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4"/>
  </p:notesMasterIdLst>
  <p:handoutMasterIdLst>
    <p:handoutMasterId r:id="rId15"/>
  </p:handoutMasterIdLst>
  <p:sldIdLst>
    <p:sldId id="256" r:id="rId2"/>
    <p:sldId id="257" r:id="rId3"/>
    <p:sldId id="258" r:id="rId4"/>
    <p:sldId id="269" r:id="rId5"/>
    <p:sldId id="268" r:id="rId6"/>
    <p:sldId id="260" r:id="rId7"/>
    <p:sldId id="261" r:id="rId8"/>
    <p:sldId id="262" r:id="rId9"/>
    <p:sldId id="263"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594" autoAdjust="0"/>
  </p:normalViewPr>
  <p:slideViewPr>
    <p:cSldViewPr snapToGrid="0" snapToObjects="1">
      <p:cViewPr varScale="1">
        <p:scale>
          <a:sx n="135" d="100"/>
          <a:sy n="135" d="100"/>
        </p:scale>
        <p:origin x="-15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A9D95E-DC91-7745-8057-6B830194291D}" type="datetimeFigureOut">
              <a:rPr lang="en-US" smtClean="0"/>
              <a:t>8/21/15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D4F8C7-DD62-C442-B046-D5613CE3798A}" type="slidenum">
              <a:rPr lang="en-US" smtClean="0"/>
              <a:t>‹#›</a:t>
            </a:fld>
            <a:endParaRPr lang="en-US"/>
          </a:p>
        </p:txBody>
      </p:sp>
    </p:spTree>
    <p:extLst>
      <p:ext uri="{BB962C8B-B14F-4D97-AF65-F5344CB8AC3E}">
        <p14:creationId xmlns:p14="http://schemas.microsoft.com/office/powerpoint/2010/main" val="22912177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4B003-09E4-1547-8D3B-12F82B96CA7E}" type="datetimeFigureOut">
              <a:rPr lang="en-US" smtClean="0"/>
              <a:t>8/21/15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33E7B-7518-2C41-B377-5FEF4FE91DB9}" type="slidenum">
              <a:rPr lang="en-US" smtClean="0"/>
              <a:t>‹#›</a:t>
            </a:fld>
            <a:endParaRPr lang="en-US"/>
          </a:p>
        </p:txBody>
      </p:sp>
    </p:spTree>
    <p:extLst>
      <p:ext uri="{BB962C8B-B14F-4D97-AF65-F5344CB8AC3E}">
        <p14:creationId xmlns:p14="http://schemas.microsoft.com/office/powerpoint/2010/main" val="365075802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Hello, I’ll</a:t>
            </a:r>
            <a:r>
              <a:rPr lang="ja-JP" altLang="en-US" dirty="0" smtClean="0"/>
              <a:t> </a:t>
            </a:r>
            <a:r>
              <a:rPr lang="en-US" altLang="ja-JP" dirty="0" smtClean="0"/>
              <a:t>be</a:t>
            </a:r>
            <a:r>
              <a:rPr lang="ja-JP" altLang="en-US" dirty="0" smtClean="0"/>
              <a:t> </a:t>
            </a:r>
            <a:r>
              <a:rPr lang="en-US" altLang="ja-JP" dirty="0" smtClean="0"/>
              <a:t>talking</a:t>
            </a:r>
            <a:r>
              <a:rPr lang="ja-JP" altLang="en-US" dirty="0" smtClean="0"/>
              <a:t> </a:t>
            </a:r>
            <a:r>
              <a:rPr lang="en-US" altLang="ja-JP" dirty="0" smtClean="0"/>
              <a:t>about</a:t>
            </a:r>
            <a:r>
              <a:rPr lang="ja-JP" altLang="en-US" dirty="0" smtClean="0"/>
              <a:t> </a:t>
            </a:r>
            <a:r>
              <a:rPr lang="en-US" altLang="ja-JP" dirty="0" smtClean="0"/>
              <a:t>agent</a:t>
            </a:r>
            <a:r>
              <a:rPr lang="ja-JP" altLang="en-US" dirty="0" smtClean="0"/>
              <a:t> </a:t>
            </a:r>
            <a:r>
              <a:rPr lang="en-US" altLang="ja-JP" dirty="0" smtClean="0"/>
              <a:t>and</a:t>
            </a:r>
            <a:r>
              <a:rPr lang="ja-JP" altLang="en-US" dirty="0" smtClean="0"/>
              <a:t> </a:t>
            </a:r>
            <a:r>
              <a:rPr lang="en-US" altLang="ja-JP" dirty="0" smtClean="0"/>
              <a:t>spatial</a:t>
            </a:r>
            <a:r>
              <a:rPr lang="ja-JP" altLang="en-US" dirty="0" smtClean="0"/>
              <a:t>-</a:t>
            </a:r>
            <a:r>
              <a:rPr lang="en-US" altLang="ja-JP" dirty="0" smtClean="0"/>
              <a:t>based</a:t>
            </a:r>
            <a:r>
              <a:rPr lang="ja-JP" altLang="en-US" dirty="0" smtClean="0"/>
              <a:t> </a:t>
            </a:r>
            <a:r>
              <a:rPr lang="en-US" altLang="ja-JP" dirty="0" smtClean="0"/>
              <a:t>parallelization</a:t>
            </a:r>
            <a:r>
              <a:rPr lang="ja-JP" altLang="en-US" dirty="0" smtClean="0"/>
              <a:t> </a:t>
            </a:r>
            <a:r>
              <a:rPr lang="en-US" altLang="ja-JP" dirty="0" smtClean="0"/>
              <a:t>of</a:t>
            </a:r>
            <a:r>
              <a:rPr lang="ja-JP" altLang="en-US" dirty="0" smtClean="0"/>
              <a:t> </a:t>
            </a:r>
            <a:r>
              <a:rPr lang="en-US" altLang="ja-JP" dirty="0" smtClean="0"/>
              <a:t>biological</a:t>
            </a:r>
            <a:r>
              <a:rPr lang="ja-JP" altLang="en-US" dirty="0" smtClean="0"/>
              <a:t> </a:t>
            </a:r>
            <a:r>
              <a:rPr lang="en-US" altLang="ja-JP" dirty="0" smtClean="0"/>
              <a:t>network</a:t>
            </a:r>
            <a:r>
              <a:rPr lang="ja-JP" altLang="en-US" dirty="0" smtClean="0"/>
              <a:t> </a:t>
            </a:r>
            <a:r>
              <a:rPr lang="en-US" altLang="ja-JP" dirty="0" smtClean="0"/>
              <a:t>motif</a:t>
            </a:r>
            <a:r>
              <a:rPr lang="ja-JP" altLang="en-US" dirty="0" smtClean="0"/>
              <a:t> </a:t>
            </a:r>
            <a:r>
              <a:rPr lang="en-US" altLang="ja-JP" dirty="0" smtClean="0"/>
              <a:t>search</a:t>
            </a:r>
            <a:r>
              <a:rPr lang="ja-JP" altLang="en-US" dirty="0" smtClean="0"/>
              <a:t> </a:t>
            </a:r>
            <a:r>
              <a:rPr lang="en-US" altLang="ja-JP" dirty="0" smtClean="0"/>
              <a:t>on</a:t>
            </a:r>
            <a:r>
              <a:rPr lang="ja-JP" altLang="en-US" dirty="0" smtClean="0"/>
              <a:t> </a:t>
            </a:r>
            <a:r>
              <a:rPr lang="en-US" altLang="ja-JP" dirty="0" smtClean="0"/>
              <a:t>behalf</a:t>
            </a:r>
            <a:r>
              <a:rPr lang="ja-JP" altLang="en-US" dirty="0" smtClean="0"/>
              <a:t> </a:t>
            </a:r>
            <a:r>
              <a:rPr lang="en-US" altLang="ja-JP" dirty="0" smtClean="0"/>
              <a:t>of</a:t>
            </a:r>
            <a:r>
              <a:rPr lang="ja-JP" altLang="en-US" dirty="0" smtClean="0"/>
              <a:t> </a:t>
            </a:r>
            <a:r>
              <a:rPr lang="en-US" altLang="ja-JP" dirty="0" smtClean="0"/>
              <a:t>Matthew</a:t>
            </a:r>
            <a:r>
              <a:rPr lang="ja-JP" altLang="en-US" dirty="0" smtClean="0"/>
              <a:t> </a:t>
            </a:r>
            <a:r>
              <a:rPr lang="en-US" altLang="ja-JP" dirty="0" err="1" smtClean="0"/>
              <a:t>Kipps</a:t>
            </a:r>
            <a:r>
              <a:rPr lang="en-US" altLang="ja-JP" dirty="0" smtClean="0"/>
              <a:t>,</a:t>
            </a:r>
            <a:r>
              <a:rPr lang="ja-JP" altLang="en-US" dirty="0" smtClean="0"/>
              <a:t> </a:t>
            </a:r>
            <a:r>
              <a:rPr lang="en-US" altLang="ja-JP" dirty="0" smtClean="0"/>
              <a:t>one</a:t>
            </a:r>
            <a:r>
              <a:rPr lang="ja-JP" altLang="en-US" dirty="0" smtClean="0"/>
              <a:t> </a:t>
            </a:r>
            <a:r>
              <a:rPr lang="en-US" altLang="ja-JP" dirty="0" smtClean="0"/>
              <a:t>of</a:t>
            </a:r>
            <a:r>
              <a:rPr lang="ja-JP" altLang="en-US" dirty="0" smtClean="0"/>
              <a:t> </a:t>
            </a:r>
            <a:r>
              <a:rPr lang="en-US" altLang="ja-JP" dirty="0" smtClean="0"/>
              <a:t>my</a:t>
            </a:r>
            <a:r>
              <a:rPr lang="ja-JP" altLang="en-US" dirty="0" smtClean="0"/>
              <a:t> </a:t>
            </a:r>
            <a:r>
              <a:rPr lang="en-US" altLang="ja-JP" dirty="0" smtClean="0"/>
              <a:t>undergraduate</a:t>
            </a:r>
            <a:r>
              <a:rPr lang="ja-JP" altLang="en-US" dirty="0" smtClean="0"/>
              <a:t> </a:t>
            </a:r>
            <a:r>
              <a:rPr lang="en-US" altLang="ja-JP" dirty="0" smtClean="0"/>
              <a:t>students</a:t>
            </a:r>
            <a:r>
              <a:rPr lang="ja-JP" altLang="en-US" dirty="0" smtClean="0"/>
              <a:t> </a:t>
            </a:r>
            <a:r>
              <a:rPr lang="en-US" altLang="ja-JP" dirty="0" smtClean="0"/>
              <a:t>and</a:t>
            </a:r>
            <a:r>
              <a:rPr lang="ja-JP" altLang="en-US" dirty="0" smtClean="0"/>
              <a:t> </a:t>
            </a:r>
            <a:r>
              <a:rPr lang="en-US" altLang="ja-JP" dirty="0" err="1" smtClean="0"/>
              <a:t>Wooyoung</a:t>
            </a:r>
            <a:r>
              <a:rPr lang="ja-JP" altLang="en-US" dirty="0" smtClean="0"/>
              <a:t> </a:t>
            </a:r>
            <a:r>
              <a:rPr lang="en-US" altLang="ja-JP" dirty="0" smtClean="0"/>
              <a:t>Kim,</a:t>
            </a:r>
            <a:r>
              <a:rPr lang="ja-JP" altLang="en-US" dirty="0" smtClean="0"/>
              <a:t> </a:t>
            </a:r>
            <a:r>
              <a:rPr lang="en-US" altLang="ja-JP" dirty="0" smtClean="0"/>
              <a:t>my</a:t>
            </a:r>
            <a:r>
              <a:rPr lang="ja-JP" altLang="en-US" dirty="0" smtClean="0"/>
              <a:t> </a:t>
            </a:r>
            <a:r>
              <a:rPr lang="en-US" altLang="ja-JP" dirty="0" smtClean="0"/>
              <a:t>research</a:t>
            </a:r>
            <a:r>
              <a:rPr lang="ja-JP" altLang="en-US" dirty="0" smtClean="0"/>
              <a:t> </a:t>
            </a:r>
            <a:r>
              <a:rPr lang="en-US" altLang="ja-JP" dirty="0" smtClean="0"/>
              <a:t>collaborator</a:t>
            </a:r>
            <a:r>
              <a:rPr lang="ja-JP" altLang="en-US" dirty="0" smtClean="0"/>
              <a:t> </a:t>
            </a:r>
            <a:r>
              <a:rPr lang="en-US" altLang="ja-JP" dirty="0" smtClean="0"/>
              <a:t>in</a:t>
            </a:r>
            <a:r>
              <a:rPr lang="ja-JP" altLang="en-US" dirty="0" smtClean="0"/>
              <a:t> </a:t>
            </a:r>
            <a:r>
              <a:rPr lang="en-US" altLang="ja-JP" dirty="0" smtClean="0"/>
              <a:t>bio</a:t>
            </a:r>
            <a:r>
              <a:rPr lang="ja-JP" altLang="en-US" dirty="0" smtClean="0"/>
              <a:t>i</a:t>
            </a:r>
            <a:r>
              <a:rPr lang="en-US" altLang="ja-JP" dirty="0" err="1" smtClean="0"/>
              <a:t>nformatics</a:t>
            </a:r>
            <a:r>
              <a:rPr lang="en-US" altLang="ja-JP" dirty="0" smtClean="0"/>
              <a:t>.</a:t>
            </a:r>
          </a:p>
          <a:p>
            <a:endParaRPr lang="en-US" dirty="0" smtClean="0"/>
          </a:p>
          <a:p>
            <a:r>
              <a:rPr lang="en-US" dirty="0" smtClean="0"/>
              <a:t>0’20”/0’20”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1</a:t>
            </a:fld>
            <a:endParaRPr lang="en-US"/>
          </a:p>
        </p:txBody>
      </p:sp>
    </p:spTree>
    <p:extLst>
      <p:ext uri="{BB962C8B-B14F-4D97-AF65-F5344CB8AC3E}">
        <p14:creationId xmlns:p14="http://schemas.microsoft.com/office/powerpoint/2010/main" val="3585264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Contrary to MASS agents, the corresponding MPI and MASS places implementations performed faster as increasing the number of computing nodes and threads per node.</a:t>
            </a:r>
          </a:p>
          <a:p>
            <a:endParaRPr lang="en-US" dirty="0" smtClean="0"/>
          </a:p>
          <a:p>
            <a:r>
              <a:rPr lang="en-US" dirty="0" smtClean="0"/>
              <a:t>0’20”/8’30”</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10</a:t>
            </a:fld>
            <a:endParaRPr lang="en-US"/>
          </a:p>
        </p:txBody>
      </p:sp>
    </p:spTree>
    <p:extLst>
      <p:ext uri="{BB962C8B-B14F-4D97-AF65-F5344CB8AC3E}">
        <p14:creationId xmlns:p14="http://schemas.microsoft.com/office/powerpoint/2010/main" val="3960455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make the agent-based network parallelization more attractive from both programming and execution performance viewpoints, we are considering the following three improvement plants.</a:t>
            </a:r>
          </a:p>
          <a:p>
            <a:endParaRPr lang="en-US" dirty="0" smtClean="0"/>
          </a:p>
          <a:p>
            <a:r>
              <a:rPr lang="en-US" dirty="0" smtClean="0"/>
              <a:t>No.1: At present, agent migration is synchronously initiated by every single invocation of </a:t>
            </a:r>
            <a:r>
              <a:rPr lang="en-US" dirty="0" err="1" smtClean="0"/>
              <a:t>Agnets.manageAll</a:t>
            </a:r>
            <a:r>
              <a:rPr lang="en-US" dirty="0" smtClean="0"/>
              <a:t>( ) that increases the master-worker inter-process communication. By making agent migration asynchronous, we can improve the MASS performance twice better than the synchronous migration.</a:t>
            </a:r>
          </a:p>
          <a:p>
            <a:endParaRPr lang="en-US" dirty="0" smtClean="0"/>
          </a:p>
          <a:p>
            <a:r>
              <a:rPr lang="en-US" dirty="0" smtClean="0"/>
              <a:t>No.2: agent pooling will reduce memory and agent management overheads.</a:t>
            </a:r>
          </a:p>
          <a:p>
            <a:endParaRPr lang="en-US" dirty="0" smtClean="0"/>
          </a:p>
          <a:p>
            <a:r>
              <a:rPr lang="en-US" dirty="0" smtClean="0"/>
              <a:t>No.3: we are planning to restrict agent explosion: in other words let a few agents traverse network links like depth-first search. This will reduce the heap space needed to instantiate agents.</a:t>
            </a:r>
          </a:p>
          <a:p>
            <a:endParaRPr lang="en-US" dirty="0" smtClean="0"/>
          </a:p>
          <a:p>
            <a:endParaRPr lang="en-US" dirty="0" smtClean="0"/>
          </a:p>
          <a:p>
            <a:r>
              <a:rPr lang="en-US" dirty="0" smtClean="0"/>
              <a:t>1’10”/9’40”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11</a:t>
            </a:fld>
            <a:endParaRPr lang="en-US"/>
          </a:p>
        </p:txBody>
      </p:sp>
    </p:spTree>
    <p:extLst>
      <p:ext uri="{BB962C8B-B14F-4D97-AF65-F5344CB8AC3E}">
        <p14:creationId xmlns:p14="http://schemas.microsoft.com/office/powerpoint/2010/main" val="320890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I’d like to conclude my presentation.</a:t>
            </a:r>
          </a:p>
          <a:p>
            <a:endParaRPr lang="en-US" dirty="0" smtClean="0"/>
          </a:p>
          <a:p>
            <a:r>
              <a:rPr lang="en-US" dirty="0" smtClean="0"/>
              <a:t>Our contribution was to implement and compare our agent-based approach to parallelizing graph algorithms with MPI.</a:t>
            </a:r>
          </a:p>
          <a:p>
            <a:endParaRPr lang="en-US" dirty="0" smtClean="0"/>
          </a:p>
          <a:p>
            <a:r>
              <a:rPr lang="en-US" dirty="0" smtClean="0"/>
              <a:t>While MASS demonstrated intuitive parallelization, it needs further performance improvements as listed here.</a:t>
            </a:r>
          </a:p>
          <a:p>
            <a:endParaRPr lang="en-US" dirty="0" smtClean="0"/>
          </a:p>
          <a:p>
            <a:r>
              <a:rPr lang="en-US" dirty="0" smtClean="0"/>
              <a:t>We will soon release the MASS library to the public and you can get the details through the following website.</a:t>
            </a:r>
          </a:p>
          <a:p>
            <a:endParaRPr lang="en-US" dirty="0" smtClean="0"/>
          </a:p>
          <a:p>
            <a:r>
              <a:rPr lang="en-US" dirty="0" smtClean="0"/>
              <a:t>That’s all my presentation. Thank you very much for your kind attention.</a:t>
            </a:r>
          </a:p>
          <a:p>
            <a:endParaRPr lang="en-US" dirty="0" smtClean="0"/>
          </a:p>
          <a:p>
            <a:r>
              <a:rPr lang="en-US" dirty="0" smtClean="0"/>
              <a:t>0’40”/10’20”</a:t>
            </a:r>
          </a:p>
          <a:p>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12</a:t>
            </a:fld>
            <a:endParaRPr lang="en-US"/>
          </a:p>
        </p:txBody>
      </p:sp>
    </p:spTree>
    <p:extLst>
      <p:ext uri="{BB962C8B-B14F-4D97-AF65-F5344CB8AC3E}">
        <p14:creationId xmlns:p14="http://schemas.microsoft.com/office/powerpoint/2010/main" val="4102974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 me briefly explain about what biological network motifs are.</a:t>
            </a:r>
          </a:p>
          <a:p>
            <a:endParaRPr lang="en-US" dirty="0" smtClean="0"/>
          </a:p>
          <a:p>
            <a:r>
              <a:rPr lang="en-US" dirty="0" smtClean="0"/>
              <a:t>Biological network presents protein-protein interaction.</a:t>
            </a:r>
          </a:p>
          <a:p>
            <a:endParaRPr lang="en-US" dirty="0" smtClean="0"/>
          </a:p>
          <a:p>
            <a:r>
              <a:rPr lang="en-US" dirty="0" smtClean="0"/>
              <a:t>Of importance is to identify significantly and uniquely recurring sub-graphs within a given biological network, which are called network motif.</a:t>
            </a:r>
          </a:p>
          <a:p>
            <a:endParaRPr lang="en-US" dirty="0" smtClean="0"/>
          </a:p>
          <a:p>
            <a:r>
              <a:rPr lang="en-US" dirty="0" smtClean="0"/>
              <a:t>While such a motif search consists of two steps, (1) as sub-graph enumeration and (2) as statistical testing, today’s presentation focuses on sub-graph enumeration.</a:t>
            </a:r>
          </a:p>
          <a:p>
            <a:endParaRPr lang="en-US" dirty="0" smtClean="0"/>
          </a:p>
          <a:p>
            <a:r>
              <a:rPr lang="en-US" dirty="0" smtClean="0"/>
              <a:t>Given a simple graph with 9 nodes, the Enumerate </a:t>
            </a:r>
            <a:r>
              <a:rPr lang="en-US" dirty="0" err="1" smtClean="0"/>
              <a:t>Subgraph</a:t>
            </a:r>
            <a:r>
              <a:rPr lang="en-US" dirty="0" smtClean="0"/>
              <a:t> (or ESU) algorithm picks up each node and enumerate all the combination of this node and the others such as 1 and 2, 1 and 3, and so on.</a:t>
            </a:r>
          </a:p>
          <a:p>
            <a:endParaRPr lang="en-US" dirty="0" smtClean="0"/>
          </a:p>
          <a:p>
            <a:r>
              <a:rPr lang="en-US" dirty="0" smtClean="0"/>
              <a:t>Obviously, this enumeration grows exponentially as increasing the number of nodes. For instance, undirected-non-isomorphic graphs with 10 nodes reaches 11,716,571 patterns.</a:t>
            </a:r>
          </a:p>
          <a:p>
            <a:endParaRPr lang="en-US" dirty="0" smtClean="0"/>
          </a:p>
          <a:p>
            <a:r>
              <a:rPr lang="en-US" dirty="0" smtClean="0"/>
              <a:t>Therefore, we need parallelization.</a:t>
            </a:r>
          </a:p>
          <a:p>
            <a:endParaRPr lang="en-US" dirty="0" smtClean="0"/>
          </a:p>
          <a:p>
            <a:r>
              <a:rPr lang="en-US" dirty="0" smtClean="0"/>
              <a:t>1’20”/2’00”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2</a:t>
            </a:fld>
            <a:endParaRPr lang="en-US"/>
          </a:p>
        </p:txBody>
      </p:sp>
    </p:spTree>
    <p:extLst>
      <p:ext uri="{BB962C8B-B14F-4D97-AF65-F5344CB8AC3E}">
        <p14:creationId xmlns:p14="http://schemas.microsoft.com/office/powerpoint/2010/main" val="274985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conventional parallelization of network programs takes vertex-oriented approaches where an algorithm or computation is chopped over these nodes and intermediate computation results are passed among these nodes.</a:t>
            </a:r>
          </a:p>
          <a:p>
            <a:endParaRPr lang="en-US" dirty="0" smtClean="0"/>
          </a:p>
          <a:p>
            <a:r>
              <a:rPr lang="en-US" dirty="0" smtClean="0"/>
              <a:t>However, from the programmers’ intuitive viewpoint, they would like to trace links as if they are driving on these routes.</a:t>
            </a:r>
          </a:p>
          <a:p>
            <a:endParaRPr lang="en-US" dirty="0" smtClean="0"/>
          </a:p>
          <a:p>
            <a:r>
              <a:rPr lang="en-US" dirty="0" smtClean="0"/>
              <a:t>This in turn means that computation should migrate over the network as threads in the Olden system or agents in our multi-agent spatial simulation library.</a:t>
            </a:r>
          </a:p>
          <a:p>
            <a:endParaRPr lang="en-US" dirty="0" smtClean="0"/>
          </a:p>
          <a:p>
            <a:r>
              <a:rPr lang="en-US" dirty="0" smtClean="0"/>
              <a:t>0’50”/2’50”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3</a:t>
            </a:fld>
            <a:endParaRPr lang="en-US"/>
          </a:p>
        </p:txBody>
      </p:sp>
    </p:spTree>
    <p:extLst>
      <p:ext uri="{BB962C8B-B14F-4D97-AF65-F5344CB8AC3E}">
        <p14:creationId xmlns:p14="http://schemas.microsoft.com/office/powerpoint/2010/main" val="3632040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latin typeface="Calibri" charset="0"/>
                <a:ea typeface="ＭＳ Ｐゴシック" charset="0"/>
                <a:cs typeface="ＭＳ Ｐゴシック" charset="0"/>
              </a:rPr>
              <a:t>MASS, our library for multi-agent spatial simulation facilitates this flow-oriented network parallelization.</a:t>
            </a:r>
          </a:p>
          <a:p>
            <a:pPr eaLnBrk="1" hangingPunct="1"/>
            <a:endParaRPr lang="en-US" altLang="ja-JP" dirty="0">
              <a:latin typeface="Calibri" charset="0"/>
              <a:ea typeface="ＭＳ Ｐゴシック" charset="0"/>
              <a:cs typeface="ＭＳ Ｐゴシック" charset="0"/>
            </a:endParaRPr>
          </a:p>
          <a:p>
            <a:pPr eaLnBrk="1" hangingPunct="1"/>
            <a:r>
              <a:rPr lang="en-US" altLang="ja-JP" dirty="0">
                <a:latin typeface="Calibri" charset="0"/>
                <a:ea typeface="ＭＳ Ｐゴシック" charset="0"/>
                <a:cs typeface="ＭＳ Ｐゴシック" charset="0"/>
              </a:rPr>
              <a:t>The library has two classes: Places and Agents.</a:t>
            </a:r>
          </a:p>
          <a:p>
            <a:pPr eaLnBrk="1" hangingPunct="1"/>
            <a:endParaRPr lang="en-US" altLang="ja-JP" dirty="0">
              <a:latin typeface="Calibri" charset="0"/>
              <a:ea typeface="ＭＳ Ｐゴシック" charset="0"/>
              <a:cs typeface="ＭＳ Ｐゴシック" charset="0"/>
            </a:endParaRPr>
          </a:p>
          <a:p>
            <a:pPr eaLnBrk="1" hangingPunct="1"/>
            <a:r>
              <a:rPr lang="en-US" altLang="ja-JP" dirty="0">
                <a:latin typeface="Calibri" charset="0"/>
                <a:ea typeface="ＭＳ Ｐゴシック" charset="0"/>
                <a:cs typeface="ＭＳ Ｐゴシック" charset="0"/>
              </a:rPr>
              <a:t>Places is a multi-dimensional array of elements that are allocated over a cluster of multi-core computing nodes. Each element is called a place and is referred to by a network-independent array indices and is capable of exchanging information with others.</a:t>
            </a:r>
          </a:p>
          <a:p>
            <a:pPr eaLnBrk="1" hangingPunct="1"/>
            <a:endParaRPr lang="en-US" altLang="ja-JP" dirty="0">
              <a:latin typeface="Calibri" charset="0"/>
              <a:ea typeface="ＭＳ Ｐゴシック" charset="0"/>
              <a:cs typeface="ＭＳ Ｐゴシック" charset="0"/>
            </a:endParaRPr>
          </a:p>
          <a:p>
            <a:pPr eaLnBrk="1" hangingPunct="1"/>
            <a:r>
              <a:rPr lang="en-US" altLang="ja-JP" dirty="0">
                <a:latin typeface="Calibri" charset="0"/>
                <a:ea typeface="ＭＳ Ｐゴシック" charset="0"/>
                <a:cs typeface="ＭＳ Ｐゴシック" charset="0"/>
              </a:rPr>
              <a:t>Agents are a set of objects that reside on a place, migrated to other places, and interact with other agents </a:t>
            </a:r>
            <a:r>
              <a:rPr lang="en-US" altLang="ja-JP" dirty="0" smtClean="0">
                <a:latin typeface="Calibri" charset="0"/>
                <a:ea typeface="ＭＳ Ｐゴシック" charset="0"/>
                <a:cs typeface="ＭＳ Ｐゴシック" charset="0"/>
              </a:rPr>
              <a:t>through their current place.</a:t>
            </a:r>
            <a:endParaRPr lang="en-US" altLang="ja-JP" dirty="0">
              <a:latin typeface="Calibri" charset="0"/>
              <a:ea typeface="ＭＳ Ｐゴシック" charset="0"/>
              <a:cs typeface="ＭＳ Ｐゴシック" charset="0"/>
            </a:endParaRPr>
          </a:p>
          <a:p>
            <a:pPr eaLnBrk="1" hangingPunct="1"/>
            <a:endParaRPr lang="en-US" altLang="ja-JP" dirty="0">
              <a:latin typeface="Calibri" charset="0"/>
              <a:ea typeface="ＭＳ Ｐゴシック" charset="0"/>
              <a:cs typeface="ＭＳ Ｐゴシック" charset="0"/>
            </a:endParaRPr>
          </a:p>
          <a:p>
            <a:pPr eaLnBrk="1" hangingPunct="1"/>
            <a:r>
              <a:rPr lang="en-US" altLang="ja-JP" dirty="0" smtClean="0">
                <a:latin typeface="Calibri" charset="0"/>
                <a:ea typeface="ＭＳ Ｐゴシック" charset="0"/>
                <a:cs typeface="ＭＳ Ｐゴシック" charset="0"/>
              </a:rPr>
              <a:t>The actual communication and agent migration </a:t>
            </a:r>
            <a:r>
              <a:rPr lang="en-US" altLang="ja-JP" dirty="0" smtClean="0">
                <a:latin typeface="Calibri" charset="0"/>
                <a:ea typeface="ＭＳ Ｐゴシック" charset="0"/>
                <a:cs typeface="ＭＳ Ｐゴシック" charset="0"/>
              </a:rPr>
              <a:t>take </a:t>
            </a:r>
            <a:r>
              <a:rPr lang="en-US" altLang="ja-JP" dirty="0">
                <a:latin typeface="Calibri" charset="0"/>
                <a:ea typeface="ＭＳ Ｐゴシック" charset="0"/>
                <a:cs typeface="ＭＳ Ｐゴシック" charset="0"/>
              </a:rPr>
              <a:t>place automatically through the underlying shared-memory or socket communication by the library</a:t>
            </a:r>
            <a:r>
              <a:rPr lang="en-US" altLang="ja-JP" dirty="0" smtClean="0">
                <a:latin typeface="Calibri" charset="0"/>
                <a:ea typeface="ＭＳ Ｐゴシック" charset="0"/>
                <a:cs typeface="ＭＳ Ｐゴシック" charset="0"/>
              </a:rPr>
              <a:t>.</a:t>
            </a:r>
          </a:p>
          <a:p>
            <a:pPr eaLnBrk="1" hangingPunct="1"/>
            <a:endParaRPr lang="en-US" altLang="ja-JP" dirty="0" smtClean="0">
              <a:latin typeface="Calibri" charset="0"/>
              <a:ea typeface="ＭＳ Ｐゴシック" charset="0"/>
              <a:cs typeface="ＭＳ Ｐゴシック" charset="0"/>
            </a:endParaRPr>
          </a:p>
          <a:p>
            <a:pPr eaLnBrk="1" hangingPunct="1"/>
            <a:r>
              <a:rPr lang="en-US" altLang="ja-JP" dirty="0" smtClean="0">
                <a:latin typeface="Calibri" charset="0"/>
                <a:ea typeface="ＭＳ Ｐゴシック" charset="0"/>
                <a:cs typeface="ＭＳ Ｐゴシック" charset="0"/>
              </a:rPr>
              <a:t>1’00”/3’50”</a:t>
            </a:r>
            <a:endParaRPr lang="en-US" altLang="ja-JP" dirty="0" smtClean="0">
              <a:latin typeface="Calibri" charset="0"/>
              <a:ea typeface="ＭＳ Ｐゴシック" charset="0"/>
              <a:cs typeface="ＭＳ Ｐゴシック" charset="0"/>
            </a:endParaRPr>
          </a:p>
          <a:p>
            <a:pPr eaLnBrk="1" hangingPunct="1"/>
            <a:endParaRPr lang="en-US" altLang="ja-JP" dirty="0" smtClean="0">
              <a:latin typeface="Calibri" charset="0"/>
              <a:ea typeface="ＭＳ Ｐゴシック" charset="0"/>
              <a:cs typeface="ＭＳ Ｐゴシック" charset="0"/>
            </a:endParaRPr>
          </a:p>
          <a:p>
            <a:pPr eaLnBrk="1" hangingPunct="1"/>
            <a:endParaRPr lang="ja-JP" altLang="en-US" dirty="0">
              <a:latin typeface="Calibri"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dirty="0">
                <a:latin typeface="Calibri" charset="0"/>
                <a:ea typeface="ＭＳ Ｐゴシック" charset="0"/>
                <a:cs typeface="ＭＳ Ｐゴシック" charset="0"/>
              </a:rPr>
              <a:t>The MASS program starts with </a:t>
            </a:r>
            <a:r>
              <a:rPr lang="en-US" altLang="ja-JP" dirty="0" err="1">
                <a:latin typeface="Calibri" charset="0"/>
                <a:ea typeface="ＭＳ Ｐゴシック" charset="0"/>
                <a:cs typeface="ＭＳ Ｐゴシック" charset="0"/>
              </a:rPr>
              <a:t>MASS.init</a:t>
            </a:r>
            <a:r>
              <a:rPr lang="en-US" altLang="ja-JP" dirty="0">
                <a:latin typeface="Calibri" charset="0"/>
                <a:ea typeface="ＭＳ Ｐゴシック" charset="0"/>
                <a:cs typeface="ＭＳ Ｐゴシック" charset="0"/>
              </a:rPr>
              <a:t>( ) </a:t>
            </a:r>
            <a:r>
              <a:rPr lang="en-US" altLang="ja-JP" dirty="0" smtClean="0">
                <a:latin typeface="Calibri" charset="0"/>
                <a:ea typeface="ＭＳ Ｐゴシック" charset="0"/>
                <a:cs typeface="ＭＳ Ｐゴシック" charset="0"/>
              </a:rPr>
              <a:t>to launch</a:t>
            </a:r>
            <a:r>
              <a:rPr lang="en-US" altLang="ja-JP" dirty="0" smtClean="0">
                <a:latin typeface="Calibri" charset="0"/>
                <a:ea typeface="ＭＳ Ｐゴシック" charset="0"/>
                <a:cs typeface="ＭＳ Ｐゴシック" charset="0"/>
              </a:rPr>
              <a:t> </a:t>
            </a:r>
            <a:r>
              <a:rPr lang="en-US" altLang="ja-JP" dirty="0">
                <a:latin typeface="Calibri" charset="0"/>
                <a:ea typeface="ＭＳ Ｐゴシック" charset="0"/>
                <a:cs typeface="ＭＳ Ｐゴシック" charset="0"/>
              </a:rPr>
              <a:t>remote processes, each spawning multithreads.</a:t>
            </a:r>
          </a:p>
          <a:p>
            <a:endParaRPr lang="en-US" altLang="ja-JP" dirty="0">
              <a:latin typeface="Calibri" charset="0"/>
              <a:ea typeface="ＭＳ Ｐゴシック" charset="0"/>
              <a:cs typeface="ＭＳ Ｐゴシック" charset="0"/>
            </a:endParaRPr>
          </a:p>
          <a:p>
            <a:r>
              <a:rPr lang="en-US" altLang="ja-JP" dirty="0">
                <a:latin typeface="Calibri" charset="0"/>
                <a:ea typeface="ＭＳ Ｐゴシック" charset="0"/>
                <a:cs typeface="ＭＳ Ｐゴシック" charset="0"/>
              </a:rPr>
              <a:t>A Places multi-dimensional array is created over these processes and partitioned into small stripes, each allocated to a different thread.</a:t>
            </a:r>
          </a:p>
          <a:p>
            <a:endParaRPr lang="en-US" altLang="ja-JP" dirty="0">
              <a:latin typeface="Calibri" charset="0"/>
              <a:ea typeface="ＭＳ Ｐゴシック" charset="0"/>
              <a:cs typeface="ＭＳ Ｐゴシック" charset="0"/>
            </a:endParaRPr>
          </a:p>
          <a:p>
            <a:r>
              <a:rPr lang="en-US" altLang="ja-JP" dirty="0">
                <a:latin typeface="Calibri" charset="0"/>
                <a:ea typeface="ＭＳ Ｐゴシック" charset="0"/>
                <a:cs typeface="ＭＳ Ｐゴシック" charset="0"/>
              </a:rPr>
              <a:t>Similarly, agents are populated over these processes.</a:t>
            </a:r>
          </a:p>
          <a:p>
            <a:endParaRPr lang="en-US" altLang="ja-JP" dirty="0">
              <a:latin typeface="Calibri" charset="0"/>
              <a:ea typeface="ＭＳ Ｐゴシック" charset="0"/>
              <a:cs typeface="ＭＳ Ｐゴシック" charset="0"/>
            </a:endParaRPr>
          </a:p>
          <a:p>
            <a:r>
              <a:rPr lang="en-US" altLang="ja-JP" dirty="0">
                <a:latin typeface="Calibri" charset="0"/>
                <a:ea typeface="ＭＳ Ｐゴシック" charset="0"/>
                <a:cs typeface="ＭＳ Ｐゴシック" charset="0"/>
              </a:rPr>
              <a:t>Parallel computation is performed by </a:t>
            </a:r>
            <a:r>
              <a:rPr lang="en-US" altLang="ja-JP" dirty="0" err="1">
                <a:latin typeface="Calibri" charset="0"/>
                <a:ea typeface="ＭＳ Ｐゴシック" charset="0"/>
                <a:cs typeface="ＭＳ Ｐゴシック" charset="0"/>
              </a:rPr>
              <a:t>callAll</a:t>
            </a:r>
            <a:r>
              <a:rPr lang="en-US" altLang="ja-JP" dirty="0">
                <a:latin typeface="Calibri" charset="0"/>
                <a:ea typeface="ＭＳ Ｐゴシック" charset="0"/>
                <a:cs typeface="ＭＳ Ｐゴシック" charset="0"/>
              </a:rPr>
              <a:t> </a:t>
            </a:r>
            <a:r>
              <a:rPr lang="en-US" altLang="ja-JP" dirty="0" smtClean="0">
                <a:latin typeface="Calibri" charset="0"/>
                <a:ea typeface="ＭＳ Ｐゴシック" charset="0"/>
                <a:cs typeface="ＭＳ Ｐゴシック" charset="0"/>
              </a:rPr>
              <a:t>to invoke</a:t>
            </a:r>
            <a:r>
              <a:rPr lang="en-US" altLang="ja-JP" dirty="0" smtClean="0">
                <a:latin typeface="Calibri" charset="0"/>
                <a:ea typeface="ＭＳ Ｐゴシック" charset="0"/>
                <a:cs typeface="ＭＳ Ｐゴシック" charset="0"/>
              </a:rPr>
              <a:t> </a:t>
            </a:r>
            <a:r>
              <a:rPr lang="en-US" altLang="ja-JP" dirty="0">
                <a:latin typeface="Calibri" charset="0"/>
                <a:ea typeface="ＭＳ Ｐゴシック" charset="0"/>
                <a:cs typeface="ＭＳ Ｐゴシック" charset="0"/>
              </a:rPr>
              <a:t>a given function of each array element in parallel</a:t>
            </a:r>
            <a:r>
              <a:rPr lang="en-US" altLang="ja-JP" dirty="0" smtClean="0">
                <a:latin typeface="Calibri" charset="0"/>
                <a:ea typeface="ＭＳ Ｐゴシック" charset="0"/>
                <a:cs typeface="ＭＳ Ｐゴシック" charset="0"/>
              </a:rPr>
              <a:t>.</a:t>
            </a:r>
          </a:p>
          <a:p>
            <a:endParaRPr lang="en-US" altLang="ja-JP" dirty="0">
              <a:latin typeface="Calibri" charset="0"/>
              <a:ea typeface="ＭＳ Ｐゴシック" charset="0"/>
              <a:cs typeface="ＭＳ Ｐゴシック" charset="0"/>
            </a:endParaRPr>
          </a:p>
          <a:p>
            <a:r>
              <a:rPr lang="en-US" altLang="ja-JP" dirty="0">
                <a:latin typeface="Calibri" charset="0"/>
                <a:ea typeface="ＭＳ Ｐゴシック" charset="0"/>
                <a:cs typeface="ＭＳ Ｐゴシック" charset="0"/>
              </a:rPr>
              <a:t>Inter-element communication is performed by </a:t>
            </a:r>
            <a:r>
              <a:rPr lang="en-US" altLang="ja-JP" dirty="0" err="1">
                <a:latin typeface="Calibri" charset="0"/>
                <a:ea typeface="ＭＳ Ｐゴシック" charset="0"/>
                <a:cs typeface="ＭＳ Ｐゴシック" charset="0"/>
              </a:rPr>
              <a:t>exchangeAll</a:t>
            </a:r>
            <a:r>
              <a:rPr lang="en-US" altLang="ja-JP" dirty="0">
                <a:latin typeface="Calibri" charset="0"/>
                <a:ea typeface="ＭＳ Ｐゴシック" charset="0"/>
                <a:cs typeface="ＭＳ Ｐゴシック" charset="0"/>
              </a:rPr>
              <a:t> that </a:t>
            </a:r>
            <a:r>
              <a:rPr lang="en-US" altLang="ja-JP" dirty="0" smtClean="0">
                <a:latin typeface="Calibri" charset="0"/>
                <a:ea typeface="ＭＳ Ｐゴシック" charset="0"/>
                <a:cs typeface="ＭＳ Ｐゴシック" charset="0"/>
              </a:rPr>
              <a:t>invokes</a:t>
            </a:r>
            <a:r>
              <a:rPr lang="en-US" altLang="ja-JP" dirty="0" smtClean="0">
                <a:latin typeface="Calibri" charset="0"/>
                <a:ea typeface="ＭＳ Ｐゴシック" charset="0"/>
                <a:cs typeface="ＭＳ Ｐゴシック" charset="0"/>
              </a:rPr>
              <a:t> </a:t>
            </a:r>
            <a:r>
              <a:rPr lang="en-US" altLang="ja-JP" dirty="0">
                <a:latin typeface="Calibri" charset="0"/>
                <a:ea typeface="ＭＳ Ｐゴシック" charset="0"/>
                <a:cs typeface="ＭＳ Ｐゴシック" charset="0"/>
              </a:rPr>
              <a:t>a given function from each array element to its </a:t>
            </a:r>
            <a:r>
              <a:rPr lang="en-US" altLang="ja-JP" dirty="0" smtClean="0">
                <a:latin typeface="Calibri" charset="0"/>
                <a:ea typeface="ＭＳ Ｐゴシック" charset="0"/>
                <a:cs typeface="ＭＳ Ｐゴシック" charset="0"/>
              </a:rPr>
              <a:t>neighbors</a:t>
            </a:r>
            <a:r>
              <a:rPr lang="en-US" altLang="ja-JP" dirty="0" smtClean="0">
                <a:latin typeface="Calibri" charset="0"/>
                <a:ea typeface="ＭＳ Ｐゴシック" charset="0"/>
                <a:cs typeface="ＭＳ Ｐゴシック" charset="0"/>
              </a:rPr>
              <a:t>.</a:t>
            </a:r>
            <a:endParaRPr lang="en-US" altLang="ja-JP" dirty="0">
              <a:latin typeface="Calibri" charset="0"/>
              <a:ea typeface="ＭＳ Ｐゴシック" charset="0"/>
              <a:cs typeface="ＭＳ Ｐゴシック" charset="0"/>
            </a:endParaRPr>
          </a:p>
          <a:p>
            <a:endParaRPr lang="en-US" altLang="ja-JP" dirty="0">
              <a:latin typeface="Calibri" charset="0"/>
              <a:ea typeface="ＭＳ Ｐゴシック" charset="0"/>
              <a:cs typeface="ＭＳ Ｐゴシック" charset="0"/>
            </a:endParaRPr>
          </a:p>
          <a:p>
            <a:r>
              <a:rPr lang="en-US" altLang="ja-JP" dirty="0" err="1">
                <a:latin typeface="Calibri" charset="0"/>
                <a:ea typeface="ＭＳ Ｐゴシック" charset="0"/>
                <a:cs typeface="ＭＳ Ｐゴシック" charset="0"/>
              </a:rPr>
              <a:t>Agents.manageAll</a:t>
            </a:r>
            <a:r>
              <a:rPr lang="en-US" altLang="ja-JP" dirty="0">
                <a:latin typeface="Calibri" charset="0"/>
                <a:ea typeface="ＭＳ Ｐゴシック" charset="0"/>
                <a:cs typeface="ＭＳ Ｐゴシック" charset="0"/>
              </a:rPr>
              <a:t> is the function that allows agent migration, duplication, and termination at once.</a:t>
            </a:r>
          </a:p>
          <a:p>
            <a:endParaRPr lang="en-US" altLang="ja-JP" dirty="0">
              <a:latin typeface="Calibri" charset="0"/>
              <a:ea typeface="ＭＳ Ｐゴシック" charset="0"/>
              <a:cs typeface="ＭＳ Ｐゴシック" charset="0"/>
            </a:endParaRPr>
          </a:p>
          <a:p>
            <a:r>
              <a:rPr lang="en-US" altLang="ja-JP" dirty="0">
                <a:latin typeface="Calibri" charset="0"/>
                <a:ea typeface="ＭＳ Ｐゴシック" charset="0"/>
                <a:cs typeface="ＭＳ Ｐゴシック" charset="0"/>
              </a:rPr>
              <a:t>Finally, </a:t>
            </a:r>
            <a:r>
              <a:rPr lang="en-US" altLang="ja-JP" dirty="0" err="1">
                <a:latin typeface="Calibri" charset="0"/>
                <a:ea typeface="ＭＳ Ｐゴシック" charset="0"/>
                <a:cs typeface="ＭＳ Ｐゴシック" charset="0"/>
              </a:rPr>
              <a:t>MASS.finish</a:t>
            </a:r>
            <a:r>
              <a:rPr lang="en-US" altLang="ja-JP" dirty="0">
                <a:latin typeface="Calibri" charset="0"/>
                <a:ea typeface="ＭＳ Ｐゴシック" charset="0"/>
                <a:cs typeface="ＭＳ Ｐゴシック" charset="0"/>
              </a:rPr>
              <a:t> destroys all the places and </a:t>
            </a:r>
            <a:r>
              <a:rPr lang="en-US" altLang="ja-JP" dirty="0" smtClean="0">
                <a:latin typeface="Calibri" charset="0"/>
                <a:ea typeface="ＭＳ Ｐゴシック" charset="0"/>
                <a:cs typeface="ＭＳ Ｐゴシック" charset="0"/>
              </a:rPr>
              <a:t>agents, </a:t>
            </a:r>
            <a:r>
              <a:rPr lang="en-US" altLang="ja-JP" dirty="0">
                <a:latin typeface="Calibri" charset="0"/>
                <a:ea typeface="ＭＳ Ｐゴシック" charset="0"/>
                <a:cs typeface="ＭＳ Ｐゴシック" charset="0"/>
              </a:rPr>
              <a:t>and merges all computation into the main thread</a:t>
            </a:r>
            <a:r>
              <a:rPr lang="en-US" altLang="ja-JP" dirty="0" smtClean="0">
                <a:latin typeface="Calibri" charset="0"/>
                <a:ea typeface="ＭＳ Ｐゴシック" charset="0"/>
                <a:cs typeface="ＭＳ Ｐゴシック" charset="0"/>
              </a:rPr>
              <a:t>.</a:t>
            </a:r>
          </a:p>
          <a:p>
            <a:endParaRPr lang="en-US" altLang="ja-JP" dirty="0" smtClean="0">
              <a:latin typeface="Calibri" charset="0"/>
              <a:ea typeface="ＭＳ Ｐゴシック" charset="0"/>
              <a:cs typeface="ＭＳ Ｐゴシック" charset="0"/>
            </a:endParaRPr>
          </a:p>
          <a:p>
            <a:r>
              <a:rPr lang="en-US" altLang="ja-JP" dirty="0" smtClean="0">
                <a:latin typeface="Calibri" charset="0"/>
                <a:ea typeface="ＭＳ Ｐゴシック" charset="0"/>
                <a:cs typeface="ＭＳ Ｐゴシック" charset="0"/>
              </a:rPr>
              <a:t>1’10”/5’00”</a:t>
            </a:r>
            <a:endParaRPr lang="en-US" altLang="ja-JP" dirty="0">
              <a:latin typeface="Calibri"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MASS library maps a given network over cluster nodes as a 1-dimensional array where each array element or node maintains a set of links to its neighbors.</a:t>
            </a:r>
          </a:p>
          <a:p>
            <a:endParaRPr lang="en-US" dirty="0" smtClean="0"/>
          </a:p>
          <a:p>
            <a:r>
              <a:rPr lang="en-US" dirty="0" smtClean="0"/>
              <a:t>Injected to a Place element, for instance place 1, an crawler agent duplicates itself to all the neighbors of place 1. This cloning and migration is repeated until they find a new network motif or reach a network leaf.</a:t>
            </a:r>
          </a:p>
          <a:p>
            <a:endParaRPr lang="en-US" dirty="0" smtClean="0"/>
          </a:p>
          <a:p>
            <a:r>
              <a:rPr lang="en-US" dirty="0" smtClean="0"/>
              <a:t>0’40”/5’40”</a:t>
            </a:r>
          </a:p>
          <a:p>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6</a:t>
            </a:fld>
            <a:endParaRPr lang="en-US"/>
          </a:p>
        </p:txBody>
      </p:sp>
    </p:spTree>
    <p:extLst>
      <p:ext uri="{BB962C8B-B14F-4D97-AF65-F5344CB8AC3E}">
        <p14:creationId xmlns:p14="http://schemas.microsoft.com/office/powerpoint/2010/main" val="1403534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Contrary to the MASS agent-based parallelization, the conventional approach with Message Passing Interface</a:t>
            </a:r>
            <a:r>
              <a:rPr lang="en-US" altLang="en-US" dirty="0" smtClean="0"/>
              <a:t> has each rank or process pick up a different graph node and enumerate all the combination of this node and the others.</a:t>
            </a:r>
          </a:p>
          <a:p>
            <a:endParaRPr lang="en-US" dirty="0" smtClean="0"/>
          </a:p>
          <a:p>
            <a:r>
              <a:rPr lang="en-US" dirty="0" smtClean="0"/>
              <a:t>This approach can be mimicked by MASS Places that create an array with the same number of elements as that of computing nodes, map each array element to a different rank, and let it perform the same enumeration. </a:t>
            </a:r>
            <a:endParaRPr lang="en-US" dirty="0" smtClean="0"/>
          </a:p>
          <a:p>
            <a:endParaRPr lang="en-US" dirty="0" smtClean="0"/>
          </a:p>
          <a:p>
            <a:r>
              <a:rPr lang="en-US" dirty="0" smtClean="0"/>
              <a:t>0’40”/6’20”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7</a:t>
            </a:fld>
            <a:endParaRPr lang="en-US"/>
          </a:p>
        </p:txBody>
      </p:sp>
    </p:spTree>
    <p:extLst>
      <p:ext uri="{BB962C8B-B14F-4D97-AF65-F5344CB8AC3E}">
        <p14:creationId xmlns:p14="http://schemas.microsoft.com/office/powerpoint/2010/main" val="4243424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 me compare MASS and MPI for their programmability from the following three viewpoints.</a:t>
            </a:r>
          </a:p>
          <a:p>
            <a:endParaRPr lang="en-US" dirty="0" smtClean="0"/>
          </a:p>
          <a:p>
            <a:r>
              <a:rPr lang="en-US" dirty="0" smtClean="0"/>
              <a:t>No. 1: in terms of clear separation from parallelization logic, as far as users follow MASS places and agents, they don’t have to worry about underlying parallelization, whereas MPI needs to take into account all these parallel-programming concerns.</a:t>
            </a:r>
          </a:p>
          <a:p>
            <a:endParaRPr lang="en-US" dirty="0" smtClean="0"/>
          </a:p>
          <a:p>
            <a:r>
              <a:rPr lang="en-US" dirty="0" smtClean="0"/>
              <a:t>No. 2: in terms of intuitive coding, MASS agent-based approach is much closer to the user’s problem solving in sequential execution, whereas MPI distributes logics over computing nodes and needs paradigm shift to message passing.</a:t>
            </a:r>
          </a:p>
          <a:p>
            <a:endParaRPr lang="en-US" dirty="0" smtClean="0"/>
          </a:p>
          <a:p>
            <a:r>
              <a:rPr lang="en-US" dirty="0" smtClean="0"/>
              <a:t>However, No. 3: in terms of performance optimization, MPI can offers a high degree of flexibility to users, whereas MASS is not flexible to dynamically balance logical-to-physical network mapping.</a:t>
            </a:r>
            <a:endParaRPr lang="en-US" dirty="0" smtClean="0"/>
          </a:p>
          <a:p>
            <a:endParaRPr lang="en-US" dirty="0" smtClean="0"/>
          </a:p>
          <a:p>
            <a:r>
              <a:rPr lang="en-US" dirty="0" smtClean="0"/>
              <a:t>1’10”/7’30”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8</a:t>
            </a:fld>
            <a:endParaRPr lang="en-US"/>
          </a:p>
        </p:txBody>
      </p:sp>
    </p:spTree>
    <p:extLst>
      <p:ext uri="{BB962C8B-B14F-4D97-AF65-F5344CB8AC3E}">
        <p14:creationId xmlns:p14="http://schemas.microsoft.com/office/powerpoint/2010/main" val="5265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we’ll see the execution performance.</a:t>
            </a:r>
          </a:p>
          <a:p>
            <a:endParaRPr lang="en-US" dirty="0" smtClean="0"/>
          </a:p>
          <a:p>
            <a:r>
              <a:rPr lang="en-US" dirty="0" smtClean="0"/>
              <a:t>While the MASS agent-based approach shows the effect of parallelization beyond two computing nodes, its parallelization has never beaten out the sequential execution.</a:t>
            </a:r>
          </a:p>
          <a:p>
            <a:endParaRPr lang="en-US" dirty="0" smtClean="0"/>
          </a:p>
          <a:p>
            <a:r>
              <a:rPr lang="en-US" dirty="0" smtClean="0"/>
              <a:t>The main reason is agent explosion. With a 400,000 node network with motif size 5, we need to spawn 5.5 million agents. This considerably incurs memory allocation and agent management overheads.</a:t>
            </a:r>
          </a:p>
          <a:p>
            <a:endParaRPr lang="en-US" dirty="0" smtClean="0"/>
          </a:p>
          <a:p>
            <a:r>
              <a:rPr lang="en-US" dirty="0" smtClean="0"/>
              <a:t>0’40”/8’10”</a:t>
            </a:r>
            <a:endParaRPr lang="en-US" dirty="0"/>
          </a:p>
        </p:txBody>
      </p:sp>
      <p:sp>
        <p:nvSpPr>
          <p:cNvPr id="4" name="Slide Number Placeholder 3"/>
          <p:cNvSpPr>
            <a:spLocks noGrp="1"/>
          </p:cNvSpPr>
          <p:nvPr>
            <p:ph type="sldNum" sz="quarter" idx="10"/>
          </p:nvPr>
        </p:nvSpPr>
        <p:spPr/>
        <p:txBody>
          <a:bodyPr/>
          <a:lstStyle/>
          <a:p>
            <a:fld id="{72033E7B-7518-2C41-B377-5FEF4FE91DB9}" type="slidenum">
              <a:rPr lang="en-US" smtClean="0"/>
              <a:t>9</a:t>
            </a:fld>
            <a:endParaRPr lang="en-US"/>
          </a:p>
        </p:txBody>
      </p:sp>
    </p:spTree>
    <p:extLst>
      <p:ext uri="{BB962C8B-B14F-4D97-AF65-F5344CB8AC3E}">
        <p14:creationId xmlns:p14="http://schemas.microsoft.com/office/powerpoint/2010/main" val="1858072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August 25, 2015</a:t>
            </a:r>
            <a:endParaRPr lang="en-US"/>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August 25, 2015</a:t>
            </a:r>
            <a:endParaRPr lang="en-US"/>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August 25, 2015</a:t>
            </a:r>
            <a:endParaRPr lang="en-US"/>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August 25, 2015</a:t>
            </a:r>
            <a:endParaRPr lang="en-US"/>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August 25, 2015</a:t>
            </a:r>
            <a:endParaRPr lang="en-US"/>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August 25, 2015</a:t>
            </a:r>
            <a:endParaRPr lang="en-US"/>
          </a:p>
        </p:txBody>
      </p:sp>
      <p:sp>
        <p:nvSpPr>
          <p:cNvPr id="6" name="Footer Placeholder 5"/>
          <p:cNvSpPr>
            <a:spLocks noGrp="1"/>
          </p:cNvSpPr>
          <p:nvPr>
            <p:ph type="ftr" sz="quarter" idx="11"/>
          </p:nvPr>
        </p:nvSpPr>
        <p:spPr/>
        <p:txBody>
          <a:bodyPr/>
          <a:lstStyle/>
          <a:p>
            <a:pPr algn="r"/>
            <a:r>
              <a:rPr lang="en-US" smtClean="0"/>
              <a:t>IEEE HPCC 2015</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August 25, 2015</a:t>
            </a:r>
            <a:endParaRPr lang="en-US"/>
          </a:p>
        </p:txBody>
      </p:sp>
      <p:sp>
        <p:nvSpPr>
          <p:cNvPr id="8" name="Footer Placeholder 7"/>
          <p:cNvSpPr>
            <a:spLocks noGrp="1"/>
          </p:cNvSpPr>
          <p:nvPr>
            <p:ph type="ftr" sz="quarter" idx="11"/>
          </p:nvPr>
        </p:nvSpPr>
        <p:spPr/>
        <p:txBody>
          <a:bodyPr/>
          <a:lstStyle/>
          <a:p>
            <a:pPr algn="r"/>
            <a:r>
              <a:rPr lang="en-US" smtClean="0"/>
              <a:t>IEEE HPCC 2015</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August 25, 2015</a:t>
            </a:r>
            <a:endParaRPr lang="en-US"/>
          </a:p>
        </p:txBody>
      </p:sp>
      <p:sp>
        <p:nvSpPr>
          <p:cNvPr id="4" name="Footer Placeholder 3"/>
          <p:cNvSpPr>
            <a:spLocks noGrp="1"/>
          </p:cNvSpPr>
          <p:nvPr>
            <p:ph type="ftr" sz="quarter" idx="11"/>
          </p:nvPr>
        </p:nvSpPr>
        <p:spPr/>
        <p:txBody>
          <a:bodyPr/>
          <a:lstStyle/>
          <a:p>
            <a:pPr algn="r"/>
            <a:r>
              <a:rPr lang="en-US" smtClean="0"/>
              <a:t>IEEE HPCC 2015</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August 25, 2015</a:t>
            </a:r>
            <a:endParaRPr lang="en-US"/>
          </a:p>
        </p:txBody>
      </p:sp>
      <p:sp>
        <p:nvSpPr>
          <p:cNvPr id="3" name="Footer Placeholder 2"/>
          <p:cNvSpPr>
            <a:spLocks noGrp="1"/>
          </p:cNvSpPr>
          <p:nvPr>
            <p:ph type="ftr" sz="quarter" idx="11"/>
          </p:nvPr>
        </p:nvSpPr>
        <p:spPr/>
        <p:txBody>
          <a:bodyPr/>
          <a:lstStyle/>
          <a:p>
            <a:pPr algn="r"/>
            <a:r>
              <a:rPr lang="en-US" smtClean="0"/>
              <a:t>IEEE HPCC 2015</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August 25, 2015</a:t>
            </a:r>
            <a:endParaRPr lang="en-US"/>
          </a:p>
        </p:txBody>
      </p:sp>
      <p:sp>
        <p:nvSpPr>
          <p:cNvPr id="6" name="Footer Placeholder 5"/>
          <p:cNvSpPr>
            <a:spLocks noGrp="1"/>
          </p:cNvSpPr>
          <p:nvPr>
            <p:ph type="ftr" sz="quarter" idx="11"/>
          </p:nvPr>
        </p:nvSpPr>
        <p:spPr/>
        <p:txBody>
          <a:bodyPr/>
          <a:lstStyle/>
          <a:p>
            <a:pPr algn="r"/>
            <a:r>
              <a:rPr lang="en-US" smtClean="0"/>
              <a:t>IEEE HPCC 2015</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August 25, 2015</a:t>
            </a:r>
            <a:endParaRPr lang="en-US"/>
          </a:p>
        </p:txBody>
      </p:sp>
      <p:sp>
        <p:nvSpPr>
          <p:cNvPr id="6" name="Footer Placeholder 5"/>
          <p:cNvSpPr>
            <a:spLocks noGrp="1"/>
          </p:cNvSpPr>
          <p:nvPr>
            <p:ph type="ftr" sz="quarter" idx="11"/>
          </p:nvPr>
        </p:nvSpPr>
        <p:spPr/>
        <p:txBody>
          <a:bodyPr/>
          <a:lstStyle/>
          <a:p>
            <a:pPr algn="r"/>
            <a:r>
              <a:rPr lang="en-US" smtClean="0"/>
              <a:t>IEEE HPCC 2015</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smtClean="0"/>
              <a:t>August 25, 2015</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smtClean="0"/>
              <a:t>IEEE HPCC 2015</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3.tiff"/><Relationship Id="rId4" Type="http://schemas.openxmlformats.org/officeDocument/2006/relationships/image" Target="../media/image14.tiff"/><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5.tif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depts.washington.edu/dslab/MAS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tiff"/><Relationship Id="rId6" Type="http://schemas.openxmlformats.org/officeDocument/2006/relationships/image" Target="../media/image6.tiff"/><Relationship Id="rId7" Type="http://schemas.openxmlformats.org/officeDocument/2006/relationships/image" Target="../media/image7.tiff"/><Relationship Id="rId8" Type="http://schemas.openxmlformats.org/officeDocument/2006/relationships/image" Target="../media/image8.tiff"/><Relationship Id="rId9" Type="http://schemas.openxmlformats.org/officeDocument/2006/relationships/image" Target="../media/image9.tif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0.tiff"/><Relationship Id="rId4" Type="http://schemas.openxmlformats.org/officeDocument/2006/relationships/image" Target="../media/image11.jpeg"/><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1.jpe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t>Agent and Spatial Based parallelization of Biological Network motif search	</a:t>
            </a:r>
            <a:endParaRPr lang="en-US" sz="2800" dirty="0"/>
          </a:p>
        </p:txBody>
      </p:sp>
      <p:sp>
        <p:nvSpPr>
          <p:cNvPr id="3" name="Subtitle 2"/>
          <p:cNvSpPr>
            <a:spLocks noGrp="1"/>
          </p:cNvSpPr>
          <p:nvPr>
            <p:ph type="subTitle" idx="1"/>
          </p:nvPr>
        </p:nvSpPr>
        <p:spPr>
          <a:xfrm>
            <a:off x="685799" y="3505200"/>
            <a:ext cx="7702713" cy="1752600"/>
          </a:xfrm>
        </p:spPr>
        <p:txBody>
          <a:bodyPr>
            <a:normAutofit fontScale="92500"/>
          </a:bodyPr>
          <a:lstStyle/>
          <a:p>
            <a:pPr algn="r"/>
            <a:r>
              <a:rPr lang="en-US" b="1" dirty="0" smtClean="0"/>
              <a:t>Matthew </a:t>
            </a:r>
            <a:r>
              <a:rPr lang="en-US" b="1" dirty="0" err="1" smtClean="0"/>
              <a:t>Kipps</a:t>
            </a:r>
            <a:r>
              <a:rPr lang="en-US" b="1" dirty="0" smtClean="0"/>
              <a:t>, </a:t>
            </a:r>
            <a:r>
              <a:rPr lang="en-US" b="1" dirty="0" err="1" smtClean="0"/>
              <a:t>Wooyoung</a:t>
            </a:r>
            <a:r>
              <a:rPr lang="en-US" b="1" dirty="0" smtClean="0"/>
              <a:t> Kim, and Munehiro Fukuda</a:t>
            </a:r>
          </a:p>
          <a:p>
            <a:pPr algn="r"/>
            <a:endParaRPr lang="en-US" sz="2000" b="1" dirty="0" smtClean="0"/>
          </a:p>
          <a:p>
            <a:pPr algn="r"/>
            <a:r>
              <a:rPr lang="en-US" dirty="0" smtClean="0"/>
              <a:t>Computing &amp; Software Systems</a:t>
            </a:r>
          </a:p>
          <a:p>
            <a:pPr algn="r"/>
            <a:r>
              <a:rPr lang="en-US" dirty="0" smtClean="0"/>
              <a:t>University of Washington Bothell</a:t>
            </a:r>
            <a:endParaRPr lang="en-US" dirty="0"/>
          </a:p>
        </p:txBody>
      </p:sp>
      <p:sp>
        <p:nvSpPr>
          <p:cNvPr id="5" name="Footer Placeholder 4"/>
          <p:cNvSpPr>
            <a:spLocks noGrp="1"/>
          </p:cNvSpPr>
          <p:nvPr>
            <p:ph type="ftr" sz="quarter" idx="11"/>
          </p:nvPr>
        </p:nvSpPr>
        <p:spPr/>
        <p:txBody>
          <a:bodyPr/>
          <a:lstStyle/>
          <a:p>
            <a:pPr algn="r"/>
            <a:r>
              <a:rPr lang="en-US" dirty="0"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a:t>
            </a:fld>
            <a:endParaRPr lang="en-US"/>
          </a:p>
        </p:txBody>
      </p:sp>
      <p:sp>
        <p:nvSpPr>
          <p:cNvPr id="7" name="Date Placeholder 6"/>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38197518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MPI and MASS Place</a:t>
            </a:r>
            <a:r>
              <a:rPr lang="ja-JP" altLang="en-US" sz="3200" dirty="0" smtClean="0"/>
              <a:t> </a:t>
            </a:r>
            <a:r>
              <a:rPr lang="en-US" sz="3200" dirty="0" smtClean="0"/>
              <a:t>Execution Performance</a:t>
            </a:r>
            <a:endParaRPr lang="en-US" sz="3200"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10</a:t>
            </a:fld>
            <a:endParaRPr lang="en-US"/>
          </a:p>
        </p:txBody>
      </p:sp>
      <p:pic>
        <p:nvPicPr>
          <p:cNvPr id="16" name="Picture 15" descr="mpi-scaling-chart-crop.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039252"/>
            <a:ext cx="4543738" cy="3264650"/>
          </a:xfrm>
          <a:prstGeom prst="rect">
            <a:avLst/>
          </a:prstGeom>
        </p:spPr>
      </p:pic>
      <p:pic>
        <p:nvPicPr>
          <p:cNvPr id="17" name="Picture 16" descr="mass-hybrid-scaling-chart-crop.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7682" y="2039252"/>
            <a:ext cx="4666421" cy="3314820"/>
          </a:xfrm>
          <a:prstGeom prst="rect">
            <a:avLst/>
          </a:prstGeom>
        </p:spPr>
      </p:pic>
      <p:sp>
        <p:nvSpPr>
          <p:cNvPr id="18" name="TextBox 17"/>
          <p:cNvSpPr txBox="1"/>
          <p:nvPr/>
        </p:nvSpPr>
        <p:spPr>
          <a:xfrm>
            <a:off x="2182307" y="5634839"/>
            <a:ext cx="595047" cy="369332"/>
          </a:xfrm>
          <a:prstGeom prst="rect">
            <a:avLst/>
          </a:prstGeom>
          <a:noFill/>
        </p:spPr>
        <p:txBody>
          <a:bodyPr wrap="none" rtlCol="0">
            <a:spAutoFit/>
          </a:bodyPr>
          <a:lstStyle/>
          <a:p>
            <a:r>
              <a:rPr lang="en-US" altLang="ja-JP" dirty="0" smtClean="0"/>
              <a:t>MPI</a:t>
            </a:r>
            <a:endParaRPr lang="en-US" dirty="0"/>
          </a:p>
        </p:txBody>
      </p:sp>
      <p:sp>
        <p:nvSpPr>
          <p:cNvPr id="19" name="TextBox 18"/>
          <p:cNvSpPr txBox="1"/>
          <p:nvPr/>
        </p:nvSpPr>
        <p:spPr>
          <a:xfrm>
            <a:off x="6144445" y="5584337"/>
            <a:ext cx="2199040" cy="369332"/>
          </a:xfrm>
          <a:prstGeom prst="rect">
            <a:avLst/>
          </a:prstGeom>
          <a:noFill/>
        </p:spPr>
        <p:txBody>
          <a:bodyPr wrap="none" rtlCol="0">
            <a:spAutoFit/>
          </a:bodyPr>
          <a:lstStyle/>
          <a:p>
            <a:r>
              <a:rPr lang="en-US" dirty="0" smtClean="0"/>
              <a:t>MASS Place Based</a:t>
            </a:r>
            <a:endParaRPr lang="en-US" dirty="0"/>
          </a:p>
        </p:txBody>
      </p:sp>
      <p:sp>
        <p:nvSpPr>
          <p:cNvPr id="20" name="Date Placeholder 19"/>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31384726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Improvement Plans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Supporting asynchronous agent migration</a:t>
            </a:r>
          </a:p>
          <a:p>
            <a:pPr marL="274320" lvl="1" indent="0">
              <a:buNone/>
            </a:pPr>
            <a:r>
              <a:rPr lang="en-US" dirty="0" smtClean="0"/>
              <a:t>Will mitigate synchronous master-work communication overheads.</a:t>
            </a:r>
          </a:p>
          <a:p>
            <a:pPr marL="731520" lvl="1" indent="-457200">
              <a:buFont typeface="+mj-lt"/>
              <a:buAutoNum type="arabicPeriod"/>
            </a:pPr>
            <a:endParaRPr lang="en-US" dirty="0"/>
          </a:p>
          <a:p>
            <a:pPr marL="731520" lvl="1" indent="-457200">
              <a:buFont typeface="+mj-lt"/>
              <a:buAutoNum type="arabicPeriod"/>
            </a:pPr>
            <a:endParaRPr lang="en-US" dirty="0" smtClean="0"/>
          </a:p>
          <a:p>
            <a:pPr marL="731520" lvl="1"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Pooling idle agents</a:t>
            </a:r>
          </a:p>
          <a:p>
            <a:pPr marL="274320" lvl="1" indent="0">
              <a:buNone/>
            </a:pPr>
            <a:r>
              <a:rPr lang="en-US" dirty="0" smtClean="0"/>
              <a:t>Will reduce memory and agent management overheads.</a:t>
            </a:r>
          </a:p>
          <a:p>
            <a:pPr marL="457200" indent="-457200">
              <a:buFont typeface="+mj-lt"/>
              <a:buAutoNum type="arabicPeriod"/>
            </a:pPr>
            <a:endParaRPr lang="en-US" dirty="0" smtClean="0"/>
          </a:p>
          <a:p>
            <a:pPr marL="457200" indent="-457200">
              <a:buFont typeface="+mj-lt"/>
              <a:buAutoNum type="arabicPeriod"/>
            </a:pPr>
            <a:r>
              <a:rPr lang="en-US" dirty="0" smtClean="0"/>
              <a:t>Restricting agent explosion</a:t>
            </a:r>
          </a:p>
          <a:p>
            <a:pPr marL="274320" lvl="1" indent="0">
              <a:buNone/>
            </a:pPr>
            <a:r>
              <a:rPr lang="en-US" dirty="0" smtClean="0"/>
              <a:t>Will reduce the heap space required.</a:t>
            </a: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11</a:t>
            </a:fld>
            <a:endParaRPr lang="en-US"/>
          </a:p>
        </p:txBody>
      </p:sp>
      <p:pic>
        <p:nvPicPr>
          <p:cNvPr id="8" name="Picture 7" descr="Untitled.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594" y="2810462"/>
            <a:ext cx="6428206" cy="732170"/>
          </a:xfrm>
          <a:prstGeom prst="rect">
            <a:avLst/>
          </a:prstGeom>
        </p:spPr>
      </p:pic>
      <p:sp>
        <p:nvSpPr>
          <p:cNvPr id="9" name="Date Placeholder 8"/>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20476633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dirty="0" smtClean="0"/>
              <a:t>Contribution: We proposed and compared agent-based approach to programming and parallelizing graph algorithms with MPI.</a:t>
            </a:r>
          </a:p>
          <a:p>
            <a:endParaRPr lang="en-US" dirty="0" smtClean="0"/>
          </a:p>
          <a:p>
            <a:r>
              <a:rPr lang="en-US" dirty="0" smtClean="0"/>
              <a:t>Programmability: We demonstrated Intuitive parallelization</a:t>
            </a:r>
          </a:p>
          <a:p>
            <a:endParaRPr lang="en-US" dirty="0" smtClean="0"/>
          </a:p>
          <a:p>
            <a:r>
              <a:rPr lang="en-US" dirty="0" smtClean="0"/>
              <a:t>Execution performance: We need performance tune-ups: (1) asynchronous migration, (2) agent pool, and (3) prevention of agent explosion.</a:t>
            </a:r>
          </a:p>
          <a:p>
            <a:endParaRPr lang="en-US" dirty="0" smtClean="0"/>
          </a:p>
          <a:p>
            <a:r>
              <a:rPr lang="en-US" dirty="0" smtClean="0"/>
              <a:t>For more information, please visit:</a:t>
            </a:r>
          </a:p>
          <a:p>
            <a:pPr marL="0" indent="0">
              <a:buNone/>
            </a:pPr>
            <a:r>
              <a:rPr lang="en-US" dirty="0"/>
              <a:t>	</a:t>
            </a:r>
            <a:r>
              <a:rPr lang="en-US" dirty="0" smtClean="0">
                <a:hlinkClick r:id="rId3"/>
              </a:rPr>
              <a:t>http://depts.washington.edu/dslab/MASS/</a:t>
            </a: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12</a:t>
            </a:fld>
            <a:endParaRPr lang="en-US"/>
          </a:p>
        </p:txBody>
      </p:sp>
      <p:sp>
        <p:nvSpPr>
          <p:cNvPr id="7" name="Date Placeholder 6"/>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14253077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Network Motifs</a:t>
            </a:r>
            <a:endParaRPr lang="en-US" dirty="0"/>
          </a:p>
        </p:txBody>
      </p:sp>
      <p:sp>
        <p:nvSpPr>
          <p:cNvPr id="3" name="Content Placeholder 2"/>
          <p:cNvSpPr>
            <a:spLocks noGrp="1"/>
          </p:cNvSpPr>
          <p:nvPr>
            <p:ph idx="1"/>
          </p:nvPr>
        </p:nvSpPr>
        <p:spPr>
          <a:xfrm>
            <a:off x="457200" y="1600200"/>
            <a:ext cx="8229600" cy="1304518"/>
          </a:xfrm>
        </p:spPr>
        <p:txBody>
          <a:bodyPr>
            <a:normAutofit fontScale="92500"/>
          </a:bodyPr>
          <a:lstStyle/>
          <a:p>
            <a:r>
              <a:rPr lang="en-US" dirty="0" smtClean="0"/>
              <a:t>Biological network: protein-protein interaction.</a:t>
            </a:r>
          </a:p>
          <a:p>
            <a:r>
              <a:rPr lang="en-US" dirty="0" smtClean="0"/>
              <a:t>Network motifs: significantly and uniquely recurring sub-graphs.</a:t>
            </a:r>
          </a:p>
          <a:p>
            <a:r>
              <a:rPr lang="en-US" dirty="0" smtClean="0"/>
              <a:t>Motif search: </a:t>
            </a:r>
            <a:r>
              <a:rPr lang="en-US" b="1" dirty="0" smtClean="0"/>
              <a:t>sub-graph enumeration </a:t>
            </a:r>
            <a:r>
              <a:rPr lang="en-US" dirty="0" smtClean="0"/>
              <a:t>and statistical testing</a:t>
            </a: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2</a:t>
            </a:fld>
            <a:endParaRPr lang="en-US"/>
          </a:p>
        </p:txBody>
      </p:sp>
      <p:pic>
        <p:nvPicPr>
          <p:cNvPr id="8" name="Picture 7" descr="esu_dia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546946"/>
            <a:ext cx="9144000" cy="3311054"/>
          </a:xfrm>
          <a:prstGeom prst="rect">
            <a:avLst/>
          </a:prstGeom>
        </p:spPr>
      </p:pic>
      <p:sp>
        <p:nvSpPr>
          <p:cNvPr id="9" name="TextBox 8"/>
          <p:cNvSpPr txBox="1"/>
          <p:nvPr/>
        </p:nvSpPr>
        <p:spPr>
          <a:xfrm>
            <a:off x="3000332" y="3000103"/>
            <a:ext cx="2062208" cy="369332"/>
          </a:xfrm>
          <a:prstGeom prst="rect">
            <a:avLst/>
          </a:prstGeom>
          <a:noFill/>
        </p:spPr>
        <p:txBody>
          <a:bodyPr wrap="none" rtlCol="0">
            <a:spAutoFit/>
          </a:bodyPr>
          <a:lstStyle/>
          <a:p>
            <a:r>
              <a:rPr lang="en-US" dirty="0" smtClean="0">
                <a:solidFill>
                  <a:schemeClr val="tx2"/>
                </a:solidFill>
              </a:rPr>
              <a:t>This paper’s focus</a:t>
            </a:r>
            <a:endParaRPr lang="en-US" dirty="0">
              <a:solidFill>
                <a:schemeClr val="tx2"/>
              </a:solidFill>
            </a:endParaRPr>
          </a:p>
        </p:txBody>
      </p:sp>
      <p:sp>
        <p:nvSpPr>
          <p:cNvPr id="12" name="Down Arrow 11"/>
          <p:cNvSpPr/>
          <p:nvPr/>
        </p:nvSpPr>
        <p:spPr>
          <a:xfrm>
            <a:off x="3855590" y="2807026"/>
            <a:ext cx="325641" cy="286564"/>
          </a:xfrm>
          <a:prstGeom prst="downArrow">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Date Placeholder 12"/>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29276706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Parallelization of Network Programs</a:t>
            </a:r>
            <a:endParaRPr lang="en-US" dirty="0"/>
          </a:p>
        </p:txBody>
      </p:sp>
      <p:sp>
        <p:nvSpPr>
          <p:cNvPr id="3" name="Content Placeholder 2"/>
          <p:cNvSpPr>
            <a:spLocks noGrp="1"/>
          </p:cNvSpPr>
          <p:nvPr>
            <p:ph idx="1"/>
          </p:nvPr>
        </p:nvSpPr>
        <p:spPr>
          <a:xfrm>
            <a:off x="457200" y="1600200"/>
            <a:ext cx="4134853" cy="4876800"/>
          </a:xfrm>
        </p:spPr>
        <p:txBody>
          <a:bodyPr>
            <a:normAutofit/>
          </a:bodyPr>
          <a:lstStyle/>
          <a:p>
            <a:r>
              <a:rPr lang="en-US" altLang="ja-JP" dirty="0" smtClean="0">
                <a:solidFill>
                  <a:schemeClr val="tx2"/>
                </a:solidFill>
              </a:rPr>
              <a:t>Vertex-oriented</a:t>
            </a:r>
            <a:r>
              <a:rPr lang="ja-JP" altLang="en-US" dirty="0" smtClean="0">
                <a:solidFill>
                  <a:schemeClr val="tx2"/>
                </a:solidFill>
              </a:rPr>
              <a:t> </a:t>
            </a:r>
            <a:r>
              <a:rPr lang="en-US" altLang="ja-JP" dirty="0" smtClean="0">
                <a:solidFill>
                  <a:schemeClr val="tx2"/>
                </a:solidFill>
              </a:rPr>
              <a:t>approaches</a:t>
            </a:r>
          </a:p>
          <a:p>
            <a:pPr lvl="1"/>
            <a:r>
              <a:rPr lang="en-US" altLang="ja-JP" dirty="0" smtClean="0"/>
              <a:t>Paradigm change from the original sequential algorithms</a:t>
            </a:r>
          </a:p>
          <a:p>
            <a:pPr lvl="1"/>
            <a:r>
              <a:rPr lang="en-US" altLang="ja-JP" dirty="0" smtClean="0"/>
              <a:t>Examples</a:t>
            </a:r>
          </a:p>
          <a:p>
            <a:pPr lvl="2"/>
            <a:r>
              <a:rPr lang="ja-JP" altLang="ja-JP" dirty="0" smtClean="0"/>
              <a:t>M</a:t>
            </a:r>
            <a:r>
              <a:rPr lang="en-US" altLang="ja-JP" dirty="0" err="1" smtClean="0"/>
              <a:t>apReduce</a:t>
            </a:r>
            <a:endParaRPr lang="en-US" altLang="ja-JP" dirty="0" smtClean="0"/>
          </a:p>
          <a:p>
            <a:pPr lvl="2"/>
            <a:r>
              <a:rPr lang="ja-JP" altLang="ja-JP" dirty="0" smtClean="0"/>
              <a:t>P</a:t>
            </a:r>
            <a:r>
              <a:rPr lang="en-US" altLang="ja-JP" dirty="0" smtClean="0"/>
              <a:t>regel</a:t>
            </a:r>
          </a:p>
          <a:p>
            <a:pPr lvl="2"/>
            <a:r>
              <a:rPr lang="ja-JP" altLang="ja-JP" dirty="0" smtClean="0"/>
              <a:t>G</a:t>
            </a:r>
            <a:r>
              <a:rPr lang="en-US" altLang="ja-JP" dirty="0" err="1" smtClean="0"/>
              <a:t>raphLab</a:t>
            </a:r>
            <a:endParaRPr lang="en-US" altLang="ja-JP" dirty="0" smtClean="0"/>
          </a:p>
          <a:p>
            <a:r>
              <a:rPr lang="ja-JP" altLang="ja-JP" dirty="0" smtClean="0">
                <a:solidFill>
                  <a:schemeClr val="tx2"/>
                </a:solidFill>
              </a:rPr>
              <a:t>F</a:t>
            </a:r>
            <a:r>
              <a:rPr lang="en-US" altLang="ja-JP" dirty="0" smtClean="0">
                <a:solidFill>
                  <a:schemeClr val="tx2"/>
                </a:solidFill>
              </a:rPr>
              <a:t>low-oriented</a:t>
            </a:r>
            <a:r>
              <a:rPr lang="ja-JP" altLang="en-US" dirty="0" smtClean="0">
                <a:solidFill>
                  <a:schemeClr val="tx2"/>
                </a:solidFill>
              </a:rPr>
              <a:t> </a:t>
            </a:r>
            <a:r>
              <a:rPr lang="en-US" altLang="ja-JP" dirty="0" smtClean="0">
                <a:solidFill>
                  <a:schemeClr val="tx2"/>
                </a:solidFill>
              </a:rPr>
              <a:t>approaches</a:t>
            </a:r>
          </a:p>
          <a:p>
            <a:pPr lvl="1"/>
            <a:r>
              <a:rPr lang="en-US" altLang="ja-JP" dirty="0"/>
              <a:t>C</a:t>
            </a:r>
            <a:r>
              <a:rPr lang="en-US" altLang="ja-JP" dirty="0" smtClean="0"/>
              <a:t>loser to the original sequential algorithms</a:t>
            </a:r>
          </a:p>
          <a:p>
            <a:pPr lvl="1"/>
            <a:r>
              <a:rPr lang="en-US" altLang="ja-JP" dirty="0" smtClean="0"/>
              <a:t>Examples</a:t>
            </a:r>
          </a:p>
          <a:p>
            <a:pPr lvl="2"/>
            <a:r>
              <a:rPr lang="en-US" altLang="ja-JP" dirty="0" smtClean="0"/>
              <a:t>Olden</a:t>
            </a:r>
          </a:p>
          <a:p>
            <a:pPr lvl="2"/>
            <a:r>
              <a:rPr lang="ja-JP" altLang="ja-JP" dirty="0" smtClean="0"/>
              <a:t>M</a:t>
            </a:r>
            <a:r>
              <a:rPr lang="en-US" altLang="ja-JP" dirty="0" smtClean="0"/>
              <a:t>ASS:</a:t>
            </a:r>
            <a:r>
              <a:rPr lang="ja-JP" altLang="en-US" dirty="0" smtClean="0"/>
              <a:t> </a:t>
            </a:r>
            <a:r>
              <a:rPr lang="en-US" altLang="ja-JP" dirty="0" smtClean="0"/>
              <a:t>our</a:t>
            </a:r>
            <a:r>
              <a:rPr lang="ja-JP" altLang="en-US" dirty="0" smtClean="0"/>
              <a:t> </a:t>
            </a:r>
            <a:r>
              <a:rPr lang="en-US" altLang="ja-JP" dirty="0" smtClean="0"/>
              <a:t>approach</a:t>
            </a: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3</a:t>
            </a:fld>
            <a:endParaRPr lang="en-US"/>
          </a:p>
        </p:txBody>
      </p:sp>
      <p:sp>
        <p:nvSpPr>
          <p:cNvPr id="8" name="Oval 7"/>
          <p:cNvSpPr/>
          <p:nvPr/>
        </p:nvSpPr>
        <p:spPr>
          <a:xfrm>
            <a:off x="5550630" y="2010453"/>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Oval 8"/>
          <p:cNvSpPr/>
          <p:nvPr/>
        </p:nvSpPr>
        <p:spPr>
          <a:xfrm>
            <a:off x="6334288" y="2694748"/>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Oval 9"/>
          <p:cNvSpPr/>
          <p:nvPr/>
        </p:nvSpPr>
        <p:spPr>
          <a:xfrm>
            <a:off x="5550630" y="2694748"/>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Oval 10"/>
          <p:cNvSpPr/>
          <p:nvPr/>
        </p:nvSpPr>
        <p:spPr>
          <a:xfrm>
            <a:off x="6334288" y="2010453"/>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Oval 11"/>
          <p:cNvSpPr/>
          <p:nvPr/>
        </p:nvSpPr>
        <p:spPr>
          <a:xfrm>
            <a:off x="6334288" y="3385026"/>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Oval 12"/>
          <p:cNvSpPr/>
          <p:nvPr/>
        </p:nvSpPr>
        <p:spPr>
          <a:xfrm>
            <a:off x="7147830" y="2010453"/>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Oval 13"/>
          <p:cNvSpPr/>
          <p:nvPr/>
        </p:nvSpPr>
        <p:spPr>
          <a:xfrm>
            <a:off x="7147830" y="2694748"/>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p:cNvSpPr/>
          <p:nvPr/>
        </p:nvSpPr>
        <p:spPr>
          <a:xfrm>
            <a:off x="8092112" y="2694748"/>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6" name="Straight Arrow Connector 15"/>
          <p:cNvCxnSpPr>
            <a:stCxn id="8" idx="4"/>
            <a:endCxn id="10" idx="0"/>
          </p:cNvCxnSpPr>
          <p:nvPr/>
        </p:nvCxnSpPr>
        <p:spPr>
          <a:xfrm>
            <a:off x="5621601" y="2159865"/>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10" idx="6"/>
            <a:endCxn id="9" idx="2"/>
          </p:cNvCxnSpPr>
          <p:nvPr/>
        </p:nvCxnSpPr>
        <p:spPr>
          <a:xfrm>
            <a:off x="5692571" y="2769454"/>
            <a:ext cx="64171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11" idx="4"/>
            <a:endCxn id="9" idx="0"/>
          </p:cNvCxnSpPr>
          <p:nvPr/>
        </p:nvCxnSpPr>
        <p:spPr>
          <a:xfrm>
            <a:off x="6405259" y="2159865"/>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6"/>
            <a:endCxn id="14" idx="2"/>
          </p:cNvCxnSpPr>
          <p:nvPr/>
        </p:nvCxnSpPr>
        <p:spPr>
          <a:xfrm>
            <a:off x="6476229" y="2769454"/>
            <a:ext cx="67160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13" idx="2"/>
            <a:endCxn id="11" idx="6"/>
          </p:cNvCxnSpPr>
          <p:nvPr/>
        </p:nvCxnSpPr>
        <p:spPr>
          <a:xfrm flipH="1">
            <a:off x="6476229" y="2085159"/>
            <a:ext cx="67160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5" idx="2"/>
            <a:endCxn id="14" idx="6"/>
          </p:cNvCxnSpPr>
          <p:nvPr/>
        </p:nvCxnSpPr>
        <p:spPr>
          <a:xfrm flipH="1">
            <a:off x="7289771" y="2769454"/>
            <a:ext cx="80234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13" idx="3"/>
            <a:endCxn id="12" idx="0"/>
          </p:cNvCxnSpPr>
          <p:nvPr/>
        </p:nvCxnSpPr>
        <p:spPr>
          <a:xfrm flipH="1">
            <a:off x="6405259" y="2137984"/>
            <a:ext cx="763358" cy="12470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14" idx="0"/>
            <a:endCxn id="13" idx="4"/>
          </p:cNvCxnSpPr>
          <p:nvPr/>
        </p:nvCxnSpPr>
        <p:spPr>
          <a:xfrm flipV="1">
            <a:off x="7218801" y="2159865"/>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14" idx="3"/>
          </p:cNvCxnSpPr>
          <p:nvPr/>
        </p:nvCxnSpPr>
        <p:spPr>
          <a:xfrm flipH="1">
            <a:off x="6476229" y="2822279"/>
            <a:ext cx="692388" cy="5717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5550630" y="4824506"/>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6334288" y="5508801"/>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5550630" y="5508801"/>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Oval 35"/>
          <p:cNvSpPr/>
          <p:nvPr/>
        </p:nvSpPr>
        <p:spPr>
          <a:xfrm>
            <a:off x="6334288" y="4824506"/>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 name="Oval 36"/>
          <p:cNvSpPr/>
          <p:nvPr/>
        </p:nvSpPr>
        <p:spPr>
          <a:xfrm>
            <a:off x="6334288" y="6199079"/>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 name="Oval 37"/>
          <p:cNvSpPr/>
          <p:nvPr/>
        </p:nvSpPr>
        <p:spPr>
          <a:xfrm>
            <a:off x="7147830" y="4824506"/>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Oval 38"/>
          <p:cNvSpPr/>
          <p:nvPr/>
        </p:nvSpPr>
        <p:spPr>
          <a:xfrm>
            <a:off x="7147830" y="5508801"/>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0" name="Oval 39"/>
          <p:cNvSpPr/>
          <p:nvPr/>
        </p:nvSpPr>
        <p:spPr>
          <a:xfrm>
            <a:off x="8092112" y="5508801"/>
            <a:ext cx="141941" cy="1494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41" name="Straight Arrow Connector 40"/>
          <p:cNvCxnSpPr>
            <a:stCxn id="33" idx="4"/>
            <a:endCxn id="35" idx="0"/>
          </p:cNvCxnSpPr>
          <p:nvPr/>
        </p:nvCxnSpPr>
        <p:spPr>
          <a:xfrm>
            <a:off x="5621601" y="4973918"/>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35" idx="6"/>
            <a:endCxn id="34" idx="2"/>
          </p:cNvCxnSpPr>
          <p:nvPr/>
        </p:nvCxnSpPr>
        <p:spPr>
          <a:xfrm>
            <a:off x="5692571" y="5583507"/>
            <a:ext cx="64171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36" idx="4"/>
            <a:endCxn id="34" idx="0"/>
          </p:cNvCxnSpPr>
          <p:nvPr/>
        </p:nvCxnSpPr>
        <p:spPr>
          <a:xfrm>
            <a:off x="6405259" y="4973918"/>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4" idx="6"/>
            <a:endCxn id="39" idx="2"/>
          </p:cNvCxnSpPr>
          <p:nvPr/>
        </p:nvCxnSpPr>
        <p:spPr>
          <a:xfrm>
            <a:off x="6476229" y="5583507"/>
            <a:ext cx="67160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38" idx="2"/>
            <a:endCxn id="36" idx="6"/>
          </p:cNvCxnSpPr>
          <p:nvPr/>
        </p:nvCxnSpPr>
        <p:spPr>
          <a:xfrm flipH="1">
            <a:off x="6476229" y="4899212"/>
            <a:ext cx="67160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40" idx="2"/>
            <a:endCxn id="39" idx="6"/>
          </p:cNvCxnSpPr>
          <p:nvPr/>
        </p:nvCxnSpPr>
        <p:spPr>
          <a:xfrm flipH="1">
            <a:off x="7289771" y="5583507"/>
            <a:ext cx="80234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38" idx="3"/>
            <a:endCxn id="37" idx="0"/>
          </p:cNvCxnSpPr>
          <p:nvPr/>
        </p:nvCxnSpPr>
        <p:spPr>
          <a:xfrm flipH="1">
            <a:off x="6405259" y="4952037"/>
            <a:ext cx="763358" cy="12470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39" idx="0"/>
            <a:endCxn id="38" idx="4"/>
          </p:cNvCxnSpPr>
          <p:nvPr/>
        </p:nvCxnSpPr>
        <p:spPr>
          <a:xfrm flipV="1">
            <a:off x="7218801" y="4973918"/>
            <a:ext cx="0" cy="5348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39" idx="3"/>
          </p:cNvCxnSpPr>
          <p:nvPr/>
        </p:nvCxnSpPr>
        <p:spPr>
          <a:xfrm flipH="1">
            <a:off x="6476229" y="5636332"/>
            <a:ext cx="692388" cy="5717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Freeform 59"/>
          <p:cNvSpPr/>
          <p:nvPr/>
        </p:nvSpPr>
        <p:spPr>
          <a:xfrm>
            <a:off x="5628105" y="4912895"/>
            <a:ext cx="1584158" cy="1350210"/>
          </a:xfrm>
          <a:custGeom>
            <a:avLst/>
            <a:gdLst>
              <a:gd name="connsiteX0" fmla="*/ 6684 w 1584158"/>
              <a:gd name="connsiteY0" fmla="*/ 0 h 1350210"/>
              <a:gd name="connsiteX1" fmla="*/ 0 w 1584158"/>
              <a:gd name="connsiteY1" fmla="*/ 681789 h 1350210"/>
              <a:gd name="connsiteX2" fmla="*/ 1584158 w 1584158"/>
              <a:gd name="connsiteY2" fmla="*/ 681789 h 1350210"/>
              <a:gd name="connsiteX3" fmla="*/ 788737 w 1584158"/>
              <a:gd name="connsiteY3" fmla="*/ 1350210 h 1350210"/>
            </a:gdLst>
            <a:ahLst/>
            <a:cxnLst>
              <a:cxn ang="0">
                <a:pos x="connsiteX0" y="connsiteY0"/>
              </a:cxn>
              <a:cxn ang="0">
                <a:pos x="connsiteX1" y="connsiteY1"/>
              </a:cxn>
              <a:cxn ang="0">
                <a:pos x="connsiteX2" y="connsiteY2"/>
              </a:cxn>
              <a:cxn ang="0">
                <a:pos x="connsiteX3" y="connsiteY3"/>
              </a:cxn>
            </a:cxnLst>
            <a:rect l="l" t="t" r="r" b="b"/>
            <a:pathLst>
              <a:path w="1584158" h="1350210">
                <a:moveTo>
                  <a:pt x="6684" y="0"/>
                </a:moveTo>
                <a:lnTo>
                  <a:pt x="0" y="681789"/>
                </a:lnTo>
                <a:lnTo>
                  <a:pt x="1584158" y="681789"/>
                </a:lnTo>
                <a:lnTo>
                  <a:pt x="788737" y="1350210"/>
                </a:lnTo>
              </a:path>
            </a:pathLst>
          </a:custGeom>
          <a:ln>
            <a:solidFill>
              <a:srgbClr val="800000"/>
            </a:solidFill>
            <a:prstDash val="lgDash"/>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pic>
        <p:nvPicPr>
          <p:cNvPr id="63" name="Picture 62"/>
          <p:cNvPicPr>
            <a:picLocks noChangeAspect="1"/>
          </p:cNvPicPr>
          <p:nvPr/>
        </p:nvPicPr>
        <p:blipFill>
          <a:blip r:embed="rId3"/>
          <a:stretch>
            <a:fillRect/>
          </a:stretch>
        </p:blipFill>
        <p:spPr>
          <a:xfrm>
            <a:off x="8150726" y="4824506"/>
            <a:ext cx="612274" cy="636379"/>
          </a:xfrm>
          <a:prstGeom prst="rect">
            <a:avLst/>
          </a:prstGeom>
        </p:spPr>
      </p:pic>
      <p:sp>
        <p:nvSpPr>
          <p:cNvPr id="64" name="Freeform 63"/>
          <p:cNvSpPr/>
          <p:nvPr/>
        </p:nvSpPr>
        <p:spPr>
          <a:xfrm>
            <a:off x="6396789" y="4852737"/>
            <a:ext cx="1798053" cy="1370263"/>
          </a:xfrm>
          <a:custGeom>
            <a:avLst/>
            <a:gdLst>
              <a:gd name="connsiteX0" fmla="*/ 1798053 w 1798053"/>
              <a:gd name="connsiteY0" fmla="*/ 721895 h 1370263"/>
              <a:gd name="connsiteX1" fmla="*/ 848895 w 1798053"/>
              <a:gd name="connsiteY1" fmla="*/ 741947 h 1370263"/>
              <a:gd name="connsiteX2" fmla="*/ 815474 w 1798053"/>
              <a:gd name="connsiteY2" fmla="*/ 0 h 1370263"/>
              <a:gd name="connsiteX3" fmla="*/ 0 w 1798053"/>
              <a:gd name="connsiteY3" fmla="*/ 1370263 h 1370263"/>
            </a:gdLst>
            <a:ahLst/>
            <a:cxnLst>
              <a:cxn ang="0">
                <a:pos x="connsiteX0" y="connsiteY0"/>
              </a:cxn>
              <a:cxn ang="0">
                <a:pos x="connsiteX1" y="connsiteY1"/>
              </a:cxn>
              <a:cxn ang="0">
                <a:pos x="connsiteX2" y="connsiteY2"/>
              </a:cxn>
              <a:cxn ang="0">
                <a:pos x="connsiteX3" y="connsiteY3"/>
              </a:cxn>
            </a:cxnLst>
            <a:rect l="l" t="t" r="r" b="b"/>
            <a:pathLst>
              <a:path w="1798053" h="1370263">
                <a:moveTo>
                  <a:pt x="1798053" y="721895"/>
                </a:moveTo>
                <a:lnTo>
                  <a:pt x="848895" y="741947"/>
                </a:lnTo>
                <a:lnTo>
                  <a:pt x="815474" y="0"/>
                </a:lnTo>
                <a:lnTo>
                  <a:pt x="0" y="1370263"/>
                </a:lnTo>
              </a:path>
            </a:pathLst>
          </a:custGeom>
          <a:ln>
            <a:solidFill>
              <a:srgbClr val="3366FF"/>
            </a:solidFill>
            <a:prstDash val="lgDash"/>
            <a:tailEnd type="triangle"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pic>
        <p:nvPicPr>
          <p:cNvPr id="65" name="Picture 64"/>
          <p:cNvPicPr>
            <a:picLocks noChangeAspect="1"/>
          </p:cNvPicPr>
          <p:nvPr/>
        </p:nvPicPr>
        <p:blipFill>
          <a:blip r:embed="rId4"/>
          <a:stretch>
            <a:fillRect/>
          </a:stretch>
        </p:blipFill>
        <p:spPr>
          <a:xfrm>
            <a:off x="4893691" y="4324684"/>
            <a:ext cx="999644" cy="499822"/>
          </a:xfrm>
          <a:prstGeom prst="rect">
            <a:avLst/>
          </a:prstGeom>
        </p:spPr>
      </p:pic>
      <p:pic>
        <p:nvPicPr>
          <p:cNvPr id="66" name="Picture 65" descr="Untitled.tif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72111" y="1608398"/>
            <a:ext cx="266296" cy="402055"/>
          </a:xfrm>
          <a:prstGeom prst="rect">
            <a:avLst/>
          </a:prstGeom>
        </p:spPr>
      </p:pic>
      <p:pic>
        <p:nvPicPr>
          <p:cNvPr id="67" name="Picture 66" descr="Untitled 2.tif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62416" y="1524000"/>
            <a:ext cx="331378" cy="479927"/>
          </a:xfrm>
          <a:prstGeom prst="rect">
            <a:avLst/>
          </a:prstGeom>
        </p:spPr>
      </p:pic>
      <p:pic>
        <p:nvPicPr>
          <p:cNvPr id="68" name="Picture 67" descr="Untitled 3.tif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5158" y="2536175"/>
            <a:ext cx="355472" cy="466557"/>
          </a:xfrm>
          <a:prstGeom prst="rect">
            <a:avLst/>
          </a:prstGeom>
        </p:spPr>
      </p:pic>
      <p:pic>
        <p:nvPicPr>
          <p:cNvPr id="69" name="Picture 68" descr="Untitled 4.tiff"/>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42362" y="2859603"/>
            <a:ext cx="494818" cy="534403"/>
          </a:xfrm>
          <a:prstGeom prst="rect">
            <a:avLst/>
          </a:prstGeom>
        </p:spPr>
      </p:pic>
      <p:pic>
        <p:nvPicPr>
          <p:cNvPr id="70" name="Picture 69" descr="Untitled 5.tif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980140" y="2159865"/>
            <a:ext cx="416649" cy="499979"/>
          </a:xfrm>
          <a:prstGeom prst="rect">
            <a:avLst/>
          </a:prstGeom>
        </p:spPr>
      </p:pic>
      <p:sp>
        <p:nvSpPr>
          <p:cNvPr id="71" name="Date Placeholder 70"/>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33192502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152400" y="685800"/>
            <a:ext cx="8991600" cy="633413"/>
          </a:xfrm>
        </p:spPr>
        <p:txBody>
          <a:bodyPr/>
          <a:lstStyle/>
          <a:p>
            <a:r>
              <a:rPr lang="en-US" sz="3200" dirty="0"/>
              <a:t>Multi-Agent Spatial Simulation Library</a:t>
            </a:r>
            <a:endParaRPr lang="en-US" altLang="ja-JP" dirty="0">
              <a:latin typeface="Helvetica" charset="0"/>
              <a:ea typeface="ＭＳ Ｐゴシック" charset="0"/>
              <a:cs typeface="ＭＳ Ｐゴシック" charset="0"/>
            </a:endParaRPr>
          </a:p>
        </p:txBody>
      </p:sp>
      <p:cxnSp>
        <p:nvCxnSpPr>
          <p:cNvPr id="38" name="Straight Connector 37"/>
          <p:cNvCxnSpPr>
            <a:cxnSpLocks noChangeShapeType="1"/>
          </p:cNvCxnSpPr>
          <p:nvPr/>
        </p:nvCxnSpPr>
        <p:spPr bwMode="auto">
          <a:xfrm>
            <a:off x="1673225" y="6423025"/>
            <a:ext cx="6005513" cy="1588"/>
          </a:xfrm>
          <a:prstGeom prst="line">
            <a:avLst/>
          </a:prstGeom>
          <a:noFill/>
          <a:ln w="25400">
            <a:solidFill>
              <a:srgbClr val="008080"/>
            </a:solidFill>
            <a:round/>
            <a:headEnd/>
            <a:tailEnd/>
          </a:ln>
          <a:effectLst>
            <a:outerShdw blurRad="40000" dist="20000" dir="5400000" rotWithShape="0">
              <a:srgbClr val="000000">
                <a:alpha val="37999"/>
              </a:srgbClr>
            </a:outerShdw>
          </a:effectLst>
        </p:spPr>
      </p:cxnSp>
      <p:sp>
        <p:nvSpPr>
          <p:cNvPr id="31751" name="TextBox 38"/>
          <p:cNvSpPr txBox="1">
            <a:spLocks noChangeArrowheads="1"/>
          </p:cNvSpPr>
          <p:nvPr/>
        </p:nvSpPr>
        <p:spPr bwMode="auto">
          <a:xfrm>
            <a:off x="5419725" y="6215063"/>
            <a:ext cx="444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LAN</a:t>
            </a:r>
          </a:p>
        </p:txBody>
      </p:sp>
      <p:sp>
        <p:nvSpPr>
          <p:cNvPr id="80" name="Rounded Rectangle 79"/>
          <p:cNvSpPr/>
          <p:nvPr/>
        </p:nvSpPr>
        <p:spPr>
          <a:xfrm>
            <a:off x="1608138" y="3867150"/>
            <a:ext cx="1508125" cy="914400"/>
          </a:xfrm>
          <a:prstGeom prst="round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59" name="Freeform 58"/>
          <p:cNvSpPr/>
          <p:nvPr/>
        </p:nvSpPr>
        <p:spPr>
          <a:xfrm>
            <a:off x="1719263" y="4097338"/>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65" name="Straight Connector 64"/>
          <p:cNvCxnSpPr/>
          <p:nvPr/>
        </p:nvCxnSpPr>
        <p:spPr>
          <a:xfrm>
            <a:off x="1779588" y="4011613"/>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69" name="Freeform 68"/>
          <p:cNvSpPr/>
          <p:nvPr/>
        </p:nvSpPr>
        <p:spPr>
          <a:xfrm>
            <a:off x="2017713" y="4097338"/>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71" name="Straight Connector 70"/>
          <p:cNvCxnSpPr/>
          <p:nvPr/>
        </p:nvCxnSpPr>
        <p:spPr>
          <a:xfrm>
            <a:off x="2078038" y="4011613"/>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73" name="Freeform 72"/>
          <p:cNvSpPr/>
          <p:nvPr/>
        </p:nvSpPr>
        <p:spPr>
          <a:xfrm>
            <a:off x="2308225" y="4097338"/>
            <a:ext cx="122238"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75" name="Straight Connector 74"/>
          <p:cNvCxnSpPr/>
          <p:nvPr/>
        </p:nvCxnSpPr>
        <p:spPr>
          <a:xfrm>
            <a:off x="2366963" y="4011613"/>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77" name="Freeform 76"/>
          <p:cNvSpPr/>
          <p:nvPr/>
        </p:nvSpPr>
        <p:spPr>
          <a:xfrm>
            <a:off x="2608263" y="4097338"/>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79" name="Straight Connector 78"/>
          <p:cNvCxnSpPr/>
          <p:nvPr/>
        </p:nvCxnSpPr>
        <p:spPr>
          <a:xfrm>
            <a:off x="2668588" y="4011613"/>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31761" name="TextBox 80"/>
          <p:cNvSpPr txBox="1">
            <a:spLocks noChangeArrowheads="1"/>
          </p:cNvSpPr>
          <p:nvPr/>
        </p:nvSpPr>
        <p:spPr bwMode="auto">
          <a:xfrm>
            <a:off x="1630363" y="4781550"/>
            <a:ext cx="1401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Process Rank 0</a:t>
            </a:r>
          </a:p>
        </p:txBody>
      </p:sp>
      <p:sp>
        <p:nvSpPr>
          <p:cNvPr id="31762" name="TextBox 81"/>
          <p:cNvSpPr txBox="1">
            <a:spLocks noChangeArrowheads="1"/>
          </p:cNvSpPr>
          <p:nvPr/>
        </p:nvSpPr>
        <p:spPr bwMode="auto">
          <a:xfrm rot="-5400000">
            <a:off x="1590676" y="4106862"/>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0</a:t>
            </a:r>
          </a:p>
        </p:txBody>
      </p:sp>
      <p:sp>
        <p:nvSpPr>
          <p:cNvPr id="31763" name="TextBox 82"/>
          <p:cNvSpPr txBox="1">
            <a:spLocks noChangeArrowheads="1"/>
          </p:cNvSpPr>
          <p:nvPr/>
        </p:nvSpPr>
        <p:spPr bwMode="auto">
          <a:xfrm rot="-5400000">
            <a:off x="1838326" y="4102100"/>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1</a:t>
            </a:r>
          </a:p>
        </p:txBody>
      </p:sp>
      <p:sp>
        <p:nvSpPr>
          <p:cNvPr id="31764" name="TextBox 83"/>
          <p:cNvSpPr txBox="1">
            <a:spLocks noChangeArrowheads="1"/>
          </p:cNvSpPr>
          <p:nvPr/>
        </p:nvSpPr>
        <p:spPr bwMode="auto">
          <a:xfrm rot="-5400000">
            <a:off x="2190751" y="4102100"/>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2</a:t>
            </a:r>
          </a:p>
        </p:txBody>
      </p:sp>
      <p:sp>
        <p:nvSpPr>
          <p:cNvPr id="31765" name="TextBox 84"/>
          <p:cNvSpPr txBox="1">
            <a:spLocks noChangeArrowheads="1"/>
          </p:cNvSpPr>
          <p:nvPr/>
        </p:nvSpPr>
        <p:spPr bwMode="auto">
          <a:xfrm rot="-5400000">
            <a:off x="2484438" y="4113212"/>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3</a:t>
            </a:r>
          </a:p>
        </p:txBody>
      </p:sp>
      <p:sp>
        <p:nvSpPr>
          <p:cNvPr id="89" name="Rounded Rectangle 88"/>
          <p:cNvSpPr/>
          <p:nvPr/>
        </p:nvSpPr>
        <p:spPr>
          <a:xfrm>
            <a:off x="3951288" y="3857625"/>
            <a:ext cx="1508125" cy="914400"/>
          </a:xfrm>
          <a:prstGeom prst="round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108" name="Freeform 107"/>
          <p:cNvSpPr/>
          <p:nvPr/>
        </p:nvSpPr>
        <p:spPr>
          <a:xfrm>
            <a:off x="3990975" y="4087813"/>
            <a:ext cx="122238"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10" name="Straight Connector 109"/>
          <p:cNvCxnSpPr/>
          <p:nvPr/>
        </p:nvCxnSpPr>
        <p:spPr>
          <a:xfrm>
            <a:off x="4049713"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5" name="Freeform 104"/>
          <p:cNvSpPr/>
          <p:nvPr/>
        </p:nvSpPr>
        <p:spPr>
          <a:xfrm>
            <a:off x="4287838" y="4087813"/>
            <a:ext cx="122237"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07" name="Straight Connector 106"/>
          <p:cNvCxnSpPr/>
          <p:nvPr/>
        </p:nvCxnSpPr>
        <p:spPr>
          <a:xfrm>
            <a:off x="4346575"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2" name="Freeform 101"/>
          <p:cNvSpPr/>
          <p:nvPr/>
        </p:nvSpPr>
        <p:spPr>
          <a:xfrm>
            <a:off x="4576763" y="4087813"/>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04" name="Straight Connector 103"/>
          <p:cNvCxnSpPr/>
          <p:nvPr/>
        </p:nvCxnSpPr>
        <p:spPr>
          <a:xfrm>
            <a:off x="4637088"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99" name="Freeform 98"/>
          <p:cNvSpPr/>
          <p:nvPr/>
        </p:nvSpPr>
        <p:spPr>
          <a:xfrm>
            <a:off x="4878388" y="4087813"/>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01" name="Straight Connector 100"/>
          <p:cNvCxnSpPr/>
          <p:nvPr/>
        </p:nvCxnSpPr>
        <p:spPr>
          <a:xfrm>
            <a:off x="4938713"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31775" name="TextBox 93"/>
          <p:cNvSpPr txBox="1">
            <a:spLocks noChangeArrowheads="1"/>
          </p:cNvSpPr>
          <p:nvPr/>
        </p:nvSpPr>
        <p:spPr bwMode="auto">
          <a:xfrm>
            <a:off x="3951288" y="4770438"/>
            <a:ext cx="151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Process Rank 1</a:t>
            </a:r>
          </a:p>
        </p:txBody>
      </p:sp>
      <p:sp>
        <p:nvSpPr>
          <p:cNvPr id="31776" name="TextBox 94"/>
          <p:cNvSpPr txBox="1">
            <a:spLocks noChangeArrowheads="1"/>
          </p:cNvSpPr>
          <p:nvPr/>
        </p:nvSpPr>
        <p:spPr bwMode="auto">
          <a:xfrm rot="-5400000">
            <a:off x="3844926" y="4073525"/>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0</a:t>
            </a:r>
          </a:p>
        </p:txBody>
      </p:sp>
      <p:sp>
        <p:nvSpPr>
          <p:cNvPr id="31777" name="TextBox 95"/>
          <p:cNvSpPr txBox="1">
            <a:spLocks noChangeArrowheads="1"/>
          </p:cNvSpPr>
          <p:nvPr/>
        </p:nvSpPr>
        <p:spPr bwMode="auto">
          <a:xfrm rot="-5400000">
            <a:off x="4121151" y="4090987"/>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1</a:t>
            </a:r>
          </a:p>
        </p:txBody>
      </p:sp>
      <p:sp>
        <p:nvSpPr>
          <p:cNvPr id="31778" name="TextBox 96"/>
          <p:cNvSpPr txBox="1">
            <a:spLocks noChangeArrowheads="1"/>
          </p:cNvSpPr>
          <p:nvPr/>
        </p:nvSpPr>
        <p:spPr bwMode="auto">
          <a:xfrm rot="-5400000">
            <a:off x="4471988" y="4090987"/>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2</a:t>
            </a:r>
          </a:p>
        </p:txBody>
      </p:sp>
      <p:sp>
        <p:nvSpPr>
          <p:cNvPr id="31779" name="TextBox 97"/>
          <p:cNvSpPr txBox="1">
            <a:spLocks noChangeArrowheads="1"/>
          </p:cNvSpPr>
          <p:nvPr/>
        </p:nvSpPr>
        <p:spPr bwMode="auto">
          <a:xfrm rot="-5400000">
            <a:off x="4770438" y="4103687"/>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3</a:t>
            </a:r>
          </a:p>
        </p:txBody>
      </p:sp>
      <p:sp>
        <p:nvSpPr>
          <p:cNvPr id="112" name="Rounded Rectangle 111"/>
          <p:cNvSpPr/>
          <p:nvPr/>
        </p:nvSpPr>
        <p:spPr>
          <a:xfrm>
            <a:off x="6392863" y="3857625"/>
            <a:ext cx="1508125" cy="914400"/>
          </a:xfrm>
          <a:prstGeom prst="round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131" name="Freeform 130"/>
          <p:cNvSpPr/>
          <p:nvPr/>
        </p:nvSpPr>
        <p:spPr>
          <a:xfrm>
            <a:off x="6503988" y="4087813"/>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33" name="Straight Connector 132"/>
          <p:cNvCxnSpPr/>
          <p:nvPr/>
        </p:nvCxnSpPr>
        <p:spPr>
          <a:xfrm>
            <a:off x="6564313"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28" name="Freeform 127"/>
          <p:cNvSpPr/>
          <p:nvPr/>
        </p:nvSpPr>
        <p:spPr>
          <a:xfrm>
            <a:off x="6802438" y="4087813"/>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30" name="Straight Connector 129"/>
          <p:cNvCxnSpPr/>
          <p:nvPr/>
        </p:nvCxnSpPr>
        <p:spPr>
          <a:xfrm>
            <a:off x="6862763"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25" name="Freeform 124"/>
          <p:cNvSpPr/>
          <p:nvPr/>
        </p:nvSpPr>
        <p:spPr>
          <a:xfrm>
            <a:off x="7092950" y="4087813"/>
            <a:ext cx="122238"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27" name="Straight Connector 126"/>
          <p:cNvCxnSpPr/>
          <p:nvPr/>
        </p:nvCxnSpPr>
        <p:spPr>
          <a:xfrm>
            <a:off x="7151688"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22" name="Freeform 121"/>
          <p:cNvSpPr/>
          <p:nvPr/>
        </p:nvSpPr>
        <p:spPr>
          <a:xfrm>
            <a:off x="7392988" y="4087813"/>
            <a:ext cx="123825" cy="482600"/>
          </a:xfrm>
          <a:custGeom>
            <a:avLst/>
            <a:gdLst>
              <a:gd name="connsiteX0" fmla="*/ 317488 w 634975"/>
              <a:gd name="connsiteY0" fmla="*/ 0 h 1226576"/>
              <a:gd name="connsiteX1" fmla="*/ 591681 w 634975"/>
              <a:gd name="connsiteY1" fmla="*/ 72152 h 1226576"/>
              <a:gd name="connsiteX2" fmla="*/ 0 w 634975"/>
              <a:gd name="connsiteY2" fmla="*/ 245315 h 1226576"/>
              <a:gd name="connsiteX3" fmla="*/ 620544 w 634975"/>
              <a:gd name="connsiteY3" fmla="*/ 389618 h 1226576"/>
              <a:gd name="connsiteX4" fmla="*/ 0 w 634975"/>
              <a:gd name="connsiteY4" fmla="*/ 548351 h 1226576"/>
              <a:gd name="connsiteX5" fmla="*/ 606113 w 634975"/>
              <a:gd name="connsiteY5" fmla="*/ 692654 h 1226576"/>
              <a:gd name="connsiteX6" fmla="*/ 0 w 634975"/>
              <a:gd name="connsiteY6" fmla="*/ 865818 h 1226576"/>
              <a:gd name="connsiteX7" fmla="*/ 634975 w 634975"/>
              <a:gd name="connsiteY7" fmla="*/ 1010121 h 1226576"/>
              <a:gd name="connsiteX8" fmla="*/ 14431 w 634975"/>
              <a:gd name="connsiteY8" fmla="*/ 1154424 h 1226576"/>
              <a:gd name="connsiteX9" fmla="*/ 303056 w 634975"/>
              <a:gd name="connsiteY9" fmla="*/ 1226576 h 122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ln>
            <a:solidFill>
              <a:schemeClr val="bg1"/>
            </a:solidFill>
          </a:ln>
        </p:spPr>
        <p:style>
          <a:lnRef idx="2">
            <a:schemeClr val="accent1"/>
          </a:lnRef>
          <a:fillRef idx="0">
            <a:schemeClr val="accent1"/>
          </a:fillRef>
          <a:effectRef idx="1">
            <a:schemeClr val="accent1"/>
          </a:effectRef>
          <a:fontRef idx="minor">
            <a:schemeClr val="tx1"/>
          </a:fontRef>
        </p:style>
        <p:txBody>
          <a:bodyPr anchor="ctr"/>
          <a:lstStyle/>
          <a:p>
            <a:pPr algn="ctr" defTabSz="457200" eaLnBrk="1" hangingPunct="1"/>
            <a:endParaRPr kumimoji="1" lang="ja-JP" altLang="en-US" sz="1000" b="0">
              <a:latin typeface="Calibri" charset="0"/>
              <a:ea typeface="ＭＳ Ｐゴシック" charset="0"/>
              <a:cs typeface="ＭＳ Ｐゴシック" charset="0"/>
            </a:endParaRPr>
          </a:p>
        </p:txBody>
      </p:sp>
      <p:cxnSp>
        <p:nvCxnSpPr>
          <p:cNvPr id="124" name="Straight Connector 123"/>
          <p:cNvCxnSpPr/>
          <p:nvPr/>
        </p:nvCxnSpPr>
        <p:spPr>
          <a:xfrm>
            <a:off x="7453313" y="4002088"/>
            <a:ext cx="0" cy="889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31789" name="TextBox 116"/>
          <p:cNvSpPr txBox="1">
            <a:spLocks noChangeArrowheads="1"/>
          </p:cNvSpPr>
          <p:nvPr/>
        </p:nvSpPr>
        <p:spPr bwMode="auto">
          <a:xfrm>
            <a:off x="6464300" y="4770438"/>
            <a:ext cx="1444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Process Rank 2</a:t>
            </a:r>
          </a:p>
        </p:txBody>
      </p:sp>
      <p:sp>
        <p:nvSpPr>
          <p:cNvPr id="31790" name="TextBox 117"/>
          <p:cNvSpPr txBox="1">
            <a:spLocks noChangeArrowheads="1"/>
          </p:cNvSpPr>
          <p:nvPr/>
        </p:nvSpPr>
        <p:spPr bwMode="auto">
          <a:xfrm rot="-5400000">
            <a:off x="6338888" y="4095750"/>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0</a:t>
            </a:r>
          </a:p>
        </p:txBody>
      </p:sp>
      <p:sp>
        <p:nvSpPr>
          <p:cNvPr id="31791" name="TextBox 118"/>
          <p:cNvSpPr txBox="1">
            <a:spLocks noChangeArrowheads="1"/>
          </p:cNvSpPr>
          <p:nvPr/>
        </p:nvSpPr>
        <p:spPr bwMode="auto">
          <a:xfrm rot="-5400000">
            <a:off x="6635751" y="4090987"/>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1</a:t>
            </a:r>
          </a:p>
        </p:txBody>
      </p:sp>
      <p:sp>
        <p:nvSpPr>
          <p:cNvPr id="31792" name="TextBox 119"/>
          <p:cNvSpPr txBox="1">
            <a:spLocks noChangeArrowheads="1"/>
          </p:cNvSpPr>
          <p:nvPr/>
        </p:nvSpPr>
        <p:spPr bwMode="auto">
          <a:xfrm rot="-5400000">
            <a:off x="6989763" y="4070350"/>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2</a:t>
            </a:r>
          </a:p>
        </p:txBody>
      </p:sp>
      <p:sp>
        <p:nvSpPr>
          <p:cNvPr id="31793" name="TextBox 120"/>
          <p:cNvSpPr txBox="1">
            <a:spLocks noChangeArrowheads="1"/>
          </p:cNvSpPr>
          <p:nvPr/>
        </p:nvSpPr>
        <p:spPr bwMode="auto">
          <a:xfrm rot="-5400000">
            <a:off x="7285038" y="4103687"/>
            <a:ext cx="692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Thread 3</a:t>
            </a:r>
          </a:p>
        </p:txBody>
      </p:sp>
      <p:grpSp>
        <p:nvGrpSpPr>
          <p:cNvPr id="3" name="Group 158"/>
          <p:cNvGrpSpPr>
            <a:grpSpLocks/>
          </p:cNvGrpSpPr>
          <p:nvPr/>
        </p:nvGrpSpPr>
        <p:grpSpPr bwMode="auto">
          <a:xfrm>
            <a:off x="1646238" y="2820988"/>
            <a:ext cx="1244600" cy="842962"/>
            <a:chOff x="901038" y="838200"/>
            <a:chExt cx="1556001" cy="1219200"/>
          </a:xfrm>
          <a:solidFill>
            <a:srgbClr val="618AE1"/>
          </a:solidFill>
        </p:grpSpPr>
        <p:grpSp>
          <p:nvGrpSpPr>
            <p:cNvPr id="4" name="Group 137"/>
            <p:cNvGrpSpPr>
              <a:grpSpLocks/>
            </p:cNvGrpSpPr>
            <p:nvPr/>
          </p:nvGrpSpPr>
          <p:grpSpPr bwMode="auto">
            <a:xfrm>
              <a:off x="901038" y="838200"/>
              <a:ext cx="301101" cy="1219200"/>
              <a:chOff x="847022" y="685800"/>
              <a:chExt cx="301101" cy="1219200"/>
            </a:xfrm>
            <a:grpFill/>
          </p:grpSpPr>
          <p:sp>
            <p:nvSpPr>
              <p:cNvPr id="134" name="Rectangle 133"/>
              <p:cNvSpPr/>
              <p:nvPr/>
            </p:nvSpPr>
            <p:spPr>
              <a:xfrm>
                <a:off x="852975"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35" name="Rectangle 134"/>
              <p:cNvSpPr/>
              <p:nvPr/>
            </p:nvSpPr>
            <p:spPr>
              <a:xfrm>
                <a:off x="847022"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36" name="Rectangle 135"/>
              <p:cNvSpPr/>
              <p:nvPr/>
            </p:nvSpPr>
            <p:spPr>
              <a:xfrm>
                <a:off x="847022"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37" name="Rectangle 136"/>
              <p:cNvSpPr/>
              <p:nvPr/>
            </p:nvSpPr>
            <p:spPr>
              <a:xfrm>
                <a:off x="852975"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5" name="Group 138"/>
            <p:cNvGrpSpPr>
              <a:grpSpLocks/>
            </p:cNvGrpSpPr>
            <p:nvPr/>
          </p:nvGrpSpPr>
          <p:grpSpPr bwMode="auto">
            <a:xfrm>
              <a:off x="1329333" y="838200"/>
              <a:ext cx="301101" cy="1219200"/>
              <a:chOff x="847022" y="685800"/>
              <a:chExt cx="301101" cy="1219200"/>
            </a:xfrm>
            <a:grpFill/>
          </p:grpSpPr>
          <p:sp>
            <p:nvSpPr>
              <p:cNvPr id="140" name="Rectangle 139"/>
              <p:cNvSpPr/>
              <p:nvPr/>
            </p:nvSpPr>
            <p:spPr>
              <a:xfrm>
                <a:off x="853374"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41" name="Rectangle 140"/>
              <p:cNvSpPr/>
              <p:nvPr/>
            </p:nvSpPr>
            <p:spPr>
              <a:xfrm>
                <a:off x="847421"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42" name="Rectangle 141"/>
              <p:cNvSpPr/>
              <p:nvPr/>
            </p:nvSpPr>
            <p:spPr>
              <a:xfrm>
                <a:off x="847421"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43" name="Rectangle 142"/>
              <p:cNvSpPr/>
              <p:nvPr/>
            </p:nvSpPr>
            <p:spPr>
              <a:xfrm>
                <a:off x="853374"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8" name="Group 148"/>
            <p:cNvGrpSpPr>
              <a:grpSpLocks/>
            </p:cNvGrpSpPr>
            <p:nvPr/>
          </p:nvGrpSpPr>
          <p:grpSpPr bwMode="auto">
            <a:xfrm>
              <a:off x="1752134" y="838200"/>
              <a:ext cx="301101" cy="1219200"/>
              <a:chOff x="847022" y="685800"/>
              <a:chExt cx="301101" cy="1219200"/>
            </a:xfrm>
            <a:grpFill/>
          </p:grpSpPr>
          <p:sp>
            <p:nvSpPr>
              <p:cNvPr id="150" name="Rectangle 149"/>
              <p:cNvSpPr/>
              <p:nvPr/>
            </p:nvSpPr>
            <p:spPr>
              <a:xfrm>
                <a:off x="853314" y="685800"/>
                <a:ext cx="295719"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1" name="Rectangle 150"/>
              <p:cNvSpPr/>
              <p:nvPr/>
            </p:nvSpPr>
            <p:spPr>
              <a:xfrm>
                <a:off x="847360" y="991173"/>
                <a:ext cx="295720"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2" name="Rectangle 151"/>
              <p:cNvSpPr/>
              <p:nvPr/>
            </p:nvSpPr>
            <p:spPr>
              <a:xfrm>
                <a:off x="847360" y="1296548"/>
                <a:ext cx="295720"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3" name="Rectangle 152"/>
              <p:cNvSpPr/>
              <p:nvPr/>
            </p:nvSpPr>
            <p:spPr>
              <a:xfrm>
                <a:off x="853314" y="1599627"/>
                <a:ext cx="295719"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9" name="Group 153"/>
            <p:cNvGrpSpPr>
              <a:grpSpLocks/>
            </p:cNvGrpSpPr>
            <p:nvPr/>
          </p:nvGrpSpPr>
          <p:grpSpPr bwMode="auto">
            <a:xfrm>
              <a:off x="2155938" y="838200"/>
              <a:ext cx="301101" cy="1219200"/>
              <a:chOff x="847022" y="685800"/>
              <a:chExt cx="301101" cy="1219200"/>
            </a:xfrm>
            <a:grpFill/>
          </p:grpSpPr>
          <p:sp>
            <p:nvSpPr>
              <p:cNvPr id="155" name="Rectangle 154"/>
              <p:cNvSpPr/>
              <p:nvPr/>
            </p:nvSpPr>
            <p:spPr>
              <a:xfrm>
                <a:off x="852403"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6" name="Rectangle 155"/>
              <p:cNvSpPr/>
              <p:nvPr/>
            </p:nvSpPr>
            <p:spPr>
              <a:xfrm>
                <a:off x="846449"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7" name="Rectangle 156"/>
              <p:cNvSpPr/>
              <p:nvPr/>
            </p:nvSpPr>
            <p:spPr>
              <a:xfrm>
                <a:off x="846449"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58" name="Rectangle 157"/>
              <p:cNvSpPr/>
              <p:nvPr/>
            </p:nvSpPr>
            <p:spPr>
              <a:xfrm>
                <a:off x="852403"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grpSp>
        <p:nvGrpSpPr>
          <p:cNvPr id="10" name="Group 159"/>
          <p:cNvGrpSpPr>
            <a:grpSpLocks/>
          </p:cNvGrpSpPr>
          <p:nvPr/>
        </p:nvGrpSpPr>
        <p:grpSpPr bwMode="auto">
          <a:xfrm>
            <a:off x="3935413" y="2820988"/>
            <a:ext cx="1246187" cy="842962"/>
            <a:chOff x="901038" y="838200"/>
            <a:chExt cx="1556001" cy="1219200"/>
          </a:xfrm>
          <a:solidFill>
            <a:srgbClr val="618AE1"/>
          </a:solidFill>
        </p:grpSpPr>
        <p:grpSp>
          <p:nvGrpSpPr>
            <p:cNvPr id="14" name="Group 137"/>
            <p:cNvGrpSpPr>
              <a:grpSpLocks/>
            </p:cNvGrpSpPr>
            <p:nvPr/>
          </p:nvGrpSpPr>
          <p:grpSpPr bwMode="auto">
            <a:xfrm>
              <a:off x="901038" y="838200"/>
              <a:ext cx="301101" cy="1219200"/>
              <a:chOff x="847022" y="685800"/>
              <a:chExt cx="301101" cy="1219200"/>
            </a:xfrm>
            <a:grpFill/>
          </p:grpSpPr>
          <p:sp>
            <p:nvSpPr>
              <p:cNvPr id="177" name="Rectangle 176"/>
              <p:cNvSpPr/>
              <p:nvPr/>
            </p:nvSpPr>
            <p:spPr>
              <a:xfrm>
                <a:off x="852968" y="685800"/>
                <a:ext cx="295344"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8" name="Rectangle 177"/>
              <p:cNvSpPr/>
              <p:nvPr/>
            </p:nvSpPr>
            <p:spPr>
              <a:xfrm>
                <a:off x="847022" y="991173"/>
                <a:ext cx="295342"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9" name="Rectangle 178"/>
              <p:cNvSpPr/>
              <p:nvPr/>
            </p:nvSpPr>
            <p:spPr>
              <a:xfrm>
                <a:off x="847022" y="1296548"/>
                <a:ext cx="295342"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80" name="Rectangle 179"/>
              <p:cNvSpPr/>
              <p:nvPr/>
            </p:nvSpPr>
            <p:spPr>
              <a:xfrm>
                <a:off x="852968" y="1599627"/>
                <a:ext cx="295344"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15" name="Group 138"/>
            <p:cNvGrpSpPr>
              <a:grpSpLocks/>
            </p:cNvGrpSpPr>
            <p:nvPr/>
          </p:nvGrpSpPr>
          <p:grpSpPr bwMode="auto">
            <a:xfrm>
              <a:off x="1329333" y="838200"/>
              <a:ext cx="301101" cy="1219200"/>
              <a:chOff x="847022" y="685800"/>
              <a:chExt cx="301101" cy="1219200"/>
            </a:xfrm>
            <a:grpFill/>
          </p:grpSpPr>
          <p:sp>
            <p:nvSpPr>
              <p:cNvPr id="173" name="Rectangle 172"/>
              <p:cNvSpPr/>
              <p:nvPr/>
            </p:nvSpPr>
            <p:spPr>
              <a:xfrm>
                <a:off x="852821" y="685800"/>
                <a:ext cx="295344"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4" name="Rectangle 173"/>
              <p:cNvSpPr/>
              <p:nvPr/>
            </p:nvSpPr>
            <p:spPr>
              <a:xfrm>
                <a:off x="846875" y="991173"/>
                <a:ext cx="295342"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5" name="Rectangle 174"/>
              <p:cNvSpPr/>
              <p:nvPr/>
            </p:nvSpPr>
            <p:spPr>
              <a:xfrm>
                <a:off x="846875" y="1296548"/>
                <a:ext cx="295342"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6" name="Rectangle 175"/>
              <p:cNvSpPr/>
              <p:nvPr/>
            </p:nvSpPr>
            <p:spPr>
              <a:xfrm>
                <a:off x="852821" y="1599627"/>
                <a:ext cx="295344"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16" name="Group 148"/>
            <p:cNvGrpSpPr>
              <a:grpSpLocks/>
            </p:cNvGrpSpPr>
            <p:nvPr/>
          </p:nvGrpSpPr>
          <p:grpSpPr bwMode="auto">
            <a:xfrm>
              <a:off x="1752134" y="838200"/>
              <a:ext cx="301101" cy="1219200"/>
              <a:chOff x="847022" y="685800"/>
              <a:chExt cx="301101" cy="1219200"/>
            </a:xfrm>
            <a:grpFill/>
          </p:grpSpPr>
          <p:sp>
            <p:nvSpPr>
              <p:cNvPr id="169" name="Rectangle 168"/>
              <p:cNvSpPr/>
              <p:nvPr/>
            </p:nvSpPr>
            <p:spPr>
              <a:xfrm>
                <a:off x="852222" y="685800"/>
                <a:ext cx="295342"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0" name="Rectangle 169"/>
              <p:cNvSpPr/>
              <p:nvPr/>
            </p:nvSpPr>
            <p:spPr>
              <a:xfrm>
                <a:off x="846275" y="991173"/>
                <a:ext cx="295344"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1" name="Rectangle 170"/>
              <p:cNvSpPr/>
              <p:nvPr/>
            </p:nvSpPr>
            <p:spPr>
              <a:xfrm>
                <a:off x="846275" y="1296548"/>
                <a:ext cx="295344"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72" name="Rectangle 171"/>
              <p:cNvSpPr/>
              <p:nvPr/>
            </p:nvSpPr>
            <p:spPr>
              <a:xfrm>
                <a:off x="852222" y="1599627"/>
                <a:ext cx="295342"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17" name="Group 153"/>
            <p:cNvGrpSpPr>
              <a:grpSpLocks/>
            </p:cNvGrpSpPr>
            <p:nvPr/>
          </p:nvGrpSpPr>
          <p:grpSpPr bwMode="auto">
            <a:xfrm>
              <a:off x="2155938" y="838200"/>
              <a:ext cx="301101" cy="1219200"/>
              <a:chOff x="847022" y="685800"/>
              <a:chExt cx="301101" cy="1219200"/>
            </a:xfrm>
            <a:grpFill/>
          </p:grpSpPr>
          <p:sp>
            <p:nvSpPr>
              <p:cNvPr id="165" name="Rectangle 164"/>
              <p:cNvSpPr/>
              <p:nvPr/>
            </p:nvSpPr>
            <p:spPr>
              <a:xfrm>
                <a:off x="852781" y="685800"/>
                <a:ext cx="295342"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66" name="Rectangle 165"/>
              <p:cNvSpPr/>
              <p:nvPr/>
            </p:nvSpPr>
            <p:spPr>
              <a:xfrm>
                <a:off x="846833" y="991173"/>
                <a:ext cx="295344"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67" name="Rectangle 166"/>
              <p:cNvSpPr/>
              <p:nvPr/>
            </p:nvSpPr>
            <p:spPr>
              <a:xfrm>
                <a:off x="846833" y="1296548"/>
                <a:ext cx="295344"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68" name="Rectangle 167"/>
              <p:cNvSpPr/>
              <p:nvPr/>
            </p:nvSpPr>
            <p:spPr>
              <a:xfrm>
                <a:off x="852781" y="1599627"/>
                <a:ext cx="295342"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grpSp>
        <p:nvGrpSpPr>
          <p:cNvPr id="18" name="Group 180"/>
          <p:cNvGrpSpPr>
            <a:grpSpLocks/>
          </p:cNvGrpSpPr>
          <p:nvPr/>
        </p:nvGrpSpPr>
        <p:grpSpPr bwMode="auto">
          <a:xfrm>
            <a:off x="6392863" y="2820988"/>
            <a:ext cx="1244600" cy="842962"/>
            <a:chOff x="901038" y="838200"/>
            <a:chExt cx="1556001" cy="1219200"/>
          </a:xfrm>
          <a:solidFill>
            <a:srgbClr val="618AE1"/>
          </a:solidFill>
        </p:grpSpPr>
        <p:grpSp>
          <p:nvGrpSpPr>
            <p:cNvPr id="19" name="Group 137"/>
            <p:cNvGrpSpPr>
              <a:grpSpLocks/>
            </p:cNvGrpSpPr>
            <p:nvPr/>
          </p:nvGrpSpPr>
          <p:grpSpPr bwMode="auto">
            <a:xfrm>
              <a:off x="901038" y="838200"/>
              <a:ext cx="301101" cy="1219200"/>
              <a:chOff x="847022" y="685800"/>
              <a:chExt cx="301101" cy="1219200"/>
            </a:xfrm>
            <a:grpFill/>
          </p:grpSpPr>
          <p:sp>
            <p:nvSpPr>
              <p:cNvPr id="198" name="Rectangle 197"/>
              <p:cNvSpPr/>
              <p:nvPr/>
            </p:nvSpPr>
            <p:spPr>
              <a:xfrm>
                <a:off x="852975"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9" name="Rectangle 198"/>
              <p:cNvSpPr/>
              <p:nvPr/>
            </p:nvSpPr>
            <p:spPr>
              <a:xfrm>
                <a:off x="847022"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200" name="Rectangle 199"/>
              <p:cNvSpPr/>
              <p:nvPr/>
            </p:nvSpPr>
            <p:spPr>
              <a:xfrm>
                <a:off x="847022"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201" name="Rectangle 200"/>
              <p:cNvSpPr/>
              <p:nvPr/>
            </p:nvSpPr>
            <p:spPr>
              <a:xfrm>
                <a:off x="852975"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20" name="Group 138"/>
            <p:cNvGrpSpPr>
              <a:grpSpLocks/>
            </p:cNvGrpSpPr>
            <p:nvPr/>
          </p:nvGrpSpPr>
          <p:grpSpPr bwMode="auto">
            <a:xfrm>
              <a:off x="1329333" y="838200"/>
              <a:ext cx="301101" cy="1219200"/>
              <a:chOff x="847022" y="685800"/>
              <a:chExt cx="301101" cy="1219200"/>
            </a:xfrm>
            <a:grpFill/>
          </p:grpSpPr>
          <p:sp>
            <p:nvSpPr>
              <p:cNvPr id="194" name="Rectangle 193"/>
              <p:cNvSpPr/>
              <p:nvPr/>
            </p:nvSpPr>
            <p:spPr>
              <a:xfrm>
                <a:off x="853374"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5" name="Rectangle 194"/>
              <p:cNvSpPr/>
              <p:nvPr/>
            </p:nvSpPr>
            <p:spPr>
              <a:xfrm>
                <a:off x="847421"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6" name="Rectangle 195"/>
              <p:cNvSpPr/>
              <p:nvPr/>
            </p:nvSpPr>
            <p:spPr>
              <a:xfrm>
                <a:off x="847421"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7" name="Rectangle 196"/>
              <p:cNvSpPr/>
              <p:nvPr/>
            </p:nvSpPr>
            <p:spPr>
              <a:xfrm>
                <a:off x="853374"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21" name="Group 148"/>
            <p:cNvGrpSpPr>
              <a:grpSpLocks/>
            </p:cNvGrpSpPr>
            <p:nvPr/>
          </p:nvGrpSpPr>
          <p:grpSpPr bwMode="auto">
            <a:xfrm>
              <a:off x="1752134" y="838200"/>
              <a:ext cx="301101" cy="1219200"/>
              <a:chOff x="847022" y="685800"/>
              <a:chExt cx="301101" cy="1219200"/>
            </a:xfrm>
            <a:grpFill/>
          </p:grpSpPr>
          <p:sp>
            <p:nvSpPr>
              <p:cNvPr id="190" name="Rectangle 189"/>
              <p:cNvSpPr/>
              <p:nvPr/>
            </p:nvSpPr>
            <p:spPr>
              <a:xfrm>
                <a:off x="853314" y="685800"/>
                <a:ext cx="295719"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1" name="Rectangle 190"/>
              <p:cNvSpPr/>
              <p:nvPr/>
            </p:nvSpPr>
            <p:spPr>
              <a:xfrm>
                <a:off x="847360" y="991173"/>
                <a:ext cx="295720"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2" name="Rectangle 191"/>
              <p:cNvSpPr/>
              <p:nvPr/>
            </p:nvSpPr>
            <p:spPr>
              <a:xfrm>
                <a:off x="847360" y="1296548"/>
                <a:ext cx="295720"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93" name="Rectangle 192"/>
              <p:cNvSpPr/>
              <p:nvPr/>
            </p:nvSpPr>
            <p:spPr>
              <a:xfrm>
                <a:off x="853314" y="1599627"/>
                <a:ext cx="295719"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nvGrpSpPr>
            <p:cNvPr id="22" name="Group 153"/>
            <p:cNvGrpSpPr>
              <a:grpSpLocks/>
            </p:cNvGrpSpPr>
            <p:nvPr/>
          </p:nvGrpSpPr>
          <p:grpSpPr bwMode="auto">
            <a:xfrm>
              <a:off x="2155938" y="838200"/>
              <a:ext cx="301101" cy="1219200"/>
              <a:chOff x="847022" y="685800"/>
              <a:chExt cx="301101" cy="1219200"/>
            </a:xfrm>
            <a:grpFill/>
          </p:grpSpPr>
          <p:sp>
            <p:nvSpPr>
              <p:cNvPr id="186" name="Rectangle 185"/>
              <p:cNvSpPr/>
              <p:nvPr/>
            </p:nvSpPr>
            <p:spPr>
              <a:xfrm>
                <a:off x="852403" y="685800"/>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87" name="Rectangle 186"/>
              <p:cNvSpPr/>
              <p:nvPr/>
            </p:nvSpPr>
            <p:spPr>
              <a:xfrm>
                <a:off x="846449" y="991173"/>
                <a:ext cx="295719" cy="305375"/>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88" name="Rectangle 187"/>
              <p:cNvSpPr/>
              <p:nvPr/>
            </p:nvSpPr>
            <p:spPr>
              <a:xfrm>
                <a:off x="846449" y="1296548"/>
                <a:ext cx="295719" cy="303078"/>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sp>
            <p:nvSpPr>
              <p:cNvPr id="189" name="Rectangle 188"/>
              <p:cNvSpPr/>
              <p:nvPr/>
            </p:nvSpPr>
            <p:spPr>
              <a:xfrm>
                <a:off x="852403" y="1599627"/>
                <a:ext cx="295720" cy="305373"/>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defRPr/>
                </a:pPr>
                <a:endParaRPr kumimoji="1" lang="ja-JP" altLang="en-US" sz="1000" b="0">
                  <a:solidFill>
                    <a:srgbClr val="FFFFFF"/>
                  </a:solidFill>
                  <a:latin typeface="Calibri" charset="0"/>
                  <a:ea typeface="ＭＳ Ｐゴシック" charset="-128"/>
                  <a:cs typeface="ＭＳ Ｐゴシック" charset="-128"/>
                </a:endParaRPr>
              </a:p>
            </p:txBody>
          </p:sp>
        </p:grpSp>
      </p:grpSp>
      <p:cxnSp>
        <p:nvCxnSpPr>
          <p:cNvPr id="204" name="Straight Connector 203"/>
          <p:cNvCxnSpPr>
            <a:cxnSpLocks noChangeShapeType="1"/>
          </p:cNvCxnSpPr>
          <p:nvPr/>
        </p:nvCxnSpPr>
        <p:spPr bwMode="auto">
          <a:xfrm>
            <a:off x="1646238" y="3663950"/>
            <a:ext cx="6284912" cy="0"/>
          </a:xfrm>
          <a:prstGeom prst="line">
            <a:avLst/>
          </a:prstGeom>
          <a:noFill/>
          <a:ln w="25400">
            <a:solidFill>
              <a:srgbClr val="008080"/>
            </a:solidFill>
            <a:prstDash val="sysDash"/>
            <a:round/>
            <a:headEnd/>
            <a:tailEnd type="triangle" w="lg" len="lg"/>
          </a:ln>
          <a:effectLst>
            <a:outerShdw blurRad="40000" dist="20000" dir="5400000" rotWithShape="0">
              <a:srgbClr val="000000">
                <a:alpha val="37999"/>
              </a:srgbClr>
            </a:outerShdw>
          </a:effectLst>
        </p:spPr>
      </p:cxnSp>
      <p:sp>
        <p:nvSpPr>
          <p:cNvPr id="6" name="Rectangle 5"/>
          <p:cNvSpPr/>
          <p:nvPr/>
        </p:nvSpPr>
        <p:spPr>
          <a:xfrm>
            <a:off x="1690688" y="5962650"/>
            <a:ext cx="1189037" cy="265113"/>
          </a:xfrm>
          <a:prstGeom prst="rect">
            <a:avLst/>
          </a:prstGeom>
          <a:ln w="127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7" name="Rectangle 6"/>
          <p:cNvSpPr/>
          <p:nvPr/>
        </p:nvSpPr>
        <p:spPr>
          <a:xfrm rot="16200000">
            <a:off x="1394619" y="5361782"/>
            <a:ext cx="896937"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0</a:t>
            </a:r>
          </a:p>
        </p:txBody>
      </p:sp>
      <p:sp>
        <p:nvSpPr>
          <p:cNvPr id="11" name="Rectangle 10"/>
          <p:cNvSpPr/>
          <p:nvPr/>
        </p:nvSpPr>
        <p:spPr>
          <a:xfrm rot="16200000">
            <a:off x="1699419" y="5361782"/>
            <a:ext cx="896937"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1</a:t>
            </a:r>
          </a:p>
        </p:txBody>
      </p:sp>
      <p:sp>
        <p:nvSpPr>
          <p:cNvPr id="12" name="Rectangle 11"/>
          <p:cNvSpPr/>
          <p:nvPr/>
        </p:nvSpPr>
        <p:spPr>
          <a:xfrm rot="16200000">
            <a:off x="1974056" y="5361782"/>
            <a:ext cx="896937"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2</a:t>
            </a:r>
          </a:p>
        </p:txBody>
      </p:sp>
      <p:sp>
        <p:nvSpPr>
          <p:cNvPr id="13" name="Rectangle 12"/>
          <p:cNvSpPr/>
          <p:nvPr/>
        </p:nvSpPr>
        <p:spPr>
          <a:xfrm rot="16200000">
            <a:off x="2278856" y="5361782"/>
            <a:ext cx="896937"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3</a:t>
            </a:r>
          </a:p>
        </p:txBody>
      </p:sp>
      <p:sp>
        <p:nvSpPr>
          <p:cNvPr id="31803" name="TextBox 16"/>
          <p:cNvSpPr txBox="1">
            <a:spLocks noChangeArrowheads="1"/>
          </p:cNvSpPr>
          <p:nvPr/>
        </p:nvSpPr>
        <p:spPr bwMode="auto">
          <a:xfrm>
            <a:off x="1460500" y="6227763"/>
            <a:ext cx="1565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mnode0.uwb.edu</a:t>
            </a:r>
          </a:p>
        </p:txBody>
      </p:sp>
      <p:cxnSp>
        <p:nvCxnSpPr>
          <p:cNvPr id="229" name="Straight Connector 228"/>
          <p:cNvCxnSpPr>
            <a:cxnSpLocks noChangeShapeType="1"/>
          </p:cNvCxnSpPr>
          <p:nvPr/>
        </p:nvCxnSpPr>
        <p:spPr bwMode="auto">
          <a:xfrm>
            <a:off x="2297113" y="6211888"/>
            <a:ext cx="1587" cy="233362"/>
          </a:xfrm>
          <a:prstGeom prst="line">
            <a:avLst/>
          </a:prstGeom>
          <a:noFill/>
          <a:ln w="25400">
            <a:solidFill>
              <a:srgbClr val="008080"/>
            </a:solidFill>
            <a:round/>
            <a:headEnd/>
            <a:tailEnd/>
          </a:ln>
          <a:effectLst>
            <a:outerShdw blurRad="40000" dist="20000" dir="5400000" rotWithShape="0">
              <a:srgbClr val="000000">
                <a:alpha val="37999"/>
              </a:srgbClr>
            </a:outerShdw>
          </a:effectLst>
        </p:spPr>
      </p:cxnSp>
      <p:sp>
        <p:nvSpPr>
          <p:cNvPr id="232" name="Rectangle 231"/>
          <p:cNvSpPr/>
          <p:nvPr/>
        </p:nvSpPr>
        <p:spPr>
          <a:xfrm>
            <a:off x="4014788" y="5932488"/>
            <a:ext cx="1189037" cy="263525"/>
          </a:xfrm>
          <a:prstGeom prst="rect">
            <a:avLst/>
          </a:prstGeom>
          <a:ln w="127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233" name="Rectangle 232"/>
          <p:cNvSpPr/>
          <p:nvPr/>
        </p:nvSpPr>
        <p:spPr>
          <a:xfrm rot="16200000">
            <a:off x="3718719" y="5331619"/>
            <a:ext cx="896938"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0</a:t>
            </a:r>
          </a:p>
        </p:txBody>
      </p:sp>
      <p:sp>
        <p:nvSpPr>
          <p:cNvPr id="234" name="Rectangle 233"/>
          <p:cNvSpPr/>
          <p:nvPr/>
        </p:nvSpPr>
        <p:spPr>
          <a:xfrm rot="16200000">
            <a:off x="4023519" y="5331619"/>
            <a:ext cx="896938"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1</a:t>
            </a:r>
          </a:p>
        </p:txBody>
      </p:sp>
      <p:sp>
        <p:nvSpPr>
          <p:cNvPr id="235" name="Rectangle 234"/>
          <p:cNvSpPr/>
          <p:nvPr/>
        </p:nvSpPr>
        <p:spPr>
          <a:xfrm rot="16200000">
            <a:off x="4298156" y="5331619"/>
            <a:ext cx="896938"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2</a:t>
            </a:r>
          </a:p>
        </p:txBody>
      </p:sp>
      <p:sp>
        <p:nvSpPr>
          <p:cNvPr id="236" name="Rectangle 235"/>
          <p:cNvSpPr/>
          <p:nvPr/>
        </p:nvSpPr>
        <p:spPr>
          <a:xfrm rot="16200000">
            <a:off x="4602956" y="5331619"/>
            <a:ext cx="896938"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3</a:t>
            </a:r>
          </a:p>
        </p:txBody>
      </p:sp>
      <p:sp>
        <p:nvSpPr>
          <p:cNvPr id="31810" name="TextBox 236"/>
          <p:cNvSpPr txBox="1">
            <a:spLocks noChangeArrowheads="1"/>
          </p:cNvSpPr>
          <p:nvPr/>
        </p:nvSpPr>
        <p:spPr bwMode="auto">
          <a:xfrm>
            <a:off x="3783013" y="6197600"/>
            <a:ext cx="15636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mnode1.uwb.edu</a:t>
            </a:r>
          </a:p>
        </p:txBody>
      </p:sp>
      <p:cxnSp>
        <p:nvCxnSpPr>
          <p:cNvPr id="238" name="Straight Connector 237"/>
          <p:cNvCxnSpPr>
            <a:cxnSpLocks noChangeShapeType="1"/>
          </p:cNvCxnSpPr>
          <p:nvPr/>
        </p:nvCxnSpPr>
        <p:spPr bwMode="auto">
          <a:xfrm>
            <a:off x="4621213" y="6211888"/>
            <a:ext cx="1587" cy="233362"/>
          </a:xfrm>
          <a:prstGeom prst="line">
            <a:avLst/>
          </a:prstGeom>
          <a:noFill/>
          <a:ln w="25400">
            <a:solidFill>
              <a:srgbClr val="008080"/>
            </a:solidFill>
            <a:round/>
            <a:headEnd/>
            <a:tailEnd/>
          </a:ln>
          <a:effectLst>
            <a:outerShdw blurRad="40000" dist="20000" dir="5400000" rotWithShape="0">
              <a:srgbClr val="000000">
                <a:alpha val="37999"/>
              </a:srgbClr>
            </a:outerShdw>
          </a:effectLst>
        </p:spPr>
      </p:cxnSp>
      <p:sp>
        <p:nvSpPr>
          <p:cNvPr id="240" name="Rectangle 239"/>
          <p:cNvSpPr/>
          <p:nvPr/>
        </p:nvSpPr>
        <p:spPr>
          <a:xfrm>
            <a:off x="6477000" y="5932488"/>
            <a:ext cx="1189038" cy="265112"/>
          </a:xfrm>
          <a:prstGeom prst="rect">
            <a:avLst/>
          </a:prstGeom>
          <a:ln w="127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endParaRPr kumimoji="1" lang="ja-JP" altLang="en-US" sz="1000" b="0">
              <a:solidFill>
                <a:srgbClr val="FFFFFF"/>
              </a:solidFill>
              <a:latin typeface="Calibri" charset="0"/>
              <a:ea typeface="ＭＳ Ｐゴシック" charset="0"/>
              <a:cs typeface="ＭＳ Ｐゴシック" charset="0"/>
            </a:endParaRPr>
          </a:p>
        </p:txBody>
      </p:sp>
      <p:sp>
        <p:nvSpPr>
          <p:cNvPr id="241" name="Rectangle 240"/>
          <p:cNvSpPr/>
          <p:nvPr/>
        </p:nvSpPr>
        <p:spPr>
          <a:xfrm rot="16200000">
            <a:off x="6181725" y="5332413"/>
            <a:ext cx="895350"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0</a:t>
            </a:r>
          </a:p>
        </p:txBody>
      </p:sp>
      <p:sp>
        <p:nvSpPr>
          <p:cNvPr id="242" name="Rectangle 241"/>
          <p:cNvSpPr/>
          <p:nvPr/>
        </p:nvSpPr>
        <p:spPr>
          <a:xfrm rot="16200000">
            <a:off x="6486525" y="5332413"/>
            <a:ext cx="895350"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1</a:t>
            </a:r>
          </a:p>
        </p:txBody>
      </p:sp>
      <p:sp>
        <p:nvSpPr>
          <p:cNvPr id="243" name="Rectangle 242"/>
          <p:cNvSpPr/>
          <p:nvPr/>
        </p:nvSpPr>
        <p:spPr>
          <a:xfrm rot="16200000">
            <a:off x="6761163" y="5332413"/>
            <a:ext cx="895350"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2</a:t>
            </a:r>
          </a:p>
        </p:txBody>
      </p:sp>
      <p:sp>
        <p:nvSpPr>
          <p:cNvPr id="244" name="Rectangle 243"/>
          <p:cNvSpPr/>
          <p:nvPr/>
        </p:nvSpPr>
        <p:spPr>
          <a:xfrm rot="16200000">
            <a:off x="7065963" y="5332413"/>
            <a:ext cx="895350" cy="304800"/>
          </a:xfrm>
          <a:prstGeom prst="rect">
            <a:avLst/>
          </a:prstGeom>
          <a:solidFill>
            <a:srgbClr val="618AE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hangingPunct="1"/>
            <a:r>
              <a:rPr kumimoji="1" lang="en-US" altLang="ja-JP" sz="1000" b="0">
                <a:solidFill>
                  <a:srgbClr val="FFFFFF"/>
                </a:solidFill>
                <a:latin typeface="Calibri" charset="0"/>
                <a:ea typeface="ＭＳ Ｐゴシック" charset="0"/>
                <a:cs typeface="ＭＳ Ｐゴシック" charset="0"/>
              </a:rPr>
              <a:t>CPU Core 3</a:t>
            </a:r>
          </a:p>
        </p:txBody>
      </p:sp>
      <p:sp>
        <p:nvSpPr>
          <p:cNvPr id="31817" name="TextBox 244"/>
          <p:cNvSpPr txBox="1">
            <a:spLocks noChangeArrowheads="1"/>
          </p:cNvSpPr>
          <p:nvPr/>
        </p:nvSpPr>
        <p:spPr bwMode="auto">
          <a:xfrm>
            <a:off x="6245225" y="6197600"/>
            <a:ext cx="15636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mnode2.uwb.edu</a:t>
            </a:r>
          </a:p>
        </p:txBody>
      </p:sp>
      <p:cxnSp>
        <p:nvCxnSpPr>
          <p:cNvPr id="246" name="Straight Connector 245"/>
          <p:cNvCxnSpPr>
            <a:cxnSpLocks noChangeShapeType="1"/>
          </p:cNvCxnSpPr>
          <p:nvPr/>
        </p:nvCxnSpPr>
        <p:spPr bwMode="auto">
          <a:xfrm>
            <a:off x="7083425" y="6199188"/>
            <a:ext cx="1588" cy="233362"/>
          </a:xfrm>
          <a:prstGeom prst="line">
            <a:avLst/>
          </a:prstGeom>
          <a:noFill/>
          <a:ln w="25400">
            <a:solidFill>
              <a:srgbClr val="008080"/>
            </a:solidFill>
            <a:round/>
            <a:headEnd/>
            <a:tailEnd/>
          </a:ln>
          <a:effectLst>
            <a:outerShdw blurRad="40000" dist="20000" dir="5400000" rotWithShape="0">
              <a:srgbClr val="000000">
                <a:alpha val="37999"/>
              </a:srgbClr>
            </a:outerShdw>
          </a:effectLst>
        </p:spPr>
      </p:cxnSp>
      <p:sp>
        <p:nvSpPr>
          <p:cNvPr id="31819" name="TextBox 253"/>
          <p:cNvSpPr txBox="1">
            <a:spLocks noChangeArrowheads="1"/>
          </p:cNvSpPr>
          <p:nvPr/>
        </p:nvSpPr>
        <p:spPr bwMode="auto">
          <a:xfrm>
            <a:off x="3624263" y="1987550"/>
            <a:ext cx="11715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latin typeface="Calibri" charset="0"/>
              </a:rPr>
              <a:t>A Bag of Agents</a:t>
            </a:r>
          </a:p>
        </p:txBody>
      </p:sp>
      <p:sp>
        <p:nvSpPr>
          <p:cNvPr id="253" name="Oval Callout 252"/>
          <p:cNvSpPr>
            <a:spLocks noChangeArrowheads="1"/>
          </p:cNvSpPr>
          <p:nvPr/>
        </p:nvSpPr>
        <p:spPr bwMode="auto">
          <a:xfrm>
            <a:off x="1719263" y="2222500"/>
            <a:ext cx="1516062" cy="528638"/>
          </a:xfrm>
          <a:prstGeom prst="wedgeEllipseCallout">
            <a:avLst>
              <a:gd name="adj1" fmla="val -40528"/>
              <a:gd name="adj2" fmla="val -52079"/>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48" name="Oval 247"/>
          <p:cNvSpPr>
            <a:spLocks noChangeArrowheads="1"/>
          </p:cNvSpPr>
          <p:nvPr/>
        </p:nvSpPr>
        <p:spPr bwMode="auto">
          <a:xfrm>
            <a:off x="1838325" y="2416175"/>
            <a:ext cx="215900" cy="176213"/>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49" name="Oval 248"/>
          <p:cNvSpPr>
            <a:spLocks noChangeArrowheads="1"/>
          </p:cNvSpPr>
          <p:nvPr/>
        </p:nvSpPr>
        <p:spPr bwMode="auto">
          <a:xfrm>
            <a:off x="2206625" y="2239963"/>
            <a:ext cx="215900"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50" name="Oval 249"/>
          <p:cNvSpPr>
            <a:spLocks noChangeArrowheads="1"/>
          </p:cNvSpPr>
          <p:nvPr/>
        </p:nvSpPr>
        <p:spPr bwMode="auto">
          <a:xfrm>
            <a:off x="2555875" y="2309813"/>
            <a:ext cx="217488"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51" name="Oval 250"/>
          <p:cNvSpPr>
            <a:spLocks noChangeArrowheads="1"/>
          </p:cNvSpPr>
          <p:nvPr/>
        </p:nvSpPr>
        <p:spPr bwMode="auto">
          <a:xfrm>
            <a:off x="2867025" y="2486025"/>
            <a:ext cx="215900"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52" name="Oval 251"/>
          <p:cNvSpPr>
            <a:spLocks noChangeArrowheads="1"/>
          </p:cNvSpPr>
          <p:nvPr/>
        </p:nvSpPr>
        <p:spPr bwMode="auto">
          <a:xfrm>
            <a:off x="2179638" y="2486025"/>
            <a:ext cx="217487"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31826" name="TextBox 254"/>
          <p:cNvSpPr txBox="1">
            <a:spLocks noChangeArrowheads="1"/>
          </p:cNvSpPr>
          <p:nvPr/>
        </p:nvSpPr>
        <p:spPr bwMode="auto">
          <a:xfrm>
            <a:off x="2771775" y="2254250"/>
            <a:ext cx="614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solidFill>
                  <a:srgbClr val="632523"/>
                </a:solidFill>
                <a:latin typeface="Calibri" charset="0"/>
              </a:rPr>
              <a:t>Agents</a:t>
            </a:r>
          </a:p>
        </p:txBody>
      </p:sp>
      <p:sp>
        <p:nvSpPr>
          <p:cNvPr id="31827" name="TextBox 255"/>
          <p:cNvSpPr txBox="1">
            <a:spLocks noChangeArrowheads="1"/>
          </p:cNvSpPr>
          <p:nvPr/>
        </p:nvSpPr>
        <p:spPr bwMode="auto">
          <a:xfrm>
            <a:off x="2828925" y="3217863"/>
            <a:ext cx="587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solidFill>
                  <a:srgbClr val="10253F"/>
                </a:solidFill>
                <a:latin typeface="Calibri" charset="0"/>
              </a:rPr>
              <a:t>Places</a:t>
            </a:r>
          </a:p>
        </p:txBody>
      </p:sp>
      <p:sp>
        <p:nvSpPr>
          <p:cNvPr id="259" name="Oval Callout 258"/>
          <p:cNvSpPr>
            <a:spLocks noChangeArrowheads="1"/>
          </p:cNvSpPr>
          <p:nvPr/>
        </p:nvSpPr>
        <p:spPr bwMode="auto">
          <a:xfrm>
            <a:off x="3862388" y="2222500"/>
            <a:ext cx="1514475" cy="528638"/>
          </a:xfrm>
          <a:prstGeom prst="wedgeEllipseCallout">
            <a:avLst>
              <a:gd name="adj1" fmla="val -40528"/>
              <a:gd name="adj2" fmla="val -52079"/>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0" name="Oval 259"/>
          <p:cNvSpPr>
            <a:spLocks noChangeArrowheads="1"/>
          </p:cNvSpPr>
          <p:nvPr/>
        </p:nvSpPr>
        <p:spPr bwMode="auto">
          <a:xfrm>
            <a:off x="3981450" y="2416175"/>
            <a:ext cx="215900" cy="176213"/>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1" name="Oval 260"/>
          <p:cNvSpPr>
            <a:spLocks noChangeArrowheads="1"/>
          </p:cNvSpPr>
          <p:nvPr/>
        </p:nvSpPr>
        <p:spPr bwMode="auto">
          <a:xfrm>
            <a:off x="4348163" y="2239963"/>
            <a:ext cx="215900"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2" name="Oval 261"/>
          <p:cNvSpPr>
            <a:spLocks noChangeArrowheads="1"/>
          </p:cNvSpPr>
          <p:nvPr/>
        </p:nvSpPr>
        <p:spPr bwMode="auto">
          <a:xfrm>
            <a:off x="4699000" y="2309813"/>
            <a:ext cx="217488"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3" name="Oval 262"/>
          <p:cNvSpPr>
            <a:spLocks noChangeArrowheads="1"/>
          </p:cNvSpPr>
          <p:nvPr/>
        </p:nvSpPr>
        <p:spPr bwMode="auto">
          <a:xfrm>
            <a:off x="5008563" y="2486025"/>
            <a:ext cx="217487"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4" name="Oval 263"/>
          <p:cNvSpPr>
            <a:spLocks noChangeArrowheads="1"/>
          </p:cNvSpPr>
          <p:nvPr/>
        </p:nvSpPr>
        <p:spPr bwMode="auto">
          <a:xfrm>
            <a:off x="4321175" y="2486025"/>
            <a:ext cx="217488"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31834" name="TextBox 264"/>
          <p:cNvSpPr txBox="1">
            <a:spLocks noChangeArrowheads="1"/>
          </p:cNvSpPr>
          <p:nvPr/>
        </p:nvSpPr>
        <p:spPr bwMode="auto">
          <a:xfrm>
            <a:off x="4913313" y="2254250"/>
            <a:ext cx="6143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solidFill>
                  <a:srgbClr val="632523"/>
                </a:solidFill>
                <a:latin typeface="Calibri" charset="0"/>
              </a:rPr>
              <a:t>Agents</a:t>
            </a:r>
          </a:p>
        </p:txBody>
      </p:sp>
      <p:sp>
        <p:nvSpPr>
          <p:cNvPr id="267" name="Oval Callout 266"/>
          <p:cNvSpPr>
            <a:spLocks noChangeArrowheads="1"/>
          </p:cNvSpPr>
          <p:nvPr/>
        </p:nvSpPr>
        <p:spPr bwMode="auto">
          <a:xfrm>
            <a:off x="6254750" y="2222500"/>
            <a:ext cx="1514475" cy="528638"/>
          </a:xfrm>
          <a:prstGeom prst="wedgeEllipseCallout">
            <a:avLst>
              <a:gd name="adj1" fmla="val -40528"/>
              <a:gd name="adj2" fmla="val -52079"/>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8" name="Oval 267"/>
          <p:cNvSpPr>
            <a:spLocks noChangeArrowheads="1"/>
          </p:cNvSpPr>
          <p:nvPr/>
        </p:nvSpPr>
        <p:spPr bwMode="auto">
          <a:xfrm>
            <a:off x="6373813" y="2416175"/>
            <a:ext cx="215900" cy="176213"/>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69" name="Oval 268"/>
          <p:cNvSpPr>
            <a:spLocks noChangeArrowheads="1"/>
          </p:cNvSpPr>
          <p:nvPr/>
        </p:nvSpPr>
        <p:spPr bwMode="auto">
          <a:xfrm>
            <a:off x="6740525" y="2239963"/>
            <a:ext cx="215900"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70" name="Oval 269"/>
          <p:cNvSpPr>
            <a:spLocks noChangeArrowheads="1"/>
          </p:cNvSpPr>
          <p:nvPr/>
        </p:nvSpPr>
        <p:spPr bwMode="auto">
          <a:xfrm>
            <a:off x="7091363" y="2309813"/>
            <a:ext cx="217487" cy="176212"/>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71" name="Oval 270"/>
          <p:cNvSpPr>
            <a:spLocks noChangeArrowheads="1"/>
          </p:cNvSpPr>
          <p:nvPr/>
        </p:nvSpPr>
        <p:spPr bwMode="auto">
          <a:xfrm>
            <a:off x="7400925" y="2486025"/>
            <a:ext cx="217488"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272" name="Oval 271"/>
          <p:cNvSpPr>
            <a:spLocks noChangeArrowheads="1"/>
          </p:cNvSpPr>
          <p:nvPr/>
        </p:nvSpPr>
        <p:spPr bwMode="auto">
          <a:xfrm>
            <a:off x="6715125" y="2486025"/>
            <a:ext cx="215900" cy="177800"/>
          </a:xfrm>
          <a:prstGeom prst="ellipse">
            <a:avLst/>
          </a:prstGeom>
          <a:solidFill>
            <a:srgbClr val="9A3235"/>
          </a:solidFill>
          <a:ln w="9525">
            <a:solidFill>
              <a:srgbClr val="AC3B2D"/>
            </a:solidFill>
            <a:round/>
            <a:headEnd/>
            <a:tailEnd/>
          </a:ln>
          <a:effectLst>
            <a:outerShdw blurRad="40000" dist="23000" dir="5400000" rotWithShape="0">
              <a:srgbClr val="000000">
                <a:alpha val="34999"/>
              </a:srgbClr>
            </a:outerShdw>
          </a:effectLst>
        </p:spPr>
        <p:txBody>
          <a:bodyPr anchor="ctr"/>
          <a:lstStyle/>
          <a:p>
            <a:pPr algn="ctr" defTabSz="457200" eaLnBrk="1" hangingPunct="1"/>
            <a:endParaRPr kumimoji="1" lang="ja-JP" altLang="en-US" sz="1000" b="0">
              <a:solidFill>
                <a:srgbClr val="FFFFFF"/>
              </a:solidFill>
              <a:latin typeface="Calibri" charset="0"/>
            </a:endParaRPr>
          </a:p>
        </p:txBody>
      </p:sp>
      <p:sp>
        <p:nvSpPr>
          <p:cNvPr id="31841" name="TextBox 272"/>
          <p:cNvSpPr txBox="1">
            <a:spLocks noChangeArrowheads="1"/>
          </p:cNvSpPr>
          <p:nvPr/>
        </p:nvSpPr>
        <p:spPr bwMode="auto">
          <a:xfrm>
            <a:off x="7305675" y="2254250"/>
            <a:ext cx="614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a:solidFill>
                  <a:srgbClr val="632523"/>
                </a:solidFill>
                <a:latin typeface="Calibri" charset="0"/>
              </a:rPr>
              <a:t>Agents</a:t>
            </a:r>
          </a:p>
        </p:txBody>
      </p:sp>
      <p:cxnSp>
        <p:nvCxnSpPr>
          <p:cNvPr id="277" name="Straight Arrow Connector 276"/>
          <p:cNvCxnSpPr>
            <a:cxnSpLocks noChangeShapeType="1"/>
          </p:cNvCxnSpPr>
          <p:nvPr/>
        </p:nvCxnSpPr>
        <p:spPr bwMode="auto">
          <a:xfrm flipH="1" flipV="1">
            <a:off x="4737100" y="3348038"/>
            <a:ext cx="322263" cy="211137"/>
          </a:xfrm>
          <a:prstGeom prst="straightConnector1">
            <a:avLst/>
          </a:prstGeom>
          <a:noFill/>
          <a:ln w="28575">
            <a:solidFill>
              <a:schemeClr val="tx1"/>
            </a:solidFill>
            <a:round/>
            <a:headEnd/>
            <a:tailEnd type="arrow" w="med" len="lg"/>
          </a:ln>
          <a:effectLst>
            <a:outerShdw blurRad="40000" dist="20000" dir="5400000" rotWithShape="0">
              <a:srgbClr val="000000">
                <a:alpha val="37999"/>
              </a:srgbClr>
            </a:outerShdw>
          </a:effectLst>
        </p:spPr>
      </p:cxnSp>
      <p:cxnSp>
        <p:nvCxnSpPr>
          <p:cNvPr id="281" name="Straight Connector 280"/>
          <p:cNvCxnSpPr>
            <a:cxnSpLocks noChangeShapeType="1"/>
          </p:cNvCxnSpPr>
          <p:nvPr/>
        </p:nvCxnSpPr>
        <p:spPr bwMode="auto">
          <a:xfrm>
            <a:off x="2720975" y="2873375"/>
            <a:ext cx="1443038" cy="315913"/>
          </a:xfrm>
          <a:prstGeom prst="line">
            <a:avLst/>
          </a:prstGeom>
          <a:noFill/>
          <a:ln w="28575">
            <a:solidFill>
              <a:schemeClr val="tx1"/>
            </a:solidFill>
            <a:round/>
            <a:headEnd/>
            <a:tailEnd type="arrow" w="lg" len="lg"/>
          </a:ln>
          <a:effectLst>
            <a:outerShdw blurRad="40000" dist="20000" dir="5400000" rotWithShape="0">
              <a:srgbClr val="000000">
                <a:alpha val="37999"/>
              </a:srgbClr>
            </a:outerShdw>
          </a:effectLst>
        </p:spPr>
      </p:cxnSp>
      <p:cxnSp>
        <p:nvCxnSpPr>
          <p:cNvPr id="282" name="Straight Connector 281"/>
          <p:cNvCxnSpPr>
            <a:cxnSpLocks noChangeShapeType="1"/>
          </p:cNvCxnSpPr>
          <p:nvPr/>
        </p:nvCxnSpPr>
        <p:spPr bwMode="auto">
          <a:xfrm flipH="1">
            <a:off x="4737100" y="4659313"/>
            <a:ext cx="212725" cy="1349375"/>
          </a:xfrm>
          <a:prstGeom prst="line">
            <a:avLst/>
          </a:prstGeom>
          <a:noFill/>
          <a:ln w="28575">
            <a:solidFill>
              <a:schemeClr val="tx1"/>
            </a:solidFill>
            <a:round/>
            <a:headEnd/>
            <a:tailEnd type="arrow" w="lg" len="lg"/>
          </a:ln>
          <a:effectLst>
            <a:outerShdw blurRad="40000" dist="20000" dir="5400000" rotWithShape="0">
              <a:srgbClr val="000000">
                <a:alpha val="37999"/>
              </a:srgbClr>
            </a:outerShdw>
          </a:effectLst>
        </p:spPr>
      </p:cxnSp>
      <p:cxnSp>
        <p:nvCxnSpPr>
          <p:cNvPr id="288" name="Straight Connector 287"/>
          <p:cNvCxnSpPr>
            <a:cxnSpLocks noChangeShapeType="1"/>
          </p:cNvCxnSpPr>
          <p:nvPr/>
        </p:nvCxnSpPr>
        <p:spPr bwMode="auto">
          <a:xfrm>
            <a:off x="5064125" y="3032125"/>
            <a:ext cx="1441450" cy="315913"/>
          </a:xfrm>
          <a:prstGeom prst="line">
            <a:avLst/>
          </a:prstGeom>
          <a:noFill/>
          <a:ln w="28575">
            <a:solidFill>
              <a:schemeClr val="tx1"/>
            </a:solidFill>
            <a:round/>
            <a:headEnd/>
            <a:tailEnd type="arrow" w="lg" len="lg"/>
          </a:ln>
          <a:effectLst>
            <a:outerShdw blurRad="40000" dist="20000" dir="5400000" rotWithShape="0">
              <a:srgbClr val="000000">
                <a:alpha val="37999"/>
              </a:srgbClr>
            </a:outerShdw>
          </a:effectLst>
        </p:spPr>
      </p:cxnSp>
      <p:sp>
        <p:nvSpPr>
          <p:cNvPr id="287" name="Direct Access Storage 286"/>
          <p:cNvSpPr>
            <a:spLocks noChangeArrowheads="1"/>
          </p:cNvSpPr>
          <p:nvPr/>
        </p:nvSpPr>
        <p:spPr bwMode="auto">
          <a:xfrm rot="10800000">
            <a:off x="3116263" y="4772025"/>
            <a:ext cx="666750" cy="204788"/>
          </a:xfrm>
          <a:prstGeom prst="flowChartMagneticDrum">
            <a:avLst/>
          </a:prstGeom>
          <a:gradFill rotWithShape="1">
            <a:gsLst>
              <a:gs pos="0">
                <a:srgbClr val="9BC1FF"/>
              </a:gs>
              <a:gs pos="100000">
                <a:srgbClr val="3F80CD"/>
              </a:gs>
            </a:gsLst>
            <a:lin ang="5400000"/>
          </a:gradFill>
          <a:ln w="9525">
            <a:solidFill>
              <a:srgbClr val="4A7EBB"/>
            </a:solidFill>
            <a:round/>
            <a:headEnd/>
            <a:tailEnd/>
          </a:ln>
          <a:effectLst>
            <a:outerShdw blurRad="40000" dist="23000" dir="5400000" rotWithShape="0">
              <a:srgbClr val="000000">
                <a:alpha val="34999"/>
              </a:srgbClr>
            </a:outerShdw>
          </a:effectLst>
        </p:spPr>
        <p:txBody>
          <a:bodyPr rot="10800000" anchor="ctr"/>
          <a:lstStyle/>
          <a:p>
            <a:pPr algn="ctr" defTabSz="457200" eaLnBrk="1" hangingPunct="1"/>
            <a:endParaRPr kumimoji="1" lang="ja-JP" altLang="en-US" sz="1000" b="0">
              <a:solidFill>
                <a:srgbClr val="FFFFFF"/>
              </a:solidFill>
              <a:latin typeface="Calibri" charset="0"/>
            </a:endParaRPr>
          </a:p>
        </p:txBody>
      </p:sp>
      <p:sp>
        <p:nvSpPr>
          <p:cNvPr id="31847" name="TextBox 288"/>
          <p:cNvSpPr txBox="1">
            <a:spLocks noChangeArrowheads="1"/>
          </p:cNvSpPr>
          <p:nvPr/>
        </p:nvSpPr>
        <p:spPr bwMode="auto">
          <a:xfrm>
            <a:off x="3152775" y="4751388"/>
            <a:ext cx="550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socket</a:t>
            </a:r>
          </a:p>
        </p:txBody>
      </p:sp>
      <p:sp>
        <p:nvSpPr>
          <p:cNvPr id="31848" name="TextBox 290"/>
          <p:cNvSpPr txBox="1">
            <a:spLocks noChangeArrowheads="1"/>
          </p:cNvSpPr>
          <p:nvPr/>
        </p:nvSpPr>
        <p:spPr bwMode="auto">
          <a:xfrm>
            <a:off x="1519238" y="2822575"/>
            <a:ext cx="43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latin typeface="Calibri" charset="0"/>
              </a:rPr>
              <a:t>(x,y)</a:t>
            </a:r>
          </a:p>
        </p:txBody>
      </p:sp>
      <p:sp>
        <p:nvSpPr>
          <p:cNvPr id="31849" name="TextBox 209"/>
          <p:cNvSpPr txBox="1">
            <a:spLocks noChangeArrowheads="1"/>
          </p:cNvSpPr>
          <p:nvPr/>
        </p:nvSpPr>
        <p:spPr bwMode="auto">
          <a:xfrm>
            <a:off x="7677150" y="3198813"/>
            <a:ext cx="476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latin typeface="Calibri" charset="0"/>
              </a:rPr>
              <a:t>X-axis</a:t>
            </a:r>
          </a:p>
        </p:txBody>
      </p:sp>
      <p:cxnSp>
        <p:nvCxnSpPr>
          <p:cNvPr id="211" name="Straight Connector 210"/>
          <p:cNvCxnSpPr>
            <a:cxnSpLocks noChangeShapeType="1"/>
          </p:cNvCxnSpPr>
          <p:nvPr/>
        </p:nvCxnSpPr>
        <p:spPr bwMode="auto">
          <a:xfrm flipV="1">
            <a:off x="1646238" y="1987550"/>
            <a:ext cx="26987" cy="1722438"/>
          </a:xfrm>
          <a:prstGeom prst="line">
            <a:avLst/>
          </a:prstGeom>
          <a:noFill/>
          <a:ln w="25400">
            <a:solidFill>
              <a:srgbClr val="008080"/>
            </a:solidFill>
            <a:prstDash val="sysDash"/>
            <a:round/>
            <a:headEnd/>
            <a:tailEnd type="triangle" w="lg" len="lg"/>
          </a:ln>
          <a:effectLst>
            <a:outerShdw blurRad="40000" dist="20000" dir="5400000" rotWithShape="0">
              <a:srgbClr val="000000">
                <a:alpha val="37999"/>
              </a:srgbClr>
            </a:outerShdw>
          </a:effectLst>
        </p:spPr>
      </p:cxnSp>
      <p:sp>
        <p:nvSpPr>
          <p:cNvPr id="31851" name="TextBox 214"/>
          <p:cNvSpPr txBox="1">
            <a:spLocks noChangeArrowheads="1"/>
          </p:cNvSpPr>
          <p:nvPr/>
        </p:nvSpPr>
        <p:spPr bwMode="auto">
          <a:xfrm>
            <a:off x="1752600" y="1828800"/>
            <a:ext cx="600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latin typeface="Calibri" charset="0"/>
              </a:rPr>
              <a:t>Y-axis</a:t>
            </a:r>
          </a:p>
        </p:txBody>
      </p:sp>
      <p:sp>
        <p:nvSpPr>
          <p:cNvPr id="2" name="Direct Access Storage 286"/>
          <p:cNvSpPr>
            <a:spLocks noChangeArrowheads="1"/>
          </p:cNvSpPr>
          <p:nvPr/>
        </p:nvSpPr>
        <p:spPr bwMode="auto">
          <a:xfrm rot="10800000">
            <a:off x="5440363" y="4767263"/>
            <a:ext cx="666750" cy="204787"/>
          </a:xfrm>
          <a:prstGeom prst="flowChartMagneticDrum">
            <a:avLst/>
          </a:prstGeom>
          <a:gradFill rotWithShape="1">
            <a:gsLst>
              <a:gs pos="0">
                <a:srgbClr val="9BC1FF"/>
              </a:gs>
              <a:gs pos="100000">
                <a:srgbClr val="3F80CD"/>
              </a:gs>
            </a:gsLst>
            <a:lin ang="5400000"/>
          </a:gradFill>
          <a:ln w="9525">
            <a:solidFill>
              <a:srgbClr val="4A7EBB"/>
            </a:solidFill>
            <a:round/>
            <a:headEnd/>
            <a:tailEnd/>
          </a:ln>
          <a:effectLst>
            <a:outerShdw blurRad="40000" dist="23000" dir="5400000" rotWithShape="0">
              <a:srgbClr val="000000">
                <a:alpha val="34999"/>
              </a:srgbClr>
            </a:outerShdw>
          </a:effectLst>
        </p:spPr>
        <p:txBody>
          <a:bodyPr rot="10800000" anchor="ctr"/>
          <a:lstStyle/>
          <a:p>
            <a:pPr algn="ctr" defTabSz="457200" eaLnBrk="1" hangingPunct="1"/>
            <a:endParaRPr kumimoji="1" lang="ja-JP" altLang="en-US" sz="1000" b="0">
              <a:solidFill>
                <a:srgbClr val="FFFFFF"/>
              </a:solidFill>
              <a:latin typeface="Calibri" charset="0"/>
            </a:endParaRPr>
          </a:p>
        </p:txBody>
      </p:sp>
      <p:sp>
        <p:nvSpPr>
          <p:cNvPr id="31853" name="TextBox 288"/>
          <p:cNvSpPr txBox="1">
            <a:spLocks noChangeArrowheads="1"/>
          </p:cNvSpPr>
          <p:nvPr/>
        </p:nvSpPr>
        <p:spPr bwMode="auto">
          <a:xfrm>
            <a:off x="5476875" y="4746625"/>
            <a:ext cx="5508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sz="2400" b="1">
                <a:solidFill>
                  <a:schemeClr val="tx1"/>
                </a:solidFill>
                <a:latin typeface="Arial" charset="0"/>
                <a:ea typeface="ＭＳ Ｐゴシック" charset="0"/>
                <a:cs typeface="ＭＳ Ｐゴシック" charset="0"/>
              </a:defRPr>
            </a:lvl1pPr>
            <a:lvl2pPr marL="37931725" indent="-37474525" defTabSz="457200">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r>
              <a:rPr kumimoji="1" lang="en-US" altLang="ja-JP" sz="1000" b="0">
                <a:solidFill>
                  <a:schemeClr val="bg1"/>
                </a:solidFill>
                <a:latin typeface="Calibri" charset="0"/>
              </a:rPr>
              <a:t>socket</a:t>
            </a:r>
          </a:p>
        </p:txBody>
      </p:sp>
      <p:sp>
        <p:nvSpPr>
          <p:cNvPr id="31854" name="Freeform 199"/>
          <p:cNvSpPr>
            <a:spLocks/>
          </p:cNvSpPr>
          <p:nvPr/>
        </p:nvSpPr>
        <p:spPr bwMode="auto">
          <a:xfrm>
            <a:off x="4983163" y="4683125"/>
            <a:ext cx="1646237" cy="1317625"/>
          </a:xfrm>
          <a:custGeom>
            <a:avLst/>
            <a:gdLst>
              <a:gd name="T0" fmla="*/ 0 w 1296"/>
              <a:gd name="T1" fmla="*/ 0 h 1200"/>
              <a:gd name="T2" fmla="*/ 619592289 w 1296"/>
              <a:gd name="T3" fmla="*/ 173613564 h 1200"/>
              <a:gd name="T4" fmla="*/ 1394082015 w 1296"/>
              <a:gd name="T5" fmla="*/ 173613564 h 1200"/>
              <a:gd name="T6" fmla="*/ 2091123658 w 1296"/>
              <a:gd name="T7" fmla="*/ 1446779701 h 1200"/>
              <a:gd name="T8" fmla="*/ 0 60000 65536"/>
              <a:gd name="T9" fmla="*/ 0 60000 65536"/>
              <a:gd name="T10" fmla="*/ 0 60000 65536"/>
              <a:gd name="T11" fmla="*/ 0 60000 65536"/>
              <a:gd name="T12" fmla="*/ 0 w 1296"/>
              <a:gd name="T13" fmla="*/ 0 h 1200"/>
              <a:gd name="T14" fmla="*/ 1296 w 1296"/>
              <a:gd name="T15" fmla="*/ 1200 h 1200"/>
            </a:gdLst>
            <a:ahLst/>
            <a:cxnLst>
              <a:cxn ang="T8">
                <a:pos x="T0" y="T1"/>
              </a:cxn>
              <a:cxn ang="T9">
                <a:pos x="T2" y="T3"/>
              </a:cxn>
              <a:cxn ang="T10">
                <a:pos x="T4" y="T5"/>
              </a:cxn>
              <a:cxn ang="T11">
                <a:pos x="T6" y="T7"/>
              </a:cxn>
            </a:cxnLst>
            <a:rect l="T12" t="T13" r="T14" b="T15"/>
            <a:pathLst>
              <a:path w="1296" h="1200">
                <a:moveTo>
                  <a:pt x="0" y="0"/>
                </a:moveTo>
                <a:lnTo>
                  <a:pt x="384" y="144"/>
                </a:lnTo>
                <a:lnTo>
                  <a:pt x="864" y="144"/>
                </a:lnTo>
                <a:lnTo>
                  <a:pt x="1296" y="1200"/>
                </a:lnTo>
              </a:path>
            </a:pathLst>
          </a:custGeom>
          <a:noFill/>
          <a:ln w="28575">
            <a:solidFill>
              <a:schemeClr val="tx1"/>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855" name="Freeform 200"/>
          <p:cNvSpPr>
            <a:spLocks/>
          </p:cNvSpPr>
          <p:nvPr/>
        </p:nvSpPr>
        <p:spPr bwMode="auto">
          <a:xfrm>
            <a:off x="2667000" y="4630738"/>
            <a:ext cx="1463675" cy="1370012"/>
          </a:xfrm>
          <a:custGeom>
            <a:avLst/>
            <a:gdLst>
              <a:gd name="T0" fmla="*/ 0 w 1152"/>
              <a:gd name="T1" fmla="*/ 0 h 1248"/>
              <a:gd name="T2" fmla="*/ 697377610 w 1152"/>
              <a:gd name="T3" fmla="*/ 231377243 h 1248"/>
              <a:gd name="T4" fmla="*/ 1394755220 w 1152"/>
              <a:gd name="T5" fmla="*/ 231377243 h 1248"/>
              <a:gd name="T6" fmla="*/ 1859674050 w 1152"/>
              <a:gd name="T7" fmla="*/ 1503952628 h 1248"/>
              <a:gd name="T8" fmla="*/ 0 60000 65536"/>
              <a:gd name="T9" fmla="*/ 0 60000 65536"/>
              <a:gd name="T10" fmla="*/ 0 60000 65536"/>
              <a:gd name="T11" fmla="*/ 0 60000 65536"/>
              <a:gd name="T12" fmla="*/ 0 w 1152"/>
              <a:gd name="T13" fmla="*/ 0 h 1248"/>
              <a:gd name="T14" fmla="*/ 1152 w 1152"/>
              <a:gd name="T15" fmla="*/ 1248 h 1248"/>
            </a:gdLst>
            <a:ahLst/>
            <a:cxnLst>
              <a:cxn ang="T8">
                <a:pos x="T0" y="T1"/>
              </a:cxn>
              <a:cxn ang="T9">
                <a:pos x="T2" y="T3"/>
              </a:cxn>
              <a:cxn ang="T10">
                <a:pos x="T4" y="T5"/>
              </a:cxn>
              <a:cxn ang="T11">
                <a:pos x="T6" y="T7"/>
              </a:cxn>
            </a:cxnLst>
            <a:rect l="T12" t="T13" r="T14" b="T15"/>
            <a:pathLst>
              <a:path w="1152" h="1248">
                <a:moveTo>
                  <a:pt x="0" y="0"/>
                </a:moveTo>
                <a:lnTo>
                  <a:pt x="432" y="192"/>
                </a:lnTo>
                <a:lnTo>
                  <a:pt x="864" y="192"/>
                </a:lnTo>
                <a:lnTo>
                  <a:pt x="1152" y="1248"/>
                </a:lnTo>
              </a:path>
            </a:pathLst>
          </a:custGeom>
          <a:noFill/>
          <a:ln w="28575">
            <a:solidFill>
              <a:schemeClr val="tx1"/>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856" name="Text Box 201"/>
          <p:cNvSpPr txBox="1">
            <a:spLocks noChangeArrowheads="1"/>
          </p:cNvSpPr>
          <p:nvPr/>
        </p:nvSpPr>
        <p:spPr bwMode="auto">
          <a:xfrm rot="-5400000">
            <a:off x="538163" y="5260975"/>
            <a:ext cx="1355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MASS Library Layer </a:t>
            </a:r>
          </a:p>
        </p:txBody>
      </p:sp>
      <p:sp>
        <p:nvSpPr>
          <p:cNvPr id="31857" name="Text Box 202"/>
          <p:cNvSpPr txBox="1">
            <a:spLocks noChangeArrowheads="1"/>
          </p:cNvSpPr>
          <p:nvPr/>
        </p:nvSpPr>
        <p:spPr bwMode="auto">
          <a:xfrm rot="-5400000">
            <a:off x="625476" y="2771775"/>
            <a:ext cx="1193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 Application Layer</a:t>
            </a:r>
          </a:p>
        </p:txBody>
      </p:sp>
      <p:sp>
        <p:nvSpPr>
          <p:cNvPr id="31858" name="Line 203"/>
          <p:cNvSpPr>
            <a:spLocks noChangeShapeType="1"/>
          </p:cNvSpPr>
          <p:nvPr/>
        </p:nvSpPr>
        <p:spPr bwMode="auto">
          <a:xfrm>
            <a:off x="838200" y="3779838"/>
            <a:ext cx="7315200" cy="0"/>
          </a:xfrm>
          <a:prstGeom prst="line">
            <a:avLst/>
          </a:prstGeom>
          <a:noFill/>
          <a:ln w="28575">
            <a:solidFill>
              <a:srgbClr val="96969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859" name="Text Box 204"/>
          <p:cNvSpPr txBox="1">
            <a:spLocks noChangeArrowheads="1"/>
          </p:cNvSpPr>
          <p:nvPr/>
        </p:nvSpPr>
        <p:spPr bwMode="auto">
          <a:xfrm>
            <a:off x="1630363" y="6022975"/>
            <a:ext cx="1101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System Memory</a:t>
            </a:r>
          </a:p>
        </p:txBody>
      </p:sp>
      <p:sp>
        <p:nvSpPr>
          <p:cNvPr id="31860" name="Text Box 205"/>
          <p:cNvSpPr txBox="1">
            <a:spLocks noChangeArrowheads="1"/>
          </p:cNvSpPr>
          <p:nvPr/>
        </p:nvSpPr>
        <p:spPr bwMode="auto">
          <a:xfrm>
            <a:off x="3946525" y="5992813"/>
            <a:ext cx="1101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System Memory</a:t>
            </a:r>
          </a:p>
        </p:txBody>
      </p:sp>
      <p:sp>
        <p:nvSpPr>
          <p:cNvPr id="31861" name="Text Box 206"/>
          <p:cNvSpPr txBox="1">
            <a:spLocks noChangeArrowheads="1"/>
          </p:cNvSpPr>
          <p:nvPr/>
        </p:nvSpPr>
        <p:spPr bwMode="auto">
          <a:xfrm>
            <a:off x="6403975" y="5992813"/>
            <a:ext cx="1101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System Memory</a:t>
            </a:r>
          </a:p>
        </p:txBody>
      </p:sp>
      <p:sp>
        <p:nvSpPr>
          <p:cNvPr id="31862" name="AutoShape 212"/>
          <p:cNvSpPr>
            <a:spLocks noChangeArrowheads="1"/>
          </p:cNvSpPr>
          <p:nvPr/>
        </p:nvSpPr>
        <p:spPr bwMode="auto">
          <a:xfrm flipV="1">
            <a:off x="16764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3" name="AutoShape 213"/>
          <p:cNvSpPr>
            <a:spLocks noChangeArrowheads="1"/>
          </p:cNvSpPr>
          <p:nvPr/>
        </p:nvSpPr>
        <p:spPr bwMode="auto">
          <a:xfrm flipV="1">
            <a:off x="19812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4" name="AutoShape 214"/>
          <p:cNvSpPr>
            <a:spLocks noChangeArrowheads="1"/>
          </p:cNvSpPr>
          <p:nvPr/>
        </p:nvSpPr>
        <p:spPr bwMode="auto">
          <a:xfrm flipV="1">
            <a:off x="22860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5" name="AutoShape 215"/>
          <p:cNvSpPr>
            <a:spLocks noChangeArrowheads="1"/>
          </p:cNvSpPr>
          <p:nvPr/>
        </p:nvSpPr>
        <p:spPr bwMode="auto">
          <a:xfrm flipV="1">
            <a:off x="25908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6" name="AutoShape 216"/>
          <p:cNvSpPr>
            <a:spLocks noChangeArrowheads="1"/>
          </p:cNvSpPr>
          <p:nvPr/>
        </p:nvSpPr>
        <p:spPr bwMode="auto">
          <a:xfrm flipV="1">
            <a:off x="39624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7" name="AutoShape 217"/>
          <p:cNvSpPr>
            <a:spLocks noChangeArrowheads="1"/>
          </p:cNvSpPr>
          <p:nvPr/>
        </p:nvSpPr>
        <p:spPr bwMode="auto">
          <a:xfrm flipV="1">
            <a:off x="42672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8" name="AutoShape 218"/>
          <p:cNvSpPr>
            <a:spLocks noChangeArrowheads="1"/>
          </p:cNvSpPr>
          <p:nvPr/>
        </p:nvSpPr>
        <p:spPr bwMode="auto">
          <a:xfrm flipV="1">
            <a:off x="45720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69" name="AutoShape 219"/>
          <p:cNvSpPr>
            <a:spLocks noChangeArrowheads="1"/>
          </p:cNvSpPr>
          <p:nvPr/>
        </p:nvSpPr>
        <p:spPr bwMode="auto">
          <a:xfrm flipV="1">
            <a:off x="48768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70" name="AutoShape 220"/>
          <p:cNvSpPr>
            <a:spLocks noChangeArrowheads="1"/>
          </p:cNvSpPr>
          <p:nvPr/>
        </p:nvSpPr>
        <p:spPr bwMode="auto">
          <a:xfrm flipV="1">
            <a:off x="64770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71" name="AutoShape 221"/>
          <p:cNvSpPr>
            <a:spLocks noChangeArrowheads="1"/>
          </p:cNvSpPr>
          <p:nvPr/>
        </p:nvSpPr>
        <p:spPr bwMode="auto">
          <a:xfrm flipV="1">
            <a:off x="67818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72" name="AutoShape 222"/>
          <p:cNvSpPr>
            <a:spLocks noChangeArrowheads="1"/>
          </p:cNvSpPr>
          <p:nvPr/>
        </p:nvSpPr>
        <p:spPr bwMode="auto">
          <a:xfrm flipV="1">
            <a:off x="70866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31873" name="AutoShape 223"/>
          <p:cNvSpPr>
            <a:spLocks noChangeArrowheads="1"/>
          </p:cNvSpPr>
          <p:nvPr/>
        </p:nvSpPr>
        <p:spPr bwMode="auto">
          <a:xfrm flipV="1">
            <a:off x="7391400" y="4572000"/>
            <a:ext cx="152400" cy="152400"/>
          </a:xfrm>
          <a:prstGeom prst="triangle">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23" name="Footer Placeholder 22"/>
          <p:cNvSpPr>
            <a:spLocks noGrp="1"/>
          </p:cNvSpPr>
          <p:nvPr>
            <p:ph type="ftr" sz="quarter" idx="11"/>
          </p:nvPr>
        </p:nvSpPr>
        <p:spPr/>
        <p:txBody>
          <a:bodyPr/>
          <a:lstStyle/>
          <a:p>
            <a:pPr algn="r"/>
            <a:r>
              <a:rPr lang="en-US" smtClean="0"/>
              <a:t>IEEE HPCC 2015</a:t>
            </a:r>
            <a:endParaRPr lang="en-US" dirty="0"/>
          </a:p>
        </p:txBody>
      </p:sp>
      <p:sp>
        <p:nvSpPr>
          <p:cNvPr id="24" name="Slide Number Placeholder 23"/>
          <p:cNvSpPr>
            <a:spLocks noGrp="1"/>
          </p:cNvSpPr>
          <p:nvPr>
            <p:ph type="sldNum" sz="quarter" idx="12"/>
          </p:nvPr>
        </p:nvSpPr>
        <p:spPr/>
        <p:txBody>
          <a:bodyPr/>
          <a:lstStyle/>
          <a:p>
            <a:fld id="{0CFEC368-1D7A-4F81-ABF6-AE0E36BAF64C}" type="slidenum">
              <a:rPr lang="en-US" smtClean="0"/>
              <a:pPr/>
              <a:t>4</a:t>
            </a:fld>
            <a:endParaRPr lang="en-US"/>
          </a:p>
        </p:txBody>
      </p:sp>
      <p:sp>
        <p:nvSpPr>
          <p:cNvPr id="25" name="Date Placeholder 24"/>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16530912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ja-JP">
                <a:latin typeface="Helvetica" charset="0"/>
                <a:ea typeface="ＭＳ Ｐゴシック" charset="0"/>
                <a:cs typeface="ＭＳ Ｐゴシック" charset="0"/>
              </a:rPr>
              <a:t>MASS Specification</a:t>
            </a:r>
          </a:p>
        </p:txBody>
      </p:sp>
      <p:sp>
        <p:nvSpPr>
          <p:cNvPr id="62467" name="Rectangle 3"/>
          <p:cNvSpPr>
            <a:spLocks noGrp="1" noChangeArrowheads="1"/>
          </p:cNvSpPr>
          <p:nvPr>
            <p:ph type="body" idx="1"/>
          </p:nvPr>
        </p:nvSpPr>
        <p:spPr>
          <a:xfrm>
            <a:off x="304800" y="1981200"/>
            <a:ext cx="4800600" cy="4495800"/>
          </a:xfrm>
        </p:spPr>
        <p:txBody>
          <a:bodyPr/>
          <a:lstStyle/>
          <a:p>
            <a:pPr>
              <a:buFont typeface="Wingdings" charset="0"/>
              <a:buNone/>
            </a:pPr>
            <a:r>
              <a:rPr lang="en-US" altLang="ja-JP" sz="1200" b="1">
                <a:latin typeface="Courier New" charset="0"/>
                <a:ea typeface="ＭＳ Ｐゴシック" charset="0"/>
                <a:cs typeface="ＭＳ Ｐゴシック" charset="0"/>
              </a:rPr>
              <a:t>Public static void main( String[ ] args ) { </a:t>
            </a:r>
          </a:p>
          <a:p>
            <a:pPr lvl="1">
              <a:buFont typeface="Wingdings" charset="0"/>
              <a:buNone/>
            </a:pPr>
            <a:r>
              <a:rPr lang="en-US" altLang="ja-JP" sz="1200" b="1">
                <a:latin typeface="Courier New" charset="0"/>
                <a:ea typeface="ＭＳ Ｐゴシック" charset="0"/>
              </a:rPr>
              <a:t>MASS.init( args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Places space = new Places( handle, “MySpace”, params, xSize, ySize);</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Agents agents = new Agents( handle, “MyAgents”, params, space, population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space.callAll( MySpace.func1, params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space.exchangeAll( MySpace.func2, neighbors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agents.exchangeAll( MyAgents.func3 );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agents.manageAll( );</a:t>
            </a:r>
          </a:p>
          <a:p>
            <a:pPr lvl="1">
              <a:buFont typeface="Wingdings" charset="0"/>
              <a:buNone/>
            </a:pPr>
            <a:endParaRPr lang="en-US" altLang="ja-JP" sz="1200" b="1">
              <a:latin typeface="Courier New" charset="0"/>
              <a:ea typeface="ＭＳ Ｐゴシック" charset="0"/>
            </a:endParaRPr>
          </a:p>
          <a:p>
            <a:pPr lvl="1">
              <a:buFont typeface="Wingdings" charset="0"/>
              <a:buNone/>
            </a:pPr>
            <a:r>
              <a:rPr lang="en-US" altLang="ja-JP" sz="1200" b="1">
                <a:latin typeface="Courier New" charset="0"/>
                <a:ea typeface="ＭＳ Ｐゴシック" charset="0"/>
              </a:rPr>
              <a:t>MASS.finish( );</a:t>
            </a:r>
          </a:p>
          <a:p>
            <a:pPr>
              <a:buFont typeface="Wingdings" charset="0"/>
              <a:buNone/>
            </a:pPr>
            <a:r>
              <a:rPr lang="en-US" altLang="ja-JP" sz="1200" b="1">
                <a:latin typeface="Courier New" charset="0"/>
                <a:ea typeface="ＭＳ Ｐゴシック" charset="0"/>
                <a:cs typeface="ＭＳ Ｐゴシック" charset="0"/>
              </a:rPr>
              <a:t>}</a:t>
            </a:r>
          </a:p>
        </p:txBody>
      </p:sp>
      <p:grpSp>
        <p:nvGrpSpPr>
          <p:cNvPr id="20" name="Group 156"/>
          <p:cNvGrpSpPr>
            <a:grpSpLocks/>
          </p:cNvGrpSpPr>
          <p:nvPr/>
        </p:nvGrpSpPr>
        <p:grpSpPr bwMode="auto">
          <a:xfrm>
            <a:off x="5257800" y="2522538"/>
            <a:ext cx="3048000" cy="3048000"/>
            <a:chOff x="3312" y="1589"/>
            <a:chExt cx="1920" cy="1920"/>
          </a:xfrm>
        </p:grpSpPr>
        <p:sp>
          <p:nvSpPr>
            <p:cNvPr id="33881" name="Rectangle 4"/>
            <p:cNvSpPr>
              <a:spLocks noChangeArrowheads="1"/>
            </p:cNvSpPr>
            <p:nvPr/>
          </p:nvSpPr>
          <p:spPr bwMode="auto">
            <a:xfrm>
              <a:off x="3792" y="158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2" name="Rectangle 13"/>
            <p:cNvSpPr>
              <a:spLocks noChangeArrowheads="1"/>
            </p:cNvSpPr>
            <p:nvPr/>
          </p:nvSpPr>
          <p:spPr bwMode="auto">
            <a:xfrm>
              <a:off x="4272" y="158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3" name="Rectangle 14"/>
            <p:cNvSpPr>
              <a:spLocks noChangeArrowheads="1"/>
            </p:cNvSpPr>
            <p:nvPr/>
          </p:nvSpPr>
          <p:spPr bwMode="auto">
            <a:xfrm>
              <a:off x="4752" y="158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4" name="Rectangle 15"/>
            <p:cNvSpPr>
              <a:spLocks noChangeArrowheads="1"/>
            </p:cNvSpPr>
            <p:nvPr/>
          </p:nvSpPr>
          <p:spPr bwMode="auto">
            <a:xfrm>
              <a:off x="3312" y="158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5" name="Rectangle 17"/>
            <p:cNvSpPr>
              <a:spLocks noChangeArrowheads="1"/>
            </p:cNvSpPr>
            <p:nvPr/>
          </p:nvSpPr>
          <p:spPr bwMode="auto">
            <a:xfrm>
              <a:off x="3792" y="206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6" name="Rectangle 19"/>
            <p:cNvSpPr>
              <a:spLocks noChangeArrowheads="1"/>
            </p:cNvSpPr>
            <p:nvPr/>
          </p:nvSpPr>
          <p:spPr bwMode="auto">
            <a:xfrm>
              <a:off x="4272" y="206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7" name="Rectangle 20"/>
            <p:cNvSpPr>
              <a:spLocks noChangeArrowheads="1"/>
            </p:cNvSpPr>
            <p:nvPr/>
          </p:nvSpPr>
          <p:spPr bwMode="auto">
            <a:xfrm>
              <a:off x="4752" y="206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8" name="Rectangle 21"/>
            <p:cNvSpPr>
              <a:spLocks noChangeArrowheads="1"/>
            </p:cNvSpPr>
            <p:nvPr/>
          </p:nvSpPr>
          <p:spPr bwMode="auto">
            <a:xfrm>
              <a:off x="3312" y="206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89" name="Rectangle 22"/>
            <p:cNvSpPr>
              <a:spLocks noChangeArrowheads="1"/>
            </p:cNvSpPr>
            <p:nvPr/>
          </p:nvSpPr>
          <p:spPr bwMode="auto">
            <a:xfrm>
              <a:off x="3792" y="254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0" name="Rectangle 24"/>
            <p:cNvSpPr>
              <a:spLocks noChangeArrowheads="1"/>
            </p:cNvSpPr>
            <p:nvPr/>
          </p:nvSpPr>
          <p:spPr bwMode="auto">
            <a:xfrm>
              <a:off x="4272" y="254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1" name="Rectangle 25"/>
            <p:cNvSpPr>
              <a:spLocks noChangeArrowheads="1"/>
            </p:cNvSpPr>
            <p:nvPr/>
          </p:nvSpPr>
          <p:spPr bwMode="auto">
            <a:xfrm>
              <a:off x="4752" y="254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2" name="Rectangle 26"/>
            <p:cNvSpPr>
              <a:spLocks noChangeArrowheads="1"/>
            </p:cNvSpPr>
            <p:nvPr/>
          </p:nvSpPr>
          <p:spPr bwMode="auto">
            <a:xfrm>
              <a:off x="3312" y="254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3" name="Rectangle 27"/>
            <p:cNvSpPr>
              <a:spLocks noChangeArrowheads="1"/>
            </p:cNvSpPr>
            <p:nvPr/>
          </p:nvSpPr>
          <p:spPr bwMode="auto">
            <a:xfrm>
              <a:off x="3792" y="302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4" name="Rectangle 29"/>
            <p:cNvSpPr>
              <a:spLocks noChangeArrowheads="1"/>
            </p:cNvSpPr>
            <p:nvPr/>
          </p:nvSpPr>
          <p:spPr bwMode="auto">
            <a:xfrm>
              <a:off x="4272" y="302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5" name="Rectangle 30"/>
            <p:cNvSpPr>
              <a:spLocks noChangeArrowheads="1"/>
            </p:cNvSpPr>
            <p:nvPr/>
          </p:nvSpPr>
          <p:spPr bwMode="auto">
            <a:xfrm>
              <a:off x="4752" y="302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sp>
          <p:nvSpPr>
            <p:cNvPr id="33896" name="Rectangle 31"/>
            <p:cNvSpPr>
              <a:spLocks noChangeArrowheads="1"/>
            </p:cNvSpPr>
            <p:nvPr/>
          </p:nvSpPr>
          <p:spPr bwMode="auto">
            <a:xfrm>
              <a:off x="3312" y="3029"/>
              <a:ext cx="480" cy="480"/>
            </a:xfrm>
            <a:prstGeom prst="rect">
              <a:avLst/>
            </a:prstGeom>
            <a:solidFill>
              <a:schemeClr val="hlink">
                <a:alpha val="50195"/>
              </a:schemeClr>
            </a:solidFill>
            <a:ln w="9525">
              <a:solidFill>
                <a:schemeClr val="tx1"/>
              </a:solidFill>
              <a:miter lim="800000"/>
              <a:headEnd/>
              <a:tailEnd/>
            </a:ln>
          </p:spPr>
          <p:txBody>
            <a:bodyPr wrap="none" anchor="ctr"/>
            <a:lstStyle/>
            <a:p>
              <a:endParaRPr lang="ja-JP" altLang="en-US"/>
            </a:p>
          </p:txBody>
        </p:sp>
      </p:grpSp>
      <p:grpSp>
        <p:nvGrpSpPr>
          <p:cNvPr id="21" name="Group 149"/>
          <p:cNvGrpSpPr>
            <a:grpSpLocks/>
          </p:cNvGrpSpPr>
          <p:nvPr/>
        </p:nvGrpSpPr>
        <p:grpSpPr bwMode="auto">
          <a:xfrm>
            <a:off x="5638800" y="2127250"/>
            <a:ext cx="2286000" cy="381000"/>
            <a:chOff x="3552" y="1340"/>
            <a:chExt cx="1440" cy="240"/>
          </a:xfrm>
        </p:grpSpPr>
        <p:grpSp>
          <p:nvGrpSpPr>
            <p:cNvPr id="33864" name="Group 56"/>
            <p:cNvGrpSpPr>
              <a:grpSpLocks/>
            </p:cNvGrpSpPr>
            <p:nvPr/>
          </p:nvGrpSpPr>
          <p:grpSpPr bwMode="auto">
            <a:xfrm>
              <a:off x="4944" y="1340"/>
              <a:ext cx="48" cy="240"/>
              <a:chOff x="3552" y="1248"/>
              <a:chExt cx="96" cy="440"/>
            </a:xfrm>
          </p:grpSpPr>
          <p:sp>
            <p:nvSpPr>
              <p:cNvPr id="2"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3"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80" name="AutoShape 59"/>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sp>
          <p:nvSpPr>
            <p:cNvPr id="33865" name="Line 60"/>
            <p:cNvSpPr>
              <a:spLocks noChangeShapeType="1"/>
            </p:cNvSpPr>
            <p:nvPr/>
          </p:nvSpPr>
          <p:spPr bwMode="auto">
            <a:xfrm>
              <a:off x="3600" y="1340"/>
              <a:ext cx="1392" cy="0"/>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3866" name="Group 86"/>
            <p:cNvGrpSpPr>
              <a:grpSpLocks/>
            </p:cNvGrpSpPr>
            <p:nvPr/>
          </p:nvGrpSpPr>
          <p:grpSpPr bwMode="auto">
            <a:xfrm>
              <a:off x="4464" y="1340"/>
              <a:ext cx="48" cy="240"/>
              <a:chOff x="3552" y="1248"/>
              <a:chExt cx="96" cy="440"/>
            </a:xfrm>
          </p:grpSpPr>
          <p:sp>
            <p:nvSpPr>
              <p:cNvPr id="4"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5"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77" name="AutoShape 89"/>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nvGrpSpPr>
            <p:cNvPr id="33867" name="Group 90"/>
            <p:cNvGrpSpPr>
              <a:grpSpLocks/>
            </p:cNvGrpSpPr>
            <p:nvPr/>
          </p:nvGrpSpPr>
          <p:grpSpPr bwMode="auto">
            <a:xfrm>
              <a:off x="3984" y="1340"/>
              <a:ext cx="48" cy="240"/>
              <a:chOff x="3552" y="1248"/>
              <a:chExt cx="96" cy="440"/>
            </a:xfrm>
          </p:grpSpPr>
          <p:sp>
            <p:nvSpPr>
              <p:cNvPr id="6"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7"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74" name="AutoShape 93"/>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nvGrpSpPr>
            <p:cNvPr id="33868" name="Group 94"/>
            <p:cNvGrpSpPr>
              <a:grpSpLocks/>
            </p:cNvGrpSpPr>
            <p:nvPr/>
          </p:nvGrpSpPr>
          <p:grpSpPr bwMode="auto">
            <a:xfrm>
              <a:off x="3552" y="1340"/>
              <a:ext cx="48" cy="240"/>
              <a:chOff x="3552" y="1248"/>
              <a:chExt cx="96" cy="440"/>
            </a:xfrm>
          </p:grpSpPr>
          <p:sp>
            <p:nvSpPr>
              <p:cNvPr id="8"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9"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71" name="AutoShape 97"/>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grpSp>
        <p:nvGrpSpPr>
          <p:cNvPr id="33798" name="Group 102"/>
          <p:cNvGrpSpPr>
            <a:grpSpLocks/>
          </p:cNvGrpSpPr>
          <p:nvPr/>
        </p:nvGrpSpPr>
        <p:grpSpPr bwMode="auto">
          <a:xfrm>
            <a:off x="5638800" y="1828800"/>
            <a:ext cx="61913" cy="298450"/>
            <a:chOff x="3552" y="1152"/>
            <a:chExt cx="39" cy="188"/>
          </a:xfrm>
        </p:grpSpPr>
        <p:sp>
          <p:nvSpPr>
            <p:cNvPr id="10" name="Freeform 124"/>
            <p:cNvSpPr>
              <a:spLocks noChangeArrowheads="1"/>
            </p:cNvSpPr>
            <p:nvPr/>
          </p:nvSpPr>
          <p:spPr bwMode="auto">
            <a:xfrm>
              <a:off x="3552" y="1174"/>
              <a:ext cx="39" cy="166"/>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1" name="Straight Connector 126"/>
            <p:cNvCxnSpPr>
              <a:cxnSpLocks noChangeShapeType="1"/>
            </p:cNvCxnSpPr>
            <p:nvPr/>
          </p:nvCxnSpPr>
          <p:spPr bwMode="auto">
            <a:xfrm>
              <a:off x="3576" y="1152"/>
              <a:ext cx="0" cy="31"/>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grpSp>
      <p:grpSp>
        <p:nvGrpSpPr>
          <p:cNvPr id="27" name="Group 150"/>
          <p:cNvGrpSpPr>
            <a:grpSpLocks/>
          </p:cNvGrpSpPr>
          <p:nvPr/>
        </p:nvGrpSpPr>
        <p:grpSpPr bwMode="auto">
          <a:xfrm>
            <a:off x="5638800" y="5556250"/>
            <a:ext cx="2286000" cy="381000"/>
            <a:chOff x="3552" y="3500"/>
            <a:chExt cx="1440" cy="240"/>
          </a:xfrm>
        </p:grpSpPr>
        <p:grpSp>
          <p:nvGrpSpPr>
            <p:cNvPr id="22" name="Group 103"/>
            <p:cNvGrpSpPr>
              <a:grpSpLocks/>
            </p:cNvGrpSpPr>
            <p:nvPr/>
          </p:nvGrpSpPr>
          <p:grpSpPr bwMode="auto">
            <a:xfrm>
              <a:off x="4944" y="3500"/>
              <a:ext cx="48" cy="240"/>
              <a:chOff x="3552" y="1248"/>
              <a:chExt cx="96" cy="440"/>
            </a:xfrm>
          </p:grpSpPr>
          <p:sp>
            <p:nvSpPr>
              <p:cNvPr id="12"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3"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61" name="AutoShape 106"/>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sp>
          <p:nvSpPr>
            <p:cNvPr id="33846" name="Line 107"/>
            <p:cNvSpPr>
              <a:spLocks noChangeShapeType="1"/>
            </p:cNvSpPr>
            <p:nvPr/>
          </p:nvSpPr>
          <p:spPr bwMode="auto">
            <a:xfrm>
              <a:off x="3600" y="3740"/>
              <a:ext cx="1392" cy="0"/>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3" name="Group 108"/>
            <p:cNvGrpSpPr>
              <a:grpSpLocks/>
            </p:cNvGrpSpPr>
            <p:nvPr/>
          </p:nvGrpSpPr>
          <p:grpSpPr bwMode="auto">
            <a:xfrm>
              <a:off x="4464" y="3500"/>
              <a:ext cx="48" cy="240"/>
              <a:chOff x="3552" y="1248"/>
              <a:chExt cx="96" cy="440"/>
            </a:xfrm>
          </p:grpSpPr>
          <p:sp>
            <p:nvSpPr>
              <p:cNvPr id="14"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5"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58" name="AutoShape 111"/>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nvGrpSpPr>
            <p:cNvPr id="24" name="Group 112"/>
            <p:cNvGrpSpPr>
              <a:grpSpLocks/>
            </p:cNvGrpSpPr>
            <p:nvPr/>
          </p:nvGrpSpPr>
          <p:grpSpPr bwMode="auto">
            <a:xfrm>
              <a:off x="3984" y="3500"/>
              <a:ext cx="48" cy="240"/>
              <a:chOff x="3552" y="1248"/>
              <a:chExt cx="96" cy="440"/>
            </a:xfrm>
          </p:grpSpPr>
          <p:sp>
            <p:nvSpPr>
              <p:cNvPr id="16"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7"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55" name="AutoShape 115"/>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nvGrpSpPr>
            <p:cNvPr id="25" name="Group 116"/>
            <p:cNvGrpSpPr>
              <a:grpSpLocks/>
            </p:cNvGrpSpPr>
            <p:nvPr/>
          </p:nvGrpSpPr>
          <p:grpSpPr bwMode="auto">
            <a:xfrm>
              <a:off x="3552" y="3500"/>
              <a:ext cx="48" cy="240"/>
              <a:chOff x="3552" y="1248"/>
              <a:chExt cx="96" cy="440"/>
            </a:xfrm>
          </p:grpSpPr>
          <p:sp>
            <p:nvSpPr>
              <p:cNvPr id="18"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9"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52" name="AutoShape 119"/>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grpSp>
        <p:nvGrpSpPr>
          <p:cNvPr id="33842" name="Group 123"/>
          <p:cNvGrpSpPr>
            <a:grpSpLocks/>
          </p:cNvGrpSpPr>
          <p:nvPr/>
        </p:nvGrpSpPr>
        <p:grpSpPr bwMode="auto">
          <a:xfrm>
            <a:off x="5638800" y="5937250"/>
            <a:ext cx="76200" cy="381000"/>
            <a:chOff x="3552" y="1248"/>
            <a:chExt cx="96" cy="440"/>
          </a:xfrm>
        </p:grpSpPr>
        <p:sp>
          <p:nvSpPr>
            <p:cNvPr id="125" name="Freeform 124"/>
            <p:cNvSpPr>
              <a:spLocks noChangeArrowheads="1"/>
            </p:cNvSpPr>
            <p:nvPr/>
          </p:nvSpPr>
          <p:spPr bwMode="auto">
            <a:xfrm>
              <a:off x="3552" y="1288"/>
              <a:ext cx="78" cy="304"/>
            </a:xfrm>
            <a:custGeom>
              <a:avLst/>
              <a:gdLst>
                <a:gd name="T0" fmla="*/ 317488 w 634975"/>
                <a:gd name="T1" fmla="*/ 0 h 1226576"/>
                <a:gd name="T2" fmla="*/ 591681 w 634975"/>
                <a:gd name="T3" fmla="*/ 72152 h 1226576"/>
                <a:gd name="T4" fmla="*/ 0 w 634975"/>
                <a:gd name="T5" fmla="*/ 245315 h 1226576"/>
                <a:gd name="T6" fmla="*/ 620544 w 634975"/>
                <a:gd name="T7" fmla="*/ 389618 h 1226576"/>
                <a:gd name="T8" fmla="*/ 0 w 634975"/>
                <a:gd name="T9" fmla="*/ 548351 h 1226576"/>
                <a:gd name="T10" fmla="*/ 606113 w 634975"/>
                <a:gd name="T11" fmla="*/ 692654 h 1226576"/>
                <a:gd name="T12" fmla="*/ 0 w 634975"/>
                <a:gd name="T13" fmla="*/ 865818 h 1226576"/>
                <a:gd name="T14" fmla="*/ 634975 w 634975"/>
                <a:gd name="T15" fmla="*/ 1010121 h 1226576"/>
                <a:gd name="T16" fmla="*/ 14431 w 634975"/>
                <a:gd name="T17" fmla="*/ 1154424 h 1226576"/>
                <a:gd name="T18" fmla="*/ 303056 w 634975"/>
                <a:gd name="T19" fmla="*/ 1226576 h 12265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4975"/>
                <a:gd name="T31" fmla="*/ 0 h 1226576"/>
                <a:gd name="T32" fmla="*/ 634975 w 634975"/>
                <a:gd name="T33" fmla="*/ 1226576 h 12265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4975" h="1226576">
                  <a:moveTo>
                    <a:pt x="317488" y="0"/>
                  </a:moveTo>
                  <a:lnTo>
                    <a:pt x="591681" y="72152"/>
                  </a:lnTo>
                  <a:lnTo>
                    <a:pt x="0" y="245315"/>
                  </a:lnTo>
                  <a:lnTo>
                    <a:pt x="620544" y="389618"/>
                  </a:lnTo>
                  <a:lnTo>
                    <a:pt x="0" y="548351"/>
                  </a:lnTo>
                  <a:lnTo>
                    <a:pt x="606113" y="692654"/>
                  </a:lnTo>
                  <a:lnTo>
                    <a:pt x="0" y="865818"/>
                  </a:lnTo>
                  <a:lnTo>
                    <a:pt x="634975" y="1010121"/>
                  </a:lnTo>
                  <a:lnTo>
                    <a:pt x="14431" y="1154424"/>
                  </a:lnTo>
                  <a:lnTo>
                    <a:pt x="303056" y="1226576"/>
                  </a:lnTo>
                </a:path>
              </a:pathLst>
            </a:custGeom>
            <a:noFill/>
            <a:ln w="25400">
              <a:solidFill>
                <a:schemeClr val="tx2"/>
              </a:solidFill>
              <a:miter lim="800000"/>
              <a:headEnd/>
              <a:tailEnd/>
            </a:ln>
            <a:effectLst>
              <a:outerShdw blurRad="40000" dist="20000" dir="5400000" rotWithShape="0">
                <a:srgbClr val="000000">
                  <a:alpha val="37999"/>
                </a:srgbClr>
              </a:outerShdw>
            </a:effectLst>
          </p:spPr>
          <p:txBody>
            <a:bodyPr anchor="ctr"/>
            <a:lstStyle/>
            <a:p>
              <a:pPr algn="ctr" defTabSz="457200" eaLnBrk="1" hangingPunct="1"/>
              <a:endParaRPr kumimoji="1" lang="ja-JP" altLang="en-US" sz="1000" b="0">
                <a:latin typeface="Calibri" charset="0"/>
              </a:endParaRPr>
            </a:p>
          </p:txBody>
        </p:sp>
        <p:cxnSp>
          <p:nvCxnSpPr>
            <p:cNvPr id="127" name="Straight Connector 126"/>
            <p:cNvCxnSpPr>
              <a:cxnSpLocks noChangeShapeType="1"/>
            </p:cNvCxnSpPr>
            <p:nvPr/>
          </p:nvCxnSpPr>
          <p:spPr bwMode="auto">
            <a:xfrm>
              <a:off x="3600" y="1248"/>
              <a:ext cx="0" cy="57"/>
            </a:xfrm>
            <a:prstGeom prst="line">
              <a:avLst/>
            </a:prstGeom>
            <a:noFill/>
            <a:ln w="25400">
              <a:solidFill>
                <a:schemeClr val="tx2"/>
              </a:solidFill>
              <a:round/>
              <a:headEnd/>
              <a:tailEnd/>
            </a:ln>
            <a:effectLst>
              <a:outerShdw blurRad="40000" dist="20000" dir="5400000" rotWithShape="0">
                <a:srgbClr val="000000">
                  <a:alpha val="37999"/>
                </a:srgbClr>
              </a:outerShdw>
            </a:effectLst>
          </p:spPr>
        </p:cxnSp>
        <p:sp>
          <p:nvSpPr>
            <p:cNvPr id="33844" name="AutoShape 126"/>
            <p:cNvSpPr>
              <a:spLocks noChangeArrowheads="1"/>
            </p:cNvSpPr>
            <p:nvPr/>
          </p:nvSpPr>
          <p:spPr bwMode="auto">
            <a:xfrm flipV="1">
              <a:off x="3552" y="1592"/>
              <a:ext cx="96" cy="96"/>
            </a:xfrm>
            <a:prstGeom prst="triangle">
              <a:avLst>
                <a:gd name="adj" fmla="val 50000"/>
              </a:avLst>
            </a:prstGeom>
            <a:solidFill>
              <a:schemeClr val="tx2"/>
            </a:solidFill>
            <a:ln w="9525">
              <a:solidFill>
                <a:schemeClr val="tx2"/>
              </a:solidFill>
              <a:miter lim="800000"/>
              <a:headEnd/>
              <a:tailEnd/>
            </a:ln>
          </p:spPr>
          <p:txBody>
            <a:bodyPr wrap="none" anchor="ctr"/>
            <a:lstStyle/>
            <a:p>
              <a:endParaRPr lang="ja-JP" altLang="en-US"/>
            </a:p>
          </p:txBody>
        </p:sp>
      </p:grpSp>
      <p:grpSp>
        <p:nvGrpSpPr>
          <p:cNvPr id="33843" name="Group 153"/>
          <p:cNvGrpSpPr>
            <a:grpSpLocks/>
          </p:cNvGrpSpPr>
          <p:nvPr/>
        </p:nvGrpSpPr>
        <p:grpSpPr bwMode="auto">
          <a:xfrm>
            <a:off x="5334000" y="2819400"/>
            <a:ext cx="2138363" cy="1692275"/>
            <a:chOff x="3360" y="1776"/>
            <a:chExt cx="1347" cy="1066"/>
          </a:xfrm>
        </p:grpSpPr>
        <p:sp>
          <p:nvSpPr>
            <p:cNvPr id="33834" name="Line 127"/>
            <p:cNvSpPr>
              <a:spLocks noChangeShapeType="1"/>
            </p:cNvSpPr>
            <p:nvPr/>
          </p:nvSpPr>
          <p:spPr bwMode="auto">
            <a:xfrm>
              <a:off x="4032" y="2304"/>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5" name="Line 128"/>
            <p:cNvSpPr>
              <a:spLocks noChangeShapeType="1"/>
            </p:cNvSpPr>
            <p:nvPr/>
          </p:nvSpPr>
          <p:spPr bwMode="auto">
            <a:xfrm rot="-5400000">
              <a:off x="3840" y="2112"/>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6" name="Line 129"/>
            <p:cNvSpPr>
              <a:spLocks noChangeShapeType="1"/>
            </p:cNvSpPr>
            <p:nvPr/>
          </p:nvSpPr>
          <p:spPr bwMode="auto">
            <a:xfrm rot="5400000" flipV="1">
              <a:off x="3840" y="2496"/>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7" name="Line 130"/>
            <p:cNvSpPr>
              <a:spLocks noChangeShapeType="1"/>
            </p:cNvSpPr>
            <p:nvPr/>
          </p:nvSpPr>
          <p:spPr bwMode="auto">
            <a:xfrm flipH="1" flipV="1">
              <a:off x="3648" y="2304"/>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8" name="Text Box 131"/>
            <p:cNvSpPr txBox="1">
              <a:spLocks noChangeArrowheads="1"/>
            </p:cNvSpPr>
            <p:nvPr/>
          </p:nvSpPr>
          <p:spPr bwMode="auto">
            <a:xfrm>
              <a:off x="3360" y="229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func2( )</a:t>
              </a:r>
              <a:endParaRPr lang="en-US" altLang="ja-JP"/>
            </a:p>
          </p:txBody>
        </p:sp>
        <p:sp>
          <p:nvSpPr>
            <p:cNvPr id="33839" name="Text Box 132"/>
            <p:cNvSpPr txBox="1">
              <a:spLocks noChangeArrowheads="1"/>
            </p:cNvSpPr>
            <p:nvPr/>
          </p:nvSpPr>
          <p:spPr bwMode="auto">
            <a:xfrm>
              <a:off x="3840" y="1776"/>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func2( )</a:t>
              </a:r>
              <a:endParaRPr lang="en-US" altLang="ja-JP"/>
            </a:p>
          </p:txBody>
        </p:sp>
        <p:sp>
          <p:nvSpPr>
            <p:cNvPr id="33840" name="Text Box 133"/>
            <p:cNvSpPr txBox="1">
              <a:spLocks noChangeArrowheads="1"/>
            </p:cNvSpPr>
            <p:nvPr/>
          </p:nvSpPr>
          <p:spPr bwMode="auto">
            <a:xfrm>
              <a:off x="4320" y="230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func2( )</a:t>
              </a:r>
              <a:endParaRPr lang="en-US" altLang="ja-JP"/>
            </a:p>
          </p:txBody>
        </p:sp>
        <p:sp>
          <p:nvSpPr>
            <p:cNvPr id="33841" name="Text Box 134"/>
            <p:cNvSpPr txBox="1">
              <a:spLocks noChangeArrowheads="1"/>
            </p:cNvSpPr>
            <p:nvPr/>
          </p:nvSpPr>
          <p:spPr bwMode="auto">
            <a:xfrm>
              <a:off x="3888" y="2688"/>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func2( )</a:t>
              </a:r>
              <a:endParaRPr lang="en-US" altLang="ja-JP"/>
            </a:p>
          </p:txBody>
        </p:sp>
      </p:grpSp>
      <p:grpSp>
        <p:nvGrpSpPr>
          <p:cNvPr id="33845" name="Group 152"/>
          <p:cNvGrpSpPr>
            <a:grpSpLocks/>
          </p:cNvGrpSpPr>
          <p:nvPr/>
        </p:nvGrpSpPr>
        <p:grpSpPr bwMode="auto">
          <a:xfrm>
            <a:off x="5334000" y="2514600"/>
            <a:ext cx="2900363" cy="1006475"/>
            <a:chOff x="3360" y="1584"/>
            <a:chExt cx="1827" cy="634"/>
          </a:xfrm>
        </p:grpSpPr>
        <p:sp>
          <p:nvSpPr>
            <p:cNvPr id="33827" name="Text Box 136"/>
            <p:cNvSpPr txBox="1">
              <a:spLocks noChangeArrowheads="1"/>
            </p:cNvSpPr>
            <p:nvPr/>
          </p:nvSpPr>
          <p:spPr bwMode="auto">
            <a:xfrm>
              <a:off x="4320" y="158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func1( )</a:t>
              </a:r>
              <a:endParaRPr lang="en-US" altLang="ja-JP"/>
            </a:p>
          </p:txBody>
        </p:sp>
        <p:sp>
          <p:nvSpPr>
            <p:cNvPr id="33828" name="Text Box 137"/>
            <p:cNvSpPr txBox="1">
              <a:spLocks noChangeArrowheads="1"/>
            </p:cNvSpPr>
            <p:nvPr/>
          </p:nvSpPr>
          <p:spPr bwMode="auto">
            <a:xfrm>
              <a:off x="4800" y="158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func1( )</a:t>
              </a:r>
              <a:endParaRPr lang="en-US" altLang="ja-JP"/>
            </a:p>
          </p:txBody>
        </p:sp>
        <p:sp>
          <p:nvSpPr>
            <p:cNvPr id="33829" name="Text Box 138"/>
            <p:cNvSpPr txBox="1">
              <a:spLocks noChangeArrowheads="1"/>
            </p:cNvSpPr>
            <p:nvPr/>
          </p:nvSpPr>
          <p:spPr bwMode="auto">
            <a:xfrm>
              <a:off x="3840" y="158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func1( )</a:t>
              </a:r>
              <a:endParaRPr lang="en-US" altLang="ja-JP"/>
            </a:p>
          </p:txBody>
        </p:sp>
        <p:sp>
          <p:nvSpPr>
            <p:cNvPr id="33830" name="Text Box 139"/>
            <p:cNvSpPr txBox="1">
              <a:spLocks noChangeArrowheads="1"/>
            </p:cNvSpPr>
            <p:nvPr/>
          </p:nvSpPr>
          <p:spPr bwMode="auto">
            <a:xfrm>
              <a:off x="3360" y="158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func1( )</a:t>
              </a:r>
              <a:endParaRPr lang="en-US" altLang="ja-JP"/>
            </a:p>
          </p:txBody>
        </p:sp>
        <p:sp>
          <p:nvSpPr>
            <p:cNvPr id="33831" name="Text Box 140"/>
            <p:cNvSpPr txBox="1">
              <a:spLocks noChangeArrowheads="1"/>
            </p:cNvSpPr>
            <p:nvPr/>
          </p:nvSpPr>
          <p:spPr bwMode="auto">
            <a:xfrm>
              <a:off x="3360" y="206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func1( )</a:t>
              </a:r>
              <a:endParaRPr lang="en-US" altLang="ja-JP"/>
            </a:p>
          </p:txBody>
        </p:sp>
        <p:sp>
          <p:nvSpPr>
            <p:cNvPr id="33832" name="Text Box 141"/>
            <p:cNvSpPr txBox="1">
              <a:spLocks noChangeArrowheads="1"/>
            </p:cNvSpPr>
            <p:nvPr/>
          </p:nvSpPr>
          <p:spPr bwMode="auto">
            <a:xfrm>
              <a:off x="3936" y="2064"/>
              <a:ext cx="19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a:t>
              </a:r>
              <a:endParaRPr lang="en-US" altLang="ja-JP"/>
            </a:p>
          </p:txBody>
        </p:sp>
        <p:sp>
          <p:nvSpPr>
            <p:cNvPr id="33833" name="Text Box 142"/>
            <p:cNvSpPr txBox="1">
              <a:spLocks noChangeArrowheads="1"/>
            </p:cNvSpPr>
            <p:nvPr/>
          </p:nvSpPr>
          <p:spPr bwMode="auto">
            <a:xfrm>
              <a:off x="4416" y="2064"/>
              <a:ext cx="19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a:t>
              </a:r>
              <a:endParaRPr lang="en-US" altLang="ja-JP"/>
            </a:p>
          </p:txBody>
        </p:sp>
      </p:grpSp>
      <p:grpSp>
        <p:nvGrpSpPr>
          <p:cNvPr id="33847" name="Group 154"/>
          <p:cNvGrpSpPr>
            <a:grpSpLocks/>
          </p:cNvGrpSpPr>
          <p:nvPr/>
        </p:nvGrpSpPr>
        <p:grpSpPr bwMode="auto">
          <a:xfrm>
            <a:off x="6858000" y="4038600"/>
            <a:ext cx="919163" cy="854075"/>
            <a:chOff x="4320" y="2544"/>
            <a:chExt cx="579" cy="538"/>
          </a:xfrm>
        </p:grpSpPr>
        <p:sp>
          <p:nvSpPr>
            <p:cNvPr id="33823" name="Line 143"/>
            <p:cNvSpPr>
              <a:spLocks noChangeShapeType="1"/>
            </p:cNvSpPr>
            <p:nvPr/>
          </p:nvSpPr>
          <p:spPr bwMode="auto">
            <a:xfrm flipV="1">
              <a:off x="4416" y="2688"/>
              <a:ext cx="144" cy="4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4" name="Line 144"/>
            <p:cNvSpPr>
              <a:spLocks noChangeShapeType="1"/>
            </p:cNvSpPr>
            <p:nvPr/>
          </p:nvSpPr>
          <p:spPr bwMode="auto">
            <a:xfrm>
              <a:off x="4416" y="2784"/>
              <a:ext cx="96" cy="9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5" name="Text Box 145"/>
            <p:cNvSpPr txBox="1">
              <a:spLocks noChangeArrowheads="1"/>
            </p:cNvSpPr>
            <p:nvPr/>
          </p:nvSpPr>
          <p:spPr bwMode="auto">
            <a:xfrm>
              <a:off x="4512" y="2544"/>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func3( )</a:t>
              </a:r>
              <a:endParaRPr lang="en-US" altLang="ja-JP"/>
            </a:p>
          </p:txBody>
        </p:sp>
        <p:sp>
          <p:nvSpPr>
            <p:cNvPr id="33826" name="Text Box 146"/>
            <p:cNvSpPr txBox="1">
              <a:spLocks noChangeArrowheads="1"/>
            </p:cNvSpPr>
            <p:nvPr/>
          </p:nvSpPr>
          <p:spPr bwMode="auto">
            <a:xfrm>
              <a:off x="4320" y="2928"/>
              <a:ext cx="38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r>
                <a:rPr lang="en-US" altLang="ja-JP" sz="1000" b="0"/>
                <a:t>func3( )</a:t>
              </a:r>
              <a:endParaRPr lang="en-US" altLang="ja-JP"/>
            </a:p>
          </p:txBody>
        </p:sp>
      </p:grpSp>
      <p:grpSp>
        <p:nvGrpSpPr>
          <p:cNvPr id="33848" name="Group 157"/>
          <p:cNvGrpSpPr>
            <a:grpSpLocks/>
          </p:cNvGrpSpPr>
          <p:nvPr/>
        </p:nvGrpSpPr>
        <p:grpSpPr bwMode="auto">
          <a:xfrm>
            <a:off x="7239000" y="4503738"/>
            <a:ext cx="914400" cy="677862"/>
            <a:chOff x="4560" y="2837"/>
            <a:chExt cx="576" cy="427"/>
          </a:xfrm>
        </p:grpSpPr>
        <p:sp>
          <p:nvSpPr>
            <p:cNvPr id="33821" name="Oval 37"/>
            <p:cNvSpPr>
              <a:spLocks noChangeArrowheads="1"/>
            </p:cNvSpPr>
            <p:nvPr/>
          </p:nvSpPr>
          <p:spPr bwMode="auto">
            <a:xfrm>
              <a:off x="5040" y="2837"/>
              <a:ext cx="96" cy="96"/>
            </a:xfrm>
            <a:prstGeom prst="ellipse">
              <a:avLst/>
            </a:prstGeom>
            <a:solidFill>
              <a:srgbClr val="FF7C7F"/>
            </a:solidFill>
            <a:ln w="9525">
              <a:solidFill>
                <a:srgbClr val="FF7C7F"/>
              </a:solidFill>
              <a:round/>
              <a:headEnd/>
              <a:tailEnd/>
            </a:ln>
          </p:spPr>
          <p:txBody>
            <a:bodyPr wrap="none" anchor="ctr"/>
            <a:lstStyle/>
            <a:p>
              <a:endParaRPr lang="ja-JP" altLang="en-US"/>
            </a:p>
          </p:txBody>
        </p:sp>
        <p:sp>
          <p:nvSpPr>
            <p:cNvPr id="33822" name="Line 147"/>
            <p:cNvSpPr>
              <a:spLocks noChangeShapeType="1"/>
            </p:cNvSpPr>
            <p:nvPr/>
          </p:nvSpPr>
          <p:spPr bwMode="auto">
            <a:xfrm flipV="1">
              <a:off x="4560" y="2928"/>
              <a:ext cx="480" cy="336"/>
            </a:xfrm>
            <a:prstGeom prst="line">
              <a:avLst/>
            </a:prstGeom>
            <a:noFill/>
            <a:ln w="9525">
              <a:solidFill>
                <a:schemeClr val="folHlink"/>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3849" name="Group 151"/>
          <p:cNvGrpSpPr>
            <a:grpSpLocks/>
          </p:cNvGrpSpPr>
          <p:nvPr/>
        </p:nvGrpSpPr>
        <p:grpSpPr bwMode="auto">
          <a:xfrm>
            <a:off x="5486400" y="2743200"/>
            <a:ext cx="2438400" cy="2674938"/>
            <a:chOff x="3456" y="1728"/>
            <a:chExt cx="1536" cy="1685"/>
          </a:xfrm>
        </p:grpSpPr>
        <p:sp>
          <p:nvSpPr>
            <p:cNvPr id="33809" name="Oval 32"/>
            <p:cNvSpPr>
              <a:spLocks noChangeArrowheads="1"/>
            </p:cNvSpPr>
            <p:nvPr/>
          </p:nvSpPr>
          <p:spPr bwMode="auto">
            <a:xfrm>
              <a:off x="4320" y="2693"/>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0" name="Oval 33"/>
            <p:cNvSpPr>
              <a:spLocks noChangeArrowheads="1"/>
            </p:cNvSpPr>
            <p:nvPr/>
          </p:nvSpPr>
          <p:spPr bwMode="auto">
            <a:xfrm>
              <a:off x="4608" y="1781"/>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1" name="Oval 34"/>
            <p:cNvSpPr>
              <a:spLocks noChangeArrowheads="1"/>
            </p:cNvSpPr>
            <p:nvPr/>
          </p:nvSpPr>
          <p:spPr bwMode="auto">
            <a:xfrm>
              <a:off x="4080" y="2885"/>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2" name="Oval 35"/>
            <p:cNvSpPr>
              <a:spLocks noChangeArrowheads="1"/>
            </p:cNvSpPr>
            <p:nvPr/>
          </p:nvSpPr>
          <p:spPr bwMode="auto">
            <a:xfrm>
              <a:off x="4896" y="2208"/>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3" name="Oval 36"/>
            <p:cNvSpPr>
              <a:spLocks noChangeArrowheads="1"/>
            </p:cNvSpPr>
            <p:nvPr/>
          </p:nvSpPr>
          <p:spPr bwMode="auto">
            <a:xfrm>
              <a:off x="3600" y="2784"/>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4" name="Oval 38"/>
            <p:cNvSpPr>
              <a:spLocks noChangeArrowheads="1"/>
            </p:cNvSpPr>
            <p:nvPr/>
          </p:nvSpPr>
          <p:spPr bwMode="auto">
            <a:xfrm>
              <a:off x="4896" y="1920"/>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5" name="Oval 39"/>
            <p:cNvSpPr>
              <a:spLocks noChangeArrowheads="1"/>
            </p:cNvSpPr>
            <p:nvPr/>
          </p:nvSpPr>
          <p:spPr bwMode="auto">
            <a:xfrm>
              <a:off x="4848" y="3317"/>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6" name="Oval 40"/>
            <p:cNvSpPr>
              <a:spLocks noChangeArrowheads="1"/>
            </p:cNvSpPr>
            <p:nvPr/>
          </p:nvSpPr>
          <p:spPr bwMode="auto">
            <a:xfrm>
              <a:off x="3456" y="1728"/>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7" name="Oval 41"/>
            <p:cNvSpPr>
              <a:spLocks noChangeArrowheads="1"/>
            </p:cNvSpPr>
            <p:nvPr/>
          </p:nvSpPr>
          <p:spPr bwMode="auto">
            <a:xfrm>
              <a:off x="3648" y="3269"/>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8" name="Oval 42"/>
            <p:cNvSpPr>
              <a:spLocks noChangeArrowheads="1"/>
            </p:cNvSpPr>
            <p:nvPr/>
          </p:nvSpPr>
          <p:spPr bwMode="auto">
            <a:xfrm>
              <a:off x="4512" y="2880"/>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19" name="Oval 135"/>
            <p:cNvSpPr>
              <a:spLocks noChangeArrowheads="1"/>
            </p:cNvSpPr>
            <p:nvPr/>
          </p:nvSpPr>
          <p:spPr bwMode="auto">
            <a:xfrm>
              <a:off x="4560" y="2640"/>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sp>
          <p:nvSpPr>
            <p:cNvPr id="33820" name="Oval 148"/>
            <p:cNvSpPr>
              <a:spLocks noChangeArrowheads="1"/>
            </p:cNvSpPr>
            <p:nvPr/>
          </p:nvSpPr>
          <p:spPr bwMode="auto">
            <a:xfrm>
              <a:off x="4464" y="3264"/>
              <a:ext cx="96" cy="96"/>
            </a:xfrm>
            <a:prstGeom prst="ellipse">
              <a:avLst/>
            </a:prstGeom>
            <a:solidFill>
              <a:schemeClr val="folHlink"/>
            </a:solidFill>
            <a:ln w="9525">
              <a:solidFill>
                <a:schemeClr val="folHlink"/>
              </a:solidFill>
              <a:round/>
              <a:headEnd/>
              <a:tailEnd/>
            </a:ln>
          </p:spPr>
          <p:txBody>
            <a:bodyPr wrap="none" anchor="ctr"/>
            <a:lstStyle/>
            <a:p>
              <a:endParaRPr lang="ja-JP" altLang="en-US"/>
            </a:p>
          </p:txBody>
        </p:sp>
      </p:grpSp>
      <p:sp>
        <p:nvSpPr>
          <p:cNvPr id="26" name="Footer Placeholder 25"/>
          <p:cNvSpPr>
            <a:spLocks noGrp="1"/>
          </p:cNvSpPr>
          <p:nvPr>
            <p:ph type="ftr" sz="quarter" idx="11"/>
          </p:nvPr>
        </p:nvSpPr>
        <p:spPr/>
        <p:txBody>
          <a:bodyPr/>
          <a:lstStyle/>
          <a:p>
            <a:pPr algn="r"/>
            <a:r>
              <a:rPr lang="en-US" smtClean="0"/>
              <a:t>IEEE HPCC 2015</a:t>
            </a:r>
            <a:endParaRPr lang="en-US" dirty="0"/>
          </a:p>
        </p:txBody>
      </p:sp>
      <p:sp>
        <p:nvSpPr>
          <p:cNvPr id="28" name="Slide Number Placeholder 27"/>
          <p:cNvSpPr>
            <a:spLocks noGrp="1"/>
          </p:cNvSpPr>
          <p:nvPr>
            <p:ph type="sldNum" sz="quarter" idx="12"/>
          </p:nvPr>
        </p:nvSpPr>
        <p:spPr/>
        <p:txBody>
          <a:bodyPr/>
          <a:lstStyle/>
          <a:p>
            <a:fld id="{0CFEC368-1D7A-4F81-ABF6-AE0E36BAF64C}" type="slidenum">
              <a:rPr lang="en-US" smtClean="0"/>
              <a:pPr/>
              <a:t>5</a:t>
            </a:fld>
            <a:endParaRPr lang="en-US"/>
          </a:p>
        </p:txBody>
      </p:sp>
      <p:sp>
        <p:nvSpPr>
          <p:cNvPr id="29" name="Date Placeholder 28"/>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42635631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467">
                                            <p:txEl>
                                              <p:pRg st="1" end="1"/>
                                            </p:txEl>
                                          </p:spTgt>
                                        </p:tgtEl>
                                        <p:attrNameLst>
                                          <p:attrName>style.visibility</p:attrName>
                                        </p:attrNameLst>
                                      </p:cBhvr>
                                      <p:to>
                                        <p:strVal val="visible"/>
                                      </p:to>
                                    </p:set>
                                    <p:animEffect transition="in" filter="blinds(horizontal)">
                                      <p:cBhvr>
                                        <p:cTn id="7" dur="500"/>
                                        <p:tgtEl>
                                          <p:spTgt spid="62467">
                                            <p:txEl>
                                              <p:pRg st="1" end="1"/>
                                            </p:txEl>
                                          </p:spTgt>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blinds(horizontal)">
                                      <p:cBhvr>
                                        <p:cTn id="11" dur="1000"/>
                                        <p:tgtEl>
                                          <p:spTgt spid="2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2467">
                                            <p:txEl>
                                              <p:pRg st="3" end="3"/>
                                            </p:txEl>
                                          </p:spTgt>
                                        </p:tgtEl>
                                        <p:attrNameLst>
                                          <p:attrName>style.visibility</p:attrName>
                                        </p:attrNameLst>
                                      </p:cBhvr>
                                      <p:to>
                                        <p:strVal val="visible"/>
                                      </p:to>
                                    </p:set>
                                    <p:animEffect transition="in" filter="blinds(horizontal)">
                                      <p:cBhvr>
                                        <p:cTn id="16" dur="500"/>
                                        <p:tgtEl>
                                          <p:spTgt spid="62467">
                                            <p:txEl>
                                              <p:pRg st="3" end="3"/>
                                            </p:txEl>
                                          </p:spTgt>
                                        </p:tgtEl>
                                      </p:cBhvr>
                                    </p:animEffect>
                                  </p:childTnLst>
                                </p:cTn>
                              </p:par>
                            </p:childTnLst>
                          </p:cTn>
                        </p:par>
                        <p:par>
                          <p:cTn id="17" fill="hold" nodeType="afterGroup">
                            <p:stCondLst>
                              <p:cond delay="500"/>
                            </p:stCondLst>
                            <p:childTnLst>
                              <p:par>
                                <p:cTn id="18" presetID="3" presetClass="entr" presetSubtype="1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linds(horizontal)">
                                      <p:cBhvr>
                                        <p:cTn id="20" dur="1000"/>
                                        <p:tgtEl>
                                          <p:spTgt spid="2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62467">
                                            <p:txEl>
                                              <p:pRg st="5" end="5"/>
                                            </p:txEl>
                                          </p:spTgt>
                                        </p:tgtEl>
                                        <p:attrNameLst>
                                          <p:attrName>style.visibility</p:attrName>
                                        </p:attrNameLst>
                                      </p:cBhvr>
                                      <p:to>
                                        <p:strVal val="visible"/>
                                      </p:to>
                                    </p:set>
                                    <p:animEffect transition="in" filter="blinds(horizontal)">
                                      <p:cBhvr>
                                        <p:cTn id="25" dur="500"/>
                                        <p:tgtEl>
                                          <p:spTgt spid="62467">
                                            <p:txEl>
                                              <p:pRg st="5" end="5"/>
                                            </p:txEl>
                                          </p:spTgt>
                                        </p:tgtEl>
                                      </p:cBhvr>
                                    </p:animEffect>
                                  </p:childTnLst>
                                </p:cTn>
                              </p:par>
                            </p:childTnLst>
                          </p:cTn>
                        </p:par>
                        <p:par>
                          <p:cTn id="26" fill="hold" nodeType="afterGroup">
                            <p:stCondLst>
                              <p:cond delay="500"/>
                            </p:stCondLst>
                            <p:childTnLst>
                              <p:par>
                                <p:cTn id="27" presetID="3" presetClass="entr" presetSubtype="10" fill="hold" nodeType="afterEffect">
                                  <p:stCondLst>
                                    <p:cond delay="0"/>
                                  </p:stCondLst>
                                  <p:childTnLst>
                                    <p:set>
                                      <p:cBhvr>
                                        <p:cTn id="28" dur="1" fill="hold">
                                          <p:stCondLst>
                                            <p:cond delay="0"/>
                                          </p:stCondLst>
                                        </p:cTn>
                                        <p:tgtEl>
                                          <p:spTgt spid="33849"/>
                                        </p:tgtEl>
                                        <p:attrNameLst>
                                          <p:attrName>style.visibility</p:attrName>
                                        </p:attrNameLst>
                                      </p:cBhvr>
                                      <p:to>
                                        <p:strVal val="visible"/>
                                      </p:to>
                                    </p:set>
                                    <p:animEffect transition="in" filter="blinds(horizontal)">
                                      <p:cBhvr>
                                        <p:cTn id="29" dur="1000"/>
                                        <p:tgtEl>
                                          <p:spTgt spid="3384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2467">
                                            <p:txEl>
                                              <p:pRg st="7" end="7"/>
                                            </p:txEl>
                                          </p:spTgt>
                                        </p:tgtEl>
                                        <p:attrNameLst>
                                          <p:attrName>style.visibility</p:attrName>
                                        </p:attrNameLst>
                                      </p:cBhvr>
                                      <p:to>
                                        <p:strVal val="visible"/>
                                      </p:to>
                                    </p:set>
                                    <p:animEffect transition="in" filter="blinds(horizontal)">
                                      <p:cBhvr>
                                        <p:cTn id="34" dur="500"/>
                                        <p:tgtEl>
                                          <p:spTgt spid="62467">
                                            <p:txEl>
                                              <p:pRg st="7" end="7"/>
                                            </p:txEl>
                                          </p:spTgt>
                                        </p:tgtEl>
                                      </p:cBhvr>
                                    </p:animEffect>
                                  </p:childTnLst>
                                </p:cTn>
                              </p:par>
                            </p:childTnLst>
                          </p:cTn>
                        </p:par>
                        <p:par>
                          <p:cTn id="35" fill="hold" nodeType="afterGroup">
                            <p:stCondLst>
                              <p:cond delay="500"/>
                            </p:stCondLst>
                            <p:childTnLst>
                              <p:par>
                                <p:cTn id="36" presetID="3" presetClass="entr" presetSubtype="10" fill="hold" nodeType="afterEffect">
                                  <p:stCondLst>
                                    <p:cond delay="0"/>
                                  </p:stCondLst>
                                  <p:childTnLst>
                                    <p:set>
                                      <p:cBhvr>
                                        <p:cTn id="37" dur="1" fill="hold">
                                          <p:stCondLst>
                                            <p:cond delay="0"/>
                                          </p:stCondLst>
                                        </p:cTn>
                                        <p:tgtEl>
                                          <p:spTgt spid="33845"/>
                                        </p:tgtEl>
                                        <p:attrNameLst>
                                          <p:attrName>style.visibility</p:attrName>
                                        </p:attrNameLst>
                                      </p:cBhvr>
                                      <p:to>
                                        <p:strVal val="visible"/>
                                      </p:to>
                                    </p:set>
                                    <p:animEffect transition="in" filter="blinds(horizontal)">
                                      <p:cBhvr>
                                        <p:cTn id="38" dur="1000"/>
                                        <p:tgtEl>
                                          <p:spTgt spid="3384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2467">
                                            <p:txEl>
                                              <p:pRg st="9" end="9"/>
                                            </p:txEl>
                                          </p:spTgt>
                                        </p:tgtEl>
                                        <p:attrNameLst>
                                          <p:attrName>style.visibility</p:attrName>
                                        </p:attrNameLst>
                                      </p:cBhvr>
                                      <p:to>
                                        <p:strVal val="visible"/>
                                      </p:to>
                                    </p:set>
                                    <p:animEffect transition="in" filter="blinds(horizontal)">
                                      <p:cBhvr>
                                        <p:cTn id="43" dur="500"/>
                                        <p:tgtEl>
                                          <p:spTgt spid="62467">
                                            <p:txEl>
                                              <p:pRg st="9" end="9"/>
                                            </p:txEl>
                                          </p:spTgt>
                                        </p:tgtEl>
                                      </p:cBhvr>
                                    </p:animEffect>
                                  </p:childTnLst>
                                </p:cTn>
                              </p:par>
                            </p:childTnLst>
                          </p:cTn>
                        </p:par>
                        <p:par>
                          <p:cTn id="44" fill="hold" nodeType="afterGroup">
                            <p:stCondLst>
                              <p:cond delay="500"/>
                            </p:stCondLst>
                            <p:childTnLst>
                              <p:par>
                                <p:cTn id="45" presetID="3" presetClass="entr" presetSubtype="10" fill="hold" nodeType="afterEffect">
                                  <p:stCondLst>
                                    <p:cond delay="0"/>
                                  </p:stCondLst>
                                  <p:childTnLst>
                                    <p:set>
                                      <p:cBhvr>
                                        <p:cTn id="46" dur="1" fill="hold">
                                          <p:stCondLst>
                                            <p:cond delay="0"/>
                                          </p:stCondLst>
                                        </p:cTn>
                                        <p:tgtEl>
                                          <p:spTgt spid="33843"/>
                                        </p:tgtEl>
                                        <p:attrNameLst>
                                          <p:attrName>style.visibility</p:attrName>
                                        </p:attrNameLst>
                                      </p:cBhvr>
                                      <p:to>
                                        <p:strVal val="visible"/>
                                      </p:to>
                                    </p:set>
                                    <p:animEffect transition="in" filter="blinds(horizontal)">
                                      <p:cBhvr>
                                        <p:cTn id="47" dur="1000"/>
                                        <p:tgtEl>
                                          <p:spTgt spid="3384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2467">
                                            <p:txEl>
                                              <p:pRg st="11" end="11"/>
                                            </p:txEl>
                                          </p:spTgt>
                                        </p:tgtEl>
                                        <p:attrNameLst>
                                          <p:attrName>style.visibility</p:attrName>
                                        </p:attrNameLst>
                                      </p:cBhvr>
                                      <p:to>
                                        <p:strVal val="visible"/>
                                      </p:to>
                                    </p:set>
                                    <p:animEffect transition="in" filter="blinds(horizontal)">
                                      <p:cBhvr>
                                        <p:cTn id="52" dur="500"/>
                                        <p:tgtEl>
                                          <p:spTgt spid="62467">
                                            <p:txEl>
                                              <p:pRg st="11" end="11"/>
                                            </p:txEl>
                                          </p:spTgt>
                                        </p:tgtEl>
                                      </p:cBhvr>
                                    </p:animEffect>
                                  </p:childTnLst>
                                </p:cTn>
                              </p:par>
                            </p:childTnLst>
                          </p:cTn>
                        </p:par>
                        <p:par>
                          <p:cTn id="53" fill="hold" nodeType="afterGroup">
                            <p:stCondLst>
                              <p:cond delay="500"/>
                            </p:stCondLst>
                            <p:childTnLst>
                              <p:par>
                                <p:cTn id="54" presetID="3" presetClass="entr" presetSubtype="10" fill="hold" nodeType="afterEffect">
                                  <p:stCondLst>
                                    <p:cond delay="0"/>
                                  </p:stCondLst>
                                  <p:childTnLst>
                                    <p:set>
                                      <p:cBhvr>
                                        <p:cTn id="55" dur="1" fill="hold">
                                          <p:stCondLst>
                                            <p:cond delay="0"/>
                                          </p:stCondLst>
                                        </p:cTn>
                                        <p:tgtEl>
                                          <p:spTgt spid="33847"/>
                                        </p:tgtEl>
                                        <p:attrNameLst>
                                          <p:attrName>style.visibility</p:attrName>
                                        </p:attrNameLst>
                                      </p:cBhvr>
                                      <p:to>
                                        <p:strVal val="visible"/>
                                      </p:to>
                                    </p:set>
                                    <p:animEffect transition="in" filter="blinds(horizontal)">
                                      <p:cBhvr>
                                        <p:cTn id="56" dur="1000"/>
                                        <p:tgtEl>
                                          <p:spTgt spid="3384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62467">
                                            <p:txEl>
                                              <p:pRg st="13" end="13"/>
                                            </p:txEl>
                                          </p:spTgt>
                                        </p:tgtEl>
                                        <p:attrNameLst>
                                          <p:attrName>style.visibility</p:attrName>
                                        </p:attrNameLst>
                                      </p:cBhvr>
                                      <p:to>
                                        <p:strVal val="visible"/>
                                      </p:to>
                                    </p:set>
                                    <p:animEffect transition="in" filter="blinds(horizontal)">
                                      <p:cBhvr>
                                        <p:cTn id="61" dur="500"/>
                                        <p:tgtEl>
                                          <p:spTgt spid="62467">
                                            <p:txEl>
                                              <p:pRg st="13" end="13"/>
                                            </p:txEl>
                                          </p:spTgt>
                                        </p:tgtEl>
                                      </p:cBhvr>
                                    </p:animEffect>
                                  </p:childTnLst>
                                </p:cTn>
                              </p:par>
                            </p:childTnLst>
                          </p:cTn>
                        </p:par>
                        <p:par>
                          <p:cTn id="62" fill="hold" nodeType="afterGroup">
                            <p:stCondLst>
                              <p:cond delay="500"/>
                            </p:stCondLst>
                            <p:childTnLst>
                              <p:par>
                                <p:cTn id="63" presetID="3" presetClass="entr" presetSubtype="10" fill="hold" nodeType="afterEffect">
                                  <p:stCondLst>
                                    <p:cond delay="0"/>
                                  </p:stCondLst>
                                  <p:childTnLst>
                                    <p:set>
                                      <p:cBhvr>
                                        <p:cTn id="64" dur="1" fill="hold">
                                          <p:stCondLst>
                                            <p:cond delay="0"/>
                                          </p:stCondLst>
                                        </p:cTn>
                                        <p:tgtEl>
                                          <p:spTgt spid="33848"/>
                                        </p:tgtEl>
                                        <p:attrNameLst>
                                          <p:attrName>style.visibility</p:attrName>
                                        </p:attrNameLst>
                                      </p:cBhvr>
                                      <p:to>
                                        <p:strVal val="visible"/>
                                      </p:to>
                                    </p:set>
                                    <p:animEffect transition="in" filter="blinds(horizontal)">
                                      <p:cBhvr>
                                        <p:cTn id="65" dur="1000"/>
                                        <p:tgtEl>
                                          <p:spTgt spid="3384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62467">
                                            <p:txEl>
                                              <p:pRg st="15" end="15"/>
                                            </p:txEl>
                                          </p:spTgt>
                                        </p:tgtEl>
                                        <p:attrNameLst>
                                          <p:attrName>style.visibility</p:attrName>
                                        </p:attrNameLst>
                                      </p:cBhvr>
                                      <p:to>
                                        <p:strVal val="visible"/>
                                      </p:to>
                                    </p:set>
                                    <p:animEffect transition="in" filter="blinds(horizontal)">
                                      <p:cBhvr>
                                        <p:cTn id="70" dur="500"/>
                                        <p:tgtEl>
                                          <p:spTgt spid="62467">
                                            <p:txEl>
                                              <p:pRg st="15" end="15"/>
                                            </p:txEl>
                                          </p:spTgt>
                                        </p:tgtEl>
                                      </p:cBhvr>
                                    </p:animEffect>
                                  </p:childTnLst>
                                </p:cTn>
                              </p:par>
                            </p:childTnLst>
                          </p:cTn>
                        </p:par>
                        <p:par>
                          <p:cTn id="71" fill="hold" nodeType="afterGroup">
                            <p:stCondLst>
                              <p:cond delay="500"/>
                            </p:stCondLst>
                            <p:childTnLst>
                              <p:par>
                                <p:cTn id="72" presetID="3" presetClass="entr" presetSubtype="10" fill="hold"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blinds(horizontal)">
                                      <p:cBhvr>
                                        <p:cTn id="74" dur="1000"/>
                                        <p:tgtEl>
                                          <p:spTgt spid="27"/>
                                        </p:tgtEl>
                                      </p:cBhvr>
                                    </p:animEffect>
                                  </p:childTnLst>
                                </p:cTn>
                              </p:par>
                            </p:childTnLst>
                          </p:cTn>
                        </p:par>
                        <p:par>
                          <p:cTn id="75" fill="hold" nodeType="afterGroup">
                            <p:stCondLst>
                              <p:cond delay="1500"/>
                            </p:stCondLst>
                            <p:childTnLst>
                              <p:par>
                                <p:cTn id="76" presetID="3" presetClass="entr" presetSubtype="10" fill="hold" nodeType="afterEffect">
                                  <p:stCondLst>
                                    <p:cond delay="0"/>
                                  </p:stCondLst>
                                  <p:childTnLst>
                                    <p:set>
                                      <p:cBhvr>
                                        <p:cTn id="77" dur="1" fill="hold">
                                          <p:stCondLst>
                                            <p:cond delay="0"/>
                                          </p:stCondLst>
                                        </p:cTn>
                                        <p:tgtEl>
                                          <p:spTgt spid="33842"/>
                                        </p:tgtEl>
                                        <p:attrNameLst>
                                          <p:attrName>style.visibility</p:attrName>
                                        </p:attrNameLst>
                                      </p:cBhvr>
                                      <p:to>
                                        <p:strVal val="visible"/>
                                      </p:to>
                                    </p:set>
                                    <p:animEffect transition="in" filter="blinds(horizontal)">
                                      <p:cBhvr>
                                        <p:cTn id="78" dur="500"/>
                                        <p:tgtEl>
                                          <p:spTgt spid="33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Agent Parallelization</a:t>
            </a: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6</a:t>
            </a:fld>
            <a:endParaRPr lang="en-US"/>
          </a:p>
        </p:txBody>
      </p:sp>
      <p:pic>
        <p:nvPicPr>
          <p:cNvPr id="7" name="Picture 6" descr="Untitled.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020" y="1724525"/>
            <a:ext cx="1080346" cy="1026027"/>
          </a:xfrm>
          <a:prstGeom prst="rect">
            <a:avLst/>
          </a:prstGeom>
        </p:spPr>
      </p:pic>
      <p:pic>
        <p:nvPicPr>
          <p:cNvPr id="8"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9877" y="543176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7790" y="543176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2828" y="543176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1611743"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t>１</a:t>
            </a:r>
            <a:endParaRPr lang="en-US" dirty="0"/>
          </a:p>
        </p:txBody>
      </p:sp>
      <p:sp>
        <p:nvSpPr>
          <p:cNvPr id="15" name="Rectangle 14"/>
          <p:cNvSpPr/>
          <p:nvPr/>
        </p:nvSpPr>
        <p:spPr>
          <a:xfrm>
            <a:off x="2173216"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t>２</a:t>
            </a:r>
            <a:endParaRPr lang="en-US" dirty="0"/>
          </a:p>
        </p:txBody>
      </p:sp>
      <p:sp>
        <p:nvSpPr>
          <p:cNvPr id="16" name="Rectangle 15"/>
          <p:cNvSpPr/>
          <p:nvPr/>
        </p:nvSpPr>
        <p:spPr>
          <a:xfrm>
            <a:off x="2748057"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t>３</a:t>
            </a:r>
            <a:endParaRPr lang="en-US" dirty="0"/>
          </a:p>
        </p:txBody>
      </p:sp>
      <p:sp>
        <p:nvSpPr>
          <p:cNvPr id="18" name="Rectangle 17"/>
          <p:cNvSpPr/>
          <p:nvPr/>
        </p:nvSpPr>
        <p:spPr>
          <a:xfrm>
            <a:off x="4197195"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4</a:t>
            </a:r>
            <a:endParaRPr lang="en-US" dirty="0"/>
          </a:p>
        </p:txBody>
      </p:sp>
      <p:sp>
        <p:nvSpPr>
          <p:cNvPr id="19" name="Rectangle 18"/>
          <p:cNvSpPr/>
          <p:nvPr/>
        </p:nvSpPr>
        <p:spPr>
          <a:xfrm>
            <a:off x="4758668"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5</a:t>
            </a:r>
            <a:endParaRPr lang="en-US" dirty="0"/>
          </a:p>
        </p:txBody>
      </p:sp>
      <p:sp>
        <p:nvSpPr>
          <p:cNvPr id="20" name="Rectangle 19"/>
          <p:cNvSpPr/>
          <p:nvPr/>
        </p:nvSpPr>
        <p:spPr>
          <a:xfrm>
            <a:off x="5333509"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6</a:t>
            </a:r>
            <a:endParaRPr lang="en-US" dirty="0"/>
          </a:p>
        </p:txBody>
      </p:sp>
      <p:sp>
        <p:nvSpPr>
          <p:cNvPr id="21" name="Rectangle 20"/>
          <p:cNvSpPr/>
          <p:nvPr/>
        </p:nvSpPr>
        <p:spPr>
          <a:xfrm>
            <a:off x="6751238"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7</a:t>
            </a:r>
            <a:endParaRPr lang="en-US" dirty="0"/>
          </a:p>
        </p:txBody>
      </p:sp>
      <p:sp>
        <p:nvSpPr>
          <p:cNvPr id="22" name="Rectangle 21"/>
          <p:cNvSpPr/>
          <p:nvPr/>
        </p:nvSpPr>
        <p:spPr>
          <a:xfrm>
            <a:off x="7312711"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8</a:t>
            </a:r>
            <a:endParaRPr lang="en-US" dirty="0"/>
          </a:p>
        </p:txBody>
      </p:sp>
      <p:sp>
        <p:nvSpPr>
          <p:cNvPr id="23" name="Rectangle 22"/>
          <p:cNvSpPr/>
          <p:nvPr/>
        </p:nvSpPr>
        <p:spPr>
          <a:xfrm>
            <a:off x="7887552" y="3486605"/>
            <a:ext cx="561473" cy="52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9</a:t>
            </a:r>
            <a:endParaRPr lang="en-US" dirty="0"/>
          </a:p>
        </p:txBody>
      </p:sp>
      <p:cxnSp>
        <p:nvCxnSpPr>
          <p:cNvPr id="24" name="Straight Connector 23"/>
          <p:cNvCxnSpPr/>
          <p:nvPr/>
        </p:nvCxnSpPr>
        <p:spPr>
          <a:xfrm flipV="1">
            <a:off x="1611743" y="6139536"/>
            <a:ext cx="6837282" cy="2005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478280" y="5969719"/>
            <a:ext cx="234" cy="1898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029608" y="5969719"/>
            <a:ext cx="2275" cy="1898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7658214" y="5969719"/>
            <a:ext cx="0" cy="189869"/>
          </a:xfrm>
          <a:prstGeom prst="line">
            <a:avLst/>
          </a:prstGeom>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2085390" y="5190378"/>
            <a:ext cx="683651" cy="307777"/>
          </a:xfrm>
          <a:prstGeom prst="rect">
            <a:avLst/>
          </a:prstGeom>
          <a:noFill/>
        </p:spPr>
        <p:txBody>
          <a:bodyPr wrap="none" rtlCol="0">
            <a:spAutoFit/>
          </a:bodyPr>
          <a:lstStyle/>
          <a:p>
            <a:r>
              <a:rPr lang="en-US" sz="1400" dirty="0" smtClean="0"/>
              <a:t>rank 0</a:t>
            </a:r>
            <a:endParaRPr lang="en-US" sz="1400" dirty="0"/>
          </a:p>
        </p:txBody>
      </p:sp>
      <p:sp>
        <p:nvSpPr>
          <p:cNvPr id="29" name="TextBox 28"/>
          <p:cNvSpPr txBox="1"/>
          <p:nvPr/>
        </p:nvSpPr>
        <p:spPr>
          <a:xfrm>
            <a:off x="4690057" y="5190378"/>
            <a:ext cx="683651" cy="307777"/>
          </a:xfrm>
          <a:prstGeom prst="rect">
            <a:avLst/>
          </a:prstGeom>
          <a:noFill/>
        </p:spPr>
        <p:txBody>
          <a:bodyPr wrap="none" rtlCol="0">
            <a:spAutoFit/>
          </a:bodyPr>
          <a:lstStyle/>
          <a:p>
            <a:r>
              <a:rPr lang="en-US" sz="1400" dirty="0" smtClean="0"/>
              <a:t>rank 1</a:t>
            </a:r>
            <a:endParaRPr lang="en-US" sz="1400" dirty="0"/>
          </a:p>
        </p:txBody>
      </p:sp>
      <p:sp>
        <p:nvSpPr>
          <p:cNvPr id="30" name="TextBox 29"/>
          <p:cNvSpPr txBox="1"/>
          <p:nvPr/>
        </p:nvSpPr>
        <p:spPr>
          <a:xfrm>
            <a:off x="7316388" y="5203746"/>
            <a:ext cx="683651" cy="307777"/>
          </a:xfrm>
          <a:prstGeom prst="rect">
            <a:avLst/>
          </a:prstGeom>
          <a:noFill/>
        </p:spPr>
        <p:txBody>
          <a:bodyPr wrap="none" rtlCol="0">
            <a:spAutoFit/>
          </a:bodyPr>
          <a:lstStyle/>
          <a:p>
            <a:r>
              <a:rPr lang="en-US" sz="1400" dirty="0"/>
              <a:t>r</a:t>
            </a:r>
            <a:r>
              <a:rPr lang="en-US" sz="1400" dirty="0" smtClean="0"/>
              <a:t>ank 2</a:t>
            </a:r>
            <a:endParaRPr lang="en-US" sz="1400" dirty="0"/>
          </a:p>
        </p:txBody>
      </p:sp>
      <p:sp>
        <p:nvSpPr>
          <p:cNvPr id="33" name="Freeform 32"/>
          <p:cNvSpPr/>
          <p:nvPr/>
        </p:nvSpPr>
        <p:spPr>
          <a:xfrm>
            <a:off x="1885795" y="3058148"/>
            <a:ext cx="1082843" cy="421105"/>
          </a:xfrm>
          <a:custGeom>
            <a:avLst/>
            <a:gdLst>
              <a:gd name="connsiteX0" fmla="*/ 0 w 1082843"/>
              <a:gd name="connsiteY0" fmla="*/ 421105 h 421105"/>
              <a:gd name="connsiteX1" fmla="*/ 521369 w 1082843"/>
              <a:gd name="connsiteY1" fmla="*/ 0 h 421105"/>
              <a:gd name="connsiteX2" fmla="*/ 1082843 w 1082843"/>
              <a:gd name="connsiteY2" fmla="*/ 421105 h 421105"/>
            </a:gdLst>
            <a:ahLst/>
            <a:cxnLst>
              <a:cxn ang="0">
                <a:pos x="connsiteX0" y="connsiteY0"/>
              </a:cxn>
              <a:cxn ang="0">
                <a:pos x="connsiteX1" y="connsiteY1"/>
              </a:cxn>
              <a:cxn ang="0">
                <a:pos x="connsiteX2" y="connsiteY2"/>
              </a:cxn>
            </a:cxnLst>
            <a:rect l="l" t="t" r="r" b="b"/>
            <a:pathLst>
              <a:path w="1082843" h="421105">
                <a:moveTo>
                  <a:pt x="0" y="421105"/>
                </a:moveTo>
                <a:cubicBezTo>
                  <a:pt x="170447" y="210552"/>
                  <a:pt x="340895" y="0"/>
                  <a:pt x="521369" y="0"/>
                </a:cubicBezTo>
                <a:cubicBezTo>
                  <a:pt x="701843" y="0"/>
                  <a:pt x="1082843" y="421105"/>
                  <a:pt x="1082843" y="42110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Freeform 34"/>
          <p:cNvSpPr/>
          <p:nvPr/>
        </p:nvSpPr>
        <p:spPr>
          <a:xfrm>
            <a:off x="1865743" y="4020674"/>
            <a:ext cx="561473" cy="501323"/>
          </a:xfrm>
          <a:custGeom>
            <a:avLst/>
            <a:gdLst>
              <a:gd name="connsiteX0" fmla="*/ 0 w 561473"/>
              <a:gd name="connsiteY0" fmla="*/ 0 h 501323"/>
              <a:gd name="connsiteX1" fmla="*/ 287421 w 561473"/>
              <a:gd name="connsiteY1" fmla="*/ 501316 h 501323"/>
              <a:gd name="connsiteX2" fmla="*/ 561473 w 561473"/>
              <a:gd name="connsiteY2" fmla="*/ 13369 h 501323"/>
            </a:gdLst>
            <a:ahLst/>
            <a:cxnLst>
              <a:cxn ang="0">
                <a:pos x="connsiteX0" y="connsiteY0"/>
              </a:cxn>
              <a:cxn ang="0">
                <a:pos x="connsiteX1" y="connsiteY1"/>
              </a:cxn>
              <a:cxn ang="0">
                <a:pos x="connsiteX2" y="connsiteY2"/>
              </a:cxn>
            </a:cxnLst>
            <a:rect l="l" t="t" r="r" b="b"/>
            <a:pathLst>
              <a:path w="561473" h="501323">
                <a:moveTo>
                  <a:pt x="0" y="0"/>
                </a:moveTo>
                <a:cubicBezTo>
                  <a:pt x="96921" y="249544"/>
                  <a:pt x="193842" y="499088"/>
                  <a:pt x="287421" y="501316"/>
                </a:cubicBezTo>
                <a:cubicBezTo>
                  <a:pt x="381000" y="503544"/>
                  <a:pt x="561473" y="13369"/>
                  <a:pt x="561473" y="1336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Freeform 35"/>
          <p:cNvSpPr/>
          <p:nvPr/>
        </p:nvSpPr>
        <p:spPr>
          <a:xfrm>
            <a:off x="1885795" y="2589393"/>
            <a:ext cx="2640264" cy="889860"/>
          </a:xfrm>
          <a:custGeom>
            <a:avLst/>
            <a:gdLst>
              <a:gd name="connsiteX0" fmla="*/ 0 w 2640264"/>
              <a:gd name="connsiteY0" fmla="*/ 876492 h 889860"/>
              <a:gd name="connsiteX1" fmla="*/ 528053 w 2640264"/>
              <a:gd name="connsiteY1" fmla="*/ 214755 h 889860"/>
              <a:gd name="connsiteX2" fmla="*/ 1477211 w 2640264"/>
              <a:gd name="connsiteY2" fmla="*/ 860 h 889860"/>
              <a:gd name="connsiteX3" fmla="*/ 2279316 w 2640264"/>
              <a:gd name="connsiteY3" fmla="*/ 274913 h 889860"/>
              <a:gd name="connsiteX4" fmla="*/ 2640264 w 2640264"/>
              <a:gd name="connsiteY4" fmla="*/ 889860 h 889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0264" h="889860">
                <a:moveTo>
                  <a:pt x="0" y="876492"/>
                </a:moveTo>
                <a:cubicBezTo>
                  <a:pt x="140925" y="618593"/>
                  <a:pt x="281851" y="360694"/>
                  <a:pt x="528053" y="214755"/>
                </a:cubicBezTo>
                <a:cubicBezTo>
                  <a:pt x="774255" y="68816"/>
                  <a:pt x="1185334" y="-9166"/>
                  <a:pt x="1477211" y="860"/>
                </a:cubicBezTo>
                <a:cubicBezTo>
                  <a:pt x="1769088" y="10886"/>
                  <a:pt x="2085474" y="126746"/>
                  <a:pt x="2279316" y="274913"/>
                </a:cubicBezTo>
                <a:cubicBezTo>
                  <a:pt x="2473158" y="423080"/>
                  <a:pt x="2640264" y="889860"/>
                  <a:pt x="2640264" y="88986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Freeform 36"/>
          <p:cNvSpPr/>
          <p:nvPr/>
        </p:nvSpPr>
        <p:spPr>
          <a:xfrm>
            <a:off x="1879111" y="2326956"/>
            <a:ext cx="3161632" cy="1152297"/>
          </a:xfrm>
          <a:custGeom>
            <a:avLst/>
            <a:gdLst>
              <a:gd name="connsiteX0" fmla="*/ 0 w 3161632"/>
              <a:gd name="connsiteY0" fmla="*/ 1132245 h 1152297"/>
              <a:gd name="connsiteX1" fmla="*/ 287421 w 3161632"/>
              <a:gd name="connsiteY1" fmla="*/ 390297 h 1152297"/>
              <a:gd name="connsiteX2" fmla="*/ 995948 w 3161632"/>
              <a:gd name="connsiteY2" fmla="*/ 76139 h 1152297"/>
              <a:gd name="connsiteX3" fmla="*/ 1764632 w 3161632"/>
              <a:gd name="connsiteY3" fmla="*/ 9297 h 1152297"/>
              <a:gd name="connsiteX4" fmla="*/ 2479842 w 3161632"/>
              <a:gd name="connsiteY4" fmla="*/ 229876 h 1152297"/>
              <a:gd name="connsiteX5" fmla="*/ 2967790 w 3161632"/>
              <a:gd name="connsiteY5" fmla="*/ 517297 h 1152297"/>
              <a:gd name="connsiteX6" fmla="*/ 3161632 w 3161632"/>
              <a:gd name="connsiteY6" fmla="*/ 1152297 h 1152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61632" h="1152297">
                <a:moveTo>
                  <a:pt x="0" y="1132245"/>
                </a:moveTo>
                <a:cubicBezTo>
                  <a:pt x="60715" y="849280"/>
                  <a:pt x="121430" y="566315"/>
                  <a:pt x="287421" y="390297"/>
                </a:cubicBezTo>
                <a:cubicBezTo>
                  <a:pt x="453412" y="214279"/>
                  <a:pt x="749746" y="139639"/>
                  <a:pt x="995948" y="76139"/>
                </a:cubicBezTo>
                <a:cubicBezTo>
                  <a:pt x="1242150" y="12639"/>
                  <a:pt x="1517316" y="-16326"/>
                  <a:pt x="1764632" y="9297"/>
                </a:cubicBezTo>
                <a:cubicBezTo>
                  <a:pt x="2011948" y="34920"/>
                  <a:pt x="2279316" y="145209"/>
                  <a:pt x="2479842" y="229876"/>
                </a:cubicBezTo>
                <a:cubicBezTo>
                  <a:pt x="2680368" y="314543"/>
                  <a:pt x="2854158" y="363560"/>
                  <a:pt x="2967790" y="517297"/>
                </a:cubicBezTo>
                <a:cubicBezTo>
                  <a:pt x="3081422" y="671034"/>
                  <a:pt x="3121527" y="911665"/>
                  <a:pt x="3161632" y="11522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38" name="Freeform 37"/>
          <p:cNvSpPr/>
          <p:nvPr/>
        </p:nvSpPr>
        <p:spPr>
          <a:xfrm>
            <a:off x="2433901" y="4034043"/>
            <a:ext cx="561473" cy="461226"/>
          </a:xfrm>
          <a:custGeom>
            <a:avLst/>
            <a:gdLst>
              <a:gd name="connsiteX0" fmla="*/ 0 w 561473"/>
              <a:gd name="connsiteY0" fmla="*/ 13368 h 461226"/>
              <a:gd name="connsiteX1" fmla="*/ 340894 w 561473"/>
              <a:gd name="connsiteY1" fmla="*/ 461210 h 461226"/>
              <a:gd name="connsiteX2" fmla="*/ 561473 w 561473"/>
              <a:gd name="connsiteY2" fmla="*/ 0 h 461226"/>
            </a:gdLst>
            <a:ahLst/>
            <a:cxnLst>
              <a:cxn ang="0">
                <a:pos x="connsiteX0" y="connsiteY0"/>
              </a:cxn>
              <a:cxn ang="0">
                <a:pos x="connsiteX1" y="connsiteY1"/>
              </a:cxn>
              <a:cxn ang="0">
                <a:pos x="connsiteX2" y="connsiteY2"/>
              </a:cxn>
            </a:cxnLst>
            <a:rect l="l" t="t" r="r" b="b"/>
            <a:pathLst>
              <a:path w="561473" h="461226">
                <a:moveTo>
                  <a:pt x="0" y="13368"/>
                </a:moveTo>
                <a:cubicBezTo>
                  <a:pt x="123657" y="238403"/>
                  <a:pt x="247315" y="463438"/>
                  <a:pt x="340894" y="461210"/>
                </a:cubicBezTo>
                <a:cubicBezTo>
                  <a:pt x="434473" y="458982"/>
                  <a:pt x="561473" y="0"/>
                  <a:pt x="561473" y="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39"/>
          <p:cNvSpPr/>
          <p:nvPr/>
        </p:nvSpPr>
        <p:spPr>
          <a:xfrm>
            <a:off x="2427216" y="4034043"/>
            <a:ext cx="3141579" cy="725738"/>
          </a:xfrm>
          <a:custGeom>
            <a:avLst/>
            <a:gdLst>
              <a:gd name="connsiteX0" fmla="*/ 0 w 3141579"/>
              <a:gd name="connsiteY0" fmla="*/ 13368 h 725738"/>
              <a:gd name="connsiteX1" fmla="*/ 320843 w 3141579"/>
              <a:gd name="connsiteY1" fmla="*/ 581526 h 725738"/>
              <a:gd name="connsiteX2" fmla="*/ 1296737 w 3141579"/>
              <a:gd name="connsiteY2" fmla="*/ 701842 h 725738"/>
              <a:gd name="connsiteX3" fmla="*/ 2573422 w 3141579"/>
              <a:gd name="connsiteY3" fmla="*/ 695158 h 725738"/>
              <a:gd name="connsiteX4" fmla="*/ 3027948 w 3141579"/>
              <a:gd name="connsiteY4" fmla="*/ 387684 h 725738"/>
              <a:gd name="connsiteX5" fmla="*/ 3141579 w 3141579"/>
              <a:gd name="connsiteY5" fmla="*/ 0 h 725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41579" h="725738">
                <a:moveTo>
                  <a:pt x="0" y="13368"/>
                </a:moveTo>
                <a:cubicBezTo>
                  <a:pt x="52360" y="240074"/>
                  <a:pt x="104720" y="466780"/>
                  <a:pt x="320843" y="581526"/>
                </a:cubicBezTo>
                <a:cubicBezTo>
                  <a:pt x="536966" y="696272"/>
                  <a:pt x="921307" y="682903"/>
                  <a:pt x="1296737" y="701842"/>
                </a:cubicBezTo>
                <a:cubicBezTo>
                  <a:pt x="1672167" y="720781"/>
                  <a:pt x="2284887" y="747518"/>
                  <a:pt x="2573422" y="695158"/>
                </a:cubicBezTo>
                <a:cubicBezTo>
                  <a:pt x="2861957" y="642798"/>
                  <a:pt x="2933255" y="503544"/>
                  <a:pt x="3027948" y="387684"/>
                </a:cubicBezTo>
                <a:cubicBezTo>
                  <a:pt x="3122641" y="271824"/>
                  <a:pt x="3132110" y="135912"/>
                  <a:pt x="3141579" y="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Freeform 40"/>
          <p:cNvSpPr/>
          <p:nvPr/>
        </p:nvSpPr>
        <p:spPr>
          <a:xfrm>
            <a:off x="2427216" y="4027359"/>
            <a:ext cx="4632158" cy="989603"/>
          </a:xfrm>
          <a:custGeom>
            <a:avLst/>
            <a:gdLst>
              <a:gd name="connsiteX0" fmla="*/ 0 w 4632158"/>
              <a:gd name="connsiteY0" fmla="*/ 33421 h 989603"/>
              <a:gd name="connsiteX1" fmla="*/ 227264 w 4632158"/>
              <a:gd name="connsiteY1" fmla="*/ 768684 h 989603"/>
              <a:gd name="connsiteX2" fmla="*/ 688474 w 4632158"/>
              <a:gd name="connsiteY2" fmla="*/ 955842 h 989603"/>
              <a:gd name="connsiteX3" fmla="*/ 1911685 w 4632158"/>
              <a:gd name="connsiteY3" fmla="*/ 989263 h 989603"/>
              <a:gd name="connsiteX4" fmla="*/ 3368843 w 4632158"/>
              <a:gd name="connsiteY4" fmla="*/ 962526 h 989603"/>
              <a:gd name="connsiteX5" fmla="*/ 4144211 w 4632158"/>
              <a:gd name="connsiteY5" fmla="*/ 822157 h 989603"/>
              <a:gd name="connsiteX6" fmla="*/ 4451685 w 4632158"/>
              <a:gd name="connsiteY6" fmla="*/ 454526 h 989603"/>
              <a:gd name="connsiteX7" fmla="*/ 4632158 w 4632158"/>
              <a:gd name="connsiteY7" fmla="*/ 0 h 989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32158" h="989603">
                <a:moveTo>
                  <a:pt x="0" y="33421"/>
                </a:moveTo>
                <a:cubicBezTo>
                  <a:pt x="56259" y="324184"/>
                  <a:pt x="112518" y="614947"/>
                  <a:pt x="227264" y="768684"/>
                </a:cubicBezTo>
                <a:cubicBezTo>
                  <a:pt x="342010" y="922421"/>
                  <a:pt x="407737" y="919079"/>
                  <a:pt x="688474" y="955842"/>
                </a:cubicBezTo>
                <a:cubicBezTo>
                  <a:pt x="969211" y="992605"/>
                  <a:pt x="1464957" y="988149"/>
                  <a:pt x="1911685" y="989263"/>
                </a:cubicBezTo>
                <a:cubicBezTo>
                  <a:pt x="2358413" y="990377"/>
                  <a:pt x="2996755" y="990377"/>
                  <a:pt x="3368843" y="962526"/>
                </a:cubicBezTo>
                <a:cubicBezTo>
                  <a:pt x="3740931" y="934675"/>
                  <a:pt x="3963737" y="906824"/>
                  <a:pt x="4144211" y="822157"/>
                </a:cubicBezTo>
                <a:cubicBezTo>
                  <a:pt x="4324685" y="737490"/>
                  <a:pt x="4370361" y="591552"/>
                  <a:pt x="4451685" y="454526"/>
                </a:cubicBezTo>
                <a:cubicBezTo>
                  <a:pt x="4533009" y="317500"/>
                  <a:pt x="4632158" y="0"/>
                  <a:pt x="4632158" y="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Freeform 41"/>
          <p:cNvSpPr/>
          <p:nvPr/>
        </p:nvSpPr>
        <p:spPr>
          <a:xfrm>
            <a:off x="2968638" y="2870913"/>
            <a:ext cx="4612105" cy="621709"/>
          </a:xfrm>
          <a:custGeom>
            <a:avLst/>
            <a:gdLst>
              <a:gd name="connsiteX0" fmla="*/ 0 w 4612105"/>
              <a:gd name="connsiteY0" fmla="*/ 588288 h 621709"/>
              <a:gd name="connsiteX1" fmla="*/ 2138947 w 4612105"/>
              <a:gd name="connsiteY1" fmla="*/ 77 h 621709"/>
              <a:gd name="connsiteX2" fmla="*/ 4612105 w 4612105"/>
              <a:gd name="connsiteY2" fmla="*/ 621709 h 621709"/>
            </a:gdLst>
            <a:ahLst/>
            <a:cxnLst>
              <a:cxn ang="0">
                <a:pos x="connsiteX0" y="connsiteY0"/>
              </a:cxn>
              <a:cxn ang="0">
                <a:pos x="connsiteX1" y="connsiteY1"/>
              </a:cxn>
              <a:cxn ang="0">
                <a:pos x="connsiteX2" y="connsiteY2"/>
              </a:cxn>
            </a:cxnLst>
            <a:rect l="l" t="t" r="r" b="b"/>
            <a:pathLst>
              <a:path w="4612105" h="621709">
                <a:moveTo>
                  <a:pt x="0" y="588288"/>
                </a:moveTo>
                <a:cubicBezTo>
                  <a:pt x="685131" y="291397"/>
                  <a:pt x="1370263" y="-5493"/>
                  <a:pt x="2138947" y="77"/>
                </a:cubicBezTo>
                <a:cubicBezTo>
                  <a:pt x="2907631" y="5647"/>
                  <a:pt x="4612105" y="621709"/>
                  <a:pt x="4612105" y="62170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Freeform 42"/>
          <p:cNvSpPr/>
          <p:nvPr/>
        </p:nvSpPr>
        <p:spPr>
          <a:xfrm>
            <a:off x="2955269" y="2342936"/>
            <a:ext cx="5153526" cy="1136317"/>
          </a:xfrm>
          <a:custGeom>
            <a:avLst/>
            <a:gdLst>
              <a:gd name="connsiteX0" fmla="*/ 0 w 5153526"/>
              <a:gd name="connsiteY0" fmla="*/ 1129633 h 1136317"/>
              <a:gd name="connsiteX1" fmla="*/ 2519947 w 5153526"/>
              <a:gd name="connsiteY1" fmla="*/ 1 h 1136317"/>
              <a:gd name="connsiteX2" fmla="*/ 5153526 w 5153526"/>
              <a:gd name="connsiteY2" fmla="*/ 1136317 h 1136317"/>
            </a:gdLst>
            <a:ahLst/>
            <a:cxnLst>
              <a:cxn ang="0">
                <a:pos x="connsiteX0" y="connsiteY0"/>
              </a:cxn>
              <a:cxn ang="0">
                <a:pos x="connsiteX1" y="connsiteY1"/>
              </a:cxn>
              <a:cxn ang="0">
                <a:pos x="connsiteX2" y="connsiteY2"/>
              </a:cxn>
            </a:cxnLst>
            <a:rect l="l" t="t" r="r" b="b"/>
            <a:pathLst>
              <a:path w="5153526" h="1136317">
                <a:moveTo>
                  <a:pt x="0" y="1129633"/>
                </a:moveTo>
                <a:cubicBezTo>
                  <a:pt x="830513" y="564260"/>
                  <a:pt x="1661026" y="-1113"/>
                  <a:pt x="2519947" y="1"/>
                </a:cubicBezTo>
                <a:cubicBezTo>
                  <a:pt x="3378868" y="1115"/>
                  <a:pt x="5153526" y="1136317"/>
                  <a:pt x="5153526" y="113631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Oval 43"/>
          <p:cNvSpPr/>
          <p:nvPr/>
        </p:nvSpPr>
        <p:spPr>
          <a:xfrm>
            <a:off x="1528783" y="3085552"/>
            <a:ext cx="393506" cy="401053"/>
          </a:xfrm>
          <a:prstGeom prst="ellipse">
            <a:avLst/>
          </a:prstGeom>
          <a:solidFill>
            <a:srgbClr val="800000">
              <a:alpha val="20000"/>
            </a:srgb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58" name="Group 57"/>
          <p:cNvGrpSpPr/>
          <p:nvPr/>
        </p:nvGrpSpPr>
        <p:grpSpPr>
          <a:xfrm>
            <a:off x="2173216" y="3085552"/>
            <a:ext cx="3085930" cy="1330159"/>
            <a:chOff x="2173216" y="3085552"/>
            <a:chExt cx="3085930" cy="1330159"/>
          </a:xfrm>
        </p:grpSpPr>
        <p:sp>
          <p:nvSpPr>
            <p:cNvPr id="46" name="Oval 45"/>
            <p:cNvSpPr/>
            <p:nvPr/>
          </p:nvSpPr>
          <p:spPr>
            <a:xfrm>
              <a:off x="4191372" y="3085552"/>
              <a:ext cx="393506" cy="401053"/>
            </a:xfrm>
            <a:prstGeom prst="ellipse">
              <a:avLst/>
            </a:prstGeom>
            <a:solidFill>
              <a:srgbClr val="800000">
                <a:alpha val="50000"/>
              </a:srgb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 name="Oval 47"/>
            <p:cNvSpPr/>
            <p:nvPr/>
          </p:nvSpPr>
          <p:spPr>
            <a:xfrm>
              <a:off x="4865640" y="3091569"/>
              <a:ext cx="393506" cy="401053"/>
            </a:xfrm>
            <a:prstGeom prst="ellipse">
              <a:avLst/>
            </a:prstGeom>
            <a:solidFill>
              <a:srgbClr val="800000">
                <a:alpha val="50000"/>
              </a:srgb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Oval 48"/>
            <p:cNvSpPr/>
            <p:nvPr/>
          </p:nvSpPr>
          <p:spPr>
            <a:xfrm>
              <a:off x="2701233" y="3091569"/>
              <a:ext cx="393506" cy="401053"/>
            </a:xfrm>
            <a:prstGeom prst="ellipse">
              <a:avLst/>
            </a:prstGeom>
            <a:solidFill>
              <a:srgbClr val="800000">
                <a:alpha val="50000"/>
              </a:srgb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 name="Oval 50"/>
            <p:cNvSpPr/>
            <p:nvPr/>
          </p:nvSpPr>
          <p:spPr>
            <a:xfrm>
              <a:off x="2173216" y="4014658"/>
              <a:ext cx="393506" cy="401053"/>
            </a:xfrm>
            <a:prstGeom prst="ellipse">
              <a:avLst/>
            </a:prstGeom>
            <a:solidFill>
              <a:srgbClr val="800000">
                <a:alpha val="50000"/>
              </a:srgb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59" name="Group 58"/>
          <p:cNvGrpSpPr/>
          <p:nvPr/>
        </p:nvGrpSpPr>
        <p:grpSpPr>
          <a:xfrm>
            <a:off x="2798621" y="3088355"/>
            <a:ext cx="5587374" cy="1346741"/>
            <a:chOff x="2798621" y="3088355"/>
            <a:chExt cx="5587374" cy="1346741"/>
          </a:xfrm>
        </p:grpSpPr>
        <p:sp>
          <p:nvSpPr>
            <p:cNvPr id="52" name="Oval 51"/>
            <p:cNvSpPr/>
            <p:nvPr/>
          </p:nvSpPr>
          <p:spPr>
            <a:xfrm>
              <a:off x="7291444" y="3095701"/>
              <a:ext cx="393506" cy="401053"/>
            </a:xfrm>
            <a:prstGeom prst="ellipse">
              <a:avLst/>
            </a:prstGeom>
            <a:solidFill>
              <a:srgbClr val="800000"/>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Oval 52"/>
            <p:cNvSpPr/>
            <p:nvPr/>
          </p:nvSpPr>
          <p:spPr>
            <a:xfrm>
              <a:off x="6897938" y="4034043"/>
              <a:ext cx="393506" cy="401053"/>
            </a:xfrm>
            <a:prstGeom prst="ellipse">
              <a:avLst/>
            </a:prstGeom>
            <a:solidFill>
              <a:srgbClr val="800000"/>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Oval 53"/>
            <p:cNvSpPr/>
            <p:nvPr/>
          </p:nvSpPr>
          <p:spPr>
            <a:xfrm>
              <a:off x="7992489" y="3088355"/>
              <a:ext cx="393506" cy="401053"/>
            </a:xfrm>
            <a:prstGeom prst="ellipse">
              <a:avLst/>
            </a:prstGeom>
            <a:solidFill>
              <a:srgbClr val="800000"/>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Oval 54"/>
            <p:cNvSpPr/>
            <p:nvPr/>
          </p:nvSpPr>
          <p:spPr>
            <a:xfrm>
              <a:off x="5320141" y="4034043"/>
              <a:ext cx="393506" cy="401053"/>
            </a:xfrm>
            <a:prstGeom prst="ellipse">
              <a:avLst/>
            </a:prstGeom>
            <a:solidFill>
              <a:srgbClr val="800000"/>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Oval 55"/>
            <p:cNvSpPr/>
            <p:nvPr/>
          </p:nvSpPr>
          <p:spPr>
            <a:xfrm>
              <a:off x="2798621" y="4034043"/>
              <a:ext cx="393506" cy="401053"/>
            </a:xfrm>
            <a:prstGeom prst="ellipse">
              <a:avLst/>
            </a:prstGeom>
            <a:solidFill>
              <a:srgbClr val="800000"/>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4175" y="2757236"/>
            <a:ext cx="1621620" cy="369332"/>
          </a:xfrm>
          <a:prstGeom prst="rect">
            <a:avLst/>
          </a:prstGeom>
          <a:noFill/>
        </p:spPr>
        <p:txBody>
          <a:bodyPr wrap="none" rtlCol="0">
            <a:spAutoFit/>
          </a:bodyPr>
          <a:lstStyle/>
          <a:p>
            <a:r>
              <a:rPr lang="en-US" dirty="0" smtClean="0"/>
              <a:t>Crawler agent</a:t>
            </a:r>
            <a:endParaRPr lang="en-US" dirty="0"/>
          </a:p>
        </p:txBody>
      </p:sp>
      <p:sp>
        <p:nvSpPr>
          <p:cNvPr id="60" name="Date Placeholder 59"/>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39362609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44"/>
                                        </p:tgtEl>
                                      </p:cBhvr>
                                    </p:animEffect>
                                    <p:set>
                                      <p:cBhvr>
                                        <p:cTn id="12" dur="1" fill="hold">
                                          <p:stCondLst>
                                            <p:cond delay="499"/>
                                          </p:stCondLst>
                                        </p:cTn>
                                        <p:tgtEl>
                                          <p:spTgt spid="44"/>
                                        </p:tgtEl>
                                        <p:attrNameLst>
                                          <p:attrName>style.visibility</p:attrName>
                                        </p:attrNameLst>
                                      </p:cBhvr>
                                      <p:to>
                                        <p:strVal val="hidden"/>
                                      </p:to>
                                    </p:set>
                                  </p:childTnLst>
                                </p:cTn>
                              </p:par>
                              <p:par>
                                <p:cTn id="13" presetID="3" presetClass="entr" presetSubtype="1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linds(horizontal)">
                                      <p:cBhvr>
                                        <p:cTn id="15" dur="500"/>
                                        <p:tgtEl>
                                          <p:spTgt spid="5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nodeType="clickEffect">
                                  <p:stCondLst>
                                    <p:cond delay="0"/>
                                  </p:stCondLst>
                                  <p:childTnLst>
                                    <p:animEffect transition="out" filter="blinds(horizontal)">
                                      <p:cBhvr>
                                        <p:cTn id="19" dur="500"/>
                                        <p:tgtEl>
                                          <p:spTgt spid="58"/>
                                        </p:tgtEl>
                                      </p:cBhvr>
                                    </p:animEffect>
                                    <p:set>
                                      <p:cBhvr>
                                        <p:cTn id="20" dur="1" fill="hold">
                                          <p:stCondLst>
                                            <p:cond delay="499"/>
                                          </p:stCondLst>
                                        </p:cTn>
                                        <p:tgtEl>
                                          <p:spTgt spid="58"/>
                                        </p:tgtEl>
                                        <p:attrNameLst>
                                          <p:attrName>style.visibility</p:attrName>
                                        </p:attrNameLst>
                                      </p:cBhvr>
                                      <p:to>
                                        <p:strVal val="hidden"/>
                                      </p:to>
                                    </p:set>
                                  </p:childTnLst>
                                </p:cTn>
                              </p:par>
                              <p:par>
                                <p:cTn id="21" presetID="3" presetClass="entr" presetSubtype="10" fill="hold"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blinds(horizontal)">
                                      <p:cBhvr>
                                        <p:cTn id="2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MPI and MASS Place Parallelization</a:t>
            </a:r>
            <a:endParaRPr lang="en-US" dirty="0"/>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7</a:t>
            </a:fld>
            <a:endParaRPr lang="en-US"/>
          </a:p>
        </p:txBody>
      </p:sp>
      <p:pic>
        <p:nvPicPr>
          <p:cNvPr id="7" name="Picture 6" descr="esu_dia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70" y="2076420"/>
            <a:ext cx="9144000" cy="3311054"/>
          </a:xfrm>
          <a:prstGeom prst="rect">
            <a:avLst/>
          </a:prstGeom>
        </p:spPr>
      </p:pic>
      <p:sp>
        <p:nvSpPr>
          <p:cNvPr id="8" name="Freeform 7"/>
          <p:cNvSpPr/>
          <p:nvPr/>
        </p:nvSpPr>
        <p:spPr>
          <a:xfrm>
            <a:off x="220579" y="2379579"/>
            <a:ext cx="3128210" cy="3175000"/>
          </a:xfrm>
          <a:custGeom>
            <a:avLst/>
            <a:gdLst>
              <a:gd name="connsiteX0" fmla="*/ 2733842 w 3128210"/>
              <a:gd name="connsiteY0" fmla="*/ 3175000 h 3175000"/>
              <a:gd name="connsiteX1" fmla="*/ 2733842 w 3128210"/>
              <a:gd name="connsiteY1" fmla="*/ 2265947 h 3175000"/>
              <a:gd name="connsiteX2" fmla="*/ 1778000 w 3128210"/>
              <a:gd name="connsiteY2" fmla="*/ 2259263 h 3175000"/>
              <a:gd name="connsiteX3" fmla="*/ 1784684 w 3128210"/>
              <a:gd name="connsiteY3" fmla="*/ 962526 h 3175000"/>
              <a:gd name="connsiteX4" fmla="*/ 3121526 w 3128210"/>
              <a:gd name="connsiteY4" fmla="*/ 681789 h 3175000"/>
              <a:gd name="connsiteX5" fmla="*/ 3128210 w 3128210"/>
              <a:gd name="connsiteY5" fmla="*/ 0 h 3175000"/>
              <a:gd name="connsiteX6" fmla="*/ 1798053 w 3128210"/>
              <a:gd name="connsiteY6" fmla="*/ 0 h 3175000"/>
              <a:gd name="connsiteX7" fmla="*/ 13368 w 3128210"/>
              <a:gd name="connsiteY7" fmla="*/ 1310105 h 3175000"/>
              <a:gd name="connsiteX8" fmla="*/ 0 w 3128210"/>
              <a:gd name="connsiteY8" fmla="*/ 3148263 h 3175000"/>
              <a:gd name="connsiteX9" fmla="*/ 2733842 w 3128210"/>
              <a:gd name="connsiteY9" fmla="*/ 3175000 h 317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8210" h="3175000">
                <a:moveTo>
                  <a:pt x="2733842" y="3175000"/>
                </a:moveTo>
                <a:lnTo>
                  <a:pt x="2733842" y="2265947"/>
                </a:lnTo>
                <a:lnTo>
                  <a:pt x="1778000" y="2259263"/>
                </a:lnTo>
                <a:lnTo>
                  <a:pt x="1784684" y="962526"/>
                </a:lnTo>
                <a:lnTo>
                  <a:pt x="3121526" y="681789"/>
                </a:lnTo>
                <a:lnTo>
                  <a:pt x="3128210" y="0"/>
                </a:lnTo>
                <a:lnTo>
                  <a:pt x="1798053" y="0"/>
                </a:lnTo>
                <a:lnTo>
                  <a:pt x="13368" y="1310105"/>
                </a:lnTo>
                <a:lnTo>
                  <a:pt x="0" y="3148263"/>
                </a:lnTo>
                <a:lnTo>
                  <a:pt x="2733842" y="3175000"/>
                </a:lnTo>
                <a:close/>
              </a:path>
            </a:pathLst>
          </a:custGeom>
          <a:solidFill>
            <a:schemeClr val="accent1">
              <a:alpha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Freeform 8"/>
          <p:cNvSpPr/>
          <p:nvPr/>
        </p:nvSpPr>
        <p:spPr>
          <a:xfrm>
            <a:off x="1998579" y="2366211"/>
            <a:ext cx="3683000" cy="3208421"/>
          </a:xfrm>
          <a:custGeom>
            <a:avLst/>
            <a:gdLst>
              <a:gd name="connsiteX0" fmla="*/ 1336842 w 3683000"/>
              <a:gd name="connsiteY0" fmla="*/ 0 h 3208421"/>
              <a:gd name="connsiteX1" fmla="*/ 1343526 w 3683000"/>
              <a:gd name="connsiteY1" fmla="*/ 715210 h 3208421"/>
              <a:gd name="connsiteX2" fmla="*/ 0 w 3683000"/>
              <a:gd name="connsiteY2" fmla="*/ 982578 h 3208421"/>
              <a:gd name="connsiteX3" fmla="*/ 0 w 3683000"/>
              <a:gd name="connsiteY3" fmla="*/ 2259263 h 3208421"/>
              <a:gd name="connsiteX4" fmla="*/ 962526 w 3683000"/>
              <a:gd name="connsiteY4" fmla="*/ 2286000 h 3208421"/>
              <a:gd name="connsiteX5" fmla="*/ 962526 w 3683000"/>
              <a:gd name="connsiteY5" fmla="*/ 3208421 h 3208421"/>
              <a:gd name="connsiteX6" fmla="*/ 3683000 w 3683000"/>
              <a:gd name="connsiteY6" fmla="*/ 3201736 h 3208421"/>
              <a:gd name="connsiteX7" fmla="*/ 3669632 w 3683000"/>
              <a:gd name="connsiteY7" fmla="*/ 2098842 h 3208421"/>
              <a:gd name="connsiteX8" fmla="*/ 2419684 w 3683000"/>
              <a:gd name="connsiteY8" fmla="*/ 2105526 h 3208421"/>
              <a:gd name="connsiteX9" fmla="*/ 1677737 w 3683000"/>
              <a:gd name="connsiteY9" fmla="*/ 695157 h 3208421"/>
              <a:gd name="connsiteX10" fmla="*/ 1423737 w 3683000"/>
              <a:gd name="connsiteY10" fmla="*/ 695157 h 3208421"/>
              <a:gd name="connsiteX11" fmla="*/ 1417053 w 3683000"/>
              <a:gd name="connsiteY11" fmla="*/ 13368 h 3208421"/>
              <a:gd name="connsiteX12" fmla="*/ 1336842 w 3683000"/>
              <a:gd name="connsiteY12" fmla="*/ 0 h 3208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83000" h="3208421">
                <a:moveTo>
                  <a:pt x="1336842" y="0"/>
                </a:moveTo>
                <a:lnTo>
                  <a:pt x="1343526" y="715210"/>
                </a:lnTo>
                <a:lnTo>
                  <a:pt x="0" y="982578"/>
                </a:lnTo>
                <a:lnTo>
                  <a:pt x="0" y="2259263"/>
                </a:lnTo>
                <a:lnTo>
                  <a:pt x="962526" y="2286000"/>
                </a:lnTo>
                <a:lnTo>
                  <a:pt x="962526" y="3208421"/>
                </a:lnTo>
                <a:lnTo>
                  <a:pt x="3683000" y="3201736"/>
                </a:lnTo>
                <a:lnTo>
                  <a:pt x="3669632" y="2098842"/>
                </a:lnTo>
                <a:lnTo>
                  <a:pt x="2419684" y="2105526"/>
                </a:lnTo>
                <a:lnTo>
                  <a:pt x="1677737" y="695157"/>
                </a:lnTo>
                <a:lnTo>
                  <a:pt x="1423737" y="695157"/>
                </a:lnTo>
                <a:lnTo>
                  <a:pt x="1417053" y="13368"/>
                </a:lnTo>
                <a:lnTo>
                  <a:pt x="1336842" y="0"/>
                </a:lnTo>
                <a:close/>
              </a:path>
            </a:pathLst>
          </a:custGeom>
          <a:solidFill>
            <a:schemeClr val="accent2">
              <a:alpha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Freeform 9"/>
          <p:cNvSpPr/>
          <p:nvPr/>
        </p:nvSpPr>
        <p:spPr>
          <a:xfrm>
            <a:off x="3415632" y="2359526"/>
            <a:ext cx="5019842" cy="3221790"/>
          </a:xfrm>
          <a:custGeom>
            <a:avLst/>
            <a:gdLst>
              <a:gd name="connsiteX0" fmla="*/ 0 w 5019842"/>
              <a:gd name="connsiteY0" fmla="*/ 20053 h 3221790"/>
              <a:gd name="connsiteX1" fmla="*/ 0 w 5019842"/>
              <a:gd name="connsiteY1" fmla="*/ 708527 h 3221790"/>
              <a:gd name="connsiteX2" fmla="*/ 260684 w 5019842"/>
              <a:gd name="connsiteY2" fmla="*/ 701842 h 3221790"/>
              <a:gd name="connsiteX3" fmla="*/ 1009315 w 5019842"/>
              <a:gd name="connsiteY3" fmla="*/ 2125579 h 3221790"/>
              <a:gd name="connsiteX4" fmla="*/ 2259263 w 5019842"/>
              <a:gd name="connsiteY4" fmla="*/ 2112211 h 3221790"/>
              <a:gd name="connsiteX5" fmla="*/ 2265947 w 5019842"/>
              <a:gd name="connsiteY5" fmla="*/ 3221790 h 3221790"/>
              <a:gd name="connsiteX6" fmla="*/ 5019842 w 5019842"/>
              <a:gd name="connsiteY6" fmla="*/ 3215106 h 3221790"/>
              <a:gd name="connsiteX7" fmla="*/ 4986421 w 5019842"/>
              <a:gd name="connsiteY7" fmla="*/ 1898316 h 3221790"/>
              <a:gd name="connsiteX8" fmla="*/ 3990473 w 5019842"/>
              <a:gd name="connsiteY8" fmla="*/ 1884948 h 3221790"/>
              <a:gd name="connsiteX9" fmla="*/ 3368842 w 5019842"/>
              <a:gd name="connsiteY9" fmla="*/ 949158 h 3221790"/>
              <a:gd name="connsiteX10" fmla="*/ 1276684 w 5019842"/>
              <a:gd name="connsiteY10" fmla="*/ 942474 h 3221790"/>
              <a:gd name="connsiteX11" fmla="*/ 1283368 w 5019842"/>
              <a:gd name="connsiteY11" fmla="*/ 0 h 3221790"/>
              <a:gd name="connsiteX12" fmla="*/ 0 w 5019842"/>
              <a:gd name="connsiteY12" fmla="*/ 20053 h 3221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19842" h="3221790">
                <a:moveTo>
                  <a:pt x="0" y="20053"/>
                </a:moveTo>
                <a:lnTo>
                  <a:pt x="0" y="708527"/>
                </a:lnTo>
                <a:lnTo>
                  <a:pt x="260684" y="701842"/>
                </a:lnTo>
                <a:lnTo>
                  <a:pt x="1009315" y="2125579"/>
                </a:lnTo>
                <a:lnTo>
                  <a:pt x="2259263" y="2112211"/>
                </a:lnTo>
                <a:lnTo>
                  <a:pt x="2265947" y="3221790"/>
                </a:lnTo>
                <a:lnTo>
                  <a:pt x="5019842" y="3215106"/>
                </a:lnTo>
                <a:lnTo>
                  <a:pt x="4986421" y="1898316"/>
                </a:lnTo>
                <a:lnTo>
                  <a:pt x="3990473" y="1884948"/>
                </a:lnTo>
                <a:lnTo>
                  <a:pt x="3368842" y="949158"/>
                </a:lnTo>
                <a:lnTo>
                  <a:pt x="1276684" y="942474"/>
                </a:lnTo>
                <a:lnTo>
                  <a:pt x="1283368" y="0"/>
                </a:lnTo>
                <a:lnTo>
                  <a:pt x="0" y="20053"/>
                </a:lnTo>
                <a:close/>
              </a:path>
            </a:pathLst>
          </a:custGeom>
          <a:solidFill>
            <a:schemeClr val="accent3">
              <a:alpha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Freeform 10"/>
          <p:cNvSpPr/>
          <p:nvPr/>
        </p:nvSpPr>
        <p:spPr>
          <a:xfrm>
            <a:off x="4699000" y="2352842"/>
            <a:ext cx="4351421" cy="3255211"/>
          </a:xfrm>
          <a:custGeom>
            <a:avLst/>
            <a:gdLst>
              <a:gd name="connsiteX0" fmla="*/ 6684 w 4351421"/>
              <a:gd name="connsiteY0" fmla="*/ 13369 h 3255211"/>
              <a:gd name="connsiteX1" fmla="*/ 0 w 4351421"/>
              <a:gd name="connsiteY1" fmla="*/ 949158 h 3255211"/>
              <a:gd name="connsiteX2" fmla="*/ 2085474 w 4351421"/>
              <a:gd name="connsiteY2" fmla="*/ 955842 h 3255211"/>
              <a:gd name="connsiteX3" fmla="*/ 2713789 w 4351421"/>
              <a:gd name="connsiteY3" fmla="*/ 1891632 h 3255211"/>
              <a:gd name="connsiteX4" fmla="*/ 3709737 w 4351421"/>
              <a:gd name="connsiteY4" fmla="*/ 1905000 h 3255211"/>
              <a:gd name="connsiteX5" fmla="*/ 3743158 w 4351421"/>
              <a:gd name="connsiteY5" fmla="*/ 3255211 h 3255211"/>
              <a:gd name="connsiteX6" fmla="*/ 4351421 w 4351421"/>
              <a:gd name="connsiteY6" fmla="*/ 3255211 h 3255211"/>
              <a:gd name="connsiteX7" fmla="*/ 4331368 w 4351421"/>
              <a:gd name="connsiteY7" fmla="*/ 167105 h 3255211"/>
              <a:gd name="connsiteX8" fmla="*/ 4097421 w 4351421"/>
              <a:gd name="connsiteY8" fmla="*/ 0 h 3255211"/>
              <a:gd name="connsiteX9" fmla="*/ 6684 w 4351421"/>
              <a:gd name="connsiteY9" fmla="*/ 13369 h 3255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51421" h="3255211">
                <a:moveTo>
                  <a:pt x="6684" y="13369"/>
                </a:moveTo>
                <a:lnTo>
                  <a:pt x="0" y="949158"/>
                </a:lnTo>
                <a:lnTo>
                  <a:pt x="2085474" y="955842"/>
                </a:lnTo>
                <a:lnTo>
                  <a:pt x="2713789" y="1891632"/>
                </a:lnTo>
                <a:lnTo>
                  <a:pt x="3709737" y="1905000"/>
                </a:lnTo>
                <a:lnTo>
                  <a:pt x="3743158" y="3255211"/>
                </a:lnTo>
                <a:lnTo>
                  <a:pt x="4351421" y="3255211"/>
                </a:lnTo>
                <a:lnTo>
                  <a:pt x="4331368" y="167105"/>
                </a:lnTo>
                <a:lnTo>
                  <a:pt x="4097421" y="0"/>
                </a:lnTo>
                <a:lnTo>
                  <a:pt x="6684" y="13369"/>
                </a:lnTo>
                <a:close/>
              </a:path>
            </a:pathLst>
          </a:custGeom>
          <a:solidFill>
            <a:schemeClr val="accent4">
              <a:alpha val="1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6772" y="576254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5363" y="576254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3600" y="576254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1" descr="C:\Users\MFukuda.000\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23758" y="5762542"/>
            <a:ext cx="441356" cy="62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280737" y="6557211"/>
            <a:ext cx="8769684" cy="20052"/>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3" idx="2"/>
          </p:cNvCxnSpPr>
          <p:nvPr/>
        </p:nvCxnSpPr>
        <p:spPr>
          <a:xfrm>
            <a:off x="1657450" y="6387394"/>
            <a:ext cx="234" cy="1898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14" idx="2"/>
          </p:cNvCxnSpPr>
          <p:nvPr/>
        </p:nvCxnSpPr>
        <p:spPr>
          <a:xfrm>
            <a:off x="4436041" y="6387394"/>
            <a:ext cx="2275" cy="1898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15" idx="2"/>
          </p:cNvCxnSpPr>
          <p:nvPr/>
        </p:nvCxnSpPr>
        <p:spPr>
          <a:xfrm>
            <a:off x="6924278" y="6387394"/>
            <a:ext cx="0" cy="189869"/>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6" idx="2"/>
          </p:cNvCxnSpPr>
          <p:nvPr/>
        </p:nvCxnSpPr>
        <p:spPr>
          <a:xfrm>
            <a:off x="8744436" y="6387394"/>
            <a:ext cx="0" cy="169817"/>
          </a:xfrm>
          <a:prstGeom prst="line">
            <a:avLst/>
          </a:prstGeom>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1264784" y="5547895"/>
            <a:ext cx="683651" cy="307777"/>
          </a:xfrm>
          <a:prstGeom prst="rect">
            <a:avLst/>
          </a:prstGeom>
          <a:noFill/>
        </p:spPr>
        <p:txBody>
          <a:bodyPr wrap="none" rtlCol="0">
            <a:spAutoFit/>
          </a:bodyPr>
          <a:lstStyle/>
          <a:p>
            <a:r>
              <a:rPr lang="en-US" sz="1400" dirty="0" smtClean="0"/>
              <a:t>rank 0</a:t>
            </a:r>
            <a:endParaRPr lang="en-US" sz="1400" dirty="0"/>
          </a:p>
        </p:txBody>
      </p:sp>
      <p:sp>
        <p:nvSpPr>
          <p:cNvPr id="30" name="TextBox 29"/>
          <p:cNvSpPr txBox="1"/>
          <p:nvPr/>
        </p:nvSpPr>
        <p:spPr>
          <a:xfrm>
            <a:off x="4071418" y="5561264"/>
            <a:ext cx="683651" cy="307777"/>
          </a:xfrm>
          <a:prstGeom prst="rect">
            <a:avLst/>
          </a:prstGeom>
          <a:noFill/>
        </p:spPr>
        <p:txBody>
          <a:bodyPr wrap="none" rtlCol="0">
            <a:spAutoFit/>
          </a:bodyPr>
          <a:lstStyle/>
          <a:p>
            <a:r>
              <a:rPr lang="en-US" sz="1400" dirty="0" smtClean="0"/>
              <a:t>rank 1</a:t>
            </a:r>
            <a:endParaRPr lang="en-US" sz="1400" dirty="0"/>
          </a:p>
        </p:txBody>
      </p:sp>
      <p:sp>
        <p:nvSpPr>
          <p:cNvPr id="31" name="TextBox 30"/>
          <p:cNvSpPr txBox="1"/>
          <p:nvPr/>
        </p:nvSpPr>
        <p:spPr>
          <a:xfrm>
            <a:off x="6582452" y="5574632"/>
            <a:ext cx="683651" cy="307777"/>
          </a:xfrm>
          <a:prstGeom prst="rect">
            <a:avLst/>
          </a:prstGeom>
          <a:noFill/>
        </p:spPr>
        <p:txBody>
          <a:bodyPr wrap="none" rtlCol="0">
            <a:spAutoFit/>
          </a:bodyPr>
          <a:lstStyle/>
          <a:p>
            <a:r>
              <a:rPr lang="en-US" sz="1400" dirty="0"/>
              <a:t>r</a:t>
            </a:r>
            <a:r>
              <a:rPr lang="en-US" sz="1400" dirty="0" smtClean="0"/>
              <a:t>ank 2</a:t>
            </a:r>
            <a:endParaRPr lang="en-US" sz="1400" dirty="0"/>
          </a:p>
        </p:txBody>
      </p:sp>
      <p:sp>
        <p:nvSpPr>
          <p:cNvPr id="32" name="TextBox 31"/>
          <p:cNvSpPr txBox="1"/>
          <p:nvPr/>
        </p:nvSpPr>
        <p:spPr>
          <a:xfrm>
            <a:off x="8402610" y="5574632"/>
            <a:ext cx="683651" cy="307777"/>
          </a:xfrm>
          <a:prstGeom prst="rect">
            <a:avLst/>
          </a:prstGeom>
          <a:noFill/>
        </p:spPr>
        <p:txBody>
          <a:bodyPr wrap="none" rtlCol="0">
            <a:spAutoFit/>
          </a:bodyPr>
          <a:lstStyle/>
          <a:p>
            <a:r>
              <a:rPr lang="en-US" sz="1400" dirty="0"/>
              <a:t>r</a:t>
            </a:r>
            <a:r>
              <a:rPr lang="en-US" sz="1400" dirty="0" smtClean="0"/>
              <a:t>ank 3</a:t>
            </a:r>
            <a:endParaRPr lang="en-US" sz="1400" dirty="0"/>
          </a:p>
        </p:txBody>
      </p:sp>
      <p:sp>
        <p:nvSpPr>
          <p:cNvPr id="33" name="Date Placeholder 32"/>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3574790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Programmability Analysis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0920870"/>
              </p:ext>
            </p:extLst>
          </p:nvPr>
        </p:nvGraphicFramePr>
        <p:xfrm>
          <a:off x="207208" y="1600200"/>
          <a:ext cx="8729580" cy="3936999"/>
        </p:xfrm>
        <a:graphic>
          <a:graphicData uri="http://schemas.openxmlformats.org/drawingml/2006/table">
            <a:tbl>
              <a:tblPr firstRow="1" bandRow="1">
                <a:tableStyleId>{5C22544A-7EE6-4342-B048-85BDC9FD1C3A}</a:tableStyleId>
              </a:tblPr>
              <a:tblGrid>
                <a:gridCol w="2909860"/>
                <a:gridCol w="2909860"/>
                <a:gridCol w="2909860"/>
              </a:tblGrid>
              <a:tr h="370840">
                <a:tc>
                  <a:txBody>
                    <a:bodyPr/>
                    <a:lstStyle/>
                    <a:p>
                      <a:r>
                        <a:rPr lang="en-US" dirty="0" smtClean="0"/>
                        <a:t>Programmability</a:t>
                      </a:r>
                      <a:endParaRPr lang="en-US" dirty="0"/>
                    </a:p>
                  </a:txBody>
                  <a:tcPr/>
                </a:tc>
                <a:tc>
                  <a:txBody>
                    <a:bodyPr/>
                    <a:lstStyle/>
                    <a:p>
                      <a:r>
                        <a:rPr lang="en-US" dirty="0" smtClean="0"/>
                        <a:t>MASS</a:t>
                      </a:r>
                      <a:endParaRPr lang="en-US" dirty="0"/>
                    </a:p>
                  </a:txBody>
                  <a:tcPr/>
                </a:tc>
                <a:tc>
                  <a:txBody>
                    <a:bodyPr/>
                    <a:lstStyle/>
                    <a:p>
                      <a:r>
                        <a:rPr lang="en-US" dirty="0" smtClean="0"/>
                        <a:t>MPI</a:t>
                      </a:r>
                      <a:endParaRPr lang="en-US" dirty="0"/>
                    </a:p>
                  </a:txBody>
                  <a:tcPr/>
                </a:tc>
              </a:tr>
              <a:tr h="370840">
                <a:tc>
                  <a:txBody>
                    <a:bodyPr/>
                    <a:lstStyle/>
                    <a:p>
                      <a:r>
                        <a:rPr lang="en-US" dirty="0" smtClean="0"/>
                        <a:t>(1) Clear separation from parallelization logic</a:t>
                      </a:r>
                      <a:endParaRPr lang="en-US" dirty="0"/>
                    </a:p>
                  </a:txBody>
                  <a:tcPr/>
                </a:tc>
                <a:tc>
                  <a:txBody>
                    <a:bodyPr/>
                    <a:lstStyle/>
                    <a:p>
                      <a:r>
                        <a:rPr lang="en-US" dirty="0" smtClean="0">
                          <a:solidFill>
                            <a:schemeClr val="tx2"/>
                          </a:solidFill>
                        </a:rPr>
                        <a:t>Users follow only MASS abstract data structures:</a:t>
                      </a:r>
                    </a:p>
                    <a:p>
                      <a:pPr marL="342900" indent="-342900">
                        <a:buAutoNum type="alphaLcParenR"/>
                      </a:pPr>
                      <a:r>
                        <a:rPr lang="en-US" dirty="0" smtClean="0">
                          <a:solidFill>
                            <a:schemeClr val="tx2"/>
                          </a:solidFill>
                        </a:rPr>
                        <a:t>Places and </a:t>
                      </a:r>
                    </a:p>
                    <a:p>
                      <a:pPr marL="342900" indent="-342900">
                        <a:buAutoNum type="alphaLcParenR"/>
                      </a:pPr>
                      <a:r>
                        <a:rPr lang="en-US" dirty="0" smtClean="0">
                          <a:solidFill>
                            <a:schemeClr val="tx2"/>
                          </a:solidFill>
                        </a:rPr>
                        <a:t>Agents</a:t>
                      </a:r>
                      <a:endParaRPr lang="en-US" dirty="0">
                        <a:solidFill>
                          <a:schemeClr val="tx2"/>
                        </a:solidFill>
                      </a:endParaRPr>
                    </a:p>
                  </a:txBody>
                  <a:tcPr/>
                </a:tc>
                <a:tc>
                  <a:txBody>
                    <a:bodyPr/>
                    <a:lstStyle/>
                    <a:p>
                      <a:r>
                        <a:rPr lang="en-US" dirty="0" smtClean="0"/>
                        <a:t>Users must take care of:</a:t>
                      </a:r>
                    </a:p>
                    <a:p>
                      <a:pPr marL="342900" indent="-342900">
                        <a:buAutoNum type="alphaLcParenR"/>
                      </a:pPr>
                      <a:r>
                        <a:rPr lang="en-US" dirty="0" smtClean="0"/>
                        <a:t>CPU mapping</a:t>
                      </a:r>
                    </a:p>
                    <a:p>
                      <a:pPr marL="342900" indent="-342900">
                        <a:buAutoNum type="alphaLcParenR"/>
                      </a:pPr>
                      <a:r>
                        <a:rPr lang="en-US" dirty="0" smtClean="0"/>
                        <a:t>Data packetiz</a:t>
                      </a:r>
                      <a:r>
                        <a:rPr lang="en-US" altLang="ja-JP" dirty="0" smtClean="0"/>
                        <a:t>i</a:t>
                      </a:r>
                      <a:r>
                        <a:rPr lang="en-US" dirty="0" smtClean="0"/>
                        <a:t>ng</a:t>
                      </a:r>
                    </a:p>
                    <a:p>
                      <a:pPr marL="342900" indent="-342900">
                        <a:buAutoNum type="alphaLcParenR"/>
                      </a:pPr>
                      <a:r>
                        <a:rPr lang="en-US" dirty="0" smtClean="0"/>
                        <a:t>Synchronization</a:t>
                      </a:r>
                    </a:p>
                    <a:p>
                      <a:pPr marL="342900" indent="-342900">
                        <a:buAutoNum type="alphaLcParenR"/>
                      </a:pPr>
                      <a:r>
                        <a:rPr lang="en-US" dirty="0" smtClean="0"/>
                        <a:t>Multithreading</a:t>
                      </a:r>
                    </a:p>
                  </a:txBody>
                  <a:tcPr/>
                </a:tc>
              </a:tr>
              <a:tr h="370840">
                <a:tc>
                  <a:txBody>
                    <a:bodyPr/>
                    <a:lstStyle/>
                    <a:p>
                      <a:r>
                        <a:rPr lang="en-US" dirty="0" smtClean="0"/>
                        <a:t>(2) Intuitive coding</a:t>
                      </a:r>
                      <a:endParaRPr lang="en-US" dirty="0"/>
                    </a:p>
                  </a:txBody>
                  <a:tcPr/>
                </a:tc>
                <a:tc>
                  <a:txBody>
                    <a:bodyPr/>
                    <a:lstStyle/>
                    <a:p>
                      <a:pPr marL="342900" indent="-342900">
                        <a:buAutoNum type="arabicParenR"/>
                      </a:pPr>
                      <a:r>
                        <a:rPr lang="en-US" dirty="0" smtClean="0">
                          <a:solidFill>
                            <a:schemeClr val="tx2"/>
                          </a:solidFill>
                        </a:rPr>
                        <a:t>Closer to the original sequential algorithms</a:t>
                      </a:r>
                    </a:p>
                    <a:p>
                      <a:pPr marL="342900" indent="-342900">
                        <a:buAutoNum type="arabicParenR"/>
                      </a:pPr>
                      <a:r>
                        <a:rPr lang="en-US" dirty="0" smtClean="0">
                          <a:solidFill>
                            <a:schemeClr val="tx2"/>
                          </a:solidFill>
                        </a:rPr>
                        <a:t>Coding programs from a car driver’s viewpoint</a:t>
                      </a:r>
                      <a:endParaRPr lang="en-US" dirty="0">
                        <a:solidFill>
                          <a:schemeClr val="tx2"/>
                        </a:solidFill>
                      </a:endParaRPr>
                    </a:p>
                  </a:txBody>
                  <a:tcPr/>
                </a:tc>
                <a:tc>
                  <a:txBody>
                    <a:bodyPr/>
                    <a:lstStyle/>
                    <a:p>
                      <a:pPr marL="342900" indent="-342900">
                        <a:buAutoNum type="arabicParenR"/>
                      </a:pPr>
                      <a:r>
                        <a:rPr lang="en-US" dirty="0" smtClean="0"/>
                        <a:t>Paradigm shift from the original algorithms</a:t>
                      </a:r>
                    </a:p>
                    <a:p>
                      <a:pPr marL="342900" indent="-342900">
                        <a:buAutoNum type="arabicParenR"/>
                      </a:pPr>
                      <a:r>
                        <a:rPr lang="en-US" dirty="0" smtClean="0"/>
                        <a:t>Logic is distributed over vertices.</a:t>
                      </a:r>
                    </a:p>
                  </a:txBody>
                  <a:tcPr/>
                </a:tc>
              </a:tr>
              <a:tr h="370840">
                <a:tc>
                  <a:txBody>
                    <a:bodyPr/>
                    <a:lstStyle/>
                    <a:p>
                      <a:r>
                        <a:rPr lang="en-US" dirty="0" smtClean="0"/>
                        <a:t>(3) Flexibility in optimization</a:t>
                      </a:r>
                      <a:endParaRPr lang="en-US" dirty="0"/>
                    </a:p>
                  </a:txBody>
                  <a:tcPr/>
                </a:tc>
                <a:tc>
                  <a:txBody>
                    <a:bodyPr/>
                    <a:lstStyle/>
                    <a:p>
                      <a:r>
                        <a:rPr lang="en-US" dirty="0" smtClean="0"/>
                        <a:t>Logical-to-physical network mapping depends on the MASS library.</a:t>
                      </a:r>
                      <a:endParaRPr lang="en-US" dirty="0"/>
                    </a:p>
                  </a:txBody>
                  <a:tcPr/>
                </a:tc>
                <a:tc>
                  <a:txBody>
                    <a:bodyPr/>
                    <a:lstStyle/>
                    <a:p>
                      <a:r>
                        <a:rPr lang="en-US" dirty="0" smtClean="0">
                          <a:solidFill>
                            <a:schemeClr val="tx2"/>
                          </a:solidFill>
                        </a:rPr>
                        <a:t>A high degree of flexibility</a:t>
                      </a:r>
                      <a:endParaRPr lang="en-US" dirty="0">
                        <a:solidFill>
                          <a:schemeClr val="tx2"/>
                        </a:solidFill>
                      </a:endParaRPr>
                    </a:p>
                  </a:txBody>
                  <a:tcPr/>
                </a:tc>
              </a:tr>
            </a:tbl>
          </a:graphicData>
        </a:graphic>
      </p:graphicFrame>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8</a:t>
            </a:fld>
            <a:endParaRPr lang="en-US"/>
          </a:p>
        </p:txBody>
      </p:sp>
      <p:sp>
        <p:nvSpPr>
          <p:cNvPr id="8" name="Date Placeholder 7"/>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20863123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Agent Execution Performance</a:t>
            </a:r>
            <a:endParaRPr lang="en-US" dirty="0"/>
          </a:p>
        </p:txBody>
      </p:sp>
      <p:sp>
        <p:nvSpPr>
          <p:cNvPr id="3" name="Content Placeholder 2"/>
          <p:cNvSpPr>
            <a:spLocks noGrp="1"/>
          </p:cNvSpPr>
          <p:nvPr>
            <p:ph idx="1"/>
          </p:nvPr>
        </p:nvSpPr>
        <p:spPr>
          <a:xfrm>
            <a:off x="5654842" y="1600200"/>
            <a:ext cx="3031957" cy="4876800"/>
          </a:xfrm>
        </p:spPr>
        <p:txBody>
          <a:bodyPr>
            <a:normAutofit fontScale="92500" lnSpcReduction="10000"/>
          </a:bodyPr>
          <a:lstStyle/>
          <a:p>
            <a:r>
              <a:rPr lang="en-US" dirty="0" smtClean="0">
                <a:solidFill>
                  <a:schemeClr val="tx2"/>
                </a:solidFill>
              </a:rPr>
              <a:t>Agent explosion</a:t>
            </a:r>
          </a:p>
          <a:p>
            <a:pPr lvl="1"/>
            <a:r>
              <a:rPr lang="en-US" dirty="0" smtClean="0"/>
              <a:t>2365-node network with motif size 4</a:t>
            </a:r>
          </a:p>
          <a:p>
            <a:pPr lvl="1"/>
            <a:r>
              <a:rPr lang="en-US" dirty="0" smtClean="0"/>
              <a:t>400,000 agents</a:t>
            </a:r>
          </a:p>
          <a:p>
            <a:pPr lvl="1"/>
            <a:endParaRPr lang="en-US" dirty="0" smtClean="0"/>
          </a:p>
          <a:p>
            <a:pPr lvl="1"/>
            <a:r>
              <a:rPr lang="en-US" dirty="0" smtClean="0"/>
              <a:t>400,000-node network with motif size 5</a:t>
            </a:r>
          </a:p>
          <a:p>
            <a:pPr lvl="1"/>
            <a:r>
              <a:rPr lang="en-US" dirty="0" smtClean="0"/>
              <a:t>5.5 million agents</a:t>
            </a:r>
          </a:p>
          <a:p>
            <a:pPr lvl="1"/>
            <a:endParaRPr lang="en-US" dirty="0"/>
          </a:p>
          <a:p>
            <a:r>
              <a:rPr lang="en-US" dirty="0" smtClean="0"/>
              <a:t>Needs to address</a:t>
            </a:r>
          </a:p>
          <a:p>
            <a:pPr lvl="1"/>
            <a:r>
              <a:rPr lang="en-US" dirty="0" smtClean="0">
                <a:solidFill>
                  <a:schemeClr val="tx2"/>
                </a:solidFill>
              </a:rPr>
              <a:t>Memory allocation</a:t>
            </a:r>
            <a:r>
              <a:rPr lang="en-US" dirty="0" smtClean="0"/>
              <a:t> overheads</a:t>
            </a:r>
          </a:p>
          <a:p>
            <a:pPr lvl="1"/>
            <a:r>
              <a:rPr lang="en-US" dirty="0" smtClean="0">
                <a:solidFill>
                  <a:schemeClr val="tx2"/>
                </a:solidFill>
              </a:rPr>
              <a:t>Agent management </a:t>
            </a:r>
            <a:r>
              <a:rPr lang="en-US" dirty="0" smtClean="0"/>
              <a:t>overheads</a:t>
            </a:r>
          </a:p>
        </p:txBody>
      </p:sp>
      <p:sp>
        <p:nvSpPr>
          <p:cNvPr id="5" name="Footer Placeholder 4"/>
          <p:cNvSpPr>
            <a:spLocks noGrp="1"/>
          </p:cNvSpPr>
          <p:nvPr>
            <p:ph type="ftr" sz="quarter" idx="11"/>
          </p:nvPr>
        </p:nvSpPr>
        <p:spPr/>
        <p:txBody>
          <a:bodyPr/>
          <a:lstStyle/>
          <a:p>
            <a:pPr algn="r"/>
            <a:r>
              <a:rPr lang="en-US" smtClean="0"/>
              <a:t>IEEE HPCC 2015</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9</a:t>
            </a:fld>
            <a:endParaRPr lang="en-US"/>
          </a:p>
        </p:txBody>
      </p:sp>
      <p:pic>
        <p:nvPicPr>
          <p:cNvPr id="7" name="Picture 6" descr="mass-agents-scaling-chart-crop.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38947"/>
            <a:ext cx="5298711" cy="3803316"/>
          </a:xfrm>
          <a:prstGeom prst="rect">
            <a:avLst/>
          </a:prstGeom>
        </p:spPr>
      </p:pic>
      <p:sp>
        <p:nvSpPr>
          <p:cNvPr id="8" name="Date Placeholder 7"/>
          <p:cNvSpPr>
            <a:spLocks noGrp="1"/>
          </p:cNvSpPr>
          <p:nvPr>
            <p:ph type="dt" sz="half" idx="10"/>
          </p:nvPr>
        </p:nvSpPr>
        <p:spPr/>
        <p:txBody>
          <a:bodyPr/>
          <a:lstStyle/>
          <a:p>
            <a:r>
              <a:rPr lang="en-US" smtClean="0"/>
              <a:t>August 25, 2015</a:t>
            </a:r>
            <a:endParaRPr lang="en-US"/>
          </a:p>
        </p:txBody>
      </p:sp>
    </p:spTree>
    <p:extLst>
      <p:ext uri="{BB962C8B-B14F-4D97-AF65-F5344CB8AC3E}">
        <p14:creationId xmlns:p14="http://schemas.microsoft.com/office/powerpoint/2010/main" val="82241860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1592</TotalTime>
  <Words>1902</Words>
  <Application>Microsoft Macintosh PowerPoint</Application>
  <PresentationFormat>On-screen Show (4:3)</PresentationFormat>
  <Paragraphs>322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Agent and Spatial Based parallelization of Biological Network motif search </vt:lpstr>
      <vt:lpstr>Biological Network Motifs</vt:lpstr>
      <vt:lpstr>Parallelization of Network Programs</vt:lpstr>
      <vt:lpstr>Multi-Agent Spatial Simulation Library</vt:lpstr>
      <vt:lpstr>MASS Specification</vt:lpstr>
      <vt:lpstr>MASS Agent Parallelization</vt:lpstr>
      <vt:lpstr>MPI and MASS Place Parallelization</vt:lpstr>
      <vt:lpstr>Programmability Analysis</vt:lpstr>
      <vt:lpstr>MASS Agent Execution Performance</vt:lpstr>
      <vt:lpstr>MPI and MASS Place Execution Performance</vt:lpstr>
      <vt:lpstr>Performance Improvement Plans</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 and Spatial Based parallelization of Biological Network motif search </dc:title>
  <dc:creator>Munehiro Fukuda</dc:creator>
  <cp:lastModifiedBy>Munehiro Fukuda</cp:lastModifiedBy>
  <cp:revision>40</cp:revision>
  <cp:lastPrinted>2015-08-22T06:51:09Z</cp:lastPrinted>
  <dcterms:created xsi:type="dcterms:W3CDTF">2015-08-19T16:45:02Z</dcterms:created>
  <dcterms:modified xsi:type="dcterms:W3CDTF">2015-08-22T06:53:04Z</dcterms:modified>
</cp:coreProperties>
</file>