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4" r:id="rId4"/>
    <p:sldId id="259" r:id="rId5"/>
    <p:sldId id="276" r:id="rId6"/>
    <p:sldId id="277" r:id="rId7"/>
    <p:sldId id="275" r:id="rId8"/>
    <p:sldId id="279" r:id="rId9"/>
    <p:sldId id="261" r:id="rId10"/>
    <p:sldId id="278" r:id="rId11"/>
    <p:sldId id="264" r:id="rId12"/>
    <p:sldId id="265" r:id="rId13"/>
    <p:sldId id="26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9E4974-A9C0-497F-A8C4-1CBF9089A628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2EA306-235A-4D8E-9BDD-3BE64742E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C++ Implementation of MASS Library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400" b="1" smtClean="0">
                <a:solidFill>
                  <a:schemeClr val="tx1"/>
                </a:solidFill>
              </a:rPr>
              <a:t>Chris Rouse</a:t>
            </a:r>
          </a:p>
          <a:p>
            <a:endParaRPr lang="en-US" sz="1400" b="1" smtClean="0">
              <a:solidFill>
                <a:schemeClr val="tx1"/>
              </a:solidFill>
            </a:endParaRPr>
          </a:p>
          <a:p>
            <a:r>
              <a:rPr lang="en-US" sz="1400" b="1" smtClean="0">
                <a:solidFill>
                  <a:schemeClr val="tx1"/>
                </a:solidFill>
              </a:rPr>
              <a:t>CSS 497 - Cooperative Education</a:t>
            </a:r>
            <a:r>
              <a:rPr lang="en-US" sz="1400" b="1" u="sng" smtClean="0">
                <a:solidFill>
                  <a:schemeClr val="tx1"/>
                </a:solidFill>
              </a:rPr>
              <a:t/>
            </a:r>
            <a:br>
              <a:rPr lang="en-US" sz="1400" b="1" u="sng" smtClean="0">
                <a:solidFill>
                  <a:schemeClr val="tx1"/>
                </a:solidFill>
              </a:rPr>
            </a:br>
            <a:r>
              <a:rPr lang="en-US" sz="1400" b="1" smtClean="0">
                <a:solidFill>
                  <a:schemeClr val="tx1"/>
                </a:solidFill>
              </a:rPr>
              <a:t>Faculty Research Internship</a:t>
            </a:r>
            <a:br>
              <a:rPr lang="en-US" sz="1400" b="1" smtClean="0">
                <a:solidFill>
                  <a:schemeClr val="tx1"/>
                </a:solidFill>
              </a:rPr>
            </a:br>
            <a:r>
              <a:rPr lang="en-US" sz="1400" b="1" smtClean="0">
                <a:solidFill>
                  <a:schemeClr val="tx1"/>
                </a:solidFill>
              </a:rPr>
              <a:t>Winter / Spring 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 smtClean="0"/>
              <a:t>ExchangeAll</a:t>
            </a:r>
            <a:r>
              <a:rPr lang="en-US" smtClean="0"/>
              <a:t> is used for Places to exchange data with neighbors</a:t>
            </a:r>
          </a:p>
          <a:p>
            <a:endParaRPr lang="en-US" smtClean="0"/>
          </a:p>
          <a:p>
            <a:r>
              <a:rPr lang="en-US" smtClean="0"/>
              <a:t>Update data of itself and/or neighbors</a:t>
            </a:r>
          </a:p>
          <a:p>
            <a:endParaRPr lang="en-US" smtClean="0"/>
          </a:p>
          <a:p>
            <a:r>
              <a:rPr lang="en-US" smtClean="0"/>
              <a:t>Done in parallel among nodes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ExchangeAll</a:t>
            </a:r>
            <a:r>
              <a:rPr lang="en-US" smtClean="0"/>
              <a:t> - Places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 smtClean="0"/>
              <a:t>ManageAll</a:t>
            </a:r>
            <a:r>
              <a:rPr lang="en-US" smtClean="0"/>
              <a:t> is used when the user program wants Agents to update themselves based off flags</a:t>
            </a:r>
          </a:p>
          <a:p>
            <a:r>
              <a:rPr lang="en-US" smtClean="0"/>
              <a:t>Agents can do up to two of the following:</a:t>
            </a:r>
          </a:p>
          <a:p>
            <a:pPr lvl="1"/>
            <a:r>
              <a:rPr lang="en-US" smtClean="0"/>
              <a:t>Each Agent can be toggled to spawn new Agents</a:t>
            </a:r>
          </a:p>
          <a:p>
            <a:pPr lvl="1"/>
            <a:r>
              <a:rPr lang="en-US" smtClean="0"/>
              <a:t>Each Agent can be toggled to kill itself</a:t>
            </a:r>
          </a:p>
          <a:p>
            <a:pPr lvl="1"/>
            <a:r>
              <a:rPr lang="en-US" smtClean="0"/>
              <a:t>Each Agent can be toggled to migrate to a new Place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ManageAll</a:t>
            </a:r>
            <a:r>
              <a:rPr lang="en-US" smtClean="0"/>
              <a:t> Method - Agents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5867400" cy="4525963"/>
          </a:xfrm>
        </p:spPr>
        <p:txBody>
          <a:bodyPr/>
          <a:lstStyle/>
          <a:p>
            <a:r>
              <a:rPr lang="en-US" smtClean="0"/>
              <a:t>Why only two of the three?</a:t>
            </a:r>
          </a:p>
          <a:p>
            <a:r>
              <a:rPr lang="en-US" smtClean="0"/>
              <a:t>Kill and Migrate are mutually exclusive</a:t>
            </a:r>
          </a:p>
          <a:p>
            <a:pPr lvl="1"/>
            <a:r>
              <a:rPr lang="en-US" smtClean="0"/>
              <a:t>You do not want to waste resources migrating an Agent only to kill it</a:t>
            </a:r>
          </a:p>
          <a:p>
            <a:pPr lvl="1"/>
            <a:r>
              <a:rPr lang="en-US" smtClean="0"/>
              <a:t>Once an Agent has been killed, there is no longer any Agent to migrate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ManageAll</a:t>
            </a:r>
            <a:r>
              <a:rPr lang="en-US" smtClean="0"/>
              <a:t> Continued</a:t>
            </a:r>
            <a:endParaRPr lang="en-US"/>
          </a:p>
        </p:txBody>
      </p:sp>
      <p:pic>
        <p:nvPicPr>
          <p:cNvPr id="4" name="Picture 3" descr="mutuallyExclusi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1905000"/>
            <a:ext cx="2758075" cy="3559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Once a </a:t>
            </a:r>
            <a:r>
              <a:rPr lang="en-US" err="1" smtClean="0"/>
              <a:t>ManageAll</a:t>
            </a:r>
            <a:r>
              <a:rPr lang="en-US" smtClean="0"/>
              <a:t> finishes checking its flags, it needs to handle migration requests</a:t>
            </a:r>
          </a:p>
          <a:p>
            <a:pPr lvl="1"/>
            <a:r>
              <a:rPr lang="en-US" smtClean="0"/>
              <a:t>Agent Message Packing and sending</a:t>
            </a:r>
          </a:p>
          <a:p>
            <a:pPr lvl="1"/>
            <a:r>
              <a:rPr lang="en-US" smtClean="0"/>
              <a:t>Upon finishing sending, or if none to send, must check for incoming Agent messages</a:t>
            </a:r>
          </a:p>
          <a:p>
            <a:pPr lvl="1"/>
            <a:r>
              <a:rPr lang="en-US" smtClean="0"/>
              <a:t>Incoming messages are unpacked and their Agent will be placed in the destination location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ManageAll</a:t>
            </a:r>
            <a:r>
              <a:rPr lang="en-US" smtClean="0"/>
              <a:t> Post-Processing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Additional, more in-depth testing is currently taking place</a:t>
            </a:r>
          </a:p>
          <a:p>
            <a:pPr lvl="1"/>
            <a:r>
              <a:rPr lang="en-US" smtClean="0"/>
              <a:t>CSS 534 is test running the code in a homework assignment</a:t>
            </a:r>
          </a:p>
          <a:p>
            <a:r>
              <a:rPr lang="en-US" smtClean="0"/>
              <a:t>Another student is working on performance comparisons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Testing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With the C++ MASS library in place, there are many opportunities for future students:</a:t>
            </a:r>
          </a:p>
          <a:p>
            <a:pPr lvl="1"/>
            <a:r>
              <a:rPr lang="en-US" smtClean="0"/>
              <a:t>Many of the Java MASS methods have yet to be adopted</a:t>
            </a:r>
          </a:p>
          <a:p>
            <a:pPr lvl="1"/>
            <a:r>
              <a:rPr lang="en-US" smtClean="0"/>
              <a:t>Further testing and debugging of the library</a:t>
            </a:r>
          </a:p>
          <a:p>
            <a:pPr lvl="1"/>
            <a:r>
              <a:rPr lang="en-US" smtClean="0"/>
              <a:t>Automated unit testing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Continuing Forward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From this project, I was able to work with technology I was unfamiliar with, in an environment I was new to</a:t>
            </a:r>
          </a:p>
          <a:p>
            <a:r>
              <a:rPr lang="en-US" smtClean="0"/>
              <a:t>This allowed for me to gain experience similar to a new work environment </a:t>
            </a:r>
          </a:p>
          <a:p>
            <a:r>
              <a:rPr lang="en-US" smtClean="0"/>
              <a:t>I was shown many new techniques and ways of thinking while working with professor Fukuda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 (Multi-Agent Spatial Simulation) is a library that aids in parallelization of programs</a:t>
            </a:r>
          </a:p>
          <a:p>
            <a:endParaRPr lang="en-US" dirty="0" smtClean="0"/>
          </a:p>
          <a:p>
            <a:r>
              <a:rPr lang="en-US" dirty="0" smtClean="0"/>
              <a:t>Allows users to distribute workload across multiple computers and/or CPU cores</a:t>
            </a:r>
          </a:p>
          <a:p>
            <a:endParaRPr lang="en-US" dirty="0" smtClean="0"/>
          </a:p>
          <a:p>
            <a:r>
              <a:rPr lang="en-US" dirty="0" smtClean="0"/>
              <a:t>Computers can be connected remotely or locally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MASS Information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does MASS help simulations?</a:t>
            </a:r>
          </a:p>
          <a:p>
            <a:r>
              <a:rPr lang="en-US" smtClean="0"/>
              <a:t>MASS has the potential to:</a:t>
            </a:r>
          </a:p>
          <a:p>
            <a:pPr lvl="1"/>
            <a:r>
              <a:rPr lang="en-US" smtClean="0"/>
              <a:t>Lower resource usage </a:t>
            </a:r>
          </a:p>
          <a:p>
            <a:pPr lvl="1"/>
            <a:r>
              <a:rPr lang="en-US" smtClean="0"/>
              <a:t>Increase available resources</a:t>
            </a:r>
          </a:p>
          <a:p>
            <a:pPr lvl="1"/>
            <a:r>
              <a:rPr lang="en-US" smtClean="0"/>
              <a:t>Speed up large simulations</a:t>
            </a:r>
          </a:p>
          <a:p>
            <a:pPr lvl="1"/>
            <a:r>
              <a:rPr lang="en-US" smtClean="0"/>
              <a:t>Hide technical details of distributed setups</a:t>
            </a:r>
          </a:p>
          <a:p>
            <a:pPr lvl="1"/>
            <a:r>
              <a:rPr lang="en-US" smtClean="0"/>
              <a:t>Easier programming for non-programmers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Potential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5638800" cy="4525963"/>
          </a:xfrm>
        </p:spPr>
        <p:txBody>
          <a:bodyPr/>
          <a:lstStyle/>
          <a:p>
            <a:r>
              <a:rPr lang="en-US" smtClean="0"/>
              <a:t>Two primary ways for MASS usage:</a:t>
            </a:r>
          </a:p>
          <a:p>
            <a:pPr lvl="1"/>
            <a:r>
              <a:rPr lang="en-US" smtClean="0"/>
              <a:t>As a static grid of Place objects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As a static grid of Place objects with mobile Agents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MASS Uses</a:t>
            </a:r>
            <a:endParaRPr lang="en-US"/>
          </a:p>
        </p:txBody>
      </p:sp>
      <p:pic>
        <p:nvPicPr>
          <p:cNvPr id="4" name="Picture 3" descr="Plac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1295400"/>
            <a:ext cx="2362200" cy="2362200"/>
          </a:xfrm>
          <a:prstGeom prst="rect">
            <a:avLst/>
          </a:prstGeom>
        </p:spPr>
      </p:pic>
      <p:pic>
        <p:nvPicPr>
          <p:cNvPr id="5" name="Picture 4" descr="Agent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3810000"/>
            <a:ext cx="2410130" cy="2410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Simulates effects of heat over time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Places – Heat2D</a:t>
            </a:r>
            <a:endParaRPr lang="en-US"/>
          </a:p>
        </p:txBody>
      </p:sp>
      <p:pic>
        <p:nvPicPr>
          <p:cNvPr id="4" name="Picture 3" descr="Heat2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209800"/>
            <a:ext cx="4219941" cy="3890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Simulates an area with sugar stacks</a:t>
            </a:r>
          </a:p>
          <a:p>
            <a:r>
              <a:rPr lang="en-US" sz="2400" smtClean="0"/>
              <a:t>Ants (Agents) move around area looking for sugar</a:t>
            </a:r>
            <a:endParaRPr lang="en-US" sz="24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Agents - </a:t>
            </a:r>
            <a:r>
              <a:rPr lang="en-US" err="1" smtClean="0"/>
              <a:t>Sugarscape</a:t>
            </a:r>
            <a:endParaRPr lang="en-US"/>
          </a:p>
        </p:txBody>
      </p:sp>
      <p:pic>
        <p:nvPicPr>
          <p:cNvPr id="4" name="Picture 3" descr="Sugarscap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2286000"/>
            <a:ext cx="4038600" cy="4012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Two versions:</a:t>
            </a:r>
          </a:p>
          <a:p>
            <a:pPr lvl="1"/>
            <a:r>
              <a:rPr lang="en-US" smtClean="0"/>
              <a:t>Java</a:t>
            </a:r>
          </a:p>
          <a:p>
            <a:pPr lvl="1"/>
            <a:r>
              <a:rPr lang="en-US" smtClean="0"/>
              <a:t>C++</a:t>
            </a:r>
          </a:p>
          <a:p>
            <a:pPr lvl="1"/>
            <a:endParaRPr lang="en-US" smtClean="0"/>
          </a:p>
          <a:p>
            <a:r>
              <a:rPr lang="en-US" smtClean="0"/>
              <a:t>Java:</a:t>
            </a:r>
          </a:p>
          <a:p>
            <a:pPr lvl="1"/>
            <a:r>
              <a:rPr lang="en-US" smtClean="0"/>
              <a:t>More robust</a:t>
            </a:r>
          </a:p>
          <a:p>
            <a:pPr lvl="1"/>
            <a:r>
              <a:rPr lang="en-US" smtClean="0"/>
              <a:t>More thoroughly tested</a:t>
            </a:r>
          </a:p>
          <a:p>
            <a:pPr lvl="1"/>
            <a:endParaRPr lang="en-US" smtClean="0"/>
          </a:p>
          <a:p>
            <a:r>
              <a:rPr lang="en-US" smtClean="0"/>
              <a:t>C++</a:t>
            </a:r>
          </a:p>
          <a:p>
            <a:pPr lvl="1"/>
            <a:r>
              <a:rPr lang="en-US" smtClean="0"/>
              <a:t>Less overhead</a:t>
            </a:r>
          </a:p>
          <a:p>
            <a:pPr lvl="1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Implementations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>
                <a:ea typeface="ＭＳ Ｐゴシック" pitchFamily="34" charset="-128"/>
              </a:rPr>
              <a:t>December 4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>
                <a:ea typeface="ＭＳ Ｐゴシック" pitchFamily="34" charset="-128"/>
              </a:rPr>
              <a:t>IEEE CSE 2013, Sydney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C9336E-E2AF-4C00-BA07-158B1D9E552F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Library</a:t>
            </a:r>
            <a:br>
              <a:rPr lang="en-US" dirty="0" smtClean="0"/>
            </a:br>
            <a:r>
              <a:rPr lang="en-US" sz="2400" dirty="0" smtClean="0"/>
              <a:t>Specification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4800" y="1981200"/>
            <a:ext cx="4800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altLang="ja-JP" sz="1200" dirty="0">
                <a:latin typeface="Courier New" pitchFamily="49" charset="0"/>
              </a:rPr>
              <a:t>Public static void main( String[ ] </a:t>
            </a:r>
            <a:r>
              <a:rPr lang="en-US" altLang="ja-JP" sz="1200" dirty="0" err="1">
                <a:latin typeface="Courier New" pitchFamily="49" charset="0"/>
              </a:rPr>
              <a:t>args</a:t>
            </a:r>
            <a:r>
              <a:rPr lang="en-US" altLang="ja-JP" sz="1200" dirty="0">
                <a:latin typeface="Courier New" pitchFamily="49" charset="0"/>
              </a:rPr>
              <a:t> ) {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 err="1">
                <a:latin typeface="Courier New" pitchFamily="49" charset="0"/>
              </a:rPr>
              <a:t>MASS.init</a:t>
            </a:r>
            <a:r>
              <a:rPr lang="en-US" altLang="ja-JP" sz="1200" dirty="0">
                <a:latin typeface="Courier New" pitchFamily="49" charset="0"/>
              </a:rPr>
              <a:t>( </a:t>
            </a:r>
            <a:r>
              <a:rPr lang="en-US" altLang="ja-JP" sz="1200" dirty="0" err="1">
                <a:latin typeface="Courier New" pitchFamily="49" charset="0"/>
              </a:rPr>
              <a:t>args</a:t>
            </a:r>
            <a:r>
              <a:rPr lang="en-US" altLang="ja-JP" sz="1200" dirty="0">
                <a:latin typeface="Courier New" pitchFamily="49" charset="0"/>
              </a:rPr>
              <a:t> 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>
                <a:latin typeface="Courier New" pitchFamily="49" charset="0"/>
              </a:rPr>
              <a:t>Places space = new Places( handle, “MySpace”, </a:t>
            </a:r>
            <a:r>
              <a:rPr lang="en-US" altLang="ja-JP" sz="1200" dirty="0" err="1">
                <a:latin typeface="Courier New" pitchFamily="49" charset="0"/>
              </a:rPr>
              <a:t>params</a:t>
            </a:r>
            <a:r>
              <a:rPr lang="en-US" altLang="ja-JP" sz="1200" dirty="0">
                <a:latin typeface="Courier New" pitchFamily="49" charset="0"/>
              </a:rPr>
              <a:t>, </a:t>
            </a:r>
            <a:r>
              <a:rPr lang="en-US" altLang="ja-JP" sz="1200" dirty="0" err="1">
                <a:latin typeface="Courier New" pitchFamily="49" charset="0"/>
              </a:rPr>
              <a:t>xSize</a:t>
            </a:r>
            <a:r>
              <a:rPr lang="en-US" altLang="ja-JP" sz="1200" dirty="0">
                <a:latin typeface="Courier New" pitchFamily="49" charset="0"/>
              </a:rPr>
              <a:t>, </a:t>
            </a:r>
            <a:r>
              <a:rPr lang="en-US" altLang="ja-JP" sz="1200" dirty="0" err="1">
                <a:latin typeface="Courier New" pitchFamily="49" charset="0"/>
              </a:rPr>
              <a:t>ySize</a:t>
            </a:r>
            <a:r>
              <a:rPr lang="en-US" altLang="ja-JP" sz="1200" dirty="0">
                <a:latin typeface="Courier New" pitchFamily="49" charset="0"/>
              </a:rPr>
              <a:t>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>
                <a:latin typeface="Courier New" pitchFamily="49" charset="0"/>
              </a:rPr>
              <a:t>Agents agents = new Agents( handle, “</a:t>
            </a:r>
            <a:r>
              <a:rPr lang="en-US" altLang="ja-JP" sz="1200" dirty="0" err="1">
                <a:latin typeface="Courier New" pitchFamily="49" charset="0"/>
              </a:rPr>
              <a:t>MyAgents</a:t>
            </a:r>
            <a:r>
              <a:rPr lang="en-US" altLang="ja-JP" sz="1200" dirty="0">
                <a:latin typeface="Courier New" pitchFamily="49" charset="0"/>
              </a:rPr>
              <a:t>”, </a:t>
            </a:r>
            <a:r>
              <a:rPr lang="en-US" altLang="ja-JP" sz="1200" dirty="0" err="1">
                <a:latin typeface="Courier New" pitchFamily="49" charset="0"/>
              </a:rPr>
              <a:t>params</a:t>
            </a:r>
            <a:r>
              <a:rPr lang="en-US" altLang="ja-JP" sz="1200" dirty="0">
                <a:latin typeface="Courier New" pitchFamily="49" charset="0"/>
              </a:rPr>
              <a:t>, space, population 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 err="1">
                <a:latin typeface="Courier New" pitchFamily="49" charset="0"/>
              </a:rPr>
              <a:t>space.callAll</a:t>
            </a:r>
            <a:r>
              <a:rPr lang="en-US" altLang="ja-JP" sz="1200" dirty="0">
                <a:latin typeface="Courier New" pitchFamily="49" charset="0"/>
              </a:rPr>
              <a:t>( MySpace.func1, </a:t>
            </a:r>
            <a:r>
              <a:rPr lang="en-US" altLang="ja-JP" sz="1200" dirty="0" err="1">
                <a:latin typeface="Courier New" pitchFamily="49" charset="0"/>
              </a:rPr>
              <a:t>params</a:t>
            </a:r>
            <a:r>
              <a:rPr lang="en-US" altLang="ja-JP" sz="1200" dirty="0">
                <a:latin typeface="Courier New" pitchFamily="49" charset="0"/>
              </a:rPr>
              <a:t> 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 err="1">
                <a:latin typeface="Courier New" pitchFamily="49" charset="0"/>
              </a:rPr>
              <a:t>space.exchangeAll</a:t>
            </a:r>
            <a:r>
              <a:rPr lang="en-US" altLang="ja-JP" sz="1200" dirty="0">
                <a:latin typeface="Courier New" pitchFamily="49" charset="0"/>
              </a:rPr>
              <a:t>( MySpace.func2, neighbors 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 err="1">
                <a:latin typeface="Courier New" pitchFamily="49" charset="0"/>
              </a:rPr>
              <a:t>agents.exchangeAll</a:t>
            </a:r>
            <a:r>
              <a:rPr lang="en-US" altLang="ja-JP" sz="1200" dirty="0">
                <a:latin typeface="Courier New" pitchFamily="49" charset="0"/>
              </a:rPr>
              <a:t>( MyAgents.func3 );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 err="1">
                <a:latin typeface="Courier New" pitchFamily="49" charset="0"/>
              </a:rPr>
              <a:t>agents.manageAll</a:t>
            </a:r>
            <a:r>
              <a:rPr lang="en-US" altLang="ja-JP" sz="1200" dirty="0">
                <a:latin typeface="Courier New" pitchFamily="49" charset="0"/>
              </a:rPr>
              <a:t>( );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endParaRPr lang="en-US" altLang="ja-JP" sz="1200" dirty="0">
              <a:latin typeface="Courier New" pitchFamily="49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None/>
            </a:pPr>
            <a:r>
              <a:rPr lang="en-US" altLang="ja-JP" sz="1200" dirty="0" err="1">
                <a:latin typeface="Courier New" pitchFamily="49" charset="0"/>
              </a:rPr>
              <a:t>MASS.finish</a:t>
            </a:r>
            <a:r>
              <a:rPr lang="en-US" altLang="ja-JP" sz="1200" dirty="0">
                <a:latin typeface="Courier New" pitchFamily="49" charset="0"/>
              </a:rPr>
              <a:t>( 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altLang="ja-JP" sz="1200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156"/>
          <p:cNvGrpSpPr>
            <a:grpSpLocks/>
          </p:cNvGrpSpPr>
          <p:nvPr/>
        </p:nvGrpSpPr>
        <p:grpSpPr bwMode="auto">
          <a:xfrm>
            <a:off x="5257800" y="2522538"/>
            <a:ext cx="3048000" cy="3048000"/>
            <a:chOff x="3312" y="1589"/>
            <a:chExt cx="1920" cy="1920"/>
          </a:xfrm>
        </p:grpSpPr>
        <p:sp>
          <p:nvSpPr>
            <p:cNvPr id="19544" name="Rectangle 4"/>
            <p:cNvSpPr>
              <a:spLocks noChangeArrowheads="1"/>
            </p:cNvSpPr>
            <p:nvPr/>
          </p:nvSpPr>
          <p:spPr bwMode="auto">
            <a:xfrm>
              <a:off x="3792" y="158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5" name="Rectangle 13"/>
            <p:cNvSpPr>
              <a:spLocks noChangeArrowheads="1"/>
            </p:cNvSpPr>
            <p:nvPr/>
          </p:nvSpPr>
          <p:spPr bwMode="auto">
            <a:xfrm>
              <a:off x="4272" y="158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6" name="Rectangle 14"/>
            <p:cNvSpPr>
              <a:spLocks noChangeArrowheads="1"/>
            </p:cNvSpPr>
            <p:nvPr/>
          </p:nvSpPr>
          <p:spPr bwMode="auto">
            <a:xfrm>
              <a:off x="4752" y="158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7" name="Rectangle 15"/>
            <p:cNvSpPr>
              <a:spLocks noChangeArrowheads="1"/>
            </p:cNvSpPr>
            <p:nvPr/>
          </p:nvSpPr>
          <p:spPr bwMode="auto">
            <a:xfrm>
              <a:off x="3312" y="158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8" name="Rectangle 17"/>
            <p:cNvSpPr>
              <a:spLocks noChangeArrowheads="1"/>
            </p:cNvSpPr>
            <p:nvPr/>
          </p:nvSpPr>
          <p:spPr bwMode="auto">
            <a:xfrm>
              <a:off x="3792" y="206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49" name="Rectangle 19"/>
            <p:cNvSpPr>
              <a:spLocks noChangeArrowheads="1"/>
            </p:cNvSpPr>
            <p:nvPr/>
          </p:nvSpPr>
          <p:spPr bwMode="auto">
            <a:xfrm>
              <a:off x="4272" y="206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0" name="Rectangle 20"/>
            <p:cNvSpPr>
              <a:spLocks noChangeArrowheads="1"/>
            </p:cNvSpPr>
            <p:nvPr/>
          </p:nvSpPr>
          <p:spPr bwMode="auto">
            <a:xfrm>
              <a:off x="4752" y="206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1" name="Rectangle 21"/>
            <p:cNvSpPr>
              <a:spLocks noChangeArrowheads="1"/>
            </p:cNvSpPr>
            <p:nvPr/>
          </p:nvSpPr>
          <p:spPr bwMode="auto">
            <a:xfrm>
              <a:off x="3312" y="206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2" name="Rectangle 22"/>
            <p:cNvSpPr>
              <a:spLocks noChangeArrowheads="1"/>
            </p:cNvSpPr>
            <p:nvPr/>
          </p:nvSpPr>
          <p:spPr bwMode="auto">
            <a:xfrm>
              <a:off x="3792" y="254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3" name="Rectangle 24"/>
            <p:cNvSpPr>
              <a:spLocks noChangeArrowheads="1"/>
            </p:cNvSpPr>
            <p:nvPr/>
          </p:nvSpPr>
          <p:spPr bwMode="auto">
            <a:xfrm>
              <a:off x="4272" y="254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4" name="Rectangle 25"/>
            <p:cNvSpPr>
              <a:spLocks noChangeArrowheads="1"/>
            </p:cNvSpPr>
            <p:nvPr/>
          </p:nvSpPr>
          <p:spPr bwMode="auto">
            <a:xfrm>
              <a:off x="4752" y="254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5" name="Rectangle 26"/>
            <p:cNvSpPr>
              <a:spLocks noChangeArrowheads="1"/>
            </p:cNvSpPr>
            <p:nvPr/>
          </p:nvSpPr>
          <p:spPr bwMode="auto">
            <a:xfrm>
              <a:off x="3312" y="254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6" name="Rectangle 27"/>
            <p:cNvSpPr>
              <a:spLocks noChangeArrowheads="1"/>
            </p:cNvSpPr>
            <p:nvPr/>
          </p:nvSpPr>
          <p:spPr bwMode="auto">
            <a:xfrm>
              <a:off x="3792" y="302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7" name="Rectangle 29"/>
            <p:cNvSpPr>
              <a:spLocks noChangeArrowheads="1"/>
            </p:cNvSpPr>
            <p:nvPr/>
          </p:nvSpPr>
          <p:spPr bwMode="auto">
            <a:xfrm>
              <a:off x="4272" y="302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8" name="Rectangle 30"/>
            <p:cNvSpPr>
              <a:spLocks noChangeArrowheads="1"/>
            </p:cNvSpPr>
            <p:nvPr/>
          </p:nvSpPr>
          <p:spPr bwMode="auto">
            <a:xfrm>
              <a:off x="4752" y="302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59" name="Rectangle 31"/>
            <p:cNvSpPr>
              <a:spLocks noChangeArrowheads="1"/>
            </p:cNvSpPr>
            <p:nvPr/>
          </p:nvSpPr>
          <p:spPr bwMode="auto">
            <a:xfrm>
              <a:off x="3312" y="3029"/>
              <a:ext cx="480" cy="480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49"/>
          <p:cNvGrpSpPr>
            <a:grpSpLocks/>
          </p:cNvGrpSpPr>
          <p:nvPr/>
        </p:nvGrpSpPr>
        <p:grpSpPr bwMode="auto">
          <a:xfrm>
            <a:off x="5638800" y="2127250"/>
            <a:ext cx="2286000" cy="381000"/>
            <a:chOff x="3552" y="1340"/>
            <a:chExt cx="1440" cy="240"/>
          </a:xfrm>
        </p:grpSpPr>
        <p:grpSp>
          <p:nvGrpSpPr>
            <p:cNvPr id="4" name="Group 56"/>
            <p:cNvGrpSpPr>
              <a:grpSpLocks/>
            </p:cNvGrpSpPr>
            <p:nvPr/>
          </p:nvGrpSpPr>
          <p:grpSpPr bwMode="auto">
            <a:xfrm>
              <a:off x="4944" y="1340"/>
              <a:ext cx="48" cy="240"/>
              <a:chOff x="3552" y="1248"/>
              <a:chExt cx="96" cy="440"/>
            </a:xfrm>
          </p:grpSpPr>
          <p:sp>
            <p:nvSpPr>
              <p:cNvPr id="40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41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43" name="AutoShape 59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9528" name="Line 60"/>
            <p:cNvSpPr>
              <a:spLocks noChangeShapeType="1"/>
            </p:cNvSpPr>
            <p:nvPr/>
          </p:nvSpPr>
          <p:spPr bwMode="auto">
            <a:xfrm>
              <a:off x="3600" y="1340"/>
              <a:ext cx="139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86"/>
            <p:cNvGrpSpPr>
              <a:grpSpLocks/>
            </p:cNvGrpSpPr>
            <p:nvPr/>
          </p:nvGrpSpPr>
          <p:grpSpPr bwMode="auto">
            <a:xfrm>
              <a:off x="4464" y="1340"/>
              <a:ext cx="48" cy="240"/>
              <a:chOff x="3552" y="1248"/>
              <a:chExt cx="96" cy="440"/>
            </a:xfrm>
          </p:grpSpPr>
          <p:sp>
            <p:nvSpPr>
              <p:cNvPr id="37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38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40" name="AutoShape 89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6" name="Group 90"/>
            <p:cNvGrpSpPr>
              <a:grpSpLocks/>
            </p:cNvGrpSpPr>
            <p:nvPr/>
          </p:nvGrpSpPr>
          <p:grpSpPr bwMode="auto">
            <a:xfrm>
              <a:off x="3984" y="1340"/>
              <a:ext cx="48" cy="240"/>
              <a:chOff x="3552" y="1248"/>
              <a:chExt cx="96" cy="440"/>
            </a:xfrm>
          </p:grpSpPr>
          <p:sp>
            <p:nvSpPr>
              <p:cNvPr id="34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35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37" name="AutoShape 93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8" name="Group 94"/>
            <p:cNvGrpSpPr>
              <a:grpSpLocks/>
            </p:cNvGrpSpPr>
            <p:nvPr/>
          </p:nvGrpSpPr>
          <p:grpSpPr bwMode="auto">
            <a:xfrm>
              <a:off x="3552" y="1340"/>
              <a:ext cx="48" cy="240"/>
              <a:chOff x="3552" y="1248"/>
              <a:chExt cx="96" cy="440"/>
            </a:xfrm>
          </p:grpSpPr>
          <p:sp>
            <p:nvSpPr>
              <p:cNvPr id="31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32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34" name="AutoShape 97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9" name="Group 102"/>
          <p:cNvGrpSpPr>
            <a:grpSpLocks/>
          </p:cNvGrpSpPr>
          <p:nvPr/>
        </p:nvGrpSpPr>
        <p:grpSpPr bwMode="auto">
          <a:xfrm>
            <a:off x="5638800" y="1828800"/>
            <a:ext cx="61913" cy="298450"/>
            <a:chOff x="3552" y="1152"/>
            <a:chExt cx="39" cy="188"/>
          </a:xfrm>
        </p:grpSpPr>
        <p:sp>
          <p:nvSpPr>
            <p:cNvPr id="44" name="Freeform 124"/>
            <p:cNvSpPr>
              <a:spLocks noChangeArrowheads="1"/>
            </p:cNvSpPr>
            <p:nvPr/>
          </p:nvSpPr>
          <p:spPr bwMode="auto">
            <a:xfrm>
              <a:off x="3552" y="1174"/>
              <a:ext cx="39" cy="166"/>
            </a:xfrm>
            <a:custGeom>
              <a:avLst/>
              <a:gdLst>
                <a:gd name="T0" fmla="*/ 20 w 634975"/>
                <a:gd name="T1" fmla="*/ 0 h 1226576"/>
                <a:gd name="T2" fmla="*/ 36 w 634975"/>
                <a:gd name="T3" fmla="*/ 10 h 1226576"/>
                <a:gd name="T4" fmla="*/ 0 w 634975"/>
                <a:gd name="T5" fmla="*/ 33 h 1226576"/>
                <a:gd name="T6" fmla="*/ 38 w 634975"/>
                <a:gd name="T7" fmla="*/ 53 h 1226576"/>
                <a:gd name="T8" fmla="*/ 0 w 634975"/>
                <a:gd name="T9" fmla="*/ 74 h 1226576"/>
                <a:gd name="T10" fmla="*/ 37 w 634975"/>
                <a:gd name="T11" fmla="*/ 94 h 1226576"/>
                <a:gd name="T12" fmla="*/ 0 w 634975"/>
                <a:gd name="T13" fmla="*/ 117 h 1226576"/>
                <a:gd name="T14" fmla="*/ 39 w 634975"/>
                <a:gd name="T15" fmla="*/ 137 h 1226576"/>
                <a:gd name="T16" fmla="*/ 1 w 634975"/>
                <a:gd name="T17" fmla="*/ 156 h 1226576"/>
                <a:gd name="T18" fmla="*/ 19 w 634975"/>
                <a:gd name="T19" fmla="*/ 166 h 12265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4975"/>
                <a:gd name="T31" fmla="*/ 0 h 1226576"/>
                <a:gd name="T32" fmla="*/ 634975 w 634975"/>
                <a:gd name="T33" fmla="*/ 1226576 h 12265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4975" h="1226576">
                  <a:moveTo>
                    <a:pt x="317488" y="0"/>
                  </a:moveTo>
                  <a:lnTo>
                    <a:pt x="591681" y="72152"/>
                  </a:lnTo>
                  <a:lnTo>
                    <a:pt x="0" y="245315"/>
                  </a:lnTo>
                  <a:lnTo>
                    <a:pt x="620544" y="389618"/>
                  </a:lnTo>
                  <a:lnTo>
                    <a:pt x="0" y="548351"/>
                  </a:lnTo>
                  <a:lnTo>
                    <a:pt x="606113" y="692654"/>
                  </a:lnTo>
                  <a:lnTo>
                    <a:pt x="0" y="865818"/>
                  </a:lnTo>
                  <a:lnTo>
                    <a:pt x="634975" y="1010121"/>
                  </a:lnTo>
                  <a:lnTo>
                    <a:pt x="14431" y="1154424"/>
                  </a:lnTo>
                  <a:lnTo>
                    <a:pt x="303056" y="1226576"/>
                  </a:lnTo>
                </a:path>
              </a:pathLst>
            </a:cu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45" name="Straight Connector 126"/>
            <p:cNvCxnSpPr>
              <a:cxnSpLocks noChangeShapeType="1"/>
            </p:cNvCxnSpPr>
            <p:nvPr/>
          </p:nvCxnSpPr>
          <p:spPr bwMode="auto">
            <a:xfrm>
              <a:off x="3576" y="1152"/>
              <a:ext cx="0" cy="3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  <p:grpSp>
        <p:nvGrpSpPr>
          <p:cNvPr id="10" name="Group 150"/>
          <p:cNvGrpSpPr>
            <a:grpSpLocks/>
          </p:cNvGrpSpPr>
          <p:nvPr/>
        </p:nvGrpSpPr>
        <p:grpSpPr bwMode="auto">
          <a:xfrm>
            <a:off x="5638800" y="5556250"/>
            <a:ext cx="2286000" cy="381000"/>
            <a:chOff x="3552" y="3500"/>
            <a:chExt cx="1440" cy="240"/>
          </a:xfrm>
        </p:grpSpPr>
        <p:grpSp>
          <p:nvGrpSpPr>
            <p:cNvPr id="11" name="Group 103"/>
            <p:cNvGrpSpPr>
              <a:grpSpLocks/>
            </p:cNvGrpSpPr>
            <p:nvPr/>
          </p:nvGrpSpPr>
          <p:grpSpPr bwMode="auto">
            <a:xfrm>
              <a:off x="4944" y="3500"/>
              <a:ext cx="48" cy="240"/>
              <a:chOff x="3552" y="1248"/>
              <a:chExt cx="96" cy="440"/>
            </a:xfrm>
          </p:grpSpPr>
          <p:sp>
            <p:nvSpPr>
              <p:cNvPr id="61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62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24" name="AutoShape 106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9509" name="Line 107"/>
            <p:cNvSpPr>
              <a:spLocks noChangeShapeType="1"/>
            </p:cNvSpPr>
            <p:nvPr/>
          </p:nvSpPr>
          <p:spPr bwMode="auto">
            <a:xfrm>
              <a:off x="3600" y="3740"/>
              <a:ext cx="139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4464" y="3500"/>
              <a:ext cx="48" cy="240"/>
              <a:chOff x="3552" y="1248"/>
              <a:chExt cx="96" cy="440"/>
            </a:xfrm>
          </p:grpSpPr>
          <p:sp>
            <p:nvSpPr>
              <p:cNvPr id="58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59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21" name="AutoShape 111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3" name="Group 112"/>
            <p:cNvGrpSpPr>
              <a:grpSpLocks/>
            </p:cNvGrpSpPr>
            <p:nvPr/>
          </p:nvGrpSpPr>
          <p:grpSpPr bwMode="auto">
            <a:xfrm>
              <a:off x="3984" y="3500"/>
              <a:ext cx="48" cy="240"/>
              <a:chOff x="3552" y="1248"/>
              <a:chExt cx="96" cy="440"/>
            </a:xfrm>
          </p:grpSpPr>
          <p:sp>
            <p:nvSpPr>
              <p:cNvPr id="55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56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18" name="AutoShape 115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4" name="Group 116"/>
            <p:cNvGrpSpPr>
              <a:grpSpLocks/>
            </p:cNvGrpSpPr>
            <p:nvPr/>
          </p:nvGrpSpPr>
          <p:grpSpPr bwMode="auto">
            <a:xfrm>
              <a:off x="3552" y="3500"/>
              <a:ext cx="48" cy="240"/>
              <a:chOff x="3552" y="1248"/>
              <a:chExt cx="96" cy="440"/>
            </a:xfrm>
          </p:grpSpPr>
          <p:sp>
            <p:nvSpPr>
              <p:cNvPr id="52" name="Freeform 124"/>
              <p:cNvSpPr>
                <a:spLocks noChangeArrowheads="1"/>
              </p:cNvSpPr>
              <p:nvPr/>
            </p:nvSpPr>
            <p:spPr bwMode="auto">
              <a:xfrm>
                <a:off x="3552" y="1288"/>
                <a:ext cx="78" cy="304"/>
              </a:xfrm>
              <a:custGeom>
                <a:avLst/>
                <a:gdLst>
                  <a:gd name="T0" fmla="*/ 39 w 634975"/>
                  <a:gd name="T1" fmla="*/ 0 h 1226576"/>
                  <a:gd name="T2" fmla="*/ 73 w 634975"/>
                  <a:gd name="T3" fmla="*/ 18 h 1226576"/>
                  <a:gd name="T4" fmla="*/ 0 w 634975"/>
                  <a:gd name="T5" fmla="*/ 61 h 1226576"/>
                  <a:gd name="T6" fmla="*/ 76 w 634975"/>
                  <a:gd name="T7" fmla="*/ 97 h 1226576"/>
                  <a:gd name="T8" fmla="*/ 0 w 634975"/>
                  <a:gd name="T9" fmla="*/ 136 h 1226576"/>
                  <a:gd name="T10" fmla="*/ 74 w 634975"/>
                  <a:gd name="T11" fmla="*/ 172 h 1226576"/>
                  <a:gd name="T12" fmla="*/ 0 w 634975"/>
                  <a:gd name="T13" fmla="*/ 215 h 1226576"/>
                  <a:gd name="T14" fmla="*/ 78 w 634975"/>
                  <a:gd name="T15" fmla="*/ 250 h 1226576"/>
                  <a:gd name="T16" fmla="*/ 2 w 634975"/>
                  <a:gd name="T17" fmla="*/ 286 h 1226576"/>
                  <a:gd name="T18" fmla="*/ 37 w 634975"/>
                  <a:gd name="T19" fmla="*/ 304 h 12265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4975"/>
                  <a:gd name="T31" fmla="*/ 0 h 1226576"/>
                  <a:gd name="T32" fmla="*/ 634975 w 634975"/>
                  <a:gd name="T33" fmla="*/ 1226576 h 122657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4975" h="1226576">
                    <a:moveTo>
                      <a:pt x="317488" y="0"/>
                    </a:moveTo>
                    <a:lnTo>
                      <a:pt x="591681" y="72152"/>
                    </a:lnTo>
                    <a:lnTo>
                      <a:pt x="0" y="245315"/>
                    </a:lnTo>
                    <a:lnTo>
                      <a:pt x="620544" y="389618"/>
                    </a:lnTo>
                    <a:lnTo>
                      <a:pt x="0" y="548351"/>
                    </a:lnTo>
                    <a:lnTo>
                      <a:pt x="606113" y="692654"/>
                    </a:lnTo>
                    <a:lnTo>
                      <a:pt x="0" y="865818"/>
                    </a:lnTo>
                    <a:lnTo>
                      <a:pt x="634975" y="1010121"/>
                    </a:lnTo>
                    <a:lnTo>
                      <a:pt x="14431" y="1154424"/>
                    </a:lnTo>
                    <a:lnTo>
                      <a:pt x="303056" y="1226576"/>
                    </a:lnTo>
                  </a:path>
                </a:pathLst>
              </a:custGeom>
              <a:noFill/>
              <a:ln w="25400">
                <a:solidFill>
                  <a:schemeClr val="tx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53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3600" y="1248"/>
                <a:ext cx="0" cy="5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19515" name="AutoShape 119"/>
              <p:cNvSpPr>
                <a:spLocks noChangeArrowheads="1"/>
              </p:cNvSpPr>
              <p:nvPr/>
            </p:nvSpPr>
            <p:spPr bwMode="auto">
              <a:xfrm flipV="1">
                <a:off x="3552" y="1592"/>
                <a:ext cx="96" cy="9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15" name="Group 123"/>
          <p:cNvGrpSpPr>
            <a:grpSpLocks/>
          </p:cNvGrpSpPr>
          <p:nvPr/>
        </p:nvGrpSpPr>
        <p:grpSpPr bwMode="auto">
          <a:xfrm>
            <a:off x="5638800" y="5937250"/>
            <a:ext cx="76200" cy="381000"/>
            <a:chOff x="3552" y="1248"/>
            <a:chExt cx="96" cy="440"/>
          </a:xfrm>
        </p:grpSpPr>
        <p:sp>
          <p:nvSpPr>
            <p:cNvPr id="65" name="Freeform 64"/>
            <p:cNvSpPr>
              <a:spLocks noChangeArrowheads="1"/>
            </p:cNvSpPr>
            <p:nvPr/>
          </p:nvSpPr>
          <p:spPr bwMode="auto">
            <a:xfrm>
              <a:off x="3552" y="1288"/>
              <a:ext cx="78" cy="304"/>
            </a:xfrm>
            <a:custGeom>
              <a:avLst/>
              <a:gdLst>
                <a:gd name="T0" fmla="*/ 39 w 634975"/>
                <a:gd name="T1" fmla="*/ 0 h 1226576"/>
                <a:gd name="T2" fmla="*/ 73 w 634975"/>
                <a:gd name="T3" fmla="*/ 18 h 1226576"/>
                <a:gd name="T4" fmla="*/ 0 w 634975"/>
                <a:gd name="T5" fmla="*/ 61 h 1226576"/>
                <a:gd name="T6" fmla="*/ 76 w 634975"/>
                <a:gd name="T7" fmla="*/ 97 h 1226576"/>
                <a:gd name="T8" fmla="*/ 0 w 634975"/>
                <a:gd name="T9" fmla="*/ 136 h 1226576"/>
                <a:gd name="T10" fmla="*/ 74 w 634975"/>
                <a:gd name="T11" fmla="*/ 172 h 1226576"/>
                <a:gd name="T12" fmla="*/ 0 w 634975"/>
                <a:gd name="T13" fmla="*/ 215 h 1226576"/>
                <a:gd name="T14" fmla="*/ 78 w 634975"/>
                <a:gd name="T15" fmla="*/ 250 h 1226576"/>
                <a:gd name="T16" fmla="*/ 2 w 634975"/>
                <a:gd name="T17" fmla="*/ 286 h 1226576"/>
                <a:gd name="T18" fmla="*/ 37 w 634975"/>
                <a:gd name="T19" fmla="*/ 304 h 12265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4975"/>
                <a:gd name="T31" fmla="*/ 0 h 1226576"/>
                <a:gd name="T32" fmla="*/ 634975 w 634975"/>
                <a:gd name="T33" fmla="*/ 1226576 h 12265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4975" h="1226576">
                  <a:moveTo>
                    <a:pt x="317488" y="0"/>
                  </a:moveTo>
                  <a:lnTo>
                    <a:pt x="591681" y="72152"/>
                  </a:lnTo>
                  <a:lnTo>
                    <a:pt x="0" y="245315"/>
                  </a:lnTo>
                  <a:lnTo>
                    <a:pt x="620544" y="389618"/>
                  </a:lnTo>
                  <a:lnTo>
                    <a:pt x="0" y="548351"/>
                  </a:lnTo>
                  <a:lnTo>
                    <a:pt x="606113" y="692654"/>
                  </a:lnTo>
                  <a:lnTo>
                    <a:pt x="0" y="865818"/>
                  </a:lnTo>
                  <a:lnTo>
                    <a:pt x="634975" y="1010121"/>
                  </a:lnTo>
                  <a:lnTo>
                    <a:pt x="14431" y="1154424"/>
                  </a:lnTo>
                  <a:lnTo>
                    <a:pt x="303056" y="1226576"/>
                  </a:lnTo>
                </a:path>
              </a:pathLst>
            </a:cu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66" name="Straight Connector 65"/>
            <p:cNvCxnSpPr>
              <a:cxnSpLocks noChangeShapeType="1"/>
            </p:cNvCxnSpPr>
            <p:nvPr/>
          </p:nvCxnSpPr>
          <p:spPr bwMode="auto">
            <a:xfrm>
              <a:off x="3600" y="1248"/>
              <a:ext cx="0" cy="57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9507" name="AutoShape 126"/>
            <p:cNvSpPr>
              <a:spLocks noChangeArrowheads="1"/>
            </p:cNvSpPr>
            <p:nvPr/>
          </p:nvSpPr>
          <p:spPr bwMode="auto">
            <a:xfrm flipV="1">
              <a:off x="3552" y="1592"/>
              <a:ext cx="96" cy="96"/>
            </a:xfrm>
            <a:prstGeom prst="triangle">
              <a:avLst>
                <a:gd name="adj" fmla="val 5000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" name="Group 153"/>
          <p:cNvGrpSpPr>
            <a:grpSpLocks/>
          </p:cNvGrpSpPr>
          <p:nvPr/>
        </p:nvGrpSpPr>
        <p:grpSpPr bwMode="auto">
          <a:xfrm>
            <a:off x="5334000" y="2819400"/>
            <a:ext cx="2138363" cy="1692275"/>
            <a:chOff x="3360" y="1776"/>
            <a:chExt cx="1347" cy="1066"/>
          </a:xfrm>
        </p:grpSpPr>
        <p:sp>
          <p:nvSpPr>
            <p:cNvPr id="19497" name="Line 127"/>
            <p:cNvSpPr>
              <a:spLocks noChangeShapeType="1"/>
            </p:cNvSpPr>
            <p:nvPr/>
          </p:nvSpPr>
          <p:spPr bwMode="auto">
            <a:xfrm>
              <a:off x="4032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Line 128"/>
            <p:cNvSpPr>
              <a:spLocks noChangeShapeType="1"/>
            </p:cNvSpPr>
            <p:nvPr/>
          </p:nvSpPr>
          <p:spPr bwMode="auto">
            <a:xfrm rot="-5400000">
              <a:off x="3840" y="21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Line 129"/>
            <p:cNvSpPr>
              <a:spLocks noChangeShapeType="1"/>
            </p:cNvSpPr>
            <p:nvPr/>
          </p:nvSpPr>
          <p:spPr bwMode="auto">
            <a:xfrm rot="5400000" flipV="1">
              <a:off x="3840" y="249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Line 130"/>
            <p:cNvSpPr>
              <a:spLocks noChangeShapeType="1"/>
            </p:cNvSpPr>
            <p:nvPr/>
          </p:nvSpPr>
          <p:spPr bwMode="auto">
            <a:xfrm flipH="1" flipV="1">
              <a:off x="3648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Text Box 131"/>
            <p:cNvSpPr txBox="1">
              <a:spLocks noChangeArrowheads="1"/>
            </p:cNvSpPr>
            <p:nvPr/>
          </p:nvSpPr>
          <p:spPr bwMode="auto">
            <a:xfrm>
              <a:off x="3360" y="229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func2( )</a:t>
              </a:r>
              <a:endParaRPr lang="en-US" altLang="ja-JP"/>
            </a:p>
          </p:txBody>
        </p:sp>
        <p:sp>
          <p:nvSpPr>
            <p:cNvPr id="19502" name="Text Box 132"/>
            <p:cNvSpPr txBox="1">
              <a:spLocks noChangeArrowheads="1"/>
            </p:cNvSpPr>
            <p:nvPr/>
          </p:nvSpPr>
          <p:spPr bwMode="auto">
            <a:xfrm>
              <a:off x="3840" y="1776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func2( )</a:t>
              </a:r>
              <a:endParaRPr lang="en-US" altLang="ja-JP"/>
            </a:p>
          </p:txBody>
        </p:sp>
        <p:sp>
          <p:nvSpPr>
            <p:cNvPr id="19503" name="Text Box 133"/>
            <p:cNvSpPr txBox="1">
              <a:spLocks noChangeArrowheads="1"/>
            </p:cNvSpPr>
            <p:nvPr/>
          </p:nvSpPr>
          <p:spPr bwMode="auto">
            <a:xfrm>
              <a:off x="4320" y="230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func2( )</a:t>
              </a:r>
              <a:endParaRPr lang="en-US" altLang="ja-JP"/>
            </a:p>
          </p:txBody>
        </p:sp>
        <p:sp>
          <p:nvSpPr>
            <p:cNvPr id="19504" name="Text Box 134"/>
            <p:cNvSpPr txBox="1">
              <a:spLocks noChangeArrowheads="1"/>
            </p:cNvSpPr>
            <p:nvPr/>
          </p:nvSpPr>
          <p:spPr bwMode="auto">
            <a:xfrm>
              <a:off x="3888" y="2688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func2( )</a:t>
              </a:r>
              <a:endParaRPr lang="en-US" altLang="ja-JP"/>
            </a:p>
          </p:txBody>
        </p:sp>
      </p:grpSp>
      <p:grpSp>
        <p:nvGrpSpPr>
          <p:cNvPr id="17" name="Group 152"/>
          <p:cNvGrpSpPr>
            <a:grpSpLocks/>
          </p:cNvGrpSpPr>
          <p:nvPr/>
        </p:nvGrpSpPr>
        <p:grpSpPr bwMode="auto">
          <a:xfrm>
            <a:off x="5334000" y="2514600"/>
            <a:ext cx="2900363" cy="1006475"/>
            <a:chOff x="3360" y="1584"/>
            <a:chExt cx="1827" cy="634"/>
          </a:xfrm>
        </p:grpSpPr>
        <p:sp>
          <p:nvSpPr>
            <p:cNvPr id="19490" name="Text Box 136"/>
            <p:cNvSpPr txBox="1">
              <a:spLocks noChangeArrowheads="1"/>
            </p:cNvSpPr>
            <p:nvPr/>
          </p:nvSpPr>
          <p:spPr bwMode="auto">
            <a:xfrm>
              <a:off x="4320" y="158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func1( )</a:t>
              </a:r>
              <a:endParaRPr lang="en-US" altLang="ja-JP"/>
            </a:p>
          </p:txBody>
        </p:sp>
        <p:sp>
          <p:nvSpPr>
            <p:cNvPr id="19491" name="Text Box 137"/>
            <p:cNvSpPr txBox="1">
              <a:spLocks noChangeArrowheads="1"/>
            </p:cNvSpPr>
            <p:nvPr/>
          </p:nvSpPr>
          <p:spPr bwMode="auto">
            <a:xfrm>
              <a:off x="4800" y="158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func1( )</a:t>
              </a:r>
              <a:endParaRPr lang="en-US" altLang="ja-JP"/>
            </a:p>
          </p:txBody>
        </p:sp>
        <p:sp>
          <p:nvSpPr>
            <p:cNvPr id="19492" name="Text Box 138"/>
            <p:cNvSpPr txBox="1">
              <a:spLocks noChangeArrowheads="1"/>
            </p:cNvSpPr>
            <p:nvPr/>
          </p:nvSpPr>
          <p:spPr bwMode="auto">
            <a:xfrm>
              <a:off x="3840" y="158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func1( )</a:t>
              </a:r>
              <a:endParaRPr lang="en-US" altLang="ja-JP"/>
            </a:p>
          </p:txBody>
        </p:sp>
        <p:sp>
          <p:nvSpPr>
            <p:cNvPr id="19493" name="Text Box 139"/>
            <p:cNvSpPr txBox="1">
              <a:spLocks noChangeArrowheads="1"/>
            </p:cNvSpPr>
            <p:nvPr/>
          </p:nvSpPr>
          <p:spPr bwMode="auto">
            <a:xfrm>
              <a:off x="3360" y="158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func1( )</a:t>
              </a:r>
              <a:endParaRPr lang="en-US" altLang="ja-JP"/>
            </a:p>
          </p:txBody>
        </p:sp>
        <p:sp>
          <p:nvSpPr>
            <p:cNvPr id="19494" name="Text Box 140"/>
            <p:cNvSpPr txBox="1">
              <a:spLocks noChangeArrowheads="1"/>
            </p:cNvSpPr>
            <p:nvPr/>
          </p:nvSpPr>
          <p:spPr bwMode="auto">
            <a:xfrm>
              <a:off x="3360" y="206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func1( )</a:t>
              </a:r>
              <a:endParaRPr lang="en-US" altLang="ja-JP"/>
            </a:p>
          </p:txBody>
        </p:sp>
        <p:sp>
          <p:nvSpPr>
            <p:cNvPr id="19495" name="Text Box 141"/>
            <p:cNvSpPr txBox="1">
              <a:spLocks noChangeArrowheads="1"/>
            </p:cNvSpPr>
            <p:nvPr/>
          </p:nvSpPr>
          <p:spPr bwMode="auto">
            <a:xfrm>
              <a:off x="3936" y="2064"/>
              <a:ext cx="1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…</a:t>
              </a:r>
              <a:endParaRPr lang="en-US" altLang="ja-JP"/>
            </a:p>
          </p:txBody>
        </p:sp>
        <p:sp>
          <p:nvSpPr>
            <p:cNvPr id="19496" name="Text Box 142"/>
            <p:cNvSpPr txBox="1">
              <a:spLocks noChangeArrowheads="1"/>
            </p:cNvSpPr>
            <p:nvPr/>
          </p:nvSpPr>
          <p:spPr bwMode="auto">
            <a:xfrm>
              <a:off x="4416" y="2064"/>
              <a:ext cx="1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…</a:t>
              </a:r>
              <a:endParaRPr lang="en-US" altLang="ja-JP"/>
            </a:p>
          </p:txBody>
        </p:sp>
      </p:grpSp>
      <p:grpSp>
        <p:nvGrpSpPr>
          <p:cNvPr id="18" name="Group 154"/>
          <p:cNvGrpSpPr>
            <a:grpSpLocks/>
          </p:cNvGrpSpPr>
          <p:nvPr/>
        </p:nvGrpSpPr>
        <p:grpSpPr bwMode="auto">
          <a:xfrm>
            <a:off x="6858000" y="4038600"/>
            <a:ext cx="919163" cy="854075"/>
            <a:chOff x="4320" y="2544"/>
            <a:chExt cx="579" cy="538"/>
          </a:xfrm>
        </p:grpSpPr>
        <p:sp>
          <p:nvSpPr>
            <p:cNvPr id="19486" name="Line 143"/>
            <p:cNvSpPr>
              <a:spLocks noChangeShapeType="1"/>
            </p:cNvSpPr>
            <p:nvPr/>
          </p:nvSpPr>
          <p:spPr bwMode="auto">
            <a:xfrm flipV="1">
              <a:off x="4416" y="2688"/>
              <a:ext cx="1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Line 144"/>
            <p:cNvSpPr>
              <a:spLocks noChangeShapeType="1"/>
            </p:cNvSpPr>
            <p:nvPr/>
          </p:nvSpPr>
          <p:spPr bwMode="auto">
            <a:xfrm>
              <a:off x="4416" y="278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Text Box 145"/>
            <p:cNvSpPr txBox="1">
              <a:spLocks noChangeArrowheads="1"/>
            </p:cNvSpPr>
            <p:nvPr/>
          </p:nvSpPr>
          <p:spPr bwMode="auto">
            <a:xfrm>
              <a:off x="4512" y="2544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func3( )</a:t>
              </a:r>
              <a:endParaRPr lang="en-US" altLang="ja-JP"/>
            </a:p>
          </p:txBody>
        </p:sp>
        <p:sp>
          <p:nvSpPr>
            <p:cNvPr id="19489" name="Text Box 146"/>
            <p:cNvSpPr txBox="1">
              <a:spLocks noChangeArrowheads="1"/>
            </p:cNvSpPr>
            <p:nvPr/>
          </p:nvSpPr>
          <p:spPr bwMode="auto">
            <a:xfrm>
              <a:off x="4320" y="2928"/>
              <a:ext cx="38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000" b="0"/>
                <a:t>func3( )</a:t>
              </a:r>
              <a:endParaRPr lang="en-US" altLang="ja-JP"/>
            </a:p>
          </p:txBody>
        </p:sp>
      </p:grpSp>
      <p:grpSp>
        <p:nvGrpSpPr>
          <p:cNvPr id="19" name="Group 157"/>
          <p:cNvGrpSpPr>
            <a:grpSpLocks/>
          </p:cNvGrpSpPr>
          <p:nvPr/>
        </p:nvGrpSpPr>
        <p:grpSpPr bwMode="auto">
          <a:xfrm>
            <a:off x="7239000" y="4503738"/>
            <a:ext cx="914400" cy="677862"/>
            <a:chOff x="4560" y="2837"/>
            <a:chExt cx="576" cy="427"/>
          </a:xfrm>
        </p:grpSpPr>
        <p:sp>
          <p:nvSpPr>
            <p:cNvPr id="19484" name="Oval 37"/>
            <p:cNvSpPr>
              <a:spLocks noChangeArrowheads="1"/>
            </p:cNvSpPr>
            <p:nvPr/>
          </p:nvSpPr>
          <p:spPr bwMode="auto">
            <a:xfrm>
              <a:off x="5040" y="2837"/>
              <a:ext cx="96" cy="96"/>
            </a:xfrm>
            <a:prstGeom prst="ellipse">
              <a:avLst/>
            </a:prstGeom>
            <a:solidFill>
              <a:srgbClr val="FF7C7F"/>
            </a:solidFill>
            <a:ln w="9525">
              <a:solidFill>
                <a:srgbClr val="FF7C7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5" name="Line 147"/>
            <p:cNvSpPr>
              <a:spLocks noChangeShapeType="1"/>
            </p:cNvSpPr>
            <p:nvPr/>
          </p:nvSpPr>
          <p:spPr bwMode="auto">
            <a:xfrm flipV="1">
              <a:off x="4560" y="2928"/>
              <a:ext cx="480" cy="33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51"/>
          <p:cNvGrpSpPr>
            <a:grpSpLocks/>
          </p:cNvGrpSpPr>
          <p:nvPr/>
        </p:nvGrpSpPr>
        <p:grpSpPr bwMode="auto">
          <a:xfrm>
            <a:off x="5486400" y="2743200"/>
            <a:ext cx="2438400" cy="2674938"/>
            <a:chOff x="3456" y="1728"/>
            <a:chExt cx="1536" cy="1685"/>
          </a:xfrm>
        </p:grpSpPr>
        <p:sp>
          <p:nvSpPr>
            <p:cNvPr id="19472" name="Oval 32"/>
            <p:cNvSpPr>
              <a:spLocks noChangeArrowheads="1"/>
            </p:cNvSpPr>
            <p:nvPr/>
          </p:nvSpPr>
          <p:spPr bwMode="auto">
            <a:xfrm>
              <a:off x="4320" y="2693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3" name="Oval 33"/>
            <p:cNvSpPr>
              <a:spLocks noChangeArrowheads="1"/>
            </p:cNvSpPr>
            <p:nvPr/>
          </p:nvSpPr>
          <p:spPr bwMode="auto">
            <a:xfrm>
              <a:off x="4608" y="1781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4" name="Oval 34"/>
            <p:cNvSpPr>
              <a:spLocks noChangeArrowheads="1"/>
            </p:cNvSpPr>
            <p:nvPr/>
          </p:nvSpPr>
          <p:spPr bwMode="auto">
            <a:xfrm>
              <a:off x="4080" y="2885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5" name="Oval 35"/>
            <p:cNvSpPr>
              <a:spLocks noChangeArrowheads="1"/>
            </p:cNvSpPr>
            <p:nvPr/>
          </p:nvSpPr>
          <p:spPr bwMode="auto">
            <a:xfrm>
              <a:off x="4896" y="2208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6" name="Oval 36"/>
            <p:cNvSpPr>
              <a:spLocks noChangeArrowheads="1"/>
            </p:cNvSpPr>
            <p:nvPr/>
          </p:nvSpPr>
          <p:spPr bwMode="auto">
            <a:xfrm>
              <a:off x="3600" y="2784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7" name="Oval 38"/>
            <p:cNvSpPr>
              <a:spLocks noChangeArrowheads="1"/>
            </p:cNvSpPr>
            <p:nvPr/>
          </p:nvSpPr>
          <p:spPr bwMode="auto">
            <a:xfrm>
              <a:off x="4896" y="1920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8" name="Oval 39"/>
            <p:cNvSpPr>
              <a:spLocks noChangeArrowheads="1"/>
            </p:cNvSpPr>
            <p:nvPr/>
          </p:nvSpPr>
          <p:spPr bwMode="auto">
            <a:xfrm>
              <a:off x="4848" y="3317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9" name="Oval 40"/>
            <p:cNvSpPr>
              <a:spLocks noChangeArrowheads="1"/>
            </p:cNvSpPr>
            <p:nvPr/>
          </p:nvSpPr>
          <p:spPr bwMode="auto">
            <a:xfrm>
              <a:off x="3456" y="1728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0" name="Oval 41"/>
            <p:cNvSpPr>
              <a:spLocks noChangeArrowheads="1"/>
            </p:cNvSpPr>
            <p:nvPr/>
          </p:nvSpPr>
          <p:spPr bwMode="auto">
            <a:xfrm>
              <a:off x="3648" y="3269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1" name="Oval 42"/>
            <p:cNvSpPr>
              <a:spLocks noChangeArrowheads="1"/>
            </p:cNvSpPr>
            <p:nvPr/>
          </p:nvSpPr>
          <p:spPr bwMode="auto">
            <a:xfrm>
              <a:off x="4512" y="2880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2" name="Oval 135"/>
            <p:cNvSpPr>
              <a:spLocks noChangeArrowheads="1"/>
            </p:cNvSpPr>
            <p:nvPr/>
          </p:nvSpPr>
          <p:spPr bwMode="auto">
            <a:xfrm>
              <a:off x="4560" y="2640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3" name="Oval 148"/>
            <p:cNvSpPr>
              <a:spLocks noChangeArrowheads="1"/>
            </p:cNvSpPr>
            <p:nvPr/>
          </p:nvSpPr>
          <p:spPr bwMode="auto">
            <a:xfrm>
              <a:off x="4464" y="3264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 smtClean="0"/>
              <a:t>CallAll</a:t>
            </a:r>
            <a:r>
              <a:rPr lang="en-US" smtClean="0"/>
              <a:t> is responsible for calling the specified method across all Agent/Place objects</a:t>
            </a:r>
          </a:p>
          <a:p>
            <a:endParaRPr lang="en-US" smtClean="0"/>
          </a:p>
          <a:p>
            <a:r>
              <a:rPr lang="en-US" smtClean="0"/>
              <a:t>Will send to remote nodes to execute in parallel</a:t>
            </a:r>
          </a:p>
          <a:p>
            <a:endParaRPr lang="en-US" smtClean="0"/>
          </a:p>
          <a:p>
            <a:r>
              <a:rPr lang="en-US" smtClean="0"/>
              <a:t>Each node will launch as many Agents as there are threads available to launch them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Call All Method – Places &amp; Agents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899</TotalTime>
  <Words>614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C++ Implementation of MASS Library</vt:lpstr>
      <vt:lpstr>Basic MASS Information</vt:lpstr>
      <vt:lpstr>MASS Potential</vt:lpstr>
      <vt:lpstr>MASS Uses</vt:lpstr>
      <vt:lpstr>Places – Heat2D</vt:lpstr>
      <vt:lpstr>Agents - Sugarscape</vt:lpstr>
      <vt:lpstr>Current Implementations</vt:lpstr>
      <vt:lpstr>MASS Library Specification</vt:lpstr>
      <vt:lpstr>Call All Method – Places &amp; Agents</vt:lpstr>
      <vt:lpstr>ExchangeAll - Places</vt:lpstr>
      <vt:lpstr>ManageAll Method - Agents</vt:lpstr>
      <vt:lpstr>ManageAll Continued</vt:lpstr>
      <vt:lpstr>ManageAll Post-Processing</vt:lpstr>
      <vt:lpstr>Additional Testing</vt:lpstr>
      <vt:lpstr>Continuing Forward</vt:lpstr>
      <vt:lpstr>Lessons Learned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Agents Implementation</dc:title>
  <dc:creator>Christopher Rouse</dc:creator>
  <cp:lastModifiedBy>miniLevi</cp:lastModifiedBy>
  <cp:revision>63</cp:revision>
  <dcterms:created xsi:type="dcterms:W3CDTF">2014-05-28T00:37:51Z</dcterms:created>
  <dcterms:modified xsi:type="dcterms:W3CDTF">2014-06-06T06:29:35Z</dcterms:modified>
</cp:coreProperties>
</file>