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3" r:id="rId1"/>
    <p:sldMasterId id="2147483778" r:id="rId2"/>
    <p:sldMasterId id="2147483791" r:id="rId3"/>
    <p:sldMasterId id="2147483828" r:id="rId4"/>
  </p:sldMasterIdLst>
  <p:notesMasterIdLst>
    <p:notesMasterId r:id="rId19"/>
  </p:notesMasterIdLst>
  <p:handoutMasterIdLst>
    <p:handoutMasterId r:id="rId20"/>
  </p:handoutMasterIdLst>
  <p:sldIdLst>
    <p:sldId id="697" r:id="rId5"/>
    <p:sldId id="796" r:id="rId6"/>
    <p:sldId id="797" r:id="rId7"/>
    <p:sldId id="798" r:id="rId8"/>
    <p:sldId id="799" r:id="rId9"/>
    <p:sldId id="800" r:id="rId10"/>
    <p:sldId id="801" r:id="rId11"/>
    <p:sldId id="807" r:id="rId12"/>
    <p:sldId id="808" r:id="rId13"/>
    <p:sldId id="809" r:id="rId14"/>
    <p:sldId id="802" r:id="rId15"/>
    <p:sldId id="806" r:id="rId16"/>
    <p:sldId id="803" r:id="rId17"/>
    <p:sldId id="805"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E7E67460-D3BA-421F-B1B4-3538EF7D7184}">
          <p14:sldIdLst>
            <p14:sldId id="697"/>
            <p14:sldId id="796"/>
            <p14:sldId id="797"/>
            <p14:sldId id="798"/>
            <p14:sldId id="799"/>
            <p14:sldId id="800"/>
            <p14:sldId id="801"/>
            <p14:sldId id="807"/>
            <p14:sldId id="808"/>
            <p14:sldId id="809"/>
            <p14:sldId id="802"/>
            <p14:sldId id="806"/>
            <p14:sldId id="803"/>
            <p14:sldId id="80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Skillman" initials="SS" lastIdx="1" clrIdx="0">
    <p:extLst/>
  </p:cmAuthor>
  <p:cmAuthor id="2" name="Sue Skillman" initials="SS" lastIdx="1" clrIdx="1">
    <p:extLst>
      <p:ext uri="{19B8F6BF-5375-455C-9EA6-DF929625EA0E}">
        <p15:presenceInfo xmlns:p15="http://schemas.microsoft.com/office/powerpoint/2012/main" userId="S-1-5-21-1500357716-3448401679-3774022129-17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81" autoAdjust="0"/>
    <p:restoredTop sz="94322" autoAdjust="0"/>
  </p:normalViewPr>
  <p:slideViewPr>
    <p:cSldViewPr>
      <p:cViewPr varScale="1">
        <p:scale>
          <a:sx n="68" d="100"/>
          <a:sy n="68" d="100"/>
        </p:scale>
        <p:origin x="656" y="56"/>
      </p:cViewPr>
      <p:guideLst>
        <p:guide orient="horz" pos="2160"/>
        <p:guide pos="3840"/>
      </p:guideLst>
    </p:cSldViewPr>
  </p:slideViewPr>
  <p:notesTextViewPr>
    <p:cViewPr>
      <p:scale>
        <a:sx n="3" d="2"/>
        <a:sy n="3" d="2"/>
      </p:scale>
      <p:origin x="0" y="0"/>
    </p:cViewPr>
  </p:notesTextViewPr>
  <p:sorterViewPr>
    <p:cViewPr>
      <p:scale>
        <a:sx n="100" d="100"/>
        <a:sy n="100" d="100"/>
      </p:scale>
      <p:origin x="0" y="12162"/>
    </p:cViewPr>
  </p:sorterViewPr>
  <p:notesViewPr>
    <p:cSldViewPr>
      <p:cViewPr varScale="1">
        <p:scale>
          <a:sx n="97" d="100"/>
          <a:sy n="97" d="100"/>
        </p:scale>
        <p:origin x="4288" y="21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obsidian.fammed.washington.edu\uwfmgroups\HWRC\HRSA%20Allied%20Health\Year%202%20Studies\Y2-2%20emerging%20roles%20LinkUp\results\20170731%20Emerge%20Roles%20Table%20Shell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obsidian.fammed.washington.edu\uwfmgroups\HWRC\HRSA%20Allied%20Health\Year%202%20Studies\Y2-2%20emerging%20roles%20LinkUp\results\20170731%20Emerge%20Roles%20Table%20Shells.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b="1" dirty="0"/>
              <a:t>2014</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6960789516903953E-2"/>
          <c:y val="0.12647459544957596"/>
          <c:w val="0.9460784209661921"/>
          <c:h val="0.70021889543028526"/>
        </c:manualLayout>
      </c:layout>
      <c:barChart>
        <c:barDir val="col"/>
        <c:grouping val="percentStacked"/>
        <c:varyColors val="0"/>
        <c:ser>
          <c:idx val="0"/>
          <c:order val="0"/>
          <c:tx>
            <c:strRef>
              <c:f>'ER by Educ'!$D$6</c:f>
              <c:strCache>
                <c:ptCount val="1"/>
                <c:pt idx="0">
                  <c:v>Care Coordination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Educ'!$C$7:$C$11</c:f>
              <c:strCache>
                <c:ptCount val="5"/>
                <c:pt idx="0">
                  <c:v>High School Degree or Below (n=1,375)</c:v>
                </c:pt>
                <c:pt idx="1">
                  <c:v>Postsecondary Degree (n=10,165)</c:v>
                </c:pt>
                <c:pt idx="2">
                  <c:v>Associate Degree (n=48,206)</c:v>
                </c:pt>
                <c:pt idx="3">
                  <c:v>Bachelor's Degree or Above (n=8,472)</c:v>
                </c:pt>
                <c:pt idx="4">
                  <c:v>Total (n=68,218)</c:v>
                </c:pt>
              </c:strCache>
            </c:strRef>
          </c:cat>
          <c:val>
            <c:numRef>
              <c:f>'ER by Educ'!$D$7:$D$11</c:f>
              <c:numCache>
                <c:formatCode>0.0%</c:formatCode>
                <c:ptCount val="5"/>
                <c:pt idx="0">
                  <c:v>0.67781818181818176</c:v>
                </c:pt>
                <c:pt idx="1">
                  <c:v>0.89621249385145108</c:v>
                </c:pt>
                <c:pt idx="2">
                  <c:v>0.85644940463842678</c:v>
                </c:pt>
                <c:pt idx="3">
                  <c:v>0.65214825306893298</c:v>
                </c:pt>
                <c:pt idx="4">
                  <c:v>0.83299999999999996</c:v>
                </c:pt>
              </c:numCache>
            </c:numRef>
          </c:val>
          <c:extLst>
            <c:ext xmlns:c16="http://schemas.microsoft.com/office/drawing/2014/chart" uri="{C3380CC4-5D6E-409C-BE32-E72D297353CC}">
              <c16:uniqueId val="{00000000-744A-4A78-AC5E-7D9C59E38ECB}"/>
            </c:ext>
          </c:extLst>
        </c:ser>
        <c:ser>
          <c:idx val="1"/>
          <c:order val="1"/>
          <c:tx>
            <c:strRef>
              <c:f>'ER by Educ'!$E$6</c:f>
              <c:strCache>
                <c:ptCount val="1"/>
                <c:pt idx="0">
                  <c:v>Patient Education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Educ'!$C$7:$C$11</c:f>
              <c:strCache>
                <c:ptCount val="5"/>
                <c:pt idx="0">
                  <c:v>High School Degree or Below (n=1,375)</c:v>
                </c:pt>
                <c:pt idx="1">
                  <c:v>Postsecondary Degree (n=10,165)</c:v>
                </c:pt>
                <c:pt idx="2">
                  <c:v>Associate Degree (n=48,206)</c:v>
                </c:pt>
                <c:pt idx="3">
                  <c:v>Bachelor's Degree or Above (n=8,472)</c:v>
                </c:pt>
                <c:pt idx="4">
                  <c:v>Total (n=68,218)</c:v>
                </c:pt>
              </c:strCache>
            </c:strRef>
          </c:cat>
          <c:val>
            <c:numRef>
              <c:f>'ER by Educ'!$E$7:$E$11</c:f>
              <c:numCache>
                <c:formatCode>0.0%</c:formatCode>
                <c:ptCount val="5"/>
                <c:pt idx="0">
                  <c:v>0.21818181818181817</c:v>
                </c:pt>
                <c:pt idx="1">
                  <c:v>7.2897196261682243E-2</c:v>
                </c:pt>
                <c:pt idx="2">
                  <c:v>6.5220097083350623E-2</c:v>
                </c:pt>
                <c:pt idx="3">
                  <c:v>0.20538243626062322</c:v>
                </c:pt>
                <c:pt idx="4">
                  <c:v>8.6999999999999994E-2</c:v>
                </c:pt>
              </c:numCache>
            </c:numRef>
          </c:val>
          <c:extLst>
            <c:ext xmlns:c16="http://schemas.microsoft.com/office/drawing/2014/chart" uri="{C3380CC4-5D6E-409C-BE32-E72D297353CC}">
              <c16:uniqueId val="{00000001-744A-4A78-AC5E-7D9C59E38ECB}"/>
            </c:ext>
          </c:extLst>
        </c:ser>
        <c:ser>
          <c:idx val="2"/>
          <c:order val="2"/>
          <c:tx>
            <c:strRef>
              <c:f>'ER by Educ'!$F$6</c:f>
              <c:strCache>
                <c:ptCount val="1"/>
                <c:pt idx="0">
                  <c:v>Disease Management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Educ'!$C$7:$C$11</c:f>
              <c:strCache>
                <c:ptCount val="5"/>
                <c:pt idx="0">
                  <c:v>High School Degree or Below (n=1,375)</c:v>
                </c:pt>
                <c:pt idx="1">
                  <c:v>Postsecondary Degree (n=10,165)</c:v>
                </c:pt>
                <c:pt idx="2">
                  <c:v>Associate Degree (n=48,206)</c:v>
                </c:pt>
                <c:pt idx="3">
                  <c:v>Bachelor's Degree or Above (n=8,472)</c:v>
                </c:pt>
                <c:pt idx="4">
                  <c:v>Total (n=68,218)</c:v>
                </c:pt>
              </c:strCache>
            </c:strRef>
          </c:cat>
          <c:val>
            <c:numRef>
              <c:f>'ER by Educ'!$F$7:$F$11</c:f>
              <c:numCache>
                <c:formatCode>0.0%</c:formatCode>
                <c:ptCount val="5"/>
                <c:pt idx="0">
                  <c:v>9.1636363636363641E-2</c:v>
                </c:pt>
                <c:pt idx="1">
                  <c:v>2.7840629611411708E-2</c:v>
                </c:pt>
                <c:pt idx="2">
                  <c:v>6.7854623905737876E-2</c:v>
                </c:pt>
                <c:pt idx="3">
                  <c:v>0.12464589235127478</c:v>
                </c:pt>
                <c:pt idx="4">
                  <c:v>6.9000000000000006E-2</c:v>
                </c:pt>
              </c:numCache>
            </c:numRef>
          </c:val>
          <c:extLst>
            <c:ext xmlns:c16="http://schemas.microsoft.com/office/drawing/2014/chart" uri="{C3380CC4-5D6E-409C-BE32-E72D297353CC}">
              <c16:uniqueId val="{00000002-744A-4A78-AC5E-7D9C59E38ECB}"/>
            </c:ext>
          </c:extLst>
        </c:ser>
        <c:ser>
          <c:idx val="3"/>
          <c:order val="3"/>
          <c:tx>
            <c:strRef>
              <c:f>'ER by Educ'!$G$6</c:f>
              <c:strCache>
                <c:ptCount val="1"/>
                <c:pt idx="0">
                  <c:v>Peer Role</c:v>
                </c:pt>
              </c:strCache>
            </c:strRef>
          </c:tx>
          <c:spPr>
            <a:solidFill>
              <a:schemeClr val="accent4"/>
            </a:solidFill>
            <a:ln>
              <a:noFill/>
            </a:ln>
            <a:effectLst/>
          </c:spPr>
          <c:invertIfNegative val="0"/>
          <c:dLbls>
            <c:dLbl>
              <c:idx val="0"/>
              <c:layout>
                <c:manualLayout>
                  <c:x val="7.8256008943543884E-2"/>
                  <c:y val="-2.214145114438259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44A-4A78-AC5E-7D9C59E38ECB}"/>
                </c:ext>
              </c:extLst>
            </c:dLbl>
            <c:dLbl>
              <c:idx val="1"/>
              <c:layout>
                <c:manualLayout>
                  <c:x val="7.8256008943543801E-2"/>
                  <c:y val="-2.214145114438259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44A-4A78-AC5E-7D9C59E38ECB}"/>
                </c:ext>
              </c:extLst>
            </c:dLbl>
            <c:dLbl>
              <c:idx val="2"/>
              <c:layout>
                <c:manualLayout>
                  <c:x val="7.6020122973728343E-2"/>
                  <c:y val="9.66183574879227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44A-4A78-AC5E-7D9C59E38ECB}"/>
                </c:ext>
              </c:extLst>
            </c:dLbl>
            <c:dLbl>
              <c:idx val="3"/>
              <c:layout>
                <c:manualLayout>
                  <c:x val="7.6020122973728343E-2"/>
                  <c:y val="9.661835748792249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44A-4A78-AC5E-7D9C59E38ECB}"/>
                </c:ext>
              </c:extLst>
            </c:dLbl>
            <c:dLbl>
              <c:idx val="4"/>
              <c:layout>
                <c:manualLayout>
                  <c:x val="6.0368921185019561E-2"/>
                  <c:y val="-4.83091787439615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44A-4A78-AC5E-7D9C59E38ECB}"/>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Educ'!$C$7:$C$11</c:f>
              <c:strCache>
                <c:ptCount val="5"/>
                <c:pt idx="0">
                  <c:v>High School Degree or Below (n=1,375)</c:v>
                </c:pt>
                <c:pt idx="1">
                  <c:v>Postsecondary Degree (n=10,165)</c:v>
                </c:pt>
                <c:pt idx="2">
                  <c:v>Associate Degree (n=48,206)</c:v>
                </c:pt>
                <c:pt idx="3">
                  <c:v>Bachelor's Degree or Above (n=8,472)</c:v>
                </c:pt>
                <c:pt idx="4">
                  <c:v>Total (n=68,218)</c:v>
                </c:pt>
              </c:strCache>
            </c:strRef>
          </c:cat>
          <c:val>
            <c:numRef>
              <c:f>'ER by Educ'!$G$7:$G$11</c:f>
              <c:numCache>
                <c:formatCode>0.0%</c:formatCode>
                <c:ptCount val="5"/>
                <c:pt idx="0">
                  <c:v>8.7272727272727276E-3</c:v>
                </c:pt>
                <c:pt idx="1">
                  <c:v>5.9026069847515988E-4</c:v>
                </c:pt>
                <c:pt idx="2">
                  <c:v>2.1366634858731278E-3</c:v>
                </c:pt>
                <c:pt idx="3">
                  <c:v>9.9150141643059488E-3</c:v>
                </c:pt>
                <c:pt idx="4">
                  <c:v>3.0000000000000001E-3</c:v>
                </c:pt>
              </c:numCache>
            </c:numRef>
          </c:val>
          <c:extLst>
            <c:ext xmlns:c16="http://schemas.microsoft.com/office/drawing/2014/chart" uri="{C3380CC4-5D6E-409C-BE32-E72D297353CC}">
              <c16:uniqueId val="{00000008-744A-4A78-AC5E-7D9C59E38ECB}"/>
            </c:ext>
          </c:extLst>
        </c:ser>
        <c:ser>
          <c:idx val="4"/>
          <c:order val="4"/>
          <c:tx>
            <c:strRef>
              <c:f>'ER by Educ'!$H$6</c:f>
              <c:strCache>
                <c:ptCount val="1"/>
                <c:pt idx="0">
                  <c:v>Navigation</c:v>
                </c:pt>
              </c:strCache>
            </c:strRef>
          </c:tx>
          <c:spPr>
            <a:solidFill>
              <a:schemeClr val="accent5"/>
            </a:solidFill>
            <a:ln>
              <a:noFill/>
            </a:ln>
            <a:effectLst/>
          </c:spPr>
          <c:invertIfNegative val="0"/>
          <c:dLbls>
            <c:dLbl>
              <c:idx val="0"/>
              <c:layout>
                <c:manualLayout>
                  <c:x val="-2.0495384625543643E-17"/>
                  <c:y val="-3.38164251207729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44A-4A78-AC5E-7D9C59E38ECB}"/>
                </c:ext>
              </c:extLst>
            </c:dLbl>
            <c:dLbl>
              <c:idx val="1"/>
              <c:layout>
                <c:manualLayout>
                  <c:x val="-8.1981538502174574E-17"/>
                  <c:y val="-4.34782608695652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44A-4A78-AC5E-7D9C59E38ECB}"/>
                </c:ext>
              </c:extLst>
            </c:dLbl>
            <c:dLbl>
              <c:idx val="2"/>
              <c:layout>
                <c:manualLayout>
                  <c:x val="-8.1981538502174574E-17"/>
                  <c:y val="-4.34782608695652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44A-4A78-AC5E-7D9C59E38ECB}"/>
                </c:ext>
              </c:extLst>
            </c:dLbl>
            <c:dLbl>
              <c:idx val="3"/>
              <c:layout>
                <c:manualLayout>
                  <c:x val="0"/>
                  <c:y val="-5.31400966183575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44A-4A78-AC5E-7D9C59E38ECB}"/>
                </c:ext>
              </c:extLst>
            </c:dLbl>
            <c:dLbl>
              <c:idx val="4"/>
              <c:layout>
                <c:manualLayout>
                  <c:x val="2.2358859698155395E-3"/>
                  <c:y val="-4.83091787439613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44A-4A78-AC5E-7D9C59E38ECB}"/>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Educ'!$C$7:$C$11</c:f>
              <c:strCache>
                <c:ptCount val="5"/>
                <c:pt idx="0">
                  <c:v>High School Degree or Below (n=1,375)</c:v>
                </c:pt>
                <c:pt idx="1">
                  <c:v>Postsecondary Degree (n=10,165)</c:v>
                </c:pt>
                <c:pt idx="2">
                  <c:v>Associate Degree (n=48,206)</c:v>
                </c:pt>
                <c:pt idx="3">
                  <c:v>Bachelor's Degree or Above (n=8,472)</c:v>
                </c:pt>
                <c:pt idx="4">
                  <c:v>Total (n=68,218)</c:v>
                </c:pt>
              </c:strCache>
            </c:strRef>
          </c:cat>
          <c:val>
            <c:numRef>
              <c:f>'ER by Educ'!$H$7:$H$11</c:f>
              <c:numCache>
                <c:formatCode>0.0%</c:formatCode>
                <c:ptCount val="5"/>
                <c:pt idx="0">
                  <c:v>3.6363636363636364E-3</c:v>
                </c:pt>
                <c:pt idx="1">
                  <c:v>2.4594195769798328E-3</c:v>
                </c:pt>
                <c:pt idx="2">
                  <c:v>8.3392108866116258E-3</c:v>
                </c:pt>
                <c:pt idx="3">
                  <c:v>7.908404154863078E-3</c:v>
                </c:pt>
                <c:pt idx="4">
                  <c:v>7.0000000000000001E-3</c:v>
                </c:pt>
              </c:numCache>
            </c:numRef>
          </c:val>
          <c:extLst>
            <c:ext xmlns:c16="http://schemas.microsoft.com/office/drawing/2014/chart" uri="{C3380CC4-5D6E-409C-BE32-E72D297353CC}">
              <c16:uniqueId val="{0000000E-744A-4A78-AC5E-7D9C59E38ECB}"/>
            </c:ext>
          </c:extLst>
        </c:ser>
        <c:dLbls>
          <c:showLegendKey val="0"/>
          <c:showVal val="0"/>
          <c:showCatName val="0"/>
          <c:showSerName val="0"/>
          <c:showPercent val="0"/>
          <c:showBubbleSize val="0"/>
        </c:dLbls>
        <c:gapWidth val="150"/>
        <c:overlap val="100"/>
        <c:axId val="219195176"/>
        <c:axId val="145849384"/>
      </c:barChart>
      <c:catAx>
        <c:axId val="219195176"/>
        <c:scaling>
          <c:orientation val="minMax"/>
        </c:scaling>
        <c:delete val="0"/>
        <c:axPos val="b"/>
        <c:title>
          <c:tx>
            <c:rich>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Minimum Education Requirement for Healthcare Occupation</a:t>
                </a:r>
              </a:p>
            </c:rich>
          </c:tx>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45849384"/>
        <c:crosses val="autoZero"/>
        <c:auto val="1"/>
        <c:lblAlgn val="ctr"/>
        <c:lblOffset val="100"/>
        <c:noMultiLvlLbl val="0"/>
      </c:catAx>
      <c:valAx>
        <c:axId val="145849384"/>
        <c:scaling>
          <c:orientation val="minMax"/>
        </c:scaling>
        <c:delete val="1"/>
        <c:axPos val="l"/>
        <c:numFmt formatCode="0%" sourceLinked="1"/>
        <c:majorTickMark val="none"/>
        <c:minorTickMark val="none"/>
        <c:tickLblPos val="nextTo"/>
        <c:crossAx val="219195176"/>
        <c:crosses val="autoZero"/>
        <c:crossBetween val="between"/>
      </c:valAx>
      <c:spPr>
        <a:noFill/>
        <a:ln>
          <a:noFill/>
        </a:ln>
        <a:effectLst/>
      </c:spPr>
    </c:plotArea>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b="1" dirty="0"/>
              <a:t>2015</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3077257272103E-2"/>
          <c:y val="0.12647459544957596"/>
          <c:w val="0.72604041344797843"/>
          <c:h val="0.70021889543028526"/>
        </c:manualLayout>
      </c:layout>
      <c:barChart>
        <c:barDir val="col"/>
        <c:grouping val="percentStacked"/>
        <c:varyColors val="0"/>
        <c:ser>
          <c:idx val="0"/>
          <c:order val="0"/>
          <c:tx>
            <c:strRef>
              <c:f>'ER by Educ'!$D$13</c:f>
              <c:strCache>
                <c:ptCount val="1"/>
                <c:pt idx="0">
                  <c:v>Care Coordination</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Educ'!$C$14:$C$18</c:f>
              <c:strCache>
                <c:ptCount val="5"/>
                <c:pt idx="0">
                  <c:v>High School Degree or Below (n=5,019)</c:v>
                </c:pt>
                <c:pt idx="1">
                  <c:v>Postsecondary Degree (n=23,879)</c:v>
                </c:pt>
                <c:pt idx="2">
                  <c:v>Associate Degree (n=91,534)</c:v>
                </c:pt>
                <c:pt idx="3">
                  <c:v>Bachelor's Degree or Above (n=21,549)</c:v>
                </c:pt>
                <c:pt idx="4">
                  <c:v>Total (n=141,981)</c:v>
                </c:pt>
              </c:strCache>
            </c:strRef>
          </c:cat>
          <c:val>
            <c:numRef>
              <c:f>'ER by Educ'!$D$14:$D$18</c:f>
              <c:numCache>
                <c:formatCode>0.0%</c:formatCode>
                <c:ptCount val="5"/>
                <c:pt idx="0">
                  <c:v>0.69236899780832839</c:v>
                </c:pt>
                <c:pt idx="1">
                  <c:v>0.84831860630679679</c:v>
                </c:pt>
                <c:pt idx="2">
                  <c:v>0.82514693993488764</c:v>
                </c:pt>
                <c:pt idx="3">
                  <c:v>0.70546197039305769</c:v>
                </c:pt>
                <c:pt idx="4">
                  <c:v>0.80600000000000005</c:v>
                </c:pt>
              </c:numCache>
            </c:numRef>
          </c:val>
          <c:extLst>
            <c:ext xmlns:c16="http://schemas.microsoft.com/office/drawing/2014/chart" uri="{C3380CC4-5D6E-409C-BE32-E72D297353CC}">
              <c16:uniqueId val="{00000000-F73F-4048-84E1-2382D7D7FB73}"/>
            </c:ext>
          </c:extLst>
        </c:ser>
        <c:ser>
          <c:idx val="1"/>
          <c:order val="1"/>
          <c:tx>
            <c:strRef>
              <c:f>'ER by Educ'!$E$13</c:f>
              <c:strCache>
                <c:ptCount val="1"/>
                <c:pt idx="0">
                  <c:v>Patient Education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Educ'!$C$14:$C$18</c:f>
              <c:strCache>
                <c:ptCount val="5"/>
                <c:pt idx="0">
                  <c:v>High School Degree or Below (n=5,019)</c:v>
                </c:pt>
                <c:pt idx="1">
                  <c:v>Postsecondary Degree (n=23,879)</c:v>
                </c:pt>
                <c:pt idx="2">
                  <c:v>Associate Degree (n=91,534)</c:v>
                </c:pt>
                <c:pt idx="3">
                  <c:v>Bachelor's Degree or Above (n=21,549)</c:v>
                </c:pt>
                <c:pt idx="4">
                  <c:v>Total (n=141,981)</c:v>
                </c:pt>
              </c:strCache>
            </c:strRef>
          </c:cat>
          <c:val>
            <c:numRef>
              <c:f>'ER by Educ'!$E$14:$E$18</c:f>
              <c:numCache>
                <c:formatCode>0.0%</c:formatCode>
                <c:ptCount val="5"/>
                <c:pt idx="0">
                  <c:v>0.11755329746961546</c:v>
                </c:pt>
                <c:pt idx="1">
                  <c:v>8.0531010511327938E-2</c:v>
                </c:pt>
                <c:pt idx="2">
                  <c:v>5.4242139532851182E-2</c:v>
                </c:pt>
                <c:pt idx="3">
                  <c:v>0.13592278063947283</c:v>
                </c:pt>
                <c:pt idx="4">
                  <c:v>7.2999999999999995E-2</c:v>
                </c:pt>
              </c:numCache>
            </c:numRef>
          </c:val>
          <c:extLst>
            <c:ext xmlns:c16="http://schemas.microsoft.com/office/drawing/2014/chart" uri="{C3380CC4-5D6E-409C-BE32-E72D297353CC}">
              <c16:uniqueId val="{00000001-F73F-4048-84E1-2382D7D7FB73}"/>
            </c:ext>
          </c:extLst>
        </c:ser>
        <c:ser>
          <c:idx val="2"/>
          <c:order val="2"/>
          <c:tx>
            <c:strRef>
              <c:f>'ER by Educ'!$F$13</c:f>
              <c:strCache>
                <c:ptCount val="1"/>
                <c:pt idx="0">
                  <c:v>Disease Management</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Educ'!$C$14:$C$18</c:f>
              <c:strCache>
                <c:ptCount val="5"/>
                <c:pt idx="0">
                  <c:v>High School Degree or Below (n=5,019)</c:v>
                </c:pt>
                <c:pt idx="1">
                  <c:v>Postsecondary Degree (n=23,879)</c:v>
                </c:pt>
                <c:pt idx="2">
                  <c:v>Associate Degree (n=91,534)</c:v>
                </c:pt>
                <c:pt idx="3">
                  <c:v>Bachelor's Degree or Above (n=21,549)</c:v>
                </c:pt>
                <c:pt idx="4">
                  <c:v>Total (n=141,981)</c:v>
                </c:pt>
              </c:strCache>
            </c:strRef>
          </c:cat>
          <c:val>
            <c:numRef>
              <c:f>'ER by Educ'!$F$14:$F$18</c:f>
              <c:numCache>
                <c:formatCode>0.0%</c:formatCode>
                <c:ptCount val="5"/>
                <c:pt idx="0">
                  <c:v>0.15062761506276151</c:v>
                </c:pt>
                <c:pt idx="1">
                  <c:v>6.4952468696344065E-2</c:v>
                </c:pt>
                <c:pt idx="2">
                  <c:v>0.10351344855463544</c:v>
                </c:pt>
                <c:pt idx="3">
                  <c:v>0.13791823286463409</c:v>
                </c:pt>
                <c:pt idx="4">
                  <c:v>0.104</c:v>
                </c:pt>
              </c:numCache>
            </c:numRef>
          </c:val>
          <c:extLst>
            <c:ext xmlns:c16="http://schemas.microsoft.com/office/drawing/2014/chart" uri="{C3380CC4-5D6E-409C-BE32-E72D297353CC}">
              <c16:uniqueId val="{00000002-F73F-4048-84E1-2382D7D7FB73}"/>
            </c:ext>
          </c:extLst>
        </c:ser>
        <c:ser>
          <c:idx val="3"/>
          <c:order val="3"/>
          <c:tx>
            <c:strRef>
              <c:f>'ER by Educ'!$G$13</c:f>
              <c:strCache>
                <c:ptCount val="1"/>
                <c:pt idx="0">
                  <c:v>Peer Role</c:v>
                </c:pt>
              </c:strCache>
            </c:strRef>
          </c:tx>
          <c:spPr>
            <a:solidFill>
              <a:schemeClr val="accent4"/>
            </a:solidFill>
            <a:ln>
              <a:noFill/>
            </a:ln>
            <a:effectLst/>
          </c:spPr>
          <c:invertIfNegative val="0"/>
          <c:dLbls>
            <c:dLbl>
              <c:idx val="1"/>
              <c:layout>
                <c:manualLayout>
                  <c:x val="7.1708670820499643E-2"/>
                  <c:y val="4.68384074941451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73F-4048-84E1-2382D7D7FB73}"/>
                </c:ext>
              </c:extLst>
            </c:dLbl>
            <c:dLbl>
              <c:idx val="2"/>
              <c:layout>
                <c:manualLayout>
                  <c:x val="7.394956678364025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73F-4048-84E1-2382D7D7FB73}"/>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Educ'!$C$14:$C$18</c:f>
              <c:strCache>
                <c:ptCount val="5"/>
                <c:pt idx="0">
                  <c:v>High School Degree or Below (n=5,019)</c:v>
                </c:pt>
                <c:pt idx="1">
                  <c:v>Postsecondary Degree (n=23,879)</c:v>
                </c:pt>
                <c:pt idx="2">
                  <c:v>Associate Degree (n=91,534)</c:v>
                </c:pt>
                <c:pt idx="3">
                  <c:v>Bachelor's Degree or Above (n=21,549)</c:v>
                </c:pt>
                <c:pt idx="4">
                  <c:v>Total (n=141,981)</c:v>
                </c:pt>
              </c:strCache>
            </c:strRef>
          </c:cat>
          <c:val>
            <c:numRef>
              <c:f>'ER by Educ'!$G$14:$G$18</c:f>
              <c:numCache>
                <c:formatCode>0.0%</c:formatCode>
                <c:ptCount val="5"/>
                <c:pt idx="0">
                  <c:v>3.9051603905160388E-2</c:v>
                </c:pt>
                <c:pt idx="1">
                  <c:v>1.8845010260061142E-3</c:v>
                </c:pt>
                <c:pt idx="2">
                  <c:v>5.0363799243996763E-3</c:v>
                </c:pt>
                <c:pt idx="3">
                  <c:v>1.2204742679474686E-2</c:v>
                </c:pt>
                <c:pt idx="4">
                  <c:v>7.0000000000000001E-3</c:v>
                </c:pt>
              </c:numCache>
            </c:numRef>
          </c:val>
          <c:extLst>
            <c:ext xmlns:c16="http://schemas.microsoft.com/office/drawing/2014/chart" uri="{C3380CC4-5D6E-409C-BE32-E72D297353CC}">
              <c16:uniqueId val="{00000005-F73F-4048-84E1-2382D7D7FB73}"/>
            </c:ext>
          </c:extLst>
        </c:ser>
        <c:ser>
          <c:idx val="4"/>
          <c:order val="4"/>
          <c:tx>
            <c:strRef>
              <c:f>'ER by Educ'!$H$13</c:f>
              <c:strCache>
                <c:ptCount val="1"/>
                <c:pt idx="0">
                  <c:v>Navigation</c:v>
                </c:pt>
              </c:strCache>
            </c:strRef>
          </c:tx>
          <c:spPr>
            <a:solidFill>
              <a:schemeClr val="accent5"/>
            </a:solidFill>
            <a:ln>
              <a:noFill/>
            </a:ln>
            <a:effectLst/>
          </c:spPr>
          <c:invertIfNegative val="0"/>
          <c:dLbls>
            <c:dLbl>
              <c:idx val="0"/>
              <c:layout>
                <c:manualLayout>
                  <c:x val="-2.0541309033834143E-17"/>
                  <c:y val="-2.81030444964871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73F-4048-84E1-2382D7D7FB73}"/>
                </c:ext>
              </c:extLst>
            </c:dLbl>
            <c:dLbl>
              <c:idx val="1"/>
              <c:layout>
                <c:manualLayout>
                  <c:x val="0"/>
                  <c:y val="-3.27868852459016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73F-4048-84E1-2382D7D7FB73}"/>
                </c:ext>
              </c:extLst>
            </c:dLbl>
            <c:dLbl>
              <c:idx val="2"/>
              <c:layout>
                <c:manualLayout>
                  <c:x val="0"/>
                  <c:y val="-2.81030444964871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73F-4048-84E1-2382D7D7FB73}"/>
                </c:ext>
              </c:extLst>
            </c:dLbl>
            <c:dLbl>
              <c:idx val="3"/>
              <c:layout>
                <c:manualLayout>
                  <c:x val="-1.6433047227067314E-16"/>
                  <c:y val="-3.27868852459016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73F-4048-84E1-2382D7D7FB73}"/>
                </c:ext>
              </c:extLst>
            </c:dLbl>
            <c:dLbl>
              <c:idx val="4"/>
              <c:layout>
                <c:manualLayout>
                  <c:x val="-8.2165250633271889E-17"/>
                  <c:y val="-3.74707259953161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73F-4048-84E1-2382D7D7FB73}"/>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'ER by Educ'!$C$14:$C$18</c:f>
              <c:strCache>
                <c:ptCount val="5"/>
                <c:pt idx="0">
                  <c:v>High School Degree or Below (n=5,019)</c:v>
                </c:pt>
                <c:pt idx="1">
                  <c:v>Postsecondary Degree (n=23,879)</c:v>
                </c:pt>
                <c:pt idx="2">
                  <c:v>Associate Degree (n=91,534)</c:v>
                </c:pt>
                <c:pt idx="3">
                  <c:v>Bachelor's Degree or Above (n=21,549)</c:v>
                </c:pt>
                <c:pt idx="4">
                  <c:v>Total (n=141,981)</c:v>
                </c:pt>
              </c:strCache>
            </c:strRef>
          </c:cat>
          <c:val>
            <c:numRef>
              <c:f>'ER by Educ'!$H$14:$H$18</c:f>
              <c:numCache>
                <c:formatCode>0.0%</c:formatCode>
                <c:ptCount val="5"/>
                <c:pt idx="0">
                  <c:v>3.984857541342897E-4</c:v>
                </c:pt>
                <c:pt idx="1">
                  <c:v>4.3134134595251058E-3</c:v>
                </c:pt>
                <c:pt idx="2">
                  <c:v>1.2061092053226124E-2</c:v>
                </c:pt>
                <c:pt idx="3">
                  <c:v>8.4922734233607126E-3</c:v>
                </c:pt>
                <c:pt idx="4">
                  <c:v>0.01</c:v>
                </c:pt>
              </c:numCache>
            </c:numRef>
          </c:val>
          <c:extLst>
            <c:ext xmlns:c16="http://schemas.microsoft.com/office/drawing/2014/chart" uri="{C3380CC4-5D6E-409C-BE32-E72D297353CC}">
              <c16:uniqueId val="{0000000B-F73F-4048-84E1-2382D7D7FB73}"/>
            </c:ext>
          </c:extLst>
        </c:ser>
        <c:dLbls>
          <c:showLegendKey val="0"/>
          <c:showVal val="0"/>
          <c:showCatName val="0"/>
          <c:showSerName val="0"/>
          <c:showPercent val="0"/>
          <c:showBubbleSize val="0"/>
        </c:dLbls>
        <c:gapWidth val="150"/>
        <c:overlap val="100"/>
        <c:axId val="144471576"/>
        <c:axId val="144473872"/>
      </c:barChart>
      <c:catAx>
        <c:axId val="144471576"/>
        <c:scaling>
          <c:orientation val="minMax"/>
        </c:scaling>
        <c:delete val="0"/>
        <c:axPos val="b"/>
        <c:title>
          <c:tx>
            <c:rich>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Minimum Education Requirement for Healthcare Occupation</a:t>
                </a:r>
              </a:p>
            </c:rich>
          </c:tx>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44473872"/>
        <c:crosses val="autoZero"/>
        <c:auto val="1"/>
        <c:lblAlgn val="ctr"/>
        <c:lblOffset val="100"/>
        <c:noMultiLvlLbl val="0"/>
      </c:catAx>
      <c:valAx>
        <c:axId val="144473872"/>
        <c:scaling>
          <c:orientation val="minMax"/>
        </c:scaling>
        <c:delete val="1"/>
        <c:axPos val="l"/>
        <c:numFmt formatCode="0%" sourceLinked="1"/>
        <c:majorTickMark val="none"/>
        <c:minorTickMark val="none"/>
        <c:tickLblPos val="nextTo"/>
        <c:crossAx val="1444715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C23E0-B939-4365-9398-295F14F884B1}"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US"/>
        </a:p>
      </dgm:t>
    </dgm:pt>
    <dgm:pt modelId="{C9590231-4012-4EE7-BAB3-3E84D069609C}">
      <dgm:prSet phldrT="[Text]"/>
      <dgm:spPr/>
      <dgm:t>
        <a:bodyPr/>
        <a:lstStyle/>
        <a:p>
          <a:r>
            <a:rPr lang="en-US"/>
            <a:t>2014 LinkUp Job Ads</a:t>
          </a:r>
        </a:p>
        <a:p>
          <a:r>
            <a:rPr lang="en-US"/>
            <a:t>2,060,464</a:t>
          </a:r>
        </a:p>
      </dgm:t>
    </dgm:pt>
    <dgm:pt modelId="{D47CD1DB-086A-40EE-9865-A3A8D8577BEF}" type="parTrans" cxnId="{B1BA726D-7333-43C3-AC71-404BF39613A9}">
      <dgm:prSet/>
      <dgm:spPr/>
      <dgm:t>
        <a:bodyPr/>
        <a:lstStyle/>
        <a:p>
          <a:endParaRPr lang="en-US"/>
        </a:p>
      </dgm:t>
    </dgm:pt>
    <dgm:pt modelId="{D151898E-C636-4F22-9070-AFE674181AE7}" type="sibTrans" cxnId="{B1BA726D-7333-43C3-AC71-404BF39613A9}">
      <dgm:prSet/>
      <dgm:spPr/>
      <dgm:t>
        <a:bodyPr/>
        <a:lstStyle/>
        <a:p>
          <a:endParaRPr lang="en-US"/>
        </a:p>
      </dgm:t>
    </dgm:pt>
    <dgm:pt modelId="{3847D5DA-2DF3-44FE-B126-0BA7948CF7A6}">
      <dgm:prSet phldrT="[Text]"/>
      <dgm:spPr/>
      <dgm:t>
        <a:bodyPr/>
        <a:lstStyle/>
        <a:p>
          <a:r>
            <a:rPr lang="en-US"/>
            <a:t>Job Ads </a:t>
          </a:r>
          <a:r>
            <a:rPr lang="en-US" b="1"/>
            <a:t>without</a:t>
          </a:r>
          <a:r>
            <a:rPr lang="en-US"/>
            <a:t> a Job Title From Our List of Healthcare </a:t>
          </a:r>
          <a:r>
            <a:rPr lang="en-US" u="sng"/>
            <a:t>Occupations</a:t>
          </a:r>
        </a:p>
        <a:p>
          <a:r>
            <a:rPr lang="en-US"/>
            <a:t>938,527</a:t>
          </a:r>
        </a:p>
      </dgm:t>
    </dgm:pt>
    <dgm:pt modelId="{B09906FE-807E-4576-80C7-C98C2990CA97}" type="parTrans" cxnId="{52843BA9-2021-482B-81AB-1853DF30E85F}">
      <dgm:prSet/>
      <dgm:spPr/>
      <dgm:t>
        <a:bodyPr/>
        <a:lstStyle/>
        <a:p>
          <a:endParaRPr lang="en-US"/>
        </a:p>
      </dgm:t>
    </dgm:pt>
    <dgm:pt modelId="{DA3222E3-7C54-4297-B944-3AD4AB0C2DD6}" type="sibTrans" cxnId="{52843BA9-2021-482B-81AB-1853DF30E85F}">
      <dgm:prSet/>
      <dgm:spPr/>
      <dgm:t>
        <a:bodyPr/>
        <a:lstStyle/>
        <a:p>
          <a:endParaRPr lang="en-US"/>
        </a:p>
      </dgm:t>
    </dgm:pt>
    <dgm:pt modelId="{F42F748C-661B-46EF-9123-0E5EB5B61E3A}">
      <dgm:prSet/>
      <dgm:spPr/>
      <dgm:t>
        <a:bodyPr/>
        <a:lstStyle/>
        <a:p>
          <a:r>
            <a:rPr lang="en-US"/>
            <a:t>Job Ads </a:t>
          </a:r>
          <a:r>
            <a:rPr lang="en-US" b="1"/>
            <a:t>with</a:t>
          </a:r>
          <a:r>
            <a:rPr lang="en-US" b="0"/>
            <a:t> a </a:t>
          </a:r>
          <a:r>
            <a:rPr lang="en-US" b="0" u="sng"/>
            <a:t>Job Description</a:t>
          </a:r>
          <a:endParaRPr lang="en-US" b="0" u="none"/>
        </a:p>
        <a:p>
          <a:r>
            <a:rPr lang="en-US" b="0" u="none"/>
            <a:t>367,315</a:t>
          </a:r>
          <a:endParaRPr lang="en-US"/>
        </a:p>
      </dgm:t>
    </dgm:pt>
    <dgm:pt modelId="{745F06FA-AB29-45FA-AD30-345368673BC2}" type="parTrans" cxnId="{43846070-CB74-4567-B1DA-43F96C485837}">
      <dgm:prSet/>
      <dgm:spPr/>
      <dgm:t>
        <a:bodyPr/>
        <a:lstStyle/>
        <a:p>
          <a:endParaRPr lang="en-US"/>
        </a:p>
      </dgm:t>
    </dgm:pt>
    <dgm:pt modelId="{3AA595DD-92F6-4FF0-B451-5D23708EE0B8}" type="sibTrans" cxnId="{43846070-CB74-4567-B1DA-43F96C485837}">
      <dgm:prSet/>
      <dgm:spPr/>
      <dgm:t>
        <a:bodyPr/>
        <a:lstStyle/>
        <a:p>
          <a:endParaRPr lang="en-US"/>
        </a:p>
      </dgm:t>
    </dgm:pt>
    <dgm:pt modelId="{3CF7EB6D-ED87-4138-918C-7830E02DB3AD}">
      <dgm:prSet/>
      <dgm:spPr/>
      <dgm:t>
        <a:bodyPr/>
        <a:lstStyle/>
        <a:p>
          <a:r>
            <a:rPr lang="en-US"/>
            <a:t>Job Ads </a:t>
          </a:r>
          <a:r>
            <a:rPr lang="en-US" b="1"/>
            <a:t>without</a:t>
          </a:r>
          <a:r>
            <a:rPr lang="en-US" b="0"/>
            <a:t> a </a:t>
          </a:r>
          <a:r>
            <a:rPr lang="en-US" b="0" u="sng"/>
            <a:t>Job Description</a:t>
          </a:r>
        </a:p>
        <a:p>
          <a:r>
            <a:rPr lang="en-US" b="0"/>
            <a:t>754,622</a:t>
          </a:r>
          <a:endParaRPr lang="en-US"/>
        </a:p>
      </dgm:t>
    </dgm:pt>
    <dgm:pt modelId="{ED7DE5A7-0B3A-4F09-914C-8BE22A3F727F}" type="parTrans" cxnId="{97A66298-72E8-43FB-B6DE-27D6D895958E}">
      <dgm:prSet/>
      <dgm:spPr/>
      <dgm:t>
        <a:bodyPr/>
        <a:lstStyle/>
        <a:p>
          <a:endParaRPr lang="en-US"/>
        </a:p>
      </dgm:t>
    </dgm:pt>
    <dgm:pt modelId="{0E28A83D-D855-4BB7-9D21-6DB8BA9BE92A}" type="sibTrans" cxnId="{97A66298-72E8-43FB-B6DE-27D6D895958E}">
      <dgm:prSet/>
      <dgm:spPr/>
      <dgm:t>
        <a:bodyPr/>
        <a:lstStyle/>
        <a:p>
          <a:endParaRPr lang="en-US"/>
        </a:p>
      </dgm:t>
    </dgm:pt>
    <dgm:pt modelId="{075F4198-A514-478D-974D-0FE1827DF389}">
      <dgm:prSet phldrT="[Text]"/>
      <dgm:spPr/>
      <dgm:t>
        <a:bodyPr/>
        <a:lstStyle/>
        <a:p>
          <a:r>
            <a:rPr lang="en-US"/>
            <a:t>Job Ads </a:t>
          </a:r>
          <a:r>
            <a:rPr lang="en-US" b="1"/>
            <a:t>with</a:t>
          </a:r>
          <a:r>
            <a:rPr lang="en-US"/>
            <a:t> a Job Title from Our List of Healthcare </a:t>
          </a:r>
          <a:r>
            <a:rPr lang="en-US" u="sng"/>
            <a:t>Occupations</a:t>
          </a:r>
        </a:p>
        <a:p>
          <a:r>
            <a:rPr lang="en-US"/>
            <a:t>1,121,937</a:t>
          </a:r>
        </a:p>
      </dgm:t>
    </dgm:pt>
    <dgm:pt modelId="{C95D34DB-27FC-47CF-8B80-E2C920700D04}" type="sibTrans" cxnId="{02484A58-A53B-4C97-BCD8-884FF3CD27FB}">
      <dgm:prSet/>
      <dgm:spPr/>
      <dgm:t>
        <a:bodyPr/>
        <a:lstStyle/>
        <a:p>
          <a:endParaRPr lang="en-US"/>
        </a:p>
      </dgm:t>
    </dgm:pt>
    <dgm:pt modelId="{0A367E96-291C-4732-B1A9-C316E1993CC3}" type="parTrans" cxnId="{02484A58-A53B-4C97-BCD8-884FF3CD27FB}">
      <dgm:prSet/>
      <dgm:spPr/>
      <dgm:t>
        <a:bodyPr/>
        <a:lstStyle/>
        <a:p>
          <a:endParaRPr lang="en-US"/>
        </a:p>
      </dgm:t>
    </dgm:pt>
    <dgm:pt modelId="{09B1D0DD-E6EE-44E0-AC7B-20CA8B026F9E}">
      <dgm:prSet/>
      <dgm:spPr/>
      <dgm:t>
        <a:bodyPr/>
        <a:lstStyle/>
        <a:p>
          <a:r>
            <a:rPr lang="en-US"/>
            <a:t>Job Ads </a:t>
          </a:r>
          <a:r>
            <a:rPr lang="en-US" b="1"/>
            <a:t>with</a:t>
          </a:r>
          <a:r>
            <a:rPr lang="en-US" b="0"/>
            <a:t> 1 or More </a:t>
          </a:r>
          <a:r>
            <a:rPr lang="en-US" b="0" u="sng"/>
            <a:t>Emerging Roles</a:t>
          </a:r>
          <a:r>
            <a:rPr lang="en-US" b="0" u="none"/>
            <a:t> From Our List of Terms</a:t>
          </a:r>
        </a:p>
        <a:p>
          <a:r>
            <a:rPr lang="en-US" b="0" u="none"/>
            <a:t>68,218</a:t>
          </a:r>
          <a:endParaRPr lang="en-US"/>
        </a:p>
      </dgm:t>
    </dgm:pt>
    <dgm:pt modelId="{6D48311A-3F37-425C-B070-C7CF60D49D17}" type="parTrans" cxnId="{73DF1CE9-BF7F-4253-A56C-34FC883C9E76}">
      <dgm:prSet/>
      <dgm:spPr/>
      <dgm:t>
        <a:bodyPr/>
        <a:lstStyle/>
        <a:p>
          <a:endParaRPr lang="en-US"/>
        </a:p>
      </dgm:t>
    </dgm:pt>
    <dgm:pt modelId="{B8D2E194-2979-494E-86AF-44CCC21B6011}" type="sibTrans" cxnId="{73DF1CE9-BF7F-4253-A56C-34FC883C9E76}">
      <dgm:prSet/>
      <dgm:spPr/>
      <dgm:t>
        <a:bodyPr/>
        <a:lstStyle/>
        <a:p>
          <a:endParaRPr lang="en-US"/>
        </a:p>
      </dgm:t>
    </dgm:pt>
    <dgm:pt modelId="{78ED29BB-5E15-422B-872D-E61FD18CD318}">
      <dgm:prSet/>
      <dgm:spPr/>
      <dgm:t>
        <a:bodyPr/>
        <a:lstStyle/>
        <a:p>
          <a:r>
            <a:rPr lang="en-US"/>
            <a:t>Job Ads </a:t>
          </a:r>
          <a:r>
            <a:rPr lang="en-US" b="1"/>
            <a:t>without </a:t>
          </a:r>
          <a:r>
            <a:rPr lang="en-US" b="0"/>
            <a:t>1 or More </a:t>
          </a:r>
          <a:r>
            <a:rPr lang="en-US" b="0" u="sng"/>
            <a:t>Emerging Roles </a:t>
          </a:r>
          <a:r>
            <a:rPr lang="en-US" b="0"/>
            <a:t>From Our List of Terms</a:t>
          </a:r>
        </a:p>
        <a:p>
          <a:r>
            <a:rPr lang="en-US" b="0"/>
            <a:t>299,097</a:t>
          </a:r>
          <a:endParaRPr lang="en-US"/>
        </a:p>
      </dgm:t>
    </dgm:pt>
    <dgm:pt modelId="{5014C7A7-963E-4A50-9F9D-DFD7E30383AF}" type="parTrans" cxnId="{CEE3B324-284E-45C1-99FE-85F30CD33466}">
      <dgm:prSet/>
      <dgm:spPr/>
      <dgm:t>
        <a:bodyPr/>
        <a:lstStyle/>
        <a:p>
          <a:endParaRPr lang="en-US"/>
        </a:p>
      </dgm:t>
    </dgm:pt>
    <dgm:pt modelId="{B331A265-9880-4F90-8543-24257CCDBE1B}" type="sibTrans" cxnId="{CEE3B324-284E-45C1-99FE-85F30CD33466}">
      <dgm:prSet/>
      <dgm:spPr/>
      <dgm:t>
        <a:bodyPr/>
        <a:lstStyle/>
        <a:p>
          <a:endParaRPr lang="en-US"/>
        </a:p>
      </dgm:t>
    </dgm:pt>
    <dgm:pt modelId="{B78DEB01-FE2A-46CB-9E0B-61DF35E6054F}" type="pres">
      <dgm:prSet presAssocID="{4D3C23E0-B939-4365-9398-295F14F884B1}" presName="hierChild1" presStyleCnt="0">
        <dgm:presLayoutVars>
          <dgm:orgChart val="1"/>
          <dgm:chPref val="1"/>
          <dgm:dir/>
          <dgm:animOne val="branch"/>
          <dgm:animLvl val="lvl"/>
          <dgm:resizeHandles/>
        </dgm:presLayoutVars>
      </dgm:prSet>
      <dgm:spPr/>
    </dgm:pt>
    <dgm:pt modelId="{A89F9627-12DC-4429-9676-6457DA341C37}" type="pres">
      <dgm:prSet presAssocID="{C9590231-4012-4EE7-BAB3-3E84D069609C}" presName="hierRoot1" presStyleCnt="0">
        <dgm:presLayoutVars>
          <dgm:hierBranch val="init"/>
        </dgm:presLayoutVars>
      </dgm:prSet>
      <dgm:spPr/>
    </dgm:pt>
    <dgm:pt modelId="{55106A1E-D981-4CCC-A272-FACFABB1C488}" type="pres">
      <dgm:prSet presAssocID="{C9590231-4012-4EE7-BAB3-3E84D069609C}" presName="rootComposite1" presStyleCnt="0"/>
      <dgm:spPr/>
    </dgm:pt>
    <dgm:pt modelId="{4B4C2F58-4FDC-493A-9847-1290F99E059C}" type="pres">
      <dgm:prSet presAssocID="{C9590231-4012-4EE7-BAB3-3E84D069609C}" presName="rootText1" presStyleLbl="node0" presStyleIdx="0" presStyleCnt="1" custLinFactX="-85153" custLinFactNeighborX="-100000" custLinFactNeighborY="8677">
        <dgm:presLayoutVars>
          <dgm:chPref val="3"/>
        </dgm:presLayoutVars>
      </dgm:prSet>
      <dgm:spPr/>
    </dgm:pt>
    <dgm:pt modelId="{984E131E-2EA0-41DE-87CE-3594706A2C9F}" type="pres">
      <dgm:prSet presAssocID="{C9590231-4012-4EE7-BAB3-3E84D069609C}" presName="rootConnector1" presStyleLbl="node1" presStyleIdx="0" presStyleCnt="0"/>
      <dgm:spPr/>
    </dgm:pt>
    <dgm:pt modelId="{B372B8F8-0BCB-483B-B3E4-BBE8D6920B25}" type="pres">
      <dgm:prSet presAssocID="{C9590231-4012-4EE7-BAB3-3E84D069609C}" presName="hierChild2" presStyleCnt="0"/>
      <dgm:spPr/>
    </dgm:pt>
    <dgm:pt modelId="{84E4FD64-61B1-4E90-A470-732BFA0CCCBB}" type="pres">
      <dgm:prSet presAssocID="{0A367E96-291C-4732-B1A9-C316E1993CC3}" presName="Name37" presStyleLbl="parChTrans1D2" presStyleIdx="0" presStyleCnt="2"/>
      <dgm:spPr/>
    </dgm:pt>
    <dgm:pt modelId="{4EDEC68A-BBA6-4C16-AE7D-66E9BEEF50C4}" type="pres">
      <dgm:prSet presAssocID="{075F4198-A514-478D-974D-0FE1827DF389}" presName="hierRoot2" presStyleCnt="0">
        <dgm:presLayoutVars>
          <dgm:hierBranch/>
        </dgm:presLayoutVars>
      </dgm:prSet>
      <dgm:spPr/>
    </dgm:pt>
    <dgm:pt modelId="{688C18EC-CE05-46B4-840E-40135D2B9A9B}" type="pres">
      <dgm:prSet presAssocID="{075F4198-A514-478D-974D-0FE1827DF389}" presName="rootComposite" presStyleCnt="0"/>
      <dgm:spPr/>
    </dgm:pt>
    <dgm:pt modelId="{6F2B05AF-E401-4C75-8ECD-DD47CF38C5BD}" type="pres">
      <dgm:prSet presAssocID="{075F4198-A514-478D-974D-0FE1827DF389}" presName="rootText" presStyleLbl="node2" presStyleIdx="0" presStyleCnt="2" custLinFactX="-24653" custLinFactNeighborX="-100000" custLinFactNeighborY="3323">
        <dgm:presLayoutVars>
          <dgm:chPref val="3"/>
        </dgm:presLayoutVars>
      </dgm:prSet>
      <dgm:spPr/>
    </dgm:pt>
    <dgm:pt modelId="{C9779ADC-44C7-40D8-A96D-146727EB8D88}" type="pres">
      <dgm:prSet presAssocID="{075F4198-A514-478D-974D-0FE1827DF389}" presName="rootConnector" presStyleLbl="node2" presStyleIdx="0" presStyleCnt="2"/>
      <dgm:spPr/>
    </dgm:pt>
    <dgm:pt modelId="{CB9FEE46-7526-4630-AD3E-9AD925691696}" type="pres">
      <dgm:prSet presAssocID="{075F4198-A514-478D-974D-0FE1827DF389}" presName="hierChild4" presStyleCnt="0"/>
      <dgm:spPr/>
    </dgm:pt>
    <dgm:pt modelId="{7B4229C4-92FC-499A-9027-7442FCDA32E3}" type="pres">
      <dgm:prSet presAssocID="{745F06FA-AB29-45FA-AD30-345368673BC2}" presName="Name35" presStyleLbl="parChTrans1D3" presStyleIdx="0" presStyleCnt="2"/>
      <dgm:spPr/>
    </dgm:pt>
    <dgm:pt modelId="{4555C8D1-C835-4BA8-BE58-CFC24AB32E09}" type="pres">
      <dgm:prSet presAssocID="{F42F748C-661B-46EF-9123-0E5EB5B61E3A}" presName="hierRoot2" presStyleCnt="0">
        <dgm:presLayoutVars>
          <dgm:hierBranch/>
        </dgm:presLayoutVars>
      </dgm:prSet>
      <dgm:spPr/>
    </dgm:pt>
    <dgm:pt modelId="{454A2CBE-9293-4222-BAC3-F3ADDBFF6CA9}" type="pres">
      <dgm:prSet presAssocID="{F42F748C-661B-46EF-9123-0E5EB5B61E3A}" presName="rootComposite" presStyleCnt="0"/>
      <dgm:spPr/>
    </dgm:pt>
    <dgm:pt modelId="{BA669680-EA9B-48C7-A8C0-0CB91BF5D4B6}" type="pres">
      <dgm:prSet presAssocID="{F42F748C-661B-46EF-9123-0E5EB5B61E3A}" presName="rootText" presStyleLbl="node3" presStyleIdx="0" presStyleCnt="2" custLinFactNeighborX="-64153" custLinFactNeighborY="5936">
        <dgm:presLayoutVars>
          <dgm:chPref val="3"/>
        </dgm:presLayoutVars>
      </dgm:prSet>
      <dgm:spPr/>
    </dgm:pt>
    <dgm:pt modelId="{5E0B250E-916C-4116-BD0C-13ECA22C01C0}" type="pres">
      <dgm:prSet presAssocID="{F42F748C-661B-46EF-9123-0E5EB5B61E3A}" presName="rootConnector" presStyleLbl="node3" presStyleIdx="0" presStyleCnt="2"/>
      <dgm:spPr/>
    </dgm:pt>
    <dgm:pt modelId="{767A4CD5-9E3A-4D06-88C2-CFAE2356D075}" type="pres">
      <dgm:prSet presAssocID="{F42F748C-661B-46EF-9123-0E5EB5B61E3A}" presName="hierChild4" presStyleCnt="0"/>
      <dgm:spPr/>
    </dgm:pt>
    <dgm:pt modelId="{FC329070-CABC-4D06-BF82-A9858C3051EE}" type="pres">
      <dgm:prSet presAssocID="{6D48311A-3F37-425C-B070-C7CF60D49D17}" presName="Name35" presStyleLbl="parChTrans1D4" presStyleIdx="0" presStyleCnt="2"/>
      <dgm:spPr/>
    </dgm:pt>
    <dgm:pt modelId="{49FE2C7C-8673-487C-AFBC-FCDE82D067E9}" type="pres">
      <dgm:prSet presAssocID="{09B1D0DD-E6EE-44E0-AC7B-20CA8B026F9E}" presName="hierRoot2" presStyleCnt="0">
        <dgm:presLayoutVars>
          <dgm:hierBranch val="init"/>
        </dgm:presLayoutVars>
      </dgm:prSet>
      <dgm:spPr/>
    </dgm:pt>
    <dgm:pt modelId="{63756A66-3D3E-4906-AA97-5FD8AE01F1AE}" type="pres">
      <dgm:prSet presAssocID="{09B1D0DD-E6EE-44E0-AC7B-20CA8B026F9E}" presName="rootComposite" presStyleCnt="0"/>
      <dgm:spPr/>
    </dgm:pt>
    <dgm:pt modelId="{37E7D4A3-171D-4D89-9D20-4C4A95A9D944}" type="pres">
      <dgm:prSet presAssocID="{09B1D0DD-E6EE-44E0-AC7B-20CA8B026F9E}" presName="rootText" presStyleLbl="node4" presStyleIdx="0" presStyleCnt="2" custLinFactNeighborX="-3653" custLinFactNeighborY="2198">
        <dgm:presLayoutVars>
          <dgm:chPref val="3"/>
        </dgm:presLayoutVars>
      </dgm:prSet>
      <dgm:spPr/>
    </dgm:pt>
    <dgm:pt modelId="{E0431ADA-7DB1-4FA1-8A40-8B3C5A3C0C29}" type="pres">
      <dgm:prSet presAssocID="{09B1D0DD-E6EE-44E0-AC7B-20CA8B026F9E}" presName="rootConnector" presStyleLbl="node4" presStyleIdx="0" presStyleCnt="2"/>
      <dgm:spPr/>
    </dgm:pt>
    <dgm:pt modelId="{D18EE37B-7D35-4F15-A173-55F082BCFFE8}" type="pres">
      <dgm:prSet presAssocID="{09B1D0DD-E6EE-44E0-AC7B-20CA8B026F9E}" presName="hierChild4" presStyleCnt="0"/>
      <dgm:spPr/>
    </dgm:pt>
    <dgm:pt modelId="{D8BBD4C6-9497-47B1-B69E-CC2260AF767A}" type="pres">
      <dgm:prSet presAssocID="{09B1D0DD-E6EE-44E0-AC7B-20CA8B026F9E}" presName="hierChild5" presStyleCnt="0"/>
      <dgm:spPr/>
    </dgm:pt>
    <dgm:pt modelId="{25E9A441-BFB6-46D8-B003-E55BFDDCC26B}" type="pres">
      <dgm:prSet presAssocID="{5014C7A7-963E-4A50-9F9D-DFD7E30383AF}" presName="Name35" presStyleLbl="parChTrans1D4" presStyleIdx="1" presStyleCnt="2"/>
      <dgm:spPr/>
    </dgm:pt>
    <dgm:pt modelId="{A2CA551E-8D35-4800-9426-D4E82E1F6C81}" type="pres">
      <dgm:prSet presAssocID="{78ED29BB-5E15-422B-872D-E61FD18CD318}" presName="hierRoot2" presStyleCnt="0">
        <dgm:presLayoutVars>
          <dgm:hierBranch/>
        </dgm:presLayoutVars>
      </dgm:prSet>
      <dgm:spPr/>
    </dgm:pt>
    <dgm:pt modelId="{290F5060-AD71-43C1-8213-D0D8FA1C247A}" type="pres">
      <dgm:prSet presAssocID="{78ED29BB-5E15-422B-872D-E61FD18CD318}" presName="rootComposite" presStyleCnt="0"/>
      <dgm:spPr/>
    </dgm:pt>
    <dgm:pt modelId="{42BFA60D-A1BB-47D5-ABA5-2B1B8F6EEF27}" type="pres">
      <dgm:prSet presAssocID="{78ED29BB-5E15-422B-872D-E61FD18CD318}" presName="rootText" presStyleLbl="node4" presStyleIdx="1" presStyleCnt="2">
        <dgm:presLayoutVars>
          <dgm:chPref val="3"/>
        </dgm:presLayoutVars>
      </dgm:prSet>
      <dgm:spPr/>
    </dgm:pt>
    <dgm:pt modelId="{691F6BBB-2CDE-4510-8C33-A1137E0A8D36}" type="pres">
      <dgm:prSet presAssocID="{78ED29BB-5E15-422B-872D-E61FD18CD318}" presName="rootConnector" presStyleLbl="node4" presStyleIdx="1" presStyleCnt="2"/>
      <dgm:spPr/>
    </dgm:pt>
    <dgm:pt modelId="{87F6CF07-C4AD-432C-AD6D-980A2B989057}" type="pres">
      <dgm:prSet presAssocID="{78ED29BB-5E15-422B-872D-E61FD18CD318}" presName="hierChild4" presStyleCnt="0"/>
      <dgm:spPr/>
    </dgm:pt>
    <dgm:pt modelId="{3DBA6E7F-C868-4EE0-9AAE-622B281ABC2B}" type="pres">
      <dgm:prSet presAssocID="{78ED29BB-5E15-422B-872D-E61FD18CD318}" presName="hierChild5" presStyleCnt="0"/>
      <dgm:spPr/>
    </dgm:pt>
    <dgm:pt modelId="{B3B70A4E-76D0-457A-9D70-DDDE96A3915A}" type="pres">
      <dgm:prSet presAssocID="{F42F748C-661B-46EF-9123-0E5EB5B61E3A}" presName="hierChild5" presStyleCnt="0"/>
      <dgm:spPr/>
    </dgm:pt>
    <dgm:pt modelId="{770E5A15-958D-447C-A41B-2979BE547E9A}" type="pres">
      <dgm:prSet presAssocID="{ED7DE5A7-0B3A-4F09-914C-8BE22A3F727F}" presName="Name35" presStyleLbl="parChTrans1D3" presStyleIdx="1" presStyleCnt="2"/>
      <dgm:spPr/>
    </dgm:pt>
    <dgm:pt modelId="{6D6316BD-ED06-4896-A8D5-6961BC8D7F90}" type="pres">
      <dgm:prSet presAssocID="{3CF7EB6D-ED87-4138-918C-7830E02DB3AD}" presName="hierRoot2" presStyleCnt="0">
        <dgm:presLayoutVars>
          <dgm:hierBranch val="init"/>
        </dgm:presLayoutVars>
      </dgm:prSet>
      <dgm:spPr/>
    </dgm:pt>
    <dgm:pt modelId="{DFEDA15B-3CCD-44D1-96A1-D4A13F33717A}" type="pres">
      <dgm:prSet presAssocID="{3CF7EB6D-ED87-4138-918C-7830E02DB3AD}" presName="rootComposite" presStyleCnt="0"/>
      <dgm:spPr/>
    </dgm:pt>
    <dgm:pt modelId="{FACC1FE4-3B37-490A-A715-F3E99F3D9392}" type="pres">
      <dgm:prSet presAssocID="{3CF7EB6D-ED87-4138-918C-7830E02DB3AD}" presName="rootText" presStyleLbl="node3" presStyleIdx="1" presStyleCnt="2" custLinFactNeighborX="-62669" custLinFactNeighborY="5936">
        <dgm:presLayoutVars>
          <dgm:chPref val="3"/>
        </dgm:presLayoutVars>
      </dgm:prSet>
      <dgm:spPr/>
    </dgm:pt>
    <dgm:pt modelId="{4C9C89D0-69DA-4087-9AC9-3413E326A0B0}" type="pres">
      <dgm:prSet presAssocID="{3CF7EB6D-ED87-4138-918C-7830E02DB3AD}" presName="rootConnector" presStyleLbl="node3" presStyleIdx="1" presStyleCnt="2"/>
      <dgm:spPr/>
    </dgm:pt>
    <dgm:pt modelId="{31B43E9B-EF6E-4979-BC0B-96CDA87873E0}" type="pres">
      <dgm:prSet presAssocID="{3CF7EB6D-ED87-4138-918C-7830E02DB3AD}" presName="hierChild4" presStyleCnt="0"/>
      <dgm:spPr/>
    </dgm:pt>
    <dgm:pt modelId="{7D87AD28-CBC1-4FBE-A73B-3A0F7FB5C550}" type="pres">
      <dgm:prSet presAssocID="{3CF7EB6D-ED87-4138-918C-7830E02DB3AD}" presName="hierChild5" presStyleCnt="0"/>
      <dgm:spPr/>
    </dgm:pt>
    <dgm:pt modelId="{B0A78475-A0AE-452F-8C3F-17E68A604F25}" type="pres">
      <dgm:prSet presAssocID="{075F4198-A514-478D-974D-0FE1827DF389}" presName="hierChild5" presStyleCnt="0"/>
      <dgm:spPr/>
    </dgm:pt>
    <dgm:pt modelId="{84F084A9-06AC-446B-930D-475EF5F0B897}" type="pres">
      <dgm:prSet presAssocID="{B09906FE-807E-4576-80C7-C98C2990CA97}" presName="Name37" presStyleLbl="parChTrans1D2" presStyleIdx="1" presStyleCnt="2"/>
      <dgm:spPr/>
    </dgm:pt>
    <dgm:pt modelId="{6DC585EE-714F-4195-9498-90DD60DA209F}" type="pres">
      <dgm:prSet presAssocID="{3847D5DA-2DF3-44FE-B126-0BA7948CF7A6}" presName="hierRoot2" presStyleCnt="0">
        <dgm:presLayoutVars>
          <dgm:hierBranch val="init"/>
        </dgm:presLayoutVars>
      </dgm:prSet>
      <dgm:spPr/>
    </dgm:pt>
    <dgm:pt modelId="{7B80ED7A-5EA9-408D-B7E3-DF2611CE5670}" type="pres">
      <dgm:prSet presAssocID="{3847D5DA-2DF3-44FE-B126-0BA7948CF7A6}" presName="rootComposite" presStyleCnt="0"/>
      <dgm:spPr/>
    </dgm:pt>
    <dgm:pt modelId="{0DA6739E-E7FD-4CCC-BACE-40F3C9BF8915}" type="pres">
      <dgm:prSet presAssocID="{3847D5DA-2DF3-44FE-B126-0BA7948CF7A6}" presName="rootText" presStyleLbl="node2" presStyleIdx="1" presStyleCnt="2" custLinFactX="-23169" custLinFactNeighborX="-100000" custLinFactNeighborY="3323">
        <dgm:presLayoutVars>
          <dgm:chPref val="3"/>
        </dgm:presLayoutVars>
      </dgm:prSet>
      <dgm:spPr/>
    </dgm:pt>
    <dgm:pt modelId="{A78F7575-3256-45FC-AD47-82485D6137B0}" type="pres">
      <dgm:prSet presAssocID="{3847D5DA-2DF3-44FE-B126-0BA7948CF7A6}" presName="rootConnector" presStyleLbl="node2" presStyleIdx="1" presStyleCnt="2"/>
      <dgm:spPr/>
    </dgm:pt>
    <dgm:pt modelId="{D81A358C-A693-4AFA-9CD8-AEDBDE5893ED}" type="pres">
      <dgm:prSet presAssocID="{3847D5DA-2DF3-44FE-B126-0BA7948CF7A6}" presName="hierChild4" presStyleCnt="0"/>
      <dgm:spPr/>
    </dgm:pt>
    <dgm:pt modelId="{399A404E-A252-4F40-9273-9A00EB892421}" type="pres">
      <dgm:prSet presAssocID="{3847D5DA-2DF3-44FE-B126-0BA7948CF7A6}" presName="hierChild5" presStyleCnt="0"/>
      <dgm:spPr/>
    </dgm:pt>
    <dgm:pt modelId="{7C34056C-6C6B-437A-9745-B0324B5E6A87}" type="pres">
      <dgm:prSet presAssocID="{C9590231-4012-4EE7-BAB3-3E84D069609C}" presName="hierChild3" presStyleCnt="0"/>
      <dgm:spPr/>
    </dgm:pt>
  </dgm:ptLst>
  <dgm:cxnLst>
    <dgm:cxn modelId="{8DA4B408-2AB8-4814-95B7-A90E491410DA}" type="presOf" srcId="{F42F748C-661B-46EF-9123-0E5EB5B61E3A}" destId="{5E0B250E-916C-4116-BD0C-13ECA22C01C0}" srcOrd="1" destOrd="0" presId="urn:microsoft.com/office/officeart/2005/8/layout/orgChart1"/>
    <dgm:cxn modelId="{3B6A571F-7FC9-4B2E-B5D1-44933FC3366E}" type="presOf" srcId="{6D48311A-3F37-425C-B070-C7CF60D49D17}" destId="{FC329070-CABC-4D06-BF82-A9858C3051EE}" srcOrd="0" destOrd="0" presId="urn:microsoft.com/office/officeart/2005/8/layout/orgChart1"/>
    <dgm:cxn modelId="{CEE3B324-284E-45C1-99FE-85F30CD33466}" srcId="{F42F748C-661B-46EF-9123-0E5EB5B61E3A}" destId="{78ED29BB-5E15-422B-872D-E61FD18CD318}" srcOrd="1" destOrd="0" parTransId="{5014C7A7-963E-4A50-9F9D-DFD7E30383AF}" sibTransId="{B331A265-9880-4F90-8543-24257CCDBE1B}"/>
    <dgm:cxn modelId="{58B55931-DC5D-4B94-B637-B70736113564}" type="presOf" srcId="{3847D5DA-2DF3-44FE-B126-0BA7948CF7A6}" destId="{0DA6739E-E7FD-4CCC-BACE-40F3C9BF8915}" srcOrd="0" destOrd="0" presId="urn:microsoft.com/office/officeart/2005/8/layout/orgChart1"/>
    <dgm:cxn modelId="{05BA805B-9D40-40F6-91CF-D135869121B5}" type="presOf" srcId="{3847D5DA-2DF3-44FE-B126-0BA7948CF7A6}" destId="{A78F7575-3256-45FC-AD47-82485D6137B0}" srcOrd="1" destOrd="0" presId="urn:microsoft.com/office/officeart/2005/8/layout/orgChart1"/>
    <dgm:cxn modelId="{16610D5D-B3C5-489B-98D8-9B56B6562022}" type="presOf" srcId="{5014C7A7-963E-4A50-9F9D-DFD7E30383AF}" destId="{25E9A441-BFB6-46D8-B003-E55BFDDCC26B}" srcOrd="0" destOrd="0" presId="urn:microsoft.com/office/officeart/2005/8/layout/orgChart1"/>
    <dgm:cxn modelId="{1AE0196C-5864-4F97-AD28-0EAC59ED9D92}" type="presOf" srcId="{4D3C23E0-B939-4365-9398-295F14F884B1}" destId="{B78DEB01-FE2A-46CB-9E0B-61DF35E6054F}" srcOrd="0" destOrd="0" presId="urn:microsoft.com/office/officeart/2005/8/layout/orgChart1"/>
    <dgm:cxn modelId="{B1BA726D-7333-43C3-AC71-404BF39613A9}" srcId="{4D3C23E0-B939-4365-9398-295F14F884B1}" destId="{C9590231-4012-4EE7-BAB3-3E84D069609C}" srcOrd="0" destOrd="0" parTransId="{D47CD1DB-086A-40EE-9865-A3A8D8577BEF}" sibTransId="{D151898E-C636-4F22-9070-AFE674181AE7}"/>
    <dgm:cxn modelId="{43846070-CB74-4567-B1DA-43F96C485837}" srcId="{075F4198-A514-478D-974D-0FE1827DF389}" destId="{F42F748C-661B-46EF-9123-0E5EB5B61E3A}" srcOrd="0" destOrd="0" parTransId="{745F06FA-AB29-45FA-AD30-345368673BC2}" sibTransId="{3AA595DD-92F6-4FF0-B451-5D23708EE0B8}"/>
    <dgm:cxn modelId="{CC33B272-89A0-4815-8938-2BA8937BA7F4}" type="presOf" srcId="{78ED29BB-5E15-422B-872D-E61FD18CD318}" destId="{42BFA60D-A1BB-47D5-ABA5-2B1B8F6EEF27}" srcOrd="0" destOrd="0" presId="urn:microsoft.com/office/officeart/2005/8/layout/orgChart1"/>
    <dgm:cxn modelId="{3F221B74-94FB-429B-B007-1458F7682DA1}" type="presOf" srcId="{B09906FE-807E-4576-80C7-C98C2990CA97}" destId="{84F084A9-06AC-446B-930D-475EF5F0B897}" srcOrd="0" destOrd="0" presId="urn:microsoft.com/office/officeart/2005/8/layout/orgChart1"/>
    <dgm:cxn modelId="{A22D2F74-E3DB-4A08-A799-67908D3B57BA}" type="presOf" srcId="{F42F748C-661B-46EF-9123-0E5EB5B61E3A}" destId="{BA669680-EA9B-48C7-A8C0-0CB91BF5D4B6}" srcOrd="0" destOrd="0" presId="urn:microsoft.com/office/officeart/2005/8/layout/orgChart1"/>
    <dgm:cxn modelId="{177AE974-6B29-4AA5-868B-D1F60EB6F875}" type="presOf" srcId="{C9590231-4012-4EE7-BAB3-3E84D069609C}" destId="{984E131E-2EA0-41DE-87CE-3594706A2C9F}" srcOrd="1" destOrd="0" presId="urn:microsoft.com/office/officeart/2005/8/layout/orgChart1"/>
    <dgm:cxn modelId="{02484A58-A53B-4C97-BCD8-884FF3CD27FB}" srcId="{C9590231-4012-4EE7-BAB3-3E84D069609C}" destId="{075F4198-A514-478D-974D-0FE1827DF389}" srcOrd="0" destOrd="0" parTransId="{0A367E96-291C-4732-B1A9-C316E1993CC3}" sibTransId="{C95D34DB-27FC-47CF-8B80-E2C920700D04}"/>
    <dgm:cxn modelId="{271CEA83-30E0-469C-B918-8F9C8E8CFCC3}" type="presOf" srcId="{075F4198-A514-478D-974D-0FE1827DF389}" destId="{6F2B05AF-E401-4C75-8ECD-DD47CF38C5BD}" srcOrd="0" destOrd="0" presId="urn:microsoft.com/office/officeart/2005/8/layout/orgChart1"/>
    <dgm:cxn modelId="{8582C58E-1A49-4766-A2CF-5731399BE971}" type="presOf" srcId="{745F06FA-AB29-45FA-AD30-345368673BC2}" destId="{7B4229C4-92FC-499A-9027-7442FCDA32E3}" srcOrd="0" destOrd="0" presId="urn:microsoft.com/office/officeart/2005/8/layout/orgChart1"/>
    <dgm:cxn modelId="{97A66298-72E8-43FB-B6DE-27D6D895958E}" srcId="{075F4198-A514-478D-974D-0FE1827DF389}" destId="{3CF7EB6D-ED87-4138-918C-7830E02DB3AD}" srcOrd="1" destOrd="0" parTransId="{ED7DE5A7-0B3A-4F09-914C-8BE22A3F727F}" sibTransId="{0E28A83D-D855-4BB7-9D21-6DB8BA9BE92A}"/>
    <dgm:cxn modelId="{A8E7EF9D-282C-4D21-9DD5-F9C425BA8115}" type="presOf" srcId="{78ED29BB-5E15-422B-872D-E61FD18CD318}" destId="{691F6BBB-2CDE-4510-8C33-A1137E0A8D36}" srcOrd="1" destOrd="0" presId="urn:microsoft.com/office/officeart/2005/8/layout/orgChart1"/>
    <dgm:cxn modelId="{A87E9FA4-233B-4671-A36A-FAD05A63E228}" type="presOf" srcId="{C9590231-4012-4EE7-BAB3-3E84D069609C}" destId="{4B4C2F58-4FDC-493A-9847-1290F99E059C}" srcOrd="0" destOrd="0" presId="urn:microsoft.com/office/officeart/2005/8/layout/orgChart1"/>
    <dgm:cxn modelId="{52843BA9-2021-482B-81AB-1853DF30E85F}" srcId="{C9590231-4012-4EE7-BAB3-3E84D069609C}" destId="{3847D5DA-2DF3-44FE-B126-0BA7948CF7A6}" srcOrd="1" destOrd="0" parTransId="{B09906FE-807E-4576-80C7-C98C2990CA97}" sibTransId="{DA3222E3-7C54-4297-B944-3AD4AB0C2DD6}"/>
    <dgm:cxn modelId="{3F3339D7-8E49-484C-871C-E2198E7B8A27}" type="presOf" srcId="{075F4198-A514-478D-974D-0FE1827DF389}" destId="{C9779ADC-44C7-40D8-A96D-146727EB8D88}" srcOrd="1" destOrd="0" presId="urn:microsoft.com/office/officeart/2005/8/layout/orgChart1"/>
    <dgm:cxn modelId="{3459AFDC-3A11-4B88-8214-EF77C89B53A7}" type="presOf" srcId="{3CF7EB6D-ED87-4138-918C-7830E02DB3AD}" destId="{4C9C89D0-69DA-4087-9AC9-3413E326A0B0}" srcOrd="1" destOrd="0" presId="urn:microsoft.com/office/officeart/2005/8/layout/orgChart1"/>
    <dgm:cxn modelId="{CF9819DE-FBCE-40B2-B7BC-67B2C34561E9}" type="presOf" srcId="{ED7DE5A7-0B3A-4F09-914C-8BE22A3F727F}" destId="{770E5A15-958D-447C-A41B-2979BE547E9A}" srcOrd="0" destOrd="0" presId="urn:microsoft.com/office/officeart/2005/8/layout/orgChart1"/>
    <dgm:cxn modelId="{B914ADE1-EB73-4F58-A9A2-1366CCF7D98A}" type="presOf" srcId="{09B1D0DD-E6EE-44E0-AC7B-20CA8B026F9E}" destId="{E0431ADA-7DB1-4FA1-8A40-8B3C5A3C0C29}" srcOrd="1" destOrd="0" presId="urn:microsoft.com/office/officeart/2005/8/layout/orgChart1"/>
    <dgm:cxn modelId="{73DF1CE9-BF7F-4253-A56C-34FC883C9E76}" srcId="{F42F748C-661B-46EF-9123-0E5EB5B61E3A}" destId="{09B1D0DD-E6EE-44E0-AC7B-20CA8B026F9E}" srcOrd="0" destOrd="0" parTransId="{6D48311A-3F37-425C-B070-C7CF60D49D17}" sibTransId="{B8D2E194-2979-494E-86AF-44CCC21B6011}"/>
    <dgm:cxn modelId="{C06BF4F4-C947-41AE-82FD-8AFDA95377F2}" type="presOf" srcId="{3CF7EB6D-ED87-4138-918C-7830E02DB3AD}" destId="{FACC1FE4-3B37-490A-A715-F3E99F3D9392}" srcOrd="0" destOrd="0" presId="urn:microsoft.com/office/officeart/2005/8/layout/orgChart1"/>
    <dgm:cxn modelId="{441102F7-9CAA-4202-9652-3842F71C5624}" type="presOf" srcId="{0A367E96-291C-4732-B1A9-C316E1993CC3}" destId="{84E4FD64-61B1-4E90-A470-732BFA0CCCBB}" srcOrd="0" destOrd="0" presId="urn:microsoft.com/office/officeart/2005/8/layout/orgChart1"/>
    <dgm:cxn modelId="{648BAAFE-BDD6-4026-A866-4A2023395C87}" type="presOf" srcId="{09B1D0DD-E6EE-44E0-AC7B-20CA8B026F9E}" destId="{37E7D4A3-171D-4D89-9D20-4C4A95A9D944}" srcOrd="0" destOrd="0" presId="urn:microsoft.com/office/officeart/2005/8/layout/orgChart1"/>
    <dgm:cxn modelId="{EC5C89A8-A750-498C-9FF2-FE0FAEFF1116}" type="presParOf" srcId="{B78DEB01-FE2A-46CB-9E0B-61DF35E6054F}" destId="{A89F9627-12DC-4429-9676-6457DA341C37}" srcOrd="0" destOrd="0" presId="urn:microsoft.com/office/officeart/2005/8/layout/orgChart1"/>
    <dgm:cxn modelId="{1C6BC729-F022-4654-B25E-714D9E669A45}" type="presParOf" srcId="{A89F9627-12DC-4429-9676-6457DA341C37}" destId="{55106A1E-D981-4CCC-A272-FACFABB1C488}" srcOrd="0" destOrd="0" presId="urn:microsoft.com/office/officeart/2005/8/layout/orgChart1"/>
    <dgm:cxn modelId="{587C49BA-2383-45FD-88C8-0F112E003846}" type="presParOf" srcId="{55106A1E-D981-4CCC-A272-FACFABB1C488}" destId="{4B4C2F58-4FDC-493A-9847-1290F99E059C}" srcOrd="0" destOrd="0" presId="urn:microsoft.com/office/officeart/2005/8/layout/orgChart1"/>
    <dgm:cxn modelId="{476A4CEB-C043-4C55-8C57-44C3F72A2E46}" type="presParOf" srcId="{55106A1E-D981-4CCC-A272-FACFABB1C488}" destId="{984E131E-2EA0-41DE-87CE-3594706A2C9F}" srcOrd="1" destOrd="0" presId="urn:microsoft.com/office/officeart/2005/8/layout/orgChart1"/>
    <dgm:cxn modelId="{149A1004-4B05-46F8-BE6D-372E371F725F}" type="presParOf" srcId="{A89F9627-12DC-4429-9676-6457DA341C37}" destId="{B372B8F8-0BCB-483B-B3E4-BBE8D6920B25}" srcOrd="1" destOrd="0" presId="urn:microsoft.com/office/officeart/2005/8/layout/orgChart1"/>
    <dgm:cxn modelId="{96668B95-043B-4E41-AB4C-FBDB5ACA1F3A}" type="presParOf" srcId="{B372B8F8-0BCB-483B-B3E4-BBE8D6920B25}" destId="{84E4FD64-61B1-4E90-A470-732BFA0CCCBB}" srcOrd="0" destOrd="0" presId="urn:microsoft.com/office/officeart/2005/8/layout/orgChart1"/>
    <dgm:cxn modelId="{971B80BB-E240-40F5-ADA0-AB5620A9E3C4}" type="presParOf" srcId="{B372B8F8-0BCB-483B-B3E4-BBE8D6920B25}" destId="{4EDEC68A-BBA6-4C16-AE7D-66E9BEEF50C4}" srcOrd="1" destOrd="0" presId="urn:microsoft.com/office/officeart/2005/8/layout/orgChart1"/>
    <dgm:cxn modelId="{CBE53022-2620-40CE-95EA-0799AFD89C31}" type="presParOf" srcId="{4EDEC68A-BBA6-4C16-AE7D-66E9BEEF50C4}" destId="{688C18EC-CE05-46B4-840E-40135D2B9A9B}" srcOrd="0" destOrd="0" presId="urn:microsoft.com/office/officeart/2005/8/layout/orgChart1"/>
    <dgm:cxn modelId="{0D394B88-B9B5-4F8B-921F-FEA5EC5522A5}" type="presParOf" srcId="{688C18EC-CE05-46B4-840E-40135D2B9A9B}" destId="{6F2B05AF-E401-4C75-8ECD-DD47CF38C5BD}" srcOrd="0" destOrd="0" presId="urn:microsoft.com/office/officeart/2005/8/layout/orgChart1"/>
    <dgm:cxn modelId="{16F64085-BE3D-4BC4-B97E-13D1698F7BE2}" type="presParOf" srcId="{688C18EC-CE05-46B4-840E-40135D2B9A9B}" destId="{C9779ADC-44C7-40D8-A96D-146727EB8D88}" srcOrd="1" destOrd="0" presId="urn:microsoft.com/office/officeart/2005/8/layout/orgChart1"/>
    <dgm:cxn modelId="{0A26844A-40E6-4E3E-BFDB-CBEA6F27B30A}" type="presParOf" srcId="{4EDEC68A-BBA6-4C16-AE7D-66E9BEEF50C4}" destId="{CB9FEE46-7526-4630-AD3E-9AD925691696}" srcOrd="1" destOrd="0" presId="urn:microsoft.com/office/officeart/2005/8/layout/orgChart1"/>
    <dgm:cxn modelId="{AE707C6D-1EF7-49E4-9ACA-D5AC6EEBE625}" type="presParOf" srcId="{CB9FEE46-7526-4630-AD3E-9AD925691696}" destId="{7B4229C4-92FC-499A-9027-7442FCDA32E3}" srcOrd="0" destOrd="0" presId="urn:microsoft.com/office/officeart/2005/8/layout/orgChart1"/>
    <dgm:cxn modelId="{4CC7454C-B819-40C8-B6D7-1E9B469DEAC5}" type="presParOf" srcId="{CB9FEE46-7526-4630-AD3E-9AD925691696}" destId="{4555C8D1-C835-4BA8-BE58-CFC24AB32E09}" srcOrd="1" destOrd="0" presId="urn:microsoft.com/office/officeart/2005/8/layout/orgChart1"/>
    <dgm:cxn modelId="{9D19676F-A9E2-4BA6-B8F3-9554292568B9}" type="presParOf" srcId="{4555C8D1-C835-4BA8-BE58-CFC24AB32E09}" destId="{454A2CBE-9293-4222-BAC3-F3ADDBFF6CA9}" srcOrd="0" destOrd="0" presId="urn:microsoft.com/office/officeart/2005/8/layout/orgChart1"/>
    <dgm:cxn modelId="{A6E900B6-0965-4A4A-884B-BE74A2DB51B5}" type="presParOf" srcId="{454A2CBE-9293-4222-BAC3-F3ADDBFF6CA9}" destId="{BA669680-EA9B-48C7-A8C0-0CB91BF5D4B6}" srcOrd="0" destOrd="0" presId="urn:microsoft.com/office/officeart/2005/8/layout/orgChart1"/>
    <dgm:cxn modelId="{FABBFFD6-9D7A-45E6-9D20-D047E4486AF2}" type="presParOf" srcId="{454A2CBE-9293-4222-BAC3-F3ADDBFF6CA9}" destId="{5E0B250E-916C-4116-BD0C-13ECA22C01C0}" srcOrd="1" destOrd="0" presId="urn:microsoft.com/office/officeart/2005/8/layout/orgChart1"/>
    <dgm:cxn modelId="{03D20837-8649-49F4-A4A4-092DB9BFCADA}" type="presParOf" srcId="{4555C8D1-C835-4BA8-BE58-CFC24AB32E09}" destId="{767A4CD5-9E3A-4D06-88C2-CFAE2356D075}" srcOrd="1" destOrd="0" presId="urn:microsoft.com/office/officeart/2005/8/layout/orgChart1"/>
    <dgm:cxn modelId="{0CAAFAD4-1661-4F3B-BAB7-8E53DE2F02A3}" type="presParOf" srcId="{767A4CD5-9E3A-4D06-88C2-CFAE2356D075}" destId="{FC329070-CABC-4D06-BF82-A9858C3051EE}" srcOrd="0" destOrd="0" presId="urn:microsoft.com/office/officeart/2005/8/layout/orgChart1"/>
    <dgm:cxn modelId="{346E3DC4-5DDF-4AC6-AA8D-650863C44698}" type="presParOf" srcId="{767A4CD5-9E3A-4D06-88C2-CFAE2356D075}" destId="{49FE2C7C-8673-487C-AFBC-FCDE82D067E9}" srcOrd="1" destOrd="0" presId="urn:microsoft.com/office/officeart/2005/8/layout/orgChart1"/>
    <dgm:cxn modelId="{23C324C0-7528-4274-8B77-F822F92B08AE}" type="presParOf" srcId="{49FE2C7C-8673-487C-AFBC-FCDE82D067E9}" destId="{63756A66-3D3E-4906-AA97-5FD8AE01F1AE}" srcOrd="0" destOrd="0" presId="urn:microsoft.com/office/officeart/2005/8/layout/orgChart1"/>
    <dgm:cxn modelId="{CE6873BA-D88C-4CD1-9639-B534EC17C361}" type="presParOf" srcId="{63756A66-3D3E-4906-AA97-5FD8AE01F1AE}" destId="{37E7D4A3-171D-4D89-9D20-4C4A95A9D944}" srcOrd="0" destOrd="0" presId="urn:microsoft.com/office/officeart/2005/8/layout/orgChart1"/>
    <dgm:cxn modelId="{C1BBA816-DE76-4030-9FCD-237F5FB93466}" type="presParOf" srcId="{63756A66-3D3E-4906-AA97-5FD8AE01F1AE}" destId="{E0431ADA-7DB1-4FA1-8A40-8B3C5A3C0C29}" srcOrd="1" destOrd="0" presId="urn:microsoft.com/office/officeart/2005/8/layout/orgChart1"/>
    <dgm:cxn modelId="{BE8CA420-A677-4EDD-848D-94E2019AE116}" type="presParOf" srcId="{49FE2C7C-8673-487C-AFBC-FCDE82D067E9}" destId="{D18EE37B-7D35-4F15-A173-55F082BCFFE8}" srcOrd="1" destOrd="0" presId="urn:microsoft.com/office/officeart/2005/8/layout/orgChart1"/>
    <dgm:cxn modelId="{6E3EB3B4-2381-4B0C-AA4B-6301511BA68D}" type="presParOf" srcId="{49FE2C7C-8673-487C-AFBC-FCDE82D067E9}" destId="{D8BBD4C6-9497-47B1-B69E-CC2260AF767A}" srcOrd="2" destOrd="0" presId="urn:microsoft.com/office/officeart/2005/8/layout/orgChart1"/>
    <dgm:cxn modelId="{3BBFE526-E23B-4B12-922C-17DD4BC4D44B}" type="presParOf" srcId="{767A4CD5-9E3A-4D06-88C2-CFAE2356D075}" destId="{25E9A441-BFB6-46D8-B003-E55BFDDCC26B}" srcOrd="2" destOrd="0" presId="urn:microsoft.com/office/officeart/2005/8/layout/orgChart1"/>
    <dgm:cxn modelId="{12CCE83E-EAEF-421E-A790-EFA49E1FDC91}" type="presParOf" srcId="{767A4CD5-9E3A-4D06-88C2-CFAE2356D075}" destId="{A2CA551E-8D35-4800-9426-D4E82E1F6C81}" srcOrd="3" destOrd="0" presId="urn:microsoft.com/office/officeart/2005/8/layout/orgChart1"/>
    <dgm:cxn modelId="{FEA331AC-0B9D-4903-8E00-0B5B7A043CB4}" type="presParOf" srcId="{A2CA551E-8D35-4800-9426-D4E82E1F6C81}" destId="{290F5060-AD71-43C1-8213-D0D8FA1C247A}" srcOrd="0" destOrd="0" presId="urn:microsoft.com/office/officeart/2005/8/layout/orgChart1"/>
    <dgm:cxn modelId="{2C37ADF0-A415-41AD-B79D-173F6D39F49B}" type="presParOf" srcId="{290F5060-AD71-43C1-8213-D0D8FA1C247A}" destId="{42BFA60D-A1BB-47D5-ABA5-2B1B8F6EEF27}" srcOrd="0" destOrd="0" presId="urn:microsoft.com/office/officeart/2005/8/layout/orgChart1"/>
    <dgm:cxn modelId="{D3C7204D-8A69-4F5D-B8D2-FEDB73655D66}" type="presParOf" srcId="{290F5060-AD71-43C1-8213-D0D8FA1C247A}" destId="{691F6BBB-2CDE-4510-8C33-A1137E0A8D36}" srcOrd="1" destOrd="0" presId="urn:microsoft.com/office/officeart/2005/8/layout/orgChart1"/>
    <dgm:cxn modelId="{1AC9DE1E-81B5-420B-80FD-A5196F6E9817}" type="presParOf" srcId="{A2CA551E-8D35-4800-9426-D4E82E1F6C81}" destId="{87F6CF07-C4AD-432C-AD6D-980A2B989057}" srcOrd="1" destOrd="0" presId="urn:microsoft.com/office/officeart/2005/8/layout/orgChart1"/>
    <dgm:cxn modelId="{06969B91-F113-4A71-9FB4-390D119C1EA5}" type="presParOf" srcId="{A2CA551E-8D35-4800-9426-D4E82E1F6C81}" destId="{3DBA6E7F-C868-4EE0-9AAE-622B281ABC2B}" srcOrd="2" destOrd="0" presId="urn:microsoft.com/office/officeart/2005/8/layout/orgChart1"/>
    <dgm:cxn modelId="{775CBADC-73BE-4954-846F-24F173D809BE}" type="presParOf" srcId="{4555C8D1-C835-4BA8-BE58-CFC24AB32E09}" destId="{B3B70A4E-76D0-457A-9D70-DDDE96A3915A}" srcOrd="2" destOrd="0" presId="urn:microsoft.com/office/officeart/2005/8/layout/orgChart1"/>
    <dgm:cxn modelId="{A264531E-8FA0-42A2-89F7-3CC7C36AE4CE}" type="presParOf" srcId="{CB9FEE46-7526-4630-AD3E-9AD925691696}" destId="{770E5A15-958D-447C-A41B-2979BE547E9A}" srcOrd="2" destOrd="0" presId="urn:microsoft.com/office/officeart/2005/8/layout/orgChart1"/>
    <dgm:cxn modelId="{AF4407DA-CCD9-4FEF-989A-3B4F3F153C3A}" type="presParOf" srcId="{CB9FEE46-7526-4630-AD3E-9AD925691696}" destId="{6D6316BD-ED06-4896-A8D5-6961BC8D7F90}" srcOrd="3" destOrd="0" presId="urn:microsoft.com/office/officeart/2005/8/layout/orgChart1"/>
    <dgm:cxn modelId="{3F12609B-E636-4483-B366-430B9DF7B459}" type="presParOf" srcId="{6D6316BD-ED06-4896-A8D5-6961BC8D7F90}" destId="{DFEDA15B-3CCD-44D1-96A1-D4A13F33717A}" srcOrd="0" destOrd="0" presId="urn:microsoft.com/office/officeart/2005/8/layout/orgChart1"/>
    <dgm:cxn modelId="{D068288A-18C5-4DF9-A243-D65E1B963DE8}" type="presParOf" srcId="{DFEDA15B-3CCD-44D1-96A1-D4A13F33717A}" destId="{FACC1FE4-3B37-490A-A715-F3E99F3D9392}" srcOrd="0" destOrd="0" presId="urn:microsoft.com/office/officeart/2005/8/layout/orgChart1"/>
    <dgm:cxn modelId="{514D1C00-FD88-413E-92D0-7D1D2D101C8B}" type="presParOf" srcId="{DFEDA15B-3CCD-44D1-96A1-D4A13F33717A}" destId="{4C9C89D0-69DA-4087-9AC9-3413E326A0B0}" srcOrd="1" destOrd="0" presId="urn:microsoft.com/office/officeart/2005/8/layout/orgChart1"/>
    <dgm:cxn modelId="{CD5EFB75-5757-427F-BD40-9D08E308E094}" type="presParOf" srcId="{6D6316BD-ED06-4896-A8D5-6961BC8D7F90}" destId="{31B43E9B-EF6E-4979-BC0B-96CDA87873E0}" srcOrd="1" destOrd="0" presId="urn:microsoft.com/office/officeart/2005/8/layout/orgChart1"/>
    <dgm:cxn modelId="{467A7B3F-B87A-4912-92F6-0F43D401A611}" type="presParOf" srcId="{6D6316BD-ED06-4896-A8D5-6961BC8D7F90}" destId="{7D87AD28-CBC1-4FBE-A73B-3A0F7FB5C550}" srcOrd="2" destOrd="0" presId="urn:microsoft.com/office/officeart/2005/8/layout/orgChart1"/>
    <dgm:cxn modelId="{6632A729-6EAE-4810-A797-DC9F52BCE76F}" type="presParOf" srcId="{4EDEC68A-BBA6-4C16-AE7D-66E9BEEF50C4}" destId="{B0A78475-A0AE-452F-8C3F-17E68A604F25}" srcOrd="2" destOrd="0" presId="urn:microsoft.com/office/officeart/2005/8/layout/orgChart1"/>
    <dgm:cxn modelId="{69BAD37C-5D9F-4A03-98D4-F3AB2A62264A}" type="presParOf" srcId="{B372B8F8-0BCB-483B-B3E4-BBE8D6920B25}" destId="{84F084A9-06AC-446B-930D-475EF5F0B897}" srcOrd="2" destOrd="0" presId="urn:microsoft.com/office/officeart/2005/8/layout/orgChart1"/>
    <dgm:cxn modelId="{F0D6DF5F-8B16-404E-AA6E-904E6F865646}" type="presParOf" srcId="{B372B8F8-0BCB-483B-B3E4-BBE8D6920B25}" destId="{6DC585EE-714F-4195-9498-90DD60DA209F}" srcOrd="3" destOrd="0" presId="urn:microsoft.com/office/officeart/2005/8/layout/orgChart1"/>
    <dgm:cxn modelId="{B04CE96F-11B8-4E6C-A699-8C76D390CE4B}" type="presParOf" srcId="{6DC585EE-714F-4195-9498-90DD60DA209F}" destId="{7B80ED7A-5EA9-408D-B7E3-DF2611CE5670}" srcOrd="0" destOrd="0" presId="urn:microsoft.com/office/officeart/2005/8/layout/orgChart1"/>
    <dgm:cxn modelId="{B7C104F5-7168-483A-A936-394EE83F810B}" type="presParOf" srcId="{7B80ED7A-5EA9-408D-B7E3-DF2611CE5670}" destId="{0DA6739E-E7FD-4CCC-BACE-40F3C9BF8915}" srcOrd="0" destOrd="0" presId="urn:microsoft.com/office/officeart/2005/8/layout/orgChart1"/>
    <dgm:cxn modelId="{DD56E4D4-F498-4192-BEC5-F124154742E3}" type="presParOf" srcId="{7B80ED7A-5EA9-408D-B7E3-DF2611CE5670}" destId="{A78F7575-3256-45FC-AD47-82485D6137B0}" srcOrd="1" destOrd="0" presId="urn:microsoft.com/office/officeart/2005/8/layout/orgChart1"/>
    <dgm:cxn modelId="{E2BFD303-D6C7-4A75-A218-A10D4D44FE73}" type="presParOf" srcId="{6DC585EE-714F-4195-9498-90DD60DA209F}" destId="{D81A358C-A693-4AFA-9CD8-AEDBDE5893ED}" srcOrd="1" destOrd="0" presId="urn:microsoft.com/office/officeart/2005/8/layout/orgChart1"/>
    <dgm:cxn modelId="{85179BC0-FAA4-4971-A9FC-590E5C9196B7}" type="presParOf" srcId="{6DC585EE-714F-4195-9498-90DD60DA209F}" destId="{399A404E-A252-4F40-9273-9A00EB892421}" srcOrd="2" destOrd="0" presId="urn:microsoft.com/office/officeart/2005/8/layout/orgChart1"/>
    <dgm:cxn modelId="{80CBDC3B-8413-4582-AF4A-9C0CF18B2F98}" type="presParOf" srcId="{A89F9627-12DC-4429-9676-6457DA341C37}" destId="{7C34056C-6C6B-437A-9745-B0324B5E6A8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3C23E0-B939-4365-9398-295F14F884B1}"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US"/>
        </a:p>
      </dgm:t>
    </dgm:pt>
    <dgm:pt modelId="{C9590231-4012-4EE7-BAB3-3E84D069609C}">
      <dgm:prSet phldrT="[Text]"/>
      <dgm:spPr/>
      <dgm:t>
        <a:bodyPr/>
        <a:lstStyle/>
        <a:p>
          <a:r>
            <a:rPr lang="en-US" dirty="0"/>
            <a:t>2015 </a:t>
          </a:r>
          <a:r>
            <a:rPr lang="en-US" dirty="0" err="1"/>
            <a:t>LinkUp</a:t>
          </a:r>
          <a:r>
            <a:rPr lang="en-US" dirty="0"/>
            <a:t> Job Ads</a:t>
          </a:r>
        </a:p>
        <a:p>
          <a:r>
            <a:rPr lang="en-US" dirty="0"/>
            <a:t>2,548,787</a:t>
          </a:r>
        </a:p>
      </dgm:t>
    </dgm:pt>
    <dgm:pt modelId="{D47CD1DB-086A-40EE-9865-A3A8D8577BEF}" type="parTrans" cxnId="{B1BA726D-7333-43C3-AC71-404BF39613A9}">
      <dgm:prSet/>
      <dgm:spPr/>
      <dgm:t>
        <a:bodyPr/>
        <a:lstStyle/>
        <a:p>
          <a:endParaRPr lang="en-US"/>
        </a:p>
      </dgm:t>
    </dgm:pt>
    <dgm:pt modelId="{D151898E-C636-4F22-9070-AFE674181AE7}" type="sibTrans" cxnId="{B1BA726D-7333-43C3-AC71-404BF39613A9}">
      <dgm:prSet/>
      <dgm:spPr/>
      <dgm:t>
        <a:bodyPr/>
        <a:lstStyle/>
        <a:p>
          <a:endParaRPr lang="en-US"/>
        </a:p>
      </dgm:t>
    </dgm:pt>
    <dgm:pt modelId="{3847D5DA-2DF3-44FE-B126-0BA7948CF7A6}">
      <dgm:prSet phldrT="[Text]"/>
      <dgm:spPr/>
      <dgm:t>
        <a:bodyPr/>
        <a:lstStyle/>
        <a:p>
          <a:r>
            <a:rPr lang="en-US"/>
            <a:t>Job Ads </a:t>
          </a:r>
          <a:r>
            <a:rPr lang="en-US" b="1"/>
            <a:t>without</a:t>
          </a:r>
          <a:r>
            <a:rPr lang="en-US"/>
            <a:t> a Job Title From Our List of Healthcare </a:t>
          </a:r>
          <a:r>
            <a:rPr lang="en-US" u="sng"/>
            <a:t>Occupations</a:t>
          </a:r>
        </a:p>
        <a:p>
          <a:r>
            <a:rPr lang="en-US"/>
            <a:t>1,105,183</a:t>
          </a:r>
        </a:p>
      </dgm:t>
    </dgm:pt>
    <dgm:pt modelId="{B09906FE-807E-4576-80C7-C98C2990CA97}" type="parTrans" cxnId="{52843BA9-2021-482B-81AB-1853DF30E85F}">
      <dgm:prSet/>
      <dgm:spPr/>
      <dgm:t>
        <a:bodyPr/>
        <a:lstStyle/>
        <a:p>
          <a:endParaRPr lang="en-US"/>
        </a:p>
      </dgm:t>
    </dgm:pt>
    <dgm:pt modelId="{DA3222E3-7C54-4297-B944-3AD4AB0C2DD6}" type="sibTrans" cxnId="{52843BA9-2021-482B-81AB-1853DF30E85F}">
      <dgm:prSet/>
      <dgm:spPr/>
      <dgm:t>
        <a:bodyPr/>
        <a:lstStyle/>
        <a:p>
          <a:endParaRPr lang="en-US"/>
        </a:p>
      </dgm:t>
    </dgm:pt>
    <dgm:pt modelId="{F42F748C-661B-46EF-9123-0E5EB5B61E3A}">
      <dgm:prSet/>
      <dgm:spPr/>
      <dgm:t>
        <a:bodyPr/>
        <a:lstStyle/>
        <a:p>
          <a:r>
            <a:rPr lang="en-US"/>
            <a:t>Job Ads </a:t>
          </a:r>
          <a:r>
            <a:rPr lang="en-US" b="1"/>
            <a:t>with</a:t>
          </a:r>
          <a:r>
            <a:rPr lang="en-US" b="0"/>
            <a:t> a </a:t>
          </a:r>
          <a:r>
            <a:rPr lang="en-US" b="0" u="sng"/>
            <a:t>Job Description</a:t>
          </a:r>
          <a:endParaRPr lang="en-US" b="0" u="none"/>
        </a:p>
        <a:p>
          <a:r>
            <a:rPr lang="en-US" b="0" u="none"/>
            <a:t>746,871</a:t>
          </a:r>
          <a:endParaRPr lang="en-US"/>
        </a:p>
      </dgm:t>
    </dgm:pt>
    <dgm:pt modelId="{745F06FA-AB29-45FA-AD30-345368673BC2}" type="parTrans" cxnId="{43846070-CB74-4567-B1DA-43F96C485837}">
      <dgm:prSet/>
      <dgm:spPr/>
      <dgm:t>
        <a:bodyPr/>
        <a:lstStyle/>
        <a:p>
          <a:endParaRPr lang="en-US"/>
        </a:p>
      </dgm:t>
    </dgm:pt>
    <dgm:pt modelId="{3AA595DD-92F6-4FF0-B451-5D23708EE0B8}" type="sibTrans" cxnId="{43846070-CB74-4567-B1DA-43F96C485837}">
      <dgm:prSet/>
      <dgm:spPr/>
      <dgm:t>
        <a:bodyPr/>
        <a:lstStyle/>
        <a:p>
          <a:endParaRPr lang="en-US"/>
        </a:p>
      </dgm:t>
    </dgm:pt>
    <dgm:pt modelId="{3CF7EB6D-ED87-4138-918C-7830E02DB3AD}">
      <dgm:prSet/>
      <dgm:spPr/>
      <dgm:t>
        <a:bodyPr/>
        <a:lstStyle/>
        <a:p>
          <a:r>
            <a:rPr lang="en-US" dirty="0"/>
            <a:t>Job Ads </a:t>
          </a:r>
          <a:r>
            <a:rPr lang="en-US" b="1" dirty="0"/>
            <a:t>without</a:t>
          </a:r>
          <a:r>
            <a:rPr lang="en-US" b="0" dirty="0"/>
            <a:t> a </a:t>
          </a:r>
          <a:r>
            <a:rPr lang="en-US" b="0" u="sng" dirty="0"/>
            <a:t>Job Description</a:t>
          </a:r>
        </a:p>
        <a:p>
          <a:r>
            <a:rPr lang="en-US" dirty="0"/>
            <a:t>696,733</a:t>
          </a:r>
        </a:p>
      </dgm:t>
    </dgm:pt>
    <dgm:pt modelId="{ED7DE5A7-0B3A-4F09-914C-8BE22A3F727F}" type="parTrans" cxnId="{97A66298-72E8-43FB-B6DE-27D6D895958E}">
      <dgm:prSet/>
      <dgm:spPr/>
      <dgm:t>
        <a:bodyPr/>
        <a:lstStyle/>
        <a:p>
          <a:endParaRPr lang="en-US"/>
        </a:p>
      </dgm:t>
    </dgm:pt>
    <dgm:pt modelId="{0E28A83D-D855-4BB7-9D21-6DB8BA9BE92A}" type="sibTrans" cxnId="{97A66298-72E8-43FB-B6DE-27D6D895958E}">
      <dgm:prSet/>
      <dgm:spPr/>
      <dgm:t>
        <a:bodyPr/>
        <a:lstStyle/>
        <a:p>
          <a:endParaRPr lang="en-US"/>
        </a:p>
      </dgm:t>
    </dgm:pt>
    <dgm:pt modelId="{075F4198-A514-478D-974D-0FE1827DF389}">
      <dgm:prSet phldrT="[Text]"/>
      <dgm:spPr/>
      <dgm:t>
        <a:bodyPr/>
        <a:lstStyle/>
        <a:p>
          <a:r>
            <a:rPr lang="en-US" dirty="0"/>
            <a:t>Job Ads </a:t>
          </a:r>
          <a:r>
            <a:rPr lang="en-US" b="1" dirty="0"/>
            <a:t>with</a:t>
          </a:r>
          <a:r>
            <a:rPr lang="en-US" dirty="0"/>
            <a:t> a Job Title from Our List of Healthcare </a:t>
          </a:r>
          <a:r>
            <a:rPr lang="en-US" u="sng" dirty="0"/>
            <a:t>Occupations</a:t>
          </a:r>
        </a:p>
        <a:p>
          <a:r>
            <a:rPr lang="en-US" dirty="0"/>
            <a:t>1,443,604</a:t>
          </a:r>
        </a:p>
      </dgm:t>
    </dgm:pt>
    <dgm:pt modelId="{C95D34DB-27FC-47CF-8B80-E2C920700D04}" type="sibTrans" cxnId="{02484A58-A53B-4C97-BCD8-884FF3CD27FB}">
      <dgm:prSet/>
      <dgm:spPr/>
      <dgm:t>
        <a:bodyPr/>
        <a:lstStyle/>
        <a:p>
          <a:endParaRPr lang="en-US"/>
        </a:p>
      </dgm:t>
    </dgm:pt>
    <dgm:pt modelId="{0A367E96-291C-4732-B1A9-C316E1993CC3}" type="parTrans" cxnId="{02484A58-A53B-4C97-BCD8-884FF3CD27FB}">
      <dgm:prSet/>
      <dgm:spPr/>
      <dgm:t>
        <a:bodyPr/>
        <a:lstStyle/>
        <a:p>
          <a:endParaRPr lang="en-US"/>
        </a:p>
      </dgm:t>
    </dgm:pt>
    <dgm:pt modelId="{09B1D0DD-E6EE-44E0-AC7B-20CA8B026F9E}">
      <dgm:prSet/>
      <dgm:spPr/>
      <dgm:t>
        <a:bodyPr/>
        <a:lstStyle/>
        <a:p>
          <a:r>
            <a:rPr lang="en-US"/>
            <a:t>Job Ads </a:t>
          </a:r>
          <a:r>
            <a:rPr lang="en-US" b="1"/>
            <a:t>with</a:t>
          </a:r>
          <a:r>
            <a:rPr lang="en-US" b="0"/>
            <a:t> 1 or More </a:t>
          </a:r>
          <a:r>
            <a:rPr lang="en-US" b="0" u="sng"/>
            <a:t>Emerging Roles</a:t>
          </a:r>
          <a:r>
            <a:rPr lang="en-US" b="0" u="none"/>
            <a:t> From Our List of Terms</a:t>
          </a:r>
        </a:p>
        <a:p>
          <a:r>
            <a:rPr lang="en-US" b="0" u="none"/>
            <a:t>141,981</a:t>
          </a:r>
          <a:endParaRPr lang="en-US"/>
        </a:p>
      </dgm:t>
    </dgm:pt>
    <dgm:pt modelId="{6D48311A-3F37-425C-B070-C7CF60D49D17}" type="parTrans" cxnId="{73DF1CE9-BF7F-4253-A56C-34FC883C9E76}">
      <dgm:prSet/>
      <dgm:spPr/>
      <dgm:t>
        <a:bodyPr/>
        <a:lstStyle/>
        <a:p>
          <a:endParaRPr lang="en-US"/>
        </a:p>
      </dgm:t>
    </dgm:pt>
    <dgm:pt modelId="{B8D2E194-2979-494E-86AF-44CCC21B6011}" type="sibTrans" cxnId="{73DF1CE9-BF7F-4253-A56C-34FC883C9E76}">
      <dgm:prSet/>
      <dgm:spPr/>
      <dgm:t>
        <a:bodyPr/>
        <a:lstStyle/>
        <a:p>
          <a:endParaRPr lang="en-US"/>
        </a:p>
      </dgm:t>
    </dgm:pt>
    <dgm:pt modelId="{78ED29BB-5E15-422B-872D-E61FD18CD318}">
      <dgm:prSet/>
      <dgm:spPr/>
      <dgm:t>
        <a:bodyPr/>
        <a:lstStyle/>
        <a:p>
          <a:r>
            <a:rPr lang="en-US"/>
            <a:t>Job Ads </a:t>
          </a:r>
          <a:r>
            <a:rPr lang="en-US" b="1"/>
            <a:t>without </a:t>
          </a:r>
          <a:r>
            <a:rPr lang="en-US" b="0"/>
            <a:t>1 or More </a:t>
          </a:r>
          <a:r>
            <a:rPr lang="en-US" b="0" u="sng"/>
            <a:t>Emerging Roles </a:t>
          </a:r>
          <a:r>
            <a:rPr lang="en-US" b="0"/>
            <a:t>From Our List of Terms</a:t>
          </a:r>
        </a:p>
        <a:p>
          <a:r>
            <a:rPr lang="en-US"/>
            <a:t>604,890</a:t>
          </a:r>
        </a:p>
      </dgm:t>
    </dgm:pt>
    <dgm:pt modelId="{5014C7A7-963E-4A50-9F9D-DFD7E30383AF}" type="parTrans" cxnId="{CEE3B324-284E-45C1-99FE-85F30CD33466}">
      <dgm:prSet/>
      <dgm:spPr/>
      <dgm:t>
        <a:bodyPr/>
        <a:lstStyle/>
        <a:p>
          <a:endParaRPr lang="en-US"/>
        </a:p>
      </dgm:t>
    </dgm:pt>
    <dgm:pt modelId="{B331A265-9880-4F90-8543-24257CCDBE1B}" type="sibTrans" cxnId="{CEE3B324-284E-45C1-99FE-85F30CD33466}">
      <dgm:prSet/>
      <dgm:spPr/>
      <dgm:t>
        <a:bodyPr/>
        <a:lstStyle/>
        <a:p>
          <a:endParaRPr lang="en-US"/>
        </a:p>
      </dgm:t>
    </dgm:pt>
    <dgm:pt modelId="{B78DEB01-FE2A-46CB-9E0B-61DF35E6054F}" type="pres">
      <dgm:prSet presAssocID="{4D3C23E0-B939-4365-9398-295F14F884B1}" presName="hierChild1" presStyleCnt="0">
        <dgm:presLayoutVars>
          <dgm:orgChart val="1"/>
          <dgm:chPref val="1"/>
          <dgm:dir/>
          <dgm:animOne val="branch"/>
          <dgm:animLvl val="lvl"/>
          <dgm:resizeHandles/>
        </dgm:presLayoutVars>
      </dgm:prSet>
      <dgm:spPr/>
    </dgm:pt>
    <dgm:pt modelId="{A89F9627-12DC-4429-9676-6457DA341C37}" type="pres">
      <dgm:prSet presAssocID="{C9590231-4012-4EE7-BAB3-3E84D069609C}" presName="hierRoot1" presStyleCnt="0">
        <dgm:presLayoutVars>
          <dgm:hierBranch val="init"/>
        </dgm:presLayoutVars>
      </dgm:prSet>
      <dgm:spPr/>
    </dgm:pt>
    <dgm:pt modelId="{55106A1E-D981-4CCC-A272-FACFABB1C488}" type="pres">
      <dgm:prSet presAssocID="{C9590231-4012-4EE7-BAB3-3E84D069609C}" presName="rootComposite1" presStyleCnt="0"/>
      <dgm:spPr/>
    </dgm:pt>
    <dgm:pt modelId="{4B4C2F58-4FDC-493A-9847-1290F99E059C}" type="pres">
      <dgm:prSet presAssocID="{C9590231-4012-4EE7-BAB3-3E84D069609C}" presName="rootText1" presStyleLbl="node0" presStyleIdx="0" presStyleCnt="1" custScaleX="102500" custScaleY="97973" custLinFactX="-80273" custLinFactNeighborX="-100000" custLinFactNeighborY="-3637">
        <dgm:presLayoutVars>
          <dgm:chPref val="3"/>
        </dgm:presLayoutVars>
      </dgm:prSet>
      <dgm:spPr/>
    </dgm:pt>
    <dgm:pt modelId="{984E131E-2EA0-41DE-87CE-3594706A2C9F}" type="pres">
      <dgm:prSet presAssocID="{C9590231-4012-4EE7-BAB3-3E84D069609C}" presName="rootConnector1" presStyleLbl="node1" presStyleIdx="0" presStyleCnt="0"/>
      <dgm:spPr/>
    </dgm:pt>
    <dgm:pt modelId="{B372B8F8-0BCB-483B-B3E4-BBE8D6920B25}" type="pres">
      <dgm:prSet presAssocID="{C9590231-4012-4EE7-BAB3-3E84D069609C}" presName="hierChild2" presStyleCnt="0"/>
      <dgm:spPr/>
    </dgm:pt>
    <dgm:pt modelId="{84E4FD64-61B1-4E90-A470-732BFA0CCCBB}" type="pres">
      <dgm:prSet presAssocID="{0A367E96-291C-4732-B1A9-C316E1993CC3}" presName="Name37" presStyleLbl="parChTrans1D2" presStyleIdx="0" presStyleCnt="2"/>
      <dgm:spPr/>
    </dgm:pt>
    <dgm:pt modelId="{4EDEC68A-BBA6-4C16-AE7D-66E9BEEF50C4}" type="pres">
      <dgm:prSet presAssocID="{075F4198-A514-478D-974D-0FE1827DF389}" presName="hierRoot2" presStyleCnt="0">
        <dgm:presLayoutVars>
          <dgm:hierBranch/>
        </dgm:presLayoutVars>
      </dgm:prSet>
      <dgm:spPr/>
    </dgm:pt>
    <dgm:pt modelId="{688C18EC-CE05-46B4-840E-40135D2B9A9B}" type="pres">
      <dgm:prSet presAssocID="{075F4198-A514-478D-974D-0FE1827DF389}" presName="rootComposite" presStyleCnt="0"/>
      <dgm:spPr/>
    </dgm:pt>
    <dgm:pt modelId="{6F2B05AF-E401-4C75-8ECD-DD47CF38C5BD}" type="pres">
      <dgm:prSet presAssocID="{075F4198-A514-478D-974D-0FE1827DF389}" presName="rootText" presStyleLbl="node2" presStyleIdx="0" presStyleCnt="2" custLinFactX="-21023" custLinFactNeighborX="-100000" custLinFactNeighborY="-4353">
        <dgm:presLayoutVars>
          <dgm:chPref val="3"/>
        </dgm:presLayoutVars>
      </dgm:prSet>
      <dgm:spPr/>
    </dgm:pt>
    <dgm:pt modelId="{C9779ADC-44C7-40D8-A96D-146727EB8D88}" type="pres">
      <dgm:prSet presAssocID="{075F4198-A514-478D-974D-0FE1827DF389}" presName="rootConnector" presStyleLbl="node2" presStyleIdx="0" presStyleCnt="2"/>
      <dgm:spPr/>
    </dgm:pt>
    <dgm:pt modelId="{CB9FEE46-7526-4630-AD3E-9AD925691696}" type="pres">
      <dgm:prSet presAssocID="{075F4198-A514-478D-974D-0FE1827DF389}" presName="hierChild4" presStyleCnt="0"/>
      <dgm:spPr/>
    </dgm:pt>
    <dgm:pt modelId="{7B4229C4-92FC-499A-9027-7442FCDA32E3}" type="pres">
      <dgm:prSet presAssocID="{745F06FA-AB29-45FA-AD30-345368673BC2}" presName="Name35" presStyleLbl="parChTrans1D3" presStyleIdx="0" presStyleCnt="2"/>
      <dgm:spPr/>
    </dgm:pt>
    <dgm:pt modelId="{4555C8D1-C835-4BA8-BE58-CFC24AB32E09}" type="pres">
      <dgm:prSet presAssocID="{F42F748C-661B-46EF-9123-0E5EB5B61E3A}" presName="hierRoot2" presStyleCnt="0">
        <dgm:presLayoutVars>
          <dgm:hierBranch/>
        </dgm:presLayoutVars>
      </dgm:prSet>
      <dgm:spPr/>
    </dgm:pt>
    <dgm:pt modelId="{454A2CBE-9293-4222-BAC3-F3ADDBFF6CA9}" type="pres">
      <dgm:prSet presAssocID="{F42F748C-661B-46EF-9123-0E5EB5B61E3A}" presName="rootComposite" presStyleCnt="0"/>
      <dgm:spPr/>
    </dgm:pt>
    <dgm:pt modelId="{BA669680-EA9B-48C7-A8C0-0CB91BF5D4B6}" type="pres">
      <dgm:prSet presAssocID="{F42F748C-661B-46EF-9123-0E5EB5B61E3A}" presName="rootText" presStyleLbl="node3" presStyleIdx="0" presStyleCnt="2" custLinFactNeighborX="-60523" custLinFactNeighborY="2817">
        <dgm:presLayoutVars>
          <dgm:chPref val="3"/>
        </dgm:presLayoutVars>
      </dgm:prSet>
      <dgm:spPr/>
    </dgm:pt>
    <dgm:pt modelId="{5E0B250E-916C-4116-BD0C-13ECA22C01C0}" type="pres">
      <dgm:prSet presAssocID="{F42F748C-661B-46EF-9123-0E5EB5B61E3A}" presName="rootConnector" presStyleLbl="node3" presStyleIdx="0" presStyleCnt="2"/>
      <dgm:spPr/>
    </dgm:pt>
    <dgm:pt modelId="{767A4CD5-9E3A-4D06-88C2-CFAE2356D075}" type="pres">
      <dgm:prSet presAssocID="{F42F748C-661B-46EF-9123-0E5EB5B61E3A}" presName="hierChild4" presStyleCnt="0"/>
      <dgm:spPr/>
    </dgm:pt>
    <dgm:pt modelId="{FC329070-CABC-4D06-BF82-A9858C3051EE}" type="pres">
      <dgm:prSet presAssocID="{6D48311A-3F37-425C-B070-C7CF60D49D17}" presName="Name35" presStyleLbl="parChTrans1D4" presStyleIdx="0" presStyleCnt="2"/>
      <dgm:spPr/>
    </dgm:pt>
    <dgm:pt modelId="{49FE2C7C-8673-487C-AFBC-FCDE82D067E9}" type="pres">
      <dgm:prSet presAssocID="{09B1D0DD-E6EE-44E0-AC7B-20CA8B026F9E}" presName="hierRoot2" presStyleCnt="0">
        <dgm:presLayoutVars>
          <dgm:hierBranch val="init"/>
        </dgm:presLayoutVars>
      </dgm:prSet>
      <dgm:spPr/>
    </dgm:pt>
    <dgm:pt modelId="{63756A66-3D3E-4906-AA97-5FD8AE01F1AE}" type="pres">
      <dgm:prSet presAssocID="{09B1D0DD-E6EE-44E0-AC7B-20CA8B026F9E}" presName="rootComposite" presStyleCnt="0"/>
      <dgm:spPr/>
    </dgm:pt>
    <dgm:pt modelId="{37E7D4A3-171D-4D89-9D20-4C4A95A9D944}" type="pres">
      <dgm:prSet presAssocID="{09B1D0DD-E6EE-44E0-AC7B-20CA8B026F9E}" presName="rootText" presStyleLbl="node4" presStyleIdx="0" presStyleCnt="2" custLinFactNeighborX="-142" custLinFactNeighborY="-1190">
        <dgm:presLayoutVars>
          <dgm:chPref val="3"/>
        </dgm:presLayoutVars>
      </dgm:prSet>
      <dgm:spPr/>
    </dgm:pt>
    <dgm:pt modelId="{E0431ADA-7DB1-4FA1-8A40-8B3C5A3C0C29}" type="pres">
      <dgm:prSet presAssocID="{09B1D0DD-E6EE-44E0-AC7B-20CA8B026F9E}" presName="rootConnector" presStyleLbl="node4" presStyleIdx="0" presStyleCnt="2"/>
      <dgm:spPr/>
    </dgm:pt>
    <dgm:pt modelId="{D18EE37B-7D35-4F15-A173-55F082BCFFE8}" type="pres">
      <dgm:prSet presAssocID="{09B1D0DD-E6EE-44E0-AC7B-20CA8B026F9E}" presName="hierChild4" presStyleCnt="0"/>
      <dgm:spPr/>
    </dgm:pt>
    <dgm:pt modelId="{D8BBD4C6-9497-47B1-B69E-CC2260AF767A}" type="pres">
      <dgm:prSet presAssocID="{09B1D0DD-E6EE-44E0-AC7B-20CA8B026F9E}" presName="hierChild5" presStyleCnt="0"/>
      <dgm:spPr/>
    </dgm:pt>
    <dgm:pt modelId="{25E9A441-BFB6-46D8-B003-E55BFDDCC26B}" type="pres">
      <dgm:prSet presAssocID="{5014C7A7-963E-4A50-9F9D-DFD7E30383AF}" presName="Name35" presStyleLbl="parChTrans1D4" presStyleIdx="1" presStyleCnt="2"/>
      <dgm:spPr/>
    </dgm:pt>
    <dgm:pt modelId="{A2CA551E-8D35-4800-9426-D4E82E1F6C81}" type="pres">
      <dgm:prSet presAssocID="{78ED29BB-5E15-422B-872D-E61FD18CD318}" presName="hierRoot2" presStyleCnt="0">
        <dgm:presLayoutVars>
          <dgm:hierBranch/>
        </dgm:presLayoutVars>
      </dgm:prSet>
      <dgm:spPr/>
    </dgm:pt>
    <dgm:pt modelId="{290F5060-AD71-43C1-8213-D0D8FA1C247A}" type="pres">
      <dgm:prSet presAssocID="{78ED29BB-5E15-422B-872D-E61FD18CD318}" presName="rootComposite" presStyleCnt="0"/>
      <dgm:spPr/>
    </dgm:pt>
    <dgm:pt modelId="{42BFA60D-A1BB-47D5-ABA5-2B1B8F6EEF27}" type="pres">
      <dgm:prSet presAssocID="{78ED29BB-5E15-422B-872D-E61FD18CD318}" presName="rootText" presStyleLbl="node4" presStyleIdx="1" presStyleCnt="2">
        <dgm:presLayoutVars>
          <dgm:chPref val="3"/>
        </dgm:presLayoutVars>
      </dgm:prSet>
      <dgm:spPr/>
    </dgm:pt>
    <dgm:pt modelId="{691F6BBB-2CDE-4510-8C33-A1137E0A8D36}" type="pres">
      <dgm:prSet presAssocID="{78ED29BB-5E15-422B-872D-E61FD18CD318}" presName="rootConnector" presStyleLbl="node4" presStyleIdx="1" presStyleCnt="2"/>
      <dgm:spPr/>
    </dgm:pt>
    <dgm:pt modelId="{87F6CF07-C4AD-432C-AD6D-980A2B989057}" type="pres">
      <dgm:prSet presAssocID="{78ED29BB-5E15-422B-872D-E61FD18CD318}" presName="hierChild4" presStyleCnt="0"/>
      <dgm:spPr/>
    </dgm:pt>
    <dgm:pt modelId="{3DBA6E7F-C868-4EE0-9AAE-622B281ABC2B}" type="pres">
      <dgm:prSet presAssocID="{78ED29BB-5E15-422B-872D-E61FD18CD318}" presName="hierChild5" presStyleCnt="0"/>
      <dgm:spPr/>
    </dgm:pt>
    <dgm:pt modelId="{B3B70A4E-76D0-457A-9D70-DDDE96A3915A}" type="pres">
      <dgm:prSet presAssocID="{F42F748C-661B-46EF-9123-0E5EB5B61E3A}" presName="hierChild5" presStyleCnt="0"/>
      <dgm:spPr/>
    </dgm:pt>
    <dgm:pt modelId="{770E5A15-958D-447C-A41B-2979BE547E9A}" type="pres">
      <dgm:prSet presAssocID="{ED7DE5A7-0B3A-4F09-914C-8BE22A3F727F}" presName="Name35" presStyleLbl="parChTrans1D3" presStyleIdx="1" presStyleCnt="2"/>
      <dgm:spPr/>
    </dgm:pt>
    <dgm:pt modelId="{6D6316BD-ED06-4896-A8D5-6961BC8D7F90}" type="pres">
      <dgm:prSet presAssocID="{3CF7EB6D-ED87-4138-918C-7830E02DB3AD}" presName="hierRoot2" presStyleCnt="0">
        <dgm:presLayoutVars>
          <dgm:hierBranch val="init"/>
        </dgm:presLayoutVars>
      </dgm:prSet>
      <dgm:spPr/>
    </dgm:pt>
    <dgm:pt modelId="{DFEDA15B-3CCD-44D1-96A1-D4A13F33717A}" type="pres">
      <dgm:prSet presAssocID="{3CF7EB6D-ED87-4138-918C-7830E02DB3AD}" presName="rootComposite" presStyleCnt="0"/>
      <dgm:spPr/>
    </dgm:pt>
    <dgm:pt modelId="{FACC1FE4-3B37-490A-A715-F3E99F3D9392}" type="pres">
      <dgm:prSet presAssocID="{3CF7EB6D-ED87-4138-918C-7830E02DB3AD}" presName="rootText" presStyleLbl="node3" presStyleIdx="1" presStyleCnt="2" custScaleX="104561" custLinFactNeighborX="-64894" custLinFactNeighborY="2817">
        <dgm:presLayoutVars>
          <dgm:chPref val="3"/>
        </dgm:presLayoutVars>
      </dgm:prSet>
      <dgm:spPr/>
    </dgm:pt>
    <dgm:pt modelId="{4C9C89D0-69DA-4087-9AC9-3413E326A0B0}" type="pres">
      <dgm:prSet presAssocID="{3CF7EB6D-ED87-4138-918C-7830E02DB3AD}" presName="rootConnector" presStyleLbl="node3" presStyleIdx="1" presStyleCnt="2"/>
      <dgm:spPr/>
    </dgm:pt>
    <dgm:pt modelId="{31B43E9B-EF6E-4979-BC0B-96CDA87873E0}" type="pres">
      <dgm:prSet presAssocID="{3CF7EB6D-ED87-4138-918C-7830E02DB3AD}" presName="hierChild4" presStyleCnt="0"/>
      <dgm:spPr/>
    </dgm:pt>
    <dgm:pt modelId="{7D87AD28-CBC1-4FBE-A73B-3A0F7FB5C550}" type="pres">
      <dgm:prSet presAssocID="{3CF7EB6D-ED87-4138-918C-7830E02DB3AD}" presName="hierChild5" presStyleCnt="0"/>
      <dgm:spPr/>
    </dgm:pt>
    <dgm:pt modelId="{B0A78475-A0AE-452F-8C3F-17E68A604F25}" type="pres">
      <dgm:prSet presAssocID="{075F4198-A514-478D-974D-0FE1827DF389}" presName="hierChild5" presStyleCnt="0"/>
      <dgm:spPr/>
    </dgm:pt>
    <dgm:pt modelId="{84F084A9-06AC-446B-930D-475EF5F0B897}" type="pres">
      <dgm:prSet presAssocID="{B09906FE-807E-4576-80C7-C98C2990CA97}" presName="Name37" presStyleLbl="parChTrans1D2" presStyleIdx="1" presStyleCnt="2"/>
      <dgm:spPr/>
    </dgm:pt>
    <dgm:pt modelId="{6DC585EE-714F-4195-9498-90DD60DA209F}" type="pres">
      <dgm:prSet presAssocID="{3847D5DA-2DF3-44FE-B126-0BA7948CF7A6}" presName="hierRoot2" presStyleCnt="0">
        <dgm:presLayoutVars>
          <dgm:hierBranch val="init"/>
        </dgm:presLayoutVars>
      </dgm:prSet>
      <dgm:spPr/>
    </dgm:pt>
    <dgm:pt modelId="{7B80ED7A-5EA9-408D-B7E3-DF2611CE5670}" type="pres">
      <dgm:prSet presAssocID="{3847D5DA-2DF3-44FE-B126-0BA7948CF7A6}" presName="rootComposite" presStyleCnt="0"/>
      <dgm:spPr/>
    </dgm:pt>
    <dgm:pt modelId="{0DA6739E-E7FD-4CCC-BACE-40F3C9BF8915}" type="pres">
      <dgm:prSet presAssocID="{3847D5DA-2DF3-44FE-B126-0BA7948CF7A6}" presName="rootText" presStyleLbl="node2" presStyleIdx="1" presStyleCnt="2" custLinFactX="-23447" custLinFactNeighborX="-100000" custLinFactNeighborY="-4353">
        <dgm:presLayoutVars>
          <dgm:chPref val="3"/>
        </dgm:presLayoutVars>
      </dgm:prSet>
      <dgm:spPr/>
    </dgm:pt>
    <dgm:pt modelId="{A78F7575-3256-45FC-AD47-82485D6137B0}" type="pres">
      <dgm:prSet presAssocID="{3847D5DA-2DF3-44FE-B126-0BA7948CF7A6}" presName="rootConnector" presStyleLbl="node2" presStyleIdx="1" presStyleCnt="2"/>
      <dgm:spPr/>
    </dgm:pt>
    <dgm:pt modelId="{D81A358C-A693-4AFA-9CD8-AEDBDE5893ED}" type="pres">
      <dgm:prSet presAssocID="{3847D5DA-2DF3-44FE-B126-0BA7948CF7A6}" presName="hierChild4" presStyleCnt="0"/>
      <dgm:spPr/>
    </dgm:pt>
    <dgm:pt modelId="{399A404E-A252-4F40-9273-9A00EB892421}" type="pres">
      <dgm:prSet presAssocID="{3847D5DA-2DF3-44FE-B126-0BA7948CF7A6}" presName="hierChild5" presStyleCnt="0"/>
      <dgm:spPr/>
    </dgm:pt>
    <dgm:pt modelId="{7C34056C-6C6B-437A-9745-B0324B5E6A87}" type="pres">
      <dgm:prSet presAssocID="{C9590231-4012-4EE7-BAB3-3E84D069609C}" presName="hierChild3" presStyleCnt="0"/>
      <dgm:spPr/>
    </dgm:pt>
  </dgm:ptLst>
  <dgm:cxnLst>
    <dgm:cxn modelId="{5E796F03-25BD-4AE5-AD85-DB8D8B0FE209}" type="presOf" srcId="{C9590231-4012-4EE7-BAB3-3E84D069609C}" destId="{4B4C2F58-4FDC-493A-9847-1290F99E059C}" srcOrd="0" destOrd="0" presId="urn:microsoft.com/office/officeart/2005/8/layout/orgChart1"/>
    <dgm:cxn modelId="{F0B45F04-A36D-4346-8A13-ACF9CBF42322}" type="presOf" srcId="{6D48311A-3F37-425C-B070-C7CF60D49D17}" destId="{FC329070-CABC-4D06-BF82-A9858C3051EE}" srcOrd="0" destOrd="0" presId="urn:microsoft.com/office/officeart/2005/8/layout/orgChart1"/>
    <dgm:cxn modelId="{ACCF3C09-1206-444F-84B0-30DA899825DA}" type="presOf" srcId="{78ED29BB-5E15-422B-872D-E61FD18CD318}" destId="{691F6BBB-2CDE-4510-8C33-A1137E0A8D36}" srcOrd="1" destOrd="0" presId="urn:microsoft.com/office/officeart/2005/8/layout/orgChart1"/>
    <dgm:cxn modelId="{E5DD8B23-8B6C-4113-BF2B-00E4A48AD8A9}" type="presOf" srcId="{745F06FA-AB29-45FA-AD30-345368673BC2}" destId="{7B4229C4-92FC-499A-9027-7442FCDA32E3}" srcOrd="0" destOrd="0" presId="urn:microsoft.com/office/officeart/2005/8/layout/orgChart1"/>
    <dgm:cxn modelId="{CEE3B324-284E-45C1-99FE-85F30CD33466}" srcId="{F42F748C-661B-46EF-9123-0E5EB5B61E3A}" destId="{78ED29BB-5E15-422B-872D-E61FD18CD318}" srcOrd="1" destOrd="0" parTransId="{5014C7A7-963E-4A50-9F9D-DFD7E30383AF}" sibTransId="{B331A265-9880-4F90-8543-24257CCDBE1B}"/>
    <dgm:cxn modelId="{A63C4025-715F-4819-BB6E-EEF387038BF3}" type="presOf" srcId="{3847D5DA-2DF3-44FE-B126-0BA7948CF7A6}" destId="{A78F7575-3256-45FC-AD47-82485D6137B0}" srcOrd="1" destOrd="0" presId="urn:microsoft.com/office/officeart/2005/8/layout/orgChart1"/>
    <dgm:cxn modelId="{F9046D29-4C21-4DC2-9CA7-6B79471279E4}" type="presOf" srcId="{3CF7EB6D-ED87-4138-918C-7830E02DB3AD}" destId="{4C9C89D0-69DA-4087-9AC9-3413E326A0B0}" srcOrd="1" destOrd="0" presId="urn:microsoft.com/office/officeart/2005/8/layout/orgChart1"/>
    <dgm:cxn modelId="{2A22C42D-2E41-47CC-BA30-E5F8FB3E81B3}" type="presOf" srcId="{09B1D0DD-E6EE-44E0-AC7B-20CA8B026F9E}" destId="{E0431ADA-7DB1-4FA1-8A40-8B3C5A3C0C29}" srcOrd="1" destOrd="0" presId="urn:microsoft.com/office/officeart/2005/8/layout/orgChart1"/>
    <dgm:cxn modelId="{2884A05C-6183-4C64-80AB-96D00FE55C18}" type="presOf" srcId="{075F4198-A514-478D-974D-0FE1827DF389}" destId="{C9779ADC-44C7-40D8-A96D-146727EB8D88}" srcOrd="1" destOrd="0" presId="urn:microsoft.com/office/officeart/2005/8/layout/orgChart1"/>
    <dgm:cxn modelId="{C22FEB44-9268-459A-8416-999B693E87C0}" type="presOf" srcId="{F42F748C-661B-46EF-9123-0E5EB5B61E3A}" destId="{5E0B250E-916C-4116-BD0C-13ECA22C01C0}" srcOrd="1" destOrd="0" presId="urn:microsoft.com/office/officeart/2005/8/layout/orgChart1"/>
    <dgm:cxn modelId="{B6271D6D-BC66-46CA-B333-A3E6546A79AB}" type="presOf" srcId="{5014C7A7-963E-4A50-9F9D-DFD7E30383AF}" destId="{25E9A441-BFB6-46D8-B003-E55BFDDCC26B}" srcOrd="0" destOrd="0" presId="urn:microsoft.com/office/officeart/2005/8/layout/orgChart1"/>
    <dgm:cxn modelId="{B1BA726D-7333-43C3-AC71-404BF39613A9}" srcId="{4D3C23E0-B939-4365-9398-295F14F884B1}" destId="{C9590231-4012-4EE7-BAB3-3E84D069609C}" srcOrd="0" destOrd="0" parTransId="{D47CD1DB-086A-40EE-9865-A3A8D8577BEF}" sibTransId="{D151898E-C636-4F22-9070-AFE674181AE7}"/>
    <dgm:cxn modelId="{43846070-CB74-4567-B1DA-43F96C485837}" srcId="{075F4198-A514-478D-974D-0FE1827DF389}" destId="{F42F748C-661B-46EF-9123-0E5EB5B61E3A}" srcOrd="0" destOrd="0" parTransId="{745F06FA-AB29-45FA-AD30-345368673BC2}" sibTransId="{3AA595DD-92F6-4FF0-B451-5D23708EE0B8}"/>
    <dgm:cxn modelId="{AFA27871-3C90-477C-A949-451626F964AB}" type="presOf" srcId="{075F4198-A514-478D-974D-0FE1827DF389}" destId="{6F2B05AF-E401-4C75-8ECD-DD47CF38C5BD}" srcOrd="0" destOrd="0" presId="urn:microsoft.com/office/officeart/2005/8/layout/orgChart1"/>
    <dgm:cxn modelId="{02484A58-A53B-4C97-BCD8-884FF3CD27FB}" srcId="{C9590231-4012-4EE7-BAB3-3E84D069609C}" destId="{075F4198-A514-478D-974D-0FE1827DF389}" srcOrd="0" destOrd="0" parTransId="{0A367E96-291C-4732-B1A9-C316E1993CC3}" sibTransId="{C95D34DB-27FC-47CF-8B80-E2C920700D04}"/>
    <dgm:cxn modelId="{45F3727B-4B6A-423B-80D4-ACA663746FDC}" type="presOf" srcId="{0A367E96-291C-4732-B1A9-C316E1993CC3}" destId="{84E4FD64-61B1-4E90-A470-732BFA0CCCBB}" srcOrd="0" destOrd="0" presId="urn:microsoft.com/office/officeart/2005/8/layout/orgChart1"/>
    <dgm:cxn modelId="{B9478B93-0B7E-4897-8F53-F4E73381E3F0}" type="presOf" srcId="{78ED29BB-5E15-422B-872D-E61FD18CD318}" destId="{42BFA60D-A1BB-47D5-ABA5-2B1B8F6EEF27}" srcOrd="0" destOrd="0" presId="urn:microsoft.com/office/officeart/2005/8/layout/orgChart1"/>
    <dgm:cxn modelId="{BC0D0598-4C74-4C9D-B330-1B5F474C1F36}" type="presOf" srcId="{B09906FE-807E-4576-80C7-C98C2990CA97}" destId="{84F084A9-06AC-446B-930D-475EF5F0B897}" srcOrd="0" destOrd="0" presId="urn:microsoft.com/office/officeart/2005/8/layout/orgChart1"/>
    <dgm:cxn modelId="{97A66298-72E8-43FB-B6DE-27D6D895958E}" srcId="{075F4198-A514-478D-974D-0FE1827DF389}" destId="{3CF7EB6D-ED87-4138-918C-7830E02DB3AD}" srcOrd="1" destOrd="0" parTransId="{ED7DE5A7-0B3A-4F09-914C-8BE22A3F727F}" sibTransId="{0E28A83D-D855-4BB7-9D21-6DB8BA9BE92A}"/>
    <dgm:cxn modelId="{5FE366A5-5352-47F1-8416-E414D5FAC7DA}" type="presOf" srcId="{F42F748C-661B-46EF-9123-0E5EB5B61E3A}" destId="{BA669680-EA9B-48C7-A8C0-0CB91BF5D4B6}" srcOrd="0" destOrd="0" presId="urn:microsoft.com/office/officeart/2005/8/layout/orgChart1"/>
    <dgm:cxn modelId="{934857A8-66C3-4711-AE95-55D5DB1EA9A4}" type="presOf" srcId="{09B1D0DD-E6EE-44E0-AC7B-20CA8B026F9E}" destId="{37E7D4A3-171D-4D89-9D20-4C4A95A9D944}" srcOrd="0" destOrd="0" presId="urn:microsoft.com/office/officeart/2005/8/layout/orgChart1"/>
    <dgm:cxn modelId="{52843BA9-2021-482B-81AB-1853DF30E85F}" srcId="{C9590231-4012-4EE7-BAB3-3E84D069609C}" destId="{3847D5DA-2DF3-44FE-B126-0BA7948CF7A6}" srcOrd="1" destOrd="0" parTransId="{B09906FE-807E-4576-80C7-C98C2990CA97}" sibTransId="{DA3222E3-7C54-4297-B944-3AD4AB0C2DD6}"/>
    <dgm:cxn modelId="{0416F0B9-6956-43D7-BEB3-63FEC12801C4}" type="presOf" srcId="{3CF7EB6D-ED87-4138-918C-7830E02DB3AD}" destId="{FACC1FE4-3B37-490A-A715-F3E99F3D9392}" srcOrd="0" destOrd="0" presId="urn:microsoft.com/office/officeart/2005/8/layout/orgChart1"/>
    <dgm:cxn modelId="{E0F801C6-EB34-466E-80D5-929EB5983BF5}" type="presOf" srcId="{4D3C23E0-B939-4365-9398-295F14F884B1}" destId="{B78DEB01-FE2A-46CB-9E0B-61DF35E6054F}" srcOrd="0" destOrd="0" presId="urn:microsoft.com/office/officeart/2005/8/layout/orgChart1"/>
    <dgm:cxn modelId="{CA309FC9-2AC8-4C08-AF8D-E23E03B4B68D}" type="presOf" srcId="{ED7DE5A7-0B3A-4F09-914C-8BE22A3F727F}" destId="{770E5A15-958D-447C-A41B-2979BE547E9A}" srcOrd="0" destOrd="0" presId="urn:microsoft.com/office/officeart/2005/8/layout/orgChart1"/>
    <dgm:cxn modelId="{E305BAD5-5D27-420F-9D29-DAFE3F58F50F}" type="presOf" srcId="{3847D5DA-2DF3-44FE-B126-0BA7948CF7A6}" destId="{0DA6739E-E7FD-4CCC-BACE-40F3C9BF8915}" srcOrd="0" destOrd="0" presId="urn:microsoft.com/office/officeart/2005/8/layout/orgChart1"/>
    <dgm:cxn modelId="{73DF1CE9-BF7F-4253-A56C-34FC883C9E76}" srcId="{F42F748C-661B-46EF-9123-0E5EB5B61E3A}" destId="{09B1D0DD-E6EE-44E0-AC7B-20CA8B026F9E}" srcOrd="0" destOrd="0" parTransId="{6D48311A-3F37-425C-B070-C7CF60D49D17}" sibTransId="{B8D2E194-2979-494E-86AF-44CCC21B6011}"/>
    <dgm:cxn modelId="{2E8B6AED-2C00-41C2-8C44-08DFC86E23B9}" type="presOf" srcId="{C9590231-4012-4EE7-BAB3-3E84D069609C}" destId="{984E131E-2EA0-41DE-87CE-3594706A2C9F}" srcOrd="1" destOrd="0" presId="urn:microsoft.com/office/officeart/2005/8/layout/orgChart1"/>
    <dgm:cxn modelId="{9B059B3D-0D98-45AE-92E2-60A83FBC89D8}" type="presParOf" srcId="{B78DEB01-FE2A-46CB-9E0B-61DF35E6054F}" destId="{A89F9627-12DC-4429-9676-6457DA341C37}" srcOrd="0" destOrd="0" presId="urn:microsoft.com/office/officeart/2005/8/layout/orgChart1"/>
    <dgm:cxn modelId="{734039FC-1128-46DA-9C8A-694C88F99470}" type="presParOf" srcId="{A89F9627-12DC-4429-9676-6457DA341C37}" destId="{55106A1E-D981-4CCC-A272-FACFABB1C488}" srcOrd="0" destOrd="0" presId="urn:microsoft.com/office/officeart/2005/8/layout/orgChart1"/>
    <dgm:cxn modelId="{1579659B-C930-48CA-904A-C358C5178D20}" type="presParOf" srcId="{55106A1E-D981-4CCC-A272-FACFABB1C488}" destId="{4B4C2F58-4FDC-493A-9847-1290F99E059C}" srcOrd="0" destOrd="0" presId="urn:microsoft.com/office/officeart/2005/8/layout/orgChart1"/>
    <dgm:cxn modelId="{A20ED253-F48D-4271-9967-A7D655F50FF7}" type="presParOf" srcId="{55106A1E-D981-4CCC-A272-FACFABB1C488}" destId="{984E131E-2EA0-41DE-87CE-3594706A2C9F}" srcOrd="1" destOrd="0" presId="urn:microsoft.com/office/officeart/2005/8/layout/orgChart1"/>
    <dgm:cxn modelId="{CAA9BB04-3F9D-421A-89B1-E9C6CB012F4C}" type="presParOf" srcId="{A89F9627-12DC-4429-9676-6457DA341C37}" destId="{B372B8F8-0BCB-483B-B3E4-BBE8D6920B25}" srcOrd="1" destOrd="0" presId="urn:microsoft.com/office/officeart/2005/8/layout/orgChart1"/>
    <dgm:cxn modelId="{04673B0E-137E-4D25-B6BC-6E0273303EFD}" type="presParOf" srcId="{B372B8F8-0BCB-483B-B3E4-BBE8D6920B25}" destId="{84E4FD64-61B1-4E90-A470-732BFA0CCCBB}" srcOrd="0" destOrd="0" presId="urn:microsoft.com/office/officeart/2005/8/layout/orgChart1"/>
    <dgm:cxn modelId="{B756C627-5A68-4F6B-9EC1-CA3E63F2EB4D}" type="presParOf" srcId="{B372B8F8-0BCB-483B-B3E4-BBE8D6920B25}" destId="{4EDEC68A-BBA6-4C16-AE7D-66E9BEEF50C4}" srcOrd="1" destOrd="0" presId="urn:microsoft.com/office/officeart/2005/8/layout/orgChart1"/>
    <dgm:cxn modelId="{6C0B2CBD-A2CD-47AB-949C-AB9769FA9120}" type="presParOf" srcId="{4EDEC68A-BBA6-4C16-AE7D-66E9BEEF50C4}" destId="{688C18EC-CE05-46B4-840E-40135D2B9A9B}" srcOrd="0" destOrd="0" presId="urn:microsoft.com/office/officeart/2005/8/layout/orgChart1"/>
    <dgm:cxn modelId="{668C1E32-B9EE-41BA-BE5D-2EA65D6605CB}" type="presParOf" srcId="{688C18EC-CE05-46B4-840E-40135D2B9A9B}" destId="{6F2B05AF-E401-4C75-8ECD-DD47CF38C5BD}" srcOrd="0" destOrd="0" presId="urn:microsoft.com/office/officeart/2005/8/layout/orgChart1"/>
    <dgm:cxn modelId="{E2AD67AF-DC7F-4067-8CE9-F54FEDE6C098}" type="presParOf" srcId="{688C18EC-CE05-46B4-840E-40135D2B9A9B}" destId="{C9779ADC-44C7-40D8-A96D-146727EB8D88}" srcOrd="1" destOrd="0" presId="urn:microsoft.com/office/officeart/2005/8/layout/orgChart1"/>
    <dgm:cxn modelId="{014E2E5C-EB1C-40B9-8FD2-47F7FEF14585}" type="presParOf" srcId="{4EDEC68A-BBA6-4C16-AE7D-66E9BEEF50C4}" destId="{CB9FEE46-7526-4630-AD3E-9AD925691696}" srcOrd="1" destOrd="0" presId="urn:microsoft.com/office/officeart/2005/8/layout/orgChart1"/>
    <dgm:cxn modelId="{265355E1-21F0-4F54-8FE8-0226F910DF16}" type="presParOf" srcId="{CB9FEE46-7526-4630-AD3E-9AD925691696}" destId="{7B4229C4-92FC-499A-9027-7442FCDA32E3}" srcOrd="0" destOrd="0" presId="urn:microsoft.com/office/officeart/2005/8/layout/orgChart1"/>
    <dgm:cxn modelId="{4A36C33A-C896-44C4-9703-A9EE741823B8}" type="presParOf" srcId="{CB9FEE46-7526-4630-AD3E-9AD925691696}" destId="{4555C8D1-C835-4BA8-BE58-CFC24AB32E09}" srcOrd="1" destOrd="0" presId="urn:microsoft.com/office/officeart/2005/8/layout/orgChart1"/>
    <dgm:cxn modelId="{6552A8F0-E507-43DE-87E9-EFEFDBC59FC0}" type="presParOf" srcId="{4555C8D1-C835-4BA8-BE58-CFC24AB32E09}" destId="{454A2CBE-9293-4222-BAC3-F3ADDBFF6CA9}" srcOrd="0" destOrd="0" presId="urn:microsoft.com/office/officeart/2005/8/layout/orgChart1"/>
    <dgm:cxn modelId="{2E51BE0D-E89A-413E-B7CE-4E90262B631C}" type="presParOf" srcId="{454A2CBE-9293-4222-BAC3-F3ADDBFF6CA9}" destId="{BA669680-EA9B-48C7-A8C0-0CB91BF5D4B6}" srcOrd="0" destOrd="0" presId="urn:microsoft.com/office/officeart/2005/8/layout/orgChart1"/>
    <dgm:cxn modelId="{2F786DAE-8D66-42B7-9757-43DC0F29C8BB}" type="presParOf" srcId="{454A2CBE-9293-4222-BAC3-F3ADDBFF6CA9}" destId="{5E0B250E-916C-4116-BD0C-13ECA22C01C0}" srcOrd="1" destOrd="0" presId="urn:microsoft.com/office/officeart/2005/8/layout/orgChart1"/>
    <dgm:cxn modelId="{6CF4D31B-508C-4F39-80C0-29933882DCD3}" type="presParOf" srcId="{4555C8D1-C835-4BA8-BE58-CFC24AB32E09}" destId="{767A4CD5-9E3A-4D06-88C2-CFAE2356D075}" srcOrd="1" destOrd="0" presId="urn:microsoft.com/office/officeart/2005/8/layout/orgChart1"/>
    <dgm:cxn modelId="{EDC08CBD-80C4-45BB-BF39-9E2A8214DADA}" type="presParOf" srcId="{767A4CD5-9E3A-4D06-88C2-CFAE2356D075}" destId="{FC329070-CABC-4D06-BF82-A9858C3051EE}" srcOrd="0" destOrd="0" presId="urn:microsoft.com/office/officeart/2005/8/layout/orgChart1"/>
    <dgm:cxn modelId="{34A48046-F8CD-4EAE-9ECB-6D67A758B972}" type="presParOf" srcId="{767A4CD5-9E3A-4D06-88C2-CFAE2356D075}" destId="{49FE2C7C-8673-487C-AFBC-FCDE82D067E9}" srcOrd="1" destOrd="0" presId="urn:microsoft.com/office/officeart/2005/8/layout/orgChart1"/>
    <dgm:cxn modelId="{ECE38423-8C00-4F53-B58B-DC6CA91F0853}" type="presParOf" srcId="{49FE2C7C-8673-487C-AFBC-FCDE82D067E9}" destId="{63756A66-3D3E-4906-AA97-5FD8AE01F1AE}" srcOrd="0" destOrd="0" presId="urn:microsoft.com/office/officeart/2005/8/layout/orgChart1"/>
    <dgm:cxn modelId="{2A72EDB1-42EF-4A3C-BB81-B59564A96088}" type="presParOf" srcId="{63756A66-3D3E-4906-AA97-5FD8AE01F1AE}" destId="{37E7D4A3-171D-4D89-9D20-4C4A95A9D944}" srcOrd="0" destOrd="0" presId="urn:microsoft.com/office/officeart/2005/8/layout/orgChart1"/>
    <dgm:cxn modelId="{E0B571D5-F523-4FD5-8F42-81EB6477A272}" type="presParOf" srcId="{63756A66-3D3E-4906-AA97-5FD8AE01F1AE}" destId="{E0431ADA-7DB1-4FA1-8A40-8B3C5A3C0C29}" srcOrd="1" destOrd="0" presId="urn:microsoft.com/office/officeart/2005/8/layout/orgChart1"/>
    <dgm:cxn modelId="{0EE2991B-F770-48A5-A9D1-F215585DA112}" type="presParOf" srcId="{49FE2C7C-8673-487C-AFBC-FCDE82D067E9}" destId="{D18EE37B-7D35-4F15-A173-55F082BCFFE8}" srcOrd="1" destOrd="0" presId="urn:microsoft.com/office/officeart/2005/8/layout/orgChart1"/>
    <dgm:cxn modelId="{45EE36E5-0D2F-492B-98A7-69BDA2D7C649}" type="presParOf" srcId="{49FE2C7C-8673-487C-AFBC-FCDE82D067E9}" destId="{D8BBD4C6-9497-47B1-B69E-CC2260AF767A}" srcOrd="2" destOrd="0" presId="urn:microsoft.com/office/officeart/2005/8/layout/orgChart1"/>
    <dgm:cxn modelId="{113A77D0-334E-41EE-AB62-96496FF61486}" type="presParOf" srcId="{767A4CD5-9E3A-4D06-88C2-CFAE2356D075}" destId="{25E9A441-BFB6-46D8-B003-E55BFDDCC26B}" srcOrd="2" destOrd="0" presId="urn:microsoft.com/office/officeart/2005/8/layout/orgChart1"/>
    <dgm:cxn modelId="{D7D474DC-935F-4010-B961-3838F40C84BA}" type="presParOf" srcId="{767A4CD5-9E3A-4D06-88C2-CFAE2356D075}" destId="{A2CA551E-8D35-4800-9426-D4E82E1F6C81}" srcOrd="3" destOrd="0" presId="urn:microsoft.com/office/officeart/2005/8/layout/orgChart1"/>
    <dgm:cxn modelId="{06F5329D-E33C-4035-A211-158CD833C224}" type="presParOf" srcId="{A2CA551E-8D35-4800-9426-D4E82E1F6C81}" destId="{290F5060-AD71-43C1-8213-D0D8FA1C247A}" srcOrd="0" destOrd="0" presId="urn:microsoft.com/office/officeart/2005/8/layout/orgChart1"/>
    <dgm:cxn modelId="{64D0CCB5-46C2-4AC1-92F7-7895D62B97CB}" type="presParOf" srcId="{290F5060-AD71-43C1-8213-D0D8FA1C247A}" destId="{42BFA60D-A1BB-47D5-ABA5-2B1B8F6EEF27}" srcOrd="0" destOrd="0" presId="urn:microsoft.com/office/officeart/2005/8/layout/orgChart1"/>
    <dgm:cxn modelId="{BA3AE74F-A524-4DD0-B81A-E3BB7EACC274}" type="presParOf" srcId="{290F5060-AD71-43C1-8213-D0D8FA1C247A}" destId="{691F6BBB-2CDE-4510-8C33-A1137E0A8D36}" srcOrd="1" destOrd="0" presId="urn:microsoft.com/office/officeart/2005/8/layout/orgChart1"/>
    <dgm:cxn modelId="{3640B615-D698-4ECC-9C8E-7CBA45CB942C}" type="presParOf" srcId="{A2CA551E-8D35-4800-9426-D4E82E1F6C81}" destId="{87F6CF07-C4AD-432C-AD6D-980A2B989057}" srcOrd="1" destOrd="0" presId="urn:microsoft.com/office/officeart/2005/8/layout/orgChart1"/>
    <dgm:cxn modelId="{E76FEDCD-A56D-47B2-BE58-D47B7AFC271C}" type="presParOf" srcId="{A2CA551E-8D35-4800-9426-D4E82E1F6C81}" destId="{3DBA6E7F-C868-4EE0-9AAE-622B281ABC2B}" srcOrd="2" destOrd="0" presId="urn:microsoft.com/office/officeart/2005/8/layout/orgChart1"/>
    <dgm:cxn modelId="{0BDE9047-FE38-46D2-AE10-8C9A8855335E}" type="presParOf" srcId="{4555C8D1-C835-4BA8-BE58-CFC24AB32E09}" destId="{B3B70A4E-76D0-457A-9D70-DDDE96A3915A}" srcOrd="2" destOrd="0" presId="urn:microsoft.com/office/officeart/2005/8/layout/orgChart1"/>
    <dgm:cxn modelId="{971D6AC9-4A8F-41A7-968D-BB34B761F7F8}" type="presParOf" srcId="{CB9FEE46-7526-4630-AD3E-9AD925691696}" destId="{770E5A15-958D-447C-A41B-2979BE547E9A}" srcOrd="2" destOrd="0" presId="urn:microsoft.com/office/officeart/2005/8/layout/orgChart1"/>
    <dgm:cxn modelId="{62B8714A-0EC6-45CA-AFC3-383B111CC52D}" type="presParOf" srcId="{CB9FEE46-7526-4630-AD3E-9AD925691696}" destId="{6D6316BD-ED06-4896-A8D5-6961BC8D7F90}" srcOrd="3" destOrd="0" presId="urn:microsoft.com/office/officeart/2005/8/layout/orgChart1"/>
    <dgm:cxn modelId="{DE38E98F-9413-4FDC-8942-04685EDE80FB}" type="presParOf" srcId="{6D6316BD-ED06-4896-A8D5-6961BC8D7F90}" destId="{DFEDA15B-3CCD-44D1-96A1-D4A13F33717A}" srcOrd="0" destOrd="0" presId="urn:microsoft.com/office/officeart/2005/8/layout/orgChart1"/>
    <dgm:cxn modelId="{4C271098-04E9-43FF-95D3-FF006F021B24}" type="presParOf" srcId="{DFEDA15B-3CCD-44D1-96A1-D4A13F33717A}" destId="{FACC1FE4-3B37-490A-A715-F3E99F3D9392}" srcOrd="0" destOrd="0" presId="urn:microsoft.com/office/officeart/2005/8/layout/orgChart1"/>
    <dgm:cxn modelId="{FDC683C2-2F4A-443D-A604-F9D4F92CD4AF}" type="presParOf" srcId="{DFEDA15B-3CCD-44D1-96A1-D4A13F33717A}" destId="{4C9C89D0-69DA-4087-9AC9-3413E326A0B0}" srcOrd="1" destOrd="0" presId="urn:microsoft.com/office/officeart/2005/8/layout/orgChart1"/>
    <dgm:cxn modelId="{1B9B375A-EA75-4125-9C57-5B6623D01DCE}" type="presParOf" srcId="{6D6316BD-ED06-4896-A8D5-6961BC8D7F90}" destId="{31B43E9B-EF6E-4979-BC0B-96CDA87873E0}" srcOrd="1" destOrd="0" presId="urn:microsoft.com/office/officeart/2005/8/layout/orgChart1"/>
    <dgm:cxn modelId="{0B59CEE5-ABF5-4597-8563-B9117DF7A029}" type="presParOf" srcId="{6D6316BD-ED06-4896-A8D5-6961BC8D7F90}" destId="{7D87AD28-CBC1-4FBE-A73B-3A0F7FB5C550}" srcOrd="2" destOrd="0" presId="urn:microsoft.com/office/officeart/2005/8/layout/orgChart1"/>
    <dgm:cxn modelId="{97FC26D6-2F2A-4657-B071-D353B6CFD887}" type="presParOf" srcId="{4EDEC68A-BBA6-4C16-AE7D-66E9BEEF50C4}" destId="{B0A78475-A0AE-452F-8C3F-17E68A604F25}" srcOrd="2" destOrd="0" presId="urn:microsoft.com/office/officeart/2005/8/layout/orgChart1"/>
    <dgm:cxn modelId="{612AC294-6767-4F4E-8595-D63A571CFBE5}" type="presParOf" srcId="{B372B8F8-0BCB-483B-B3E4-BBE8D6920B25}" destId="{84F084A9-06AC-446B-930D-475EF5F0B897}" srcOrd="2" destOrd="0" presId="urn:microsoft.com/office/officeart/2005/8/layout/orgChart1"/>
    <dgm:cxn modelId="{82A3D75D-2D67-4758-B732-77CFE5321B37}" type="presParOf" srcId="{B372B8F8-0BCB-483B-B3E4-BBE8D6920B25}" destId="{6DC585EE-714F-4195-9498-90DD60DA209F}" srcOrd="3" destOrd="0" presId="urn:microsoft.com/office/officeart/2005/8/layout/orgChart1"/>
    <dgm:cxn modelId="{25088740-FAAA-4463-A008-651604778B41}" type="presParOf" srcId="{6DC585EE-714F-4195-9498-90DD60DA209F}" destId="{7B80ED7A-5EA9-408D-B7E3-DF2611CE5670}" srcOrd="0" destOrd="0" presId="urn:microsoft.com/office/officeart/2005/8/layout/orgChart1"/>
    <dgm:cxn modelId="{DF3DCE0A-0D2C-443B-BC3F-083943D10807}" type="presParOf" srcId="{7B80ED7A-5EA9-408D-B7E3-DF2611CE5670}" destId="{0DA6739E-E7FD-4CCC-BACE-40F3C9BF8915}" srcOrd="0" destOrd="0" presId="urn:microsoft.com/office/officeart/2005/8/layout/orgChart1"/>
    <dgm:cxn modelId="{974AEA38-019A-42F9-9CD1-8345B46E198E}" type="presParOf" srcId="{7B80ED7A-5EA9-408D-B7E3-DF2611CE5670}" destId="{A78F7575-3256-45FC-AD47-82485D6137B0}" srcOrd="1" destOrd="0" presId="urn:microsoft.com/office/officeart/2005/8/layout/orgChart1"/>
    <dgm:cxn modelId="{7DD7BA9D-F001-4BF5-B24E-F2F0986C665B}" type="presParOf" srcId="{6DC585EE-714F-4195-9498-90DD60DA209F}" destId="{D81A358C-A693-4AFA-9CD8-AEDBDE5893ED}" srcOrd="1" destOrd="0" presId="urn:microsoft.com/office/officeart/2005/8/layout/orgChart1"/>
    <dgm:cxn modelId="{6E83639E-90B6-4964-ADD4-D20E8AAB1000}" type="presParOf" srcId="{6DC585EE-714F-4195-9498-90DD60DA209F}" destId="{399A404E-A252-4F40-9273-9A00EB892421}" srcOrd="2" destOrd="0" presId="urn:microsoft.com/office/officeart/2005/8/layout/orgChart1"/>
    <dgm:cxn modelId="{49752FE5-ABEB-4F52-A289-10F258C31315}" type="presParOf" srcId="{A89F9627-12DC-4429-9676-6457DA341C37}" destId="{7C34056C-6C6B-437A-9745-B0324B5E6A87}"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084A9-06AC-446B-930D-475EF5F0B897}">
      <dsp:nvSpPr>
        <dsp:cNvPr id="0" name=""/>
        <dsp:cNvSpPr/>
      </dsp:nvSpPr>
      <dsp:spPr>
        <a:xfrm>
          <a:off x="868830" y="1011855"/>
          <a:ext cx="2065279" cy="318391"/>
        </a:xfrm>
        <a:custGeom>
          <a:avLst/>
          <a:gdLst/>
          <a:ahLst/>
          <a:cxnLst/>
          <a:rect l="0" t="0" r="0" b="0"/>
          <a:pathLst>
            <a:path>
              <a:moveTo>
                <a:pt x="0" y="0"/>
              </a:moveTo>
              <a:lnTo>
                <a:pt x="0" y="135937"/>
              </a:lnTo>
              <a:lnTo>
                <a:pt x="2065279" y="135937"/>
              </a:lnTo>
              <a:lnTo>
                <a:pt x="2065279" y="31839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0E5A15-958D-447C-A41B-2979BE547E9A}">
      <dsp:nvSpPr>
        <dsp:cNvPr id="0" name=""/>
        <dsp:cNvSpPr/>
      </dsp:nvSpPr>
      <dsp:spPr>
        <a:xfrm>
          <a:off x="868830" y="2199077"/>
          <a:ext cx="2065279" cy="387611"/>
        </a:xfrm>
        <a:custGeom>
          <a:avLst/>
          <a:gdLst/>
          <a:ahLst/>
          <a:cxnLst/>
          <a:rect l="0" t="0" r="0" b="0"/>
          <a:pathLst>
            <a:path>
              <a:moveTo>
                <a:pt x="0" y="0"/>
              </a:moveTo>
              <a:lnTo>
                <a:pt x="0" y="205156"/>
              </a:lnTo>
              <a:lnTo>
                <a:pt x="2065279" y="205156"/>
              </a:lnTo>
              <a:lnTo>
                <a:pt x="2065279" y="38761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E9A441-BFB6-46D8-B003-E55BFDDCC26B}">
      <dsp:nvSpPr>
        <dsp:cNvPr id="0" name=""/>
        <dsp:cNvSpPr/>
      </dsp:nvSpPr>
      <dsp:spPr>
        <a:xfrm>
          <a:off x="868830" y="3455519"/>
          <a:ext cx="2102969" cy="313335"/>
        </a:xfrm>
        <a:custGeom>
          <a:avLst/>
          <a:gdLst/>
          <a:ahLst/>
          <a:cxnLst/>
          <a:rect l="0" t="0" r="0" b="0"/>
          <a:pathLst>
            <a:path>
              <a:moveTo>
                <a:pt x="0" y="0"/>
              </a:moveTo>
              <a:lnTo>
                <a:pt x="0" y="130880"/>
              </a:lnTo>
              <a:lnTo>
                <a:pt x="2102969" y="130880"/>
              </a:lnTo>
              <a:lnTo>
                <a:pt x="2102969" y="31333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329070-CABC-4D06-BF82-A9858C3051EE}">
      <dsp:nvSpPr>
        <dsp:cNvPr id="0" name=""/>
        <dsp:cNvSpPr/>
      </dsp:nvSpPr>
      <dsp:spPr>
        <a:xfrm>
          <a:off x="823110" y="3455519"/>
          <a:ext cx="91440" cy="332431"/>
        </a:xfrm>
        <a:custGeom>
          <a:avLst/>
          <a:gdLst/>
          <a:ahLst/>
          <a:cxnLst/>
          <a:rect l="0" t="0" r="0" b="0"/>
          <a:pathLst>
            <a:path>
              <a:moveTo>
                <a:pt x="45720" y="0"/>
              </a:moveTo>
              <a:lnTo>
                <a:pt x="45720" y="33243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4229C4-92FC-499A-9027-7442FCDA32E3}">
      <dsp:nvSpPr>
        <dsp:cNvPr id="0" name=""/>
        <dsp:cNvSpPr/>
      </dsp:nvSpPr>
      <dsp:spPr>
        <a:xfrm>
          <a:off x="823110" y="2199077"/>
          <a:ext cx="91440" cy="387611"/>
        </a:xfrm>
        <a:custGeom>
          <a:avLst/>
          <a:gdLst/>
          <a:ahLst/>
          <a:cxnLst/>
          <a:rect l="0" t="0" r="0" b="0"/>
          <a:pathLst>
            <a:path>
              <a:moveTo>
                <a:pt x="45720" y="0"/>
              </a:moveTo>
              <a:lnTo>
                <a:pt x="45720" y="38761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E4FD64-61B1-4E90-A470-732BFA0CCCBB}">
      <dsp:nvSpPr>
        <dsp:cNvPr id="0" name=""/>
        <dsp:cNvSpPr/>
      </dsp:nvSpPr>
      <dsp:spPr>
        <a:xfrm>
          <a:off x="823110" y="1011855"/>
          <a:ext cx="91440" cy="318391"/>
        </a:xfrm>
        <a:custGeom>
          <a:avLst/>
          <a:gdLst/>
          <a:ahLst/>
          <a:cxnLst/>
          <a:rect l="0" t="0" r="0" b="0"/>
          <a:pathLst>
            <a:path>
              <a:moveTo>
                <a:pt x="45720" y="0"/>
              </a:moveTo>
              <a:lnTo>
                <a:pt x="45720" y="31839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4C2F58-4FDC-493A-9847-1290F99E059C}">
      <dsp:nvSpPr>
        <dsp:cNvPr id="0" name=""/>
        <dsp:cNvSpPr/>
      </dsp:nvSpPr>
      <dsp:spPr>
        <a:xfrm>
          <a:off x="0" y="143024"/>
          <a:ext cx="1737661" cy="86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2014 LinkUp Job Ads</a:t>
          </a:r>
        </a:p>
        <a:p>
          <a:pPr marL="0" lvl="0" indent="0" algn="ctr" defTabSz="533400">
            <a:lnSpc>
              <a:spcPct val="90000"/>
            </a:lnSpc>
            <a:spcBef>
              <a:spcPct val="0"/>
            </a:spcBef>
            <a:spcAft>
              <a:spcPct val="35000"/>
            </a:spcAft>
            <a:buNone/>
          </a:pPr>
          <a:r>
            <a:rPr lang="en-US" sz="1200" kern="1200"/>
            <a:t>2,060,464</a:t>
          </a:r>
        </a:p>
      </dsp:txBody>
      <dsp:txXfrm>
        <a:off x="0" y="143024"/>
        <a:ext cx="1737661" cy="868830"/>
      </dsp:txXfrm>
    </dsp:sp>
    <dsp:sp modelId="{6F2B05AF-E401-4C75-8ECD-DD47CF38C5BD}">
      <dsp:nvSpPr>
        <dsp:cNvPr id="0" name=""/>
        <dsp:cNvSpPr/>
      </dsp:nvSpPr>
      <dsp:spPr>
        <a:xfrm>
          <a:off x="0" y="1330247"/>
          <a:ext cx="1737661" cy="86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a:t>
          </a:r>
          <a:r>
            <a:rPr lang="en-US" sz="1200" kern="1200"/>
            <a:t> a Job Title from Our List of Healthcare </a:t>
          </a:r>
          <a:r>
            <a:rPr lang="en-US" sz="1200" u="sng" kern="1200"/>
            <a:t>Occupations</a:t>
          </a:r>
        </a:p>
        <a:p>
          <a:pPr marL="0" lvl="0" indent="0" algn="ctr" defTabSz="533400">
            <a:lnSpc>
              <a:spcPct val="90000"/>
            </a:lnSpc>
            <a:spcBef>
              <a:spcPct val="0"/>
            </a:spcBef>
            <a:spcAft>
              <a:spcPct val="35000"/>
            </a:spcAft>
            <a:buNone/>
          </a:pPr>
          <a:r>
            <a:rPr lang="en-US" sz="1200" kern="1200"/>
            <a:t>1,121,937</a:t>
          </a:r>
        </a:p>
      </dsp:txBody>
      <dsp:txXfrm>
        <a:off x="0" y="1330247"/>
        <a:ext cx="1737661" cy="868830"/>
      </dsp:txXfrm>
    </dsp:sp>
    <dsp:sp modelId="{BA669680-EA9B-48C7-A8C0-0CB91BF5D4B6}">
      <dsp:nvSpPr>
        <dsp:cNvPr id="0" name=""/>
        <dsp:cNvSpPr/>
      </dsp:nvSpPr>
      <dsp:spPr>
        <a:xfrm>
          <a:off x="0" y="2586689"/>
          <a:ext cx="1737661" cy="86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a:t>
          </a:r>
          <a:r>
            <a:rPr lang="en-US" sz="1200" b="0" kern="1200"/>
            <a:t> a </a:t>
          </a:r>
          <a:r>
            <a:rPr lang="en-US" sz="1200" b="0" u="sng" kern="1200"/>
            <a:t>Job Description</a:t>
          </a:r>
          <a:endParaRPr lang="en-US" sz="1200" b="0" u="none" kern="1200"/>
        </a:p>
        <a:p>
          <a:pPr marL="0" lvl="0" indent="0" algn="ctr" defTabSz="533400">
            <a:lnSpc>
              <a:spcPct val="90000"/>
            </a:lnSpc>
            <a:spcBef>
              <a:spcPct val="0"/>
            </a:spcBef>
            <a:spcAft>
              <a:spcPct val="35000"/>
            </a:spcAft>
            <a:buNone/>
          </a:pPr>
          <a:r>
            <a:rPr lang="en-US" sz="1200" b="0" u="none" kern="1200"/>
            <a:t>367,315</a:t>
          </a:r>
          <a:endParaRPr lang="en-US" sz="1200" kern="1200"/>
        </a:p>
      </dsp:txBody>
      <dsp:txXfrm>
        <a:off x="0" y="2586689"/>
        <a:ext cx="1737661" cy="868830"/>
      </dsp:txXfrm>
    </dsp:sp>
    <dsp:sp modelId="{37E7D4A3-171D-4D89-9D20-4C4A95A9D944}">
      <dsp:nvSpPr>
        <dsp:cNvPr id="0" name=""/>
        <dsp:cNvSpPr/>
      </dsp:nvSpPr>
      <dsp:spPr>
        <a:xfrm>
          <a:off x="0" y="3787951"/>
          <a:ext cx="1737661" cy="86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a:t>
          </a:r>
          <a:r>
            <a:rPr lang="en-US" sz="1200" b="0" kern="1200"/>
            <a:t> 1 or More </a:t>
          </a:r>
          <a:r>
            <a:rPr lang="en-US" sz="1200" b="0" u="sng" kern="1200"/>
            <a:t>Emerging Roles</a:t>
          </a:r>
          <a:r>
            <a:rPr lang="en-US" sz="1200" b="0" u="none" kern="1200"/>
            <a:t> From Our List of Terms</a:t>
          </a:r>
        </a:p>
        <a:p>
          <a:pPr marL="0" lvl="0" indent="0" algn="ctr" defTabSz="533400">
            <a:lnSpc>
              <a:spcPct val="90000"/>
            </a:lnSpc>
            <a:spcBef>
              <a:spcPct val="0"/>
            </a:spcBef>
            <a:spcAft>
              <a:spcPct val="35000"/>
            </a:spcAft>
            <a:buNone/>
          </a:pPr>
          <a:r>
            <a:rPr lang="en-US" sz="1200" b="0" u="none" kern="1200"/>
            <a:t>68,218</a:t>
          </a:r>
          <a:endParaRPr lang="en-US" sz="1200" kern="1200"/>
        </a:p>
      </dsp:txBody>
      <dsp:txXfrm>
        <a:off x="0" y="3787951"/>
        <a:ext cx="1737661" cy="868830"/>
      </dsp:txXfrm>
    </dsp:sp>
    <dsp:sp modelId="{42BFA60D-A1BB-47D5-ABA5-2B1B8F6EEF27}">
      <dsp:nvSpPr>
        <dsp:cNvPr id="0" name=""/>
        <dsp:cNvSpPr/>
      </dsp:nvSpPr>
      <dsp:spPr>
        <a:xfrm>
          <a:off x="2102969" y="3768855"/>
          <a:ext cx="1737661" cy="86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without </a:t>
          </a:r>
          <a:r>
            <a:rPr lang="en-US" sz="1200" b="0" kern="1200"/>
            <a:t>1 or More </a:t>
          </a:r>
          <a:r>
            <a:rPr lang="en-US" sz="1200" b="0" u="sng" kern="1200"/>
            <a:t>Emerging Roles </a:t>
          </a:r>
          <a:r>
            <a:rPr lang="en-US" sz="1200" b="0" kern="1200"/>
            <a:t>From Our List of Terms</a:t>
          </a:r>
        </a:p>
        <a:p>
          <a:pPr marL="0" lvl="0" indent="0" algn="ctr" defTabSz="533400">
            <a:lnSpc>
              <a:spcPct val="90000"/>
            </a:lnSpc>
            <a:spcBef>
              <a:spcPct val="0"/>
            </a:spcBef>
            <a:spcAft>
              <a:spcPct val="35000"/>
            </a:spcAft>
            <a:buNone/>
          </a:pPr>
          <a:r>
            <a:rPr lang="en-US" sz="1200" b="0" kern="1200"/>
            <a:t>299,097</a:t>
          </a:r>
          <a:endParaRPr lang="en-US" sz="1200" kern="1200"/>
        </a:p>
      </dsp:txBody>
      <dsp:txXfrm>
        <a:off x="2102969" y="3768855"/>
        <a:ext cx="1737661" cy="868830"/>
      </dsp:txXfrm>
    </dsp:sp>
    <dsp:sp modelId="{FACC1FE4-3B37-490A-A715-F3E99F3D9392}">
      <dsp:nvSpPr>
        <dsp:cNvPr id="0" name=""/>
        <dsp:cNvSpPr/>
      </dsp:nvSpPr>
      <dsp:spPr>
        <a:xfrm>
          <a:off x="2065279" y="2586689"/>
          <a:ext cx="1737661" cy="86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without</a:t>
          </a:r>
          <a:r>
            <a:rPr lang="en-US" sz="1200" b="0" kern="1200"/>
            <a:t> a </a:t>
          </a:r>
          <a:r>
            <a:rPr lang="en-US" sz="1200" b="0" u="sng" kern="1200"/>
            <a:t>Job Description</a:t>
          </a:r>
        </a:p>
        <a:p>
          <a:pPr marL="0" lvl="0" indent="0" algn="ctr" defTabSz="533400">
            <a:lnSpc>
              <a:spcPct val="90000"/>
            </a:lnSpc>
            <a:spcBef>
              <a:spcPct val="0"/>
            </a:spcBef>
            <a:spcAft>
              <a:spcPct val="35000"/>
            </a:spcAft>
            <a:buNone/>
          </a:pPr>
          <a:r>
            <a:rPr lang="en-US" sz="1200" b="0" kern="1200"/>
            <a:t>754,622</a:t>
          </a:r>
          <a:endParaRPr lang="en-US" sz="1200" kern="1200"/>
        </a:p>
      </dsp:txBody>
      <dsp:txXfrm>
        <a:off x="2065279" y="2586689"/>
        <a:ext cx="1737661" cy="868830"/>
      </dsp:txXfrm>
    </dsp:sp>
    <dsp:sp modelId="{0DA6739E-E7FD-4CCC-BACE-40F3C9BF8915}">
      <dsp:nvSpPr>
        <dsp:cNvPr id="0" name=""/>
        <dsp:cNvSpPr/>
      </dsp:nvSpPr>
      <dsp:spPr>
        <a:xfrm>
          <a:off x="2065279" y="1330247"/>
          <a:ext cx="1737661" cy="86883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without</a:t>
          </a:r>
          <a:r>
            <a:rPr lang="en-US" sz="1200" kern="1200"/>
            <a:t> a Job Title From Our List of Healthcare </a:t>
          </a:r>
          <a:r>
            <a:rPr lang="en-US" sz="1200" u="sng" kern="1200"/>
            <a:t>Occupations</a:t>
          </a:r>
        </a:p>
        <a:p>
          <a:pPr marL="0" lvl="0" indent="0" algn="ctr" defTabSz="533400">
            <a:lnSpc>
              <a:spcPct val="90000"/>
            </a:lnSpc>
            <a:spcBef>
              <a:spcPct val="0"/>
            </a:spcBef>
            <a:spcAft>
              <a:spcPct val="35000"/>
            </a:spcAft>
            <a:buNone/>
          </a:pPr>
          <a:r>
            <a:rPr lang="en-US" sz="1200" kern="1200"/>
            <a:t>938,527</a:t>
          </a:r>
        </a:p>
      </dsp:txBody>
      <dsp:txXfrm>
        <a:off x="2065279" y="1330247"/>
        <a:ext cx="1737661" cy="868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084A9-06AC-446B-930D-475EF5F0B897}">
      <dsp:nvSpPr>
        <dsp:cNvPr id="0" name=""/>
        <dsp:cNvSpPr/>
      </dsp:nvSpPr>
      <dsp:spPr>
        <a:xfrm>
          <a:off x="889833" y="933735"/>
          <a:ext cx="1945991" cy="342372"/>
        </a:xfrm>
        <a:custGeom>
          <a:avLst/>
          <a:gdLst/>
          <a:ahLst/>
          <a:cxnLst/>
          <a:rect l="0" t="0" r="0" b="0"/>
          <a:pathLst>
            <a:path>
              <a:moveTo>
                <a:pt x="0" y="0"/>
              </a:moveTo>
              <a:lnTo>
                <a:pt x="0" y="168217"/>
              </a:lnTo>
              <a:lnTo>
                <a:pt x="1945991" y="168217"/>
              </a:lnTo>
              <a:lnTo>
                <a:pt x="1945991" y="34237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0E5A15-958D-447C-A41B-2979BE547E9A}">
      <dsp:nvSpPr>
        <dsp:cNvPr id="0" name=""/>
        <dsp:cNvSpPr/>
      </dsp:nvSpPr>
      <dsp:spPr>
        <a:xfrm>
          <a:off x="869100" y="2105417"/>
          <a:ext cx="1934431" cy="407771"/>
        </a:xfrm>
        <a:custGeom>
          <a:avLst/>
          <a:gdLst/>
          <a:ahLst/>
          <a:cxnLst/>
          <a:rect l="0" t="0" r="0" b="0"/>
          <a:pathLst>
            <a:path>
              <a:moveTo>
                <a:pt x="0" y="0"/>
              </a:moveTo>
              <a:lnTo>
                <a:pt x="0" y="233616"/>
              </a:lnTo>
              <a:lnTo>
                <a:pt x="1934431" y="233616"/>
              </a:lnTo>
              <a:lnTo>
                <a:pt x="1934431" y="40777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E9A441-BFB6-46D8-B003-E55BFDDCC26B}">
      <dsp:nvSpPr>
        <dsp:cNvPr id="0" name=""/>
        <dsp:cNvSpPr/>
      </dsp:nvSpPr>
      <dsp:spPr>
        <a:xfrm>
          <a:off x="831276" y="3342498"/>
          <a:ext cx="2007310" cy="324948"/>
        </a:xfrm>
        <a:custGeom>
          <a:avLst/>
          <a:gdLst/>
          <a:ahLst/>
          <a:cxnLst/>
          <a:rect l="0" t="0" r="0" b="0"/>
          <a:pathLst>
            <a:path>
              <a:moveTo>
                <a:pt x="0" y="0"/>
              </a:moveTo>
              <a:lnTo>
                <a:pt x="0" y="150793"/>
              </a:lnTo>
              <a:lnTo>
                <a:pt x="2007310" y="150793"/>
              </a:lnTo>
              <a:lnTo>
                <a:pt x="2007310" y="32494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329070-CABC-4D06-BF82-A9858C3051EE}">
      <dsp:nvSpPr>
        <dsp:cNvPr id="0" name=""/>
        <dsp:cNvSpPr/>
      </dsp:nvSpPr>
      <dsp:spPr>
        <a:xfrm>
          <a:off x="783589" y="3342498"/>
          <a:ext cx="91440" cy="315079"/>
        </a:xfrm>
        <a:custGeom>
          <a:avLst/>
          <a:gdLst/>
          <a:ahLst/>
          <a:cxnLst/>
          <a:rect l="0" t="0" r="0" b="0"/>
          <a:pathLst>
            <a:path>
              <a:moveTo>
                <a:pt x="47686" y="0"/>
              </a:moveTo>
              <a:lnTo>
                <a:pt x="47686" y="140924"/>
              </a:lnTo>
              <a:lnTo>
                <a:pt x="45720" y="140924"/>
              </a:lnTo>
              <a:lnTo>
                <a:pt x="45720" y="31507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4229C4-92FC-499A-9027-7442FCDA32E3}">
      <dsp:nvSpPr>
        <dsp:cNvPr id="0" name=""/>
        <dsp:cNvSpPr/>
      </dsp:nvSpPr>
      <dsp:spPr>
        <a:xfrm>
          <a:off x="785556" y="2105417"/>
          <a:ext cx="91440" cy="407771"/>
        </a:xfrm>
        <a:custGeom>
          <a:avLst/>
          <a:gdLst/>
          <a:ahLst/>
          <a:cxnLst/>
          <a:rect l="0" t="0" r="0" b="0"/>
          <a:pathLst>
            <a:path>
              <a:moveTo>
                <a:pt x="83544" y="0"/>
              </a:moveTo>
              <a:lnTo>
                <a:pt x="83544" y="233616"/>
              </a:lnTo>
              <a:lnTo>
                <a:pt x="45720" y="233616"/>
              </a:lnTo>
              <a:lnTo>
                <a:pt x="45720" y="40777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E4FD64-61B1-4E90-A470-732BFA0CCCBB}">
      <dsp:nvSpPr>
        <dsp:cNvPr id="0" name=""/>
        <dsp:cNvSpPr/>
      </dsp:nvSpPr>
      <dsp:spPr>
        <a:xfrm>
          <a:off x="823380" y="933735"/>
          <a:ext cx="91440" cy="342372"/>
        </a:xfrm>
        <a:custGeom>
          <a:avLst/>
          <a:gdLst/>
          <a:ahLst/>
          <a:cxnLst/>
          <a:rect l="0" t="0" r="0" b="0"/>
          <a:pathLst>
            <a:path>
              <a:moveTo>
                <a:pt x="66452" y="0"/>
              </a:moveTo>
              <a:lnTo>
                <a:pt x="66452" y="168217"/>
              </a:lnTo>
              <a:lnTo>
                <a:pt x="45720" y="168217"/>
              </a:lnTo>
              <a:lnTo>
                <a:pt x="45720" y="34237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4C2F58-4FDC-493A-9847-1290F99E059C}">
      <dsp:nvSpPr>
        <dsp:cNvPr id="0" name=""/>
        <dsp:cNvSpPr/>
      </dsp:nvSpPr>
      <dsp:spPr>
        <a:xfrm>
          <a:off x="39791" y="121235"/>
          <a:ext cx="1700084" cy="81249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2015 </a:t>
          </a:r>
          <a:r>
            <a:rPr lang="en-US" sz="1200" kern="1200" dirty="0" err="1"/>
            <a:t>LinkUp</a:t>
          </a:r>
          <a:r>
            <a:rPr lang="en-US" sz="1200" kern="1200" dirty="0"/>
            <a:t> Job Ads</a:t>
          </a:r>
        </a:p>
        <a:p>
          <a:pPr marL="0" lvl="0" indent="0" algn="ctr" defTabSz="533400">
            <a:lnSpc>
              <a:spcPct val="90000"/>
            </a:lnSpc>
            <a:spcBef>
              <a:spcPct val="0"/>
            </a:spcBef>
            <a:spcAft>
              <a:spcPct val="35000"/>
            </a:spcAft>
            <a:buNone/>
          </a:pPr>
          <a:r>
            <a:rPr lang="en-US" sz="1200" kern="1200" dirty="0"/>
            <a:t>2,548,787</a:t>
          </a:r>
        </a:p>
      </dsp:txBody>
      <dsp:txXfrm>
        <a:off x="39791" y="121235"/>
        <a:ext cx="1700084" cy="812499"/>
      </dsp:txXfrm>
    </dsp:sp>
    <dsp:sp modelId="{6F2B05AF-E401-4C75-8ECD-DD47CF38C5BD}">
      <dsp:nvSpPr>
        <dsp:cNvPr id="0" name=""/>
        <dsp:cNvSpPr/>
      </dsp:nvSpPr>
      <dsp:spPr>
        <a:xfrm>
          <a:off x="39791" y="1276107"/>
          <a:ext cx="1658619" cy="82930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Job Ads </a:t>
          </a:r>
          <a:r>
            <a:rPr lang="en-US" sz="1200" b="1" kern="1200" dirty="0"/>
            <a:t>with</a:t>
          </a:r>
          <a:r>
            <a:rPr lang="en-US" sz="1200" kern="1200" dirty="0"/>
            <a:t> a Job Title from Our List of Healthcare </a:t>
          </a:r>
          <a:r>
            <a:rPr lang="en-US" sz="1200" u="sng" kern="1200" dirty="0"/>
            <a:t>Occupations</a:t>
          </a:r>
        </a:p>
        <a:p>
          <a:pPr marL="0" lvl="0" indent="0" algn="ctr" defTabSz="533400">
            <a:lnSpc>
              <a:spcPct val="90000"/>
            </a:lnSpc>
            <a:spcBef>
              <a:spcPct val="0"/>
            </a:spcBef>
            <a:spcAft>
              <a:spcPct val="35000"/>
            </a:spcAft>
            <a:buNone/>
          </a:pPr>
          <a:r>
            <a:rPr lang="en-US" sz="1200" kern="1200" dirty="0"/>
            <a:t>1,443,604</a:t>
          </a:r>
        </a:p>
      </dsp:txBody>
      <dsp:txXfrm>
        <a:off x="39791" y="1276107"/>
        <a:ext cx="1658619" cy="829309"/>
      </dsp:txXfrm>
    </dsp:sp>
    <dsp:sp modelId="{BA669680-EA9B-48C7-A8C0-0CB91BF5D4B6}">
      <dsp:nvSpPr>
        <dsp:cNvPr id="0" name=""/>
        <dsp:cNvSpPr/>
      </dsp:nvSpPr>
      <dsp:spPr>
        <a:xfrm>
          <a:off x="1966" y="2513188"/>
          <a:ext cx="1658619" cy="82930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a:t>
          </a:r>
          <a:r>
            <a:rPr lang="en-US" sz="1200" b="0" kern="1200"/>
            <a:t> a </a:t>
          </a:r>
          <a:r>
            <a:rPr lang="en-US" sz="1200" b="0" u="sng" kern="1200"/>
            <a:t>Job Description</a:t>
          </a:r>
          <a:endParaRPr lang="en-US" sz="1200" b="0" u="none" kern="1200"/>
        </a:p>
        <a:p>
          <a:pPr marL="0" lvl="0" indent="0" algn="ctr" defTabSz="533400">
            <a:lnSpc>
              <a:spcPct val="90000"/>
            </a:lnSpc>
            <a:spcBef>
              <a:spcPct val="0"/>
            </a:spcBef>
            <a:spcAft>
              <a:spcPct val="35000"/>
            </a:spcAft>
            <a:buNone/>
          </a:pPr>
          <a:r>
            <a:rPr lang="en-US" sz="1200" b="0" u="none" kern="1200"/>
            <a:t>746,871</a:t>
          </a:r>
          <a:endParaRPr lang="en-US" sz="1200" kern="1200"/>
        </a:p>
      </dsp:txBody>
      <dsp:txXfrm>
        <a:off x="1966" y="2513188"/>
        <a:ext cx="1658619" cy="829309"/>
      </dsp:txXfrm>
    </dsp:sp>
    <dsp:sp modelId="{37E7D4A3-171D-4D89-9D20-4C4A95A9D944}">
      <dsp:nvSpPr>
        <dsp:cNvPr id="0" name=""/>
        <dsp:cNvSpPr/>
      </dsp:nvSpPr>
      <dsp:spPr>
        <a:xfrm>
          <a:off x="0" y="3657577"/>
          <a:ext cx="1658619" cy="82930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a:t>
          </a:r>
          <a:r>
            <a:rPr lang="en-US" sz="1200" b="0" kern="1200"/>
            <a:t> 1 or More </a:t>
          </a:r>
          <a:r>
            <a:rPr lang="en-US" sz="1200" b="0" u="sng" kern="1200"/>
            <a:t>Emerging Roles</a:t>
          </a:r>
          <a:r>
            <a:rPr lang="en-US" sz="1200" b="0" u="none" kern="1200"/>
            <a:t> From Our List of Terms</a:t>
          </a:r>
        </a:p>
        <a:p>
          <a:pPr marL="0" lvl="0" indent="0" algn="ctr" defTabSz="533400">
            <a:lnSpc>
              <a:spcPct val="90000"/>
            </a:lnSpc>
            <a:spcBef>
              <a:spcPct val="0"/>
            </a:spcBef>
            <a:spcAft>
              <a:spcPct val="35000"/>
            </a:spcAft>
            <a:buNone/>
          </a:pPr>
          <a:r>
            <a:rPr lang="en-US" sz="1200" b="0" u="none" kern="1200"/>
            <a:t>141,981</a:t>
          </a:r>
          <a:endParaRPr lang="en-US" sz="1200" kern="1200"/>
        </a:p>
      </dsp:txBody>
      <dsp:txXfrm>
        <a:off x="0" y="3657577"/>
        <a:ext cx="1658619" cy="829309"/>
      </dsp:txXfrm>
    </dsp:sp>
    <dsp:sp modelId="{42BFA60D-A1BB-47D5-ABA5-2B1B8F6EEF27}">
      <dsp:nvSpPr>
        <dsp:cNvPr id="0" name=""/>
        <dsp:cNvSpPr/>
      </dsp:nvSpPr>
      <dsp:spPr>
        <a:xfrm>
          <a:off x="2009277" y="3667446"/>
          <a:ext cx="1658619" cy="82930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without </a:t>
          </a:r>
          <a:r>
            <a:rPr lang="en-US" sz="1200" b="0" kern="1200"/>
            <a:t>1 or More </a:t>
          </a:r>
          <a:r>
            <a:rPr lang="en-US" sz="1200" b="0" u="sng" kern="1200"/>
            <a:t>Emerging Roles </a:t>
          </a:r>
          <a:r>
            <a:rPr lang="en-US" sz="1200" b="0" kern="1200"/>
            <a:t>From Our List of Terms</a:t>
          </a:r>
        </a:p>
        <a:p>
          <a:pPr marL="0" lvl="0" indent="0" algn="ctr" defTabSz="533400">
            <a:lnSpc>
              <a:spcPct val="90000"/>
            </a:lnSpc>
            <a:spcBef>
              <a:spcPct val="0"/>
            </a:spcBef>
            <a:spcAft>
              <a:spcPct val="35000"/>
            </a:spcAft>
            <a:buNone/>
          </a:pPr>
          <a:r>
            <a:rPr lang="en-US" sz="1200" kern="1200"/>
            <a:t>604,890</a:t>
          </a:r>
        </a:p>
      </dsp:txBody>
      <dsp:txXfrm>
        <a:off x="2009277" y="3667446"/>
        <a:ext cx="1658619" cy="829309"/>
      </dsp:txXfrm>
    </dsp:sp>
    <dsp:sp modelId="{FACC1FE4-3B37-490A-A715-F3E99F3D9392}">
      <dsp:nvSpPr>
        <dsp:cNvPr id="0" name=""/>
        <dsp:cNvSpPr/>
      </dsp:nvSpPr>
      <dsp:spPr>
        <a:xfrm>
          <a:off x="1936397" y="2513188"/>
          <a:ext cx="1734269" cy="82930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Job Ads </a:t>
          </a:r>
          <a:r>
            <a:rPr lang="en-US" sz="1200" b="1" kern="1200" dirty="0"/>
            <a:t>without</a:t>
          </a:r>
          <a:r>
            <a:rPr lang="en-US" sz="1200" b="0" kern="1200" dirty="0"/>
            <a:t> a </a:t>
          </a:r>
          <a:r>
            <a:rPr lang="en-US" sz="1200" b="0" u="sng" kern="1200" dirty="0"/>
            <a:t>Job Description</a:t>
          </a:r>
        </a:p>
        <a:p>
          <a:pPr marL="0" lvl="0" indent="0" algn="ctr" defTabSz="533400">
            <a:lnSpc>
              <a:spcPct val="90000"/>
            </a:lnSpc>
            <a:spcBef>
              <a:spcPct val="0"/>
            </a:spcBef>
            <a:spcAft>
              <a:spcPct val="35000"/>
            </a:spcAft>
            <a:buNone/>
          </a:pPr>
          <a:r>
            <a:rPr lang="en-US" sz="1200" kern="1200" dirty="0"/>
            <a:t>696,733</a:t>
          </a:r>
        </a:p>
      </dsp:txBody>
      <dsp:txXfrm>
        <a:off x="1936397" y="2513188"/>
        <a:ext cx="1734269" cy="829309"/>
      </dsp:txXfrm>
    </dsp:sp>
    <dsp:sp modelId="{0DA6739E-E7FD-4CCC-BACE-40F3C9BF8915}">
      <dsp:nvSpPr>
        <dsp:cNvPr id="0" name=""/>
        <dsp:cNvSpPr/>
      </dsp:nvSpPr>
      <dsp:spPr>
        <a:xfrm>
          <a:off x="2006515" y="1276107"/>
          <a:ext cx="1658619" cy="82930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Job Ads </a:t>
          </a:r>
          <a:r>
            <a:rPr lang="en-US" sz="1200" b="1" kern="1200"/>
            <a:t>without</a:t>
          </a:r>
          <a:r>
            <a:rPr lang="en-US" sz="1200" kern="1200"/>
            <a:t> a Job Title From Our List of Healthcare </a:t>
          </a:r>
          <a:r>
            <a:rPr lang="en-US" sz="1200" u="sng" kern="1200"/>
            <a:t>Occupations</a:t>
          </a:r>
        </a:p>
        <a:p>
          <a:pPr marL="0" lvl="0" indent="0" algn="ctr" defTabSz="533400">
            <a:lnSpc>
              <a:spcPct val="90000"/>
            </a:lnSpc>
            <a:spcBef>
              <a:spcPct val="0"/>
            </a:spcBef>
            <a:spcAft>
              <a:spcPct val="35000"/>
            </a:spcAft>
            <a:buNone/>
          </a:pPr>
          <a:r>
            <a:rPr lang="en-US" sz="1200" kern="1200"/>
            <a:t>1,105,183</a:t>
          </a:r>
        </a:p>
      </dsp:txBody>
      <dsp:txXfrm>
        <a:off x="2006515" y="1276107"/>
        <a:ext cx="1658619" cy="82930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5138"/>
          </a:xfrm>
          <a:prstGeom prst="rect">
            <a:avLst/>
          </a:prstGeom>
        </p:spPr>
        <p:txBody>
          <a:bodyPr vert="horz" lIns="91421" tIns="45710" rIns="91421" bIns="45710" rtlCol="0"/>
          <a:lstStyle>
            <a:lvl1pPr algn="l">
              <a:defRPr sz="1200"/>
            </a:lvl1pPr>
          </a:lstStyle>
          <a:p>
            <a:endParaRPr lang="en-US"/>
          </a:p>
        </p:txBody>
      </p:sp>
      <p:sp>
        <p:nvSpPr>
          <p:cNvPr id="3" name="Date Placeholder 2"/>
          <p:cNvSpPr>
            <a:spLocks noGrp="1"/>
          </p:cNvSpPr>
          <p:nvPr>
            <p:ph type="dt" sz="quarter" idx="1"/>
          </p:nvPr>
        </p:nvSpPr>
        <p:spPr>
          <a:xfrm>
            <a:off x="3970939" y="1"/>
            <a:ext cx="3037840" cy="465138"/>
          </a:xfrm>
          <a:prstGeom prst="rect">
            <a:avLst/>
          </a:prstGeom>
        </p:spPr>
        <p:txBody>
          <a:bodyPr vert="horz" lIns="91421" tIns="45710" rIns="91421" bIns="45710" rtlCol="0"/>
          <a:lstStyle>
            <a:lvl1pPr algn="r">
              <a:defRPr sz="1200"/>
            </a:lvl1pPr>
          </a:lstStyle>
          <a:p>
            <a:fld id="{60ED3BAE-11A7-4935-82EA-2C03D4EA6C0C}" type="datetimeFigureOut">
              <a:rPr lang="en-US" smtClean="0"/>
              <a:t>5/11/2018</a:t>
            </a:fld>
            <a:endParaRPr lang="en-US"/>
          </a:p>
        </p:txBody>
      </p:sp>
      <p:sp>
        <p:nvSpPr>
          <p:cNvPr id="4" name="Footer Placeholder 3"/>
          <p:cNvSpPr>
            <a:spLocks noGrp="1"/>
          </p:cNvSpPr>
          <p:nvPr>
            <p:ph type="ftr" sz="quarter" idx="2"/>
          </p:nvPr>
        </p:nvSpPr>
        <p:spPr>
          <a:xfrm>
            <a:off x="1" y="8829675"/>
            <a:ext cx="3037840" cy="465138"/>
          </a:xfrm>
          <a:prstGeom prst="rect">
            <a:avLst/>
          </a:prstGeom>
        </p:spPr>
        <p:txBody>
          <a:bodyPr vert="horz" lIns="91421" tIns="45710" rIns="91421" bIns="45710"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675"/>
            <a:ext cx="3037840" cy="465138"/>
          </a:xfrm>
          <a:prstGeom prst="rect">
            <a:avLst/>
          </a:prstGeom>
        </p:spPr>
        <p:txBody>
          <a:bodyPr vert="horz" lIns="91421" tIns="45710" rIns="91421" bIns="45710" rtlCol="0" anchor="b"/>
          <a:lstStyle>
            <a:lvl1pPr algn="r">
              <a:defRPr sz="1200"/>
            </a:lvl1pPr>
          </a:lstStyle>
          <a:p>
            <a:fld id="{1FD403A5-7B4D-4B54-83F5-E10BEA1FCCEA}" type="slidenum">
              <a:rPr lang="en-US" smtClean="0"/>
              <a:t>‹#›</a:t>
            </a:fld>
            <a:endParaRPr lang="en-US"/>
          </a:p>
        </p:txBody>
      </p:sp>
    </p:spTree>
    <p:extLst>
      <p:ext uri="{BB962C8B-B14F-4D97-AF65-F5344CB8AC3E}">
        <p14:creationId xmlns:p14="http://schemas.microsoft.com/office/powerpoint/2010/main" val="3102116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21" tIns="45710" rIns="91421" bIns="45710"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1421" tIns="45710" rIns="91421" bIns="45710" rtlCol="0"/>
          <a:lstStyle>
            <a:lvl1pPr algn="r">
              <a:defRPr sz="1200"/>
            </a:lvl1pPr>
          </a:lstStyle>
          <a:p>
            <a:fld id="{D945930D-A648-4896-BA34-B4FB7E975383}" type="datetimeFigureOut">
              <a:rPr lang="en-US" smtClean="0"/>
              <a:pPr/>
              <a:t>5/11/2018</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21" tIns="45710" rIns="91421" bIns="4571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21" tIns="45710" rIns="91421" bIns="4571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1421" tIns="45710" rIns="91421" bIns="45710"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1421" tIns="45710" rIns="91421" bIns="45710" rtlCol="0" anchor="b"/>
          <a:lstStyle>
            <a:lvl1pPr algn="r">
              <a:defRPr sz="1200"/>
            </a:lvl1pPr>
          </a:lstStyle>
          <a:p>
            <a:fld id="{49B0BD7B-4A3F-4264-AFF7-C7E51FEA2415}" type="slidenum">
              <a:rPr lang="en-US" smtClean="0"/>
              <a:pPr/>
              <a:t>‹#›</a:t>
            </a:fld>
            <a:endParaRPr lang="en-US"/>
          </a:p>
        </p:txBody>
      </p:sp>
    </p:spTree>
    <p:extLst>
      <p:ext uri="{BB962C8B-B14F-4D97-AF65-F5344CB8AC3E}">
        <p14:creationId xmlns:p14="http://schemas.microsoft.com/office/powerpoint/2010/main" val="3930277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1</a:t>
            </a:fld>
            <a:endParaRPr lang="en-US"/>
          </a:p>
        </p:txBody>
      </p:sp>
    </p:spTree>
    <p:extLst>
      <p:ext uri="{BB962C8B-B14F-4D97-AF65-F5344CB8AC3E}">
        <p14:creationId xmlns:p14="http://schemas.microsoft.com/office/powerpoint/2010/main" val="3154880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10</a:t>
            </a:fld>
            <a:endParaRPr lang="en-US"/>
          </a:p>
        </p:txBody>
      </p:sp>
    </p:spTree>
    <p:extLst>
      <p:ext uri="{BB962C8B-B14F-4D97-AF65-F5344CB8AC3E}">
        <p14:creationId xmlns:p14="http://schemas.microsoft.com/office/powerpoint/2010/main" val="2130163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11</a:t>
            </a:fld>
            <a:endParaRPr lang="en-US"/>
          </a:p>
        </p:txBody>
      </p:sp>
    </p:spTree>
    <p:extLst>
      <p:ext uri="{BB962C8B-B14F-4D97-AF65-F5344CB8AC3E}">
        <p14:creationId xmlns:p14="http://schemas.microsoft.com/office/powerpoint/2010/main" val="1187320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12</a:t>
            </a:fld>
            <a:endParaRPr lang="en-US"/>
          </a:p>
        </p:txBody>
      </p:sp>
    </p:spTree>
    <p:extLst>
      <p:ext uri="{BB962C8B-B14F-4D97-AF65-F5344CB8AC3E}">
        <p14:creationId xmlns:p14="http://schemas.microsoft.com/office/powerpoint/2010/main" val="1305308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13</a:t>
            </a:fld>
            <a:endParaRPr lang="en-US"/>
          </a:p>
        </p:txBody>
      </p:sp>
    </p:spTree>
    <p:extLst>
      <p:ext uri="{BB962C8B-B14F-4D97-AF65-F5344CB8AC3E}">
        <p14:creationId xmlns:p14="http://schemas.microsoft.com/office/powerpoint/2010/main" val="1646910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14</a:t>
            </a:fld>
            <a:endParaRPr lang="en-US"/>
          </a:p>
        </p:txBody>
      </p:sp>
    </p:spTree>
    <p:extLst>
      <p:ext uri="{BB962C8B-B14F-4D97-AF65-F5344CB8AC3E}">
        <p14:creationId xmlns:p14="http://schemas.microsoft.com/office/powerpoint/2010/main" val="3534764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2</a:t>
            </a:fld>
            <a:endParaRPr lang="en-US"/>
          </a:p>
        </p:txBody>
      </p:sp>
    </p:spTree>
    <p:extLst>
      <p:ext uri="{BB962C8B-B14F-4D97-AF65-F5344CB8AC3E}">
        <p14:creationId xmlns:p14="http://schemas.microsoft.com/office/powerpoint/2010/main" val="3462516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3</a:t>
            </a:fld>
            <a:endParaRPr lang="en-US"/>
          </a:p>
        </p:txBody>
      </p:sp>
    </p:spTree>
    <p:extLst>
      <p:ext uri="{BB962C8B-B14F-4D97-AF65-F5344CB8AC3E}">
        <p14:creationId xmlns:p14="http://schemas.microsoft.com/office/powerpoint/2010/main" val="1286595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4</a:t>
            </a:fld>
            <a:endParaRPr lang="en-US"/>
          </a:p>
        </p:txBody>
      </p:sp>
    </p:spTree>
    <p:extLst>
      <p:ext uri="{BB962C8B-B14F-4D97-AF65-F5344CB8AC3E}">
        <p14:creationId xmlns:p14="http://schemas.microsoft.com/office/powerpoint/2010/main" val="158795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5</a:t>
            </a:fld>
            <a:endParaRPr lang="en-US"/>
          </a:p>
        </p:txBody>
      </p:sp>
    </p:spTree>
    <p:extLst>
      <p:ext uri="{BB962C8B-B14F-4D97-AF65-F5344CB8AC3E}">
        <p14:creationId xmlns:p14="http://schemas.microsoft.com/office/powerpoint/2010/main" val="2655946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6</a:t>
            </a:fld>
            <a:endParaRPr lang="en-US"/>
          </a:p>
        </p:txBody>
      </p:sp>
    </p:spTree>
    <p:extLst>
      <p:ext uri="{BB962C8B-B14F-4D97-AF65-F5344CB8AC3E}">
        <p14:creationId xmlns:p14="http://schemas.microsoft.com/office/powerpoint/2010/main" val="3601656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7</a:t>
            </a:fld>
            <a:endParaRPr lang="en-US"/>
          </a:p>
        </p:txBody>
      </p:sp>
    </p:spTree>
    <p:extLst>
      <p:ext uri="{BB962C8B-B14F-4D97-AF65-F5344CB8AC3E}">
        <p14:creationId xmlns:p14="http://schemas.microsoft.com/office/powerpoint/2010/main" val="3922171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8</a:t>
            </a:fld>
            <a:endParaRPr lang="en-US"/>
          </a:p>
        </p:txBody>
      </p:sp>
    </p:spTree>
    <p:extLst>
      <p:ext uri="{BB962C8B-B14F-4D97-AF65-F5344CB8AC3E}">
        <p14:creationId xmlns:p14="http://schemas.microsoft.com/office/powerpoint/2010/main" val="2538905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62000" y="4419600"/>
            <a:ext cx="5608320" cy="4183380"/>
          </a:xfrm>
        </p:spPr>
        <p:txBody>
          <a:bodyPr/>
          <a:lstStyle/>
          <a:p>
            <a:endParaRPr lang="en-US" baseline="0" dirty="0"/>
          </a:p>
        </p:txBody>
      </p:sp>
      <p:sp>
        <p:nvSpPr>
          <p:cNvPr id="4" name="Slide Number Placeholder 3"/>
          <p:cNvSpPr>
            <a:spLocks noGrp="1"/>
          </p:cNvSpPr>
          <p:nvPr>
            <p:ph type="sldNum" sz="quarter" idx="10"/>
          </p:nvPr>
        </p:nvSpPr>
        <p:spPr/>
        <p:txBody>
          <a:bodyPr/>
          <a:lstStyle/>
          <a:p>
            <a:fld id="{49B0BD7B-4A3F-4264-AFF7-C7E51FEA2415}" type="slidenum">
              <a:rPr lang="en-US" smtClean="0"/>
              <a:pPr/>
              <a:t>9</a:t>
            </a:fld>
            <a:endParaRPr lang="en-US"/>
          </a:p>
        </p:txBody>
      </p:sp>
    </p:spTree>
    <p:extLst>
      <p:ext uri="{BB962C8B-B14F-4D97-AF65-F5344CB8AC3E}">
        <p14:creationId xmlns:p14="http://schemas.microsoft.com/office/powerpoint/2010/main" val="1740001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51C16E-B9E2-409A-84C9-B7DC82AE4512}"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397544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3FDFF-6A66-4667-A733-29355A7B9279}"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749375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08498E-7CE2-43C0-A486-52DF30A6469E}"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4027452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AE6FA4D-311E-4B78-B4E3-76E6AFE0785F}"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2487275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3B2890-6FD2-4AEB-817B-0B7727184A20}"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4027986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7FB652-EF7C-44D5-A394-B7F8E64AAD15}"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3797620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4B9FBC-2D70-4ECF-B8B2-1642E9414696}"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2831514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C98DC1-7A6B-4596-86F5-EEFA1EBD91E9}" type="datetime1">
              <a:rPr lang="en-US" smtClean="0"/>
              <a:t>5/11/2018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2999073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2B8FA0-6F85-4ED6-8CA5-B887BA257279}" type="datetime1">
              <a:rPr lang="en-US" smtClean="0"/>
              <a:t>5/11/2018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718913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71B14E-6A5F-4EA6-8C05-CC1AB6709FDB}" type="datetime1">
              <a:rPr lang="en-US" smtClean="0"/>
              <a:t>5/11/2018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557886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931F0BF-3409-45FD-8236-3BDFFEDE4153}"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422919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07E66A-84F0-478A-B32A-FFB0337118F7}"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96400" y="6353093"/>
            <a:ext cx="2743200" cy="365125"/>
          </a:xfrm>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15909574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96567B1-0930-4AC8-9129-45A2B849AD48}"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33685635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BEE73C-F1AB-492D-BEFB-6261159EEB3C}"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3219911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D56486-3D87-4F6B-A701-4E4FD273AE58}"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29447503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B7AA2C3-C2F4-400C-9B0C-2BFDBA021D2F}" type="datetime1">
              <a:rPr lang="en-US" smtClean="0"/>
              <a:t>5/11/2018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91AF88-12DA-4A63-AB4F-D8440A07A4BB}" type="slidenum">
              <a:rPr lang="en-US" smtClean="0"/>
              <a:t>‹#›</a:t>
            </a:fld>
            <a:endParaRPr lang="en-US"/>
          </a:p>
        </p:txBody>
      </p:sp>
    </p:spTree>
    <p:extLst>
      <p:ext uri="{BB962C8B-B14F-4D97-AF65-F5344CB8AC3E}">
        <p14:creationId xmlns:p14="http://schemas.microsoft.com/office/powerpoint/2010/main" val="17345070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74CC637-C576-49F7-A677-FE66AA0A731D}"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9745026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0636D-958C-4846-B0AD-17BFFDFDF187}"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18698304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A330CD-F1E7-47E5-A826-E8CE0D9D77F1}"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2608218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9BD224-6B97-4EA0-9C8B-A991DEE4FB79}"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34907182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9929AB-A1AA-4BEA-8040-6C90C3CB38D5}" type="datetime1">
              <a:rPr lang="en-US" smtClean="0"/>
              <a:t>5/11/2018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18370554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6AB863-6437-4C09-8D55-1602417216F4}" type="datetime1">
              <a:rPr lang="en-US" smtClean="0"/>
              <a:t>5/11/2018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170087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A6D17B-F09B-4E39-AB04-D0E94F71A680}"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19782440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827A9-23AB-41D7-B597-1A5CE3410DB9}" type="datetime1">
              <a:rPr lang="en-US" smtClean="0"/>
              <a:t>5/11/2018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35869179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F818C8A-12A1-4B14-B159-D68C6C9C826C}"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7438185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AEA77A2-305F-4D01-BFF0-3F4DE62F3C41}"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35375454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4696EF-2C4D-4900-90AA-4164B8A1FC20}"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17930570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C8E187-F48F-4121-ADF7-1321BDE987B6}"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AB0B3-B214-43C7-A599-DAAB81A01EBE}" type="slidenum">
              <a:rPr lang="en-US" smtClean="0"/>
              <a:t>‹#›</a:t>
            </a:fld>
            <a:endParaRPr lang="en-US"/>
          </a:p>
        </p:txBody>
      </p:sp>
    </p:spTree>
    <p:extLst>
      <p:ext uri="{BB962C8B-B14F-4D97-AF65-F5344CB8AC3E}">
        <p14:creationId xmlns:p14="http://schemas.microsoft.com/office/powerpoint/2010/main" val="11917375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7DF73C0-8596-A147-BEB3-30B2007D44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381000" y="6324600"/>
            <a:ext cx="2743200" cy="365125"/>
          </a:xfrm>
        </p:spPr>
        <p:txBody>
          <a:bodyPr/>
          <a:lstStyle/>
          <a:p>
            <a:fld id="{2251C16E-B9E2-409A-84C9-B7DC82AE4512}" type="datetime1">
              <a:rPr lang="en-US" smtClean="0"/>
              <a:t>5/11/2018</a:t>
            </a:fld>
            <a:endParaRPr lang="en-US" dirty="0"/>
          </a:p>
        </p:txBody>
      </p:sp>
      <p:sp>
        <p:nvSpPr>
          <p:cNvPr id="6" name="Slide Number Placeholder 5"/>
          <p:cNvSpPr>
            <a:spLocks noGrp="1"/>
          </p:cNvSpPr>
          <p:nvPr>
            <p:ph type="sldNum" sz="quarter" idx="12"/>
          </p:nvPr>
        </p:nvSpPr>
        <p:spPr>
          <a:xfrm>
            <a:off x="9067800" y="6324600"/>
            <a:ext cx="2743200" cy="365125"/>
          </a:xfrm>
        </p:spPr>
        <p:txBody>
          <a:bodyPr/>
          <a:lstStyle/>
          <a:p>
            <a:fld id="{5BF2249B-94B5-4863-80F0-B82F8954D95E}" type="slidenum">
              <a:rPr lang="en-US" smtClean="0"/>
              <a:t>‹#›</a:t>
            </a:fld>
            <a:endParaRPr lang="en-US" dirty="0"/>
          </a:p>
        </p:txBody>
      </p:sp>
    </p:spTree>
    <p:extLst>
      <p:ext uri="{BB962C8B-B14F-4D97-AF65-F5344CB8AC3E}">
        <p14:creationId xmlns:p14="http://schemas.microsoft.com/office/powerpoint/2010/main" val="28503536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277AD5E-3AF4-6543-9FEE-4EB6CE9C67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81000" y="6324600"/>
            <a:ext cx="2743200" cy="365125"/>
          </a:xfrm>
        </p:spPr>
        <p:txBody>
          <a:bodyPr/>
          <a:lstStyle/>
          <a:p>
            <a:fld id="{D707E66A-84F0-478A-B32A-FFB0337118F7}" type="datetime1">
              <a:rPr lang="en-US" smtClean="0"/>
              <a:t>5/11/2018</a:t>
            </a:fld>
            <a:endParaRPr lang="en-US" dirty="0"/>
          </a:p>
        </p:txBody>
      </p:sp>
      <p:sp>
        <p:nvSpPr>
          <p:cNvPr id="5" name="Footer Placeholder 4"/>
          <p:cNvSpPr>
            <a:spLocks noGrp="1"/>
          </p:cNvSpPr>
          <p:nvPr>
            <p:ph type="ftr" sz="quarter" idx="11"/>
          </p:nvPr>
        </p:nvSpPr>
        <p:spPr>
          <a:xfrm>
            <a:off x="4038600" y="6324600"/>
            <a:ext cx="4114800" cy="365125"/>
          </a:xfrm>
        </p:spPr>
        <p:txBody>
          <a:bodyPr/>
          <a:lstStyle/>
          <a:p>
            <a:endParaRPr lang="en-US"/>
          </a:p>
        </p:txBody>
      </p:sp>
      <p:sp>
        <p:nvSpPr>
          <p:cNvPr id="6" name="Slide Number Placeholder 5"/>
          <p:cNvSpPr>
            <a:spLocks noGrp="1"/>
          </p:cNvSpPr>
          <p:nvPr>
            <p:ph type="sldNum" sz="quarter" idx="12"/>
          </p:nvPr>
        </p:nvSpPr>
        <p:spPr>
          <a:xfrm>
            <a:off x="9067800" y="6324600"/>
            <a:ext cx="2743200" cy="365125"/>
          </a:xfrm>
        </p:spPr>
        <p:txBody>
          <a:bodyPr/>
          <a:lstStyle/>
          <a:p>
            <a:fld id="{5BF2249B-94B5-4863-80F0-B82F8954D95E}" type="slidenum">
              <a:rPr lang="en-US" smtClean="0"/>
              <a:t>‹#›</a:t>
            </a:fld>
            <a:endParaRPr lang="en-US" dirty="0"/>
          </a:p>
        </p:txBody>
      </p:sp>
    </p:spTree>
    <p:extLst>
      <p:ext uri="{BB962C8B-B14F-4D97-AF65-F5344CB8AC3E}">
        <p14:creationId xmlns:p14="http://schemas.microsoft.com/office/powerpoint/2010/main" val="42093963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1_Title and Content with logo">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10E80F8-9C42-664B-A9F5-1BE7FC281B0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81000" y="6324600"/>
            <a:ext cx="2743200" cy="365125"/>
          </a:xfrm>
        </p:spPr>
        <p:txBody>
          <a:bodyPr/>
          <a:lstStyle/>
          <a:p>
            <a:fld id="{D707E66A-84F0-478A-B32A-FFB0337118F7}" type="datetime1">
              <a:rPr lang="en-US" smtClean="0"/>
              <a:t>5/11/2018</a:t>
            </a:fld>
            <a:endParaRPr lang="en-US" dirty="0"/>
          </a:p>
        </p:txBody>
      </p:sp>
      <p:sp>
        <p:nvSpPr>
          <p:cNvPr id="5" name="Footer Placeholder 4"/>
          <p:cNvSpPr>
            <a:spLocks noGrp="1"/>
          </p:cNvSpPr>
          <p:nvPr>
            <p:ph type="ftr" sz="quarter" idx="11"/>
          </p:nvPr>
        </p:nvSpPr>
        <p:spPr>
          <a:xfrm>
            <a:off x="4038600" y="6324600"/>
            <a:ext cx="4114800" cy="365125"/>
          </a:xfrm>
        </p:spPr>
        <p:txBody>
          <a:bodyPr/>
          <a:lstStyle/>
          <a:p>
            <a:endParaRPr lang="en-US"/>
          </a:p>
        </p:txBody>
      </p:sp>
      <p:sp>
        <p:nvSpPr>
          <p:cNvPr id="6" name="Slide Number Placeholder 5"/>
          <p:cNvSpPr>
            <a:spLocks noGrp="1"/>
          </p:cNvSpPr>
          <p:nvPr>
            <p:ph type="sldNum" sz="quarter" idx="12"/>
          </p:nvPr>
        </p:nvSpPr>
        <p:spPr>
          <a:xfrm>
            <a:off x="9067800" y="6324600"/>
            <a:ext cx="2743200" cy="365125"/>
          </a:xfrm>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4730976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A6D17B-F09B-4E39-AB04-D0E94F71A680}"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2097101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314C09-5F13-4D15-9519-BDBB00F713D3}"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209752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314C09-5F13-4D15-9519-BDBB00F713D3}"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4883338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DC42F4-4711-4C20-8995-16E2A741C0D7}" type="datetime1">
              <a:rPr lang="en-US" smtClean="0"/>
              <a:t>5/11/2018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18107823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3975C90-63D2-BC4F-9B0B-0B30E9DC2D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381000" y="6324600"/>
            <a:ext cx="2743200" cy="365125"/>
          </a:xfrm>
        </p:spPr>
        <p:txBody>
          <a:bodyPr/>
          <a:lstStyle/>
          <a:p>
            <a:fld id="{2D03269D-F9E0-4CBA-9C76-7710A97E4804}" type="datetime1">
              <a:rPr lang="en-US" smtClean="0"/>
              <a:t>5/11/2018</a:t>
            </a:fld>
            <a:endParaRPr lang="en-US" dirty="0"/>
          </a:p>
        </p:txBody>
      </p:sp>
      <p:sp>
        <p:nvSpPr>
          <p:cNvPr id="4" name="Footer Placeholder 3"/>
          <p:cNvSpPr>
            <a:spLocks noGrp="1"/>
          </p:cNvSpPr>
          <p:nvPr>
            <p:ph type="ftr" sz="quarter" idx="11"/>
          </p:nvPr>
        </p:nvSpPr>
        <p:spPr>
          <a:xfrm>
            <a:off x="4038600" y="6324600"/>
            <a:ext cx="4114800" cy="365125"/>
          </a:xfrm>
        </p:spPr>
        <p:txBody>
          <a:bodyPr/>
          <a:lstStyle/>
          <a:p>
            <a:endParaRPr lang="en-US"/>
          </a:p>
        </p:txBody>
      </p:sp>
      <p:sp>
        <p:nvSpPr>
          <p:cNvPr id="5" name="Slide Number Placeholder 4"/>
          <p:cNvSpPr>
            <a:spLocks noGrp="1"/>
          </p:cNvSpPr>
          <p:nvPr>
            <p:ph type="sldNum" sz="quarter" idx="12"/>
          </p:nvPr>
        </p:nvSpPr>
        <p:spPr>
          <a:xfrm>
            <a:off x="9067800" y="6324600"/>
            <a:ext cx="2743200" cy="365125"/>
          </a:xfrm>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7947052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DEBFC-85C7-43DC-B074-1AB5AC314261}" type="datetime1">
              <a:rPr lang="en-US" smtClean="0"/>
              <a:t>5/11/2018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89895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2553111-EB36-44BB-8A0E-9DA392BC356A}"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42592366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404415-0479-4062-8CF2-7DA19B9246A5}"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40787802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23FDFF-6A66-4667-A733-29355A7B9279}"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30786773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08498E-7CE2-43C0-A486-52DF30A6469E}" type="datetime1">
              <a:rPr lang="en-US" smtClean="0"/>
              <a:t>5/11/2018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1998073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DC42F4-4711-4C20-8995-16E2A741C0D7}" type="datetime1">
              <a:rPr lang="en-US" smtClean="0"/>
              <a:t>5/11/2018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126361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03269D-F9E0-4CBA-9C76-7710A97E4804}" type="datetime1">
              <a:rPr lang="en-US" smtClean="0"/>
              <a:t>5/11/2018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4061564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DEBFC-85C7-43DC-B074-1AB5AC314261}" type="datetime1">
              <a:rPr lang="en-US" smtClean="0"/>
              <a:t>5/11/2018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319268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2553111-EB36-44BB-8A0E-9DA392BC356A}"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604465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717" y="987428"/>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9404415-0479-4062-8CF2-7DA19B9246A5}" type="datetime1">
              <a:rPr lang="en-US" smtClean="0"/>
              <a:t>5/11/2018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2249B-94B5-4863-80F0-B82F8954D95E}" type="slidenum">
              <a:rPr lang="en-US" smtClean="0"/>
              <a:t>‹#›</a:t>
            </a:fld>
            <a:endParaRPr lang="en-US"/>
          </a:p>
        </p:txBody>
      </p:sp>
    </p:spTree>
    <p:extLst>
      <p:ext uri="{BB962C8B-B14F-4D97-AF65-F5344CB8AC3E}">
        <p14:creationId xmlns:p14="http://schemas.microsoft.com/office/powerpoint/2010/main" val="3604480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678CBB-7EDA-496B-B6BA-BC68C97B90C0}" type="datetime1">
              <a:rPr lang="en-US" smtClean="0"/>
              <a:t>5/11/2018</a:t>
            </a:fld>
            <a:endParaRPr lang="en-US"/>
          </a:p>
        </p:txBody>
      </p:sp>
      <p:sp>
        <p:nvSpPr>
          <p:cNvPr id="5" name="Footer Placeholder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F2249B-94B5-4863-80F0-B82F8954D95E}" type="slidenum">
              <a:rPr lang="en-US" smtClean="0"/>
              <a:t>‹#›</a:t>
            </a:fld>
            <a:endParaRPr lang="en-US"/>
          </a:p>
        </p:txBody>
      </p:sp>
    </p:spTree>
    <p:extLst>
      <p:ext uri="{BB962C8B-B14F-4D97-AF65-F5344CB8AC3E}">
        <p14:creationId xmlns:p14="http://schemas.microsoft.com/office/powerpoint/2010/main" val="842428882"/>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lumMod val="40000"/>
                <a:lumOff val="60000"/>
              </a:schemeClr>
            </a:gs>
            <a:gs pos="53000">
              <a:schemeClr val="bg1"/>
            </a:gs>
            <a:gs pos="0">
              <a:schemeClr val="accent1">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EC6920-AD44-4E09-BB06-0466A3E68FEE}" type="datetime1">
              <a:rPr lang="en-US" smtClean="0"/>
              <a:t>5/11/2018</a:t>
            </a:fld>
            <a:endParaRPr lang="en-US"/>
          </a:p>
        </p:txBody>
      </p:sp>
      <p:sp>
        <p:nvSpPr>
          <p:cNvPr id="5" name="Footer Placeholder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A91AF88-12DA-4A63-AB4F-D8440A07A4BB}" type="slidenum">
              <a:rPr lang="en-US" smtClean="0"/>
              <a:t>‹#›</a:t>
            </a:fld>
            <a:endParaRPr lang="en-US"/>
          </a:p>
        </p:txBody>
      </p:sp>
    </p:spTree>
    <p:extLst>
      <p:ext uri="{BB962C8B-B14F-4D97-AF65-F5344CB8AC3E}">
        <p14:creationId xmlns:p14="http://schemas.microsoft.com/office/powerpoint/2010/main" val="3408055461"/>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4">
                <a:lumMod val="40000"/>
                <a:lumOff val="60000"/>
              </a:schemeClr>
            </a:gs>
            <a:gs pos="53000">
              <a:schemeClr val="bg1"/>
            </a:gs>
            <a:gs pos="0">
              <a:schemeClr val="accent1">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CC836E2-850A-4BB8-ABCB-4D5BBA438E5A}" type="datetime1">
              <a:rPr lang="en-US" smtClean="0"/>
              <a:t>5/11/2018</a:t>
            </a:fld>
            <a:endParaRPr lang="en-US"/>
          </a:p>
        </p:txBody>
      </p:sp>
      <p:sp>
        <p:nvSpPr>
          <p:cNvPr id="5" name="Footer Placeholder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1AB0B3-B214-43C7-A599-DAAB81A01EBE}" type="slidenum">
              <a:rPr lang="en-US" smtClean="0"/>
              <a:t>‹#›</a:t>
            </a:fld>
            <a:endParaRPr lang="en-US"/>
          </a:p>
        </p:txBody>
      </p:sp>
    </p:spTree>
    <p:extLst>
      <p:ext uri="{BB962C8B-B14F-4D97-AF65-F5344CB8AC3E}">
        <p14:creationId xmlns:p14="http://schemas.microsoft.com/office/powerpoint/2010/main" val="2001071425"/>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78CBB-7EDA-496B-B6BA-BC68C97B90C0}" type="datetime1">
              <a:rPr lang="en-US" smtClean="0"/>
              <a:t>5/11/2018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2249B-94B5-4863-80F0-B82F8954D95E}" type="slidenum">
              <a:rPr lang="en-US" smtClean="0"/>
              <a:t>‹#›</a:t>
            </a:fld>
            <a:endParaRPr lang="en-US"/>
          </a:p>
        </p:txBody>
      </p:sp>
    </p:spTree>
    <p:extLst>
      <p:ext uri="{BB962C8B-B14F-4D97-AF65-F5344CB8AC3E}">
        <p14:creationId xmlns:p14="http://schemas.microsoft.com/office/powerpoint/2010/main" val="426787219"/>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4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3" Type="http://schemas.openxmlformats.org/officeDocument/2006/relationships/hyperlink" Target="https://depts.washington.edu/famed/chws" TargetMode="External"/><Relationship Id="rId2" Type="http://schemas.openxmlformats.org/officeDocument/2006/relationships/notesSlide" Target="../notesSlides/notesSlide14.xml"/><Relationship Id="rId1" Type="http://schemas.openxmlformats.org/officeDocument/2006/relationships/slideLayout" Target="../slideLayouts/slideLayout35.xml"/><Relationship Id="rId4" Type="http://schemas.openxmlformats.org/officeDocument/2006/relationships/hyperlink" Target="https://www.facebook.com/uwchw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hyperlink" Target="http://www.linkup.com/" TargetMode="External"/><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3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47282" y="1447800"/>
            <a:ext cx="8001000" cy="1607603"/>
          </a:xfrm>
          <a:effectLst/>
        </p:spPr>
        <p:txBody>
          <a:bodyPr>
            <a:noAutofit/>
          </a:bodyPr>
          <a:lstStyle/>
          <a:p>
            <a:pPr fontAlgn="base"/>
            <a:r>
              <a:rPr lang="en-US" sz="3600" b="1" dirty="0">
                <a:solidFill>
                  <a:srgbClr val="002060"/>
                </a:solidFill>
                <a:latin typeface="+mn-lt"/>
              </a:rPr>
              <a:t>Emerging Roles and Occupations in the Health Workforce</a:t>
            </a:r>
            <a:endParaRPr lang="en-US" sz="3600" dirty="0">
              <a:solidFill>
                <a:srgbClr val="002060"/>
              </a:solidFill>
              <a:latin typeface="+mn-lt"/>
            </a:endParaRPr>
          </a:p>
        </p:txBody>
      </p:sp>
      <p:sp>
        <p:nvSpPr>
          <p:cNvPr id="3" name="Subtitle 2"/>
          <p:cNvSpPr>
            <a:spLocks noGrp="1"/>
          </p:cNvSpPr>
          <p:nvPr>
            <p:ph type="subTitle" idx="1"/>
          </p:nvPr>
        </p:nvSpPr>
        <p:spPr>
          <a:xfrm>
            <a:off x="2147282" y="2193795"/>
            <a:ext cx="8001000" cy="3429000"/>
          </a:xfrm>
        </p:spPr>
        <p:txBody>
          <a:bodyPr>
            <a:normAutofit/>
          </a:bodyPr>
          <a:lstStyle/>
          <a:p>
            <a:pPr marL="214313" indent="-214313" algn="l">
              <a:lnSpc>
                <a:spcPct val="120000"/>
              </a:lnSpc>
              <a:spcBef>
                <a:spcPct val="0"/>
              </a:spcBef>
            </a:pPr>
            <a:r>
              <a:rPr lang="en-US" sz="1500" b="1" dirty="0">
                <a:solidFill>
                  <a:srgbClr val="040404"/>
                </a:solidFill>
              </a:rPr>
              <a:t> </a:t>
            </a:r>
            <a:endParaRPr lang="en-US" sz="2925" dirty="0">
              <a:solidFill>
                <a:srgbClr val="040404"/>
              </a:solidFill>
              <a:latin typeface="+mj-lt"/>
            </a:endParaRPr>
          </a:p>
          <a:p>
            <a:pPr marL="214313" indent="-214313" algn="l">
              <a:lnSpc>
                <a:spcPct val="120000"/>
              </a:lnSpc>
              <a:spcBef>
                <a:spcPct val="0"/>
              </a:spcBef>
            </a:pPr>
            <a:endParaRPr lang="en-US" sz="1350" dirty="0">
              <a:latin typeface="+mj-lt"/>
            </a:endParaRPr>
          </a:p>
          <a:p>
            <a:pPr marL="214313" indent="-214313" algn="l">
              <a:lnSpc>
                <a:spcPct val="120000"/>
              </a:lnSpc>
              <a:spcBef>
                <a:spcPct val="0"/>
              </a:spcBef>
            </a:pPr>
            <a:endParaRPr lang="en-US" sz="1050" dirty="0">
              <a:latin typeface="+mj-lt"/>
            </a:endParaRPr>
          </a:p>
          <a:p>
            <a:pPr>
              <a:lnSpc>
                <a:spcPct val="100000"/>
              </a:lnSpc>
              <a:spcBef>
                <a:spcPct val="0"/>
              </a:spcBef>
            </a:pPr>
            <a:endParaRPr lang="en-US" dirty="0">
              <a:solidFill>
                <a:schemeClr val="accent5">
                  <a:lumMod val="75000"/>
                </a:schemeClr>
              </a:solidFill>
              <a:latin typeface="+mj-lt"/>
            </a:endParaRPr>
          </a:p>
          <a:p>
            <a:pPr>
              <a:lnSpc>
                <a:spcPct val="100000"/>
              </a:lnSpc>
              <a:spcBef>
                <a:spcPct val="0"/>
              </a:spcBef>
            </a:pPr>
            <a:r>
              <a:rPr lang="en-US" sz="1800" dirty="0">
                <a:solidFill>
                  <a:srgbClr val="002060"/>
                </a:solidFill>
              </a:rPr>
              <a:t>May 11, 2018</a:t>
            </a:r>
          </a:p>
          <a:p>
            <a:pPr>
              <a:lnSpc>
                <a:spcPct val="100000"/>
              </a:lnSpc>
              <a:spcBef>
                <a:spcPct val="0"/>
              </a:spcBef>
            </a:pPr>
            <a:r>
              <a:rPr lang="en-US" sz="1800" dirty="0">
                <a:solidFill>
                  <a:srgbClr val="002060"/>
                </a:solidFill>
              </a:rPr>
              <a:t>14</a:t>
            </a:r>
            <a:r>
              <a:rPr lang="en-US" sz="1800" baseline="30000" dirty="0">
                <a:solidFill>
                  <a:srgbClr val="002060"/>
                </a:solidFill>
              </a:rPr>
              <a:t>th</a:t>
            </a:r>
            <a:r>
              <a:rPr lang="en-US" sz="1800" dirty="0">
                <a:solidFill>
                  <a:srgbClr val="002060"/>
                </a:solidFill>
              </a:rPr>
              <a:t> Annual AAMC Health Workforce Research Conference</a:t>
            </a:r>
          </a:p>
          <a:p>
            <a:pPr marL="214313" indent="-214313" algn="l">
              <a:spcBef>
                <a:spcPct val="0"/>
              </a:spcBef>
            </a:pPr>
            <a:endParaRPr lang="en-US" sz="2100" dirty="0">
              <a:solidFill>
                <a:srgbClr val="002060"/>
              </a:solidFill>
              <a:latin typeface="+mj-lt"/>
            </a:endParaRPr>
          </a:p>
          <a:p>
            <a:pPr marL="214313" indent="-214313" algn="l">
              <a:spcBef>
                <a:spcPct val="0"/>
              </a:spcBef>
            </a:pPr>
            <a:endParaRPr lang="en-US" sz="2100" dirty="0">
              <a:solidFill>
                <a:srgbClr val="002060"/>
              </a:solidFill>
              <a:latin typeface="+mj-lt"/>
            </a:endParaRPr>
          </a:p>
          <a:p>
            <a:pPr marL="214313" indent="-214313" algn="l">
              <a:spcBef>
                <a:spcPct val="0"/>
              </a:spcBef>
            </a:pPr>
            <a:endParaRPr lang="en-US" sz="2100" dirty="0">
              <a:solidFill>
                <a:srgbClr val="040404"/>
              </a:solidFill>
              <a:latin typeface="+mj-lt"/>
            </a:endParaRPr>
          </a:p>
          <a:p>
            <a:pPr marL="214313" indent="-214313">
              <a:spcBef>
                <a:spcPct val="0"/>
              </a:spcBef>
            </a:pPr>
            <a:endParaRPr lang="en-US" sz="1500" b="1" dirty="0"/>
          </a:p>
          <a:p>
            <a:pPr marL="214313" indent="-214313">
              <a:spcBef>
                <a:spcPct val="0"/>
              </a:spcBef>
            </a:pPr>
            <a:endParaRPr lang="en-US" sz="1500" dirty="0">
              <a:solidFill>
                <a:srgbClr val="040404"/>
              </a:solidFill>
            </a:endParaRPr>
          </a:p>
          <a:p>
            <a:pPr marL="214313" indent="-214313">
              <a:spcBef>
                <a:spcPct val="0"/>
              </a:spcBef>
            </a:pPr>
            <a:endParaRPr lang="en-US" sz="1500" dirty="0">
              <a:solidFill>
                <a:srgbClr val="040404"/>
              </a:solidFill>
            </a:endParaRPr>
          </a:p>
          <a:p>
            <a:pPr marL="214313" indent="-214313">
              <a:spcBef>
                <a:spcPct val="0"/>
              </a:spcBef>
            </a:pPr>
            <a:endParaRPr lang="en-US" sz="1500" dirty="0">
              <a:solidFill>
                <a:srgbClr val="040404"/>
              </a:solidFill>
            </a:endParaRPr>
          </a:p>
          <a:p>
            <a:pPr marL="214313" indent="-214313">
              <a:spcBef>
                <a:spcPct val="0"/>
              </a:spcBef>
            </a:pPr>
            <a:endParaRPr lang="en-US" sz="1500" dirty="0">
              <a:solidFill>
                <a:srgbClr val="FF0000"/>
              </a:solidFill>
            </a:endParaRPr>
          </a:p>
        </p:txBody>
      </p:sp>
      <p:sp>
        <p:nvSpPr>
          <p:cNvPr id="7" name="TextBox 6"/>
          <p:cNvSpPr txBox="1"/>
          <p:nvPr/>
        </p:nvSpPr>
        <p:spPr>
          <a:xfrm>
            <a:off x="3352800" y="4306733"/>
            <a:ext cx="5486400" cy="1200329"/>
          </a:xfrm>
          <a:prstGeom prst="rect">
            <a:avLst/>
          </a:prstGeom>
          <a:noFill/>
        </p:spPr>
        <p:txBody>
          <a:bodyPr wrap="square" rtlCol="0">
            <a:spAutoFit/>
          </a:bodyPr>
          <a:lstStyle/>
          <a:p>
            <a:pPr marL="214313" indent="-214313" algn="ctr">
              <a:spcBef>
                <a:spcPct val="0"/>
              </a:spcBef>
            </a:pPr>
            <a:r>
              <a:rPr lang="en-US" b="1" dirty="0">
                <a:solidFill>
                  <a:srgbClr val="002060"/>
                </a:solidFill>
                <a:latin typeface="+mj-lt"/>
              </a:rPr>
              <a:t>Bianca K. Frogner, PhD</a:t>
            </a:r>
          </a:p>
          <a:p>
            <a:pPr marL="214313" indent="-214313" algn="ctr">
              <a:spcBef>
                <a:spcPct val="0"/>
              </a:spcBef>
            </a:pPr>
            <a:r>
              <a:rPr lang="en-US" b="1" dirty="0">
                <a:solidFill>
                  <a:srgbClr val="002060"/>
                </a:solidFill>
                <a:latin typeface="+mj-lt"/>
              </a:rPr>
              <a:t>Director and Associate Professor</a:t>
            </a:r>
          </a:p>
          <a:p>
            <a:pPr marL="214313" indent="-214313" algn="ctr">
              <a:spcBef>
                <a:spcPct val="0"/>
              </a:spcBef>
            </a:pPr>
            <a:endParaRPr lang="en-US" b="1" dirty="0">
              <a:solidFill>
                <a:srgbClr val="002060"/>
              </a:solidFill>
              <a:latin typeface="+mj-lt"/>
            </a:endParaRPr>
          </a:p>
          <a:p>
            <a:pPr marL="214313" indent="-214313" algn="ctr">
              <a:spcBef>
                <a:spcPct val="0"/>
              </a:spcBef>
            </a:pPr>
            <a:r>
              <a:rPr lang="en-US" dirty="0">
                <a:solidFill>
                  <a:srgbClr val="002060"/>
                </a:solidFill>
                <a:latin typeface="+mj-lt"/>
              </a:rPr>
              <a:t>Follow us on Twitter @</a:t>
            </a:r>
            <a:r>
              <a:rPr lang="en-US" dirty="0" err="1">
                <a:solidFill>
                  <a:srgbClr val="002060"/>
                </a:solidFill>
                <a:latin typeface="+mj-lt"/>
              </a:rPr>
              <a:t>uwchws</a:t>
            </a:r>
            <a:r>
              <a:rPr lang="en-US" dirty="0">
                <a:solidFill>
                  <a:srgbClr val="002060"/>
                </a:solidFill>
                <a:latin typeface="+mj-lt"/>
              </a:rPr>
              <a:t> using #uwchws20</a:t>
            </a:r>
          </a:p>
        </p:txBody>
      </p:sp>
      <p:cxnSp>
        <p:nvCxnSpPr>
          <p:cNvPr id="10" name="Straight Connector 9"/>
          <p:cNvCxnSpPr/>
          <p:nvPr/>
        </p:nvCxnSpPr>
        <p:spPr>
          <a:xfrm>
            <a:off x="4852382" y="4114800"/>
            <a:ext cx="2590800" cy="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3255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1325563"/>
          </a:xfrm>
          <a:ln>
            <a:noFill/>
          </a:ln>
        </p:spPr>
        <p:txBody>
          <a:bodyPr>
            <a:noAutofit/>
          </a:bodyPr>
          <a:lstStyle/>
          <a:p>
            <a:r>
              <a:rPr lang="en-US" sz="3200" dirty="0">
                <a:solidFill>
                  <a:srgbClr val="002060"/>
                </a:solidFill>
                <a:latin typeface="+mn-lt"/>
              </a:rPr>
              <a:t>Emerging Role Terms Found within Job Title, and Associated Healthcare Occupations, 2014 &amp; 2015</a:t>
            </a:r>
            <a:endParaRPr lang="en-US" sz="11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10</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8" name="TextBox 7">
            <a:extLst>
              <a:ext uri="{FF2B5EF4-FFF2-40B4-BE49-F238E27FC236}">
                <a16:creationId xmlns:a16="http://schemas.microsoft.com/office/drawing/2014/main" id="{0957F42F-AA4D-4C26-B693-E38148BD21CD}"/>
              </a:ext>
            </a:extLst>
          </p:cNvPr>
          <p:cNvSpPr txBox="1"/>
          <p:nvPr/>
        </p:nvSpPr>
        <p:spPr>
          <a:xfrm rot="16200000">
            <a:off x="-164799" y="2218175"/>
            <a:ext cx="1706880" cy="378858"/>
          </a:xfrm>
          <a:prstGeom prst="rect">
            <a:avLst/>
          </a:prstGeom>
          <a:noFill/>
        </p:spPr>
        <p:txBody>
          <a:bodyPr wrap="square" rtlCol="0">
            <a:spAutoFit/>
          </a:bodyPr>
          <a:lstStyle/>
          <a:p>
            <a:pPr algn="ctr"/>
            <a:r>
              <a:rPr lang="en-US" dirty="0"/>
              <a:t>2014</a:t>
            </a:r>
          </a:p>
        </p:txBody>
      </p:sp>
      <p:sp>
        <p:nvSpPr>
          <p:cNvPr id="10" name="TextBox 9">
            <a:extLst>
              <a:ext uri="{FF2B5EF4-FFF2-40B4-BE49-F238E27FC236}">
                <a16:creationId xmlns:a16="http://schemas.microsoft.com/office/drawing/2014/main" id="{16203755-6849-4167-AB64-678259422742}"/>
              </a:ext>
            </a:extLst>
          </p:cNvPr>
          <p:cNvSpPr txBox="1"/>
          <p:nvPr/>
        </p:nvSpPr>
        <p:spPr>
          <a:xfrm rot="16200000">
            <a:off x="-190517" y="4484623"/>
            <a:ext cx="1767839" cy="369332"/>
          </a:xfrm>
          <a:prstGeom prst="rect">
            <a:avLst/>
          </a:prstGeom>
          <a:noFill/>
        </p:spPr>
        <p:txBody>
          <a:bodyPr wrap="square" rtlCol="0">
            <a:spAutoFit/>
          </a:bodyPr>
          <a:lstStyle/>
          <a:p>
            <a:pPr algn="ctr"/>
            <a:r>
              <a:rPr lang="en-US" dirty="0"/>
              <a:t>2015</a:t>
            </a:r>
          </a:p>
        </p:txBody>
      </p:sp>
      <p:graphicFrame>
        <p:nvGraphicFramePr>
          <p:cNvPr id="4" name="Table 3">
            <a:extLst>
              <a:ext uri="{FF2B5EF4-FFF2-40B4-BE49-F238E27FC236}">
                <a16:creationId xmlns:a16="http://schemas.microsoft.com/office/drawing/2014/main" id="{BE1F36BB-85D1-4269-96B3-C5EF32D877C7}"/>
              </a:ext>
            </a:extLst>
          </p:cNvPr>
          <p:cNvGraphicFramePr>
            <a:graphicFrameLocks noGrp="1"/>
          </p:cNvGraphicFramePr>
          <p:nvPr>
            <p:extLst>
              <p:ext uri="{D42A27DB-BD31-4B8C-83A1-F6EECF244321}">
                <p14:modId xmlns:p14="http://schemas.microsoft.com/office/powerpoint/2010/main" val="1237471873"/>
              </p:ext>
            </p:extLst>
          </p:nvPr>
        </p:nvGraphicFramePr>
        <p:xfrm>
          <a:off x="914398" y="1554163"/>
          <a:ext cx="10363200" cy="1706880"/>
        </p:xfrm>
        <a:graphic>
          <a:graphicData uri="http://schemas.openxmlformats.org/drawingml/2006/table">
            <a:tbl>
              <a:tblPr firstRow="1" firstCol="1" bandRow="1">
                <a:tableStyleId>{5C22544A-7EE6-4342-B048-85BDC9FD1C3A}</a:tableStyleId>
              </a:tblPr>
              <a:tblGrid>
                <a:gridCol w="2929086">
                  <a:extLst>
                    <a:ext uri="{9D8B030D-6E8A-4147-A177-3AD203B41FA5}">
                      <a16:colId xmlns:a16="http://schemas.microsoft.com/office/drawing/2014/main" val="1408536572"/>
                    </a:ext>
                  </a:extLst>
                </a:gridCol>
                <a:gridCol w="1239019">
                  <a:extLst>
                    <a:ext uri="{9D8B030D-6E8A-4147-A177-3AD203B41FA5}">
                      <a16:colId xmlns:a16="http://schemas.microsoft.com/office/drawing/2014/main" val="1908211430"/>
                    </a:ext>
                  </a:extLst>
                </a:gridCol>
                <a:gridCol w="1239019">
                  <a:extLst>
                    <a:ext uri="{9D8B030D-6E8A-4147-A177-3AD203B41FA5}">
                      <a16:colId xmlns:a16="http://schemas.microsoft.com/office/drawing/2014/main" val="1745056309"/>
                    </a:ext>
                  </a:extLst>
                </a:gridCol>
                <a:gridCol w="1239019">
                  <a:extLst>
                    <a:ext uri="{9D8B030D-6E8A-4147-A177-3AD203B41FA5}">
                      <a16:colId xmlns:a16="http://schemas.microsoft.com/office/drawing/2014/main" val="3394908755"/>
                    </a:ext>
                  </a:extLst>
                </a:gridCol>
                <a:gridCol w="1239019">
                  <a:extLst>
                    <a:ext uri="{9D8B030D-6E8A-4147-A177-3AD203B41FA5}">
                      <a16:colId xmlns:a16="http://schemas.microsoft.com/office/drawing/2014/main" val="2121929282"/>
                    </a:ext>
                  </a:extLst>
                </a:gridCol>
                <a:gridCol w="1239019">
                  <a:extLst>
                    <a:ext uri="{9D8B030D-6E8A-4147-A177-3AD203B41FA5}">
                      <a16:colId xmlns:a16="http://schemas.microsoft.com/office/drawing/2014/main" val="445582482"/>
                    </a:ext>
                  </a:extLst>
                </a:gridCol>
                <a:gridCol w="1239019">
                  <a:extLst>
                    <a:ext uri="{9D8B030D-6E8A-4147-A177-3AD203B41FA5}">
                      <a16:colId xmlns:a16="http://schemas.microsoft.com/office/drawing/2014/main" val="2528862514"/>
                    </a:ext>
                  </a:extLst>
                </a:gridCol>
              </a:tblGrid>
              <a:tr h="544195">
                <a:tc>
                  <a:txBody>
                    <a:bodyPr/>
                    <a:lstStyle/>
                    <a:p>
                      <a:endParaRPr lang="en-US" sz="1800" dirty="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Care Coordination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Disease Management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Navigation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Patient 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Peer Role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Total Emerging Roles </a:t>
                      </a:r>
                      <a:r>
                        <a:rPr lang="en-US" sz="1400" baseline="30000">
                          <a:effectLst/>
                        </a:rPr>
                        <a:t>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6263629"/>
                  </a:ext>
                </a:extLst>
              </a:tr>
              <a:tr h="180975">
                <a:tc>
                  <a:txBody>
                    <a:bodyPr/>
                    <a:lstStyle/>
                    <a:p>
                      <a:pPr marL="0" marR="0">
                        <a:spcBef>
                          <a:spcPts val="0"/>
                        </a:spcBef>
                        <a:spcAft>
                          <a:spcPts val="0"/>
                        </a:spcAft>
                      </a:pPr>
                      <a:r>
                        <a:rPr lang="en-US" sz="1400">
                          <a:effectLst/>
                        </a:rPr>
                        <a:t>Found in any job ad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9,441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246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434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622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76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10,819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51585675"/>
                  </a:ext>
                </a:extLst>
              </a:tr>
              <a:tr h="180975">
                <a:tc>
                  <a:txBody>
                    <a:bodyPr/>
                    <a:lstStyle/>
                    <a:p>
                      <a:pPr marL="0" marR="0">
                        <a:spcBef>
                          <a:spcPts val="0"/>
                        </a:spcBef>
                        <a:spcAft>
                          <a:spcPts val="0"/>
                        </a:spcAft>
                      </a:pPr>
                      <a:r>
                        <a:rPr lang="en-US" sz="1400" dirty="0">
                          <a:effectLst/>
                        </a:rPr>
                        <a:t>   Not associated with healthcare</a:t>
                      </a:r>
                    </a:p>
                    <a:p>
                      <a:pPr marL="0" marR="0">
                        <a:spcBef>
                          <a:spcPts val="0"/>
                        </a:spcBef>
                        <a:spcAft>
                          <a:spcPts val="0"/>
                        </a:spcAft>
                      </a:pPr>
                      <a:r>
                        <a:rPr lang="en-US" sz="1400" dirty="0">
                          <a:effectLst/>
                        </a:rPr>
                        <a:t>   occupation (Column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4,160</a:t>
                      </a:r>
                      <a:endParaRPr lang="en-US" sz="1800" dirty="0">
                        <a:effectLst/>
                      </a:endParaRPr>
                    </a:p>
                    <a:p>
                      <a:pPr marL="0" marR="0" algn="r">
                        <a:spcBef>
                          <a:spcPts val="0"/>
                        </a:spcBef>
                        <a:spcAft>
                          <a:spcPts val="0"/>
                        </a:spcAft>
                      </a:pPr>
                      <a:r>
                        <a:rPr lang="en-US" sz="1400" dirty="0">
                          <a:effectLst/>
                        </a:rPr>
                        <a:t>(44.1%)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dirty="0">
                          <a:effectLst/>
                        </a:rPr>
                        <a:t>196</a:t>
                      </a:r>
                      <a:endParaRPr lang="en-US" sz="1800" dirty="0">
                        <a:effectLst/>
                      </a:endParaRPr>
                    </a:p>
                    <a:p>
                      <a:pPr marL="0" marR="0" algn="r">
                        <a:spcBef>
                          <a:spcPts val="0"/>
                        </a:spcBef>
                        <a:spcAft>
                          <a:spcPts val="0"/>
                        </a:spcAft>
                      </a:pPr>
                      <a:r>
                        <a:rPr lang="en-US" sz="1400" dirty="0">
                          <a:effectLst/>
                        </a:rPr>
                        <a:t>(79.7%)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333</a:t>
                      </a:r>
                      <a:endParaRPr lang="en-US" sz="1800">
                        <a:effectLst/>
                      </a:endParaRPr>
                    </a:p>
                    <a:p>
                      <a:pPr marL="0" marR="0" algn="r">
                        <a:spcBef>
                          <a:spcPts val="0"/>
                        </a:spcBef>
                        <a:spcAft>
                          <a:spcPts val="0"/>
                        </a:spcAft>
                      </a:pPr>
                      <a:r>
                        <a:rPr lang="en-US" sz="1400">
                          <a:effectLst/>
                        </a:rPr>
                        <a:t>(76.7%)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259</a:t>
                      </a:r>
                      <a:endParaRPr lang="en-US" sz="1800">
                        <a:effectLst/>
                      </a:endParaRPr>
                    </a:p>
                    <a:p>
                      <a:pPr marL="0" marR="0" algn="r">
                        <a:spcBef>
                          <a:spcPts val="0"/>
                        </a:spcBef>
                        <a:spcAft>
                          <a:spcPts val="0"/>
                        </a:spcAft>
                      </a:pPr>
                      <a:r>
                        <a:rPr lang="en-US" sz="1400">
                          <a:effectLst/>
                        </a:rPr>
                        <a:t>(41.6%)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75</a:t>
                      </a:r>
                      <a:endParaRPr lang="en-US" sz="1800">
                        <a:effectLst/>
                      </a:endParaRPr>
                    </a:p>
                    <a:p>
                      <a:pPr marL="0" marR="0" algn="r">
                        <a:spcBef>
                          <a:spcPts val="0"/>
                        </a:spcBef>
                        <a:spcAft>
                          <a:spcPts val="0"/>
                        </a:spcAft>
                      </a:pPr>
                      <a:r>
                        <a:rPr lang="en-US" sz="1400">
                          <a:effectLst/>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5,023</a:t>
                      </a:r>
                      <a:endParaRPr lang="en-US" sz="1800">
                        <a:effectLst/>
                      </a:endParaRPr>
                    </a:p>
                    <a:p>
                      <a:pPr marL="0" marR="0" algn="r">
                        <a:spcBef>
                          <a:spcPts val="0"/>
                        </a:spcBef>
                        <a:spcAft>
                          <a:spcPts val="0"/>
                        </a:spcAft>
                      </a:pPr>
                      <a:r>
                        <a:rPr lang="en-US" sz="1400">
                          <a:effectLst/>
                        </a:rPr>
                        <a:t>(46.4%)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9601185"/>
                  </a:ext>
                </a:extLst>
              </a:tr>
              <a:tr h="180975">
                <a:tc>
                  <a:txBody>
                    <a:bodyPr/>
                    <a:lstStyle/>
                    <a:p>
                      <a:pPr marL="0" marR="0">
                        <a:spcBef>
                          <a:spcPts val="0"/>
                        </a:spcBef>
                        <a:spcAft>
                          <a:spcPts val="0"/>
                        </a:spcAft>
                      </a:pPr>
                      <a:r>
                        <a:rPr lang="en-US" sz="1400" dirty="0">
                          <a:effectLst/>
                        </a:rPr>
                        <a:t>   Associated with healthcare </a:t>
                      </a:r>
                    </a:p>
                    <a:p>
                      <a:pPr marL="0" marR="0">
                        <a:spcBef>
                          <a:spcPts val="0"/>
                        </a:spcBef>
                        <a:spcAft>
                          <a:spcPts val="0"/>
                        </a:spcAft>
                      </a:pPr>
                      <a:r>
                        <a:rPr lang="en-US" sz="1400" dirty="0">
                          <a:effectLst/>
                        </a:rPr>
                        <a:t>   occupation (Column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5,281</a:t>
                      </a:r>
                      <a:endParaRPr lang="en-US" sz="1800">
                        <a:effectLst/>
                      </a:endParaRPr>
                    </a:p>
                    <a:p>
                      <a:pPr marL="0" marR="0" algn="r">
                        <a:spcBef>
                          <a:spcPts val="0"/>
                        </a:spcBef>
                        <a:spcAft>
                          <a:spcPts val="0"/>
                        </a:spcAft>
                      </a:pPr>
                      <a:r>
                        <a:rPr lang="en-US" sz="1400">
                          <a:effectLst/>
                        </a:rPr>
                        <a:t>(55.9%)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50</a:t>
                      </a:r>
                      <a:endParaRPr lang="en-US" sz="1800">
                        <a:effectLst/>
                      </a:endParaRPr>
                    </a:p>
                    <a:p>
                      <a:pPr marL="0" marR="0" algn="r">
                        <a:spcBef>
                          <a:spcPts val="0"/>
                        </a:spcBef>
                        <a:spcAft>
                          <a:spcPts val="0"/>
                        </a:spcAft>
                      </a:pPr>
                      <a:r>
                        <a:rPr lang="en-US" sz="1400">
                          <a:effectLst/>
                        </a:rPr>
                        <a:t>(20.3%)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101</a:t>
                      </a:r>
                      <a:endParaRPr lang="en-US" sz="1800">
                        <a:effectLst/>
                      </a:endParaRPr>
                    </a:p>
                    <a:p>
                      <a:pPr marL="0" marR="0" algn="r">
                        <a:spcBef>
                          <a:spcPts val="0"/>
                        </a:spcBef>
                        <a:spcAft>
                          <a:spcPts val="0"/>
                        </a:spcAft>
                      </a:pPr>
                      <a:r>
                        <a:rPr lang="en-US" sz="1400">
                          <a:effectLst/>
                        </a:rPr>
                        <a:t>(23.3%)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323</a:t>
                      </a:r>
                      <a:endParaRPr lang="en-US" sz="1800">
                        <a:effectLst/>
                      </a:endParaRPr>
                    </a:p>
                    <a:p>
                      <a:pPr marL="0" marR="0" algn="r">
                        <a:spcBef>
                          <a:spcPts val="0"/>
                        </a:spcBef>
                        <a:spcAft>
                          <a:spcPts val="0"/>
                        </a:spcAft>
                      </a:pPr>
                      <a:r>
                        <a:rPr lang="en-US" sz="1400">
                          <a:effectLst/>
                        </a:rPr>
                        <a:t>(58.4%)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1</a:t>
                      </a:r>
                      <a:endParaRPr lang="en-US" sz="1800">
                        <a:effectLst/>
                      </a:endParaRPr>
                    </a:p>
                    <a:p>
                      <a:pPr marL="0" marR="0" algn="r">
                        <a:spcBef>
                          <a:spcPts val="0"/>
                        </a:spcBef>
                        <a:spcAft>
                          <a:spcPts val="0"/>
                        </a:spcAft>
                      </a:pPr>
                      <a:r>
                        <a:rPr lang="en-US" sz="1400">
                          <a:effectLst/>
                        </a:rPr>
                        <a:t>(1.3%)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dirty="0">
                          <a:effectLst/>
                        </a:rPr>
                        <a:t>5,796</a:t>
                      </a:r>
                      <a:endParaRPr lang="en-US" sz="1800" dirty="0">
                        <a:effectLst/>
                      </a:endParaRPr>
                    </a:p>
                    <a:p>
                      <a:pPr marL="0" marR="0" algn="r">
                        <a:spcBef>
                          <a:spcPts val="0"/>
                        </a:spcBef>
                        <a:spcAft>
                          <a:spcPts val="0"/>
                        </a:spcAft>
                      </a:pPr>
                      <a:r>
                        <a:rPr lang="en-US" sz="1400" dirty="0">
                          <a:effectLst/>
                        </a:rPr>
                        <a:t>(53.6%)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6367820"/>
                  </a:ext>
                </a:extLst>
              </a:tr>
            </a:tbl>
          </a:graphicData>
        </a:graphic>
      </p:graphicFrame>
      <p:graphicFrame>
        <p:nvGraphicFramePr>
          <p:cNvPr id="7" name="Table 6">
            <a:extLst>
              <a:ext uri="{FF2B5EF4-FFF2-40B4-BE49-F238E27FC236}">
                <a16:creationId xmlns:a16="http://schemas.microsoft.com/office/drawing/2014/main" id="{2FC5BB2E-6988-480F-B77C-C4F9730C3940}"/>
              </a:ext>
            </a:extLst>
          </p:cNvPr>
          <p:cNvGraphicFramePr>
            <a:graphicFrameLocks noGrp="1"/>
          </p:cNvGraphicFramePr>
          <p:nvPr>
            <p:extLst>
              <p:ext uri="{D42A27DB-BD31-4B8C-83A1-F6EECF244321}">
                <p14:modId xmlns:p14="http://schemas.microsoft.com/office/powerpoint/2010/main" val="1287940031"/>
              </p:ext>
            </p:extLst>
          </p:nvPr>
        </p:nvGraphicFramePr>
        <p:xfrm>
          <a:off x="923825" y="3785369"/>
          <a:ext cx="10363200" cy="1767840"/>
        </p:xfrm>
        <a:graphic>
          <a:graphicData uri="http://schemas.openxmlformats.org/drawingml/2006/table">
            <a:tbl>
              <a:tblPr firstRow="1" firstCol="1" bandRow="1">
                <a:tableStyleId>{5C22544A-7EE6-4342-B048-85BDC9FD1C3A}</a:tableStyleId>
              </a:tblPr>
              <a:tblGrid>
                <a:gridCol w="2901696">
                  <a:extLst>
                    <a:ext uri="{9D8B030D-6E8A-4147-A177-3AD203B41FA5}">
                      <a16:colId xmlns:a16="http://schemas.microsoft.com/office/drawing/2014/main" val="2041225604"/>
                    </a:ext>
                  </a:extLst>
                </a:gridCol>
                <a:gridCol w="1243584">
                  <a:extLst>
                    <a:ext uri="{9D8B030D-6E8A-4147-A177-3AD203B41FA5}">
                      <a16:colId xmlns:a16="http://schemas.microsoft.com/office/drawing/2014/main" val="1105748114"/>
                    </a:ext>
                  </a:extLst>
                </a:gridCol>
                <a:gridCol w="1243584">
                  <a:extLst>
                    <a:ext uri="{9D8B030D-6E8A-4147-A177-3AD203B41FA5}">
                      <a16:colId xmlns:a16="http://schemas.microsoft.com/office/drawing/2014/main" val="1797493421"/>
                    </a:ext>
                  </a:extLst>
                </a:gridCol>
                <a:gridCol w="1243584">
                  <a:extLst>
                    <a:ext uri="{9D8B030D-6E8A-4147-A177-3AD203B41FA5}">
                      <a16:colId xmlns:a16="http://schemas.microsoft.com/office/drawing/2014/main" val="2489928330"/>
                    </a:ext>
                  </a:extLst>
                </a:gridCol>
                <a:gridCol w="1243584">
                  <a:extLst>
                    <a:ext uri="{9D8B030D-6E8A-4147-A177-3AD203B41FA5}">
                      <a16:colId xmlns:a16="http://schemas.microsoft.com/office/drawing/2014/main" val="4256242617"/>
                    </a:ext>
                  </a:extLst>
                </a:gridCol>
                <a:gridCol w="1243584">
                  <a:extLst>
                    <a:ext uri="{9D8B030D-6E8A-4147-A177-3AD203B41FA5}">
                      <a16:colId xmlns:a16="http://schemas.microsoft.com/office/drawing/2014/main" val="479264520"/>
                    </a:ext>
                  </a:extLst>
                </a:gridCol>
                <a:gridCol w="1243584">
                  <a:extLst>
                    <a:ext uri="{9D8B030D-6E8A-4147-A177-3AD203B41FA5}">
                      <a16:colId xmlns:a16="http://schemas.microsoft.com/office/drawing/2014/main" val="432213405"/>
                    </a:ext>
                  </a:extLst>
                </a:gridCol>
              </a:tblGrid>
              <a:tr h="545465">
                <a:tc>
                  <a:txBody>
                    <a:bodyPr/>
                    <a:lstStyle/>
                    <a:p>
                      <a:endParaRPr lang="en-US" sz="1800">
                        <a:effectLst/>
                        <a:latin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Care Coordination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Disease Management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Navigation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Patient 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Peer Role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a:effectLst/>
                        </a:rPr>
                        <a:t>Total Emerging Roles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86376023"/>
                  </a:ext>
                </a:extLst>
              </a:tr>
              <a:tr h="181610">
                <a:tc>
                  <a:txBody>
                    <a:bodyPr/>
                    <a:lstStyle/>
                    <a:p>
                      <a:pPr marL="0" marR="0">
                        <a:spcBef>
                          <a:spcPts val="0"/>
                        </a:spcBef>
                        <a:spcAft>
                          <a:spcPts val="0"/>
                        </a:spcAft>
                      </a:pPr>
                      <a:r>
                        <a:rPr lang="en-US" sz="1400" dirty="0">
                          <a:effectLst/>
                        </a:rPr>
                        <a:t>Found in any job ad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19,832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798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1,180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787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282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22,879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0678055"/>
                  </a:ext>
                </a:extLst>
              </a:tr>
              <a:tr h="181610">
                <a:tc>
                  <a:txBody>
                    <a:bodyPr/>
                    <a:lstStyle/>
                    <a:p>
                      <a:pPr marL="0" marR="0">
                        <a:spcBef>
                          <a:spcPts val="0"/>
                        </a:spcBef>
                        <a:spcAft>
                          <a:spcPts val="0"/>
                        </a:spcAft>
                      </a:pPr>
                      <a:r>
                        <a:rPr lang="en-US" sz="1400" dirty="0">
                          <a:effectLst/>
                        </a:rPr>
                        <a:t>   Not associated with healthcare </a:t>
                      </a:r>
                    </a:p>
                    <a:p>
                      <a:pPr marL="0" marR="0">
                        <a:spcBef>
                          <a:spcPts val="0"/>
                        </a:spcBef>
                        <a:spcAft>
                          <a:spcPts val="0"/>
                        </a:spcAft>
                      </a:pPr>
                      <a:r>
                        <a:rPr lang="en-US" sz="1400" dirty="0">
                          <a:effectLst/>
                        </a:rPr>
                        <a:t>   occupation</a:t>
                      </a:r>
                      <a:r>
                        <a:rPr lang="en-US" sz="1800" dirty="0">
                          <a:effectLst/>
                        </a:rPr>
                        <a:t> </a:t>
                      </a:r>
                      <a:r>
                        <a:rPr lang="en-US" sz="1400" dirty="0">
                          <a:effectLst/>
                        </a:rPr>
                        <a:t>(Column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8,784</a:t>
                      </a:r>
                      <a:endParaRPr lang="en-US" sz="1800">
                        <a:effectLst/>
                      </a:endParaRPr>
                    </a:p>
                    <a:p>
                      <a:pPr marL="0" marR="0" algn="r">
                        <a:spcBef>
                          <a:spcPts val="0"/>
                        </a:spcBef>
                        <a:spcAft>
                          <a:spcPts val="0"/>
                        </a:spcAft>
                      </a:pPr>
                      <a:r>
                        <a:rPr lang="en-US" sz="1400">
                          <a:effectLst/>
                        </a:rPr>
                        <a:t>(44.3%)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608</a:t>
                      </a:r>
                      <a:endParaRPr lang="en-US" sz="1800">
                        <a:effectLst/>
                      </a:endParaRPr>
                    </a:p>
                    <a:p>
                      <a:pPr marL="0" marR="0" algn="r">
                        <a:spcBef>
                          <a:spcPts val="0"/>
                        </a:spcBef>
                        <a:spcAft>
                          <a:spcPts val="0"/>
                        </a:spcAft>
                      </a:pPr>
                      <a:r>
                        <a:rPr lang="en-US" sz="1400">
                          <a:effectLst/>
                        </a:rPr>
                        <a:t>(76.2%)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838</a:t>
                      </a:r>
                      <a:endParaRPr lang="en-US" sz="1800">
                        <a:effectLst/>
                      </a:endParaRPr>
                    </a:p>
                    <a:p>
                      <a:pPr marL="0" marR="0" algn="r">
                        <a:spcBef>
                          <a:spcPts val="0"/>
                        </a:spcBef>
                        <a:spcAft>
                          <a:spcPts val="0"/>
                        </a:spcAft>
                      </a:pPr>
                      <a:r>
                        <a:rPr lang="en-US" sz="1400">
                          <a:effectLst/>
                        </a:rPr>
                        <a:t>(71.0%)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512</a:t>
                      </a:r>
                      <a:endParaRPr lang="en-US" sz="1800">
                        <a:effectLst/>
                      </a:endParaRPr>
                    </a:p>
                    <a:p>
                      <a:pPr marL="0" marR="0" algn="r">
                        <a:spcBef>
                          <a:spcPts val="0"/>
                        </a:spcBef>
                        <a:spcAft>
                          <a:spcPts val="0"/>
                        </a:spcAft>
                      </a:pPr>
                      <a:r>
                        <a:rPr lang="en-US" sz="1400">
                          <a:effectLst/>
                        </a:rPr>
                        <a:t>(65.1%)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276</a:t>
                      </a:r>
                      <a:endParaRPr lang="en-US" sz="1800">
                        <a:effectLst/>
                      </a:endParaRPr>
                    </a:p>
                    <a:p>
                      <a:pPr marL="0" marR="0" algn="r">
                        <a:spcBef>
                          <a:spcPts val="0"/>
                        </a:spcBef>
                        <a:spcAft>
                          <a:spcPts val="0"/>
                        </a:spcAft>
                      </a:pPr>
                      <a:r>
                        <a:rPr lang="en-US" sz="1400">
                          <a:effectLst/>
                        </a:rPr>
                        <a:t>(97.9%)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dirty="0">
                          <a:effectLst/>
                        </a:rPr>
                        <a:t>11,018</a:t>
                      </a:r>
                      <a:endParaRPr lang="en-US" sz="1800" dirty="0">
                        <a:effectLst/>
                      </a:endParaRPr>
                    </a:p>
                    <a:p>
                      <a:pPr marL="0" marR="0" algn="r">
                        <a:spcBef>
                          <a:spcPts val="0"/>
                        </a:spcBef>
                        <a:spcAft>
                          <a:spcPts val="0"/>
                        </a:spcAft>
                      </a:pPr>
                      <a:r>
                        <a:rPr lang="en-US" sz="1400" dirty="0">
                          <a:effectLst/>
                        </a:rPr>
                        <a:t>(48.2%)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83493040"/>
                  </a:ext>
                </a:extLst>
              </a:tr>
              <a:tr h="181610">
                <a:tc>
                  <a:txBody>
                    <a:bodyPr/>
                    <a:lstStyle/>
                    <a:p>
                      <a:pPr marL="0" marR="0">
                        <a:spcBef>
                          <a:spcPts val="0"/>
                        </a:spcBef>
                        <a:spcAft>
                          <a:spcPts val="0"/>
                        </a:spcAft>
                      </a:pPr>
                      <a:r>
                        <a:rPr lang="en-US" sz="1400" dirty="0">
                          <a:effectLst/>
                        </a:rPr>
                        <a:t>  Associated with healthcare </a:t>
                      </a:r>
                    </a:p>
                    <a:p>
                      <a:pPr marL="0" marR="0">
                        <a:spcBef>
                          <a:spcPts val="0"/>
                        </a:spcBef>
                        <a:spcAft>
                          <a:spcPts val="0"/>
                        </a:spcAft>
                      </a:pPr>
                      <a:r>
                        <a:rPr lang="en-US" sz="1400" dirty="0">
                          <a:effectLst/>
                        </a:rPr>
                        <a:t>  occupation (Column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11,048</a:t>
                      </a:r>
                      <a:endParaRPr lang="en-US" sz="1800">
                        <a:effectLst/>
                      </a:endParaRPr>
                    </a:p>
                    <a:p>
                      <a:pPr marL="0" marR="0" algn="r">
                        <a:spcBef>
                          <a:spcPts val="0"/>
                        </a:spcBef>
                        <a:spcAft>
                          <a:spcPts val="0"/>
                        </a:spcAft>
                      </a:pPr>
                      <a:r>
                        <a:rPr lang="en-US" sz="1400">
                          <a:effectLst/>
                        </a:rPr>
                        <a:t>(55.7%)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190</a:t>
                      </a:r>
                      <a:endParaRPr lang="en-US" sz="1800">
                        <a:effectLst/>
                      </a:endParaRPr>
                    </a:p>
                    <a:p>
                      <a:pPr marL="0" marR="0" algn="r">
                        <a:spcBef>
                          <a:spcPts val="0"/>
                        </a:spcBef>
                        <a:spcAft>
                          <a:spcPts val="0"/>
                        </a:spcAft>
                      </a:pPr>
                      <a:r>
                        <a:rPr lang="en-US" sz="1400">
                          <a:effectLst/>
                        </a:rPr>
                        <a:t>(23.8%)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342</a:t>
                      </a:r>
                      <a:endParaRPr lang="en-US" sz="1800">
                        <a:effectLst/>
                      </a:endParaRPr>
                    </a:p>
                    <a:p>
                      <a:pPr marL="0" marR="0" algn="r">
                        <a:spcBef>
                          <a:spcPts val="0"/>
                        </a:spcBef>
                        <a:spcAft>
                          <a:spcPts val="0"/>
                        </a:spcAft>
                      </a:pPr>
                      <a:r>
                        <a:rPr lang="en-US" sz="1400">
                          <a:effectLst/>
                        </a:rPr>
                        <a:t>(29.0%)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275</a:t>
                      </a:r>
                      <a:endParaRPr lang="en-US" sz="1800">
                        <a:effectLst/>
                      </a:endParaRPr>
                    </a:p>
                    <a:p>
                      <a:pPr marL="0" marR="0" algn="r">
                        <a:spcBef>
                          <a:spcPts val="0"/>
                        </a:spcBef>
                        <a:spcAft>
                          <a:spcPts val="0"/>
                        </a:spcAft>
                      </a:pPr>
                      <a:r>
                        <a:rPr lang="en-US" sz="1400">
                          <a:effectLst/>
                        </a:rPr>
                        <a:t>(34.9%)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a:effectLst/>
                        </a:rPr>
                        <a:t>6</a:t>
                      </a:r>
                      <a:endParaRPr lang="en-US" sz="1800">
                        <a:effectLst/>
                      </a:endParaRPr>
                    </a:p>
                    <a:p>
                      <a:pPr marL="0" marR="0" algn="r">
                        <a:spcBef>
                          <a:spcPts val="0"/>
                        </a:spcBef>
                        <a:spcAft>
                          <a:spcPts val="0"/>
                        </a:spcAft>
                      </a:pPr>
                      <a:r>
                        <a:rPr lang="en-US" sz="1400">
                          <a:effectLst/>
                        </a:rPr>
                        <a:t>(2.1%)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spcBef>
                          <a:spcPts val="0"/>
                        </a:spcBef>
                        <a:spcAft>
                          <a:spcPts val="0"/>
                        </a:spcAft>
                      </a:pPr>
                      <a:r>
                        <a:rPr lang="en-US" sz="1400" dirty="0">
                          <a:effectLst/>
                        </a:rPr>
                        <a:t>11,861</a:t>
                      </a:r>
                      <a:endParaRPr lang="en-US" sz="1800" dirty="0">
                        <a:effectLst/>
                      </a:endParaRPr>
                    </a:p>
                    <a:p>
                      <a:pPr marL="0" marR="0" algn="r">
                        <a:spcBef>
                          <a:spcPts val="0"/>
                        </a:spcBef>
                        <a:spcAft>
                          <a:spcPts val="0"/>
                        </a:spcAft>
                      </a:pPr>
                      <a:r>
                        <a:rPr lang="en-US" sz="1400" dirty="0">
                          <a:effectLst/>
                        </a:rPr>
                        <a:t>(51.8%)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9844446"/>
                  </a:ext>
                </a:extLst>
              </a:tr>
            </a:tbl>
          </a:graphicData>
        </a:graphic>
      </p:graphicFrame>
    </p:spTree>
    <p:extLst>
      <p:ext uri="{BB962C8B-B14F-4D97-AF65-F5344CB8AC3E}">
        <p14:creationId xmlns:p14="http://schemas.microsoft.com/office/powerpoint/2010/main" val="2514854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Key Findings (1)</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11</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4547831-693C-4019-B08B-0221B8ABA100}"/>
              </a:ext>
            </a:extLst>
          </p:cNvPr>
          <p:cNvSpPr txBox="1"/>
          <p:nvPr/>
        </p:nvSpPr>
        <p:spPr>
          <a:xfrm>
            <a:off x="952498" y="1503677"/>
            <a:ext cx="10325101" cy="4850046"/>
          </a:xfrm>
          <a:prstGeom prst="rect">
            <a:avLst/>
          </a:prstGeom>
          <a:noFill/>
        </p:spPr>
        <p:txBody>
          <a:bodyPr wrap="square" rtlCol="0">
            <a:spAutoFit/>
          </a:bodyPr>
          <a:lstStyle/>
          <a:p>
            <a:pPr marL="342900" indent="-342900">
              <a:spcAft>
                <a:spcPts val="450"/>
              </a:spcAft>
              <a:buFont typeface="Arial" panose="020B0604020202020204" pitchFamily="34" charset="0"/>
              <a:buChar char="•"/>
            </a:pPr>
            <a:r>
              <a:rPr lang="en-US" sz="2000" b="1" dirty="0">
                <a:solidFill>
                  <a:srgbClr val="002060"/>
                </a:solidFill>
              </a:rPr>
              <a:t>Care coordination</a:t>
            </a:r>
            <a:r>
              <a:rPr lang="en-US" sz="2000" dirty="0">
                <a:solidFill>
                  <a:srgbClr val="002060"/>
                </a:solidFill>
              </a:rPr>
              <a:t> was the most common emerging role appearing in healthcare job ads, either in the job title or job description, in both 2014 and 2015.</a:t>
            </a:r>
          </a:p>
          <a:p>
            <a:pPr marL="800100" lvl="1" indent="-342900">
              <a:spcAft>
                <a:spcPts val="450"/>
              </a:spcAft>
              <a:buFont typeface="Arial" panose="020B0604020202020204" pitchFamily="34" charset="0"/>
              <a:buChar char="•"/>
            </a:pPr>
            <a:r>
              <a:rPr lang="en-US" b="1" dirty="0">
                <a:solidFill>
                  <a:srgbClr val="002060"/>
                </a:solidFill>
              </a:rPr>
              <a:t>Disease management</a:t>
            </a:r>
            <a:r>
              <a:rPr lang="en-US" dirty="0">
                <a:solidFill>
                  <a:srgbClr val="002060"/>
                </a:solidFill>
              </a:rPr>
              <a:t> and </a:t>
            </a:r>
            <a:r>
              <a:rPr lang="en-US" b="1" dirty="0">
                <a:solidFill>
                  <a:srgbClr val="002060"/>
                </a:solidFill>
              </a:rPr>
              <a:t>patient education</a:t>
            </a:r>
            <a:r>
              <a:rPr lang="en-US" dirty="0">
                <a:solidFill>
                  <a:srgbClr val="002060"/>
                </a:solidFill>
              </a:rPr>
              <a:t> were more frequently mentioned in 2015 compared to 2014.</a:t>
            </a:r>
          </a:p>
          <a:p>
            <a:pPr marL="800100" lvl="1" indent="-342900">
              <a:spcAft>
                <a:spcPts val="450"/>
              </a:spcAft>
              <a:buFont typeface="Arial" panose="020B0604020202020204" pitchFamily="34" charset="0"/>
              <a:buChar char="•"/>
            </a:pPr>
            <a:r>
              <a:rPr lang="en-US" b="1" dirty="0">
                <a:solidFill>
                  <a:srgbClr val="002060"/>
                </a:solidFill>
              </a:rPr>
              <a:t>Navigation</a:t>
            </a:r>
            <a:r>
              <a:rPr lang="en-US" dirty="0">
                <a:solidFill>
                  <a:srgbClr val="002060"/>
                </a:solidFill>
              </a:rPr>
              <a:t> and </a:t>
            </a:r>
            <a:r>
              <a:rPr lang="en-US" b="1" dirty="0">
                <a:solidFill>
                  <a:srgbClr val="002060"/>
                </a:solidFill>
              </a:rPr>
              <a:t>peer role</a:t>
            </a:r>
            <a:r>
              <a:rPr lang="en-US" dirty="0">
                <a:solidFill>
                  <a:srgbClr val="002060"/>
                </a:solidFill>
              </a:rPr>
              <a:t> were least frequently mentioned.</a:t>
            </a:r>
          </a:p>
          <a:p>
            <a:pPr marL="342900" indent="-342900">
              <a:spcAft>
                <a:spcPts val="450"/>
              </a:spcAft>
              <a:buFont typeface="Arial" panose="020B0604020202020204" pitchFamily="34" charset="0"/>
              <a:buChar char="•"/>
            </a:pPr>
            <a:endParaRPr lang="en-US" sz="2000" dirty="0">
              <a:solidFill>
                <a:srgbClr val="002060"/>
              </a:solidFill>
            </a:endParaRPr>
          </a:p>
          <a:p>
            <a:pPr marL="342900" indent="-342900">
              <a:spcAft>
                <a:spcPts val="450"/>
              </a:spcAft>
              <a:buFont typeface="Arial" panose="020B0604020202020204" pitchFamily="34" charset="0"/>
              <a:buChar char="•"/>
            </a:pPr>
            <a:r>
              <a:rPr lang="en-US" sz="2000" dirty="0">
                <a:solidFill>
                  <a:srgbClr val="002060"/>
                </a:solidFill>
              </a:rPr>
              <a:t>Several allied health occupations including physical therapists, social workers, nursing assistants and medical assistants were among the occupations mentioned in job ads with emerging roles.</a:t>
            </a:r>
          </a:p>
          <a:p>
            <a:pPr marL="342900" indent="-342900">
              <a:spcAft>
                <a:spcPts val="450"/>
              </a:spcAft>
              <a:buFont typeface="Arial" panose="020B0604020202020204" pitchFamily="34" charset="0"/>
              <a:buChar char="•"/>
            </a:pPr>
            <a:endParaRPr lang="en-US" sz="2000" dirty="0">
              <a:solidFill>
                <a:srgbClr val="002060"/>
              </a:solidFill>
            </a:endParaRPr>
          </a:p>
          <a:p>
            <a:pPr marL="342900" indent="-342900">
              <a:spcAft>
                <a:spcPts val="450"/>
              </a:spcAft>
              <a:buFont typeface="Arial" panose="020B0604020202020204" pitchFamily="34" charset="0"/>
              <a:buChar char="•"/>
            </a:pPr>
            <a:r>
              <a:rPr lang="en-US" sz="2000" b="1" dirty="0">
                <a:solidFill>
                  <a:srgbClr val="002060"/>
                </a:solidFill>
              </a:rPr>
              <a:t>Care coordination </a:t>
            </a:r>
            <a:r>
              <a:rPr lang="en-US" sz="2000" dirty="0">
                <a:solidFill>
                  <a:srgbClr val="002060"/>
                </a:solidFill>
              </a:rPr>
              <a:t>was a dominant emerging role across all education requirement categories in the job ads examined, and </a:t>
            </a:r>
            <a:r>
              <a:rPr lang="en-US" sz="2000" b="1" dirty="0">
                <a:solidFill>
                  <a:srgbClr val="002060"/>
                </a:solidFill>
              </a:rPr>
              <a:t>disease management </a:t>
            </a:r>
            <a:r>
              <a:rPr lang="en-US" sz="2000" dirty="0">
                <a:solidFill>
                  <a:srgbClr val="002060"/>
                </a:solidFill>
              </a:rPr>
              <a:t>became a more frequently requested emerging role between 2014 and 2015.</a:t>
            </a:r>
          </a:p>
          <a:p>
            <a:pPr marL="342900" indent="-342900">
              <a:spcAft>
                <a:spcPts val="450"/>
              </a:spcAft>
              <a:buFont typeface="Arial" panose="020B0604020202020204" pitchFamily="34" charset="0"/>
              <a:buChar char="•"/>
            </a:pPr>
            <a:endParaRPr lang="en-US" sz="2000" dirty="0">
              <a:solidFill>
                <a:srgbClr val="002060"/>
              </a:solidFill>
            </a:endParaRPr>
          </a:p>
        </p:txBody>
      </p:sp>
    </p:spTree>
    <p:extLst>
      <p:ext uri="{BB962C8B-B14F-4D97-AF65-F5344CB8AC3E}">
        <p14:creationId xmlns:p14="http://schemas.microsoft.com/office/powerpoint/2010/main" val="1750875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Key Findings (2)</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12</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4547831-693C-4019-B08B-0221B8ABA100}"/>
              </a:ext>
            </a:extLst>
          </p:cNvPr>
          <p:cNvSpPr txBox="1"/>
          <p:nvPr/>
        </p:nvSpPr>
        <p:spPr>
          <a:xfrm>
            <a:off x="952498" y="1503677"/>
            <a:ext cx="10325101" cy="2682786"/>
          </a:xfrm>
          <a:prstGeom prst="rect">
            <a:avLst/>
          </a:prstGeom>
          <a:noFill/>
        </p:spPr>
        <p:txBody>
          <a:bodyPr wrap="square" rtlCol="0">
            <a:spAutoFit/>
          </a:bodyPr>
          <a:lstStyle/>
          <a:p>
            <a:pPr marL="342900" indent="-342900">
              <a:spcAft>
                <a:spcPts val="450"/>
              </a:spcAft>
              <a:buFont typeface="Arial" panose="020B0604020202020204" pitchFamily="34" charset="0"/>
              <a:buChar char="•"/>
            </a:pPr>
            <a:r>
              <a:rPr lang="en-US" sz="2000" dirty="0">
                <a:solidFill>
                  <a:srgbClr val="002060"/>
                </a:solidFill>
              </a:rPr>
              <a:t>Jobs requiring a high school degree or below rarely referenced (2.0% in 2014 and 3.5% in 2015) an emerging role despite the relatively high frequency of job ads for healthcare jobs at this education level.</a:t>
            </a:r>
          </a:p>
          <a:p>
            <a:pPr marL="342900" indent="-342900">
              <a:spcAft>
                <a:spcPts val="450"/>
              </a:spcAft>
              <a:buFont typeface="Arial" panose="020B0604020202020204" pitchFamily="34" charset="0"/>
              <a:buChar char="•"/>
            </a:pPr>
            <a:endParaRPr lang="en-US" sz="2000" dirty="0">
              <a:solidFill>
                <a:srgbClr val="002060"/>
              </a:solidFill>
            </a:endParaRPr>
          </a:p>
          <a:p>
            <a:pPr marL="342900" indent="-342900">
              <a:spcAft>
                <a:spcPts val="450"/>
              </a:spcAft>
              <a:buFont typeface="Arial" panose="020B0604020202020204" pitchFamily="34" charset="0"/>
              <a:buChar char="•"/>
            </a:pPr>
            <a:r>
              <a:rPr lang="en-US" sz="2000" dirty="0">
                <a:solidFill>
                  <a:srgbClr val="002060"/>
                </a:solidFill>
              </a:rPr>
              <a:t>More often than not, where an emerging role was identified in the job title, no other specific healthcare occupation was identified within either the job title or job description, which suggests that these occupations may becoming standalone healthcare occupations.</a:t>
            </a:r>
          </a:p>
        </p:txBody>
      </p:sp>
    </p:spTree>
    <p:extLst>
      <p:ext uri="{BB962C8B-B14F-4D97-AF65-F5344CB8AC3E}">
        <p14:creationId xmlns:p14="http://schemas.microsoft.com/office/powerpoint/2010/main" val="2020290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Conclusions</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13</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C9E0BCEB-23F7-4F0A-9A8C-233E6E2ABF38}"/>
              </a:ext>
            </a:extLst>
          </p:cNvPr>
          <p:cNvSpPr txBox="1"/>
          <p:nvPr/>
        </p:nvSpPr>
        <p:spPr>
          <a:xfrm>
            <a:off x="952498" y="1447800"/>
            <a:ext cx="10325101" cy="4780796"/>
          </a:xfrm>
          <a:prstGeom prst="rect">
            <a:avLst/>
          </a:prstGeom>
          <a:noFill/>
        </p:spPr>
        <p:txBody>
          <a:bodyPr wrap="square" rtlCol="0">
            <a:spAutoFit/>
          </a:bodyPr>
          <a:lstStyle/>
          <a:p>
            <a:pPr marL="342900" indent="-342900">
              <a:spcAft>
                <a:spcPts val="450"/>
              </a:spcAft>
              <a:buFont typeface="Arial" panose="020B0604020202020204" pitchFamily="34" charset="0"/>
              <a:buChar char="•"/>
            </a:pPr>
            <a:r>
              <a:rPr lang="en-US" sz="2400" dirty="0">
                <a:solidFill>
                  <a:srgbClr val="002060"/>
                </a:solidFill>
              </a:rPr>
              <a:t>RT-LMI can provide valuable information on the emergence of new skills and roles in the health workforce, including many allied health occupations. </a:t>
            </a:r>
          </a:p>
          <a:p>
            <a:pPr marL="342900" indent="-342900">
              <a:spcAft>
                <a:spcPts val="450"/>
              </a:spcAft>
              <a:buFont typeface="Arial" panose="020B0604020202020204" pitchFamily="34" charset="0"/>
              <a:buChar char="•"/>
            </a:pPr>
            <a:endParaRPr lang="en-US" sz="2400" dirty="0">
              <a:solidFill>
                <a:srgbClr val="002060"/>
              </a:solidFill>
            </a:endParaRPr>
          </a:p>
          <a:p>
            <a:pPr marL="342900" indent="-342900">
              <a:spcAft>
                <a:spcPts val="450"/>
              </a:spcAft>
              <a:buFont typeface="Arial" panose="020B0604020202020204" pitchFamily="34" charset="0"/>
              <a:buChar char="•"/>
            </a:pPr>
            <a:r>
              <a:rPr lang="en-US" sz="2400" dirty="0">
                <a:solidFill>
                  <a:srgbClr val="002060"/>
                </a:solidFill>
              </a:rPr>
              <a:t>Continued need to develop methods for monitoring and tracking changing healthcare workforce demands using large electronic databases of job ads. </a:t>
            </a:r>
          </a:p>
          <a:p>
            <a:pPr marL="342900" indent="-342900">
              <a:spcAft>
                <a:spcPts val="450"/>
              </a:spcAft>
              <a:buFont typeface="Arial" panose="020B0604020202020204" pitchFamily="34" charset="0"/>
              <a:buChar char="•"/>
            </a:pPr>
            <a:endParaRPr lang="en-US" sz="2400" dirty="0">
              <a:solidFill>
                <a:srgbClr val="002060"/>
              </a:solidFill>
            </a:endParaRPr>
          </a:p>
          <a:p>
            <a:pPr marL="342900" indent="-342900">
              <a:spcAft>
                <a:spcPts val="450"/>
              </a:spcAft>
              <a:buFont typeface="Arial" panose="020B0604020202020204" pitchFamily="34" charset="0"/>
              <a:buChar char="•"/>
            </a:pPr>
            <a:r>
              <a:rPr lang="en-US" sz="2400" dirty="0">
                <a:solidFill>
                  <a:srgbClr val="002060"/>
                </a:solidFill>
              </a:rPr>
              <a:t>Important up-to-date information on how employers associate skills with posted job titles would help educational institutions, training programs, accrediting bodies and health workforce planners better prepare workers with the competencies to meet market demand.</a:t>
            </a:r>
          </a:p>
        </p:txBody>
      </p:sp>
    </p:spTree>
    <p:extLst>
      <p:ext uri="{BB962C8B-B14F-4D97-AF65-F5344CB8AC3E}">
        <p14:creationId xmlns:p14="http://schemas.microsoft.com/office/powerpoint/2010/main" val="65081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7282" y="1447800"/>
            <a:ext cx="8001000" cy="1607603"/>
          </a:xfrm>
          <a:effectLst/>
        </p:spPr>
        <p:txBody>
          <a:bodyPr>
            <a:noAutofit/>
          </a:bodyPr>
          <a:lstStyle/>
          <a:p>
            <a:pPr fontAlgn="base"/>
            <a:r>
              <a:rPr lang="en-US" sz="3600" b="1" dirty="0">
                <a:solidFill>
                  <a:srgbClr val="002060"/>
                </a:solidFill>
                <a:latin typeface="+mn-lt"/>
              </a:rPr>
              <a:t>Thank you!</a:t>
            </a:r>
            <a:br>
              <a:rPr lang="en-US" sz="3600" b="1" dirty="0">
                <a:solidFill>
                  <a:srgbClr val="002060"/>
                </a:solidFill>
                <a:latin typeface="+mn-lt"/>
              </a:rPr>
            </a:br>
            <a:r>
              <a:rPr lang="en-US" sz="3600" b="1" dirty="0">
                <a:solidFill>
                  <a:srgbClr val="002060"/>
                </a:solidFill>
                <a:latin typeface="+mn-lt"/>
              </a:rPr>
              <a:t>Questions?</a:t>
            </a:r>
            <a:endParaRPr lang="en-US" sz="3600" dirty="0">
              <a:solidFill>
                <a:srgbClr val="002060"/>
              </a:solidFill>
              <a:latin typeface="+mn-lt"/>
            </a:endParaRPr>
          </a:p>
        </p:txBody>
      </p:sp>
      <p:sp>
        <p:nvSpPr>
          <p:cNvPr id="3" name="Subtitle 2"/>
          <p:cNvSpPr>
            <a:spLocks noGrp="1"/>
          </p:cNvSpPr>
          <p:nvPr>
            <p:ph type="subTitle" idx="1"/>
          </p:nvPr>
        </p:nvSpPr>
        <p:spPr>
          <a:xfrm>
            <a:off x="2147282" y="2193795"/>
            <a:ext cx="8001000" cy="3429000"/>
          </a:xfrm>
        </p:spPr>
        <p:txBody>
          <a:bodyPr>
            <a:normAutofit/>
          </a:bodyPr>
          <a:lstStyle/>
          <a:p>
            <a:pPr marL="214313" indent="-214313" algn="l">
              <a:lnSpc>
                <a:spcPct val="120000"/>
              </a:lnSpc>
              <a:spcBef>
                <a:spcPct val="0"/>
              </a:spcBef>
            </a:pPr>
            <a:r>
              <a:rPr lang="en-US" sz="1500" b="1" dirty="0">
                <a:solidFill>
                  <a:srgbClr val="040404"/>
                </a:solidFill>
              </a:rPr>
              <a:t> </a:t>
            </a:r>
            <a:endParaRPr lang="en-US" sz="2925" dirty="0">
              <a:solidFill>
                <a:srgbClr val="040404"/>
              </a:solidFill>
              <a:latin typeface="+mj-lt"/>
            </a:endParaRPr>
          </a:p>
          <a:p>
            <a:pPr marL="214313" indent="-214313" algn="l">
              <a:lnSpc>
                <a:spcPct val="120000"/>
              </a:lnSpc>
              <a:spcBef>
                <a:spcPct val="0"/>
              </a:spcBef>
            </a:pPr>
            <a:endParaRPr lang="en-US" sz="1350" dirty="0">
              <a:latin typeface="+mj-lt"/>
            </a:endParaRPr>
          </a:p>
          <a:p>
            <a:pPr marL="214313" indent="-214313" algn="l">
              <a:lnSpc>
                <a:spcPct val="120000"/>
              </a:lnSpc>
              <a:spcBef>
                <a:spcPct val="0"/>
              </a:spcBef>
            </a:pPr>
            <a:endParaRPr lang="en-US" sz="1050" dirty="0">
              <a:latin typeface="+mj-lt"/>
            </a:endParaRPr>
          </a:p>
          <a:p>
            <a:pPr>
              <a:lnSpc>
                <a:spcPct val="100000"/>
              </a:lnSpc>
              <a:spcBef>
                <a:spcPct val="0"/>
              </a:spcBef>
            </a:pPr>
            <a:endParaRPr lang="en-US" dirty="0">
              <a:solidFill>
                <a:schemeClr val="accent5">
                  <a:lumMod val="75000"/>
                </a:schemeClr>
              </a:solidFill>
              <a:latin typeface="+mj-lt"/>
            </a:endParaRPr>
          </a:p>
          <a:p>
            <a:pPr>
              <a:lnSpc>
                <a:spcPct val="100000"/>
              </a:lnSpc>
              <a:spcBef>
                <a:spcPct val="0"/>
              </a:spcBef>
            </a:pPr>
            <a:r>
              <a:rPr lang="en-US" dirty="0">
                <a:solidFill>
                  <a:srgbClr val="002060"/>
                </a:solidFill>
              </a:rPr>
              <a:t>Learn more at:</a:t>
            </a:r>
          </a:p>
          <a:p>
            <a:pPr>
              <a:lnSpc>
                <a:spcPct val="100000"/>
              </a:lnSpc>
              <a:spcBef>
                <a:spcPct val="0"/>
              </a:spcBef>
            </a:pPr>
            <a:r>
              <a:rPr lang="en-US" dirty="0">
                <a:solidFill>
                  <a:srgbClr val="002060"/>
                </a:solidFill>
              </a:rPr>
              <a:t>Website: </a:t>
            </a:r>
            <a:r>
              <a:rPr lang="en-US" dirty="0">
                <a:solidFill>
                  <a:srgbClr val="002060"/>
                </a:solidFill>
                <a:hlinkClick r:id="rId3"/>
              </a:rPr>
              <a:t>https://depts.washington.edu/famed/chws</a:t>
            </a:r>
            <a:endParaRPr lang="en-US" dirty="0">
              <a:solidFill>
                <a:srgbClr val="002060"/>
              </a:solidFill>
            </a:endParaRPr>
          </a:p>
          <a:p>
            <a:pPr>
              <a:lnSpc>
                <a:spcPct val="100000"/>
              </a:lnSpc>
              <a:spcBef>
                <a:spcPct val="0"/>
              </a:spcBef>
            </a:pPr>
            <a:r>
              <a:rPr lang="en-US" dirty="0">
                <a:solidFill>
                  <a:srgbClr val="002060"/>
                </a:solidFill>
              </a:rPr>
              <a:t>Facebook: </a:t>
            </a:r>
            <a:r>
              <a:rPr lang="en-US" dirty="0">
                <a:solidFill>
                  <a:srgbClr val="002060"/>
                </a:solidFill>
                <a:hlinkClick r:id="rId4"/>
              </a:rPr>
              <a:t>https://www.facebook.com/uwchws</a:t>
            </a:r>
            <a:endParaRPr lang="en-US" dirty="0">
              <a:solidFill>
                <a:srgbClr val="002060"/>
              </a:solidFill>
            </a:endParaRPr>
          </a:p>
          <a:p>
            <a:pPr>
              <a:lnSpc>
                <a:spcPct val="100000"/>
              </a:lnSpc>
              <a:spcBef>
                <a:spcPct val="0"/>
              </a:spcBef>
            </a:pPr>
            <a:r>
              <a:rPr lang="en-US" dirty="0">
                <a:solidFill>
                  <a:srgbClr val="002060"/>
                </a:solidFill>
              </a:rPr>
              <a:t>Twitter: @</a:t>
            </a:r>
            <a:r>
              <a:rPr lang="en-US" dirty="0" err="1">
                <a:solidFill>
                  <a:srgbClr val="002060"/>
                </a:solidFill>
              </a:rPr>
              <a:t>uwchws</a:t>
            </a:r>
            <a:r>
              <a:rPr lang="en-US" dirty="0">
                <a:solidFill>
                  <a:srgbClr val="002060"/>
                </a:solidFill>
              </a:rPr>
              <a:t> using #uwchws20</a:t>
            </a:r>
          </a:p>
          <a:p>
            <a:pPr>
              <a:lnSpc>
                <a:spcPct val="100000"/>
              </a:lnSpc>
              <a:spcBef>
                <a:spcPct val="0"/>
              </a:spcBef>
            </a:pPr>
            <a:endParaRPr lang="en-US" dirty="0">
              <a:solidFill>
                <a:srgbClr val="002060"/>
              </a:solidFill>
            </a:endParaRPr>
          </a:p>
          <a:p>
            <a:pPr>
              <a:lnSpc>
                <a:spcPct val="100000"/>
              </a:lnSpc>
              <a:spcBef>
                <a:spcPct val="0"/>
              </a:spcBef>
            </a:pPr>
            <a:endParaRPr lang="en-US" sz="1800" dirty="0">
              <a:solidFill>
                <a:srgbClr val="002060"/>
              </a:solidFill>
            </a:endParaRPr>
          </a:p>
          <a:p>
            <a:pPr>
              <a:lnSpc>
                <a:spcPct val="100000"/>
              </a:lnSpc>
              <a:spcBef>
                <a:spcPct val="0"/>
              </a:spcBef>
            </a:pPr>
            <a:endParaRPr lang="en-US" sz="1800" dirty="0">
              <a:solidFill>
                <a:srgbClr val="002060"/>
              </a:solidFill>
            </a:endParaRPr>
          </a:p>
          <a:p>
            <a:pPr marL="214313" indent="-214313" algn="l">
              <a:spcBef>
                <a:spcPct val="0"/>
              </a:spcBef>
            </a:pPr>
            <a:endParaRPr lang="en-US" sz="2100" dirty="0">
              <a:solidFill>
                <a:srgbClr val="002060"/>
              </a:solidFill>
              <a:latin typeface="+mj-lt"/>
            </a:endParaRPr>
          </a:p>
          <a:p>
            <a:pPr marL="214313" indent="-214313" algn="l">
              <a:spcBef>
                <a:spcPct val="0"/>
              </a:spcBef>
            </a:pPr>
            <a:endParaRPr lang="en-US" sz="2100" dirty="0">
              <a:solidFill>
                <a:srgbClr val="002060"/>
              </a:solidFill>
              <a:latin typeface="+mj-lt"/>
            </a:endParaRPr>
          </a:p>
          <a:p>
            <a:pPr marL="214313" indent="-214313" algn="l">
              <a:spcBef>
                <a:spcPct val="0"/>
              </a:spcBef>
            </a:pPr>
            <a:endParaRPr lang="en-US" sz="2100" dirty="0">
              <a:solidFill>
                <a:srgbClr val="040404"/>
              </a:solidFill>
              <a:latin typeface="+mj-lt"/>
            </a:endParaRPr>
          </a:p>
          <a:p>
            <a:pPr marL="214313" indent="-214313">
              <a:spcBef>
                <a:spcPct val="0"/>
              </a:spcBef>
            </a:pPr>
            <a:endParaRPr lang="en-US" sz="1500" b="1" dirty="0"/>
          </a:p>
          <a:p>
            <a:pPr marL="214313" indent="-214313">
              <a:spcBef>
                <a:spcPct val="0"/>
              </a:spcBef>
            </a:pPr>
            <a:endParaRPr lang="en-US" sz="1500" dirty="0">
              <a:solidFill>
                <a:srgbClr val="040404"/>
              </a:solidFill>
            </a:endParaRPr>
          </a:p>
          <a:p>
            <a:pPr marL="214313" indent="-214313">
              <a:spcBef>
                <a:spcPct val="0"/>
              </a:spcBef>
            </a:pPr>
            <a:endParaRPr lang="en-US" sz="1500" dirty="0">
              <a:solidFill>
                <a:srgbClr val="040404"/>
              </a:solidFill>
            </a:endParaRPr>
          </a:p>
          <a:p>
            <a:pPr marL="214313" indent="-214313">
              <a:spcBef>
                <a:spcPct val="0"/>
              </a:spcBef>
            </a:pPr>
            <a:endParaRPr lang="en-US" sz="1500" dirty="0">
              <a:solidFill>
                <a:srgbClr val="040404"/>
              </a:solidFill>
            </a:endParaRPr>
          </a:p>
          <a:p>
            <a:pPr marL="214313" indent="-214313">
              <a:spcBef>
                <a:spcPct val="0"/>
              </a:spcBef>
            </a:pPr>
            <a:endParaRPr lang="en-US" sz="1500" dirty="0">
              <a:solidFill>
                <a:srgbClr val="FF0000"/>
              </a:solidFill>
            </a:endParaRPr>
          </a:p>
        </p:txBody>
      </p:sp>
      <p:cxnSp>
        <p:nvCxnSpPr>
          <p:cNvPr id="10" name="Straight Connector 9"/>
          <p:cNvCxnSpPr/>
          <p:nvPr/>
        </p:nvCxnSpPr>
        <p:spPr>
          <a:xfrm>
            <a:off x="4800600" y="3200400"/>
            <a:ext cx="2590800" cy="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1674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Acknowledgements</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2</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4547831-693C-4019-B08B-0221B8ABA100}"/>
              </a:ext>
            </a:extLst>
          </p:cNvPr>
          <p:cNvSpPr txBox="1"/>
          <p:nvPr/>
        </p:nvSpPr>
        <p:spPr>
          <a:xfrm>
            <a:off x="952498" y="1503677"/>
            <a:ext cx="10325101" cy="4632037"/>
          </a:xfrm>
          <a:prstGeom prst="rect">
            <a:avLst/>
          </a:prstGeom>
          <a:noFill/>
        </p:spPr>
        <p:txBody>
          <a:bodyPr wrap="square" rtlCol="0">
            <a:spAutoFit/>
          </a:bodyPr>
          <a:lstStyle/>
          <a:p>
            <a:pPr>
              <a:spcAft>
                <a:spcPts val="450"/>
              </a:spcAft>
            </a:pPr>
            <a:r>
              <a:rPr lang="en-US" u="sng" dirty="0">
                <a:solidFill>
                  <a:srgbClr val="002060"/>
                </a:solidFill>
              </a:rPr>
              <a:t>Co-Authors</a:t>
            </a:r>
            <a:r>
              <a:rPr lang="en-US" dirty="0">
                <a:solidFill>
                  <a:srgbClr val="002060"/>
                </a:solidFill>
              </a:rPr>
              <a:t>: </a:t>
            </a:r>
          </a:p>
          <a:p>
            <a:pPr>
              <a:spcAft>
                <a:spcPts val="450"/>
              </a:spcAft>
            </a:pPr>
            <a:r>
              <a:rPr lang="en-US" dirty="0">
                <a:solidFill>
                  <a:srgbClr val="002060"/>
                </a:solidFill>
              </a:rPr>
              <a:t>	Ben Stubbs, MPH, Research Scientist</a:t>
            </a:r>
          </a:p>
          <a:p>
            <a:pPr>
              <a:spcAft>
                <a:spcPts val="450"/>
              </a:spcAft>
            </a:pPr>
            <a:r>
              <a:rPr lang="en-US" dirty="0">
                <a:solidFill>
                  <a:srgbClr val="002060"/>
                </a:solidFill>
              </a:rPr>
              <a:t>	Sue Skillman, MS, Deputy Director</a:t>
            </a:r>
          </a:p>
          <a:p>
            <a:pPr>
              <a:spcAft>
                <a:spcPts val="450"/>
              </a:spcAft>
            </a:pPr>
            <a:endParaRPr lang="en-US" dirty="0">
              <a:solidFill>
                <a:srgbClr val="002060"/>
              </a:solidFill>
            </a:endParaRPr>
          </a:p>
          <a:p>
            <a:pPr>
              <a:spcAft>
                <a:spcPts val="450"/>
              </a:spcAft>
            </a:pPr>
            <a:r>
              <a:rPr lang="en-US" u="sng" dirty="0">
                <a:solidFill>
                  <a:srgbClr val="002060"/>
                </a:solidFill>
              </a:rPr>
              <a:t>Funding:</a:t>
            </a:r>
            <a:r>
              <a:rPr lang="en-US" dirty="0">
                <a:solidFill>
                  <a:srgbClr val="002060"/>
                </a:solidFill>
              </a:rPr>
              <a:t> This study was supported by the National Center for Health Workforce Analysis (NCHWA), Health Resources and Services Administration (HRSA), U.S. Department of Health and Human Services (HHS) under cooperative agreement #U81HP27844. The information, conclusions and opinions expressed in this report are those of the authors and no endorsement by NCHWA, HRSA or HHS is intended or should be inferred.</a:t>
            </a:r>
          </a:p>
          <a:p>
            <a:pPr>
              <a:spcAft>
                <a:spcPts val="450"/>
              </a:spcAft>
            </a:pPr>
            <a:endParaRPr lang="en-US" dirty="0">
              <a:solidFill>
                <a:srgbClr val="002060"/>
              </a:solidFill>
            </a:endParaRPr>
          </a:p>
          <a:p>
            <a:pPr>
              <a:spcAft>
                <a:spcPts val="450"/>
              </a:spcAft>
            </a:pPr>
            <a:r>
              <a:rPr lang="en-US" u="sng" dirty="0">
                <a:solidFill>
                  <a:srgbClr val="002060"/>
                </a:solidFill>
              </a:rPr>
              <a:t>Other Acknowledgements</a:t>
            </a:r>
            <a:r>
              <a:rPr lang="en-US" dirty="0">
                <a:solidFill>
                  <a:srgbClr val="002060"/>
                </a:solidFill>
              </a:rPr>
              <a:t>: We appreciate the data and related in-kind assistance provided by Toby Dayton (CEO), Rochelle Dickinson, Brad Squibb, and Lee </a:t>
            </a:r>
            <a:r>
              <a:rPr lang="en-US" dirty="0" err="1">
                <a:solidFill>
                  <a:srgbClr val="002060"/>
                </a:solidFill>
              </a:rPr>
              <a:t>Buermann</a:t>
            </a:r>
            <a:r>
              <a:rPr lang="en-US" dirty="0">
                <a:solidFill>
                  <a:srgbClr val="002060"/>
                </a:solidFill>
              </a:rPr>
              <a:t> at </a:t>
            </a:r>
            <a:r>
              <a:rPr lang="en-US" dirty="0" err="1">
                <a:solidFill>
                  <a:srgbClr val="002060"/>
                </a:solidFill>
              </a:rPr>
              <a:t>LinkUp</a:t>
            </a:r>
            <a:r>
              <a:rPr lang="en-US" dirty="0">
                <a:solidFill>
                  <a:srgbClr val="002060"/>
                </a:solidFill>
              </a:rPr>
              <a:t>. We also appreciate the data management provided by Steve </a:t>
            </a:r>
            <a:r>
              <a:rPr lang="en-US" dirty="0" err="1">
                <a:solidFill>
                  <a:srgbClr val="002060"/>
                </a:solidFill>
              </a:rPr>
              <a:t>Senter</a:t>
            </a:r>
            <a:r>
              <a:rPr lang="en-US" dirty="0">
                <a:solidFill>
                  <a:srgbClr val="002060"/>
                </a:solidFill>
              </a:rPr>
              <a:t>, RN, consultant at the University of Washington (UW) Institute of Translational Health Sciences, and data analysis provided by Nikki Gurley, UW graduate student.</a:t>
            </a:r>
          </a:p>
        </p:txBody>
      </p:sp>
    </p:spTree>
    <p:extLst>
      <p:ext uri="{BB962C8B-B14F-4D97-AF65-F5344CB8AC3E}">
        <p14:creationId xmlns:p14="http://schemas.microsoft.com/office/powerpoint/2010/main" val="208029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Introduction</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3</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4547831-693C-4019-B08B-0221B8ABA100}"/>
              </a:ext>
            </a:extLst>
          </p:cNvPr>
          <p:cNvSpPr txBox="1"/>
          <p:nvPr/>
        </p:nvSpPr>
        <p:spPr>
          <a:xfrm>
            <a:off x="952498" y="1503677"/>
            <a:ext cx="10325101" cy="4411464"/>
          </a:xfrm>
          <a:prstGeom prst="rect">
            <a:avLst/>
          </a:prstGeom>
          <a:noFill/>
        </p:spPr>
        <p:txBody>
          <a:bodyPr wrap="square" rtlCol="0">
            <a:spAutoFit/>
          </a:bodyPr>
          <a:lstStyle/>
          <a:p>
            <a:pPr marL="342900" indent="-342900">
              <a:spcAft>
                <a:spcPts val="450"/>
              </a:spcAft>
              <a:buFont typeface="Arial" panose="020B0604020202020204" pitchFamily="34" charset="0"/>
              <a:buChar char="•"/>
            </a:pPr>
            <a:r>
              <a:rPr lang="en-US" sz="2400" dirty="0">
                <a:solidFill>
                  <a:srgbClr val="002060"/>
                </a:solidFill>
              </a:rPr>
              <a:t>As US health system undergoing practice transformation, workforce planners and educators need up-to-date information on skills employers demand of the future workforce.</a:t>
            </a:r>
          </a:p>
          <a:p>
            <a:pPr marL="342900" indent="-342900">
              <a:spcAft>
                <a:spcPts val="450"/>
              </a:spcAft>
              <a:buFont typeface="Arial" panose="020B0604020202020204" pitchFamily="34" charset="0"/>
              <a:buChar char="•"/>
            </a:pPr>
            <a:endParaRPr lang="en-US" sz="2400" dirty="0">
              <a:solidFill>
                <a:srgbClr val="002060"/>
              </a:solidFill>
            </a:endParaRPr>
          </a:p>
          <a:p>
            <a:pPr marL="342900" indent="-342900">
              <a:spcAft>
                <a:spcPts val="450"/>
              </a:spcAft>
              <a:buFont typeface="Arial" panose="020B0604020202020204" pitchFamily="34" charset="0"/>
              <a:buChar char="•"/>
            </a:pPr>
            <a:r>
              <a:rPr lang="en-US" sz="2400" dirty="0">
                <a:solidFill>
                  <a:srgbClr val="002060"/>
                </a:solidFill>
              </a:rPr>
              <a:t>Specifically, new models of delivery affect the roles and skills required of the health workforce, but few data sources are available to identify specific skills and qualifications needed.</a:t>
            </a:r>
          </a:p>
          <a:p>
            <a:pPr marL="342900" indent="-342900">
              <a:spcAft>
                <a:spcPts val="450"/>
              </a:spcAft>
              <a:buFont typeface="Arial" panose="020B0604020202020204" pitchFamily="34" charset="0"/>
              <a:buChar char="•"/>
            </a:pPr>
            <a:endParaRPr lang="en-US" sz="2400" dirty="0">
              <a:solidFill>
                <a:srgbClr val="002060"/>
              </a:solidFill>
            </a:endParaRPr>
          </a:p>
          <a:p>
            <a:pPr marL="342900" indent="-342900">
              <a:spcAft>
                <a:spcPts val="450"/>
              </a:spcAft>
              <a:buFont typeface="Arial" panose="020B0604020202020204" pitchFamily="34" charset="0"/>
              <a:buChar char="•"/>
            </a:pPr>
            <a:r>
              <a:rPr lang="en-US" sz="2400" dirty="0">
                <a:solidFill>
                  <a:srgbClr val="002060"/>
                </a:solidFill>
              </a:rPr>
              <a:t>Real-Time Labor Market Information (RT-LMI) is an emerging data source being used to monitor employer demand by extracting data from online job ads. </a:t>
            </a:r>
          </a:p>
        </p:txBody>
      </p:sp>
    </p:spTree>
    <p:extLst>
      <p:ext uri="{BB962C8B-B14F-4D97-AF65-F5344CB8AC3E}">
        <p14:creationId xmlns:p14="http://schemas.microsoft.com/office/powerpoint/2010/main" val="1120271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Real-Time Labor Market Information (RT-LMI)</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4</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4547831-693C-4019-B08B-0221B8ABA100}"/>
              </a:ext>
            </a:extLst>
          </p:cNvPr>
          <p:cNvSpPr txBox="1"/>
          <p:nvPr/>
        </p:nvSpPr>
        <p:spPr>
          <a:xfrm>
            <a:off x="952498" y="1503677"/>
            <a:ext cx="10325101" cy="4475584"/>
          </a:xfrm>
          <a:prstGeom prst="rect">
            <a:avLst/>
          </a:prstGeom>
          <a:noFill/>
        </p:spPr>
        <p:txBody>
          <a:bodyPr wrap="square" rtlCol="0">
            <a:spAutoFit/>
          </a:bodyPr>
          <a:lstStyle/>
          <a:p>
            <a:pPr marL="342900" indent="-342900">
              <a:spcAft>
                <a:spcPts val="450"/>
              </a:spcAft>
              <a:buFont typeface="Arial" panose="020B0604020202020204" pitchFamily="34" charset="0"/>
              <a:buChar char="•"/>
            </a:pPr>
            <a:r>
              <a:rPr lang="en-US" sz="2400" dirty="0">
                <a:solidFill>
                  <a:srgbClr val="002060"/>
                </a:solidFill>
              </a:rPr>
              <a:t>A method by which an automated process extracts data on a regular basis from online job ads and attempts to remove duplicate ads.</a:t>
            </a:r>
          </a:p>
          <a:p>
            <a:pPr marL="342900" indent="-342900">
              <a:spcAft>
                <a:spcPts val="450"/>
              </a:spcAft>
              <a:buFont typeface="Arial" panose="020B0604020202020204" pitchFamily="34" charset="0"/>
              <a:buChar char="•"/>
            </a:pPr>
            <a:endParaRPr lang="en-US" sz="2400" dirty="0">
              <a:solidFill>
                <a:srgbClr val="002060"/>
              </a:solidFill>
            </a:endParaRPr>
          </a:p>
          <a:p>
            <a:pPr marL="342900" indent="-342900">
              <a:spcAft>
                <a:spcPts val="450"/>
              </a:spcAft>
              <a:buFont typeface="Arial" panose="020B0604020202020204" pitchFamily="34" charset="0"/>
              <a:buChar char="•"/>
            </a:pPr>
            <a:r>
              <a:rPr lang="en-US" sz="2400" dirty="0">
                <a:solidFill>
                  <a:srgbClr val="002060"/>
                </a:solidFill>
              </a:rPr>
              <a:t>Limited to what information is listed in job ad, but at minimum tends to include: job title, company, geographic information, and job description.</a:t>
            </a:r>
          </a:p>
          <a:p>
            <a:pPr marL="800100" lvl="1" indent="-342900">
              <a:spcAft>
                <a:spcPts val="450"/>
              </a:spcAft>
              <a:buFont typeface="Arial" panose="020B0604020202020204" pitchFamily="34" charset="0"/>
              <a:buChar char="•"/>
            </a:pPr>
            <a:r>
              <a:rPr lang="en-US" sz="2400" dirty="0">
                <a:solidFill>
                  <a:srgbClr val="002060"/>
                </a:solidFill>
              </a:rPr>
              <a:t>Fields can be used to classify variables such as industry, occupations, key words, and education and training requirements.</a:t>
            </a:r>
          </a:p>
          <a:p>
            <a:pPr marL="800100" lvl="1" indent="-342900">
              <a:spcAft>
                <a:spcPts val="450"/>
              </a:spcAft>
              <a:buFont typeface="Arial" panose="020B0604020202020204" pitchFamily="34" charset="0"/>
              <a:buChar char="•"/>
            </a:pPr>
            <a:endParaRPr lang="en-US" sz="2400" dirty="0">
              <a:solidFill>
                <a:srgbClr val="002060"/>
              </a:solidFill>
            </a:endParaRPr>
          </a:p>
          <a:p>
            <a:pPr marL="342900" indent="-342900">
              <a:spcAft>
                <a:spcPts val="450"/>
              </a:spcAft>
              <a:buFont typeface="Arial" panose="020B0604020202020204" pitchFamily="34" charset="0"/>
              <a:buChar char="•"/>
            </a:pPr>
            <a:r>
              <a:rPr lang="en-US" sz="2400" dirty="0">
                <a:solidFill>
                  <a:srgbClr val="002060"/>
                </a:solidFill>
              </a:rPr>
              <a:t>Provides information that is not readily available from other data sources, such as skills and roles required by employers, trends in specific geographic locations or very current data.</a:t>
            </a:r>
          </a:p>
        </p:txBody>
      </p:sp>
    </p:spTree>
    <p:extLst>
      <p:ext uri="{BB962C8B-B14F-4D97-AF65-F5344CB8AC3E}">
        <p14:creationId xmlns:p14="http://schemas.microsoft.com/office/powerpoint/2010/main" val="99072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Question, Data and Methods</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5</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4547831-693C-4019-B08B-0221B8ABA100}"/>
              </a:ext>
            </a:extLst>
          </p:cNvPr>
          <p:cNvSpPr txBox="1"/>
          <p:nvPr/>
        </p:nvSpPr>
        <p:spPr>
          <a:xfrm>
            <a:off x="952498" y="1503677"/>
            <a:ext cx="10325101" cy="4170372"/>
          </a:xfrm>
          <a:prstGeom prst="rect">
            <a:avLst/>
          </a:prstGeom>
          <a:noFill/>
        </p:spPr>
        <p:txBody>
          <a:bodyPr wrap="square" rtlCol="0">
            <a:spAutoFit/>
          </a:bodyPr>
          <a:lstStyle/>
          <a:p>
            <a:pPr marL="342900" indent="-342900">
              <a:spcAft>
                <a:spcPts val="450"/>
              </a:spcAft>
              <a:buFont typeface="Arial" panose="020B0604020202020204" pitchFamily="34" charset="0"/>
              <a:buChar char="•"/>
            </a:pPr>
            <a:r>
              <a:rPr lang="en-US" sz="2000" u="sng" dirty="0">
                <a:solidFill>
                  <a:srgbClr val="002060"/>
                </a:solidFill>
              </a:rPr>
              <a:t>Study Question:</a:t>
            </a:r>
            <a:r>
              <a:rPr lang="en-US" sz="2000" dirty="0">
                <a:solidFill>
                  <a:srgbClr val="002060"/>
                </a:solidFill>
              </a:rPr>
              <a:t> How have emerging roles been incorporated into the job titles and descriptions of healthcare occupations?</a:t>
            </a:r>
          </a:p>
          <a:p>
            <a:pPr marL="342900" indent="-342900">
              <a:spcAft>
                <a:spcPts val="450"/>
              </a:spcAft>
              <a:buFont typeface="Arial" panose="020B0604020202020204" pitchFamily="34" charset="0"/>
              <a:buChar char="•"/>
            </a:pPr>
            <a:endParaRPr lang="en-US" sz="2000" dirty="0">
              <a:solidFill>
                <a:srgbClr val="002060"/>
              </a:solidFill>
            </a:endParaRPr>
          </a:p>
          <a:p>
            <a:pPr marL="342900" indent="-342900">
              <a:spcAft>
                <a:spcPts val="450"/>
              </a:spcAft>
              <a:buFont typeface="Arial" panose="020B0604020202020204" pitchFamily="34" charset="0"/>
              <a:buChar char="•"/>
            </a:pPr>
            <a:r>
              <a:rPr lang="en-US" sz="2000" u="sng" dirty="0">
                <a:solidFill>
                  <a:srgbClr val="002060"/>
                </a:solidFill>
              </a:rPr>
              <a:t>Data Source:</a:t>
            </a:r>
            <a:r>
              <a:rPr lang="en-US" sz="2000" dirty="0">
                <a:solidFill>
                  <a:srgbClr val="002060"/>
                </a:solidFill>
              </a:rPr>
              <a:t> US 2014 and 2015 online job adds classified “health and medical” by the job search engine </a:t>
            </a:r>
            <a:r>
              <a:rPr lang="en-US" sz="2000" dirty="0" err="1">
                <a:solidFill>
                  <a:srgbClr val="002060"/>
                </a:solidFill>
              </a:rPr>
              <a:t>LinkUp</a:t>
            </a:r>
            <a:r>
              <a:rPr lang="en-US" sz="2000" dirty="0">
                <a:solidFill>
                  <a:srgbClr val="002060"/>
                </a:solidFill>
              </a:rPr>
              <a:t> (</a:t>
            </a:r>
            <a:r>
              <a:rPr lang="en-US" sz="2000" dirty="0">
                <a:solidFill>
                  <a:srgbClr val="002060"/>
                </a:solidFill>
                <a:hlinkClick r:id="rId3"/>
              </a:rPr>
              <a:t>www.linkup.com</a:t>
            </a:r>
            <a:r>
              <a:rPr lang="en-US" sz="2000" dirty="0">
                <a:solidFill>
                  <a:srgbClr val="002060"/>
                </a:solidFill>
              </a:rPr>
              <a:t>)</a:t>
            </a:r>
          </a:p>
          <a:p>
            <a:pPr marL="342900" indent="-342900">
              <a:spcAft>
                <a:spcPts val="450"/>
              </a:spcAft>
              <a:buFont typeface="Arial" panose="020B0604020202020204" pitchFamily="34" charset="0"/>
              <a:buChar char="•"/>
            </a:pPr>
            <a:endParaRPr lang="en-US" sz="2000" u="sng" dirty="0">
              <a:solidFill>
                <a:srgbClr val="002060"/>
              </a:solidFill>
            </a:endParaRPr>
          </a:p>
          <a:p>
            <a:pPr marL="342900" indent="-342900">
              <a:spcAft>
                <a:spcPts val="450"/>
              </a:spcAft>
              <a:buFont typeface="Arial" panose="020B0604020202020204" pitchFamily="34" charset="0"/>
              <a:buChar char="•"/>
            </a:pPr>
            <a:r>
              <a:rPr lang="en-US" sz="2000" u="sng" dirty="0">
                <a:solidFill>
                  <a:srgbClr val="002060"/>
                </a:solidFill>
              </a:rPr>
              <a:t>Methods</a:t>
            </a:r>
            <a:r>
              <a:rPr lang="en-US" sz="2000" dirty="0">
                <a:solidFill>
                  <a:srgbClr val="002060"/>
                </a:solidFill>
              </a:rPr>
              <a:t>:</a:t>
            </a:r>
          </a:p>
          <a:p>
            <a:pPr marL="914400" lvl="1" indent="-457200">
              <a:spcAft>
                <a:spcPts val="450"/>
              </a:spcAft>
              <a:buFont typeface="+mj-lt"/>
              <a:buAutoNum type="arabicPeriod"/>
            </a:pPr>
            <a:r>
              <a:rPr lang="en-US" sz="2000" dirty="0">
                <a:solidFill>
                  <a:srgbClr val="002060"/>
                </a:solidFill>
              </a:rPr>
              <a:t>Combining UW team expertise and information from literature, we developed coding and parsing process to define key variables of interest – occupations and emerging roles.</a:t>
            </a:r>
          </a:p>
          <a:p>
            <a:pPr marL="914400" lvl="1" indent="-457200">
              <a:spcAft>
                <a:spcPts val="450"/>
              </a:spcAft>
              <a:buFont typeface="+mj-lt"/>
              <a:buAutoNum type="arabicPeriod"/>
            </a:pPr>
            <a:r>
              <a:rPr lang="en-US" sz="2000" dirty="0">
                <a:solidFill>
                  <a:srgbClr val="002060"/>
                </a:solidFill>
              </a:rPr>
              <a:t>Text search of job title and job description fields to identify occupations requiring emerging roles and vice versa.</a:t>
            </a:r>
          </a:p>
        </p:txBody>
      </p:sp>
    </p:spTree>
    <p:extLst>
      <p:ext uri="{BB962C8B-B14F-4D97-AF65-F5344CB8AC3E}">
        <p14:creationId xmlns:p14="http://schemas.microsoft.com/office/powerpoint/2010/main" val="168754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445"/>
            <a:ext cx="10668000" cy="1325563"/>
          </a:xfrm>
          <a:ln>
            <a:noFill/>
          </a:ln>
        </p:spPr>
        <p:txBody>
          <a:bodyPr>
            <a:noAutofit/>
          </a:bodyPr>
          <a:lstStyle/>
          <a:p>
            <a:r>
              <a:rPr lang="en-US" sz="3200" dirty="0">
                <a:solidFill>
                  <a:srgbClr val="002060"/>
                </a:solidFill>
                <a:latin typeface="+mn-lt"/>
              </a:rPr>
              <a:t>Number of Job Ads with Selected Healthcare Occupations and Emerging Roles, 2014 &amp; 2015</a:t>
            </a:r>
            <a:endParaRPr lang="en-US" sz="11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6</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graphicFrame>
        <p:nvGraphicFramePr>
          <p:cNvPr id="5" name="Diagram 4">
            <a:extLst>
              <a:ext uri="{FF2B5EF4-FFF2-40B4-BE49-F238E27FC236}">
                <a16:creationId xmlns:a16="http://schemas.microsoft.com/office/drawing/2014/main" id="{2146C18F-8E1B-47A9-A3DC-CF1F2BB966B1}"/>
              </a:ext>
            </a:extLst>
          </p:cNvPr>
          <p:cNvGraphicFramePr/>
          <p:nvPr>
            <p:extLst>
              <p:ext uri="{D42A27DB-BD31-4B8C-83A1-F6EECF244321}">
                <p14:modId xmlns:p14="http://schemas.microsoft.com/office/powerpoint/2010/main" val="2818181731"/>
              </p:ext>
            </p:extLst>
          </p:nvPr>
        </p:nvGraphicFramePr>
        <p:xfrm>
          <a:off x="1371600" y="1314451"/>
          <a:ext cx="5943600" cy="4705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a:extLst>
              <a:ext uri="{FF2B5EF4-FFF2-40B4-BE49-F238E27FC236}">
                <a16:creationId xmlns:a16="http://schemas.microsoft.com/office/drawing/2014/main" id="{7C57DB4B-9F61-4A28-B042-1F98A255E7D0}"/>
              </a:ext>
            </a:extLst>
          </p:cNvPr>
          <p:cNvGraphicFramePr/>
          <p:nvPr>
            <p:extLst>
              <p:ext uri="{D42A27DB-BD31-4B8C-83A1-F6EECF244321}">
                <p14:modId xmlns:p14="http://schemas.microsoft.com/office/powerpoint/2010/main" val="513343187"/>
              </p:ext>
            </p:extLst>
          </p:nvPr>
        </p:nvGraphicFramePr>
        <p:xfrm>
          <a:off x="6324600" y="1371619"/>
          <a:ext cx="5714999" cy="46481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54339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Autofit/>
          </a:bodyPr>
          <a:lstStyle/>
          <a:p>
            <a:r>
              <a:rPr lang="en-US" sz="3600" dirty="0">
                <a:solidFill>
                  <a:srgbClr val="002060"/>
                </a:solidFill>
                <a:latin typeface="+mn-lt"/>
              </a:rPr>
              <a:t>Emerging Role Domains &amp; Search Terms</a:t>
            </a:r>
            <a:endParaRPr lang="en-US" sz="12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7</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graphicFrame>
        <p:nvGraphicFramePr>
          <p:cNvPr id="4" name="Table 3">
            <a:extLst>
              <a:ext uri="{FF2B5EF4-FFF2-40B4-BE49-F238E27FC236}">
                <a16:creationId xmlns:a16="http://schemas.microsoft.com/office/drawing/2014/main" id="{BBA9B4CE-165C-4D92-9B5D-6C7A21C9ADC5}"/>
              </a:ext>
            </a:extLst>
          </p:cNvPr>
          <p:cNvGraphicFramePr>
            <a:graphicFrameLocks noGrp="1"/>
          </p:cNvGraphicFramePr>
          <p:nvPr>
            <p:extLst>
              <p:ext uri="{D42A27DB-BD31-4B8C-83A1-F6EECF244321}">
                <p14:modId xmlns:p14="http://schemas.microsoft.com/office/powerpoint/2010/main" val="4145446040"/>
              </p:ext>
            </p:extLst>
          </p:nvPr>
        </p:nvGraphicFramePr>
        <p:xfrm>
          <a:off x="1066800" y="1310640"/>
          <a:ext cx="4724402" cy="4861560"/>
        </p:xfrm>
        <a:graphic>
          <a:graphicData uri="http://schemas.openxmlformats.org/drawingml/2006/table">
            <a:tbl>
              <a:tblPr firstRow="1" firstCol="1" bandRow="1">
                <a:tableStyleId>{5C22544A-7EE6-4342-B048-85BDC9FD1C3A}</a:tableStyleId>
              </a:tblPr>
              <a:tblGrid>
                <a:gridCol w="2362201">
                  <a:extLst>
                    <a:ext uri="{9D8B030D-6E8A-4147-A177-3AD203B41FA5}">
                      <a16:colId xmlns:a16="http://schemas.microsoft.com/office/drawing/2014/main" val="2758214816"/>
                    </a:ext>
                  </a:extLst>
                </a:gridCol>
                <a:gridCol w="2362201">
                  <a:extLst>
                    <a:ext uri="{9D8B030D-6E8A-4147-A177-3AD203B41FA5}">
                      <a16:colId xmlns:a16="http://schemas.microsoft.com/office/drawing/2014/main" val="3819251967"/>
                    </a:ext>
                  </a:extLst>
                </a:gridCol>
              </a:tblGrid>
              <a:tr h="165012">
                <a:tc>
                  <a:txBody>
                    <a:bodyPr/>
                    <a:lstStyle/>
                    <a:p>
                      <a:pPr marL="0" marR="0">
                        <a:spcBef>
                          <a:spcPts val="0"/>
                        </a:spcBef>
                        <a:spcAft>
                          <a:spcPts val="0"/>
                        </a:spcAft>
                      </a:pPr>
                      <a:r>
                        <a:rPr lang="en-US" sz="1100" dirty="0">
                          <a:effectLst/>
                        </a:rPr>
                        <a:t>Emerging Role Domain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tc>
                  <a:txBody>
                    <a:bodyPr/>
                    <a:lstStyle/>
                    <a:p>
                      <a:pPr marL="0" marR="0">
                        <a:spcBef>
                          <a:spcPts val="0"/>
                        </a:spcBef>
                        <a:spcAft>
                          <a:spcPts val="0"/>
                        </a:spcAft>
                      </a:pPr>
                      <a:r>
                        <a:rPr lang="en-US" sz="1100">
                          <a:effectLst/>
                        </a:rPr>
                        <a:t>Search Term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805782039"/>
                  </a:ext>
                </a:extLst>
              </a:tr>
              <a:tr h="165012">
                <a:tc rowSpan="10">
                  <a:txBody>
                    <a:bodyPr/>
                    <a:lstStyle/>
                    <a:p>
                      <a:pPr marL="0" marR="0">
                        <a:spcBef>
                          <a:spcPts val="0"/>
                        </a:spcBef>
                        <a:spcAft>
                          <a:spcPts val="0"/>
                        </a:spcAft>
                      </a:pPr>
                      <a:r>
                        <a:rPr lang="en-US" sz="1100">
                          <a:effectLst/>
                        </a:rPr>
                        <a:t>Care Coordination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tc>
                  <a:txBody>
                    <a:bodyPr/>
                    <a:lstStyle/>
                    <a:p>
                      <a:pPr marL="0" marR="0">
                        <a:spcBef>
                          <a:spcPts val="0"/>
                        </a:spcBef>
                        <a:spcAft>
                          <a:spcPts val="0"/>
                        </a:spcAft>
                      </a:pPr>
                      <a:r>
                        <a:rPr lang="en-US" sz="1100">
                          <a:effectLst/>
                        </a:rPr>
                        <a:t>care coordinating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741099439"/>
                  </a:ext>
                </a:extLst>
              </a:tr>
              <a:tr h="165012">
                <a:tc vMerge="1">
                  <a:txBody>
                    <a:bodyPr/>
                    <a:lstStyle/>
                    <a:p>
                      <a:endParaRPr lang="en-US"/>
                    </a:p>
                  </a:txBody>
                  <a:tcPr/>
                </a:tc>
                <a:tc>
                  <a:txBody>
                    <a:bodyPr/>
                    <a:lstStyle/>
                    <a:p>
                      <a:pPr marL="0" marR="0">
                        <a:spcBef>
                          <a:spcPts val="0"/>
                        </a:spcBef>
                        <a:spcAft>
                          <a:spcPts val="0"/>
                        </a:spcAft>
                      </a:pPr>
                      <a:r>
                        <a:rPr lang="en-US" sz="1100">
                          <a:effectLst/>
                        </a:rPr>
                        <a:t>care coordination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237044162"/>
                  </a:ext>
                </a:extLst>
              </a:tr>
              <a:tr h="165012">
                <a:tc vMerge="1">
                  <a:txBody>
                    <a:bodyPr/>
                    <a:lstStyle/>
                    <a:p>
                      <a:endParaRPr lang="en-US"/>
                    </a:p>
                  </a:txBody>
                  <a:tcPr/>
                </a:tc>
                <a:tc>
                  <a:txBody>
                    <a:bodyPr/>
                    <a:lstStyle/>
                    <a:p>
                      <a:pPr marL="0" marR="0">
                        <a:spcBef>
                          <a:spcPts val="0"/>
                        </a:spcBef>
                        <a:spcAft>
                          <a:spcPts val="0"/>
                        </a:spcAft>
                      </a:pPr>
                      <a:r>
                        <a:rPr lang="en-US" sz="1100">
                          <a:effectLst/>
                        </a:rPr>
                        <a:t>care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185352635"/>
                  </a:ext>
                </a:extLst>
              </a:tr>
              <a:tr h="165012">
                <a:tc vMerge="1">
                  <a:txBody>
                    <a:bodyPr/>
                    <a:lstStyle/>
                    <a:p>
                      <a:endParaRPr lang="en-US"/>
                    </a:p>
                  </a:txBody>
                  <a:tcPr/>
                </a:tc>
                <a:tc>
                  <a:txBody>
                    <a:bodyPr/>
                    <a:lstStyle/>
                    <a:p>
                      <a:pPr marL="0" marR="0">
                        <a:spcBef>
                          <a:spcPts val="0"/>
                        </a:spcBef>
                        <a:spcAft>
                          <a:spcPts val="0"/>
                        </a:spcAft>
                      </a:pPr>
                      <a:r>
                        <a:rPr lang="en-US" sz="1100">
                          <a:effectLst/>
                        </a:rPr>
                        <a:t>coordination of care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622704689"/>
                  </a:ext>
                </a:extLst>
              </a:tr>
              <a:tr h="165012">
                <a:tc vMerge="1">
                  <a:txBody>
                    <a:bodyPr/>
                    <a:lstStyle/>
                    <a:p>
                      <a:endParaRPr lang="en-US"/>
                    </a:p>
                  </a:txBody>
                  <a:tcPr/>
                </a:tc>
                <a:tc>
                  <a:txBody>
                    <a:bodyPr/>
                    <a:lstStyle/>
                    <a:p>
                      <a:pPr marL="0" marR="0">
                        <a:spcBef>
                          <a:spcPts val="0"/>
                        </a:spcBef>
                        <a:spcAft>
                          <a:spcPts val="0"/>
                        </a:spcAft>
                      </a:pPr>
                      <a:r>
                        <a:rPr lang="en-US" sz="1100">
                          <a:effectLst/>
                        </a:rPr>
                        <a:t>coordination of patient care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4172386088"/>
                  </a:ext>
                </a:extLst>
              </a:tr>
              <a:tr h="165012">
                <a:tc vMerge="1">
                  <a:txBody>
                    <a:bodyPr/>
                    <a:lstStyle/>
                    <a:p>
                      <a:endParaRPr lang="en-US"/>
                    </a:p>
                  </a:txBody>
                  <a:tcPr/>
                </a:tc>
                <a:tc>
                  <a:txBody>
                    <a:bodyPr/>
                    <a:lstStyle/>
                    <a:p>
                      <a:pPr marL="0" marR="0">
                        <a:spcBef>
                          <a:spcPts val="0"/>
                        </a:spcBef>
                        <a:spcAft>
                          <a:spcPts val="0"/>
                        </a:spcAft>
                      </a:pPr>
                      <a:r>
                        <a:rPr lang="en-US" sz="1100">
                          <a:effectLst/>
                        </a:rPr>
                        <a:t>management of patient care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374472130"/>
                  </a:ext>
                </a:extLst>
              </a:tr>
              <a:tr h="165012">
                <a:tc vMerge="1">
                  <a:txBody>
                    <a:bodyPr/>
                    <a:lstStyle/>
                    <a:p>
                      <a:endParaRPr lang="en-US"/>
                    </a:p>
                  </a:txBody>
                  <a:tcPr/>
                </a:tc>
                <a:tc>
                  <a:txBody>
                    <a:bodyPr/>
                    <a:lstStyle/>
                    <a:p>
                      <a:pPr marL="0" marR="0">
                        <a:spcBef>
                          <a:spcPts val="0"/>
                        </a:spcBef>
                        <a:spcAft>
                          <a:spcPts val="0"/>
                        </a:spcAft>
                      </a:pPr>
                      <a:r>
                        <a:rPr lang="en-US" sz="1100">
                          <a:effectLst/>
                        </a:rPr>
                        <a:t>patient care coordination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558900086"/>
                  </a:ext>
                </a:extLst>
              </a:tr>
              <a:tr h="165012">
                <a:tc vMerge="1">
                  <a:txBody>
                    <a:bodyPr/>
                    <a:lstStyle/>
                    <a:p>
                      <a:endParaRPr lang="en-US"/>
                    </a:p>
                  </a:txBody>
                  <a:tcPr/>
                </a:tc>
                <a:tc>
                  <a:txBody>
                    <a:bodyPr/>
                    <a:lstStyle/>
                    <a:p>
                      <a:pPr marL="0" marR="0">
                        <a:spcBef>
                          <a:spcPts val="0"/>
                        </a:spcBef>
                        <a:spcAft>
                          <a:spcPts val="0"/>
                        </a:spcAft>
                      </a:pPr>
                      <a:r>
                        <a:rPr lang="en-US" sz="1100" dirty="0">
                          <a:effectLst/>
                        </a:rPr>
                        <a:t>patient care management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615310770"/>
                  </a:ext>
                </a:extLst>
              </a:tr>
              <a:tr h="165012">
                <a:tc vMerge="1">
                  <a:txBody>
                    <a:bodyPr/>
                    <a:lstStyle/>
                    <a:p>
                      <a:endParaRPr lang="en-US"/>
                    </a:p>
                  </a:txBody>
                  <a:tcPr/>
                </a:tc>
                <a:tc>
                  <a:txBody>
                    <a:bodyPr/>
                    <a:lstStyle/>
                    <a:p>
                      <a:pPr marL="0" marR="0">
                        <a:spcBef>
                          <a:spcPts val="0"/>
                        </a:spcBef>
                        <a:spcAft>
                          <a:spcPts val="0"/>
                        </a:spcAft>
                      </a:pPr>
                      <a:r>
                        <a:rPr lang="en-US" sz="1100">
                          <a:effectLst/>
                        </a:rPr>
                        <a:t>case manager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566620300"/>
                  </a:ext>
                </a:extLst>
              </a:tr>
              <a:tr h="165012">
                <a:tc vMerge="1">
                  <a:txBody>
                    <a:bodyPr/>
                    <a:lstStyle/>
                    <a:p>
                      <a:endParaRPr lang="en-US"/>
                    </a:p>
                  </a:txBody>
                  <a:tcPr/>
                </a:tc>
                <a:tc>
                  <a:txBody>
                    <a:bodyPr/>
                    <a:lstStyle/>
                    <a:p>
                      <a:pPr marL="0" marR="0">
                        <a:spcBef>
                          <a:spcPts val="0"/>
                        </a:spcBef>
                        <a:spcAft>
                          <a:spcPts val="0"/>
                        </a:spcAft>
                      </a:pPr>
                      <a:r>
                        <a:rPr lang="en-US" sz="1100">
                          <a:effectLst/>
                        </a:rPr>
                        <a:t>care coordinator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681168190"/>
                  </a:ext>
                </a:extLst>
              </a:tr>
              <a:tr h="165012">
                <a:tc rowSpan="6">
                  <a:txBody>
                    <a:bodyPr/>
                    <a:lstStyle/>
                    <a:p>
                      <a:pPr marL="0" marR="0">
                        <a:spcBef>
                          <a:spcPts val="0"/>
                        </a:spcBef>
                        <a:spcAft>
                          <a:spcPts val="0"/>
                        </a:spcAft>
                      </a:pPr>
                      <a:r>
                        <a:rPr lang="en-US" sz="1100">
                          <a:effectLst/>
                        </a:rPr>
                        <a:t>Disease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tc>
                  <a:txBody>
                    <a:bodyPr/>
                    <a:lstStyle/>
                    <a:p>
                      <a:pPr marL="0" marR="0">
                        <a:spcBef>
                          <a:spcPts val="0"/>
                        </a:spcBef>
                        <a:spcAft>
                          <a:spcPts val="0"/>
                        </a:spcAft>
                      </a:pPr>
                      <a:r>
                        <a:rPr lang="en-US" sz="1100">
                          <a:effectLst/>
                        </a:rPr>
                        <a:t>disease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837308289"/>
                  </a:ext>
                </a:extLst>
              </a:tr>
              <a:tr h="165012">
                <a:tc vMerge="1">
                  <a:txBody>
                    <a:bodyPr/>
                    <a:lstStyle/>
                    <a:p>
                      <a:endParaRPr lang="en-US"/>
                    </a:p>
                  </a:txBody>
                  <a:tcPr/>
                </a:tc>
                <a:tc>
                  <a:txBody>
                    <a:bodyPr/>
                    <a:lstStyle/>
                    <a:p>
                      <a:pPr marL="0" marR="0">
                        <a:spcBef>
                          <a:spcPts val="0"/>
                        </a:spcBef>
                        <a:spcAft>
                          <a:spcPts val="0"/>
                        </a:spcAft>
                      </a:pPr>
                      <a:r>
                        <a:rPr lang="en-US" sz="1100">
                          <a:effectLst/>
                        </a:rPr>
                        <a:t>managing disease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160249449"/>
                  </a:ext>
                </a:extLst>
              </a:tr>
              <a:tr h="165012">
                <a:tc vMerge="1">
                  <a:txBody>
                    <a:bodyPr/>
                    <a:lstStyle/>
                    <a:p>
                      <a:endParaRPr lang="en-US"/>
                    </a:p>
                  </a:txBody>
                  <a:tcPr/>
                </a:tc>
                <a:tc>
                  <a:txBody>
                    <a:bodyPr/>
                    <a:lstStyle/>
                    <a:p>
                      <a:pPr marL="0" marR="0">
                        <a:spcBef>
                          <a:spcPts val="0"/>
                        </a:spcBef>
                        <a:spcAft>
                          <a:spcPts val="0"/>
                        </a:spcAft>
                      </a:pPr>
                      <a:r>
                        <a:rPr lang="en-US" sz="1100">
                          <a:effectLst/>
                        </a:rPr>
                        <a:t>managing risk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749746618"/>
                  </a:ext>
                </a:extLst>
              </a:tr>
              <a:tr h="165012">
                <a:tc vMerge="1">
                  <a:txBody>
                    <a:bodyPr/>
                    <a:lstStyle/>
                    <a:p>
                      <a:endParaRPr lang="en-US"/>
                    </a:p>
                  </a:txBody>
                  <a:tcPr/>
                </a:tc>
                <a:tc>
                  <a:txBody>
                    <a:bodyPr/>
                    <a:lstStyle/>
                    <a:p>
                      <a:pPr marL="0" marR="0">
                        <a:spcBef>
                          <a:spcPts val="0"/>
                        </a:spcBef>
                        <a:spcAft>
                          <a:spcPts val="0"/>
                        </a:spcAft>
                      </a:pPr>
                      <a:r>
                        <a:rPr lang="en-US" sz="1100">
                          <a:effectLst/>
                        </a:rPr>
                        <a:t>population health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461025814"/>
                  </a:ext>
                </a:extLst>
              </a:tr>
              <a:tr h="165012">
                <a:tc vMerge="1">
                  <a:txBody>
                    <a:bodyPr/>
                    <a:lstStyle/>
                    <a:p>
                      <a:endParaRPr lang="en-US"/>
                    </a:p>
                  </a:txBody>
                  <a:tcPr/>
                </a:tc>
                <a:tc>
                  <a:txBody>
                    <a:bodyPr/>
                    <a:lstStyle/>
                    <a:p>
                      <a:pPr marL="0" marR="0">
                        <a:spcBef>
                          <a:spcPts val="0"/>
                        </a:spcBef>
                        <a:spcAft>
                          <a:spcPts val="0"/>
                        </a:spcAft>
                      </a:pPr>
                      <a:r>
                        <a:rPr lang="en-US" sz="1100">
                          <a:effectLst/>
                        </a:rPr>
                        <a:t>risk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285602839"/>
                  </a:ext>
                </a:extLst>
              </a:tr>
              <a:tr h="165012">
                <a:tc vMerge="1">
                  <a:txBody>
                    <a:bodyPr/>
                    <a:lstStyle/>
                    <a:p>
                      <a:endParaRPr lang="en-US"/>
                    </a:p>
                  </a:txBody>
                  <a:tcPr/>
                </a:tc>
                <a:tc>
                  <a:txBody>
                    <a:bodyPr/>
                    <a:lstStyle/>
                    <a:p>
                      <a:pPr marL="0" marR="0">
                        <a:spcBef>
                          <a:spcPts val="0"/>
                        </a:spcBef>
                        <a:spcAft>
                          <a:spcPts val="0"/>
                        </a:spcAft>
                      </a:pPr>
                      <a:r>
                        <a:rPr lang="en-US" sz="1100">
                          <a:effectLst/>
                        </a:rPr>
                        <a:t>disease manager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317729892"/>
                  </a:ext>
                </a:extLst>
              </a:tr>
              <a:tr h="165012">
                <a:tc rowSpan="12">
                  <a:txBody>
                    <a:bodyPr/>
                    <a:lstStyle/>
                    <a:p>
                      <a:pPr marL="0" marR="0">
                        <a:spcBef>
                          <a:spcPts val="0"/>
                        </a:spcBef>
                        <a:spcAft>
                          <a:spcPts val="0"/>
                        </a:spcAft>
                      </a:pPr>
                      <a:r>
                        <a:rPr lang="en-US" sz="1100">
                          <a:effectLst/>
                        </a:rPr>
                        <a:t>Navigation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tc>
                  <a:txBody>
                    <a:bodyPr/>
                    <a:lstStyle/>
                    <a:p>
                      <a:pPr marL="0" marR="0">
                        <a:spcBef>
                          <a:spcPts val="0"/>
                        </a:spcBef>
                        <a:spcAft>
                          <a:spcPts val="0"/>
                        </a:spcAft>
                      </a:pPr>
                      <a:r>
                        <a:rPr lang="en-US" sz="1100">
                          <a:effectLst/>
                        </a:rPr>
                        <a:t>care navigation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568628216"/>
                  </a:ext>
                </a:extLst>
              </a:tr>
              <a:tr h="165012">
                <a:tc vMerge="1">
                  <a:txBody>
                    <a:bodyPr/>
                    <a:lstStyle/>
                    <a:p>
                      <a:endParaRPr lang="en-US"/>
                    </a:p>
                  </a:txBody>
                  <a:tcPr/>
                </a:tc>
                <a:tc>
                  <a:txBody>
                    <a:bodyPr/>
                    <a:lstStyle/>
                    <a:p>
                      <a:pPr marL="0" marR="0">
                        <a:spcBef>
                          <a:spcPts val="0"/>
                        </a:spcBef>
                        <a:spcAft>
                          <a:spcPts val="0"/>
                        </a:spcAft>
                      </a:pPr>
                      <a:r>
                        <a:rPr lang="en-US" sz="1100">
                          <a:effectLst/>
                        </a:rPr>
                        <a:t>navigate care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810401428"/>
                  </a:ext>
                </a:extLst>
              </a:tr>
              <a:tr h="165012">
                <a:tc vMerge="1">
                  <a:txBody>
                    <a:bodyPr/>
                    <a:lstStyle/>
                    <a:p>
                      <a:endParaRPr lang="en-US"/>
                    </a:p>
                  </a:txBody>
                  <a:tcPr/>
                </a:tc>
                <a:tc>
                  <a:txBody>
                    <a:bodyPr/>
                    <a:lstStyle/>
                    <a:p>
                      <a:pPr marL="0" marR="0">
                        <a:spcBef>
                          <a:spcPts val="0"/>
                        </a:spcBef>
                        <a:spcAft>
                          <a:spcPts val="0"/>
                        </a:spcAft>
                      </a:pPr>
                      <a:r>
                        <a:rPr lang="en-US" sz="1100">
                          <a:effectLst/>
                        </a:rPr>
                        <a:t>navigate patient care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460867091"/>
                  </a:ext>
                </a:extLst>
              </a:tr>
              <a:tr h="165012">
                <a:tc vMerge="1">
                  <a:txBody>
                    <a:bodyPr/>
                    <a:lstStyle/>
                    <a:p>
                      <a:endParaRPr lang="en-US"/>
                    </a:p>
                  </a:txBody>
                  <a:tcPr/>
                </a:tc>
                <a:tc>
                  <a:txBody>
                    <a:bodyPr/>
                    <a:lstStyle/>
                    <a:p>
                      <a:pPr marL="0" marR="0">
                        <a:spcBef>
                          <a:spcPts val="0"/>
                        </a:spcBef>
                        <a:spcAft>
                          <a:spcPts val="0"/>
                        </a:spcAft>
                      </a:pPr>
                      <a:r>
                        <a:rPr lang="en-US" sz="1100">
                          <a:effectLst/>
                        </a:rPr>
                        <a:t>navigation of care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660048828"/>
                  </a:ext>
                </a:extLst>
              </a:tr>
              <a:tr h="165012">
                <a:tc vMerge="1">
                  <a:txBody>
                    <a:bodyPr/>
                    <a:lstStyle/>
                    <a:p>
                      <a:endParaRPr lang="en-US"/>
                    </a:p>
                  </a:txBody>
                  <a:tcPr/>
                </a:tc>
                <a:tc>
                  <a:txBody>
                    <a:bodyPr/>
                    <a:lstStyle/>
                    <a:p>
                      <a:pPr marL="0" marR="0">
                        <a:spcBef>
                          <a:spcPts val="0"/>
                        </a:spcBef>
                        <a:spcAft>
                          <a:spcPts val="0"/>
                        </a:spcAft>
                      </a:pPr>
                      <a:r>
                        <a:rPr lang="en-US" sz="1100">
                          <a:effectLst/>
                        </a:rPr>
                        <a:t>patient navigation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299709408"/>
                  </a:ext>
                </a:extLst>
              </a:tr>
              <a:tr h="165012">
                <a:tc vMerge="1">
                  <a:txBody>
                    <a:bodyPr/>
                    <a:lstStyle/>
                    <a:p>
                      <a:endParaRPr lang="en-US"/>
                    </a:p>
                  </a:txBody>
                  <a:tcPr/>
                </a:tc>
                <a:tc>
                  <a:txBody>
                    <a:bodyPr/>
                    <a:lstStyle/>
                    <a:p>
                      <a:pPr marL="0" marR="0">
                        <a:spcBef>
                          <a:spcPts val="0"/>
                        </a:spcBef>
                        <a:spcAft>
                          <a:spcPts val="0"/>
                        </a:spcAft>
                      </a:pPr>
                      <a:r>
                        <a:rPr lang="en-US" sz="1100">
                          <a:effectLst/>
                        </a:rPr>
                        <a:t>care navigator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257364249"/>
                  </a:ext>
                </a:extLst>
              </a:tr>
              <a:tr h="165012">
                <a:tc vMerge="1">
                  <a:txBody>
                    <a:bodyPr/>
                    <a:lstStyle/>
                    <a:p>
                      <a:endParaRPr lang="en-US"/>
                    </a:p>
                  </a:txBody>
                  <a:tcPr/>
                </a:tc>
                <a:tc>
                  <a:txBody>
                    <a:bodyPr/>
                    <a:lstStyle/>
                    <a:p>
                      <a:pPr marL="0" marR="0">
                        <a:spcBef>
                          <a:spcPts val="0"/>
                        </a:spcBef>
                        <a:spcAft>
                          <a:spcPts val="0"/>
                        </a:spcAft>
                      </a:pPr>
                      <a:r>
                        <a:rPr lang="en-US" sz="1100">
                          <a:effectLst/>
                        </a:rPr>
                        <a:t>nurse navigator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4252289175"/>
                  </a:ext>
                </a:extLst>
              </a:tr>
              <a:tr h="165012">
                <a:tc vMerge="1">
                  <a:txBody>
                    <a:bodyPr/>
                    <a:lstStyle/>
                    <a:p>
                      <a:endParaRPr lang="en-US"/>
                    </a:p>
                  </a:txBody>
                  <a:tcPr/>
                </a:tc>
                <a:tc>
                  <a:txBody>
                    <a:bodyPr/>
                    <a:lstStyle/>
                    <a:p>
                      <a:pPr marL="0" marR="0">
                        <a:spcBef>
                          <a:spcPts val="0"/>
                        </a:spcBef>
                        <a:spcAft>
                          <a:spcPts val="0"/>
                        </a:spcAft>
                      </a:pPr>
                      <a:r>
                        <a:rPr lang="en-US" sz="1100">
                          <a:effectLst/>
                        </a:rPr>
                        <a:t>health services navigator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023809523"/>
                  </a:ext>
                </a:extLst>
              </a:tr>
              <a:tr h="165012">
                <a:tc vMerge="1">
                  <a:txBody>
                    <a:bodyPr/>
                    <a:lstStyle/>
                    <a:p>
                      <a:endParaRPr lang="en-US"/>
                    </a:p>
                  </a:txBody>
                  <a:tcPr/>
                </a:tc>
                <a:tc>
                  <a:txBody>
                    <a:bodyPr/>
                    <a:lstStyle/>
                    <a:p>
                      <a:pPr marL="0" marR="0">
                        <a:spcBef>
                          <a:spcPts val="0"/>
                        </a:spcBef>
                        <a:spcAft>
                          <a:spcPts val="0"/>
                        </a:spcAft>
                      </a:pPr>
                      <a:r>
                        <a:rPr lang="en-US" sz="1100">
                          <a:effectLst/>
                        </a:rPr>
                        <a:t>health service navigator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573805398"/>
                  </a:ext>
                </a:extLst>
              </a:tr>
              <a:tr h="165012">
                <a:tc vMerge="1">
                  <a:txBody>
                    <a:bodyPr/>
                    <a:lstStyle/>
                    <a:p>
                      <a:endParaRPr lang="en-US"/>
                    </a:p>
                  </a:txBody>
                  <a:tcPr/>
                </a:tc>
                <a:tc>
                  <a:txBody>
                    <a:bodyPr/>
                    <a:lstStyle/>
                    <a:p>
                      <a:pPr marL="0" marR="0">
                        <a:spcBef>
                          <a:spcPts val="0"/>
                        </a:spcBef>
                        <a:spcAft>
                          <a:spcPts val="0"/>
                        </a:spcAft>
                      </a:pPr>
                      <a:r>
                        <a:rPr lang="en-US" sz="1100">
                          <a:effectLst/>
                        </a:rPr>
                        <a:t>care continuum navigator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367065306"/>
                  </a:ext>
                </a:extLst>
              </a:tr>
              <a:tr h="165012">
                <a:tc vMerge="1">
                  <a:txBody>
                    <a:bodyPr/>
                    <a:lstStyle/>
                    <a:p>
                      <a:endParaRPr lang="en-US"/>
                    </a:p>
                  </a:txBody>
                  <a:tcPr/>
                </a:tc>
                <a:tc>
                  <a:txBody>
                    <a:bodyPr/>
                    <a:lstStyle/>
                    <a:p>
                      <a:pPr marL="0" marR="0">
                        <a:spcBef>
                          <a:spcPts val="0"/>
                        </a:spcBef>
                        <a:spcAft>
                          <a:spcPts val="0"/>
                        </a:spcAft>
                      </a:pPr>
                      <a:r>
                        <a:rPr lang="en-US" sz="1100">
                          <a:effectLst/>
                        </a:rPr>
                        <a:t>care coordination navigator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282265101"/>
                  </a:ext>
                </a:extLst>
              </a:tr>
              <a:tr h="165012">
                <a:tc vMerge="1">
                  <a:txBody>
                    <a:bodyPr/>
                    <a:lstStyle/>
                    <a:p>
                      <a:endParaRPr lang="en-US"/>
                    </a:p>
                  </a:txBody>
                  <a:tcPr/>
                </a:tc>
                <a:tc>
                  <a:txBody>
                    <a:bodyPr/>
                    <a:lstStyle/>
                    <a:p>
                      <a:pPr marL="0" marR="0">
                        <a:spcBef>
                          <a:spcPts val="0"/>
                        </a:spcBef>
                        <a:spcAft>
                          <a:spcPts val="0"/>
                        </a:spcAft>
                      </a:pPr>
                      <a:r>
                        <a:rPr lang="en-US" sz="1100" dirty="0">
                          <a:effectLst/>
                        </a:rPr>
                        <a:t>patient navigator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002773484"/>
                  </a:ext>
                </a:extLst>
              </a:tr>
            </a:tbl>
          </a:graphicData>
        </a:graphic>
      </p:graphicFrame>
      <p:graphicFrame>
        <p:nvGraphicFramePr>
          <p:cNvPr id="7" name="Table 6">
            <a:extLst>
              <a:ext uri="{FF2B5EF4-FFF2-40B4-BE49-F238E27FC236}">
                <a16:creationId xmlns:a16="http://schemas.microsoft.com/office/drawing/2014/main" id="{6C166C5F-38D1-47A0-8C29-34C6AE51D87B}"/>
              </a:ext>
            </a:extLst>
          </p:cNvPr>
          <p:cNvGraphicFramePr>
            <a:graphicFrameLocks noGrp="1"/>
          </p:cNvGraphicFramePr>
          <p:nvPr>
            <p:extLst>
              <p:ext uri="{D42A27DB-BD31-4B8C-83A1-F6EECF244321}">
                <p14:modId xmlns:p14="http://schemas.microsoft.com/office/powerpoint/2010/main" val="472594763"/>
              </p:ext>
            </p:extLst>
          </p:nvPr>
        </p:nvGraphicFramePr>
        <p:xfrm>
          <a:off x="6096000" y="1325566"/>
          <a:ext cx="5029200" cy="4571930"/>
        </p:xfrm>
        <a:graphic>
          <a:graphicData uri="http://schemas.openxmlformats.org/drawingml/2006/table">
            <a:tbl>
              <a:tblPr firstRow="1" firstCol="1" bandRow="1">
                <a:tableStyleId>{5C22544A-7EE6-4342-B048-85BDC9FD1C3A}</a:tableStyleId>
              </a:tblPr>
              <a:tblGrid>
                <a:gridCol w="2514600">
                  <a:extLst>
                    <a:ext uri="{9D8B030D-6E8A-4147-A177-3AD203B41FA5}">
                      <a16:colId xmlns:a16="http://schemas.microsoft.com/office/drawing/2014/main" val="2758214816"/>
                    </a:ext>
                  </a:extLst>
                </a:gridCol>
                <a:gridCol w="2514600">
                  <a:extLst>
                    <a:ext uri="{9D8B030D-6E8A-4147-A177-3AD203B41FA5}">
                      <a16:colId xmlns:a16="http://schemas.microsoft.com/office/drawing/2014/main" val="3819251967"/>
                    </a:ext>
                  </a:extLst>
                </a:gridCol>
              </a:tblGrid>
              <a:tr h="207815">
                <a:tc>
                  <a:txBody>
                    <a:bodyPr/>
                    <a:lstStyle/>
                    <a:p>
                      <a:pPr marL="0" marR="0">
                        <a:spcBef>
                          <a:spcPts val="0"/>
                        </a:spcBef>
                        <a:spcAft>
                          <a:spcPts val="0"/>
                        </a:spcAft>
                      </a:pPr>
                      <a:r>
                        <a:rPr lang="en-US" sz="1100">
                          <a:effectLst/>
                        </a:rPr>
                        <a:t>Emerging Role Domain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tc>
                  <a:txBody>
                    <a:bodyPr/>
                    <a:lstStyle/>
                    <a:p>
                      <a:pPr marL="0" marR="0">
                        <a:spcBef>
                          <a:spcPts val="0"/>
                        </a:spcBef>
                        <a:spcAft>
                          <a:spcPts val="0"/>
                        </a:spcAft>
                      </a:pPr>
                      <a:r>
                        <a:rPr lang="en-US" sz="1100">
                          <a:effectLst/>
                        </a:rPr>
                        <a:t>Search Term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805782039"/>
                  </a:ext>
                </a:extLst>
              </a:tr>
              <a:tr h="207815">
                <a:tc rowSpan="6">
                  <a:txBody>
                    <a:bodyPr/>
                    <a:lstStyle/>
                    <a:p>
                      <a:pPr marL="0" marR="0">
                        <a:spcBef>
                          <a:spcPts val="0"/>
                        </a:spcBef>
                        <a:spcAft>
                          <a:spcPts val="0"/>
                        </a:spcAft>
                      </a:pPr>
                      <a:r>
                        <a:rPr lang="en-US" sz="1100" dirty="0">
                          <a:effectLst/>
                        </a:rPr>
                        <a:t>Patient Education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tc>
                  <a:txBody>
                    <a:bodyPr/>
                    <a:lstStyle/>
                    <a:p>
                      <a:pPr marL="0" marR="0">
                        <a:spcBef>
                          <a:spcPts val="0"/>
                        </a:spcBef>
                        <a:spcAft>
                          <a:spcPts val="0"/>
                        </a:spcAft>
                      </a:pPr>
                      <a:r>
                        <a:rPr lang="en-US" sz="1100" dirty="0">
                          <a:effectLst/>
                        </a:rPr>
                        <a:t>health coach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218648716"/>
                  </a:ext>
                </a:extLst>
              </a:tr>
              <a:tr h="207815">
                <a:tc vMerge="1">
                  <a:txBody>
                    <a:bodyPr/>
                    <a:lstStyle/>
                    <a:p>
                      <a:endParaRPr lang="en-US"/>
                    </a:p>
                  </a:txBody>
                  <a:tcPr/>
                </a:tc>
                <a:tc>
                  <a:txBody>
                    <a:bodyPr/>
                    <a:lstStyle/>
                    <a:p>
                      <a:pPr marL="0" marR="0">
                        <a:spcBef>
                          <a:spcPts val="0"/>
                        </a:spcBef>
                        <a:spcAft>
                          <a:spcPts val="0"/>
                        </a:spcAft>
                      </a:pPr>
                      <a:r>
                        <a:rPr lang="en-US" sz="1100">
                          <a:effectLst/>
                        </a:rPr>
                        <a:t>health coaching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729056469"/>
                  </a:ext>
                </a:extLst>
              </a:tr>
              <a:tr h="207815">
                <a:tc vMerge="1">
                  <a:txBody>
                    <a:bodyPr/>
                    <a:lstStyle/>
                    <a:p>
                      <a:endParaRPr lang="en-US"/>
                    </a:p>
                  </a:txBody>
                  <a:tcPr/>
                </a:tc>
                <a:tc>
                  <a:txBody>
                    <a:bodyPr/>
                    <a:lstStyle/>
                    <a:p>
                      <a:pPr marL="0" marR="0">
                        <a:spcBef>
                          <a:spcPts val="0"/>
                        </a:spcBef>
                        <a:spcAft>
                          <a:spcPts val="0"/>
                        </a:spcAft>
                      </a:pPr>
                      <a:r>
                        <a:rPr lang="en-US" sz="1100">
                          <a:effectLst/>
                        </a:rPr>
                        <a:t>health educating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158253732"/>
                  </a:ext>
                </a:extLst>
              </a:tr>
              <a:tr h="207815">
                <a:tc vMerge="1">
                  <a:txBody>
                    <a:bodyPr/>
                    <a:lstStyle/>
                    <a:p>
                      <a:endParaRPr lang="en-US"/>
                    </a:p>
                  </a:txBody>
                  <a:tcPr/>
                </a:tc>
                <a:tc>
                  <a:txBody>
                    <a:bodyPr/>
                    <a:lstStyle/>
                    <a:p>
                      <a:pPr marL="0" marR="0">
                        <a:spcBef>
                          <a:spcPts val="0"/>
                        </a:spcBef>
                        <a:spcAft>
                          <a:spcPts val="0"/>
                        </a:spcAft>
                      </a:pPr>
                      <a:r>
                        <a:rPr lang="en-US" sz="1100">
                          <a:effectLst/>
                        </a:rPr>
                        <a:t>health education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815672164"/>
                  </a:ext>
                </a:extLst>
              </a:tr>
              <a:tr h="207815">
                <a:tc vMerge="1">
                  <a:txBody>
                    <a:bodyPr/>
                    <a:lstStyle/>
                    <a:p>
                      <a:endParaRPr lang="en-US"/>
                    </a:p>
                  </a:txBody>
                  <a:tcPr/>
                </a:tc>
                <a:tc>
                  <a:txBody>
                    <a:bodyPr/>
                    <a:lstStyle/>
                    <a:p>
                      <a:pPr marL="0" marR="0">
                        <a:spcBef>
                          <a:spcPts val="0"/>
                        </a:spcBef>
                        <a:spcAft>
                          <a:spcPts val="0"/>
                        </a:spcAft>
                      </a:pPr>
                      <a:r>
                        <a:rPr lang="en-US" sz="1100">
                          <a:effectLst/>
                        </a:rPr>
                        <a:t>consumer education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4016390090"/>
                  </a:ext>
                </a:extLst>
              </a:tr>
              <a:tr h="207815">
                <a:tc vMerge="1">
                  <a:txBody>
                    <a:bodyPr/>
                    <a:lstStyle/>
                    <a:p>
                      <a:endParaRPr lang="en-US"/>
                    </a:p>
                  </a:txBody>
                  <a:tcPr/>
                </a:tc>
                <a:tc>
                  <a:txBody>
                    <a:bodyPr/>
                    <a:lstStyle/>
                    <a:p>
                      <a:pPr marL="0" marR="0">
                        <a:spcBef>
                          <a:spcPts val="0"/>
                        </a:spcBef>
                        <a:spcAft>
                          <a:spcPts val="0"/>
                        </a:spcAft>
                      </a:pPr>
                      <a:r>
                        <a:rPr lang="en-US" sz="1100">
                          <a:effectLst/>
                        </a:rPr>
                        <a:t>health educator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004972062"/>
                  </a:ext>
                </a:extLst>
              </a:tr>
              <a:tr h="207815">
                <a:tc rowSpan="15">
                  <a:txBody>
                    <a:bodyPr/>
                    <a:lstStyle/>
                    <a:p>
                      <a:pPr marL="0" marR="0">
                        <a:spcBef>
                          <a:spcPts val="0"/>
                        </a:spcBef>
                        <a:spcAft>
                          <a:spcPts val="0"/>
                        </a:spcAft>
                      </a:pPr>
                      <a:r>
                        <a:rPr lang="en-US" sz="1100" dirty="0">
                          <a:effectLst/>
                        </a:rPr>
                        <a:t>Peer Role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tc>
                  <a:txBody>
                    <a:bodyPr/>
                    <a:lstStyle/>
                    <a:p>
                      <a:pPr marL="0" marR="0">
                        <a:spcBef>
                          <a:spcPts val="0"/>
                        </a:spcBef>
                        <a:spcAft>
                          <a:spcPts val="0"/>
                        </a:spcAft>
                      </a:pPr>
                      <a:r>
                        <a:rPr lang="en-US" sz="1100">
                          <a:effectLst/>
                        </a:rPr>
                        <a:t>peer educator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390211718"/>
                  </a:ext>
                </a:extLst>
              </a:tr>
              <a:tr h="207815">
                <a:tc vMerge="1">
                  <a:txBody>
                    <a:bodyPr/>
                    <a:lstStyle/>
                    <a:p>
                      <a:endParaRPr lang="en-US"/>
                    </a:p>
                  </a:txBody>
                  <a:tcPr/>
                </a:tc>
                <a:tc>
                  <a:txBody>
                    <a:bodyPr/>
                    <a:lstStyle/>
                    <a:p>
                      <a:pPr marL="0" marR="0">
                        <a:spcBef>
                          <a:spcPts val="0"/>
                        </a:spcBef>
                        <a:spcAft>
                          <a:spcPts val="0"/>
                        </a:spcAft>
                      </a:pPr>
                      <a:r>
                        <a:rPr lang="en-US" sz="1100">
                          <a:effectLst/>
                        </a:rPr>
                        <a:t>peer education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390919841"/>
                  </a:ext>
                </a:extLst>
              </a:tr>
              <a:tr h="207815">
                <a:tc vMerge="1">
                  <a:txBody>
                    <a:bodyPr/>
                    <a:lstStyle/>
                    <a:p>
                      <a:endParaRPr lang="en-US"/>
                    </a:p>
                  </a:txBody>
                  <a:tcPr/>
                </a:tc>
                <a:tc>
                  <a:txBody>
                    <a:bodyPr/>
                    <a:lstStyle/>
                    <a:p>
                      <a:pPr marL="0" marR="0">
                        <a:spcBef>
                          <a:spcPts val="0"/>
                        </a:spcBef>
                        <a:spcAft>
                          <a:spcPts val="0"/>
                        </a:spcAft>
                      </a:pPr>
                      <a:r>
                        <a:rPr lang="en-US" sz="1100">
                          <a:effectLst/>
                        </a:rPr>
                        <a:t>peer specialist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379090537"/>
                  </a:ext>
                </a:extLst>
              </a:tr>
              <a:tr h="207815">
                <a:tc vMerge="1">
                  <a:txBody>
                    <a:bodyPr/>
                    <a:lstStyle/>
                    <a:p>
                      <a:endParaRPr lang="en-US"/>
                    </a:p>
                  </a:txBody>
                  <a:tcPr/>
                </a:tc>
                <a:tc>
                  <a:txBody>
                    <a:bodyPr/>
                    <a:lstStyle/>
                    <a:p>
                      <a:pPr marL="0" marR="0">
                        <a:spcBef>
                          <a:spcPts val="0"/>
                        </a:spcBef>
                        <a:spcAft>
                          <a:spcPts val="0"/>
                        </a:spcAft>
                      </a:pPr>
                      <a:r>
                        <a:rPr lang="en-US" sz="1100">
                          <a:effectLst/>
                        </a:rPr>
                        <a:t>peer mentor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301761691"/>
                  </a:ext>
                </a:extLst>
              </a:tr>
              <a:tr h="207815">
                <a:tc vMerge="1">
                  <a:txBody>
                    <a:bodyPr/>
                    <a:lstStyle/>
                    <a:p>
                      <a:endParaRPr lang="en-US"/>
                    </a:p>
                  </a:txBody>
                  <a:tcPr/>
                </a:tc>
                <a:tc>
                  <a:txBody>
                    <a:bodyPr/>
                    <a:lstStyle/>
                    <a:p>
                      <a:pPr marL="0" marR="0">
                        <a:spcBef>
                          <a:spcPts val="0"/>
                        </a:spcBef>
                        <a:spcAft>
                          <a:spcPts val="0"/>
                        </a:spcAft>
                      </a:pPr>
                      <a:r>
                        <a:rPr lang="en-US" sz="1100">
                          <a:effectLst/>
                        </a:rPr>
                        <a:t>peer advocate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915836031"/>
                  </a:ext>
                </a:extLst>
              </a:tr>
              <a:tr h="207815">
                <a:tc vMerge="1">
                  <a:txBody>
                    <a:bodyPr/>
                    <a:lstStyle/>
                    <a:p>
                      <a:endParaRPr lang="en-US"/>
                    </a:p>
                  </a:txBody>
                  <a:tcPr/>
                </a:tc>
                <a:tc>
                  <a:txBody>
                    <a:bodyPr/>
                    <a:lstStyle/>
                    <a:p>
                      <a:pPr marL="0" marR="0">
                        <a:spcBef>
                          <a:spcPts val="0"/>
                        </a:spcBef>
                        <a:spcAft>
                          <a:spcPts val="0"/>
                        </a:spcAft>
                      </a:pPr>
                      <a:r>
                        <a:rPr lang="en-US" sz="1100">
                          <a:effectLst/>
                        </a:rPr>
                        <a:t>peer partner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208320009"/>
                  </a:ext>
                </a:extLst>
              </a:tr>
              <a:tr h="207815">
                <a:tc vMerge="1">
                  <a:txBody>
                    <a:bodyPr/>
                    <a:lstStyle/>
                    <a:p>
                      <a:endParaRPr lang="en-US"/>
                    </a:p>
                  </a:txBody>
                  <a:tcPr/>
                </a:tc>
                <a:tc>
                  <a:txBody>
                    <a:bodyPr/>
                    <a:lstStyle/>
                    <a:p>
                      <a:pPr marL="0" marR="0">
                        <a:spcBef>
                          <a:spcPts val="0"/>
                        </a:spcBef>
                        <a:spcAft>
                          <a:spcPts val="0"/>
                        </a:spcAft>
                      </a:pPr>
                      <a:r>
                        <a:rPr lang="en-US" sz="1100">
                          <a:effectLst/>
                        </a:rPr>
                        <a:t>peer navigator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931474298"/>
                  </a:ext>
                </a:extLst>
              </a:tr>
              <a:tr h="207815">
                <a:tc vMerge="1">
                  <a:txBody>
                    <a:bodyPr/>
                    <a:lstStyle/>
                    <a:p>
                      <a:endParaRPr lang="en-US"/>
                    </a:p>
                  </a:txBody>
                  <a:tcPr/>
                </a:tc>
                <a:tc>
                  <a:txBody>
                    <a:bodyPr/>
                    <a:lstStyle/>
                    <a:p>
                      <a:pPr marL="0" marR="0">
                        <a:spcBef>
                          <a:spcPts val="0"/>
                        </a:spcBef>
                        <a:spcAft>
                          <a:spcPts val="0"/>
                        </a:spcAft>
                      </a:pPr>
                      <a:r>
                        <a:rPr lang="en-US" sz="1100">
                          <a:effectLst/>
                        </a:rPr>
                        <a:t>peer counselor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116482558"/>
                  </a:ext>
                </a:extLst>
              </a:tr>
              <a:tr h="207815">
                <a:tc vMerge="1">
                  <a:txBody>
                    <a:bodyPr/>
                    <a:lstStyle/>
                    <a:p>
                      <a:endParaRPr lang="en-US"/>
                    </a:p>
                  </a:txBody>
                  <a:tcPr/>
                </a:tc>
                <a:tc>
                  <a:txBody>
                    <a:bodyPr/>
                    <a:lstStyle/>
                    <a:p>
                      <a:pPr marL="0" marR="0">
                        <a:spcBef>
                          <a:spcPts val="0"/>
                        </a:spcBef>
                        <a:spcAft>
                          <a:spcPts val="0"/>
                        </a:spcAft>
                      </a:pPr>
                      <a:r>
                        <a:rPr lang="en-US" sz="1100">
                          <a:effectLst/>
                        </a:rPr>
                        <a:t>peer coach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824061844"/>
                  </a:ext>
                </a:extLst>
              </a:tr>
              <a:tr h="207815">
                <a:tc vMerge="1">
                  <a:txBody>
                    <a:bodyPr/>
                    <a:lstStyle/>
                    <a:p>
                      <a:endParaRPr lang="en-US"/>
                    </a:p>
                  </a:txBody>
                  <a:tcPr/>
                </a:tc>
                <a:tc>
                  <a:txBody>
                    <a:bodyPr/>
                    <a:lstStyle/>
                    <a:p>
                      <a:pPr marL="0" marR="0">
                        <a:spcBef>
                          <a:spcPts val="0"/>
                        </a:spcBef>
                        <a:spcAft>
                          <a:spcPts val="0"/>
                        </a:spcAft>
                      </a:pPr>
                      <a:r>
                        <a:rPr lang="en-US" sz="1100">
                          <a:effectLst/>
                        </a:rPr>
                        <a:t>peer support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730421270"/>
                  </a:ext>
                </a:extLst>
              </a:tr>
              <a:tr h="207815">
                <a:tc vMerge="1">
                  <a:txBody>
                    <a:bodyPr/>
                    <a:lstStyle/>
                    <a:p>
                      <a:endParaRPr lang="en-US"/>
                    </a:p>
                  </a:txBody>
                  <a:tcPr/>
                </a:tc>
                <a:tc>
                  <a:txBody>
                    <a:bodyPr/>
                    <a:lstStyle/>
                    <a:p>
                      <a:pPr marL="0" marR="0">
                        <a:spcBef>
                          <a:spcPts val="0"/>
                        </a:spcBef>
                        <a:spcAft>
                          <a:spcPts val="0"/>
                        </a:spcAft>
                      </a:pPr>
                      <a:r>
                        <a:rPr lang="en-US" sz="1100">
                          <a:effectLst/>
                        </a:rPr>
                        <a:t>peer liaison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273325682"/>
                  </a:ext>
                </a:extLst>
              </a:tr>
              <a:tr h="207815">
                <a:tc vMerge="1">
                  <a:txBody>
                    <a:bodyPr/>
                    <a:lstStyle/>
                    <a:p>
                      <a:endParaRPr lang="en-US"/>
                    </a:p>
                  </a:txBody>
                  <a:tcPr/>
                </a:tc>
                <a:tc>
                  <a:txBody>
                    <a:bodyPr/>
                    <a:lstStyle/>
                    <a:p>
                      <a:pPr marL="0" marR="0">
                        <a:spcBef>
                          <a:spcPts val="0"/>
                        </a:spcBef>
                        <a:spcAft>
                          <a:spcPts val="0"/>
                        </a:spcAft>
                      </a:pPr>
                      <a:r>
                        <a:rPr lang="en-US" sz="1100">
                          <a:effectLst/>
                        </a:rPr>
                        <a:t>peer recovery specialist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557154276"/>
                  </a:ext>
                </a:extLst>
              </a:tr>
              <a:tr h="207815">
                <a:tc vMerge="1">
                  <a:txBody>
                    <a:bodyPr/>
                    <a:lstStyle/>
                    <a:p>
                      <a:endParaRPr lang="en-US"/>
                    </a:p>
                  </a:txBody>
                  <a:tcPr/>
                </a:tc>
                <a:tc>
                  <a:txBody>
                    <a:bodyPr/>
                    <a:lstStyle/>
                    <a:p>
                      <a:pPr marL="0" marR="0">
                        <a:spcBef>
                          <a:spcPts val="0"/>
                        </a:spcBef>
                        <a:spcAft>
                          <a:spcPts val="0"/>
                        </a:spcAft>
                      </a:pPr>
                      <a:r>
                        <a:rPr lang="en-US" sz="1100">
                          <a:effectLst/>
                        </a:rPr>
                        <a:t>peer support specialist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2016838037"/>
                  </a:ext>
                </a:extLst>
              </a:tr>
              <a:tr h="207815">
                <a:tc vMerge="1">
                  <a:txBody>
                    <a:bodyPr/>
                    <a:lstStyle/>
                    <a:p>
                      <a:endParaRPr lang="en-US"/>
                    </a:p>
                  </a:txBody>
                  <a:tcPr/>
                </a:tc>
                <a:tc>
                  <a:txBody>
                    <a:bodyPr/>
                    <a:lstStyle/>
                    <a:p>
                      <a:pPr marL="0" marR="0">
                        <a:spcBef>
                          <a:spcPts val="0"/>
                        </a:spcBef>
                        <a:spcAft>
                          <a:spcPts val="0"/>
                        </a:spcAft>
                      </a:pPr>
                      <a:r>
                        <a:rPr lang="en-US" sz="1100">
                          <a:effectLst/>
                        </a:rPr>
                        <a:t>peer advisor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3662716939"/>
                  </a:ext>
                </a:extLst>
              </a:tr>
              <a:tr h="207815">
                <a:tc vMerge="1">
                  <a:txBody>
                    <a:bodyPr/>
                    <a:lstStyle/>
                    <a:p>
                      <a:endParaRPr lang="en-US"/>
                    </a:p>
                  </a:txBody>
                  <a:tcPr/>
                </a:tc>
                <a:tc>
                  <a:txBody>
                    <a:bodyPr/>
                    <a:lstStyle/>
                    <a:p>
                      <a:pPr marL="0" marR="0">
                        <a:spcBef>
                          <a:spcPts val="0"/>
                        </a:spcBef>
                        <a:spcAft>
                          <a:spcPts val="0"/>
                        </a:spcAft>
                      </a:pPr>
                      <a:r>
                        <a:rPr lang="en-US" sz="1100" dirty="0">
                          <a:effectLst/>
                        </a:rPr>
                        <a:t>peer recovery coach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2410" marR="32410" marT="0" marB="0"/>
                </a:tc>
                <a:extLst>
                  <a:ext uri="{0D108BD9-81ED-4DB2-BD59-A6C34878D82A}">
                    <a16:rowId xmlns:a16="http://schemas.microsoft.com/office/drawing/2014/main" val="1022200822"/>
                  </a:ext>
                </a:extLst>
              </a:tr>
            </a:tbl>
          </a:graphicData>
        </a:graphic>
      </p:graphicFrame>
    </p:spTree>
    <p:extLst>
      <p:ext uri="{BB962C8B-B14F-4D97-AF65-F5344CB8AC3E}">
        <p14:creationId xmlns:p14="http://schemas.microsoft.com/office/powerpoint/2010/main" val="2041211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1325563"/>
          </a:xfrm>
          <a:ln>
            <a:noFill/>
          </a:ln>
        </p:spPr>
        <p:txBody>
          <a:bodyPr>
            <a:noAutofit/>
          </a:bodyPr>
          <a:lstStyle/>
          <a:p>
            <a:r>
              <a:rPr lang="en-US" sz="3200" dirty="0">
                <a:solidFill>
                  <a:srgbClr val="002060"/>
                </a:solidFill>
                <a:latin typeface="+mn-lt"/>
              </a:rPr>
              <a:t>Top Five Healthcare Occupations with Job Ads Referencing an Emerging Role, 2014 &amp; 2015</a:t>
            </a:r>
            <a:endParaRPr lang="en-US" sz="110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8</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graphicFrame>
        <p:nvGraphicFramePr>
          <p:cNvPr id="3" name="Table 2">
            <a:extLst>
              <a:ext uri="{FF2B5EF4-FFF2-40B4-BE49-F238E27FC236}">
                <a16:creationId xmlns:a16="http://schemas.microsoft.com/office/drawing/2014/main" id="{F28D8F49-EBDA-4F06-8C66-643BCD051792}"/>
              </a:ext>
            </a:extLst>
          </p:cNvPr>
          <p:cNvGraphicFramePr>
            <a:graphicFrameLocks noGrp="1"/>
          </p:cNvGraphicFramePr>
          <p:nvPr>
            <p:extLst>
              <p:ext uri="{D42A27DB-BD31-4B8C-83A1-F6EECF244321}">
                <p14:modId xmlns:p14="http://schemas.microsoft.com/office/powerpoint/2010/main" val="2771675797"/>
              </p:ext>
            </p:extLst>
          </p:nvPr>
        </p:nvGraphicFramePr>
        <p:xfrm>
          <a:off x="914400" y="1373376"/>
          <a:ext cx="10363199" cy="2366539"/>
        </p:xfrm>
        <a:graphic>
          <a:graphicData uri="http://schemas.openxmlformats.org/drawingml/2006/table">
            <a:tbl>
              <a:tblPr firstRow="1" bandRow="1">
                <a:tableStyleId>{5C22544A-7EE6-4342-B048-85BDC9FD1C3A}</a:tableStyleId>
              </a:tblPr>
              <a:tblGrid>
                <a:gridCol w="2072140">
                  <a:extLst>
                    <a:ext uri="{9D8B030D-6E8A-4147-A177-3AD203B41FA5}">
                      <a16:colId xmlns:a16="http://schemas.microsoft.com/office/drawing/2014/main" val="3870684515"/>
                    </a:ext>
                  </a:extLst>
                </a:gridCol>
                <a:gridCol w="2072973">
                  <a:extLst>
                    <a:ext uri="{9D8B030D-6E8A-4147-A177-3AD203B41FA5}">
                      <a16:colId xmlns:a16="http://schemas.microsoft.com/office/drawing/2014/main" val="2753211713"/>
                    </a:ext>
                  </a:extLst>
                </a:gridCol>
                <a:gridCol w="2072140">
                  <a:extLst>
                    <a:ext uri="{9D8B030D-6E8A-4147-A177-3AD203B41FA5}">
                      <a16:colId xmlns:a16="http://schemas.microsoft.com/office/drawing/2014/main" val="3690381832"/>
                    </a:ext>
                  </a:extLst>
                </a:gridCol>
                <a:gridCol w="2072973">
                  <a:extLst>
                    <a:ext uri="{9D8B030D-6E8A-4147-A177-3AD203B41FA5}">
                      <a16:colId xmlns:a16="http://schemas.microsoft.com/office/drawing/2014/main" val="3036750200"/>
                    </a:ext>
                  </a:extLst>
                </a:gridCol>
                <a:gridCol w="2072973">
                  <a:extLst>
                    <a:ext uri="{9D8B030D-6E8A-4147-A177-3AD203B41FA5}">
                      <a16:colId xmlns:a16="http://schemas.microsoft.com/office/drawing/2014/main" val="152112494"/>
                    </a:ext>
                  </a:extLst>
                </a:gridCol>
              </a:tblGrid>
              <a:tr h="231463">
                <a:tc>
                  <a:txBody>
                    <a:bodyPr/>
                    <a:lstStyle/>
                    <a:p>
                      <a:pPr marL="0" marR="0">
                        <a:spcBef>
                          <a:spcPts val="0"/>
                        </a:spcBef>
                        <a:spcAft>
                          <a:spcPts val="0"/>
                        </a:spcAft>
                      </a:pPr>
                      <a:r>
                        <a:rPr lang="en-US" sz="1100">
                          <a:effectLst/>
                        </a:rPr>
                        <a:t>Care Coordination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Disease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Navigation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Patient Education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Peer Role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9976015"/>
                  </a:ext>
                </a:extLst>
              </a:tr>
              <a:tr h="161525">
                <a:tc>
                  <a:txBody>
                    <a:bodyPr/>
                    <a:lstStyle/>
                    <a:p>
                      <a:pPr marL="0" marR="0">
                        <a:spcBef>
                          <a:spcPts val="0"/>
                        </a:spcBef>
                        <a:spcAft>
                          <a:spcPts val="0"/>
                        </a:spcAft>
                      </a:pPr>
                      <a:r>
                        <a:rPr lang="en-US" sz="1100">
                          <a:effectLst/>
                        </a:rPr>
                        <a:t>n=56,853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n=4,736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n=499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n=5,925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n=205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385275"/>
                  </a:ext>
                </a:extLst>
              </a:tr>
              <a:tr h="231463">
                <a:tc>
                  <a:txBody>
                    <a:bodyPr/>
                    <a:lstStyle/>
                    <a:p>
                      <a:pPr marL="0" marR="0">
                        <a:spcBef>
                          <a:spcPts val="0"/>
                        </a:spcBef>
                        <a:spcAft>
                          <a:spcPts val="0"/>
                        </a:spcAft>
                      </a:pPr>
                      <a:r>
                        <a:rPr lang="en-US" sz="1100" dirty="0">
                          <a:effectLst/>
                        </a:rPr>
                        <a:t>Registered Nurses (72.5%)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Registered Nurses (68.2%)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Registered Nurses (80.4%)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Registered Nurses (50.8%)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Registered Nurses (49.8%)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4211049"/>
                  </a:ext>
                </a:extLst>
              </a:tr>
              <a:tr h="462926">
                <a:tc>
                  <a:txBody>
                    <a:bodyPr/>
                    <a:lstStyle/>
                    <a:p>
                      <a:pPr marL="0" marR="0">
                        <a:spcBef>
                          <a:spcPts val="0"/>
                        </a:spcBef>
                        <a:spcAft>
                          <a:spcPts val="0"/>
                        </a:spcAft>
                      </a:pPr>
                      <a:r>
                        <a:rPr lang="en-US" sz="1100">
                          <a:effectLst/>
                        </a:rPr>
                        <a:t>Licensed Practical/Vocational Nurses (15.0%)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Nurse Practitioner (8.7%)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Physicians and Surgeons (4.0%)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Physician and Surgeons (8.3%)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Nurse Practitioners (14.1%)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909508"/>
                  </a:ext>
                </a:extLst>
              </a:tr>
              <a:tr h="462926">
                <a:tc>
                  <a:txBody>
                    <a:bodyPr/>
                    <a:lstStyle/>
                    <a:p>
                      <a:pPr marL="0" marR="0">
                        <a:spcBef>
                          <a:spcPts val="0"/>
                        </a:spcBef>
                        <a:spcAft>
                          <a:spcPts val="0"/>
                        </a:spcAft>
                      </a:pPr>
                      <a:r>
                        <a:rPr lang="en-US" sz="1100" dirty="0">
                          <a:solidFill>
                            <a:srgbClr val="FF0000"/>
                          </a:solidFill>
                          <a:effectLst/>
                        </a:rPr>
                        <a:t>Healthcare Social Workers (3.0%)</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Physician and Surgeons (5.1%)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Licensed Practical/Vocational Nurse (3.8%)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Physical Therapists (7.4%)</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Physical Therapists (10.2%)</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3136364"/>
                  </a:ext>
                </a:extLst>
              </a:tr>
              <a:tr h="462926">
                <a:tc>
                  <a:txBody>
                    <a:bodyPr/>
                    <a:lstStyle/>
                    <a:p>
                      <a:pPr marL="0" marR="0">
                        <a:spcBef>
                          <a:spcPts val="0"/>
                        </a:spcBef>
                        <a:spcAft>
                          <a:spcPts val="0"/>
                        </a:spcAft>
                      </a:pPr>
                      <a:r>
                        <a:rPr lang="en-US" sz="1100" dirty="0">
                          <a:effectLst/>
                        </a:rPr>
                        <a:t>Nurse Practitioners (2.1%)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Licensed Practical/Vocational Nurses (2.8%)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Nurse Practitioners (3.2%)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Medical Assistants (5.7%)</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Counselors (6.3%)</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4116230"/>
                  </a:ext>
                </a:extLst>
              </a:tr>
              <a:tr h="347195">
                <a:tc>
                  <a:txBody>
                    <a:bodyPr/>
                    <a:lstStyle/>
                    <a:p>
                      <a:pPr marL="0" marR="0">
                        <a:spcBef>
                          <a:spcPts val="0"/>
                        </a:spcBef>
                        <a:spcAft>
                          <a:spcPts val="0"/>
                        </a:spcAft>
                      </a:pPr>
                      <a:r>
                        <a:rPr lang="en-US" sz="1100" dirty="0">
                          <a:solidFill>
                            <a:srgbClr val="FF0000"/>
                          </a:solidFill>
                          <a:effectLst/>
                        </a:rPr>
                        <a:t>Physical Therapists (1.5%)</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Medical Assistants (2.3%)</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Healthcare Social Workers (2.8%)</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Occupational Therapists (5.4%)</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Healthcare Social Workers (3.4%)</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440975"/>
                  </a:ext>
                </a:extLst>
              </a:tr>
            </a:tbl>
          </a:graphicData>
        </a:graphic>
      </p:graphicFrame>
      <p:graphicFrame>
        <p:nvGraphicFramePr>
          <p:cNvPr id="5" name="Table 4">
            <a:extLst>
              <a:ext uri="{FF2B5EF4-FFF2-40B4-BE49-F238E27FC236}">
                <a16:creationId xmlns:a16="http://schemas.microsoft.com/office/drawing/2014/main" id="{E8157482-C393-495C-A79A-01EA9E3A5ABD}"/>
              </a:ext>
            </a:extLst>
          </p:cNvPr>
          <p:cNvGraphicFramePr>
            <a:graphicFrameLocks noGrp="1"/>
          </p:cNvGraphicFramePr>
          <p:nvPr>
            <p:extLst>
              <p:ext uri="{D42A27DB-BD31-4B8C-83A1-F6EECF244321}">
                <p14:modId xmlns:p14="http://schemas.microsoft.com/office/powerpoint/2010/main" val="2684549026"/>
              </p:ext>
            </p:extLst>
          </p:nvPr>
        </p:nvGraphicFramePr>
        <p:xfrm>
          <a:off x="903402" y="3808224"/>
          <a:ext cx="10374197" cy="2293194"/>
        </p:xfrm>
        <a:graphic>
          <a:graphicData uri="http://schemas.openxmlformats.org/drawingml/2006/table">
            <a:tbl>
              <a:tblPr firstRow="1" bandRow="1">
                <a:tableStyleId>{5C22544A-7EE6-4342-B048-85BDC9FD1C3A}</a:tableStyleId>
              </a:tblPr>
              <a:tblGrid>
                <a:gridCol w="2074339">
                  <a:extLst>
                    <a:ext uri="{9D8B030D-6E8A-4147-A177-3AD203B41FA5}">
                      <a16:colId xmlns:a16="http://schemas.microsoft.com/office/drawing/2014/main" val="2315821584"/>
                    </a:ext>
                  </a:extLst>
                </a:gridCol>
                <a:gridCol w="2075173">
                  <a:extLst>
                    <a:ext uri="{9D8B030D-6E8A-4147-A177-3AD203B41FA5}">
                      <a16:colId xmlns:a16="http://schemas.microsoft.com/office/drawing/2014/main" val="583479246"/>
                    </a:ext>
                  </a:extLst>
                </a:gridCol>
                <a:gridCol w="2074339">
                  <a:extLst>
                    <a:ext uri="{9D8B030D-6E8A-4147-A177-3AD203B41FA5}">
                      <a16:colId xmlns:a16="http://schemas.microsoft.com/office/drawing/2014/main" val="3454534941"/>
                    </a:ext>
                  </a:extLst>
                </a:gridCol>
                <a:gridCol w="2075173">
                  <a:extLst>
                    <a:ext uri="{9D8B030D-6E8A-4147-A177-3AD203B41FA5}">
                      <a16:colId xmlns:a16="http://schemas.microsoft.com/office/drawing/2014/main" val="3975136043"/>
                    </a:ext>
                  </a:extLst>
                </a:gridCol>
                <a:gridCol w="2075173">
                  <a:extLst>
                    <a:ext uri="{9D8B030D-6E8A-4147-A177-3AD203B41FA5}">
                      <a16:colId xmlns:a16="http://schemas.microsoft.com/office/drawing/2014/main" val="164039736"/>
                    </a:ext>
                  </a:extLst>
                </a:gridCol>
              </a:tblGrid>
              <a:tr h="223743">
                <a:tc>
                  <a:txBody>
                    <a:bodyPr/>
                    <a:lstStyle/>
                    <a:p>
                      <a:pPr marL="0" marR="0">
                        <a:spcBef>
                          <a:spcPts val="0"/>
                        </a:spcBef>
                        <a:spcAft>
                          <a:spcPts val="0"/>
                        </a:spcAft>
                      </a:pPr>
                      <a:r>
                        <a:rPr lang="en-US" sz="1100">
                          <a:effectLst/>
                        </a:rPr>
                        <a:t>Care Coordination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Disease Management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Navigation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Patient Education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100">
                          <a:effectLst/>
                        </a:rPr>
                        <a:t>Peer Role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2176079"/>
                  </a:ext>
                </a:extLst>
              </a:tr>
              <a:tr h="162222">
                <a:tc>
                  <a:txBody>
                    <a:bodyPr/>
                    <a:lstStyle/>
                    <a:p>
                      <a:pPr marL="0" marR="0">
                        <a:spcBef>
                          <a:spcPts val="0"/>
                        </a:spcBef>
                        <a:spcAft>
                          <a:spcPts val="0"/>
                        </a:spcAft>
                      </a:pPr>
                      <a:r>
                        <a:rPr lang="en-US" sz="1100">
                          <a:effectLst/>
                        </a:rPr>
                        <a:t>n=114,463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n=14,754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n=1,392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n=10,407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n=965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4878664"/>
                  </a:ext>
                </a:extLst>
              </a:tr>
              <a:tr h="223743">
                <a:tc>
                  <a:txBody>
                    <a:bodyPr/>
                    <a:lstStyle/>
                    <a:p>
                      <a:pPr marL="0" marR="0">
                        <a:spcBef>
                          <a:spcPts val="0"/>
                        </a:spcBef>
                        <a:spcAft>
                          <a:spcPts val="0"/>
                        </a:spcAft>
                      </a:pPr>
                      <a:r>
                        <a:rPr lang="en-US" sz="1100">
                          <a:effectLst/>
                        </a:rPr>
                        <a:t>Registered Nurses (65.8%)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Registered Nurses (62.5%)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Registered Nurses (78.6%)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Registered Nurses (43.6%)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Registered Nurses (47.8%)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1460979"/>
                  </a:ext>
                </a:extLst>
              </a:tr>
              <a:tr h="447485">
                <a:tc>
                  <a:txBody>
                    <a:bodyPr/>
                    <a:lstStyle/>
                    <a:p>
                      <a:pPr marL="0" marR="0">
                        <a:spcBef>
                          <a:spcPts val="0"/>
                        </a:spcBef>
                        <a:spcAft>
                          <a:spcPts val="0"/>
                        </a:spcAft>
                      </a:pPr>
                      <a:r>
                        <a:rPr lang="en-US" sz="1100">
                          <a:effectLst/>
                        </a:rPr>
                        <a:t>Licensed Practical/Vocational Nurses (15.5%)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Physician and Surgeons (6.0%)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Healthcare Social Workers (5.6%)</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Licensed Practical/Vocational Nurses (8.4%)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Nursing Assistants (18.1%)</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4908506"/>
                  </a:ext>
                </a:extLst>
              </a:tr>
              <a:tr h="447485">
                <a:tc>
                  <a:txBody>
                    <a:bodyPr/>
                    <a:lstStyle/>
                    <a:p>
                      <a:pPr marL="0" marR="0">
                        <a:spcBef>
                          <a:spcPts val="0"/>
                        </a:spcBef>
                        <a:spcAft>
                          <a:spcPts val="0"/>
                        </a:spcAft>
                      </a:pPr>
                      <a:r>
                        <a:rPr lang="en-US" sz="1100" dirty="0">
                          <a:solidFill>
                            <a:srgbClr val="FF0000"/>
                          </a:solidFill>
                          <a:effectLst/>
                        </a:rPr>
                        <a:t>Healthcare Social Workers (4.4%)</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Nurse Practitioners (5.1%)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Licensed Practical/Vocational Nurses (4.3%)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solidFill>
                            <a:srgbClr val="FF0000"/>
                          </a:solidFill>
                          <a:effectLst/>
                        </a:rPr>
                        <a:t>Medical Assistants (8.2%)</a:t>
                      </a:r>
                      <a:endParaRPr lang="en-US"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Nurse Practitioners (6.6%)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2276095"/>
                  </a:ext>
                </a:extLst>
              </a:tr>
              <a:tr h="447485">
                <a:tc>
                  <a:txBody>
                    <a:bodyPr/>
                    <a:lstStyle/>
                    <a:p>
                      <a:pPr marL="0" marR="0">
                        <a:spcBef>
                          <a:spcPts val="0"/>
                        </a:spcBef>
                        <a:spcAft>
                          <a:spcPts val="0"/>
                        </a:spcAft>
                      </a:pPr>
                      <a:r>
                        <a:rPr lang="en-US" sz="1100">
                          <a:effectLst/>
                        </a:rPr>
                        <a:t>Nurse Practitioners (2.1%)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Licensed Practical/Vocational Nurses (5.0%)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Physician and Surgeons (2.4%)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Physical Therapists (6.9%)</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Physical Therapists (5.8%)</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1140720"/>
                  </a:ext>
                </a:extLst>
              </a:tr>
              <a:tr h="335613">
                <a:tc>
                  <a:txBody>
                    <a:bodyPr/>
                    <a:lstStyle/>
                    <a:p>
                      <a:pPr marL="0" marR="0">
                        <a:spcBef>
                          <a:spcPts val="0"/>
                        </a:spcBef>
                        <a:spcAft>
                          <a:spcPts val="0"/>
                        </a:spcAft>
                      </a:pPr>
                      <a:r>
                        <a:rPr lang="en-US" sz="1100" dirty="0">
                          <a:solidFill>
                            <a:srgbClr val="FF0000"/>
                          </a:solidFill>
                          <a:effectLst/>
                        </a:rPr>
                        <a:t>Physical Therapists (2.1%)</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solidFill>
                            <a:srgbClr val="FF0000"/>
                          </a:solidFill>
                          <a:effectLst/>
                        </a:rPr>
                        <a:t>Medical Assistants (4.7%)</a:t>
                      </a:r>
                      <a:endParaRPr lang="en-US"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Nurse Practitioners (2.3%)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a:effectLst/>
                        </a:rPr>
                        <a:t>Nurse Practitioners (5.5%)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100" dirty="0">
                          <a:effectLst/>
                        </a:rPr>
                        <a:t>Physician and Surgeons (4.9%)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7744294"/>
                  </a:ext>
                </a:extLst>
              </a:tr>
            </a:tbl>
          </a:graphicData>
        </a:graphic>
      </p:graphicFrame>
      <p:sp>
        <p:nvSpPr>
          <p:cNvPr id="8" name="TextBox 7">
            <a:extLst>
              <a:ext uri="{FF2B5EF4-FFF2-40B4-BE49-F238E27FC236}">
                <a16:creationId xmlns:a16="http://schemas.microsoft.com/office/drawing/2014/main" id="{0957F42F-AA4D-4C26-B693-E38148BD21CD}"/>
              </a:ext>
            </a:extLst>
          </p:cNvPr>
          <p:cNvSpPr txBox="1"/>
          <p:nvPr/>
        </p:nvSpPr>
        <p:spPr>
          <a:xfrm rot="16200000">
            <a:off x="-498314" y="2382584"/>
            <a:ext cx="2345329" cy="369332"/>
          </a:xfrm>
          <a:prstGeom prst="rect">
            <a:avLst/>
          </a:prstGeom>
          <a:noFill/>
        </p:spPr>
        <p:txBody>
          <a:bodyPr wrap="square" rtlCol="0">
            <a:spAutoFit/>
          </a:bodyPr>
          <a:lstStyle/>
          <a:p>
            <a:pPr algn="ctr"/>
            <a:r>
              <a:rPr lang="en-US" dirty="0"/>
              <a:t>2014</a:t>
            </a:r>
          </a:p>
        </p:txBody>
      </p:sp>
      <p:sp>
        <p:nvSpPr>
          <p:cNvPr id="10" name="TextBox 9">
            <a:extLst>
              <a:ext uri="{FF2B5EF4-FFF2-40B4-BE49-F238E27FC236}">
                <a16:creationId xmlns:a16="http://schemas.microsoft.com/office/drawing/2014/main" id="{16203755-6849-4167-AB64-678259422742}"/>
              </a:ext>
            </a:extLst>
          </p:cNvPr>
          <p:cNvSpPr txBox="1"/>
          <p:nvPr/>
        </p:nvSpPr>
        <p:spPr>
          <a:xfrm rot="16200000">
            <a:off x="-434146" y="4747301"/>
            <a:ext cx="2293195" cy="369332"/>
          </a:xfrm>
          <a:prstGeom prst="rect">
            <a:avLst/>
          </a:prstGeom>
          <a:noFill/>
        </p:spPr>
        <p:txBody>
          <a:bodyPr wrap="square" rtlCol="0">
            <a:spAutoFit/>
          </a:bodyPr>
          <a:lstStyle/>
          <a:p>
            <a:pPr algn="ctr"/>
            <a:r>
              <a:rPr lang="en-US" dirty="0"/>
              <a:t>2015</a:t>
            </a:r>
          </a:p>
        </p:txBody>
      </p:sp>
    </p:spTree>
    <p:extLst>
      <p:ext uri="{BB962C8B-B14F-4D97-AF65-F5344CB8AC3E}">
        <p14:creationId xmlns:p14="http://schemas.microsoft.com/office/powerpoint/2010/main" val="2899533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668000" cy="1325563"/>
          </a:xfrm>
          <a:ln>
            <a:noFill/>
          </a:ln>
        </p:spPr>
        <p:txBody>
          <a:bodyPr>
            <a:noAutofit/>
          </a:bodyPr>
          <a:lstStyle/>
          <a:p>
            <a:r>
              <a:rPr lang="en-US" sz="2800" dirty="0">
                <a:solidFill>
                  <a:srgbClr val="002060"/>
                </a:solidFill>
                <a:latin typeface="+mn-lt"/>
              </a:rPr>
              <a:t>Emerging Roles Referenced in Job Ads by</a:t>
            </a:r>
            <a:br>
              <a:rPr lang="en-US" sz="2800" dirty="0">
                <a:solidFill>
                  <a:srgbClr val="002060"/>
                </a:solidFill>
                <a:latin typeface="+mn-lt"/>
              </a:rPr>
            </a:br>
            <a:r>
              <a:rPr lang="en-US" sz="2800" dirty="0">
                <a:solidFill>
                  <a:srgbClr val="002060"/>
                </a:solidFill>
                <a:latin typeface="+mn-lt"/>
              </a:rPr>
              <a:t>Educational Requirement of Healthcare Occupation, 2014 &amp; 2015</a:t>
            </a:r>
            <a:endParaRPr lang="en-US" sz="1050" dirty="0">
              <a:solidFill>
                <a:srgbClr val="002060"/>
              </a:solidFill>
              <a:latin typeface="+mn-lt"/>
            </a:endParaRPr>
          </a:p>
        </p:txBody>
      </p:sp>
      <p:sp>
        <p:nvSpPr>
          <p:cNvPr id="6" name="Slide Number Placeholder 5"/>
          <p:cNvSpPr>
            <a:spLocks noGrp="1"/>
          </p:cNvSpPr>
          <p:nvPr>
            <p:ph type="sldNum" sz="quarter" idx="12"/>
          </p:nvPr>
        </p:nvSpPr>
        <p:spPr/>
        <p:txBody>
          <a:bodyPr/>
          <a:lstStyle/>
          <a:p>
            <a:fld id="{5BF2249B-94B5-4863-80F0-B82F8954D95E}" type="slidenum">
              <a:rPr lang="en-US" smtClean="0"/>
              <a:t>9</a:t>
            </a:fld>
            <a:endParaRPr lang="en-US"/>
          </a:p>
        </p:txBody>
      </p:sp>
      <p:cxnSp>
        <p:nvCxnSpPr>
          <p:cNvPr id="11" name="Straight Connector 10">
            <a:extLst>
              <a:ext uri="{FF2B5EF4-FFF2-40B4-BE49-F238E27FC236}">
                <a16:creationId xmlns:a16="http://schemas.microsoft.com/office/drawing/2014/main" id="{9B64DADA-BF8C-2146-B585-527C2A82A099}"/>
              </a:ext>
            </a:extLst>
          </p:cNvPr>
          <p:cNvCxnSpPr>
            <a:cxnSpLocks/>
          </p:cNvCxnSpPr>
          <p:nvPr/>
        </p:nvCxnSpPr>
        <p:spPr>
          <a:xfrm>
            <a:off x="914400" y="1314450"/>
            <a:ext cx="10363200" cy="0"/>
          </a:xfrm>
          <a:prstGeom prst="line">
            <a:avLst/>
          </a:prstGeom>
          <a:ln>
            <a:solidFill>
              <a:schemeClr val="accent2">
                <a:lumMod val="75000"/>
              </a:schemeClr>
            </a:solidFill>
          </a:ln>
        </p:spPr>
        <p:style>
          <a:lnRef idx="1">
            <a:schemeClr val="accent2"/>
          </a:lnRef>
          <a:fillRef idx="0">
            <a:schemeClr val="accent2"/>
          </a:fillRef>
          <a:effectRef idx="0">
            <a:schemeClr val="accent2"/>
          </a:effectRef>
          <a:fontRef idx="minor">
            <a:schemeClr val="tx1"/>
          </a:fontRef>
        </p:style>
      </p:cxnSp>
      <p:graphicFrame>
        <p:nvGraphicFramePr>
          <p:cNvPr id="8" name="Chart 7">
            <a:extLst>
              <a:ext uri="{FF2B5EF4-FFF2-40B4-BE49-F238E27FC236}">
                <a16:creationId xmlns:a16="http://schemas.microsoft.com/office/drawing/2014/main" id="{D84729D9-4FD5-4ED0-B513-0E56A0947430}"/>
              </a:ext>
            </a:extLst>
          </p:cNvPr>
          <p:cNvGraphicFramePr/>
          <p:nvPr>
            <p:extLst>
              <p:ext uri="{D42A27DB-BD31-4B8C-83A1-F6EECF244321}">
                <p14:modId xmlns:p14="http://schemas.microsoft.com/office/powerpoint/2010/main" val="2111197797"/>
              </p:ext>
            </p:extLst>
          </p:nvPr>
        </p:nvGraphicFramePr>
        <p:xfrm>
          <a:off x="609602" y="1314449"/>
          <a:ext cx="5071620" cy="47815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60283D10-207C-49B3-AA53-85B848A65B43}"/>
              </a:ext>
            </a:extLst>
          </p:cNvPr>
          <p:cNvGraphicFramePr/>
          <p:nvPr>
            <p:extLst>
              <p:ext uri="{D42A27DB-BD31-4B8C-83A1-F6EECF244321}">
                <p14:modId xmlns:p14="http://schemas.microsoft.com/office/powerpoint/2010/main" val="2901200808"/>
              </p:ext>
            </p:extLst>
          </p:nvPr>
        </p:nvGraphicFramePr>
        <p:xfrm>
          <a:off x="5757421" y="1314447"/>
          <a:ext cx="6053579" cy="478154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20926207"/>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18300</TotalTime>
  <Words>1576</Words>
  <Application>Microsoft Office PowerPoint</Application>
  <PresentationFormat>Widescreen</PresentationFormat>
  <Paragraphs>376</Paragraphs>
  <Slides>14</Slides>
  <Notes>14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14</vt:i4>
      </vt:variant>
    </vt:vector>
  </HeadingPairs>
  <TitlesOfParts>
    <vt:vector size="22" baseType="lpstr">
      <vt:lpstr>Arial</vt:lpstr>
      <vt:lpstr>Calibri</vt:lpstr>
      <vt:lpstr>Calibri Light</vt:lpstr>
      <vt:lpstr>Times New Roman</vt:lpstr>
      <vt:lpstr>2_Custom Design</vt:lpstr>
      <vt:lpstr>Custom Design</vt:lpstr>
      <vt:lpstr>1_Custom Design</vt:lpstr>
      <vt:lpstr>Office Theme</vt:lpstr>
      <vt:lpstr>Emerging Roles and Occupations in the Health Workforce</vt:lpstr>
      <vt:lpstr>Acknowledgements</vt:lpstr>
      <vt:lpstr>Introduction</vt:lpstr>
      <vt:lpstr>Real-Time Labor Market Information (RT-LMI)</vt:lpstr>
      <vt:lpstr>Question, Data and Methods</vt:lpstr>
      <vt:lpstr>Number of Job Ads with Selected Healthcare Occupations and Emerging Roles, 2014 &amp; 2015</vt:lpstr>
      <vt:lpstr>Emerging Role Domains &amp; Search Terms</vt:lpstr>
      <vt:lpstr>Top Five Healthcare Occupations with Job Ads Referencing an Emerging Role, 2014 &amp; 2015</vt:lpstr>
      <vt:lpstr>Emerging Roles Referenced in Job Ads by Educational Requirement of Healthcare Occupation, 2014 &amp; 2015</vt:lpstr>
      <vt:lpstr>Emerging Role Terms Found within Job Title, and Associated Healthcare Occupations, 2014 &amp; 2015</vt:lpstr>
      <vt:lpstr>Key Findings (1)</vt:lpstr>
      <vt:lpstr>Key Findings (2)</vt:lpstr>
      <vt:lpstr>Conclusions</vt:lpstr>
      <vt:lpstr>Thank you! 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Workforce Planning: MT</dc:title>
  <dc:creator>Sue Skillman</dc:creator>
  <cp:lastModifiedBy>Bianca Frogner</cp:lastModifiedBy>
  <cp:revision>1744</cp:revision>
  <cp:lastPrinted>2017-06-05T22:25:55Z</cp:lastPrinted>
  <dcterms:created xsi:type="dcterms:W3CDTF">2013-05-25T18:21:31Z</dcterms:created>
  <dcterms:modified xsi:type="dcterms:W3CDTF">2018-05-11T12:07:37Z</dcterms:modified>
</cp:coreProperties>
</file>