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03" r:id="rId1"/>
    <p:sldMasterId id="2147483778" r:id="rId2"/>
    <p:sldMasterId id="2147483791" r:id="rId3"/>
    <p:sldMasterId id="2147483827" r:id="rId4"/>
  </p:sldMasterIdLst>
  <p:notesMasterIdLst>
    <p:notesMasterId r:id="rId34"/>
  </p:notesMasterIdLst>
  <p:handoutMasterIdLst>
    <p:handoutMasterId r:id="rId35"/>
  </p:handoutMasterIdLst>
  <p:sldIdLst>
    <p:sldId id="697" r:id="rId5"/>
    <p:sldId id="698" r:id="rId6"/>
    <p:sldId id="726" r:id="rId7"/>
    <p:sldId id="755" r:id="rId8"/>
    <p:sldId id="745" r:id="rId9"/>
    <p:sldId id="701" r:id="rId10"/>
    <p:sldId id="727" r:id="rId11"/>
    <p:sldId id="734" r:id="rId12"/>
    <p:sldId id="714" r:id="rId13"/>
    <p:sldId id="715" r:id="rId14"/>
    <p:sldId id="717" r:id="rId15"/>
    <p:sldId id="740" r:id="rId16"/>
    <p:sldId id="718" r:id="rId17"/>
    <p:sldId id="746" r:id="rId18"/>
    <p:sldId id="747" r:id="rId19"/>
    <p:sldId id="728" r:id="rId20"/>
    <p:sldId id="742" r:id="rId21"/>
    <p:sldId id="756" r:id="rId22"/>
    <p:sldId id="744" r:id="rId23"/>
    <p:sldId id="729" r:id="rId24"/>
    <p:sldId id="749" r:id="rId25"/>
    <p:sldId id="753" r:id="rId26"/>
    <p:sldId id="751" r:id="rId27"/>
    <p:sldId id="754" r:id="rId28"/>
    <p:sldId id="720" r:id="rId29"/>
    <p:sldId id="723" r:id="rId30"/>
    <p:sldId id="741" r:id="rId31"/>
    <p:sldId id="725" r:id="rId32"/>
    <p:sldId id="716"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killman" initials="SS" lastIdx="1" clrIdx="0">
    <p:extLst/>
  </p:cmAuthor>
  <p:cmAuthor id="2" name="Sue Skillman" initials="SS"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829"/>
    <a:srgbClr val="886761"/>
    <a:srgbClr val="CCB54C"/>
    <a:srgbClr val="F0682A"/>
    <a:srgbClr val="178D9D"/>
    <a:srgbClr val="002038"/>
    <a:srgbClr val="31007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67834" autoAdjust="0"/>
  </p:normalViewPr>
  <p:slideViewPr>
    <p:cSldViewPr>
      <p:cViewPr varScale="1">
        <p:scale>
          <a:sx n="82" d="100"/>
          <a:sy n="82" d="100"/>
        </p:scale>
        <p:origin x="1608" y="96"/>
      </p:cViewPr>
      <p:guideLst>
        <p:guide orient="horz" pos="2160"/>
        <p:guide pos="3840"/>
      </p:guideLst>
    </p:cSldViewPr>
  </p:slideViewPr>
  <p:outlineViewPr>
    <p:cViewPr>
      <p:scale>
        <a:sx n="33" d="100"/>
        <a:sy n="33" d="100"/>
      </p:scale>
      <p:origin x="0" y="-2376"/>
    </p:cViewPr>
  </p:outlineViewPr>
  <p:notesTextViewPr>
    <p:cViewPr>
      <p:scale>
        <a:sx n="105" d="100"/>
        <a:sy n="105" d="100"/>
      </p:scale>
      <p:origin x="0" y="0"/>
    </p:cViewPr>
  </p:notesTextViewPr>
  <p:sorterViewPr>
    <p:cViewPr>
      <p:scale>
        <a:sx n="100" d="100"/>
        <a:sy n="100" d="100"/>
      </p:scale>
      <p:origin x="0" y="12160"/>
    </p:cViewPr>
  </p:sorterViewPr>
  <p:notesViewPr>
    <p:cSldViewPr>
      <p:cViewPr varScale="1">
        <p:scale>
          <a:sx n="84" d="100"/>
          <a:sy n="84" d="100"/>
        </p:scale>
        <p:origin x="379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Arial" charset="0"/>
                <a:ea typeface="Arial" charset="0"/>
                <a:cs typeface="Arial" charset="0"/>
              </a:defRPr>
            </a:pPr>
            <a:r>
              <a:rPr lang="en-US" sz="2200" b="1"/>
              <a:t>Home Health Aides</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barChart>
        <c:barDir val="col"/>
        <c:grouping val="clustered"/>
        <c:varyColors val="0"/>
        <c:ser>
          <c:idx val="0"/>
          <c:order val="0"/>
          <c:tx>
            <c:strRef>
              <c:f>'ASEC HHA'!$C$5</c:f>
              <c:strCache>
                <c:ptCount val="1"/>
                <c:pt idx="0">
                  <c:v>Not Self-Employed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charset="0"/>
                    <a:ea typeface="Arial" charset="0"/>
                    <a:cs typeface="Arial"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'ASEC HHA'!$B$6:$B$9</c:f>
              <c:strCache>
                <c:ptCount val="4"/>
                <c:pt idx="0">
                  <c:v>White</c:v>
                </c:pt>
                <c:pt idx="1">
                  <c:v>Black</c:v>
                </c:pt>
                <c:pt idx="2">
                  <c:v>Other</c:v>
                </c:pt>
                <c:pt idx="3">
                  <c:v>Hispanic</c:v>
                </c:pt>
              </c:strCache>
            </c:strRef>
          </c:cat>
          <c:val>
            <c:numRef>
              <c:f>'ASEC HHA'!$C$6:$C$9</c:f>
              <c:numCache>
                <c:formatCode>0.0%</c:formatCode>
                <c:ptCount val="4"/>
                <c:pt idx="0">
                  <c:v>0.45729999999999998</c:v>
                </c:pt>
                <c:pt idx="1">
                  <c:v>0.45140000000000002</c:v>
                </c:pt>
                <c:pt idx="2">
                  <c:v>9.1399999999999995E-2</c:v>
                </c:pt>
                <c:pt idx="3">
                  <c:v>0.1721</c:v>
                </c:pt>
              </c:numCache>
            </c:numRef>
          </c:val>
          <c:extLst>
            <c:ext xmlns:c16="http://schemas.microsoft.com/office/drawing/2014/chart" uri="{C3380CC4-5D6E-409C-BE32-E72D297353CC}">
              <c16:uniqueId val="{00000000-0DED-41B5-9902-763136B0124C}"/>
            </c:ext>
          </c:extLst>
        </c:ser>
        <c:ser>
          <c:idx val="1"/>
          <c:order val="1"/>
          <c:tx>
            <c:strRef>
              <c:f>'ASEC HHA'!$D$5</c:f>
              <c:strCache>
                <c:ptCount val="1"/>
                <c:pt idx="0">
                  <c:v>Self-Employed</c:v>
                </c:pt>
              </c:strCache>
            </c:strRef>
          </c:tx>
          <c:spPr>
            <a:solidFill>
              <a:schemeClr val="accent5"/>
            </a:solidFill>
            <a:ln>
              <a:noFill/>
            </a:ln>
            <a:effectLst/>
          </c:spPr>
          <c:invertIfNegative val="0"/>
          <c:dLbls>
            <c:dLbl>
              <c:idx val="3"/>
              <c:tx>
                <c:rich>
                  <a:bodyPr/>
                  <a:lstStyle/>
                  <a:p>
                    <a:fld id="{6ED71973-C005-44FA-AC96-A8E821F88D3B}" type="VALUE">
                      <a:rPr lang="mr-IN"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CC-4EC6-B629-49B1948ED33A}"/>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charset="0"/>
                    <a:ea typeface="Arial" charset="0"/>
                    <a:cs typeface="Arial"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'ASEC HHA'!$B$6:$B$9</c:f>
              <c:strCache>
                <c:ptCount val="4"/>
                <c:pt idx="0">
                  <c:v>White</c:v>
                </c:pt>
                <c:pt idx="1">
                  <c:v>Black</c:v>
                </c:pt>
                <c:pt idx="2">
                  <c:v>Other</c:v>
                </c:pt>
                <c:pt idx="3">
                  <c:v>Hispanic</c:v>
                </c:pt>
              </c:strCache>
            </c:strRef>
          </c:cat>
          <c:val>
            <c:numRef>
              <c:f>'ASEC HHA'!$D$6:$D$9</c:f>
              <c:numCache>
                <c:formatCode>0.0%</c:formatCode>
                <c:ptCount val="4"/>
                <c:pt idx="0">
                  <c:v>0.5454</c:v>
                </c:pt>
                <c:pt idx="1">
                  <c:v>0.34470000000000001</c:v>
                </c:pt>
                <c:pt idx="2">
                  <c:v>0.1099</c:v>
                </c:pt>
                <c:pt idx="3">
                  <c:v>6.88E-2</c:v>
                </c:pt>
              </c:numCache>
            </c:numRef>
          </c:val>
          <c:extLst>
            <c:ext xmlns:c16="http://schemas.microsoft.com/office/drawing/2014/chart" uri="{C3380CC4-5D6E-409C-BE32-E72D297353CC}">
              <c16:uniqueId val="{00000001-0DED-41B5-9902-763136B0124C}"/>
            </c:ext>
          </c:extLst>
        </c:ser>
        <c:dLbls>
          <c:dLblPos val="outEnd"/>
          <c:showLegendKey val="0"/>
          <c:showVal val="1"/>
          <c:showCatName val="0"/>
          <c:showSerName val="0"/>
          <c:showPercent val="0"/>
          <c:showBubbleSize val="0"/>
        </c:dLbls>
        <c:gapWidth val="112"/>
        <c:overlap val="-27"/>
        <c:axId val="2071912352"/>
        <c:axId val="2098208560"/>
      </c:barChart>
      <c:catAx>
        <c:axId val="207191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charset="0"/>
                <a:ea typeface="Arial" charset="0"/>
                <a:cs typeface="Arial" charset="0"/>
              </a:defRPr>
            </a:pPr>
            <a:endParaRPr lang="en-US"/>
          </a:p>
        </c:txPr>
        <c:crossAx val="2098208560"/>
        <c:crosses val="autoZero"/>
        <c:auto val="1"/>
        <c:lblAlgn val="ctr"/>
        <c:lblOffset val="100"/>
        <c:noMultiLvlLbl val="0"/>
      </c:catAx>
      <c:valAx>
        <c:axId val="2098208560"/>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2071912352"/>
        <c:crosses val="autoZero"/>
        <c:crossBetween val="between"/>
      </c:valAx>
      <c:spPr>
        <a:noFill/>
        <a:ln>
          <a:noFill/>
        </a:ln>
        <a:effectLst/>
      </c:spPr>
    </c:plotArea>
    <c:legend>
      <c:legendPos val="b"/>
      <c:layout>
        <c:manualLayout>
          <c:xMode val="edge"/>
          <c:yMode val="edge"/>
          <c:x val="0.59832388451443597"/>
          <c:y val="0.125707091171291"/>
          <c:w val="0.35834278215223098"/>
          <c:h val="0.207853098917788"/>
        </c:manualLayout>
      </c:layout>
      <c:overlay val="0"/>
      <c:spPr>
        <a:noFill/>
        <a:ln>
          <a:noFill/>
        </a:ln>
        <a:effectLst/>
      </c:spPr>
      <c:txPr>
        <a:bodyPr rot="0" spcFirstLastPara="1" vertOverflow="ellipsis" vert="horz" wrap="square" anchor="ctr" anchorCtr="1"/>
        <a:lstStyle/>
        <a:p>
          <a:pPr>
            <a:defRPr sz="1900" b="0" i="0" u="none" strike="noStrike" kern="1200" baseline="0">
              <a:solidFill>
                <a:schemeClr val="tx1">
                  <a:lumMod val="65000"/>
                  <a:lumOff val="35000"/>
                </a:schemeClr>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latin typeface="Arial" charset="0"/>
          <a:ea typeface="Arial" charset="0"/>
          <a:cs typeface="Arial"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200" b="1"/>
              <a:t>Home Health Aides</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'ASEC HHA'!$C$10</c:f>
              <c:strCache>
                <c:ptCount val="1"/>
                <c:pt idx="0">
                  <c:v>Not Self-Employed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'ASEC HHA'!$B$11:$B$14</c:f>
              <c:strCache>
                <c:ptCount val="4"/>
                <c:pt idx="0">
                  <c:v>Married</c:v>
                </c:pt>
                <c:pt idx="1">
                  <c:v>Not U.S. Citizen</c:v>
                </c:pt>
                <c:pt idx="2">
                  <c:v>Child in the Household</c:v>
                </c:pt>
                <c:pt idx="3">
                  <c:v>Lives in a metro area</c:v>
                </c:pt>
              </c:strCache>
            </c:strRef>
          </c:cat>
          <c:val>
            <c:numRef>
              <c:f>'ASEC HHA'!$C$11:$C$14</c:f>
              <c:numCache>
                <c:formatCode>0.0%</c:formatCode>
                <c:ptCount val="4"/>
                <c:pt idx="0">
                  <c:v>0.35949999999999999</c:v>
                </c:pt>
                <c:pt idx="1">
                  <c:v>0.17460000000000001</c:v>
                </c:pt>
                <c:pt idx="2">
                  <c:v>0.62150000000000005</c:v>
                </c:pt>
                <c:pt idx="3">
                  <c:v>0.90149999999999997</c:v>
                </c:pt>
              </c:numCache>
            </c:numRef>
          </c:val>
          <c:extLst>
            <c:ext xmlns:c16="http://schemas.microsoft.com/office/drawing/2014/chart" uri="{C3380CC4-5D6E-409C-BE32-E72D297353CC}">
              <c16:uniqueId val="{00000000-E2F4-49BC-95B2-D3087C6EBC75}"/>
            </c:ext>
          </c:extLst>
        </c:ser>
        <c:ser>
          <c:idx val="1"/>
          <c:order val="1"/>
          <c:tx>
            <c:strRef>
              <c:f>'ASEC HHA'!$D$10</c:f>
              <c:strCache>
                <c:ptCount val="1"/>
                <c:pt idx="0">
                  <c:v>Self-Employed</c:v>
                </c:pt>
              </c:strCache>
            </c:strRef>
          </c:tx>
          <c:spPr>
            <a:solidFill>
              <a:schemeClr val="accent5"/>
            </a:solidFill>
            <a:ln>
              <a:noFill/>
            </a:ln>
            <a:effectLst/>
          </c:spPr>
          <c:invertIfNegative val="0"/>
          <c:dLbls>
            <c:dLbl>
              <c:idx val="2"/>
              <c:tx>
                <c:rich>
                  <a:bodyPr/>
                  <a:lstStyle/>
                  <a:p>
                    <a:fld id="{6581D580-8B3F-4846-969F-95F47ED68AD7}" type="VALUE">
                      <a:rPr lang="mr-IN"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482-470C-B1A1-C01926F7A85B}"/>
                </c:ext>
              </c:extLst>
            </c:dLbl>
            <c:dLbl>
              <c:idx val="3"/>
              <c:tx>
                <c:rich>
                  <a:bodyPr/>
                  <a:lstStyle/>
                  <a:p>
                    <a:fld id="{A5971998-9869-48E6-B4DE-8269669ADC27}" type="VALUE">
                      <a:rPr lang="mr-IN"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482-470C-B1A1-C01926F7A85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'ASEC HHA'!$B$11:$B$14</c:f>
              <c:strCache>
                <c:ptCount val="4"/>
                <c:pt idx="0">
                  <c:v>Married</c:v>
                </c:pt>
                <c:pt idx="1">
                  <c:v>Not U.S. Citizen</c:v>
                </c:pt>
                <c:pt idx="2">
                  <c:v>Child in the Household</c:v>
                </c:pt>
                <c:pt idx="3">
                  <c:v>Lives in a metro area</c:v>
                </c:pt>
              </c:strCache>
            </c:strRef>
          </c:cat>
          <c:val>
            <c:numRef>
              <c:f>'ASEC HHA'!$D$11:$D$14</c:f>
              <c:numCache>
                <c:formatCode>0.0%</c:formatCode>
                <c:ptCount val="4"/>
                <c:pt idx="0">
                  <c:v>0.52349999999999997</c:v>
                </c:pt>
                <c:pt idx="1">
                  <c:v>0.20519999999999999</c:v>
                </c:pt>
                <c:pt idx="2">
                  <c:v>0.2712</c:v>
                </c:pt>
                <c:pt idx="3">
                  <c:v>0.72089999999999999</c:v>
                </c:pt>
              </c:numCache>
            </c:numRef>
          </c:val>
          <c:extLst>
            <c:ext xmlns:c16="http://schemas.microsoft.com/office/drawing/2014/chart" uri="{C3380CC4-5D6E-409C-BE32-E72D297353CC}">
              <c16:uniqueId val="{00000001-E2F4-49BC-95B2-D3087C6EBC75}"/>
            </c:ext>
          </c:extLst>
        </c:ser>
        <c:dLbls>
          <c:dLblPos val="outEnd"/>
          <c:showLegendKey val="0"/>
          <c:showVal val="1"/>
          <c:showCatName val="0"/>
          <c:showSerName val="0"/>
          <c:showPercent val="0"/>
          <c:showBubbleSize val="0"/>
        </c:dLbls>
        <c:gapWidth val="112"/>
        <c:overlap val="-27"/>
        <c:axId val="2096593760"/>
        <c:axId val="2096597568"/>
      </c:barChart>
      <c:catAx>
        <c:axId val="209659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96597568"/>
        <c:crosses val="autoZero"/>
        <c:auto val="1"/>
        <c:lblAlgn val="ctr"/>
        <c:lblOffset val="100"/>
        <c:noMultiLvlLbl val="0"/>
      </c:catAx>
      <c:valAx>
        <c:axId val="2096597568"/>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2096593760"/>
        <c:crosses val="autoZero"/>
        <c:crossBetween val="between"/>
      </c:valAx>
      <c:spPr>
        <a:noFill/>
        <a:ln>
          <a:noFill/>
        </a:ln>
        <a:effectLst/>
      </c:spPr>
    </c:plotArea>
    <c:legend>
      <c:legendPos val="b"/>
      <c:layout>
        <c:manualLayout>
          <c:xMode val="edge"/>
          <c:yMode val="edge"/>
          <c:x val="5.1468449256343002E-2"/>
          <c:y val="0.169965504311961"/>
          <c:w val="0.41348006695182699"/>
          <c:h val="0.12627234095737999"/>
        </c:manualLayout>
      </c:layout>
      <c:overlay val="0"/>
      <c:spPr>
        <a:noFill/>
        <a:ln>
          <a:noFill/>
        </a:ln>
        <a:effectLst/>
      </c:spPr>
      <c:txPr>
        <a:bodyPr rot="0" spcFirstLastPara="1" vertOverflow="ellipsis" vert="horz" wrap="square" anchor="ctr" anchorCtr="1"/>
        <a:lstStyle/>
        <a:p>
          <a:pPr>
            <a:defRPr sz="1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200" b="1" dirty="0"/>
              <a:t>Home Care Aides</a:t>
            </a:r>
          </a:p>
        </c:rich>
      </c:tx>
      <c:layout>
        <c:manualLayout>
          <c:xMode val="edge"/>
          <c:yMode val="edge"/>
          <c:x val="0.36873894874982699"/>
          <c:y val="1.2866909550691599E-2"/>
        </c:manualLayout>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ASEC!$C$5</c:f>
              <c:strCache>
                <c:ptCount val="1"/>
                <c:pt idx="0">
                  <c:v>Not Self-Employed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ASEC!$B$6:$B$9</c:f>
              <c:strCache>
                <c:ptCount val="4"/>
                <c:pt idx="0">
                  <c:v>White</c:v>
                </c:pt>
                <c:pt idx="1">
                  <c:v>Black</c:v>
                </c:pt>
                <c:pt idx="2">
                  <c:v>Other</c:v>
                </c:pt>
                <c:pt idx="3">
                  <c:v>Hispanic</c:v>
                </c:pt>
              </c:strCache>
            </c:strRef>
          </c:cat>
          <c:val>
            <c:numRef>
              <c:f>ASEC!$C$6:$C$9</c:f>
              <c:numCache>
                <c:formatCode>0.0%</c:formatCode>
                <c:ptCount val="4"/>
                <c:pt idx="0">
                  <c:v>0.60719999999999996</c:v>
                </c:pt>
                <c:pt idx="1">
                  <c:v>0.28670000000000001</c:v>
                </c:pt>
                <c:pt idx="2">
                  <c:v>0.1061</c:v>
                </c:pt>
                <c:pt idx="3">
                  <c:v>0.18690000000000001</c:v>
                </c:pt>
              </c:numCache>
            </c:numRef>
          </c:val>
          <c:extLst>
            <c:ext xmlns:c16="http://schemas.microsoft.com/office/drawing/2014/chart" uri="{C3380CC4-5D6E-409C-BE32-E72D297353CC}">
              <c16:uniqueId val="{00000000-8798-49E0-981C-74A222A311D1}"/>
            </c:ext>
          </c:extLst>
        </c:ser>
        <c:ser>
          <c:idx val="1"/>
          <c:order val="1"/>
          <c:tx>
            <c:strRef>
              <c:f>ASEC!$D$5</c:f>
              <c:strCache>
                <c:ptCount val="1"/>
                <c:pt idx="0">
                  <c:v>Self-Employed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ASEC!$B$6:$B$9</c:f>
              <c:strCache>
                <c:ptCount val="4"/>
                <c:pt idx="0">
                  <c:v>White</c:v>
                </c:pt>
                <c:pt idx="1">
                  <c:v>Black</c:v>
                </c:pt>
                <c:pt idx="2">
                  <c:v>Other</c:v>
                </c:pt>
                <c:pt idx="3">
                  <c:v>Hispanic</c:v>
                </c:pt>
              </c:strCache>
            </c:strRef>
          </c:cat>
          <c:val>
            <c:numRef>
              <c:f>ASEC!$D$6:$D$9</c:f>
              <c:numCache>
                <c:formatCode>0.0%</c:formatCode>
                <c:ptCount val="4"/>
                <c:pt idx="0">
                  <c:v>0.53410000000000002</c:v>
                </c:pt>
                <c:pt idx="1">
                  <c:v>0.34139999999999998</c:v>
                </c:pt>
                <c:pt idx="2">
                  <c:v>0.1246</c:v>
                </c:pt>
                <c:pt idx="3">
                  <c:v>9.4500000000000001E-2</c:v>
                </c:pt>
              </c:numCache>
            </c:numRef>
          </c:val>
          <c:extLst>
            <c:ext xmlns:c16="http://schemas.microsoft.com/office/drawing/2014/chart" uri="{C3380CC4-5D6E-409C-BE32-E72D297353CC}">
              <c16:uniqueId val="{00000001-8798-49E0-981C-74A222A311D1}"/>
            </c:ext>
          </c:extLst>
        </c:ser>
        <c:dLbls>
          <c:dLblPos val="outEnd"/>
          <c:showLegendKey val="0"/>
          <c:showVal val="1"/>
          <c:showCatName val="0"/>
          <c:showSerName val="0"/>
          <c:showPercent val="0"/>
          <c:showBubbleSize val="0"/>
        </c:dLbls>
        <c:gapWidth val="112"/>
        <c:overlap val="-27"/>
        <c:axId val="2096190912"/>
        <c:axId val="2096194240"/>
      </c:barChart>
      <c:catAx>
        <c:axId val="209619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96194240"/>
        <c:crosses val="autoZero"/>
        <c:auto val="1"/>
        <c:lblAlgn val="ctr"/>
        <c:lblOffset val="100"/>
        <c:noMultiLvlLbl val="0"/>
      </c:catAx>
      <c:valAx>
        <c:axId val="2096194240"/>
        <c:scaling>
          <c:orientation val="minMax"/>
        </c:scaling>
        <c:delete val="1"/>
        <c:axPos val="l"/>
        <c:majorGridlines>
          <c:spPr>
            <a:ln w="9525" cap="flat" cmpd="sng" algn="ctr">
              <a:noFill/>
              <a:round/>
            </a:ln>
            <a:effectLst/>
          </c:spPr>
        </c:majorGridlines>
        <c:numFmt formatCode="0.0%" sourceLinked="1"/>
        <c:majorTickMark val="none"/>
        <c:minorTickMark val="none"/>
        <c:tickLblPos val="nextTo"/>
        <c:crossAx val="2096190912"/>
        <c:crosses val="autoZero"/>
        <c:crossBetween val="between"/>
      </c:valAx>
      <c:spPr>
        <a:noFill/>
        <a:ln>
          <a:noFill/>
        </a:ln>
        <a:effectLst/>
      </c:spPr>
    </c:plotArea>
    <c:legend>
      <c:legendPos val="b"/>
      <c:layout>
        <c:manualLayout>
          <c:xMode val="edge"/>
          <c:yMode val="edge"/>
          <c:x val="0.47316883656869602"/>
          <c:y val="0.102785548850157"/>
          <c:w val="0.48020824699544101"/>
          <c:h val="0.24492459423549201"/>
        </c:manualLayout>
      </c:layout>
      <c:overlay val="0"/>
      <c:spPr>
        <a:noFill/>
        <a:ln>
          <a:noFill/>
        </a:ln>
        <a:effectLst/>
      </c:spPr>
      <c:txPr>
        <a:bodyPr rot="0" spcFirstLastPara="1" vertOverflow="ellipsis" vert="horz" wrap="square" anchor="ctr" anchorCtr="1"/>
        <a:lstStyle/>
        <a:p>
          <a:pPr>
            <a:defRPr sz="1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200" b="1"/>
              <a:t>Home Care Aides</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ASEC!$C$11</c:f>
              <c:strCache>
                <c:ptCount val="1"/>
                <c:pt idx="0">
                  <c:v>Not Self-Employed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ASEC!$B$12:$B$15</c:f>
              <c:strCache>
                <c:ptCount val="4"/>
                <c:pt idx="0">
                  <c:v>Married</c:v>
                </c:pt>
                <c:pt idx="1">
                  <c:v>Not U.S. Citizen</c:v>
                </c:pt>
                <c:pt idx="2">
                  <c:v>Child in the Household</c:v>
                </c:pt>
                <c:pt idx="3">
                  <c:v>Lives in a metro area</c:v>
                </c:pt>
              </c:strCache>
            </c:strRef>
          </c:cat>
          <c:val>
            <c:numRef>
              <c:f>ASEC!$C$12:$C$15</c:f>
              <c:numCache>
                <c:formatCode>0.0%</c:formatCode>
                <c:ptCount val="4"/>
                <c:pt idx="0">
                  <c:v>0.3831</c:v>
                </c:pt>
                <c:pt idx="1">
                  <c:v>0.1008</c:v>
                </c:pt>
                <c:pt idx="2">
                  <c:v>0.54300000000000004</c:v>
                </c:pt>
                <c:pt idx="3">
                  <c:v>0.80510000000000004</c:v>
                </c:pt>
              </c:numCache>
            </c:numRef>
          </c:val>
          <c:extLst>
            <c:ext xmlns:c16="http://schemas.microsoft.com/office/drawing/2014/chart" uri="{C3380CC4-5D6E-409C-BE32-E72D297353CC}">
              <c16:uniqueId val="{00000000-D9CC-4FBF-A4E6-6F5FBB1EE38A}"/>
            </c:ext>
          </c:extLst>
        </c:ser>
        <c:ser>
          <c:idx val="1"/>
          <c:order val="1"/>
          <c:tx>
            <c:strRef>
              <c:f>ASEC!$D$11</c:f>
              <c:strCache>
                <c:ptCount val="1"/>
                <c:pt idx="0">
                  <c:v>Self-Employed</c:v>
                </c:pt>
              </c:strCache>
            </c:strRef>
          </c:tx>
          <c:spPr>
            <a:solidFill>
              <a:schemeClr val="accent5"/>
            </a:solidFill>
            <a:ln>
              <a:noFill/>
            </a:ln>
            <a:effectLst/>
          </c:spPr>
          <c:invertIfNegative val="0"/>
          <c:dLbls>
            <c:dLbl>
              <c:idx val="3"/>
              <c:tx>
                <c:rich>
                  <a:bodyPr/>
                  <a:lstStyle/>
                  <a:p>
                    <a:fld id="{A9EEABCD-B9F5-4FA8-9C4D-E9D5B7E650E3}" type="VALUE">
                      <a:rPr lang="mr-IN" b="0"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8A5-4FA2-A5D0-878A0A28795C}"/>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ASEC!$B$12:$B$15</c:f>
              <c:strCache>
                <c:ptCount val="4"/>
                <c:pt idx="0">
                  <c:v>Married</c:v>
                </c:pt>
                <c:pt idx="1">
                  <c:v>Not U.S. Citizen</c:v>
                </c:pt>
                <c:pt idx="2">
                  <c:v>Child in the Household</c:v>
                </c:pt>
                <c:pt idx="3">
                  <c:v>Lives in a metro area</c:v>
                </c:pt>
              </c:strCache>
            </c:strRef>
          </c:cat>
          <c:val>
            <c:numRef>
              <c:f>ASEC!$D$12:$D$15</c:f>
              <c:numCache>
                <c:formatCode>0.0%</c:formatCode>
                <c:ptCount val="4"/>
                <c:pt idx="0">
                  <c:v>0.38900000000000001</c:v>
                </c:pt>
                <c:pt idx="1">
                  <c:v>0.12709999999999999</c:v>
                </c:pt>
                <c:pt idx="2">
                  <c:v>0.441</c:v>
                </c:pt>
                <c:pt idx="3">
                  <c:v>0.97660000000000002</c:v>
                </c:pt>
              </c:numCache>
            </c:numRef>
          </c:val>
          <c:extLst>
            <c:ext xmlns:c16="http://schemas.microsoft.com/office/drawing/2014/chart" uri="{C3380CC4-5D6E-409C-BE32-E72D297353CC}">
              <c16:uniqueId val="{00000001-D9CC-4FBF-A4E6-6F5FBB1EE38A}"/>
            </c:ext>
          </c:extLst>
        </c:ser>
        <c:dLbls>
          <c:dLblPos val="outEnd"/>
          <c:showLegendKey val="0"/>
          <c:showVal val="1"/>
          <c:showCatName val="0"/>
          <c:showSerName val="0"/>
          <c:showPercent val="0"/>
          <c:showBubbleSize val="0"/>
        </c:dLbls>
        <c:gapWidth val="112"/>
        <c:overlap val="-27"/>
        <c:axId val="2068566272"/>
        <c:axId val="2099881120"/>
      </c:barChart>
      <c:catAx>
        <c:axId val="206856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99881120"/>
        <c:crosses val="autoZero"/>
        <c:auto val="1"/>
        <c:lblAlgn val="ctr"/>
        <c:lblOffset val="100"/>
        <c:noMultiLvlLbl val="0"/>
      </c:catAx>
      <c:valAx>
        <c:axId val="2099881120"/>
        <c:scaling>
          <c:orientation val="minMax"/>
          <c:max val="1"/>
        </c:scaling>
        <c:delete val="1"/>
        <c:axPos val="l"/>
        <c:majorGridlines>
          <c:spPr>
            <a:ln w="9525" cap="flat" cmpd="sng" algn="ctr">
              <a:noFill/>
              <a:round/>
            </a:ln>
            <a:effectLst/>
          </c:spPr>
        </c:majorGridlines>
        <c:numFmt formatCode="0.0%" sourceLinked="1"/>
        <c:majorTickMark val="none"/>
        <c:minorTickMark val="none"/>
        <c:tickLblPos val="nextTo"/>
        <c:crossAx val="2068566272"/>
        <c:crosses val="autoZero"/>
        <c:crossBetween val="between"/>
      </c:valAx>
      <c:spPr>
        <a:noFill/>
        <a:ln>
          <a:noFill/>
        </a:ln>
        <a:effectLst/>
      </c:spPr>
    </c:plotArea>
    <c:legend>
      <c:legendPos val="b"/>
      <c:layout>
        <c:manualLayout>
          <c:xMode val="edge"/>
          <c:yMode val="edge"/>
          <c:x val="5.0142363533672199E-2"/>
          <c:y val="0.10809893963909301"/>
          <c:w val="0.33570192239483598"/>
          <c:h val="0.226552073279537"/>
        </c:manualLayout>
      </c:layout>
      <c:overlay val="0"/>
      <c:spPr>
        <a:noFill/>
        <a:ln>
          <a:noFill/>
        </a:ln>
        <a:effectLst/>
      </c:spPr>
      <c:txPr>
        <a:bodyPr rot="0" spcFirstLastPara="1" vertOverflow="ellipsis" vert="horz" wrap="square" anchor="ctr" anchorCtr="1"/>
        <a:lstStyle/>
        <a:p>
          <a:pPr>
            <a:defRPr sz="1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200" b="1"/>
              <a:t>Median Age</a:t>
            </a:r>
          </a:p>
        </c:rich>
      </c:tx>
      <c:overlay val="0"/>
      <c:spPr>
        <a:noFill/>
        <a:ln>
          <a:noFill/>
        </a:ln>
        <a:effectLst/>
      </c:spPr>
      <c:txPr>
        <a:bodyPr rot="0" spcFirstLastPara="1" vertOverflow="ellipsis" vert="horz" wrap="square" anchor="ctr" anchorCtr="1"/>
        <a:lstStyle/>
        <a:p>
          <a:pPr>
            <a:defRPr sz="2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ASEC!$C$16</c:f>
              <c:strCache>
                <c:ptCount val="1"/>
                <c:pt idx="0">
                  <c:v>Not Self-Employed</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ASEC!$B$17:$B$18</c:f>
              <c:strCache>
                <c:ptCount val="2"/>
                <c:pt idx="0">
                  <c:v>Home Health Aide </c:v>
                </c:pt>
                <c:pt idx="1">
                  <c:v>Home Care Aide </c:v>
                </c:pt>
              </c:strCache>
            </c:strRef>
          </c:cat>
          <c:val>
            <c:numRef>
              <c:f>ASEC!$C$17:$C$18</c:f>
              <c:numCache>
                <c:formatCode>General</c:formatCode>
                <c:ptCount val="2"/>
                <c:pt idx="0">
                  <c:v>41</c:v>
                </c:pt>
                <c:pt idx="1">
                  <c:v>46</c:v>
                </c:pt>
              </c:numCache>
            </c:numRef>
          </c:val>
          <c:extLst>
            <c:ext xmlns:c16="http://schemas.microsoft.com/office/drawing/2014/chart" uri="{C3380CC4-5D6E-409C-BE32-E72D297353CC}">
              <c16:uniqueId val="{00000000-B9CE-4423-B170-3EBDEC25E4C7}"/>
            </c:ext>
          </c:extLst>
        </c:ser>
        <c:ser>
          <c:idx val="1"/>
          <c:order val="1"/>
          <c:tx>
            <c:strRef>
              <c:f>ASEC!$D$16</c:f>
              <c:strCache>
                <c:ptCount val="1"/>
                <c:pt idx="0">
                  <c:v>Self-Employed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ASEC!$B$17:$B$18</c:f>
              <c:strCache>
                <c:ptCount val="2"/>
                <c:pt idx="0">
                  <c:v>Home Health Aide </c:v>
                </c:pt>
                <c:pt idx="1">
                  <c:v>Home Care Aide </c:v>
                </c:pt>
              </c:strCache>
            </c:strRef>
          </c:cat>
          <c:val>
            <c:numRef>
              <c:f>ASEC!$D$17:$D$18</c:f>
              <c:numCache>
                <c:formatCode>General</c:formatCode>
                <c:ptCount val="2"/>
                <c:pt idx="0">
                  <c:v>47</c:v>
                </c:pt>
                <c:pt idx="1">
                  <c:v>55</c:v>
                </c:pt>
              </c:numCache>
            </c:numRef>
          </c:val>
          <c:extLst>
            <c:ext xmlns:c16="http://schemas.microsoft.com/office/drawing/2014/chart" uri="{C3380CC4-5D6E-409C-BE32-E72D297353CC}">
              <c16:uniqueId val="{00000001-B9CE-4423-B170-3EBDEC25E4C7}"/>
            </c:ext>
          </c:extLst>
        </c:ser>
        <c:dLbls>
          <c:dLblPos val="outEnd"/>
          <c:showLegendKey val="0"/>
          <c:showVal val="1"/>
          <c:showCatName val="0"/>
          <c:showSerName val="0"/>
          <c:showPercent val="0"/>
          <c:showBubbleSize val="0"/>
        </c:dLbls>
        <c:gapWidth val="182"/>
        <c:axId val="2098586640"/>
        <c:axId val="2099215024"/>
      </c:barChart>
      <c:catAx>
        <c:axId val="2098586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99215024"/>
        <c:crosses val="autoZero"/>
        <c:auto val="1"/>
        <c:lblAlgn val="ctr"/>
        <c:lblOffset val="100"/>
        <c:noMultiLvlLbl val="0"/>
      </c:catAx>
      <c:valAx>
        <c:axId val="2099215024"/>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98586640"/>
        <c:crosses val="autoZero"/>
        <c:crossBetween val="between"/>
      </c:valAx>
      <c:spPr>
        <a:noFill/>
        <a:ln>
          <a:noFill/>
        </a:ln>
        <a:effectLst/>
      </c:spPr>
    </c:plotArea>
    <c:legend>
      <c:legendPos val="b"/>
      <c:layout>
        <c:manualLayout>
          <c:xMode val="edge"/>
          <c:yMode val="edge"/>
          <c:x val="0.222595641453909"/>
          <c:y val="0.92017145034290104"/>
          <c:w val="0.54470770699117199"/>
          <c:h val="6.3699517399034802E-2"/>
        </c:manualLayout>
      </c:layout>
      <c:overlay val="0"/>
      <c:spPr>
        <a:noFill/>
        <a:ln>
          <a:noFill/>
        </a:ln>
        <a:effectLst/>
      </c:spPr>
      <c:txPr>
        <a:bodyPr rot="0" spcFirstLastPara="1" vertOverflow="ellipsis" vert="horz" wrap="square" anchor="ctr" anchorCtr="1"/>
        <a:lstStyle/>
        <a:p>
          <a:pPr>
            <a:defRPr sz="1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5138"/>
          </a:xfrm>
          <a:prstGeom prst="rect">
            <a:avLst/>
          </a:prstGeom>
        </p:spPr>
        <p:txBody>
          <a:bodyPr vert="horz" lIns="91421" tIns="45710" rIns="91421" bIns="45710"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5138"/>
          </a:xfrm>
          <a:prstGeom prst="rect">
            <a:avLst/>
          </a:prstGeom>
        </p:spPr>
        <p:txBody>
          <a:bodyPr vert="horz" lIns="91421" tIns="45710" rIns="91421" bIns="45710" rtlCol="0"/>
          <a:lstStyle>
            <a:lvl1pPr algn="r">
              <a:defRPr sz="1200"/>
            </a:lvl1pPr>
          </a:lstStyle>
          <a:p>
            <a:fld id="{60ED3BAE-11A7-4935-82EA-2C03D4EA6C0C}" type="datetimeFigureOut">
              <a:rPr lang="en-US" smtClean="0"/>
              <a:t>6/18/2018</a:t>
            </a:fld>
            <a:endParaRPr lang="en-US"/>
          </a:p>
        </p:txBody>
      </p:sp>
      <p:sp>
        <p:nvSpPr>
          <p:cNvPr id="4" name="Footer Placeholder 3"/>
          <p:cNvSpPr>
            <a:spLocks noGrp="1"/>
          </p:cNvSpPr>
          <p:nvPr>
            <p:ph type="ftr" sz="quarter" idx="2"/>
          </p:nvPr>
        </p:nvSpPr>
        <p:spPr>
          <a:xfrm>
            <a:off x="1" y="8829675"/>
            <a:ext cx="3037840" cy="465138"/>
          </a:xfrm>
          <a:prstGeom prst="rect">
            <a:avLst/>
          </a:prstGeom>
        </p:spPr>
        <p:txBody>
          <a:bodyPr vert="horz" lIns="91421" tIns="45710" rIns="91421" bIns="45710"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675"/>
            <a:ext cx="3037840" cy="465138"/>
          </a:xfrm>
          <a:prstGeom prst="rect">
            <a:avLst/>
          </a:prstGeom>
        </p:spPr>
        <p:txBody>
          <a:bodyPr vert="horz" lIns="91421" tIns="45710" rIns="91421" bIns="45710" rtlCol="0" anchor="b"/>
          <a:lstStyle>
            <a:lvl1pPr algn="r">
              <a:defRPr sz="1200"/>
            </a:lvl1pPr>
          </a:lstStyle>
          <a:p>
            <a:fld id="{1FD403A5-7B4D-4B54-83F5-E10BEA1FCCEA}" type="slidenum">
              <a:rPr lang="en-US" smtClean="0"/>
              <a:t>‹#›</a:t>
            </a:fld>
            <a:endParaRPr lang="en-US"/>
          </a:p>
        </p:txBody>
      </p:sp>
    </p:spTree>
    <p:extLst>
      <p:ext uri="{BB962C8B-B14F-4D97-AF65-F5344CB8AC3E}">
        <p14:creationId xmlns:p14="http://schemas.microsoft.com/office/powerpoint/2010/main" val="3102116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421" tIns="45710" rIns="91421" bIns="45710"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1421" tIns="45710" rIns="91421" bIns="45710" rtlCol="0"/>
          <a:lstStyle>
            <a:lvl1pPr algn="r">
              <a:defRPr sz="1200"/>
            </a:lvl1pPr>
          </a:lstStyle>
          <a:p>
            <a:fld id="{D945930D-A648-4896-BA34-B4FB7E975383}" type="datetimeFigureOut">
              <a:rPr lang="en-US" smtClean="0"/>
              <a:pPr/>
              <a:t>6/18/2018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21" tIns="45710" rIns="91421" bIns="4571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21" tIns="45710" rIns="91421" bIns="4571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8829967"/>
            <a:ext cx="3037840" cy="464820"/>
          </a:xfrm>
          <a:prstGeom prst="rect">
            <a:avLst/>
          </a:prstGeom>
        </p:spPr>
        <p:txBody>
          <a:bodyPr vert="horz" lIns="91421" tIns="45710" rIns="91421" bIns="4571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21" tIns="45710" rIns="91421" bIns="45710" rtlCol="0" anchor="b"/>
          <a:lstStyle>
            <a:lvl1pPr algn="r">
              <a:defRPr sz="1200"/>
            </a:lvl1pPr>
          </a:lstStyle>
          <a:p>
            <a:fld id="{49B0BD7B-4A3F-4264-AFF7-C7E51FEA2415}" type="slidenum">
              <a:rPr lang="en-US" smtClean="0"/>
              <a:pPr/>
              <a:t>‹#›</a:t>
            </a:fld>
            <a:endParaRPr lang="en-US"/>
          </a:p>
        </p:txBody>
      </p:sp>
    </p:spTree>
    <p:extLst>
      <p:ext uri="{BB962C8B-B14F-4D97-AF65-F5344CB8AC3E}">
        <p14:creationId xmlns:p14="http://schemas.microsoft.com/office/powerpoint/2010/main" val="3930277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sz="1200" b="0" i="0" kern="1200" dirty="0" smtClean="0">
                <a:solidFill>
                  <a:schemeClr val="tx1"/>
                </a:solidFill>
                <a:effectLst/>
                <a:latin typeface="+mn-lt"/>
                <a:ea typeface="+mn-ea"/>
                <a:cs typeface="+mn-cs"/>
              </a:rPr>
              <a:t>My name is Andrew Jopson. I'm a Research Scientist at UW CHWS. As you may or may not know, UW CHWS is celebrating 20 years of conducting high-quality, rigorous research to inform local, state and national health workforce planners and policy makers. We are one of 7 Health Workforce Research Centers in the U.S. funded by the federal Health Resources and Services Administration to conduct policy-relevant research on health workforce issues. Today I am presenting findings from one of our HRSA funded studies</a:t>
            </a:r>
            <a:r>
              <a:rPr lang="mr-IN" sz="1200" b="0" i="0" kern="1200" dirty="0" smtClean="0">
                <a:solidFill>
                  <a:schemeClr val="tx1"/>
                </a:solidFill>
                <a:effectLst/>
                <a:latin typeface="+mn-lt"/>
                <a:ea typeface="+mn-ea"/>
                <a:cs typeface="+mn-cs"/>
              </a:rPr>
              <a:t>…</a:t>
            </a:r>
            <a:endParaRPr lang="en-US" sz="1000" dirty="0" smtClean="0"/>
          </a:p>
          <a:p>
            <a:endParaRPr lang="en-US" baseline="0" dirty="0" smtClean="0"/>
          </a:p>
        </p:txBody>
      </p:sp>
      <p:sp>
        <p:nvSpPr>
          <p:cNvPr id="4" name="Slide Number Placeholder 3"/>
          <p:cNvSpPr>
            <a:spLocks noGrp="1"/>
          </p:cNvSpPr>
          <p:nvPr>
            <p:ph type="sldNum" sz="quarter" idx="10"/>
          </p:nvPr>
        </p:nvSpPr>
        <p:spPr/>
        <p:txBody>
          <a:bodyPr/>
          <a:lstStyle/>
          <a:p>
            <a:fld id="{49B0BD7B-4A3F-4264-AFF7-C7E51FEA2415}" type="slidenum">
              <a:rPr lang="en-US" smtClean="0"/>
              <a:pPr/>
              <a:t>1</a:t>
            </a:fld>
            <a:endParaRPr lang="en-US"/>
          </a:p>
        </p:txBody>
      </p:sp>
    </p:spTree>
    <p:extLst>
      <p:ext uri="{BB962C8B-B14F-4D97-AF65-F5344CB8AC3E}">
        <p14:creationId xmlns:p14="http://schemas.microsoft.com/office/powerpoint/2010/main" val="3154880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our study, we use the Current Population Survey (CPS), 2016 Annual Social and Economic Supplement</a:t>
            </a:r>
            <a:r>
              <a:rPr lang="en-US" sz="1200" b="0" i="0" kern="1200" baseline="0" dirty="0" smtClean="0">
                <a:solidFill>
                  <a:schemeClr val="tx1"/>
                </a:solidFill>
                <a:effectLst/>
                <a:latin typeface="+mn-lt"/>
                <a:ea typeface="+mn-ea"/>
                <a:cs typeface="+mn-cs"/>
              </a:rPr>
              <a:t> or “March Supplement”</a:t>
            </a:r>
            <a:r>
              <a:rPr lang="en-US" sz="1200" b="0" i="0" kern="120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This supplement asks more specific questions about employment arrangements to distinguish different types of contingent work arrangements (such as on-call workers, contract work). The CWS was fielded in May 2017, but the data has yet to be released. Our initial hope was to present time trends for these workers between 1995, 2005 and 2017. However, because the CWS 2017 data isn’t available yet, we’re going to present some findings from the 2016 ”March Supplement” to describe what’s happening with self-employment more recently among home health aides and home care aides. This is an extension of my master’s thesis work. The surveys identify occupations based on the Standard Occupational Classification (SOC) system. Work settings are based on industry codes that align with the North American Industry Classification System (NAICS).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We examined descriptive statistics and </a:t>
            </a:r>
            <a:r>
              <a:rPr lang="en-US" sz="1200" b="0" i="0" kern="1200" baseline="0" dirty="0" err="1" smtClean="0">
                <a:solidFill>
                  <a:schemeClr val="tx1"/>
                </a:solidFill>
                <a:effectLst/>
                <a:latin typeface="+mn-lt"/>
                <a:ea typeface="+mn-ea"/>
                <a:cs typeface="+mn-cs"/>
              </a:rPr>
              <a:t>probit</a:t>
            </a:r>
            <a:r>
              <a:rPr lang="en-US" sz="1200" b="0" i="0" kern="1200" baseline="0" dirty="0" smtClean="0">
                <a:solidFill>
                  <a:schemeClr val="tx1"/>
                </a:solidFill>
                <a:effectLst/>
                <a:latin typeface="+mn-lt"/>
                <a:ea typeface="+mn-ea"/>
                <a:cs typeface="+mn-cs"/>
              </a:rPr>
              <a:t> models to identify factors that affect the probability of being self-employed in these occupations.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To examine differences in annual income we used a two-stage regression model.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First stage: in the first stage we calculated the probability of being self-employed. In the second stage, we used generalized linear model to examine the effect of being self-employed on income, where we included the predicted value from the first stage as a covariate.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More info about data 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“March Supplement”</a:t>
            </a:r>
            <a:r>
              <a:rPr lang="en-US" sz="1200" b="0" i="0" kern="1200" dirty="0" smtClean="0">
                <a:solidFill>
                  <a:schemeClr val="tx1"/>
                </a:solidFill>
                <a:effectLst/>
                <a:latin typeface="+mn-lt"/>
                <a:ea typeface="+mn-ea"/>
                <a:cs typeface="+mn-cs"/>
              </a:rPr>
              <a:t> which is a monthly survey of 60,000 households conducted by the U.S. Census and U.S.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Bureau of labor statistics, gathering information on work, earnings, and education. Additionally,</a:t>
            </a:r>
            <a:r>
              <a:rPr lang="en-US" sz="1200" b="0" i="0" kern="1200" baseline="0" dirty="0" smtClean="0">
                <a:solidFill>
                  <a:schemeClr val="tx1"/>
                </a:solidFill>
                <a:effectLst/>
                <a:latin typeface="+mn-lt"/>
                <a:ea typeface="+mn-ea"/>
                <a:cs typeface="+mn-cs"/>
              </a:rPr>
              <a:t> the CPS also collects data on variety of topics by adding supplemental questions to the basic survey questions. The supplements are usually conducted annually, biannually or periodically.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171450" indent="-171450">
              <a:buFontTx/>
              <a:buChar char="-"/>
            </a:pPr>
            <a:endParaRPr lang="en-US" sz="1000" baseline="0" dirty="0" smtClean="0"/>
          </a:p>
          <a:p>
            <a:pPr marL="171450" indent="-171450">
              <a:buFontTx/>
              <a:buChar char="-"/>
            </a:pPr>
            <a:endParaRPr lang="en-US" sz="1000" baseline="0" dirty="0" smtClean="0"/>
          </a:p>
          <a:p>
            <a:pPr marL="171450" indent="-171450">
              <a:buFontTx/>
              <a:buChar char="-"/>
            </a:pPr>
            <a:endParaRPr lang="en-US" sz="1000" baseline="0"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10</a:t>
            </a:fld>
            <a:endParaRPr lang="en-US"/>
          </a:p>
        </p:txBody>
      </p:sp>
    </p:spTree>
    <p:extLst>
      <p:ext uri="{BB962C8B-B14F-4D97-AF65-F5344CB8AC3E}">
        <p14:creationId xmlns:p14="http://schemas.microsoft.com/office/powerpoint/2010/main" val="3892676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table compares self-employment for Home Health Aides and Home Care Aides in 2016.</a:t>
            </a:r>
          </a:p>
          <a:p>
            <a:endParaRPr lang="en-US" baseline="0" dirty="0" smtClean="0"/>
          </a:p>
          <a:p>
            <a:r>
              <a:rPr lang="en-US" baseline="0" dirty="0" smtClean="0"/>
              <a:t>Home Health Aides: In 2016, 11.2% were self-employed. </a:t>
            </a:r>
          </a:p>
          <a:p>
            <a:endParaRPr lang="en-US" baseline="0" dirty="0" smtClean="0"/>
          </a:p>
          <a:p>
            <a:r>
              <a:rPr lang="en-US" baseline="0" dirty="0" smtClean="0"/>
              <a:t>Home Care Aides: In 2016, 11.2% were self-employed.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comparison, this is nearly double the proportion of self-employed healthcare workers who were self-employed in 2016.  where nearly</a:t>
            </a:r>
            <a:r>
              <a:rPr lang="en-US" dirty="0" smtClean="0"/>
              <a:t> 6.0% of the approximately 17 million workers in healthcare are self-employed.</a:t>
            </a:r>
          </a:p>
          <a:p>
            <a:endParaRPr lang="en-US" baseline="0" dirty="0" smtClean="0"/>
          </a:p>
          <a:p>
            <a:r>
              <a:rPr lang="en-US" baseline="0" dirty="0" smtClean="0"/>
              <a:t>What follows is demographic characteristics of workers from the 2016 March Supplement. </a:t>
            </a:r>
          </a:p>
          <a:p>
            <a:endParaRPr lang="en-US" baseline="0" dirty="0" smtClean="0"/>
          </a:p>
          <a:p>
            <a:r>
              <a:rPr lang="en-US" baseline="0" dirty="0" smtClean="0"/>
              <a:t>If folks ask: </a:t>
            </a:r>
          </a:p>
          <a:p>
            <a:r>
              <a:rPr lang="en-US" baseline="0" dirty="0" smtClean="0"/>
              <a:t>Unweighted counts:</a:t>
            </a:r>
          </a:p>
          <a:p>
            <a:r>
              <a:rPr lang="en-US" baseline="0" dirty="0" smtClean="0"/>
              <a:t>2016</a:t>
            </a:r>
          </a:p>
          <a:p>
            <a:r>
              <a:rPr lang="en-US" baseline="0" dirty="0" smtClean="0"/>
              <a:t>HHAs = 310</a:t>
            </a:r>
          </a:p>
          <a:p>
            <a:r>
              <a:rPr lang="en-US" baseline="0" dirty="0" smtClean="0"/>
              <a:t>HCAs = 224</a:t>
            </a:r>
          </a:p>
        </p:txBody>
      </p:sp>
      <p:sp>
        <p:nvSpPr>
          <p:cNvPr id="4" name="Slide Number Placeholder 3"/>
          <p:cNvSpPr>
            <a:spLocks noGrp="1"/>
          </p:cNvSpPr>
          <p:nvPr>
            <p:ph type="sldNum" sz="quarter" idx="10"/>
          </p:nvPr>
        </p:nvSpPr>
        <p:spPr/>
        <p:txBody>
          <a:bodyPr/>
          <a:lstStyle/>
          <a:p>
            <a:fld id="{49B0BD7B-4A3F-4264-AFF7-C7E51FEA2415}" type="slidenum">
              <a:rPr lang="en-US" smtClean="0"/>
              <a:pPr/>
              <a:t>11</a:t>
            </a:fld>
            <a:endParaRPr lang="en-US"/>
          </a:p>
        </p:txBody>
      </p:sp>
    </p:spTree>
    <p:extLst>
      <p:ext uri="{BB962C8B-B14F-4D97-AF65-F5344CB8AC3E}">
        <p14:creationId xmlns:p14="http://schemas.microsoft.com/office/powerpoint/2010/main" val="1570747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graph,</a:t>
            </a:r>
            <a:r>
              <a:rPr lang="en-US" baseline="0" dirty="0" smtClean="0"/>
              <a:t> ”blue” represents self-employed workers and ”green” represents those who aren’t self-employed or just wage and salary workers. In terms of race and ethnicity, whites comprised a greater proportion of self-employed home health aides compared to home health aides who were not self-employed. Blacks and </a:t>
            </a:r>
            <a:r>
              <a:rPr lang="en-US" baseline="0" dirty="0" err="1" smtClean="0"/>
              <a:t>hispanics</a:t>
            </a:r>
            <a:r>
              <a:rPr lang="en-US" baseline="0" dirty="0" smtClean="0"/>
              <a:t> comprised a smaller proportion of self-employed workers. </a:t>
            </a:r>
          </a:p>
          <a:p>
            <a:endParaRPr lang="en-US" baseline="0" dirty="0" smtClean="0"/>
          </a:p>
          <a:p>
            <a:r>
              <a:rPr lang="en-US" baseline="0" dirty="0" smtClean="0"/>
              <a:t>Only Hispanic is significantly different</a:t>
            </a:r>
          </a:p>
          <a:p>
            <a:endParaRPr lang="en-US" baseline="0" dirty="0" smtClean="0"/>
          </a:p>
          <a:p>
            <a:r>
              <a:rPr lang="en-US" baseline="0" dirty="0" smtClean="0"/>
              <a:t>[add notation for significance if observed]	</a:t>
            </a:r>
          </a:p>
          <a:p>
            <a:endParaRPr lang="en-US" dirty="0" smtClean="0"/>
          </a:p>
        </p:txBody>
      </p:sp>
      <p:sp>
        <p:nvSpPr>
          <p:cNvPr id="4" name="Slide Number Placeholder 3"/>
          <p:cNvSpPr>
            <a:spLocks noGrp="1"/>
          </p:cNvSpPr>
          <p:nvPr>
            <p:ph type="sldNum" sz="quarter" idx="10"/>
          </p:nvPr>
        </p:nvSpPr>
        <p:spPr/>
        <p:txBody>
          <a:bodyPr/>
          <a:lstStyle/>
          <a:p>
            <a:fld id="{49B0BD7B-4A3F-4264-AFF7-C7E51FEA2415}" type="slidenum">
              <a:rPr lang="en-US" smtClean="0"/>
              <a:pPr/>
              <a:t>12</a:t>
            </a:fld>
            <a:endParaRPr lang="en-US"/>
          </a:p>
        </p:txBody>
      </p:sp>
    </p:spTree>
    <p:extLst>
      <p:ext uri="{BB962C8B-B14F-4D97-AF65-F5344CB8AC3E}">
        <p14:creationId xmlns:p14="http://schemas.microsoft.com/office/powerpoint/2010/main" val="1018597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we look at other characteristics such as marital status, citizenship, child in the household, and living in a metro area. A greater proportion of self-employed home health aides were married compared to those not self-employed. However, while nearly two-thirds of wage and salary home health aides reported having a child in the household, less than a third of self-employed home health aides had a child in the household.  We also see There was little to not variation with regard to citizenship status, fulltime, and whether the worker held the same occupation last year. </a:t>
            </a:r>
          </a:p>
          <a:p>
            <a:endParaRPr lang="en-US" baseline="0" dirty="0" smtClean="0"/>
          </a:p>
          <a:p>
            <a:r>
              <a:rPr lang="en-US" baseline="0" dirty="0" smtClean="0"/>
              <a:t>Child in a household and lives in a metro area are significantly different. </a:t>
            </a:r>
          </a:p>
          <a:p>
            <a:endParaRPr lang="en-US" baseline="0" dirty="0" smtClean="0"/>
          </a:p>
          <a:p>
            <a:r>
              <a:rPr lang="en-US" baseline="0" dirty="0" smtClean="0"/>
              <a:t>When we look at home care aides</a:t>
            </a:r>
            <a:r>
              <a:rPr lang="mr-IN" baseline="0" dirty="0" smtClean="0"/>
              <a:t>…</a:t>
            </a:r>
            <a:r>
              <a:rPr lang="en-US" baseline="0" dirty="0" smtClean="0"/>
              <a:t>.</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9B0BD7B-4A3F-4264-AFF7-C7E51FEA2415}" type="slidenum">
              <a:rPr lang="en-US" smtClean="0"/>
              <a:pPr/>
              <a:t>13</a:t>
            </a:fld>
            <a:endParaRPr lang="en-US"/>
          </a:p>
        </p:txBody>
      </p:sp>
    </p:spTree>
    <p:extLst>
      <p:ext uri="{BB962C8B-B14F-4D97-AF65-F5344CB8AC3E}">
        <p14:creationId xmlns:p14="http://schemas.microsoft.com/office/powerpoint/2010/main" val="1638735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that while</a:t>
            </a:r>
            <a:r>
              <a:rPr lang="en-US" baseline="0" dirty="0" smtClean="0"/>
              <a:t> whites still comprised the majority of self-employed home health aides, blacks comprised a greater proportion of the self-employed. Hispanics comprised a a smaller proportion of the self-employed home care aides. </a:t>
            </a:r>
          </a:p>
          <a:p>
            <a:endParaRPr lang="en-US" baseline="0" dirty="0" smtClean="0"/>
          </a:p>
          <a:p>
            <a:r>
              <a:rPr lang="en-US" baseline="0" dirty="0" smtClean="0"/>
              <a:t>The other category include Asian/Pacific Islander, Native Americans, and Mixed Race. </a:t>
            </a:r>
            <a:endParaRPr lang="en-US"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14</a:t>
            </a:fld>
            <a:endParaRPr lang="en-US"/>
          </a:p>
        </p:txBody>
      </p:sp>
    </p:spTree>
    <p:extLst>
      <p:ext uri="{BB962C8B-B14F-4D97-AF65-F5344CB8AC3E}">
        <p14:creationId xmlns:p14="http://schemas.microsoft.com/office/powerpoint/2010/main" val="281092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Again,</a:t>
            </a:r>
            <a:r>
              <a:rPr lang="en-US" baseline="0" dirty="0" smtClean="0"/>
              <a:t> a lower proportion of self-employed had a child in the household and nearly all self-employed home care aides lived in a metro area.  Only lives in a metro area is significantly different.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Little variation by marital status and citizenship.</a:t>
            </a:r>
            <a:endParaRPr lang="en-US"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9B0BD7B-4A3F-4264-AFF7-C7E51FEA2415}" type="slidenum">
              <a:rPr lang="en-US" smtClean="0"/>
              <a:pPr/>
              <a:t>15</a:t>
            </a:fld>
            <a:endParaRPr lang="en-US"/>
          </a:p>
        </p:txBody>
      </p:sp>
    </p:spTree>
    <p:extLst>
      <p:ext uri="{BB962C8B-B14F-4D97-AF65-F5344CB8AC3E}">
        <p14:creationId xmlns:p14="http://schemas.microsoft.com/office/powerpoint/2010/main" val="1008867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both occupations, self-employed workers were older.</a:t>
            </a:r>
            <a:r>
              <a:rPr lang="en-US" baseline="0" dirty="0" smtClean="0"/>
              <a:t> The median age of self-employed home health aides was six years older than those not self-employed. This difference was greater for home care aides (9 years). Over 50% of self-employed home care aides were between the ages of 55 and 64. This is pretty consistent with previous literature on these types of workers, which shows that contingent workers tend to be older. </a:t>
            </a:r>
          </a:p>
        </p:txBody>
      </p:sp>
      <p:sp>
        <p:nvSpPr>
          <p:cNvPr id="4" name="Slide Number Placeholder 3"/>
          <p:cNvSpPr>
            <a:spLocks noGrp="1"/>
          </p:cNvSpPr>
          <p:nvPr>
            <p:ph type="sldNum" sz="quarter" idx="10"/>
          </p:nvPr>
        </p:nvSpPr>
        <p:spPr/>
        <p:txBody>
          <a:bodyPr/>
          <a:lstStyle/>
          <a:p>
            <a:fld id="{49B0BD7B-4A3F-4264-AFF7-C7E51FEA2415}" type="slidenum">
              <a:rPr lang="en-US" smtClean="0"/>
              <a:pPr/>
              <a:t>16</a:t>
            </a:fld>
            <a:endParaRPr lang="en-US"/>
          </a:p>
        </p:txBody>
      </p:sp>
    </p:spTree>
    <p:extLst>
      <p:ext uri="{BB962C8B-B14F-4D97-AF65-F5344CB8AC3E}">
        <p14:creationId xmlns:p14="http://schemas.microsoft.com/office/powerpoint/2010/main" val="3213251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we examined sociodemographic characteristics that affect the probability of being self-employed, we found that: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Home health aides were 15.4% less likely to be self-employed if they had a child in the household; HHAs</a:t>
            </a:r>
            <a:r>
              <a:rPr lang="en-US" baseline="0" dirty="0" smtClean="0"/>
              <a:t> between the ages of 35 and 44 were </a:t>
            </a:r>
            <a:r>
              <a:rPr lang="en-US" dirty="0" smtClean="0"/>
              <a:t>20.9% less likely to be self-employed than younger workers (18-34).  Similarly,</a:t>
            </a:r>
            <a:r>
              <a:rPr lang="en-US" baseline="0" dirty="0" smtClean="0"/>
              <a:t> home health aides </a:t>
            </a:r>
            <a:r>
              <a:rPr lang="en-US" dirty="0" smtClean="0"/>
              <a:t>between the ages of 55 and 64 were 15.6% less likely than younger workers (18-34) to be self-employed. When we look at home care</a:t>
            </a:r>
            <a:r>
              <a:rPr lang="en-US" baseline="0" dirty="0" smtClean="0"/>
              <a:t> aides</a:t>
            </a:r>
            <a:r>
              <a:rPr lang="mr-IN" baseline="0" dirty="0" smtClean="0"/>
              <a:t>…</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17</a:t>
            </a:fld>
            <a:endParaRPr lang="en-US"/>
          </a:p>
        </p:txBody>
      </p:sp>
    </p:spTree>
    <p:extLst>
      <p:ext uri="{BB962C8B-B14F-4D97-AF65-F5344CB8AC3E}">
        <p14:creationId xmlns:p14="http://schemas.microsoft.com/office/powerpoint/2010/main" val="2595644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Home health aides were 15.4% less likely to be self-employed if they had a child in the household; HHAs</a:t>
            </a:r>
            <a:r>
              <a:rPr lang="en-US" baseline="0" dirty="0" smtClean="0"/>
              <a:t> between the ages of 35 and 44 were </a:t>
            </a:r>
            <a:r>
              <a:rPr lang="en-US" dirty="0" smtClean="0"/>
              <a:t>20.9% less likely to be self-employed than younger workers (18-34).  Similarly,</a:t>
            </a:r>
            <a:r>
              <a:rPr lang="en-US" baseline="0" dirty="0" smtClean="0"/>
              <a:t> home health aides </a:t>
            </a:r>
            <a:r>
              <a:rPr lang="en-US" dirty="0" smtClean="0"/>
              <a:t>between the ages of 55 and 64 were 15.6% less likely than younger workers (18-34) to be self-employed. When we look at home care</a:t>
            </a:r>
            <a:r>
              <a:rPr lang="en-US" baseline="0" dirty="0" smtClean="0"/>
              <a:t> aides</a:t>
            </a:r>
            <a:r>
              <a:rPr lang="mr-IN" baseline="0" dirty="0" smtClean="0"/>
              <a:t>…</a:t>
            </a:r>
            <a:r>
              <a:rPr lang="en-US" baseline="0"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18</a:t>
            </a:fld>
            <a:endParaRPr lang="en-US"/>
          </a:p>
        </p:txBody>
      </p:sp>
    </p:spTree>
    <p:extLst>
      <p:ext uri="{BB962C8B-B14F-4D97-AF65-F5344CB8AC3E}">
        <p14:creationId xmlns:p14="http://schemas.microsoft.com/office/powerpoint/2010/main" val="568160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Only older </a:t>
            </a:r>
            <a:r>
              <a:rPr lang="en-US" baseline="0" dirty="0" smtClean="0"/>
              <a:t>workers (aged 55-64) were 28.5% more likely to be self-employed </a:t>
            </a:r>
            <a:r>
              <a:rPr lang="en-US" dirty="0" smtClean="0"/>
              <a:t>than younger workers (18-34).</a:t>
            </a:r>
            <a:r>
              <a:rPr lang="en-US" baseline="0" dirty="0" smtClean="0"/>
              <a:t> For both of these occupations, age seemed to be an important factor predicting whether someone was self-employed. </a:t>
            </a:r>
            <a:endParaRPr lang="en-US"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19</a:t>
            </a:fld>
            <a:endParaRPr lang="en-US"/>
          </a:p>
        </p:txBody>
      </p:sp>
    </p:spTree>
    <p:extLst>
      <p:ext uri="{BB962C8B-B14F-4D97-AF65-F5344CB8AC3E}">
        <p14:creationId xmlns:p14="http://schemas.microsoft.com/office/powerpoint/2010/main" val="337488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t>Research Team: </a:t>
            </a:r>
          </a:p>
          <a:p>
            <a:r>
              <a:rPr lang="en-US" sz="1000" baseline="0" dirty="0" smtClean="0"/>
              <a:t>Bianca Frogner and Arati Dahal. </a:t>
            </a:r>
          </a:p>
          <a:p>
            <a:r>
              <a:rPr lang="en-US" sz="1000" baseline="0" dirty="0" smtClean="0"/>
              <a:t>This information or content and conclusions are those of the author and should not be construed as the official position or endorsement by HRSA, HHS or the U.S. Government. </a:t>
            </a:r>
            <a:r>
              <a:rPr lang="en-US" sz="1000" baseline="0" dirty="0"/>
              <a:t> </a:t>
            </a:r>
            <a:r>
              <a:rPr lang="en-US" sz="1000" baseline="0" dirty="0" smtClean="0"/>
              <a:t>This project was also supported by the Center for Studies in Demography and Ecology at the University of Washington. </a:t>
            </a:r>
          </a:p>
          <a:p>
            <a:endParaRPr lang="en-US" sz="1000" baseline="0" dirty="0" smtClean="0"/>
          </a:p>
        </p:txBody>
      </p:sp>
      <p:sp>
        <p:nvSpPr>
          <p:cNvPr id="4" name="Slide Number Placeholder 3"/>
          <p:cNvSpPr>
            <a:spLocks noGrp="1"/>
          </p:cNvSpPr>
          <p:nvPr>
            <p:ph type="sldNum" sz="quarter" idx="10"/>
          </p:nvPr>
        </p:nvSpPr>
        <p:spPr/>
        <p:txBody>
          <a:bodyPr/>
          <a:lstStyle/>
          <a:p>
            <a:fld id="{49B0BD7B-4A3F-4264-AFF7-C7E51FEA2415}" type="slidenum">
              <a:rPr lang="en-US" smtClean="0"/>
              <a:pPr/>
              <a:t>2</a:t>
            </a:fld>
            <a:endParaRPr lang="en-US"/>
          </a:p>
        </p:txBody>
      </p:sp>
    </p:spTree>
    <p:extLst>
      <p:ext uri="{BB962C8B-B14F-4D97-AF65-F5344CB8AC3E}">
        <p14:creationId xmlns:p14="http://schemas.microsoft.com/office/powerpoint/2010/main" val="180604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table shows the differences</a:t>
            </a:r>
            <a:r>
              <a:rPr lang="en-US" baseline="0" dirty="0" smtClean="0"/>
              <a:t> in mean annual income between self-employed and not self-employed workers in these occupations. We can see that those who are self-employed appear to have lower annual income than those those who are not self-employed.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we see that HHAs not self-employed make about $21,000 per year. Those who were self-employed make about $16,000. We see a similar trend for Home Care Aides.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unadjusted difference in wages between self-employed and not self-employed workers was $4,717.20. The adjusted was nearly 4000.00. I’m cautious about presenting the significance of these differences in annual income because we’re unable to adjust for selection into these work arrangements. And to what extent these work arrangements are voluntary or involuntary. But the takeaway from here is that those who are self-employed in these occupations report lower annual income.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this difference was not found to be significant. For home care aides, the adjusted difference in wages was nearly $9,000 and this difference in annual income was significant.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Among HHAs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3.5% reported 0 income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15% of self-employed had 0 income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of not self-employed had 0 income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Among HCAs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3.1% reported 0 income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12.5% of self-employed had 0 income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of not self-employed had 0 income</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9B0BD7B-4A3F-4264-AFF7-C7E51FEA2415}" type="slidenum">
              <a:rPr lang="en-US" smtClean="0"/>
              <a:pPr/>
              <a:t>20</a:t>
            </a:fld>
            <a:endParaRPr lang="en-US"/>
          </a:p>
        </p:txBody>
      </p:sp>
    </p:spTree>
    <p:extLst>
      <p:ext uri="{BB962C8B-B14F-4D97-AF65-F5344CB8AC3E}">
        <p14:creationId xmlns:p14="http://schemas.microsoft.com/office/powerpoint/2010/main" val="3188641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To examine the effect of being self-employed on annual income, we used a two-stage regression model to account for any selection into self-employment. As I said earlier, in the first stage we calculated the probability of being self-employed. In the second stage, we used generalized linear model to examine the effect of being self-employed on income, where we included the predicted value from the first stage as a covariate. And we did this for both occupations.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endParaRPr lang="en-US" dirty="0" smtClean="0"/>
          </a:p>
          <a:p>
            <a:r>
              <a:rPr lang="en-US" dirty="0" smtClean="0"/>
              <a:t>Income</a:t>
            </a:r>
            <a:r>
              <a:rPr lang="en-US" baseline="0" dirty="0" smtClean="0"/>
              <a:t> = respondents total pre-tax wage and salary income for the previous calendar year. </a:t>
            </a:r>
          </a:p>
          <a:p>
            <a:endParaRPr lang="en-US" baseline="0" dirty="0" smtClean="0"/>
          </a:p>
          <a:p>
            <a:r>
              <a:rPr lang="en-US" baseline="0" dirty="0" smtClean="0"/>
              <a:t>Here it looks like there is some marginal significance that self-employment among HHAs leads to lower annual wages. </a:t>
            </a:r>
            <a:endParaRPr lang="en-US"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21</a:t>
            </a:fld>
            <a:endParaRPr lang="en-US"/>
          </a:p>
        </p:txBody>
      </p:sp>
    </p:spTree>
    <p:extLst>
      <p:ext uri="{BB962C8B-B14F-4D97-AF65-F5344CB8AC3E}">
        <p14:creationId xmlns:p14="http://schemas.microsoft.com/office/powerpoint/2010/main" val="3466300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Focusing on self-employed we see that self-employment did not necessarily lead to lower annual wages. However, there appears to be some marginal significance in the direction we would expect. </a:t>
            </a:r>
          </a:p>
          <a:p>
            <a:endParaRPr lang="en-US" baseline="0" dirty="0" smtClean="0"/>
          </a:p>
          <a:p>
            <a:r>
              <a:rPr lang="en-US" baseline="0" dirty="0" smtClean="0"/>
              <a:t>If asked:</a:t>
            </a:r>
          </a:p>
          <a:p>
            <a:r>
              <a:rPr lang="en-US" baseline="0" dirty="0" smtClean="0"/>
              <a:t>In our </a:t>
            </a:r>
            <a:r>
              <a:rPr lang="en-US" baseline="0" dirty="0" err="1" smtClean="0"/>
              <a:t>probit</a:t>
            </a:r>
            <a:r>
              <a:rPr lang="en-US" baseline="0" dirty="0" smtClean="0"/>
              <a:t> model, we observed a relationship for certain age categories and we decided include it as a continuous variable for the two stage model.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Question: </a:t>
            </a:r>
            <a:r>
              <a:rPr lang="en-US" dirty="0" smtClean="0"/>
              <a:t>Income</a:t>
            </a:r>
            <a:r>
              <a:rPr lang="en-US" baseline="0" dirty="0" smtClean="0"/>
              <a:t> = respondents total pre-tax wage and salary income for the previous calendar year. </a:t>
            </a:r>
          </a:p>
          <a:p>
            <a:endParaRPr lang="en-US" baseline="0" dirty="0" smtClean="0"/>
          </a:p>
          <a:p>
            <a:r>
              <a:rPr lang="en-US" baseline="0" dirty="0" smtClean="0"/>
              <a:t>Question: Why we did not include marital status and child in HHA in second stage: marital status and having a child would reasonably predict whether someone would work and what type of work they would do. But it would not be a factor that would determine one’s wage or at least an employer should not pay people differently based on their marital status or having a child in the HH. </a:t>
            </a:r>
          </a:p>
          <a:p>
            <a:endParaRPr lang="en-US" baseline="0" dirty="0" smtClean="0"/>
          </a:p>
          <a:p>
            <a:r>
              <a:rPr lang="en-US" baseline="0" dirty="0" smtClean="0"/>
              <a:t>Question: Why FT status in the second stage but not the first? It’s debatable whether hours worked influences your decision to be self-employed or not</a:t>
            </a:r>
            <a:r>
              <a:rPr lang="mr-IN" baseline="0" dirty="0" smtClean="0"/>
              <a:t>…</a:t>
            </a:r>
            <a:r>
              <a:rPr lang="en-US" baseline="0" dirty="0" smtClean="0"/>
              <a:t>but since this is concurrent </a:t>
            </a:r>
            <a:r>
              <a:rPr lang="en-US" baseline="0" dirty="0" err="1" smtClean="0"/>
              <a:t>horus</a:t>
            </a:r>
            <a:r>
              <a:rPr lang="en-US" baseline="0" dirty="0" smtClean="0"/>
              <a:t>, not hours worked in the previous year to the decision to be self-employed, it probably makes sense to not include it in the first stage. </a:t>
            </a:r>
            <a:endParaRPr lang="en-US"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22</a:t>
            </a:fld>
            <a:endParaRPr lang="en-US"/>
          </a:p>
        </p:txBody>
      </p:sp>
    </p:spTree>
    <p:extLst>
      <p:ext uri="{BB962C8B-B14F-4D97-AF65-F5344CB8AC3E}">
        <p14:creationId xmlns:p14="http://schemas.microsoft.com/office/powerpoint/2010/main" val="152639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see that self-employment among HCAs leads to lower annual wages. We also see that being in the same occupation last year also means lower annual wages. Also living in a metro area means higher annual wages. </a:t>
            </a:r>
            <a:endParaRPr lang="en-US"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23</a:t>
            </a:fld>
            <a:endParaRPr lang="en-US"/>
          </a:p>
        </p:txBody>
      </p:sp>
    </p:spTree>
    <p:extLst>
      <p:ext uri="{BB962C8B-B14F-4D97-AF65-F5344CB8AC3E}">
        <p14:creationId xmlns:p14="http://schemas.microsoft.com/office/powerpoint/2010/main" val="1068748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see that self-employment among HCAs seems to lead to lower annual wages. We also see that living in a metro area means higher annual wages and being in the same occupation last year also means lower annual wages (this may be a reflection of the fact that changing jobs actually leaders to higher wages?). </a:t>
            </a:r>
          </a:p>
          <a:p>
            <a:endParaRPr lang="en-US" baseline="0" dirty="0" smtClean="0"/>
          </a:p>
          <a:p>
            <a:r>
              <a:rPr lang="en-US" baseline="0" dirty="0" smtClean="0"/>
              <a:t>So why the difference between HCAs and HHAs? Some of it could be a sample size issue—that we don’t have enough sample to find the difference. It’s also likely that HCAs probably have a harder time finding employment when self-employed because they are less </a:t>
            </a:r>
            <a:r>
              <a:rPr lang="en-US" baseline="0" dirty="0" err="1" smtClean="0"/>
              <a:t>likley</a:t>
            </a:r>
            <a:r>
              <a:rPr lang="en-US" baseline="0" dirty="0" smtClean="0"/>
              <a:t> to work for an agency while HHAs work with an agency even when self-employed so placement may be easier. </a:t>
            </a:r>
            <a:endParaRPr lang="en-US"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24</a:t>
            </a:fld>
            <a:endParaRPr lang="en-US"/>
          </a:p>
        </p:txBody>
      </p:sp>
    </p:spTree>
    <p:extLst>
      <p:ext uri="{BB962C8B-B14F-4D97-AF65-F5344CB8AC3E}">
        <p14:creationId xmlns:p14="http://schemas.microsoft.com/office/powerpoint/2010/main" val="1253785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arenR"/>
            </a:pPr>
            <a:r>
              <a:rPr lang="en-US" dirty="0" smtClean="0"/>
              <a:t>11.2% of home health aides and 11.2% of home care aides are self-employed. </a:t>
            </a:r>
          </a:p>
          <a:p>
            <a:pPr marL="514350" indent="-514350">
              <a:buAutoNum type="arabicParenR"/>
            </a:pPr>
            <a:r>
              <a:rPr lang="en-US" dirty="0" smtClean="0"/>
              <a:t>Home health aides were 15.4% less likely to be self-employed if they had a child in the household; 20.9% less likely to be self-employed if between the ages of 35 and 44 and 15.6% less likely if they were between the ages of 55 and 64.</a:t>
            </a:r>
          </a:p>
          <a:p>
            <a:pPr marL="514350" indent="-514350">
              <a:buAutoNum type="arabicParenR"/>
            </a:pPr>
            <a:r>
              <a:rPr lang="en-US" dirty="0" smtClean="0"/>
              <a:t>Home care aides between the ages of 55 and 64 were 28.5% more likely to be self-employed </a:t>
            </a:r>
          </a:p>
          <a:p>
            <a:pPr marL="514350" indent="-514350">
              <a:buAutoNum type="arabicParenR"/>
            </a:pPr>
            <a:r>
              <a:rPr lang="en-US" dirty="0" smtClean="0"/>
              <a:t>It appears that self-employed workers report lower annual income than workers who were not self-employed. The effect is greater for HCAs than HHAs.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25</a:t>
            </a:fld>
            <a:endParaRPr lang="en-US"/>
          </a:p>
        </p:txBody>
      </p:sp>
    </p:spTree>
    <p:extLst>
      <p:ext uri="{BB962C8B-B14F-4D97-AF65-F5344CB8AC3E}">
        <p14:creationId xmlns:p14="http://schemas.microsoft.com/office/powerpoint/2010/main" val="417605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Self-employment</a:t>
            </a:r>
            <a:r>
              <a:rPr lang="en-US" baseline="0" dirty="0" smtClean="0"/>
              <a:t> is only one type of contingent work arrangement and may not necessarily be the best way to describe the work arrangement for workers in the long-term care workforce examined here. </a:t>
            </a:r>
            <a:endParaRPr lang="en-US" dirty="0" smtClean="0"/>
          </a:p>
          <a:p>
            <a:endParaRPr lang="en-US" dirty="0" smtClean="0"/>
          </a:p>
          <a:p>
            <a:r>
              <a:rPr lang="en-US" dirty="0" smtClean="0"/>
              <a:t>Self-employment does not capture employee perceptions of job security or variable</a:t>
            </a:r>
            <a:r>
              <a:rPr lang="en-US" baseline="0" dirty="0" smtClean="0"/>
              <a:t> working hours, core aspects of contingent work. While self-employed workers by definition do not have any commitment to an employer, they may have a long-term commitment to the occupation or agencies through which they acquire work opportunities. </a:t>
            </a:r>
          </a:p>
          <a:p>
            <a:endParaRPr lang="en-US" baseline="0" dirty="0" smtClean="0"/>
          </a:p>
          <a:p>
            <a:r>
              <a:rPr lang="en-US" baseline="0" dirty="0" smtClean="0"/>
              <a:t>It’s difficult to interpret whether workers prefer or are forced to enter these types of arrangements.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26</a:t>
            </a:fld>
            <a:endParaRPr lang="en-US"/>
          </a:p>
        </p:txBody>
      </p:sp>
    </p:spTree>
    <p:extLst>
      <p:ext uri="{BB962C8B-B14F-4D97-AF65-F5344CB8AC3E}">
        <p14:creationId xmlns:p14="http://schemas.microsoft.com/office/powerpoint/2010/main" val="375786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The increasing role of on-demand ride-sharing apps or task rabbit has revived attention to workers in these types of arrangements. It’s unclear yet whether or to what extent contingent work arrangements are growing among home health aides and home care aides. </a:t>
            </a:r>
          </a:p>
          <a:p>
            <a:endParaRPr lang="en-US" sz="1200" baseline="0" dirty="0" smtClean="0"/>
          </a:p>
          <a:p>
            <a:r>
              <a:rPr lang="en-US" sz="1200" baseline="0" dirty="0" smtClean="0"/>
              <a:t>Work arrangement matters! </a:t>
            </a:r>
            <a:r>
              <a:rPr lang="mr-IN" sz="1200" baseline="0" dirty="0" smtClean="0"/>
              <a:t>–</a:t>
            </a:r>
            <a:r>
              <a:rPr lang="en-US" sz="1200" baseline="0" dirty="0" smtClean="0"/>
              <a:t> We typically look at workers as employed or unemployed and as the workplace structure changes, it’s important to consider the type of work arrangements as a context in which workers work. </a:t>
            </a:r>
          </a:p>
          <a:p>
            <a:endParaRPr lang="en-US" sz="1200" baseline="0" dirty="0" smtClean="0"/>
          </a:p>
          <a:p>
            <a:r>
              <a:rPr lang="en-US" sz="1200" baseline="0" dirty="0" smtClean="0"/>
              <a:t>Who is responsible for these workers? Who is going to invest in continuing training? </a:t>
            </a:r>
            <a:r>
              <a:rPr lang="mr-IN" sz="1200" baseline="0" dirty="0" smtClean="0"/>
              <a:t>–</a:t>
            </a:r>
            <a:r>
              <a:rPr lang="en-US" sz="1200" baseline="0" dirty="0" smtClean="0"/>
              <a:t> blurred relationship between employer and employees makes it difficult for workers in these arrangements to have incentives to stay in this occupation. Which has implications for recruitment and retention. </a:t>
            </a:r>
          </a:p>
          <a:p>
            <a:endParaRPr lang="en-US" sz="1200" baseline="0" dirty="0" smtClean="0"/>
          </a:p>
          <a:p>
            <a:r>
              <a:rPr lang="en-US" sz="1200" baseline="0" dirty="0" smtClean="0"/>
              <a:t>Next step: Use the the 2017 CWS and analyze trends in work arrangements in healthcare. </a:t>
            </a:r>
          </a:p>
          <a:p>
            <a:endParaRPr lang="en-US" sz="1200" baseline="0" dirty="0" smtClean="0"/>
          </a:p>
        </p:txBody>
      </p:sp>
      <p:sp>
        <p:nvSpPr>
          <p:cNvPr id="4" name="Slide Number Placeholder 3"/>
          <p:cNvSpPr>
            <a:spLocks noGrp="1"/>
          </p:cNvSpPr>
          <p:nvPr>
            <p:ph type="sldNum" sz="quarter" idx="10"/>
          </p:nvPr>
        </p:nvSpPr>
        <p:spPr/>
        <p:txBody>
          <a:bodyPr/>
          <a:lstStyle/>
          <a:p>
            <a:fld id="{49B0BD7B-4A3F-4264-AFF7-C7E51FEA2415}" type="slidenum">
              <a:rPr lang="en-US" smtClean="0"/>
              <a:pPr/>
              <a:t>27</a:t>
            </a:fld>
            <a:endParaRPr lang="en-US"/>
          </a:p>
        </p:txBody>
      </p:sp>
    </p:spTree>
    <p:extLst>
      <p:ext uri="{BB962C8B-B14F-4D97-AF65-F5344CB8AC3E}">
        <p14:creationId xmlns:p14="http://schemas.microsoft.com/office/powerpoint/2010/main" val="4209093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Chiropractors</a:t>
            </a:r>
            <a:r>
              <a:rPr lang="en-US" baseline="0" dirty="0" smtClean="0"/>
              <a:t> </a:t>
            </a:r>
            <a:r>
              <a:rPr lang="mr-IN" baseline="0" dirty="0" smtClean="0"/>
              <a:t>–</a:t>
            </a:r>
            <a:r>
              <a:rPr lang="en-US" baseline="0" dirty="0" smtClean="0"/>
              <a:t> 78%</a:t>
            </a:r>
          </a:p>
          <a:p>
            <a:r>
              <a:rPr lang="en-US" baseline="0" dirty="0" smtClean="0"/>
              <a:t>Dentists </a:t>
            </a:r>
            <a:r>
              <a:rPr lang="mr-IN" baseline="0" dirty="0" smtClean="0"/>
              <a:t>–</a:t>
            </a:r>
            <a:r>
              <a:rPr lang="en-US" baseline="0" dirty="0" smtClean="0"/>
              <a:t> 61%</a:t>
            </a:r>
          </a:p>
          <a:p>
            <a:r>
              <a:rPr lang="en-US" baseline="0" dirty="0" smtClean="0"/>
              <a:t>Nurse Anesthetists </a:t>
            </a:r>
            <a:r>
              <a:rPr lang="mr-IN" baseline="0" dirty="0" smtClean="0"/>
              <a:t>–</a:t>
            </a:r>
            <a:r>
              <a:rPr lang="en-US" baseline="0" dirty="0" smtClean="0"/>
              <a:t> 24%</a:t>
            </a:r>
          </a:p>
          <a:p>
            <a:r>
              <a:rPr lang="en-US" baseline="0" dirty="0" smtClean="0"/>
              <a:t>Physicians </a:t>
            </a:r>
            <a:r>
              <a:rPr lang="mr-IN" baseline="0" dirty="0" smtClean="0"/>
              <a:t>–</a:t>
            </a:r>
            <a:r>
              <a:rPr lang="en-US" baseline="0" dirty="0" smtClean="0"/>
              <a:t> 18%</a:t>
            </a:r>
          </a:p>
          <a:p>
            <a:r>
              <a:rPr lang="en-US" baseline="0" dirty="0" smtClean="0"/>
              <a:t>Optometrists </a:t>
            </a:r>
            <a:r>
              <a:rPr lang="mr-IN" baseline="0" dirty="0" smtClean="0"/>
              <a:t>–</a:t>
            </a:r>
            <a:r>
              <a:rPr lang="en-US" baseline="0" dirty="0" smtClean="0"/>
              <a:t> 20%</a:t>
            </a:r>
          </a:p>
          <a:p>
            <a:r>
              <a:rPr lang="en-US" baseline="0" dirty="0" smtClean="0"/>
              <a:t>Massage Therapists </a:t>
            </a:r>
            <a:r>
              <a:rPr lang="mr-IN" baseline="0" dirty="0" smtClean="0"/>
              <a:t>–</a:t>
            </a:r>
            <a:r>
              <a:rPr lang="en-US" baseline="0" dirty="0" smtClean="0"/>
              <a:t> 45%</a:t>
            </a:r>
            <a:endParaRPr lang="en-US"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29</a:t>
            </a:fld>
            <a:endParaRPr lang="en-US"/>
          </a:p>
        </p:txBody>
      </p:sp>
    </p:spTree>
    <p:extLst>
      <p:ext uri="{BB962C8B-B14F-4D97-AF65-F5344CB8AC3E}">
        <p14:creationId xmlns:p14="http://schemas.microsoft.com/office/powerpoint/2010/main" val="240560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Over the past few decades, the rise of contingent work arrangements has generated unease as the employee-employer relationship is blurred. While some contingent work arrangements create flexibility for workers, research has shown that contingent workers experience lower wages, limited benefits, and job insecurity compared to those who are traditionally employed.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recent study by </a:t>
            </a:r>
            <a:r>
              <a:rPr lang="en-US" dirty="0" smtClean="0"/>
              <a:t>Katz &amp; Krueger found that the proportion of workers in non-traditional work arrangements increased from 10.1% to 15.8% between 2005 and 2015</a:t>
            </a:r>
            <a:r>
              <a:rPr lang="en-US" baseline="0" dirty="0" smtClean="0"/>
              <a:t> and</a:t>
            </a:r>
            <a:r>
              <a:rPr lang="en-US" sz="1000" baseline="0" dirty="0" smtClean="0"/>
              <a:t> that healthcare was one of two industries (the other being education) that experienced the fastest growth of  non-traditional workers over the last decade.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However, last Thursday, the Bureau of Labor Statistics released a summary of the most recent supplement on contingent workers which was fielded in May of 2017 and found that across all industries, the prevalence of contingent work has actually declined [this is also the case for independent </a:t>
            </a:r>
            <a:r>
              <a:rPr lang="en-US" sz="1000" baseline="0" dirty="0" err="1" smtClean="0"/>
              <a:t>contrating</a:t>
            </a:r>
            <a:r>
              <a:rPr lang="en-US" sz="1000" baseline="0" dirty="0" smtClean="0"/>
              <a:t> and temp help). However, similar to Katz and Krueger, Healthcare/education employs the highest share of contingent workers compared to all other industries.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Furthermore, as the U.S. labor force becomes increasingly more diverse, it is important to understand the characteristics and contextual factors associated with workers in these work arrangements in low-wage occupations. </a:t>
            </a:r>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3</a:t>
            </a:fld>
            <a:endParaRPr lang="en-US"/>
          </a:p>
        </p:txBody>
      </p:sp>
    </p:spTree>
    <p:extLst>
      <p:ext uri="{BB962C8B-B14F-4D97-AF65-F5344CB8AC3E}">
        <p14:creationId xmlns:p14="http://schemas.microsoft.com/office/powerpoint/2010/main" val="180474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Given that healthcare is projected to become the largest employment sector by 2024, most of this growth will occur in low-wage supportive healthcare occupations such as, home health aides and home care aides, who work in long-term care settings and care for the elderly and disabled. The altered relationship between employer and employee is particularly worrisome for these occupations because they already observe poor working conditions, high turnover, financial vulnerability, and few opportunities for professional advancement. And it’s unclear how contingent workers differ from traditional workers in these occupations.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Furthermore, as the U.S. labor force becomes increasingly more diverse, it is important to understand the characteristics and contextual factors associated with workers in these work arrangements in low-wage occupations. </a:t>
            </a:r>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4</a:t>
            </a:fld>
            <a:endParaRPr lang="en-US"/>
          </a:p>
        </p:txBody>
      </p:sp>
    </p:spTree>
    <p:extLst>
      <p:ext uri="{BB962C8B-B14F-4D97-AF65-F5344CB8AC3E}">
        <p14:creationId xmlns:p14="http://schemas.microsoft.com/office/powerpoint/2010/main" val="73106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study centers</a:t>
            </a:r>
            <a:r>
              <a:rPr lang="en-US" baseline="0" dirty="0" smtClean="0"/>
              <a:t> on home health aides and home care aides—two of the fastest growing supportive healthcare occupations. While they’re often </a:t>
            </a:r>
            <a:r>
              <a:rPr lang="en-US" dirty="0" smtClean="0"/>
              <a:t>perceived as the same occupations,</a:t>
            </a:r>
            <a:r>
              <a:rPr lang="en-US" baseline="0" dirty="0" smtClean="0"/>
              <a:t> they have slight</a:t>
            </a:r>
            <a:r>
              <a:rPr lang="en-US" dirty="0" smtClean="0"/>
              <a:t> differences in supervision,</a:t>
            </a:r>
            <a:r>
              <a:rPr lang="en-US" baseline="0" dirty="0" smtClean="0"/>
              <a:t> </a:t>
            </a:r>
            <a:r>
              <a:rPr lang="en-US" dirty="0" smtClean="0"/>
              <a:t>tasks, and populations served.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HHAs</a:t>
            </a:r>
            <a:r>
              <a:rPr lang="en-US" baseline="0" dirty="0" smtClean="0"/>
              <a:t> are often supervised by a registered nurse, perform some medical-related services. Federal and state training requirements for reimbursement when care is provided to Medicare or Medicaid patients.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HCAs are not always supervised by a registered nurse, assist with ADLs, but do not provide medical-related services. No federal training requirements.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9B0BD7B-4A3F-4264-AFF7-C7E51FEA2415}" type="slidenum">
              <a:rPr lang="en-US" smtClean="0"/>
              <a:pPr/>
              <a:t>5</a:t>
            </a:fld>
            <a:endParaRPr lang="en-US"/>
          </a:p>
        </p:txBody>
      </p:sp>
    </p:spTree>
    <p:extLst>
      <p:ext uri="{BB962C8B-B14F-4D97-AF65-F5344CB8AC3E}">
        <p14:creationId xmlns:p14="http://schemas.microsoft.com/office/powerpoint/2010/main" val="219151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little consensus in the literature on how best to define contingent workers. </a:t>
            </a:r>
            <a:endParaRPr lang="en-US" dirty="0" smtClean="0"/>
          </a:p>
          <a:p>
            <a:r>
              <a:rPr lang="en-US" dirty="0" smtClean="0"/>
              <a:t>An important thing</a:t>
            </a:r>
            <a:r>
              <a:rPr lang="en-US" baseline="0" dirty="0" smtClean="0"/>
              <a:t> to remember is that there is significant heterogeneity in the contingent workforce. Characteristics of contingent work include: no expectation that work relationship will continue, unpredictable work schedule, unpredictable earnings, and employer paying salary differs from the employer of your work location (e.g., contract work or temp work). </a:t>
            </a:r>
            <a:r>
              <a:rPr lang="en-US" dirty="0" smtClean="0"/>
              <a:t>Types of contingent work include: Gig work, self-employment, on-call workers, contract workers, independent contractors, workers employed through temporary agency.</a:t>
            </a:r>
            <a:r>
              <a:rPr lang="en-US" baseline="0" dirty="0" smtClean="0"/>
              <a:t> Some but not all workers in these types of work arrangements experience characteristics of contingent work. </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49B0BD7B-4A3F-4264-AFF7-C7E51FEA2415}" type="slidenum">
              <a:rPr lang="en-US" smtClean="0"/>
              <a:pPr/>
              <a:t>6</a:t>
            </a:fld>
            <a:endParaRPr lang="en-US"/>
          </a:p>
        </p:txBody>
      </p:sp>
    </p:spTree>
    <p:extLst>
      <p:ext uri="{BB962C8B-B14F-4D97-AF65-F5344CB8AC3E}">
        <p14:creationId xmlns:p14="http://schemas.microsoft.com/office/powerpoint/2010/main" val="3656093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Many of you probably can’t see this chart, but Katharine Abraham and others created a typology of work arrangements by characteristics of contingent work. As I just said, I think this typology just illustrates how workers in each work arrangement experience some but not all contingent characteristics. </a:t>
            </a:r>
            <a:endParaRPr lang="en-US"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7</a:t>
            </a:fld>
            <a:endParaRPr lang="en-US"/>
          </a:p>
        </p:txBody>
      </p:sp>
    </p:spTree>
    <p:extLst>
      <p:ext uri="{BB962C8B-B14F-4D97-AF65-F5344CB8AC3E}">
        <p14:creationId xmlns:p14="http://schemas.microsoft.com/office/powerpoint/2010/main" val="46645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Our study, we identified self-employed workers. As you can see from the typology, self-employed workers experience up to 3 characteristics of contingent work: job insecurity, unpredictable work schedule, and unpredictable earnings. </a:t>
            </a:r>
            <a:endParaRPr lang="en-US"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8</a:t>
            </a:fld>
            <a:endParaRPr lang="en-US"/>
          </a:p>
        </p:txBody>
      </p:sp>
    </p:spTree>
    <p:extLst>
      <p:ext uri="{BB962C8B-B14F-4D97-AF65-F5344CB8AC3E}">
        <p14:creationId xmlns:p14="http://schemas.microsoft.com/office/powerpoint/2010/main" val="194375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t>The aims for our study:</a:t>
            </a:r>
          </a:p>
          <a:p>
            <a:pPr marL="228600" indent="-228600">
              <a:buAutoNum type="arabicParenR"/>
            </a:pPr>
            <a:r>
              <a:rPr lang="en-US" sz="1000" baseline="0" dirty="0" smtClean="0"/>
              <a:t>What proportion of home health aides and home care aides are self-employed?</a:t>
            </a:r>
          </a:p>
          <a:p>
            <a:pPr marL="228600" indent="-228600">
              <a:buAutoNum type="arabicParenR"/>
            </a:pPr>
            <a:r>
              <a:rPr lang="en-US" sz="1000" baseline="0" dirty="0" smtClean="0"/>
              <a:t>How do self-employed home health aides and home care aides differ from home health aides and home care aides in traditional work arrangements with regard to sociodemographic characteristics?</a:t>
            </a:r>
          </a:p>
          <a:p>
            <a:pPr marL="228600" indent="-228600">
              <a:buAutoNum type="arabicParenR"/>
            </a:pPr>
            <a:r>
              <a:rPr lang="en-US" sz="1000" baseline="0" dirty="0" smtClean="0"/>
              <a:t>How does annual income vary for those who are self-employed vs not?</a:t>
            </a:r>
            <a:endParaRPr lang="en-US" sz="1000" baseline="0" dirty="0"/>
          </a:p>
        </p:txBody>
      </p:sp>
      <p:sp>
        <p:nvSpPr>
          <p:cNvPr id="4" name="Slide Number Placeholder 3"/>
          <p:cNvSpPr>
            <a:spLocks noGrp="1"/>
          </p:cNvSpPr>
          <p:nvPr>
            <p:ph type="sldNum" sz="quarter" idx="10"/>
          </p:nvPr>
        </p:nvSpPr>
        <p:spPr/>
        <p:txBody>
          <a:bodyPr/>
          <a:lstStyle/>
          <a:p>
            <a:fld id="{49B0BD7B-4A3F-4264-AFF7-C7E51FEA2415}" type="slidenum">
              <a:rPr lang="en-US" smtClean="0"/>
              <a:pPr/>
              <a:t>9</a:t>
            </a:fld>
            <a:endParaRPr lang="en-US"/>
          </a:p>
        </p:txBody>
      </p:sp>
    </p:spTree>
    <p:extLst>
      <p:ext uri="{BB962C8B-B14F-4D97-AF65-F5344CB8AC3E}">
        <p14:creationId xmlns:p14="http://schemas.microsoft.com/office/powerpoint/2010/main" val="312780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51C16E-B9E2-409A-84C9-B7DC82AE4512}"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39754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23FDFF-6A66-4667-A733-29355A7B9279}"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74937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6835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8498E-7CE2-43C0-A486-52DF30A6469E}"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402745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E6FA4D-311E-4B78-B4E3-76E6AFE0785F}"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1AF88-12DA-4A63-AB4F-D8440A07A4BB}" type="slidenum">
              <a:rPr lang="en-US" smtClean="0"/>
              <a:t>‹#›</a:t>
            </a:fld>
            <a:endParaRPr lang="en-US"/>
          </a:p>
        </p:txBody>
      </p:sp>
    </p:spTree>
    <p:extLst>
      <p:ext uri="{BB962C8B-B14F-4D97-AF65-F5344CB8AC3E}">
        <p14:creationId xmlns:p14="http://schemas.microsoft.com/office/powerpoint/2010/main" val="2487275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B2890-6FD2-4AEB-817B-0B7727184A20}"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1AF88-12DA-4A63-AB4F-D8440A07A4BB}" type="slidenum">
              <a:rPr lang="en-US" smtClean="0"/>
              <a:t>‹#›</a:t>
            </a:fld>
            <a:endParaRPr lang="en-US"/>
          </a:p>
        </p:txBody>
      </p:sp>
    </p:spTree>
    <p:extLst>
      <p:ext uri="{BB962C8B-B14F-4D97-AF65-F5344CB8AC3E}">
        <p14:creationId xmlns:p14="http://schemas.microsoft.com/office/powerpoint/2010/main" val="4027986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8"/>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FB652-EF7C-44D5-A394-B7F8E64AAD15}"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1AF88-12DA-4A63-AB4F-D8440A07A4BB}" type="slidenum">
              <a:rPr lang="en-US" smtClean="0"/>
              <a:t>‹#›</a:t>
            </a:fld>
            <a:endParaRPr lang="en-US"/>
          </a:p>
        </p:txBody>
      </p:sp>
    </p:spTree>
    <p:extLst>
      <p:ext uri="{BB962C8B-B14F-4D97-AF65-F5344CB8AC3E}">
        <p14:creationId xmlns:p14="http://schemas.microsoft.com/office/powerpoint/2010/main" val="379762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4B9FBC-2D70-4ECF-B8B2-1642E9414696}" type="datetime1">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1AF88-12DA-4A63-AB4F-D8440A07A4BB}" type="slidenum">
              <a:rPr lang="en-US" smtClean="0"/>
              <a:t>‹#›</a:t>
            </a:fld>
            <a:endParaRPr lang="en-US"/>
          </a:p>
        </p:txBody>
      </p:sp>
    </p:spTree>
    <p:extLst>
      <p:ext uri="{BB962C8B-B14F-4D97-AF65-F5344CB8AC3E}">
        <p14:creationId xmlns:p14="http://schemas.microsoft.com/office/powerpoint/2010/main" val="2831514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C98DC1-7A6B-4596-86F5-EEFA1EBD91E9}" type="datetime1">
              <a:rPr lang="en-US" smtClean="0"/>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1AF88-12DA-4A63-AB4F-D8440A07A4BB}" type="slidenum">
              <a:rPr lang="en-US" smtClean="0"/>
              <a:t>‹#›</a:t>
            </a:fld>
            <a:endParaRPr lang="en-US"/>
          </a:p>
        </p:txBody>
      </p:sp>
    </p:spTree>
    <p:extLst>
      <p:ext uri="{BB962C8B-B14F-4D97-AF65-F5344CB8AC3E}">
        <p14:creationId xmlns:p14="http://schemas.microsoft.com/office/powerpoint/2010/main" val="2999073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2B8FA0-6F85-4ED6-8CA5-B887BA257279}" type="datetime1">
              <a:rPr lang="en-US" smtClean="0"/>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1AF88-12DA-4A63-AB4F-D8440A07A4BB}" type="slidenum">
              <a:rPr lang="en-US" smtClean="0"/>
              <a:t>‹#›</a:t>
            </a:fld>
            <a:endParaRPr lang="en-US"/>
          </a:p>
        </p:txBody>
      </p:sp>
    </p:spTree>
    <p:extLst>
      <p:ext uri="{BB962C8B-B14F-4D97-AF65-F5344CB8AC3E}">
        <p14:creationId xmlns:p14="http://schemas.microsoft.com/office/powerpoint/2010/main" val="718913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1B14E-6A5F-4EA6-8C05-CC1AB6709FDB}" type="datetime1">
              <a:rPr lang="en-US" smtClean="0"/>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91AF88-12DA-4A63-AB4F-D8440A07A4BB}" type="slidenum">
              <a:rPr lang="en-US" smtClean="0"/>
              <a:t>‹#›</a:t>
            </a:fld>
            <a:endParaRPr lang="en-US"/>
          </a:p>
        </p:txBody>
      </p:sp>
    </p:spTree>
    <p:extLst>
      <p:ext uri="{BB962C8B-B14F-4D97-AF65-F5344CB8AC3E}">
        <p14:creationId xmlns:p14="http://schemas.microsoft.com/office/powerpoint/2010/main" val="557886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0"/>
            <a:ext cx="393276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717" y="98743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21"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1F0BF-3409-45FD-8236-3BDFFEDE4153}" type="datetime1">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1AF88-12DA-4A63-AB4F-D8440A07A4BB}" type="slidenum">
              <a:rPr lang="en-US" smtClean="0"/>
              <a:t>‹#›</a:t>
            </a:fld>
            <a:endParaRPr lang="en-US"/>
          </a:p>
        </p:txBody>
      </p:sp>
    </p:spTree>
    <p:extLst>
      <p:ext uri="{BB962C8B-B14F-4D97-AF65-F5344CB8AC3E}">
        <p14:creationId xmlns:p14="http://schemas.microsoft.com/office/powerpoint/2010/main" val="422919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7E66A-84F0-478A-B32A-FFB0337118F7}"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6400" y="6353095"/>
            <a:ext cx="2743200" cy="365125"/>
          </a:xfrm>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1590957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0"/>
            <a:ext cx="393276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717" y="987430"/>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40321"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567B1-0930-4AC8-9129-45A2B849AD48}" type="datetime1">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1AF88-12DA-4A63-AB4F-D8440A07A4BB}" type="slidenum">
              <a:rPr lang="en-US" smtClean="0"/>
              <a:t>‹#›</a:t>
            </a:fld>
            <a:endParaRPr lang="en-US"/>
          </a:p>
        </p:txBody>
      </p:sp>
    </p:spTree>
    <p:extLst>
      <p:ext uri="{BB962C8B-B14F-4D97-AF65-F5344CB8AC3E}">
        <p14:creationId xmlns:p14="http://schemas.microsoft.com/office/powerpoint/2010/main" val="3368563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BEE73C-F1AB-492D-BEFB-6261159EEB3C}"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1AF88-12DA-4A63-AB4F-D8440A07A4BB}" type="slidenum">
              <a:rPr lang="en-US" smtClean="0"/>
              <a:t>‹#›</a:t>
            </a:fld>
            <a:endParaRPr lang="en-US"/>
          </a:p>
        </p:txBody>
      </p:sp>
    </p:spTree>
    <p:extLst>
      <p:ext uri="{BB962C8B-B14F-4D97-AF65-F5344CB8AC3E}">
        <p14:creationId xmlns:p14="http://schemas.microsoft.com/office/powerpoint/2010/main" val="321991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6835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56486-3D87-4F6B-A701-4E4FD273AE58}"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1AF88-12DA-4A63-AB4F-D8440A07A4BB}" type="slidenum">
              <a:rPr lang="en-US" smtClean="0"/>
              <a:t>‹#›</a:t>
            </a:fld>
            <a:endParaRPr lang="en-US"/>
          </a:p>
        </p:txBody>
      </p:sp>
    </p:spTree>
    <p:extLst>
      <p:ext uri="{BB962C8B-B14F-4D97-AF65-F5344CB8AC3E}">
        <p14:creationId xmlns:p14="http://schemas.microsoft.com/office/powerpoint/2010/main" val="2944750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7AA2C3-C2F4-400C-9B0C-2BFDBA021D2F}" type="datetime1">
              <a:rPr lang="en-US" smtClean="0"/>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1AF88-12DA-4A63-AB4F-D8440A07A4BB}" type="slidenum">
              <a:rPr lang="en-US" smtClean="0"/>
              <a:t>‹#›</a:t>
            </a:fld>
            <a:endParaRPr lang="en-US"/>
          </a:p>
        </p:txBody>
      </p:sp>
    </p:spTree>
    <p:extLst>
      <p:ext uri="{BB962C8B-B14F-4D97-AF65-F5344CB8AC3E}">
        <p14:creationId xmlns:p14="http://schemas.microsoft.com/office/powerpoint/2010/main" val="1734507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4CC637-C576-49F7-A677-FE66AA0A731D}"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AB0B3-B214-43C7-A599-DAAB81A01EBE}" type="slidenum">
              <a:rPr lang="en-US" smtClean="0"/>
              <a:t>‹#›</a:t>
            </a:fld>
            <a:endParaRPr lang="en-US"/>
          </a:p>
        </p:txBody>
      </p:sp>
    </p:spTree>
    <p:extLst>
      <p:ext uri="{BB962C8B-B14F-4D97-AF65-F5344CB8AC3E}">
        <p14:creationId xmlns:p14="http://schemas.microsoft.com/office/powerpoint/2010/main" val="974502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C0636D-958C-4846-B0AD-17BFFDFDF187}"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AB0B3-B214-43C7-A599-DAAB81A01EBE}" type="slidenum">
              <a:rPr lang="en-US" smtClean="0"/>
              <a:t>‹#›</a:t>
            </a:fld>
            <a:endParaRPr lang="en-US"/>
          </a:p>
        </p:txBody>
      </p:sp>
    </p:spTree>
    <p:extLst>
      <p:ext uri="{BB962C8B-B14F-4D97-AF65-F5344CB8AC3E}">
        <p14:creationId xmlns:p14="http://schemas.microsoft.com/office/powerpoint/2010/main" val="1869830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8"/>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A330CD-F1E7-47E5-A826-E8CE0D9D77F1}"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AB0B3-B214-43C7-A599-DAAB81A01EBE}" type="slidenum">
              <a:rPr lang="en-US" smtClean="0"/>
              <a:t>‹#›</a:t>
            </a:fld>
            <a:endParaRPr lang="en-US"/>
          </a:p>
        </p:txBody>
      </p:sp>
    </p:spTree>
    <p:extLst>
      <p:ext uri="{BB962C8B-B14F-4D97-AF65-F5344CB8AC3E}">
        <p14:creationId xmlns:p14="http://schemas.microsoft.com/office/powerpoint/2010/main" val="260821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9BD224-6B97-4EA0-9C8B-A991DEE4FB79}" type="datetime1">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AB0B3-B214-43C7-A599-DAAB81A01EBE}" type="slidenum">
              <a:rPr lang="en-US" smtClean="0"/>
              <a:t>‹#›</a:t>
            </a:fld>
            <a:endParaRPr lang="en-US"/>
          </a:p>
        </p:txBody>
      </p:sp>
    </p:spTree>
    <p:extLst>
      <p:ext uri="{BB962C8B-B14F-4D97-AF65-F5344CB8AC3E}">
        <p14:creationId xmlns:p14="http://schemas.microsoft.com/office/powerpoint/2010/main" val="3490718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9929AB-A1AA-4BEA-8040-6C90C3CB38D5}" type="datetime1">
              <a:rPr lang="en-US" smtClean="0"/>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AB0B3-B214-43C7-A599-DAAB81A01EBE}" type="slidenum">
              <a:rPr lang="en-US" smtClean="0"/>
              <a:t>‹#›</a:t>
            </a:fld>
            <a:endParaRPr lang="en-US"/>
          </a:p>
        </p:txBody>
      </p:sp>
    </p:spTree>
    <p:extLst>
      <p:ext uri="{BB962C8B-B14F-4D97-AF65-F5344CB8AC3E}">
        <p14:creationId xmlns:p14="http://schemas.microsoft.com/office/powerpoint/2010/main" val="1837055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6AB863-6437-4C09-8D55-1602417216F4}" type="datetime1">
              <a:rPr lang="en-US" smtClean="0"/>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AB0B3-B214-43C7-A599-DAAB81A01EBE}" type="slidenum">
              <a:rPr lang="en-US" smtClean="0"/>
              <a:t>‹#›</a:t>
            </a:fld>
            <a:endParaRPr lang="en-US"/>
          </a:p>
        </p:txBody>
      </p:sp>
    </p:spTree>
    <p:extLst>
      <p:ext uri="{BB962C8B-B14F-4D97-AF65-F5344CB8AC3E}">
        <p14:creationId xmlns:p14="http://schemas.microsoft.com/office/powerpoint/2010/main" val="17008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8"/>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A6D17B-F09B-4E39-AB04-D0E94F71A680}"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1978244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827A9-23AB-41D7-B597-1A5CE3410DB9}" type="datetime1">
              <a:rPr lang="en-US" smtClean="0"/>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AB0B3-B214-43C7-A599-DAAB81A01EBE}" type="slidenum">
              <a:rPr lang="en-US" smtClean="0"/>
              <a:t>‹#›</a:t>
            </a:fld>
            <a:endParaRPr lang="en-US"/>
          </a:p>
        </p:txBody>
      </p:sp>
    </p:spTree>
    <p:extLst>
      <p:ext uri="{BB962C8B-B14F-4D97-AF65-F5344CB8AC3E}">
        <p14:creationId xmlns:p14="http://schemas.microsoft.com/office/powerpoint/2010/main" val="3586917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0"/>
            <a:ext cx="393276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717" y="98743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21"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818C8A-12A1-4B14-B159-D68C6C9C826C}" type="datetime1">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AB0B3-B214-43C7-A599-DAAB81A01EBE}" type="slidenum">
              <a:rPr lang="en-US" smtClean="0"/>
              <a:t>‹#›</a:t>
            </a:fld>
            <a:endParaRPr lang="en-US"/>
          </a:p>
        </p:txBody>
      </p:sp>
    </p:spTree>
    <p:extLst>
      <p:ext uri="{BB962C8B-B14F-4D97-AF65-F5344CB8AC3E}">
        <p14:creationId xmlns:p14="http://schemas.microsoft.com/office/powerpoint/2010/main" val="743818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0"/>
            <a:ext cx="393276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717" y="987430"/>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40321"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A77A2-305F-4D01-BFF0-3F4DE62F3C41}" type="datetime1">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AB0B3-B214-43C7-A599-DAAB81A01EBE}" type="slidenum">
              <a:rPr lang="en-US" smtClean="0"/>
              <a:t>‹#›</a:t>
            </a:fld>
            <a:endParaRPr lang="en-US"/>
          </a:p>
        </p:txBody>
      </p:sp>
    </p:spTree>
    <p:extLst>
      <p:ext uri="{BB962C8B-B14F-4D97-AF65-F5344CB8AC3E}">
        <p14:creationId xmlns:p14="http://schemas.microsoft.com/office/powerpoint/2010/main" val="3537545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4696EF-2C4D-4900-90AA-4164B8A1FC20}"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AB0B3-B214-43C7-A599-DAAB81A01EBE}" type="slidenum">
              <a:rPr lang="en-US" smtClean="0"/>
              <a:t>‹#›</a:t>
            </a:fld>
            <a:endParaRPr lang="en-US"/>
          </a:p>
        </p:txBody>
      </p:sp>
    </p:spTree>
    <p:extLst>
      <p:ext uri="{BB962C8B-B14F-4D97-AF65-F5344CB8AC3E}">
        <p14:creationId xmlns:p14="http://schemas.microsoft.com/office/powerpoint/2010/main" val="1793057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6835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C8E187-F48F-4121-ADF7-1321BDE987B6}"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AB0B3-B214-43C7-A599-DAAB81A01EBE}" type="slidenum">
              <a:rPr lang="en-US" smtClean="0"/>
              <a:t>‹#›</a:t>
            </a:fld>
            <a:endParaRPr lang="en-US"/>
          </a:p>
        </p:txBody>
      </p:sp>
    </p:spTree>
    <p:extLst>
      <p:ext uri="{BB962C8B-B14F-4D97-AF65-F5344CB8AC3E}">
        <p14:creationId xmlns:p14="http://schemas.microsoft.com/office/powerpoint/2010/main" val="1191737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687750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baseline="0">
                <a:solidFill>
                  <a:srgbClr val="002060"/>
                </a:solidFill>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76962"/>
            <a:ext cx="2223578" cy="680187"/>
          </a:xfrm>
          <a:prstGeom prst="rect">
            <a:avLst/>
          </a:prstGeom>
        </p:spPr>
      </p:pic>
      <p:cxnSp>
        <p:nvCxnSpPr>
          <p:cNvPr id="9" name="Straight Connector 8"/>
          <p:cNvCxnSpPr/>
          <p:nvPr userDrawn="1"/>
        </p:nvCxnSpPr>
        <p:spPr>
          <a:xfrm>
            <a:off x="370609" y="1672215"/>
            <a:ext cx="11450782" cy="1385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00258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A6D17B-F09B-4E39-AB04-D0E94F71A680}"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1127898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314C09-5F13-4D15-9519-BDBB00F713D3}" type="datetime1">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3484012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DC42F4-4711-4C20-8995-16E2A741C0D7}" type="datetime1">
              <a:rPr lang="en-US" smtClean="0"/>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380481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314C09-5F13-4D15-9519-BDBB00F713D3}" type="datetime1">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4883338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03269D-F9E0-4CBA-9C76-7710A97E4804}" type="datetime1">
              <a:rPr lang="en-US" smtClean="0"/>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816713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DEBFC-85C7-43DC-B074-1AB5AC314261}" type="datetime1">
              <a:rPr lang="en-US" smtClean="0"/>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3572786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553111-EB36-44BB-8A0E-9DA392BC356A}" type="datetime1">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507780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404415-0479-4062-8CF2-7DA19B9246A5}" type="datetime1">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25715515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23FDFF-6A66-4667-A733-29355A7B9279}"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2581213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08498E-7CE2-43C0-A486-52DF30A6469E}"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7913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9" y="1681163"/>
            <a:ext cx="515831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DC42F4-4711-4C20-8995-16E2A741C0D7}" type="datetime1">
              <a:rPr lang="en-US" smtClean="0"/>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126361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03269D-F9E0-4CBA-9C76-7710A97E4804}" type="datetime1">
              <a:rPr lang="en-US" smtClean="0"/>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4061564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DEBFC-85C7-43DC-B074-1AB5AC314261}" type="datetime1">
              <a:rPr lang="en-US" smtClean="0"/>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319268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0"/>
            <a:ext cx="393276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717" y="98743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21"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53111-EB36-44BB-8A0E-9DA392BC356A}" type="datetime1">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604465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0"/>
            <a:ext cx="393276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717" y="987430"/>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40321" y="2057400"/>
            <a:ext cx="393276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04415-0479-4062-8CF2-7DA19B9246A5}" type="datetime1">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2249B-94B5-4863-80F0-B82F8954D95E}" type="slidenum">
              <a:rPr lang="en-US" smtClean="0"/>
              <a:t>‹#›</a:t>
            </a:fld>
            <a:endParaRPr lang="en-US"/>
          </a:p>
        </p:txBody>
      </p:sp>
    </p:spTree>
    <p:extLst>
      <p:ext uri="{BB962C8B-B14F-4D97-AF65-F5344CB8AC3E}">
        <p14:creationId xmlns:p14="http://schemas.microsoft.com/office/powerpoint/2010/main" val="360448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5"/>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7678CBB-7EDA-496B-B6BA-BC68C97B90C0}" type="datetime1">
              <a:rPr lang="en-US" smtClean="0"/>
              <a:t>6/18/2018</a:t>
            </a:fld>
            <a:endParaRPr lang="en-US"/>
          </a:p>
        </p:txBody>
      </p:sp>
      <p:sp>
        <p:nvSpPr>
          <p:cNvPr id="5" name="Footer Placeholder 4"/>
          <p:cNvSpPr>
            <a:spLocks noGrp="1"/>
          </p:cNvSpPr>
          <p:nvPr>
            <p:ph type="ftr" sz="quarter" idx="3"/>
          </p:nvPr>
        </p:nvSpPr>
        <p:spPr>
          <a:xfrm>
            <a:off x="4038600" y="6356355"/>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F2249B-94B5-4863-80F0-B82F8954D95E}" type="slidenum">
              <a:rPr lang="en-US" smtClean="0"/>
              <a:t>‹#›</a:t>
            </a:fld>
            <a:endParaRPr lang="en-US"/>
          </a:p>
        </p:txBody>
      </p:sp>
    </p:spTree>
    <p:extLst>
      <p:ext uri="{BB962C8B-B14F-4D97-AF65-F5344CB8AC3E}">
        <p14:creationId xmlns:p14="http://schemas.microsoft.com/office/powerpoint/2010/main" val="84242888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40000"/>
                <a:lumOff val="60000"/>
              </a:schemeClr>
            </a:gs>
            <a:gs pos="53000">
              <a:schemeClr val="bg1"/>
            </a:gs>
            <a:gs pos="0">
              <a:schemeClr val="accent1">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5"/>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EC6920-AD44-4E09-BB06-0466A3E68FEE}" type="datetime1">
              <a:rPr lang="en-US" smtClean="0"/>
              <a:t>6/18/2018</a:t>
            </a:fld>
            <a:endParaRPr lang="en-US"/>
          </a:p>
        </p:txBody>
      </p:sp>
      <p:sp>
        <p:nvSpPr>
          <p:cNvPr id="5" name="Footer Placeholder 4"/>
          <p:cNvSpPr>
            <a:spLocks noGrp="1"/>
          </p:cNvSpPr>
          <p:nvPr>
            <p:ph type="ftr" sz="quarter" idx="3"/>
          </p:nvPr>
        </p:nvSpPr>
        <p:spPr>
          <a:xfrm>
            <a:off x="4038600" y="6356355"/>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91AF88-12DA-4A63-AB4F-D8440A07A4BB}" type="slidenum">
              <a:rPr lang="en-US" smtClean="0"/>
              <a:t>‹#›</a:t>
            </a:fld>
            <a:endParaRPr lang="en-US"/>
          </a:p>
        </p:txBody>
      </p:sp>
    </p:spTree>
    <p:extLst>
      <p:ext uri="{BB962C8B-B14F-4D97-AF65-F5344CB8AC3E}">
        <p14:creationId xmlns:p14="http://schemas.microsoft.com/office/powerpoint/2010/main" val="340805546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40000"/>
                <a:lumOff val="60000"/>
              </a:schemeClr>
            </a:gs>
            <a:gs pos="53000">
              <a:schemeClr val="bg1"/>
            </a:gs>
            <a:gs pos="0">
              <a:schemeClr val="accent1">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5"/>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CC836E2-850A-4BB8-ABCB-4D5BBA438E5A}" type="datetime1">
              <a:rPr lang="en-US" smtClean="0"/>
              <a:t>6/18/2018</a:t>
            </a:fld>
            <a:endParaRPr lang="en-US"/>
          </a:p>
        </p:txBody>
      </p:sp>
      <p:sp>
        <p:nvSpPr>
          <p:cNvPr id="5" name="Footer Placeholder 4"/>
          <p:cNvSpPr>
            <a:spLocks noGrp="1"/>
          </p:cNvSpPr>
          <p:nvPr>
            <p:ph type="ftr" sz="quarter" idx="3"/>
          </p:nvPr>
        </p:nvSpPr>
        <p:spPr>
          <a:xfrm>
            <a:off x="4038600" y="6356355"/>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1AB0B3-B214-43C7-A599-DAAB81A01EBE}" type="slidenum">
              <a:rPr lang="en-US" smtClean="0"/>
              <a:t>‹#›</a:t>
            </a:fld>
            <a:endParaRPr lang="en-US"/>
          </a:p>
        </p:txBody>
      </p:sp>
    </p:spTree>
    <p:extLst>
      <p:ext uri="{BB962C8B-B14F-4D97-AF65-F5344CB8AC3E}">
        <p14:creationId xmlns:p14="http://schemas.microsoft.com/office/powerpoint/2010/main" val="200107142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78CBB-7EDA-496B-B6BA-BC68C97B90C0}" type="datetime1">
              <a:rPr lang="en-US" smtClean="0"/>
              <a:t>6/18/2018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2249B-94B5-4863-80F0-B82F8954D95E}" type="slidenum">
              <a:rPr lang="en-US" smtClean="0"/>
              <a:t>‹#›</a:t>
            </a:fld>
            <a:endParaRPr lang="en-US"/>
          </a:p>
        </p:txBody>
      </p:sp>
    </p:spTree>
    <p:extLst>
      <p:ext uri="{BB962C8B-B14F-4D97-AF65-F5344CB8AC3E}">
        <p14:creationId xmlns:p14="http://schemas.microsoft.com/office/powerpoint/2010/main" val="273339244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hyperlink" Target="mailto:ajopson@uw.edu" TargetMode="Externa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228600" y="152400"/>
            <a:ext cx="11734800" cy="6477000"/>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 name="Title 1"/>
          <p:cNvSpPr>
            <a:spLocks noGrp="1"/>
          </p:cNvSpPr>
          <p:nvPr>
            <p:ph type="ctrTitle"/>
          </p:nvPr>
        </p:nvSpPr>
        <p:spPr>
          <a:xfrm>
            <a:off x="1454641" y="886813"/>
            <a:ext cx="9282718" cy="1607603"/>
          </a:xfrm>
          <a:effectLst/>
        </p:spPr>
        <p:txBody>
          <a:bodyPr>
            <a:noAutofit/>
          </a:bodyPr>
          <a:lstStyle/>
          <a:p>
            <a:pPr fontAlgn="base"/>
            <a:r>
              <a:rPr lang="en-US" sz="4800" b="1" dirty="0" smtClean="0">
                <a:solidFill>
                  <a:srgbClr val="002060"/>
                </a:solidFill>
                <a:effectLst>
                  <a:outerShdw blurRad="38100" dist="38100" dir="2700000" algn="tl">
                    <a:srgbClr val="000000">
                      <a:alpha val="43137"/>
                    </a:srgbClr>
                  </a:outerShdw>
                </a:effectLst>
                <a:latin typeface="+mn-lt"/>
              </a:rPr>
              <a:t>Contingent Workers in </a:t>
            </a:r>
            <a:br>
              <a:rPr lang="en-US" sz="4800" b="1" dirty="0" smtClean="0">
                <a:solidFill>
                  <a:srgbClr val="002060"/>
                </a:solidFill>
                <a:effectLst>
                  <a:outerShdw blurRad="38100" dist="38100" dir="2700000" algn="tl">
                    <a:srgbClr val="000000">
                      <a:alpha val="43137"/>
                    </a:srgbClr>
                  </a:outerShdw>
                </a:effectLst>
                <a:latin typeface="+mn-lt"/>
              </a:rPr>
            </a:br>
            <a:r>
              <a:rPr lang="en-US" sz="4800" b="1" dirty="0" smtClean="0">
                <a:solidFill>
                  <a:srgbClr val="002060"/>
                </a:solidFill>
                <a:effectLst>
                  <a:outerShdw blurRad="38100" dist="38100" dir="2700000" algn="tl">
                    <a:srgbClr val="000000">
                      <a:alpha val="43137"/>
                    </a:srgbClr>
                  </a:outerShdw>
                </a:effectLst>
                <a:latin typeface="+mn-lt"/>
              </a:rPr>
              <a:t>Long-term Care </a:t>
            </a:r>
            <a:endParaRPr lang="en-US" sz="4800" dirty="0">
              <a:solidFill>
                <a:srgbClr val="00206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2245991" y="1568601"/>
            <a:ext cx="8001000" cy="3429000"/>
          </a:xfrm>
        </p:spPr>
        <p:txBody>
          <a:bodyPr>
            <a:normAutofit/>
          </a:bodyPr>
          <a:lstStyle/>
          <a:p>
            <a:pPr marL="214313" indent="-214313" algn="l">
              <a:lnSpc>
                <a:spcPct val="120000"/>
              </a:lnSpc>
              <a:spcBef>
                <a:spcPct val="0"/>
              </a:spcBef>
            </a:pPr>
            <a:r>
              <a:rPr lang="en-US" sz="1500" b="1" dirty="0">
                <a:solidFill>
                  <a:srgbClr val="040404"/>
                </a:solidFill>
              </a:rPr>
              <a:t> </a:t>
            </a:r>
            <a:endParaRPr lang="en-US" sz="2925" dirty="0">
              <a:solidFill>
                <a:srgbClr val="040404"/>
              </a:solidFill>
              <a:latin typeface="+mj-lt"/>
            </a:endParaRPr>
          </a:p>
          <a:p>
            <a:pPr marL="214313" indent="-214313" algn="l">
              <a:lnSpc>
                <a:spcPct val="120000"/>
              </a:lnSpc>
              <a:spcBef>
                <a:spcPct val="0"/>
              </a:spcBef>
            </a:pPr>
            <a:endParaRPr lang="en-US" sz="1350" dirty="0">
              <a:latin typeface="+mj-lt"/>
            </a:endParaRPr>
          </a:p>
          <a:p>
            <a:pPr marL="214313" indent="-214313" algn="l">
              <a:lnSpc>
                <a:spcPct val="120000"/>
              </a:lnSpc>
              <a:spcBef>
                <a:spcPct val="0"/>
              </a:spcBef>
            </a:pPr>
            <a:endParaRPr lang="en-US" sz="1050" dirty="0">
              <a:latin typeface="+mj-lt"/>
            </a:endParaRPr>
          </a:p>
          <a:p>
            <a:pPr>
              <a:lnSpc>
                <a:spcPct val="100000"/>
              </a:lnSpc>
              <a:spcBef>
                <a:spcPct val="0"/>
              </a:spcBef>
            </a:pPr>
            <a:endParaRPr lang="en-US" dirty="0" smtClean="0">
              <a:solidFill>
                <a:schemeClr val="accent5">
                  <a:lumMod val="75000"/>
                </a:schemeClr>
              </a:solidFill>
              <a:latin typeface="+mj-lt"/>
            </a:endParaRPr>
          </a:p>
          <a:p>
            <a:pPr>
              <a:lnSpc>
                <a:spcPct val="100000"/>
              </a:lnSpc>
              <a:spcBef>
                <a:spcPct val="0"/>
              </a:spcBef>
            </a:pPr>
            <a:r>
              <a:rPr lang="en-US" sz="1800" b="1">
                <a:solidFill>
                  <a:srgbClr val="002060"/>
                </a:solidFill>
              </a:rPr>
              <a:t>7</a:t>
            </a:r>
            <a:r>
              <a:rPr lang="en-US" sz="1800" b="1" baseline="30000" smtClean="0">
                <a:solidFill>
                  <a:srgbClr val="002060"/>
                </a:solidFill>
              </a:rPr>
              <a:t>th</a:t>
            </a:r>
            <a:r>
              <a:rPr lang="en-US" sz="1800" b="1" smtClean="0">
                <a:solidFill>
                  <a:srgbClr val="002060"/>
                </a:solidFill>
              </a:rPr>
              <a:t> </a:t>
            </a:r>
            <a:r>
              <a:rPr lang="en-US" sz="1800" b="1" smtClean="0">
                <a:solidFill>
                  <a:srgbClr val="002060"/>
                </a:solidFill>
              </a:rPr>
              <a:t>Conference </a:t>
            </a:r>
            <a:r>
              <a:rPr lang="en-US" sz="1800" b="1" dirty="0" smtClean="0">
                <a:solidFill>
                  <a:srgbClr val="002060"/>
                </a:solidFill>
              </a:rPr>
              <a:t>of the </a:t>
            </a:r>
          </a:p>
          <a:p>
            <a:pPr>
              <a:lnSpc>
                <a:spcPct val="100000"/>
              </a:lnSpc>
              <a:spcBef>
                <a:spcPct val="0"/>
              </a:spcBef>
            </a:pPr>
            <a:r>
              <a:rPr lang="en-US" sz="1800" b="1" dirty="0" smtClean="0">
                <a:solidFill>
                  <a:srgbClr val="002060"/>
                </a:solidFill>
              </a:rPr>
              <a:t>American Society of Health Economists</a:t>
            </a:r>
          </a:p>
          <a:p>
            <a:pPr>
              <a:lnSpc>
                <a:spcPct val="100000"/>
              </a:lnSpc>
              <a:spcBef>
                <a:spcPct val="0"/>
              </a:spcBef>
            </a:pPr>
            <a:r>
              <a:rPr lang="en-US" sz="1800" b="1" dirty="0" smtClean="0">
                <a:solidFill>
                  <a:srgbClr val="002060"/>
                </a:solidFill>
              </a:rPr>
              <a:t>June 11, 2018</a:t>
            </a:r>
          </a:p>
          <a:p>
            <a:pPr>
              <a:lnSpc>
                <a:spcPct val="100000"/>
              </a:lnSpc>
              <a:spcBef>
                <a:spcPct val="0"/>
              </a:spcBef>
            </a:pPr>
            <a:r>
              <a:rPr lang="en-US" sz="1800" dirty="0" smtClean="0">
                <a:solidFill>
                  <a:srgbClr val="002060"/>
                </a:solidFill>
              </a:rPr>
              <a:t>Atlanta, </a:t>
            </a:r>
            <a:r>
              <a:rPr lang="en-US" sz="1800" dirty="0">
                <a:solidFill>
                  <a:srgbClr val="002060"/>
                </a:solidFill>
              </a:rPr>
              <a:t>G</a:t>
            </a:r>
            <a:r>
              <a:rPr lang="en-US" sz="1800" dirty="0" smtClean="0">
                <a:solidFill>
                  <a:srgbClr val="002060"/>
                </a:solidFill>
              </a:rPr>
              <a:t>A</a:t>
            </a:r>
            <a:endParaRPr lang="en-US" sz="1800" dirty="0">
              <a:solidFill>
                <a:srgbClr val="002060"/>
              </a:solidFill>
            </a:endParaRPr>
          </a:p>
          <a:p>
            <a:pPr marL="214313" indent="-214313" algn="l">
              <a:spcBef>
                <a:spcPct val="0"/>
              </a:spcBef>
            </a:pPr>
            <a:endParaRPr lang="en-US" sz="2100" dirty="0">
              <a:solidFill>
                <a:srgbClr val="002060"/>
              </a:solidFill>
              <a:latin typeface="+mj-lt"/>
            </a:endParaRPr>
          </a:p>
          <a:p>
            <a:pPr marL="214313" indent="-214313" algn="l">
              <a:spcBef>
                <a:spcPct val="0"/>
              </a:spcBef>
            </a:pPr>
            <a:endParaRPr lang="en-US" sz="2100" dirty="0">
              <a:solidFill>
                <a:srgbClr val="002060"/>
              </a:solidFill>
              <a:latin typeface="+mj-lt"/>
            </a:endParaRPr>
          </a:p>
          <a:p>
            <a:pPr marL="214313" indent="-214313" algn="l">
              <a:spcBef>
                <a:spcPct val="0"/>
              </a:spcBef>
            </a:pPr>
            <a:endParaRPr lang="en-US" sz="2100" dirty="0">
              <a:solidFill>
                <a:srgbClr val="040404"/>
              </a:solidFill>
              <a:latin typeface="+mj-lt"/>
            </a:endParaRPr>
          </a:p>
          <a:p>
            <a:pPr marL="214313" indent="-214313">
              <a:spcBef>
                <a:spcPct val="0"/>
              </a:spcBef>
            </a:pPr>
            <a:endParaRPr lang="en-US" sz="1500" b="1" dirty="0"/>
          </a:p>
          <a:p>
            <a:pPr marL="214313" indent="-214313">
              <a:spcBef>
                <a:spcPct val="0"/>
              </a:spcBef>
            </a:pPr>
            <a:endParaRPr lang="en-US" sz="1500" dirty="0">
              <a:solidFill>
                <a:srgbClr val="040404"/>
              </a:solidFill>
            </a:endParaRPr>
          </a:p>
          <a:p>
            <a:pPr marL="214313" indent="-214313">
              <a:spcBef>
                <a:spcPct val="0"/>
              </a:spcBef>
            </a:pPr>
            <a:endParaRPr lang="en-US" sz="1500" dirty="0">
              <a:solidFill>
                <a:srgbClr val="040404"/>
              </a:solidFill>
            </a:endParaRPr>
          </a:p>
          <a:p>
            <a:pPr marL="214313" indent="-214313">
              <a:spcBef>
                <a:spcPct val="0"/>
              </a:spcBef>
            </a:pPr>
            <a:endParaRPr lang="en-US" sz="1500" dirty="0">
              <a:solidFill>
                <a:srgbClr val="040404"/>
              </a:solidFill>
            </a:endParaRPr>
          </a:p>
          <a:p>
            <a:pPr marL="214313" indent="-214313">
              <a:spcBef>
                <a:spcPct val="0"/>
              </a:spcBef>
            </a:pPr>
            <a:endParaRPr lang="en-US" sz="1500" dirty="0">
              <a:solidFill>
                <a:srgbClr val="FF0000"/>
              </a:solidFill>
            </a:endParaRPr>
          </a:p>
        </p:txBody>
      </p:sp>
      <p:sp>
        <p:nvSpPr>
          <p:cNvPr id="7" name="TextBox 6"/>
          <p:cNvSpPr txBox="1"/>
          <p:nvPr/>
        </p:nvSpPr>
        <p:spPr>
          <a:xfrm>
            <a:off x="2359655" y="4026402"/>
            <a:ext cx="7773672" cy="830997"/>
          </a:xfrm>
          <a:prstGeom prst="rect">
            <a:avLst/>
          </a:prstGeom>
          <a:noFill/>
        </p:spPr>
        <p:txBody>
          <a:bodyPr wrap="square" rtlCol="0">
            <a:spAutoFit/>
          </a:bodyPr>
          <a:lstStyle/>
          <a:p>
            <a:pPr marL="214313" indent="-214313" algn="ctr">
              <a:spcBef>
                <a:spcPct val="0"/>
              </a:spcBef>
            </a:pPr>
            <a:r>
              <a:rPr lang="en-US" sz="2400" b="1" dirty="0" smtClean="0">
                <a:solidFill>
                  <a:srgbClr val="002060"/>
                </a:solidFill>
              </a:rPr>
              <a:t>Andrew Jopson, MPH</a:t>
            </a:r>
          </a:p>
          <a:p>
            <a:pPr marL="214313" indent="-214313" algn="ctr">
              <a:spcBef>
                <a:spcPct val="0"/>
              </a:spcBef>
            </a:pPr>
            <a:r>
              <a:rPr lang="en-US" sz="2400" i="1" dirty="0" smtClean="0">
                <a:solidFill>
                  <a:srgbClr val="002060"/>
                </a:solidFill>
              </a:rPr>
              <a:t>Research Scientist</a:t>
            </a:r>
            <a:endParaRPr lang="en-US" sz="2400" i="1" dirty="0">
              <a:solidFill>
                <a:srgbClr val="002060"/>
              </a:solidFill>
            </a:endParaRPr>
          </a:p>
        </p:txBody>
      </p:sp>
      <p:cxnSp>
        <p:nvCxnSpPr>
          <p:cNvPr id="10" name="Straight Connector 9"/>
          <p:cNvCxnSpPr/>
          <p:nvPr/>
        </p:nvCxnSpPr>
        <p:spPr>
          <a:xfrm>
            <a:off x="3810000" y="3886200"/>
            <a:ext cx="46482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124" y="5293563"/>
            <a:ext cx="4006475" cy="1225571"/>
          </a:xfrm>
          <a:prstGeom prst="rect">
            <a:avLst/>
          </a:prstGeom>
        </p:spPr>
      </p:pic>
      <p:sp>
        <p:nvSpPr>
          <p:cNvPr id="4" name="TextBox 3"/>
          <p:cNvSpPr txBox="1"/>
          <p:nvPr/>
        </p:nvSpPr>
        <p:spPr>
          <a:xfrm>
            <a:off x="4604123" y="5679389"/>
            <a:ext cx="4114800" cy="646331"/>
          </a:xfrm>
          <a:prstGeom prst="rect">
            <a:avLst/>
          </a:prstGeom>
          <a:noFill/>
        </p:spPr>
        <p:txBody>
          <a:bodyPr wrap="square" rtlCol="0">
            <a:spAutoFit/>
          </a:bodyPr>
          <a:lstStyle/>
          <a:p>
            <a:pPr algn="ctr"/>
            <a:r>
              <a:rPr lang="en-US" b="1" dirty="0">
                <a:solidFill>
                  <a:srgbClr val="002060"/>
                </a:solidFill>
                <a:latin typeface="Arial" charset="0"/>
                <a:ea typeface="Arial" charset="0"/>
                <a:cs typeface="Arial" charset="0"/>
              </a:rPr>
              <a:t>Follow us on Twitter @</a:t>
            </a:r>
            <a:r>
              <a:rPr lang="en-US" b="1" dirty="0" err="1">
                <a:solidFill>
                  <a:srgbClr val="002060"/>
                </a:solidFill>
                <a:latin typeface="Arial" charset="0"/>
                <a:ea typeface="Arial" charset="0"/>
                <a:cs typeface="Arial" charset="0"/>
              </a:rPr>
              <a:t>uwchws</a:t>
            </a:r>
            <a:r>
              <a:rPr lang="en-US" b="1" dirty="0">
                <a:solidFill>
                  <a:srgbClr val="002060"/>
                </a:solidFill>
                <a:latin typeface="Arial" charset="0"/>
                <a:ea typeface="Arial" charset="0"/>
                <a:cs typeface="Arial" charset="0"/>
              </a:rPr>
              <a:t> </a:t>
            </a:r>
            <a:endParaRPr lang="en-US" b="1" dirty="0" smtClean="0">
              <a:solidFill>
                <a:srgbClr val="002060"/>
              </a:solidFill>
              <a:latin typeface="Arial" charset="0"/>
              <a:ea typeface="Arial" charset="0"/>
              <a:cs typeface="Arial" charset="0"/>
            </a:endParaRPr>
          </a:p>
          <a:p>
            <a:pPr algn="ctr"/>
            <a:r>
              <a:rPr lang="en-US" b="1" dirty="0" smtClean="0">
                <a:solidFill>
                  <a:srgbClr val="002060"/>
                </a:solidFill>
                <a:latin typeface="Arial" charset="0"/>
                <a:ea typeface="Arial" charset="0"/>
                <a:cs typeface="Arial" charset="0"/>
              </a:rPr>
              <a:t>using </a:t>
            </a:r>
            <a:r>
              <a:rPr lang="en-US" b="1" dirty="0">
                <a:solidFill>
                  <a:srgbClr val="002060"/>
                </a:solidFill>
                <a:latin typeface="Arial" charset="0"/>
                <a:ea typeface="Arial" charset="0"/>
                <a:cs typeface="Arial" charset="0"/>
              </a:rPr>
              <a:t>#uwchws20</a:t>
            </a:r>
          </a:p>
        </p:txBody>
      </p:sp>
    </p:spTree>
    <p:extLst>
      <p:ext uri="{BB962C8B-B14F-4D97-AF65-F5344CB8AC3E}">
        <p14:creationId xmlns:p14="http://schemas.microsoft.com/office/powerpoint/2010/main" val="1343255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noFill/>
        </p:spPr>
        <p:txBody>
          <a:bodyPr>
            <a:normAutofit/>
          </a:bodyPr>
          <a:lstStyle/>
          <a:p>
            <a:r>
              <a:rPr lang="en-US" dirty="0" smtClean="0"/>
              <a:t>Data: Current Population Survey (CPS), monthly household survey</a:t>
            </a:r>
          </a:p>
          <a:p>
            <a:pPr lvl="1"/>
            <a:r>
              <a:rPr lang="en-US" dirty="0" smtClean="0"/>
              <a:t>2016 Annual Social and Economic Supplement (ASEC)</a:t>
            </a:r>
            <a:endParaRPr lang="en-US" dirty="0"/>
          </a:p>
          <a:p>
            <a:r>
              <a:rPr lang="en-US" dirty="0" smtClean="0"/>
              <a:t>Selected persons 18-75 employed as Home Health Aides (HHA) and Home Care Aides (HCA)</a:t>
            </a:r>
          </a:p>
          <a:p>
            <a:pPr lvl="1"/>
            <a:r>
              <a:rPr lang="en-US" dirty="0" smtClean="0"/>
              <a:t>Occupations defined following the 2010 Standard Occupational Classification System (SOC)</a:t>
            </a:r>
          </a:p>
          <a:p>
            <a:pPr lvl="1"/>
            <a:r>
              <a:rPr lang="en-US" dirty="0" smtClean="0"/>
              <a:t>North American Industry Classification System (NAICS)</a:t>
            </a:r>
          </a:p>
          <a:p>
            <a:r>
              <a:rPr lang="en-US" dirty="0" smtClean="0"/>
              <a:t>Identified worker employment arrangements—self-employed and not self-employed</a:t>
            </a:r>
          </a:p>
          <a:p>
            <a:r>
              <a:rPr lang="en-US" dirty="0" smtClean="0"/>
              <a:t>Descriptive statistics, </a:t>
            </a:r>
            <a:r>
              <a:rPr lang="en-US" dirty="0" err="1" smtClean="0"/>
              <a:t>probit</a:t>
            </a:r>
            <a:r>
              <a:rPr lang="en-US" dirty="0" smtClean="0"/>
              <a:t> regression, two-stage regression model</a:t>
            </a:r>
          </a:p>
        </p:txBody>
      </p:sp>
    </p:spTree>
    <p:extLst>
      <p:ext uri="{BB962C8B-B14F-4D97-AF65-F5344CB8AC3E}">
        <p14:creationId xmlns:p14="http://schemas.microsoft.com/office/powerpoint/2010/main" val="1501876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60269748"/>
              </p:ext>
            </p:extLst>
          </p:nvPr>
        </p:nvGraphicFramePr>
        <p:xfrm>
          <a:off x="838200" y="1551847"/>
          <a:ext cx="9144000" cy="4544153"/>
        </p:xfrm>
        <a:graphic>
          <a:graphicData uri="http://schemas.openxmlformats.org/drawingml/2006/table">
            <a:tbl>
              <a:tblPr/>
              <a:tblGrid>
                <a:gridCol w="1676400">
                  <a:extLst>
                    <a:ext uri="{9D8B030D-6E8A-4147-A177-3AD203B41FA5}">
                      <a16:colId xmlns:a16="http://schemas.microsoft.com/office/drawing/2014/main" val="628828008"/>
                    </a:ext>
                  </a:extLst>
                </a:gridCol>
                <a:gridCol w="2547258">
                  <a:extLst>
                    <a:ext uri="{9D8B030D-6E8A-4147-A177-3AD203B41FA5}">
                      <a16:colId xmlns:a16="http://schemas.microsoft.com/office/drawing/2014/main" val="1476658781"/>
                    </a:ext>
                  </a:extLst>
                </a:gridCol>
                <a:gridCol w="2743200">
                  <a:extLst>
                    <a:ext uri="{9D8B030D-6E8A-4147-A177-3AD203B41FA5}">
                      <a16:colId xmlns:a16="http://schemas.microsoft.com/office/drawing/2014/main" val="90103000"/>
                    </a:ext>
                  </a:extLst>
                </a:gridCol>
                <a:gridCol w="2177142">
                  <a:extLst>
                    <a:ext uri="{9D8B030D-6E8A-4147-A177-3AD203B41FA5}">
                      <a16:colId xmlns:a16="http://schemas.microsoft.com/office/drawing/2014/main" val="3219502087"/>
                    </a:ext>
                  </a:extLst>
                </a:gridCol>
              </a:tblGrid>
              <a:tr h="544065">
                <a:tc gridSpan="4">
                  <a:txBody>
                    <a:bodyPr/>
                    <a:lstStyle/>
                    <a:p>
                      <a:pPr algn="l" fontAlgn="b"/>
                      <a:r>
                        <a:rPr lang="en-US" sz="2000" b="1" i="0" u="none" strike="noStrike" dirty="0" smtClean="0">
                          <a:solidFill>
                            <a:srgbClr val="000000"/>
                          </a:solidFill>
                          <a:effectLst/>
                          <a:latin typeface="Arial" panose="020B0604020202020204" pitchFamily="34" charset="0"/>
                          <a:cs typeface="Arial" panose="020B0604020202020204" pitchFamily="34" charset="0"/>
                        </a:rPr>
                        <a:t>Self-Employed HHAs and HCAs in</a:t>
                      </a:r>
                      <a:r>
                        <a:rPr lang="en-US" sz="2000" b="1" i="0" u="none" strike="noStrike" baseline="0" dirty="0" smtClean="0">
                          <a:solidFill>
                            <a:srgbClr val="000000"/>
                          </a:solidFill>
                          <a:effectLst/>
                          <a:latin typeface="Arial" panose="020B0604020202020204" pitchFamily="34" charset="0"/>
                          <a:cs typeface="Arial" panose="020B0604020202020204" pitchFamily="34" charset="0"/>
                        </a:rPr>
                        <a:t> ASEC </a:t>
                      </a:r>
                      <a:r>
                        <a:rPr lang="en-US" sz="2000" b="1" i="0" u="none" strike="noStrike" dirty="0" smtClean="0">
                          <a:solidFill>
                            <a:srgbClr val="000000"/>
                          </a:solidFill>
                          <a:effectLst/>
                          <a:latin typeface="Arial" panose="020B0604020202020204" pitchFamily="34" charset="0"/>
                          <a:cs typeface="Arial" panose="020B0604020202020204" pitchFamily="34" charset="0"/>
                        </a:rPr>
                        <a:t>2016</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1663243"/>
                  </a:ext>
                </a:extLst>
              </a:tr>
              <a:tr h="785333">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dirty="0">
                          <a:solidFill>
                            <a:srgbClr val="000000"/>
                          </a:solidFill>
                          <a:effectLst/>
                          <a:latin typeface="Arial" panose="020B0604020202020204" pitchFamily="34" charset="0"/>
                          <a:cs typeface="Arial" panose="020B0604020202020204" pitchFamily="34" charset="0"/>
                        </a:rPr>
                        <a:t>Not self-employed</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dirty="0">
                          <a:solidFill>
                            <a:srgbClr val="000000"/>
                          </a:solidFill>
                          <a:effectLst/>
                          <a:latin typeface="Arial" panose="020B0604020202020204" pitchFamily="34" charset="0"/>
                          <a:cs typeface="Arial" panose="020B0604020202020204" pitchFamily="34" charset="0"/>
                        </a:rPr>
                        <a:t>Self-employed</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978383470"/>
                  </a:ext>
                </a:extLst>
              </a:tr>
              <a:tr h="526254">
                <a:tc gridSpan="2">
                  <a:txBody>
                    <a:bodyPr/>
                    <a:lstStyle/>
                    <a:p>
                      <a:pPr algn="l" fontAlgn="b"/>
                      <a:r>
                        <a:rPr lang="en-US" sz="2000" b="1" i="0" u="none" strike="noStrike" dirty="0">
                          <a:solidFill>
                            <a:srgbClr val="000000"/>
                          </a:solidFill>
                          <a:effectLst/>
                          <a:latin typeface="Arial" panose="020B0604020202020204" pitchFamily="34" charset="0"/>
                          <a:cs typeface="Arial" panose="020B0604020202020204" pitchFamily="34" charset="0"/>
                        </a:rPr>
                        <a:t>Home Health Aides</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878643881"/>
                  </a:ext>
                </a:extLst>
              </a:tr>
              <a:tr h="652181">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b"/>
                      <a:r>
                        <a:rPr lang="en-US" sz="2000" b="0" i="1" u="none" strike="noStrike" dirty="0">
                          <a:solidFill>
                            <a:srgbClr val="000000"/>
                          </a:solidFill>
                          <a:effectLst/>
                          <a:latin typeface="Arial" panose="020B0604020202020204" pitchFamily="34" charset="0"/>
                          <a:cs typeface="Arial" panose="020B0604020202020204" pitchFamily="34" charset="0"/>
                        </a:rPr>
                        <a:t>Weighted Counts</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a:solidFill>
                            <a:srgbClr val="000000"/>
                          </a:solidFill>
                          <a:effectLst/>
                          <a:latin typeface="Arial" charset="0"/>
                          <a:ea typeface="Arial" charset="0"/>
                          <a:cs typeface="Arial" charset="0"/>
                        </a:rPr>
                        <a:t>501,389</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Arial" charset="0"/>
                          <a:ea typeface="Arial" charset="0"/>
                          <a:cs typeface="Arial" charset="0"/>
                        </a:rPr>
                        <a:t>63,138</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892849816"/>
                  </a:ext>
                </a:extLst>
              </a:tr>
              <a:tr h="526254">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l" fontAlgn="b"/>
                      <a:r>
                        <a:rPr lang="en-US" sz="2000" b="0" i="1" u="none" strike="noStrike" dirty="0">
                          <a:solidFill>
                            <a:srgbClr val="000000"/>
                          </a:solidFill>
                          <a:effectLst/>
                          <a:latin typeface="Arial" panose="020B0604020202020204" pitchFamily="34" charset="0"/>
                          <a:cs typeface="Arial" panose="020B0604020202020204" pitchFamily="34" charset="0"/>
                        </a:rPr>
                        <a:t>Proportion (%)</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en-US" sz="2000" b="0" i="0" u="none" strike="noStrike" dirty="0">
                          <a:solidFill>
                            <a:srgbClr val="000000"/>
                          </a:solidFill>
                          <a:effectLst/>
                          <a:latin typeface="Arial" charset="0"/>
                          <a:ea typeface="Arial" charset="0"/>
                          <a:cs typeface="Arial" charset="0"/>
                        </a:rPr>
                        <a:t>88.8%</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en-US" sz="2000" b="0" i="0" u="none" strike="noStrike">
                          <a:solidFill>
                            <a:srgbClr val="000000"/>
                          </a:solidFill>
                          <a:effectLst/>
                          <a:latin typeface="Arial" charset="0"/>
                          <a:ea typeface="Arial" charset="0"/>
                          <a:cs typeface="Arial" charset="0"/>
                        </a:rPr>
                        <a:t>11.2%</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3646093565"/>
                  </a:ext>
                </a:extLst>
              </a:tr>
              <a:tr h="331631">
                <a:tc gridSpan="2">
                  <a:txBody>
                    <a:bodyPr/>
                    <a:lstStyle/>
                    <a:p>
                      <a:pPr algn="l" fontAlgn="b"/>
                      <a:r>
                        <a:rPr lang="en-US" sz="2000" b="1" i="0" u="none" strike="noStrike" dirty="0">
                          <a:solidFill>
                            <a:srgbClr val="000000"/>
                          </a:solidFill>
                          <a:effectLst/>
                          <a:latin typeface="Arial" panose="020B0604020202020204" pitchFamily="34" charset="0"/>
                          <a:cs typeface="Arial" panose="020B0604020202020204" pitchFamily="34" charset="0"/>
                        </a:rPr>
                        <a:t>Home Care Aides</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hMerge="1">
                  <a:txBody>
                    <a:bodyPr/>
                    <a:lstStyle/>
                    <a:p>
                      <a:endParaRPr lang="en-US"/>
                    </a:p>
                  </a:txBody>
                  <a:tcPr/>
                </a:tc>
                <a:tc>
                  <a:txBody>
                    <a:bodyPr/>
                    <a:lstStyle/>
                    <a:p>
                      <a:pPr algn="ctr" fontAlgn="b"/>
                      <a:endParaRPr lang="en-US" sz="2000" b="0" i="0" u="none" strike="noStrike" dirty="0">
                        <a:solidFill>
                          <a:srgbClr val="000000"/>
                        </a:solidFill>
                        <a:effectLst/>
                        <a:latin typeface="Arial" charset="0"/>
                        <a:ea typeface="Arial" charset="0"/>
                        <a:cs typeface="Arial" charset="0"/>
                      </a:endParaRP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endParaRPr lang="en-US" sz="2000" b="0" i="0" u="none" strike="noStrike">
                        <a:solidFill>
                          <a:srgbClr val="000000"/>
                        </a:solidFill>
                        <a:effectLst/>
                        <a:latin typeface="Arial" charset="0"/>
                        <a:ea typeface="Arial" charset="0"/>
                        <a:cs typeface="Arial" charset="0"/>
                      </a:endParaRP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183147649"/>
                  </a:ext>
                </a:extLst>
              </a:tr>
              <a:tr h="652181">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l" fontAlgn="b"/>
                      <a:r>
                        <a:rPr lang="en-US" sz="2000" b="0" i="1" u="none" strike="noStrike" dirty="0">
                          <a:solidFill>
                            <a:srgbClr val="000000"/>
                          </a:solidFill>
                          <a:effectLst/>
                          <a:latin typeface="Arial" panose="020B0604020202020204" pitchFamily="34" charset="0"/>
                          <a:cs typeface="Arial" panose="020B0604020202020204" pitchFamily="34" charset="0"/>
                        </a:rPr>
                        <a:t>Weighted Counts</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en-US" sz="2000" b="0" i="0" u="none" strike="noStrike" dirty="0">
                          <a:solidFill>
                            <a:srgbClr val="000000"/>
                          </a:solidFill>
                          <a:effectLst/>
                          <a:latin typeface="Arial" charset="0"/>
                          <a:ea typeface="Arial" charset="0"/>
                          <a:cs typeface="Arial" charset="0"/>
                        </a:rPr>
                        <a:t>342,683</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en-US" sz="2000" b="0" i="0" u="none" strike="noStrike" dirty="0">
                          <a:solidFill>
                            <a:srgbClr val="000000"/>
                          </a:solidFill>
                          <a:effectLst/>
                          <a:latin typeface="Arial" charset="0"/>
                          <a:ea typeface="Arial" charset="0"/>
                          <a:cs typeface="Arial" charset="0"/>
                        </a:rPr>
                        <a:t>43,289</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245479525"/>
                  </a:ext>
                </a:extLst>
              </a:tr>
              <a:tr h="526254">
                <a:tc>
                  <a:txBody>
                    <a:bodyPr/>
                    <a:lstStyle/>
                    <a:p>
                      <a:pPr algn="l" fontAlgn="b"/>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2000" b="0" i="1" u="none" strike="noStrike" dirty="0">
                          <a:solidFill>
                            <a:srgbClr val="000000"/>
                          </a:solidFill>
                          <a:effectLst/>
                          <a:latin typeface="Arial" panose="020B0604020202020204" pitchFamily="34" charset="0"/>
                          <a:cs typeface="Arial" panose="020B0604020202020204" pitchFamily="34" charset="0"/>
                        </a:rPr>
                        <a:t>Proportion (%)</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Arial" charset="0"/>
                          <a:ea typeface="Arial" charset="0"/>
                          <a:cs typeface="Arial" charset="0"/>
                        </a:rPr>
                        <a:t>88.8%</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Arial" charset="0"/>
                          <a:ea typeface="Arial" charset="0"/>
                          <a:cs typeface="Arial" charset="0"/>
                        </a:rPr>
                        <a:t>11.2%</a:t>
                      </a:r>
                    </a:p>
                  </a:txBody>
                  <a:tcPr marL="9525" marR="9525" marT="952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077641015"/>
                  </a:ext>
                </a:extLst>
              </a:tr>
            </a:tbl>
          </a:graphicData>
        </a:graphic>
      </p:graphicFrame>
      <p:sp>
        <p:nvSpPr>
          <p:cNvPr id="4" name="Title 1"/>
          <p:cNvSpPr>
            <a:spLocks noGrp="1"/>
          </p:cNvSpPr>
          <p:nvPr>
            <p:ph type="title"/>
          </p:nvPr>
        </p:nvSpPr>
        <p:spPr>
          <a:xfrm>
            <a:off x="838200" y="365125"/>
            <a:ext cx="10515600" cy="1325563"/>
          </a:xfrm>
        </p:spPr>
        <p:txBody>
          <a:bodyPr/>
          <a:lstStyle/>
          <a:p>
            <a:r>
              <a:rPr lang="en-US" dirty="0" smtClean="0"/>
              <a:t>What proportion of HHA and HCA</a:t>
            </a:r>
            <a:br>
              <a:rPr lang="en-US" dirty="0" smtClean="0"/>
            </a:br>
            <a:r>
              <a:rPr lang="en-US" dirty="0" smtClean="0"/>
              <a:t>are self-employed?</a:t>
            </a:r>
            <a:endParaRPr lang="en-US" dirty="0"/>
          </a:p>
        </p:txBody>
      </p:sp>
    </p:spTree>
    <p:extLst>
      <p:ext uri="{BB962C8B-B14F-4D97-AF65-F5344CB8AC3E}">
        <p14:creationId xmlns:p14="http://schemas.microsoft.com/office/powerpoint/2010/main" val="200859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325563"/>
          </a:xfrm>
        </p:spPr>
        <p:txBody>
          <a:bodyPr/>
          <a:lstStyle/>
          <a:p>
            <a:r>
              <a:rPr lang="en-US" dirty="0" smtClean="0"/>
              <a:t>How do the demographics of self-employed workers compare?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136425918"/>
              </p:ext>
            </p:extLst>
          </p:nvPr>
        </p:nvGraphicFramePr>
        <p:xfrm>
          <a:off x="1905000" y="1739901"/>
          <a:ext cx="7620000" cy="5014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5976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28600"/>
            <a:ext cx="10515600" cy="1325563"/>
          </a:xfrm>
        </p:spPr>
        <p:txBody>
          <a:bodyPr/>
          <a:lstStyle/>
          <a:p>
            <a:r>
              <a:rPr lang="en-US" dirty="0" smtClean="0"/>
              <a:t>How do the demographics of self-employed workers compare?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679674504"/>
              </p:ext>
            </p:extLst>
          </p:nvPr>
        </p:nvGraphicFramePr>
        <p:xfrm>
          <a:off x="2133600" y="1752600"/>
          <a:ext cx="77724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8646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325563"/>
          </a:xfrm>
        </p:spPr>
        <p:txBody>
          <a:bodyPr/>
          <a:lstStyle/>
          <a:p>
            <a:r>
              <a:rPr lang="en-US" dirty="0" smtClean="0"/>
              <a:t>How do the demographics of self-employed workers compare?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582473013"/>
              </p:ext>
            </p:extLst>
          </p:nvPr>
        </p:nvGraphicFramePr>
        <p:xfrm>
          <a:off x="1905000" y="1690688"/>
          <a:ext cx="7696200" cy="5167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901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28600"/>
            <a:ext cx="10515600" cy="1325563"/>
          </a:xfrm>
        </p:spPr>
        <p:txBody>
          <a:bodyPr/>
          <a:lstStyle/>
          <a:p>
            <a:r>
              <a:rPr lang="en-US" dirty="0" smtClean="0"/>
              <a:t>How do the demographics of self-employed workers compare?</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117195090"/>
              </p:ext>
            </p:extLst>
          </p:nvPr>
        </p:nvGraphicFramePr>
        <p:xfrm>
          <a:off x="1905000" y="1704474"/>
          <a:ext cx="8458200" cy="5153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944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48214318"/>
              </p:ext>
            </p:extLst>
          </p:nvPr>
        </p:nvGraphicFramePr>
        <p:xfrm>
          <a:off x="2133600" y="1592263"/>
          <a:ext cx="8382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a:spLocks noGrp="1"/>
          </p:cNvSpPr>
          <p:nvPr>
            <p:ph type="title"/>
          </p:nvPr>
        </p:nvSpPr>
        <p:spPr>
          <a:xfrm>
            <a:off x="838200" y="228600"/>
            <a:ext cx="10515600" cy="1325563"/>
          </a:xfrm>
        </p:spPr>
        <p:txBody>
          <a:bodyPr/>
          <a:lstStyle/>
          <a:p>
            <a:r>
              <a:rPr lang="en-US" dirty="0" smtClean="0"/>
              <a:t>How do the demographics of self-employed workers compare?</a:t>
            </a:r>
            <a:endParaRPr lang="en-US" dirty="0"/>
          </a:p>
        </p:txBody>
      </p:sp>
    </p:spTree>
    <p:extLst>
      <p:ext uri="{BB962C8B-B14F-4D97-AF65-F5344CB8AC3E}">
        <p14:creationId xmlns:p14="http://schemas.microsoft.com/office/powerpoint/2010/main" val="6498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1172982"/>
              </p:ext>
            </p:extLst>
          </p:nvPr>
        </p:nvGraphicFramePr>
        <p:xfrm>
          <a:off x="800098" y="1477963"/>
          <a:ext cx="8572502" cy="5094605"/>
        </p:xfrm>
        <a:graphic>
          <a:graphicData uri="http://schemas.openxmlformats.org/drawingml/2006/table">
            <a:tbl>
              <a:tblPr/>
              <a:tblGrid>
                <a:gridCol w="1764929">
                  <a:extLst>
                    <a:ext uri="{9D8B030D-6E8A-4147-A177-3AD203B41FA5}">
                      <a16:colId xmlns:a16="http://schemas.microsoft.com/office/drawing/2014/main" val="1029270897"/>
                    </a:ext>
                  </a:extLst>
                </a:gridCol>
                <a:gridCol w="1800946">
                  <a:extLst>
                    <a:ext uri="{9D8B030D-6E8A-4147-A177-3AD203B41FA5}">
                      <a16:colId xmlns:a16="http://schemas.microsoft.com/office/drawing/2014/main" val="1668187892"/>
                    </a:ext>
                  </a:extLst>
                </a:gridCol>
                <a:gridCol w="1944085">
                  <a:extLst>
                    <a:ext uri="{9D8B030D-6E8A-4147-A177-3AD203B41FA5}">
                      <a16:colId xmlns:a16="http://schemas.microsoft.com/office/drawing/2014/main" val="2040626640"/>
                    </a:ext>
                  </a:extLst>
                </a:gridCol>
                <a:gridCol w="1387306">
                  <a:extLst>
                    <a:ext uri="{9D8B030D-6E8A-4147-A177-3AD203B41FA5}">
                      <a16:colId xmlns:a16="http://schemas.microsoft.com/office/drawing/2014/main" val="1626464134"/>
                    </a:ext>
                  </a:extLst>
                </a:gridCol>
                <a:gridCol w="1675236">
                  <a:extLst>
                    <a:ext uri="{9D8B030D-6E8A-4147-A177-3AD203B41FA5}">
                      <a16:colId xmlns:a16="http://schemas.microsoft.com/office/drawing/2014/main" val="2200581958"/>
                    </a:ext>
                  </a:extLst>
                </a:gridCol>
              </a:tblGrid>
              <a:tr h="507079">
                <a:tc>
                  <a:txBody>
                    <a:bodyPr/>
                    <a:lstStyle/>
                    <a:p>
                      <a:pPr algn="ctr" fontAlgn="b"/>
                      <a:r>
                        <a:rPr lang="en-US" sz="1400" b="0" i="0" u="none" strike="noStrike" dirty="0">
                          <a:solidFill>
                            <a:srgbClr val="000000"/>
                          </a:solidFill>
                          <a:effectLst/>
                          <a:latin typeface="Arial" panose="020B0604020202020204" pitchFamily="34" charset="0"/>
                        </a:rPr>
                        <a:t> </a:t>
                      </a: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gridSpan="2">
                  <a:txBody>
                    <a:bodyPr/>
                    <a:lstStyle/>
                    <a:p>
                      <a:pPr algn="ctr" fontAlgn="ctr"/>
                      <a:r>
                        <a:rPr lang="en-US" sz="2000" b="1" i="0" u="none" strike="noStrike" dirty="0">
                          <a:solidFill>
                            <a:srgbClr val="000000"/>
                          </a:solidFill>
                          <a:effectLst/>
                          <a:latin typeface="Arial" panose="020B0604020202020204" pitchFamily="34" charset="0"/>
                        </a:rPr>
                        <a:t>Home Health Aides      </a:t>
                      </a:r>
                      <a:endParaRPr lang="en-US" sz="2000" b="1" i="0" u="none" strike="noStrike" dirty="0" smtClean="0">
                        <a:solidFill>
                          <a:srgbClr val="000000"/>
                        </a:solidFill>
                        <a:effectLst/>
                        <a:latin typeface="Arial" panose="020B0604020202020204" pitchFamily="34" charset="0"/>
                      </a:endParaRPr>
                    </a:p>
                    <a:p>
                      <a:pPr algn="ctr" fontAlgn="ctr"/>
                      <a:r>
                        <a:rPr lang="en-US" sz="1400" b="1" i="0" u="none" strike="noStrike" dirty="0" smtClean="0">
                          <a:solidFill>
                            <a:srgbClr val="000000"/>
                          </a:solidFill>
                          <a:effectLst/>
                          <a:latin typeface="Arial" panose="020B0604020202020204" pitchFamily="34" charset="0"/>
                        </a:rPr>
                        <a:t>(</a:t>
                      </a:r>
                      <a:r>
                        <a:rPr lang="en-US" sz="1400" b="1" i="0" u="none" strike="noStrike" dirty="0">
                          <a:solidFill>
                            <a:srgbClr val="000000"/>
                          </a:solidFill>
                          <a:effectLst/>
                          <a:latin typeface="Arial" panose="020B0604020202020204" pitchFamily="34" charset="0"/>
                        </a:rPr>
                        <a:t>n</a:t>
                      </a:r>
                      <a:r>
                        <a:rPr lang="en-US" sz="1400" b="1" i="0" u="none" strike="noStrike" dirty="0" smtClean="0">
                          <a:solidFill>
                            <a:srgbClr val="000000"/>
                          </a:solidFill>
                          <a:effectLst/>
                          <a:latin typeface="Arial" panose="020B0604020202020204" pitchFamily="34" charset="0"/>
                        </a:rPr>
                        <a:t> </a:t>
                      </a:r>
                      <a:r>
                        <a:rPr lang="en-US" sz="1400" b="1" i="0" u="none" strike="noStrike" dirty="0">
                          <a:solidFill>
                            <a:srgbClr val="000000"/>
                          </a:solidFill>
                          <a:effectLst/>
                          <a:latin typeface="Arial" panose="020B0604020202020204" pitchFamily="34" charset="0"/>
                        </a:rPr>
                        <a:t>= 310)</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fontAlgn="ctr"/>
                      <a:r>
                        <a:rPr lang="en-US" sz="2000" b="1" i="0" u="none" strike="noStrike" dirty="0">
                          <a:solidFill>
                            <a:srgbClr val="000000"/>
                          </a:solidFill>
                          <a:effectLst/>
                          <a:latin typeface="Arial" panose="020B0604020202020204" pitchFamily="34" charset="0"/>
                        </a:rPr>
                        <a:t>Home Care Aides           </a:t>
                      </a:r>
                      <a:endParaRPr lang="en-US" sz="2000" b="1" i="0" u="none" strike="noStrike" dirty="0" smtClean="0">
                        <a:solidFill>
                          <a:srgbClr val="000000"/>
                        </a:solidFill>
                        <a:effectLst/>
                        <a:latin typeface="Arial" panose="020B0604020202020204" pitchFamily="34" charset="0"/>
                      </a:endParaRPr>
                    </a:p>
                    <a:p>
                      <a:pPr algn="ctr" fontAlgn="ctr"/>
                      <a:r>
                        <a:rPr lang="en-US" sz="1400" b="1" i="0" u="none" strike="noStrike" dirty="0" smtClean="0">
                          <a:solidFill>
                            <a:srgbClr val="000000"/>
                          </a:solidFill>
                          <a:effectLst/>
                          <a:latin typeface="Arial" panose="020B0604020202020204" pitchFamily="34" charset="0"/>
                        </a:rPr>
                        <a:t>(</a:t>
                      </a:r>
                      <a:r>
                        <a:rPr lang="en-US" sz="1400" b="1" i="0" u="none" strike="noStrike" dirty="0">
                          <a:solidFill>
                            <a:srgbClr val="000000"/>
                          </a:solidFill>
                          <a:effectLst/>
                          <a:latin typeface="Arial" panose="020B0604020202020204" pitchFamily="34" charset="0"/>
                        </a:rPr>
                        <a:t>n</a:t>
                      </a:r>
                      <a:r>
                        <a:rPr lang="en-US" sz="1400" b="1" i="0" u="none" strike="noStrike" dirty="0" smtClean="0">
                          <a:solidFill>
                            <a:srgbClr val="000000"/>
                          </a:solidFill>
                          <a:effectLst/>
                          <a:latin typeface="Arial" panose="020B0604020202020204" pitchFamily="34" charset="0"/>
                        </a:rPr>
                        <a:t> </a:t>
                      </a:r>
                      <a:r>
                        <a:rPr lang="en-US" sz="1400" b="1" i="0" u="none" strike="noStrike" dirty="0">
                          <a:solidFill>
                            <a:srgbClr val="000000"/>
                          </a:solidFill>
                          <a:effectLst/>
                          <a:latin typeface="Arial" panose="020B0604020202020204" pitchFamily="34" charset="0"/>
                        </a:rPr>
                        <a:t>= 224)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984594416"/>
                  </a:ext>
                </a:extLst>
              </a:tr>
              <a:tr h="270419">
                <a:tc>
                  <a:txBody>
                    <a:bodyPr/>
                    <a:lstStyle/>
                    <a:p>
                      <a:pPr algn="l" fontAlgn="ct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Arial" panose="020B0604020202020204" pitchFamily="34" charset="0"/>
                        </a:rPr>
                        <a:t>dy/dx</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Arial" panose="020B0604020202020204" pitchFamily="34" charset="0"/>
                        </a:rPr>
                        <a:t>SE</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Arial" panose="020B0604020202020204" pitchFamily="34" charset="0"/>
                        </a:rPr>
                        <a:t> dy/dx</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Arial" panose="020B0604020202020204" pitchFamily="34" charset="0"/>
                        </a:rPr>
                        <a:t> SE</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68181694"/>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Non-white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-0.036</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0.071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-0.001</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a:solidFill>
                            <a:srgbClr val="000000"/>
                          </a:solidFill>
                          <a:effectLst/>
                          <a:latin typeface="Arial" panose="020B0604020202020204" pitchFamily="34" charset="0"/>
                        </a:rPr>
                        <a:t>0.043</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695560118"/>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Hispanic</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-0.095</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0.104</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-0.038</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Arial" panose="020B0604020202020204" pitchFamily="34" charset="0"/>
                        </a:rPr>
                        <a:t>0.062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145800956"/>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Female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-0.092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0.125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0.010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0.055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835717796"/>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Married</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0.104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0.062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-0.017</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0.041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235783271"/>
                  </a:ext>
                </a:extLst>
              </a:tr>
              <a:tr h="260762">
                <a:tc>
                  <a:txBody>
                    <a:bodyPr/>
                    <a:lstStyle/>
                    <a:p>
                      <a:pPr algn="l" fontAlgn="ctr"/>
                      <a:r>
                        <a:rPr lang="en-US" sz="1500" b="0" i="1" u="none" strike="noStrike" dirty="0">
                          <a:solidFill>
                            <a:srgbClr val="000000"/>
                          </a:solidFill>
                          <a:effectLst/>
                          <a:latin typeface="Arial" panose="020B0604020202020204" pitchFamily="34" charset="0"/>
                        </a:rPr>
                        <a:t>Child in Household</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1" i="0" u="none" strike="noStrike" dirty="0" smtClean="0">
                          <a:solidFill>
                            <a:srgbClr val="000000"/>
                          </a:solidFill>
                          <a:effectLst/>
                          <a:latin typeface="Arial" panose="020B0604020202020204" pitchFamily="34" charset="0"/>
                        </a:rPr>
                        <a:t> -</a:t>
                      </a:r>
                      <a:r>
                        <a:rPr lang="en-US" sz="1400" b="1" i="0" u="none" strike="noStrike" dirty="0">
                          <a:solidFill>
                            <a:srgbClr val="000000"/>
                          </a:solidFill>
                          <a:effectLst/>
                          <a:latin typeface="Arial" panose="020B0604020202020204" pitchFamily="34" charset="0"/>
                        </a:rPr>
                        <a:t>0.154*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0.068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-0.048</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0.045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972121514"/>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Not</a:t>
                      </a:r>
                      <a:r>
                        <a:rPr lang="en-US" sz="1500" b="0" i="1" u="none" strike="noStrike" baseline="0" dirty="0" smtClean="0">
                          <a:solidFill>
                            <a:srgbClr val="000000"/>
                          </a:solidFill>
                          <a:effectLst/>
                          <a:latin typeface="Arial" panose="020B0604020202020204" pitchFamily="34" charset="0"/>
                        </a:rPr>
                        <a:t> U.S. Citizen</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0.082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0.075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-0.032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0.056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754187745"/>
                  </a:ext>
                </a:extLst>
              </a:tr>
              <a:tr h="260762">
                <a:tc>
                  <a:txBody>
                    <a:bodyPr/>
                    <a:lstStyle/>
                    <a:p>
                      <a:pPr algn="l" fontAlgn="ctr"/>
                      <a:r>
                        <a:rPr lang="en-US" sz="1500" b="0" i="1" u="none" strike="noStrike" dirty="0">
                          <a:solidFill>
                            <a:srgbClr val="000000"/>
                          </a:solidFill>
                          <a:effectLst/>
                          <a:latin typeface="Arial" panose="020B0604020202020204" pitchFamily="34" charset="0"/>
                        </a:rPr>
                        <a:t>Same Occupation</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a:solidFill>
                            <a:srgbClr val="000000"/>
                          </a:solidFill>
                          <a:effectLst/>
                          <a:latin typeface="Arial" panose="020B0604020202020204" pitchFamily="34" charset="0"/>
                        </a:rPr>
                        <a:t>-0.042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0.102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a:t>
                      </a:r>
                      <a:r>
                        <a:rPr lang="en-US" sz="1400" b="0" i="0" u="none" strike="noStrike" dirty="0" smtClean="0">
                          <a:solidFill>
                            <a:srgbClr val="000000"/>
                          </a:solidFill>
                          <a:effectLst/>
                          <a:latin typeface="Arial" panose="020B0604020202020204" pitchFamily="34" charset="0"/>
                        </a:rPr>
                        <a:t>0.100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0.412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860930580"/>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Lives</a:t>
                      </a:r>
                      <a:r>
                        <a:rPr lang="en-US" sz="1500" b="0" i="1" u="none" strike="noStrike" baseline="0" dirty="0" smtClean="0">
                          <a:solidFill>
                            <a:srgbClr val="000000"/>
                          </a:solidFill>
                          <a:effectLst/>
                          <a:latin typeface="Arial" panose="020B0604020202020204" pitchFamily="34" charset="0"/>
                        </a:rPr>
                        <a:t> in Metro Area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Arial" panose="020B0604020202020204" pitchFamily="34" charset="0"/>
                        </a:rPr>
                        <a:t>-0.143</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0.079</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0.171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0.097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336915655"/>
                  </a:ext>
                </a:extLst>
              </a:tr>
              <a:tr h="299393">
                <a:tc>
                  <a:txBody>
                    <a:bodyPr/>
                    <a:lstStyle/>
                    <a:p>
                      <a:pPr algn="l" fontAlgn="ctr"/>
                      <a:r>
                        <a:rPr lang="en-US" sz="1500" b="0" i="1" u="none" strike="noStrike" dirty="0" err="1">
                          <a:solidFill>
                            <a:srgbClr val="000000"/>
                          </a:solidFill>
                          <a:effectLst/>
                          <a:latin typeface="Arial" panose="020B0604020202020204" pitchFamily="34" charset="0"/>
                        </a:rPr>
                        <a:t>Age</a:t>
                      </a:r>
                      <a:r>
                        <a:rPr lang="en-US" sz="1500" b="0" i="1" u="none" strike="noStrike" baseline="30000" dirty="0" err="1">
                          <a:solidFill>
                            <a:srgbClr val="000000"/>
                          </a:solidFill>
                          <a:effectLst/>
                          <a:latin typeface="Arial" panose="020B0604020202020204" pitchFamily="34" charset="0"/>
                        </a:rPr>
                        <a:t>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l" fontAlgn="b"/>
                      <a:endParaRPr lang="en-US" sz="1400" b="0" i="0" u="none" strike="noStrike">
                        <a:solidFill>
                          <a:srgbClr val="000000"/>
                        </a:solidFill>
                        <a:effectLst/>
                        <a:latin typeface="Arial" panose="020B0604020202020204" pitchFamily="34" charset="0"/>
                      </a:endParaRP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2842800928"/>
                  </a:ext>
                </a:extLst>
              </a:tr>
              <a:tr h="260762">
                <a:tc>
                  <a:txBody>
                    <a:bodyPr/>
                    <a:lstStyle/>
                    <a:p>
                      <a:pPr algn="ctr" fontAlgn="ctr"/>
                      <a:r>
                        <a:rPr lang="en-US" sz="1500" b="0" i="1" u="none" strike="noStrike" dirty="0">
                          <a:solidFill>
                            <a:srgbClr val="000000"/>
                          </a:solidFill>
                          <a:effectLst/>
                          <a:latin typeface="Arial" panose="020B0604020202020204" pitchFamily="34" charset="0"/>
                        </a:rPr>
                        <a:t>35-44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   -</a:t>
                      </a:r>
                      <a:r>
                        <a:rPr lang="en-US" sz="1400" b="1" i="0" u="none" strike="noStrike" dirty="0">
                          <a:solidFill>
                            <a:srgbClr val="000000"/>
                          </a:solidFill>
                          <a:effectLst/>
                          <a:latin typeface="Arial" panose="020B0604020202020204" pitchFamily="34" charset="0"/>
                        </a:rPr>
                        <a:t>0.209**</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0.078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0.061</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0.060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374472674"/>
                  </a:ext>
                </a:extLst>
              </a:tr>
              <a:tr h="260762">
                <a:tc>
                  <a:txBody>
                    <a:bodyPr/>
                    <a:lstStyle/>
                    <a:p>
                      <a:pPr algn="ctr" fontAlgn="ctr"/>
                      <a:r>
                        <a:rPr lang="en-US" sz="1500" b="0" i="1" u="none" strike="noStrike" dirty="0">
                          <a:solidFill>
                            <a:srgbClr val="000000"/>
                          </a:solidFill>
                          <a:effectLst/>
                          <a:latin typeface="Arial" panose="020B0604020202020204" pitchFamily="34" charset="0"/>
                        </a:rPr>
                        <a:t>45-54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a:solidFill>
                            <a:srgbClr val="000000"/>
                          </a:solidFill>
                          <a:effectLst/>
                          <a:latin typeface="Arial" panose="020B0604020202020204" pitchFamily="34" charset="0"/>
                        </a:rPr>
                        <a:t>-0.036</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0.100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0.103</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0.070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4263994814"/>
                  </a:ext>
                </a:extLst>
              </a:tr>
              <a:tr h="260762">
                <a:tc>
                  <a:txBody>
                    <a:bodyPr/>
                    <a:lstStyle/>
                    <a:p>
                      <a:pPr algn="ctr" fontAlgn="ctr"/>
                      <a:r>
                        <a:rPr lang="en-US" sz="1500" b="0" i="1" u="none" strike="noStrike" dirty="0">
                          <a:solidFill>
                            <a:srgbClr val="000000"/>
                          </a:solidFill>
                          <a:effectLst/>
                          <a:latin typeface="Arial" panose="020B0604020202020204" pitchFamily="34" charset="0"/>
                        </a:rPr>
                        <a:t>55-64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Arial" panose="020B0604020202020204" pitchFamily="34" charset="0"/>
                        </a:rPr>
                        <a:t>-0.156*</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0.080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   0.285</a:t>
                      </a:r>
                      <a:r>
                        <a:rPr lang="en-US" sz="1400" b="1" i="0" u="none" strike="noStrike" dirty="0">
                          <a:solidFill>
                            <a:srgbClr val="000000"/>
                          </a:solidFill>
                          <a:effectLst/>
                          <a:latin typeface="Arial" panose="020B0604020202020204" pitchFamily="34" charset="0"/>
                        </a:rPr>
                        <a:t>**</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0.105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495781327"/>
                  </a:ext>
                </a:extLst>
              </a:tr>
              <a:tr h="260762">
                <a:tc>
                  <a:txBody>
                    <a:bodyPr/>
                    <a:lstStyle/>
                    <a:p>
                      <a:pPr algn="ctr" fontAlgn="ctr"/>
                      <a:r>
                        <a:rPr lang="en-US" sz="1500" b="0" i="1" u="none" strike="noStrike" dirty="0">
                          <a:solidFill>
                            <a:srgbClr val="000000"/>
                          </a:solidFill>
                          <a:effectLst/>
                          <a:latin typeface="Arial" panose="020B0604020202020204" pitchFamily="34" charset="0"/>
                        </a:rPr>
                        <a:t>65-74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a:solidFill>
                            <a:srgbClr val="000000"/>
                          </a:solidFill>
                          <a:effectLst/>
                          <a:latin typeface="Arial" panose="020B0604020202020204" pitchFamily="34" charset="0"/>
                        </a:rPr>
                        <a:t>0.051</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0.176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0.021</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0.037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549510991"/>
                  </a:ext>
                </a:extLst>
              </a:tr>
              <a:tr h="309051">
                <a:tc>
                  <a:txBody>
                    <a:bodyPr/>
                    <a:lstStyle/>
                    <a:p>
                      <a:pPr algn="ctr" fontAlgn="ctr"/>
                      <a:r>
                        <a:rPr lang="en-US" sz="1500" b="0" i="1" u="none" strike="noStrike" dirty="0">
                          <a:solidFill>
                            <a:srgbClr val="000000"/>
                          </a:solidFill>
                          <a:effectLst/>
                          <a:latin typeface="Arial" panose="020B0604020202020204" pitchFamily="34" charset="0"/>
                        </a:rPr>
                        <a:t>75 and over</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Arial" panose="020B0604020202020204" pitchFamily="34" charset="0"/>
                        </a:rPr>
                        <a:t>0.329</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0.442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1" u="none" strike="noStrike">
                          <a:solidFill>
                            <a:srgbClr val="000000"/>
                          </a:solidFill>
                          <a:effectLst/>
                          <a:latin typeface="Arial" panose="020B0604020202020204" pitchFamily="34" charset="0"/>
                        </a:rPr>
                        <a:t>b</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1" u="none" strike="noStrike" dirty="0">
                          <a:solidFill>
                            <a:srgbClr val="000000"/>
                          </a:solidFill>
                          <a:effectLst/>
                          <a:latin typeface="Arial" panose="020B0604020202020204" pitchFamily="34" charset="0"/>
                        </a:rPr>
                        <a:t>b</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71972164"/>
                  </a:ext>
                </a:extLst>
              </a:tr>
              <a:tr h="193156">
                <a:tc gridSpan="5">
                  <a:txBody>
                    <a:bodyPr/>
                    <a:lstStyle/>
                    <a:p>
                      <a:pPr algn="r" fontAlgn="ctr"/>
                      <a:r>
                        <a:rPr lang="en-US" sz="900" b="0" i="0" u="none" strike="noStrike" dirty="0">
                          <a:solidFill>
                            <a:srgbClr val="000000"/>
                          </a:solidFill>
                          <a:effectLst/>
                          <a:latin typeface="Arial" panose="020B0604020202020204" pitchFamily="34" charset="0"/>
                        </a:rPr>
                        <a:t>Note: </a:t>
                      </a:r>
                      <a:r>
                        <a:rPr lang="en-US" sz="900" b="0" i="0" u="none" strike="noStrike" dirty="0" err="1">
                          <a:solidFill>
                            <a:srgbClr val="000000"/>
                          </a:solidFill>
                          <a:effectLst/>
                          <a:latin typeface="Arial" panose="020B0604020202020204" pitchFamily="34" charset="0"/>
                        </a:rPr>
                        <a:t>dy</a:t>
                      </a:r>
                      <a:r>
                        <a:rPr lang="en-US" sz="900" b="0" i="0" u="none" strike="noStrike" dirty="0">
                          <a:solidFill>
                            <a:srgbClr val="000000"/>
                          </a:solidFill>
                          <a:effectLst/>
                          <a:latin typeface="Arial" panose="020B0604020202020204" pitchFamily="34" charset="0"/>
                        </a:rPr>
                        <a:t>/dx - marginal probabilities; SE - standard error; **, * indicates significance at 1% and 5% level; </a:t>
                      </a:r>
                    </a:p>
                  </a:txBody>
                  <a:tcPr marL="8285" marR="8285" marT="828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6730944"/>
                  </a:ext>
                </a:extLst>
              </a:tr>
              <a:tr h="173841">
                <a:tc gridSpan="5">
                  <a:txBody>
                    <a:bodyPr/>
                    <a:lstStyle/>
                    <a:p>
                      <a:pPr algn="r" fontAlgn="ctr"/>
                      <a:r>
                        <a:rPr lang="en-US" sz="900" b="0" i="0" u="none" strike="noStrike" baseline="30000" dirty="0">
                          <a:solidFill>
                            <a:srgbClr val="000000"/>
                          </a:solidFill>
                          <a:effectLst/>
                          <a:latin typeface="Arial" panose="020B0604020202020204" pitchFamily="34" charset="0"/>
                        </a:rPr>
                        <a:t>a</a:t>
                      </a:r>
                      <a:r>
                        <a:rPr lang="en-US" sz="900" b="0" i="0" u="none" strike="noStrike" dirty="0">
                          <a:solidFill>
                            <a:srgbClr val="000000"/>
                          </a:solidFill>
                          <a:effectLst/>
                          <a:latin typeface="Arial" panose="020B0604020202020204" pitchFamily="34" charset="0"/>
                        </a:rPr>
                        <a:t> 18-34 was comparison age category</a:t>
                      </a:r>
                    </a:p>
                  </a:txBody>
                  <a:tcPr marL="8285" marR="8285" marT="8285" marB="0" anchor="ctr">
                    <a:lnL>
                      <a:noFill/>
                    </a:lnL>
                    <a:lnR>
                      <a:noFill/>
                    </a:lnR>
                    <a:lnT>
                      <a:noFill/>
                    </a:lnT>
                    <a:lnB>
                      <a:noFill/>
                    </a:lnB>
                  </a:tcPr>
                </a:tc>
                <a:tc hMerge="1">
                  <a:txBody>
                    <a:bodyPr/>
                    <a:lstStyle/>
                    <a:p>
                      <a:endParaRPr lang="en-US"/>
                    </a:p>
                  </a:txBody>
                  <a:tcPr/>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8285" marR="8285" marT="8285" marB="0" anchor="b">
                    <a:lnL>
                      <a:noFill/>
                    </a:lnL>
                    <a:lnR>
                      <a:noFill/>
                    </a:lnR>
                    <a:lnT>
                      <a:noFill/>
                    </a:lnT>
                    <a:lnB>
                      <a:noFill/>
                    </a:lnB>
                  </a:tcPr>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8285" marR="8285" marT="8285" marB="0" anchor="b">
                    <a:lnL>
                      <a:noFill/>
                    </a:lnL>
                    <a:lnR>
                      <a:noFill/>
                    </a:lnR>
                    <a:lnT>
                      <a:noFill/>
                    </a:lnT>
                    <a:lnB>
                      <a:noFill/>
                    </a:lnB>
                  </a:tcPr>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8285" marR="8285" marT="8285" marB="0" anchor="b">
                    <a:lnL>
                      <a:noFill/>
                    </a:lnL>
                    <a:lnR>
                      <a:noFill/>
                    </a:lnR>
                    <a:lnT>
                      <a:noFill/>
                    </a:lnT>
                    <a:lnB>
                      <a:noFill/>
                    </a:lnB>
                  </a:tcPr>
                </a:tc>
                <a:extLst>
                  <a:ext uri="{0D108BD9-81ED-4DB2-BD59-A6C34878D82A}">
                    <a16:rowId xmlns:a16="http://schemas.microsoft.com/office/drawing/2014/main" val="2459297498"/>
                  </a:ext>
                </a:extLst>
              </a:tr>
              <a:tr h="193156">
                <a:tc gridSpan="5">
                  <a:txBody>
                    <a:bodyPr/>
                    <a:lstStyle/>
                    <a:p>
                      <a:pPr algn="r" fontAlgn="ctr"/>
                      <a:r>
                        <a:rPr lang="en-US" sz="900" b="0" i="0" u="none" strike="noStrike" baseline="30000" dirty="0">
                          <a:solidFill>
                            <a:srgbClr val="000000"/>
                          </a:solidFill>
                          <a:effectLst/>
                          <a:latin typeface="Arial" panose="020B0604020202020204" pitchFamily="34" charset="0"/>
                        </a:rPr>
                        <a:t>b </a:t>
                      </a:r>
                      <a:r>
                        <a:rPr lang="en-US" sz="900" b="0" i="0" u="none" strike="noStrike" dirty="0">
                          <a:solidFill>
                            <a:srgbClr val="000000"/>
                          </a:solidFill>
                          <a:effectLst/>
                          <a:latin typeface="Arial" panose="020B0604020202020204" pitchFamily="34" charset="0"/>
                        </a:rPr>
                        <a:t> Sample did not include any respondent for this category; estimates were omitted</a:t>
                      </a:r>
                    </a:p>
                  </a:txBody>
                  <a:tcPr marL="8285" marR="8285" marT="828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7879843"/>
                  </a:ext>
                </a:extLst>
              </a:tr>
            </a:tbl>
          </a:graphicData>
        </a:graphic>
      </p:graphicFrame>
      <p:sp>
        <p:nvSpPr>
          <p:cNvPr id="5" name="Title 1"/>
          <p:cNvSpPr>
            <a:spLocks noGrp="1"/>
          </p:cNvSpPr>
          <p:nvPr>
            <p:ph type="title"/>
          </p:nvPr>
        </p:nvSpPr>
        <p:spPr>
          <a:xfrm>
            <a:off x="800098" y="152400"/>
            <a:ext cx="10515600" cy="1325563"/>
          </a:xfrm>
        </p:spPr>
        <p:txBody>
          <a:bodyPr/>
          <a:lstStyle/>
          <a:p>
            <a:pPr algn="ctr"/>
            <a:r>
              <a:rPr lang="en-US" dirty="0" err="1"/>
              <a:t>Probit</a:t>
            </a:r>
            <a:r>
              <a:rPr lang="en-US" dirty="0"/>
              <a:t> Estimates of Self-Employment on Selected Demographics</a:t>
            </a:r>
          </a:p>
        </p:txBody>
      </p:sp>
    </p:spTree>
    <p:extLst>
      <p:ext uri="{BB962C8B-B14F-4D97-AF65-F5344CB8AC3E}">
        <p14:creationId xmlns:p14="http://schemas.microsoft.com/office/powerpoint/2010/main" val="303726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11236327"/>
              </p:ext>
            </p:extLst>
          </p:nvPr>
        </p:nvGraphicFramePr>
        <p:xfrm>
          <a:off x="800098" y="1477963"/>
          <a:ext cx="8572502" cy="5094605"/>
        </p:xfrm>
        <a:graphic>
          <a:graphicData uri="http://schemas.openxmlformats.org/drawingml/2006/table">
            <a:tbl>
              <a:tblPr/>
              <a:tblGrid>
                <a:gridCol w="1764929">
                  <a:extLst>
                    <a:ext uri="{9D8B030D-6E8A-4147-A177-3AD203B41FA5}">
                      <a16:colId xmlns:a16="http://schemas.microsoft.com/office/drawing/2014/main" val="1029270897"/>
                    </a:ext>
                  </a:extLst>
                </a:gridCol>
                <a:gridCol w="1800946">
                  <a:extLst>
                    <a:ext uri="{9D8B030D-6E8A-4147-A177-3AD203B41FA5}">
                      <a16:colId xmlns:a16="http://schemas.microsoft.com/office/drawing/2014/main" val="1668187892"/>
                    </a:ext>
                  </a:extLst>
                </a:gridCol>
                <a:gridCol w="1944085">
                  <a:extLst>
                    <a:ext uri="{9D8B030D-6E8A-4147-A177-3AD203B41FA5}">
                      <a16:colId xmlns:a16="http://schemas.microsoft.com/office/drawing/2014/main" val="2040626640"/>
                    </a:ext>
                  </a:extLst>
                </a:gridCol>
                <a:gridCol w="1387306">
                  <a:extLst>
                    <a:ext uri="{9D8B030D-6E8A-4147-A177-3AD203B41FA5}">
                      <a16:colId xmlns:a16="http://schemas.microsoft.com/office/drawing/2014/main" val="1626464134"/>
                    </a:ext>
                  </a:extLst>
                </a:gridCol>
                <a:gridCol w="1675236">
                  <a:extLst>
                    <a:ext uri="{9D8B030D-6E8A-4147-A177-3AD203B41FA5}">
                      <a16:colId xmlns:a16="http://schemas.microsoft.com/office/drawing/2014/main" val="2200581958"/>
                    </a:ext>
                  </a:extLst>
                </a:gridCol>
              </a:tblGrid>
              <a:tr h="507079">
                <a:tc>
                  <a:txBody>
                    <a:bodyPr/>
                    <a:lstStyle/>
                    <a:p>
                      <a:pPr algn="ctr" fontAlgn="b"/>
                      <a:r>
                        <a:rPr lang="en-US" sz="1400" b="0" i="0" u="none" strike="noStrike" dirty="0">
                          <a:solidFill>
                            <a:srgbClr val="000000"/>
                          </a:solidFill>
                          <a:effectLst/>
                          <a:latin typeface="Arial" panose="020B0604020202020204" pitchFamily="34" charset="0"/>
                        </a:rPr>
                        <a:t> </a:t>
                      </a: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gridSpan="2">
                  <a:txBody>
                    <a:bodyPr/>
                    <a:lstStyle/>
                    <a:p>
                      <a:pPr algn="ctr" fontAlgn="ctr"/>
                      <a:r>
                        <a:rPr lang="en-US" sz="2000" b="1" i="0" u="none" strike="noStrike" dirty="0">
                          <a:solidFill>
                            <a:srgbClr val="000000"/>
                          </a:solidFill>
                          <a:effectLst/>
                          <a:latin typeface="Arial" panose="020B0604020202020204" pitchFamily="34" charset="0"/>
                        </a:rPr>
                        <a:t>Home Health Aides      </a:t>
                      </a:r>
                      <a:endParaRPr lang="en-US" sz="2000" b="1" i="0" u="none" strike="noStrike" dirty="0" smtClean="0">
                        <a:solidFill>
                          <a:srgbClr val="000000"/>
                        </a:solidFill>
                        <a:effectLst/>
                        <a:latin typeface="Arial" panose="020B0604020202020204" pitchFamily="34" charset="0"/>
                      </a:endParaRPr>
                    </a:p>
                    <a:p>
                      <a:pPr algn="ctr" fontAlgn="ctr"/>
                      <a:r>
                        <a:rPr lang="en-US" sz="1400" b="1" i="0" u="none" strike="noStrike" dirty="0" smtClean="0">
                          <a:solidFill>
                            <a:srgbClr val="000000"/>
                          </a:solidFill>
                          <a:effectLst/>
                          <a:latin typeface="Arial" panose="020B0604020202020204" pitchFamily="34" charset="0"/>
                        </a:rPr>
                        <a:t>(</a:t>
                      </a:r>
                      <a:r>
                        <a:rPr lang="en-US" sz="1400" b="1" i="0" u="none" strike="noStrike" dirty="0">
                          <a:solidFill>
                            <a:srgbClr val="000000"/>
                          </a:solidFill>
                          <a:effectLst/>
                          <a:latin typeface="Arial" panose="020B0604020202020204" pitchFamily="34" charset="0"/>
                        </a:rPr>
                        <a:t>n</a:t>
                      </a:r>
                      <a:r>
                        <a:rPr lang="en-US" sz="1400" b="1" i="0" u="none" strike="noStrike" dirty="0" smtClean="0">
                          <a:solidFill>
                            <a:srgbClr val="000000"/>
                          </a:solidFill>
                          <a:effectLst/>
                          <a:latin typeface="Arial" panose="020B0604020202020204" pitchFamily="34" charset="0"/>
                        </a:rPr>
                        <a:t> </a:t>
                      </a:r>
                      <a:r>
                        <a:rPr lang="en-US" sz="1400" b="1" i="0" u="none" strike="noStrike" dirty="0">
                          <a:solidFill>
                            <a:srgbClr val="000000"/>
                          </a:solidFill>
                          <a:effectLst/>
                          <a:latin typeface="Arial" panose="020B0604020202020204" pitchFamily="34" charset="0"/>
                        </a:rPr>
                        <a:t>= 310)</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fontAlgn="ctr"/>
                      <a:r>
                        <a:rPr lang="en-US" sz="2000" b="1" i="0" u="none" strike="noStrike" dirty="0">
                          <a:solidFill>
                            <a:srgbClr val="000000"/>
                          </a:solidFill>
                          <a:effectLst/>
                          <a:latin typeface="Arial" panose="020B0604020202020204" pitchFamily="34" charset="0"/>
                        </a:rPr>
                        <a:t>Home Care Aides           </a:t>
                      </a:r>
                      <a:endParaRPr lang="en-US" sz="2000" b="1" i="0" u="none" strike="noStrike" dirty="0" smtClean="0">
                        <a:solidFill>
                          <a:srgbClr val="000000"/>
                        </a:solidFill>
                        <a:effectLst/>
                        <a:latin typeface="Arial" panose="020B0604020202020204" pitchFamily="34" charset="0"/>
                      </a:endParaRPr>
                    </a:p>
                    <a:p>
                      <a:pPr algn="ctr" fontAlgn="ctr"/>
                      <a:r>
                        <a:rPr lang="en-US" sz="1400" b="1" i="0" u="none" strike="noStrike" dirty="0" smtClean="0">
                          <a:solidFill>
                            <a:srgbClr val="000000"/>
                          </a:solidFill>
                          <a:effectLst/>
                          <a:latin typeface="Arial" panose="020B0604020202020204" pitchFamily="34" charset="0"/>
                        </a:rPr>
                        <a:t>(</a:t>
                      </a:r>
                      <a:r>
                        <a:rPr lang="en-US" sz="1400" b="1" i="0" u="none" strike="noStrike" dirty="0">
                          <a:solidFill>
                            <a:srgbClr val="000000"/>
                          </a:solidFill>
                          <a:effectLst/>
                          <a:latin typeface="Arial" panose="020B0604020202020204" pitchFamily="34" charset="0"/>
                        </a:rPr>
                        <a:t>n</a:t>
                      </a:r>
                      <a:r>
                        <a:rPr lang="en-US" sz="1400" b="1" i="0" u="none" strike="noStrike" dirty="0" smtClean="0">
                          <a:solidFill>
                            <a:srgbClr val="000000"/>
                          </a:solidFill>
                          <a:effectLst/>
                          <a:latin typeface="Arial" panose="020B0604020202020204" pitchFamily="34" charset="0"/>
                        </a:rPr>
                        <a:t> </a:t>
                      </a:r>
                      <a:r>
                        <a:rPr lang="en-US" sz="1400" b="1" i="0" u="none" strike="noStrike" dirty="0">
                          <a:solidFill>
                            <a:srgbClr val="000000"/>
                          </a:solidFill>
                          <a:effectLst/>
                          <a:latin typeface="Arial" panose="020B0604020202020204" pitchFamily="34" charset="0"/>
                        </a:rPr>
                        <a:t>= 224)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984594416"/>
                  </a:ext>
                </a:extLst>
              </a:tr>
              <a:tr h="270419">
                <a:tc>
                  <a:txBody>
                    <a:bodyPr/>
                    <a:lstStyle/>
                    <a:p>
                      <a:pPr algn="l" fontAlgn="ct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Arial" panose="020B0604020202020204" pitchFamily="34" charset="0"/>
                        </a:rPr>
                        <a:t>dy/dx</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Arial" panose="020B0604020202020204" pitchFamily="34" charset="0"/>
                        </a:rPr>
                        <a:t>SE</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Arial" panose="020B0604020202020204" pitchFamily="34" charset="0"/>
                        </a:rPr>
                        <a:t> dy/dx</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Arial" panose="020B0604020202020204" pitchFamily="34" charset="0"/>
                        </a:rPr>
                        <a:t> SE</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68181694"/>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Non-white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-0.036</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0.071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-0.001</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a:solidFill>
                            <a:srgbClr val="000000"/>
                          </a:solidFill>
                          <a:effectLst/>
                          <a:latin typeface="Arial" panose="020B0604020202020204" pitchFamily="34" charset="0"/>
                        </a:rPr>
                        <a:t>0.043</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695560118"/>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Hispanic</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-0.095</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0.104</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-0.038</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Arial" panose="020B0604020202020204" pitchFamily="34" charset="0"/>
                        </a:rPr>
                        <a:t>0.062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145800956"/>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Female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-0.092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0.125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0.010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0.055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835717796"/>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Married</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0.104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0.062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-0.017</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0.041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235783271"/>
                  </a:ext>
                </a:extLst>
              </a:tr>
              <a:tr h="260762">
                <a:tc>
                  <a:txBody>
                    <a:bodyPr/>
                    <a:lstStyle/>
                    <a:p>
                      <a:pPr algn="l" fontAlgn="ctr"/>
                      <a:r>
                        <a:rPr lang="en-US" sz="1500" b="0" i="1" u="none" strike="noStrike" dirty="0">
                          <a:solidFill>
                            <a:srgbClr val="000000"/>
                          </a:solidFill>
                          <a:effectLst/>
                          <a:latin typeface="Arial" panose="020B0604020202020204" pitchFamily="34" charset="0"/>
                        </a:rPr>
                        <a:t>Child in Household</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1" i="0" u="none" strike="noStrike" dirty="0" smtClean="0">
                          <a:solidFill>
                            <a:srgbClr val="000000"/>
                          </a:solidFill>
                          <a:effectLst/>
                          <a:latin typeface="Arial" panose="020B0604020202020204" pitchFamily="34" charset="0"/>
                        </a:rPr>
                        <a:t> -</a:t>
                      </a:r>
                      <a:r>
                        <a:rPr lang="en-US" sz="1400" b="1" i="0" u="none" strike="noStrike" dirty="0">
                          <a:solidFill>
                            <a:srgbClr val="000000"/>
                          </a:solidFill>
                          <a:effectLst/>
                          <a:latin typeface="Arial" panose="020B0604020202020204" pitchFamily="34" charset="0"/>
                        </a:rPr>
                        <a:t>0.154*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0.068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-0.048</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0.045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972121514"/>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Not</a:t>
                      </a:r>
                      <a:r>
                        <a:rPr lang="en-US" sz="1500" b="0" i="1" u="none" strike="noStrike" baseline="0" dirty="0" smtClean="0">
                          <a:solidFill>
                            <a:srgbClr val="000000"/>
                          </a:solidFill>
                          <a:effectLst/>
                          <a:latin typeface="Arial" panose="020B0604020202020204" pitchFamily="34" charset="0"/>
                        </a:rPr>
                        <a:t> U.S. Citizen</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0.082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0.075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-0.032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0.056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754187745"/>
                  </a:ext>
                </a:extLst>
              </a:tr>
              <a:tr h="260762">
                <a:tc>
                  <a:txBody>
                    <a:bodyPr/>
                    <a:lstStyle/>
                    <a:p>
                      <a:pPr algn="l" fontAlgn="ctr"/>
                      <a:r>
                        <a:rPr lang="en-US" sz="1500" b="0" i="1" u="none" strike="noStrike" dirty="0">
                          <a:solidFill>
                            <a:srgbClr val="000000"/>
                          </a:solidFill>
                          <a:effectLst/>
                          <a:latin typeface="Arial" panose="020B0604020202020204" pitchFamily="34" charset="0"/>
                        </a:rPr>
                        <a:t>Same Occupation</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a:solidFill>
                            <a:srgbClr val="000000"/>
                          </a:solidFill>
                          <a:effectLst/>
                          <a:latin typeface="Arial" panose="020B0604020202020204" pitchFamily="34" charset="0"/>
                        </a:rPr>
                        <a:t>-0.042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0.102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a:t>
                      </a:r>
                      <a:r>
                        <a:rPr lang="en-US" sz="1400" b="0" i="0" u="none" strike="noStrike" dirty="0" smtClean="0">
                          <a:solidFill>
                            <a:srgbClr val="000000"/>
                          </a:solidFill>
                          <a:effectLst/>
                          <a:latin typeface="Arial" panose="020B0604020202020204" pitchFamily="34" charset="0"/>
                        </a:rPr>
                        <a:t>0.100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0.412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860930580"/>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Lives</a:t>
                      </a:r>
                      <a:r>
                        <a:rPr lang="en-US" sz="1500" b="0" i="1" u="none" strike="noStrike" baseline="0" dirty="0" smtClean="0">
                          <a:solidFill>
                            <a:srgbClr val="000000"/>
                          </a:solidFill>
                          <a:effectLst/>
                          <a:latin typeface="Arial" panose="020B0604020202020204" pitchFamily="34" charset="0"/>
                        </a:rPr>
                        <a:t> in Metro Area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Arial" panose="020B0604020202020204" pitchFamily="34" charset="0"/>
                        </a:rPr>
                        <a:t>-0.143</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0.079</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0.171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0.097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336915655"/>
                  </a:ext>
                </a:extLst>
              </a:tr>
              <a:tr h="299393">
                <a:tc>
                  <a:txBody>
                    <a:bodyPr/>
                    <a:lstStyle/>
                    <a:p>
                      <a:pPr algn="l" fontAlgn="ctr"/>
                      <a:r>
                        <a:rPr lang="en-US" sz="1500" b="0" i="1" u="none" strike="noStrike" dirty="0" err="1">
                          <a:solidFill>
                            <a:srgbClr val="000000"/>
                          </a:solidFill>
                          <a:effectLst/>
                          <a:latin typeface="Arial" panose="020B0604020202020204" pitchFamily="34" charset="0"/>
                        </a:rPr>
                        <a:t>Age</a:t>
                      </a:r>
                      <a:r>
                        <a:rPr lang="en-US" sz="1500" b="0" i="1" u="none" strike="noStrike" baseline="30000" dirty="0" err="1">
                          <a:solidFill>
                            <a:srgbClr val="000000"/>
                          </a:solidFill>
                          <a:effectLst/>
                          <a:latin typeface="Arial" panose="020B0604020202020204" pitchFamily="34" charset="0"/>
                        </a:rPr>
                        <a:t>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l" fontAlgn="b"/>
                      <a:endParaRPr lang="en-US" sz="1400" b="0" i="0" u="none" strike="noStrike">
                        <a:solidFill>
                          <a:srgbClr val="000000"/>
                        </a:solidFill>
                        <a:effectLst/>
                        <a:latin typeface="Arial" panose="020B0604020202020204" pitchFamily="34" charset="0"/>
                      </a:endParaRP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2842800928"/>
                  </a:ext>
                </a:extLst>
              </a:tr>
              <a:tr h="260762">
                <a:tc>
                  <a:txBody>
                    <a:bodyPr/>
                    <a:lstStyle/>
                    <a:p>
                      <a:pPr algn="ctr" fontAlgn="ctr"/>
                      <a:r>
                        <a:rPr lang="en-US" sz="1500" b="0" i="1" u="none" strike="noStrike" dirty="0">
                          <a:solidFill>
                            <a:srgbClr val="000000"/>
                          </a:solidFill>
                          <a:effectLst/>
                          <a:latin typeface="Arial" panose="020B0604020202020204" pitchFamily="34" charset="0"/>
                        </a:rPr>
                        <a:t>35-44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   -</a:t>
                      </a:r>
                      <a:r>
                        <a:rPr lang="en-US" sz="1400" b="1" i="0" u="none" strike="noStrike" dirty="0">
                          <a:solidFill>
                            <a:srgbClr val="000000"/>
                          </a:solidFill>
                          <a:effectLst/>
                          <a:latin typeface="Arial" panose="020B0604020202020204" pitchFamily="34" charset="0"/>
                        </a:rPr>
                        <a:t>0.209**</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0.078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0.061</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0.060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374472674"/>
                  </a:ext>
                </a:extLst>
              </a:tr>
              <a:tr h="260762">
                <a:tc>
                  <a:txBody>
                    <a:bodyPr/>
                    <a:lstStyle/>
                    <a:p>
                      <a:pPr algn="ctr" fontAlgn="ctr"/>
                      <a:r>
                        <a:rPr lang="en-US" sz="1500" b="0" i="1" u="none" strike="noStrike" dirty="0">
                          <a:solidFill>
                            <a:srgbClr val="000000"/>
                          </a:solidFill>
                          <a:effectLst/>
                          <a:latin typeface="Arial" panose="020B0604020202020204" pitchFamily="34" charset="0"/>
                        </a:rPr>
                        <a:t>45-54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a:solidFill>
                            <a:srgbClr val="000000"/>
                          </a:solidFill>
                          <a:effectLst/>
                          <a:latin typeface="Arial" panose="020B0604020202020204" pitchFamily="34" charset="0"/>
                        </a:rPr>
                        <a:t>-0.036</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0.100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0.103</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0.070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4263994814"/>
                  </a:ext>
                </a:extLst>
              </a:tr>
              <a:tr h="260762">
                <a:tc>
                  <a:txBody>
                    <a:bodyPr/>
                    <a:lstStyle/>
                    <a:p>
                      <a:pPr algn="ctr" fontAlgn="ctr"/>
                      <a:r>
                        <a:rPr lang="en-US" sz="1500" b="0" i="1" u="none" strike="noStrike" dirty="0">
                          <a:solidFill>
                            <a:srgbClr val="000000"/>
                          </a:solidFill>
                          <a:effectLst/>
                          <a:latin typeface="Arial" panose="020B0604020202020204" pitchFamily="34" charset="0"/>
                        </a:rPr>
                        <a:t>55-64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Arial" panose="020B0604020202020204" pitchFamily="34" charset="0"/>
                        </a:rPr>
                        <a:t>-0.156*</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   0.285</a:t>
                      </a:r>
                      <a:r>
                        <a:rPr lang="en-US" sz="1400" b="1" i="0" u="none" strike="noStrike" dirty="0">
                          <a:solidFill>
                            <a:srgbClr val="000000"/>
                          </a:solidFill>
                          <a:effectLst/>
                          <a:latin typeface="Arial" panose="020B0604020202020204" pitchFamily="34" charset="0"/>
                        </a:rPr>
                        <a:t>**</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0.105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495781327"/>
                  </a:ext>
                </a:extLst>
              </a:tr>
              <a:tr h="260762">
                <a:tc>
                  <a:txBody>
                    <a:bodyPr/>
                    <a:lstStyle/>
                    <a:p>
                      <a:pPr algn="ctr" fontAlgn="ctr"/>
                      <a:r>
                        <a:rPr lang="en-US" sz="1500" b="0" i="1" u="none" strike="noStrike" dirty="0">
                          <a:solidFill>
                            <a:srgbClr val="000000"/>
                          </a:solidFill>
                          <a:effectLst/>
                          <a:latin typeface="Arial" panose="020B0604020202020204" pitchFamily="34" charset="0"/>
                        </a:rPr>
                        <a:t>65-74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a:solidFill>
                            <a:srgbClr val="000000"/>
                          </a:solidFill>
                          <a:effectLst/>
                          <a:latin typeface="Arial" panose="020B0604020202020204" pitchFamily="34" charset="0"/>
                        </a:rPr>
                        <a:t>0.051</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0.176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0.021</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0.037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549510991"/>
                  </a:ext>
                </a:extLst>
              </a:tr>
              <a:tr h="309051">
                <a:tc>
                  <a:txBody>
                    <a:bodyPr/>
                    <a:lstStyle/>
                    <a:p>
                      <a:pPr algn="ctr" fontAlgn="ctr"/>
                      <a:r>
                        <a:rPr lang="en-US" sz="1500" b="0" i="1" u="none" strike="noStrike" dirty="0">
                          <a:solidFill>
                            <a:srgbClr val="000000"/>
                          </a:solidFill>
                          <a:effectLst/>
                          <a:latin typeface="Arial" panose="020B0604020202020204" pitchFamily="34" charset="0"/>
                        </a:rPr>
                        <a:t>75 and over</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Arial" panose="020B0604020202020204" pitchFamily="34" charset="0"/>
                        </a:rPr>
                        <a:t>0.329</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0.442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1" u="none" strike="noStrike">
                          <a:solidFill>
                            <a:srgbClr val="000000"/>
                          </a:solidFill>
                          <a:effectLst/>
                          <a:latin typeface="Arial" panose="020B0604020202020204" pitchFamily="34" charset="0"/>
                        </a:rPr>
                        <a:t>b</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1" u="none" strike="noStrike" dirty="0">
                          <a:solidFill>
                            <a:srgbClr val="000000"/>
                          </a:solidFill>
                          <a:effectLst/>
                          <a:latin typeface="Arial" panose="020B0604020202020204" pitchFamily="34" charset="0"/>
                        </a:rPr>
                        <a:t>b</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71972164"/>
                  </a:ext>
                </a:extLst>
              </a:tr>
              <a:tr h="193156">
                <a:tc gridSpan="5">
                  <a:txBody>
                    <a:bodyPr/>
                    <a:lstStyle/>
                    <a:p>
                      <a:pPr algn="r" fontAlgn="ctr"/>
                      <a:r>
                        <a:rPr lang="en-US" sz="900" b="0" i="0" u="none" strike="noStrike" dirty="0">
                          <a:solidFill>
                            <a:srgbClr val="000000"/>
                          </a:solidFill>
                          <a:effectLst/>
                          <a:latin typeface="Arial" panose="020B0604020202020204" pitchFamily="34" charset="0"/>
                        </a:rPr>
                        <a:t>Note: </a:t>
                      </a:r>
                      <a:r>
                        <a:rPr lang="en-US" sz="900" b="0" i="0" u="none" strike="noStrike" dirty="0" err="1">
                          <a:solidFill>
                            <a:srgbClr val="000000"/>
                          </a:solidFill>
                          <a:effectLst/>
                          <a:latin typeface="Arial" panose="020B0604020202020204" pitchFamily="34" charset="0"/>
                        </a:rPr>
                        <a:t>dy</a:t>
                      </a:r>
                      <a:r>
                        <a:rPr lang="en-US" sz="900" b="0" i="0" u="none" strike="noStrike" dirty="0">
                          <a:solidFill>
                            <a:srgbClr val="000000"/>
                          </a:solidFill>
                          <a:effectLst/>
                          <a:latin typeface="Arial" panose="020B0604020202020204" pitchFamily="34" charset="0"/>
                        </a:rPr>
                        <a:t>/dx - marginal probabilities; SE - standard error; **, * indicates significance at 1% and 5% level; </a:t>
                      </a:r>
                    </a:p>
                  </a:txBody>
                  <a:tcPr marL="8285" marR="8285" marT="828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6730944"/>
                  </a:ext>
                </a:extLst>
              </a:tr>
              <a:tr h="173841">
                <a:tc gridSpan="5">
                  <a:txBody>
                    <a:bodyPr/>
                    <a:lstStyle/>
                    <a:p>
                      <a:pPr algn="r" fontAlgn="ctr"/>
                      <a:r>
                        <a:rPr lang="en-US" sz="900" b="0" i="0" u="none" strike="noStrike" baseline="30000" dirty="0">
                          <a:solidFill>
                            <a:srgbClr val="000000"/>
                          </a:solidFill>
                          <a:effectLst/>
                          <a:latin typeface="Arial" panose="020B0604020202020204" pitchFamily="34" charset="0"/>
                        </a:rPr>
                        <a:t>a</a:t>
                      </a:r>
                      <a:r>
                        <a:rPr lang="en-US" sz="900" b="0" i="0" u="none" strike="noStrike" dirty="0">
                          <a:solidFill>
                            <a:srgbClr val="000000"/>
                          </a:solidFill>
                          <a:effectLst/>
                          <a:latin typeface="Arial" panose="020B0604020202020204" pitchFamily="34" charset="0"/>
                        </a:rPr>
                        <a:t> 18-34 was comparison age category</a:t>
                      </a:r>
                    </a:p>
                  </a:txBody>
                  <a:tcPr marL="8285" marR="8285" marT="8285" marB="0" anchor="ctr">
                    <a:lnL>
                      <a:noFill/>
                    </a:lnL>
                    <a:lnR>
                      <a:noFill/>
                    </a:lnR>
                    <a:lnT>
                      <a:noFill/>
                    </a:lnT>
                    <a:lnB>
                      <a:noFill/>
                    </a:lnB>
                  </a:tcPr>
                </a:tc>
                <a:tc hMerge="1">
                  <a:txBody>
                    <a:bodyPr/>
                    <a:lstStyle/>
                    <a:p>
                      <a:endParaRPr lang="en-US"/>
                    </a:p>
                  </a:txBody>
                  <a:tcPr/>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8285" marR="8285" marT="8285" marB="0" anchor="b">
                    <a:lnL>
                      <a:noFill/>
                    </a:lnL>
                    <a:lnR>
                      <a:noFill/>
                    </a:lnR>
                    <a:lnT>
                      <a:noFill/>
                    </a:lnT>
                    <a:lnB>
                      <a:noFill/>
                    </a:lnB>
                  </a:tcPr>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8285" marR="8285" marT="8285" marB="0" anchor="b">
                    <a:lnL>
                      <a:noFill/>
                    </a:lnL>
                    <a:lnR>
                      <a:noFill/>
                    </a:lnR>
                    <a:lnT>
                      <a:noFill/>
                    </a:lnT>
                    <a:lnB>
                      <a:noFill/>
                    </a:lnB>
                  </a:tcPr>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8285" marR="8285" marT="8285" marB="0" anchor="b">
                    <a:lnL>
                      <a:noFill/>
                    </a:lnL>
                    <a:lnR>
                      <a:noFill/>
                    </a:lnR>
                    <a:lnT>
                      <a:noFill/>
                    </a:lnT>
                    <a:lnB>
                      <a:noFill/>
                    </a:lnB>
                  </a:tcPr>
                </a:tc>
                <a:extLst>
                  <a:ext uri="{0D108BD9-81ED-4DB2-BD59-A6C34878D82A}">
                    <a16:rowId xmlns:a16="http://schemas.microsoft.com/office/drawing/2014/main" val="2459297498"/>
                  </a:ext>
                </a:extLst>
              </a:tr>
              <a:tr h="193156">
                <a:tc gridSpan="5">
                  <a:txBody>
                    <a:bodyPr/>
                    <a:lstStyle/>
                    <a:p>
                      <a:pPr algn="r" fontAlgn="ctr"/>
                      <a:r>
                        <a:rPr lang="en-US" sz="900" b="0" i="0" u="none" strike="noStrike" baseline="30000" dirty="0">
                          <a:solidFill>
                            <a:srgbClr val="000000"/>
                          </a:solidFill>
                          <a:effectLst/>
                          <a:latin typeface="Arial" panose="020B0604020202020204" pitchFamily="34" charset="0"/>
                        </a:rPr>
                        <a:t>b </a:t>
                      </a:r>
                      <a:r>
                        <a:rPr lang="en-US" sz="900" b="0" i="0" u="none" strike="noStrike" dirty="0">
                          <a:solidFill>
                            <a:srgbClr val="000000"/>
                          </a:solidFill>
                          <a:effectLst/>
                          <a:latin typeface="Arial" panose="020B0604020202020204" pitchFamily="34" charset="0"/>
                        </a:rPr>
                        <a:t> Sample did not include any respondent for this category; estimates were omitted</a:t>
                      </a:r>
                    </a:p>
                  </a:txBody>
                  <a:tcPr marL="8285" marR="8285" marT="828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7879843"/>
                  </a:ext>
                </a:extLst>
              </a:tr>
            </a:tbl>
          </a:graphicData>
        </a:graphic>
      </p:graphicFrame>
      <p:sp>
        <p:nvSpPr>
          <p:cNvPr id="5" name="Title 1"/>
          <p:cNvSpPr>
            <a:spLocks noGrp="1"/>
          </p:cNvSpPr>
          <p:nvPr>
            <p:ph type="title"/>
          </p:nvPr>
        </p:nvSpPr>
        <p:spPr>
          <a:xfrm>
            <a:off x="800098" y="152400"/>
            <a:ext cx="10515600" cy="1325563"/>
          </a:xfrm>
        </p:spPr>
        <p:txBody>
          <a:bodyPr/>
          <a:lstStyle/>
          <a:p>
            <a:pPr algn="ctr"/>
            <a:r>
              <a:rPr lang="en-US" dirty="0" err="1"/>
              <a:t>Probit</a:t>
            </a:r>
            <a:r>
              <a:rPr lang="en-US" dirty="0"/>
              <a:t> Estimates of Self-Employment on Selected Demographics</a:t>
            </a:r>
          </a:p>
        </p:txBody>
      </p:sp>
      <p:sp>
        <p:nvSpPr>
          <p:cNvPr id="4" name="Rectangle 3"/>
          <p:cNvSpPr/>
          <p:nvPr/>
        </p:nvSpPr>
        <p:spPr>
          <a:xfrm>
            <a:off x="2743200" y="1477962"/>
            <a:ext cx="3352800" cy="45418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72600" y="2057400"/>
            <a:ext cx="2743200" cy="3693319"/>
          </a:xfrm>
          <a:prstGeom prst="rect">
            <a:avLst/>
          </a:prstGeom>
          <a:noFill/>
        </p:spPr>
        <p:txBody>
          <a:bodyPr wrap="square" rtlCol="0">
            <a:spAutoFit/>
          </a:bodyPr>
          <a:lstStyle/>
          <a:p>
            <a:pPr marL="285750" indent="-285750">
              <a:buFont typeface="Arial" panose="020B0604020202020204" pitchFamily="34" charset="0"/>
              <a:buChar char="•"/>
              <a:defRPr/>
            </a:pPr>
            <a:r>
              <a:rPr lang="en-US" dirty="0" smtClean="0">
                <a:solidFill>
                  <a:srgbClr val="C00000"/>
                </a:solidFill>
                <a:latin typeface="Arial" panose="020B0604020202020204" pitchFamily="34" charset="0"/>
                <a:cs typeface="Arial" panose="020B0604020202020204" pitchFamily="34" charset="0"/>
              </a:rPr>
              <a:t>15.4</a:t>
            </a:r>
            <a:r>
              <a:rPr lang="en-US" dirty="0">
                <a:solidFill>
                  <a:srgbClr val="C00000"/>
                </a:solidFill>
                <a:latin typeface="Arial" panose="020B0604020202020204" pitchFamily="34" charset="0"/>
                <a:cs typeface="Arial" panose="020B0604020202020204" pitchFamily="34" charset="0"/>
              </a:rPr>
              <a:t>% less likely to be self-employed if they had a child in the </a:t>
            </a:r>
            <a:r>
              <a:rPr lang="en-US" dirty="0" smtClean="0">
                <a:solidFill>
                  <a:srgbClr val="C00000"/>
                </a:solidFill>
                <a:latin typeface="Arial" panose="020B0604020202020204" pitchFamily="34" charset="0"/>
                <a:cs typeface="Arial" panose="020B0604020202020204" pitchFamily="34" charset="0"/>
              </a:rPr>
              <a:t>household </a:t>
            </a:r>
          </a:p>
          <a:p>
            <a:pPr>
              <a:defRPr/>
            </a:pPr>
            <a:endParaRPr lang="en-US" dirty="0" smtClean="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dirty="0" smtClean="0">
                <a:solidFill>
                  <a:srgbClr val="C00000"/>
                </a:solidFill>
                <a:latin typeface="Arial" panose="020B0604020202020204" pitchFamily="34" charset="0"/>
                <a:cs typeface="Arial" panose="020B0604020202020204" pitchFamily="34" charset="0"/>
              </a:rPr>
              <a:t>20.9</a:t>
            </a:r>
            <a:r>
              <a:rPr lang="en-US" dirty="0">
                <a:solidFill>
                  <a:srgbClr val="C00000"/>
                </a:solidFill>
                <a:latin typeface="Arial" panose="020B0604020202020204" pitchFamily="34" charset="0"/>
                <a:cs typeface="Arial" panose="020B0604020202020204" pitchFamily="34" charset="0"/>
              </a:rPr>
              <a:t>% less likely to be self-employed if between the ages of 35 and 44 and </a:t>
            </a:r>
            <a:endParaRPr lang="en-US" dirty="0" smtClean="0">
              <a:solidFill>
                <a:srgbClr val="C00000"/>
              </a:solidFill>
              <a:latin typeface="Arial" panose="020B0604020202020204" pitchFamily="34" charset="0"/>
              <a:cs typeface="Arial" panose="020B0604020202020204" pitchFamily="34" charset="0"/>
            </a:endParaRPr>
          </a:p>
          <a:p>
            <a:pPr>
              <a:defRPr/>
            </a:pPr>
            <a:endParaRPr lang="en-US" dirty="0" smtClean="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dirty="0" smtClean="0">
                <a:solidFill>
                  <a:srgbClr val="C00000"/>
                </a:solidFill>
                <a:latin typeface="Arial" panose="020B0604020202020204" pitchFamily="34" charset="0"/>
                <a:cs typeface="Arial" panose="020B0604020202020204" pitchFamily="34" charset="0"/>
              </a:rPr>
              <a:t>15.6</a:t>
            </a:r>
            <a:r>
              <a:rPr lang="en-US" dirty="0">
                <a:solidFill>
                  <a:srgbClr val="C00000"/>
                </a:solidFill>
                <a:latin typeface="Arial" panose="020B0604020202020204" pitchFamily="34" charset="0"/>
                <a:cs typeface="Arial" panose="020B0604020202020204" pitchFamily="34" charset="0"/>
              </a:rPr>
              <a:t>% less likely if they were between the ages of 55 and </a:t>
            </a:r>
            <a:r>
              <a:rPr lang="en-US" dirty="0" smtClean="0">
                <a:solidFill>
                  <a:srgbClr val="C00000"/>
                </a:solidFill>
                <a:latin typeface="Arial" panose="020B0604020202020204" pitchFamily="34" charset="0"/>
                <a:cs typeface="Arial" panose="020B0604020202020204" pitchFamily="34" charset="0"/>
              </a:rPr>
              <a:t>64</a:t>
            </a:r>
            <a:endParaRPr lang="en-US"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94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13571429"/>
              </p:ext>
            </p:extLst>
          </p:nvPr>
        </p:nvGraphicFramePr>
        <p:xfrm>
          <a:off x="800098" y="1477963"/>
          <a:ext cx="8572502" cy="5094605"/>
        </p:xfrm>
        <a:graphic>
          <a:graphicData uri="http://schemas.openxmlformats.org/drawingml/2006/table">
            <a:tbl>
              <a:tblPr/>
              <a:tblGrid>
                <a:gridCol w="1764929">
                  <a:extLst>
                    <a:ext uri="{9D8B030D-6E8A-4147-A177-3AD203B41FA5}">
                      <a16:colId xmlns:a16="http://schemas.microsoft.com/office/drawing/2014/main" val="1029270897"/>
                    </a:ext>
                  </a:extLst>
                </a:gridCol>
                <a:gridCol w="1800946">
                  <a:extLst>
                    <a:ext uri="{9D8B030D-6E8A-4147-A177-3AD203B41FA5}">
                      <a16:colId xmlns:a16="http://schemas.microsoft.com/office/drawing/2014/main" val="1668187892"/>
                    </a:ext>
                  </a:extLst>
                </a:gridCol>
                <a:gridCol w="1944085">
                  <a:extLst>
                    <a:ext uri="{9D8B030D-6E8A-4147-A177-3AD203B41FA5}">
                      <a16:colId xmlns:a16="http://schemas.microsoft.com/office/drawing/2014/main" val="2040626640"/>
                    </a:ext>
                  </a:extLst>
                </a:gridCol>
                <a:gridCol w="1387306">
                  <a:extLst>
                    <a:ext uri="{9D8B030D-6E8A-4147-A177-3AD203B41FA5}">
                      <a16:colId xmlns:a16="http://schemas.microsoft.com/office/drawing/2014/main" val="1626464134"/>
                    </a:ext>
                  </a:extLst>
                </a:gridCol>
                <a:gridCol w="1675236">
                  <a:extLst>
                    <a:ext uri="{9D8B030D-6E8A-4147-A177-3AD203B41FA5}">
                      <a16:colId xmlns:a16="http://schemas.microsoft.com/office/drawing/2014/main" val="2200581958"/>
                    </a:ext>
                  </a:extLst>
                </a:gridCol>
              </a:tblGrid>
              <a:tr h="507079">
                <a:tc>
                  <a:txBody>
                    <a:bodyPr/>
                    <a:lstStyle/>
                    <a:p>
                      <a:pPr algn="ctr" fontAlgn="b"/>
                      <a:r>
                        <a:rPr lang="en-US" sz="1400" b="0" i="0" u="none" strike="noStrike" dirty="0">
                          <a:solidFill>
                            <a:srgbClr val="000000"/>
                          </a:solidFill>
                          <a:effectLst/>
                          <a:latin typeface="Arial" panose="020B0604020202020204" pitchFamily="34" charset="0"/>
                        </a:rPr>
                        <a:t> </a:t>
                      </a: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gridSpan="2">
                  <a:txBody>
                    <a:bodyPr/>
                    <a:lstStyle/>
                    <a:p>
                      <a:pPr algn="ctr" fontAlgn="ctr"/>
                      <a:r>
                        <a:rPr lang="en-US" sz="2000" b="1" i="0" u="none" strike="noStrike" dirty="0">
                          <a:solidFill>
                            <a:srgbClr val="000000"/>
                          </a:solidFill>
                          <a:effectLst/>
                          <a:latin typeface="Arial" panose="020B0604020202020204" pitchFamily="34" charset="0"/>
                        </a:rPr>
                        <a:t>Home Health Aides      </a:t>
                      </a:r>
                      <a:endParaRPr lang="en-US" sz="2000" b="1" i="0" u="none" strike="noStrike" dirty="0" smtClean="0">
                        <a:solidFill>
                          <a:srgbClr val="000000"/>
                        </a:solidFill>
                        <a:effectLst/>
                        <a:latin typeface="Arial" panose="020B0604020202020204" pitchFamily="34" charset="0"/>
                      </a:endParaRPr>
                    </a:p>
                    <a:p>
                      <a:pPr algn="ctr" fontAlgn="ctr"/>
                      <a:r>
                        <a:rPr lang="en-US" sz="1400" b="1" i="0" u="none" strike="noStrike" dirty="0" smtClean="0">
                          <a:solidFill>
                            <a:srgbClr val="000000"/>
                          </a:solidFill>
                          <a:effectLst/>
                          <a:latin typeface="Arial" panose="020B0604020202020204" pitchFamily="34" charset="0"/>
                        </a:rPr>
                        <a:t>(</a:t>
                      </a:r>
                      <a:r>
                        <a:rPr lang="en-US" sz="1400" b="1" i="0" u="none" strike="noStrike" dirty="0">
                          <a:solidFill>
                            <a:srgbClr val="000000"/>
                          </a:solidFill>
                          <a:effectLst/>
                          <a:latin typeface="Arial" panose="020B0604020202020204" pitchFamily="34" charset="0"/>
                        </a:rPr>
                        <a:t>n</a:t>
                      </a:r>
                      <a:r>
                        <a:rPr lang="en-US" sz="1400" b="1" i="0" u="none" strike="noStrike" dirty="0" smtClean="0">
                          <a:solidFill>
                            <a:srgbClr val="000000"/>
                          </a:solidFill>
                          <a:effectLst/>
                          <a:latin typeface="Arial" panose="020B0604020202020204" pitchFamily="34" charset="0"/>
                        </a:rPr>
                        <a:t> </a:t>
                      </a:r>
                      <a:r>
                        <a:rPr lang="en-US" sz="1400" b="1" i="0" u="none" strike="noStrike" dirty="0">
                          <a:solidFill>
                            <a:srgbClr val="000000"/>
                          </a:solidFill>
                          <a:effectLst/>
                          <a:latin typeface="Arial" panose="020B0604020202020204" pitchFamily="34" charset="0"/>
                        </a:rPr>
                        <a:t>= 310)</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fontAlgn="ctr"/>
                      <a:r>
                        <a:rPr lang="en-US" sz="2000" b="1" i="0" u="none" strike="noStrike" dirty="0">
                          <a:solidFill>
                            <a:srgbClr val="000000"/>
                          </a:solidFill>
                          <a:effectLst/>
                          <a:latin typeface="Arial" panose="020B0604020202020204" pitchFamily="34" charset="0"/>
                        </a:rPr>
                        <a:t>Home Care Aides           </a:t>
                      </a:r>
                      <a:endParaRPr lang="en-US" sz="2000" b="1" i="0" u="none" strike="noStrike" dirty="0" smtClean="0">
                        <a:solidFill>
                          <a:srgbClr val="000000"/>
                        </a:solidFill>
                        <a:effectLst/>
                        <a:latin typeface="Arial" panose="020B0604020202020204" pitchFamily="34" charset="0"/>
                      </a:endParaRPr>
                    </a:p>
                    <a:p>
                      <a:pPr algn="ctr" fontAlgn="ctr"/>
                      <a:r>
                        <a:rPr lang="en-US" sz="1400" b="1" i="0" u="none" strike="noStrike" dirty="0" smtClean="0">
                          <a:solidFill>
                            <a:srgbClr val="000000"/>
                          </a:solidFill>
                          <a:effectLst/>
                          <a:latin typeface="Arial" panose="020B0604020202020204" pitchFamily="34" charset="0"/>
                        </a:rPr>
                        <a:t>(</a:t>
                      </a:r>
                      <a:r>
                        <a:rPr lang="en-US" sz="1400" b="1" i="0" u="none" strike="noStrike" dirty="0">
                          <a:solidFill>
                            <a:srgbClr val="000000"/>
                          </a:solidFill>
                          <a:effectLst/>
                          <a:latin typeface="Arial" panose="020B0604020202020204" pitchFamily="34" charset="0"/>
                        </a:rPr>
                        <a:t>n</a:t>
                      </a:r>
                      <a:r>
                        <a:rPr lang="en-US" sz="1400" b="1" i="0" u="none" strike="noStrike" dirty="0" smtClean="0">
                          <a:solidFill>
                            <a:srgbClr val="000000"/>
                          </a:solidFill>
                          <a:effectLst/>
                          <a:latin typeface="Arial" panose="020B0604020202020204" pitchFamily="34" charset="0"/>
                        </a:rPr>
                        <a:t> </a:t>
                      </a:r>
                      <a:r>
                        <a:rPr lang="en-US" sz="1400" b="1" i="0" u="none" strike="noStrike" dirty="0">
                          <a:solidFill>
                            <a:srgbClr val="000000"/>
                          </a:solidFill>
                          <a:effectLst/>
                          <a:latin typeface="Arial" panose="020B0604020202020204" pitchFamily="34" charset="0"/>
                        </a:rPr>
                        <a:t>= 224)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984594416"/>
                  </a:ext>
                </a:extLst>
              </a:tr>
              <a:tr h="270419">
                <a:tc>
                  <a:txBody>
                    <a:bodyPr/>
                    <a:lstStyle/>
                    <a:p>
                      <a:pPr algn="l" fontAlgn="ctr"/>
                      <a:endParaRPr lang="en-US" sz="15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Arial" panose="020B0604020202020204" pitchFamily="34" charset="0"/>
                        </a:rPr>
                        <a:t>dy/dx</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Arial" panose="020B0604020202020204" pitchFamily="34" charset="0"/>
                        </a:rPr>
                        <a:t>SE</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Arial" panose="020B0604020202020204" pitchFamily="34" charset="0"/>
                        </a:rPr>
                        <a:t> dy/dx</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Arial" panose="020B0604020202020204" pitchFamily="34" charset="0"/>
                        </a:rPr>
                        <a:t> SE</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68181694"/>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Non-white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-0.036</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0.071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-0.001</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a:solidFill>
                            <a:srgbClr val="000000"/>
                          </a:solidFill>
                          <a:effectLst/>
                          <a:latin typeface="Arial" panose="020B0604020202020204" pitchFamily="34" charset="0"/>
                        </a:rPr>
                        <a:t>0.043</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695560118"/>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Hispanic</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-0.095</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0.104</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-0.038</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Arial" panose="020B0604020202020204" pitchFamily="34" charset="0"/>
                        </a:rPr>
                        <a:t>0.062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145800956"/>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Female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-0.092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0.125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0.010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0.055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835717796"/>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Married</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0.104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0.062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-0.017</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0.041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235783271"/>
                  </a:ext>
                </a:extLst>
              </a:tr>
              <a:tr h="260762">
                <a:tc>
                  <a:txBody>
                    <a:bodyPr/>
                    <a:lstStyle/>
                    <a:p>
                      <a:pPr algn="l" fontAlgn="ctr"/>
                      <a:r>
                        <a:rPr lang="en-US" sz="1500" b="0" i="1" u="none" strike="noStrike" dirty="0">
                          <a:solidFill>
                            <a:srgbClr val="000000"/>
                          </a:solidFill>
                          <a:effectLst/>
                          <a:latin typeface="Arial" panose="020B0604020202020204" pitchFamily="34" charset="0"/>
                        </a:rPr>
                        <a:t>Child in Household</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1" i="0" u="none" strike="noStrike" dirty="0" smtClean="0">
                          <a:solidFill>
                            <a:srgbClr val="000000"/>
                          </a:solidFill>
                          <a:effectLst/>
                          <a:latin typeface="Arial" panose="020B0604020202020204" pitchFamily="34" charset="0"/>
                        </a:rPr>
                        <a:t> -</a:t>
                      </a:r>
                      <a:r>
                        <a:rPr lang="en-US" sz="1400" b="1" i="0" u="none" strike="noStrike" dirty="0">
                          <a:solidFill>
                            <a:srgbClr val="000000"/>
                          </a:solidFill>
                          <a:effectLst/>
                          <a:latin typeface="Arial" panose="020B0604020202020204" pitchFamily="34" charset="0"/>
                        </a:rPr>
                        <a:t>0.154*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0.068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-0.048</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0.045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972121514"/>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Not</a:t>
                      </a:r>
                      <a:r>
                        <a:rPr lang="en-US" sz="1500" b="0" i="1" u="none" strike="noStrike" baseline="0" dirty="0" smtClean="0">
                          <a:solidFill>
                            <a:srgbClr val="000000"/>
                          </a:solidFill>
                          <a:effectLst/>
                          <a:latin typeface="Arial" panose="020B0604020202020204" pitchFamily="34" charset="0"/>
                        </a:rPr>
                        <a:t> U.S. Citizen</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0.082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0.075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-0.032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0.056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754187745"/>
                  </a:ext>
                </a:extLst>
              </a:tr>
              <a:tr h="260762">
                <a:tc>
                  <a:txBody>
                    <a:bodyPr/>
                    <a:lstStyle/>
                    <a:p>
                      <a:pPr algn="l" fontAlgn="ctr"/>
                      <a:r>
                        <a:rPr lang="en-US" sz="1500" b="0" i="1" u="none" strike="noStrike" dirty="0">
                          <a:solidFill>
                            <a:srgbClr val="000000"/>
                          </a:solidFill>
                          <a:effectLst/>
                          <a:latin typeface="Arial" panose="020B0604020202020204" pitchFamily="34" charset="0"/>
                        </a:rPr>
                        <a:t>Same Occupation</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a:solidFill>
                            <a:srgbClr val="000000"/>
                          </a:solidFill>
                          <a:effectLst/>
                          <a:latin typeface="Arial" panose="020B0604020202020204" pitchFamily="34" charset="0"/>
                        </a:rPr>
                        <a:t>-0.042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0.102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a:t>
                      </a:r>
                      <a:r>
                        <a:rPr lang="en-US" sz="1400" b="0" i="0" u="none" strike="noStrike" dirty="0" smtClean="0">
                          <a:solidFill>
                            <a:srgbClr val="000000"/>
                          </a:solidFill>
                          <a:effectLst/>
                          <a:latin typeface="Arial" panose="020B0604020202020204" pitchFamily="34" charset="0"/>
                        </a:rPr>
                        <a:t>0.100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0.412</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860930580"/>
                  </a:ext>
                </a:extLst>
              </a:tr>
              <a:tr h="260762">
                <a:tc>
                  <a:txBody>
                    <a:bodyPr/>
                    <a:lstStyle/>
                    <a:p>
                      <a:pPr algn="l" fontAlgn="ctr"/>
                      <a:r>
                        <a:rPr lang="en-US" sz="1500" b="0" i="1" u="none" strike="noStrike" dirty="0" smtClean="0">
                          <a:solidFill>
                            <a:srgbClr val="000000"/>
                          </a:solidFill>
                          <a:effectLst/>
                          <a:latin typeface="Arial" panose="020B0604020202020204" pitchFamily="34" charset="0"/>
                        </a:rPr>
                        <a:t>Lives</a:t>
                      </a:r>
                      <a:r>
                        <a:rPr lang="en-US" sz="1500" b="0" i="1" u="none" strike="noStrike" baseline="0" dirty="0" smtClean="0">
                          <a:solidFill>
                            <a:srgbClr val="000000"/>
                          </a:solidFill>
                          <a:effectLst/>
                          <a:latin typeface="Arial" panose="020B0604020202020204" pitchFamily="34" charset="0"/>
                        </a:rPr>
                        <a:t> in Metro Area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Arial" panose="020B0604020202020204" pitchFamily="34" charset="0"/>
                        </a:rPr>
                        <a:t>-0.143</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0.079</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0.171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0.097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336915655"/>
                  </a:ext>
                </a:extLst>
              </a:tr>
              <a:tr h="299393">
                <a:tc>
                  <a:txBody>
                    <a:bodyPr/>
                    <a:lstStyle/>
                    <a:p>
                      <a:pPr algn="l" fontAlgn="ctr"/>
                      <a:r>
                        <a:rPr lang="en-US" sz="1500" b="0" i="1" u="none" strike="noStrike" dirty="0" err="1">
                          <a:solidFill>
                            <a:srgbClr val="000000"/>
                          </a:solidFill>
                          <a:effectLst/>
                          <a:latin typeface="Arial" panose="020B0604020202020204" pitchFamily="34" charset="0"/>
                        </a:rPr>
                        <a:t>Age</a:t>
                      </a:r>
                      <a:r>
                        <a:rPr lang="en-US" sz="1500" b="0" i="1" u="none" strike="noStrike" baseline="30000" dirty="0" err="1">
                          <a:solidFill>
                            <a:srgbClr val="000000"/>
                          </a:solidFill>
                          <a:effectLst/>
                          <a:latin typeface="Arial" panose="020B0604020202020204" pitchFamily="34" charset="0"/>
                        </a:rPr>
                        <a:t>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l" fontAlgn="b"/>
                      <a:endParaRPr lang="en-US" sz="1400" b="0" i="0" u="none" strike="noStrike">
                        <a:solidFill>
                          <a:srgbClr val="000000"/>
                        </a:solidFill>
                        <a:effectLst/>
                        <a:latin typeface="Arial" panose="020B0604020202020204" pitchFamily="34" charset="0"/>
                      </a:endParaRP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l" fontAlgn="b"/>
                      <a:endParaRPr lang="en-US" sz="1400" b="0" i="0" u="none" strike="noStrike" dirty="0">
                        <a:solidFill>
                          <a:srgbClr val="000000"/>
                        </a:solidFill>
                        <a:effectLst/>
                        <a:latin typeface="Arial" panose="020B0604020202020204" pitchFamily="34" charset="0"/>
                      </a:endParaRP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2842800928"/>
                  </a:ext>
                </a:extLst>
              </a:tr>
              <a:tr h="260762">
                <a:tc>
                  <a:txBody>
                    <a:bodyPr/>
                    <a:lstStyle/>
                    <a:p>
                      <a:pPr algn="ctr" fontAlgn="ctr"/>
                      <a:r>
                        <a:rPr lang="en-US" sz="1500" b="0" i="1" u="none" strike="noStrike" dirty="0">
                          <a:solidFill>
                            <a:srgbClr val="000000"/>
                          </a:solidFill>
                          <a:effectLst/>
                          <a:latin typeface="Arial" panose="020B0604020202020204" pitchFamily="34" charset="0"/>
                        </a:rPr>
                        <a:t>35-44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   -</a:t>
                      </a:r>
                      <a:r>
                        <a:rPr lang="en-US" sz="1400" b="1" i="0" u="none" strike="noStrike" dirty="0">
                          <a:solidFill>
                            <a:srgbClr val="000000"/>
                          </a:solidFill>
                          <a:effectLst/>
                          <a:latin typeface="Arial" panose="020B0604020202020204" pitchFamily="34" charset="0"/>
                        </a:rPr>
                        <a:t>0.209**</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0.078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a:solidFill>
                            <a:srgbClr val="000000"/>
                          </a:solidFill>
                          <a:effectLst/>
                          <a:latin typeface="Arial" panose="020B0604020202020204" pitchFamily="34" charset="0"/>
                        </a:rPr>
                        <a:t>0.061</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0.060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374472674"/>
                  </a:ext>
                </a:extLst>
              </a:tr>
              <a:tr h="260762">
                <a:tc>
                  <a:txBody>
                    <a:bodyPr/>
                    <a:lstStyle/>
                    <a:p>
                      <a:pPr algn="ctr" fontAlgn="ctr"/>
                      <a:r>
                        <a:rPr lang="en-US" sz="1500" b="0" i="1" u="none" strike="noStrike" dirty="0">
                          <a:solidFill>
                            <a:srgbClr val="000000"/>
                          </a:solidFill>
                          <a:effectLst/>
                          <a:latin typeface="Arial" panose="020B0604020202020204" pitchFamily="34" charset="0"/>
                        </a:rPr>
                        <a:t>45-54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a:solidFill>
                            <a:srgbClr val="000000"/>
                          </a:solidFill>
                          <a:effectLst/>
                          <a:latin typeface="Arial" panose="020B0604020202020204" pitchFamily="34" charset="0"/>
                        </a:rPr>
                        <a:t>-0.036</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0.100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0.103</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0.070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4263994814"/>
                  </a:ext>
                </a:extLst>
              </a:tr>
              <a:tr h="260762">
                <a:tc>
                  <a:txBody>
                    <a:bodyPr/>
                    <a:lstStyle/>
                    <a:p>
                      <a:pPr algn="ctr" fontAlgn="ctr"/>
                      <a:r>
                        <a:rPr lang="en-US" sz="1500" b="0" i="1" u="none" strike="noStrike" dirty="0">
                          <a:solidFill>
                            <a:srgbClr val="000000"/>
                          </a:solidFill>
                          <a:effectLst/>
                          <a:latin typeface="Arial" panose="020B0604020202020204" pitchFamily="34" charset="0"/>
                        </a:rPr>
                        <a:t>55-64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1" i="0" u="none" strike="noStrike">
                          <a:solidFill>
                            <a:srgbClr val="000000"/>
                          </a:solidFill>
                          <a:effectLst/>
                          <a:latin typeface="Arial" panose="020B0604020202020204" pitchFamily="34" charset="0"/>
                        </a:rPr>
                        <a:t>-0.156*</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   0.285</a:t>
                      </a:r>
                      <a:r>
                        <a:rPr lang="en-US" sz="1400" b="1" i="0" u="none" strike="noStrike" dirty="0">
                          <a:solidFill>
                            <a:srgbClr val="000000"/>
                          </a:solidFill>
                          <a:effectLst/>
                          <a:latin typeface="Arial" panose="020B0604020202020204" pitchFamily="34" charset="0"/>
                        </a:rPr>
                        <a:t>**</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0.105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495781327"/>
                  </a:ext>
                </a:extLst>
              </a:tr>
              <a:tr h="260762">
                <a:tc>
                  <a:txBody>
                    <a:bodyPr/>
                    <a:lstStyle/>
                    <a:p>
                      <a:pPr algn="ctr" fontAlgn="ctr"/>
                      <a:r>
                        <a:rPr lang="en-US" sz="1500" b="0" i="1" u="none" strike="noStrike" dirty="0">
                          <a:solidFill>
                            <a:srgbClr val="000000"/>
                          </a:solidFill>
                          <a:effectLst/>
                          <a:latin typeface="Arial" panose="020B0604020202020204" pitchFamily="34" charset="0"/>
                        </a:rPr>
                        <a:t>65-74</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a:solidFill>
                            <a:srgbClr val="000000"/>
                          </a:solidFill>
                          <a:effectLst/>
                          <a:latin typeface="Arial" panose="020B0604020202020204" pitchFamily="34" charset="0"/>
                        </a:rPr>
                        <a:t>0.051</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0.176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a:solidFill>
                            <a:srgbClr val="000000"/>
                          </a:solidFill>
                          <a:effectLst/>
                          <a:latin typeface="Arial" panose="020B0604020202020204" pitchFamily="34" charset="0"/>
                        </a:rPr>
                        <a:t>0.021</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0.037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549510991"/>
                  </a:ext>
                </a:extLst>
              </a:tr>
              <a:tr h="309051">
                <a:tc>
                  <a:txBody>
                    <a:bodyPr/>
                    <a:lstStyle/>
                    <a:p>
                      <a:pPr algn="ctr" fontAlgn="ctr"/>
                      <a:r>
                        <a:rPr lang="en-US" sz="1500" b="0" i="1" u="none" strike="noStrike" dirty="0">
                          <a:solidFill>
                            <a:srgbClr val="000000"/>
                          </a:solidFill>
                          <a:effectLst/>
                          <a:latin typeface="Arial" panose="020B0604020202020204" pitchFamily="34" charset="0"/>
                        </a:rPr>
                        <a:t>75 and over</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a:solidFill>
                            <a:srgbClr val="000000"/>
                          </a:solidFill>
                          <a:effectLst/>
                          <a:latin typeface="Arial" panose="020B0604020202020204" pitchFamily="34" charset="0"/>
                        </a:rPr>
                        <a:t>0.329</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0.442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1" u="none" strike="noStrike">
                          <a:solidFill>
                            <a:srgbClr val="000000"/>
                          </a:solidFill>
                          <a:effectLst/>
                          <a:latin typeface="Arial" panose="020B0604020202020204" pitchFamily="34" charset="0"/>
                        </a:rPr>
                        <a:t>b</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0" i="1" u="none" strike="noStrike" dirty="0">
                          <a:solidFill>
                            <a:srgbClr val="000000"/>
                          </a:solidFill>
                          <a:effectLst/>
                          <a:latin typeface="Arial" panose="020B0604020202020204" pitchFamily="34" charset="0"/>
                        </a:rPr>
                        <a:t>b</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71972164"/>
                  </a:ext>
                </a:extLst>
              </a:tr>
              <a:tr h="193156">
                <a:tc gridSpan="5">
                  <a:txBody>
                    <a:bodyPr/>
                    <a:lstStyle/>
                    <a:p>
                      <a:pPr algn="r" fontAlgn="ctr"/>
                      <a:r>
                        <a:rPr lang="en-US" sz="900" b="0" i="0" u="none" strike="noStrike" dirty="0">
                          <a:solidFill>
                            <a:srgbClr val="000000"/>
                          </a:solidFill>
                          <a:effectLst/>
                          <a:latin typeface="Arial" panose="020B0604020202020204" pitchFamily="34" charset="0"/>
                        </a:rPr>
                        <a:t>Note: </a:t>
                      </a:r>
                      <a:r>
                        <a:rPr lang="en-US" sz="900" b="0" i="0" u="none" strike="noStrike" dirty="0" err="1">
                          <a:solidFill>
                            <a:srgbClr val="000000"/>
                          </a:solidFill>
                          <a:effectLst/>
                          <a:latin typeface="Arial" panose="020B0604020202020204" pitchFamily="34" charset="0"/>
                        </a:rPr>
                        <a:t>dy</a:t>
                      </a:r>
                      <a:r>
                        <a:rPr lang="en-US" sz="900" b="0" i="0" u="none" strike="noStrike" dirty="0">
                          <a:solidFill>
                            <a:srgbClr val="000000"/>
                          </a:solidFill>
                          <a:effectLst/>
                          <a:latin typeface="Arial" panose="020B0604020202020204" pitchFamily="34" charset="0"/>
                        </a:rPr>
                        <a:t>/dx - marginal probabilities; SE - standard error; **, * indicates significance at 1% and 5% level; </a:t>
                      </a:r>
                    </a:p>
                  </a:txBody>
                  <a:tcPr marL="8285" marR="8285" marT="828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6730944"/>
                  </a:ext>
                </a:extLst>
              </a:tr>
              <a:tr h="173841">
                <a:tc gridSpan="5">
                  <a:txBody>
                    <a:bodyPr/>
                    <a:lstStyle/>
                    <a:p>
                      <a:pPr algn="r" fontAlgn="ctr"/>
                      <a:r>
                        <a:rPr lang="en-US" sz="900" b="0" i="0" u="none" strike="noStrike" baseline="30000" dirty="0">
                          <a:solidFill>
                            <a:srgbClr val="000000"/>
                          </a:solidFill>
                          <a:effectLst/>
                          <a:latin typeface="Arial" panose="020B0604020202020204" pitchFamily="34" charset="0"/>
                        </a:rPr>
                        <a:t>a</a:t>
                      </a:r>
                      <a:r>
                        <a:rPr lang="en-US" sz="900" b="0" i="0" u="none" strike="noStrike" dirty="0">
                          <a:solidFill>
                            <a:srgbClr val="000000"/>
                          </a:solidFill>
                          <a:effectLst/>
                          <a:latin typeface="Arial" panose="020B0604020202020204" pitchFamily="34" charset="0"/>
                        </a:rPr>
                        <a:t> 18-34 was comparison age category</a:t>
                      </a:r>
                    </a:p>
                  </a:txBody>
                  <a:tcPr marL="8285" marR="8285" marT="8285" marB="0" anchor="ctr">
                    <a:lnL>
                      <a:noFill/>
                    </a:lnL>
                    <a:lnR>
                      <a:noFill/>
                    </a:lnR>
                    <a:lnT>
                      <a:noFill/>
                    </a:lnT>
                    <a:lnB>
                      <a:noFill/>
                    </a:lnB>
                  </a:tcPr>
                </a:tc>
                <a:tc hMerge="1">
                  <a:txBody>
                    <a:bodyPr/>
                    <a:lstStyle/>
                    <a:p>
                      <a:endParaRPr lang="en-US"/>
                    </a:p>
                  </a:txBody>
                  <a:tcPr/>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8285" marR="8285" marT="8285" marB="0" anchor="b">
                    <a:lnL>
                      <a:noFill/>
                    </a:lnL>
                    <a:lnR>
                      <a:noFill/>
                    </a:lnR>
                    <a:lnT>
                      <a:noFill/>
                    </a:lnT>
                    <a:lnB>
                      <a:noFill/>
                    </a:lnB>
                  </a:tcPr>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8285" marR="8285" marT="8285" marB="0" anchor="b">
                    <a:lnL>
                      <a:noFill/>
                    </a:lnL>
                    <a:lnR>
                      <a:noFill/>
                    </a:lnR>
                    <a:lnT>
                      <a:noFill/>
                    </a:lnT>
                    <a:lnB>
                      <a:noFill/>
                    </a:lnB>
                  </a:tcPr>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8285" marR="8285" marT="8285" marB="0" anchor="b">
                    <a:lnL>
                      <a:noFill/>
                    </a:lnL>
                    <a:lnR>
                      <a:noFill/>
                    </a:lnR>
                    <a:lnT>
                      <a:noFill/>
                    </a:lnT>
                    <a:lnB>
                      <a:noFill/>
                    </a:lnB>
                  </a:tcPr>
                </a:tc>
                <a:extLst>
                  <a:ext uri="{0D108BD9-81ED-4DB2-BD59-A6C34878D82A}">
                    <a16:rowId xmlns:a16="http://schemas.microsoft.com/office/drawing/2014/main" val="2459297498"/>
                  </a:ext>
                </a:extLst>
              </a:tr>
              <a:tr h="193156">
                <a:tc gridSpan="5">
                  <a:txBody>
                    <a:bodyPr/>
                    <a:lstStyle/>
                    <a:p>
                      <a:pPr algn="r" fontAlgn="ctr"/>
                      <a:r>
                        <a:rPr lang="en-US" sz="900" b="0" i="0" u="none" strike="noStrike" baseline="30000" dirty="0">
                          <a:solidFill>
                            <a:srgbClr val="000000"/>
                          </a:solidFill>
                          <a:effectLst/>
                          <a:latin typeface="Arial" panose="020B0604020202020204" pitchFamily="34" charset="0"/>
                        </a:rPr>
                        <a:t>b </a:t>
                      </a:r>
                      <a:r>
                        <a:rPr lang="en-US" sz="900" b="0" i="0" u="none" strike="noStrike" dirty="0">
                          <a:solidFill>
                            <a:srgbClr val="000000"/>
                          </a:solidFill>
                          <a:effectLst/>
                          <a:latin typeface="Arial" panose="020B0604020202020204" pitchFamily="34" charset="0"/>
                        </a:rPr>
                        <a:t> Sample did not include any respondent for this category; estimates were omitted</a:t>
                      </a:r>
                    </a:p>
                  </a:txBody>
                  <a:tcPr marL="8285" marR="8285" marT="828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7879843"/>
                  </a:ext>
                </a:extLst>
              </a:tr>
            </a:tbl>
          </a:graphicData>
        </a:graphic>
      </p:graphicFrame>
      <p:sp>
        <p:nvSpPr>
          <p:cNvPr id="5" name="Title 1"/>
          <p:cNvSpPr>
            <a:spLocks noGrp="1"/>
          </p:cNvSpPr>
          <p:nvPr>
            <p:ph type="title"/>
          </p:nvPr>
        </p:nvSpPr>
        <p:spPr>
          <a:xfrm>
            <a:off x="800098" y="152400"/>
            <a:ext cx="10515600" cy="1325563"/>
          </a:xfrm>
        </p:spPr>
        <p:txBody>
          <a:bodyPr/>
          <a:lstStyle/>
          <a:p>
            <a:r>
              <a:rPr lang="en-US" dirty="0" err="1"/>
              <a:t>Probit</a:t>
            </a:r>
            <a:r>
              <a:rPr lang="en-US" dirty="0"/>
              <a:t> Estimates of Self-Employment on Selected Demographics</a:t>
            </a:r>
          </a:p>
        </p:txBody>
      </p:sp>
      <p:sp>
        <p:nvSpPr>
          <p:cNvPr id="4" name="Rectangle 3"/>
          <p:cNvSpPr/>
          <p:nvPr/>
        </p:nvSpPr>
        <p:spPr>
          <a:xfrm>
            <a:off x="6400800" y="1477963"/>
            <a:ext cx="2819400" cy="45418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372600" y="2803526"/>
            <a:ext cx="25908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C00000"/>
                </a:solidFill>
                <a:latin typeface="Arial" panose="020B0604020202020204" pitchFamily="34" charset="0"/>
                <a:cs typeface="Arial" panose="020B0604020202020204" pitchFamily="34" charset="0"/>
              </a:rPr>
              <a:t>Home care aides were 28.5% more likely to be self-employed if between the ages of 55 and </a:t>
            </a:r>
            <a:r>
              <a:rPr lang="en-US" dirty="0" smtClean="0">
                <a:solidFill>
                  <a:srgbClr val="C00000"/>
                </a:solidFill>
                <a:latin typeface="Arial" panose="020B0604020202020204" pitchFamily="34" charset="0"/>
                <a:cs typeface="Arial" panose="020B0604020202020204" pitchFamily="34" charset="0"/>
              </a:rPr>
              <a:t>64 </a:t>
            </a:r>
            <a:endParaRPr lang="en-US" dirty="0">
              <a:solidFill>
                <a:srgbClr val="C0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4309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Acknowledgements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Research Team</a:t>
            </a:r>
          </a:p>
          <a:p>
            <a:r>
              <a:rPr lang="en-US" sz="2600" dirty="0" smtClean="0"/>
              <a:t>Bianca Frogner, PhD, Director, UW Center for Health Workforce Studies (CHWS)</a:t>
            </a:r>
          </a:p>
          <a:p>
            <a:r>
              <a:rPr lang="en-US" sz="2600" dirty="0" smtClean="0"/>
              <a:t>Arati Dahal, PhD, Research Scientist, CHWS</a:t>
            </a:r>
          </a:p>
          <a:p>
            <a:endParaRPr lang="en-US" dirty="0" smtClean="0"/>
          </a:p>
          <a:p>
            <a:pPr marL="0" indent="0">
              <a:buNone/>
            </a:pPr>
            <a:r>
              <a:rPr lang="en-US" dirty="0" smtClean="0"/>
              <a:t>Disclaimer:</a:t>
            </a:r>
          </a:p>
          <a:p>
            <a:r>
              <a:rPr lang="en-US" sz="2600" dirty="0" smtClean="0"/>
              <a:t>This project is supported by the Health Resources and Services Administration (HRSA) of the U.S. Department of Health and Human Services (HHS) </a:t>
            </a:r>
            <a:r>
              <a:rPr lang="en-US" sz="2600" dirty="0"/>
              <a:t>under </a:t>
            </a:r>
            <a:r>
              <a:rPr lang="en-US" sz="2600" dirty="0" smtClean="0"/>
              <a:t>U81HP27844 Health Workforce Research Centers Program. This information or content and conclusions are those of the author and should not be construed as the official position or policy of, nor should any endorsements be inferred by HRSA, HHS or the U.S. Government.</a:t>
            </a:r>
          </a:p>
          <a:p>
            <a:r>
              <a:rPr lang="en-US" sz="2600" dirty="0"/>
              <a:t>Partial support for this research came from a Eunice Kennedy Shriver National Institute of Child Health and Human Development research infrastructure grant, R24 HD042828, to the Center for Studies in Demography &amp; Ecology at the University of Washington.</a:t>
            </a:r>
            <a:endParaRPr lang="en-US" sz="2600" dirty="0" smtClean="0"/>
          </a:p>
          <a:p>
            <a:endParaRPr lang="en-US" dirty="0"/>
          </a:p>
        </p:txBody>
      </p:sp>
    </p:spTree>
    <p:extLst>
      <p:ext uri="{BB962C8B-B14F-4D97-AF65-F5344CB8AC3E}">
        <p14:creationId xmlns:p14="http://schemas.microsoft.com/office/powerpoint/2010/main" val="1015902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Income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99055283"/>
              </p:ext>
            </p:extLst>
          </p:nvPr>
        </p:nvGraphicFramePr>
        <p:xfrm>
          <a:off x="865632" y="1690688"/>
          <a:ext cx="9878568" cy="3490910"/>
        </p:xfrm>
        <a:graphic>
          <a:graphicData uri="http://schemas.openxmlformats.org/drawingml/2006/table">
            <a:tbl>
              <a:tblPr/>
              <a:tblGrid>
                <a:gridCol w="3386937">
                  <a:extLst>
                    <a:ext uri="{9D8B030D-6E8A-4147-A177-3AD203B41FA5}">
                      <a16:colId xmlns:a16="http://schemas.microsoft.com/office/drawing/2014/main" val="3225157595"/>
                    </a:ext>
                  </a:extLst>
                </a:gridCol>
                <a:gridCol w="3205495">
                  <a:extLst>
                    <a:ext uri="{9D8B030D-6E8A-4147-A177-3AD203B41FA5}">
                      <a16:colId xmlns:a16="http://schemas.microsoft.com/office/drawing/2014/main" val="3227005890"/>
                    </a:ext>
                  </a:extLst>
                </a:gridCol>
                <a:gridCol w="3286136">
                  <a:extLst>
                    <a:ext uri="{9D8B030D-6E8A-4147-A177-3AD203B41FA5}">
                      <a16:colId xmlns:a16="http://schemas.microsoft.com/office/drawing/2014/main" val="1773171788"/>
                    </a:ext>
                  </a:extLst>
                </a:gridCol>
              </a:tblGrid>
              <a:tr h="417384">
                <a:tc gridSpan="3">
                  <a:txBody>
                    <a:bodyPr/>
                    <a:lstStyle/>
                    <a:p>
                      <a:pPr algn="l" fontAlgn="t"/>
                      <a:r>
                        <a:rPr lang="en-US" sz="2000" b="1" i="0" u="none" strike="noStrike" dirty="0">
                          <a:solidFill>
                            <a:srgbClr val="000000"/>
                          </a:solidFill>
                          <a:effectLst/>
                          <a:latin typeface="Arial" panose="020B0604020202020204" pitchFamily="34" charset="0"/>
                        </a:rPr>
                        <a:t>Table. Annual Income for Home Health Aides &amp; Home Care Aides</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9361671"/>
                  </a:ext>
                </a:extLst>
              </a:tr>
              <a:tr h="966086">
                <a:tc>
                  <a:txBody>
                    <a:bodyPr/>
                    <a:lstStyle/>
                    <a:p>
                      <a:pPr algn="ctr" fontAlgn="b"/>
                      <a:endParaRPr lang="en-US" sz="2000" b="1" i="0" u="none" strike="noStrike" dirty="0">
                        <a:solidFill>
                          <a:srgbClr val="FFFFFF"/>
                        </a:solidFill>
                        <a:effectLst/>
                        <a:latin typeface="Arial" panose="020B0604020202020204" pitchFamily="34"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2000" b="1" i="0" u="none" strike="noStrike" dirty="0">
                          <a:solidFill>
                            <a:srgbClr val="FFFFFF"/>
                          </a:solidFill>
                          <a:effectLst/>
                          <a:latin typeface="Arial" panose="020B0604020202020204" pitchFamily="34" charset="0"/>
                        </a:rPr>
                        <a:t>Home Health </a:t>
                      </a:r>
                      <a:r>
                        <a:rPr lang="en-US" sz="2000" b="1" i="0" u="none" strike="noStrike" dirty="0" smtClean="0">
                          <a:solidFill>
                            <a:srgbClr val="FFFFFF"/>
                          </a:solidFill>
                          <a:effectLst/>
                          <a:latin typeface="Arial" panose="020B0604020202020204" pitchFamily="34" charset="0"/>
                        </a:rPr>
                        <a:t>Aides</a:t>
                      </a:r>
                    </a:p>
                    <a:p>
                      <a:pPr algn="ctr" fontAlgn="ctr"/>
                      <a:r>
                        <a:rPr lang="en-US" sz="1400" b="1" i="0" u="none" strike="noStrike" dirty="0" smtClean="0">
                          <a:solidFill>
                            <a:srgbClr val="FFFFFF"/>
                          </a:solidFill>
                          <a:effectLst/>
                          <a:latin typeface="Arial" panose="020B0604020202020204" pitchFamily="34" charset="0"/>
                        </a:rPr>
                        <a:t>(n = 310)</a:t>
                      </a:r>
                      <a:endParaRPr lang="en-US" sz="14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2000" b="1" i="0" u="none" strike="noStrike" dirty="0">
                          <a:solidFill>
                            <a:srgbClr val="FFFFFF"/>
                          </a:solidFill>
                          <a:effectLst/>
                          <a:latin typeface="Arial" panose="020B0604020202020204" pitchFamily="34" charset="0"/>
                        </a:rPr>
                        <a:t>Home Care </a:t>
                      </a:r>
                      <a:r>
                        <a:rPr lang="en-US" sz="2000" b="1" i="0" u="none" strike="noStrike" dirty="0" smtClean="0">
                          <a:solidFill>
                            <a:srgbClr val="FFFFFF"/>
                          </a:solidFill>
                          <a:effectLst/>
                          <a:latin typeface="Arial" panose="020B0604020202020204" pitchFamily="34" charset="0"/>
                        </a:rPr>
                        <a:t>Aides</a:t>
                      </a:r>
                    </a:p>
                    <a:p>
                      <a:pPr algn="ctr" fontAlgn="ctr"/>
                      <a:r>
                        <a:rPr lang="en-US" sz="1400" b="1" i="0" u="none" strike="noStrike" dirty="0" smtClean="0">
                          <a:solidFill>
                            <a:srgbClr val="FFFFFF"/>
                          </a:solidFill>
                          <a:effectLst/>
                          <a:latin typeface="Arial" panose="020B0604020202020204" pitchFamily="34" charset="0"/>
                        </a:rPr>
                        <a:t>(n</a:t>
                      </a:r>
                      <a:r>
                        <a:rPr lang="en-US" sz="1400" b="1" i="0" u="none" strike="noStrike" baseline="0" dirty="0" smtClean="0">
                          <a:solidFill>
                            <a:srgbClr val="FFFFFF"/>
                          </a:solidFill>
                          <a:effectLst/>
                          <a:latin typeface="Arial" panose="020B0604020202020204" pitchFamily="34" charset="0"/>
                        </a:rPr>
                        <a:t> </a:t>
                      </a:r>
                      <a:r>
                        <a:rPr lang="en-US" sz="1400" b="1" i="0" u="none" strike="noStrike" dirty="0" smtClean="0">
                          <a:solidFill>
                            <a:srgbClr val="FFFFFF"/>
                          </a:solidFill>
                          <a:effectLst/>
                          <a:latin typeface="Arial" panose="020B0604020202020204" pitchFamily="34" charset="0"/>
                        </a:rPr>
                        <a:t>= 224)</a:t>
                      </a:r>
                      <a:endParaRPr lang="en-US" sz="14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220447458"/>
                  </a:ext>
                </a:extLst>
              </a:tr>
              <a:tr h="526860">
                <a:tc>
                  <a:txBody>
                    <a:bodyPr/>
                    <a:lstStyle/>
                    <a:p>
                      <a:pPr algn="l" fontAlgn="b"/>
                      <a:r>
                        <a:rPr lang="en-US" sz="2000" b="1" i="0" u="none" strike="noStrike">
                          <a:solidFill>
                            <a:srgbClr val="000000"/>
                          </a:solidFill>
                          <a:effectLst/>
                          <a:latin typeface="Arial" panose="020B0604020202020204" pitchFamily="34" charset="0"/>
                        </a:rPr>
                        <a:t>Not Self-Employed</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ctr"/>
                      <a:r>
                        <a:rPr lang="en-US" sz="2000" b="0" i="0" u="none" strike="noStrike">
                          <a:solidFill>
                            <a:srgbClr val="000000"/>
                          </a:solidFill>
                          <a:effectLst/>
                          <a:latin typeface="Arial" panose="020B0604020202020204" pitchFamily="34" charset="0"/>
                        </a:rPr>
                        <a:t>$21,137.50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ctr"/>
                      <a:r>
                        <a:rPr lang="en-US" sz="2000" b="0" i="0" u="none" strike="noStrike">
                          <a:solidFill>
                            <a:srgbClr val="000000"/>
                          </a:solidFill>
                          <a:effectLst/>
                          <a:latin typeface="Arial" panose="020B0604020202020204" pitchFamily="34" charset="0"/>
                        </a:rPr>
                        <a:t>$18,805.90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489655972"/>
                  </a:ext>
                </a:extLst>
              </a:tr>
              <a:tr h="526860">
                <a:tc>
                  <a:txBody>
                    <a:bodyPr/>
                    <a:lstStyle/>
                    <a:p>
                      <a:pPr algn="l" fontAlgn="b"/>
                      <a:endParaRPr lang="en-US" sz="2000" b="1" i="0" u="none" strike="noStrike">
                        <a:solidFill>
                          <a:srgbClr val="000000"/>
                        </a:solidFill>
                        <a:effectLst/>
                        <a:latin typeface="Arial" panose="020B0604020202020204" pitchFamily="34"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en-US" sz="2000" b="0" i="0" u="none" strike="noStrike" dirty="0">
                          <a:solidFill>
                            <a:srgbClr val="000000"/>
                          </a:solidFill>
                          <a:effectLst/>
                          <a:latin typeface="Arial" panose="020B0604020202020204" pitchFamily="34" charset="0"/>
                        </a:rPr>
                        <a:t>(</a:t>
                      </a:r>
                      <a:r>
                        <a:rPr lang="en-US" sz="2000" b="0" i="0" u="none" strike="noStrike" dirty="0" smtClean="0">
                          <a:solidFill>
                            <a:srgbClr val="000000"/>
                          </a:solidFill>
                          <a:effectLst/>
                          <a:latin typeface="Arial" panose="020B0604020202020204" pitchFamily="34" charset="0"/>
                        </a:rPr>
                        <a:t>1710.24)</a:t>
                      </a:r>
                      <a:endParaRPr lang="en-US" sz="20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en-US" sz="2000" b="0" i="0" u="none" strike="noStrike" dirty="0">
                          <a:solidFill>
                            <a:srgbClr val="000000"/>
                          </a:solidFill>
                          <a:effectLst/>
                          <a:latin typeface="Arial" panose="020B0604020202020204" pitchFamily="34" charset="0"/>
                        </a:rPr>
                        <a:t>(</a:t>
                      </a:r>
                      <a:r>
                        <a:rPr lang="en-US" sz="2000" b="0" i="0" u="none" strike="noStrike" dirty="0" smtClean="0">
                          <a:solidFill>
                            <a:srgbClr val="000000"/>
                          </a:solidFill>
                          <a:effectLst/>
                          <a:latin typeface="Arial" panose="020B0604020202020204" pitchFamily="34" charset="0"/>
                        </a:rPr>
                        <a:t>1048.29)</a:t>
                      </a:r>
                      <a:endParaRPr lang="en-US" sz="20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502984911"/>
                  </a:ext>
                </a:extLst>
              </a:tr>
              <a:tr h="526860">
                <a:tc>
                  <a:txBody>
                    <a:bodyPr/>
                    <a:lstStyle/>
                    <a:p>
                      <a:pPr algn="l" fontAlgn="b"/>
                      <a:r>
                        <a:rPr lang="en-US" sz="2000" b="1" i="0" u="none" strike="noStrike" dirty="0">
                          <a:solidFill>
                            <a:srgbClr val="000000"/>
                          </a:solidFill>
                          <a:effectLst/>
                          <a:latin typeface="Arial" panose="020B0604020202020204" pitchFamily="34" charset="0"/>
                        </a:rPr>
                        <a:t>Self-Employed</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ctr"/>
                      <a:r>
                        <a:rPr lang="en-US" sz="2000" b="0" i="0" u="none" strike="noStrike" dirty="0">
                          <a:solidFill>
                            <a:srgbClr val="000000"/>
                          </a:solidFill>
                          <a:effectLst/>
                          <a:latin typeface="Arial" panose="020B0604020202020204" pitchFamily="34" charset="0"/>
                        </a:rPr>
                        <a:t>$16,420.20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tc>
                  <a:txBody>
                    <a:bodyPr/>
                    <a:lstStyle/>
                    <a:p>
                      <a:pPr algn="ctr" fontAlgn="ctr"/>
                      <a:r>
                        <a:rPr lang="en-US" sz="2000" b="0" i="0" u="none" strike="noStrike" dirty="0">
                          <a:solidFill>
                            <a:srgbClr val="000000"/>
                          </a:solidFill>
                          <a:effectLst/>
                          <a:latin typeface="Arial" panose="020B0604020202020204" pitchFamily="34" charset="0"/>
                        </a:rPr>
                        <a:t>$11,430.10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DD7EE"/>
                    </a:solidFill>
                  </a:tcPr>
                </a:tc>
                <a:extLst>
                  <a:ext uri="{0D108BD9-81ED-4DB2-BD59-A6C34878D82A}">
                    <a16:rowId xmlns:a16="http://schemas.microsoft.com/office/drawing/2014/main" val="3059156101"/>
                  </a:ext>
                </a:extLst>
              </a:tr>
              <a:tr h="526860">
                <a:tc>
                  <a:txBody>
                    <a:bodyPr/>
                    <a:lstStyle/>
                    <a:p>
                      <a:pPr algn="l" fontAlgn="b"/>
                      <a:endParaRPr lang="en-US" sz="2000" b="1" i="0" u="none" strike="noStrike">
                        <a:solidFill>
                          <a:srgbClr val="000000"/>
                        </a:solidFill>
                        <a:effectLst/>
                        <a:latin typeface="Arial" panose="020B0604020202020204" pitchFamily="34" charset="0"/>
                      </a:endParaRP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en-US" sz="2000" b="0" i="0" u="none" strike="noStrike" dirty="0">
                          <a:solidFill>
                            <a:srgbClr val="000000"/>
                          </a:solidFill>
                          <a:effectLst/>
                          <a:latin typeface="Arial" panose="020B0604020202020204" pitchFamily="34" charset="0"/>
                        </a:rPr>
                        <a:t>(</a:t>
                      </a:r>
                      <a:r>
                        <a:rPr lang="en-US" sz="2000" b="0" i="0" u="none" strike="noStrike" dirty="0" smtClean="0">
                          <a:solidFill>
                            <a:srgbClr val="000000"/>
                          </a:solidFill>
                          <a:effectLst/>
                          <a:latin typeface="Arial" panose="020B0604020202020204" pitchFamily="34" charset="0"/>
                        </a:rPr>
                        <a:t>2977.54)</a:t>
                      </a:r>
                      <a:endParaRPr lang="en-US" sz="20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ctr"/>
                      <a:r>
                        <a:rPr lang="en-US" sz="2000" b="0" i="0" u="none" strike="noStrike" dirty="0">
                          <a:solidFill>
                            <a:srgbClr val="000000"/>
                          </a:solidFill>
                          <a:effectLst/>
                          <a:latin typeface="Arial" panose="020B0604020202020204" pitchFamily="34" charset="0"/>
                        </a:rPr>
                        <a:t>(</a:t>
                      </a:r>
                      <a:r>
                        <a:rPr lang="en-US" sz="2000" b="0" i="0" u="none" strike="noStrike" dirty="0" smtClean="0">
                          <a:solidFill>
                            <a:srgbClr val="000000"/>
                          </a:solidFill>
                          <a:effectLst/>
                          <a:latin typeface="Arial" panose="020B0604020202020204" pitchFamily="34" charset="0"/>
                        </a:rPr>
                        <a:t>2580.01)</a:t>
                      </a:r>
                      <a:endParaRPr lang="en-US" sz="20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3591586641"/>
                  </a:ext>
                </a:extLst>
              </a:tr>
            </a:tbl>
          </a:graphicData>
        </a:graphic>
      </p:graphicFrame>
    </p:spTree>
    <p:extLst>
      <p:ext uri="{BB962C8B-B14F-4D97-AF65-F5344CB8AC3E}">
        <p14:creationId xmlns:p14="http://schemas.microsoft.com/office/powerpoint/2010/main" val="1218288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98" y="152400"/>
            <a:ext cx="10515600" cy="1325563"/>
          </a:xfrm>
          <a:noFill/>
        </p:spPr>
        <p:txBody>
          <a:bodyPr/>
          <a:lstStyle/>
          <a:p>
            <a:r>
              <a:rPr lang="en-US" dirty="0" smtClean="0"/>
              <a:t>Two-Stage Regression (HHAs)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34815700"/>
              </p:ext>
            </p:extLst>
          </p:nvPr>
        </p:nvGraphicFramePr>
        <p:xfrm>
          <a:off x="1219200" y="1295400"/>
          <a:ext cx="8915400" cy="5237061"/>
        </p:xfrm>
        <a:graphic>
          <a:graphicData uri="http://schemas.openxmlformats.org/drawingml/2006/table">
            <a:tbl>
              <a:tblPr/>
              <a:tblGrid>
                <a:gridCol w="1835526">
                  <a:extLst>
                    <a:ext uri="{9D8B030D-6E8A-4147-A177-3AD203B41FA5}">
                      <a16:colId xmlns:a16="http://schemas.microsoft.com/office/drawing/2014/main" val="1029270897"/>
                    </a:ext>
                  </a:extLst>
                </a:gridCol>
                <a:gridCol w="1872984">
                  <a:extLst>
                    <a:ext uri="{9D8B030D-6E8A-4147-A177-3AD203B41FA5}">
                      <a16:colId xmlns:a16="http://schemas.microsoft.com/office/drawing/2014/main" val="1668187892"/>
                    </a:ext>
                  </a:extLst>
                </a:gridCol>
                <a:gridCol w="2021847">
                  <a:extLst>
                    <a:ext uri="{9D8B030D-6E8A-4147-A177-3AD203B41FA5}">
                      <a16:colId xmlns:a16="http://schemas.microsoft.com/office/drawing/2014/main" val="2040626640"/>
                    </a:ext>
                  </a:extLst>
                </a:gridCol>
                <a:gridCol w="1442798">
                  <a:extLst>
                    <a:ext uri="{9D8B030D-6E8A-4147-A177-3AD203B41FA5}">
                      <a16:colId xmlns:a16="http://schemas.microsoft.com/office/drawing/2014/main" val="1626464134"/>
                    </a:ext>
                  </a:extLst>
                </a:gridCol>
                <a:gridCol w="1742245">
                  <a:extLst>
                    <a:ext uri="{9D8B030D-6E8A-4147-A177-3AD203B41FA5}">
                      <a16:colId xmlns:a16="http://schemas.microsoft.com/office/drawing/2014/main" val="2200581958"/>
                    </a:ext>
                  </a:extLst>
                </a:gridCol>
              </a:tblGrid>
              <a:tr h="518122">
                <a:tc>
                  <a:txBody>
                    <a:bodyPr/>
                    <a:lstStyle/>
                    <a:p>
                      <a:pPr algn="ctr" fontAlgn="b"/>
                      <a:r>
                        <a:rPr lang="en-US" sz="1400" b="0" i="0" u="none" strike="noStrike" dirty="0">
                          <a:solidFill>
                            <a:srgbClr val="000000"/>
                          </a:solidFill>
                          <a:effectLst/>
                          <a:latin typeface="Arial" panose="020B0604020202020204" pitchFamily="34" charset="0"/>
                        </a:rPr>
                        <a:t> </a:t>
                      </a: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gridSpan="2">
                  <a:txBody>
                    <a:bodyPr/>
                    <a:lstStyle/>
                    <a:p>
                      <a:pPr algn="ctr" fontAlgn="ctr"/>
                      <a:r>
                        <a:rPr lang="en-US" sz="2000" b="1" i="0" u="none" strike="noStrike" dirty="0" smtClean="0">
                          <a:solidFill>
                            <a:schemeClr val="tx1"/>
                          </a:solidFill>
                          <a:effectLst/>
                          <a:latin typeface="Arial" panose="020B0604020202020204" pitchFamily="34" charset="0"/>
                        </a:rPr>
                        <a:t>First Stage</a:t>
                      </a:r>
                    </a:p>
                    <a:p>
                      <a:pPr algn="ctr" fontAlgn="ctr"/>
                      <a:r>
                        <a:rPr lang="en-US" sz="1400" b="1" i="0" u="none" strike="noStrike" dirty="0" smtClean="0">
                          <a:solidFill>
                            <a:srgbClr val="000000"/>
                          </a:solidFill>
                          <a:effectLst/>
                          <a:latin typeface="Arial" panose="020B0604020202020204" pitchFamily="34" charset="0"/>
                        </a:rPr>
                        <a:t>(outcome: self-employed)</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fontAlgn="ctr"/>
                      <a:r>
                        <a:rPr lang="en-US" sz="2000" b="1" i="0" u="none" strike="noStrike" dirty="0" smtClean="0">
                          <a:solidFill>
                            <a:srgbClr val="000000"/>
                          </a:solidFill>
                          <a:effectLst/>
                          <a:latin typeface="Arial" panose="020B0604020202020204" pitchFamily="34" charset="0"/>
                        </a:rPr>
                        <a:t>Second Stage</a:t>
                      </a:r>
                    </a:p>
                    <a:p>
                      <a:pPr algn="ctr" fontAlgn="ctr"/>
                      <a:r>
                        <a:rPr lang="en-US" sz="1400" b="1" i="0" u="none" strike="noStrike" dirty="0" smtClean="0">
                          <a:solidFill>
                            <a:srgbClr val="000000"/>
                          </a:solidFill>
                          <a:effectLst/>
                          <a:latin typeface="Arial" panose="020B0604020202020204" pitchFamily="34" charset="0"/>
                        </a:rPr>
                        <a:t>(outcome =</a:t>
                      </a:r>
                      <a:r>
                        <a:rPr lang="en-US" sz="1400" b="1" i="0" u="none" strike="noStrike" baseline="0" dirty="0" smtClean="0">
                          <a:solidFill>
                            <a:srgbClr val="000000"/>
                          </a:solidFill>
                          <a:effectLst/>
                          <a:latin typeface="Arial" panose="020B0604020202020204" pitchFamily="34" charset="0"/>
                        </a:rPr>
                        <a:t> annual income</a:t>
                      </a:r>
                      <a:r>
                        <a:rPr lang="en-US" sz="1400" b="1" i="0" u="none" strike="noStrike" dirty="0" smtClean="0">
                          <a:solidFill>
                            <a:srgbClr val="000000"/>
                          </a:solidFill>
                          <a:effectLst/>
                          <a:latin typeface="Arial" panose="020B0604020202020204" pitchFamily="34" charset="0"/>
                        </a:rPr>
                        <a:t>)</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984594416"/>
                  </a:ext>
                </a:extLst>
              </a:tr>
              <a:tr h="233140">
                <a:tc>
                  <a:txBody>
                    <a:bodyPr/>
                    <a:lstStyle/>
                    <a:p>
                      <a:pPr algn="l" fontAlgn="ctr"/>
                      <a:endParaRPr lang="en-US" sz="15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dirty="0" err="1" smtClean="0">
                          <a:solidFill>
                            <a:srgbClr val="000000"/>
                          </a:solidFill>
                          <a:effectLst/>
                          <a:latin typeface="Arial" panose="020B0604020202020204" pitchFamily="34" charset="0"/>
                        </a:rPr>
                        <a:t>Coef</a:t>
                      </a:r>
                      <a:r>
                        <a:rPr lang="en-US" sz="1400" b="1" i="0" u="none" strike="noStrike" dirty="0" smtClean="0">
                          <a:solidFill>
                            <a:srgbClr val="000000"/>
                          </a:solidFill>
                          <a:effectLst/>
                          <a:latin typeface="Arial" panose="020B0604020202020204" pitchFamily="34" charset="0"/>
                        </a:rPr>
                        <a:t> (SE)</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P&gt;|z|</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dirty="0">
                          <a:solidFill>
                            <a:srgbClr val="000000"/>
                          </a:solidFill>
                          <a:effectLst/>
                          <a:latin typeface="Arial" panose="020B0604020202020204" pitchFamily="34" charset="0"/>
                        </a:rPr>
                        <a:t> </a:t>
                      </a:r>
                      <a:r>
                        <a:rPr lang="en-US" sz="1400" b="1" i="0" u="none" strike="noStrike" dirty="0" err="1" smtClean="0">
                          <a:solidFill>
                            <a:srgbClr val="000000"/>
                          </a:solidFill>
                          <a:effectLst/>
                          <a:latin typeface="Arial" panose="020B0604020202020204" pitchFamily="34" charset="0"/>
                        </a:rPr>
                        <a:t>Coef</a:t>
                      </a:r>
                      <a:r>
                        <a:rPr lang="en-US" sz="1400" b="1" i="0" u="none" strike="noStrike" baseline="0" dirty="0" smtClean="0">
                          <a:solidFill>
                            <a:srgbClr val="000000"/>
                          </a:solidFill>
                          <a:effectLst/>
                          <a:latin typeface="Arial" panose="020B0604020202020204" pitchFamily="34" charset="0"/>
                        </a:rPr>
                        <a:t> (SE)</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dirty="0">
                          <a:solidFill>
                            <a:srgbClr val="000000"/>
                          </a:solidFill>
                          <a:effectLst/>
                          <a:latin typeface="Arial" panose="020B0604020202020204" pitchFamily="34" charset="0"/>
                        </a:rPr>
                        <a:t> </a:t>
                      </a:r>
                      <a:r>
                        <a:rPr lang="en-US" sz="1400" b="1" i="0" u="none" strike="noStrike" dirty="0" smtClean="0">
                          <a:solidFill>
                            <a:srgbClr val="000000"/>
                          </a:solidFill>
                          <a:effectLst/>
                          <a:latin typeface="Arial" panose="020B0604020202020204" pitchFamily="34" charset="0"/>
                        </a:rPr>
                        <a:t>P&gt;|z|</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68181694"/>
                  </a:ext>
                </a:extLst>
              </a:tr>
              <a:tr h="289569">
                <a:tc>
                  <a:txBody>
                    <a:bodyPr/>
                    <a:lstStyle/>
                    <a:p>
                      <a:pPr algn="l" fontAlgn="ctr"/>
                      <a:r>
                        <a:rPr lang="en-US" sz="1500" b="0" i="1" u="none" strike="noStrike" dirty="0" err="1" smtClean="0">
                          <a:solidFill>
                            <a:srgbClr val="000000"/>
                          </a:solidFill>
                          <a:effectLst/>
                          <a:latin typeface="Arial" panose="020B0604020202020204" pitchFamily="34" charset="0"/>
                        </a:rPr>
                        <a:t>Married</a:t>
                      </a:r>
                      <a:r>
                        <a:rPr lang="en-US" sz="1500" b="0" i="1" u="none" strike="noStrike" baseline="30000" dirty="0" err="1" smtClean="0">
                          <a:solidFill>
                            <a:srgbClr val="000000"/>
                          </a:solidFill>
                          <a:effectLst/>
                          <a:latin typeface="Arial" panose="020B0604020202020204" pitchFamily="34" charset="0"/>
                        </a:rPr>
                        <a:t>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0.362</a:t>
                      </a:r>
                      <a:r>
                        <a:rPr lang="en-US" sz="1400" b="0" i="0" u="none" strike="noStrike" baseline="0" dirty="0" smtClean="0">
                          <a:solidFill>
                            <a:srgbClr val="000000"/>
                          </a:solidFill>
                          <a:effectLst/>
                          <a:latin typeface="Arial" panose="020B0604020202020204" pitchFamily="34" charset="0"/>
                        </a:rPr>
                        <a:t> (0.276)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0.190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endParaRPr lang="en-US" sz="1400" b="0" i="1" u="none" strike="noStrike" baseline="0"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endParaRPr lang="en-US" sz="1400" b="0" i="1" u="none" strike="noStrike" baseline="0"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695560118"/>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Child in </a:t>
                      </a:r>
                      <a:r>
                        <a:rPr lang="en-US" sz="1500" b="0" i="1" u="none" strike="noStrike" dirty="0" err="1" smtClean="0">
                          <a:solidFill>
                            <a:srgbClr val="000000"/>
                          </a:solidFill>
                          <a:effectLst/>
                          <a:latin typeface="Arial" panose="020B0604020202020204" pitchFamily="34" charset="0"/>
                        </a:rPr>
                        <a:t>household</a:t>
                      </a:r>
                      <a:r>
                        <a:rPr lang="en-US" sz="1500" b="0" i="1" u="none" strike="noStrike" baseline="30000" dirty="0" err="1" smtClean="0">
                          <a:solidFill>
                            <a:srgbClr val="000000"/>
                          </a:solidFill>
                          <a:effectLst/>
                          <a:latin typeface="Arial" panose="020B0604020202020204" pitchFamily="34" charset="0"/>
                        </a:rPr>
                        <a:t>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 -0.681</a:t>
                      </a:r>
                      <a:r>
                        <a:rPr lang="en-US" sz="1400" b="1" i="0" u="none" strike="noStrike" baseline="0" dirty="0" smtClean="0">
                          <a:solidFill>
                            <a:srgbClr val="000000"/>
                          </a:solidFill>
                          <a:effectLst/>
                          <a:latin typeface="Arial" panose="020B0604020202020204" pitchFamily="34" charset="0"/>
                        </a:rPr>
                        <a:t> </a:t>
                      </a:r>
                      <a:r>
                        <a:rPr lang="en-US" sz="1400" b="1" i="0" u="none" strike="noStrike" dirty="0" smtClean="0">
                          <a:solidFill>
                            <a:srgbClr val="000000"/>
                          </a:solidFill>
                          <a:effectLst/>
                          <a:latin typeface="Arial" panose="020B0604020202020204" pitchFamily="34" charset="0"/>
                        </a:rPr>
                        <a:t>(0.279)</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 0.015*</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1" u="none" strike="noStrike" baseline="0"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1" u="none" strike="noStrike" baseline="0"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145800956"/>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Same Occupation</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-0.023</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(0.428)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0.958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835717796"/>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Lives in metro area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 -0.643</a:t>
                      </a:r>
                      <a:r>
                        <a:rPr lang="en-US" sz="1400" b="1" i="0" u="none" strike="noStrike" baseline="0" dirty="0" smtClean="0">
                          <a:solidFill>
                            <a:srgbClr val="000000"/>
                          </a:solidFill>
                          <a:effectLst/>
                          <a:latin typeface="Arial" panose="020B0604020202020204" pitchFamily="34" charset="0"/>
                        </a:rPr>
                        <a:t> </a:t>
                      </a:r>
                      <a:r>
                        <a:rPr lang="en-US" sz="1400" b="1" i="0" u="none" strike="noStrike" dirty="0" smtClean="0">
                          <a:solidFill>
                            <a:srgbClr val="000000"/>
                          </a:solidFill>
                          <a:effectLst/>
                          <a:latin typeface="Arial" panose="020B0604020202020204" pitchFamily="34" charset="0"/>
                        </a:rPr>
                        <a:t>(0.327)</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 0.049*</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235783271"/>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Female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-0.321</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(0.436)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0.461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972121514"/>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Hispanic</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-0.372</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(0.404)</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0.358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754187745"/>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Not</a:t>
                      </a:r>
                      <a:r>
                        <a:rPr lang="en-US" sz="1500" b="0" i="1" u="none" strike="noStrike" baseline="0" dirty="0" smtClean="0">
                          <a:solidFill>
                            <a:srgbClr val="000000"/>
                          </a:solidFill>
                          <a:effectLst/>
                          <a:latin typeface="Arial" panose="020B0604020202020204" pitchFamily="34" charset="0"/>
                        </a:rPr>
                        <a:t> U.S. citizen</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0.361</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(0.337)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0.284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860930580"/>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Non-white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-0.144</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(0.258)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0.576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336915655"/>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Age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en-US" sz="1400" b="0" i="0" u="none" strike="noStrike" dirty="0" smtClean="0">
                          <a:solidFill>
                            <a:srgbClr val="000000"/>
                          </a:solidFill>
                          <a:effectLst/>
                          <a:latin typeface="Arial" panose="020B0604020202020204" pitchFamily="34" charset="0"/>
                        </a:rPr>
                        <a:t> -0.059 (0.053)</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en-US" sz="1400" b="0" i="0" u="none" strike="noStrike" dirty="0" smtClean="0">
                          <a:solidFill>
                            <a:srgbClr val="000000"/>
                          </a:solidFill>
                          <a:effectLst/>
                          <a:latin typeface="Arial" panose="020B0604020202020204" pitchFamily="34" charset="0"/>
                        </a:rPr>
                        <a:t>0.266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2842800928"/>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Age</a:t>
                      </a:r>
                      <a:r>
                        <a:rPr lang="en-US" sz="1600" b="0" i="1" u="none" strike="noStrike" baseline="30000" dirty="0" smtClean="0">
                          <a:solidFill>
                            <a:srgbClr val="000000"/>
                          </a:solidFill>
                          <a:effectLst/>
                          <a:latin typeface="Arial" panose="020B0604020202020204" pitchFamily="34" charset="0"/>
                        </a:rPr>
                        <a:t>2</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0.001 (0.001)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0.259</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smtClean="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374472674"/>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Full-</a:t>
                      </a:r>
                      <a:r>
                        <a:rPr lang="en-US" sz="1500" b="0" i="1" u="none" strike="noStrike" dirty="0" err="1" smtClean="0">
                          <a:solidFill>
                            <a:srgbClr val="000000"/>
                          </a:solidFill>
                          <a:effectLst/>
                          <a:latin typeface="Arial" panose="020B0604020202020204" pitchFamily="34" charset="0"/>
                        </a:rPr>
                        <a:t>time</a:t>
                      </a:r>
                      <a:r>
                        <a:rPr lang="en-US" sz="1500" b="0" i="1" u="none" strike="noStrike" baseline="30000" dirty="0" err="1" smtClean="0">
                          <a:solidFill>
                            <a:srgbClr val="000000"/>
                          </a:solidFill>
                          <a:effectLst/>
                          <a:latin typeface="Arial" panose="020B0604020202020204" pitchFamily="34" charset="0"/>
                        </a:rPr>
                        <a:t>b</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400" b="1" i="0" u="none" strike="noStrike" dirty="0" smtClean="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43637486"/>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Self-</a:t>
                      </a:r>
                      <a:r>
                        <a:rPr lang="en-US" sz="1500" b="0" i="1" u="none" strike="noStrike" dirty="0" err="1" smtClean="0">
                          <a:solidFill>
                            <a:srgbClr val="000000"/>
                          </a:solidFill>
                          <a:effectLst/>
                          <a:latin typeface="Arial" panose="020B0604020202020204" pitchFamily="34" charset="0"/>
                        </a:rPr>
                        <a:t>Employed</a:t>
                      </a:r>
                      <a:r>
                        <a:rPr lang="en-US" sz="1500" b="0" i="1" u="none" strike="noStrike" baseline="30000" dirty="0" err="1" smtClean="0">
                          <a:solidFill>
                            <a:srgbClr val="000000"/>
                          </a:solidFill>
                          <a:effectLst/>
                          <a:latin typeface="Arial" panose="020B0604020202020204" pitchFamily="34" charset="0"/>
                        </a:rPr>
                        <a:t>b</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91424205"/>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Predicted </a:t>
                      </a:r>
                      <a:r>
                        <a:rPr lang="en-US" sz="1500" b="0" i="1" u="none" strike="noStrike" dirty="0" err="1" smtClean="0">
                          <a:solidFill>
                            <a:srgbClr val="000000"/>
                          </a:solidFill>
                          <a:effectLst/>
                          <a:latin typeface="Arial" panose="020B0604020202020204" pitchFamily="34" charset="0"/>
                        </a:rPr>
                        <a:t>Values</a:t>
                      </a:r>
                      <a:r>
                        <a:rPr lang="en-US" sz="1500" b="0" i="1" u="none" strike="noStrike" baseline="30000" dirty="0" err="1" smtClean="0">
                          <a:solidFill>
                            <a:srgbClr val="000000"/>
                          </a:solidFill>
                          <a:effectLst/>
                          <a:latin typeface="Arial" panose="020B0604020202020204" pitchFamily="34" charset="0"/>
                        </a:rPr>
                        <a:t>b</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85323495"/>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Constant</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0.960 (1.172)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0.413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3994814"/>
                  </a:ext>
                </a:extLst>
              </a:tr>
              <a:tr h="154715">
                <a:tc gridSpan="5">
                  <a:txBody>
                    <a:bodyPr/>
                    <a:lstStyle/>
                    <a:p>
                      <a:pPr algn="r" fontAlgn="ctr"/>
                      <a:r>
                        <a:rPr lang="en-US" sz="900" b="0" i="0" u="none" strike="noStrike" dirty="0" smtClean="0">
                          <a:solidFill>
                            <a:srgbClr val="000000"/>
                          </a:solidFill>
                          <a:effectLst/>
                          <a:latin typeface="Arial" panose="020B0604020202020204" pitchFamily="34" charset="0"/>
                        </a:rPr>
                        <a:t>**, </a:t>
                      </a:r>
                      <a:r>
                        <a:rPr lang="en-US" sz="900" b="0" i="0" u="none" strike="noStrike" dirty="0">
                          <a:solidFill>
                            <a:srgbClr val="000000"/>
                          </a:solidFill>
                          <a:effectLst/>
                          <a:latin typeface="Arial" panose="020B0604020202020204" pitchFamily="34" charset="0"/>
                        </a:rPr>
                        <a:t>* indicates significance at 1% and 5% level</a:t>
                      </a:r>
                      <a:r>
                        <a:rPr lang="en-US" sz="900" b="0" i="0" u="none" strike="noStrike" dirty="0" smtClean="0">
                          <a:solidFill>
                            <a:srgbClr val="000000"/>
                          </a:solidFill>
                          <a:effectLst/>
                          <a:latin typeface="Arial" panose="020B0604020202020204" pitchFamily="34" charset="0"/>
                        </a:rPr>
                        <a:t>;</a:t>
                      </a:r>
                    </a:p>
                    <a:p>
                      <a:pPr algn="r" fontAlgn="ctr"/>
                      <a:r>
                        <a:rPr lang="en-US" sz="900" b="0" i="1" u="none" strike="noStrike" baseline="30000" dirty="0" smtClean="0">
                          <a:solidFill>
                            <a:srgbClr val="000000"/>
                          </a:solidFill>
                          <a:effectLst/>
                          <a:latin typeface="Arial" panose="020B0604020202020204" pitchFamily="34" charset="0"/>
                        </a:rPr>
                        <a:t>a</a:t>
                      </a:r>
                      <a:r>
                        <a:rPr lang="en-US" sz="900" b="0" i="1" u="none" strike="noStrike" baseline="0" dirty="0" smtClean="0">
                          <a:solidFill>
                            <a:srgbClr val="000000"/>
                          </a:solidFill>
                          <a:effectLst/>
                          <a:latin typeface="Arial" panose="020B0604020202020204" pitchFamily="34" charset="0"/>
                        </a:rPr>
                        <a:t> </a:t>
                      </a:r>
                      <a:r>
                        <a:rPr lang="en-US" sz="900" b="0" i="0" u="none" strike="noStrike" baseline="0" dirty="0" smtClean="0">
                          <a:solidFill>
                            <a:srgbClr val="000000"/>
                          </a:solidFill>
                          <a:effectLst/>
                          <a:latin typeface="Arial" panose="020B0604020202020204" pitchFamily="34" charset="0"/>
                        </a:rPr>
                        <a:t>indicates variables not included in first stage model</a:t>
                      </a:r>
                    </a:p>
                    <a:p>
                      <a:pPr algn="r" fontAlgn="ctr"/>
                      <a:r>
                        <a:rPr lang="en-US" sz="900" b="0" i="1" u="none" strike="noStrike" baseline="30000" dirty="0" smtClean="0">
                          <a:solidFill>
                            <a:srgbClr val="000000"/>
                          </a:solidFill>
                          <a:effectLst/>
                          <a:latin typeface="Arial" panose="020B0604020202020204" pitchFamily="34" charset="0"/>
                        </a:rPr>
                        <a:t>b </a:t>
                      </a:r>
                      <a:r>
                        <a:rPr lang="en-US" sz="900" b="0" i="0" u="none" strike="noStrike" baseline="0" dirty="0" smtClean="0">
                          <a:solidFill>
                            <a:srgbClr val="000000"/>
                          </a:solidFill>
                          <a:effectLst/>
                          <a:latin typeface="Arial" panose="020B0604020202020204" pitchFamily="34" charset="0"/>
                        </a:rPr>
                        <a:t>indicates variables not included in second stage model</a:t>
                      </a:r>
                      <a:r>
                        <a:rPr lang="en-US" sz="900" b="0" i="0" u="none" strike="noStrike" dirty="0" smtClean="0">
                          <a:solidFill>
                            <a:srgbClr val="000000"/>
                          </a:solidFill>
                          <a:effectLst/>
                          <a:latin typeface="Arial" panose="020B0604020202020204" pitchFamily="34" charset="0"/>
                        </a:rPr>
                        <a:t> </a:t>
                      </a:r>
                      <a:endParaRPr lang="en-US" sz="900" b="0" i="0" u="none" strike="noStrike" dirty="0">
                        <a:solidFill>
                          <a:srgbClr val="000000"/>
                        </a:solidFill>
                        <a:effectLst/>
                        <a:latin typeface="Arial" panose="020B0604020202020204" pitchFamily="34" charset="0"/>
                      </a:endParaRPr>
                    </a:p>
                  </a:txBody>
                  <a:tcPr marL="8285" marR="8285" marT="8285" marB="0" anchor="ctr">
                    <a:lnL>
                      <a:noFill/>
                    </a:lnL>
                    <a:lnR>
                      <a:noFill/>
                    </a:lnR>
                    <a:lnT w="6350" cap="flat" cmpd="sng" algn="ctr">
                      <a:solidFill>
                        <a:srgbClr val="9BC2E6"/>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6730944"/>
                  </a:ext>
                </a:extLst>
              </a:tr>
            </a:tbl>
          </a:graphicData>
        </a:graphic>
      </p:graphicFrame>
    </p:spTree>
    <p:extLst>
      <p:ext uri="{BB962C8B-B14F-4D97-AF65-F5344CB8AC3E}">
        <p14:creationId xmlns:p14="http://schemas.microsoft.com/office/powerpoint/2010/main" val="1622145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98" y="152400"/>
            <a:ext cx="10515600" cy="1325563"/>
          </a:xfrm>
          <a:noFill/>
        </p:spPr>
        <p:txBody>
          <a:bodyPr/>
          <a:lstStyle/>
          <a:p>
            <a:r>
              <a:rPr lang="en-US" dirty="0" smtClean="0"/>
              <a:t>Two-Stage Regression (HHAs)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54282849"/>
              </p:ext>
            </p:extLst>
          </p:nvPr>
        </p:nvGraphicFramePr>
        <p:xfrm>
          <a:off x="1219200" y="1295400"/>
          <a:ext cx="8915400" cy="5237061"/>
        </p:xfrm>
        <a:graphic>
          <a:graphicData uri="http://schemas.openxmlformats.org/drawingml/2006/table">
            <a:tbl>
              <a:tblPr/>
              <a:tblGrid>
                <a:gridCol w="1835526">
                  <a:extLst>
                    <a:ext uri="{9D8B030D-6E8A-4147-A177-3AD203B41FA5}">
                      <a16:colId xmlns:a16="http://schemas.microsoft.com/office/drawing/2014/main" val="1029270897"/>
                    </a:ext>
                  </a:extLst>
                </a:gridCol>
                <a:gridCol w="1872984">
                  <a:extLst>
                    <a:ext uri="{9D8B030D-6E8A-4147-A177-3AD203B41FA5}">
                      <a16:colId xmlns:a16="http://schemas.microsoft.com/office/drawing/2014/main" val="1668187892"/>
                    </a:ext>
                  </a:extLst>
                </a:gridCol>
                <a:gridCol w="2021847">
                  <a:extLst>
                    <a:ext uri="{9D8B030D-6E8A-4147-A177-3AD203B41FA5}">
                      <a16:colId xmlns:a16="http://schemas.microsoft.com/office/drawing/2014/main" val="2040626640"/>
                    </a:ext>
                  </a:extLst>
                </a:gridCol>
                <a:gridCol w="1442798">
                  <a:extLst>
                    <a:ext uri="{9D8B030D-6E8A-4147-A177-3AD203B41FA5}">
                      <a16:colId xmlns:a16="http://schemas.microsoft.com/office/drawing/2014/main" val="1626464134"/>
                    </a:ext>
                  </a:extLst>
                </a:gridCol>
                <a:gridCol w="1742245">
                  <a:extLst>
                    <a:ext uri="{9D8B030D-6E8A-4147-A177-3AD203B41FA5}">
                      <a16:colId xmlns:a16="http://schemas.microsoft.com/office/drawing/2014/main" val="2200581958"/>
                    </a:ext>
                  </a:extLst>
                </a:gridCol>
              </a:tblGrid>
              <a:tr h="518122">
                <a:tc>
                  <a:txBody>
                    <a:bodyPr/>
                    <a:lstStyle/>
                    <a:p>
                      <a:pPr algn="ctr" fontAlgn="b"/>
                      <a:r>
                        <a:rPr lang="en-US" sz="1400" b="0" i="0" u="none" strike="noStrike" dirty="0">
                          <a:solidFill>
                            <a:srgbClr val="000000"/>
                          </a:solidFill>
                          <a:effectLst/>
                          <a:latin typeface="Arial" panose="020B0604020202020204" pitchFamily="34" charset="0"/>
                        </a:rPr>
                        <a:t> </a:t>
                      </a: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gridSpan="2">
                  <a:txBody>
                    <a:bodyPr/>
                    <a:lstStyle/>
                    <a:p>
                      <a:pPr algn="ctr" fontAlgn="ctr"/>
                      <a:r>
                        <a:rPr lang="en-US" sz="2000" b="1" i="0" u="none" strike="noStrike" dirty="0" smtClean="0">
                          <a:solidFill>
                            <a:schemeClr val="tx1"/>
                          </a:solidFill>
                          <a:effectLst/>
                          <a:latin typeface="Arial" panose="020B0604020202020204" pitchFamily="34" charset="0"/>
                        </a:rPr>
                        <a:t>First Stage</a:t>
                      </a:r>
                    </a:p>
                    <a:p>
                      <a:pPr algn="ctr" fontAlgn="ctr"/>
                      <a:r>
                        <a:rPr lang="en-US" sz="1400" b="1" i="0" u="none" strike="noStrike" dirty="0" smtClean="0">
                          <a:solidFill>
                            <a:srgbClr val="000000"/>
                          </a:solidFill>
                          <a:effectLst/>
                          <a:latin typeface="Arial" panose="020B0604020202020204" pitchFamily="34" charset="0"/>
                        </a:rPr>
                        <a:t>(outcome: self-employed)</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fontAlgn="ctr"/>
                      <a:r>
                        <a:rPr lang="en-US" sz="2000" b="1" i="0" u="none" strike="noStrike" dirty="0" smtClean="0">
                          <a:solidFill>
                            <a:srgbClr val="000000"/>
                          </a:solidFill>
                          <a:effectLst/>
                          <a:latin typeface="Arial" panose="020B0604020202020204" pitchFamily="34" charset="0"/>
                        </a:rPr>
                        <a:t>Second Stage</a:t>
                      </a:r>
                    </a:p>
                    <a:p>
                      <a:pPr algn="ctr" fontAlgn="ctr"/>
                      <a:r>
                        <a:rPr lang="en-US" sz="1400" b="1" i="0" u="none" strike="noStrike" dirty="0" smtClean="0">
                          <a:solidFill>
                            <a:srgbClr val="000000"/>
                          </a:solidFill>
                          <a:effectLst/>
                          <a:latin typeface="Arial" panose="020B0604020202020204" pitchFamily="34" charset="0"/>
                        </a:rPr>
                        <a:t>(outcome =</a:t>
                      </a:r>
                      <a:r>
                        <a:rPr lang="en-US" sz="1400" b="1" i="0" u="none" strike="noStrike" baseline="0" dirty="0" smtClean="0">
                          <a:solidFill>
                            <a:srgbClr val="000000"/>
                          </a:solidFill>
                          <a:effectLst/>
                          <a:latin typeface="Arial" panose="020B0604020202020204" pitchFamily="34" charset="0"/>
                        </a:rPr>
                        <a:t> annual income</a:t>
                      </a:r>
                      <a:r>
                        <a:rPr lang="en-US" sz="1400" b="1" i="0" u="none" strike="noStrike" dirty="0" smtClean="0">
                          <a:solidFill>
                            <a:srgbClr val="000000"/>
                          </a:solidFill>
                          <a:effectLst/>
                          <a:latin typeface="Arial" panose="020B0604020202020204" pitchFamily="34" charset="0"/>
                        </a:rPr>
                        <a:t>)</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984594416"/>
                  </a:ext>
                </a:extLst>
              </a:tr>
              <a:tr h="233140">
                <a:tc>
                  <a:txBody>
                    <a:bodyPr/>
                    <a:lstStyle/>
                    <a:p>
                      <a:pPr algn="l" fontAlgn="ctr"/>
                      <a:endParaRPr lang="en-US" sz="15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dirty="0" err="1" smtClean="0">
                          <a:solidFill>
                            <a:srgbClr val="000000"/>
                          </a:solidFill>
                          <a:effectLst/>
                          <a:latin typeface="Arial" panose="020B0604020202020204" pitchFamily="34" charset="0"/>
                        </a:rPr>
                        <a:t>Coef</a:t>
                      </a:r>
                      <a:r>
                        <a:rPr lang="en-US" sz="1400" b="1" i="0" u="none" strike="noStrike" dirty="0" smtClean="0">
                          <a:solidFill>
                            <a:srgbClr val="000000"/>
                          </a:solidFill>
                          <a:effectLst/>
                          <a:latin typeface="Arial" panose="020B0604020202020204" pitchFamily="34" charset="0"/>
                        </a:rPr>
                        <a:t> (SE)</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P&gt;|z|</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dirty="0">
                          <a:solidFill>
                            <a:srgbClr val="000000"/>
                          </a:solidFill>
                          <a:effectLst/>
                          <a:latin typeface="Arial" panose="020B0604020202020204" pitchFamily="34" charset="0"/>
                        </a:rPr>
                        <a:t> </a:t>
                      </a:r>
                      <a:r>
                        <a:rPr lang="en-US" sz="1400" b="1" i="0" u="none" strike="noStrike" dirty="0" err="1" smtClean="0">
                          <a:solidFill>
                            <a:srgbClr val="000000"/>
                          </a:solidFill>
                          <a:effectLst/>
                          <a:latin typeface="Arial" panose="020B0604020202020204" pitchFamily="34" charset="0"/>
                        </a:rPr>
                        <a:t>Coef</a:t>
                      </a:r>
                      <a:r>
                        <a:rPr lang="en-US" sz="1400" b="1" i="0" u="none" strike="noStrike" baseline="0" dirty="0" smtClean="0">
                          <a:solidFill>
                            <a:srgbClr val="000000"/>
                          </a:solidFill>
                          <a:effectLst/>
                          <a:latin typeface="Arial" panose="020B0604020202020204" pitchFamily="34" charset="0"/>
                        </a:rPr>
                        <a:t> (SE)</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dirty="0">
                          <a:solidFill>
                            <a:srgbClr val="000000"/>
                          </a:solidFill>
                          <a:effectLst/>
                          <a:latin typeface="Arial" panose="020B0604020202020204" pitchFamily="34" charset="0"/>
                        </a:rPr>
                        <a:t> </a:t>
                      </a:r>
                      <a:r>
                        <a:rPr lang="en-US" sz="1400" b="1" i="0" u="none" strike="noStrike" dirty="0" smtClean="0">
                          <a:solidFill>
                            <a:srgbClr val="000000"/>
                          </a:solidFill>
                          <a:effectLst/>
                          <a:latin typeface="Arial" panose="020B0604020202020204" pitchFamily="34" charset="0"/>
                        </a:rPr>
                        <a:t>P&gt;|z|</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68181694"/>
                  </a:ext>
                </a:extLst>
              </a:tr>
              <a:tr h="289569">
                <a:tc>
                  <a:txBody>
                    <a:bodyPr/>
                    <a:lstStyle/>
                    <a:p>
                      <a:pPr algn="l" fontAlgn="ctr"/>
                      <a:r>
                        <a:rPr lang="en-US" sz="1500" b="0" i="1" u="none" strike="noStrike" dirty="0" err="1" smtClean="0">
                          <a:solidFill>
                            <a:srgbClr val="000000"/>
                          </a:solidFill>
                          <a:effectLst/>
                          <a:latin typeface="Arial" panose="020B0604020202020204" pitchFamily="34" charset="0"/>
                        </a:rPr>
                        <a:t>Married</a:t>
                      </a:r>
                      <a:r>
                        <a:rPr lang="en-US" sz="1500" b="0" i="1" u="none" strike="noStrike" baseline="30000" dirty="0" err="1" smtClean="0">
                          <a:solidFill>
                            <a:srgbClr val="000000"/>
                          </a:solidFill>
                          <a:effectLst/>
                          <a:latin typeface="Arial" panose="020B0604020202020204" pitchFamily="34" charset="0"/>
                        </a:rPr>
                        <a:t>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0.362</a:t>
                      </a:r>
                      <a:r>
                        <a:rPr lang="en-US" sz="1400" b="0" i="0" u="none" strike="noStrike" baseline="0" dirty="0" smtClean="0">
                          <a:solidFill>
                            <a:srgbClr val="000000"/>
                          </a:solidFill>
                          <a:effectLst/>
                          <a:latin typeface="Arial" panose="020B0604020202020204" pitchFamily="34" charset="0"/>
                        </a:rPr>
                        <a:t> (0.276)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0.190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1" u="none" strike="noStrike" baseline="0" dirty="0" smtClean="0">
                          <a:solidFill>
                            <a:srgbClr val="000000"/>
                          </a:solidFill>
                          <a:effectLst/>
                          <a:latin typeface="Arial" panose="020B0604020202020204" pitchFamily="34" charset="0"/>
                        </a:rPr>
                        <a:t>-</a:t>
                      </a:r>
                      <a:endParaRPr lang="en-US" sz="1400" b="0" i="1" u="none" strike="noStrike" baseline="0"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1" u="none" strike="noStrike" baseline="0" dirty="0" smtClean="0">
                          <a:solidFill>
                            <a:srgbClr val="000000"/>
                          </a:solidFill>
                          <a:effectLst/>
                          <a:latin typeface="Arial" panose="020B0604020202020204" pitchFamily="34" charset="0"/>
                        </a:rPr>
                        <a:t>-</a:t>
                      </a:r>
                      <a:endParaRPr lang="en-US" sz="1400" b="0" i="1" u="none" strike="noStrike" baseline="0"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695560118"/>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Child in </a:t>
                      </a:r>
                      <a:r>
                        <a:rPr lang="en-US" sz="1500" b="0" i="1" u="none" strike="noStrike" dirty="0" err="1" smtClean="0">
                          <a:solidFill>
                            <a:srgbClr val="000000"/>
                          </a:solidFill>
                          <a:effectLst/>
                          <a:latin typeface="Arial" panose="020B0604020202020204" pitchFamily="34" charset="0"/>
                        </a:rPr>
                        <a:t>household</a:t>
                      </a:r>
                      <a:r>
                        <a:rPr lang="en-US" sz="1500" b="0" i="1" u="none" strike="noStrike" baseline="30000" dirty="0" err="1" smtClean="0">
                          <a:solidFill>
                            <a:srgbClr val="000000"/>
                          </a:solidFill>
                          <a:effectLst/>
                          <a:latin typeface="Arial" panose="020B0604020202020204" pitchFamily="34" charset="0"/>
                        </a:rPr>
                        <a:t>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-0.681</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(0.279)</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0.015*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1" u="none" strike="noStrike" baseline="0" dirty="0" smtClean="0">
                          <a:solidFill>
                            <a:srgbClr val="000000"/>
                          </a:solidFill>
                          <a:effectLst/>
                          <a:latin typeface="Arial" panose="020B0604020202020204" pitchFamily="34" charset="0"/>
                        </a:rPr>
                        <a:t>-</a:t>
                      </a:r>
                      <a:endParaRPr lang="en-US" sz="1400" b="0" i="1" u="none" strike="noStrike" baseline="0"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1" u="none" strike="noStrike" baseline="0" dirty="0" smtClean="0">
                          <a:solidFill>
                            <a:srgbClr val="000000"/>
                          </a:solidFill>
                          <a:effectLst/>
                          <a:latin typeface="Arial" panose="020B0604020202020204" pitchFamily="34" charset="0"/>
                        </a:rPr>
                        <a:t>-</a:t>
                      </a:r>
                      <a:endParaRPr lang="en-US" sz="1400" b="0" i="1" u="none" strike="noStrike" baseline="0"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145800956"/>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Same Occupation</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-0.023</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(0.428)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0.958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-0.043 (0.163)</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0.792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835717796"/>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Lives in metro area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-0.643</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(0.327)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0.049*</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0.363 (0.244)</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0.136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235783271"/>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Female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-0.321</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(0.436)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0.461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-0.099 (0.224)</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0.658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972121514"/>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Hispanic</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-0.372</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(0.404)</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0.358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-0.069</a:t>
                      </a:r>
                      <a:r>
                        <a:rPr lang="en-US" sz="1400" b="0" i="0" u="none" strike="noStrike" baseline="0" dirty="0" smtClean="0">
                          <a:solidFill>
                            <a:srgbClr val="000000"/>
                          </a:solidFill>
                          <a:effectLst/>
                          <a:latin typeface="Arial" panose="020B0604020202020204" pitchFamily="34" charset="0"/>
                        </a:rPr>
                        <a:t> (0.121)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0.565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754187745"/>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Not</a:t>
                      </a:r>
                      <a:r>
                        <a:rPr lang="en-US" sz="1500" b="0" i="1" u="none" strike="noStrike" baseline="0" dirty="0" smtClean="0">
                          <a:solidFill>
                            <a:srgbClr val="000000"/>
                          </a:solidFill>
                          <a:effectLst/>
                          <a:latin typeface="Arial" panose="020B0604020202020204" pitchFamily="34" charset="0"/>
                        </a:rPr>
                        <a:t> U.S. citizen</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0.361</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(0.337)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0.284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-0.117 (0.102)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0.251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860930580"/>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Non-white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-0.144</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(0.258)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0.576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-0.149</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(0.144)</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0.299</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336915655"/>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Age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en-US" sz="1400" b="0" i="0" u="none" strike="noStrike" dirty="0" smtClean="0">
                          <a:solidFill>
                            <a:srgbClr val="000000"/>
                          </a:solidFill>
                          <a:effectLst/>
                          <a:latin typeface="Arial" panose="020B0604020202020204" pitchFamily="34" charset="0"/>
                        </a:rPr>
                        <a:t> -0.059 (0.053)</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en-US" sz="1400" b="0" i="0" u="none" strike="noStrike" dirty="0" smtClean="0">
                          <a:solidFill>
                            <a:srgbClr val="000000"/>
                          </a:solidFill>
                          <a:effectLst/>
                          <a:latin typeface="Arial" panose="020B0604020202020204" pitchFamily="34" charset="0"/>
                        </a:rPr>
                        <a:t>0.266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en-US" sz="1400" b="1" i="0" u="none" strike="noStrike" dirty="0" smtClean="0">
                          <a:solidFill>
                            <a:srgbClr val="000000"/>
                          </a:solidFill>
                          <a:effectLst/>
                          <a:latin typeface="Arial" panose="020B0604020202020204" pitchFamily="34" charset="0"/>
                        </a:rPr>
                        <a:t>0.081 </a:t>
                      </a:r>
                      <a:r>
                        <a:rPr lang="en-US" sz="1400" b="0" i="0" u="none" strike="noStrike" dirty="0" smtClean="0">
                          <a:solidFill>
                            <a:srgbClr val="000000"/>
                          </a:solidFill>
                          <a:effectLst/>
                          <a:latin typeface="Arial" panose="020B0604020202020204" pitchFamily="34" charset="0"/>
                        </a:rPr>
                        <a:t>(0.022)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Arial" panose="020B0604020202020204" pitchFamily="34" charset="0"/>
                        </a:rPr>
                        <a:t>&lt;0.000</a:t>
                      </a:r>
                      <a:r>
                        <a:rPr lang="en-US" sz="1400" b="1" i="0" u="none" strike="noStrike" baseline="0" dirty="0" smtClean="0">
                          <a:solidFill>
                            <a:srgbClr val="000000"/>
                          </a:solidFill>
                          <a:effectLst/>
                          <a:latin typeface="Arial" panose="020B0604020202020204" pitchFamily="34" charset="0"/>
                        </a:rPr>
                        <a:t>**</a:t>
                      </a:r>
                      <a:endParaRPr lang="en-US" sz="1400" b="1" i="0" u="none" strike="noStrike" dirty="0" smtClean="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2842800928"/>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Age</a:t>
                      </a:r>
                      <a:r>
                        <a:rPr lang="en-US" sz="1600" b="0" i="1" u="none" strike="noStrike" baseline="30000" dirty="0" smtClean="0">
                          <a:solidFill>
                            <a:srgbClr val="000000"/>
                          </a:solidFill>
                          <a:effectLst/>
                          <a:latin typeface="Arial" panose="020B0604020202020204" pitchFamily="34" charset="0"/>
                        </a:rPr>
                        <a:t>2</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0.001 (0.001)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0.259</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 -0.001</a:t>
                      </a:r>
                      <a:r>
                        <a:rPr lang="en-US" sz="1400" b="1" i="0" u="none" strike="noStrike" baseline="0" dirty="0" smtClean="0">
                          <a:solidFill>
                            <a:srgbClr val="000000"/>
                          </a:solidFill>
                          <a:effectLst/>
                          <a:latin typeface="Arial" panose="020B0604020202020204" pitchFamily="34" charset="0"/>
                        </a:rPr>
                        <a:t> </a:t>
                      </a:r>
                      <a:r>
                        <a:rPr lang="en-US" sz="1400" b="0" i="0" u="none" strike="noStrike" baseline="0" dirty="0" smtClean="0">
                          <a:solidFill>
                            <a:srgbClr val="000000"/>
                          </a:solidFill>
                          <a:effectLst/>
                          <a:latin typeface="Arial" panose="020B0604020202020204" pitchFamily="34" charset="0"/>
                        </a:rPr>
                        <a:t>(0.0002)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Arial" panose="020B0604020202020204" pitchFamily="34" charset="0"/>
                        </a:rPr>
                        <a:t>&lt;0.000</a:t>
                      </a:r>
                      <a:r>
                        <a:rPr lang="en-US" sz="1400" b="1" i="0" u="none" strike="noStrike" baseline="0" dirty="0" smtClean="0">
                          <a:solidFill>
                            <a:srgbClr val="000000"/>
                          </a:solidFill>
                          <a:effectLst/>
                          <a:latin typeface="Arial" panose="020B0604020202020204" pitchFamily="34" charset="0"/>
                        </a:rPr>
                        <a:t>**</a:t>
                      </a:r>
                      <a:endParaRPr lang="en-US" sz="1400" b="1" i="0" u="none" strike="noStrike" dirty="0" smtClean="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374472674"/>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Full-</a:t>
                      </a:r>
                      <a:r>
                        <a:rPr lang="en-US" sz="1500" b="0" i="1" u="none" strike="noStrike" dirty="0" err="1" smtClean="0">
                          <a:solidFill>
                            <a:srgbClr val="000000"/>
                          </a:solidFill>
                          <a:effectLst/>
                          <a:latin typeface="Arial" panose="020B0604020202020204" pitchFamily="34" charset="0"/>
                        </a:rPr>
                        <a:t>time</a:t>
                      </a:r>
                      <a:r>
                        <a:rPr lang="en-US" sz="1500" b="0" i="1" u="none" strike="noStrike" baseline="30000" dirty="0" err="1" smtClean="0">
                          <a:solidFill>
                            <a:srgbClr val="000000"/>
                          </a:solidFill>
                          <a:effectLst/>
                          <a:latin typeface="Arial" panose="020B0604020202020204" pitchFamily="34" charset="0"/>
                        </a:rPr>
                        <a:t>b</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 </a:t>
                      </a:r>
                      <a:r>
                        <a:rPr lang="en-US" sz="1400" b="1" i="0" u="none" strike="noStrike" dirty="0" smtClean="0">
                          <a:solidFill>
                            <a:srgbClr val="000000"/>
                          </a:solidFill>
                          <a:effectLst/>
                          <a:latin typeface="Arial" panose="020B0604020202020204" pitchFamily="34" charset="0"/>
                        </a:rPr>
                        <a:t>0.714</a:t>
                      </a:r>
                      <a:r>
                        <a:rPr lang="en-US" sz="1400" b="0" i="0" u="none" strike="noStrike" baseline="0" dirty="0" smtClean="0">
                          <a:solidFill>
                            <a:srgbClr val="000000"/>
                          </a:solidFill>
                          <a:effectLst/>
                          <a:latin typeface="Arial" panose="020B0604020202020204" pitchFamily="34" charset="0"/>
                        </a:rPr>
                        <a:t> (0.099)</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Arial" panose="020B0604020202020204" pitchFamily="34" charset="0"/>
                        </a:rPr>
                        <a:t>&lt;0.000</a:t>
                      </a:r>
                      <a:r>
                        <a:rPr lang="en-US" sz="1400" b="1" i="0" u="none" strike="noStrike" baseline="0" dirty="0" smtClean="0">
                          <a:solidFill>
                            <a:srgbClr val="000000"/>
                          </a:solidFill>
                          <a:effectLst/>
                          <a:latin typeface="Arial" panose="020B0604020202020204" pitchFamily="34" charset="0"/>
                        </a:rPr>
                        <a:t>**</a:t>
                      </a:r>
                      <a:endParaRPr lang="en-US" sz="1400" b="1" i="0" u="none" strike="noStrike" dirty="0" smtClean="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43637486"/>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Self-</a:t>
                      </a:r>
                      <a:r>
                        <a:rPr lang="en-US" sz="1500" b="0" i="1" u="none" strike="noStrike" dirty="0" err="1" smtClean="0">
                          <a:solidFill>
                            <a:srgbClr val="000000"/>
                          </a:solidFill>
                          <a:effectLst/>
                          <a:latin typeface="Arial" panose="020B0604020202020204" pitchFamily="34" charset="0"/>
                        </a:rPr>
                        <a:t>Employed</a:t>
                      </a:r>
                      <a:r>
                        <a:rPr lang="en-US" sz="1500" b="0" i="1" u="none" strike="noStrike" baseline="30000" dirty="0" err="1" smtClean="0">
                          <a:solidFill>
                            <a:srgbClr val="000000"/>
                          </a:solidFill>
                          <a:effectLst/>
                          <a:latin typeface="Arial" panose="020B0604020202020204" pitchFamily="34" charset="0"/>
                        </a:rPr>
                        <a:t>b</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-0.287 (0.171)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0.093</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91424205"/>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Predicted </a:t>
                      </a:r>
                      <a:r>
                        <a:rPr lang="en-US" sz="1500" b="0" i="1" u="none" strike="noStrike" dirty="0" err="1" smtClean="0">
                          <a:solidFill>
                            <a:srgbClr val="000000"/>
                          </a:solidFill>
                          <a:effectLst/>
                          <a:latin typeface="Arial" panose="020B0604020202020204" pitchFamily="34" charset="0"/>
                        </a:rPr>
                        <a:t>Values</a:t>
                      </a:r>
                      <a:r>
                        <a:rPr lang="en-US" sz="1500" b="0" i="1" u="none" strike="noStrike" baseline="30000" dirty="0" err="1" smtClean="0">
                          <a:solidFill>
                            <a:srgbClr val="000000"/>
                          </a:solidFill>
                          <a:effectLst/>
                          <a:latin typeface="Arial" panose="020B0604020202020204" pitchFamily="34" charset="0"/>
                        </a:rPr>
                        <a:t>b</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0.787 (0.757)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0.299</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85323495"/>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Constant</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0.960 (1.172)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0.413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7.564 (0.710)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0.070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3994814"/>
                  </a:ext>
                </a:extLst>
              </a:tr>
              <a:tr h="154715">
                <a:tc gridSpan="5">
                  <a:txBody>
                    <a:bodyPr/>
                    <a:lstStyle/>
                    <a:p>
                      <a:pPr algn="r" fontAlgn="ctr"/>
                      <a:r>
                        <a:rPr lang="en-US" sz="900" b="0" i="0" u="none" strike="noStrike" dirty="0" smtClean="0">
                          <a:solidFill>
                            <a:srgbClr val="000000"/>
                          </a:solidFill>
                          <a:effectLst/>
                          <a:latin typeface="Arial" panose="020B0604020202020204" pitchFamily="34" charset="0"/>
                        </a:rPr>
                        <a:t>**, </a:t>
                      </a:r>
                      <a:r>
                        <a:rPr lang="en-US" sz="900" b="0" i="0" u="none" strike="noStrike" dirty="0">
                          <a:solidFill>
                            <a:srgbClr val="000000"/>
                          </a:solidFill>
                          <a:effectLst/>
                          <a:latin typeface="Arial" panose="020B0604020202020204" pitchFamily="34" charset="0"/>
                        </a:rPr>
                        <a:t>* indicates significance at 1% and 5% level</a:t>
                      </a:r>
                      <a:r>
                        <a:rPr lang="en-US" sz="900" b="0" i="0" u="none" strike="noStrike" dirty="0" smtClean="0">
                          <a:solidFill>
                            <a:srgbClr val="000000"/>
                          </a:solidFill>
                          <a:effectLst/>
                          <a:latin typeface="Arial" panose="020B0604020202020204" pitchFamily="34" charset="0"/>
                        </a:rPr>
                        <a:t>;</a:t>
                      </a:r>
                    </a:p>
                    <a:p>
                      <a:pPr algn="r" fontAlgn="ctr"/>
                      <a:r>
                        <a:rPr lang="en-US" sz="900" b="0" i="1" u="none" strike="noStrike" baseline="30000" dirty="0" smtClean="0">
                          <a:solidFill>
                            <a:srgbClr val="000000"/>
                          </a:solidFill>
                          <a:effectLst/>
                          <a:latin typeface="Arial" panose="020B0604020202020204" pitchFamily="34" charset="0"/>
                        </a:rPr>
                        <a:t>a</a:t>
                      </a:r>
                      <a:r>
                        <a:rPr lang="en-US" sz="900" b="0" i="1" u="none" strike="noStrike" baseline="0" dirty="0" smtClean="0">
                          <a:solidFill>
                            <a:srgbClr val="000000"/>
                          </a:solidFill>
                          <a:effectLst/>
                          <a:latin typeface="Arial" panose="020B0604020202020204" pitchFamily="34" charset="0"/>
                        </a:rPr>
                        <a:t> </a:t>
                      </a:r>
                      <a:r>
                        <a:rPr lang="en-US" sz="900" b="0" i="0" u="none" strike="noStrike" baseline="0" dirty="0" smtClean="0">
                          <a:solidFill>
                            <a:srgbClr val="000000"/>
                          </a:solidFill>
                          <a:effectLst/>
                          <a:latin typeface="Arial" panose="020B0604020202020204" pitchFamily="34" charset="0"/>
                        </a:rPr>
                        <a:t>indicates variables not included in first stage model</a:t>
                      </a:r>
                    </a:p>
                    <a:p>
                      <a:pPr algn="r" fontAlgn="ctr"/>
                      <a:r>
                        <a:rPr lang="en-US" sz="900" b="0" i="1" u="none" strike="noStrike" baseline="30000" dirty="0" smtClean="0">
                          <a:solidFill>
                            <a:srgbClr val="000000"/>
                          </a:solidFill>
                          <a:effectLst/>
                          <a:latin typeface="Arial" panose="020B0604020202020204" pitchFamily="34" charset="0"/>
                        </a:rPr>
                        <a:t>b </a:t>
                      </a:r>
                      <a:r>
                        <a:rPr lang="en-US" sz="900" b="0" i="0" u="none" strike="noStrike" baseline="0" dirty="0" smtClean="0">
                          <a:solidFill>
                            <a:srgbClr val="000000"/>
                          </a:solidFill>
                          <a:effectLst/>
                          <a:latin typeface="Arial" panose="020B0604020202020204" pitchFamily="34" charset="0"/>
                        </a:rPr>
                        <a:t>indicates variables not included in second stage model</a:t>
                      </a:r>
                      <a:r>
                        <a:rPr lang="en-US" sz="900" b="0" i="0" u="none" strike="noStrike" dirty="0" smtClean="0">
                          <a:solidFill>
                            <a:srgbClr val="000000"/>
                          </a:solidFill>
                          <a:effectLst/>
                          <a:latin typeface="Arial" panose="020B0604020202020204" pitchFamily="34" charset="0"/>
                        </a:rPr>
                        <a:t> </a:t>
                      </a:r>
                      <a:endParaRPr lang="en-US" sz="900" b="0" i="0" u="none" strike="noStrike" dirty="0">
                        <a:solidFill>
                          <a:srgbClr val="000000"/>
                        </a:solidFill>
                        <a:effectLst/>
                        <a:latin typeface="Arial" panose="020B0604020202020204" pitchFamily="34" charset="0"/>
                      </a:endParaRPr>
                    </a:p>
                  </a:txBody>
                  <a:tcPr marL="8285" marR="8285" marT="8285" marB="0" anchor="ctr">
                    <a:lnL>
                      <a:noFill/>
                    </a:lnL>
                    <a:lnR>
                      <a:noFill/>
                    </a:lnR>
                    <a:lnT w="6350" cap="flat" cmpd="sng" algn="ctr">
                      <a:solidFill>
                        <a:srgbClr val="9BC2E6"/>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6730944"/>
                  </a:ext>
                </a:extLst>
              </a:tr>
            </a:tbl>
          </a:graphicData>
        </a:graphic>
      </p:graphicFrame>
      <p:sp>
        <p:nvSpPr>
          <p:cNvPr id="6" name="Rectangle 5"/>
          <p:cNvSpPr/>
          <p:nvPr/>
        </p:nvSpPr>
        <p:spPr>
          <a:xfrm>
            <a:off x="6858000" y="5257800"/>
            <a:ext cx="3048000" cy="304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5150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98" y="152400"/>
            <a:ext cx="10515600" cy="1325563"/>
          </a:xfrm>
          <a:noFill/>
        </p:spPr>
        <p:txBody>
          <a:bodyPr/>
          <a:lstStyle/>
          <a:p>
            <a:r>
              <a:rPr lang="en-US" dirty="0" smtClean="0"/>
              <a:t>Two-Stage Regression (HCAs)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3863624"/>
              </p:ext>
            </p:extLst>
          </p:nvPr>
        </p:nvGraphicFramePr>
        <p:xfrm>
          <a:off x="1219200" y="1295400"/>
          <a:ext cx="8915400" cy="5237061"/>
        </p:xfrm>
        <a:graphic>
          <a:graphicData uri="http://schemas.openxmlformats.org/drawingml/2006/table">
            <a:tbl>
              <a:tblPr/>
              <a:tblGrid>
                <a:gridCol w="1835526">
                  <a:extLst>
                    <a:ext uri="{9D8B030D-6E8A-4147-A177-3AD203B41FA5}">
                      <a16:colId xmlns:a16="http://schemas.microsoft.com/office/drawing/2014/main" val="1029270897"/>
                    </a:ext>
                  </a:extLst>
                </a:gridCol>
                <a:gridCol w="1872984">
                  <a:extLst>
                    <a:ext uri="{9D8B030D-6E8A-4147-A177-3AD203B41FA5}">
                      <a16:colId xmlns:a16="http://schemas.microsoft.com/office/drawing/2014/main" val="1668187892"/>
                    </a:ext>
                  </a:extLst>
                </a:gridCol>
                <a:gridCol w="2021847">
                  <a:extLst>
                    <a:ext uri="{9D8B030D-6E8A-4147-A177-3AD203B41FA5}">
                      <a16:colId xmlns:a16="http://schemas.microsoft.com/office/drawing/2014/main" val="2040626640"/>
                    </a:ext>
                  </a:extLst>
                </a:gridCol>
                <a:gridCol w="1442798">
                  <a:extLst>
                    <a:ext uri="{9D8B030D-6E8A-4147-A177-3AD203B41FA5}">
                      <a16:colId xmlns:a16="http://schemas.microsoft.com/office/drawing/2014/main" val="1626464134"/>
                    </a:ext>
                  </a:extLst>
                </a:gridCol>
                <a:gridCol w="1742245">
                  <a:extLst>
                    <a:ext uri="{9D8B030D-6E8A-4147-A177-3AD203B41FA5}">
                      <a16:colId xmlns:a16="http://schemas.microsoft.com/office/drawing/2014/main" val="2200581958"/>
                    </a:ext>
                  </a:extLst>
                </a:gridCol>
              </a:tblGrid>
              <a:tr h="518122">
                <a:tc>
                  <a:txBody>
                    <a:bodyPr/>
                    <a:lstStyle/>
                    <a:p>
                      <a:pPr algn="ctr" fontAlgn="b"/>
                      <a:r>
                        <a:rPr lang="en-US" sz="1400" b="0" i="0" u="none" strike="noStrike" dirty="0">
                          <a:solidFill>
                            <a:srgbClr val="000000"/>
                          </a:solidFill>
                          <a:effectLst/>
                          <a:latin typeface="Arial" panose="020B0604020202020204" pitchFamily="34" charset="0"/>
                        </a:rPr>
                        <a:t> </a:t>
                      </a: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gridSpan="2">
                  <a:txBody>
                    <a:bodyPr/>
                    <a:lstStyle/>
                    <a:p>
                      <a:pPr algn="ctr" fontAlgn="ctr"/>
                      <a:r>
                        <a:rPr lang="en-US" sz="2000" b="1" i="0" u="none" strike="noStrike" dirty="0" smtClean="0">
                          <a:solidFill>
                            <a:schemeClr val="tx1"/>
                          </a:solidFill>
                          <a:effectLst/>
                          <a:latin typeface="Arial" panose="020B0604020202020204" pitchFamily="34" charset="0"/>
                        </a:rPr>
                        <a:t>First Stage</a:t>
                      </a:r>
                    </a:p>
                    <a:p>
                      <a:pPr algn="ctr" fontAlgn="ctr"/>
                      <a:r>
                        <a:rPr lang="en-US" sz="1400" b="1" i="0" u="none" strike="noStrike" dirty="0" smtClean="0">
                          <a:solidFill>
                            <a:srgbClr val="000000"/>
                          </a:solidFill>
                          <a:effectLst/>
                          <a:latin typeface="Arial" panose="020B0604020202020204" pitchFamily="34" charset="0"/>
                        </a:rPr>
                        <a:t>(outcome: self-employed)</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fontAlgn="ctr"/>
                      <a:r>
                        <a:rPr lang="en-US" sz="2000" b="1" i="0" u="none" strike="noStrike" dirty="0" smtClean="0">
                          <a:solidFill>
                            <a:srgbClr val="000000"/>
                          </a:solidFill>
                          <a:effectLst/>
                          <a:latin typeface="Arial" panose="020B0604020202020204" pitchFamily="34" charset="0"/>
                        </a:rPr>
                        <a:t>Second Stage</a:t>
                      </a:r>
                    </a:p>
                    <a:p>
                      <a:pPr algn="ctr" fontAlgn="ctr"/>
                      <a:r>
                        <a:rPr lang="en-US" sz="1400" b="1" i="0" u="none" strike="noStrike" dirty="0" smtClean="0">
                          <a:solidFill>
                            <a:srgbClr val="000000"/>
                          </a:solidFill>
                          <a:effectLst/>
                          <a:latin typeface="Arial" panose="020B0604020202020204" pitchFamily="34" charset="0"/>
                        </a:rPr>
                        <a:t>(outcome =</a:t>
                      </a:r>
                      <a:r>
                        <a:rPr lang="en-US" sz="1400" b="1" i="0" u="none" strike="noStrike" baseline="0" dirty="0" smtClean="0">
                          <a:solidFill>
                            <a:srgbClr val="000000"/>
                          </a:solidFill>
                          <a:effectLst/>
                          <a:latin typeface="Arial" panose="020B0604020202020204" pitchFamily="34" charset="0"/>
                        </a:rPr>
                        <a:t> annual income</a:t>
                      </a:r>
                      <a:r>
                        <a:rPr lang="en-US" sz="1400" b="1" i="0" u="none" strike="noStrike" dirty="0" smtClean="0">
                          <a:solidFill>
                            <a:srgbClr val="000000"/>
                          </a:solidFill>
                          <a:effectLst/>
                          <a:latin typeface="Arial" panose="020B0604020202020204" pitchFamily="34" charset="0"/>
                        </a:rPr>
                        <a:t>)</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984594416"/>
                  </a:ext>
                </a:extLst>
              </a:tr>
              <a:tr h="233140">
                <a:tc>
                  <a:txBody>
                    <a:bodyPr/>
                    <a:lstStyle/>
                    <a:p>
                      <a:pPr algn="l" fontAlgn="ctr"/>
                      <a:endParaRPr lang="en-US" sz="15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dirty="0" err="1" smtClean="0">
                          <a:solidFill>
                            <a:srgbClr val="000000"/>
                          </a:solidFill>
                          <a:effectLst/>
                          <a:latin typeface="Arial" panose="020B0604020202020204" pitchFamily="34" charset="0"/>
                        </a:rPr>
                        <a:t>Coef</a:t>
                      </a:r>
                      <a:r>
                        <a:rPr lang="en-US" sz="1400" b="1" i="0" u="none" strike="noStrike" dirty="0" smtClean="0">
                          <a:solidFill>
                            <a:srgbClr val="000000"/>
                          </a:solidFill>
                          <a:effectLst/>
                          <a:latin typeface="Arial" panose="020B0604020202020204" pitchFamily="34" charset="0"/>
                        </a:rPr>
                        <a:t> (SE)</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P&gt;|z|</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dirty="0">
                          <a:solidFill>
                            <a:srgbClr val="000000"/>
                          </a:solidFill>
                          <a:effectLst/>
                          <a:latin typeface="Arial" panose="020B0604020202020204" pitchFamily="34" charset="0"/>
                        </a:rPr>
                        <a:t> </a:t>
                      </a:r>
                      <a:r>
                        <a:rPr lang="en-US" sz="1400" b="1" i="0" u="none" strike="noStrike" dirty="0" err="1" smtClean="0">
                          <a:solidFill>
                            <a:srgbClr val="000000"/>
                          </a:solidFill>
                          <a:effectLst/>
                          <a:latin typeface="Arial" panose="020B0604020202020204" pitchFamily="34" charset="0"/>
                        </a:rPr>
                        <a:t>Coef</a:t>
                      </a:r>
                      <a:r>
                        <a:rPr lang="en-US" sz="1400" b="1" i="0" u="none" strike="noStrike" baseline="0" dirty="0" smtClean="0">
                          <a:solidFill>
                            <a:srgbClr val="000000"/>
                          </a:solidFill>
                          <a:effectLst/>
                          <a:latin typeface="Arial" panose="020B0604020202020204" pitchFamily="34" charset="0"/>
                        </a:rPr>
                        <a:t> (SE)</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dirty="0">
                          <a:solidFill>
                            <a:srgbClr val="000000"/>
                          </a:solidFill>
                          <a:effectLst/>
                          <a:latin typeface="Arial" panose="020B0604020202020204" pitchFamily="34" charset="0"/>
                        </a:rPr>
                        <a:t> </a:t>
                      </a:r>
                      <a:r>
                        <a:rPr lang="en-US" sz="1400" b="1" i="0" u="none" strike="noStrike" dirty="0" smtClean="0">
                          <a:solidFill>
                            <a:srgbClr val="000000"/>
                          </a:solidFill>
                          <a:effectLst/>
                          <a:latin typeface="Arial" panose="020B0604020202020204" pitchFamily="34" charset="0"/>
                        </a:rPr>
                        <a:t>P&gt;|z|</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68181694"/>
                  </a:ext>
                </a:extLst>
              </a:tr>
              <a:tr h="289569">
                <a:tc>
                  <a:txBody>
                    <a:bodyPr/>
                    <a:lstStyle/>
                    <a:p>
                      <a:pPr algn="l" fontAlgn="ctr"/>
                      <a:r>
                        <a:rPr lang="en-US" sz="1500" b="0" i="1" u="none" strike="noStrike" dirty="0" err="1" smtClean="0">
                          <a:solidFill>
                            <a:srgbClr val="000000"/>
                          </a:solidFill>
                          <a:effectLst/>
                          <a:latin typeface="Arial" panose="020B0604020202020204" pitchFamily="34" charset="0"/>
                        </a:rPr>
                        <a:t>Married</a:t>
                      </a:r>
                      <a:r>
                        <a:rPr lang="en-US" sz="1500" b="0" i="1" u="none" strike="noStrike" baseline="30000" dirty="0" err="1" smtClean="0">
                          <a:solidFill>
                            <a:srgbClr val="000000"/>
                          </a:solidFill>
                          <a:effectLst/>
                          <a:latin typeface="Arial" panose="020B0604020202020204" pitchFamily="34" charset="0"/>
                        </a:rPr>
                        <a:t>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0.018</a:t>
                      </a:r>
                      <a:r>
                        <a:rPr lang="en-US" sz="1400" b="0" i="0" u="none" strike="noStrike" baseline="0" dirty="0" smtClean="0">
                          <a:solidFill>
                            <a:srgbClr val="000000"/>
                          </a:solidFill>
                          <a:effectLst/>
                          <a:latin typeface="Arial" panose="020B0604020202020204" pitchFamily="34" charset="0"/>
                        </a:rPr>
                        <a:t> (0.275)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0.948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695560118"/>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Child in </a:t>
                      </a:r>
                      <a:r>
                        <a:rPr lang="en-US" sz="1500" b="0" i="1" u="none" strike="noStrike" dirty="0" err="1" smtClean="0">
                          <a:solidFill>
                            <a:srgbClr val="000000"/>
                          </a:solidFill>
                          <a:effectLst/>
                          <a:latin typeface="Arial" panose="020B0604020202020204" pitchFamily="34" charset="0"/>
                        </a:rPr>
                        <a:t>household</a:t>
                      </a:r>
                      <a:r>
                        <a:rPr lang="en-US" sz="1500" b="0" i="1" u="none" strike="noStrike" baseline="30000" dirty="0" err="1" smtClean="0">
                          <a:solidFill>
                            <a:srgbClr val="000000"/>
                          </a:solidFill>
                          <a:effectLst/>
                          <a:latin typeface="Arial" panose="020B0604020202020204" pitchFamily="34" charset="0"/>
                        </a:rPr>
                        <a:t>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-0.333</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(0.285)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0.242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145800956"/>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Same Occupation</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-0.617</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(0.381)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0.106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1" i="0" u="none" strike="noStrike" dirty="0" smtClean="0">
                          <a:solidFill>
                            <a:srgbClr val="000000"/>
                          </a:solidFill>
                          <a:effectLst/>
                          <a:latin typeface="Arial" panose="020B0604020202020204" pitchFamily="34" charset="0"/>
                        </a:rPr>
                        <a:t>  </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835717796"/>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Lives in metro area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1.199</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(0.547)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0.028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235783271"/>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Female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-0.110</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(0.397)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0.781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972121514"/>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Hispanic</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-0.486</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(0.450)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0.279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754187745"/>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Not</a:t>
                      </a:r>
                      <a:r>
                        <a:rPr lang="en-US" sz="1500" b="0" i="1" u="none" strike="noStrike" baseline="0" dirty="0" smtClean="0">
                          <a:solidFill>
                            <a:srgbClr val="000000"/>
                          </a:solidFill>
                          <a:effectLst/>
                          <a:latin typeface="Arial" panose="020B0604020202020204" pitchFamily="34" charset="0"/>
                        </a:rPr>
                        <a:t> U.S. citizen</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0.077</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(0.386)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0.842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860930580"/>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Non-white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-0.076</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(0.308)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0.806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336915655"/>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Age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en-US" sz="1400" b="0" i="0" u="none" strike="noStrike" dirty="0" smtClean="0">
                          <a:solidFill>
                            <a:srgbClr val="000000"/>
                          </a:solidFill>
                          <a:effectLst/>
                          <a:latin typeface="Arial" panose="020B0604020202020204" pitchFamily="34" charset="0"/>
                        </a:rPr>
                        <a:t>  0.110 (0.075)</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en-US" sz="1400" b="0" i="0" u="none" strike="noStrike" dirty="0" smtClean="0">
                          <a:solidFill>
                            <a:srgbClr val="000000"/>
                          </a:solidFill>
                          <a:effectLst/>
                          <a:latin typeface="Arial" panose="020B0604020202020204" pitchFamily="34" charset="0"/>
                        </a:rPr>
                        <a:t>0.141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2842800928"/>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Age</a:t>
                      </a:r>
                      <a:r>
                        <a:rPr lang="en-US" sz="1600" b="0" i="1" u="none" strike="noStrike" baseline="30000" dirty="0" smtClean="0">
                          <a:solidFill>
                            <a:srgbClr val="000000"/>
                          </a:solidFill>
                          <a:effectLst/>
                          <a:latin typeface="Arial" panose="020B0604020202020204" pitchFamily="34" charset="0"/>
                        </a:rPr>
                        <a:t>2</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0.001 (0.001)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0.216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374472674"/>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Full-</a:t>
                      </a:r>
                      <a:r>
                        <a:rPr lang="en-US" sz="1500" b="0" i="1" u="none" strike="noStrike" dirty="0" err="1" smtClean="0">
                          <a:solidFill>
                            <a:srgbClr val="000000"/>
                          </a:solidFill>
                          <a:effectLst/>
                          <a:latin typeface="Arial" panose="020B0604020202020204" pitchFamily="34" charset="0"/>
                        </a:rPr>
                        <a:t>time</a:t>
                      </a:r>
                      <a:r>
                        <a:rPr lang="en-US" sz="1500" b="0" i="1" u="none" strike="noStrike" baseline="30000" dirty="0" err="1" smtClean="0">
                          <a:solidFill>
                            <a:srgbClr val="000000"/>
                          </a:solidFill>
                          <a:effectLst/>
                          <a:latin typeface="Arial" panose="020B0604020202020204" pitchFamily="34" charset="0"/>
                        </a:rPr>
                        <a:t>b</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Arial" panose="020B0604020202020204" pitchFamily="34" charset="0"/>
                        </a:rPr>
                        <a:t> </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43637486"/>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Self-</a:t>
                      </a:r>
                      <a:r>
                        <a:rPr lang="en-US" sz="1500" b="0" i="1" u="none" strike="noStrike" dirty="0" err="1" smtClean="0">
                          <a:solidFill>
                            <a:srgbClr val="000000"/>
                          </a:solidFill>
                          <a:effectLst/>
                          <a:latin typeface="Arial" panose="020B0604020202020204" pitchFamily="34" charset="0"/>
                        </a:rPr>
                        <a:t>Employed</a:t>
                      </a:r>
                      <a:r>
                        <a:rPr lang="en-US" sz="1500" b="0" i="1" u="none" strike="noStrike" baseline="30000" dirty="0" err="1" smtClean="0">
                          <a:solidFill>
                            <a:srgbClr val="000000"/>
                          </a:solidFill>
                          <a:effectLst/>
                          <a:latin typeface="Arial" panose="020B0604020202020204" pitchFamily="34" charset="0"/>
                        </a:rPr>
                        <a:t>b</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91424205"/>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Predicted </a:t>
                      </a:r>
                      <a:r>
                        <a:rPr lang="en-US" sz="1500" b="0" i="1" u="none" strike="noStrike" dirty="0" err="1" smtClean="0">
                          <a:solidFill>
                            <a:srgbClr val="000000"/>
                          </a:solidFill>
                          <a:effectLst/>
                          <a:latin typeface="Arial" panose="020B0604020202020204" pitchFamily="34" charset="0"/>
                        </a:rPr>
                        <a:t>Values</a:t>
                      </a:r>
                      <a:r>
                        <a:rPr lang="en-US" sz="1500" b="0" i="1" u="none" strike="noStrike" baseline="30000" dirty="0" err="1" smtClean="0">
                          <a:solidFill>
                            <a:srgbClr val="000000"/>
                          </a:solidFill>
                          <a:effectLst/>
                          <a:latin typeface="Arial" panose="020B0604020202020204" pitchFamily="34" charset="0"/>
                        </a:rPr>
                        <a:t>b</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85323495"/>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Constant</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  -4.497 (1.950)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0.021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3994814"/>
                  </a:ext>
                </a:extLst>
              </a:tr>
              <a:tr h="154715">
                <a:tc gridSpan="5">
                  <a:txBody>
                    <a:bodyPr/>
                    <a:lstStyle/>
                    <a:p>
                      <a:pPr algn="r" fontAlgn="ctr"/>
                      <a:r>
                        <a:rPr lang="en-US" sz="900" b="0" i="0" u="none" strike="noStrike" dirty="0" smtClean="0">
                          <a:solidFill>
                            <a:srgbClr val="000000"/>
                          </a:solidFill>
                          <a:effectLst/>
                          <a:latin typeface="Arial" panose="020B0604020202020204" pitchFamily="34" charset="0"/>
                        </a:rPr>
                        <a:t>**, </a:t>
                      </a:r>
                      <a:r>
                        <a:rPr lang="en-US" sz="900" b="0" i="0" u="none" strike="noStrike" dirty="0">
                          <a:solidFill>
                            <a:srgbClr val="000000"/>
                          </a:solidFill>
                          <a:effectLst/>
                          <a:latin typeface="Arial" panose="020B0604020202020204" pitchFamily="34" charset="0"/>
                        </a:rPr>
                        <a:t>* indicates significance at 1% and 5% level</a:t>
                      </a:r>
                      <a:r>
                        <a:rPr lang="en-US" sz="900" b="0" i="0" u="none" strike="noStrike" dirty="0" smtClean="0">
                          <a:solidFill>
                            <a:srgbClr val="000000"/>
                          </a:solidFill>
                          <a:effectLst/>
                          <a:latin typeface="Arial" panose="020B0604020202020204" pitchFamily="34" charset="0"/>
                        </a:rPr>
                        <a:t>;</a:t>
                      </a:r>
                    </a:p>
                    <a:p>
                      <a:pPr algn="r" fontAlgn="ctr"/>
                      <a:r>
                        <a:rPr lang="en-US" sz="900" b="0" i="1" u="none" strike="noStrike" baseline="30000" dirty="0" smtClean="0">
                          <a:solidFill>
                            <a:srgbClr val="000000"/>
                          </a:solidFill>
                          <a:effectLst/>
                          <a:latin typeface="Arial" panose="020B0604020202020204" pitchFamily="34" charset="0"/>
                        </a:rPr>
                        <a:t>a</a:t>
                      </a:r>
                      <a:r>
                        <a:rPr lang="en-US" sz="900" b="0" i="1" u="none" strike="noStrike" baseline="0" dirty="0" smtClean="0">
                          <a:solidFill>
                            <a:srgbClr val="000000"/>
                          </a:solidFill>
                          <a:effectLst/>
                          <a:latin typeface="Arial" panose="020B0604020202020204" pitchFamily="34" charset="0"/>
                        </a:rPr>
                        <a:t> </a:t>
                      </a:r>
                      <a:r>
                        <a:rPr lang="en-US" sz="900" b="0" i="0" u="none" strike="noStrike" baseline="0" dirty="0" smtClean="0">
                          <a:solidFill>
                            <a:srgbClr val="000000"/>
                          </a:solidFill>
                          <a:effectLst/>
                          <a:latin typeface="Arial" panose="020B0604020202020204" pitchFamily="34" charset="0"/>
                        </a:rPr>
                        <a:t>indicates variables not included in first stage model</a:t>
                      </a:r>
                    </a:p>
                    <a:p>
                      <a:pPr algn="r" fontAlgn="ctr"/>
                      <a:r>
                        <a:rPr lang="en-US" sz="900" b="0" i="1" u="none" strike="noStrike" baseline="30000" dirty="0" smtClean="0">
                          <a:solidFill>
                            <a:srgbClr val="000000"/>
                          </a:solidFill>
                          <a:effectLst/>
                          <a:latin typeface="Arial" panose="020B0604020202020204" pitchFamily="34" charset="0"/>
                        </a:rPr>
                        <a:t>b </a:t>
                      </a:r>
                      <a:r>
                        <a:rPr lang="en-US" sz="900" b="0" i="0" u="none" strike="noStrike" baseline="0" dirty="0" smtClean="0">
                          <a:solidFill>
                            <a:srgbClr val="000000"/>
                          </a:solidFill>
                          <a:effectLst/>
                          <a:latin typeface="Arial" panose="020B0604020202020204" pitchFamily="34" charset="0"/>
                        </a:rPr>
                        <a:t>indicates variables not included in second stage model</a:t>
                      </a:r>
                      <a:r>
                        <a:rPr lang="en-US" sz="900" b="0" i="0" u="none" strike="noStrike" dirty="0" smtClean="0">
                          <a:solidFill>
                            <a:srgbClr val="000000"/>
                          </a:solidFill>
                          <a:effectLst/>
                          <a:latin typeface="Arial" panose="020B0604020202020204" pitchFamily="34" charset="0"/>
                        </a:rPr>
                        <a:t>  </a:t>
                      </a:r>
                      <a:endParaRPr lang="en-US" sz="900" b="0" i="0" u="none" strike="noStrike" dirty="0">
                        <a:solidFill>
                          <a:srgbClr val="000000"/>
                        </a:solidFill>
                        <a:effectLst/>
                        <a:latin typeface="Arial" panose="020B0604020202020204" pitchFamily="34" charset="0"/>
                      </a:endParaRPr>
                    </a:p>
                  </a:txBody>
                  <a:tcPr marL="8285" marR="8285" marT="8285" marB="0" anchor="ctr">
                    <a:lnL>
                      <a:noFill/>
                    </a:lnL>
                    <a:lnR>
                      <a:noFill/>
                    </a:lnR>
                    <a:lnT w="6350" cap="flat" cmpd="sng" algn="ctr">
                      <a:solidFill>
                        <a:srgbClr val="9BC2E6"/>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6730944"/>
                  </a:ext>
                </a:extLst>
              </a:tr>
            </a:tbl>
          </a:graphicData>
        </a:graphic>
      </p:graphicFrame>
    </p:spTree>
    <p:extLst>
      <p:ext uri="{BB962C8B-B14F-4D97-AF65-F5344CB8AC3E}">
        <p14:creationId xmlns:p14="http://schemas.microsoft.com/office/powerpoint/2010/main" val="599697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98" y="152400"/>
            <a:ext cx="10515600" cy="1325563"/>
          </a:xfrm>
          <a:noFill/>
        </p:spPr>
        <p:txBody>
          <a:bodyPr/>
          <a:lstStyle/>
          <a:p>
            <a:r>
              <a:rPr lang="en-US" dirty="0" smtClean="0"/>
              <a:t>Two-Stage Regression (HCAs)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77034154"/>
              </p:ext>
            </p:extLst>
          </p:nvPr>
        </p:nvGraphicFramePr>
        <p:xfrm>
          <a:off x="1219200" y="1295400"/>
          <a:ext cx="8915400" cy="5237061"/>
        </p:xfrm>
        <a:graphic>
          <a:graphicData uri="http://schemas.openxmlformats.org/drawingml/2006/table">
            <a:tbl>
              <a:tblPr/>
              <a:tblGrid>
                <a:gridCol w="1835526">
                  <a:extLst>
                    <a:ext uri="{9D8B030D-6E8A-4147-A177-3AD203B41FA5}">
                      <a16:colId xmlns:a16="http://schemas.microsoft.com/office/drawing/2014/main" val="1029270897"/>
                    </a:ext>
                  </a:extLst>
                </a:gridCol>
                <a:gridCol w="1872984">
                  <a:extLst>
                    <a:ext uri="{9D8B030D-6E8A-4147-A177-3AD203B41FA5}">
                      <a16:colId xmlns:a16="http://schemas.microsoft.com/office/drawing/2014/main" val="1668187892"/>
                    </a:ext>
                  </a:extLst>
                </a:gridCol>
                <a:gridCol w="2021847">
                  <a:extLst>
                    <a:ext uri="{9D8B030D-6E8A-4147-A177-3AD203B41FA5}">
                      <a16:colId xmlns:a16="http://schemas.microsoft.com/office/drawing/2014/main" val="2040626640"/>
                    </a:ext>
                  </a:extLst>
                </a:gridCol>
                <a:gridCol w="1442798">
                  <a:extLst>
                    <a:ext uri="{9D8B030D-6E8A-4147-A177-3AD203B41FA5}">
                      <a16:colId xmlns:a16="http://schemas.microsoft.com/office/drawing/2014/main" val="1626464134"/>
                    </a:ext>
                  </a:extLst>
                </a:gridCol>
                <a:gridCol w="1742245">
                  <a:extLst>
                    <a:ext uri="{9D8B030D-6E8A-4147-A177-3AD203B41FA5}">
                      <a16:colId xmlns:a16="http://schemas.microsoft.com/office/drawing/2014/main" val="2200581958"/>
                    </a:ext>
                  </a:extLst>
                </a:gridCol>
              </a:tblGrid>
              <a:tr h="518122">
                <a:tc>
                  <a:txBody>
                    <a:bodyPr/>
                    <a:lstStyle/>
                    <a:p>
                      <a:pPr algn="ctr" fontAlgn="b"/>
                      <a:r>
                        <a:rPr lang="en-US" sz="1400" b="0" i="0" u="none" strike="noStrike" dirty="0">
                          <a:solidFill>
                            <a:srgbClr val="000000"/>
                          </a:solidFill>
                          <a:effectLst/>
                          <a:latin typeface="Arial" panose="020B0604020202020204" pitchFamily="34" charset="0"/>
                        </a:rPr>
                        <a:t> </a:t>
                      </a:r>
                    </a:p>
                  </a:txBody>
                  <a:tcPr marL="8285" marR="8285" marT="8285"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gridSpan="2">
                  <a:txBody>
                    <a:bodyPr/>
                    <a:lstStyle/>
                    <a:p>
                      <a:pPr algn="ctr" fontAlgn="ctr"/>
                      <a:r>
                        <a:rPr lang="en-US" sz="2000" b="1" i="0" u="none" strike="noStrike" dirty="0" smtClean="0">
                          <a:solidFill>
                            <a:schemeClr val="tx1"/>
                          </a:solidFill>
                          <a:effectLst/>
                          <a:latin typeface="Arial" panose="020B0604020202020204" pitchFamily="34" charset="0"/>
                        </a:rPr>
                        <a:t>First Stage</a:t>
                      </a:r>
                    </a:p>
                    <a:p>
                      <a:pPr algn="ctr" fontAlgn="ctr"/>
                      <a:r>
                        <a:rPr lang="en-US" sz="1400" b="1" i="0" u="none" strike="noStrike" dirty="0" smtClean="0">
                          <a:solidFill>
                            <a:srgbClr val="000000"/>
                          </a:solidFill>
                          <a:effectLst/>
                          <a:latin typeface="Arial" panose="020B0604020202020204" pitchFamily="34" charset="0"/>
                        </a:rPr>
                        <a:t>(outcome: self-employed)</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hMerge="1">
                  <a:txBody>
                    <a:bodyPr/>
                    <a:lstStyle/>
                    <a:p>
                      <a:endParaRPr lang="en-US"/>
                    </a:p>
                  </a:txBody>
                  <a:tcPr/>
                </a:tc>
                <a:tc gridSpan="2">
                  <a:txBody>
                    <a:bodyPr/>
                    <a:lstStyle/>
                    <a:p>
                      <a:pPr algn="ctr" fontAlgn="ctr"/>
                      <a:r>
                        <a:rPr lang="en-US" sz="2000" b="1" i="0" u="none" strike="noStrike" dirty="0" smtClean="0">
                          <a:solidFill>
                            <a:srgbClr val="000000"/>
                          </a:solidFill>
                          <a:effectLst/>
                          <a:latin typeface="Arial" panose="020B0604020202020204" pitchFamily="34" charset="0"/>
                        </a:rPr>
                        <a:t>Second Stage</a:t>
                      </a:r>
                    </a:p>
                    <a:p>
                      <a:pPr algn="ctr" fontAlgn="ctr"/>
                      <a:r>
                        <a:rPr lang="en-US" sz="1400" b="1" i="0" u="none" strike="noStrike" dirty="0" smtClean="0">
                          <a:solidFill>
                            <a:srgbClr val="000000"/>
                          </a:solidFill>
                          <a:effectLst/>
                          <a:latin typeface="Arial" panose="020B0604020202020204" pitchFamily="34" charset="0"/>
                        </a:rPr>
                        <a:t>(outcome =</a:t>
                      </a:r>
                      <a:r>
                        <a:rPr lang="en-US" sz="1400" b="1" i="0" u="none" strike="noStrike" baseline="0" dirty="0" smtClean="0">
                          <a:solidFill>
                            <a:srgbClr val="000000"/>
                          </a:solidFill>
                          <a:effectLst/>
                          <a:latin typeface="Arial" panose="020B0604020202020204" pitchFamily="34" charset="0"/>
                        </a:rPr>
                        <a:t> annual income</a:t>
                      </a:r>
                      <a:r>
                        <a:rPr lang="en-US" sz="1400" b="1" i="0" u="none" strike="noStrike" dirty="0" smtClean="0">
                          <a:solidFill>
                            <a:srgbClr val="000000"/>
                          </a:solidFill>
                          <a:effectLst/>
                          <a:latin typeface="Arial" panose="020B0604020202020204" pitchFamily="34" charset="0"/>
                        </a:rPr>
                        <a:t>)</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984594416"/>
                  </a:ext>
                </a:extLst>
              </a:tr>
              <a:tr h="233140">
                <a:tc>
                  <a:txBody>
                    <a:bodyPr/>
                    <a:lstStyle/>
                    <a:p>
                      <a:pPr algn="l" fontAlgn="ctr"/>
                      <a:endParaRPr lang="en-US" sz="15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dirty="0" err="1" smtClean="0">
                          <a:solidFill>
                            <a:srgbClr val="000000"/>
                          </a:solidFill>
                          <a:effectLst/>
                          <a:latin typeface="Arial" panose="020B0604020202020204" pitchFamily="34" charset="0"/>
                        </a:rPr>
                        <a:t>Coef</a:t>
                      </a:r>
                      <a:r>
                        <a:rPr lang="en-US" sz="1400" b="1" i="0" u="none" strike="noStrike" dirty="0" smtClean="0">
                          <a:solidFill>
                            <a:srgbClr val="000000"/>
                          </a:solidFill>
                          <a:effectLst/>
                          <a:latin typeface="Arial" panose="020B0604020202020204" pitchFamily="34" charset="0"/>
                        </a:rPr>
                        <a:t> (SE)</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P&gt;|z|</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dirty="0">
                          <a:solidFill>
                            <a:srgbClr val="000000"/>
                          </a:solidFill>
                          <a:effectLst/>
                          <a:latin typeface="Arial" panose="020B0604020202020204" pitchFamily="34" charset="0"/>
                        </a:rPr>
                        <a:t> </a:t>
                      </a:r>
                      <a:r>
                        <a:rPr lang="en-US" sz="1400" b="1" i="0" u="none" strike="noStrike" dirty="0" err="1" smtClean="0">
                          <a:solidFill>
                            <a:srgbClr val="000000"/>
                          </a:solidFill>
                          <a:effectLst/>
                          <a:latin typeface="Arial" panose="020B0604020202020204" pitchFamily="34" charset="0"/>
                        </a:rPr>
                        <a:t>Coef</a:t>
                      </a:r>
                      <a:r>
                        <a:rPr lang="en-US" sz="1400" b="1" i="0" u="none" strike="noStrike" baseline="0" dirty="0" smtClean="0">
                          <a:solidFill>
                            <a:srgbClr val="000000"/>
                          </a:solidFill>
                          <a:effectLst/>
                          <a:latin typeface="Arial" panose="020B0604020202020204" pitchFamily="34" charset="0"/>
                        </a:rPr>
                        <a:t> (SE)</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400" b="1" i="0" u="none" strike="noStrike" dirty="0">
                          <a:solidFill>
                            <a:srgbClr val="000000"/>
                          </a:solidFill>
                          <a:effectLst/>
                          <a:latin typeface="Arial" panose="020B0604020202020204" pitchFamily="34" charset="0"/>
                        </a:rPr>
                        <a:t> </a:t>
                      </a:r>
                      <a:r>
                        <a:rPr lang="en-US" sz="1400" b="1" i="0" u="none" strike="noStrike" dirty="0" smtClean="0">
                          <a:solidFill>
                            <a:srgbClr val="000000"/>
                          </a:solidFill>
                          <a:effectLst/>
                          <a:latin typeface="Arial" panose="020B0604020202020204" pitchFamily="34" charset="0"/>
                        </a:rPr>
                        <a:t>P&gt;|z|</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68181694"/>
                  </a:ext>
                </a:extLst>
              </a:tr>
              <a:tr h="289569">
                <a:tc>
                  <a:txBody>
                    <a:bodyPr/>
                    <a:lstStyle/>
                    <a:p>
                      <a:pPr algn="l" fontAlgn="ctr"/>
                      <a:r>
                        <a:rPr lang="en-US" sz="1500" b="0" i="1" u="none" strike="noStrike" dirty="0" err="1" smtClean="0">
                          <a:solidFill>
                            <a:srgbClr val="000000"/>
                          </a:solidFill>
                          <a:effectLst/>
                          <a:latin typeface="Arial" panose="020B0604020202020204" pitchFamily="34" charset="0"/>
                        </a:rPr>
                        <a:t>Married</a:t>
                      </a:r>
                      <a:r>
                        <a:rPr lang="en-US" sz="1500" b="0" i="1" u="none" strike="noStrike" baseline="30000" dirty="0" err="1" smtClean="0">
                          <a:solidFill>
                            <a:srgbClr val="000000"/>
                          </a:solidFill>
                          <a:effectLst/>
                          <a:latin typeface="Arial" panose="020B0604020202020204" pitchFamily="34" charset="0"/>
                        </a:rPr>
                        <a:t>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0.018</a:t>
                      </a:r>
                      <a:r>
                        <a:rPr lang="en-US" sz="1400" b="0" i="0" u="none" strike="noStrike" baseline="0" dirty="0" smtClean="0">
                          <a:solidFill>
                            <a:srgbClr val="000000"/>
                          </a:solidFill>
                          <a:effectLst/>
                          <a:latin typeface="Arial" panose="020B0604020202020204" pitchFamily="34" charset="0"/>
                        </a:rPr>
                        <a:t> (0.275)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0.948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695560118"/>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Child in </a:t>
                      </a:r>
                      <a:r>
                        <a:rPr lang="en-US" sz="1500" b="0" i="1" u="none" strike="noStrike" dirty="0" err="1" smtClean="0">
                          <a:solidFill>
                            <a:srgbClr val="000000"/>
                          </a:solidFill>
                          <a:effectLst/>
                          <a:latin typeface="Arial" panose="020B0604020202020204" pitchFamily="34" charset="0"/>
                        </a:rPr>
                        <a:t>household</a:t>
                      </a:r>
                      <a:r>
                        <a:rPr lang="en-US" sz="1500" b="0" i="1" u="none" strike="noStrike" baseline="30000" dirty="0" err="1" smtClean="0">
                          <a:solidFill>
                            <a:srgbClr val="000000"/>
                          </a:solidFill>
                          <a:effectLst/>
                          <a:latin typeface="Arial" panose="020B0604020202020204" pitchFamily="34" charset="0"/>
                        </a:rPr>
                        <a:t>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-0.333</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(0.285)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0.242</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145800956"/>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Same Occupation</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-0.617</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(0.381)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0.106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1" i="0" u="none" strike="noStrike" dirty="0" smtClean="0">
                          <a:solidFill>
                            <a:srgbClr val="000000"/>
                          </a:solidFill>
                          <a:effectLst/>
                          <a:latin typeface="Arial" panose="020B0604020202020204" pitchFamily="34" charset="0"/>
                        </a:rPr>
                        <a:t>-0.440 </a:t>
                      </a:r>
                      <a:r>
                        <a:rPr lang="en-US" sz="1400" b="0" i="0" u="none" strike="noStrike" dirty="0" smtClean="0">
                          <a:solidFill>
                            <a:srgbClr val="000000"/>
                          </a:solidFill>
                          <a:effectLst/>
                          <a:latin typeface="Arial" panose="020B0604020202020204" pitchFamily="34" charset="0"/>
                        </a:rPr>
                        <a:t>(0.186)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1" i="0" u="none" strike="noStrike" dirty="0" smtClean="0">
                          <a:solidFill>
                            <a:srgbClr val="000000"/>
                          </a:solidFill>
                          <a:effectLst/>
                          <a:latin typeface="Arial" panose="020B0604020202020204" pitchFamily="34" charset="0"/>
                        </a:rPr>
                        <a:t>  0.018**</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1835717796"/>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Lives in metro area</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1.199</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(0.547)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0.028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0.383 </a:t>
                      </a:r>
                      <a:r>
                        <a:rPr lang="en-US" sz="1400" b="0" i="0" u="none" strike="noStrike" dirty="0" smtClean="0">
                          <a:solidFill>
                            <a:srgbClr val="000000"/>
                          </a:solidFill>
                          <a:effectLst/>
                          <a:latin typeface="Arial" panose="020B0604020202020204" pitchFamily="34" charset="0"/>
                        </a:rPr>
                        <a:t>(0.190)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1" i="0" u="none" strike="noStrike" dirty="0" smtClean="0">
                          <a:solidFill>
                            <a:srgbClr val="000000"/>
                          </a:solidFill>
                          <a:effectLst/>
                          <a:latin typeface="Arial" panose="020B0604020202020204" pitchFamily="34" charset="0"/>
                        </a:rPr>
                        <a:t>  0.044**</a:t>
                      </a:r>
                      <a:endParaRPr lang="en-US" sz="1400" b="1"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235783271"/>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Female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-0.110</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(0.397)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0.781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0.040</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(0.176)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0.821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972121514"/>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Hispanic</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-0.486</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(0.450)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0.279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-0.198</a:t>
                      </a:r>
                      <a:r>
                        <a:rPr lang="en-US" sz="1400" b="0" i="0" u="none" strike="noStrike" baseline="0" dirty="0" smtClean="0">
                          <a:solidFill>
                            <a:srgbClr val="000000"/>
                          </a:solidFill>
                          <a:effectLst/>
                          <a:latin typeface="Arial" panose="020B0604020202020204" pitchFamily="34" charset="0"/>
                        </a:rPr>
                        <a:t> (0.153)</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0.195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754187745"/>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Not</a:t>
                      </a:r>
                      <a:r>
                        <a:rPr lang="en-US" sz="1500" b="0" i="1" u="none" strike="noStrike" baseline="0" dirty="0" smtClean="0">
                          <a:solidFill>
                            <a:srgbClr val="000000"/>
                          </a:solidFill>
                          <a:effectLst/>
                          <a:latin typeface="Arial" panose="020B0604020202020204" pitchFamily="34" charset="0"/>
                        </a:rPr>
                        <a:t> U.S. citizen</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0.077</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(0.386)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0.842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0.219 (0.235)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ctr"/>
                      <a:r>
                        <a:rPr lang="en-US" sz="1400" b="0" i="0" u="none" strike="noStrike" dirty="0" smtClean="0">
                          <a:solidFill>
                            <a:srgbClr val="000000"/>
                          </a:solidFill>
                          <a:effectLst/>
                          <a:latin typeface="Arial" panose="020B0604020202020204" pitchFamily="34" charset="0"/>
                        </a:rPr>
                        <a:t>0.350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860930580"/>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Non-white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-0.076</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(0.308)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0.806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0.082</a:t>
                      </a:r>
                      <a:r>
                        <a:rPr lang="en-US" sz="1400" b="0" i="0" u="none" strike="noStrike" baseline="0" dirty="0" smtClean="0">
                          <a:solidFill>
                            <a:srgbClr val="000000"/>
                          </a:solidFill>
                          <a:effectLst/>
                          <a:latin typeface="Arial" panose="020B0604020202020204" pitchFamily="34" charset="0"/>
                        </a:rPr>
                        <a:t> </a:t>
                      </a:r>
                      <a:r>
                        <a:rPr lang="en-US" sz="1400" b="0" i="0" u="none" strike="noStrike" dirty="0" smtClean="0">
                          <a:solidFill>
                            <a:srgbClr val="000000"/>
                          </a:solidFill>
                          <a:effectLst/>
                          <a:latin typeface="Arial" panose="020B0604020202020204" pitchFamily="34" charset="0"/>
                        </a:rPr>
                        <a:t>(0.107)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0.441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336915655"/>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Age</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en-US" sz="1400" b="0" i="0" u="none" strike="noStrike" dirty="0" smtClean="0">
                          <a:solidFill>
                            <a:srgbClr val="000000"/>
                          </a:solidFill>
                          <a:effectLst/>
                          <a:latin typeface="Arial" panose="020B0604020202020204" pitchFamily="34" charset="0"/>
                        </a:rPr>
                        <a:t>  0.110 (0.075)</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en-US" sz="1400" b="0" i="0" u="none" strike="noStrike" dirty="0" smtClean="0">
                          <a:solidFill>
                            <a:srgbClr val="000000"/>
                          </a:solidFill>
                          <a:effectLst/>
                          <a:latin typeface="Arial" panose="020B0604020202020204" pitchFamily="34" charset="0"/>
                        </a:rPr>
                        <a:t>0.141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algn="ctr" fontAlgn="b"/>
                      <a:r>
                        <a:rPr lang="en-US" sz="1400" b="0" i="0" u="none" strike="noStrike" dirty="0" smtClean="0">
                          <a:solidFill>
                            <a:srgbClr val="000000"/>
                          </a:solidFill>
                          <a:effectLst/>
                          <a:latin typeface="Arial" panose="020B0604020202020204" pitchFamily="34" charset="0"/>
                        </a:rPr>
                        <a:t>0.039 (0.027)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panose="020B0604020202020204" pitchFamily="34" charset="0"/>
                        </a:rPr>
                        <a:t>0.141</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BDD7EE"/>
                    </a:solidFill>
                  </a:tcPr>
                </a:tc>
                <a:extLst>
                  <a:ext uri="{0D108BD9-81ED-4DB2-BD59-A6C34878D82A}">
                    <a16:rowId xmlns:a16="http://schemas.microsoft.com/office/drawing/2014/main" val="2842800928"/>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Age</a:t>
                      </a:r>
                      <a:r>
                        <a:rPr lang="en-US" sz="1600" b="0" i="1" u="none" strike="noStrike" baseline="30000" dirty="0" smtClean="0">
                          <a:solidFill>
                            <a:srgbClr val="000000"/>
                          </a:solidFill>
                          <a:effectLst/>
                          <a:latin typeface="Arial" panose="020B0604020202020204" pitchFamily="34" charset="0"/>
                        </a:rPr>
                        <a:t>2</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  0.001 (0.001)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0.216</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-0.0004</a:t>
                      </a:r>
                      <a:r>
                        <a:rPr lang="en-US" sz="1400" b="0" i="0" u="none" strike="noStrike" baseline="0" dirty="0" smtClean="0">
                          <a:solidFill>
                            <a:srgbClr val="000000"/>
                          </a:solidFill>
                          <a:effectLst/>
                          <a:latin typeface="Arial" panose="020B0604020202020204" pitchFamily="34" charset="0"/>
                        </a:rPr>
                        <a:t> (0.0003)</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panose="020B0604020202020204" pitchFamily="34" charset="0"/>
                        </a:rPr>
                        <a:t>0.149</a:t>
                      </a: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374472674"/>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Full-</a:t>
                      </a:r>
                      <a:r>
                        <a:rPr lang="en-US" sz="1500" b="0" i="1" u="none" strike="noStrike" dirty="0" err="1" smtClean="0">
                          <a:solidFill>
                            <a:srgbClr val="000000"/>
                          </a:solidFill>
                          <a:effectLst/>
                          <a:latin typeface="Arial" panose="020B0604020202020204" pitchFamily="34" charset="0"/>
                        </a:rPr>
                        <a:t>time</a:t>
                      </a:r>
                      <a:r>
                        <a:rPr lang="en-US" sz="1500" b="0" i="1" u="none" strike="noStrike" baseline="30000" dirty="0" err="1" smtClean="0">
                          <a:solidFill>
                            <a:srgbClr val="000000"/>
                          </a:solidFill>
                          <a:effectLst/>
                          <a:latin typeface="Arial" panose="020B0604020202020204" pitchFamily="34" charset="0"/>
                        </a:rPr>
                        <a:t>b</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 </a:t>
                      </a:r>
                      <a:r>
                        <a:rPr lang="en-US" sz="1400" b="1" i="0" u="none" strike="noStrike" dirty="0" smtClean="0">
                          <a:solidFill>
                            <a:srgbClr val="000000"/>
                          </a:solidFill>
                          <a:effectLst/>
                          <a:latin typeface="Arial" panose="020B0604020202020204" pitchFamily="34" charset="0"/>
                        </a:rPr>
                        <a:t>0.645</a:t>
                      </a:r>
                      <a:r>
                        <a:rPr lang="en-US" sz="1400" b="0" i="0" u="none" strike="noStrike" baseline="0" dirty="0" smtClean="0">
                          <a:solidFill>
                            <a:srgbClr val="000000"/>
                          </a:solidFill>
                          <a:effectLst/>
                          <a:latin typeface="Arial" panose="020B0604020202020204" pitchFamily="34" charset="0"/>
                        </a:rPr>
                        <a:t> (0.119)</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Arial" panose="020B0604020202020204" pitchFamily="34" charset="0"/>
                        </a:rPr>
                        <a:t> &lt;0.000</a:t>
                      </a:r>
                      <a:r>
                        <a:rPr lang="en-US" sz="1400" b="1" i="0" u="none" strike="noStrike" baseline="0" dirty="0" smtClean="0">
                          <a:solidFill>
                            <a:srgbClr val="000000"/>
                          </a:solidFill>
                          <a:effectLst/>
                          <a:latin typeface="Arial" panose="020B0604020202020204" pitchFamily="34" charset="0"/>
                        </a:rPr>
                        <a:t>**</a:t>
                      </a:r>
                      <a:endParaRPr lang="en-US" sz="1400" b="1" i="0" u="none" strike="noStrike" dirty="0" smtClean="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43637486"/>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Self-</a:t>
                      </a:r>
                      <a:r>
                        <a:rPr lang="en-US" sz="1500" b="0" i="1" u="none" strike="noStrike" dirty="0" err="1" smtClean="0">
                          <a:solidFill>
                            <a:srgbClr val="000000"/>
                          </a:solidFill>
                          <a:effectLst/>
                          <a:latin typeface="Arial" panose="020B0604020202020204" pitchFamily="34" charset="0"/>
                        </a:rPr>
                        <a:t>Employed</a:t>
                      </a:r>
                      <a:r>
                        <a:rPr lang="en-US" sz="1500" b="0" i="1" u="none" strike="noStrike" baseline="30000" dirty="0" err="1" smtClean="0">
                          <a:solidFill>
                            <a:srgbClr val="000000"/>
                          </a:solidFill>
                          <a:effectLst/>
                          <a:latin typeface="Arial" panose="020B0604020202020204" pitchFamily="34" charset="0"/>
                        </a:rPr>
                        <a:t>b</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-0.436 (0.227)</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0.055</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91424205"/>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Predicted </a:t>
                      </a:r>
                      <a:r>
                        <a:rPr lang="en-US" sz="1500" b="0" i="1" u="none" strike="noStrike" dirty="0" err="1" smtClean="0">
                          <a:solidFill>
                            <a:srgbClr val="000000"/>
                          </a:solidFill>
                          <a:effectLst/>
                          <a:latin typeface="Arial" panose="020B0604020202020204" pitchFamily="34" charset="0"/>
                        </a:rPr>
                        <a:t>Values</a:t>
                      </a:r>
                      <a:r>
                        <a:rPr lang="en-US" sz="1500" b="0" i="1" u="none" strike="noStrike" baseline="30000" dirty="0" err="1" smtClean="0">
                          <a:solidFill>
                            <a:srgbClr val="000000"/>
                          </a:solidFill>
                          <a:effectLst/>
                          <a:latin typeface="Arial" panose="020B0604020202020204" pitchFamily="34" charset="0"/>
                        </a:rPr>
                        <a:t>b</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-0.095 (1.538)</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0.951</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85323495"/>
                  </a:ext>
                </a:extLst>
              </a:tr>
              <a:tr h="289569">
                <a:tc>
                  <a:txBody>
                    <a:bodyPr/>
                    <a:lstStyle/>
                    <a:p>
                      <a:pPr algn="l" fontAlgn="ctr"/>
                      <a:r>
                        <a:rPr lang="en-US" sz="1500" b="0" i="1" u="none" strike="noStrike" dirty="0" smtClean="0">
                          <a:solidFill>
                            <a:srgbClr val="000000"/>
                          </a:solidFill>
                          <a:effectLst/>
                          <a:latin typeface="Arial" panose="020B0604020202020204" pitchFamily="34" charset="0"/>
                        </a:rPr>
                        <a:t>Constant</a:t>
                      </a:r>
                      <a:endParaRPr lang="en-US" sz="1500" b="0" i="1"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  -4.497 (1.950)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0.021 </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8.487 (0.574)</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0" i="0" u="none" strike="noStrike" dirty="0" smtClean="0">
                          <a:solidFill>
                            <a:srgbClr val="000000"/>
                          </a:solidFill>
                          <a:effectLst/>
                          <a:latin typeface="Arial" panose="020B0604020202020204" pitchFamily="34" charset="0"/>
                        </a:rPr>
                        <a:t> &lt;0.000**</a:t>
                      </a:r>
                      <a:endParaRPr lang="en-US" sz="1400" b="0" i="0" u="none" strike="noStrike" dirty="0">
                        <a:solidFill>
                          <a:srgbClr val="000000"/>
                        </a:solidFill>
                        <a:effectLst/>
                        <a:latin typeface="Arial" panose="020B0604020202020204" pitchFamily="34" charset="0"/>
                      </a:endParaRPr>
                    </a:p>
                  </a:txBody>
                  <a:tcPr marL="8285" marR="8285" marT="8285" marB="0" anchor="ctr">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3994814"/>
                  </a:ext>
                </a:extLst>
              </a:tr>
              <a:tr h="154715">
                <a:tc gridSpan="5">
                  <a:txBody>
                    <a:bodyPr/>
                    <a:lstStyle/>
                    <a:p>
                      <a:pPr algn="r" fontAlgn="ctr"/>
                      <a:r>
                        <a:rPr lang="en-US" sz="900" b="0" i="0" u="none" strike="noStrike" dirty="0" smtClean="0">
                          <a:solidFill>
                            <a:srgbClr val="000000"/>
                          </a:solidFill>
                          <a:effectLst/>
                          <a:latin typeface="Arial" panose="020B0604020202020204" pitchFamily="34" charset="0"/>
                        </a:rPr>
                        <a:t>**, </a:t>
                      </a:r>
                      <a:r>
                        <a:rPr lang="en-US" sz="900" b="0" i="0" u="none" strike="noStrike" dirty="0">
                          <a:solidFill>
                            <a:srgbClr val="000000"/>
                          </a:solidFill>
                          <a:effectLst/>
                          <a:latin typeface="Arial" panose="020B0604020202020204" pitchFamily="34" charset="0"/>
                        </a:rPr>
                        <a:t>* indicates significance at 1% and 5% level</a:t>
                      </a:r>
                      <a:r>
                        <a:rPr lang="en-US" sz="900" b="0" i="0" u="none" strike="noStrike" dirty="0" smtClean="0">
                          <a:solidFill>
                            <a:srgbClr val="000000"/>
                          </a:solidFill>
                          <a:effectLst/>
                          <a:latin typeface="Arial" panose="020B0604020202020204" pitchFamily="34" charset="0"/>
                        </a:rPr>
                        <a:t>;</a:t>
                      </a:r>
                    </a:p>
                    <a:p>
                      <a:pPr algn="r" fontAlgn="ctr"/>
                      <a:r>
                        <a:rPr lang="en-US" sz="900" b="0" i="1" u="none" strike="noStrike" baseline="30000" dirty="0" smtClean="0">
                          <a:solidFill>
                            <a:srgbClr val="000000"/>
                          </a:solidFill>
                          <a:effectLst/>
                          <a:latin typeface="Arial" panose="020B0604020202020204" pitchFamily="34" charset="0"/>
                        </a:rPr>
                        <a:t>a</a:t>
                      </a:r>
                      <a:r>
                        <a:rPr lang="en-US" sz="900" b="0" i="1" u="none" strike="noStrike" baseline="0" dirty="0" smtClean="0">
                          <a:solidFill>
                            <a:srgbClr val="000000"/>
                          </a:solidFill>
                          <a:effectLst/>
                          <a:latin typeface="Arial" panose="020B0604020202020204" pitchFamily="34" charset="0"/>
                        </a:rPr>
                        <a:t> </a:t>
                      </a:r>
                      <a:r>
                        <a:rPr lang="en-US" sz="900" b="0" i="0" u="none" strike="noStrike" baseline="0" dirty="0" smtClean="0">
                          <a:solidFill>
                            <a:srgbClr val="000000"/>
                          </a:solidFill>
                          <a:effectLst/>
                          <a:latin typeface="Arial" panose="020B0604020202020204" pitchFamily="34" charset="0"/>
                        </a:rPr>
                        <a:t>indicates variables not included in first stage model</a:t>
                      </a:r>
                    </a:p>
                    <a:p>
                      <a:pPr algn="r" fontAlgn="ctr"/>
                      <a:r>
                        <a:rPr lang="en-US" sz="900" b="0" i="1" u="none" strike="noStrike" baseline="30000" dirty="0" smtClean="0">
                          <a:solidFill>
                            <a:srgbClr val="000000"/>
                          </a:solidFill>
                          <a:effectLst/>
                          <a:latin typeface="Arial" panose="020B0604020202020204" pitchFamily="34" charset="0"/>
                        </a:rPr>
                        <a:t>b </a:t>
                      </a:r>
                      <a:r>
                        <a:rPr lang="en-US" sz="900" b="0" i="0" u="none" strike="noStrike" baseline="0" dirty="0" smtClean="0">
                          <a:solidFill>
                            <a:srgbClr val="000000"/>
                          </a:solidFill>
                          <a:effectLst/>
                          <a:latin typeface="Arial" panose="020B0604020202020204" pitchFamily="34" charset="0"/>
                        </a:rPr>
                        <a:t>indicates variables not included in second stage model</a:t>
                      </a:r>
                      <a:r>
                        <a:rPr lang="en-US" sz="900" b="0" i="0" u="none" strike="noStrike" dirty="0" smtClean="0">
                          <a:solidFill>
                            <a:srgbClr val="000000"/>
                          </a:solidFill>
                          <a:effectLst/>
                          <a:latin typeface="Arial" panose="020B0604020202020204" pitchFamily="34" charset="0"/>
                        </a:rPr>
                        <a:t>  </a:t>
                      </a:r>
                      <a:endParaRPr lang="en-US" sz="900" b="0" i="0" u="none" strike="noStrike" dirty="0">
                        <a:solidFill>
                          <a:srgbClr val="000000"/>
                        </a:solidFill>
                        <a:effectLst/>
                        <a:latin typeface="Arial" panose="020B0604020202020204" pitchFamily="34" charset="0"/>
                      </a:endParaRPr>
                    </a:p>
                  </a:txBody>
                  <a:tcPr marL="8285" marR="8285" marT="8285" marB="0" anchor="ctr">
                    <a:lnL>
                      <a:noFill/>
                    </a:lnL>
                    <a:lnR>
                      <a:noFill/>
                    </a:lnR>
                    <a:lnT w="6350" cap="flat" cmpd="sng" algn="ctr">
                      <a:solidFill>
                        <a:srgbClr val="9BC2E6"/>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6730944"/>
                  </a:ext>
                </a:extLst>
              </a:tr>
            </a:tbl>
          </a:graphicData>
        </a:graphic>
      </p:graphicFrame>
      <p:sp>
        <p:nvSpPr>
          <p:cNvPr id="6" name="Rectangle 5"/>
          <p:cNvSpPr/>
          <p:nvPr/>
        </p:nvSpPr>
        <p:spPr>
          <a:xfrm>
            <a:off x="6858000" y="5257800"/>
            <a:ext cx="3048000" cy="304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346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Key Findings</a:t>
            </a:r>
            <a:endParaRPr lang="en-US" dirty="0"/>
          </a:p>
        </p:txBody>
      </p:sp>
      <p:sp>
        <p:nvSpPr>
          <p:cNvPr id="3" name="Content Placeholder 2"/>
          <p:cNvSpPr>
            <a:spLocks noGrp="1"/>
          </p:cNvSpPr>
          <p:nvPr>
            <p:ph idx="1"/>
          </p:nvPr>
        </p:nvSpPr>
        <p:spPr/>
        <p:txBody>
          <a:bodyPr>
            <a:normAutofit/>
          </a:bodyPr>
          <a:lstStyle/>
          <a:p>
            <a:pPr marL="514350" indent="-514350">
              <a:buAutoNum type="arabicParenR"/>
            </a:pPr>
            <a:r>
              <a:rPr lang="en-US" dirty="0" smtClean="0"/>
              <a:t>11.2% of home health aides and 11.2% of home care aides are self-employed. </a:t>
            </a:r>
          </a:p>
          <a:p>
            <a:pPr marL="514350" indent="-514350">
              <a:buAutoNum type="arabicParenR"/>
            </a:pPr>
            <a:r>
              <a:rPr lang="en-US" dirty="0" smtClean="0"/>
              <a:t>Home health aides were 15.4% less likely to be self-employed if they had a child in the household; 20.9% less likely to be self-employed if between the ages of 35 and 44 and 15.6% less likely if they were between the ages of 55 and 64.</a:t>
            </a:r>
          </a:p>
          <a:p>
            <a:pPr marL="514350" indent="-514350">
              <a:buAutoNum type="arabicParenR"/>
            </a:pPr>
            <a:r>
              <a:rPr lang="en-US" dirty="0" smtClean="0"/>
              <a:t>Home care </a:t>
            </a:r>
            <a:r>
              <a:rPr lang="en-US" dirty="0"/>
              <a:t>aides between the ages of 55 and 64 </a:t>
            </a:r>
            <a:r>
              <a:rPr lang="en-US" dirty="0" smtClean="0"/>
              <a:t>were 28.5% more likely to be self-employed </a:t>
            </a:r>
          </a:p>
          <a:p>
            <a:pPr marL="514350" indent="-514350">
              <a:buAutoNum type="arabicParenR"/>
            </a:pPr>
            <a:r>
              <a:rPr lang="en-US" dirty="0" smtClean="0"/>
              <a:t>It appears that self-employed workers report lower annual income than workers who were not self-employed</a:t>
            </a:r>
            <a:endParaRPr lang="en-US" dirty="0"/>
          </a:p>
        </p:txBody>
      </p:sp>
    </p:spTree>
    <p:extLst>
      <p:ext uri="{BB962C8B-B14F-4D97-AF65-F5344CB8AC3E}">
        <p14:creationId xmlns:p14="http://schemas.microsoft.com/office/powerpoint/2010/main" val="3432190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Self-employment is only one type of contingent work arrangement</a:t>
            </a:r>
          </a:p>
          <a:p>
            <a:r>
              <a:rPr lang="en-US" dirty="0" smtClean="0"/>
              <a:t>Small sample size</a:t>
            </a:r>
          </a:p>
          <a:p>
            <a:r>
              <a:rPr lang="en-US" dirty="0" smtClean="0"/>
              <a:t>Did not examine time trends </a:t>
            </a:r>
          </a:p>
          <a:p>
            <a:pPr lvl="1"/>
            <a:r>
              <a:rPr lang="en-US" dirty="0" smtClean="0"/>
              <a:t>With CWS 2017 release, we can examine time trends of workers in these arrangements and whether entry into these arrangements is voluntary or involuntary</a:t>
            </a:r>
          </a:p>
          <a:p>
            <a:endParaRPr lang="en-US" dirty="0" smtClean="0"/>
          </a:p>
          <a:p>
            <a:endParaRPr lang="en-US" dirty="0"/>
          </a:p>
        </p:txBody>
      </p:sp>
    </p:spTree>
    <p:extLst>
      <p:ext uri="{BB962C8B-B14F-4D97-AF65-F5344CB8AC3E}">
        <p14:creationId xmlns:p14="http://schemas.microsoft.com/office/powerpoint/2010/main" val="4183413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Implications</a:t>
            </a:r>
            <a:endParaRPr lang="en-US" dirty="0"/>
          </a:p>
        </p:txBody>
      </p:sp>
      <p:sp>
        <p:nvSpPr>
          <p:cNvPr id="3" name="Content Placeholder 2"/>
          <p:cNvSpPr>
            <a:spLocks noGrp="1"/>
          </p:cNvSpPr>
          <p:nvPr>
            <p:ph idx="1"/>
          </p:nvPr>
        </p:nvSpPr>
        <p:spPr>
          <a:xfrm>
            <a:off x="533400" y="1825625"/>
            <a:ext cx="10820400" cy="4041776"/>
          </a:xfrm>
        </p:spPr>
        <p:txBody>
          <a:bodyPr>
            <a:normAutofit/>
          </a:bodyPr>
          <a:lstStyle/>
          <a:p>
            <a:r>
              <a:rPr lang="en-US" dirty="0" smtClean="0"/>
              <a:t>Unclear whether or to what extent contingent work is growing among home health aides and home care aides</a:t>
            </a:r>
          </a:p>
          <a:p>
            <a:r>
              <a:rPr lang="en-US" dirty="0" smtClean="0"/>
              <a:t>Work arrangement matters!</a:t>
            </a:r>
          </a:p>
          <a:p>
            <a:r>
              <a:rPr lang="en-US" dirty="0" smtClean="0"/>
              <a:t>Key Questions:</a:t>
            </a:r>
          </a:p>
          <a:p>
            <a:pPr lvl="1"/>
            <a:r>
              <a:rPr lang="en-US" dirty="0" smtClean="0"/>
              <a:t>Who is responsible for these workers?</a:t>
            </a:r>
          </a:p>
          <a:p>
            <a:pPr lvl="1"/>
            <a:r>
              <a:rPr lang="en-US" dirty="0" smtClean="0"/>
              <a:t>What does this mean for recruitment and retention? </a:t>
            </a:r>
            <a:endParaRPr lang="en-US" dirty="0"/>
          </a:p>
        </p:txBody>
      </p:sp>
    </p:spTree>
    <p:extLst>
      <p:ext uri="{BB962C8B-B14F-4D97-AF65-F5344CB8AC3E}">
        <p14:creationId xmlns:p14="http://schemas.microsoft.com/office/powerpoint/2010/main" val="1418242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a:xfrm>
            <a:off x="685800" y="1825625"/>
            <a:ext cx="10972800" cy="4351338"/>
          </a:xfrm>
        </p:spPr>
        <p:txBody>
          <a:bodyPr>
            <a:normAutofit/>
          </a:bodyPr>
          <a:lstStyle/>
          <a:p>
            <a:pPr marL="0" indent="0">
              <a:buNone/>
            </a:pPr>
            <a:r>
              <a:rPr lang="en-US" sz="4000" dirty="0" smtClean="0">
                <a:latin typeface="Arial" panose="020B0604020202020204" pitchFamily="34" charset="0"/>
                <a:cs typeface="Arial" panose="020B0604020202020204" pitchFamily="34" charset="0"/>
              </a:rPr>
              <a:t>Contact</a:t>
            </a:r>
            <a:endParaRPr lang="en-US" sz="2200" b="1" dirty="0" smtClean="0">
              <a:latin typeface="Arial" panose="020B0604020202020204" pitchFamily="34" charset="0"/>
              <a:cs typeface="Arial" panose="020B0604020202020204" pitchFamily="34" charset="0"/>
            </a:endParaRPr>
          </a:p>
          <a:p>
            <a:pPr marL="0" indent="0">
              <a:buNone/>
            </a:pPr>
            <a:r>
              <a:rPr lang="en-US" sz="2200" b="1" dirty="0" smtClean="0">
                <a:latin typeface="Arial" panose="020B0604020202020204" pitchFamily="34" charset="0"/>
                <a:cs typeface="Arial" panose="020B0604020202020204" pitchFamily="34" charset="0"/>
              </a:rPr>
              <a:t>Andrew Jopson, MPH</a:t>
            </a:r>
          </a:p>
          <a:p>
            <a:pPr marL="0" indent="0">
              <a:lnSpc>
                <a:spcPct val="100000"/>
              </a:lnSpc>
              <a:spcBef>
                <a:spcPts val="0"/>
              </a:spcBef>
              <a:buNone/>
            </a:pPr>
            <a:r>
              <a:rPr lang="en-US" sz="2200" dirty="0" err="1" smtClean="0">
                <a:latin typeface="Arial" panose="020B0604020202020204" pitchFamily="34" charset="0"/>
                <a:cs typeface="Arial" panose="020B0604020202020204" pitchFamily="34" charset="0"/>
              </a:rPr>
              <a:t>Resarch</a:t>
            </a:r>
            <a:r>
              <a:rPr lang="en-US" sz="2200" dirty="0" smtClean="0">
                <a:latin typeface="Arial" panose="020B0604020202020204" pitchFamily="34" charset="0"/>
                <a:cs typeface="Arial" panose="020B0604020202020204" pitchFamily="34" charset="0"/>
              </a:rPr>
              <a:t> Scientist</a:t>
            </a:r>
          </a:p>
          <a:p>
            <a:pPr marL="0" indent="0">
              <a:lnSpc>
                <a:spcPct val="100000"/>
              </a:lnSpc>
              <a:spcBef>
                <a:spcPts val="0"/>
              </a:spcBef>
              <a:buNone/>
            </a:pPr>
            <a:r>
              <a:rPr lang="en-US" sz="2200" dirty="0" smtClean="0">
                <a:latin typeface="Arial" panose="020B0604020202020204" pitchFamily="34" charset="0"/>
                <a:cs typeface="Arial" panose="020B0604020202020204" pitchFamily="34" charset="0"/>
              </a:rPr>
              <a:t>Center for Health Workforce Studies</a:t>
            </a:r>
          </a:p>
          <a:p>
            <a:pPr marL="0" indent="0">
              <a:lnSpc>
                <a:spcPct val="100000"/>
              </a:lnSpc>
              <a:spcBef>
                <a:spcPts val="0"/>
              </a:spcBef>
              <a:buNone/>
            </a:pPr>
            <a:r>
              <a:rPr lang="en-US" sz="2200" dirty="0" smtClean="0">
                <a:latin typeface="Arial" panose="020B0604020202020204" pitchFamily="34" charset="0"/>
                <a:cs typeface="Arial" panose="020B0604020202020204" pitchFamily="34" charset="0"/>
              </a:rPr>
              <a:t>Collaborative for Rural Primary care Research, Education and Practice (Rural PREP)</a:t>
            </a:r>
          </a:p>
          <a:p>
            <a:pPr marL="0" indent="0">
              <a:lnSpc>
                <a:spcPct val="100000"/>
              </a:lnSpc>
              <a:spcBef>
                <a:spcPts val="0"/>
              </a:spcBef>
              <a:buNone/>
            </a:pPr>
            <a:r>
              <a:rPr lang="en-US" sz="2200" dirty="0" smtClean="0">
                <a:latin typeface="Arial" panose="020B0604020202020204" pitchFamily="34" charset="0"/>
                <a:cs typeface="Arial" panose="020B0604020202020204" pitchFamily="34" charset="0"/>
              </a:rPr>
              <a:t>University of Washington, Department of Family Medicine</a:t>
            </a:r>
          </a:p>
          <a:p>
            <a:pPr marL="0" indent="0">
              <a:lnSpc>
                <a:spcPct val="100000"/>
              </a:lnSpc>
              <a:spcBef>
                <a:spcPts val="0"/>
              </a:spcBef>
              <a:buNone/>
            </a:pPr>
            <a:r>
              <a:rPr lang="en-US" sz="2200" dirty="0" smtClean="0">
                <a:latin typeface="Arial" panose="020B0604020202020204" pitchFamily="34" charset="0"/>
                <a:cs typeface="Arial" panose="020B0604020202020204" pitchFamily="34" charset="0"/>
                <a:hlinkClick r:id="rId2"/>
              </a:rPr>
              <a:t>ajopson@uw.edu</a:t>
            </a:r>
            <a:endParaRPr lang="en-US" sz="2200" dirty="0" smtClean="0">
              <a:latin typeface="Arial" panose="020B0604020202020204" pitchFamily="34" charset="0"/>
              <a:cs typeface="Arial" panose="020B0604020202020204" pitchFamily="34" charset="0"/>
            </a:endParaRPr>
          </a:p>
          <a:p>
            <a:pPr marL="0" indent="0">
              <a:lnSpc>
                <a:spcPct val="100000"/>
              </a:lnSpc>
              <a:spcBef>
                <a:spcPts val="0"/>
              </a:spcBef>
              <a:buNone/>
            </a:pPr>
            <a:r>
              <a:rPr lang="en-US" sz="2200" dirty="0" smtClean="0">
                <a:latin typeface="Arial" panose="020B0604020202020204" pitchFamily="34" charset="0"/>
                <a:cs typeface="Arial" panose="020B0604020202020204" pitchFamily="34" charset="0"/>
              </a:rPr>
              <a:t>206.685.3276</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782986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healthcare occupations have the most self-employed workers?</a:t>
            </a:r>
            <a:endParaRPr lang="en-US" dirty="0"/>
          </a:p>
        </p:txBody>
      </p:sp>
      <p:sp>
        <p:nvSpPr>
          <p:cNvPr id="3" name="Content Placeholder 2"/>
          <p:cNvSpPr>
            <a:spLocks noGrp="1"/>
          </p:cNvSpPr>
          <p:nvPr>
            <p:ph idx="1"/>
          </p:nvPr>
        </p:nvSpPr>
        <p:spPr/>
        <p:txBody>
          <a:bodyPr/>
          <a:lstStyle/>
          <a:p>
            <a:r>
              <a:rPr lang="en-US" dirty="0" smtClean="0"/>
              <a:t>Nearly 6.0% of the approximately 17 million workers in healthcare are self-employed</a:t>
            </a:r>
          </a:p>
          <a:p>
            <a:r>
              <a:rPr lang="en-US" dirty="0" smtClean="0"/>
              <a:t>Most common occupations </a:t>
            </a:r>
          </a:p>
          <a:p>
            <a:pPr lvl="2"/>
            <a:r>
              <a:rPr lang="en-US" dirty="0" smtClean="0"/>
              <a:t>Chiropractors, Dentists, Nurse Anesthetists, Physicians and Surgeons, Optometrists, and Massage therapists</a:t>
            </a:r>
          </a:p>
          <a:p>
            <a:r>
              <a:rPr lang="en-US" dirty="0" smtClean="0"/>
              <a:t>Most common occupations in long-term care settings</a:t>
            </a:r>
          </a:p>
          <a:p>
            <a:pPr lvl="1"/>
            <a:r>
              <a:rPr lang="en-US" dirty="0" smtClean="0"/>
              <a:t>Nursing, Psychiatric, and Home Health Aides</a:t>
            </a:r>
          </a:p>
          <a:p>
            <a:pPr lvl="1"/>
            <a:r>
              <a:rPr lang="en-US" dirty="0" smtClean="0"/>
              <a:t>Personal and Home Care Aides</a:t>
            </a:r>
            <a:endParaRPr lang="en-US" dirty="0"/>
          </a:p>
        </p:txBody>
      </p:sp>
    </p:spTree>
    <p:extLst>
      <p:ext uri="{BB962C8B-B14F-4D97-AF65-F5344CB8AC3E}">
        <p14:creationId xmlns:p14="http://schemas.microsoft.com/office/powerpoint/2010/main" val="1637904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Background	</a:t>
            </a:r>
            <a:endParaRPr lang="en-US" dirty="0"/>
          </a:p>
        </p:txBody>
      </p:sp>
      <p:sp>
        <p:nvSpPr>
          <p:cNvPr id="3" name="Content Placeholder 2"/>
          <p:cNvSpPr>
            <a:spLocks noGrp="1"/>
          </p:cNvSpPr>
          <p:nvPr>
            <p:ph idx="1"/>
          </p:nvPr>
        </p:nvSpPr>
        <p:spPr>
          <a:xfrm>
            <a:off x="452429" y="1713837"/>
            <a:ext cx="5414971" cy="4498975"/>
          </a:xfrm>
        </p:spPr>
        <p:txBody>
          <a:bodyPr>
            <a:normAutofit lnSpcReduction="10000"/>
          </a:bodyPr>
          <a:lstStyle/>
          <a:p>
            <a:r>
              <a:rPr lang="en-US" dirty="0" smtClean="0"/>
              <a:t>Rise in contingent work?</a:t>
            </a:r>
          </a:p>
          <a:p>
            <a:pPr lvl="1"/>
            <a:r>
              <a:rPr lang="en-US" dirty="0"/>
              <a:t>Associated with lower wages, limited benefits, less </a:t>
            </a:r>
            <a:r>
              <a:rPr lang="en-US" dirty="0" smtClean="0"/>
              <a:t>stability</a:t>
            </a:r>
          </a:p>
          <a:p>
            <a:pPr lvl="1"/>
            <a:r>
              <a:rPr lang="en-US" dirty="0" smtClean="0"/>
              <a:t>Katz &amp; Krueger (2016) found that the proportion of workers in non-traditional work arrangements increased from 10.1% to 15.8% between 2005 and 2015</a:t>
            </a:r>
          </a:p>
          <a:p>
            <a:pPr lvl="1"/>
            <a:r>
              <a:rPr lang="en-US" dirty="0" smtClean="0"/>
              <a:t>Bureau of Labor Statistics summary of 2017 Contingent Worker Supplement found that contingent work declined over same time period</a:t>
            </a:r>
          </a:p>
        </p:txBody>
      </p:sp>
      <p:grpSp>
        <p:nvGrpSpPr>
          <p:cNvPr id="4" name="Group 3"/>
          <p:cNvGrpSpPr/>
          <p:nvPr/>
        </p:nvGrpSpPr>
        <p:grpSpPr>
          <a:xfrm>
            <a:off x="5867400" y="838200"/>
            <a:ext cx="6111313" cy="5715000"/>
            <a:chOff x="521623" y="1860763"/>
            <a:chExt cx="5996975" cy="4463837"/>
          </a:xfrm>
        </p:grpSpPr>
        <p:pic>
          <p:nvPicPr>
            <p:cNvPr id="5" name="Picture 4"/>
            <p:cNvPicPr/>
            <p:nvPr/>
          </p:nvPicPr>
          <p:blipFill rotWithShape="1">
            <a:blip r:embed="rId3"/>
            <a:srcRect l="8363" t="30218" r="58261" b="16982"/>
            <a:stretch/>
          </p:blipFill>
          <p:spPr bwMode="auto">
            <a:xfrm>
              <a:off x="2223070" y="2735092"/>
              <a:ext cx="3975100" cy="176911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l="13916" t="17142" r="56187" b="51707"/>
            <a:stretch/>
          </p:blipFill>
          <p:spPr bwMode="auto">
            <a:xfrm>
              <a:off x="521623" y="3619647"/>
              <a:ext cx="5818505" cy="170497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5"/>
            <a:srcRect l="8027" t="47115" r="52175" b="11748"/>
            <a:stretch/>
          </p:blipFill>
          <p:spPr bwMode="auto">
            <a:xfrm>
              <a:off x="555313" y="4888813"/>
              <a:ext cx="5257800" cy="1435787"/>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6"/>
            <a:srcRect l="5954" t="40923" r="55786" b="37677"/>
            <a:stretch/>
          </p:blipFill>
          <p:spPr bwMode="auto">
            <a:xfrm>
              <a:off x="555313" y="1860763"/>
              <a:ext cx="5963285" cy="93789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173817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Background	</a:t>
            </a:r>
            <a:endParaRPr lang="en-US" dirty="0"/>
          </a:p>
        </p:txBody>
      </p:sp>
      <p:sp>
        <p:nvSpPr>
          <p:cNvPr id="3" name="Content Placeholder 2"/>
          <p:cNvSpPr>
            <a:spLocks noGrp="1"/>
          </p:cNvSpPr>
          <p:nvPr>
            <p:ph idx="1"/>
          </p:nvPr>
        </p:nvSpPr>
        <p:spPr>
          <a:xfrm>
            <a:off x="533400" y="1825625"/>
            <a:ext cx="11353800" cy="4498975"/>
          </a:xfrm>
        </p:spPr>
        <p:txBody>
          <a:bodyPr>
            <a:normAutofit/>
          </a:bodyPr>
          <a:lstStyle/>
          <a:p>
            <a:r>
              <a:rPr lang="en-US" dirty="0" smtClean="0"/>
              <a:t>Healthcare </a:t>
            </a:r>
            <a:r>
              <a:rPr lang="en-US" dirty="0"/>
              <a:t>is projected to become the largest employment sector by </a:t>
            </a:r>
            <a:r>
              <a:rPr lang="en-US" dirty="0" smtClean="0"/>
              <a:t>2024</a:t>
            </a:r>
          </a:p>
          <a:p>
            <a:pPr lvl="1"/>
            <a:r>
              <a:rPr lang="en-US" dirty="0"/>
              <a:t>M</a:t>
            </a:r>
            <a:r>
              <a:rPr lang="en-US" dirty="0" smtClean="0"/>
              <a:t>ost </a:t>
            </a:r>
            <a:r>
              <a:rPr lang="en-US" dirty="0"/>
              <a:t>growth will occur in low-wage </a:t>
            </a:r>
            <a:r>
              <a:rPr lang="en-US" dirty="0" smtClean="0"/>
              <a:t>supportive healthcare occupations </a:t>
            </a:r>
          </a:p>
          <a:p>
            <a:pPr lvl="1"/>
            <a:r>
              <a:rPr lang="en-US" dirty="0" smtClean="0"/>
              <a:t>Low-wage healthcare workers already experience limited benefits, financial </a:t>
            </a:r>
            <a:r>
              <a:rPr lang="en-US" dirty="0"/>
              <a:t>instability </a:t>
            </a:r>
            <a:r>
              <a:rPr lang="en-US" dirty="0" smtClean="0"/>
              <a:t>and struggle with high turnover </a:t>
            </a:r>
          </a:p>
          <a:p>
            <a:pPr lvl="1"/>
            <a:r>
              <a:rPr lang="en-US" dirty="0" smtClean="0"/>
              <a:t>Unclear how contingent workers differ from traditional workers in these occupations</a:t>
            </a:r>
          </a:p>
        </p:txBody>
      </p:sp>
    </p:spTree>
    <p:extLst>
      <p:ext uri="{BB962C8B-B14F-4D97-AF65-F5344CB8AC3E}">
        <p14:creationId xmlns:p14="http://schemas.microsoft.com/office/powerpoint/2010/main" val="953486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Supportive Healthcare Occupations</a:t>
            </a:r>
            <a:endParaRPr lang="en-US" dirty="0"/>
          </a:p>
        </p:txBody>
      </p:sp>
      <p:sp>
        <p:nvSpPr>
          <p:cNvPr id="3" name="Content Placeholder 2"/>
          <p:cNvSpPr>
            <a:spLocks noGrp="1"/>
          </p:cNvSpPr>
          <p:nvPr>
            <p:ph idx="1"/>
          </p:nvPr>
        </p:nvSpPr>
        <p:spPr>
          <a:xfrm>
            <a:off x="838200" y="1835944"/>
            <a:ext cx="10210800" cy="914400"/>
          </a:xfrm>
        </p:spPr>
        <p:txBody>
          <a:bodyPr/>
          <a:lstStyle/>
          <a:p>
            <a:pPr marL="457200" lvl="1" indent="0">
              <a:buNone/>
            </a:pPr>
            <a:endParaRPr lang="en-US" dirty="0" smtClean="0"/>
          </a:p>
          <a:p>
            <a:endParaRPr lang="en-US" dirty="0"/>
          </a:p>
        </p:txBody>
      </p:sp>
      <p:sp>
        <p:nvSpPr>
          <p:cNvPr id="4" name="Content Placeholder 2"/>
          <p:cNvSpPr txBox="1">
            <a:spLocks/>
          </p:cNvSpPr>
          <p:nvPr/>
        </p:nvSpPr>
        <p:spPr>
          <a:xfrm>
            <a:off x="831273" y="1690688"/>
            <a:ext cx="4807527" cy="4481512"/>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800" u="sng" dirty="0" smtClean="0"/>
              <a:t>Home Health Aides (HHAs)</a:t>
            </a:r>
          </a:p>
          <a:p>
            <a:r>
              <a:rPr lang="en-US" sz="2400" dirty="0" smtClean="0"/>
              <a:t>Often supervised by registered nurse</a:t>
            </a:r>
          </a:p>
          <a:p>
            <a:r>
              <a:rPr lang="en-US" sz="2400" dirty="0" smtClean="0"/>
              <a:t>Care for individuals following acute care only </a:t>
            </a:r>
          </a:p>
          <a:p>
            <a:r>
              <a:rPr lang="en-US" sz="2400" dirty="0" smtClean="0"/>
              <a:t>Provide some medical-related services</a:t>
            </a:r>
          </a:p>
          <a:p>
            <a:r>
              <a:rPr lang="en-US" sz="2400" dirty="0" smtClean="0"/>
              <a:t>Federal and state training requirements for reimbursement</a:t>
            </a:r>
            <a:endParaRPr lang="en-US" sz="2400" dirty="0"/>
          </a:p>
        </p:txBody>
      </p:sp>
      <p:sp>
        <p:nvSpPr>
          <p:cNvPr id="5" name="Content Placeholder 2"/>
          <p:cNvSpPr txBox="1">
            <a:spLocks/>
          </p:cNvSpPr>
          <p:nvPr/>
        </p:nvSpPr>
        <p:spPr>
          <a:xfrm>
            <a:off x="6248400" y="1690688"/>
            <a:ext cx="5105400" cy="4557712"/>
          </a:xfrm>
          <a:prstGeom prst="rect">
            <a:avLst/>
          </a:prstGeom>
          <a:solidFill>
            <a:schemeClr val="accent3">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u="sng" dirty="0" smtClean="0"/>
              <a:t>Home Care Aides (HCAs)</a:t>
            </a:r>
          </a:p>
          <a:p>
            <a:r>
              <a:rPr lang="en-US" sz="2400" dirty="0" smtClean="0"/>
              <a:t>May or may not be supervised by registered nurse</a:t>
            </a:r>
          </a:p>
          <a:p>
            <a:r>
              <a:rPr lang="en-US" sz="2400" dirty="0" smtClean="0"/>
              <a:t>Care for chronically ill or permanently disabled patients</a:t>
            </a:r>
          </a:p>
          <a:p>
            <a:r>
              <a:rPr lang="en-US" sz="2400" dirty="0" smtClean="0"/>
              <a:t>Assist with ADLs, household chores, meal preparation, medication management only—no medical-related services</a:t>
            </a:r>
          </a:p>
          <a:p>
            <a:r>
              <a:rPr lang="en-US" sz="2400" dirty="0" smtClean="0"/>
              <a:t>No federal training requirements</a:t>
            </a:r>
          </a:p>
          <a:p>
            <a:endParaRPr lang="en-US" dirty="0" smtClean="0"/>
          </a:p>
          <a:p>
            <a:endParaRPr lang="en-US" dirty="0"/>
          </a:p>
        </p:txBody>
      </p:sp>
    </p:spTree>
    <p:extLst>
      <p:ext uri="{BB962C8B-B14F-4D97-AF65-F5344CB8AC3E}">
        <p14:creationId xmlns:p14="http://schemas.microsoft.com/office/powerpoint/2010/main" val="1931607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Define Contingent Workers?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Contingent work </a:t>
            </a:r>
            <a:r>
              <a:rPr lang="mr-IN" dirty="0" smtClean="0"/>
              <a:t>–</a:t>
            </a:r>
            <a:endParaRPr lang="en-US" dirty="0" smtClean="0"/>
          </a:p>
          <a:p>
            <a:pPr lvl="1"/>
            <a:r>
              <a:rPr lang="en-US" dirty="0" smtClean="0"/>
              <a:t>“any job in which an individual does not have an explicit or implicit contract for long-term employment or one in which the minimum hours worked can vary in a nonsystematic manner” (</a:t>
            </a:r>
            <a:r>
              <a:rPr lang="en-US" dirty="0" err="1" smtClean="0"/>
              <a:t>Polivka</a:t>
            </a:r>
            <a:r>
              <a:rPr lang="en-US" dirty="0" smtClean="0"/>
              <a:t> &amp; </a:t>
            </a:r>
            <a:r>
              <a:rPr lang="en-US" dirty="0" err="1" smtClean="0"/>
              <a:t>Nardone</a:t>
            </a:r>
            <a:r>
              <a:rPr lang="en-US" dirty="0" smtClean="0"/>
              <a:t>, 1989)</a:t>
            </a:r>
          </a:p>
          <a:p>
            <a:r>
              <a:rPr lang="en-US" dirty="0" smtClean="0"/>
              <a:t>Characteristics </a:t>
            </a:r>
          </a:p>
          <a:p>
            <a:pPr lvl="1"/>
            <a:r>
              <a:rPr lang="en-US" dirty="0" smtClean="0"/>
              <a:t>No expectation that work relationship will continue </a:t>
            </a:r>
          </a:p>
          <a:p>
            <a:pPr lvl="1"/>
            <a:r>
              <a:rPr lang="en-US" dirty="0" smtClean="0"/>
              <a:t>Unpredictable work schedule, earnings</a:t>
            </a:r>
          </a:p>
          <a:p>
            <a:pPr lvl="1"/>
            <a:r>
              <a:rPr lang="en-US" dirty="0" smtClean="0"/>
              <a:t>Employer paying salary differs from employer of work location</a:t>
            </a:r>
          </a:p>
          <a:p>
            <a:r>
              <a:rPr lang="en-US" dirty="0" smtClean="0"/>
              <a:t>Types of Work Arrangements</a:t>
            </a:r>
          </a:p>
          <a:p>
            <a:pPr lvl="1"/>
            <a:r>
              <a:rPr lang="en-US" dirty="0" smtClean="0"/>
              <a:t>Gig </a:t>
            </a:r>
            <a:r>
              <a:rPr lang="en-US" dirty="0"/>
              <a:t>work, Self-employment, On-call workers, Contract work, Independent contracting, Workers employed through temporary </a:t>
            </a:r>
            <a:r>
              <a:rPr lang="en-US" dirty="0" smtClean="0"/>
              <a:t>agency</a:t>
            </a:r>
          </a:p>
          <a:p>
            <a:r>
              <a:rPr lang="en-US" dirty="0" smtClean="0"/>
              <a:t>Some—but not all—workers in these arrangements experience these characteristics</a:t>
            </a:r>
            <a:endParaRPr lang="en-US" dirty="0"/>
          </a:p>
        </p:txBody>
      </p:sp>
    </p:spTree>
    <p:extLst>
      <p:ext uri="{BB962C8B-B14F-4D97-AF65-F5344CB8AC3E}">
        <p14:creationId xmlns:p14="http://schemas.microsoft.com/office/powerpoint/2010/main" val="2617200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srcRect l="6411" t="20409" r="56902" b="5564"/>
          <a:stretch/>
        </p:blipFill>
        <p:spPr bwMode="auto">
          <a:xfrm>
            <a:off x="457200" y="381000"/>
            <a:ext cx="11201400" cy="58674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362200" y="6427708"/>
            <a:ext cx="9296400" cy="738664"/>
          </a:xfrm>
          <a:prstGeom prst="rect">
            <a:avLst/>
          </a:prstGeom>
          <a:noFill/>
        </p:spPr>
        <p:txBody>
          <a:bodyPr wrap="square" rtlCol="0">
            <a:spAutoFit/>
          </a:bodyPr>
          <a:lstStyle/>
          <a:p>
            <a:r>
              <a:rPr lang="en-US" sz="1200" dirty="0" smtClean="0"/>
              <a:t>Source: Katharine Abraham &amp; John </a:t>
            </a:r>
            <a:r>
              <a:rPr lang="en-US" sz="1200" dirty="0" err="1" smtClean="0"/>
              <a:t>Haltiwanger</a:t>
            </a:r>
            <a:r>
              <a:rPr lang="en-US" sz="1200" dirty="0" smtClean="0"/>
              <a:t> &amp; Kristin Sandusky &amp; </a:t>
            </a:r>
            <a:r>
              <a:rPr lang="en-US" sz="1200" dirty="0" err="1" smtClean="0"/>
              <a:t>Jame</a:t>
            </a:r>
            <a:r>
              <a:rPr lang="en-US" sz="1200" dirty="0" smtClean="0"/>
              <a:t> </a:t>
            </a:r>
            <a:r>
              <a:rPr lang="en-US" sz="1200" dirty="0" err="1" smtClean="0"/>
              <a:t>Spletzer</a:t>
            </a:r>
            <a:r>
              <a:rPr lang="en-US" sz="1200" dirty="0" smtClean="0"/>
              <a:t>, 2017. “Measuring the Gig Economy: Current Knowledge and Open Issues,” NBER Chapters, in: Measuring and Accounting for Innovation in the 21</a:t>
            </a:r>
            <a:r>
              <a:rPr lang="en-US" sz="1200" baseline="30000" dirty="0" smtClean="0"/>
              <a:t>st</a:t>
            </a:r>
            <a:r>
              <a:rPr lang="en-US" sz="1200" dirty="0" smtClean="0"/>
              <a:t> Century National Bureau of Economic Research, Inc.</a:t>
            </a:r>
            <a:r>
              <a:rPr lang="en-US" dirty="0" smtClean="0"/>
              <a:t>	 </a:t>
            </a:r>
            <a:endParaRPr lang="en-US" dirty="0"/>
          </a:p>
        </p:txBody>
      </p:sp>
    </p:spTree>
    <p:extLst>
      <p:ext uri="{BB962C8B-B14F-4D97-AF65-F5344CB8AC3E}">
        <p14:creationId xmlns:p14="http://schemas.microsoft.com/office/powerpoint/2010/main" val="2597757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62200" y="6427708"/>
            <a:ext cx="9296400" cy="738664"/>
          </a:xfrm>
          <a:prstGeom prst="rect">
            <a:avLst/>
          </a:prstGeom>
          <a:noFill/>
        </p:spPr>
        <p:txBody>
          <a:bodyPr wrap="square" rtlCol="0">
            <a:spAutoFit/>
          </a:bodyPr>
          <a:lstStyle/>
          <a:p>
            <a:r>
              <a:rPr lang="en-US" sz="1200" dirty="0" smtClean="0"/>
              <a:t>Source: Katharine Abraham &amp; John </a:t>
            </a:r>
            <a:r>
              <a:rPr lang="en-US" sz="1200" dirty="0" err="1" smtClean="0"/>
              <a:t>Haltiwanger</a:t>
            </a:r>
            <a:r>
              <a:rPr lang="en-US" sz="1200" dirty="0" smtClean="0"/>
              <a:t> &amp; Kristin Sandusky &amp; </a:t>
            </a:r>
            <a:r>
              <a:rPr lang="en-US" sz="1200" dirty="0" err="1" smtClean="0"/>
              <a:t>Jame</a:t>
            </a:r>
            <a:r>
              <a:rPr lang="en-US" sz="1200" dirty="0" smtClean="0"/>
              <a:t> </a:t>
            </a:r>
            <a:r>
              <a:rPr lang="en-US" sz="1200" dirty="0" err="1" smtClean="0"/>
              <a:t>Spletzer</a:t>
            </a:r>
            <a:r>
              <a:rPr lang="en-US" sz="1200" dirty="0" smtClean="0"/>
              <a:t>, 2017. “Measuring the Gig Economy: Current Knowledge and Open Issues,” NBER Chapters, in: Measuring and Accounting for Innovation in the 21</a:t>
            </a:r>
            <a:r>
              <a:rPr lang="en-US" sz="1200" baseline="30000" dirty="0" smtClean="0"/>
              <a:t>st</a:t>
            </a:r>
            <a:r>
              <a:rPr lang="en-US" sz="1200" dirty="0" smtClean="0"/>
              <a:t> Century National Bureau of Economic Research, Inc.</a:t>
            </a:r>
            <a:r>
              <a:rPr lang="en-US" dirty="0" smtClean="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99" y="-152400"/>
            <a:ext cx="8208975" cy="6580108"/>
          </a:xfrm>
          <a:prstGeom prst="rect">
            <a:avLst/>
          </a:prstGeom>
        </p:spPr>
      </p:pic>
      <p:sp>
        <p:nvSpPr>
          <p:cNvPr id="8" name="Rectangle 7"/>
          <p:cNvSpPr/>
          <p:nvPr/>
        </p:nvSpPr>
        <p:spPr>
          <a:xfrm>
            <a:off x="2057398" y="3326844"/>
            <a:ext cx="7162801" cy="2921556"/>
          </a:xfrm>
          <a:prstGeom prst="rect">
            <a:avLst/>
          </a:prstGeom>
          <a:noFill/>
          <a:ln w="60325">
            <a:solidFill>
              <a:srgbClr val="F06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084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Aims</a:t>
            </a:r>
            <a:endParaRPr lang="en-US" dirty="0"/>
          </a:p>
        </p:txBody>
      </p:sp>
      <p:sp>
        <p:nvSpPr>
          <p:cNvPr id="3" name="Content Placeholder 2"/>
          <p:cNvSpPr>
            <a:spLocks noGrp="1"/>
          </p:cNvSpPr>
          <p:nvPr>
            <p:ph idx="1"/>
          </p:nvPr>
        </p:nvSpPr>
        <p:spPr>
          <a:noFill/>
        </p:spPr>
        <p:txBody>
          <a:bodyPr>
            <a:normAutofit/>
          </a:bodyPr>
          <a:lstStyle/>
          <a:p>
            <a:r>
              <a:rPr lang="en-US" sz="3200" dirty="0" smtClean="0"/>
              <a:t>What proportion of home health aides and home care aides are self-employed? </a:t>
            </a:r>
          </a:p>
          <a:p>
            <a:r>
              <a:rPr lang="en-US" sz="3200" dirty="0" smtClean="0"/>
              <a:t>How do self-employed home health aides and home care aides differ from home health aides and home care aides in traditional work arrangements with regard to sociodemographic characteristics?</a:t>
            </a:r>
          </a:p>
          <a:p>
            <a:r>
              <a:rPr lang="en-US" sz="3200" dirty="0" smtClean="0"/>
              <a:t>How does income vary for those who are self-employed vs. not?</a:t>
            </a:r>
          </a:p>
        </p:txBody>
      </p:sp>
    </p:spTree>
    <p:extLst>
      <p:ext uri="{BB962C8B-B14F-4D97-AF65-F5344CB8AC3E}">
        <p14:creationId xmlns:p14="http://schemas.microsoft.com/office/powerpoint/2010/main" val="4145689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28573</TotalTime>
  <Words>5544</Words>
  <Application>Microsoft Office PowerPoint</Application>
  <PresentationFormat>Widescreen</PresentationFormat>
  <Paragraphs>848</Paragraphs>
  <Slides>29</Slides>
  <Notes>28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29</vt:i4>
      </vt:variant>
    </vt:vector>
  </HeadingPairs>
  <TitlesOfParts>
    <vt:vector size="37" baseType="lpstr">
      <vt:lpstr>Arial</vt:lpstr>
      <vt:lpstr>Calibri</vt:lpstr>
      <vt:lpstr>Calibri Light</vt:lpstr>
      <vt:lpstr>Mangal</vt:lpstr>
      <vt:lpstr>2_Custom Design</vt:lpstr>
      <vt:lpstr>Custom Design</vt:lpstr>
      <vt:lpstr>1_Custom Design</vt:lpstr>
      <vt:lpstr>Office Theme</vt:lpstr>
      <vt:lpstr>Contingent Workers in  Long-term Care </vt:lpstr>
      <vt:lpstr>Acknowledgements</vt:lpstr>
      <vt:lpstr>Background </vt:lpstr>
      <vt:lpstr>Background </vt:lpstr>
      <vt:lpstr>Supportive Healthcare Occupations</vt:lpstr>
      <vt:lpstr>How Do We Define Contingent Workers?</vt:lpstr>
      <vt:lpstr>PowerPoint Presentation</vt:lpstr>
      <vt:lpstr>PowerPoint Presentation</vt:lpstr>
      <vt:lpstr>Study Aims</vt:lpstr>
      <vt:lpstr>Methods</vt:lpstr>
      <vt:lpstr>What proportion of HHA and HCA are self-employed?</vt:lpstr>
      <vt:lpstr>How do the demographics of self-employed workers compare?</vt:lpstr>
      <vt:lpstr>How do the demographics of self-employed workers compare?</vt:lpstr>
      <vt:lpstr>How do the demographics of self-employed workers compare?</vt:lpstr>
      <vt:lpstr>How do the demographics of self-employed workers compare?</vt:lpstr>
      <vt:lpstr>How do the demographics of self-employed workers compare?</vt:lpstr>
      <vt:lpstr>Probit Estimates of Self-Employment on Selected Demographics</vt:lpstr>
      <vt:lpstr>Probit Estimates of Self-Employment on Selected Demographics</vt:lpstr>
      <vt:lpstr>Probit Estimates of Self-Employment on Selected Demographics</vt:lpstr>
      <vt:lpstr>Annual Income</vt:lpstr>
      <vt:lpstr>Two-Stage Regression (HHAs)</vt:lpstr>
      <vt:lpstr>Two-Stage Regression (HHAs)</vt:lpstr>
      <vt:lpstr>Two-Stage Regression (HCAs)</vt:lpstr>
      <vt:lpstr>Two-Stage Regression (HCAs)</vt:lpstr>
      <vt:lpstr>Summary of Key Findings</vt:lpstr>
      <vt:lpstr>Limitations</vt:lpstr>
      <vt:lpstr>Conclusions and Implications</vt:lpstr>
      <vt:lpstr>Thank you!</vt:lpstr>
      <vt:lpstr>Which healthcare occupations have the most self-employed workers?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Workforce Planning: MT</dc:title>
  <dc:creator>Sue Skillman</dc:creator>
  <cp:lastModifiedBy>Andrew Jopson</cp:lastModifiedBy>
  <cp:revision>1997</cp:revision>
  <cp:lastPrinted>2017-06-05T22:25:55Z</cp:lastPrinted>
  <dcterms:created xsi:type="dcterms:W3CDTF">2013-05-25T18:21:31Z</dcterms:created>
  <dcterms:modified xsi:type="dcterms:W3CDTF">2018-06-18T18:45:23Z</dcterms:modified>
</cp:coreProperties>
</file>