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0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8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6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7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4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3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6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BC519-06C8-464C-A717-BA301A7276B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4FC1-F9CA-4BA0-B100-2739D52CB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9226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Neurochip3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08500" y="3205163"/>
            <a:ext cx="3175000" cy="188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0195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FPGA (Field Programmable Gate Array)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Altera Cyclone V (48 MHz operation)</a:t>
            </a:r>
          </a:p>
          <a:p>
            <a:pPr lvl="0"/>
            <a:r>
              <a:rPr lang="en-US" dirty="0" smtClean="0"/>
              <a:t>49000 </a:t>
            </a:r>
            <a:r>
              <a:rPr lang="en-US" dirty="0"/>
              <a:t>Logical Elements with about 25% used so far.</a:t>
            </a:r>
          </a:p>
          <a:p>
            <a:pPr lvl="0"/>
            <a:r>
              <a:rPr lang="en-US" dirty="0"/>
              <a:t>Controls hardware devices</a:t>
            </a:r>
          </a:p>
          <a:p>
            <a:pPr lvl="0"/>
            <a:r>
              <a:rPr lang="en-US" dirty="0"/>
              <a:t>Handles data streams (routing, filtering, processing, formatting) </a:t>
            </a:r>
          </a:p>
          <a:p>
            <a:pPr lvl="0"/>
            <a:r>
              <a:rPr lang="en-US" dirty="0"/>
              <a:t>Frees the CPU from handling large amounts of </a:t>
            </a:r>
            <a:r>
              <a:rPr lang="en-US" dirty="0" smtClean="0"/>
              <a:t>data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86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ARM CPU Chip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Atmel SAM4 ARM Cortex M4 (48 MHz operation)</a:t>
            </a:r>
          </a:p>
          <a:p>
            <a:pPr lvl="0"/>
            <a:r>
              <a:rPr lang="en-US" dirty="0"/>
              <a:t>32-bit RISC processor</a:t>
            </a:r>
          </a:p>
          <a:p>
            <a:pPr lvl="0"/>
            <a:r>
              <a:rPr lang="en-US" dirty="0"/>
              <a:t>256 Kbytes program space (Flash memory)</a:t>
            </a:r>
          </a:p>
          <a:p>
            <a:pPr lvl="0"/>
            <a:r>
              <a:rPr lang="en-US" dirty="0"/>
              <a:t>32 Kbytes RAM</a:t>
            </a:r>
          </a:p>
          <a:p>
            <a:pPr lvl="0"/>
            <a:r>
              <a:rPr lang="en-US" dirty="0"/>
              <a:t>Peripheral support for IrDA, serial, parallel ports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94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Neurochip3 MATAB Client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02369" y="1690687"/>
            <a:ext cx="6557210" cy="452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9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158" y="40523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Communications and Control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2158" y="4812631"/>
            <a:ext cx="81894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Once the IrDA adapter is connected to a Com port either through a serial or USB connector, select the appropriate Com port in the Connect menu and click the Connect button.  The Connect button will turn green once a stable connection has been made to the Neurochip3.  The firmware version for the Neurochip3 will be displayed next to Com port menu.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606" y="2484771"/>
            <a:ext cx="431292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532021" y="2579214"/>
            <a:ext cx="1636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Connect to Neurochip3 over IrDA adapter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186989" y="1969282"/>
            <a:ext cx="1636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Select Serial Port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839453" y="3926755"/>
            <a:ext cx="1090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Save current </a:t>
            </a:r>
          </a:p>
          <a:p>
            <a:r>
              <a:rPr lang="en-US" sz="1200" dirty="0" smtClean="0"/>
              <a:t>settings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267199" y="3926755"/>
            <a:ext cx="1636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Restore settings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903494" y="3926755"/>
            <a:ext cx="1636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Download data from USB SD Card adapter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975684" y="1902909"/>
            <a:ext cx="1122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Set settings to Neurchip3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251032" y="1902909"/>
            <a:ext cx="1636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Start recording data</a:t>
            </a:r>
          </a:p>
          <a:p>
            <a:r>
              <a:rPr lang="en-US" sz="1200" dirty="0" smtClean="0"/>
              <a:t>To SD Card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3168316" y="2751221"/>
            <a:ext cx="561473" cy="588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</p:cNvCxnSpPr>
          <p:nvPr/>
        </p:nvCxnSpPr>
        <p:spPr>
          <a:xfrm flipH="1">
            <a:off x="4916905" y="2246281"/>
            <a:ext cx="88232" cy="4407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6537158" y="2364574"/>
            <a:ext cx="0" cy="322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539789" y="2364574"/>
            <a:ext cx="280737" cy="3545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673642" y="3643313"/>
            <a:ext cx="256675" cy="2944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788568" y="3618669"/>
            <a:ext cx="128337" cy="3578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0"/>
          </p:cNvCxnSpPr>
          <p:nvPr/>
        </p:nvCxnSpPr>
        <p:spPr>
          <a:xfrm flipH="1" flipV="1">
            <a:off x="6537158" y="3643313"/>
            <a:ext cx="184484" cy="2834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555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Record Settings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218" y="1825625"/>
            <a:ext cx="5935581" cy="4351338"/>
          </a:xfrm>
        </p:spPr>
        <p:txBody>
          <a:bodyPr/>
          <a:lstStyle/>
          <a:p>
            <a:pPr lvl="0"/>
            <a:r>
              <a:rPr lang="en-US" dirty="0"/>
              <a:t>Global front end filter settings for all analog channels</a:t>
            </a:r>
          </a:p>
          <a:p>
            <a:pPr lvl="0"/>
            <a:r>
              <a:rPr lang="en-US" dirty="0"/>
              <a:t>Global offset removal for all analog channels</a:t>
            </a:r>
          </a:p>
          <a:p>
            <a:pPr lvl="0"/>
            <a:r>
              <a:rPr lang="en-US" dirty="0"/>
              <a:t>Individual sample rate settings for each channel</a:t>
            </a:r>
          </a:p>
          <a:p>
            <a:pPr lvl="0"/>
            <a:r>
              <a:rPr lang="en-US" dirty="0"/>
              <a:t>Individual channel nicknames</a:t>
            </a:r>
          </a:p>
          <a:p>
            <a:pPr lvl="0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79" y="1825625"/>
            <a:ext cx="4142105" cy="4401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9198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Window Discriminator and Event Settings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955" y="1690688"/>
            <a:ext cx="5935581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1800" dirty="0"/>
              <a:t>Settings for 8 window discriminator </a:t>
            </a:r>
            <a:r>
              <a:rPr lang="en-US" sz="1800" dirty="0" smtClean="0"/>
              <a:t>event </a:t>
            </a:r>
            <a:r>
              <a:rPr lang="en-US" sz="1800" dirty="0"/>
              <a:t>generators (Event 0 ... Event 7)</a:t>
            </a:r>
          </a:p>
          <a:p>
            <a:pPr lvl="0"/>
            <a:r>
              <a:rPr lang="en-US" sz="1800" dirty="0"/>
              <a:t>Event source data may be inverted by subtraction in the Source setting</a:t>
            </a:r>
          </a:p>
          <a:p>
            <a:pPr lvl="0"/>
            <a:r>
              <a:rPr lang="en-US" sz="1800" dirty="0"/>
              <a:t>Rectification may be applied in the Transform menu</a:t>
            </a:r>
          </a:p>
          <a:p>
            <a:pPr lvl="0"/>
            <a:r>
              <a:rPr lang="en-US" sz="1800" dirty="0" smtClean="0"/>
              <a:t>Each </a:t>
            </a:r>
            <a:r>
              <a:rPr lang="en-US" sz="1800" dirty="0"/>
              <a:t>event filter has a low pass </a:t>
            </a:r>
            <a:r>
              <a:rPr lang="en-US" sz="1800" dirty="0" smtClean="0"/>
              <a:t>[</a:t>
            </a:r>
            <a:r>
              <a:rPr lang="en-US" sz="1800" dirty="0"/>
              <a:t>0 </a:t>
            </a:r>
            <a:r>
              <a:rPr lang="en-US" sz="1800" dirty="0" err="1"/>
              <a:t>Upper_Hz</a:t>
            </a:r>
            <a:r>
              <a:rPr lang="en-US" sz="1800" dirty="0"/>
              <a:t>] or band pass [</a:t>
            </a:r>
            <a:r>
              <a:rPr lang="en-US" sz="1800" dirty="0" err="1"/>
              <a:t>Lower_Hz</a:t>
            </a:r>
            <a:r>
              <a:rPr lang="en-US" sz="1800" dirty="0"/>
              <a:t> </a:t>
            </a:r>
            <a:r>
              <a:rPr lang="en-US" sz="1800" dirty="0" err="1"/>
              <a:t>Upper_Hz</a:t>
            </a:r>
            <a:r>
              <a:rPr lang="en-US" sz="1800" dirty="0"/>
              <a:t>] filter </a:t>
            </a:r>
            <a:r>
              <a:rPr lang="en-US" sz="1800" dirty="0" smtClean="0"/>
              <a:t>applied</a:t>
            </a:r>
            <a:r>
              <a:rPr lang="en-US" sz="1800" dirty="0"/>
              <a:t> </a:t>
            </a:r>
            <a:r>
              <a:rPr lang="en-US" sz="1800" dirty="0" smtClean="0"/>
              <a:t>to the Source</a:t>
            </a:r>
          </a:p>
          <a:p>
            <a:pPr lvl="0"/>
            <a:r>
              <a:rPr lang="en-US" sz="1800" dirty="0" smtClean="0"/>
              <a:t>Minimum Interval imposes a refractory period.</a:t>
            </a:r>
          </a:p>
          <a:p>
            <a:pPr lvl="0"/>
            <a:r>
              <a:rPr lang="en-US" sz="1800" dirty="0" smtClean="0"/>
              <a:t>Maximum Interval provides periodic intervals from a uniform distribution.</a:t>
            </a:r>
          </a:p>
          <a:p>
            <a:pPr lvl="0"/>
            <a:r>
              <a:rPr lang="en-US" sz="1800" dirty="0" smtClean="0"/>
              <a:t>Exponential Rate provides periodic intervals from an </a:t>
            </a:r>
            <a:r>
              <a:rPr lang="en-US" sz="1800" smtClean="0"/>
              <a:t>exponential distribution</a:t>
            </a:r>
            <a:endParaRPr lang="en-US" sz="1800" dirty="0" smtClean="0"/>
          </a:p>
          <a:p>
            <a:pPr lvl="0"/>
            <a:r>
              <a:rPr lang="en-US" sz="1800" dirty="0" smtClean="0"/>
              <a:t>Event Ratio can be used to accept only a ratio of the triggered events.</a:t>
            </a:r>
            <a:endParaRPr lang="en-US" sz="1800" dirty="0"/>
          </a:p>
          <a:p>
            <a:pPr lvl="0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42" y="1825625"/>
            <a:ext cx="4343400" cy="350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1790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Stimulator Settings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095" y="1690688"/>
            <a:ext cx="5121441" cy="4351338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Separate stimulations settings for four conditions (Condition0 … Condition3)</a:t>
            </a:r>
          </a:p>
          <a:p>
            <a:pPr lvl="0"/>
            <a:r>
              <a:rPr lang="en-US" sz="1800" dirty="0" smtClean="0"/>
              <a:t>Conditions run for a specified duration then pass control to the next condition or optionally to a specified condition for a given number of iterations.</a:t>
            </a:r>
          </a:p>
          <a:p>
            <a:pPr lvl="0"/>
            <a:r>
              <a:rPr lang="en-US" sz="1800" dirty="0" smtClean="0"/>
              <a:t>Stimulation for a condition may be set to Off, set </a:t>
            </a:r>
            <a:r>
              <a:rPr lang="en-US" sz="1800" dirty="0"/>
              <a:t>S</a:t>
            </a:r>
            <a:r>
              <a:rPr lang="en-US" sz="1800" dirty="0" smtClean="0"/>
              <a:t>ingle </a:t>
            </a:r>
            <a:r>
              <a:rPr lang="en-US" sz="1800" dirty="0"/>
              <a:t>E</a:t>
            </a:r>
            <a:r>
              <a:rPr lang="en-US" sz="1800" dirty="0" smtClean="0"/>
              <a:t>nded, or Differential</a:t>
            </a:r>
          </a:p>
          <a:p>
            <a:pPr lvl="0"/>
            <a:r>
              <a:rPr lang="en-US" sz="1800" dirty="0" smtClean="0"/>
              <a:t>A stimulation may be delayed from a triggering event, and may optionally have a separate amplitude and width for the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phase.</a:t>
            </a:r>
          </a:p>
          <a:p>
            <a:pPr lvl="0"/>
            <a:r>
              <a:rPr lang="en-US" sz="1800" dirty="0" smtClean="0"/>
              <a:t>Stimulation events are saved to the SD Card for every Pulse given – even if Stimulation is set to Off.  Set Pulses to 0 if stimulation events are not wanted.</a:t>
            </a:r>
            <a:endParaRPr lang="en-US" sz="1800" dirty="0"/>
          </a:p>
          <a:p>
            <a:pPr lvl="0"/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15" y="1550018"/>
            <a:ext cx="5493385" cy="4912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422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Window Discriminator Sweep Viewer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095" y="1690688"/>
            <a:ext cx="5121441" cy="4351338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Displays a sample of data snippets that crossed threshold for the currently selected Event</a:t>
            </a:r>
          </a:p>
          <a:p>
            <a:pPr lvl="0"/>
            <a:r>
              <a:rPr lang="en-US" sz="1800" dirty="0" smtClean="0"/>
              <a:t>Updates at 1 sweep per second</a:t>
            </a:r>
          </a:p>
          <a:p>
            <a:pPr lvl="0"/>
            <a:r>
              <a:rPr lang="en-US" sz="1800" dirty="0" smtClean="0"/>
              <a:t>Green sweeps are predicted by the MATLAB client to be accepted</a:t>
            </a:r>
          </a:p>
          <a:p>
            <a:pPr marL="0" lvl="0" indent="0">
              <a:buNone/>
            </a:pPr>
            <a:endParaRPr lang="en-US" sz="1800" dirty="0"/>
          </a:p>
          <a:p>
            <a:pPr lvl="0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45" y="1766586"/>
            <a:ext cx="5936615" cy="2169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782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Event Viewer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359" y="1690688"/>
            <a:ext cx="5121441" cy="4351338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Displays a summary of minimum and maximum values on a </a:t>
            </a:r>
            <a:r>
              <a:rPr lang="en-US" sz="1800" dirty="0" err="1" smtClean="0"/>
              <a:t>uA</a:t>
            </a:r>
            <a:r>
              <a:rPr lang="en-US" sz="1800" dirty="0" smtClean="0"/>
              <a:t> scale for each window discriminator</a:t>
            </a:r>
          </a:p>
          <a:p>
            <a:pPr lvl="0"/>
            <a:r>
              <a:rPr lang="en-US" sz="1800" dirty="0" smtClean="0"/>
              <a:t>10 Seconds of history are shown.</a:t>
            </a:r>
          </a:p>
          <a:p>
            <a:pPr lvl="0"/>
            <a:r>
              <a:rPr lang="en-US" sz="1800" dirty="0" smtClean="0"/>
              <a:t>Updates once per second with 0.1 second bins.</a:t>
            </a:r>
          </a:p>
          <a:p>
            <a:pPr lvl="0"/>
            <a:r>
              <a:rPr lang="en-US" sz="1800" dirty="0" smtClean="0"/>
              <a:t>Blue traces are accepted events on a Hz scale</a:t>
            </a:r>
          </a:p>
          <a:p>
            <a:pPr lvl="0"/>
            <a:r>
              <a:rPr lang="en-US" sz="1800" dirty="0" smtClean="0"/>
              <a:t>Red traces are delivered stimulation on a Hz scale</a:t>
            </a:r>
          </a:p>
          <a:p>
            <a:pPr lvl="0"/>
            <a:r>
              <a:rPr lang="en-US" sz="1800" dirty="0" smtClean="0"/>
              <a:t>Hz scale is 10 * the number of counts in a 0.1 second bin </a:t>
            </a:r>
          </a:p>
          <a:p>
            <a:pPr marL="0" lvl="0" indent="0">
              <a:buNone/>
            </a:pPr>
            <a:endParaRPr lang="en-US" sz="1800" dirty="0"/>
          </a:p>
          <a:p>
            <a:pPr lvl="0"/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25" y="1551271"/>
            <a:ext cx="4937760" cy="484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81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Neurochip3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Biophysical signal </a:t>
            </a:r>
            <a:r>
              <a:rPr lang="en-US" dirty="0"/>
              <a:t>amplifier with 16 differential </a:t>
            </a:r>
            <a:r>
              <a:rPr lang="en-US" dirty="0" smtClean="0"/>
              <a:t>or 32 single ended inputs</a:t>
            </a:r>
          </a:p>
          <a:p>
            <a:pPr lvl="0"/>
            <a:r>
              <a:rPr lang="en-US" dirty="0" smtClean="0"/>
              <a:t>16-bit </a:t>
            </a:r>
            <a:r>
              <a:rPr lang="en-US" dirty="0"/>
              <a:t>samples </a:t>
            </a:r>
            <a:r>
              <a:rPr lang="en-US" dirty="0" smtClean="0"/>
              <a:t>recorded at </a:t>
            </a:r>
            <a:r>
              <a:rPr lang="en-US" dirty="0"/>
              <a:t>5 </a:t>
            </a:r>
            <a:r>
              <a:rPr lang="en-US" dirty="0" smtClean="0"/>
              <a:t>kHz, 10 kHz, or 20 kHz</a:t>
            </a:r>
            <a:endParaRPr lang="en-US" dirty="0"/>
          </a:p>
          <a:p>
            <a:pPr lvl="0"/>
            <a:r>
              <a:rPr lang="en-US" dirty="0"/>
              <a:t>3 channel differential stimulator with 60 Volt compliance</a:t>
            </a:r>
          </a:p>
          <a:p>
            <a:pPr lvl="0"/>
            <a:r>
              <a:rPr lang="en-US" dirty="0"/>
              <a:t>Micro </a:t>
            </a:r>
            <a:r>
              <a:rPr lang="en-US" dirty="0" err="1"/>
              <a:t>SDCard</a:t>
            </a:r>
            <a:r>
              <a:rPr lang="en-US" dirty="0"/>
              <a:t> slot for </a:t>
            </a:r>
            <a:r>
              <a:rPr lang="en-US" dirty="0" smtClean="0"/>
              <a:t>32-128 </a:t>
            </a:r>
            <a:r>
              <a:rPr lang="en-US" dirty="0"/>
              <a:t>GB data storage</a:t>
            </a:r>
          </a:p>
          <a:p>
            <a:pPr lvl="0"/>
            <a:r>
              <a:rPr lang="en-US" dirty="0"/>
              <a:t>IrDA port for client communications</a:t>
            </a:r>
          </a:p>
          <a:p>
            <a:pPr lvl="0"/>
            <a:r>
              <a:rPr lang="en-US" dirty="0"/>
              <a:t>FPGA to handle hardware devices and </a:t>
            </a:r>
            <a:r>
              <a:rPr lang="en-US" dirty="0" smtClean="0"/>
              <a:t>data streaming</a:t>
            </a:r>
            <a:endParaRPr lang="en-US" dirty="0"/>
          </a:p>
          <a:p>
            <a:pPr lvl="0"/>
            <a:r>
              <a:rPr lang="en-US" dirty="0" smtClean="0"/>
              <a:t>CPU to interface </a:t>
            </a:r>
            <a:r>
              <a:rPr lang="en-US" dirty="0"/>
              <a:t>with the client and run the experiment </a:t>
            </a:r>
            <a:r>
              <a:rPr lang="en-US" dirty="0" smtClean="0"/>
              <a:t>setup</a:t>
            </a:r>
          </a:p>
          <a:p>
            <a:pPr lvl="0"/>
            <a:r>
              <a:rPr lang="en-US" dirty="0" smtClean="0"/>
              <a:t>3-axis accelerometer</a:t>
            </a:r>
            <a:endParaRPr lang="en-US" dirty="0"/>
          </a:p>
          <a:p>
            <a:pPr lvl="0"/>
            <a:r>
              <a:rPr lang="en-US" dirty="0" smtClean="0"/>
              <a:t>Rechargeable battery </a:t>
            </a:r>
            <a:r>
              <a:rPr lang="en-US" dirty="0"/>
              <a:t>packs for approximately </a:t>
            </a:r>
            <a:r>
              <a:rPr lang="en-US" dirty="0" smtClean="0"/>
              <a:t>12-24 </a:t>
            </a:r>
            <a:r>
              <a:rPr lang="en-US" dirty="0"/>
              <a:t>hours of operation</a:t>
            </a:r>
          </a:p>
        </p:txBody>
      </p:sp>
    </p:spTree>
    <p:extLst>
      <p:ext uri="{BB962C8B-B14F-4D97-AF65-F5344CB8AC3E}">
        <p14:creationId xmlns:p14="http://schemas.microsoft.com/office/powerpoint/2010/main" val="295366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Neurochip3 Firmware (FPGA and CPU)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Collect summary data and single channel sweeps for client review</a:t>
            </a:r>
          </a:p>
          <a:p>
            <a:pPr lvl="0"/>
            <a:r>
              <a:rPr lang="en-US" dirty="0"/>
              <a:t>8 window discriminators / random event generators (uniform or exponential distributions)</a:t>
            </a:r>
          </a:p>
          <a:p>
            <a:pPr lvl="0"/>
            <a:r>
              <a:rPr lang="en-US" dirty="0"/>
              <a:t>Continuous data streaming to the </a:t>
            </a:r>
            <a:r>
              <a:rPr lang="en-US" dirty="0" err="1"/>
              <a:t>SDCard</a:t>
            </a:r>
            <a:endParaRPr lang="en-US" dirty="0"/>
          </a:p>
          <a:p>
            <a:pPr lvl="0"/>
            <a:r>
              <a:rPr lang="en-US" dirty="0" smtClean="0"/>
              <a:t>8 </a:t>
            </a:r>
            <a:r>
              <a:rPr lang="en-US" dirty="0"/>
              <a:t>programmable conditions each with a separate stimulation </a:t>
            </a:r>
            <a:r>
              <a:rPr lang="en-US" dirty="0" smtClean="0"/>
              <a:t>protocol</a:t>
            </a:r>
            <a:endParaRPr lang="en-US" dirty="0"/>
          </a:p>
          <a:p>
            <a:pPr lvl="0"/>
            <a:r>
              <a:rPr lang="en-US" dirty="0"/>
              <a:t>Delayed stimulation for paired pulse experiments</a:t>
            </a:r>
          </a:p>
          <a:p>
            <a:pPr lvl="0"/>
            <a:r>
              <a:rPr lang="en-US" dirty="0"/>
              <a:t>Activity dependent stimulation based on recent signal levels or firing rates</a:t>
            </a:r>
          </a:p>
          <a:p>
            <a:pPr lvl="0"/>
            <a:r>
              <a:rPr lang="en-US" dirty="0"/>
              <a:t>Support for pulse trains up to 1000 Hz.</a:t>
            </a:r>
          </a:p>
          <a:p>
            <a:pPr lvl="0"/>
            <a:r>
              <a:rPr lang="en-US" dirty="0"/>
              <a:t>Asymmetrical bi-phasic stimulation </a:t>
            </a:r>
            <a:r>
              <a:rPr lang="en-US" dirty="0" smtClean="0"/>
              <a:t>waveforms</a:t>
            </a:r>
          </a:p>
          <a:p>
            <a:pPr lvl="0"/>
            <a:r>
              <a:rPr lang="en-US" dirty="0" smtClean="0"/>
              <a:t>Electrode impedance testing</a:t>
            </a:r>
          </a:p>
          <a:p>
            <a:pPr lvl="0"/>
            <a:r>
              <a:rPr lang="en-US" dirty="0" smtClean="0"/>
              <a:t>Integrate and fire neural network (up to 250 units and 2000 weights)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Neurochip3 Software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MATLAB client interface for parameter setup and review of data collection in progress</a:t>
            </a:r>
          </a:p>
          <a:p>
            <a:pPr lvl="0"/>
            <a:r>
              <a:rPr lang="en-US" dirty="0"/>
              <a:t>Data downloaded directly from </a:t>
            </a:r>
            <a:r>
              <a:rPr lang="en-US" dirty="0" err="1"/>
              <a:t>SDCard</a:t>
            </a:r>
            <a:r>
              <a:rPr lang="en-US" dirty="0"/>
              <a:t> to individual raw data files</a:t>
            </a:r>
          </a:p>
          <a:p>
            <a:pPr lvl="0"/>
            <a:r>
              <a:rPr lang="en-US" dirty="0"/>
              <a:t>Conversion to MDA format for use with the lab’s MDA analysis program</a:t>
            </a:r>
          </a:p>
        </p:txBody>
      </p:sp>
    </p:spTree>
    <p:extLst>
      <p:ext uri="{BB962C8B-B14F-4D97-AF65-F5344CB8AC3E}">
        <p14:creationId xmlns:p14="http://schemas.microsoft.com/office/powerpoint/2010/main" val="249487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Biophysical </a:t>
            </a:r>
            <a:r>
              <a:rPr lang="en-US" dirty="0">
                <a:solidFill>
                  <a:srgbClr val="C00000"/>
                </a:solidFill>
              </a:rPr>
              <a:t>Signal </a:t>
            </a:r>
            <a:r>
              <a:rPr lang="en-US" dirty="0" smtClean="0">
                <a:solidFill>
                  <a:srgbClr val="C00000"/>
                </a:solidFill>
              </a:rPr>
              <a:t>Amplifier (</a:t>
            </a:r>
            <a:r>
              <a:rPr lang="en-US" dirty="0" err="1" smtClean="0">
                <a:solidFill>
                  <a:srgbClr val="C00000"/>
                </a:solidFill>
              </a:rPr>
              <a:t>Intan</a:t>
            </a:r>
            <a:r>
              <a:rPr lang="en-US" dirty="0" smtClean="0">
                <a:solidFill>
                  <a:srgbClr val="C00000"/>
                </a:solidFill>
              </a:rPr>
              <a:t> Chip)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16 </a:t>
            </a:r>
            <a:r>
              <a:rPr lang="en-US" dirty="0" smtClean="0"/>
              <a:t>differential / 32 single ended </a:t>
            </a:r>
            <a:r>
              <a:rPr lang="en-US" dirty="0"/>
              <a:t>inputs (</a:t>
            </a:r>
            <a:r>
              <a:rPr lang="en-US" dirty="0" err="1"/>
              <a:t>Intan</a:t>
            </a:r>
            <a:r>
              <a:rPr lang="en-US" dirty="0"/>
              <a:t> </a:t>
            </a:r>
            <a:r>
              <a:rPr lang="en-US" dirty="0" smtClean="0"/>
              <a:t>RHD2216/32)</a:t>
            </a:r>
            <a:endParaRPr lang="en-US" dirty="0"/>
          </a:p>
          <a:p>
            <a:pPr lvl="0"/>
            <a:r>
              <a:rPr lang="en-US" dirty="0"/>
              <a:t>196x fixed gain</a:t>
            </a:r>
          </a:p>
          <a:p>
            <a:pPr lvl="0"/>
            <a:r>
              <a:rPr lang="en-US" dirty="0" smtClean="0"/>
              <a:t>5kHz, 10kHz, or 20kHz </a:t>
            </a:r>
            <a:r>
              <a:rPr lang="en-US" dirty="0"/>
              <a:t>sample rates</a:t>
            </a:r>
          </a:p>
          <a:p>
            <a:pPr lvl="0"/>
            <a:r>
              <a:rPr lang="en-US" dirty="0"/>
              <a:t>16-bit precision (+/- 6 mV data range)</a:t>
            </a:r>
          </a:p>
          <a:p>
            <a:pPr lvl="0"/>
            <a:r>
              <a:rPr lang="en-US" dirty="0"/>
              <a:t>0.1 Hz to 500 Hz High Pass</a:t>
            </a:r>
          </a:p>
          <a:p>
            <a:pPr lvl="0"/>
            <a:r>
              <a:rPr lang="en-US" dirty="0"/>
              <a:t>100 Hz to 20 kHz Low Pass</a:t>
            </a:r>
          </a:p>
          <a:p>
            <a:pPr lvl="0"/>
            <a:r>
              <a:rPr lang="en-US" dirty="0"/>
              <a:t>Offset removal with a digital high pass filter</a:t>
            </a:r>
          </a:p>
          <a:p>
            <a:pPr lvl="0"/>
            <a:r>
              <a:rPr lang="en-US" dirty="0"/>
              <a:t>3 auxiliary channels for testing or sensor inputs.</a:t>
            </a:r>
          </a:p>
        </p:txBody>
      </p:sp>
    </p:spTree>
    <p:extLst>
      <p:ext uri="{BB962C8B-B14F-4D97-AF65-F5344CB8AC3E}">
        <p14:creationId xmlns:p14="http://schemas.microsoft.com/office/powerpoint/2010/main" val="207016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Biophysical </a:t>
            </a:r>
            <a:r>
              <a:rPr lang="en-US" dirty="0">
                <a:solidFill>
                  <a:srgbClr val="C00000"/>
                </a:solidFill>
              </a:rPr>
              <a:t>Signal Amplifier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Analog Channel Input Layout</a:t>
            </a:r>
          </a:p>
          <a:p>
            <a:pPr marL="0" lvl="0" indent="0">
              <a:buNone/>
            </a:pPr>
            <a:r>
              <a:rPr lang="en-US" sz="1600" dirty="0" smtClean="0"/>
              <a:t>20 Pin Hirose Connectors</a:t>
            </a:r>
            <a:endParaRPr lang="en-US" sz="1600" dirty="0"/>
          </a:p>
        </p:txBody>
      </p:sp>
      <p:pic>
        <p:nvPicPr>
          <p:cNvPr id="102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884" y="2609271"/>
            <a:ext cx="1868905" cy="294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28473" y="2824960"/>
            <a:ext cx="4604652" cy="2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808" y="2600127"/>
            <a:ext cx="1903497" cy="292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3032" y="365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69305" y="2559051"/>
            <a:ext cx="102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Top Board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0716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06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Stimulator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85983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6 outputs currently arranged as 3 differential pairs.</a:t>
            </a:r>
          </a:p>
          <a:p>
            <a:pPr lvl="0"/>
            <a:r>
              <a:rPr lang="en-US" dirty="0"/>
              <a:t>Asymmetrical bi-phasic pulses</a:t>
            </a:r>
          </a:p>
          <a:p>
            <a:pPr lvl="0"/>
            <a:r>
              <a:rPr lang="en-US" dirty="0"/>
              <a:t>60 Volt compliance</a:t>
            </a:r>
          </a:p>
          <a:p>
            <a:pPr lvl="0"/>
            <a:r>
              <a:rPr lang="en-US" dirty="0"/>
              <a:t>Interleaved pulses </a:t>
            </a:r>
            <a:r>
              <a:rPr lang="en-US" dirty="0" smtClean="0"/>
              <a:t>– (only </a:t>
            </a:r>
            <a:r>
              <a:rPr lang="en-US" dirty="0"/>
              <a:t>one pair </a:t>
            </a:r>
            <a:r>
              <a:rPr lang="en-US" dirty="0" smtClean="0"/>
              <a:t>or</a:t>
            </a:r>
            <a:r>
              <a:rPr lang="en-US" dirty="0" smtClean="0"/>
              <a:t> outputs may be </a:t>
            </a:r>
            <a:r>
              <a:rPr lang="en-US" dirty="0"/>
              <a:t>active at any one </a:t>
            </a:r>
            <a:r>
              <a:rPr lang="en-US" dirty="0" smtClean="0"/>
              <a:t>time)</a:t>
            </a:r>
            <a:endParaRPr lang="en-US" dirty="0"/>
          </a:p>
          <a:p>
            <a:pPr lvl="0"/>
            <a:r>
              <a:rPr lang="en-US" dirty="0"/>
              <a:t>Up to 1 </a:t>
            </a:r>
            <a:r>
              <a:rPr lang="en-US" dirty="0" err="1"/>
              <a:t>ms</a:t>
            </a:r>
            <a:r>
              <a:rPr lang="en-US" dirty="0"/>
              <a:t> phase width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71074" y="1328236"/>
            <a:ext cx="3418941" cy="18978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646162" y="1726561"/>
            <a:ext cx="2141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Bottom Board</a:t>
            </a:r>
          </a:p>
          <a:p>
            <a:endParaRPr lang="en-US" dirty="0"/>
          </a:p>
          <a:p>
            <a:r>
              <a:rPr lang="en-US" sz="1400" dirty="0" smtClean="0"/>
              <a:t>Power Connector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454442" y="3202412"/>
            <a:ext cx="3858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Tissue GND </a:t>
            </a:r>
            <a:r>
              <a:rPr lang="en-US" sz="1000" dirty="0"/>
              <a:t> </a:t>
            </a:r>
            <a:r>
              <a:rPr lang="en-US" sz="1000" dirty="0" smtClean="0"/>
              <a:t>  -/+C   -/+B    -/+A        Stim Channels A, B, and 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2081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Micro SD Card Data Storage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Up to </a:t>
            </a:r>
            <a:r>
              <a:rPr lang="en-US" dirty="0" smtClean="0"/>
              <a:t>128 </a:t>
            </a:r>
            <a:r>
              <a:rPr lang="en-US" dirty="0"/>
              <a:t>GB of removable storage</a:t>
            </a:r>
          </a:p>
          <a:p>
            <a:pPr lvl="0"/>
            <a:r>
              <a:rPr lang="en-US" dirty="0"/>
              <a:t>32 GB is about 2 days of storage for 16 channels at 5 kHz</a:t>
            </a:r>
          </a:p>
          <a:p>
            <a:pPr lvl="0"/>
            <a:r>
              <a:rPr lang="en-US" dirty="0" smtClean="0"/>
              <a:t>Uses 4K video graded U3 micro SD Cards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61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IrDA Port (Infrared serial port adapter)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Tether free communication between the MATLAB client and the Neurochip3</a:t>
            </a:r>
          </a:p>
          <a:p>
            <a:pPr lvl="0"/>
            <a:r>
              <a:rPr lang="en-US" dirty="0"/>
              <a:t>20-30 cm range.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61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2919</TotalTime>
  <Words>934</Words>
  <Application>Microsoft Office PowerPoint</Application>
  <PresentationFormat>Widescreen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Neurochip3</vt:lpstr>
      <vt:lpstr>Neurochip3 Hardware</vt:lpstr>
      <vt:lpstr>Neurochip3 Firmware (FPGA and CPU)</vt:lpstr>
      <vt:lpstr>Neurochip3 Software</vt:lpstr>
      <vt:lpstr>Biophysical Signal Amplifier (Intan Chip)</vt:lpstr>
      <vt:lpstr>Biophysical Signal Amplifier</vt:lpstr>
      <vt:lpstr>Stimulator</vt:lpstr>
      <vt:lpstr>Micro SD Card Data Storage</vt:lpstr>
      <vt:lpstr>IrDA Port (Infrared serial port adapter)</vt:lpstr>
      <vt:lpstr>FPGA (Field Programmable Gate Array)</vt:lpstr>
      <vt:lpstr>ARM CPU Chip</vt:lpstr>
      <vt:lpstr>Neurochip3 MATAB Client</vt:lpstr>
      <vt:lpstr>Communications and Control</vt:lpstr>
      <vt:lpstr>Record Settings</vt:lpstr>
      <vt:lpstr>Window Discriminator and Event Settings</vt:lpstr>
      <vt:lpstr>Stimulator Settings</vt:lpstr>
      <vt:lpstr>Window Discriminator Sweep Viewer</vt:lpstr>
      <vt:lpstr>Event Viewer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Neurochip3</dc:title>
  <dc:creator>Larry E. Shupe</dc:creator>
  <cp:lastModifiedBy>Larry E. Shupe</cp:lastModifiedBy>
  <cp:revision>20</cp:revision>
  <dcterms:created xsi:type="dcterms:W3CDTF">2015-06-17T21:27:34Z</dcterms:created>
  <dcterms:modified xsi:type="dcterms:W3CDTF">2018-06-12T22:16:13Z</dcterms:modified>
</cp:coreProperties>
</file>