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1" r:id="rId2"/>
    <p:sldId id="269" r:id="rId3"/>
    <p:sldId id="266" r:id="rId4"/>
    <p:sldId id="264" r:id="rId5"/>
    <p:sldId id="270" r:id="rId6"/>
    <p:sldId id="271" r:id="rId7"/>
    <p:sldId id="272" r:id="rId8"/>
    <p:sldId id="273" r:id="rId9"/>
    <p:sldId id="275" r:id="rId10"/>
    <p:sldId id="277" r:id="rId11"/>
    <p:sldId id="278" r:id="rId12"/>
    <p:sldId id="276" r:id="rId13"/>
    <p:sldId id="281" r:id="rId14"/>
    <p:sldId id="279" r:id="rId15"/>
    <p:sldId id="280" r:id="rId16"/>
    <p:sldId id="282" r:id="rId17"/>
    <p:sldId id="283" r:id="rId18"/>
    <p:sldId id="286" r:id="rId19"/>
    <p:sldId id="285" r:id="rId20"/>
    <p:sldId id="284" r:id="rId21"/>
    <p:sldId id="288" r:id="rId22"/>
    <p:sldId id="287" r:id="rId23"/>
    <p:sldId id="289" r:id="rId24"/>
    <p:sldId id="290" r:id="rId25"/>
    <p:sldId id="292" r:id="rId26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2" autoAdjust="0"/>
    <p:restoredTop sz="94660"/>
  </p:normalViewPr>
  <p:slideViewPr>
    <p:cSldViewPr>
      <p:cViewPr varScale="1">
        <p:scale>
          <a:sx n="71" d="100"/>
          <a:sy n="71" d="100"/>
        </p:scale>
        <p:origin x="-3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B8E51563-E49F-4A69-AFF6-B38FC0095E2D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7838A765-063B-4B37-9798-7287463E8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9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DCD2-E45D-4BBC-A7AC-B629A13F2E8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F8DE8D-A404-421A-B044-A5803694681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000A69-D3A8-4561-9E96-365D0F234C8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5.wdp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microsoft.com/office/2007/relationships/hdphoto" Target="../media/hdphoto7.wdp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Friday Harbor Labs</a:t>
            </a:r>
            <a:b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Science Outreach Program 2016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19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Engaging San Juan Island K-12 students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 the process of science through dynamic fieldwork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&amp; hands-on, inquiry based labs and activities!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2800" dirty="0" smtClean="0"/>
              <a:t>  </a:t>
            </a:r>
            <a:endParaRPr lang="en-US" altLang="en-US" sz="2800" dirty="0" smtClean="0">
              <a:latin typeface="Arial Rounded MT Bold" pitchFamily="34" charset="0"/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19" name="Picture 2" descr="C:\Users\Jenny\Desktop\Jenny's backup\JennyBU\K-12 Pictures\2013-2014\4th BS\DSCN6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49" y="3608928"/>
            <a:ext cx="2181773" cy="290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3.bp.blogspot.com/-ObHyPB5x1JA/VRU9bSJUmvI/AAAAAAAAAa0/xhXZ8S9iP2I/s1600/Plankt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666"/>
          <a:stretch/>
        </p:blipFill>
        <p:spPr bwMode="auto">
          <a:xfrm rot="5400000">
            <a:off x="-511642" y="4229099"/>
            <a:ext cx="3385483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enny\Desktop\Jenny's backup\JennyBU\K-12 Pictures\2016-17\1st\MB\DSCN5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31" y="3505019"/>
            <a:ext cx="2133600" cy="160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enny\Desktop\Jenny's backup\JennyBU\K-12 Pictures\2016-17\1st\DSCN54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6446" b="3544"/>
          <a:stretch/>
        </p:blipFill>
        <p:spPr bwMode="auto">
          <a:xfrm>
            <a:off x="4311295" y="3608928"/>
            <a:ext cx="2239000" cy="286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enny\Desktop\Jenny's backup\JennyBU\K-12 Pictures\2016-17\5th fall\DSCN52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2531" r="7487"/>
          <a:stretch/>
        </p:blipFill>
        <p:spPr bwMode="auto">
          <a:xfrm>
            <a:off x="6550295" y="5022182"/>
            <a:ext cx="2230581" cy="1699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533400"/>
            <a:ext cx="8232648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sz="3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 Grade – Friday Harbor Marina </a:t>
            </a:r>
            <a:br>
              <a:rPr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Water Quality Monitoring</a:t>
            </a:r>
            <a:endParaRPr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028" name="Picture 4" descr="C:\Users\Jenny\Desktop\Jenny's backup\JennyBU\K-12 Pictures\2016-17\5th fall\DSCN5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33" y="1681396"/>
            <a:ext cx="4258456" cy="319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enny\Desktop\Jenny's backup\JennyBU\K-12 Pictures\2016-17\5th fall\DSCN4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9566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enny\Desktop\Jenny's backup\JennyBU\K-12 Pictures\2016-17\5th fall\DSCN49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"/>
          <a:stretch/>
        </p:blipFill>
        <p:spPr bwMode="auto">
          <a:xfrm>
            <a:off x="999565" y="4253110"/>
            <a:ext cx="3186953" cy="2538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Jenny\Desktop\Jenny's backup\JennyBU\K-12 Pictures\2016-17\5th fall\WP_20161110_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13" y="4876800"/>
            <a:ext cx="3262745" cy="183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8800"/>
            <a:ext cx="7851648" cy="10668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FHES 6</a:t>
            </a:r>
            <a:r>
              <a:rPr lang="en-US" sz="4889" baseline="30000" dirty="0" smtClean="0">
                <a:solidFill>
                  <a:schemeClr val="accent4"/>
                </a:solidFill>
                <a:latin typeface="Times New Roman"/>
              </a:rPr>
              <a:t>th</a:t>
            </a: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 Grade</a:t>
            </a:r>
            <a:br>
              <a:rPr lang="en-US" sz="4889" dirty="0" smtClean="0">
                <a:solidFill>
                  <a:schemeClr val="accent4"/>
                </a:solidFill>
                <a:latin typeface="Times New Roman"/>
              </a:rPr>
            </a:b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Marine Biology Expert Day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9874" name="Picture 2" descr="C:\Users\Jenny\Desktop\Jenny's backup\JennyBU\K-12 Pictures\2015-16\6th Exp\DSCN3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1"/>
            <a:ext cx="3825992" cy="2869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Jenny\Desktop\Jenny's backup\JennyBU\K-12 Pictures\2015-16\6th Exp\DSCN3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96071"/>
            <a:ext cx="3924300" cy="29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C:\Users\Jenny\Desktop\Jenny's backup\JennyBU\K-12 Pictures\2015-16\6th Exp\DSCN3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39" y="3314134"/>
            <a:ext cx="2530522" cy="3373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8001000" cy="1066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400" baseline="30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Grade Beach Surveys with </a:t>
            </a:r>
            <a:br>
              <a:rPr lang="en-US" sz="3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UW </a:t>
            </a:r>
            <a:r>
              <a:rPr lang="en-US" sz="3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ZooBot</a:t>
            </a:r>
            <a:r>
              <a:rPr lang="en-US" sz="3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Mentors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81923" name="Picture 3" descr="C:\Users\Jenny\Desktop\Jenny's backup\JennyBU\K-12 Pictures\2015-16\6th beach\DSCN3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05" y="1567271"/>
            <a:ext cx="3459280" cy="2594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Jenny\Desktop\Jenny's backup\JennyBU\K-12 Pictures\2015-16\6th beach\DSCN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11" y="4134315"/>
            <a:ext cx="3581469" cy="2686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enny\Desktop\Jenny's backup\JennyBU\K-12 Pictures\2015-16\6th beach\DSCN3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2" y="1372746"/>
            <a:ext cx="4027833" cy="302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enny\Desktop\Jenny's backup\JennyBU\K-12 Pictures\2015-16\6th beach\DSCN39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78" y="4211581"/>
            <a:ext cx="3528160" cy="2646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457200"/>
            <a:ext cx="7772400" cy="1447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FHMS 7</a:t>
            </a:r>
            <a:r>
              <a:rPr sz="4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Grade Science </a:t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DNA Extraction Lab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C:\Users\Jenny\Desktop\Jenny's backup\JennyBU\K-12 Pictures\2015-16\7th\DSCN2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92803"/>
            <a:ext cx="3276600" cy="2457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Jenny\Desktop\Jenny's backup\JennyBU\K-12 Pictures\2015-16\7th\DSCN2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49960"/>
            <a:ext cx="3124200" cy="2343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C:\Users\Jenny\Desktop\Jenny's backup\JennyBU\K-12 Pictures\2015-16\7th\DSCN2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54067"/>
            <a:ext cx="3695700" cy="277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686800" cy="9906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SSIS 7</a:t>
            </a:r>
            <a:r>
              <a:rPr sz="4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 Grade – Sampling</a:t>
            </a:r>
            <a:br>
              <a:rPr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 Benthic Macroinvertebrates </a:t>
            </a:r>
            <a:r>
              <a:rPr sz="3200" dirty="0" smtClean="0">
                <a:latin typeface="Times New Roman" pitchFamily="18" charset="0"/>
                <a:cs typeface="Times New Roman" pitchFamily="18" charset="0"/>
              </a:rPr>
              <a:t>(insects)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6019" name="Picture 3" descr="C:\Users\Jenny\Desktop\Jenny's backup\JennyBU\K-12 Pictures\2015-16\SSIS insects\DSCN3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31" y="1794669"/>
            <a:ext cx="3881767" cy="291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C:\Users\Jenny\Desktop\Jenny's backup\JennyBU\K-12 Pictures\2015-16\SSIS insects\DSCN3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4706323"/>
            <a:ext cx="2868578" cy="2151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C:\Users\Jenny\Desktop\Jenny's backup\JennyBU\K-12 Pictures\2015-16\SSIS insects\DSCN3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20" y="4503495"/>
            <a:ext cx="3138985" cy="235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C:\Users\Jenny\Desktop\Jenny's backup\JennyBU\K-12 Pictures\2015-16\SSIS insects\DSCN35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r="7449" b="13738"/>
          <a:stretch/>
        </p:blipFill>
        <p:spPr bwMode="auto">
          <a:xfrm>
            <a:off x="248179" y="1794669"/>
            <a:ext cx="4692251" cy="3124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762000"/>
            <a:ext cx="7772400" cy="12192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smtClean="0">
                <a:latin typeface="Times New Roman" pitchFamily="18" charset="0"/>
                <a:cs typeface="Times New Roman" pitchFamily="18" charset="0"/>
              </a:rPr>
              <a:t>SSIS 7</a:t>
            </a:r>
            <a:r>
              <a:rPr sz="4400" baseline="3000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4400" smtClean="0">
                <a:latin typeface="Times New Roman" pitchFamily="18" charset="0"/>
                <a:cs typeface="Times New Roman" pitchFamily="18" charset="0"/>
              </a:rPr>
              <a:t> Grade – Sorting</a:t>
            </a:r>
            <a:br>
              <a:rPr sz="4400" smtClean="0">
                <a:latin typeface="Times New Roman" pitchFamily="18" charset="0"/>
                <a:cs typeface="Times New Roman" pitchFamily="18" charset="0"/>
              </a:rPr>
            </a:br>
            <a:r>
              <a:rPr sz="4400" smtClean="0">
                <a:latin typeface="Times New Roman" pitchFamily="18" charset="0"/>
                <a:cs typeface="Times New Roman" pitchFamily="18" charset="0"/>
              </a:rPr>
              <a:t> Benthic Macroinvertebrates</a:t>
            </a:r>
            <a:endParaRPr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56322" name="Picture 2" descr="C:\Users\Jenny\Desktop\Documents\JennyBU\K-12 Pictures\2011-2012\KK best\Insects\P1010256.JPG"/>
          <p:cNvPicPr>
            <a:picLocks noChangeAspect="1" noChangeArrowheads="1"/>
          </p:cNvPicPr>
          <p:nvPr/>
        </p:nvPicPr>
        <p:blipFill>
          <a:blip r:embed="rId2" cstate="print"/>
          <a:srcRect b="24243"/>
          <a:stretch>
            <a:fillRect/>
          </a:stretch>
        </p:blipFill>
        <p:spPr bwMode="auto">
          <a:xfrm>
            <a:off x="152400" y="1933575"/>
            <a:ext cx="41910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4" name="Picture 2" descr="C:\Users\Jenny\Desktop\Jenny's backup\JennyBU\K-12 Pictures\2015-16\SSIS insects\DSCN3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05254"/>
            <a:ext cx="3581400" cy="26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C:\Users\Jenny\Desktop\Jenny's backup\JennyBU\K-12 Pictures\2015-16\SSIS insects\DSCN3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63" y="2819400"/>
            <a:ext cx="4495800" cy="3372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609600"/>
            <a:ext cx="7772400" cy="12192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FHMS 7</a:t>
            </a:r>
            <a:r>
              <a:rPr sz="4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Grade Science Class </a:t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Gray </a:t>
            </a:r>
            <a:r>
              <a:rPr sz="4400" smtClean="0">
                <a:latin typeface="Times New Roman" pitchFamily="18" charset="0"/>
                <a:cs typeface="Times New Roman" pitchFamily="18" charset="0"/>
              </a:rPr>
              <a:t>Whale Assembly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79878" name="Picture 6" descr="C:\Users\Jenny\Desktop\Jenny's backup\JennyBU\K-12 Pictures\2015-16\7th\DSCN3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84"/>
          <a:stretch/>
        </p:blipFill>
        <p:spPr bwMode="auto">
          <a:xfrm>
            <a:off x="0" y="1743500"/>
            <a:ext cx="2814239" cy="31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C:\Users\Jenny\Desktop\Jenny's backup\JennyBU\K-12 Pictures\2015-16\7th\DSCN3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44" y="3797495"/>
            <a:ext cx="4102956" cy="3077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C:\Users\Jenny\Desktop\Jenny's backup\JennyBU\K-12 Pictures\2015-16\7th\DSCN3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68" y="4223094"/>
            <a:ext cx="3438376" cy="2579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Jenny\Desktop\Jenny's backup\JennyBU\K-12 Pictures\2015-16\7th\DSCN299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74"/>
          <a:stretch/>
        </p:blipFill>
        <p:spPr bwMode="auto">
          <a:xfrm>
            <a:off x="3886200" y="1828801"/>
            <a:ext cx="2902028" cy="272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51648" cy="10668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SSIS 8</a:t>
            </a:r>
            <a:r>
              <a:rPr lang="en-US" sz="4889" baseline="30000" dirty="0" smtClean="0">
                <a:solidFill>
                  <a:schemeClr val="accent4"/>
                </a:solidFill>
                <a:latin typeface="Times New Roman"/>
              </a:rPr>
              <a:t>th</a:t>
            </a: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 Grade</a:t>
            </a:r>
            <a:br>
              <a:rPr lang="en-US" sz="4889" dirty="0" smtClean="0">
                <a:solidFill>
                  <a:schemeClr val="accent4"/>
                </a:solidFill>
                <a:latin typeface="Times New Roman"/>
              </a:rPr>
            </a:br>
            <a:r>
              <a:rPr lang="en-US" sz="4889" dirty="0" smtClean="0">
                <a:solidFill>
                  <a:schemeClr val="accent4"/>
                </a:solidFill>
                <a:latin typeface="Times New Roman"/>
              </a:rPr>
              <a:t>Invert Observations &amp; Inquiry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 descr="P1000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884" y="4623336"/>
            <a:ext cx="2237236" cy="167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0" name="Picture 2" descr="C:\Users\Jenny\Desktop\Jenny's backup\JennyBU\K-12 Pictures\2015-16\SSIS 8\DSCN3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02577"/>
            <a:ext cx="3048000" cy="228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Jenny\Desktop\Jenny's backup\JennyBU\K-12 Pictures\2015-16\SSIS 8\DSCN3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2577"/>
            <a:ext cx="2907284" cy="3875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C:\Users\Jenny\Desktop\Jenny's backup\JennyBU\K-12 Pictures\2015-16\SSIS 8\DSCN3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02577"/>
            <a:ext cx="2863658" cy="381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895356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FHMS 8</a:t>
            </a:r>
            <a:r>
              <a:rPr lang="en-US" sz="3200" baseline="30000" dirty="0" smtClean="0">
                <a:latin typeface="+mn-lt"/>
              </a:rPr>
              <a:t>th</a:t>
            </a:r>
            <a:r>
              <a:rPr lang="en-US" sz="3200" dirty="0" smtClean="0">
                <a:latin typeface="+mn-lt"/>
              </a:rPr>
              <a:t> Grade Observation &amp; Inquiry Labs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Jenny\Desktop\Jenny's backup\JennyBU\K-12 Pictures\2016-17\8th Obs &amp; Inq\DSCN4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591"/>
            <a:ext cx="3657600" cy="2743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enny\Desktop\Jenny's backup\JennyBU\K-12 Pictures\2016-17\8th Obs &amp; Inq\DSCN4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4641"/>
            <a:ext cx="3758775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enny\Desktop\Jenny's backup\JennyBU\K-12 Pictures\2016-17\8th Obs &amp; Inq\DSCN4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8861"/>
            <a:ext cx="3791437" cy="2843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enny\Desktop\Jenny's backup\JennyBU\K-12 Pictures\2016-17\8th Obs &amp; Inq\DSCN48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4274" r="10001" b="8677"/>
          <a:stretch/>
        </p:blipFill>
        <p:spPr bwMode="auto">
          <a:xfrm>
            <a:off x="4724400" y="1398493"/>
            <a:ext cx="3321424" cy="2487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1"/>
            <a:ext cx="7235952" cy="685800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FHMS 8</a:t>
            </a:r>
            <a:r>
              <a:rPr lang="en-US" sz="3600" baseline="30000" dirty="0" smtClean="0">
                <a:latin typeface="+mn-lt"/>
              </a:rPr>
              <a:t>th</a:t>
            </a:r>
            <a:r>
              <a:rPr lang="en-US" sz="3600" dirty="0" smtClean="0">
                <a:latin typeface="+mn-lt"/>
              </a:rPr>
              <a:t> Grade Field Experience</a:t>
            </a:r>
            <a:endParaRPr lang="en-US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Jenny\Desktop\Jenny's backup\JennyBU\K-12 Pictures\2016-17\8th Field Exp\DSCN5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2690"/>
            <a:ext cx="3657600" cy="2743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enny\Desktop\Jenny's backup\JennyBU\K-12 Pictures\2016-17\8th Field Exp\DSCN5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980426" cy="2985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enny\Desktop\Jenny's backup\JennyBU\K-12 Pictures\2016-17\8th Field Exp\DSCN5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/>
          <a:stretch/>
        </p:blipFill>
        <p:spPr bwMode="auto">
          <a:xfrm>
            <a:off x="5312854" y="3505201"/>
            <a:ext cx="2909854" cy="3332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enny\Desktop\Jenny's backup\JennyBU\K-12 Pictures\2016-17\8th Field Exp\WP_20161014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32544"/>
            <a:ext cx="4381500" cy="245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28600"/>
            <a:ext cx="7256639" cy="1676400"/>
          </a:xfrm>
          <a:extLst/>
        </p:spPr>
        <p:txBody>
          <a:bodyPr/>
          <a:lstStyle/>
          <a:p>
            <a:pPr algn="l">
              <a:defRPr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Kindergarten – How are we </a:t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alike? Sea Stars, Scallops &amp; Me!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Subtitle 7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 altLang="en-US" dirty="0" smtClean="0"/>
          </a:p>
        </p:txBody>
      </p:sp>
      <p:pic>
        <p:nvPicPr>
          <p:cNvPr id="12293" name="Picture 2" descr="\\ariadne\FHLSOP\K-12\0 K Seastars Scallops &amp; Me\2013 photos\SS&amp;M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188" y="11049000"/>
            <a:ext cx="845661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\\ariadne\FHLSOP\K-12\0 K Seastars Scallops &amp; Me\2013 photos\SS&amp;M 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34" y="697081"/>
            <a:ext cx="2281238" cy="304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C:\Users\Jenny\Desktop\Jenny's backup\JennyBU\K-12 Pictures\2015-16\0 Kind\DSCN39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/>
        </p:blipFill>
        <p:spPr bwMode="auto">
          <a:xfrm>
            <a:off x="0" y="1981200"/>
            <a:ext cx="5872163" cy="46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nny\Desktop\Jenny's backup\JennyBU\K-12 Pictures\2015-16\0 Kind\DSCN3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/>
          <a:stretch/>
        </p:blipFill>
        <p:spPr bwMode="auto">
          <a:xfrm>
            <a:off x="5872163" y="3757854"/>
            <a:ext cx="3171318" cy="2536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609600"/>
            <a:ext cx="6819122" cy="1379376"/>
          </a:xfrm>
          <a:extLst/>
        </p:spPr>
        <p:txBody>
          <a:bodyPr/>
          <a:lstStyle/>
          <a:p>
            <a:pPr>
              <a:defRPr/>
            </a:pPr>
            <a:r>
              <a:rPr sz="4400" smtClean="0">
                <a:latin typeface="Times New Roman" pitchFamily="18" charset="0"/>
                <a:cs typeface="Times New Roman" pitchFamily="18" charset="0"/>
              </a:rPr>
              <a:t>SSIS 8</a:t>
            </a:r>
            <a:r>
              <a:rPr sz="4400" baseline="3000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4400" smtClean="0">
                <a:latin typeface="Times New Roman" pitchFamily="18" charset="0"/>
                <a:cs typeface="Times New Roman" pitchFamily="18" charset="0"/>
              </a:rPr>
              <a:t> Grade Science: </a:t>
            </a:r>
            <a:br>
              <a:rPr sz="4400" smtClean="0">
                <a:latin typeface="Times New Roman" pitchFamily="18" charset="0"/>
                <a:cs typeface="Times New Roman" pitchFamily="18" charset="0"/>
              </a:rPr>
            </a:br>
            <a:r>
              <a:rPr sz="4400" smtClean="0">
                <a:latin typeface="Times New Roman" pitchFamily="18" charset="0"/>
                <a:cs typeface="Times New Roman" pitchFamily="18" charset="0"/>
              </a:rPr>
              <a:t>Know the Kelp &amp; Algae</a:t>
            </a:r>
            <a:endParaRPr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Text Placeholder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endParaRPr lang="en-US" altLang="en-US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8925" y="1935163"/>
          <a:ext cx="6026150" cy="4389437"/>
        </p:xfrm>
        <a:graphic>
          <a:graphicData uri="http://schemas.openxmlformats.org/drawingml/2006/table">
            <a:tbl>
              <a:tblPr/>
              <a:tblGrid>
                <a:gridCol w="2537805"/>
                <a:gridCol w="2537805"/>
                <a:gridCol w="190108"/>
                <a:gridCol w="190108"/>
                <a:gridCol w="190108"/>
                <a:gridCol w="190108"/>
                <a:gridCol w="190108"/>
              </a:tblGrid>
              <a:tr h="3809441">
                <a:tc gridSpan="7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2893" marR="42893" marT="42899" marB="428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9996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14160"/>
                        </a:solidFill>
                        <a:effectLst/>
                        <a:latin typeface="Arial"/>
                      </a:endParaRPr>
                    </a:p>
                  </a:txBody>
                  <a:tcPr marL="42893" marR="42893" marT="42899" marB="428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14160"/>
                        </a:solidFill>
                        <a:effectLst/>
                        <a:latin typeface="Arial"/>
                      </a:endParaRPr>
                    </a:p>
                  </a:txBody>
                  <a:tcPr marL="42893" marR="42893" marT="42899" marB="428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4" marR="82354" marT="41183" marB="41183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4" marR="82354" marT="41183" marB="41183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4" marR="82354" marT="41183" marB="41183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4" marR="82354" marT="41183" marB="41183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4" marR="82354" marT="41183" marB="41183">
                    <a:lnT>
                      <a:noFill/>
                    </a:lnT>
                  </a:tcPr>
                </a:tc>
              </a:tr>
            </a:tbl>
          </a:graphicData>
        </a:graphic>
      </p:graphicFrame>
      <p:pic>
        <p:nvPicPr>
          <p:cNvPr id="8194" name="Picture 2" descr="C:\Users\Jenny\Desktop\Jenny's backup\JennyBU\K-12 Pictures\2015-16\SSIS 8\DSCN3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64" y="2401910"/>
            <a:ext cx="3124200" cy="4165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nny\Desktop\Jenny's backup\JennyBU\K-12 Pictures\2015-16\SSIS 8\DSCN3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51324"/>
            <a:ext cx="3200400" cy="4266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enny\Desktop\Jenny's backup\JennyBU\K-12 Pictures\2015-16\SSIS 8\DSCN3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95600"/>
            <a:ext cx="2629197" cy="350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16736"/>
            <a:ext cx="8763000" cy="207264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FHHS &amp; SSIS Chemistry Classes</a:t>
            </a:r>
            <a:br>
              <a:rPr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Electrophoresis Exploration &amp; Dye Lab</a:t>
            </a:r>
            <a:endParaRPr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3" name="Text Placeholder 10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0" name="Picture 2" descr="C:\Users\Jenny\Desktop\Jenny's backup\JennyBU\K-12 Pictures\2015-16\SSIS EE\DSCN3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1" b="5984"/>
          <a:stretch/>
        </p:blipFill>
        <p:spPr bwMode="auto">
          <a:xfrm>
            <a:off x="381000" y="1398252"/>
            <a:ext cx="2319299" cy="3097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nny\Desktop\Jenny's backup\JennyBU\K-12 Pictures\2015-16\FHHS EE\DSCN35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3867"/>
          <a:stretch/>
        </p:blipFill>
        <p:spPr bwMode="auto">
          <a:xfrm>
            <a:off x="825348" y="4242213"/>
            <a:ext cx="3999284" cy="260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nny\Desktop\Jenny's backup\JennyBU\K-12 Pictures\2015-16\FHHS EE\DSCN35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7803" r="16596"/>
          <a:stretch/>
        </p:blipFill>
        <p:spPr bwMode="auto">
          <a:xfrm>
            <a:off x="5486400" y="3863762"/>
            <a:ext cx="3352800" cy="297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enny\Desktop\Jenny's backup\JennyBU\K-12 Pictures\2015-16\FHHS EE\DSCN34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9"/>
          <a:stretch/>
        </p:blipFill>
        <p:spPr bwMode="auto">
          <a:xfrm>
            <a:off x="2971800" y="1592696"/>
            <a:ext cx="3052497" cy="261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enny\Desktop\Jenny's backup\JennyBU\K-12 Pictures\2015-16\FHHS EE\DSCN35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b="5077"/>
          <a:stretch/>
        </p:blipFill>
        <p:spPr bwMode="auto">
          <a:xfrm>
            <a:off x="6629400" y="1517851"/>
            <a:ext cx="1808018" cy="241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0352" y="533400"/>
            <a:ext cx="5641848" cy="1676400"/>
          </a:xfrm>
        </p:spPr>
        <p:txBody>
          <a:bodyPr/>
          <a:lstStyle/>
          <a:p>
            <a:pPr algn="ctr"/>
            <a:r>
              <a:rPr lang="en-US" sz="3400" dirty="0" smtClean="0">
                <a:latin typeface="+mn-lt"/>
              </a:rPr>
              <a:t>FHHS &amp; SSIS </a:t>
            </a:r>
            <a:br>
              <a:rPr lang="en-US" sz="3400" dirty="0" smtClean="0">
                <a:latin typeface="+mn-lt"/>
              </a:rPr>
            </a:br>
            <a:r>
              <a:rPr lang="en-US" sz="3400" dirty="0" smtClean="0">
                <a:latin typeface="+mn-lt"/>
              </a:rPr>
              <a:t>Biology Classes</a:t>
            </a:r>
            <a:br>
              <a:rPr lang="en-US" sz="3400" dirty="0" smtClean="0">
                <a:latin typeface="+mn-lt"/>
              </a:rPr>
            </a:br>
            <a:r>
              <a:rPr lang="en-US" sz="3400" dirty="0" smtClean="0">
                <a:latin typeface="+mn-lt"/>
              </a:rPr>
              <a:t>Invasive M</a:t>
            </a:r>
            <a:r>
              <a:rPr lang="en-US" sz="3600" dirty="0" smtClean="0">
                <a:latin typeface="+mn-lt"/>
              </a:rPr>
              <a:t>ussel Project</a:t>
            </a:r>
            <a:endParaRPr lang="en-US" sz="3600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Jenny\Desktop\Jenny's backup\JennyBU\K-12 Pictures\2016-17\IMP\DSCN5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2686189"/>
            <a:ext cx="2848054" cy="379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enny\Desktop\Jenny's backup\JennyBU\K-12 Pictures\2016-17\IMP\DSCN5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09" y="2686189"/>
            <a:ext cx="2876970" cy="383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enny\Desktop\Jenny's backup\JennyBU\K-12 Pictures\2015-16\SSIS IMP\DSCN2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19" y="2667000"/>
            <a:ext cx="2862447" cy="3816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enny\Desktop\Jenny's backup\JennyBU\K-12 Pictures\2016-17\IMP\DSCN55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2" b="9329"/>
          <a:stretch/>
        </p:blipFill>
        <p:spPr bwMode="auto">
          <a:xfrm>
            <a:off x="6052956" y="0"/>
            <a:ext cx="2747774" cy="2703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67000"/>
            <a:ext cx="7010400" cy="533400"/>
          </a:xfrm>
          <a:solidFill>
            <a:srgbClr val="D9AA06"/>
          </a:solidFill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89" dirty="0" smtClean="0">
                <a:solidFill>
                  <a:srgbClr val="D9AA06"/>
                </a:solidFill>
                <a:effectLst/>
                <a:latin typeface="Times New Roman"/>
              </a:rPr>
              <a:t>The </a:t>
            </a:r>
            <a:r>
              <a:rPr lang="en-US" sz="4444" dirty="0" smtClean="0">
                <a:solidFill>
                  <a:srgbClr val="D9AA06"/>
                </a:solidFill>
                <a:effectLst/>
                <a:latin typeface="Times New Roman"/>
              </a:rPr>
              <a:t>University of Washington’s Friday Harbor Laboratories presents…</a:t>
            </a:r>
            <a:r>
              <a:rPr lang="en-US" sz="6000" dirty="0" smtClean="0">
                <a:solidFill>
                  <a:srgbClr val="003366"/>
                </a:solidFill>
                <a:latin typeface="Marker Felt"/>
              </a:rPr>
              <a:t/>
            </a:r>
            <a:br>
              <a:rPr lang="en-US" sz="6000" dirty="0" smtClean="0">
                <a:solidFill>
                  <a:srgbClr val="003366"/>
                </a:solidFill>
                <a:latin typeface="Marker Felt"/>
              </a:rPr>
            </a:br>
            <a:endParaRPr lang="en-US" dirty="0"/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752600" y="2590800"/>
            <a:ext cx="6743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7432" rIns="0" bIns="0"/>
          <a:lstStyle/>
          <a:p>
            <a:pPr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64" charset="-128"/>
              </a:rPr>
              <a:t>The Young Investigator Prize</a:t>
            </a:r>
          </a:p>
        </p:txBody>
      </p:sp>
      <p:sp>
        <p:nvSpPr>
          <p:cNvPr id="80900" name="TextBox 9"/>
          <p:cNvSpPr txBox="1">
            <a:spLocks noChangeArrowheads="1"/>
          </p:cNvSpPr>
          <p:nvPr/>
        </p:nvSpPr>
        <p:spPr bwMode="auto">
          <a:xfrm>
            <a:off x="0" y="3352800"/>
            <a:ext cx="899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The Young Investigator’s Prize is awarded every year </a:t>
            </a:r>
            <a:r>
              <a:rPr lang="en-US" altLang="en-US" sz="1800" dirty="0" smtClean="0">
                <a:latin typeface="Times New Roman" pitchFamily="18" charset="0"/>
              </a:rPr>
              <a:t>to a </a:t>
            </a:r>
            <a:r>
              <a:rPr lang="en-US" altLang="en-US" sz="1800" dirty="0">
                <a:latin typeface="Times New Roman" pitchFamily="18" charset="0"/>
              </a:rPr>
              <a:t>local high school junior(s) showing exceptional promise in the fields of Science and Mathematics. The winner is selected by      committee and is awarded a cash prize an UW / FHL internship.</a:t>
            </a:r>
          </a:p>
        </p:txBody>
      </p:sp>
      <p:sp>
        <p:nvSpPr>
          <p:cNvPr id="80901" name="TextBox 10"/>
          <p:cNvSpPr txBox="1">
            <a:spLocks noChangeArrowheads="1"/>
          </p:cNvSpPr>
          <p:nvPr/>
        </p:nvSpPr>
        <p:spPr bwMode="auto">
          <a:xfrm>
            <a:off x="52316" y="4291505"/>
            <a:ext cx="899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R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ecipients:  </a:t>
            </a:r>
            <a:r>
              <a:rPr lang="en-US" altLang="en-US" sz="1800" b="1" u="sng" dirty="0" smtClean="0"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altLang="en-US" sz="1800" b="1" u="sng" dirty="0" smtClean="0"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1800" b="1" u="sng" dirty="0" smtClean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altLang="en-US" sz="1800" b="1" u="sng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alt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Michael &amp;  Graham       Emily           Quinn                 Nick     &amp;  Max</a:t>
            </a:r>
            <a:endParaRPr lang="en-US" altLang="en-US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err="1" smtClean="0">
                <a:latin typeface="Times New Roman" pitchFamily="18" charset="0"/>
                <a:cs typeface="Times New Roman" pitchFamily="18" charset="0"/>
              </a:rPr>
              <a:t>Barsamian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800" b="1" dirty="0" err="1" smtClean="0">
                <a:latin typeface="Times New Roman" pitchFamily="18" charset="0"/>
                <a:cs typeface="Times New Roman" pitchFamily="18" charset="0"/>
              </a:rPr>
              <a:t>Crawbuck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    Guard        Freedman        Armstrong   Kessler </a:t>
            </a:r>
            <a:endParaRPr lang="en-US" altLang="en-US" sz="1800" dirty="0">
              <a:latin typeface="Arial" charset="0"/>
            </a:endParaRPr>
          </a:p>
        </p:txBody>
      </p:sp>
      <p:pic>
        <p:nvPicPr>
          <p:cNvPr id="80905" name="Picture 4" descr="FHL_logo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19200"/>
            <a:ext cx="1247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1" descr="\\ariadne\FHLSOP\k12_website\programs\yipfiles\Micha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30647"/>
            <a:ext cx="1045078" cy="156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7" name="Picture 13" descr="C:\Users\Jenny\Desktop\Emily%20Guard%20YI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81" y="5163449"/>
            <a:ext cx="1066800" cy="1534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\\ariadne\FHLSOP\k12_website\programs\yipfiles\Grah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65" y="5304855"/>
            <a:ext cx="1194816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9" name="TextBox 2"/>
          <p:cNvSpPr txBox="1">
            <a:spLocks noChangeArrowheads="1"/>
          </p:cNvSpPr>
          <p:nvPr/>
        </p:nvSpPr>
        <p:spPr bwMode="auto">
          <a:xfrm>
            <a:off x="7027461" y="3994152"/>
            <a:ext cx="213359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AWARD WINNER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BEATRICE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GRAUMAN</a:t>
            </a:r>
          </a:p>
        </p:txBody>
      </p:sp>
      <p:pic>
        <p:nvPicPr>
          <p:cNvPr id="19" name="Picture 18" descr="http://depts.washington.edu/fhlk12/programs/yipfiles/quin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20" y="5395627"/>
            <a:ext cx="1600200" cy="1037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4" name="Picture 2" descr="C:\Users\Jenny\Desktop\Jenny's backup\JennyBU\K-12 Pictures\2015-16\YIP\MaxKessler FromMaxKessler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 r="11788"/>
          <a:stretch/>
        </p:blipFill>
        <p:spPr bwMode="auto">
          <a:xfrm>
            <a:off x="6174528" y="5051000"/>
            <a:ext cx="1162050" cy="168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Jenny\Desktop\Jenny's backup\JennyBU\K-12 Pictures\2015-16\YIP\Nick Armstro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17" y="5130647"/>
            <a:ext cx="1103382" cy="1590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enny\Desktop\Jenny's backup\JennyBU\K-12 Pictures\2015-16\Bee\IMG_169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4" t="11416" b="22493"/>
          <a:stretch/>
        </p:blipFill>
        <p:spPr bwMode="auto">
          <a:xfrm>
            <a:off x="7387103" y="5068001"/>
            <a:ext cx="1328272" cy="172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2236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Jenny\Desktop\Jenny's backup\JennyBU\K-12 Pictures\2015-16\6th beach\DSCN39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/>
          <a:stretch/>
        </p:blipFill>
        <p:spPr bwMode="auto">
          <a:xfrm>
            <a:off x="990600" y="727881"/>
            <a:ext cx="7010400" cy="564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extBox 6"/>
          <p:cNvSpPr txBox="1">
            <a:spLocks noChangeArrowheads="1"/>
          </p:cNvSpPr>
          <p:nvPr/>
        </p:nvSpPr>
        <p:spPr bwMode="auto">
          <a:xfrm>
            <a:off x="3124200" y="4648200"/>
            <a:ext cx="4224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 End</a:t>
            </a:r>
          </a:p>
        </p:txBody>
      </p:sp>
    </p:spTree>
    <p:extLst>
      <p:ext uri="{BB962C8B-B14F-4D97-AF65-F5344CB8AC3E}">
        <p14:creationId xmlns:p14="http://schemas.microsoft.com/office/powerpoint/2010/main" val="796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enny\Desktop\Jenny's backup\JennyBU\K-12 Pictures\2015-16\3rd D4D\DSCN4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7" y="3048000"/>
            <a:ext cx="4826299" cy="362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nny\Desktop\Jenny's backup\JennyBU\K-12 Pictures\2015-16\4th BS\DSCN4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50" y="0"/>
            <a:ext cx="4067514" cy="542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nny\Desktop\Jenny's backup\JennyBU\K-12 Pictures\2015-16\3rd D4D\DSCN43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10528" r="8180" b="4456"/>
          <a:stretch/>
        </p:blipFill>
        <p:spPr bwMode="auto">
          <a:xfrm>
            <a:off x="1062318" y="766482"/>
            <a:ext cx="2756648" cy="2138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7526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sz="3600" dirty="0" smtClean="0">
                <a:latin typeface="Times New Roman" pitchFamily="18" charset="0"/>
                <a:cs typeface="Times New Roman" pitchFamily="18" charset="0"/>
              </a:rPr>
              <a:t>FHES 1</a:t>
            </a:r>
            <a:r>
              <a:rPr sz="36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sz="3600" dirty="0" smtClean="0">
                <a:latin typeface="Times New Roman" pitchFamily="18" charset="0"/>
                <a:cs typeface="Times New Roman" pitchFamily="18" charset="0"/>
              </a:rPr>
              <a:t> Graders  -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Magnifying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your world 5 X</a:t>
            </a:r>
            <a:r>
              <a:rPr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sz="3600" dirty="0" smtClean="0">
                <a:latin typeface="Times New Roman" pitchFamily="18" charset="0"/>
                <a:cs typeface="Times New Roman" pitchFamily="18" charset="0"/>
              </a:rPr>
            </a:b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Text Placeholder 1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79874" name="Picture 2" descr="C:\Users\Jenny\Desktop\Jenny's backup\JennyBU\K-12 Pictures\2016-17\1st\DSCN5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399" y="2057400"/>
            <a:ext cx="3467113" cy="462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Jenny\Desktop\Jenny's backup\JennyBU\K-12 Pictures\2016-17\1st\DSCN5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057400"/>
            <a:ext cx="3466259" cy="4621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0352" y="457200"/>
            <a:ext cx="77724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40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 Grade </a:t>
            </a:r>
            <a:br>
              <a:rPr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Eye Spy </a:t>
            </a:r>
            <a:r>
              <a:rPr sz="3600" dirty="0" smtClean="0">
                <a:latin typeface="Times New Roman" pitchFamily="18" charset="0"/>
                <a:cs typeface="Times New Roman" pitchFamily="18" charset="0"/>
              </a:rPr>
              <a:t>&amp; Inquiry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Activities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 Placeholder 11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1600200" y="6248400"/>
            <a:ext cx="7500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Working with our UW Marine Biology student mentors  </a:t>
            </a:r>
          </a:p>
        </p:txBody>
      </p:sp>
      <p:pic>
        <p:nvPicPr>
          <p:cNvPr id="1026" name="Picture 2" descr="C:\Users\Jenny\Desktop\Jenny's backup\JennyBU\K-12 Pictures\2016-17\1st\DSCN5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262343" cy="3197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enny\Desktop\Jenny's backup\JennyBU\K-12 Pictures\2016-17\1st\DSCN53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/>
          <a:stretch/>
        </p:blipFill>
        <p:spPr bwMode="auto">
          <a:xfrm>
            <a:off x="4504390" y="2703726"/>
            <a:ext cx="4537065" cy="354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6019799" cy="12192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44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Grade –</a:t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Is it a plant or animal? 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8067" name="Picture 3" descr="C:\Users\Jenny\Desktop\Jenny's backup\JennyBU\K-12 Pictures\2015-16\2nd\DSCN38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60"/>
          <a:stretch/>
        </p:blipFill>
        <p:spPr bwMode="auto">
          <a:xfrm>
            <a:off x="3538191" y="2901927"/>
            <a:ext cx="4590600" cy="375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Jenny\Desktop\Jenny's backup\JennyBU\K-12 Pictures\2015-16\2nd\DSCN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2341861"/>
            <a:ext cx="3295736" cy="4393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enny\Desktop\Jenny's backup\JennyBU\K-12 Pictures\2015-16\2nd\DSCN38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4" b="11362"/>
          <a:stretch/>
        </p:blipFill>
        <p:spPr bwMode="auto">
          <a:xfrm>
            <a:off x="6400800" y="152401"/>
            <a:ext cx="2483932" cy="316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533401"/>
            <a:ext cx="77724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40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 Grade – Argyle Beach </a:t>
            </a:r>
            <a:br>
              <a:rPr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sz="4000" dirty="0" smtClean="0">
                <a:latin typeface="Times New Roman" pitchFamily="18" charset="0"/>
                <a:cs typeface="Times New Roman" pitchFamily="18" charset="0"/>
              </a:rPr>
              <a:t>Invasive Clam Dig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0898" name="Picture 2" descr="C:\Users\Jenny\Desktop\Jenny's backup\JennyBU\K-12 Pictures\2015-16\3rd Clam\DSCN4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3" y="2043006"/>
            <a:ext cx="5489811" cy="411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Jenny\Desktop\Jenny's backup\JennyBU\K-12 Pictures\2015-16\3rd Clam\DSCN4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39" y="4045258"/>
            <a:ext cx="3581399" cy="2686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C:\Users\Jenny\Desktop\Jenny's backup\JennyBU\K-12 Pictures\2015-16\3rd Clam\DSCN4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r="6623"/>
          <a:stretch/>
        </p:blipFill>
        <p:spPr bwMode="auto">
          <a:xfrm>
            <a:off x="5634564" y="1676401"/>
            <a:ext cx="3134694" cy="2395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134435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3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30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sz="3000" dirty="0" smtClean="0">
                <a:latin typeface="Times New Roman" pitchFamily="18" charset="0"/>
                <a:cs typeface="Times New Roman" pitchFamily="18" charset="0"/>
              </a:rPr>
              <a:t> Grade – "Diver for a Day"</a:t>
            </a:r>
            <a:br>
              <a:rPr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sz="3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3000" dirty="0" smtClean="0">
                <a:latin typeface="Times New Roman" pitchFamily="18" charset="0"/>
                <a:cs typeface="Times New Roman" pitchFamily="18" charset="0"/>
              </a:rPr>
              <a:t>board the Research Vessel </a:t>
            </a:r>
            <a:r>
              <a:rPr sz="3000" i="1" dirty="0" smtClean="0">
                <a:latin typeface="Times New Roman" pitchFamily="18" charset="0"/>
                <a:cs typeface="Times New Roman" pitchFamily="18" charset="0"/>
              </a:rPr>
              <a:t>Centennial</a:t>
            </a:r>
            <a:r>
              <a:rPr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Text Placeholder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074" name="Picture 2" descr="C:\Users\Jenny\Desktop\Jenny's backup\JennyBU\K-12 Pictures\2015-16\3rd D4D\DSCN42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-4452" r="-4082" b="4452"/>
          <a:stretch/>
        </p:blipFill>
        <p:spPr bwMode="auto">
          <a:xfrm>
            <a:off x="0" y="1449259"/>
            <a:ext cx="3491346" cy="280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enny\Desktop\Jenny's backup\JennyBU\K-12 Pictures\2015-16\3rd D4D\DSCN4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37" y="3116355"/>
            <a:ext cx="2822139" cy="3762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enny\Desktop\Jenny's backup\JennyBU\K-12 Pictures\2015-16\3rd D4D\DSCN43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785"/>
          <a:stretch/>
        </p:blipFill>
        <p:spPr bwMode="auto">
          <a:xfrm>
            <a:off x="3071201" y="4249926"/>
            <a:ext cx="2978727" cy="251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nny\Desktop\Jenny's backup\JennyBU\K-12 Pictures\2015-16\3rd D4D\DSCN43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r="3334" b="7327"/>
          <a:stretch/>
        </p:blipFill>
        <p:spPr bwMode="auto">
          <a:xfrm>
            <a:off x="120808" y="4172912"/>
            <a:ext cx="2971799" cy="266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nny\Desktop\Jenny's backup\JennyBU\K-12 Pictures\2015-16\3rd D4D\DSCN42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6736" r="8537"/>
          <a:stretch/>
        </p:blipFill>
        <p:spPr bwMode="auto">
          <a:xfrm>
            <a:off x="3231572" y="1562783"/>
            <a:ext cx="3021106" cy="262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nny\Desktop\Jenny's backup\JennyBU\K-12 Pictures\2015-16\3rd D4D\DSCN44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63" y="609601"/>
            <a:ext cx="1886163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6764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sz="3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 Grade – Dissolved Oxygen Lab </a:t>
            </a:r>
            <a:br>
              <a:rPr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3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almon </a:t>
            </a:r>
            <a:r>
              <a:rPr sz="3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3400" dirty="0" smtClean="0">
                <a:latin typeface="Times New Roman" pitchFamily="18" charset="0"/>
                <a:cs typeface="Times New Roman" pitchFamily="18" charset="0"/>
              </a:rPr>
              <a:t>elease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9090" name="Picture 2" descr="C:\Users\Jenny\Desktop\Jenny's backup\JennyBU\K-12 Pictures\2015-16\4th Sal Rel -DO\DSCN3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40334"/>
            <a:ext cx="3540939" cy="2656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enny\Desktop\Jenny's backup\JennyBU\K-12 Pictures\2015-16\4th Sal Rel -DO\DSCN3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r="13660"/>
          <a:stretch/>
        </p:blipFill>
        <p:spPr bwMode="auto">
          <a:xfrm>
            <a:off x="5486400" y="1801091"/>
            <a:ext cx="3320234" cy="4990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enny\Desktop\Jenny's backup\JennyBU\K-12 Pictures\2015-16\4th Sal Rel -DO\DSCN31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 bwMode="auto">
          <a:xfrm>
            <a:off x="1447800" y="3958048"/>
            <a:ext cx="4038600" cy="283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Jenny\Desktop\Jenny's backup\JennyBU\K-12 Pictures\2015-16\4th BS\DSCN41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/>
          <a:stretch/>
        </p:blipFill>
        <p:spPr bwMode="auto">
          <a:xfrm>
            <a:off x="176946" y="1104479"/>
            <a:ext cx="3691139" cy="317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enny\Desktop\Jenny's backup\JennyBU\K-12 Pictures\2015-16\4th BS\DSCN4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861419" cy="289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enny\Desktop\Jenny's backup\JennyBU\K-12 Pictures\2015-16\4th BS\DSCN4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05239"/>
            <a:ext cx="3435433" cy="257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0352" y="471488"/>
            <a:ext cx="7772400" cy="823912"/>
          </a:xfrm>
        </p:spPr>
        <p:txBody>
          <a:bodyPr/>
          <a:lstStyle/>
          <a:p>
            <a:pPr algn="ctr"/>
            <a:r>
              <a:rPr lang="en-US" sz="4800" dirty="0"/>
              <a:t>4</a:t>
            </a:r>
            <a:r>
              <a:rPr lang="en-US" sz="4800" baseline="30000" dirty="0"/>
              <a:t>th</a:t>
            </a:r>
            <a:r>
              <a:rPr lang="en-US" sz="4800" dirty="0"/>
              <a:t> Grade – Beach Seine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2" descr="C:\Users\Jenny\Desktop\Jenny's backup\JennyBU\K-12 Pictures\2015-16\4th BS results\DSCN4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6" y="4268075"/>
            <a:ext cx="3452843" cy="258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791</TotalTime>
  <Words>222</Words>
  <Application>Microsoft Office PowerPoint</Application>
  <PresentationFormat>On-screen Show (4:3)</PresentationFormat>
  <Paragraphs>40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Friday Harbor Labs Science Outreach Program 2016</vt:lpstr>
      <vt:lpstr>Kindergarten – How are we  alike? Sea Stars, Scallops &amp; Me!</vt:lpstr>
      <vt:lpstr>FHES 1st Graders  -  Magnifying your world 5 X  </vt:lpstr>
      <vt:lpstr>1st Grade  The Eye Spy &amp; Inquiry Activities</vt:lpstr>
      <vt:lpstr>2nd Grade –  Is it a plant or animal? </vt:lpstr>
      <vt:lpstr>3rd Grade – Argyle Beach  Invasive Clam Dig</vt:lpstr>
      <vt:lpstr>3rd Grade – "Diver for a Day" Aboard the Research Vessel Centennial </vt:lpstr>
      <vt:lpstr>4th Grade – Dissolved Oxygen Lab  and Salmon Release </vt:lpstr>
      <vt:lpstr>4th Grade – Beach Seine</vt:lpstr>
      <vt:lpstr>5th Grade – Friday Harbor Marina  Water Quality Monitoring</vt:lpstr>
      <vt:lpstr>FHES 6th Grade Marine Biology Expert Day  </vt:lpstr>
      <vt:lpstr>6th Grade Beach Surveys with  UW ZooBot Mentors  </vt:lpstr>
      <vt:lpstr>FHMS 7th Grade Science   DNA Extraction Lab</vt:lpstr>
      <vt:lpstr>SSIS 7th Grade – Sampling  Benthic Macroinvertebrates (insects)</vt:lpstr>
      <vt:lpstr>SSIS 7th Grade – Sorting  Benthic Macroinvertebrates</vt:lpstr>
      <vt:lpstr>FHMS 7th Grade Science Class  Gray Whale Assembly</vt:lpstr>
      <vt:lpstr>SSIS 8th Grade Invert Observations &amp; Inquiry </vt:lpstr>
      <vt:lpstr>FHMS 8th Grade Observation &amp; Inquiry Labs</vt:lpstr>
      <vt:lpstr>FHMS 8th Grade Field Experience</vt:lpstr>
      <vt:lpstr>SSIS 8th Grade Science:  Know the Kelp &amp; Algae</vt:lpstr>
      <vt:lpstr>FHHS &amp; SSIS Chemistry Classes Electrophoresis Exploration &amp; Dye Lab</vt:lpstr>
      <vt:lpstr>FHHS &amp; SSIS  Biology Classes Invasive Mussel Project</vt:lpstr>
      <vt:lpstr>The University of Washington’s Friday Harbor Laboratories presents…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  2016-17 FHLSOP SUPPORTERS!</dc:title>
  <dc:creator>Jenny</dc:creator>
  <cp:lastModifiedBy>Jenny</cp:lastModifiedBy>
  <cp:revision>55</cp:revision>
  <cp:lastPrinted>2017-01-10T21:29:09Z</cp:lastPrinted>
  <dcterms:created xsi:type="dcterms:W3CDTF">2016-08-08T21:56:06Z</dcterms:created>
  <dcterms:modified xsi:type="dcterms:W3CDTF">2017-01-12T21:58:42Z</dcterms:modified>
</cp:coreProperties>
</file>