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8"/>
  </p:handoutMasterIdLst>
  <p:sldIdLst>
    <p:sldId id="256" r:id="rId2"/>
    <p:sldId id="257" r:id="rId3"/>
    <p:sldId id="258" r:id="rId4"/>
    <p:sldId id="268" r:id="rId5"/>
    <p:sldId id="269" r:id="rId6"/>
    <p:sldId id="275" r:id="rId7"/>
    <p:sldId id="259" r:id="rId8"/>
    <p:sldId id="271" r:id="rId9"/>
    <p:sldId id="260" r:id="rId10"/>
    <p:sldId id="272" r:id="rId11"/>
    <p:sldId id="261" r:id="rId12"/>
    <p:sldId id="276" r:id="rId13"/>
    <p:sldId id="273" r:id="rId14"/>
    <p:sldId id="274" r:id="rId15"/>
    <p:sldId id="262" r:id="rId16"/>
    <p:sldId id="263" r:id="rId17"/>
    <p:sldId id="264" r:id="rId18"/>
    <p:sldId id="265" r:id="rId19"/>
    <p:sldId id="266" r:id="rId20"/>
    <p:sldId id="267" r:id="rId21"/>
    <p:sldId id="277" r:id="rId22"/>
    <p:sldId id="278" r:id="rId23"/>
    <p:sldId id="279" r:id="rId24"/>
    <p:sldId id="280" r:id="rId25"/>
    <p:sldId id="281" r:id="rId26"/>
    <p:sldId id="282"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4" d="100"/>
          <a:sy n="94" d="100"/>
        </p:scale>
        <p:origin x="-126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0D76F32-45FF-489F-A5BB-3C64417317D0}" type="datetimeFigureOut">
              <a:rPr lang="en-US" smtClean="0"/>
              <a:t>8/27/2008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129073-6494-4763-9B82-8587C8C2C97B}"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A6CED400-1422-4F46-A092-45DB3C509FDA}" type="datetimeFigureOut">
              <a:rPr/>
              <a:pPr>
                <a:defRPr/>
              </a:pPr>
              <a:t>8/27/2008</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dirty="0">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A79311FD-7EEA-4F21-924C-F0401693C22D}"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4AD40D35-BB6F-426B-9027-2C870BEA7FA4}" type="datetimeFigureOut">
              <a:rPr lang="en-US"/>
              <a:pPr>
                <a:defRPr/>
              </a:pPr>
              <a:t>8/27/2008</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AFCC5E3C-9471-4422-83B5-525F021FA0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D8EF6A63-ABCD-4AED-A3EB-9EF6C1EB3613}" type="datetimeFigureOut">
              <a:rPr lang="en-US"/>
              <a:pPr>
                <a:defRPr/>
              </a:pPr>
              <a:t>8/27/2008</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8799E2C2-1D1B-4527-8254-A57EA0D4CC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43335085-07F3-402C-B31C-1AF870CB6551}" type="datetimeFigureOut">
              <a:rPr lang="en-US"/>
              <a:pPr>
                <a:defRPr/>
              </a:pPr>
              <a:t>8/27/2008</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932A523B-0758-4B79-97B6-05129F5289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6C8633DA-AA43-432C-AF50-E0DD17AF1EAB}" type="datetimeFigureOut">
              <a:rPr lang="en-US"/>
              <a:pPr>
                <a:defRPr/>
              </a:pPr>
              <a:t>8/27/2008</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384D65DF-2767-4B0F-8AB2-4C1A075C56D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8B9D06B7-4893-495D-8AED-9B2464F8DC3A}" type="datetimeFigureOut">
              <a:rPr lang="en-US"/>
              <a:pPr>
                <a:defRPr/>
              </a:pPr>
              <a:t>8/27/2008</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83822812-43AC-408D-BEF9-70546A49A56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2A89CBC6-A1B0-442D-86EF-EBB8246E03D6}" type="datetimeFigureOut">
              <a:rPr lang="en-US"/>
              <a:pPr>
                <a:defRPr/>
              </a:pPr>
              <a:t>8/27/2008</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A2B037C7-EE8B-45D2-AD48-F1A977FD2E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BD2F8350-D32F-455A-A52A-591F469720D3}" type="datetimeFigureOut">
              <a:rPr lang="en-US"/>
              <a:pPr>
                <a:defRPr/>
              </a:pPr>
              <a:t>8/27/2008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12A7924D-5094-4823-8936-BC96939F56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FB7E828B-47F9-4A65-BA59-B7CC76B41C16}" type="datetimeFigureOut">
              <a:rPr lang="en-US"/>
              <a:pPr>
                <a:defRPr/>
              </a:pPr>
              <a:t>8/27/2008</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1A2737B0-F9EA-4085-A8DA-603A7EB0CD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DE8045AB-E337-4EAE-89C3-03670ED67679}" type="datetimeFigureOut">
              <a:rPr lang="en-US"/>
              <a:pPr>
                <a:defRPr/>
              </a:pPr>
              <a:t>8/27/2008</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90010D8C-46E0-465C-BF41-C99D2C4E9F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7D3A1684-B0FB-49B6-A6C7-EBE83E4AE957}" type="datetimeFigureOut">
              <a:rPr lang="en-US"/>
              <a:pPr>
                <a:defRPr/>
              </a:pPr>
              <a:t>8/27/2008</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274B39E5-EEEB-4DC5-9520-BFC937BD890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defRPr>
            </a:lvl1pPr>
            <a:extLst/>
          </a:lstStyle>
          <a:p>
            <a:pPr>
              <a:defRPr/>
            </a:pPr>
            <a:fld id="{2738281B-3875-48C2-BA92-4F857B871835}" type="datetimeFigureOut">
              <a:rPr lang="en-US"/>
              <a:pPr>
                <a:defRPr/>
              </a:pPr>
              <a:t>8/27/2008</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defRPr>
            </a:lvl1pPr>
            <a:extLst/>
          </a:lstStyle>
          <a:p>
            <a:pPr>
              <a:defRPr/>
            </a:pPr>
            <a:fld id="{191373FE-E7F7-4E4F-A8C6-9A8CA648BE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12" r:id="rId2"/>
    <p:sldLayoutId id="2147483720" r:id="rId3"/>
    <p:sldLayoutId id="2147483713" r:id="rId4"/>
    <p:sldLayoutId id="2147483714" r:id="rId5"/>
    <p:sldLayoutId id="2147483715" r:id="rId6"/>
    <p:sldLayoutId id="2147483716" r:id="rId7"/>
    <p:sldLayoutId id="2147483717" r:id="rId8"/>
    <p:sldLayoutId id="2147483721" r:id="rId9"/>
    <p:sldLayoutId id="2147483718" r:id="rId10"/>
    <p:sldLayoutId id="2147483722"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mrsec.wisc.edu/Edetc/IPSE/educators/activities/supplements/cutting.it.down.pdf"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www.mcrel.org/NanoLeap/multimedia/"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janus.astro.umd.edu/cgi-bin/astro/scinote.pl"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www.electronics-lab.com/blg.wp-content/uploads/2008/04/mcmasterhair.jpg" TargetMode="External"/><Relationship Id="rId2" Type="http://schemas.openxmlformats.org/officeDocument/2006/relationships/hyperlink" Target="http://irm.dal.ca/Images/probiotic-bacteria.jpg" TargetMode="External"/><Relationship Id="rId1" Type="http://schemas.openxmlformats.org/officeDocument/2006/relationships/slideLayout" Target="../slideLayouts/slideLayout8.xml"/><Relationship Id="rId5" Type="http://schemas.openxmlformats.org/officeDocument/2006/relationships/hyperlink" Target="http://lh3.ggpht.com/_n_8Mq3kkJs4/SFZbEPN8p9I/AAAAAAAAAEY/6yjnZCfAryo/0757104.jpg" TargetMode="External"/><Relationship Id="rId4" Type="http://schemas.openxmlformats.org/officeDocument/2006/relationships/hyperlink" Target="http://www.scienceclarified.com/images/uesc_02_img0068.jp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hyperlink" Target="http://micro.magnet.fsu.edu/optics/activities/students/perspectives.html-" TargetMode="External"/><Relationship Id="rId13" Type="http://schemas.openxmlformats.org/officeDocument/2006/relationships/hyperlink" Target="http://www.mrsec.wisc.edu/Edetc/IPSE/educators/cuttingNano.html-" TargetMode="External"/><Relationship Id="rId3" Type="http://schemas.openxmlformats.org/officeDocument/2006/relationships/hyperlink" Target="http://lamar.colostate.edu/~hillger/pdf/BPA-metric-pyramid.pdf-" TargetMode="External"/><Relationship Id="rId7" Type="http://schemas.openxmlformats.org/officeDocument/2006/relationships/hyperlink" Target="http://www.newscientist.com/popups/guide_flash.jsp?sectionName=nanotechnology&amp;sectionTitle=Nanotechnology&amp;type=interactive&amp;colour=000000-" TargetMode="External"/><Relationship Id="rId12" Type="http://schemas.openxmlformats.org/officeDocument/2006/relationships/hyperlink" Target="http://www.mrsec.wisc.edu/Edetc/-" TargetMode="External"/><Relationship Id="rId2" Type="http://schemas.openxmlformats.org/officeDocument/2006/relationships/hyperlink" Target="http://nanokids.rice.edu/" TargetMode="External"/><Relationship Id="rId16" Type="http://schemas.openxmlformats.org/officeDocument/2006/relationships/hyperlink" Target="http://mrsec.wisc.edu/Edetc/IPSE/educators/activities/supplements/cutting.it.down.pdf-" TargetMode="External"/><Relationship Id="rId1" Type="http://schemas.openxmlformats.org/officeDocument/2006/relationships/slideLayout" Target="../slideLayouts/slideLayout8.xml"/><Relationship Id="rId6" Type="http://schemas.openxmlformats.org/officeDocument/2006/relationships/hyperlink" Target="http://www.nanotech-now.com/metric-prefix-table.htm" TargetMode="External"/><Relationship Id="rId11" Type="http://schemas.openxmlformats.org/officeDocument/2006/relationships/hyperlink" Target="http://discovermagazine.com/search?SearchableText=nano&amp;Submit.x=33&amp;Submit.y=8-" TargetMode="External"/><Relationship Id="rId5" Type="http://schemas.openxmlformats.org/officeDocument/2006/relationships/hyperlink" Target="http://www.nanotech-now.com/basics.htm-" TargetMode="External"/><Relationship Id="rId15" Type="http://schemas.openxmlformats.org/officeDocument/2006/relationships/hyperlink" Target="http://www.mcrel.org/NanoLeap/multimedia/Nanosize_me.swf-" TargetMode="External"/><Relationship Id="rId10" Type="http://schemas.openxmlformats.org/officeDocument/2006/relationships/hyperlink" Target="http://www.dmacc.cc.ia.us/Instructors/dwvanderlinden/METRIC%20PREFIXES%20AS%20FACTORS%20OF%20TEN.mht-" TargetMode="External"/><Relationship Id="rId4" Type="http://schemas.openxmlformats.org/officeDocument/2006/relationships/hyperlink" Target="http://www2.kpr.edu.on.ca/cdciw/science/tutorials/tutorialpages/metric_system.htm-" TargetMode="External"/><Relationship Id="rId9" Type="http://schemas.openxmlformats.org/officeDocument/2006/relationships/hyperlink" Target="http://www.nsec.northwestern.edu/Curriculum%20Projects/Nanoscale%20Modeling%20and%20Nano%20in%20the%20Media.pdf-" TargetMode="External"/><Relationship Id="rId14" Type="http://schemas.openxmlformats.org/officeDocument/2006/relationships/hyperlink" Target="http://janus.astro.umd.edu/cgi-bin/astro/scinote.p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C:\Documents%20and%20Settings\Karl\My%20Documents\nano\worksheets\THE%20METRIC%20STAIRCASE.doc"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Thinking on a </a:t>
            </a:r>
            <a:r>
              <a:rPr lang="en-US" dirty="0" err="1" smtClean="0"/>
              <a:t>Nanoscale</a:t>
            </a:r>
            <a:r>
              <a:rPr lang="en-US" dirty="0" smtClean="0"/>
              <a:t/>
            </a:r>
            <a:br>
              <a:rPr lang="en-US" dirty="0" smtClean="0"/>
            </a:br>
            <a:r>
              <a:rPr lang="en-US" dirty="0" smtClean="0"/>
              <a:t>(or It’s a small world after all)</a:t>
            </a:r>
            <a:endParaRPr lang="en-US" dirty="0"/>
          </a:p>
        </p:txBody>
      </p:sp>
      <p:sp>
        <p:nvSpPr>
          <p:cNvPr id="3" name="Subtitle 2"/>
          <p:cNvSpPr>
            <a:spLocks noGrp="1"/>
          </p:cNvSpPr>
          <p:nvPr>
            <p:ph type="subTitle" idx="1"/>
          </p:nvPr>
        </p:nvSpPr>
        <p:spPr>
          <a:xfrm>
            <a:off x="3354388" y="3540125"/>
            <a:ext cx="5114925" cy="1101725"/>
          </a:xfrm>
        </p:spPr>
        <p:txBody>
          <a:bodyPr>
            <a:normAutofit lnSpcReduction="10000"/>
          </a:bodyPr>
          <a:lstStyle/>
          <a:p>
            <a:pPr fontAlgn="auto">
              <a:spcAft>
                <a:spcPts val="0"/>
              </a:spcAft>
              <a:buFont typeface="Wingdings 2"/>
              <a:buNone/>
              <a:defRPr/>
            </a:pPr>
            <a:r>
              <a:rPr lang="en-US" dirty="0" smtClean="0"/>
              <a:t>Middle School </a:t>
            </a:r>
          </a:p>
          <a:p>
            <a:pPr fontAlgn="auto">
              <a:spcAft>
                <a:spcPts val="0"/>
              </a:spcAft>
              <a:buFont typeface="Wingdings 2"/>
              <a:buNone/>
              <a:defRPr/>
            </a:pPr>
            <a:r>
              <a:rPr lang="en-US" dirty="0" smtClean="0"/>
              <a:t>And</a:t>
            </a:r>
          </a:p>
          <a:p>
            <a:pPr fontAlgn="auto">
              <a:spcAft>
                <a:spcPts val="0"/>
              </a:spcAft>
              <a:buFont typeface="Wingdings 2"/>
              <a:buNone/>
              <a:defRPr/>
            </a:pPr>
            <a:r>
              <a:rPr lang="en-US" dirty="0" smtClean="0"/>
              <a:t>High School Unit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t>Pictures for estimation game</a:t>
            </a:r>
            <a:endParaRPr dirty="0"/>
          </a:p>
        </p:txBody>
      </p:sp>
      <p:sp>
        <p:nvSpPr>
          <p:cNvPr id="15363" name="Content Placeholder 3"/>
          <p:cNvSpPr>
            <a:spLocks noGrp="1"/>
          </p:cNvSpPr>
          <p:nvPr>
            <p:ph sz="half" idx="1"/>
          </p:nvPr>
        </p:nvSpPr>
        <p:spPr>
          <a:xfrm>
            <a:off x="457200" y="2133600"/>
            <a:ext cx="7239000" cy="4371975"/>
          </a:xfrm>
        </p:spPr>
        <p:txBody>
          <a:bodyPr/>
          <a:lstStyle/>
          <a:p>
            <a:r>
              <a:rPr lang="en-US" smtClean="0"/>
              <a:t>Pictures for Metric Estimation Game</a:t>
            </a:r>
          </a:p>
          <a:p>
            <a:pPr>
              <a:buFont typeface="Wingdings 2" pitchFamily="18" charset="2"/>
              <a:buNone/>
            </a:pPr>
            <a:r>
              <a:rPr lang="en-US" smtClean="0"/>
              <a:t> </a:t>
            </a:r>
          </a:p>
          <a:p>
            <a:r>
              <a:rPr lang="en-US" u="sng" smtClean="0">
                <a:hlinkClick r:id="rId2"/>
              </a:rPr>
              <a:t>http://mrsec.wisc.edu/Edetc/IPSE/educators/activities/supplements/cutting.it.down.pdf</a:t>
            </a:r>
            <a:endParaRPr lang="en-US" smtClean="0"/>
          </a:p>
          <a:p>
            <a:endParaRPr lang="en-US" smtClean="0"/>
          </a:p>
          <a:p>
            <a:pPr>
              <a:buFont typeface="Wingdings 2" pitchFamily="18" charset="2"/>
              <a:buNone/>
            </a:pPr>
            <a:endParaRPr lang="en-US" smtClean="0"/>
          </a:p>
          <a:p>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t>Activity C</a:t>
            </a:r>
            <a:br/>
            <a:r>
              <a:t>What is a billion? </a:t>
            </a:r>
            <a:br/>
            <a:r>
              <a:rPr dirty="0"/>
              <a:t>W</a:t>
            </a:r>
            <a:r>
              <a:t>hat is a billionth?</a:t>
            </a:r>
            <a:endParaRPr dirty="0"/>
          </a:p>
        </p:txBody>
      </p:sp>
      <p:sp>
        <p:nvSpPr>
          <p:cNvPr id="4" name="Content Placeholder 3"/>
          <p:cNvSpPr>
            <a:spLocks noGrp="1"/>
          </p:cNvSpPr>
          <p:nvPr>
            <p:ph sz="half" idx="1"/>
          </p:nvPr>
        </p:nvSpPr>
        <p:spPr>
          <a:xfrm>
            <a:off x="457200" y="2133600"/>
            <a:ext cx="7239000" cy="4371975"/>
          </a:xfrm>
        </p:spPr>
        <p:txBody>
          <a:bodyPr>
            <a:normAutofit fontScale="40000" lnSpcReduction="20000"/>
          </a:bodyPr>
          <a:lstStyle/>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r>
              <a:rPr lang="en-US" dirty="0" smtClean="0"/>
              <a:t>Audience- Middle School/High School</a:t>
            </a:r>
          </a:p>
          <a:p>
            <a:pPr marL="274320" indent="-274320" fontAlgn="auto">
              <a:spcAft>
                <a:spcPts val="0"/>
              </a:spcAft>
              <a:buFont typeface="Wingdings 2"/>
              <a:buChar char=""/>
              <a:defRPr/>
            </a:pPr>
            <a:r>
              <a:rPr lang="en-US" dirty="0" smtClean="0"/>
              <a:t>Time Frame- 10 minutes</a:t>
            </a:r>
          </a:p>
          <a:p>
            <a:pPr marL="274320" indent="-274320" fontAlgn="auto">
              <a:spcAft>
                <a:spcPts val="0"/>
              </a:spcAft>
              <a:buFont typeface="Wingdings 2"/>
              <a:buChar char=""/>
              <a:defRPr/>
            </a:pPr>
            <a:r>
              <a:rPr lang="en-US" dirty="0" smtClean="0"/>
              <a:t>Materials</a:t>
            </a:r>
          </a:p>
          <a:p>
            <a:pPr marL="274320" indent="-274320" fontAlgn="auto">
              <a:spcAft>
                <a:spcPts val="0"/>
              </a:spcAft>
              <a:buFont typeface="Wingdings 2"/>
              <a:buChar char=""/>
              <a:defRPr/>
            </a:pPr>
            <a:r>
              <a:rPr lang="en-US" dirty="0" smtClean="0"/>
              <a:t>	Gallon jug filled with sand</a:t>
            </a:r>
          </a:p>
          <a:p>
            <a:pPr marL="274320" indent="-274320" fontAlgn="auto">
              <a:spcAft>
                <a:spcPts val="0"/>
              </a:spcAft>
              <a:buFont typeface="Wingdings 2"/>
              <a:buChar char=""/>
              <a:defRPr/>
            </a:pPr>
            <a:r>
              <a:rPr lang="en-US" sz="5000" b="1" dirty="0" smtClean="0"/>
              <a:t>Procedure</a:t>
            </a:r>
          </a:p>
          <a:p>
            <a:pPr marL="274320" indent="-274320" fontAlgn="auto">
              <a:spcAft>
                <a:spcPts val="0"/>
              </a:spcAft>
              <a:buFont typeface="Wingdings 2"/>
              <a:buChar char=""/>
              <a:defRPr/>
            </a:pPr>
            <a:r>
              <a:rPr lang="en-US" dirty="0" smtClean="0"/>
              <a:t>Ask the students if they know how big a billion is. Write the number on the board</a:t>
            </a:r>
          </a:p>
          <a:p>
            <a:pPr marL="274320" indent="-274320" fontAlgn="auto">
              <a:spcAft>
                <a:spcPts val="0"/>
              </a:spcAft>
              <a:buFont typeface="Wingdings 2"/>
              <a:buChar char=""/>
              <a:defRPr/>
            </a:pPr>
            <a:r>
              <a:rPr lang="en-US" dirty="0" smtClean="0"/>
              <a:t>Hold up gallon jug of sand. Put a small </a:t>
            </a:r>
            <a:r>
              <a:rPr lang="en-US" dirty="0" err="1" smtClean="0"/>
              <a:t>containter</a:t>
            </a:r>
            <a:r>
              <a:rPr lang="en-US" dirty="0" smtClean="0"/>
              <a:t> of sand on each lab table for a visual for the students. </a:t>
            </a:r>
          </a:p>
          <a:p>
            <a:pPr marL="274320" indent="-274320" fontAlgn="auto">
              <a:spcAft>
                <a:spcPts val="0"/>
              </a:spcAft>
              <a:buFont typeface="Wingdings 2"/>
              <a:buChar char=""/>
              <a:defRPr/>
            </a:pPr>
            <a:r>
              <a:rPr lang="en-US" dirty="0" smtClean="0"/>
              <a:t>Ask if they know how many grains of sand are in the container. Write down the estimates</a:t>
            </a:r>
          </a:p>
          <a:p>
            <a:pPr marL="274320" indent="-274320" fontAlgn="auto">
              <a:spcAft>
                <a:spcPts val="0"/>
              </a:spcAft>
              <a:buFont typeface="Wingdings 2"/>
              <a:buChar char=""/>
              <a:defRPr/>
            </a:pPr>
            <a:r>
              <a:rPr lang="en-US" dirty="0" smtClean="0"/>
              <a:t>Ask how many grains are in a pinch (1000 grains)/ in a cup (1,000,000 grains)</a:t>
            </a:r>
          </a:p>
          <a:p>
            <a:pPr marL="274320" indent="-274320" fontAlgn="auto">
              <a:spcAft>
                <a:spcPts val="0"/>
              </a:spcAft>
              <a:buFont typeface="Wingdings 2"/>
              <a:buChar char=""/>
              <a:defRPr/>
            </a:pPr>
            <a:r>
              <a:rPr lang="en-US" dirty="0" smtClean="0"/>
              <a:t>Write on the board   16 cups= 1 gallon and ask the students to estimate the amount of grains in this cup knowing that there is 1 million grains of sand in a cup  (16 X 1,000,000)</a:t>
            </a:r>
          </a:p>
          <a:p>
            <a:pPr marL="274320" indent="-274320" fontAlgn="auto">
              <a:spcAft>
                <a:spcPts val="0"/>
              </a:spcAft>
              <a:buFont typeface="Wingdings 2"/>
              <a:buChar char=""/>
              <a:defRPr/>
            </a:pPr>
            <a:r>
              <a:rPr lang="en-US" dirty="0" smtClean="0"/>
              <a:t>Ask the students what kind of container would be needed to hold a billion grains of sand ( one answer is a bathtub)</a:t>
            </a:r>
          </a:p>
          <a:p>
            <a:pPr marL="274320" indent="-274320" fontAlgn="auto">
              <a:spcAft>
                <a:spcPts val="0"/>
              </a:spcAft>
              <a:buFont typeface="Wingdings 2"/>
              <a:buChar char=""/>
              <a:defRPr/>
            </a:pPr>
            <a:r>
              <a:rPr lang="en-US" dirty="0" smtClean="0"/>
              <a:t>If a billion grains of sand are in a bathtub, what is the measurement of one grain of sand ( 1/1,000,000,000)</a:t>
            </a:r>
          </a:p>
          <a:p>
            <a:pPr marL="274320" indent="-274320" fontAlgn="auto">
              <a:spcAft>
                <a:spcPts val="0"/>
              </a:spcAft>
              <a:buFont typeface="Wingdings 2"/>
              <a:buChar char=""/>
              <a:defRPr/>
            </a:pPr>
            <a:r>
              <a:rPr lang="en-US" dirty="0" smtClean="0"/>
              <a:t>Have the students hold up one grain of sand. This is  one-billionth</a:t>
            </a:r>
            <a:r>
              <a:rPr lang="en-US" b="1"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563" cy="1173163"/>
          </a:xfrm>
        </p:spPr>
        <p:txBody>
          <a:bodyPr/>
          <a:lstStyle/>
          <a:p>
            <a:pPr fontAlgn="auto">
              <a:spcAft>
                <a:spcPts val="0"/>
              </a:spcAft>
              <a:defRPr/>
            </a:pPr>
            <a:endParaRPr/>
          </a:p>
        </p:txBody>
      </p:sp>
      <p:sp>
        <p:nvSpPr>
          <p:cNvPr id="17411" name="Text Placeholder 2"/>
          <p:cNvSpPr>
            <a:spLocks noGrp="1"/>
          </p:cNvSpPr>
          <p:nvPr>
            <p:ph type="body" idx="2"/>
          </p:nvPr>
        </p:nvSpPr>
        <p:spPr>
          <a:xfrm>
            <a:off x="457200" y="1497013"/>
            <a:ext cx="5897563" cy="603250"/>
          </a:xfrm>
        </p:spPr>
        <p:txBody>
          <a:bodyPr/>
          <a:lstStyle/>
          <a:p>
            <a:pPr>
              <a:spcBef>
                <a:spcPct val="0"/>
              </a:spcBef>
              <a:spcAft>
                <a:spcPct val="0"/>
              </a:spcAft>
            </a:pPr>
            <a:endParaRPr lang="en-US" smtClean="0"/>
          </a:p>
        </p:txBody>
      </p:sp>
      <p:sp>
        <p:nvSpPr>
          <p:cNvPr id="17412" name="Content Placeholder 3"/>
          <p:cNvSpPr>
            <a:spLocks noGrp="1"/>
          </p:cNvSpPr>
          <p:nvPr>
            <p:ph sz="half" idx="1"/>
          </p:nvPr>
        </p:nvSpPr>
        <p:spPr>
          <a:xfrm>
            <a:off x="457200" y="2133600"/>
            <a:ext cx="7239000" cy="4371975"/>
          </a:xfrm>
        </p:spPr>
        <p:txBody>
          <a:bodyPr/>
          <a:lstStyle/>
          <a:p>
            <a:endParaRPr lang="en-US" smtClean="0"/>
          </a:p>
        </p:txBody>
      </p:sp>
      <p:pic>
        <p:nvPicPr>
          <p:cNvPr id="17413" name="Picture 2" descr="C:\Documents and Settings\Karl\Local Settings\Temporary Internet Files\Content.IE5\VTYR30SC\MPj04391720000[1].jpg"/>
          <p:cNvPicPr>
            <a:picLocks noChangeAspect="1" noChangeArrowheads="1"/>
          </p:cNvPicPr>
          <p:nvPr/>
        </p:nvPicPr>
        <p:blipFill>
          <a:blip r:embed="rId2"/>
          <a:srcRect/>
          <a:stretch>
            <a:fillRect/>
          </a:stretch>
        </p:blipFill>
        <p:spPr bwMode="auto">
          <a:xfrm>
            <a:off x="228600" y="-914400"/>
            <a:ext cx="7772400" cy="7772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28600"/>
            <a:ext cx="5897563" cy="1173163"/>
          </a:xfrm>
        </p:spPr>
        <p:txBody>
          <a:bodyPr/>
          <a:lstStyle/>
          <a:p>
            <a:pPr fontAlgn="auto">
              <a:spcAft>
                <a:spcPts val="0"/>
              </a:spcAft>
              <a:defRPr/>
            </a:pPr>
            <a:endParaRPr/>
          </a:p>
        </p:txBody>
      </p:sp>
      <p:pic>
        <p:nvPicPr>
          <p:cNvPr id="18435" name="Picture 6" descr="C:\Documents and Settings\Karl\Local Settings\Temporary Internet Files\Content.IE5\IO6A4YPM\MPj04390110000[1].jpg"/>
          <p:cNvPicPr>
            <a:picLocks noChangeAspect="1" noChangeArrowheads="1"/>
          </p:cNvPicPr>
          <p:nvPr/>
        </p:nvPicPr>
        <p:blipFill>
          <a:blip r:embed="rId2"/>
          <a:srcRect/>
          <a:stretch>
            <a:fillRect/>
          </a:stretch>
        </p:blipFill>
        <p:spPr bwMode="auto">
          <a:xfrm>
            <a:off x="304800" y="227013"/>
            <a:ext cx="3962400" cy="2973387"/>
          </a:xfrm>
          <a:prstGeom prst="rect">
            <a:avLst/>
          </a:prstGeom>
          <a:noFill/>
          <a:ln w="9525">
            <a:noFill/>
            <a:miter lim="800000"/>
            <a:headEnd/>
            <a:tailEnd/>
          </a:ln>
        </p:spPr>
      </p:pic>
      <p:pic>
        <p:nvPicPr>
          <p:cNvPr id="18436" name="Picture 7" descr="C:\Documents and Settings\Karl\Local Settings\Temporary Internet Files\Content.IE5\VTYR30SC\MCj03839720000[1].wmf"/>
          <p:cNvPicPr>
            <a:picLocks noChangeAspect="1" noChangeArrowheads="1"/>
          </p:cNvPicPr>
          <p:nvPr/>
        </p:nvPicPr>
        <p:blipFill>
          <a:blip r:embed="rId3"/>
          <a:srcRect/>
          <a:stretch>
            <a:fillRect/>
          </a:stretch>
        </p:blipFill>
        <p:spPr bwMode="auto">
          <a:xfrm>
            <a:off x="3648075" y="1868488"/>
            <a:ext cx="2828925" cy="23161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t>Seeing a millionth</a:t>
            </a:r>
            <a:br/>
            <a:r>
              <a:t>seeing a billionth</a:t>
            </a:r>
            <a:r>
              <a:rPr dirty="0"/>
              <a:t>- activity D</a:t>
            </a:r>
          </a:p>
        </p:txBody>
      </p:sp>
      <p:sp>
        <p:nvSpPr>
          <p:cNvPr id="4" name="Content Placeholder 3"/>
          <p:cNvSpPr>
            <a:spLocks noGrp="1"/>
          </p:cNvSpPr>
          <p:nvPr>
            <p:ph sz="half" idx="1"/>
          </p:nvPr>
        </p:nvSpPr>
        <p:spPr>
          <a:xfrm>
            <a:off x="457200" y="2133600"/>
            <a:ext cx="7239000" cy="4371975"/>
          </a:xfrm>
        </p:spPr>
        <p:txBody>
          <a:bodyPr>
            <a:normAutofit fontScale="62500" lnSpcReduction="20000"/>
          </a:bodyPr>
          <a:lstStyle/>
          <a:p>
            <a:pPr marL="274320" indent="-274320" fontAlgn="auto">
              <a:spcAft>
                <a:spcPts val="0"/>
              </a:spcAft>
              <a:buFont typeface="Wingdings 2"/>
              <a:buChar char=""/>
              <a:defRPr/>
            </a:pPr>
            <a:r>
              <a:rPr lang="en-US" dirty="0" smtClean="0"/>
              <a:t>Audience- Middle School</a:t>
            </a:r>
          </a:p>
          <a:p>
            <a:pPr marL="274320" indent="-274320" fontAlgn="auto">
              <a:spcAft>
                <a:spcPts val="0"/>
              </a:spcAft>
              <a:buFont typeface="Wingdings 2"/>
              <a:buChar char=""/>
              <a:defRPr/>
            </a:pPr>
            <a:r>
              <a:rPr lang="en-US" dirty="0" smtClean="0"/>
              <a:t>Time Frame-10 minutes</a:t>
            </a:r>
          </a:p>
          <a:p>
            <a:pPr marL="274320" indent="-274320" fontAlgn="auto">
              <a:spcAft>
                <a:spcPts val="0"/>
              </a:spcAft>
              <a:buFont typeface="Wingdings 2"/>
              <a:buChar char=""/>
              <a:defRPr/>
            </a:pPr>
            <a:r>
              <a:rPr lang="en-US" dirty="0" smtClean="0"/>
              <a:t>     Materials</a:t>
            </a:r>
          </a:p>
          <a:p>
            <a:pPr marL="274320" indent="-274320" fontAlgn="auto">
              <a:spcAft>
                <a:spcPts val="0"/>
              </a:spcAft>
              <a:buFont typeface="Wingdings 2"/>
              <a:buChar char=""/>
              <a:defRPr/>
            </a:pPr>
            <a:r>
              <a:rPr lang="en-US" dirty="0" smtClean="0"/>
              <a:t>	Million dots poster (see worksheet section)</a:t>
            </a:r>
          </a:p>
          <a:p>
            <a:pPr marL="274320" indent="-274320" fontAlgn="auto">
              <a:spcAft>
                <a:spcPts val="0"/>
              </a:spcAft>
              <a:buFont typeface="Wingdings 2"/>
              <a:buChar char=""/>
              <a:defRPr/>
            </a:pPr>
            <a:r>
              <a:rPr lang="en-US" dirty="0" smtClean="0"/>
              <a:t>	Picture of mountain to molecule (see worksheet section)</a:t>
            </a:r>
          </a:p>
          <a:p>
            <a:pPr marL="274320" indent="-274320" fontAlgn="auto">
              <a:spcAft>
                <a:spcPts val="0"/>
              </a:spcAft>
              <a:buFont typeface="Wingdings 2"/>
              <a:buChar char=""/>
              <a:defRPr/>
            </a:pPr>
            <a:r>
              <a:rPr lang="en-US" dirty="0" smtClean="0"/>
              <a:t>Rulers</a:t>
            </a:r>
          </a:p>
          <a:p>
            <a:pPr marL="274320" indent="-274320" fontAlgn="auto">
              <a:spcAft>
                <a:spcPts val="0"/>
              </a:spcAft>
              <a:buFont typeface="Wingdings 2"/>
              <a:buChar char=""/>
              <a:defRPr/>
            </a:pPr>
            <a:r>
              <a:rPr lang="en-US" dirty="0" smtClean="0"/>
              <a:t>       </a:t>
            </a:r>
            <a:r>
              <a:rPr lang="en-US" b="1" dirty="0" smtClean="0"/>
              <a:t>Part 1</a:t>
            </a:r>
          </a:p>
          <a:p>
            <a:pPr marL="274320" indent="-274320" fontAlgn="auto">
              <a:spcAft>
                <a:spcPts val="0"/>
              </a:spcAft>
              <a:buFont typeface="Wingdings 2"/>
              <a:buChar char=""/>
              <a:defRPr/>
            </a:pPr>
            <a:r>
              <a:rPr lang="en-US" dirty="0" smtClean="0"/>
              <a:t>Review metric system, billion, billionth</a:t>
            </a:r>
          </a:p>
          <a:p>
            <a:pPr marL="274320" indent="-274320" fontAlgn="auto">
              <a:spcAft>
                <a:spcPts val="0"/>
              </a:spcAft>
              <a:buFont typeface="Wingdings 2"/>
              <a:buChar char=""/>
              <a:defRPr/>
            </a:pPr>
            <a:r>
              <a:rPr lang="en-US" dirty="0" smtClean="0"/>
              <a:t>Hand out rulers to each student</a:t>
            </a:r>
          </a:p>
          <a:p>
            <a:pPr marL="274320" indent="-274320" fontAlgn="auto">
              <a:spcAft>
                <a:spcPts val="0"/>
              </a:spcAft>
              <a:buFont typeface="Wingdings 2"/>
              <a:buChar char=""/>
              <a:defRPr/>
            </a:pPr>
            <a:r>
              <a:rPr lang="en-US" dirty="0" smtClean="0"/>
              <a:t>Have students point out 1 mm</a:t>
            </a:r>
          </a:p>
          <a:p>
            <a:pPr marL="274320" indent="-274320" fontAlgn="auto">
              <a:spcAft>
                <a:spcPts val="0"/>
              </a:spcAft>
              <a:buFont typeface="Wingdings 2"/>
              <a:buChar char=""/>
              <a:defRPr/>
            </a:pPr>
            <a:r>
              <a:rPr lang="en-US" dirty="0" smtClean="0"/>
              <a:t>Roll out the million dot roll.</a:t>
            </a:r>
          </a:p>
          <a:p>
            <a:pPr marL="274320" indent="-274320" fontAlgn="auto">
              <a:spcAft>
                <a:spcPts val="0"/>
              </a:spcAft>
              <a:buFont typeface="Wingdings 2"/>
              <a:buChar char=""/>
              <a:defRPr/>
            </a:pPr>
            <a:r>
              <a:rPr lang="en-US" dirty="0" smtClean="0"/>
              <a:t>Tell students that there is a million nanometers in a millimeter</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t>Seeing a miilionth</a:t>
            </a:r>
            <a:br/>
            <a:r>
              <a:t>seeing a billionth- activity 2</a:t>
            </a:r>
            <a:endParaRPr dirty="0"/>
          </a:p>
        </p:txBody>
      </p:sp>
      <p:sp>
        <p:nvSpPr>
          <p:cNvPr id="4" name="Content Placeholder 3"/>
          <p:cNvSpPr>
            <a:spLocks noGrp="1"/>
          </p:cNvSpPr>
          <p:nvPr>
            <p:ph sz="half" idx="1"/>
          </p:nvPr>
        </p:nvSpPr>
        <p:spPr>
          <a:xfrm>
            <a:off x="457200" y="2133600"/>
            <a:ext cx="7239000" cy="4371975"/>
          </a:xfrm>
        </p:spPr>
        <p:txBody>
          <a:bodyPr>
            <a:normAutofit fontScale="47500" lnSpcReduction="20000"/>
          </a:bodyPr>
          <a:lstStyle/>
          <a:p>
            <a:pPr marL="274320" indent="-274320" fontAlgn="auto">
              <a:spcAft>
                <a:spcPts val="0"/>
              </a:spcAft>
              <a:buFont typeface="Wingdings 2"/>
              <a:buChar char=""/>
              <a:defRPr/>
            </a:pPr>
            <a:r>
              <a:rPr lang="en-US" sz="3800" dirty="0" smtClean="0"/>
              <a:t>Part 2  </a:t>
            </a:r>
            <a:r>
              <a:rPr lang="en-US" dirty="0" smtClean="0"/>
              <a:t>(use picture perspective document)</a:t>
            </a:r>
          </a:p>
          <a:p>
            <a:pPr marL="274320" indent="-274320" fontAlgn="auto">
              <a:spcAft>
                <a:spcPts val="0"/>
              </a:spcAft>
              <a:buFont typeface="Wingdings 2"/>
              <a:buChar char=""/>
              <a:defRPr/>
            </a:pPr>
            <a:r>
              <a:rPr lang="en-US" dirty="0" smtClean="0"/>
              <a:t>Ask the students to picture a child looking at a mountain and imagine how small the child looks in perspective. This small child is about 1/1000</a:t>
            </a:r>
            <a:r>
              <a:rPr lang="en-US" baseline="30000" dirty="0" smtClean="0"/>
              <a:t>th</a:t>
            </a:r>
            <a:r>
              <a:rPr lang="en-US" dirty="0" smtClean="0"/>
              <a:t> the size of the mountain. If the child looked down at his feet and saw a ladybug crawling on the ground, it is likely to be a 1000 times smaller than he.  If the ladybug looked at the child, this bug would have the same perspective as the child did to the mountain. The bacteria on the body of the ladybug is a 1000 times smaller than the bug itself which means the bacteria is a million times smaller than the child. If you could see a molecule inside the bacteria, it would be a 1000 times smaller than the bacteria which means it is one billionth the size of the child</a:t>
            </a:r>
          </a:p>
          <a:p>
            <a:pPr marL="274320" indent="-274320" fontAlgn="auto">
              <a:spcAft>
                <a:spcPts val="0"/>
              </a:spcAft>
              <a:buFont typeface="Wingdings 2"/>
              <a:buChar char=""/>
              <a:defRPr/>
            </a:pPr>
            <a:r>
              <a:rPr lang="en-US" dirty="0" smtClean="0"/>
              <a:t>Put picture perspective document on screen and ask students to review what you said. </a:t>
            </a:r>
          </a:p>
          <a:p>
            <a:pPr marL="274320" indent="-274320" fontAlgn="auto">
              <a:spcAft>
                <a:spcPts val="0"/>
              </a:spcAft>
              <a:buFont typeface="Wingdings 2"/>
              <a:buChar char=""/>
              <a:defRPr/>
            </a:pPr>
            <a:r>
              <a:rPr lang="en-US" sz="3800" b="1" dirty="0" smtClean="0"/>
              <a:t>Assessment</a:t>
            </a:r>
            <a:r>
              <a:rPr lang="en-US" dirty="0" smtClean="0"/>
              <a:t>- Have the students write a letter to their parents or brother and sister explaining what they learned today about the different perspectives and just how small a nanometer is. Have them include their own example of something a billion times bigger than </a:t>
            </a:r>
            <a:r>
              <a:rPr lang="en-US" dirty="0" err="1" smtClean="0"/>
              <a:t>than</a:t>
            </a:r>
            <a:r>
              <a:rPr lang="en-US" dirty="0" smtClean="0"/>
              <a:t> a nanometer and work their way down to a nanometer using a factor of 1,000. </a:t>
            </a:r>
          </a:p>
          <a:p>
            <a:pPr marL="274320" indent="-274320" fontAlgn="auto">
              <a:spcAft>
                <a:spcPts val="0"/>
              </a:spcAft>
              <a:buFont typeface="Wingdings 2"/>
              <a:buChar char=""/>
              <a:defRPr/>
            </a:pPr>
            <a:r>
              <a:rPr lang="en-US" dirty="0"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t>Perspective pictures</a:t>
            </a:r>
            <a:endParaRPr dirty="0"/>
          </a:p>
        </p:txBody>
      </p:sp>
      <p:sp>
        <p:nvSpPr>
          <p:cNvPr id="21507" name="Text Placeholder 2"/>
          <p:cNvSpPr>
            <a:spLocks noGrp="1"/>
          </p:cNvSpPr>
          <p:nvPr>
            <p:ph type="body" idx="2"/>
          </p:nvPr>
        </p:nvSpPr>
        <p:spPr>
          <a:xfrm>
            <a:off x="457200" y="1497013"/>
            <a:ext cx="5897563" cy="603250"/>
          </a:xfrm>
        </p:spPr>
        <p:txBody>
          <a:bodyPr/>
          <a:lstStyle/>
          <a:p>
            <a:pPr>
              <a:spcBef>
                <a:spcPct val="0"/>
              </a:spcBef>
              <a:spcAft>
                <a:spcPct val="0"/>
              </a:spcAft>
            </a:pPr>
            <a:r>
              <a:rPr lang="en-US" smtClean="0"/>
              <a:t>\</a:t>
            </a:r>
          </a:p>
        </p:txBody>
      </p:sp>
      <p:sp>
        <p:nvSpPr>
          <p:cNvPr id="4" name="Content Placeholder 3"/>
          <p:cNvSpPr>
            <a:spLocks noGrp="1"/>
          </p:cNvSpPr>
          <p:nvPr>
            <p:ph sz="half" idx="1"/>
          </p:nvPr>
        </p:nvSpPr>
        <p:spPr>
          <a:xfrm>
            <a:off x="457200" y="2133600"/>
            <a:ext cx="7239000" cy="4371975"/>
          </a:xfrm>
        </p:spPr>
        <p:txBody>
          <a:bodyPr>
            <a:normAutofit lnSpcReduction="10000"/>
          </a:bodyPr>
          <a:lstStyle/>
          <a:p>
            <a:pPr marL="274320" indent="-274320" fontAlgn="auto">
              <a:spcAft>
                <a:spcPts val="0"/>
              </a:spcAft>
              <a:buFont typeface="Wingdings 2"/>
              <a:buChar char=""/>
              <a:defRPr/>
            </a:pPr>
            <a:r>
              <a:rPr lang="en-US" dirty="0" smtClean="0"/>
              <a:t>Perspective Pictures</a:t>
            </a:r>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t>Review of the first section</a:t>
            </a:r>
            <a:endParaRPr dirty="0"/>
          </a:p>
        </p:txBody>
      </p:sp>
      <p:sp>
        <p:nvSpPr>
          <p:cNvPr id="4" name="Content Placeholder 3"/>
          <p:cNvSpPr>
            <a:spLocks noGrp="1"/>
          </p:cNvSpPr>
          <p:nvPr>
            <p:ph sz="half" idx="1"/>
          </p:nvPr>
        </p:nvSpPr>
        <p:spPr>
          <a:xfrm>
            <a:off x="457200" y="2133600"/>
            <a:ext cx="7239000" cy="4371975"/>
          </a:xfrm>
        </p:spPr>
        <p:txBody>
          <a:bodyPr>
            <a:normAutofit fontScale="85000" lnSpcReduction="10000"/>
          </a:bodyPr>
          <a:lstStyle/>
          <a:p>
            <a:pPr marL="274320" indent="-274320" fontAlgn="auto">
              <a:spcAft>
                <a:spcPts val="0"/>
              </a:spcAft>
              <a:buFont typeface="Wingdings 2"/>
              <a:buChar char=""/>
              <a:defRPr/>
            </a:pPr>
            <a:r>
              <a:rPr lang="en-US" b="1" dirty="0" smtClean="0"/>
              <a:t> Review-Part 1</a:t>
            </a:r>
            <a:endParaRPr lang="en-US" dirty="0" smtClean="0"/>
          </a:p>
          <a:p>
            <a:pPr marL="274320" indent="-274320" fontAlgn="auto">
              <a:spcAft>
                <a:spcPts val="0"/>
              </a:spcAft>
              <a:buFont typeface="Wingdings 2"/>
              <a:buChar char=""/>
              <a:defRPr/>
            </a:pPr>
            <a:r>
              <a:rPr lang="en-US" dirty="0" smtClean="0"/>
              <a:t>Audience- Middle and High School</a:t>
            </a:r>
          </a:p>
          <a:p>
            <a:pPr marL="274320" indent="-274320" fontAlgn="auto">
              <a:spcAft>
                <a:spcPts val="0"/>
              </a:spcAft>
              <a:buFont typeface="Wingdings 2"/>
              <a:buChar char=""/>
              <a:defRPr/>
            </a:pPr>
            <a:r>
              <a:rPr lang="en-US" dirty="0" smtClean="0"/>
              <a:t>Time Frame- 20 minutes</a:t>
            </a:r>
          </a:p>
          <a:p>
            <a:pPr marL="274320" indent="-274320" fontAlgn="auto">
              <a:spcAft>
                <a:spcPts val="0"/>
              </a:spcAft>
              <a:buFont typeface="Wingdings 2"/>
              <a:buChar char=""/>
              <a:defRPr/>
            </a:pPr>
            <a:r>
              <a:rPr lang="en-US" dirty="0" smtClean="0"/>
              <a:t>Materials</a:t>
            </a:r>
          </a:p>
          <a:p>
            <a:pPr marL="274320" indent="-274320" fontAlgn="auto">
              <a:spcAft>
                <a:spcPts val="0"/>
              </a:spcAft>
              <a:buFont typeface="Wingdings 2"/>
              <a:buChar char=""/>
              <a:defRPr/>
            </a:pPr>
            <a:r>
              <a:rPr lang="en-US" dirty="0" smtClean="0"/>
              <a:t>		Website- </a:t>
            </a:r>
            <a:r>
              <a:rPr lang="en-US" u="sng" dirty="0" smtClean="0">
                <a:hlinkClick r:id="rId2"/>
              </a:rPr>
              <a:t>http://www.mcrel.org/NanoLeap/multimedia/</a:t>
            </a:r>
            <a:r>
              <a:rPr lang="en-US" dirty="0" smtClean="0"/>
              <a:t>        </a:t>
            </a:r>
          </a:p>
          <a:p>
            <a:pPr marL="274320" indent="-274320" fontAlgn="auto">
              <a:spcAft>
                <a:spcPts val="0"/>
              </a:spcAft>
              <a:buFont typeface="Wingdings 2"/>
              <a:buChar char=""/>
              <a:defRPr/>
            </a:pPr>
            <a:r>
              <a:rPr lang="en-US" dirty="0" smtClean="0"/>
              <a:t>Project this website. Have the students work in teams to answer. You can also have them work individually on this website.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t>Review </a:t>
            </a:r>
            <a:r>
              <a:rPr dirty="0"/>
              <a:t>–</a:t>
            </a:r>
            <a:r>
              <a:t>part 2</a:t>
            </a:r>
            <a:endParaRPr dirty="0"/>
          </a:p>
        </p:txBody>
      </p:sp>
      <p:sp>
        <p:nvSpPr>
          <p:cNvPr id="23555" name="Content Placeholder 3"/>
          <p:cNvSpPr>
            <a:spLocks noGrp="1"/>
          </p:cNvSpPr>
          <p:nvPr>
            <p:ph sz="half" idx="1"/>
          </p:nvPr>
        </p:nvSpPr>
        <p:spPr>
          <a:xfrm>
            <a:off x="457200" y="2133600"/>
            <a:ext cx="7239000" cy="4371975"/>
          </a:xfrm>
        </p:spPr>
        <p:txBody>
          <a:bodyPr/>
          <a:lstStyle/>
          <a:p>
            <a:r>
              <a:rPr lang="en-US" smtClean="0"/>
              <a:t>Have the students chose an item (wheels, bike, pencil, etc and search the Internet to find pictures of the inner workings of these items on a micro scale. Have them print the pictures and include a scale. Have them present this to the class.</a:t>
            </a:r>
          </a:p>
          <a:p>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Teacher Guide</a:t>
            </a:r>
            <a:endParaRPr lang="en-US" dirty="0"/>
          </a:p>
        </p:txBody>
      </p:sp>
      <p:sp>
        <p:nvSpPr>
          <p:cNvPr id="3" name="Content Placeholder 2"/>
          <p:cNvSpPr>
            <a:spLocks noGrp="1"/>
          </p:cNvSpPr>
          <p:nvPr>
            <p:ph idx="1"/>
          </p:nvPr>
        </p:nvSpPr>
        <p:spPr/>
        <p:txBody>
          <a:bodyPr>
            <a:normAutofit fontScale="55000" lnSpcReduction="20000"/>
          </a:bodyPr>
          <a:lstStyle/>
          <a:p>
            <a:pPr marL="274320" indent="-274320" fontAlgn="auto">
              <a:spcAft>
                <a:spcPts val="0"/>
              </a:spcAft>
              <a:buFont typeface="Wingdings 2"/>
              <a:buChar char=""/>
              <a:defRPr/>
            </a:pPr>
            <a:r>
              <a:rPr lang="en-US" b="1" dirty="0" smtClean="0"/>
              <a:t>Teacher’s Preparatory Guide</a:t>
            </a:r>
          </a:p>
          <a:p>
            <a:pPr marL="274320" indent="-274320" fontAlgn="auto">
              <a:spcAft>
                <a:spcPts val="0"/>
              </a:spcAft>
              <a:buFont typeface="Wingdings 2"/>
              <a:buChar char=""/>
              <a:defRPr/>
            </a:pPr>
            <a:r>
              <a:rPr lang="en-US" b="1" i="1" dirty="0" smtClean="0"/>
              <a:t>Title- Thinking on a </a:t>
            </a:r>
            <a:r>
              <a:rPr lang="en-US" b="1" i="1" dirty="0" err="1" smtClean="0"/>
              <a:t>Nano</a:t>
            </a:r>
            <a:r>
              <a:rPr lang="en-US" b="1" i="1" dirty="0" smtClean="0"/>
              <a:t> Scale</a:t>
            </a:r>
            <a:endParaRPr lang="en-US" dirty="0" smtClean="0"/>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r>
              <a:rPr lang="en-US" b="1" dirty="0" smtClean="0"/>
              <a:t>Purpose- In order for the students to understand the principles of nanotechnology, the students need to be able to grasp the abstract concept of size on a  macro and micro scale. The students should be able to answer the question-what is a nanometer?</a:t>
            </a:r>
            <a:r>
              <a:rPr lang="en-US" dirty="0" smtClean="0"/>
              <a:t>	</a:t>
            </a:r>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r>
              <a:rPr lang="en-US" b="1" dirty="0" smtClean="0"/>
              <a:t>Time required:</a:t>
            </a:r>
            <a:endParaRPr lang="en-US" dirty="0" smtClean="0"/>
          </a:p>
          <a:p>
            <a:pPr marL="274320" indent="-274320" fontAlgn="auto">
              <a:spcAft>
                <a:spcPts val="0"/>
              </a:spcAft>
              <a:buFont typeface="Wingdings 2"/>
              <a:buChar char=""/>
              <a:defRPr/>
            </a:pPr>
            <a:r>
              <a:rPr lang="en-US" b="1" dirty="0" smtClean="0"/>
              <a:t> </a:t>
            </a:r>
            <a:endParaRPr lang="en-US" dirty="0" smtClean="0"/>
          </a:p>
          <a:p>
            <a:pPr marL="274320" indent="-274320" fontAlgn="auto">
              <a:spcAft>
                <a:spcPts val="0"/>
              </a:spcAft>
              <a:buFont typeface="Wingdings 2"/>
              <a:buChar char=""/>
              <a:defRPr/>
            </a:pPr>
            <a:r>
              <a:rPr lang="en-US" b="1" dirty="0" smtClean="0"/>
              <a:t>Level: Middle School/High School</a:t>
            </a:r>
            <a:endParaRPr lang="en-US" dirty="0" smtClean="0"/>
          </a:p>
          <a:p>
            <a:pPr marL="274320" indent="-274320" fontAlgn="auto">
              <a:spcAft>
                <a:spcPts val="0"/>
              </a:spcAft>
              <a:buFont typeface="Wingdings 2"/>
              <a:buChar char=""/>
              <a:defRPr/>
            </a:pPr>
            <a:r>
              <a:rPr lang="en-US" b="1" dirty="0" smtClean="0"/>
              <a:t> </a:t>
            </a:r>
            <a:endParaRPr lang="en-US" dirty="0" smtClean="0"/>
          </a:p>
          <a:p>
            <a:pPr marL="274320" indent="-274320" fontAlgn="auto">
              <a:spcAft>
                <a:spcPts val="0"/>
              </a:spcAft>
              <a:buFont typeface="Wingdings 2"/>
              <a:buChar char=""/>
              <a:defRPr/>
            </a:pPr>
            <a:r>
              <a:rPr lang="en-US" b="1" dirty="0" smtClean="0"/>
              <a:t>Teacher Background-Without a working knowledge of the metric system and particularly an understanding of macro and micro numbers, the students will not be able to fully comprehend the dimensions of the </a:t>
            </a:r>
            <a:r>
              <a:rPr lang="en-US" b="1" dirty="0" err="1" smtClean="0"/>
              <a:t>nanoworld</a:t>
            </a:r>
            <a:r>
              <a:rPr lang="en-US" b="1" dirty="0" smtClean="0"/>
              <a:t>. It is important, therefore, for the students to be able to “see” and understand the concept of what a billion looks like as well as what a billionth is. At the middle school level, there needs to be several visual demonstrations and hands on activities in order for the students to grasp of relative size.  This is set up as a unit to apply real world examples to help the students begin to visualize these large and small numbers.</a:t>
            </a:r>
            <a:endParaRPr lang="en-US" dirty="0" smtClean="0"/>
          </a:p>
          <a:p>
            <a:pPr marL="274320" indent="-274320" fontAlgn="auto">
              <a:spcAft>
                <a:spcPts val="0"/>
              </a:spcAft>
              <a:buFont typeface="Wingdings 2"/>
              <a:buChar cha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3"/>
          <p:cNvSpPr>
            <a:spLocks noGrp="1"/>
          </p:cNvSpPr>
          <p:nvPr>
            <p:ph sz="half" idx="1"/>
          </p:nvPr>
        </p:nvSpPr>
        <p:spPr>
          <a:xfrm>
            <a:off x="457200" y="2133600"/>
            <a:ext cx="7239000" cy="4371975"/>
          </a:xfrm>
        </p:spPr>
        <p:txBody>
          <a:bodyPr/>
          <a:lstStyle/>
          <a:p>
            <a:pPr>
              <a:buFont typeface="Wingdings 2" pitchFamily="18" charset="2"/>
              <a:buNone/>
            </a:pPr>
            <a:r>
              <a:rPr lang="en-US" smtClean="0"/>
              <a:t>Section 2- </a:t>
            </a:r>
          </a:p>
          <a:p>
            <a:pPr>
              <a:buFont typeface="Wingdings 2" pitchFamily="18" charset="2"/>
              <a:buNone/>
            </a:pPr>
            <a:r>
              <a:rPr lang="en-US" smtClean="0"/>
              <a:t>Activity 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t>Section 2</a:t>
            </a:r>
            <a:br/>
            <a:r>
              <a:t>Activity B</a:t>
            </a:r>
            <a:br/>
            <a:r>
              <a:t>Nanocaching</a:t>
            </a:r>
            <a:endParaRPr dirty="0"/>
          </a:p>
        </p:txBody>
      </p:sp>
      <p:sp>
        <p:nvSpPr>
          <p:cNvPr id="25603" name="Content Placeholder 3"/>
          <p:cNvSpPr>
            <a:spLocks noGrp="1"/>
          </p:cNvSpPr>
          <p:nvPr>
            <p:ph sz="half" idx="1"/>
          </p:nvPr>
        </p:nvSpPr>
        <p:spPr>
          <a:xfrm>
            <a:off x="457200" y="2133600"/>
            <a:ext cx="7239000" cy="4371975"/>
          </a:xfrm>
        </p:spPr>
        <p:txBody>
          <a:bodyPr/>
          <a:lstStyle/>
          <a:p>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t>Section 2</a:t>
            </a:r>
            <a:br/>
            <a:r>
              <a:t>Activity C</a:t>
            </a:r>
            <a:br/>
            <a:r>
              <a:t>Scientific Notation</a:t>
            </a:r>
            <a:endParaRPr dirty="0"/>
          </a:p>
        </p:txBody>
      </p:sp>
      <p:sp>
        <p:nvSpPr>
          <p:cNvPr id="26627" name="Content Placeholder 3"/>
          <p:cNvSpPr>
            <a:spLocks noGrp="1"/>
          </p:cNvSpPr>
          <p:nvPr>
            <p:ph sz="half" idx="1"/>
          </p:nvPr>
        </p:nvSpPr>
        <p:spPr>
          <a:xfrm>
            <a:off x="457200" y="2133600"/>
            <a:ext cx="7239000" cy="4371975"/>
          </a:xfrm>
        </p:spPr>
        <p:txBody>
          <a:bodyPr/>
          <a:lstStyle/>
          <a:p>
            <a:r>
              <a:rPr lang="en-US" smtClean="0"/>
              <a:t>Scientific Notation Web Practice</a:t>
            </a:r>
          </a:p>
          <a:p>
            <a:r>
              <a:rPr lang="en-US" u="sng" smtClean="0">
                <a:hlinkClick r:id="rId2"/>
              </a:rPr>
              <a:t>http://janus.astro.umd.edu/cgi-bin/astro/scinote.pl</a:t>
            </a:r>
            <a:endParaRPr lang="en-US" smtClean="0"/>
          </a:p>
          <a:p>
            <a:r>
              <a:rPr lang="en-US" smtClean="0"/>
              <a:t> </a:t>
            </a:r>
          </a:p>
          <a:p>
            <a:r>
              <a:rPr lang="en-US" smtClean="0"/>
              <a:t> </a:t>
            </a:r>
          </a:p>
          <a:p>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t>Section 3</a:t>
            </a:r>
            <a:br/>
            <a:r>
              <a:t>Microscope activity</a:t>
            </a:r>
            <a:endParaRPr dirty="0"/>
          </a:p>
        </p:txBody>
      </p:sp>
      <p:sp>
        <p:nvSpPr>
          <p:cNvPr id="27651" name="Text Placeholder 2"/>
          <p:cNvSpPr>
            <a:spLocks noGrp="1"/>
          </p:cNvSpPr>
          <p:nvPr>
            <p:ph type="body" idx="2"/>
          </p:nvPr>
        </p:nvSpPr>
        <p:spPr>
          <a:xfrm>
            <a:off x="457200" y="1497013"/>
            <a:ext cx="5897563" cy="603250"/>
          </a:xfrm>
        </p:spPr>
        <p:txBody>
          <a:bodyPr/>
          <a:lstStyle/>
          <a:p>
            <a:pPr>
              <a:spcBef>
                <a:spcPct val="0"/>
              </a:spcBef>
              <a:spcAft>
                <a:spcPct val="0"/>
              </a:spcAft>
            </a:pPr>
            <a:endParaRPr lang="en-US" smtClean="0"/>
          </a:p>
        </p:txBody>
      </p:sp>
      <p:sp>
        <p:nvSpPr>
          <p:cNvPr id="4" name="Content Placeholder 3"/>
          <p:cNvSpPr>
            <a:spLocks noGrp="1"/>
          </p:cNvSpPr>
          <p:nvPr>
            <p:ph sz="half" idx="1"/>
          </p:nvPr>
        </p:nvSpPr>
        <p:spPr>
          <a:xfrm>
            <a:off x="457200" y="2133600"/>
            <a:ext cx="7239000" cy="4371975"/>
          </a:xfrm>
        </p:spPr>
        <p:txBody>
          <a:bodyPr>
            <a:normAutofit fontScale="25000" lnSpcReduction="20000"/>
          </a:bodyPr>
          <a:lstStyle/>
          <a:p>
            <a:pPr marL="274320" indent="-274320" fontAlgn="auto">
              <a:spcAft>
                <a:spcPts val="0"/>
              </a:spcAft>
              <a:buFont typeface="Wingdings 2"/>
              <a:buChar char=""/>
              <a:defRPr/>
            </a:pPr>
            <a:r>
              <a:rPr lang="en-US" b="1" dirty="0" smtClean="0"/>
              <a:t>.      Microscope activity</a:t>
            </a:r>
            <a:endParaRPr lang="en-US" dirty="0" smtClean="0"/>
          </a:p>
          <a:p>
            <a:pPr marL="274320" indent="-274320" fontAlgn="auto">
              <a:spcAft>
                <a:spcPts val="0"/>
              </a:spcAft>
              <a:buFont typeface="Wingdings 2"/>
              <a:buChar char=""/>
              <a:defRPr/>
            </a:pPr>
            <a:r>
              <a:rPr lang="en-US" b="1" dirty="0" smtClean="0"/>
              <a:t>Audience</a:t>
            </a:r>
            <a:r>
              <a:rPr lang="en-US" dirty="0" smtClean="0"/>
              <a:t>- Middle School/High School</a:t>
            </a:r>
          </a:p>
          <a:p>
            <a:pPr marL="274320" indent="-274320" fontAlgn="auto">
              <a:spcAft>
                <a:spcPts val="0"/>
              </a:spcAft>
              <a:buFont typeface="Wingdings 2"/>
              <a:buChar char=""/>
              <a:defRPr/>
            </a:pPr>
            <a:r>
              <a:rPr lang="en-US" dirty="0" smtClean="0"/>
              <a:t>	</a:t>
            </a:r>
            <a:r>
              <a:rPr lang="en-US" b="1" dirty="0" smtClean="0"/>
              <a:t>Materials: </a:t>
            </a:r>
            <a:r>
              <a:rPr lang="en-US" dirty="0" smtClean="0"/>
              <a:t>You will need to set up a number of dissecting microscopes around the room.  Each one should be paired with a compound microscope.</a:t>
            </a:r>
            <a:r>
              <a:rPr lang="en-US" b="1" dirty="0" smtClean="0"/>
              <a:t>  </a:t>
            </a:r>
            <a:r>
              <a:rPr lang="en-US" dirty="0" smtClean="0"/>
              <a:t>Ask the students to draw what they see using the </a:t>
            </a:r>
            <a:r>
              <a:rPr lang="en-US" b="1" dirty="0" smtClean="0"/>
              <a:t>Microscope Report Format</a:t>
            </a:r>
            <a:r>
              <a:rPr lang="en-US" dirty="0" smtClean="0"/>
              <a:t>.</a:t>
            </a:r>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r>
              <a:rPr lang="en-US" b="1" dirty="0" smtClean="0"/>
              <a:t>	Teacher Background for Students:</a:t>
            </a:r>
            <a:endParaRPr lang="en-US" dirty="0" smtClean="0"/>
          </a:p>
          <a:p>
            <a:pPr marL="274320" indent="-274320" fontAlgn="auto">
              <a:spcAft>
                <a:spcPts val="0"/>
              </a:spcAft>
              <a:buFont typeface="Wingdings 2"/>
              <a:buChar char=""/>
              <a:defRPr/>
            </a:pPr>
            <a:r>
              <a:rPr lang="en-US" b="1" dirty="0" smtClean="0"/>
              <a:t>	Hair is a composite of keratinized cells. Keratin is a protein produced by your epithelial (skin) cells that does not dissolve in water.  Keratin makes your skin watertight.  In some structures called follicles, a series of cells become filled with keratin (keratinized).  Interestingly from an evolutionary standpoint, the process is similar to the way scales are formed in reptiles.</a:t>
            </a:r>
            <a:endParaRPr lang="en-US" dirty="0" smtClean="0"/>
          </a:p>
          <a:p>
            <a:pPr marL="274320" indent="-274320" fontAlgn="auto">
              <a:spcAft>
                <a:spcPts val="0"/>
              </a:spcAft>
              <a:buFont typeface="Wingdings 2"/>
              <a:buChar char=""/>
              <a:defRPr/>
            </a:pPr>
            <a:r>
              <a:rPr lang="en-US" b="1" dirty="0" smtClean="0"/>
              <a:t>	Remember that hair varies in thickness depending on color.  A blonde hair is 15,000 to 50,000 nm in diameter.  Black hair is 50,000 to 180,000nm in diameter.  </a:t>
            </a:r>
            <a:endParaRPr lang="en-US" dirty="0" smtClean="0"/>
          </a:p>
          <a:p>
            <a:pPr marL="274320" indent="-274320" fontAlgn="auto">
              <a:spcAft>
                <a:spcPts val="0"/>
              </a:spcAft>
              <a:buFont typeface="Wingdings 2"/>
              <a:buChar char=""/>
              <a:defRPr/>
            </a:pPr>
            <a:r>
              <a:rPr lang="en-US" b="1" dirty="0" smtClean="0"/>
              <a:t> </a:t>
            </a:r>
            <a:endParaRPr lang="en-US" dirty="0" smtClean="0"/>
          </a:p>
          <a:p>
            <a:pPr marL="274320" indent="-274320" fontAlgn="auto">
              <a:spcAft>
                <a:spcPts val="0"/>
              </a:spcAft>
              <a:buFont typeface="Wingdings 2"/>
              <a:buChar char=""/>
              <a:defRPr/>
            </a:pPr>
            <a:r>
              <a:rPr lang="en-US" b="1" dirty="0" smtClean="0"/>
              <a:t>1. Have the kids look at a human hair under a dissecting scope (at 10x), (then adjust again at 20x).</a:t>
            </a:r>
            <a:endParaRPr lang="en-US" dirty="0" smtClean="0"/>
          </a:p>
          <a:p>
            <a:pPr marL="274320" indent="-274320" fontAlgn="auto">
              <a:spcAft>
                <a:spcPts val="0"/>
              </a:spcAft>
              <a:buFont typeface="Wingdings 2"/>
              <a:buChar char=""/>
              <a:defRPr/>
            </a:pPr>
            <a:r>
              <a:rPr lang="en-US" b="1" dirty="0" smtClean="0"/>
              <a:t>2. Look at the hair under a compound microscope. Most have 40x lenses and again at 100x and 400x.  They are now looking at the hair at 400x magnification. </a:t>
            </a:r>
            <a:endParaRPr lang="en-US" dirty="0" smtClean="0"/>
          </a:p>
          <a:p>
            <a:pPr marL="274320" indent="-274320" fontAlgn="auto">
              <a:spcAft>
                <a:spcPts val="0"/>
              </a:spcAft>
              <a:buFont typeface="Wingdings 2"/>
              <a:buChar char=""/>
              <a:defRPr/>
            </a:pPr>
            <a:r>
              <a:rPr lang="en-US" b="1" dirty="0" smtClean="0"/>
              <a:t>3. Now shift to a slide of bacteria at 400x.  These are the smallest known living cells and represent organisms more similar to our ancestors than we are.  Draw these with as much detail as you can.  Here is a light microscope image of bacterial cells: </a:t>
            </a:r>
            <a:r>
              <a:rPr lang="en-US" b="1" u="sng" dirty="0" smtClean="0">
                <a:hlinkClick r:id="rId2"/>
              </a:rPr>
              <a:t>http://irm.dal.ca/Images/probiotic-bacteria.jpg</a:t>
            </a:r>
            <a:r>
              <a:rPr lang="en-US" dirty="0" smtClean="0"/>
              <a:t> </a:t>
            </a:r>
          </a:p>
          <a:p>
            <a:pPr marL="274320" indent="-274320" fontAlgn="auto">
              <a:spcAft>
                <a:spcPts val="0"/>
              </a:spcAft>
              <a:buFont typeface="Wingdings 2"/>
              <a:buChar char=""/>
              <a:defRPr/>
            </a:pPr>
            <a:r>
              <a:rPr lang="en-US" b="1" dirty="0" smtClean="0"/>
              <a:t>4. Show the kids this SEM: </a:t>
            </a:r>
            <a:r>
              <a:rPr lang="en-US" b="1" u="sng" dirty="0" smtClean="0">
                <a:hlinkClick r:id="rId3"/>
              </a:rPr>
              <a:t>http://www.electronics-lab.com/blg.wp-content/uploads/2008/04/mcmasterhair.jpg</a:t>
            </a:r>
            <a:r>
              <a:rPr lang="en-US" b="1" dirty="0" smtClean="0"/>
              <a:t> </a:t>
            </a:r>
            <a:r>
              <a:rPr lang="en-US" dirty="0" smtClean="0"/>
              <a:t>  </a:t>
            </a:r>
            <a:r>
              <a:rPr lang="en-US" b="1" dirty="0" smtClean="0"/>
              <a:t>Is this hair a blonde or black hair?  (The scale is at the bottom of the image.)  The hair has the symbol of the University etched on it.  This is a demonstration of nanotechnology. </a:t>
            </a:r>
            <a:endParaRPr lang="en-US" dirty="0" smtClean="0"/>
          </a:p>
          <a:p>
            <a:pPr marL="274320" indent="-274320" fontAlgn="auto">
              <a:spcAft>
                <a:spcPts val="0"/>
              </a:spcAft>
              <a:buFont typeface="Wingdings 2"/>
              <a:buChar char=""/>
              <a:defRPr/>
            </a:pPr>
            <a:r>
              <a:rPr lang="en-US" b="1" dirty="0" smtClean="0"/>
              <a:t>5. Switch to the bacteria again by showing them this SEM image: </a:t>
            </a:r>
            <a:r>
              <a:rPr lang="en-US" b="1" u="sng" dirty="0" smtClean="0">
                <a:hlinkClick r:id="rId4"/>
              </a:rPr>
              <a:t>http://www.scienceclarified.com/images/uesc_02_img0068.jpg</a:t>
            </a:r>
            <a:r>
              <a:rPr lang="en-US" b="1" dirty="0" smtClean="0"/>
              <a:t> </a:t>
            </a:r>
            <a:r>
              <a:rPr lang="en-US" dirty="0" smtClean="0"/>
              <a:t>  </a:t>
            </a:r>
            <a:r>
              <a:rPr lang="en-US" b="1" dirty="0" smtClean="0"/>
              <a:t>Then show them a TEM like this one (of a tuberculosis bacterium): </a:t>
            </a:r>
            <a:r>
              <a:rPr lang="en-US" b="1" u="sng" dirty="0" smtClean="0">
                <a:hlinkClick r:id="rId5"/>
              </a:rPr>
              <a:t>http://lh3.ggpht.com/_n_8Mq3kkJs4/SFZbEPN8p9I/AAAAAAAAAEY/6yjnZCfAryo/0757104.jpg</a:t>
            </a:r>
            <a:r>
              <a:rPr lang="en-US" b="1" dirty="0" smtClean="0"/>
              <a:t>   What are the differences between what you could see in the SEM to what you can see in the TEM?</a:t>
            </a:r>
            <a:endParaRPr lang="en-US" dirty="0" smtClean="0"/>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t>Microscope</a:t>
            </a:r>
            <a:endParaRPr dirty="0"/>
          </a:p>
        </p:txBody>
      </p:sp>
      <p:pic>
        <p:nvPicPr>
          <p:cNvPr id="28675" name="Picture 2"/>
          <p:cNvPicPr>
            <a:picLocks noGrp="1" noChangeAspect="1" noChangeArrowheads="1"/>
          </p:cNvPicPr>
          <p:nvPr>
            <p:ph sz="half" idx="1"/>
          </p:nvPr>
        </p:nvPicPr>
        <p:blipFill>
          <a:blip r:embed="rId2"/>
          <a:srcRect/>
          <a:stretch>
            <a:fillRect/>
          </a:stretch>
        </p:blipFill>
        <p:spPr>
          <a:xfrm>
            <a:off x="476250" y="2133600"/>
            <a:ext cx="7200900" cy="4371975"/>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t>Assessment</a:t>
            </a:r>
            <a:endParaRPr dirty="0"/>
          </a:p>
        </p:txBody>
      </p:sp>
      <p:sp>
        <p:nvSpPr>
          <p:cNvPr id="29699" name="Text Placeholder 2"/>
          <p:cNvSpPr>
            <a:spLocks noGrp="1"/>
          </p:cNvSpPr>
          <p:nvPr>
            <p:ph type="body" idx="2"/>
          </p:nvPr>
        </p:nvSpPr>
        <p:spPr>
          <a:xfrm>
            <a:off x="457200" y="1497013"/>
            <a:ext cx="5897563" cy="603250"/>
          </a:xfrm>
        </p:spPr>
        <p:txBody>
          <a:bodyPr/>
          <a:lstStyle/>
          <a:p>
            <a:pPr>
              <a:spcBef>
                <a:spcPct val="0"/>
              </a:spcBef>
              <a:spcAft>
                <a:spcPct val="0"/>
              </a:spcAft>
            </a:pPr>
            <a:endParaRPr lang="en-US" smtClean="0"/>
          </a:p>
        </p:txBody>
      </p:sp>
      <p:sp>
        <p:nvSpPr>
          <p:cNvPr id="29700" name="Content Placeholder 3"/>
          <p:cNvSpPr>
            <a:spLocks noGrp="1"/>
          </p:cNvSpPr>
          <p:nvPr>
            <p:ph sz="half" idx="1"/>
          </p:nvPr>
        </p:nvSpPr>
        <p:spPr>
          <a:xfrm>
            <a:off x="457200" y="2133600"/>
            <a:ext cx="7239000" cy="4371975"/>
          </a:xfrm>
        </p:spPr>
        <p:txBody>
          <a:bodyPr/>
          <a:lstStyle/>
          <a:p>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t>Resources</a:t>
            </a:r>
            <a:endParaRPr dirty="0"/>
          </a:p>
        </p:txBody>
      </p:sp>
      <p:sp>
        <p:nvSpPr>
          <p:cNvPr id="4" name="Content Placeholder 3"/>
          <p:cNvSpPr>
            <a:spLocks noGrp="1"/>
          </p:cNvSpPr>
          <p:nvPr>
            <p:ph sz="half" idx="1"/>
          </p:nvPr>
        </p:nvSpPr>
        <p:spPr>
          <a:xfrm>
            <a:off x="228600" y="1600200"/>
            <a:ext cx="7467600" cy="4905375"/>
          </a:xfrm>
        </p:spPr>
        <p:txBody>
          <a:bodyPr>
            <a:normAutofit fontScale="25000" lnSpcReduction="20000"/>
          </a:bodyPr>
          <a:lstStyle/>
          <a:p>
            <a:pPr marL="274320" indent="-274320" fontAlgn="auto">
              <a:spcAft>
                <a:spcPts val="0"/>
              </a:spcAft>
              <a:buFont typeface="Wingdings 2"/>
              <a:buChar char=""/>
              <a:defRPr/>
            </a:pPr>
            <a:r>
              <a:rPr lang="en-US" sz="4400" b="1" dirty="0" smtClean="0"/>
              <a:t>Resources:</a:t>
            </a:r>
            <a:endParaRPr lang="en-US" sz="4400" dirty="0" smtClean="0"/>
          </a:p>
          <a:p>
            <a:pPr marL="274320" indent="-274320" fontAlgn="auto">
              <a:spcAft>
                <a:spcPts val="0"/>
              </a:spcAft>
              <a:buFont typeface="Wingdings 2"/>
              <a:buChar char=""/>
              <a:defRPr/>
            </a:pPr>
            <a:r>
              <a:rPr lang="en-US" sz="4400" b="1" dirty="0" smtClean="0"/>
              <a:t>To learn more about nanotechnology, here are some web sites with educational resources:</a:t>
            </a:r>
            <a:endParaRPr lang="en-US" sz="4400" dirty="0" smtClean="0"/>
          </a:p>
          <a:p>
            <a:pPr marL="274320" indent="-274320" fontAlgn="auto">
              <a:spcAft>
                <a:spcPts val="0"/>
              </a:spcAft>
              <a:buFont typeface="Wingdings 2"/>
              <a:buChar char=""/>
              <a:defRPr/>
            </a:pPr>
            <a:r>
              <a:rPr lang="en-US" sz="4400" dirty="0" smtClean="0"/>
              <a:t> </a:t>
            </a:r>
          </a:p>
          <a:p>
            <a:pPr marL="274320" indent="-274320" fontAlgn="auto">
              <a:spcAft>
                <a:spcPts val="0"/>
              </a:spcAft>
              <a:buFont typeface="Wingdings 2"/>
              <a:buChar char=""/>
              <a:defRPr/>
            </a:pPr>
            <a:r>
              <a:rPr lang="en-US" sz="4400" u="sng" dirty="0" smtClean="0">
                <a:hlinkClick r:id="rId2"/>
              </a:rPr>
              <a:t>http://nanokids.rice.edu/</a:t>
            </a:r>
            <a:r>
              <a:rPr lang="en-US" sz="4400" dirty="0" smtClean="0"/>
              <a:t>   -- </a:t>
            </a:r>
          </a:p>
          <a:p>
            <a:pPr marL="274320" indent="-274320" fontAlgn="auto">
              <a:spcAft>
                <a:spcPts val="0"/>
              </a:spcAft>
              <a:buFont typeface="Wingdings 2"/>
              <a:buChar char=""/>
              <a:defRPr/>
            </a:pPr>
            <a:r>
              <a:rPr lang="en-US" sz="4400" u="sng" dirty="0" smtClean="0">
                <a:hlinkClick r:id="rId3"/>
              </a:rPr>
              <a:t>http://lamar.colostate.edu/~hillger/pdf/BPA-metric-pyramid.pdf-</a:t>
            </a:r>
            <a:r>
              <a:rPr lang="en-US" sz="4400" dirty="0" smtClean="0"/>
              <a:t> pyramid pattern</a:t>
            </a:r>
          </a:p>
          <a:p>
            <a:pPr marL="274320" indent="-274320" fontAlgn="auto">
              <a:spcAft>
                <a:spcPts val="0"/>
              </a:spcAft>
              <a:buFont typeface="Wingdings 2"/>
              <a:buChar char=""/>
              <a:defRPr/>
            </a:pPr>
            <a:r>
              <a:rPr lang="en-US" sz="4400" u="sng" dirty="0" smtClean="0">
                <a:hlinkClick r:id="rId4"/>
              </a:rPr>
              <a:t>http://www2.kpr.edu.on.ca/cdciw/science/tutorials/tutorialpages/metric_system.htm-</a:t>
            </a:r>
            <a:r>
              <a:rPr lang="en-US" sz="4400" dirty="0" smtClean="0"/>
              <a:t> metric steps basic</a:t>
            </a:r>
          </a:p>
          <a:p>
            <a:pPr marL="274320" indent="-274320" fontAlgn="auto">
              <a:spcAft>
                <a:spcPts val="0"/>
              </a:spcAft>
              <a:buFont typeface="Wingdings 2"/>
              <a:buChar char=""/>
              <a:defRPr/>
            </a:pPr>
            <a:r>
              <a:rPr lang="en-US" sz="4400" u="sng" dirty="0" smtClean="0">
                <a:hlinkClick r:id="rId5"/>
              </a:rPr>
              <a:t>http://www.nanotech-now.com/basics.htm-</a:t>
            </a:r>
            <a:r>
              <a:rPr lang="en-US" sz="4400" dirty="0" smtClean="0"/>
              <a:t> </a:t>
            </a:r>
            <a:r>
              <a:rPr lang="en-US" sz="4400" dirty="0" err="1" smtClean="0"/>
              <a:t>nano</a:t>
            </a:r>
            <a:r>
              <a:rPr lang="en-US" sz="4400" dirty="0" smtClean="0"/>
              <a:t> measurements</a:t>
            </a:r>
          </a:p>
          <a:p>
            <a:pPr marL="274320" indent="-274320" fontAlgn="auto">
              <a:spcAft>
                <a:spcPts val="0"/>
              </a:spcAft>
              <a:buFont typeface="Wingdings 2"/>
              <a:buChar char=""/>
              <a:defRPr/>
            </a:pPr>
            <a:r>
              <a:rPr lang="en-US" sz="4400" u="sng" dirty="0" smtClean="0">
                <a:hlinkClick r:id="rId6"/>
              </a:rPr>
              <a:t>http://www.nanotech-now.com/metric-prefix-table.htm</a:t>
            </a:r>
            <a:r>
              <a:rPr lang="en-US" sz="4400" dirty="0" smtClean="0"/>
              <a:t>  hour glass of all prefixes</a:t>
            </a:r>
          </a:p>
          <a:p>
            <a:pPr marL="274320" indent="-274320" fontAlgn="auto">
              <a:spcAft>
                <a:spcPts val="0"/>
              </a:spcAft>
              <a:buFont typeface="Wingdings 2"/>
              <a:buChar char=""/>
              <a:defRPr/>
            </a:pPr>
            <a:r>
              <a:rPr lang="en-US" sz="4400" u="sng" dirty="0" smtClean="0">
                <a:hlinkClick r:id="rId7"/>
              </a:rPr>
              <a:t>http://www.newscientist.com/popups/guide_flash.jsp?sectionName=nanotechnology&amp;sectionTitle=Nanotechnology&amp;type=interactive&amp;colour=000000-</a:t>
            </a:r>
            <a:r>
              <a:rPr lang="en-US" sz="4400" dirty="0" smtClean="0"/>
              <a:t> video of </a:t>
            </a:r>
            <a:r>
              <a:rPr lang="en-US" sz="4400" dirty="0" err="1" smtClean="0"/>
              <a:t>nanoscale</a:t>
            </a:r>
            <a:endParaRPr lang="en-US" sz="4400" dirty="0" smtClean="0"/>
          </a:p>
          <a:p>
            <a:pPr marL="274320" indent="-274320" fontAlgn="auto">
              <a:spcAft>
                <a:spcPts val="0"/>
              </a:spcAft>
              <a:buFont typeface="Wingdings 2"/>
              <a:buChar char=""/>
              <a:defRPr/>
            </a:pPr>
            <a:r>
              <a:rPr lang="en-US" sz="4400" u="sng" dirty="0" smtClean="0">
                <a:hlinkClick r:id="rId8"/>
              </a:rPr>
              <a:t>http://micro.magnet.fsu.edu/optics/activities/students/perspectives.html-</a:t>
            </a:r>
            <a:r>
              <a:rPr lang="en-US" sz="4400" dirty="0" smtClean="0"/>
              <a:t> body measurements</a:t>
            </a:r>
          </a:p>
          <a:p>
            <a:pPr marL="274320" indent="-274320" fontAlgn="auto">
              <a:spcAft>
                <a:spcPts val="0"/>
              </a:spcAft>
              <a:buFont typeface="Wingdings 2"/>
              <a:buChar char=""/>
              <a:defRPr/>
            </a:pPr>
            <a:r>
              <a:rPr lang="en-US" sz="4400" u="sng" dirty="0" smtClean="0">
                <a:hlinkClick r:id="rId9"/>
              </a:rPr>
              <a:t>http://www.nsec.northwestern.edu/Curriculum%20Projects/Nanoscale%20Modeling%20and%20Nano%20in%20the%20Media.pdf-</a:t>
            </a:r>
            <a:r>
              <a:rPr lang="en-US" sz="4400" dirty="0" smtClean="0"/>
              <a:t> grad students activities for intro to </a:t>
            </a:r>
            <a:r>
              <a:rPr lang="en-US" sz="4400" dirty="0" err="1" smtClean="0"/>
              <a:t>nano</a:t>
            </a:r>
            <a:endParaRPr lang="en-US" sz="4400" dirty="0" smtClean="0"/>
          </a:p>
          <a:p>
            <a:pPr marL="274320" indent="-274320" fontAlgn="auto">
              <a:spcAft>
                <a:spcPts val="0"/>
              </a:spcAft>
              <a:buFont typeface="Wingdings 2"/>
              <a:buChar char=""/>
              <a:defRPr/>
            </a:pPr>
            <a:r>
              <a:rPr lang="en-US" sz="4400" dirty="0" smtClean="0"/>
              <a:t> </a:t>
            </a:r>
          </a:p>
          <a:p>
            <a:pPr marL="274320" indent="-274320" fontAlgn="auto">
              <a:spcAft>
                <a:spcPts val="0"/>
              </a:spcAft>
              <a:buFont typeface="Wingdings 2"/>
              <a:buChar char=""/>
              <a:defRPr/>
            </a:pPr>
            <a:r>
              <a:rPr lang="en-US" sz="4400" u="sng" dirty="0" smtClean="0">
                <a:hlinkClick r:id="rId10"/>
              </a:rPr>
              <a:t>http://www.dmacc.cc.ia.us/Instructors/dwvanderlinden/METRIC%20PREFIXES%20AS%20FACTORS%20OF%20TEN.mht-</a:t>
            </a:r>
            <a:r>
              <a:rPr lang="en-US" sz="4400" dirty="0" smtClean="0"/>
              <a:t> metric staircase</a:t>
            </a:r>
          </a:p>
          <a:p>
            <a:pPr marL="274320" indent="-274320" fontAlgn="auto">
              <a:spcAft>
                <a:spcPts val="0"/>
              </a:spcAft>
              <a:buFont typeface="Wingdings 2"/>
              <a:buChar char=""/>
              <a:defRPr/>
            </a:pPr>
            <a:r>
              <a:rPr lang="en-US" sz="4400" u="sng" dirty="0" smtClean="0">
                <a:hlinkClick r:id="rId11"/>
              </a:rPr>
              <a:t>http://discovermagazine.com/search?SearchableText=nano&amp;Submit.x=33&amp;Submit.y=8-</a:t>
            </a:r>
            <a:r>
              <a:rPr lang="en-US" sz="4400" dirty="0" smtClean="0"/>
              <a:t> articles about </a:t>
            </a:r>
            <a:r>
              <a:rPr lang="en-US" sz="4400" dirty="0" err="1" smtClean="0"/>
              <a:t>nano</a:t>
            </a:r>
            <a:r>
              <a:rPr lang="en-US" sz="4400" dirty="0" smtClean="0"/>
              <a:t> </a:t>
            </a:r>
          </a:p>
          <a:p>
            <a:pPr marL="274320" indent="-274320" fontAlgn="auto">
              <a:spcAft>
                <a:spcPts val="0"/>
              </a:spcAft>
              <a:buFont typeface="Wingdings 2"/>
              <a:buChar char=""/>
              <a:defRPr/>
            </a:pPr>
            <a:r>
              <a:rPr lang="en-US" sz="4400" u="sng" dirty="0" smtClean="0">
                <a:hlinkClick r:id="rId12"/>
              </a:rPr>
              <a:t>http://www.mrsec.wisc.edu/Edetc/-</a:t>
            </a:r>
            <a:r>
              <a:rPr lang="en-US" sz="4400" dirty="0" smtClean="0"/>
              <a:t> </a:t>
            </a:r>
            <a:r>
              <a:rPr lang="en-US" sz="4400" dirty="0" err="1" smtClean="0"/>
              <a:t>nanoworld</a:t>
            </a:r>
            <a:endParaRPr lang="en-US" sz="4400" dirty="0" smtClean="0"/>
          </a:p>
          <a:p>
            <a:pPr marL="274320" indent="-274320" fontAlgn="auto">
              <a:spcAft>
                <a:spcPts val="0"/>
              </a:spcAft>
              <a:buFont typeface="Wingdings 2"/>
              <a:buChar char=""/>
              <a:defRPr/>
            </a:pPr>
            <a:r>
              <a:rPr lang="en-US" sz="4400" u="sng" dirty="0" smtClean="0">
                <a:hlinkClick r:id="rId13"/>
              </a:rPr>
              <a:t>http://www.mrsec.wisc.edu/Edetc/IPSE/educators/cuttingNano.html-</a:t>
            </a:r>
            <a:r>
              <a:rPr lang="en-US" sz="4400" dirty="0" smtClean="0"/>
              <a:t> several activities plus poster</a:t>
            </a:r>
          </a:p>
          <a:p>
            <a:pPr marL="274320" indent="-274320" fontAlgn="auto">
              <a:spcAft>
                <a:spcPts val="0"/>
              </a:spcAft>
              <a:buFont typeface="Wingdings 2"/>
              <a:buChar char=""/>
              <a:defRPr/>
            </a:pPr>
            <a:r>
              <a:rPr lang="en-US" sz="4400" u="sng" dirty="0" smtClean="0">
                <a:hlinkClick r:id="rId14"/>
              </a:rPr>
              <a:t>http://janus.astro.umd.edu/cgi-bin/astro/scinote.pl-</a:t>
            </a:r>
            <a:r>
              <a:rPr lang="en-US" sz="4400" dirty="0" smtClean="0"/>
              <a:t> scientific notation- website practice</a:t>
            </a:r>
          </a:p>
          <a:p>
            <a:pPr marL="274320" indent="-274320" fontAlgn="auto">
              <a:spcAft>
                <a:spcPts val="0"/>
              </a:spcAft>
              <a:buFont typeface="Wingdings 2"/>
              <a:buChar char=""/>
              <a:defRPr/>
            </a:pPr>
            <a:r>
              <a:rPr lang="en-US" sz="4400" u="sng" dirty="0" smtClean="0">
                <a:hlinkClick r:id="rId15"/>
              </a:rPr>
              <a:t>http://www.mcrel.org/NanoLeap/multimedia/Nanosize_me.swf-</a:t>
            </a:r>
            <a:r>
              <a:rPr lang="en-US" sz="4400" dirty="0" smtClean="0"/>
              <a:t> what is a </a:t>
            </a:r>
            <a:r>
              <a:rPr lang="en-US" sz="4400" dirty="0" err="1" smtClean="0"/>
              <a:t>nano</a:t>
            </a:r>
            <a:endParaRPr lang="en-US" sz="4400" dirty="0" smtClean="0"/>
          </a:p>
          <a:p>
            <a:pPr marL="274320" indent="-274320" fontAlgn="auto">
              <a:spcAft>
                <a:spcPts val="0"/>
              </a:spcAft>
              <a:buFont typeface="Wingdings 2"/>
              <a:buChar char=""/>
              <a:defRPr/>
            </a:pPr>
            <a:r>
              <a:rPr lang="en-US" sz="4400" u="sng" dirty="0" smtClean="0">
                <a:hlinkClick r:id="rId16"/>
              </a:rPr>
              <a:t>http://mrsec.wisc.edu/Edetc/IPSE/educators/activities/supplements/cutting.it.down.pdf-</a:t>
            </a:r>
            <a:r>
              <a:rPr lang="en-US" sz="4400" dirty="0" smtClean="0"/>
              <a:t> picture of objects showing scale (compare to </a:t>
            </a:r>
            <a:r>
              <a:rPr lang="en-US" sz="4400" dirty="0" err="1" smtClean="0"/>
              <a:t>nano</a:t>
            </a:r>
            <a:r>
              <a:rPr lang="en-US" sz="4400" dirty="0" smtClean="0"/>
              <a:t>)</a:t>
            </a:r>
          </a:p>
          <a:p>
            <a:pPr marL="274320" indent="-274320" fontAlgn="auto">
              <a:spcAft>
                <a:spcPts val="0"/>
              </a:spcAft>
              <a:buFont typeface="Wingdings 2"/>
              <a:buChar char=""/>
              <a:defRPr/>
            </a:pPr>
            <a:r>
              <a:rPr lang="en-US" sz="4400" dirty="0" smtClean="0"/>
              <a:t> </a:t>
            </a:r>
          </a:p>
          <a:p>
            <a:pPr marL="274320" indent="-274320" fontAlgn="auto">
              <a:spcAft>
                <a:spcPts val="0"/>
              </a:spcAft>
              <a:buFont typeface="Wingdings 2"/>
              <a:buChar cha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95600" y="304800"/>
            <a:ext cx="5105400" cy="2868168"/>
          </a:xfrm>
        </p:spPr>
        <p:txBody>
          <a:bodyPr/>
          <a:lstStyle/>
          <a:p>
            <a:pPr fontAlgn="auto">
              <a:spcAft>
                <a:spcPts val="0"/>
              </a:spcAft>
              <a:defRPr/>
            </a:pPr>
            <a:r>
              <a:rPr lang="en-US" dirty="0" smtClean="0"/>
              <a:t/>
            </a:r>
            <a:br>
              <a:rPr lang="en-US" dirty="0" smtClean="0"/>
            </a:br>
            <a:r>
              <a:rPr lang="en-US" dirty="0" smtClean="0"/>
              <a:t/>
            </a:r>
            <a:br>
              <a:rPr lang="en-US" dirty="0" smtClean="0"/>
            </a:br>
            <a:endParaRPr lang="en-US" dirty="0"/>
          </a:p>
        </p:txBody>
      </p:sp>
      <p:sp>
        <p:nvSpPr>
          <p:cNvPr id="8195" name="Subtitle 3"/>
          <p:cNvSpPr>
            <a:spLocks noGrp="1"/>
          </p:cNvSpPr>
          <p:nvPr>
            <p:ph type="subTitle" idx="1"/>
          </p:nvPr>
        </p:nvSpPr>
        <p:spPr>
          <a:xfrm>
            <a:off x="2514600" y="3200400"/>
            <a:ext cx="6629400" cy="3124200"/>
          </a:xfrm>
        </p:spPr>
        <p:txBody>
          <a:bodyPr/>
          <a:lstStyle/>
          <a:p>
            <a:pPr lvl="2" algn="l"/>
            <a:r>
              <a:rPr lang="en-US" sz="3400" b="1" smtClean="0">
                <a:solidFill>
                  <a:schemeClr val="bg1"/>
                </a:solidFill>
                <a:latin typeface="Calibri" pitchFamily="34" charset="0"/>
              </a:rPr>
              <a:t>Learning the Metric System</a:t>
            </a:r>
          </a:p>
          <a:p>
            <a:pPr lvl="2" algn="l"/>
            <a:r>
              <a:rPr lang="en-US" sz="2200" b="1" smtClean="0">
                <a:solidFill>
                  <a:schemeClr val="bg1"/>
                </a:solidFill>
                <a:latin typeface="Calibri" pitchFamily="34" charset="0"/>
              </a:rPr>
              <a:t>Activity A-Review the System</a:t>
            </a:r>
          </a:p>
          <a:p>
            <a:pPr lvl="2" algn="l"/>
            <a:r>
              <a:rPr lang="en-US" sz="2200" b="1" smtClean="0">
                <a:solidFill>
                  <a:schemeClr val="bg1"/>
                </a:solidFill>
                <a:latin typeface="Calibri" pitchFamily="34" charset="0"/>
              </a:rPr>
              <a:t>Activity B-Metric Game</a:t>
            </a:r>
          </a:p>
          <a:p>
            <a:pPr lvl="2" algn="l"/>
            <a:r>
              <a:rPr lang="en-US" sz="2200" b="1" smtClean="0">
                <a:solidFill>
                  <a:schemeClr val="bg1"/>
                </a:solidFill>
                <a:latin typeface="Calibri" pitchFamily="34" charset="0"/>
              </a:rPr>
              <a:t>Activity C-What is a billion, what is a billionth</a:t>
            </a:r>
          </a:p>
          <a:p>
            <a:pPr lvl="2" algn="l"/>
            <a:r>
              <a:rPr lang="en-US" sz="2200" b="1" smtClean="0">
                <a:solidFill>
                  <a:schemeClr val="bg1"/>
                </a:solidFill>
                <a:latin typeface="Calibri" pitchFamily="34" charset="0"/>
              </a:rPr>
              <a:t>Activity D-Seeing a millionth and seeing a billionth (Part 1 and Part 2)</a:t>
            </a:r>
          </a:p>
          <a:p>
            <a:pPr lvl="2" algn="l"/>
            <a:r>
              <a:rPr lang="en-US" sz="2200" b="1" smtClean="0">
                <a:solidFill>
                  <a:schemeClr val="bg1"/>
                </a:solidFill>
                <a:latin typeface="Calibri" pitchFamily="34" charset="0"/>
              </a:rPr>
              <a:t>Activity E- Review </a:t>
            </a:r>
          </a:p>
        </p:txBody>
      </p:sp>
      <p:sp>
        <p:nvSpPr>
          <p:cNvPr id="6" name="Title 1"/>
          <p:cNvSpPr txBox="1">
            <a:spLocks/>
          </p:cNvSpPr>
          <p:nvPr/>
        </p:nvSpPr>
        <p:spPr>
          <a:xfrm>
            <a:off x="3429000" y="228600"/>
            <a:ext cx="5105400" cy="2868168"/>
          </a:xfrm>
          <a:prstGeom prst="rect">
            <a:avLst/>
          </a:prstGeom>
        </p:spPr>
        <p:txBody>
          <a:bodyPr lIns="45720" tIns="0" rIns="45720" bIns="0" anchor="b"/>
          <a:lstStyle/>
          <a:p>
            <a:pPr algn="r" fontAlgn="auto">
              <a:spcAft>
                <a:spcPts val="0"/>
              </a:spcAft>
              <a:defRPr/>
            </a:pPr>
            <a:r>
              <a:rPr lang="en-US" sz="42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Section 1</a:t>
            </a:r>
            <a:endParaRPr lang="en-US" sz="42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Section 2</a:t>
            </a:r>
            <a:endParaRPr lang="en-US" dirty="0"/>
          </a:p>
        </p:txBody>
      </p:sp>
      <p:sp>
        <p:nvSpPr>
          <p:cNvPr id="9219" name="Subtitle 2"/>
          <p:cNvSpPr>
            <a:spLocks noGrp="1"/>
          </p:cNvSpPr>
          <p:nvPr>
            <p:ph type="subTitle" idx="1"/>
          </p:nvPr>
        </p:nvSpPr>
        <p:spPr>
          <a:xfrm>
            <a:off x="2895600" y="3540125"/>
            <a:ext cx="5573713" cy="2555875"/>
          </a:xfrm>
        </p:spPr>
        <p:txBody>
          <a:bodyPr/>
          <a:lstStyle/>
          <a:p>
            <a:r>
              <a:rPr lang="en-US" sz="3100" b="1" smtClean="0"/>
              <a:t>Understanding a Nanometer</a:t>
            </a:r>
          </a:p>
          <a:p>
            <a:pPr algn="l"/>
            <a:endParaRPr lang="en-US" b="1" smtClean="0"/>
          </a:p>
          <a:p>
            <a:pPr algn="l"/>
            <a:r>
              <a:rPr lang="en-US" b="1" smtClean="0"/>
              <a:t>Activity A- Taking a Nanowalk</a:t>
            </a:r>
          </a:p>
          <a:p>
            <a:pPr algn="l"/>
            <a:r>
              <a:rPr lang="en-US" b="1" smtClean="0"/>
              <a:t>Activity B-Nanocaching</a:t>
            </a:r>
          </a:p>
          <a:p>
            <a:pPr algn="l"/>
            <a:r>
              <a:rPr lang="en-US" b="1" smtClean="0"/>
              <a:t>Activity C-Scientific Notation</a:t>
            </a:r>
          </a:p>
          <a:p>
            <a:endParaRPr lang="en-US" b="1"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Section 3</a:t>
            </a:r>
            <a:endParaRPr lang="en-US" dirty="0"/>
          </a:p>
        </p:txBody>
      </p:sp>
      <p:sp>
        <p:nvSpPr>
          <p:cNvPr id="10243" name="Subtitle 2"/>
          <p:cNvSpPr>
            <a:spLocks noGrp="1"/>
          </p:cNvSpPr>
          <p:nvPr>
            <p:ph type="subTitle" idx="1"/>
          </p:nvPr>
        </p:nvSpPr>
        <p:spPr>
          <a:xfrm>
            <a:off x="3354388" y="3540125"/>
            <a:ext cx="5114925" cy="1101725"/>
          </a:xfrm>
        </p:spPr>
        <p:txBody>
          <a:bodyPr/>
          <a:lstStyle/>
          <a:p>
            <a:r>
              <a:rPr lang="en-US" sz="4000" b="1" smtClean="0"/>
              <a:t>Microscope Activity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Section 4</a:t>
            </a:r>
            <a:endParaRPr lang="en-US" dirty="0"/>
          </a:p>
        </p:txBody>
      </p:sp>
      <p:sp>
        <p:nvSpPr>
          <p:cNvPr id="11267" name="Subtitle 2"/>
          <p:cNvSpPr>
            <a:spLocks noGrp="1"/>
          </p:cNvSpPr>
          <p:nvPr>
            <p:ph type="subTitle" idx="1"/>
          </p:nvPr>
        </p:nvSpPr>
        <p:spPr>
          <a:xfrm>
            <a:off x="3354388" y="3540125"/>
            <a:ext cx="5114925" cy="1101725"/>
          </a:xfrm>
        </p:spPr>
        <p:txBody>
          <a:bodyPr/>
          <a:lstStyle/>
          <a:p>
            <a:r>
              <a:rPr lang="en-US" sz="4000" smtClean="0"/>
              <a:t>Type of Microscopes</a:t>
            </a:r>
          </a:p>
          <a:p>
            <a:endParaRPr lang="en-US" sz="4000" b="1"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t>Section 1</a:t>
            </a:r>
            <a:br/>
            <a:r>
              <a:t>Learning about the metric system</a:t>
            </a:r>
            <a:endParaRPr dirty="0"/>
          </a:p>
        </p:txBody>
      </p:sp>
      <p:sp>
        <p:nvSpPr>
          <p:cNvPr id="3" name="Text Placeholder 2"/>
          <p:cNvSpPr>
            <a:spLocks noGrp="1"/>
          </p:cNvSpPr>
          <p:nvPr>
            <p:ph type="body" idx="2"/>
          </p:nvPr>
        </p:nvSpPr>
        <p:spPr>
          <a:xfrm>
            <a:off x="533400" y="1497013"/>
            <a:ext cx="5821363" cy="46037"/>
          </a:xfrm>
        </p:spPr>
        <p:txBody>
          <a:bodyPr>
            <a:normAutofit fontScale="25000" lnSpcReduction="20000"/>
          </a:bodyPr>
          <a:lstStyle/>
          <a:p>
            <a:pPr fontAlgn="auto">
              <a:buFont typeface="Wingdings 2"/>
              <a:buNone/>
              <a:defRPr/>
            </a:pPr>
            <a:endParaRPr lang="en-US" dirty="0"/>
          </a:p>
        </p:txBody>
      </p:sp>
      <p:sp>
        <p:nvSpPr>
          <p:cNvPr id="4" name="Content Placeholder 3"/>
          <p:cNvSpPr>
            <a:spLocks noGrp="1"/>
          </p:cNvSpPr>
          <p:nvPr>
            <p:ph sz="half" idx="1"/>
          </p:nvPr>
        </p:nvSpPr>
        <p:spPr>
          <a:xfrm>
            <a:off x="457200" y="2133600"/>
            <a:ext cx="7239000" cy="4371975"/>
          </a:xfrm>
        </p:spPr>
        <p:txBody>
          <a:bodyPr>
            <a:normAutofit fontScale="47500" lnSpcReduction="20000"/>
          </a:bodyPr>
          <a:lstStyle/>
          <a:p>
            <a:pPr marL="274320" indent="-274320" fontAlgn="auto">
              <a:spcAft>
                <a:spcPts val="0"/>
              </a:spcAft>
              <a:buFont typeface="Wingdings 2"/>
              <a:buChar char=""/>
              <a:defRPr/>
            </a:pPr>
            <a:r>
              <a:rPr lang="en-US" sz="3800" dirty="0" smtClean="0"/>
              <a:t>Review the metric system-Activity  A</a:t>
            </a:r>
          </a:p>
          <a:p>
            <a:pPr marL="274320" indent="-274320" fontAlgn="auto">
              <a:spcAft>
                <a:spcPts val="0"/>
              </a:spcAft>
              <a:buFont typeface="Wingdings 2"/>
              <a:buChar char=""/>
              <a:defRPr/>
            </a:pPr>
            <a:r>
              <a:rPr lang="en-US" dirty="0" smtClean="0"/>
              <a:t>Audience- Middle School</a:t>
            </a:r>
          </a:p>
          <a:p>
            <a:pPr marL="274320" indent="-274320" fontAlgn="auto">
              <a:spcAft>
                <a:spcPts val="0"/>
              </a:spcAft>
              <a:buFont typeface="Wingdings 2"/>
              <a:buChar char=""/>
              <a:defRPr/>
            </a:pPr>
            <a:r>
              <a:rPr lang="en-US" dirty="0" smtClean="0"/>
              <a:t>Time Frame- 20 minutes to one period </a:t>
            </a:r>
          </a:p>
          <a:p>
            <a:pPr marL="274320" indent="-274320" fontAlgn="auto">
              <a:spcAft>
                <a:spcPts val="0"/>
              </a:spcAft>
              <a:buFont typeface="Wingdings 2"/>
              <a:buChar char=""/>
              <a:defRPr/>
            </a:pPr>
            <a:r>
              <a:rPr lang="en-US" dirty="0" smtClean="0"/>
              <a:t>Materials- </a:t>
            </a:r>
          </a:p>
          <a:p>
            <a:pPr marL="274320" indent="-274320" fontAlgn="auto">
              <a:spcAft>
                <a:spcPts val="0"/>
              </a:spcAft>
              <a:buFont typeface="Wingdings 2"/>
              <a:buChar char=""/>
              <a:defRPr/>
            </a:pPr>
            <a:r>
              <a:rPr lang="en-US" dirty="0" smtClean="0"/>
              <a:t>	Metric staircase (see worksheet section)</a:t>
            </a:r>
          </a:p>
          <a:p>
            <a:pPr marL="274320" indent="-274320" fontAlgn="auto">
              <a:spcAft>
                <a:spcPts val="0"/>
              </a:spcAft>
              <a:buFont typeface="Wingdings 2"/>
              <a:buChar char=""/>
              <a:defRPr/>
            </a:pPr>
            <a:r>
              <a:rPr lang="en-US" dirty="0" smtClean="0"/>
              <a:t>	Projector</a:t>
            </a:r>
          </a:p>
          <a:p>
            <a:pPr marL="274320" indent="-274320" fontAlgn="auto">
              <a:spcAft>
                <a:spcPts val="0"/>
              </a:spcAft>
              <a:buFont typeface="Wingdings 2"/>
              <a:buChar char=""/>
              <a:defRPr/>
            </a:pPr>
            <a:r>
              <a:rPr lang="en-US" dirty="0" smtClean="0"/>
              <a:t>               Scale info ( see worksheet section)</a:t>
            </a:r>
          </a:p>
          <a:p>
            <a:pPr marL="274320" indent="-274320" fontAlgn="auto">
              <a:spcAft>
                <a:spcPts val="0"/>
              </a:spcAft>
              <a:buFont typeface="Wingdings 2"/>
              <a:buChar char=""/>
              <a:defRPr/>
            </a:pPr>
            <a:r>
              <a:rPr lang="en-US" dirty="0" smtClean="0"/>
              <a:t>               Student worksheets (see worksheet section)</a:t>
            </a:r>
          </a:p>
          <a:p>
            <a:pPr marL="274320" indent="-274320" fontAlgn="auto">
              <a:spcAft>
                <a:spcPts val="0"/>
              </a:spcAft>
              <a:buFont typeface="Wingdings 2"/>
              <a:buNone/>
              <a:defRPr/>
            </a:pPr>
            <a:r>
              <a:rPr lang="en-US" dirty="0" smtClean="0"/>
              <a:t>    </a:t>
            </a:r>
          </a:p>
          <a:p>
            <a:pPr marL="274320" indent="-274320" fontAlgn="auto">
              <a:spcAft>
                <a:spcPts val="0"/>
              </a:spcAft>
              <a:buFont typeface="Wingdings 2"/>
              <a:buNone/>
              <a:defRPr/>
            </a:pPr>
            <a:r>
              <a:rPr lang="en-US" dirty="0" smtClean="0"/>
              <a:t> </a:t>
            </a:r>
          </a:p>
          <a:p>
            <a:pPr marL="274320" indent="-274320" fontAlgn="auto">
              <a:spcAft>
                <a:spcPts val="0"/>
              </a:spcAft>
              <a:buFont typeface="Wingdings 2"/>
              <a:buNone/>
              <a:defRPr/>
            </a:pPr>
            <a:endParaRPr lang="en-US" dirty="0" smtClean="0"/>
          </a:p>
          <a:p>
            <a:pPr marL="274320" indent="-274320" fontAlgn="auto">
              <a:spcAft>
                <a:spcPts val="0"/>
              </a:spcAft>
              <a:buFont typeface="Wingdings 2"/>
              <a:buChar char=""/>
              <a:defRPr/>
            </a:pPr>
            <a:r>
              <a:rPr lang="en-US" dirty="0" smtClean="0"/>
              <a:t>Project the staircase</a:t>
            </a:r>
          </a:p>
          <a:p>
            <a:pPr marL="274320" indent="-274320" fontAlgn="auto">
              <a:spcAft>
                <a:spcPts val="0"/>
              </a:spcAft>
              <a:buFont typeface="Wingdings 2"/>
              <a:buChar char=""/>
              <a:defRPr/>
            </a:pPr>
            <a:r>
              <a:rPr lang="en-US" dirty="0" smtClean="0"/>
              <a:t>Hand out student sheets and copy of staircase</a:t>
            </a:r>
          </a:p>
          <a:p>
            <a:pPr marL="274320" indent="-274320" fontAlgn="auto">
              <a:spcAft>
                <a:spcPts val="0"/>
              </a:spcAft>
              <a:buFont typeface="Wingdings 2"/>
              <a:buChar char=""/>
              <a:defRPr/>
            </a:pPr>
            <a:r>
              <a:rPr lang="en-US" dirty="0" smtClean="0"/>
              <a:t>Discuss the information sheet and staircase</a:t>
            </a:r>
          </a:p>
          <a:p>
            <a:pPr marL="274320" indent="-274320" fontAlgn="auto">
              <a:spcAft>
                <a:spcPts val="0"/>
              </a:spcAft>
              <a:buFont typeface="Wingdings 2"/>
              <a:buChar char=""/>
              <a:defRPr/>
            </a:pPr>
            <a:r>
              <a:rPr lang="en-US" dirty="0" smtClean="0"/>
              <a:t>Hand out worksheets for practice</a:t>
            </a:r>
          </a:p>
          <a:p>
            <a:pPr marL="274320" indent="-274320" fontAlgn="auto">
              <a:spcAft>
                <a:spcPts val="0"/>
              </a:spcAft>
              <a:buFont typeface="Wingdings 2"/>
              <a:buNone/>
              <a:defRPr/>
            </a:pPr>
            <a:r>
              <a:rPr lang="en-US" dirty="0" smtClean="0"/>
              <a:t> </a:t>
            </a:r>
          </a:p>
          <a:p>
            <a:pPr marL="274320" indent="-274320" fontAlgn="auto">
              <a:spcAft>
                <a:spcPts val="0"/>
              </a:spcAft>
              <a:buFont typeface="Wingdings 2"/>
              <a:buChar cha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t>Metric Staircase</a:t>
            </a:r>
            <a:endParaRPr dirty="0"/>
          </a:p>
        </p:txBody>
      </p:sp>
      <p:pic>
        <p:nvPicPr>
          <p:cNvPr id="13315" name="Picture 2">
            <a:hlinkClick r:id="rId2" action="ppaction://hlinkfile"/>
          </p:cNvPr>
          <p:cNvPicPr>
            <a:picLocks noGrp="1" noChangeAspect="1" noChangeArrowheads="1"/>
          </p:cNvPicPr>
          <p:nvPr>
            <p:ph sz="half" idx="1"/>
          </p:nvPr>
        </p:nvPicPr>
        <p:blipFill>
          <a:blip r:embed="rId3"/>
          <a:srcRect/>
          <a:stretch>
            <a:fillRect/>
          </a:stretch>
        </p:blipFill>
        <p:spPr>
          <a:xfrm>
            <a:off x="457200" y="1371600"/>
            <a:ext cx="7200900" cy="437197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t>Metric Estimation Game</a:t>
            </a:r>
            <a:endParaRPr dirty="0"/>
          </a:p>
        </p:txBody>
      </p:sp>
      <p:sp>
        <p:nvSpPr>
          <p:cNvPr id="4" name="Content Placeholder 3"/>
          <p:cNvSpPr>
            <a:spLocks noGrp="1"/>
          </p:cNvSpPr>
          <p:nvPr>
            <p:ph sz="half" idx="1"/>
          </p:nvPr>
        </p:nvSpPr>
        <p:spPr>
          <a:xfrm>
            <a:off x="457200" y="2133600"/>
            <a:ext cx="7239000" cy="4371975"/>
          </a:xfrm>
        </p:spPr>
        <p:txBody>
          <a:bodyPr>
            <a:normAutofit fontScale="47500" lnSpcReduction="20000"/>
          </a:bodyPr>
          <a:lstStyle/>
          <a:p>
            <a:pPr marL="274320" indent="-274320" fontAlgn="auto">
              <a:spcAft>
                <a:spcPts val="0"/>
              </a:spcAft>
              <a:buFont typeface="Wingdings 2"/>
              <a:buChar char=""/>
              <a:defRPr/>
            </a:pPr>
            <a:r>
              <a:rPr lang="en-US" sz="4200" dirty="0" smtClean="0"/>
              <a:t>Metric Estimation Game- Activity B</a:t>
            </a:r>
          </a:p>
          <a:p>
            <a:pPr marL="274320" indent="-274320" fontAlgn="auto">
              <a:spcAft>
                <a:spcPts val="0"/>
              </a:spcAft>
              <a:buFont typeface="Wingdings 2"/>
              <a:buChar char=""/>
              <a:defRPr/>
            </a:pPr>
            <a:r>
              <a:rPr lang="en-US" dirty="0" smtClean="0"/>
              <a:t>Audience- Middle School</a:t>
            </a:r>
          </a:p>
          <a:p>
            <a:pPr marL="274320" indent="-274320" fontAlgn="auto">
              <a:spcAft>
                <a:spcPts val="0"/>
              </a:spcAft>
              <a:buFont typeface="Wingdings 2"/>
              <a:buChar char=""/>
              <a:defRPr/>
            </a:pPr>
            <a:r>
              <a:rPr lang="en-US" dirty="0" smtClean="0"/>
              <a:t>Time Frame- 30 minutes to one period</a:t>
            </a:r>
          </a:p>
          <a:p>
            <a:pPr marL="274320" indent="-274320" fontAlgn="auto">
              <a:spcAft>
                <a:spcPts val="0"/>
              </a:spcAft>
              <a:buFont typeface="Wingdings 2"/>
              <a:buChar char=""/>
              <a:defRPr/>
            </a:pPr>
            <a:r>
              <a:rPr lang="en-US" dirty="0" smtClean="0"/>
              <a:t>Materials</a:t>
            </a:r>
          </a:p>
          <a:p>
            <a:pPr marL="274320" indent="-274320" fontAlgn="auto">
              <a:spcAft>
                <a:spcPts val="0"/>
              </a:spcAft>
              <a:buFont typeface="Wingdings 2"/>
              <a:buChar char=""/>
              <a:defRPr/>
            </a:pPr>
            <a:r>
              <a:rPr lang="en-US" dirty="0" smtClean="0"/>
              <a:t>	  Pictures of items ( see worksheet section) on cards</a:t>
            </a:r>
          </a:p>
          <a:p>
            <a:pPr marL="1005840" lvl="3" fontAlgn="auto">
              <a:spcAft>
                <a:spcPts val="0"/>
              </a:spcAft>
              <a:buClr>
                <a:schemeClr val="accent4"/>
              </a:buClr>
              <a:buFont typeface="Wingdings 2"/>
              <a:buChar char=""/>
              <a:defRPr/>
            </a:pPr>
            <a:r>
              <a:rPr lang="en-US" sz="2900" dirty="0" smtClean="0">
                <a:solidFill>
                  <a:schemeClr val="tx1">
                    <a:tint val="85000"/>
                  </a:schemeClr>
                </a:solidFill>
              </a:rPr>
              <a:t>Tape</a:t>
            </a:r>
          </a:p>
          <a:p>
            <a:pPr marL="1005840" lvl="3" fontAlgn="auto">
              <a:spcAft>
                <a:spcPts val="0"/>
              </a:spcAft>
              <a:buClr>
                <a:schemeClr val="accent4"/>
              </a:buClr>
              <a:buFont typeface="Wingdings 2"/>
              <a:buChar char=""/>
              <a:defRPr/>
            </a:pPr>
            <a:r>
              <a:rPr lang="en-US" sz="2900" dirty="0" smtClean="0">
                <a:solidFill>
                  <a:schemeClr val="tx1">
                    <a:tint val="85000"/>
                  </a:schemeClr>
                </a:solidFill>
              </a:rPr>
              <a:t>Paper</a:t>
            </a:r>
          </a:p>
          <a:p>
            <a:pPr marL="1005840" lvl="3" fontAlgn="auto">
              <a:spcAft>
                <a:spcPts val="0"/>
              </a:spcAft>
              <a:buClr>
                <a:schemeClr val="accent4"/>
              </a:buClr>
              <a:buFont typeface="Wingdings 2"/>
              <a:buChar char=""/>
              <a:defRPr/>
            </a:pPr>
            <a:r>
              <a:rPr lang="en-US" sz="4500" b="1" dirty="0" smtClean="0">
                <a:solidFill>
                  <a:schemeClr val="tx1">
                    <a:tint val="85000"/>
                  </a:schemeClr>
                </a:solidFill>
              </a:rPr>
              <a:t>Procedure</a:t>
            </a:r>
          </a:p>
          <a:p>
            <a:pPr marL="274320" indent="-274320" fontAlgn="auto">
              <a:spcAft>
                <a:spcPts val="0"/>
              </a:spcAft>
              <a:buFont typeface="Wingdings 2"/>
              <a:buChar char=""/>
              <a:defRPr/>
            </a:pPr>
            <a:r>
              <a:rPr lang="en-US" dirty="0" smtClean="0"/>
              <a:t>Divide the students into  teams of four students each</a:t>
            </a:r>
          </a:p>
          <a:p>
            <a:pPr marL="274320" indent="-274320" fontAlgn="auto">
              <a:spcAft>
                <a:spcPts val="0"/>
              </a:spcAft>
              <a:buFont typeface="Wingdings 2"/>
              <a:buChar char=""/>
              <a:defRPr/>
            </a:pPr>
            <a:r>
              <a:rPr lang="en-US" dirty="0" smtClean="0"/>
              <a:t>Have a representative from each team come up to the board</a:t>
            </a:r>
          </a:p>
          <a:p>
            <a:pPr marL="274320" indent="-274320" fontAlgn="auto">
              <a:spcAft>
                <a:spcPts val="0"/>
              </a:spcAft>
              <a:buFont typeface="Wingdings 2"/>
              <a:buChar char=""/>
              <a:defRPr/>
            </a:pPr>
            <a:r>
              <a:rPr lang="en-US" dirty="0" smtClean="0"/>
              <a:t>Each student in the front of the room finds his/her own place on the board and tapes a piece of paper on the board to mark their spot.</a:t>
            </a:r>
          </a:p>
          <a:p>
            <a:pPr marL="274320" indent="-274320" fontAlgn="auto">
              <a:spcAft>
                <a:spcPts val="0"/>
              </a:spcAft>
              <a:buFont typeface="Wingdings 2"/>
              <a:buChar char=""/>
              <a:defRPr/>
            </a:pPr>
            <a:r>
              <a:rPr lang="en-US" dirty="0" smtClean="0"/>
              <a:t>The teacher holds up one card </a:t>
            </a:r>
          </a:p>
          <a:p>
            <a:pPr marL="274320" indent="-274320" fontAlgn="auto">
              <a:spcAft>
                <a:spcPts val="0"/>
              </a:spcAft>
              <a:buFont typeface="Wingdings 2"/>
              <a:buChar char=""/>
              <a:defRPr/>
            </a:pPr>
            <a:r>
              <a:rPr lang="en-US" dirty="0" smtClean="0"/>
              <a:t>Each student guesses the estimated length or diameter of the item shown</a:t>
            </a:r>
          </a:p>
          <a:p>
            <a:pPr marL="274320" indent="-274320" fontAlgn="auto">
              <a:spcAft>
                <a:spcPts val="0"/>
              </a:spcAft>
              <a:buFont typeface="Wingdings 2"/>
              <a:buChar char=""/>
              <a:defRPr/>
            </a:pPr>
            <a:r>
              <a:rPr lang="en-US" dirty="0" smtClean="0"/>
              <a:t>The student with the closest guess stays up and the others students return to seat</a:t>
            </a:r>
          </a:p>
          <a:p>
            <a:pPr marL="274320" indent="-274320" fontAlgn="auto">
              <a:spcAft>
                <a:spcPts val="0"/>
              </a:spcAft>
              <a:buFont typeface="Wingdings 2"/>
              <a:buChar char=""/>
              <a:defRPr/>
            </a:pPr>
            <a:r>
              <a:rPr lang="en-US" dirty="0" smtClean="0"/>
              <a:t>The winning team is the one with the fewest students sent up to board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292</TotalTime>
  <Words>506</Words>
  <Application>Microsoft Office PowerPoint</Application>
  <PresentationFormat>On-screen Show (4:3)</PresentationFormat>
  <Paragraphs>176</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Trebuchet MS</vt:lpstr>
      <vt:lpstr>Arial</vt:lpstr>
      <vt:lpstr>Wingdings 2</vt:lpstr>
      <vt:lpstr>Wingdings</vt:lpstr>
      <vt:lpstr>Calibri</vt:lpstr>
      <vt:lpstr>Opulent</vt:lpstr>
      <vt:lpstr>Thinking on a Nanoscale (or It’s a small world after all)</vt:lpstr>
      <vt:lpstr>Teacher Guide</vt:lpstr>
      <vt:lpstr>  </vt:lpstr>
      <vt:lpstr>Section 2</vt:lpstr>
      <vt:lpstr>Section 3</vt:lpstr>
      <vt:lpstr>Section 4</vt:lpstr>
      <vt:lpstr>Section 1 Learning about the metric system</vt:lpstr>
      <vt:lpstr>Metric Staircase</vt:lpstr>
      <vt:lpstr>Metric Estimation Game</vt:lpstr>
      <vt:lpstr>Pictures for estimation game</vt:lpstr>
      <vt:lpstr>Activity C What is a billion?  What is a billionth?</vt:lpstr>
      <vt:lpstr>Slide 12</vt:lpstr>
      <vt:lpstr>Slide 13</vt:lpstr>
      <vt:lpstr>Slide 14</vt:lpstr>
      <vt:lpstr>Seeing a millionth seeing a billionth- activity D</vt:lpstr>
      <vt:lpstr>Seeing a miilionth seeing a billionth- activity 2</vt:lpstr>
      <vt:lpstr>Perspective pictures</vt:lpstr>
      <vt:lpstr>Review of the first section</vt:lpstr>
      <vt:lpstr>Review –part 2</vt:lpstr>
      <vt:lpstr>Slide 20</vt:lpstr>
      <vt:lpstr>Section 2 Activity B Nanocaching</vt:lpstr>
      <vt:lpstr>Section 2 Activity C Scientific Notation</vt:lpstr>
      <vt:lpstr>Section 3 Microscope activity</vt:lpstr>
      <vt:lpstr>Microscope</vt:lpstr>
      <vt:lpstr>Assessment</vt:lpstr>
      <vt:lpstr>Resources</vt:lpstr>
    </vt:vector>
  </TitlesOfParts>
  <Company>Science Explorers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on a Nanoscale (or It’s a small world after all)</dc:title>
  <dc:creator>Judy Barrere</dc:creator>
  <cp:lastModifiedBy>Ethan Allen</cp:lastModifiedBy>
  <cp:revision>31</cp:revision>
  <dcterms:created xsi:type="dcterms:W3CDTF">2008-08-07T17:50:58Z</dcterms:created>
  <dcterms:modified xsi:type="dcterms:W3CDTF">2008-08-27T19:07:22Z</dcterms:modified>
</cp:coreProperties>
</file>