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09" r:id="rId2"/>
    <p:sldId id="326" r:id="rId3"/>
    <p:sldId id="332" r:id="rId4"/>
    <p:sldId id="325" r:id="rId5"/>
    <p:sldId id="310" r:id="rId6"/>
    <p:sldId id="324" r:id="rId7"/>
    <p:sldId id="334" r:id="rId8"/>
    <p:sldId id="330" r:id="rId9"/>
    <p:sldId id="331" r:id="rId10"/>
    <p:sldId id="333" r:id="rId11"/>
    <p:sldId id="311" r:id="rId12"/>
    <p:sldId id="327" r:id="rId13"/>
    <p:sldId id="320" r:id="rId14"/>
    <p:sldId id="300" r:id="rId15"/>
    <p:sldId id="302" r:id="rId16"/>
    <p:sldId id="303" r:id="rId17"/>
    <p:sldId id="301" r:id="rId18"/>
    <p:sldId id="304" r:id="rId19"/>
    <p:sldId id="322" r:id="rId20"/>
    <p:sldId id="323" r:id="rId21"/>
    <p:sldId id="328" r:id="rId22"/>
    <p:sldId id="343" r:id="rId23"/>
    <p:sldId id="256" r:id="rId24"/>
    <p:sldId id="257" r:id="rId25"/>
    <p:sldId id="335" r:id="rId26"/>
    <p:sldId id="336" r:id="rId27"/>
    <p:sldId id="338" r:id="rId28"/>
    <p:sldId id="339" r:id="rId29"/>
    <p:sldId id="340" r:id="rId30"/>
    <p:sldId id="341" r:id="rId31"/>
    <p:sldId id="342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86415" autoAdjust="0"/>
  </p:normalViewPr>
  <p:slideViewPr>
    <p:cSldViewPr>
      <p:cViewPr varScale="1">
        <p:scale>
          <a:sx n="63" d="100"/>
          <a:sy n="63" d="100"/>
        </p:scale>
        <p:origin x="-11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31E9FF6-740E-4EFA-8CC2-6F39A90077FC}" type="datetimeFigureOut">
              <a:rPr lang="en-US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B4B3E19E-E45A-43BC-989B-27C6C98C3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fld id="{99E618CB-BC81-48B3-A576-143B8CCED830}" type="datetimeFigureOut">
              <a:rPr lang="en-US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fld id="{0F331662-C281-44C5-8FFB-0B2A22F4E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C3DA55-3535-49F4-9562-49A1841762A5}" type="slidenum">
              <a:rPr lang="en-US" smtClean="0">
                <a:latin typeface="Times New Roman" pitchFamily="18" charset="0"/>
              </a:rPr>
              <a:pPr/>
              <a:t>13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4F564-B832-46F0-AD2B-D16D30F74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AE72B-6124-4E70-B48F-BC6594EC5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A8988-DBA4-48C5-B1FA-E7F0D9D63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EFC24-6FAA-411D-B2CE-99E4DB344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77AD2-A544-4A13-8945-1E584AEBA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9C4BB-2224-41B1-A719-52EBEC1C9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B5B87-76E6-489D-871D-48C23EEE3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3862C-D435-4BBB-9112-35BAB5736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E748F-7ED3-4064-90B0-B4D21F434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7BC9D-C752-463F-BEB8-B87DCF8EF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8CAD9-802E-44CC-8ECD-FAF2BF3DF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/>
              </a:defRPr>
            </a:lvl1pPr>
          </a:lstStyle>
          <a:p>
            <a:pPr>
              <a:defRPr/>
            </a:pPr>
            <a:fld id="{6D154B1A-4519-47CA-802A-DF6D17726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 flipH="1">
            <a:off x="609600" y="838200"/>
            <a:ext cx="792480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Aft>
                <a:spcPts val="3000"/>
              </a:spcAft>
            </a:pPr>
            <a:r>
              <a:rPr lang="en-US" sz="5400"/>
              <a:t>Medications for Behavioral Symptoms of Dementia</a:t>
            </a:r>
          </a:p>
          <a:p>
            <a:pPr algn="ctr" eaLnBrk="0" hangingPunct="0">
              <a:spcAft>
                <a:spcPts val="3000"/>
              </a:spcAft>
            </a:pPr>
            <a:endParaRPr lang="en-US" sz="4400"/>
          </a:p>
          <a:p>
            <a:pPr algn="ctr" eaLnBrk="0" hangingPunct="0">
              <a:spcAft>
                <a:spcPts val="3000"/>
              </a:spcAft>
            </a:pPr>
            <a:r>
              <a:rPr lang="en-US" sz="4400"/>
              <a:t>Stephen Thielke</a:t>
            </a:r>
          </a:p>
          <a:p>
            <a:pPr algn="ctr" eaLnBrk="0" hangingPunct="0">
              <a:spcAft>
                <a:spcPts val="3000"/>
              </a:spcAft>
            </a:pPr>
            <a:r>
              <a:rPr lang="en-US" sz="4400"/>
              <a:t>Seattle GRECC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sz="4800" smtClean="0"/>
              <a:t>Neurochemical problems in …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1447800" y="1828800"/>
            <a:ext cx="6705600" cy="4724400"/>
          </a:xfrm>
        </p:spPr>
        <p:txBody>
          <a:bodyPr/>
          <a:lstStyle/>
          <a:p>
            <a:r>
              <a:rPr lang="en-US" sz="3600" smtClean="0"/>
              <a:t>Wandering</a:t>
            </a:r>
          </a:p>
          <a:p>
            <a:r>
              <a:rPr lang="en-US" sz="3600" smtClean="0"/>
              <a:t>Aggressive agitation</a:t>
            </a:r>
          </a:p>
          <a:p>
            <a:r>
              <a:rPr lang="en-US" sz="3600" smtClean="0"/>
              <a:t>Repetitive agitation</a:t>
            </a:r>
          </a:p>
          <a:p>
            <a:r>
              <a:rPr lang="en-US" sz="3600" smtClean="0"/>
              <a:t>Sexual agitation</a:t>
            </a:r>
          </a:p>
          <a:p>
            <a:r>
              <a:rPr lang="en-US" sz="3600" smtClean="0"/>
              <a:t>Unsafe tasks</a:t>
            </a:r>
          </a:p>
          <a:p>
            <a:r>
              <a:rPr lang="en-US" sz="3600" smtClean="0"/>
              <a:t>Poorly timed bodily needs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2057400" y="2286000"/>
            <a:ext cx="4648200" cy="990600"/>
          </a:xfrm>
        </p:spPr>
        <p:txBody>
          <a:bodyPr/>
          <a:lstStyle/>
          <a:p>
            <a:r>
              <a:rPr lang="en-US" sz="3600" smtClean="0"/>
              <a:t>Modulatory</a:t>
            </a:r>
          </a:p>
        </p:txBody>
      </p:sp>
      <p:pic>
        <p:nvPicPr>
          <p:cNvPr id="25603" name="Picture 6" descr="Acetylcholin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191000"/>
            <a:ext cx="31432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7" descr="Dopamin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124200"/>
            <a:ext cx="325596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8" descr="Norepinephrine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4953000"/>
            <a:ext cx="31750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9" descr="Serotonin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953000"/>
            <a:ext cx="325596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10" descr="Histamin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88038" y="3810000"/>
            <a:ext cx="3255962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11" descr="GABA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05400" y="914400"/>
            <a:ext cx="38100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4343400" y="76200"/>
            <a:ext cx="464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Fast Inhibitory</a:t>
            </a:r>
            <a:endParaRPr lang="en-US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228600" y="76200"/>
            <a:ext cx="464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Fast Excitatory</a:t>
            </a:r>
            <a:endParaRPr lang="en-US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5611" name="Picture 14" descr="Glutamate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66800" y="838200"/>
            <a:ext cx="33353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000" smtClean="0"/>
              <a:t>Most of the neurotransmitters are produced by only a tiny fraction of neurons</a:t>
            </a:r>
          </a:p>
          <a:p>
            <a:pPr algn="ctr">
              <a:buFontTx/>
              <a:buNone/>
            </a:pPr>
            <a:endParaRPr lang="en-US" sz="4000" smtClean="0"/>
          </a:p>
          <a:p>
            <a:pPr algn="ctr">
              <a:buFontTx/>
              <a:buNone/>
            </a:pPr>
            <a:r>
              <a:rPr lang="en-US" sz="4000" smtClean="0"/>
              <a:t>Neurotransmitters often defy logic.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4"/>
          <p:cNvSpPr txBox="1">
            <a:spLocks noChangeArrowheads="1"/>
          </p:cNvSpPr>
          <p:nvPr/>
        </p:nvSpPr>
        <p:spPr bwMode="auto">
          <a:xfrm flipH="1">
            <a:off x="457200" y="381000"/>
            <a:ext cx="4648200" cy="277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Aft>
                <a:spcPts val="1800"/>
              </a:spcAft>
            </a:pPr>
            <a:r>
              <a:rPr lang="en-US" sz="4800"/>
              <a:t>Fast transmission:</a:t>
            </a:r>
          </a:p>
          <a:p>
            <a:pPr algn="ctr" eaLnBrk="0" hangingPunct="0">
              <a:spcAft>
                <a:spcPts val="1800"/>
              </a:spcAft>
            </a:pPr>
            <a:r>
              <a:rPr lang="en-US" sz="4800"/>
              <a:t> Glutamate</a:t>
            </a:r>
          </a:p>
          <a:p>
            <a:pPr algn="ctr" eaLnBrk="0" hangingPunct="0">
              <a:spcAft>
                <a:spcPts val="1800"/>
              </a:spcAft>
            </a:pPr>
            <a:r>
              <a:rPr lang="en-US" sz="4800"/>
              <a:t>GABA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429000"/>
            <a:ext cx="485775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5181600" y="609600"/>
            <a:ext cx="36576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u="sng"/>
              <a:t>Excitatory Signaling</a:t>
            </a:r>
          </a:p>
          <a:p>
            <a:pPr eaLnBrk="0" hangingPunct="0"/>
            <a:r>
              <a:rPr lang="en-US"/>
              <a:t>Glutamate agonists:</a:t>
            </a:r>
          </a:p>
          <a:p>
            <a:pPr eaLnBrk="0" hangingPunct="0"/>
            <a:r>
              <a:rPr lang="en-US"/>
              <a:t>-AMPA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Glutamate antagonists:</a:t>
            </a:r>
          </a:p>
          <a:p>
            <a:pPr eaLnBrk="0" hangingPunct="0"/>
            <a:r>
              <a:rPr lang="en-US"/>
              <a:t>-Antiepileptic medications</a:t>
            </a:r>
          </a:p>
          <a:p>
            <a:pPr eaLnBrk="0" hangingPunct="0"/>
            <a:r>
              <a:rPr lang="en-US"/>
              <a:t>-Memantine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 u="sng"/>
              <a:t>Inhibitory Signaling</a:t>
            </a:r>
          </a:p>
          <a:p>
            <a:pPr eaLnBrk="0" hangingPunct="0"/>
            <a:r>
              <a:rPr lang="en-US"/>
              <a:t>GABA agonists:</a:t>
            </a:r>
          </a:p>
          <a:p>
            <a:pPr eaLnBrk="0" hangingPunct="0"/>
            <a:r>
              <a:rPr lang="en-US"/>
              <a:t>-Alcohol</a:t>
            </a:r>
          </a:p>
          <a:p>
            <a:pPr eaLnBrk="0" hangingPunct="0"/>
            <a:r>
              <a:rPr lang="en-US"/>
              <a:t>-Benzodiazpines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GABA antagonists:</a:t>
            </a:r>
          </a:p>
          <a:p>
            <a:pPr eaLnBrk="0" hangingPunct="0"/>
            <a:r>
              <a:rPr lang="en-US"/>
              <a:t>-Flumazenil</a:t>
            </a:r>
          </a:p>
          <a:p>
            <a:pPr eaLnBrk="0" hangingPunct="0"/>
            <a:r>
              <a:rPr lang="en-US"/>
              <a:t>-Bicuculline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499427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3"/>
          <p:cNvSpPr txBox="1">
            <a:spLocks noChangeArrowheads="1"/>
          </p:cNvSpPr>
          <p:nvPr/>
        </p:nvSpPr>
        <p:spPr bwMode="auto">
          <a:xfrm>
            <a:off x="5334000" y="762000"/>
            <a:ext cx="3386138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u="sng"/>
              <a:t>Serotonin agonists:</a:t>
            </a:r>
          </a:p>
          <a:p>
            <a:pPr eaLnBrk="0" hangingPunct="0"/>
            <a:r>
              <a:rPr lang="en-US"/>
              <a:t>-LSD</a:t>
            </a:r>
          </a:p>
          <a:p>
            <a:pPr eaLnBrk="0" hangingPunct="0"/>
            <a:r>
              <a:rPr lang="en-US"/>
              <a:t>-Tryptans</a:t>
            </a:r>
          </a:p>
          <a:p>
            <a:pPr eaLnBrk="0" hangingPunct="0"/>
            <a:r>
              <a:rPr lang="en-US"/>
              <a:t>-Buspirone</a:t>
            </a:r>
          </a:p>
          <a:p>
            <a:pPr eaLnBrk="0" hangingPunct="0"/>
            <a:r>
              <a:rPr lang="en-US"/>
              <a:t>(-SSRIs)</a:t>
            </a:r>
          </a:p>
          <a:p>
            <a:pPr eaLnBrk="0" hangingPunct="0"/>
            <a:r>
              <a:rPr lang="en-US"/>
              <a:t>(-Fenfluramine)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 u="sng"/>
              <a:t>Serotonin antagonists:</a:t>
            </a:r>
          </a:p>
          <a:p>
            <a:pPr eaLnBrk="0" hangingPunct="0"/>
            <a:r>
              <a:rPr lang="en-US"/>
              <a:t>-Cyproheptadine</a:t>
            </a:r>
          </a:p>
          <a:p>
            <a:pPr eaLnBrk="0" hangingPunct="0"/>
            <a:r>
              <a:rPr lang="en-US"/>
              <a:t>-Methylsergide</a:t>
            </a:r>
          </a:p>
          <a:p>
            <a:pPr eaLnBrk="0" hangingPunct="0"/>
            <a:r>
              <a:rPr lang="en-US"/>
              <a:t>(-Atypical antipsychotics)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838200"/>
            <a:ext cx="5334000" cy="513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5675313" y="838200"/>
            <a:ext cx="301148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u="sng"/>
              <a:t>Dopamine agonists:</a:t>
            </a:r>
          </a:p>
          <a:p>
            <a:pPr eaLnBrk="0" hangingPunct="0"/>
            <a:r>
              <a:rPr lang="en-US"/>
              <a:t>-Levodopa/carbidopa</a:t>
            </a:r>
          </a:p>
          <a:p>
            <a:pPr eaLnBrk="0" hangingPunct="0"/>
            <a:r>
              <a:rPr lang="en-US"/>
              <a:t>-Amphetamines</a:t>
            </a:r>
          </a:p>
          <a:p>
            <a:pPr eaLnBrk="0" hangingPunct="0"/>
            <a:r>
              <a:rPr lang="en-US"/>
              <a:t>-Cocaine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 u="sng"/>
              <a:t>Dopamine antagonists:</a:t>
            </a:r>
          </a:p>
          <a:p>
            <a:pPr eaLnBrk="0" hangingPunct="0"/>
            <a:r>
              <a:rPr lang="en-US"/>
              <a:t>-Antipsychotics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2"/>
          <p:cNvSpPr txBox="1">
            <a:spLocks noChangeArrowheads="1"/>
          </p:cNvSpPr>
          <p:nvPr/>
        </p:nvSpPr>
        <p:spPr bwMode="auto">
          <a:xfrm>
            <a:off x="5334000" y="762000"/>
            <a:ext cx="3659188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u="sng"/>
              <a:t>Norepinephrine agonists:</a:t>
            </a:r>
          </a:p>
          <a:p>
            <a:pPr eaLnBrk="0" hangingPunct="0"/>
            <a:r>
              <a:rPr lang="en-US"/>
              <a:t>-Clonidine</a:t>
            </a:r>
          </a:p>
          <a:p>
            <a:pPr eaLnBrk="0" hangingPunct="0"/>
            <a:r>
              <a:rPr lang="en-US"/>
              <a:t>-Tricyclics</a:t>
            </a:r>
          </a:p>
          <a:p>
            <a:pPr eaLnBrk="0" hangingPunct="0"/>
            <a:r>
              <a:rPr lang="en-US"/>
              <a:t>-Amphetamine</a:t>
            </a:r>
          </a:p>
          <a:p>
            <a:pPr eaLnBrk="0" hangingPunct="0"/>
            <a:r>
              <a:rPr lang="en-US"/>
              <a:t>-Atomoxetine</a:t>
            </a:r>
          </a:p>
          <a:p>
            <a:pPr eaLnBrk="0" hangingPunct="0"/>
            <a:r>
              <a:rPr lang="en-US"/>
              <a:t>-Noradrenaline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 u="sng"/>
              <a:t>Norepinephrine antagonists:</a:t>
            </a:r>
          </a:p>
          <a:p>
            <a:pPr eaLnBrk="0" hangingPunct="0"/>
            <a:r>
              <a:rPr lang="en-US"/>
              <a:t>-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 blockers (prazosin)</a:t>
            </a:r>
          </a:p>
          <a:p>
            <a:pPr eaLnBrk="0" hangingPunct="0"/>
            <a:r>
              <a:rPr lang="en-US"/>
              <a:t>-</a:t>
            </a:r>
            <a:r>
              <a:rPr lang="en-US">
                <a:latin typeface="Symbol" pitchFamily="18" charset="2"/>
              </a:rPr>
              <a:t>b</a:t>
            </a:r>
            <a:r>
              <a:rPr lang="en-US"/>
              <a:t> blockers (atenolol)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838200" y="1371600"/>
            <a:ext cx="4040188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norepinephrine projections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838200"/>
            <a:ext cx="49958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5334000" y="762000"/>
            <a:ext cx="29924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u="sng"/>
              <a:t>Histamine agonists:</a:t>
            </a:r>
          </a:p>
          <a:p>
            <a:pPr eaLnBrk="0" hangingPunct="0"/>
            <a:r>
              <a:rPr lang="en-US"/>
              <a:t>-Betahistine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 u="sng"/>
              <a:t>Histamine antagonists:</a:t>
            </a:r>
          </a:p>
          <a:p>
            <a:pPr eaLnBrk="0" hangingPunct="0"/>
            <a:r>
              <a:rPr lang="en-US"/>
              <a:t>-Antihistamines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" smtClean="0">
                <a:solidFill>
                  <a:schemeClr val="bg1"/>
                </a:solidFill>
              </a:rPr>
              <a:t>ACh projections</a:t>
            </a:r>
          </a:p>
        </p:txBody>
      </p:sp>
      <p:pic>
        <p:nvPicPr>
          <p:cNvPr id="33794" name="Picture 1029" descr="AChprojecti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5491163" cy="524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5181600" y="762000"/>
            <a:ext cx="36814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u="sng"/>
              <a:t>Acetylcholine agonists:</a:t>
            </a:r>
          </a:p>
          <a:p>
            <a:pPr eaLnBrk="0" hangingPunct="0"/>
            <a:r>
              <a:rPr lang="en-US"/>
              <a:t>-Nicotine</a:t>
            </a:r>
          </a:p>
          <a:p>
            <a:pPr eaLnBrk="0" hangingPunct="0"/>
            <a:r>
              <a:rPr lang="en-US"/>
              <a:t>-Acetylcholinesterase inhibitors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 u="sng"/>
              <a:t>Acetylcholine antagonists:</a:t>
            </a:r>
          </a:p>
          <a:p>
            <a:pPr eaLnBrk="0" hangingPunct="0"/>
            <a:r>
              <a:rPr lang="en-US"/>
              <a:t>-Anticholinergics (atropine, benztropine, oxybutynin)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239000" cy="5257800"/>
          </a:xfrm>
        </p:spPr>
        <p:txBody>
          <a:bodyPr/>
          <a:lstStyle/>
          <a:p>
            <a:r>
              <a:rPr lang="en-US" sz="4000" u="sng" smtClean="0"/>
              <a:t>Endorphins</a:t>
            </a:r>
          </a:p>
          <a:p>
            <a:pPr lvl="1"/>
            <a:r>
              <a:rPr lang="en-US" sz="3600" smtClean="0"/>
              <a:t>Agonist:  opioids</a:t>
            </a:r>
          </a:p>
          <a:p>
            <a:pPr lvl="1"/>
            <a:r>
              <a:rPr lang="en-US" sz="3600" smtClean="0"/>
              <a:t>Antagonist:  naloxone</a:t>
            </a:r>
          </a:p>
          <a:p>
            <a:endParaRPr lang="en-US" sz="4000" smtClean="0"/>
          </a:p>
          <a:p>
            <a:r>
              <a:rPr lang="en-US" sz="4000" u="sng" smtClean="0"/>
              <a:t>Cannabinoids (THC)</a:t>
            </a:r>
          </a:p>
          <a:p>
            <a:pPr lvl="1"/>
            <a:r>
              <a:rPr lang="en-US" sz="3600" smtClean="0"/>
              <a:t>Agonist:  THC; dronabinol</a:t>
            </a:r>
          </a:p>
          <a:p>
            <a:pPr lvl="1"/>
            <a:r>
              <a:rPr lang="en-US" sz="3600" smtClean="0"/>
              <a:t>Antagonist:  rimonabant</a:t>
            </a:r>
          </a:p>
          <a:p>
            <a:endParaRPr lang="en-US" sz="4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848600" cy="1312863"/>
          </a:xfrm>
        </p:spPr>
        <p:txBody>
          <a:bodyPr/>
          <a:lstStyle/>
          <a:p>
            <a:r>
              <a:rPr lang="en-US" smtClean="0"/>
              <a:t>Disclosures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/>
          <a:lstStyle/>
          <a:p>
            <a:r>
              <a:rPr lang="en-US" smtClean="0"/>
              <a:t>I am an employee of the VA and the University of Washington.</a:t>
            </a:r>
          </a:p>
          <a:p>
            <a:r>
              <a:rPr lang="en-US" smtClean="0"/>
              <a:t>I have no financial relationships with pharmaceutical, medical device, or insurance companies.</a:t>
            </a:r>
          </a:p>
          <a:p>
            <a:r>
              <a:rPr lang="en-US" smtClean="0"/>
              <a:t>I am not on any speaker’s bureaus or commercial advisory boards.</a:t>
            </a:r>
          </a:p>
          <a:p>
            <a:r>
              <a:rPr lang="en-US" smtClean="0"/>
              <a:t>I will be discussing but not recommending off-label uses of medications.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6067425"/>
        </p:xfrm>
        <a:graphic>
          <a:graphicData uri="http://schemas.openxmlformats.org/drawingml/2006/table">
            <a:tbl>
              <a:tblPr/>
              <a:tblGrid>
                <a:gridCol w="2286000"/>
                <a:gridCol w="5943600"/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Neurotransmitter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Functions and characteristics 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Glutamate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signaling (excitatory)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GABA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signaling (inhibitory)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Acetylcholine 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Modulation of attention, arousal, and memory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Dopamine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Voluntary movement, pleasurable emotions, reward, attention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Norepinephrine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Modulation of mood and arousal; fight or flight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Serotonin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Sleep and wakefulness, mood, appetite, socialization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Endorphins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Pleasurable emotions; positive reward; pain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Cannabinoids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Pleasurable emotions; appetite</a:t>
                      </a:r>
                    </a:p>
                  </a:txBody>
                  <a:tcPr marL="24493" marR="2449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7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800">
                <a:latin typeface="Arial" charset="0"/>
              </a:rPr>
              <a:t> 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143000"/>
          </a:xfrm>
        </p:spPr>
        <p:txBody>
          <a:bodyPr/>
          <a:lstStyle/>
          <a:p>
            <a:r>
              <a:rPr lang="en-US" sz="4000" smtClean="0"/>
              <a:t>Core Neurochemical Problems in … ?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6705600" cy="4724400"/>
          </a:xfrm>
        </p:spPr>
        <p:txBody>
          <a:bodyPr/>
          <a:lstStyle/>
          <a:p>
            <a:r>
              <a:rPr lang="en-US" sz="3600" smtClean="0"/>
              <a:t>Wandering</a:t>
            </a:r>
          </a:p>
          <a:p>
            <a:r>
              <a:rPr lang="en-US" sz="3600" smtClean="0"/>
              <a:t>Aggressive agitation</a:t>
            </a:r>
          </a:p>
          <a:p>
            <a:r>
              <a:rPr lang="en-US" sz="3600" smtClean="0"/>
              <a:t>Repetitive agitation</a:t>
            </a:r>
          </a:p>
          <a:p>
            <a:r>
              <a:rPr lang="en-US" sz="3600" smtClean="0"/>
              <a:t>Sexual agitation</a:t>
            </a:r>
          </a:p>
          <a:p>
            <a:r>
              <a:rPr lang="en-US" sz="3600" smtClean="0"/>
              <a:t>Unsafe tasks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z="4800" smtClean="0"/>
              <a:t>Outcomes Measurement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1054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3600" smtClean="0"/>
              <a:t>Behavioral Pathology in Alzheimer’s Disease Rating Scale (Behave-AD) [Reisberg, 1987]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3600" smtClean="0"/>
              <a:t>Neuropsychiatric Inventory [Cummings 1994]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3600" smtClean="0"/>
              <a:t>Brief Psychiatric Rating Scale [Gorham 1962]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3600" smtClean="0"/>
              <a:t>Clinical Global Impression of Change [Schneider 1997]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179638"/>
            <a:ext cx="5853113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838200"/>
            <a:ext cx="56007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Box 3"/>
          <p:cNvSpPr txBox="1">
            <a:spLocks noChangeArrowheads="1"/>
          </p:cNvSpPr>
          <p:nvPr/>
        </p:nvSpPr>
        <p:spPr bwMode="auto">
          <a:xfrm>
            <a:off x="685800" y="1524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/>
              <a:t>Acetylcholinesterase Inhibitors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4" descr="MEMANTINEgra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70038"/>
            <a:ext cx="8686800" cy="371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Title 5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Glutamate Antagonists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Box 4"/>
          <p:cNvSpPr txBox="1">
            <a:spLocks noChangeArrowheads="1"/>
          </p:cNvSpPr>
          <p:nvPr/>
        </p:nvSpPr>
        <p:spPr bwMode="auto">
          <a:xfrm>
            <a:off x="457200" y="1335088"/>
            <a:ext cx="13382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/>
              <a:t>SSRIs</a:t>
            </a:r>
          </a:p>
        </p:txBody>
      </p:sp>
      <p:sp>
        <p:nvSpPr>
          <p:cNvPr id="40962" name="TextBox 5"/>
          <p:cNvSpPr txBox="1">
            <a:spLocks noChangeArrowheads="1"/>
          </p:cNvSpPr>
          <p:nvPr/>
        </p:nvSpPr>
        <p:spPr bwMode="auto">
          <a:xfrm>
            <a:off x="4668838" y="2684463"/>
            <a:ext cx="3944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2000"/>
              <a:t>Tariot et al, </a:t>
            </a:r>
            <a:r>
              <a:rPr lang="en-US" sz="2000" i="1"/>
              <a:t>Am J Psy </a:t>
            </a:r>
            <a:r>
              <a:rPr lang="en-US" sz="2000"/>
              <a:t>1998</a:t>
            </a:r>
          </a:p>
        </p:txBody>
      </p:sp>
      <p:sp>
        <p:nvSpPr>
          <p:cNvPr id="40963" name="TextBox 6"/>
          <p:cNvSpPr txBox="1">
            <a:spLocks noChangeArrowheads="1"/>
          </p:cNvSpPr>
          <p:nvPr/>
        </p:nvSpPr>
        <p:spPr bwMode="auto">
          <a:xfrm>
            <a:off x="381000" y="2362200"/>
            <a:ext cx="4994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/>
              <a:t>Antiepileptic Medications</a:t>
            </a:r>
          </a:p>
        </p:txBody>
      </p:sp>
      <p:sp>
        <p:nvSpPr>
          <p:cNvPr id="40964" name="TextBox 9"/>
          <p:cNvSpPr txBox="1">
            <a:spLocks noChangeArrowheads="1"/>
          </p:cNvSpPr>
          <p:nvPr/>
        </p:nvSpPr>
        <p:spPr bwMode="auto">
          <a:xfrm>
            <a:off x="496888" y="3352800"/>
            <a:ext cx="33131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/>
              <a:t>Benzodiazepines</a:t>
            </a:r>
          </a:p>
        </p:txBody>
      </p:sp>
      <p:sp>
        <p:nvSpPr>
          <p:cNvPr id="40965" name="TextBox 10"/>
          <p:cNvSpPr txBox="1">
            <a:spLocks noChangeArrowheads="1"/>
          </p:cNvSpPr>
          <p:nvPr/>
        </p:nvSpPr>
        <p:spPr bwMode="auto">
          <a:xfrm>
            <a:off x="533400" y="4267200"/>
            <a:ext cx="16462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/>
              <a:t>Opioids</a:t>
            </a:r>
          </a:p>
        </p:txBody>
      </p:sp>
      <p:sp>
        <p:nvSpPr>
          <p:cNvPr id="40966" name="Title 1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smtClean="0"/>
              <a:t>Anecdotal Efficacy</a:t>
            </a:r>
          </a:p>
        </p:txBody>
      </p:sp>
      <p:sp>
        <p:nvSpPr>
          <p:cNvPr id="40967" name="TextBox 12"/>
          <p:cNvSpPr txBox="1">
            <a:spLocks noChangeArrowheads="1"/>
          </p:cNvSpPr>
          <p:nvPr/>
        </p:nvSpPr>
        <p:spPr bwMode="auto">
          <a:xfrm>
            <a:off x="4433888" y="1676400"/>
            <a:ext cx="4179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2000"/>
              <a:t>Pollock et al, </a:t>
            </a:r>
            <a:r>
              <a:rPr lang="en-US" sz="2000" i="1"/>
              <a:t>Am J Psy </a:t>
            </a:r>
            <a:r>
              <a:rPr lang="en-US" sz="2000"/>
              <a:t>2002</a:t>
            </a:r>
          </a:p>
        </p:txBody>
      </p:sp>
      <p:sp>
        <p:nvSpPr>
          <p:cNvPr id="40968" name="TextBox 13"/>
          <p:cNvSpPr txBox="1">
            <a:spLocks noChangeArrowheads="1"/>
          </p:cNvSpPr>
          <p:nvPr/>
        </p:nvSpPr>
        <p:spPr bwMode="auto">
          <a:xfrm>
            <a:off x="4376738" y="3714750"/>
            <a:ext cx="4237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2000"/>
              <a:t>Cocarro et al, </a:t>
            </a:r>
            <a:r>
              <a:rPr lang="en-US" sz="2000" i="1"/>
              <a:t>Am J Psy </a:t>
            </a:r>
            <a:r>
              <a:rPr lang="en-US" sz="2000"/>
              <a:t>1990</a:t>
            </a:r>
          </a:p>
        </p:txBody>
      </p:sp>
      <p:sp>
        <p:nvSpPr>
          <p:cNvPr id="40969" name="TextBox 14"/>
          <p:cNvSpPr txBox="1">
            <a:spLocks noChangeArrowheads="1"/>
          </p:cNvSpPr>
          <p:nvPr/>
        </p:nvSpPr>
        <p:spPr bwMode="auto">
          <a:xfrm>
            <a:off x="2222500" y="4572000"/>
            <a:ext cx="6696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2000"/>
              <a:t>Sloan, </a:t>
            </a:r>
            <a:r>
              <a:rPr lang="en-US" sz="2000" i="1"/>
              <a:t>JAGS </a:t>
            </a:r>
            <a:r>
              <a:rPr lang="en-US" sz="2000"/>
              <a:t>1989 </a:t>
            </a:r>
          </a:p>
          <a:p>
            <a:pPr algn="r" eaLnBrk="0" hangingPunct="0"/>
            <a:r>
              <a:rPr lang="en-US" sz="2000"/>
              <a:t>“Morphine for Behavior Control in Dementia”</a:t>
            </a:r>
          </a:p>
        </p:txBody>
      </p:sp>
      <p:sp>
        <p:nvSpPr>
          <p:cNvPr id="40970" name="TextBox 15"/>
          <p:cNvSpPr txBox="1">
            <a:spLocks noChangeArrowheads="1"/>
          </p:cNvSpPr>
          <p:nvPr/>
        </p:nvSpPr>
        <p:spPr bwMode="auto">
          <a:xfrm>
            <a:off x="457200" y="5334000"/>
            <a:ext cx="2724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/>
              <a:t>Cannabinoids</a:t>
            </a:r>
          </a:p>
        </p:txBody>
      </p:sp>
      <p:sp>
        <p:nvSpPr>
          <p:cNvPr id="40971" name="TextBox 16"/>
          <p:cNvSpPr txBox="1">
            <a:spLocks noChangeArrowheads="1"/>
          </p:cNvSpPr>
          <p:nvPr/>
        </p:nvSpPr>
        <p:spPr bwMode="auto">
          <a:xfrm>
            <a:off x="4191000" y="5695950"/>
            <a:ext cx="4459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2000"/>
              <a:t>Volicer et al, </a:t>
            </a:r>
            <a:r>
              <a:rPr lang="en-US" sz="2000" i="1"/>
              <a:t>IJGP1997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800" smtClean="0">
                <a:solidFill>
                  <a:schemeClr val="bg1"/>
                </a:solidFill>
              </a:rPr>
              <a:t>Memantine</a:t>
            </a:r>
          </a:p>
        </p:txBody>
      </p:sp>
      <p:sp>
        <p:nvSpPr>
          <p:cNvPr id="41986" name="TextBox 4"/>
          <p:cNvSpPr txBox="1">
            <a:spLocks noChangeArrowheads="1"/>
          </p:cNvSpPr>
          <p:nvPr/>
        </p:nvSpPr>
        <p:spPr bwMode="auto">
          <a:xfrm>
            <a:off x="2590800" y="152400"/>
            <a:ext cx="35702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400"/>
              <a:t>Antipsychotics</a:t>
            </a:r>
          </a:p>
        </p:txBody>
      </p:sp>
      <p:sp>
        <p:nvSpPr>
          <p:cNvPr id="41987" name="TextBox 5"/>
          <p:cNvSpPr txBox="1">
            <a:spLocks noChangeArrowheads="1"/>
          </p:cNvSpPr>
          <p:nvPr/>
        </p:nvSpPr>
        <p:spPr bwMode="auto">
          <a:xfrm>
            <a:off x="381000" y="1196975"/>
            <a:ext cx="8153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/>
              <a:t>Typical and atypical agents show modest aggregate improvements in behavioral symptoms compared to placebo on rating scales</a:t>
            </a:r>
          </a:p>
          <a:p>
            <a:pPr eaLnBrk="0" hangingPunct="0"/>
            <a:endParaRPr lang="en-US" sz="3200"/>
          </a:p>
        </p:txBody>
      </p:sp>
      <p:sp>
        <p:nvSpPr>
          <p:cNvPr id="41988" name="TextBox 6"/>
          <p:cNvSpPr txBox="1">
            <a:spLocks noChangeArrowheads="1"/>
          </p:cNvSpPr>
          <p:nvPr/>
        </p:nvSpPr>
        <p:spPr bwMode="auto">
          <a:xfrm>
            <a:off x="5486400" y="2644775"/>
            <a:ext cx="33829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Devenand et al, </a:t>
            </a:r>
            <a:r>
              <a:rPr lang="en-US" sz="2000" i="1"/>
              <a:t>Am J Psy </a:t>
            </a:r>
            <a:r>
              <a:rPr lang="en-US" sz="2000"/>
              <a:t>1998</a:t>
            </a:r>
          </a:p>
          <a:p>
            <a:pPr eaLnBrk="0" hangingPunct="0"/>
            <a:r>
              <a:rPr lang="en-US" sz="2000"/>
              <a:t>Street et al, </a:t>
            </a:r>
            <a:r>
              <a:rPr lang="en-US" sz="2000" i="1"/>
              <a:t>Arch Gen Psy</a:t>
            </a:r>
            <a:r>
              <a:rPr lang="en-US" sz="2000"/>
              <a:t> 2000</a:t>
            </a:r>
          </a:p>
        </p:txBody>
      </p:sp>
      <p:sp>
        <p:nvSpPr>
          <p:cNvPr id="41989" name="TextBox 7"/>
          <p:cNvSpPr txBox="1">
            <a:spLocks noChangeArrowheads="1"/>
          </p:cNvSpPr>
          <p:nvPr/>
        </p:nvSpPr>
        <p:spPr bwMode="auto">
          <a:xfrm>
            <a:off x="381000" y="3352800"/>
            <a:ext cx="7924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/>
              <a:t>BUT:</a:t>
            </a:r>
          </a:p>
          <a:p>
            <a:pPr eaLnBrk="0" hangingPunct="0"/>
            <a:endParaRPr lang="en-US" sz="3200"/>
          </a:p>
        </p:txBody>
      </p:sp>
      <p:sp>
        <p:nvSpPr>
          <p:cNvPr id="41990" name="TextBox 8"/>
          <p:cNvSpPr txBox="1">
            <a:spLocks noChangeArrowheads="1"/>
          </p:cNvSpPr>
          <p:nvPr/>
        </p:nvSpPr>
        <p:spPr bwMode="auto">
          <a:xfrm>
            <a:off x="304800" y="3962400"/>
            <a:ext cx="8382000" cy="13843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Elderly patents with dementia-related psychosis treated with atypical antipsychotic dregs are at an increased risk of death compared to placebo.</a:t>
            </a:r>
          </a:p>
        </p:txBody>
      </p:sp>
      <p:sp>
        <p:nvSpPr>
          <p:cNvPr id="41991" name="TextBox 9"/>
          <p:cNvSpPr txBox="1">
            <a:spLocks noChangeArrowheads="1"/>
          </p:cNvSpPr>
          <p:nvPr/>
        </p:nvSpPr>
        <p:spPr bwMode="auto">
          <a:xfrm>
            <a:off x="533400" y="5551488"/>
            <a:ext cx="8153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/>
              <a:t>10-25% of all nursing home residents are prescribed an antipsychotic (!)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" smtClean="0">
                <a:solidFill>
                  <a:schemeClr val="bg1"/>
                </a:solidFill>
              </a:rPr>
              <a:t>Memantine</a:t>
            </a:r>
          </a:p>
        </p:txBody>
      </p:sp>
      <p:sp>
        <p:nvSpPr>
          <p:cNvPr id="43010" name="TextBox 4"/>
          <p:cNvSpPr txBox="1">
            <a:spLocks noChangeArrowheads="1"/>
          </p:cNvSpPr>
          <p:nvPr/>
        </p:nvSpPr>
        <p:spPr bwMode="auto">
          <a:xfrm>
            <a:off x="3124200" y="228600"/>
            <a:ext cx="21272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400"/>
              <a:t>Prazosin</a:t>
            </a:r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409700"/>
            <a:ext cx="8740775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TextBox 5"/>
          <p:cNvSpPr txBox="1">
            <a:spLocks noChangeArrowheads="1"/>
          </p:cNvSpPr>
          <p:nvPr/>
        </p:nvSpPr>
        <p:spPr bwMode="auto">
          <a:xfrm>
            <a:off x="6099175" y="6019800"/>
            <a:ext cx="2587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Wang et al, </a:t>
            </a:r>
            <a:r>
              <a:rPr lang="en-US" sz="2000" i="1"/>
              <a:t>AJGP </a:t>
            </a:r>
            <a:r>
              <a:rPr lang="en-US" sz="2000"/>
              <a:t>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Box 4"/>
          <p:cNvSpPr txBox="1">
            <a:spLocks noChangeArrowheads="1"/>
          </p:cNvSpPr>
          <p:nvPr/>
        </p:nvSpPr>
        <p:spPr bwMode="auto">
          <a:xfrm>
            <a:off x="2214563" y="304800"/>
            <a:ext cx="50736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400"/>
              <a:t>Steps in Management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8077200" cy="4986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eaLnBrk="0" hangingPunct="0">
              <a:spcAft>
                <a:spcPts val="1200"/>
              </a:spcAft>
              <a:buFontTx/>
              <a:buAutoNum type="arabicPeriod"/>
              <a:defRPr/>
            </a:pPr>
            <a:r>
              <a:rPr lang="en-US" sz="3600" dirty="0"/>
              <a:t>Characterize the behavior, with special attention to the circumstances when it occurs</a:t>
            </a:r>
          </a:p>
          <a:p>
            <a:pPr marL="514350" indent="-514350" eaLnBrk="0" hangingPunct="0">
              <a:spcAft>
                <a:spcPts val="1200"/>
              </a:spcAft>
              <a:buFontTx/>
              <a:buAutoNum type="arabicPeriod"/>
              <a:defRPr/>
            </a:pPr>
            <a:r>
              <a:rPr lang="en-US" sz="3600" dirty="0"/>
              <a:t>Consider if there is an underlying goal or misperception</a:t>
            </a:r>
          </a:p>
          <a:p>
            <a:pPr marL="514350" indent="-514350" eaLnBrk="0" hangingPunct="0">
              <a:spcAft>
                <a:spcPts val="1200"/>
              </a:spcAft>
              <a:buFontTx/>
              <a:buAutoNum type="arabicPeriod"/>
              <a:defRPr/>
            </a:pPr>
            <a:r>
              <a:rPr lang="en-US" sz="3600" dirty="0"/>
              <a:t>Review the psychiatric and social history and </a:t>
            </a:r>
            <a:r>
              <a:rPr lang="en-US" sz="3600" dirty="0" err="1"/>
              <a:t>premorbid</a:t>
            </a:r>
            <a:r>
              <a:rPr lang="en-US" sz="3600" dirty="0"/>
              <a:t> personality</a:t>
            </a:r>
          </a:p>
          <a:p>
            <a:pPr eaLnBrk="0" hangingPunct="0">
              <a:spcAft>
                <a:spcPts val="1200"/>
              </a:spcAft>
              <a:defRPr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" smtClean="0">
                <a:solidFill>
                  <a:schemeClr val="bg1"/>
                </a:solidFill>
              </a:rPr>
              <a:t>Memantine</a:t>
            </a:r>
          </a:p>
        </p:txBody>
      </p:sp>
      <p:sp>
        <p:nvSpPr>
          <p:cNvPr id="45058" name="TextBox 4"/>
          <p:cNvSpPr txBox="1">
            <a:spLocks noChangeArrowheads="1"/>
          </p:cNvSpPr>
          <p:nvPr/>
        </p:nvSpPr>
        <p:spPr bwMode="auto">
          <a:xfrm>
            <a:off x="609600" y="304800"/>
            <a:ext cx="80549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400"/>
              <a:t>Steps in Management (cont)</a:t>
            </a:r>
          </a:p>
        </p:txBody>
      </p:sp>
      <p:sp>
        <p:nvSpPr>
          <p:cNvPr id="45059" name="TextBox 3"/>
          <p:cNvSpPr txBox="1">
            <a:spLocks noChangeArrowheads="1"/>
          </p:cNvSpPr>
          <p:nvPr/>
        </p:nvSpPr>
        <p:spPr bwMode="auto">
          <a:xfrm>
            <a:off x="533400" y="1447800"/>
            <a:ext cx="80772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eaLnBrk="0" hangingPunct="0">
              <a:spcAft>
                <a:spcPts val="1200"/>
              </a:spcAft>
              <a:buFontTx/>
              <a:buAutoNum type="arabicPeriod" startAt="4"/>
            </a:pPr>
            <a:r>
              <a:rPr lang="en-US" sz="3600"/>
              <a:t>Review the medication list with special attention to recent changes</a:t>
            </a:r>
          </a:p>
          <a:p>
            <a:pPr marL="742950" indent="-742950" eaLnBrk="0" hangingPunct="0">
              <a:spcAft>
                <a:spcPts val="1200"/>
              </a:spcAft>
              <a:buFontTx/>
              <a:buAutoNum type="arabicPeriod" startAt="4"/>
            </a:pPr>
            <a:r>
              <a:rPr lang="en-US" sz="3600"/>
              <a:t>Inquire about life events and the quality of premorbid relationships between caregiver and patient</a:t>
            </a:r>
          </a:p>
          <a:p>
            <a:pPr marL="742950" indent="-742950" eaLnBrk="0" hangingPunct="0">
              <a:spcAft>
                <a:spcPts val="1200"/>
              </a:spcAft>
              <a:buFontTx/>
              <a:buAutoNum type="arabicPeriod" startAt="4"/>
            </a:pPr>
            <a:r>
              <a:rPr lang="en-US" sz="3600"/>
              <a:t>Examine the patient with attention to mental status changes, behaviors; ask for the patient’s own explanation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981200"/>
          </a:xfrm>
        </p:spPr>
        <p:txBody>
          <a:bodyPr/>
          <a:lstStyle/>
          <a:p>
            <a:r>
              <a:rPr lang="en-US" smtClean="0"/>
              <a:t>Medications with an FDA Indication to Treat Behavioral Symptoms of Dementia:</a:t>
            </a:r>
          </a:p>
        </p:txBody>
      </p:sp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3643313" y="2895600"/>
            <a:ext cx="1354137" cy="264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600">
                <a:latin typeface="Consolas" pitchFamily="49" charset="0"/>
                <a:cs typeface="Courier New" pitchFamily="49" charset="0"/>
              </a:rPr>
              <a:t>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" smtClean="0">
                <a:solidFill>
                  <a:schemeClr val="bg1"/>
                </a:solidFill>
              </a:rPr>
              <a:t>Memantine</a:t>
            </a:r>
          </a:p>
        </p:txBody>
      </p:sp>
      <p:sp>
        <p:nvSpPr>
          <p:cNvPr id="46082" name="TextBox 4"/>
          <p:cNvSpPr txBox="1">
            <a:spLocks noChangeArrowheads="1"/>
          </p:cNvSpPr>
          <p:nvPr/>
        </p:nvSpPr>
        <p:spPr bwMode="auto">
          <a:xfrm>
            <a:off x="838200" y="228600"/>
            <a:ext cx="73231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400"/>
              <a:t>Steps in Management (cont)</a:t>
            </a:r>
          </a:p>
        </p:txBody>
      </p:sp>
      <p:sp>
        <p:nvSpPr>
          <p:cNvPr id="46083" name="TextBox 3"/>
          <p:cNvSpPr txBox="1">
            <a:spLocks noChangeArrowheads="1"/>
          </p:cNvSpPr>
          <p:nvPr/>
        </p:nvSpPr>
        <p:spPr bwMode="auto">
          <a:xfrm>
            <a:off x="533400" y="1066800"/>
            <a:ext cx="80772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eaLnBrk="0" hangingPunct="0">
              <a:spcAft>
                <a:spcPts val="1200"/>
              </a:spcAft>
            </a:pPr>
            <a:r>
              <a:rPr lang="en-US" sz="3600"/>
              <a:t>7. Develop two sets of hypotheses:</a:t>
            </a:r>
          </a:p>
          <a:p>
            <a:pPr marL="742950" indent="-742950" eaLnBrk="0" hangingPunct="0">
              <a:spcAft>
                <a:spcPts val="1200"/>
              </a:spcAft>
            </a:pPr>
            <a:r>
              <a:rPr lang="en-US" sz="3600"/>
              <a:t>	-</a:t>
            </a:r>
            <a:r>
              <a:rPr lang="en-US" sz="3600" u="sng"/>
              <a:t>Diagnostic</a:t>
            </a:r>
            <a:r>
              <a:rPr lang="en-US" sz="3600"/>
              <a:t>:  the medical, psychiatric, and pharmacological factors involved in the behavior</a:t>
            </a:r>
          </a:p>
          <a:p>
            <a:pPr marL="742950" indent="-742950" eaLnBrk="0" hangingPunct="0">
              <a:spcAft>
                <a:spcPts val="1200"/>
              </a:spcAft>
            </a:pPr>
            <a:r>
              <a:rPr lang="en-US" sz="3600"/>
              <a:t>	-</a:t>
            </a:r>
            <a:r>
              <a:rPr lang="en-US" sz="3600" u="sng"/>
              <a:t>Mechanistic</a:t>
            </a:r>
            <a:r>
              <a:rPr lang="en-US" sz="3600"/>
              <a:t>:  the neurological, interpersonal, or environmental factors that motivate the behavior, including goals and motives</a:t>
            </a:r>
          </a:p>
          <a:p>
            <a:pPr marL="742950" indent="-742950" eaLnBrk="0" hangingPunct="0">
              <a:spcAft>
                <a:spcPts val="1200"/>
              </a:spcAft>
            </a:pPr>
            <a:r>
              <a:rPr lang="en-US" sz="3600"/>
              <a:t>Use these to guide 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Box 3"/>
          <p:cNvSpPr txBox="1">
            <a:spLocks noChangeArrowheads="1"/>
          </p:cNvSpPr>
          <p:nvPr/>
        </p:nvSpPr>
        <p:spPr bwMode="auto">
          <a:xfrm>
            <a:off x="304800" y="1219200"/>
            <a:ext cx="86106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 eaLnBrk="0" hangingPunct="0">
              <a:spcAft>
                <a:spcPts val="1200"/>
              </a:spcAft>
            </a:pPr>
            <a:r>
              <a:rPr lang="en-US" sz="4000"/>
              <a:t>First do no harm</a:t>
            </a:r>
          </a:p>
          <a:p>
            <a:pPr marL="742950" indent="-742950" algn="ctr" eaLnBrk="0" hangingPunct="0">
              <a:spcAft>
                <a:spcPts val="1200"/>
              </a:spcAft>
            </a:pPr>
            <a:endParaRPr lang="en-US" sz="4000"/>
          </a:p>
          <a:p>
            <a:pPr marL="742950" indent="-742950" algn="ctr" eaLnBrk="0" hangingPunct="0">
              <a:spcAft>
                <a:spcPts val="1200"/>
              </a:spcAft>
            </a:pPr>
            <a:r>
              <a:rPr lang="en-US" sz="4000"/>
              <a:t>Treat the patient not the neurotransmitter</a:t>
            </a:r>
          </a:p>
          <a:p>
            <a:pPr marL="742950" indent="-742950" algn="ctr" eaLnBrk="0" hangingPunct="0">
              <a:spcAft>
                <a:spcPts val="1200"/>
              </a:spcAft>
            </a:pPr>
            <a:endParaRPr lang="en-US" sz="4000"/>
          </a:p>
          <a:p>
            <a:pPr marL="742950" indent="-742950" algn="ctr" eaLnBrk="0" hangingPunct="0">
              <a:spcAft>
                <a:spcPts val="1200"/>
              </a:spcAft>
            </a:pPr>
            <a:r>
              <a:rPr lang="en-US" sz="4000"/>
              <a:t>Consider what the core problems are</a:t>
            </a:r>
          </a:p>
          <a:p>
            <a:pPr marL="742950" indent="-742950" algn="ctr" eaLnBrk="0" hangingPunct="0">
              <a:spcAft>
                <a:spcPts val="1200"/>
              </a:spcAft>
            </a:pPr>
            <a:endParaRPr lang="en-US" sz="4000"/>
          </a:p>
          <a:p>
            <a:pPr marL="742950" indent="-742950" algn="ctr" eaLnBrk="0" hangingPunct="0">
              <a:spcAft>
                <a:spcPts val="1200"/>
              </a:spcAft>
            </a:pPr>
            <a:r>
              <a:rPr lang="en-US" sz="4000"/>
              <a:t>Reflect on the absence of evidence</a:t>
            </a:r>
          </a:p>
        </p:txBody>
      </p:sp>
      <p:sp>
        <p:nvSpPr>
          <p:cNvPr id="47106" name="Title 5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5400" smtClean="0"/>
              <a:t>General 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7924800" cy="1981200"/>
          </a:xfrm>
        </p:spPr>
        <p:txBody>
          <a:bodyPr/>
          <a:lstStyle/>
          <a:p>
            <a:r>
              <a:rPr lang="en-US" sz="5400" smtClean="0"/>
              <a:t>How do medications affect behavior?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00600"/>
          </a:xfrm>
        </p:spPr>
        <p:txBody>
          <a:bodyPr/>
          <a:lstStyle/>
          <a:p>
            <a:r>
              <a:rPr lang="en-US" sz="4400" smtClean="0"/>
              <a:t>Introduce behavioral problems in dementia</a:t>
            </a:r>
          </a:p>
          <a:p>
            <a:r>
              <a:rPr lang="en-US" sz="4400" smtClean="0"/>
              <a:t>Review neurotransmitters and medications which effect them</a:t>
            </a:r>
          </a:p>
          <a:p>
            <a:r>
              <a:rPr lang="en-US" sz="4400" smtClean="0"/>
              <a:t>Discuss the use of medications for behavioral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5400" smtClean="0"/>
              <a:t>Problematic Behaviors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638800" cy="4953000"/>
          </a:xfrm>
        </p:spPr>
        <p:txBody>
          <a:bodyPr/>
          <a:lstStyle/>
          <a:p>
            <a:r>
              <a:rPr lang="en-US" sz="3600" smtClean="0"/>
              <a:t>Wandering</a:t>
            </a:r>
          </a:p>
          <a:p>
            <a:r>
              <a:rPr lang="en-US" sz="3600" smtClean="0"/>
              <a:t>Agitation</a:t>
            </a:r>
          </a:p>
          <a:p>
            <a:pPr lvl="1"/>
            <a:r>
              <a:rPr lang="en-US" sz="3200" smtClean="0"/>
              <a:t>Verbal or motor</a:t>
            </a:r>
          </a:p>
          <a:p>
            <a:pPr lvl="1"/>
            <a:r>
              <a:rPr lang="en-US" sz="3200" smtClean="0"/>
              <a:t>Inappropriate or repetitive</a:t>
            </a:r>
          </a:p>
          <a:p>
            <a:r>
              <a:rPr lang="en-US" sz="3600" smtClean="0"/>
              <a:t>Poorly timed bodily needs</a:t>
            </a:r>
          </a:p>
          <a:p>
            <a:r>
              <a:rPr lang="en-US" sz="3600" smtClean="0"/>
              <a:t>Unsafe tasks</a:t>
            </a:r>
          </a:p>
          <a:p>
            <a:pPr lvl="1"/>
            <a:r>
              <a:rPr lang="en-US" sz="3200" smtClean="0"/>
              <a:t>Driving</a:t>
            </a:r>
          </a:p>
          <a:p>
            <a:pPr lvl="1"/>
            <a:r>
              <a:rPr lang="en-US" sz="3200" smtClean="0"/>
              <a:t>Cooking</a:t>
            </a:r>
          </a:p>
        </p:txBody>
      </p:sp>
      <p:sp>
        <p:nvSpPr>
          <p:cNvPr id="20483" name="Right Brace 3"/>
          <p:cNvSpPr>
            <a:spLocks/>
          </p:cNvSpPr>
          <p:nvPr/>
        </p:nvSpPr>
        <p:spPr bwMode="auto">
          <a:xfrm>
            <a:off x="5410200" y="2667000"/>
            <a:ext cx="381000" cy="1066800"/>
          </a:xfrm>
          <a:prstGeom prst="rightBrace">
            <a:avLst>
              <a:gd name="adj1" fmla="val 8335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5943600" y="1828800"/>
            <a:ext cx="3048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/>
              <a:t>Aggression</a:t>
            </a:r>
          </a:p>
          <a:p>
            <a:pPr eaLnBrk="0" hangingPunct="0"/>
            <a:r>
              <a:rPr lang="en-US" sz="2800"/>
              <a:t>Screaming</a:t>
            </a:r>
          </a:p>
          <a:p>
            <a:pPr eaLnBrk="0" hangingPunct="0"/>
            <a:r>
              <a:rPr lang="en-US" sz="2800"/>
              <a:t>Sexuality</a:t>
            </a:r>
          </a:p>
          <a:p>
            <a:pPr eaLnBrk="0" hangingPunct="0"/>
            <a:r>
              <a:rPr lang="en-US" sz="2800"/>
              <a:t>Repetition</a:t>
            </a:r>
          </a:p>
          <a:p>
            <a:pPr eaLnBrk="0" hangingPunct="0"/>
            <a:r>
              <a:rPr lang="en-US" sz="2800"/>
              <a:t>Following</a:t>
            </a:r>
          </a:p>
          <a:p>
            <a:pPr eaLnBrk="0" hangingPunct="0"/>
            <a:r>
              <a:rPr lang="en-US" sz="2800"/>
              <a:t>Destruction</a:t>
            </a:r>
          </a:p>
          <a:p>
            <a:pPr eaLnBrk="0" hangingPunct="0"/>
            <a:r>
              <a:rPr lang="en-US" sz="2800"/>
              <a:t>Shredding</a:t>
            </a:r>
          </a:p>
          <a:p>
            <a:pPr eaLnBrk="0" hangingPunct="0"/>
            <a:endParaRPr 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838200"/>
          </a:xfrm>
        </p:spPr>
        <p:txBody>
          <a:bodyPr/>
          <a:lstStyle/>
          <a:p>
            <a:r>
              <a:rPr lang="en-US" smtClean="0"/>
              <a:t>Frequency of Problematic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2895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00" dirty="0" smtClean="0"/>
              <a:t>1732 nursing homes, 139,714 residents</a:t>
            </a:r>
          </a:p>
          <a:p>
            <a:pPr>
              <a:buFontTx/>
              <a:buNone/>
              <a:defRPr/>
            </a:pPr>
            <a:r>
              <a:rPr lang="en-US" sz="2800" dirty="0" smtClean="0"/>
              <a:t>86,514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(61.4) </a:t>
            </a:r>
            <a:r>
              <a:rPr lang="en-US" sz="2800" dirty="0" smtClean="0"/>
              <a:t>have some behavioral problem associated with cognitive impairment recorded (from MDS measures)</a:t>
            </a: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953000" y="2362200"/>
            <a:ext cx="3263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Liperoti et al, </a:t>
            </a:r>
            <a:r>
              <a:rPr lang="en-US" sz="2000" i="1"/>
              <a:t>J Clin Psy</a:t>
            </a:r>
            <a:r>
              <a:rPr lang="en-US" sz="2000"/>
              <a:t> 2003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3048000"/>
            <a:ext cx="8153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800" kern="0" dirty="0">
                <a:latin typeface="+mn-lt"/>
              </a:rPr>
              <a:t>Cache County Study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800" kern="0" dirty="0">
                <a:latin typeface="+mn-lt"/>
              </a:rPr>
              <a:t>Roughly </a:t>
            </a:r>
            <a:r>
              <a:rPr lang="en-US" sz="2800" kern="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20% </a:t>
            </a:r>
            <a:r>
              <a:rPr lang="en-US" sz="2800" kern="0" dirty="0">
                <a:latin typeface="+mn-lt"/>
              </a:rPr>
              <a:t>of patients with Alzheimer’s dementia have behavioral symptoms</a:t>
            </a: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5029200" y="4343400"/>
            <a:ext cx="3252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Lyketsos et al, </a:t>
            </a:r>
            <a:r>
              <a:rPr lang="en-US" sz="2000" i="1"/>
              <a:t>Am J Psy</a:t>
            </a:r>
            <a:r>
              <a:rPr lang="en-US" sz="2000"/>
              <a:t> 2000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1000" y="48768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800" kern="0" dirty="0">
                <a:latin typeface="+mn-lt"/>
              </a:rPr>
              <a:t>Cognitive decline is steady during the course of dementia, but behavioral symptoms fluctuate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800" kern="0" dirty="0">
                <a:latin typeface="+mn-lt"/>
              </a:rPr>
              <a:t>Psychomotor agitation is the most persistent</a:t>
            </a:r>
          </a:p>
        </p:txBody>
      </p:sp>
      <p:sp>
        <p:nvSpPr>
          <p:cNvPr id="21511" name="TextBox 7"/>
          <p:cNvSpPr txBox="1">
            <a:spLocks noChangeArrowheads="1"/>
          </p:cNvSpPr>
          <p:nvPr/>
        </p:nvSpPr>
        <p:spPr bwMode="auto">
          <a:xfrm>
            <a:off x="4876800" y="6248400"/>
            <a:ext cx="3871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Devanand et al, </a:t>
            </a:r>
            <a:r>
              <a:rPr lang="en-US" sz="2000" i="1"/>
              <a:t>Arch Gen Psy </a:t>
            </a:r>
            <a:r>
              <a:rPr lang="en-US" sz="2000"/>
              <a:t>1997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990600"/>
          </a:xfrm>
        </p:spPr>
        <p:txBody>
          <a:bodyPr/>
          <a:lstStyle/>
          <a:p>
            <a:r>
              <a:rPr lang="en-US" sz="4800" smtClean="0"/>
              <a:t>Causes of Problematic Behaviors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1219200" y="1219200"/>
            <a:ext cx="6400800" cy="5105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smtClean="0"/>
              <a:t>Unmet needs</a:t>
            </a:r>
          </a:p>
          <a:p>
            <a:pPr lvl="1">
              <a:lnSpc>
                <a:spcPct val="150000"/>
              </a:lnSpc>
            </a:pPr>
            <a:r>
              <a:rPr lang="en-US" sz="3600" smtClean="0"/>
              <a:t>Hierarchy of needs</a:t>
            </a:r>
          </a:p>
          <a:p>
            <a:pPr>
              <a:lnSpc>
                <a:spcPct val="150000"/>
              </a:lnSpc>
            </a:pPr>
            <a:r>
              <a:rPr lang="en-US" sz="4000" smtClean="0"/>
              <a:t>Conditioning</a:t>
            </a:r>
          </a:p>
          <a:p>
            <a:pPr>
              <a:lnSpc>
                <a:spcPct val="150000"/>
              </a:lnSpc>
            </a:pPr>
            <a:r>
              <a:rPr lang="en-US" sz="4000" smtClean="0"/>
              <a:t>Perceived environment</a:t>
            </a:r>
          </a:p>
          <a:p>
            <a:pPr>
              <a:lnSpc>
                <a:spcPct val="150000"/>
              </a:lnSpc>
            </a:pPr>
            <a:r>
              <a:rPr lang="en-US" sz="4000" smtClean="0"/>
              <a:t>Lack of cognitive brakes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sz="4800" smtClean="0"/>
              <a:t>Common Triggers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6324600" cy="5562600"/>
          </a:xfrm>
        </p:spPr>
        <p:txBody>
          <a:bodyPr/>
          <a:lstStyle/>
          <a:p>
            <a:r>
              <a:rPr lang="en-US" sz="3600" smtClean="0"/>
              <a:t>Change in caregiver</a:t>
            </a:r>
          </a:p>
          <a:p>
            <a:r>
              <a:rPr lang="en-US" sz="3600" smtClean="0"/>
              <a:t>Change in living arrangements</a:t>
            </a:r>
          </a:p>
          <a:p>
            <a:r>
              <a:rPr lang="en-US" sz="3600" smtClean="0"/>
              <a:t>Travel</a:t>
            </a:r>
          </a:p>
          <a:p>
            <a:r>
              <a:rPr lang="en-US" sz="3600" smtClean="0"/>
              <a:t>Hospitalization</a:t>
            </a:r>
          </a:p>
          <a:p>
            <a:r>
              <a:rPr lang="en-US" sz="3600" smtClean="0"/>
              <a:t>Houseguests</a:t>
            </a:r>
          </a:p>
          <a:p>
            <a:r>
              <a:rPr lang="en-US" sz="3600" smtClean="0"/>
              <a:t>Bathing / toileting</a:t>
            </a:r>
          </a:p>
          <a:p>
            <a:r>
              <a:rPr lang="en-US" sz="3600" smtClean="0"/>
              <a:t>Dressing / undressing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2795</TotalTime>
  <Words>714</Words>
  <Application>Microsoft PowerPoint</Application>
  <PresentationFormat>On-screen Show (4:3)</PresentationFormat>
  <Paragraphs>230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Times New Roman</vt:lpstr>
      <vt:lpstr>Arial</vt:lpstr>
      <vt:lpstr>Calibri</vt:lpstr>
      <vt:lpstr>Consolas</vt:lpstr>
      <vt:lpstr>Courier New</vt:lpstr>
      <vt:lpstr>Symbol</vt:lpstr>
      <vt:lpstr>Tahoma</vt:lpstr>
      <vt:lpstr>blank</vt:lpstr>
      <vt:lpstr>Slide 1</vt:lpstr>
      <vt:lpstr>Disclosures</vt:lpstr>
      <vt:lpstr>Medications with an FDA Indication to Treat Behavioral Symptoms of Dementia:</vt:lpstr>
      <vt:lpstr>How do medications affect behavior?</vt:lpstr>
      <vt:lpstr>Slide 5</vt:lpstr>
      <vt:lpstr>Problematic Behaviors</vt:lpstr>
      <vt:lpstr>Frequency of Problematic Behaviors</vt:lpstr>
      <vt:lpstr>Causes of Problematic Behaviors</vt:lpstr>
      <vt:lpstr>Common Triggers</vt:lpstr>
      <vt:lpstr>Neurochemical problems in …</vt:lpstr>
      <vt:lpstr>Modulatory</vt:lpstr>
      <vt:lpstr>Slide 12</vt:lpstr>
      <vt:lpstr>Slide 13</vt:lpstr>
      <vt:lpstr>Slide 14</vt:lpstr>
      <vt:lpstr>Slide 15</vt:lpstr>
      <vt:lpstr>Slide 16</vt:lpstr>
      <vt:lpstr>Slide 17</vt:lpstr>
      <vt:lpstr>ACh projections</vt:lpstr>
      <vt:lpstr>Slide 19</vt:lpstr>
      <vt:lpstr>Slide 20</vt:lpstr>
      <vt:lpstr>Core Neurochemical Problems in … ?</vt:lpstr>
      <vt:lpstr>Outcomes Measurement</vt:lpstr>
      <vt:lpstr>Slide 23</vt:lpstr>
      <vt:lpstr>Glutamate Antagonists</vt:lpstr>
      <vt:lpstr>Anecdotal Efficacy</vt:lpstr>
      <vt:lpstr>Memantine</vt:lpstr>
      <vt:lpstr>Memantine</vt:lpstr>
      <vt:lpstr>Slide 28</vt:lpstr>
      <vt:lpstr>Memantine</vt:lpstr>
      <vt:lpstr>Memantine</vt:lpstr>
      <vt:lpstr>General Principles</vt:lpstr>
    </vt:vector>
  </TitlesOfParts>
  <Company>VAPSHCS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Margaret</cp:lastModifiedBy>
  <cp:revision>124</cp:revision>
  <dcterms:created xsi:type="dcterms:W3CDTF">2006-02-21T22:49:25Z</dcterms:created>
  <dcterms:modified xsi:type="dcterms:W3CDTF">2010-03-19T15:34:04Z</dcterms:modified>
</cp:coreProperties>
</file>