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charts/chart23.xml" ContentType="application/vnd.openxmlformats-officedocument.drawingml.chart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9"/>
  </p:notesMasterIdLst>
  <p:handoutMasterIdLst>
    <p:handoutMasterId r:id="rId130"/>
  </p:handoutMasterIdLst>
  <p:sldIdLst>
    <p:sldId id="536" r:id="rId2"/>
    <p:sldId id="537" r:id="rId3"/>
    <p:sldId id="438" r:id="rId4"/>
    <p:sldId id="629" r:id="rId5"/>
    <p:sldId id="635" r:id="rId6"/>
    <p:sldId id="510" r:id="rId7"/>
    <p:sldId id="630" r:id="rId8"/>
    <p:sldId id="508" r:id="rId9"/>
    <p:sldId id="568" r:id="rId10"/>
    <p:sldId id="639" r:id="rId11"/>
    <p:sldId id="740" r:id="rId12"/>
    <p:sldId id="705" r:id="rId13"/>
    <p:sldId id="719" r:id="rId14"/>
    <p:sldId id="720" r:id="rId15"/>
    <p:sldId id="721" r:id="rId16"/>
    <p:sldId id="722" r:id="rId17"/>
    <p:sldId id="723" r:id="rId18"/>
    <p:sldId id="724" r:id="rId19"/>
    <p:sldId id="725" r:id="rId20"/>
    <p:sldId id="726" r:id="rId21"/>
    <p:sldId id="727" r:id="rId22"/>
    <p:sldId id="609" r:id="rId23"/>
    <p:sldId id="610" r:id="rId24"/>
    <p:sldId id="611" r:id="rId25"/>
    <p:sldId id="612" r:id="rId26"/>
    <p:sldId id="613" r:id="rId27"/>
    <p:sldId id="631" r:id="rId28"/>
    <p:sldId id="626" r:id="rId29"/>
    <p:sldId id="614" r:id="rId30"/>
    <p:sldId id="733" r:id="rId31"/>
    <p:sldId id="734" r:id="rId32"/>
    <p:sldId id="735" r:id="rId33"/>
    <p:sldId id="736" r:id="rId34"/>
    <p:sldId id="737" r:id="rId35"/>
    <p:sldId id="738" r:id="rId36"/>
    <p:sldId id="739" r:id="rId37"/>
    <p:sldId id="706" r:id="rId38"/>
    <p:sldId id="683" r:id="rId39"/>
    <p:sldId id="684" r:id="rId40"/>
    <p:sldId id="685" r:id="rId41"/>
    <p:sldId id="686" r:id="rId42"/>
    <p:sldId id="687" r:id="rId43"/>
    <p:sldId id="688" r:id="rId44"/>
    <p:sldId id="689" r:id="rId45"/>
    <p:sldId id="690" r:id="rId46"/>
    <p:sldId id="691" r:id="rId47"/>
    <p:sldId id="692" r:id="rId48"/>
    <p:sldId id="672" r:id="rId49"/>
    <p:sldId id="673" r:id="rId50"/>
    <p:sldId id="674" r:id="rId51"/>
    <p:sldId id="675" r:id="rId52"/>
    <p:sldId id="676" r:id="rId53"/>
    <p:sldId id="677" r:id="rId54"/>
    <p:sldId id="678" r:id="rId55"/>
    <p:sldId id="679" r:id="rId56"/>
    <p:sldId id="680" r:id="rId57"/>
    <p:sldId id="681" r:id="rId58"/>
    <p:sldId id="682" r:id="rId59"/>
    <p:sldId id="707" r:id="rId60"/>
    <p:sldId id="618" r:id="rId61"/>
    <p:sldId id="619" r:id="rId62"/>
    <p:sldId id="620" r:id="rId63"/>
    <p:sldId id="621" r:id="rId64"/>
    <p:sldId id="622" r:id="rId65"/>
    <p:sldId id="557" r:id="rId66"/>
    <p:sldId id="588" r:id="rId67"/>
    <p:sldId id="729" r:id="rId68"/>
    <p:sldId id="730" r:id="rId69"/>
    <p:sldId id="731" r:id="rId70"/>
    <p:sldId id="732" r:id="rId71"/>
    <p:sldId id="601" r:id="rId72"/>
    <p:sldId id="570" r:id="rId73"/>
    <p:sldId id="571" r:id="rId74"/>
    <p:sldId id="572" r:id="rId75"/>
    <p:sldId id="573" r:id="rId76"/>
    <p:sldId id="575" r:id="rId77"/>
    <p:sldId id="576" r:id="rId78"/>
    <p:sldId id="577" r:id="rId79"/>
    <p:sldId id="585" r:id="rId80"/>
    <p:sldId id="579" r:id="rId81"/>
    <p:sldId id="581" r:id="rId82"/>
    <p:sldId id="662" r:id="rId83"/>
    <p:sldId id="728" r:id="rId84"/>
    <p:sldId id="646" r:id="rId85"/>
    <p:sldId id="647" r:id="rId86"/>
    <p:sldId id="648" r:id="rId87"/>
    <p:sldId id="649" r:id="rId88"/>
    <p:sldId id="653" r:id="rId89"/>
    <p:sldId id="650" r:id="rId90"/>
    <p:sldId id="656" r:id="rId91"/>
    <p:sldId id="703" r:id="rId92"/>
    <p:sldId id="704" r:id="rId93"/>
    <p:sldId id="660" r:id="rId94"/>
    <p:sldId id="663" r:id="rId95"/>
    <p:sldId id="709" r:id="rId96"/>
    <p:sldId id="640" r:id="rId97"/>
    <p:sldId id="641" r:id="rId98"/>
    <p:sldId id="642" r:id="rId99"/>
    <p:sldId id="643" r:id="rId100"/>
    <p:sldId id="644" r:id="rId101"/>
    <p:sldId id="645" r:id="rId102"/>
    <p:sldId id="665" r:id="rId103"/>
    <p:sldId id="666" r:id="rId104"/>
    <p:sldId id="667" r:id="rId105"/>
    <p:sldId id="668" r:id="rId106"/>
    <p:sldId id="693" r:id="rId107"/>
    <p:sldId id="669" r:id="rId108"/>
    <p:sldId id="670" r:id="rId109"/>
    <p:sldId id="671" r:id="rId110"/>
    <p:sldId id="708" r:id="rId111"/>
    <p:sldId id="553" r:id="rId112"/>
    <p:sldId id="591" r:id="rId113"/>
    <p:sldId id="580" r:id="rId114"/>
    <p:sldId id="623" r:id="rId115"/>
    <p:sldId id="624" r:id="rId116"/>
    <p:sldId id="625" r:id="rId117"/>
    <p:sldId id="661" r:id="rId118"/>
    <p:sldId id="710" r:id="rId119"/>
    <p:sldId id="711" r:id="rId120"/>
    <p:sldId id="712" r:id="rId121"/>
    <p:sldId id="713" r:id="rId122"/>
    <p:sldId id="714" r:id="rId123"/>
    <p:sldId id="715" r:id="rId124"/>
    <p:sldId id="716" r:id="rId125"/>
    <p:sldId id="717" r:id="rId126"/>
    <p:sldId id="718" r:id="rId127"/>
    <p:sldId id="546" r:id="rId12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5F3"/>
    <a:srgbClr val="9ED0E2"/>
    <a:srgbClr val="05405B"/>
    <a:srgbClr val="7C7E55"/>
    <a:srgbClr val="D1D1D1"/>
    <a:srgbClr val="8B8E5E"/>
    <a:srgbClr val="7C7F54"/>
    <a:srgbClr val="826B3C"/>
    <a:srgbClr val="5D7520"/>
    <a:srgbClr val="7D8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3" autoAdjust="0"/>
    <p:restoredTop sz="96398" autoAdjust="0"/>
  </p:normalViewPr>
  <p:slideViewPr>
    <p:cSldViewPr showGuides="1">
      <p:cViewPr>
        <p:scale>
          <a:sx n="103" d="100"/>
          <a:sy n="103" d="100"/>
        </p:scale>
        <p:origin x="-616" y="-80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handoutMaster" Target="handoutMasters/handoutMaster1.xml"/><Relationship Id="rId131" Type="http://schemas.openxmlformats.org/officeDocument/2006/relationships/printerSettings" Target="printerSettings/printerSettings1.bin"/><Relationship Id="rId132" Type="http://schemas.openxmlformats.org/officeDocument/2006/relationships/commentAuthors" Target="commentAuthors.xml"/><Relationship Id="rId133" Type="http://schemas.openxmlformats.org/officeDocument/2006/relationships/presProps" Target="presProps.xml"/><Relationship Id="rId134" Type="http://schemas.openxmlformats.org/officeDocument/2006/relationships/viewProps" Target="viewProps.xml"/><Relationship Id="rId135" Type="http://schemas.openxmlformats.org/officeDocument/2006/relationships/theme" Target="theme/theme1.xml"/><Relationship Id="rId1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Microsoft_Excel_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LDV-SOF </c:v>
                </c:pt>
                <c:pt idx="1">
                  <c:v>LDV-SOF +RBV</c:v>
                </c:pt>
                <c:pt idx="2">
                  <c:v>LDV-SOF 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98.6</c:v>
                </c:pt>
                <c:pt idx="1">
                  <c:v>97.2</c:v>
                </c:pt>
                <c:pt idx="2">
                  <c:v>97.7</c:v>
                </c:pt>
                <c:pt idx="3">
                  <c:v>99.1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67214520"/>
        <c:axId val="-2067233208"/>
      </c:barChart>
      <c:catAx>
        <c:axId val="-20672145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672332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723320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0994989262706"/>
              <c:y val="0.08698275862068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721452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"/>
          <c:y val="0.0358024691358025"/>
          <c:w val="0.876364829396325"/>
          <c:h val="0.816967774861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LDV-SOF + RBV x 12 weeks</c:v>
                </c:pt>
                <c:pt idx="1">
                  <c:v>LDV-SOF x 24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96.1</c:v>
                </c:pt>
                <c:pt idx="1">
                  <c:v>97.4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6791192"/>
        <c:axId val="-2119685176"/>
      </c:barChart>
      <c:catAx>
        <c:axId val="17867911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1968517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1968517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with SVR12 (%)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985321279284534"/>
              <c:y val="0.17926266161174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8679119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358024691358025"/>
          <c:w val="0.876364829396325"/>
          <c:h val="0.816967774861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LDV-SOF+ RBV x 12 weeks</c:v>
                </c:pt>
                <c:pt idx="1">
                  <c:v>LDV-SOF x 24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96.1</c:v>
                </c:pt>
                <c:pt idx="1">
                  <c:v>97.4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1781736"/>
        <c:axId val="2081753400"/>
      </c:barChart>
      <c:catAx>
        <c:axId val="20817817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08175340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08175340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with SVR12 (%)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985321279284534"/>
              <c:y val="0.17926266161174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08178173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931223874793"/>
          <c:y val="0.0539842519685039"/>
          <c:w val="0.758332604257801"/>
          <c:h val="0.774077326872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262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Baseline _x000d_NS5A RAVs</c:v>
                </c:pt>
                <c:pt idx="1">
                  <c:v>No Baseline _x000d_NS5A RAVs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91.6</c:v>
                </c:pt>
                <c:pt idx="1">
                  <c:v>97.7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9201848"/>
        <c:axId val="-2063366648"/>
      </c:barChart>
      <c:catAx>
        <c:axId val="17892018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633666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336664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with SVR12 (%)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22198891805191"/>
              <c:y val="0.14734768526274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8920184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19050" cap="flat" cmpd="sng" algn="ctr">
      <a:solidFill>
        <a:srgbClr val="595959"/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598491290851"/>
          <c:y val="0.1513100536346"/>
          <c:w val="0.746101978741597"/>
          <c:h val="0.848689946365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3175">
              <a:noFill/>
              <a:prstDash val="solid"/>
            </a:ln>
            <a:scene3d>
              <a:camera prst="orthographicFront"/>
              <a:lightRig rig="threePt" dir="t"/>
            </a:scene3d>
            <a:sp3d prstMaterial="flat">
              <a:bevelT/>
            </a:sp3d>
          </c:spPr>
          <c:dPt>
            <c:idx val="0"/>
            <c:bubble3D val="0"/>
            <c:spPr>
              <a:solidFill>
                <a:srgbClr val="963232">
                  <a:lumMod val="75000"/>
                </a:srgbClr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1"/>
            <c:bubble3D val="0"/>
            <c:spPr>
              <a:solidFill>
                <a:srgbClr val="718E25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Baseline NS5A RAVs</c:v>
                </c:pt>
                <c:pt idx="1">
                  <c:v>No Baseline NS5A RAVs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98326400237706"/>
          <c:y val="0.0459141676439381"/>
          <c:w val="0.679731342544446"/>
          <c:h val="0.214190631062422"/>
        </c:manualLayout>
      </c:layout>
      <c:overlay val="0"/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zero"/>
    <c:showDLblsOverMax val="0"/>
  </c:chart>
  <c:spPr>
    <a:noFill/>
    <a:ln w="19050" cap="flat" cmpd="sng" algn="ctr">
      <a:solidFill>
        <a:srgbClr val="000000">
          <a:lumMod val="65000"/>
          <a:lumOff val="35000"/>
        </a:srgbClr>
      </a:solidFill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2000" b="1" i="0" u="none" strike="noStrike" baseline="0">
          <a:solidFill>
            <a:schemeClr val="tx1"/>
          </a:solidFill>
          <a:latin typeface="+mn-lt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B8E5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LDV-SOF _x000d_x 8 wks</c:v>
                </c:pt>
                <c:pt idx="1">
                  <c:v>LDV-SOF + RBV _x000d_x 8 wks</c:v>
                </c:pt>
                <c:pt idx="2">
                  <c:v>LDV-SOF _x000d_x 12 wks</c:v>
                </c:pt>
                <c:pt idx="3">
                  <c:v>LDV-SOF _x000d_x 12 wks</c:v>
                </c:pt>
                <c:pt idx="4">
                  <c:v>LDV-SOF+ RBV _x000d_x 12 wks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95.0</c:v>
                </c:pt>
                <c:pt idx="1">
                  <c:v>100.0</c:v>
                </c:pt>
                <c:pt idx="2">
                  <c:v>95.0</c:v>
                </c:pt>
                <c:pt idx="3">
                  <c:v>95.0</c:v>
                </c:pt>
                <c:pt idx="4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67922856"/>
        <c:axId val="-2068718296"/>
      </c:barChart>
      <c:catAx>
        <c:axId val="-20679228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687182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871829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1000291630213"/>
              <c:y val="0.1042241859731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792285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76282897070298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5D752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26B3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C7F5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GT3_x000d_LDV-SOF </c:v>
                </c:pt>
                <c:pt idx="1">
                  <c:v>GT3_x000d_LDV-SOF + RBV </c:v>
                </c:pt>
                <c:pt idx="2">
                  <c:v>GT3_x000d_LDV-SOF + RBV</c:v>
                </c:pt>
                <c:pt idx="3">
                  <c:v>GT6_x000d_LDV-SOF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64.0</c:v>
                </c:pt>
                <c:pt idx="1">
                  <c:v>100.0</c:v>
                </c:pt>
                <c:pt idx="2">
                  <c:v>82.0</c:v>
                </c:pt>
                <c:pt idx="3">
                  <c:v>96.0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5469160"/>
        <c:axId val="1785426168"/>
      </c:barChart>
      <c:catAx>
        <c:axId val="17854691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7854261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8542616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1004232579035"/>
              <c:y val="0.054446557638751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8546916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2536176340789"/>
          <c:y val="0.0275862068965517"/>
          <c:w val="0.884973056465287"/>
          <c:h val="0.711993016188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8828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77746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LDV + _x000d_SOF + _x000d_RBV</c:v>
                </c:pt>
                <c:pt idx="1">
                  <c:v>SOF + _x000d_GS-9669 +_x000d_RBV</c:v>
                </c:pt>
                <c:pt idx="2">
                  <c:v>LDV-SOF +_x000d_RBV_x000d_(6 wks)</c:v>
                </c:pt>
                <c:pt idx="3">
                  <c:v>LDV +_x000d_SOF +_x000d_RBV</c:v>
                </c:pt>
                <c:pt idx="4">
                  <c:v>SOF +_x000d_GS-9669 +_x000d_RBV</c:v>
                </c:pt>
                <c:pt idx="5">
                  <c:v>LDV-SOF</c:v>
                </c:pt>
                <c:pt idx="6">
                  <c:v>LDV-SOF +_x000d_RBV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100.0</c:v>
                </c:pt>
                <c:pt idx="1">
                  <c:v>92.0</c:v>
                </c:pt>
                <c:pt idx="2">
                  <c:v>68.0</c:v>
                </c:pt>
                <c:pt idx="3">
                  <c:v>100.0</c:v>
                </c:pt>
                <c:pt idx="4">
                  <c:v>100.0</c:v>
                </c:pt>
                <c:pt idx="5">
                  <c:v>70.0</c:v>
                </c:pt>
                <c:pt idx="6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10320600"/>
        <c:axId val="-2110525512"/>
      </c:barChart>
      <c:catAx>
        <c:axId val="-21103206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 algn="l"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-21105255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1052551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</a:t>
                </a:r>
                <a:r>
                  <a:rPr lang="en-US" sz="1400" dirty="0" smtClean="0">
                    <a:latin typeface="Arial"/>
                    <a:cs typeface="Arial"/>
                  </a:rPr>
                  <a:t>SVR 12 </a:t>
                </a:r>
                <a:r>
                  <a:rPr lang="en-US" sz="14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"/>
              <c:y val="0.1731896551724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1032060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03529014319"/>
          <c:y val="0.0358024691358025"/>
          <c:w val="0.851887424962969"/>
          <c:h val="0.756716188778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D805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Treatment-Naïve</c:v>
                </c:pt>
                <c:pt idx="2">
                  <c:v>Treatment-Experienced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95.2</c:v>
                </c:pt>
                <c:pt idx="1">
                  <c:v>92.3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05906232"/>
        <c:axId val="-2105884392"/>
      </c:barChart>
      <c:catAx>
        <c:axId val="-2105906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Ledipasvir-Sofosbuvir</a:t>
                </a:r>
                <a:r>
                  <a:rPr lang="en-US" dirty="0" smtClean="0"/>
                  <a:t> Treated Patients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427375847821"/>
              <c:y val="0.922641509433962"/>
            </c:manualLayout>
          </c:layout>
          <c:overlay val="0"/>
        </c:title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0588439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0588439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43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100671760089395"/>
              <c:y val="0.0088689149705343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0590623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77450502798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LDV-SOF + RBV x 12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CTP B</c:v>
                </c:pt>
                <c:pt idx="2">
                  <c:v>CTP C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86.5</c:v>
                </c:pt>
                <c:pt idx="1">
                  <c:v>86.7</c:v>
                </c:pt>
                <c:pt idx="2">
                  <c:v>86.4</c:v>
                </c:pt>
              </c:numCache>
            </c:numRef>
          </c:val>
        </c:ser>
        <c:ser>
          <c:idx val="1"/>
          <c:order val="1"/>
          <c:tx>
            <c:v>LDV-SOF + RBV x 24 weeks</c:v>
          </c:tx>
          <c:spPr>
            <a:solidFill>
              <a:srgbClr val="29547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CTP B</c:v>
                </c:pt>
                <c:pt idx="2">
                  <c:v>CTP C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88.0</c:v>
                </c:pt>
                <c:pt idx="1">
                  <c:v>88.9</c:v>
                </c:pt>
                <c:pt idx="2">
                  <c:v>87.0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061613400"/>
        <c:axId val="-2062137688"/>
      </c:barChart>
      <c:catAx>
        <c:axId val="-20616134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6213768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213768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161340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39470540130541"/>
          <c:y val="0.0330229673430238"/>
          <c:w val="0.748183820772403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77450502798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LDV-SOF + RBV x 12 weeks</c:v>
                </c:pt>
              </c:strCache>
            </c:strRef>
          </c:tx>
          <c:spPr>
            <a:solidFill>
              <a:srgbClr val="3A6977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F0-F3</c:v>
                </c:pt>
                <c:pt idx="1">
                  <c:v>CTP A</c:v>
                </c:pt>
                <c:pt idx="2">
                  <c:v>CTP B</c:v>
                </c:pt>
                <c:pt idx="3">
                  <c:v>CTP C</c:v>
                </c:pt>
                <c:pt idx="4">
                  <c:v>FCH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96.4</c:v>
                </c:pt>
                <c:pt idx="1">
                  <c:v>96.2</c:v>
                </c:pt>
                <c:pt idx="2">
                  <c:v>84.6</c:v>
                </c:pt>
                <c:pt idx="3">
                  <c:v>60.0</c:v>
                </c:pt>
                <c:pt idx="4">
                  <c:v>100.0</c:v>
                </c:pt>
              </c:numCache>
            </c:numRef>
          </c:val>
        </c:ser>
        <c:ser>
          <c:idx val="1"/>
          <c:order val="1"/>
          <c:tx>
            <c:v>LDV-SOF + RBV x 24 weeks</c:v>
          </c:tx>
          <c:spPr>
            <a:solidFill>
              <a:srgbClr val="6D6D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F0-F3</c:v>
                </c:pt>
                <c:pt idx="1">
                  <c:v>CTP A</c:v>
                </c:pt>
                <c:pt idx="2">
                  <c:v>CTP B</c:v>
                </c:pt>
                <c:pt idx="3">
                  <c:v>CTP C</c:v>
                </c:pt>
                <c:pt idx="4">
                  <c:v>FCH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98.2</c:v>
                </c:pt>
                <c:pt idx="1">
                  <c:v>96.0</c:v>
                </c:pt>
                <c:pt idx="2">
                  <c:v>88.4</c:v>
                </c:pt>
                <c:pt idx="3">
                  <c:v>75.0</c:v>
                </c:pt>
                <c:pt idx="4" formatCode="General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011330728"/>
        <c:axId val="-2011327624"/>
      </c:barChart>
      <c:catAx>
        <c:axId val="-20113307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1132762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1132762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1133072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39470540130541"/>
          <c:y val="0.0330229673430238"/>
          <c:w val="0.748183820772403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690167678588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997D4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99.45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473A1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97.0</c:v>
                </c:pt>
                <c:pt idx="1">
                  <c:v>100.0</c:v>
                </c:pt>
                <c:pt idx="2">
                  <c:v>96.9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121488088"/>
        <c:axId val="2055442968"/>
      </c:barChart>
      <c:catAx>
        <c:axId val="-21214880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0554429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05544296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148808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05839530475357"/>
          <c:y val="0.0144676387400988"/>
          <c:w val="0.481814790512297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76364829396325"/>
          <c:h val="0.822121852823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E75A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872A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29547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Week 12 _x000d_(End of Treatment)</c:v>
                </c:pt>
                <c:pt idx="2">
                  <c:v>SVR12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778849944"/>
        <c:axId val="1778927704"/>
      </c:barChart>
      <c:catAx>
        <c:axId val="17788499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177892770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77892770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25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676679303975892"/>
              <c:y val="0.043460103264765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7884994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4"/>
          <c:y val="0.0277778663809897"/>
          <c:w val="0.855152708184204"/>
          <c:h val="0.883363954505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B59452">
                <a:lumMod val="60000"/>
                <a:lumOff val="40000"/>
              </a:srgb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2937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B7F4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96337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6452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98*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98*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Week 4</c:v>
                </c:pt>
                <c:pt idx="1">
                  <c:v>End of Treatment</c:v>
                </c:pt>
                <c:pt idx="2">
                  <c:v>SVR4</c:v>
                </c:pt>
                <c:pt idx="3">
                  <c:v>SVR12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98.0</c:v>
                </c:pt>
                <c:pt idx="1">
                  <c:v>100.0</c:v>
                </c:pt>
                <c:pt idx="2">
                  <c:v>98.0</c:v>
                </c:pt>
                <c:pt idx="3">
                  <c:v>98.0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78677368"/>
        <c:axId val="1778680568"/>
      </c:barChart>
      <c:catAx>
        <c:axId val="17786773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7786805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7868056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err="1" smtClean="0">
                    <a:latin typeface="Arial"/>
                    <a:cs typeface="Arial"/>
                  </a:rPr>
                  <a:t>Virologic</a:t>
                </a:r>
                <a:r>
                  <a:rPr lang="en-US" sz="1800" baseline="0" dirty="0" smtClean="0">
                    <a:latin typeface="Arial"/>
                    <a:cs typeface="Arial"/>
                  </a:rPr>
                  <a:t> Response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0.00831000291630213"/>
              <c:y val="0.1042241859731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7867736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4"/>
          <c:y val="0.0277778663809897"/>
          <c:w val="0.855152708184204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GT1a</c:v>
                </c:pt>
                <c:pt idx="2">
                  <c:v>GT1b</c:v>
                </c:pt>
                <c:pt idx="3">
                  <c:v>GT4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95.8</c:v>
                </c:pt>
                <c:pt idx="1">
                  <c:v>96.0</c:v>
                </c:pt>
                <c:pt idx="2">
                  <c:v>96.1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3786088"/>
        <c:axId val="1783770104"/>
      </c:barChart>
      <c:catAx>
        <c:axId val="1783786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overlay val="0"/>
        </c:title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17837701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8377010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78378608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Naive</c:v>
                </c:pt>
                <c:pt idx="2">
                  <c:v>Experienced</c:v>
                </c:pt>
                <c:pt idx="3">
                  <c:v>No cirrhosis</c:v>
                </c:pt>
                <c:pt idx="4">
                  <c:v>Cirrhosis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95.8</c:v>
                </c:pt>
                <c:pt idx="1">
                  <c:v>94.7</c:v>
                </c:pt>
                <c:pt idx="2">
                  <c:v>96.8</c:v>
                </c:pt>
                <c:pt idx="3">
                  <c:v>96.3</c:v>
                </c:pt>
                <c:pt idx="4">
                  <c:v>94.0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07235960"/>
        <c:axId val="-2011575960"/>
      </c:barChart>
      <c:catAx>
        <c:axId val="-20072359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115759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157596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7836206896551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0723596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690167678588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826A3B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Ledipasvir-Sofosbuvir _x000d_x 12 weeks</c:v>
                </c:pt>
                <c:pt idx="1">
                  <c:v>Ledipasvir-Sofosbuvir _x000d_x 24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100.0</c:v>
                </c:pt>
                <c:pt idx="1">
                  <c:v>99.45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3A321B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Ledipasvir-Sofosbuvir _x000d_x 12 weeks</c:v>
                </c:pt>
                <c:pt idx="1">
                  <c:v>Ledipasvir-Sofosbuvir _x000d_x 24 weeks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97.0</c:v>
                </c:pt>
                <c:pt idx="1">
                  <c:v>96.9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61355704"/>
        <c:axId val="-2060556552"/>
      </c:barChart>
      <c:catAx>
        <c:axId val="-20613557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6055655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055655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135570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05839530475357"/>
          <c:y val="0.0144676387400988"/>
          <c:w val="0.481814790512297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72744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LDV-SOF </c:v>
                </c:pt>
                <c:pt idx="1">
                  <c:v>LDV-SOF +RBV</c:v>
                </c:pt>
                <c:pt idx="2">
                  <c:v>LDV-SOF 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94.0</c:v>
                </c:pt>
                <c:pt idx="1">
                  <c:v>93.0</c:v>
                </c:pt>
                <c:pt idx="2">
                  <c:v>95.0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61422696"/>
        <c:axId val="-2061278568"/>
      </c:barChart>
      <c:catAx>
        <c:axId val="-20614226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612785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127856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0994989262706"/>
              <c:y val="0.08698275862068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142269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"/>
          <c:y val="0.0358024691358025"/>
          <c:w val="0.876364829396325"/>
          <c:h val="0.816967774861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F834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Ledipasvir-sofosbuvir</c:v>
                </c:pt>
                <c:pt idx="1">
                  <c:v>Ledipasvir-sofosbuvir _x000d_+ GS-9669</c:v>
                </c:pt>
                <c:pt idx="2">
                  <c:v>Ledipasvir-sofosbuvir _x000d_+ GS-9451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100.0</c:v>
                </c:pt>
                <c:pt idx="1">
                  <c:v>95.0</c:v>
                </c:pt>
                <c:pt idx="2">
                  <c:v>95.0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-2109311224"/>
        <c:axId val="-2068331912"/>
      </c:barChart>
      <c:catAx>
        <c:axId val="-21093112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6833191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833191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25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676679303975892"/>
              <c:y val="0.043460103264765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0931122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LDV-SOF </c:v>
                </c:pt>
                <c:pt idx="1">
                  <c:v>LDV-SOF + RBV</c:v>
                </c:pt>
                <c:pt idx="2">
                  <c:v>LDV-SOF 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94.0</c:v>
                </c:pt>
                <c:pt idx="1">
                  <c:v>96.0</c:v>
                </c:pt>
                <c:pt idx="2">
                  <c:v>99.0</c:v>
                </c:pt>
                <c:pt idx="3">
                  <c:v>99.0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68655768"/>
        <c:axId val="-2068505976"/>
      </c:barChart>
      <c:catAx>
        <c:axId val="-20686557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685059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850597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0994989262706"/>
              <c:y val="0.08698275862068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865576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690167678588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997D4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95.4</c:v>
                </c:pt>
                <c:pt idx="1">
                  <c:v>100.0</c:v>
                </c:pt>
                <c:pt idx="2">
                  <c:v>98.9</c:v>
                </c:pt>
                <c:pt idx="3">
                  <c:v>98.9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473A1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86.4</c:v>
                </c:pt>
                <c:pt idx="1">
                  <c:v>81.8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55578088"/>
        <c:axId val="-2118113464"/>
      </c:barChart>
      <c:catAx>
        <c:axId val="-20555780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1811346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1811346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5557808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05839530475357"/>
          <c:y val="0.0144676387400988"/>
          <c:w val="0.481814790512297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690167678588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826A3B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Ledipasvir-Sofosbuvir _x000d_x 12 weeks</c:v>
                </c:pt>
                <c:pt idx="1">
                  <c:v>Ledipasvir-Sofosbuvir _x000d_x 24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95.4</c:v>
                </c:pt>
                <c:pt idx="1">
                  <c:v>98.9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3A321B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Ledipasvir-Sofosbuvir _x000d_x 12 weeks</c:v>
                </c:pt>
                <c:pt idx="1">
                  <c:v>Ledipasvir-Sofosbuvir _x000d_x 24 weeks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86.4</c:v>
                </c:pt>
                <c:pt idx="1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19701768"/>
        <c:axId val="-2119747048"/>
      </c:barChart>
      <c:catAx>
        <c:axId val="-21197017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197470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1974704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1970176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05839530475357"/>
          <c:y val="0.0144676387400988"/>
          <c:w val="0.481814790512297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690167678588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Failed Peg + RBV</c:v>
                </c:pt>
              </c:strCache>
            </c:strRef>
          </c:tx>
          <c:spPr>
            <a:solidFill>
              <a:srgbClr val="5A6F74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93.0</c:v>
                </c:pt>
                <c:pt idx="1">
                  <c:v>96.0</c:v>
                </c:pt>
                <c:pt idx="2">
                  <c:v>100.0</c:v>
                </c:pt>
                <c:pt idx="3">
                  <c:v>98.0</c:v>
                </c:pt>
              </c:numCache>
            </c:numRef>
          </c:val>
        </c:ser>
        <c:ser>
          <c:idx val="1"/>
          <c:order val="1"/>
          <c:tx>
            <c:v>Failed Peg + RBV + PI</c:v>
          </c:tx>
          <c:spPr>
            <a:solidFill>
              <a:srgbClr val="746650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94.0</c:v>
                </c:pt>
                <c:pt idx="1">
                  <c:v>97.0</c:v>
                </c:pt>
                <c:pt idx="2">
                  <c:v>98.0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779367384"/>
        <c:axId val="1779375256"/>
      </c:barChart>
      <c:catAx>
        <c:axId val="17793673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7793752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77937525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7936738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18041924446944"/>
          <c:y val="0.0144676387400988"/>
          <c:w val="0.569612392200975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79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80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98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113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120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2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1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1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Ledipasvir-Sofosbuvir (</a:t>
            </a:r>
            <a:r>
              <a:rPr lang="en-US" i="1" dirty="0" err="1" smtClean="0"/>
              <a:t>Harvoni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by: </a:t>
            </a:r>
            <a:r>
              <a:rPr lang="en-US" dirty="0" smtClean="0"/>
              <a:t>David H. Spach, MD and H. Nina Kim, MD MSc</a:t>
            </a:r>
          </a:p>
          <a:p>
            <a:r>
              <a:rPr lang="en-US" dirty="0" smtClean="0">
                <a:cs typeface="Arial"/>
              </a:rPr>
              <a:t>Last </a:t>
            </a:r>
            <a:r>
              <a:rPr lang="en-US" dirty="0">
                <a:cs typeface="Arial"/>
              </a:rPr>
              <a:t>Updated: </a:t>
            </a:r>
            <a:r>
              <a:rPr lang="en-US" dirty="0" smtClean="0">
                <a:cs typeface="Arial"/>
              </a:rPr>
              <a:t>December 15,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0111" y="1307729"/>
            <a:ext cx="8886433" cy="4050696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lIns="182880" tIns="137160" rIns="365760" bIns="13716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Naïve or Treatment Experienced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(Phase 2)</a:t>
            </a:r>
            <a:b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- </a:t>
            </a:r>
            <a:r>
              <a:rPr lang="en-US" sz="1800" b="1" dirty="0">
                <a:solidFill>
                  <a:srgbClr val="FFFFFF"/>
                </a:solidFill>
              </a:rPr>
              <a:t>LONESTAR</a:t>
            </a:r>
            <a:r>
              <a:rPr lang="en-US" sz="1800" dirty="0">
                <a:solidFill>
                  <a:srgbClr val="FFFFFF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</a:rPr>
              <a:t>GT-1 / </a:t>
            </a:r>
            <a:r>
              <a:rPr lang="en-US" sz="1800" dirty="0">
                <a:solidFill>
                  <a:srgbClr val="FFFFFF"/>
                </a:solidFill>
              </a:rPr>
              <a:t>LDV-SOF +/- RBV x 8 or 12 weeks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- </a:t>
            </a:r>
            <a:r>
              <a:rPr lang="en-US" sz="1800" b="1" dirty="0">
                <a:solidFill>
                  <a:srgbClr val="FFFFFF"/>
                </a:solidFill>
              </a:rPr>
              <a:t>ELECTRON</a:t>
            </a:r>
            <a:r>
              <a:rPr lang="en-US" sz="1800" dirty="0">
                <a:solidFill>
                  <a:srgbClr val="FFFFFF"/>
                </a:solidFill>
              </a:rPr>
              <a:t> (Arms 12-17 &amp; 22): LDV-SOF +/- RBV x 6 or 12 weeks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- </a:t>
            </a:r>
            <a:r>
              <a:rPr lang="en-US" sz="1800" b="1" dirty="0">
                <a:solidFill>
                  <a:schemeClr val="bg1"/>
                </a:solidFill>
              </a:rPr>
              <a:t>ELECTRON-2</a:t>
            </a:r>
            <a:r>
              <a:rPr lang="en-US" sz="1800" dirty="0">
                <a:solidFill>
                  <a:schemeClr val="bg1"/>
                </a:solidFill>
              </a:rPr>
              <a:t>: experienced GT-1 &amp; naïve GT-3/ </a:t>
            </a:r>
            <a:r>
              <a:rPr lang="en-US" sz="1800" dirty="0">
                <a:solidFill>
                  <a:srgbClr val="FFFFFF"/>
                </a:solidFill>
              </a:rPr>
              <a:t>LDV-SOF +/- RBV x 12 </a:t>
            </a:r>
            <a:r>
              <a:rPr lang="en-US" sz="1800" dirty="0" smtClean="0">
                <a:solidFill>
                  <a:srgbClr val="FFFFFF"/>
                </a:solidFill>
              </a:rPr>
              <a:t>weeks</a:t>
            </a:r>
            <a:br>
              <a:rPr lang="en-US" sz="1800" dirty="0" smtClean="0">
                <a:solidFill>
                  <a:srgbClr val="FFFFFF"/>
                </a:solidFill>
              </a:rPr>
            </a:br>
            <a:r>
              <a:rPr lang="en-US" sz="1800" dirty="0" smtClean="0">
                <a:solidFill>
                  <a:srgbClr val="FFFFFF"/>
                </a:solidFill>
              </a:rPr>
              <a:t>- </a:t>
            </a:r>
            <a:r>
              <a:rPr lang="en-US" sz="1800" b="1" dirty="0" smtClean="0">
                <a:solidFill>
                  <a:srgbClr val="FFFFFF"/>
                </a:solidFill>
              </a:rPr>
              <a:t>New Zealand</a:t>
            </a:r>
            <a:r>
              <a:rPr lang="en-US" sz="1800" dirty="0" smtClean="0">
                <a:solidFill>
                  <a:srgbClr val="FFFFFF"/>
                </a:solidFill>
              </a:rPr>
              <a:t>: GT 3,6 / LDV-SOF +/- RBV x 12 </a:t>
            </a:r>
            <a:r>
              <a:rPr lang="en-US" sz="1800" dirty="0">
                <a:solidFill>
                  <a:srgbClr val="FFFFFF"/>
                </a:solidFill>
              </a:rPr>
              <a:t>weeks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- </a:t>
            </a:r>
            <a:r>
              <a:rPr lang="en-US" sz="1800" b="1" dirty="0" smtClean="0">
                <a:solidFill>
                  <a:schemeClr val="bg1"/>
                </a:solidFill>
              </a:rPr>
              <a:t>NIAID </a:t>
            </a:r>
            <a:r>
              <a:rPr lang="en-US" sz="1800" b="1" dirty="0">
                <a:solidFill>
                  <a:schemeClr val="bg1"/>
                </a:solidFill>
              </a:rPr>
              <a:t>SYNERGY (GT-4)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smtClean="0">
                <a:solidFill>
                  <a:schemeClr val="bg1"/>
                </a:solidFill>
              </a:rPr>
              <a:t>GT 4 / LDV</a:t>
            </a:r>
            <a:r>
              <a:rPr lang="en-US" sz="1800" dirty="0">
                <a:solidFill>
                  <a:schemeClr val="bg1"/>
                </a:solidFill>
              </a:rPr>
              <a:t>/SOF x 12 weeks </a:t>
            </a:r>
            <a:endParaRPr lang="en-US" sz="1800" b="1" dirty="0">
              <a:solidFill>
                <a:schemeClr val="bg1"/>
              </a:solidFill>
            </a:endParaRPr>
          </a:p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Prior Sofosbuvir Failure 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(Phase 2)</a:t>
            </a:r>
            <a:r>
              <a:rPr lang="en-US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- </a:t>
            </a:r>
            <a:r>
              <a:rPr lang="en-US" sz="1800" b="1" dirty="0">
                <a:solidFill>
                  <a:srgbClr val="FFFFFF"/>
                </a:solidFill>
              </a:rPr>
              <a:t>NIAID</a:t>
            </a:r>
            <a:r>
              <a:rPr lang="en-US" sz="1800" dirty="0">
                <a:solidFill>
                  <a:srgbClr val="FFFFFF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</a:rPr>
              <a:t>GT-1 / </a:t>
            </a:r>
            <a:r>
              <a:rPr lang="en-US" sz="1800" dirty="0">
                <a:solidFill>
                  <a:srgbClr val="FFFFFF"/>
                </a:solidFill>
              </a:rPr>
              <a:t>LDV-SOF +/- RBV x 12 weeks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- </a:t>
            </a:r>
            <a:r>
              <a:rPr lang="en-US" sz="1800" b="1" dirty="0">
                <a:solidFill>
                  <a:srgbClr val="FFFFFF"/>
                </a:solidFill>
              </a:rPr>
              <a:t>PRIOR Failure in Sofosbuvir Trials</a:t>
            </a:r>
            <a:r>
              <a:rPr lang="en-US" sz="1800" dirty="0">
                <a:solidFill>
                  <a:srgbClr val="FFFFFF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</a:rPr>
              <a:t>GT-1 / </a:t>
            </a:r>
            <a:r>
              <a:rPr lang="en-US" sz="1800" dirty="0">
                <a:solidFill>
                  <a:srgbClr val="FFFFFF"/>
                </a:solidFill>
              </a:rPr>
              <a:t>LDV-SOF +/- RBV x 12 </a:t>
            </a:r>
            <a:r>
              <a:rPr lang="en-US" sz="1800" dirty="0" smtClean="0">
                <a:solidFill>
                  <a:srgbClr val="FFFFFF"/>
                </a:solidFill>
              </a:rPr>
              <a:t>weeks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9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Ledipasvir</a:t>
            </a:r>
            <a:r>
              <a:rPr lang="en-US" sz="2200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Sofosbuvir (LDV-SOF):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Summary of Key 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2690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</a:t>
            </a:r>
            <a:r>
              <a:rPr lang="en-US" sz="2700" dirty="0"/>
              <a:t>Retreatment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NIAID Retreatment: Virologic Response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139278"/>
              </p:ext>
            </p:extLst>
          </p:nvPr>
        </p:nvGraphicFramePr>
        <p:xfrm>
          <a:off x="457200" y="20574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/>
          <p:cNvSpPr/>
          <p:nvPr/>
        </p:nvSpPr>
        <p:spPr>
          <a:xfrm>
            <a:off x="2171313" y="51815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14/14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56926" y="51815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14/14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59858" y="51815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14/14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735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NIAID Retreatment Study: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67217"/>
              </p:ext>
            </p:extLst>
          </p:nvPr>
        </p:nvGraphicFramePr>
        <p:xfrm>
          <a:off x="0" y="2656841"/>
          <a:ext cx="9144000" cy="21437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 fixed-dose combination of sofosbuvir plus ledipasvir was efficacious in a small cohort of patients with HCV GT-1 that relapsed after sofosbuvir plus ribavirin therapy, even in the setting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of advanced liver disease. Larger studies are needed to confirm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these preliminary efficacy results.”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5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001D48"/>
                </a:solidFill>
              </a:rPr>
              <a:t>Ledipasvir-Sofosbuvir</a:t>
            </a:r>
            <a:r>
              <a:rPr lang="en-US" sz="2400" dirty="0" smtClean="0">
                <a:solidFill>
                  <a:srgbClr val="001D48"/>
                </a:solidFill>
              </a:rPr>
              <a:t> +</a:t>
            </a:r>
            <a:r>
              <a:rPr lang="en-US" sz="2400" dirty="0">
                <a:solidFill>
                  <a:srgbClr val="001D48"/>
                </a:solidFill>
              </a:rPr>
              <a:t> </a:t>
            </a:r>
            <a:r>
              <a:rPr lang="en-US" sz="2400" dirty="0" smtClean="0">
                <a:solidFill>
                  <a:srgbClr val="001D48"/>
                </a:solidFill>
              </a:rPr>
              <a:t>RBV in Sofosbuvir-Experienced HCV GT1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Retreatment of Sofosbuvir Failures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Wyles</a:t>
            </a:r>
            <a:r>
              <a:rPr lang="en-US" sz="1400" dirty="0" smtClean="0">
                <a:latin typeface="Arial"/>
                <a:cs typeface="Arial"/>
              </a:rPr>
              <a:t> D, et al. Hepatology. 2015;61:1793-7.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010400" y="1828800"/>
            <a:ext cx="21378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Prior Sofosbuvir Failure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9320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Wyles</a:t>
            </a:r>
            <a:r>
              <a:rPr lang="en-US" dirty="0" smtClean="0"/>
              <a:t> D, et al. Hepatology. 2015;61:1793-7.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LDV-SOF + 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/>
              <a:t>Study Features</a:t>
            </a:r>
            <a:endParaRPr lang="en-US" dirty="0"/>
          </a:p>
        </p:txBody>
      </p:sp>
      <p:graphicFrame>
        <p:nvGraphicFramePr>
          <p:cNvPr id="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87931"/>
              </p:ext>
            </p:extLst>
          </p:nvPr>
        </p:nvGraphicFramePr>
        <p:xfrm>
          <a:off x="514350" y="1600200"/>
          <a:ext cx="8115300" cy="4191001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4191001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Open-label, phase 2 retreatment study examining the efficacy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plus ribavirin in patients who did not achieve SVR with sofosbuvir-based therapy in one of 5 clinical trials.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 24 study locations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Failed prior combination therapy with sofosbuvir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in phase 2/3 clinical trials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Compensated cirrhosis allowed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Cirrhosis defined as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FibroTest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&gt;0.75 and APRI &gt; 2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Secondary End-Points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 Treatment discontinuation, adverse events, laboratory abnormalities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877244"/>
      </p:ext>
    </p:extLst>
  </p:cSld>
  <p:clrMapOvr>
    <a:masterClrMapping/>
  </p:clrMapOvr>
  <p:transition xmlns:p14="http://schemas.microsoft.com/office/powerpoint/2010/main" spd="slow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Hepatology. 2015;61:1793-7.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LDV-SOF +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/>
              <a:t>Study Features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41202" y="3117151"/>
            <a:ext cx="3031854" cy="7690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Ledipasvir-Sofosbuvir + RBV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67278" y="3502532"/>
            <a:ext cx="305104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6113" y="1703876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9008" y="16184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6113" y="2106192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40269" y="2026948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282512" y="2026948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59764" y="16184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241786" y="2026948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988808" y="161849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1704539"/>
            <a:ext cx="838200" cy="3627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86700" y="3287652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-6949" y="487682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 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ledipasvir; SOF = sofosbuvir;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fixed-dose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95400" y="33528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N=51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8549"/>
      </p:ext>
    </p:extLst>
  </p:cSld>
  <p:clrMapOvr>
    <a:masterClrMapping/>
  </p:clrMapOvr>
  <p:transition xmlns:p14="http://schemas.microsoft.com/office/powerpoint/2010/main" spd="slow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Hepatology. 2015;61:1793-7.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LDV-SOF +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32692"/>
              </p:ext>
            </p:extLst>
          </p:nvPr>
        </p:nvGraphicFramePr>
        <p:xfrm>
          <a:off x="609600" y="1410550"/>
          <a:ext cx="7878828" cy="466817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39414"/>
                <a:gridCol w="3939414"/>
              </a:tblGrid>
              <a:tr h="599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Patient Characteristics</a:t>
                      </a:r>
                    </a:p>
                  </a:txBody>
                  <a:tcPr marL="73152" marR="4572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Ledipasvir-Sofosbuvir + RBV x 12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wks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N = 51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6134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Mean age, years (SD)</a:t>
                      </a:r>
                      <a:endParaRPr lang="en-US" sz="14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(8.7)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Male</a:t>
                      </a:r>
                      <a:r>
                        <a:rPr lang="en-US" sz="1400" baseline="0" dirty="0" smtClean="0"/>
                        <a:t> sex, 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(61)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756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Race, n (%)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 White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Black</a:t>
                      </a:r>
                      <a:endParaRPr lang="en-US" sz="1400" dirty="0"/>
                    </a:p>
                  </a:txBody>
                  <a:tcPr marL="182880" marR="4572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 (84)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(16)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Mean body mass index,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(SD)</a:t>
                      </a:r>
                      <a:endParaRPr lang="en-US" sz="14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30.4 (5.4)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Cirrhosis</a:t>
                      </a:r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(27)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977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Genotype, </a:t>
                      </a:r>
                      <a:r>
                        <a:rPr lang="en-US" sz="1400" baseline="0" dirty="0" smtClean="0"/>
                        <a:t>n (%)</a:t>
                      </a:r>
                      <a:br>
                        <a:rPr lang="en-US" sz="1400" baseline="0" dirty="0" smtClean="0"/>
                      </a:b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  1a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1b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3a </a:t>
                      </a:r>
                      <a:endParaRPr lang="en-US" sz="1400" dirty="0" smtClean="0"/>
                    </a:p>
                  </a:txBody>
                  <a:tcPr marL="182880" marR="4572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(59)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(39)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977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IL28b,</a:t>
                      </a:r>
                      <a:r>
                        <a:rPr lang="en-US" sz="1400" baseline="0" dirty="0" smtClean="0"/>
                        <a:t> n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CC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CT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TT</a:t>
                      </a:r>
                      <a:endParaRPr lang="en-US" sz="1400" dirty="0" smtClean="0"/>
                    </a:p>
                  </a:txBody>
                  <a:tcPr marL="182880" marR="4572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(8)</a:t>
                      </a:r>
                      <a:b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(65)</a:t>
                      </a:r>
                      <a:b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(27)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60" y="6096000"/>
            <a:ext cx="916022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731520"/>
            <a:r>
              <a:rPr lang="en-US" sz="1200" dirty="0" smtClean="0">
                <a:latin typeface="Arial"/>
                <a:cs typeface="Arial"/>
              </a:rPr>
              <a:t>Abbreviation: SD, standard deviation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634436"/>
      </p:ext>
    </p:extLst>
  </p:cSld>
  <p:clrMapOvr>
    <a:masterClrMapping/>
  </p:clrMapOvr>
  <p:transition xmlns:p14="http://schemas.microsoft.com/office/powerpoint/2010/main" spd="slow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Hepatology. 2015;61:1793-7.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LDV-SOF +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172122"/>
              </p:ext>
            </p:extLst>
          </p:nvPr>
        </p:nvGraphicFramePr>
        <p:xfrm>
          <a:off x="483120" y="1524000"/>
          <a:ext cx="8138160" cy="45720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515975"/>
                <a:gridCol w="191905"/>
                <a:gridCol w="4430280"/>
              </a:tblGrid>
              <a:tr h="6448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Patient Characteristics</a:t>
                      </a:r>
                    </a:p>
                  </a:txBody>
                  <a:tcPr marL="73152" marR="4572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424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61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Ledipasvir-Sofosbuvir + RBV x 12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wks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N = 51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6134"/>
                    </a:solidFill>
                  </a:tcPr>
                </a:tc>
              </a:tr>
              <a:tr h="33937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Previous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HCV treatment regimen (by Sofosbuvir exposure in weeks), n (%)</a:t>
                      </a:r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204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Sofosbuvir + Peginterferon</a:t>
                      </a:r>
                      <a:r>
                        <a:rPr lang="en-US" sz="1400" baseline="0" dirty="0" smtClean="0"/>
                        <a:t> + Ribavirin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 For 4 weeks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 For 12 weeks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 For 24 weeks</a:t>
                      </a:r>
                      <a:endParaRPr lang="en-US" sz="1400" dirty="0" smtClean="0"/>
                    </a:p>
                  </a:txBody>
                  <a:tcPr marL="182880" marR="4572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(43)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(4)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81448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Sofosbuvir </a:t>
                      </a:r>
                      <a:r>
                        <a:rPr lang="en-US" sz="1400" baseline="0" dirty="0" smtClean="0"/>
                        <a:t>+ Ribavirin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 For 12 weeks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 For 24 weeks</a:t>
                      </a:r>
                      <a:endParaRPr lang="en-US" sz="1400" dirty="0" smtClean="0"/>
                    </a:p>
                  </a:txBody>
                  <a:tcPr marL="182880" marR="4572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(12)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(27)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39371">
                <a:tc gridSpan="2">
                  <a:txBody>
                    <a:bodyPr/>
                    <a:lstStyle/>
                    <a:p>
                      <a:pPr marL="0" lvl="1" algn="l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Without Sofosbuvir</a:t>
                      </a:r>
                      <a:endParaRPr lang="en-US" sz="14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(12)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63805">
                <a:tc gridSpan="3">
                  <a:txBody>
                    <a:bodyPr/>
                    <a:lstStyle/>
                    <a:p>
                      <a:pPr marL="0" lvl="1" algn="l">
                        <a:lnSpc>
                          <a:spcPts val="18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Outcome with previous treatment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371">
                <a:tc>
                  <a:txBody>
                    <a:bodyPr/>
                    <a:lstStyle/>
                    <a:p>
                      <a:pPr marL="0" lvl="1" algn="l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Virologic Failure</a:t>
                      </a:r>
                      <a:endParaRPr lang="en-US" sz="14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 (92)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371">
                <a:tc>
                  <a:txBody>
                    <a:bodyPr/>
                    <a:lstStyle/>
                    <a:p>
                      <a:pPr marL="0" lvl="1" algn="l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Discontinuation from Adverse</a:t>
                      </a:r>
                      <a:r>
                        <a:rPr lang="en-US" sz="1400" baseline="0" dirty="0" smtClean="0"/>
                        <a:t> Events</a:t>
                      </a:r>
                      <a:endParaRPr lang="en-US" sz="14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371">
                <a:tc>
                  <a:txBody>
                    <a:bodyPr/>
                    <a:lstStyle/>
                    <a:p>
                      <a:pPr marL="0" lvl="1" algn="l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  Study terminated by sponsor</a:t>
                      </a:r>
                      <a:endParaRPr lang="en-US" sz="14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30848"/>
      </p:ext>
    </p:extLst>
  </p:cSld>
  <p:clrMapOvr>
    <a:masterClrMapping/>
  </p:clrMapOvr>
  <p:transition xmlns:p14="http://schemas.microsoft.com/office/powerpoint/2010/main"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LDV-SOF +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Study 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Virologic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Response at Week 4, End-of-Treatment and SVR12, 24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Hepatology. 2015;61:1793-7.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979719"/>
              </p:ext>
            </p:extLst>
          </p:nvPr>
        </p:nvGraphicFramePr>
        <p:xfrm>
          <a:off x="381000" y="1828800"/>
          <a:ext cx="838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5104" y="5638800"/>
            <a:ext cx="9162288" cy="6126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Abbreviations: LDV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ledipasvir; SOF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sofosbuvir; RBV = ribavirin</a:t>
            </a:r>
          </a:p>
          <a:p>
            <a:pPr marL="274320" defTabSz="935038">
              <a:lnSpc>
                <a:spcPts val="18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 The one patient who relapsed found to have genotype 3a infection and was enrolled erroneously.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50/51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9990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50/51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4505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50/51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rgbClr val="FFFFFF"/>
                </a:solidFill>
              </a:rPr>
              <a:t>51/</a:t>
            </a:r>
            <a:r>
              <a:rPr lang="en-US" sz="1600" dirty="0" smtClean="0">
                <a:solidFill>
                  <a:srgbClr val="FFFFFF"/>
                </a:solidFill>
              </a:rPr>
              <a:t>51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65400"/>
      </p:ext>
    </p:extLst>
  </p:cSld>
  <p:clrMapOvr>
    <a:masterClrMapping/>
  </p:clrMapOvr>
  <p:transition xmlns:p14="http://schemas.microsoft.com/office/powerpoint/2010/main"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Hepatology. 2015;61:1793-7.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LDV-SOF +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Adverse Events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011725"/>
              </p:ext>
            </p:extLst>
          </p:nvPr>
        </p:nvGraphicFramePr>
        <p:xfrm>
          <a:off x="601980" y="1676400"/>
          <a:ext cx="794004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20"/>
                <a:gridCol w="3970020"/>
              </a:tblGrid>
              <a:tr h="737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Ledipasvir-Sofosbuvir + Ribavirin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</a:br>
                      <a:r>
                        <a:rPr lang="en-US" sz="1600" b="0" dirty="0" smtClean="0"/>
                        <a:t>(n=51)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6233"/>
                    </a:solidFill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adverse 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(2%)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(4%)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 (25%)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Headache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r>
                        <a:rPr lang="en-US" sz="1600" baseline="0" dirty="0" smtClean="0"/>
                        <a:t> (22%)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Diarrhea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(14%)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Rash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(12%)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Insomnia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(12%)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(10%)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Constipation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(8%)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51514"/>
      </p:ext>
    </p:extLst>
  </p:cSld>
  <p:clrMapOvr>
    <a:masterClrMapping/>
  </p:clrMapOvr>
  <p:transition xmlns:p14="http://schemas.microsoft.com/office/powerpoint/2010/main"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Hepatology. 2015;61:1793-7.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LDV-</a:t>
            </a:r>
            <a:r>
              <a:rPr lang="en-US" sz="27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 +</a:t>
            </a:r>
            <a:r>
              <a:rPr lang="en-US" sz="270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7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-Experienced GT 1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/>
              <a:t>Conclusions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16828"/>
              </p:ext>
            </p:extLst>
          </p:nvPr>
        </p:nvGraphicFramePr>
        <p:xfrm>
          <a:off x="0" y="26395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“T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welve weeks </a:t>
                      </a:r>
                      <a:r>
                        <a:rPr lang="en-US" sz="2000" b="0" kern="120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of ledipasvir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-sofosbuvir plus ribavirin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was an effective and safe treatment for patients who have not achieved SVR with earlier regimens that included sofosbuvir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8632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0111" y="1314391"/>
            <a:ext cx="8886433" cy="3182112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lIns="182880" tIns="137160" rIns="365760" bIns="13716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HIV </a:t>
            </a:r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Coinfection: Treatment </a:t>
            </a:r>
            <a: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 (Phase 2)</a:t>
            </a:r>
            <a:b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-</a:t>
            </a:r>
            <a:r>
              <a:rPr lang="en-US" sz="1800" b="1" dirty="0" smtClean="0">
                <a:solidFill>
                  <a:schemeClr val="bg1"/>
                </a:solidFill>
              </a:rPr>
              <a:t> NIAID ERADICATE</a:t>
            </a:r>
            <a:r>
              <a:rPr lang="en-US" sz="1800" dirty="0">
                <a:solidFill>
                  <a:schemeClr val="bg1"/>
                </a:solidFill>
              </a:rPr>
              <a:t>: GT 1 / LDV-SOF x 12 weeks +/- HIV </a:t>
            </a:r>
            <a:r>
              <a:rPr lang="en-US" sz="1800" dirty="0" err="1" smtClean="0">
                <a:solidFill>
                  <a:schemeClr val="bg1"/>
                </a:solidFill>
              </a:rPr>
              <a:t>antiretrovirals</a:t>
            </a:r>
            <a: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HIV </a:t>
            </a:r>
            <a:r>
              <a:rPr lang="en-US" sz="18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 Treatment </a:t>
            </a:r>
            <a: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 or Treatment Experienced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- </a:t>
            </a:r>
            <a:r>
              <a:rPr lang="en-US" sz="1800" b="1" dirty="0" smtClean="0">
                <a:solidFill>
                  <a:schemeClr val="bg1"/>
                </a:solidFill>
              </a:rPr>
              <a:t>ION-4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</a:rPr>
              <a:t>GT </a:t>
            </a:r>
            <a:r>
              <a:rPr lang="en-US" sz="1800" dirty="0" smtClean="0">
                <a:solidFill>
                  <a:schemeClr val="bg1"/>
                </a:solidFill>
              </a:rPr>
              <a:t>1 or 4 </a:t>
            </a:r>
            <a:r>
              <a:rPr lang="en-US" sz="1800" dirty="0">
                <a:solidFill>
                  <a:schemeClr val="bg1"/>
                </a:solidFill>
              </a:rPr>
              <a:t>/ LDV-SOF x 12 weeks +/- HIV </a:t>
            </a:r>
            <a:r>
              <a:rPr lang="en-US" sz="1800" dirty="0" err="1" smtClean="0">
                <a:solidFill>
                  <a:schemeClr val="bg1"/>
                </a:solidFill>
              </a:rPr>
              <a:t>antiretrovirals</a:t>
            </a:r>
            <a:endParaRPr lang="en-US" sz="1800" dirty="0">
              <a:solidFill>
                <a:schemeClr val="bg1"/>
              </a:solidFill>
            </a:endParaRPr>
          </a:p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Advanced Liver Disease: Pre and Post Transplant </a:t>
            </a:r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2)</a:t>
            </a:r>
            <a:b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- </a:t>
            </a:r>
            <a:r>
              <a:rPr lang="en-US" sz="1800" b="1" dirty="0" smtClean="0">
                <a:solidFill>
                  <a:schemeClr val="bg1"/>
                </a:solidFill>
              </a:rPr>
              <a:t>SOLAR-1: </a:t>
            </a:r>
            <a:r>
              <a:rPr lang="en-US" sz="1800" dirty="0" smtClean="0">
                <a:solidFill>
                  <a:schemeClr val="bg1"/>
                </a:solidFill>
              </a:rPr>
              <a:t>GT 1,4 / LDV-SOF </a:t>
            </a:r>
            <a:r>
              <a:rPr lang="en-US" sz="1800" dirty="0">
                <a:solidFill>
                  <a:schemeClr val="bg1"/>
                </a:solidFill>
              </a:rPr>
              <a:t>+ RBV x </a:t>
            </a:r>
            <a:r>
              <a:rPr lang="en-US" sz="1800" dirty="0" smtClean="0">
                <a:solidFill>
                  <a:schemeClr val="bg1"/>
                </a:solidFill>
              </a:rPr>
              <a:t>12 or 24 wks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lnSpc>
                <a:spcPts val="28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9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Ledipasvir</a:t>
            </a:r>
            <a:r>
              <a:rPr lang="en-US" sz="2200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Sofosbuvir (LDV-SOF):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Summary of Key 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5172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3030510"/>
            <a:ext cx="8077200" cy="1238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Ledipasvir-Sofosbuvir in </a:t>
            </a:r>
            <a:br>
              <a:rPr lang="en-US" sz="2800" dirty="0" smtClean="0"/>
            </a:br>
            <a:r>
              <a:rPr lang="en-US" sz="2800" dirty="0" smtClean="0"/>
              <a:t>Patients with HCV-HIV Coinfection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6E7A9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6E7A9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3351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1D48"/>
                </a:solidFill>
              </a:rPr>
              <a:t>Ledipasvir-Sofosbuvir in GT-1</a:t>
            </a:r>
            <a:r>
              <a:rPr lang="en-US" sz="2800" dirty="0">
                <a:solidFill>
                  <a:srgbClr val="001D48"/>
                </a:solidFill>
              </a:rPr>
              <a:t> </a:t>
            </a:r>
            <a:r>
              <a:rPr lang="en-US" sz="2800" dirty="0" smtClean="0">
                <a:solidFill>
                  <a:srgbClr val="001D48"/>
                </a:solidFill>
              </a:rPr>
              <a:t>and HIV Coinfection</a:t>
            </a:r>
            <a:br>
              <a:rPr lang="en-US" sz="28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NIAID ERADICATE Trial</a:t>
            </a:r>
            <a:endParaRPr lang="en-US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Osinusi</a:t>
            </a:r>
            <a:r>
              <a:rPr lang="en-US" sz="1400" dirty="0" smtClean="0"/>
              <a:t> </a:t>
            </a:r>
            <a:r>
              <a:rPr lang="en-US" sz="1400" dirty="0"/>
              <a:t>A, et al. JAMA. 2015;313:1232-9.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24523588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Osinusi</a:t>
            </a:r>
            <a:r>
              <a:rPr lang="en-US" dirty="0"/>
              <a:t> A, et al. </a:t>
            </a:r>
            <a:r>
              <a:rPr lang="en-US" dirty="0" smtClean="0"/>
              <a:t>JAMA. 2015;313:1232-9.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GT1 with HIV Coinfection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ERADICATE Trial</a:t>
            </a:r>
            <a:r>
              <a:rPr lang="en-US" sz="2700" dirty="0"/>
              <a:t>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61290"/>
              </p:ext>
            </p:extLst>
          </p:nvPr>
        </p:nvGraphicFramePr>
        <p:xfrm>
          <a:off x="495300" y="1462446"/>
          <a:ext cx="8115300" cy="47097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NIAID ERADICATE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3176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fixed dose combination of ledipasvir-sofosbuvir for 12 or weeks in treatment-naïve GT 1 and HIV coinfection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one center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Treatment Naïve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50 adult patients 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 A: Antiretroviral Untreated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B: Antiretroviral Treated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Fibrosis stage 0-3 (patients with cirrhosis excluded)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SVR12; safety and tolerability 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2693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>
          <a:xfrm>
            <a:off x="4734036" y="2190300"/>
            <a:ext cx="358444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JAMA. 2015;313:1232-9.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GT1 with HIV Coinfection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NIAID ERADICATE </a:t>
            </a:r>
            <a:r>
              <a:rPr lang="en-US" dirty="0"/>
              <a:t>Trial: </a:t>
            </a:r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838199" y="2000567"/>
            <a:ext cx="3886201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Ledipasvir- Sofosbuvir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09516" y="19812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837896" y="3676967"/>
            <a:ext cx="3890062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Ledipasvir- Sofosbuvir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838201" y="2350860"/>
            <a:ext cx="3886200" cy="967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Antiretroviral Untreated (n = 13)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CD4 count stable &amp; HIV RNA &lt; 500 copies/ml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 or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CD4 &gt; 500 cells/mm</a:t>
            </a:r>
            <a:r>
              <a:rPr lang="en-US" sz="1400" baseline="30000" dirty="0" smtClean="0">
                <a:latin typeface="Arial"/>
                <a:cs typeface="Arial"/>
              </a:rPr>
              <a:t>3</a:t>
            </a:r>
            <a:endParaRPr lang="en-US" sz="1400" baseline="30000" dirty="0">
              <a:latin typeface="Arial"/>
              <a:cs typeface="Arial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838201" y="4024080"/>
            <a:ext cx="3886200" cy="967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1800"/>
              </a:lnSpc>
            </a:pPr>
            <a:r>
              <a:rPr lang="en-US" sz="1400" b="1" dirty="0">
                <a:latin typeface="Arial"/>
                <a:cs typeface="Arial"/>
              </a:rPr>
              <a:t>*</a:t>
            </a:r>
            <a:r>
              <a:rPr lang="en-US" sz="1400" b="1" dirty="0" smtClean="0">
                <a:latin typeface="Arial"/>
                <a:cs typeface="Arial"/>
              </a:rPr>
              <a:t>Antiretroviral </a:t>
            </a:r>
            <a:r>
              <a:rPr lang="en-US" sz="1400" b="1" dirty="0">
                <a:latin typeface="Arial"/>
                <a:cs typeface="Arial"/>
              </a:rPr>
              <a:t>T</a:t>
            </a:r>
            <a:r>
              <a:rPr lang="en-US" sz="1400" b="1" dirty="0" smtClean="0">
                <a:latin typeface="Arial"/>
                <a:cs typeface="Arial"/>
              </a:rPr>
              <a:t>reated (n = 37)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CD4 </a:t>
            </a:r>
            <a:r>
              <a:rPr lang="en-US" sz="1400" dirty="0">
                <a:latin typeface="Arial"/>
                <a:cs typeface="Arial"/>
              </a:rPr>
              <a:t>&gt; </a:t>
            </a:r>
            <a:r>
              <a:rPr lang="en-US" sz="1400" dirty="0" smtClean="0">
                <a:latin typeface="Arial"/>
                <a:cs typeface="Arial"/>
              </a:rPr>
              <a:t>100 </a:t>
            </a:r>
            <a:r>
              <a:rPr lang="en-US" sz="1400" dirty="0">
                <a:latin typeface="Arial"/>
                <a:cs typeface="Arial"/>
              </a:rPr>
              <a:t>cells/mm</a:t>
            </a:r>
            <a:r>
              <a:rPr lang="en-US" sz="1400" baseline="30000" dirty="0">
                <a:latin typeface="Arial"/>
                <a:cs typeface="Arial"/>
              </a:rPr>
              <a:t>3</a:t>
            </a:r>
          </a:p>
          <a:p>
            <a:pPr>
              <a:lnSpc>
                <a:spcPts val="1800"/>
              </a:lnSpc>
            </a:pPr>
            <a:r>
              <a:rPr lang="en-US" sz="1400" dirty="0" smtClean="0">
                <a:latin typeface="Arial"/>
                <a:cs typeface="Arial"/>
              </a:rPr>
              <a:t>HIV RNA &lt; 40 copies/ml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Current ARVs ≥ 8 weeks</a:t>
            </a:r>
            <a:endParaRPr lang="en-US" sz="1400" baseline="30000" dirty="0">
              <a:latin typeface="Arial"/>
              <a:cs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42180" y="1313696"/>
            <a:ext cx="9198358" cy="515104"/>
            <a:chOff x="-42180" y="1362488"/>
            <a:chExt cx="9198358" cy="515104"/>
          </a:xfrm>
        </p:grpSpPr>
        <p:sp>
          <p:nvSpPr>
            <p:cNvPr id="25" name="Rectangle 2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4218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874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22874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88000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50154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4082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46902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-6949" y="5394984"/>
            <a:ext cx="9162288" cy="7772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*</a:t>
            </a:r>
            <a:r>
              <a:rPr lang="en-US" sz="1400" b="1" dirty="0" err="1" smtClean="0">
                <a:latin typeface="Arial"/>
                <a:cs typeface="Arial"/>
              </a:rPr>
              <a:t>Antiretrovirals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tenofovir-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emtricitabine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with one or more of following: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efavirenz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, rilpivirine,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or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raltegravir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 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734036" y="3865208"/>
            <a:ext cx="358444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09516" y="36576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4719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GT1 with HIV Coinfection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NIAID ERADICATE </a:t>
            </a:r>
            <a:r>
              <a:rPr lang="en-US" sz="2400" dirty="0"/>
              <a:t>Trial: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44589"/>
              </p:ext>
            </p:extLst>
          </p:nvPr>
        </p:nvGraphicFramePr>
        <p:xfrm>
          <a:off x="457199" y="1524000"/>
          <a:ext cx="8229601" cy="45720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65231"/>
                <a:gridCol w="2532185"/>
                <a:gridCol w="2532185"/>
              </a:tblGrid>
              <a:tr h="60123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Baseline Characteristic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Ledipasvir-Sofosbuvir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001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ARV Untreated 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 = 13)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ARV Treated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 = 37)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age, years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(54)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(81)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African American,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(77)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(88)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BMI,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1a,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(75)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 (81)</a:t>
                      </a:r>
                      <a:endParaRPr lang="en-US" sz="1600" dirty="0"/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HAI Fibrosis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Stage 3,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(38)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 (22)</a:t>
                      </a:r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6.07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5.97</a:t>
                      </a:r>
                      <a:endParaRPr lang="en-US" sz="1600" dirty="0"/>
                    </a:p>
                  </a:txBody>
                  <a:tcPr marL="73152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963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</a:t>
                      </a:r>
                      <a:r>
                        <a:rPr lang="en-US" sz="1600" baseline="0" dirty="0" smtClean="0"/>
                        <a:t> CD4 Count (cells/mm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687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576</a:t>
                      </a:r>
                      <a:endParaRPr lang="en-US" sz="1600" dirty="0"/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JAMA. 2015;313:1232-9. </a:t>
            </a:r>
          </a:p>
        </p:txBody>
      </p:sp>
    </p:spTree>
    <p:extLst>
      <p:ext uri="{BB962C8B-B14F-4D97-AF65-F5344CB8AC3E}">
        <p14:creationId xmlns:p14="http://schemas.microsoft.com/office/powerpoint/2010/main" val="39780636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HIV Coinfection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ERADICATE Trial: </a:t>
            </a:r>
            <a:r>
              <a:rPr lang="en-US" sz="2400" dirty="0" smtClean="0"/>
              <a:t>Antiretroviral Regimens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052892"/>
              </p:ext>
            </p:extLst>
          </p:nvPr>
        </p:nvGraphicFramePr>
        <p:xfrm>
          <a:off x="739902" y="1676400"/>
          <a:ext cx="7664196" cy="388330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08298"/>
                <a:gridCol w="3755898"/>
              </a:tblGrid>
              <a:tr h="1122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Antiretroviral Agent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39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Antiretroviral Received</a:t>
                      </a:r>
                      <a:b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 = 37)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Tenofovir-emtricitabine</a:t>
                      </a:r>
                      <a:endParaRPr lang="en-US" sz="18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 (100)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CE1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Efavirenz</a:t>
                      </a:r>
                      <a:endParaRPr lang="en-US" sz="1800" dirty="0"/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(41)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Raltegravir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(27)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Rilpivirine</a:t>
                      </a:r>
                      <a:endParaRPr lang="en-US" sz="1800" dirty="0"/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 (21)</a:t>
                      </a:r>
                      <a:endParaRPr lang="en-US" sz="18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Rilpivirine + Raltegravir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 (8)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Efavirenz + Raltegravir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1 (3)</a:t>
                      </a:r>
                      <a:endParaRPr lang="en-US" sz="18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JAMA. 2015;313:1232-9. </a:t>
            </a:r>
          </a:p>
        </p:txBody>
      </p:sp>
    </p:spTree>
    <p:extLst>
      <p:ext uri="{BB962C8B-B14F-4D97-AF65-F5344CB8AC3E}">
        <p14:creationId xmlns:p14="http://schemas.microsoft.com/office/powerpoint/2010/main" val="3206725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 in GT1 with HIV Coinfection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ERADICATE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61223"/>
              </p:ext>
            </p:extLst>
          </p:nvPr>
        </p:nvGraphicFramePr>
        <p:xfrm>
          <a:off x="457199" y="1676400"/>
          <a:ext cx="8229601" cy="440776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65231"/>
                <a:gridCol w="2532185"/>
                <a:gridCol w="253218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HCV RNA &lt; LLOQ, %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39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ARV Untreated </a:t>
                      </a:r>
                      <a:b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(n=13)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ARV Treated</a:t>
                      </a:r>
                      <a:b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(n=37)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</a:t>
                      </a:r>
                      <a:r>
                        <a:rPr lang="en-US" sz="1800" baseline="0" dirty="0" smtClean="0"/>
                        <a:t> 4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(n=37)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 8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(n=37))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</a:t>
                      </a:r>
                      <a:r>
                        <a:rPr lang="en-US" sz="1800" baseline="0" dirty="0" smtClean="0"/>
                        <a:t> 12 (EOT)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(n=37)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SVR 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97 (n=36)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SVR 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 (n=36)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SVR 12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 (n=36)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JAMA. 2015;313:1232-9. </a:t>
            </a:r>
          </a:p>
        </p:txBody>
      </p:sp>
    </p:spTree>
    <p:extLst>
      <p:ext uri="{BB962C8B-B14F-4D97-AF65-F5344CB8AC3E}">
        <p14:creationId xmlns:p14="http://schemas.microsoft.com/office/powerpoint/2010/main" val="12472419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JAMA. 2015;313:1232-9.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ERADICATE </a:t>
            </a:r>
            <a:r>
              <a:rPr lang="en-US" sz="2400" dirty="0" smtClean="0"/>
              <a:t>Trial: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95154"/>
              </p:ext>
            </p:extLst>
          </p:nvPr>
        </p:nvGraphicFramePr>
        <p:xfrm>
          <a:off x="0" y="2209800"/>
          <a:ext cx="9144000" cy="3032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 and Relevance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this open-label, uncontrolled, pilot study enrolling patients co-infected with HCV genotype 1 and HIV, administration of an oral combination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ledipasvir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for 12 weeks was associated with high rates of SVR after treatment completion. Larger studies that also include patients with cirrhosis and lower CD4 T-cell counts are required to understand if the results of this study generalize to all patients co-infected with HCV and HIV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3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1D48"/>
                </a:solidFill>
              </a:rPr>
              <a:t>Ledipasvir-Sofosbuvir in GT1 or GT4 and HIV Coinfection</a:t>
            </a:r>
            <a:br>
              <a:rPr lang="en-US" sz="28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ION-4</a:t>
            </a:r>
            <a:endParaRPr lang="en-US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Naggie</a:t>
            </a:r>
            <a:r>
              <a:rPr lang="en-US" sz="1400" dirty="0" smtClean="0"/>
              <a:t> S, </a:t>
            </a:r>
            <a:r>
              <a:rPr lang="en-US" sz="1400" dirty="0"/>
              <a:t>et al. </a:t>
            </a:r>
            <a:r>
              <a:rPr lang="en-US" sz="1400" dirty="0" smtClean="0"/>
              <a:t>N </a:t>
            </a:r>
            <a:r>
              <a:rPr lang="en-US" sz="1400" dirty="0" err="1" smtClean="0"/>
              <a:t>Engl</a:t>
            </a:r>
            <a:r>
              <a:rPr lang="en-US" sz="1400" dirty="0" smtClean="0"/>
              <a:t> J Med 2015;378:705-13.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010400" y="-838200"/>
            <a:ext cx="2971800" cy="2133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559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GT1 or GT4 with HIV 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ION-4 Trial</a:t>
            </a:r>
            <a:r>
              <a:rPr lang="en-US" sz="2400" dirty="0"/>
              <a:t>: </a:t>
            </a:r>
            <a:r>
              <a:rPr lang="en-US" sz="2400" dirty="0" smtClean="0"/>
              <a:t>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78918"/>
              </p:ext>
            </p:extLst>
          </p:nvPr>
        </p:nvGraphicFramePr>
        <p:xfrm>
          <a:off x="495300" y="1538646"/>
          <a:ext cx="8115300" cy="47466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ION-4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165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single group, phase 3 trial, using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or treatment-experienced patients with GT 1 or 4 and HIV coinfection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in United States, Canada,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or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Treatment-naïve or treatment experienced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Noncirrhotic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or compensated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Platelet count &gt; 50,000/mm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hemoglobin ≥10 mg/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CrCl≥60 mL/min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Stable ARV with HIV RNA &lt; 50 copies/ml and CD4 count &gt; 100 cells/mm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- ARV regimens: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tenofovir-emtricitabine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plus either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efavirenz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rilpivirine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or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raltegravir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SVR12; safety and tolerability 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3220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Ledipasvir-Sofosbuvir in Treatment</a:t>
            </a:r>
            <a:r>
              <a:rPr lang="en-US" sz="2400" dirty="0"/>
              <a:t>-</a:t>
            </a:r>
            <a:r>
              <a:rPr lang="en-US" sz="2400" dirty="0" smtClean="0"/>
              <a:t>Naïve Patients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1655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Trial: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879080" y="3276600"/>
            <a:ext cx="3200400" cy="7426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latin typeface="Arial"/>
                <a:cs typeface="Arial"/>
              </a:rPr>
              <a:t>Ledipasvir- Sofosbuvir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6113" y="1313696"/>
            <a:ext cx="9162291" cy="515104"/>
            <a:chOff x="-6113" y="1362488"/>
            <a:chExt cx="9162291" cy="515104"/>
          </a:xfrm>
        </p:grpSpPr>
        <p:sp>
          <p:nvSpPr>
            <p:cNvPr id="25" name="Rectangle 2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48420" y="143717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9934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010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87060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2737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7884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507043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7772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err="1" smtClean="0">
                <a:latin typeface="Arial"/>
                <a:cs typeface="Arial"/>
              </a:rPr>
              <a:t>Antiretrovirals</a:t>
            </a:r>
            <a:r>
              <a:rPr lang="en-US" sz="1400" b="1" dirty="0" smtClean="0">
                <a:latin typeface="Arial"/>
                <a:cs typeface="Arial"/>
              </a:rPr>
              <a:t> allowed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tenofovir-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emtricitabine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plus either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efavirenz, rilpivirine,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or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raltegravir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 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079480" y="3645313"/>
            <a:ext cx="3200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881600" y="343553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4000" y="3276600"/>
            <a:ext cx="1371600" cy="743712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800" dirty="0" smtClean="0">
                <a:latin typeface="Arial"/>
                <a:cs typeface="Arial"/>
              </a:rPr>
              <a:t>GT 1 or 4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N = 335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8992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Trial: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23251"/>
              </p:ext>
            </p:extLst>
          </p:nvPr>
        </p:nvGraphicFramePr>
        <p:xfrm>
          <a:off x="457200" y="1524000"/>
          <a:ext cx="8229600" cy="457200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/>
                <a:gridCol w="4114800"/>
              </a:tblGrid>
              <a:tr h="620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Baseline Characteristic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Ledipasvir-Sofosbuvir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/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 = 335)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B7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age, years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276 (82)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African American,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 (34)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 or Latino,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 (17)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BMI,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IL28B CC, n (%)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 (24)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1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327 (98)</a:t>
                      </a:r>
                      <a:endParaRPr lang="en-US" sz="1600" dirty="0"/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treatment experienced,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185 (55)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Cirrhosis,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67 (20)</a:t>
                      </a:r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6.7 ± 0.6</a:t>
                      </a:r>
                      <a:endParaRPr lang="en-US" sz="1600" dirty="0"/>
                    </a:p>
                  </a:txBody>
                  <a:tcPr marL="73152" marR="4572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</a:t>
                      </a:r>
                      <a:r>
                        <a:rPr lang="en-US" sz="1600" baseline="0" dirty="0" smtClean="0"/>
                        <a:t> CD4 Count, cells/mm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(range)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628 (100-2069)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</p:spTree>
    <p:extLst>
      <p:ext uri="{BB962C8B-B14F-4D97-AF65-F5344CB8AC3E}">
        <p14:creationId xmlns:p14="http://schemas.microsoft.com/office/powerpoint/2010/main" val="9615064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Trial: </a:t>
            </a:r>
            <a:r>
              <a:rPr lang="en-US" sz="2400" dirty="0" smtClean="0"/>
              <a:t>Antiretroviral Regimens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0914"/>
              </p:ext>
            </p:extLst>
          </p:nvPr>
        </p:nvGraphicFramePr>
        <p:xfrm>
          <a:off x="381000" y="1676400"/>
          <a:ext cx="8229600" cy="385876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518212"/>
                <a:gridCol w="3711388"/>
              </a:tblGrid>
              <a:tr h="7209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ION-4: HIV Antiretroviral Regimen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353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961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Antiretroviral Agent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Antiretroviral Received 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 = 335)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72551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Tenofovir-emtricitabine-efavirenz</a:t>
                      </a:r>
                      <a:endParaRPr lang="en-US" sz="1800" dirty="0"/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 (48)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72551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Tenofovir-emtricitabine-rilpivirine</a:t>
                      </a:r>
                      <a:r>
                        <a:rPr lang="en-US" sz="1800" dirty="0" smtClean="0"/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29 (9)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72551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Tenofovir-emtricitabine</a:t>
                      </a:r>
                      <a:r>
                        <a:rPr lang="en-US" sz="1800" dirty="0" smtClean="0"/>
                        <a:t> +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Raltegravir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 (44)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</p:spTree>
    <p:extLst>
      <p:ext uri="{BB962C8B-B14F-4D97-AF65-F5344CB8AC3E}">
        <p14:creationId xmlns:p14="http://schemas.microsoft.com/office/powerpoint/2010/main" val="5436148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Trial: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ION-4: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010184"/>
              </p:ext>
            </p:extLst>
          </p:nvPr>
        </p:nvGraphicFramePr>
        <p:xfrm>
          <a:off x="377820" y="197256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54197" y="5057583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321/335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0328" y="5057583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240/</a:t>
            </a:r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57487" y="5057583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74/77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3941" y="5057583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8/8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875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Trial: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ION-4: SVR12 Results by Prior Treatment Status and Liver Status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680871"/>
              </p:ext>
            </p:extLst>
          </p:nvPr>
        </p:nvGraphicFramePr>
        <p:xfrm>
          <a:off x="377820" y="197256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0760" y="5630160"/>
            <a:ext cx="2895600" cy="339267"/>
          </a:xfrm>
          <a:prstGeom prst="rect">
            <a:avLst/>
          </a:prstGeom>
          <a:solidFill>
            <a:srgbClr val="626442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9144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Prior Treatment Status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32280" y="5630160"/>
            <a:ext cx="2895600" cy="339267"/>
          </a:xfrm>
          <a:prstGeom prst="rect">
            <a:avLst/>
          </a:prstGeom>
          <a:solidFill>
            <a:srgbClr val="40292A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9144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Liver Status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71576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321/335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471576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142/150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0160" y="471576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179/185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8160" y="471576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258/268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34600" y="471576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63/67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814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Trial: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4993"/>
              </p:ext>
            </p:extLst>
          </p:nvPr>
        </p:nvGraphicFramePr>
        <p:xfrm>
          <a:off x="601980" y="1524000"/>
          <a:ext cx="7940040" cy="473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20"/>
                <a:gridCol w="397002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Ledipasvir-Sofosbuvir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 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</a:br>
                      <a:r>
                        <a:rPr lang="en-US" sz="1600" b="0" dirty="0" smtClean="0"/>
                        <a:t>(n =</a:t>
                      </a:r>
                      <a:r>
                        <a:rPr lang="en-US" sz="1600" b="0" baseline="0" dirty="0" smtClean="0"/>
                        <a:t> 335</a:t>
                      </a:r>
                      <a:r>
                        <a:rPr lang="en-US" sz="1600" b="0" dirty="0" smtClean="0"/>
                        <a:t>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B71"/>
                    </a:solidFill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adverse 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 3-4 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(4%)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Adverse</a:t>
                      </a:r>
                      <a:r>
                        <a:rPr lang="en-US" sz="1600" baseline="0" dirty="0" smtClean="0"/>
                        <a:t> Event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(2%)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Headache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</a:t>
                      </a:r>
                      <a:r>
                        <a:rPr lang="en-US" sz="1600" baseline="0" dirty="0" smtClean="0"/>
                        <a:t> (25%)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71 (21%)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Diarrhea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 (11%)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 (10%)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Arthralgia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 (7%)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Upper respiratory tract infection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 (5%)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Vomiting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(4%)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Muscle spasms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(3%)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3039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Naggie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 2015;378:705-13.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GT1 or GT4 with HIV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ION-4 </a:t>
            </a:r>
            <a:r>
              <a:rPr lang="en-US" sz="2400" dirty="0" smtClean="0"/>
              <a:t>Trial: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20733"/>
              </p:ext>
            </p:extLst>
          </p:nvPr>
        </p:nvGraphicFramePr>
        <p:xfrm>
          <a:off x="0" y="2209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Ledipasvir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for 12 weeks provided high rates of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response in patients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coinfected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with HIV-1 and HCV genotype 1 or 4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.”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7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Ledipasvir-Sofosbuvir +/- Ribavirin in HCV Genotype 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ION-1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Afdhal</a:t>
            </a:r>
            <a:r>
              <a:rPr lang="en-US" sz="1400" dirty="0" smtClean="0">
                <a:latin typeface="Arial"/>
                <a:cs typeface="Arial"/>
              </a:rPr>
              <a:t> N,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2014;370:1889-98.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9331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:1889-98.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GT 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ION-1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857969"/>
              </p:ext>
            </p:extLst>
          </p:nvPr>
        </p:nvGraphicFramePr>
        <p:xfrm>
          <a:off x="514350" y="1600200"/>
          <a:ext cx="8115300" cy="38100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ION-1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4356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phase 3 trial using fixed-dose combination of ledipasvir-sofosbuvir +/- ribavirin for 12 or 24 weeks in treatment-naïve patients with GT1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99 sites in United States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(n=865)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accepted (up to 20% of patients)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6400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3610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ION-1 Study: </a:t>
            </a:r>
            <a:r>
              <a:rPr lang="en-US" sz="2700" dirty="0" smtClean="0"/>
              <a:t>Study Design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6102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14483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138344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383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214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158484" y="387154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688307"/>
            <a:ext cx="36576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06284" y="366894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447181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288574"/>
            <a:ext cx="36576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426920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4201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75877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3480" y="273941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2161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6576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26720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217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-6949" y="51054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LDV-SOF= ledipasvir-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</p:spTree>
    <p:extLst>
      <p:ext uri="{BB962C8B-B14F-4D97-AF65-F5344CB8AC3E}">
        <p14:creationId xmlns:p14="http://schemas.microsoft.com/office/powerpoint/2010/main" val="22773847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ION-1 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45688"/>
              </p:ext>
            </p:extLst>
          </p:nvPr>
        </p:nvGraphicFramePr>
        <p:xfrm>
          <a:off x="327480" y="1413780"/>
          <a:ext cx="8458200" cy="4953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91920"/>
                <a:gridCol w="1337130"/>
                <a:gridCol w="1543050"/>
                <a:gridCol w="1543050"/>
                <a:gridCol w="154305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 Treatment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 Treatment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LDV-SOF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n=214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 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n=217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n=217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n=217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(22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–80)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(24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BMI,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mean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 (59)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 (59)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 (64)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 (55)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White,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187 (87)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 (87)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 (82)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183 (84)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Black,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(11)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(15)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Hispanic ethnic group</a:t>
                      </a:r>
                      <a:r>
                        <a:rPr lang="en-US" sz="1400" baseline="0" dirty="0" smtClean="0"/>
                        <a:t>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(13)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1a,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144 (67)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148 (68)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146 (67)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143 (66)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1b,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 (31)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 (31)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 (31)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 (33)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non CC,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 (76)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 (65)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 (76)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Cirrhosis, </a:t>
                      </a:r>
                      <a:r>
                        <a:rPr lang="en-US" sz="1400" baseline="0" dirty="0" smtClean="0"/>
                        <a:t>n (%)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(16)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(15)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 (17)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22284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RNA, </a:t>
                      </a:r>
                      <a:r>
                        <a:rPr lang="en-US" sz="1100" baseline="0" dirty="0" smtClean="0"/>
                        <a:t>log</a:t>
                      </a:r>
                      <a:r>
                        <a:rPr lang="en-US" sz="1100" baseline="-25000" dirty="0" smtClean="0"/>
                        <a:t>10</a:t>
                      </a:r>
                      <a:r>
                        <a:rPr lang="en-US" sz="1100" baseline="0" dirty="0" smtClean="0"/>
                        <a:t> IU/ml (mean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</p:spTree>
    <p:extLst>
      <p:ext uri="{BB962C8B-B14F-4D97-AF65-F5344CB8AC3E}">
        <p14:creationId xmlns:p14="http://schemas.microsoft.com/office/powerpoint/2010/main" val="41465657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ION-1 Study: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ION-1: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54235"/>
              </p:ext>
            </p:extLst>
          </p:nvPr>
        </p:nvGraphicFramePr>
        <p:xfrm>
          <a:off x="377820" y="1910544"/>
          <a:ext cx="8385180" cy="40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4196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211/214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32266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41960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</a:t>
            </a: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/217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41960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212/217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41960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215/217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181600" y="525780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 Abbreviations: LDV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-SOF= ledipasvir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sofosbuvir;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end-point by intention-to-treat analysis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23469" y="525780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32266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24-Week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828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ION-1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SVR12 by Treatment Regimen and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408612"/>
              </p:ext>
            </p:extLst>
          </p:nvPr>
        </p:nvGraphicFramePr>
        <p:xfrm>
          <a:off x="304800" y="176076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02760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32/33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729920" y="568596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562110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18080" y="562110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505900" y="568596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5120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179/179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6362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33/33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1402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178/178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5999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31/</a:t>
            </a: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96120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181/182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38379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36/36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179/179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96000"/>
            <a:ext cx="9144000" cy="2712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Note: subgroup results do not include patients who withdrew consent or were lost to follow-up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837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ION-1 Study: Results for </a:t>
            </a:r>
            <a:r>
              <a:rPr lang="en-US" sz="2400" dirty="0" err="1"/>
              <a:t>Ledipasvir-Sofosbuvir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SVR12 by Treatment Duration and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726945"/>
              </p:ext>
            </p:extLst>
          </p:nvPr>
        </p:nvGraphicFramePr>
        <p:xfrm>
          <a:off x="304800" y="187960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190240" y="492760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32/33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842" y="492760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179/179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4200" y="492760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31/</a:t>
            </a:r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2160" y="492760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181/182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997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Ledipasvir-Sofosbuvir (</a:t>
            </a:r>
            <a:r>
              <a:rPr lang="en-US" i="1" dirty="0" err="1" smtClean="0"/>
              <a:t>Harvoni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02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ION-1 </a:t>
            </a:r>
            <a:r>
              <a:rPr lang="en-US" sz="2700" dirty="0"/>
              <a:t>Study: </a:t>
            </a:r>
            <a:r>
              <a:rPr lang="en-US" sz="2700" dirty="0" smtClean="0"/>
              <a:t>Resistance Data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2000"/>
              </a:spcBef>
            </a:pPr>
            <a:r>
              <a:rPr lang="en-US" b="1" dirty="0" smtClean="0"/>
              <a:t>NS5A resistant variants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- Baseline resistance in 140 (16%) of 861 patients tested</a:t>
            </a:r>
            <a:br>
              <a:rPr lang="en-US" sz="2000" dirty="0" smtClean="0"/>
            </a:br>
            <a:r>
              <a:rPr lang="en-US" sz="2000" dirty="0" smtClean="0"/>
              <a:t>- SVR12 in 135 (96%) of 140 patients with NS5A </a:t>
            </a:r>
            <a:r>
              <a:rPr lang="en-US" sz="2000" dirty="0"/>
              <a:t>resistance</a:t>
            </a:r>
            <a:br>
              <a:rPr lang="en-US" sz="2000" dirty="0"/>
            </a:br>
            <a:r>
              <a:rPr lang="en-US" sz="2000" dirty="0"/>
              <a:t>- 2 of the 3 patients with virologic failure had baseline NS5A resistance</a:t>
            </a:r>
            <a:endParaRPr lang="en-US" sz="2000" dirty="0" smtClean="0"/>
          </a:p>
          <a:p>
            <a:pPr marL="0" indent="0">
              <a:lnSpc>
                <a:spcPts val="3600"/>
              </a:lnSpc>
              <a:spcBef>
                <a:spcPts val="2000"/>
              </a:spcBef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28562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ION-1 Study: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318498"/>
              </p:ext>
            </p:extLst>
          </p:nvPr>
        </p:nvGraphicFramePr>
        <p:xfrm>
          <a:off x="0" y="2667000"/>
          <a:ext cx="9144000" cy="1676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Once-daily ledipasvir–sofosbuvir with or without ribavirin for 12 or 24 weeks was highly effective in previously untreated patients with HCV genotype 1 infection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0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1D48"/>
                </a:solidFill>
              </a:rPr>
              <a:t>Ledipasvir-Sofosbuvir for 8 or 12 weeks in HCV GT1</a:t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ION-3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Kowdley</a:t>
            </a:r>
            <a:r>
              <a:rPr lang="en-US" sz="1400" dirty="0" smtClean="0">
                <a:latin typeface="Arial"/>
                <a:cs typeface="Arial"/>
              </a:rPr>
              <a:t> K,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2014;370:1879-88.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3309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Kowdley</a:t>
            </a:r>
            <a:r>
              <a:rPr lang="en-US" dirty="0" smtClean="0"/>
              <a:t>, 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dipasvir-Sofosbuvir for 8 or 12 Weeks in Treatment-Naïve HCV GT 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79394"/>
              </p:ext>
            </p:extLst>
          </p:nvPr>
        </p:nvGraphicFramePr>
        <p:xfrm>
          <a:off x="514350" y="1600200"/>
          <a:ext cx="8115300" cy="4343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ION-3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phase 3, comparing ledipasvir-sofosbuvir with or without ribavirin for 8 weeks and ledipasvir-sofosbuvir for 12 weeks in treatment-naïve, non-cirrhotic patients with GT1 HCV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58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(n=647)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were excluded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 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limits on BMI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0160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91714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21663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05600" y="218910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205294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GT-1</a:t>
            </a:r>
            <a:endParaRPr lang="en-US" sz="1600" b="1" dirty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Naïve</a:t>
            </a: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Non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-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9395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215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257800" y="409526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912027"/>
            <a:ext cx="2741677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94944" y="389266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8628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81438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721596" y="27950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807493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6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7722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88948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216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sofosbuvir;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bid):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162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2118"/>
              </p:ext>
            </p:extLst>
          </p:nvPr>
        </p:nvGraphicFramePr>
        <p:xfrm>
          <a:off x="350772" y="1371600"/>
          <a:ext cx="8488428" cy="4953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544828"/>
                <a:gridCol w="1981200"/>
                <a:gridCol w="1981200"/>
                <a:gridCol w="19812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Baseline Characteristics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8 Weeks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 Week-Treatment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LDV-SOF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n=215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 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n=216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n=216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(22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(21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(20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BMI,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mean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–56)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 (60)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 (54)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 (59)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White,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164 (76)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176 (81)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 (82)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Black,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(21)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(17)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 (19)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Other</a:t>
                      </a:r>
                      <a:r>
                        <a:rPr lang="en-US" sz="1400" baseline="0" dirty="0" smtClean="0"/>
                        <a:t>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1a,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171 (80)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172(68)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172 (80)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1b,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 (20)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 (20)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non CC,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 (74)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 (72)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 (74)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F3 fibrosis, </a:t>
                      </a:r>
                      <a:r>
                        <a:rPr lang="en-US" sz="1400" baseline="0" dirty="0" smtClean="0"/>
                        <a:t>n (%)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(13)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(13)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22284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baseline="0" dirty="0" smtClean="0"/>
                        <a:t> IU/ml, mean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</p:spTree>
    <p:extLst>
      <p:ext uri="{BB962C8B-B14F-4D97-AF65-F5344CB8AC3E}">
        <p14:creationId xmlns:p14="http://schemas.microsoft.com/office/powerpoint/2010/main" val="9931036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ION-3: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853160"/>
              </p:ext>
            </p:extLst>
          </p:nvPr>
        </p:nvGraphicFramePr>
        <p:xfrm>
          <a:off x="914400" y="1828800"/>
          <a:ext cx="739458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362200" y="45266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202/215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084804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8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232" y="449580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201/216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449580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206/216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172200" y="5334000"/>
            <a:ext cx="1981200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25093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33312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LDV-SOF= ledipasvir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sofosbuvir;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end-point by intention-to-treat analysis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4411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ION-3 Study: Results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13313"/>
              </p:ext>
            </p:extLst>
          </p:nvPr>
        </p:nvGraphicFramePr>
        <p:xfrm>
          <a:off x="327480" y="1459354"/>
          <a:ext cx="8458200" cy="484127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91000"/>
                <a:gridCol w="152400"/>
                <a:gridCol w="1921933"/>
                <a:gridCol w="2192867"/>
              </a:tblGrid>
              <a:tr h="5218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 to Ledipasvir-Sofosbuvir Based on 8 or 12 Weeks of Therapy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26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5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8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</a:tr>
              <a:tr h="4525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N=215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N=216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</a:tr>
              <a:tr h="57592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Number of Responders at End of Treatment</a:t>
                      </a:r>
                      <a:endParaRPr lang="en-US" sz="16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(215/215)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(216/216)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553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SVR</a:t>
                      </a:r>
                      <a:endParaRPr lang="en-US" sz="16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94% (202/215)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96% (202/216)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75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Relapse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 (11/215)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1% (3/216)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55353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Relapse According to Baseline HCV RNA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759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HCV RNA ≤6</a:t>
                      </a:r>
                      <a:r>
                        <a:rPr lang="en-US" sz="1600" baseline="0" dirty="0" smtClean="0"/>
                        <a:t> million IU/mL</a:t>
                      </a:r>
                      <a:endParaRPr lang="en-US" sz="1600" dirty="0" smtClean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 (2/123)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2% (2/131)</a:t>
                      </a:r>
                      <a:endParaRPr lang="en-US" sz="16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759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HCV RNA ≥6</a:t>
                      </a:r>
                      <a:r>
                        <a:rPr lang="en-US" sz="1600" baseline="0" dirty="0" smtClean="0"/>
                        <a:t> million IU/mL</a:t>
                      </a:r>
                      <a:endParaRPr lang="en-US" sz="1600" dirty="0" smtClean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 (9/92)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1% (1/85)</a:t>
                      </a:r>
                      <a:endParaRPr lang="en-US" sz="16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Harvoni</a:t>
            </a:r>
            <a:r>
              <a:rPr lang="en-US" dirty="0" smtClean="0"/>
              <a:t> Prescribing Information. Gilead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735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ION-3 Study: </a:t>
            </a:r>
            <a:r>
              <a:rPr lang="en-US" sz="2700" dirty="0" smtClean="0"/>
              <a:t>Resistance Data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3200"/>
              </a:spcBef>
            </a:pPr>
            <a:r>
              <a:rPr lang="en-US" b="1" dirty="0" smtClean="0"/>
              <a:t>NS5B S282T variant </a:t>
            </a:r>
            <a:r>
              <a:rPr lang="en-US" sz="2000" b="1" dirty="0" smtClean="0"/>
              <a:t>(reduces susceptibility to sofosbuvir)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2000" dirty="0" smtClean="0"/>
              <a:t>- Not observed in any patients at baseline or after treatment by deep</a:t>
            </a:r>
            <a:br>
              <a:rPr lang="en-US" sz="2000" dirty="0" smtClean="0"/>
            </a:br>
            <a:r>
              <a:rPr lang="en-US" sz="2000" dirty="0" smtClean="0"/>
              <a:t>  sequencing</a:t>
            </a:r>
          </a:p>
          <a:p>
            <a:pPr>
              <a:lnSpc>
                <a:spcPts val="3000"/>
              </a:lnSpc>
              <a:spcBef>
                <a:spcPts val="3200"/>
              </a:spcBef>
            </a:pPr>
            <a:r>
              <a:rPr lang="en-US" b="1" dirty="0" smtClean="0"/>
              <a:t>NS5A resistant variants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- Baseline resistance in 116 (18%) of 647 patients</a:t>
            </a:r>
            <a:br>
              <a:rPr lang="en-US" sz="2000" dirty="0" smtClean="0"/>
            </a:br>
            <a:r>
              <a:rPr lang="en-US" sz="2000" dirty="0" smtClean="0"/>
              <a:t>- SVR12 in 104 (90%) of 116 patients with NS5A </a:t>
            </a:r>
            <a:r>
              <a:rPr lang="en-US" sz="2000" dirty="0"/>
              <a:t>resistance</a:t>
            </a:r>
            <a:br>
              <a:rPr lang="en-US" sz="2000" dirty="0"/>
            </a:br>
            <a:r>
              <a:rPr lang="en-US" sz="2000" dirty="0"/>
              <a:t>- Of the 23 patients who had viral relapse, 15 (65%) had NS5A-</a:t>
            </a:r>
            <a:r>
              <a:rPr lang="en-US" sz="2000" dirty="0" smtClean="0"/>
              <a:t>resistant</a:t>
            </a:r>
            <a:br>
              <a:rPr lang="en-US" sz="2000" dirty="0" smtClean="0"/>
            </a:br>
            <a:r>
              <a:rPr lang="en-US" sz="2000" dirty="0" smtClean="0"/>
              <a:t>  variants </a:t>
            </a:r>
            <a:r>
              <a:rPr lang="en-US" sz="2000" dirty="0"/>
              <a:t>at time of relapse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K, 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2587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933472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Ledipasvir-sofosbuvir for 8 weeks was associated with a high rate of sustained virologic response among previously untreated patients with HCV genotype 1 infection without cirrhosis. No additional benefit was associated with the inclusion of ribavirin in the regimen or with extension of the duration of treatment to 12 weeks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7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(</a:t>
            </a:r>
            <a:r>
              <a:rPr lang="en-US" sz="32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endParaRPr lang="en-US" sz="2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Approval Status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Initial approval by United States FDA October 10, 2014</a:t>
            </a:r>
            <a:br>
              <a:rPr lang="en-US" sz="1800" dirty="0" smtClean="0"/>
            </a:br>
            <a:r>
              <a:rPr lang="en-US" sz="1800" dirty="0" smtClean="0"/>
              <a:t>- Expanded indications approved by FDA November 12, 2015</a:t>
            </a:r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Indications and Usage </a:t>
            </a:r>
            <a:br>
              <a:rPr lang="en-US" sz="1800" b="1" dirty="0" smtClean="0"/>
            </a:br>
            <a:r>
              <a:rPr lang="en-US" sz="1800" dirty="0" smtClean="0"/>
              <a:t>- Indicated for the treatment of chronic HCV genotypes 1, 4, 5, </a:t>
            </a:r>
            <a:r>
              <a:rPr lang="en-US" sz="1800" dirty="0" smtClean="0"/>
              <a:t>and </a:t>
            </a:r>
            <a:r>
              <a:rPr lang="en-US" sz="1800" dirty="0" smtClean="0"/>
              <a:t>6 in adults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/>
              <a:t>Indicated </a:t>
            </a:r>
            <a:r>
              <a:rPr lang="en-US" sz="1800" smtClean="0"/>
              <a:t>for the treatment </a:t>
            </a:r>
            <a:r>
              <a:rPr lang="en-US" sz="1800" dirty="0"/>
              <a:t>of chronic HCV </a:t>
            </a:r>
            <a:r>
              <a:rPr lang="en-US" sz="1800" dirty="0" smtClean="0"/>
              <a:t>in patients co-infected with HIV</a:t>
            </a:r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Class &amp; Mechanism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Ledipasvir: NS5A inhibitor</a:t>
            </a:r>
            <a:br>
              <a:rPr lang="en-US" sz="1800" dirty="0" smtClean="0"/>
            </a:br>
            <a:r>
              <a:rPr lang="en-US" sz="1800" dirty="0" smtClean="0"/>
              <a:t>- Sofosbuvir: Nucleotide analog NS5B </a:t>
            </a:r>
            <a:r>
              <a:rPr lang="en-US" sz="1800" dirty="0"/>
              <a:t>polymerase </a:t>
            </a:r>
            <a:r>
              <a:rPr lang="en-US" sz="1800" dirty="0" smtClean="0"/>
              <a:t>inhibitor</a:t>
            </a:r>
            <a:endParaRPr lang="en-US" sz="1800" dirty="0"/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Dosing: </a:t>
            </a:r>
            <a:r>
              <a:rPr lang="en-US" sz="1800" dirty="0" smtClean="0"/>
              <a:t>Ledipasvir-Sofosbuvir (fixed dose 90 mg/400 mg) </a:t>
            </a:r>
            <a:br>
              <a:rPr lang="en-US" sz="1800" dirty="0" smtClean="0"/>
            </a:br>
            <a:r>
              <a:rPr lang="en-US" sz="1800" dirty="0" smtClean="0"/>
              <a:t>              </a:t>
            </a:r>
            <a:r>
              <a:rPr lang="en-US" sz="1800" dirty="0"/>
              <a:t>O</a:t>
            </a:r>
            <a:r>
              <a:rPr lang="en-US" sz="1800" dirty="0" smtClean="0"/>
              <a:t>ne tablet orally once daily with or without food </a:t>
            </a:r>
          </a:p>
          <a:p>
            <a:pPr>
              <a:lnSpc>
                <a:spcPts val="2100"/>
              </a:lnSpc>
              <a:spcBef>
                <a:spcPts val="2000"/>
              </a:spcBef>
            </a:pPr>
            <a:r>
              <a:rPr lang="en-US" sz="1800" b="1" dirty="0" smtClean="0"/>
              <a:t>Adverse Effects (AE)</a:t>
            </a:r>
            <a:r>
              <a:rPr lang="en-US" sz="1800" dirty="0" smtClean="0"/>
              <a:t>: Fatigue, headache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Harvoni</a:t>
            </a:r>
            <a:r>
              <a:rPr lang="en-US" dirty="0"/>
              <a:t> Prescribing Information. Gilead </a:t>
            </a:r>
            <a:r>
              <a:rPr lang="en-US" dirty="0" smtClean="0"/>
              <a:t>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406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2000"/>
              </a:spcBef>
            </a:pPr>
            <a:r>
              <a:rPr lang="en-US" sz="2800" dirty="0" smtClean="0"/>
              <a:t>Ledipasvir-Sofosbuvir +/- 3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DAA in HCV Genotype 1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NIAID SYNERGY: Genotype 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(unfavorable baseline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characteristics)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Kohli</a:t>
            </a:r>
            <a:r>
              <a:rPr lang="en-US" sz="1400" dirty="0" smtClean="0"/>
              <a:t> </a:t>
            </a:r>
            <a:r>
              <a:rPr lang="en-US" sz="1400" dirty="0"/>
              <a:t>A, et al.  </a:t>
            </a:r>
            <a:r>
              <a:rPr lang="en-US" sz="1400" dirty="0" smtClean="0"/>
              <a:t>Lancet. 2015:385:1107-13.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400800" y="-685800"/>
            <a:ext cx="2971800" cy="1828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Title changed on results slide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515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err="1"/>
              <a:t>Kohli</a:t>
            </a:r>
            <a:r>
              <a:rPr lang="en-US" dirty="0"/>
              <a:t> A, et al.  Lancet. 2015:385:1107-13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[GS-9669 or GS-9451] 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SYNERGY GT-1 Trial</a:t>
            </a:r>
            <a:r>
              <a:rPr lang="en-US" sz="2700" dirty="0"/>
              <a:t>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20604"/>
              </p:ext>
            </p:extLst>
          </p:nvPr>
        </p:nvGraphicFramePr>
        <p:xfrm>
          <a:off x="495300" y="1676400"/>
          <a:ext cx="8115300" cy="404527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NIAID SYNERGY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588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2a, using fixed dose ledipasvir-sofosbuvir alone or in combination with either GS-9669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non-nucleoside NS5B inhibitor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 or GS-9451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NS3/4A protease inhibitor)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 treatment-naïve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site,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- 18 years of age or older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naive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≥2,000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Patients in 6 week group excluded if cirrhotic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7983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Lancet. 2015:385:1107-13.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-9669 or GS-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9451]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NIAID SYNERGY GT-1 </a:t>
            </a:r>
            <a:r>
              <a:rPr lang="en-US" sz="2400" dirty="0"/>
              <a:t>Trial: Features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794347" y="3111202"/>
            <a:ext cx="1371598" cy="540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+ 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GS-9669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2301" y="2225984"/>
            <a:ext cx="1825242" cy="54864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All stages fibrosis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61800" y="31777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61800" y="22828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794347" y="4053120"/>
            <a:ext cx="1371598" cy="540442"/>
          </a:xfrm>
          <a:prstGeom prst="rect">
            <a:avLst/>
          </a:prstGeom>
          <a:solidFill>
            <a:srgbClr val="D4CBD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  <a:r>
              <a:rPr lang="en-US" sz="1400" b="1" dirty="0" smtClean="0">
                <a:latin typeface="Arial"/>
                <a:cs typeface="Arial"/>
              </a:rPr>
              <a:t>+ 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GS</a:t>
            </a:r>
            <a:r>
              <a:rPr lang="en-US" sz="1400" b="1" dirty="0">
                <a:latin typeface="Arial"/>
                <a:cs typeface="Arial"/>
              </a:rPr>
              <a:t>-</a:t>
            </a:r>
            <a:r>
              <a:rPr lang="en-US" sz="1400" b="1" dirty="0" smtClean="0">
                <a:latin typeface="Arial"/>
                <a:cs typeface="Arial"/>
              </a:rPr>
              <a:t>9451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61800" y="411628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794342" y="2225984"/>
            <a:ext cx="2743200" cy="540442"/>
          </a:xfrm>
          <a:prstGeom prst="rect">
            <a:avLst/>
          </a:prstGeom>
          <a:solidFill>
            <a:srgbClr val="B1C7D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02301" y="3111202"/>
            <a:ext cx="1825242" cy="54864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Cirrhosis excluded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2301" y="4053120"/>
            <a:ext cx="1825242" cy="54864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Cirrhosis excluded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539920" y="249188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1000" y="338364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91000" y="432708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353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LDV-SOF= 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GS-9669: 500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GS-9451: 80 mg once daily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4" name="Rectangle 33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716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445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228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903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81584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1723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829562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2691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5551155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66625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694459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913460" y="228928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53200" y="318103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53200" y="412447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1027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Lancet. 2015:385:1107-13.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-9669 or GS-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9451]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SYNERGY </a:t>
            </a:r>
            <a:r>
              <a:rPr lang="en-US" sz="2400" dirty="0" smtClean="0"/>
              <a:t>GT-1 Trial</a:t>
            </a:r>
            <a:r>
              <a:rPr lang="en-US" sz="2400" dirty="0"/>
              <a:t>: </a:t>
            </a:r>
            <a:r>
              <a:rPr lang="en-US" sz="2400" dirty="0" smtClean="0"/>
              <a:t>Participants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3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174554"/>
              </p:ext>
            </p:extLst>
          </p:nvPr>
        </p:nvGraphicFramePr>
        <p:xfrm>
          <a:off x="228600" y="1455960"/>
          <a:ext cx="8686800" cy="486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600200"/>
                <a:gridCol w="2133600"/>
                <a:gridCol w="2133600"/>
              </a:tblGrid>
              <a:tr h="749553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Characteristic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LDV-SOF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 x 12 weeks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(n=20)</a:t>
                      </a: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LDV-SOF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+ GS-9669 x 6 weeks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(n=20)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LDV-SOF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+ GS-9451 x 6 weeks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(n=20)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3432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Age, mean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32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77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Black, 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White,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5135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HCV genotype, %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1A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1B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77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HCV RNA &gt;800,000 IU/ml,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77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IL28B CT/TT,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5135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Advanced</a:t>
                      </a:r>
                      <a:r>
                        <a:rPr lang="en-US" sz="1600" baseline="0" dirty="0" smtClean="0"/>
                        <a:t> fibrosis, %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Knodell</a:t>
                      </a:r>
                      <a:r>
                        <a:rPr lang="en-US" sz="1600" baseline="0" dirty="0" smtClean="0"/>
                        <a:t> score 3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Knodell</a:t>
                      </a:r>
                      <a:r>
                        <a:rPr lang="en-US" sz="1600" baseline="0" dirty="0" smtClean="0"/>
                        <a:t> score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8376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Lancet. 2015:385:1107-13.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[GS-9669 or GS-9451] 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NIAID SYNERGY </a:t>
            </a:r>
            <a:r>
              <a:rPr lang="en-US" dirty="0" smtClean="0"/>
              <a:t>GT-1 Trial</a:t>
            </a:r>
            <a:r>
              <a:rPr lang="en-US" dirty="0"/>
              <a:t>: Viral </a:t>
            </a:r>
            <a:r>
              <a:rPr lang="en-US" dirty="0" smtClean="0"/>
              <a:t>Kinetics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63826" y="1695918"/>
            <a:ext cx="6035019" cy="4023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777917" y="5611977"/>
            <a:ext cx="0" cy="91437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84245" y="5611977"/>
            <a:ext cx="0" cy="91437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92133" y="5611977"/>
            <a:ext cx="0" cy="91437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966291" y="2168667"/>
            <a:ext cx="5028163" cy="3514531"/>
          </a:xfrm>
          <a:custGeom>
            <a:avLst/>
            <a:gdLst>
              <a:gd name="connsiteX0" fmla="*/ 0 w 5028163"/>
              <a:gd name="connsiteY0" fmla="*/ 0 h 3514531"/>
              <a:gd name="connsiteX1" fmla="*/ 31102 w 5028163"/>
              <a:gd name="connsiteY1" fmla="*/ 466531 h 3514531"/>
              <a:gd name="connsiteX2" fmla="*/ 77755 w 5028163"/>
              <a:gd name="connsiteY2" fmla="*/ 1083388 h 3514531"/>
              <a:gd name="connsiteX3" fmla="*/ 134775 w 5028163"/>
              <a:gd name="connsiteY3" fmla="*/ 1534367 h 3514531"/>
              <a:gd name="connsiteX4" fmla="*/ 165877 w 5028163"/>
              <a:gd name="connsiteY4" fmla="*/ 1819469 h 3514531"/>
              <a:gd name="connsiteX5" fmla="*/ 279918 w 5028163"/>
              <a:gd name="connsiteY5" fmla="*/ 2197878 h 3514531"/>
              <a:gd name="connsiteX6" fmla="*/ 627224 w 5028163"/>
              <a:gd name="connsiteY6" fmla="*/ 2451878 h 3514531"/>
              <a:gd name="connsiteX7" fmla="*/ 1238898 w 5028163"/>
              <a:gd name="connsiteY7" fmla="*/ 2633306 h 3514531"/>
              <a:gd name="connsiteX8" fmla="*/ 2768081 w 5028163"/>
              <a:gd name="connsiteY8" fmla="*/ 2965061 h 3514531"/>
              <a:gd name="connsiteX9" fmla="*/ 5028163 w 5028163"/>
              <a:gd name="connsiteY9" fmla="*/ 3514531 h 3514531"/>
              <a:gd name="connsiteX0" fmla="*/ 0 w 5028163"/>
              <a:gd name="connsiteY0" fmla="*/ 0 h 3514531"/>
              <a:gd name="connsiteX1" fmla="*/ 31102 w 5028163"/>
              <a:gd name="connsiteY1" fmla="*/ 466531 h 3514531"/>
              <a:gd name="connsiteX2" fmla="*/ 77755 w 5028163"/>
              <a:gd name="connsiteY2" fmla="*/ 1083388 h 3514531"/>
              <a:gd name="connsiteX3" fmla="*/ 134775 w 5028163"/>
              <a:gd name="connsiteY3" fmla="*/ 1534367 h 3514531"/>
              <a:gd name="connsiteX4" fmla="*/ 165877 w 5028163"/>
              <a:gd name="connsiteY4" fmla="*/ 1819469 h 3514531"/>
              <a:gd name="connsiteX5" fmla="*/ 279918 w 5028163"/>
              <a:gd name="connsiteY5" fmla="*/ 2197878 h 3514531"/>
              <a:gd name="connsiteX6" fmla="*/ 627224 w 5028163"/>
              <a:gd name="connsiteY6" fmla="*/ 2451878 h 3514531"/>
              <a:gd name="connsiteX7" fmla="*/ 1238898 w 5028163"/>
              <a:gd name="connsiteY7" fmla="*/ 2633306 h 3514531"/>
              <a:gd name="connsiteX8" fmla="*/ 2768081 w 5028163"/>
              <a:gd name="connsiteY8" fmla="*/ 2965061 h 3514531"/>
              <a:gd name="connsiteX9" fmla="*/ 5028163 w 5028163"/>
              <a:gd name="connsiteY9" fmla="*/ 3514531 h 3514531"/>
              <a:gd name="connsiteX0" fmla="*/ 0 w 5028163"/>
              <a:gd name="connsiteY0" fmla="*/ 0 h 3514531"/>
              <a:gd name="connsiteX1" fmla="*/ 31102 w 5028163"/>
              <a:gd name="connsiteY1" fmla="*/ 466531 h 3514531"/>
              <a:gd name="connsiteX2" fmla="*/ 77755 w 5028163"/>
              <a:gd name="connsiteY2" fmla="*/ 1083388 h 3514531"/>
              <a:gd name="connsiteX3" fmla="*/ 134775 w 5028163"/>
              <a:gd name="connsiteY3" fmla="*/ 1534367 h 3514531"/>
              <a:gd name="connsiteX4" fmla="*/ 165877 w 5028163"/>
              <a:gd name="connsiteY4" fmla="*/ 1819469 h 3514531"/>
              <a:gd name="connsiteX5" fmla="*/ 279918 w 5028163"/>
              <a:gd name="connsiteY5" fmla="*/ 2197878 h 3514531"/>
              <a:gd name="connsiteX6" fmla="*/ 627224 w 5028163"/>
              <a:gd name="connsiteY6" fmla="*/ 2451878 h 3514531"/>
              <a:gd name="connsiteX7" fmla="*/ 1228531 w 5028163"/>
              <a:gd name="connsiteY7" fmla="*/ 2659224 h 3514531"/>
              <a:gd name="connsiteX8" fmla="*/ 2768081 w 5028163"/>
              <a:gd name="connsiteY8" fmla="*/ 2965061 h 3514531"/>
              <a:gd name="connsiteX9" fmla="*/ 5028163 w 5028163"/>
              <a:gd name="connsiteY9" fmla="*/ 3514531 h 351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28163" h="3514531">
                <a:moveTo>
                  <a:pt x="0" y="0"/>
                </a:moveTo>
                <a:cubicBezTo>
                  <a:pt x="9071" y="142983"/>
                  <a:pt x="18143" y="285966"/>
                  <a:pt x="31102" y="466531"/>
                </a:cubicBezTo>
                <a:cubicBezTo>
                  <a:pt x="44061" y="647096"/>
                  <a:pt x="60476" y="905415"/>
                  <a:pt x="77755" y="1083388"/>
                </a:cubicBezTo>
                <a:cubicBezTo>
                  <a:pt x="95034" y="1261361"/>
                  <a:pt x="120088" y="1411687"/>
                  <a:pt x="134775" y="1534367"/>
                </a:cubicBezTo>
                <a:cubicBezTo>
                  <a:pt x="149462" y="1657047"/>
                  <a:pt x="141687" y="1708884"/>
                  <a:pt x="165877" y="1819469"/>
                </a:cubicBezTo>
                <a:cubicBezTo>
                  <a:pt x="190067" y="1930054"/>
                  <a:pt x="203027" y="2092477"/>
                  <a:pt x="279918" y="2197878"/>
                </a:cubicBezTo>
                <a:cubicBezTo>
                  <a:pt x="356809" y="2303279"/>
                  <a:pt x="469122" y="2374987"/>
                  <a:pt x="627224" y="2451878"/>
                </a:cubicBezTo>
                <a:cubicBezTo>
                  <a:pt x="785326" y="2528769"/>
                  <a:pt x="845803" y="2568510"/>
                  <a:pt x="1228531" y="2659224"/>
                </a:cubicBezTo>
                <a:cubicBezTo>
                  <a:pt x="1611259" y="2749938"/>
                  <a:pt x="2136537" y="2818190"/>
                  <a:pt x="2768081" y="2965061"/>
                </a:cubicBezTo>
                <a:cubicBezTo>
                  <a:pt x="3399625" y="3111932"/>
                  <a:pt x="5028163" y="3514531"/>
                  <a:pt x="5028163" y="3514531"/>
                </a:cubicBezTo>
              </a:path>
            </a:pathLst>
          </a:custGeom>
          <a:ln w="38100" cmpd="sng">
            <a:solidFill>
              <a:srgbClr val="3264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90949" y="1494116"/>
            <a:ext cx="5334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7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961107" y="2179034"/>
            <a:ext cx="3721877" cy="3508124"/>
          </a:xfrm>
          <a:custGeom>
            <a:avLst/>
            <a:gdLst>
              <a:gd name="connsiteX0" fmla="*/ 0 w 3721877"/>
              <a:gd name="connsiteY0" fmla="*/ 0 h 3498980"/>
              <a:gd name="connsiteX1" fmla="*/ 57020 w 3721877"/>
              <a:gd name="connsiteY1" fmla="*/ 979715 h 3498980"/>
              <a:gd name="connsiteX2" fmla="*/ 77755 w 3721877"/>
              <a:gd name="connsiteY2" fmla="*/ 1503266 h 3498980"/>
              <a:gd name="connsiteX3" fmla="*/ 176245 w 3721877"/>
              <a:gd name="connsiteY3" fmla="*/ 2146041 h 3498980"/>
              <a:gd name="connsiteX4" fmla="*/ 404326 w 3721877"/>
              <a:gd name="connsiteY4" fmla="*/ 2353388 h 3498980"/>
              <a:gd name="connsiteX5" fmla="*/ 575388 w 3721877"/>
              <a:gd name="connsiteY5" fmla="*/ 2586653 h 3498980"/>
              <a:gd name="connsiteX6" fmla="*/ 1005633 w 3721877"/>
              <a:gd name="connsiteY6" fmla="*/ 2711062 h 3498980"/>
              <a:gd name="connsiteX7" fmla="*/ 2571102 w 3721877"/>
              <a:gd name="connsiteY7" fmla="*/ 3193143 h 3498980"/>
              <a:gd name="connsiteX8" fmla="*/ 3721877 w 3721877"/>
              <a:gd name="connsiteY8" fmla="*/ 3498980 h 3498980"/>
              <a:gd name="connsiteX0" fmla="*/ 0 w 3721877"/>
              <a:gd name="connsiteY0" fmla="*/ 0 h 3498980"/>
              <a:gd name="connsiteX1" fmla="*/ 57020 w 3721877"/>
              <a:gd name="connsiteY1" fmla="*/ 979715 h 3498980"/>
              <a:gd name="connsiteX2" fmla="*/ 77755 w 3721877"/>
              <a:gd name="connsiteY2" fmla="*/ 1503266 h 3498980"/>
              <a:gd name="connsiteX3" fmla="*/ 176245 w 3721877"/>
              <a:gd name="connsiteY3" fmla="*/ 2146041 h 3498980"/>
              <a:gd name="connsiteX4" fmla="*/ 404326 w 3721877"/>
              <a:gd name="connsiteY4" fmla="*/ 2353388 h 3498980"/>
              <a:gd name="connsiteX5" fmla="*/ 622041 w 3721877"/>
              <a:gd name="connsiteY5" fmla="*/ 2581484 h 3498980"/>
              <a:gd name="connsiteX6" fmla="*/ 1005633 w 3721877"/>
              <a:gd name="connsiteY6" fmla="*/ 2711062 h 3498980"/>
              <a:gd name="connsiteX7" fmla="*/ 2571102 w 3721877"/>
              <a:gd name="connsiteY7" fmla="*/ 3193143 h 3498980"/>
              <a:gd name="connsiteX8" fmla="*/ 3721877 w 3721877"/>
              <a:gd name="connsiteY8" fmla="*/ 3498980 h 349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1877" h="3498980">
                <a:moveTo>
                  <a:pt x="0" y="0"/>
                </a:moveTo>
                <a:cubicBezTo>
                  <a:pt x="22030" y="364585"/>
                  <a:pt x="44061" y="729171"/>
                  <a:pt x="57020" y="979715"/>
                </a:cubicBezTo>
                <a:cubicBezTo>
                  <a:pt x="69979" y="1230259"/>
                  <a:pt x="57884" y="1308878"/>
                  <a:pt x="77755" y="1503266"/>
                </a:cubicBezTo>
                <a:cubicBezTo>
                  <a:pt x="97626" y="1697654"/>
                  <a:pt x="121817" y="2004354"/>
                  <a:pt x="176245" y="2146041"/>
                </a:cubicBezTo>
                <a:cubicBezTo>
                  <a:pt x="230673" y="2287728"/>
                  <a:pt x="330027" y="2280814"/>
                  <a:pt x="404326" y="2353388"/>
                </a:cubicBezTo>
                <a:cubicBezTo>
                  <a:pt x="478625" y="2425962"/>
                  <a:pt x="521823" y="2521872"/>
                  <a:pt x="622041" y="2581484"/>
                </a:cubicBezTo>
                <a:cubicBezTo>
                  <a:pt x="722259" y="2641096"/>
                  <a:pt x="1005633" y="2711062"/>
                  <a:pt x="1005633" y="2711062"/>
                </a:cubicBezTo>
                <a:lnTo>
                  <a:pt x="2571102" y="3193143"/>
                </a:lnTo>
                <a:cubicBezTo>
                  <a:pt x="3023809" y="3324463"/>
                  <a:pt x="3372843" y="3411721"/>
                  <a:pt x="3721877" y="3498980"/>
                </a:cubicBezTo>
              </a:path>
            </a:pathLst>
          </a:custGeom>
          <a:ln w="381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90949" y="2153118"/>
            <a:ext cx="5334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6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90949" y="2837358"/>
            <a:ext cx="5334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5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90949" y="3498798"/>
            <a:ext cx="5334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4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0949" y="4188222"/>
            <a:ext cx="5334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0949" y="4865214"/>
            <a:ext cx="5334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2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98813" y="5698230"/>
            <a:ext cx="5334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0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15509" y="5698230"/>
            <a:ext cx="5334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7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7845" y="5698230"/>
            <a:ext cx="5334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14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20917" y="5698230"/>
            <a:ext cx="5334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21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37613" y="5698230"/>
            <a:ext cx="5334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28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993869" y="5576934"/>
            <a:ext cx="0" cy="128011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220930" y="5994846"/>
            <a:ext cx="1331976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Time (days)</a:t>
            </a:r>
            <a:endParaRPr lang="en-US" sz="1600" b="1" baseline="300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-647115" y="3508104"/>
            <a:ext cx="38100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Log</a:t>
            </a:r>
            <a:r>
              <a:rPr lang="en-US" sz="1600" b="1" baseline="-25000" dirty="0" smtClean="0">
                <a:solidFill>
                  <a:srgbClr val="000000"/>
                </a:solidFill>
              </a:rPr>
              <a:t>10</a:t>
            </a:r>
            <a:r>
              <a:rPr lang="en-US" sz="1600" b="1" dirty="0" smtClean="0">
                <a:solidFill>
                  <a:srgbClr val="000000"/>
                </a:solidFill>
              </a:rPr>
              <a:t> Median HCV RNA (IU/ml)</a:t>
            </a:r>
            <a:endParaRPr lang="en-US" sz="1600" b="1" baseline="300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34025" y="5687862"/>
            <a:ext cx="2865120" cy="0"/>
          </a:xfrm>
          <a:prstGeom prst="line">
            <a:avLst/>
          </a:prstGeom>
          <a:ln w="38100" cmpd="sng">
            <a:solidFill>
              <a:srgbClr val="8158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592110" y="5687862"/>
            <a:ext cx="393188" cy="0"/>
          </a:xfrm>
          <a:prstGeom prst="line">
            <a:avLst/>
          </a:prstGeom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4802276" y="1893414"/>
            <a:ext cx="2642983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Sofosbuvir + Ledipasvir</a:t>
            </a:r>
            <a:endParaRPr lang="en-US" sz="1400" b="1" baseline="30000" dirty="0">
              <a:solidFill>
                <a:srgbClr val="000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802277" y="2239218"/>
            <a:ext cx="3221136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Sofosbuvir + Ledipasvir + GS-9669</a:t>
            </a:r>
            <a:endParaRPr lang="en-US" sz="1400" b="1" baseline="30000" dirty="0">
              <a:solidFill>
                <a:srgbClr val="000000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802277" y="2585022"/>
            <a:ext cx="3221136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Sofosbuvir + Ledipasvir + GS-9451</a:t>
            </a:r>
            <a:endParaRPr lang="en-US" sz="1400" b="1" baseline="30000" dirty="0">
              <a:solidFill>
                <a:srgbClr val="000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635293" y="4260798"/>
            <a:ext cx="11430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*p&lt;0.05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157949" y="4260798"/>
            <a:ext cx="11430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*p&lt;0.05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58869" y="4260798"/>
            <a:ext cx="1143000" cy="298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*p&lt;0.05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65916" y="2045814"/>
            <a:ext cx="359663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465916" y="2392086"/>
            <a:ext cx="359663" cy="0"/>
          </a:xfrm>
          <a:prstGeom prst="line">
            <a:avLst/>
          </a:prstGeom>
          <a:ln w="38100" cmpd="sng">
            <a:solidFill>
              <a:srgbClr val="B594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465916" y="2737422"/>
            <a:ext cx="359663" cy="0"/>
          </a:xfrm>
          <a:prstGeom prst="line">
            <a:avLst/>
          </a:prstGeom>
          <a:ln w="38100" cmpd="sng">
            <a:solidFill>
              <a:srgbClr val="8158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Freeform 105"/>
          <p:cNvSpPr/>
          <p:nvPr/>
        </p:nvSpPr>
        <p:spPr>
          <a:xfrm>
            <a:off x="1966290" y="2230871"/>
            <a:ext cx="2773265" cy="3457511"/>
          </a:xfrm>
          <a:custGeom>
            <a:avLst/>
            <a:gdLst>
              <a:gd name="connsiteX0" fmla="*/ 0 w 2773265"/>
              <a:gd name="connsiteY0" fmla="*/ 0 h 3457511"/>
              <a:gd name="connsiteX1" fmla="*/ 10367 w 2773265"/>
              <a:gd name="connsiteY1" fmla="*/ 342123 h 3457511"/>
              <a:gd name="connsiteX2" fmla="*/ 31102 w 2773265"/>
              <a:gd name="connsiteY2" fmla="*/ 746449 h 3457511"/>
              <a:gd name="connsiteX3" fmla="*/ 62204 w 2773265"/>
              <a:gd name="connsiteY3" fmla="*/ 1181878 h 3457511"/>
              <a:gd name="connsiteX4" fmla="*/ 108857 w 2773265"/>
              <a:gd name="connsiteY4" fmla="*/ 1710613 h 3457511"/>
              <a:gd name="connsiteX5" fmla="*/ 160694 w 2773265"/>
              <a:gd name="connsiteY5" fmla="*/ 1964613 h 3457511"/>
              <a:gd name="connsiteX6" fmla="*/ 259184 w 2773265"/>
              <a:gd name="connsiteY6" fmla="*/ 2203062 h 3457511"/>
              <a:gd name="connsiteX7" fmla="*/ 471714 w 2773265"/>
              <a:gd name="connsiteY7" fmla="*/ 2394858 h 3457511"/>
              <a:gd name="connsiteX8" fmla="*/ 730898 w 2773265"/>
              <a:gd name="connsiteY8" fmla="*/ 2560735 h 3457511"/>
              <a:gd name="connsiteX9" fmla="*/ 1016000 w 2773265"/>
              <a:gd name="connsiteY9" fmla="*/ 2742164 h 3457511"/>
              <a:gd name="connsiteX10" fmla="*/ 1824653 w 2773265"/>
              <a:gd name="connsiteY10" fmla="*/ 3094654 h 3457511"/>
              <a:gd name="connsiteX11" fmla="*/ 2773265 w 2773265"/>
              <a:gd name="connsiteY11" fmla="*/ 3457511 h 34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3265" h="3457511">
                <a:moveTo>
                  <a:pt x="0" y="0"/>
                </a:moveTo>
                <a:cubicBezTo>
                  <a:pt x="2591" y="108857"/>
                  <a:pt x="5183" y="217715"/>
                  <a:pt x="10367" y="342123"/>
                </a:cubicBezTo>
                <a:cubicBezTo>
                  <a:pt x="15551" y="466531"/>
                  <a:pt x="22463" y="606490"/>
                  <a:pt x="31102" y="746449"/>
                </a:cubicBezTo>
                <a:cubicBezTo>
                  <a:pt x="39742" y="886408"/>
                  <a:pt x="49245" y="1021184"/>
                  <a:pt x="62204" y="1181878"/>
                </a:cubicBezTo>
                <a:cubicBezTo>
                  <a:pt x="75163" y="1342572"/>
                  <a:pt x="92442" y="1580157"/>
                  <a:pt x="108857" y="1710613"/>
                </a:cubicBezTo>
                <a:cubicBezTo>
                  <a:pt x="125272" y="1841069"/>
                  <a:pt x="135640" y="1882538"/>
                  <a:pt x="160694" y="1964613"/>
                </a:cubicBezTo>
                <a:cubicBezTo>
                  <a:pt x="185748" y="2046688"/>
                  <a:pt x="207347" y="2131355"/>
                  <a:pt x="259184" y="2203062"/>
                </a:cubicBezTo>
                <a:cubicBezTo>
                  <a:pt x="311021" y="2274770"/>
                  <a:pt x="393095" y="2335246"/>
                  <a:pt x="471714" y="2394858"/>
                </a:cubicBezTo>
                <a:cubicBezTo>
                  <a:pt x="550333" y="2454470"/>
                  <a:pt x="730898" y="2560735"/>
                  <a:pt x="730898" y="2560735"/>
                </a:cubicBezTo>
                <a:cubicBezTo>
                  <a:pt x="821612" y="2618619"/>
                  <a:pt x="833708" y="2653178"/>
                  <a:pt x="1016000" y="2742164"/>
                </a:cubicBezTo>
                <a:cubicBezTo>
                  <a:pt x="1198292" y="2831150"/>
                  <a:pt x="1531775" y="2975429"/>
                  <a:pt x="1824653" y="3094654"/>
                </a:cubicBezTo>
                <a:cubicBezTo>
                  <a:pt x="2117531" y="3213879"/>
                  <a:pt x="2773265" y="3457511"/>
                  <a:pt x="2773265" y="3457511"/>
                </a:cubicBezTo>
              </a:path>
            </a:pathLst>
          </a:custGeom>
          <a:ln w="38100" cmpd="sng">
            <a:solidFill>
              <a:srgbClr val="8158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55209" y="1695629"/>
            <a:ext cx="0" cy="4020305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4983951" y="2681322"/>
            <a:ext cx="0" cy="6044184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71589" y="5611977"/>
            <a:ext cx="0" cy="91437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867870" y="1699739"/>
            <a:ext cx="76200" cy="3371850"/>
            <a:chOff x="1943100" y="1863725"/>
            <a:chExt cx="76200" cy="33718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943100" y="4552950"/>
              <a:ext cx="762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943100" y="5235575"/>
              <a:ext cx="762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943100" y="3873500"/>
              <a:ext cx="762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943100" y="3197225"/>
              <a:ext cx="762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943100" y="2533650"/>
              <a:ext cx="762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943100" y="1863725"/>
              <a:ext cx="762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843398" y="5238750"/>
            <a:ext cx="210311" cy="266940"/>
            <a:chOff x="1843398" y="5228604"/>
            <a:chExt cx="210311" cy="266940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952625" y="5295900"/>
              <a:ext cx="0" cy="107956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843398" y="5228604"/>
              <a:ext cx="210311" cy="16154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1843398" y="5334000"/>
              <a:ext cx="210311" cy="16154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3322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-9669 or GS-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9451]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SYNERGY </a:t>
            </a:r>
            <a:r>
              <a:rPr lang="en-US" sz="2400" dirty="0" smtClean="0"/>
              <a:t>GT-1 Trial</a:t>
            </a:r>
            <a:r>
              <a:rPr lang="en-US" sz="2400" dirty="0"/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NIH SYNERGY: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 by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Lancet. 2015:385:1107-13.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921831"/>
              </p:ext>
            </p:extLst>
          </p:nvPr>
        </p:nvGraphicFramePr>
        <p:xfrm>
          <a:off x="457200" y="1828800"/>
          <a:ext cx="8229600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158502" y="4674119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7826" y="4674119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19/20*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5040" y="4674119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19/20^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6950" y="5867401"/>
            <a:ext cx="9157047" cy="4625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300" dirty="0" smtClean="0">
                <a:solidFill>
                  <a:srgbClr val="000000"/>
                </a:solidFill>
                <a:latin typeface="Arial" pitchFamily="22" charset="0"/>
              </a:rPr>
              <a:t>*1 patient relapsed 2 weeks after completion </a:t>
            </a:r>
            <a:r>
              <a:rPr lang="en-US" sz="1300" dirty="0">
                <a:solidFill>
                  <a:srgbClr val="000000"/>
                </a:solidFill>
                <a:latin typeface="Arial" pitchFamily="22" charset="0"/>
              </a:rPr>
              <a:t>of treatment</a:t>
            </a:r>
            <a:br>
              <a:rPr lang="en-US" sz="13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pitchFamily="22" charset="0"/>
              </a:rPr>
              <a:t>^1 </a:t>
            </a:r>
            <a:r>
              <a:rPr lang="en-US" sz="1300" dirty="0">
                <a:solidFill>
                  <a:srgbClr val="000000"/>
                </a:solidFill>
                <a:latin typeface="Arial" pitchFamily="22" charset="0"/>
              </a:rPr>
              <a:t>patient </a:t>
            </a:r>
            <a:r>
              <a:rPr lang="en-US" sz="1300" dirty="0" smtClean="0">
                <a:solidFill>
                  <a:srgbClr val="000000"/>
                </a:solidFill>
                <a:latin typeface="Arial" pitchFamily="22" charset="0"/>
              </a:rPr>
              <a:t>lost to follow-up after reaching SVR at 4 weeks</a:t>
            </a:r>
            <a:endParaRPr lang="en-US" sz="13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565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Lancet. 2015:385:1107-13.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[GS-9669 or GS-9451] in Naïve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</a:t>
            </a:r>
            <a:r>
              <a:rPr lang="en-US" sz="2400"/>
              <a:t>SYNERGY </a:t>
            </a:r>
            <a:r>
              <a:rPr lang="en-US" sz="2400" smtClean="0"/>
              <a:t>GT-1 Trial</a:t>
            </a:r>
            <a:r>
              <a:rPr lang="en-US" sz="2400" dirty="0"/>
              <a:t>: </a:t>
            </a:r>
            <a:r>
              <a:rPr lang="en-US" sz="2400" dirty="0" smtClean="0"/>
              <a:t>Interpretation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18533"/>
              </p:ext>
            </p:extLst>
          </p:nvPr>
        </p:nvGraphicFramePr>
        <p:xfrm>
          <a:off x="0" y="2148840"/>
          <a:ext cx="9144000" cy="2804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 this small proof-of-concept study, two different three-drug regimens that were given for 6 weeks resulted in high cure rates for HCV infection with excellent tolerability. Addition of a third potent direct-acting antiviral drug can reduce the duration of treatment required to achieve sustained viral response in patients with chronic HCV genotype 1 infection without cirrhosis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Ledipasvir-Sofosbuvir in Treatment</a:t>
            </a:r>
            <a:r>
              <a:rPr lang="en-US" sz="2400" dirty="0"/>
              <a:t>-</a:t>
            </a:r>
            <a:r>
              <a:rPr lang="en-US" sz="2400" dirty="0" smtClean="0"/>
              <a:t>Experienced Patients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9955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Ledipasvir-Sofosbuvir +/- Ribavirin in HCV Genotype 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ION-2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Afdhal</a:t>
            </a:r>
            <a:r>
              <a:rPr lang="en-US" sz="1400" dirty="0" smtClean="0">
                <a:latin typeface="Arial"/>
                <a:cs typeface="Arial"/>
              </a:rPr>
              <a:t> N,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2014;370:1483-93.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3037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2014;370:1483-93.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GT 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ION-2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24859"/>
              </p:ext>
            </p:extLst>
          </p:nvPr>
        </p:nvGraphicFramePr>
        <p:xfrm>
          <a:off x="514350" y="1600200"/>
          <a:ext cx="8115300" cy="4343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phase 3, using fixed-dose combination of ledipasvir-sofosbuvir with or without ribavirin for 12 or 24 weeks in treatment-experienced patients with GT1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64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(n=440)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 experienced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Did not achieved SVR with prior dual therapy (peginterferon + ribavirin), or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triple therapy (NS3/4A protease inhibitor plus peginterferon + ribavirin)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accepted (up to 20% of patients)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4173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(</a:t>
            </a:r>
            <a:r>
              <a:rPr lang="en-US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Indications and Usage</a:t>
            </a:r>
            <a:endParaRPr lang="en-US" sz="3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84038"/>
              </p:ext>
            </p:extLst>
          </p:nvPr>
        </p:nvGraphicFramePr>
        <p:xfrm>
          <a:off x="381000" y="1447800"/>
          <a:ext cx="8458200" cy="48006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832207"/>
                <a:gridCol w="2625993"/>
              </a:tblGrid>
              <a:tr h="50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Genotype Patient Populations</a:t>
                      </a:r>
                    </a:p>
                  </a:txBody>
                  <a:tcPr marR="45720" marT="137160" marB="13716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Treatment Duration*</a:t>
                      </a: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marT="137160" marB="13716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67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Genotype 1</a:t>
                      </a:r>
                    </a:p>
                  </a:txBody>
                  <a:tcPr marR="45720" marT="91440" marB="9144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53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Treatment naïve with or without cirrhosis</a:t>
                      </a:r>
                      <a:endParaRPr lang="en-US" sz="2000" dirty="0"/>
                    </a:p>
                  </a:txBody>
                  <a:tcPr marL="182880" marR="45720" marT="91440" marB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182880"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F3"/>
                    </a:solidFill>
                  </a:tcPr>
                </a:tc>
              </a:tr>
              <a:tr h="41653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Treatment experienced** without cirrhosis</a:t>
                      </a:r>
                      <a:endParaRPr lang="en-US" sz="2000" dirty="0"/>
                    </a:p>
                  </a:txBody>
                  <a:tcPr marL="182880" marR="45720" marT="91440" marB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182880"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F3"/>
                    </a:solidFill>
                  </a:tcPr>
                </a:tc>
              </a:tr>
              <a:tr h="416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Treatment experienced** with cirrhosis</a:t>
                      </a:r>
                    </a:p>
                  </a:txBody>
                  <a:tcPr marL="182880" marR="45720" marT="91440" marB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weeks</a:t>
                      </a:r>
                    </a:p>
                  </a:txBody>
                  <a:tcPr marL="182880"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F3"/>
                    </a:solidFill>
                  </a:tcPr>
                </a:tc>
              </a:tr>
              <a:tr h="467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Genotype  4, 5,  or 6</a:t>
                      </a:r>
                    </a:p>
                  </a:txBody>
                  <a:tcPr marR="45720" marT="91440" marB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Treatment naïve with or without cirrhosis</a:t>
                      </a:r>
                    </a:p>
                  </a:txBody>
                  <a:tcPr marL="182880" marR="45720" marT="91440" marB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182880"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67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Treatment experienced** with or without cirrhosis</a:t>
                      </a:r>
                    </a:p>
                  </a:txBody>
                  <a:tcPr marL="182880" marR="45720" marT="91440" marB="9144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182880"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1172459">
                <a:tc gridSpan="2">
                  <a:txBody>
                    <a:bodyPr/>
                    <a:lstStyle/>
                    <a:p>
                      <a:pPr marL="91440" indent="-457200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*Consider treatment duration of 8</a:t>
                      </a:r>
                      <a:r>
                        <a:rPr lang="en-US" sz="1600" baseline="0" dirty="0" smtClean="0"/>
                        <a:t> weeks in treatment-naïve patients without cirrhosis who have a pretreatment HCV RNA less than 6 million IU/mL</a:t>
                      </a:r>
                    </a:p>
                    <a:p>
                      <a:pPr marL="91440" indent="-457200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/>
                        <a:t>**Treatment-experienced patients who have failed treatment with a </a:t>
                      </a:r>
                      <a:r>
                        <a:rPr lang="en-US" sz="1600" baseline="0" dirty="0" err="1" smtClean="0"/>
                        <a:t>peginterferon</a:t>
                      </a:r>
                      <a:r>
                        <a:rPr lang="en-US" sz="1600" baseline="0" dirty="0" smtClean="0"/>
                        <a:t>  alfa plus ribavirin-based regimen, with or without an HCV </a:t>
                      </a:r>
                      <a:r>
                        <a:rPr lang="en-US" sz="1600" baseline="0" smtClean="0"/>
                        <a:t>protease inhibitor</a:t>
                      </a:r>
                      <a:endParaRPr lang="en-US" sz="1600" dirty="0"/>
                    </a:p>
                  </a:txBody>
                  <a:tcPr marL="182880" marR="4572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Harvoni</a:t>
            </a:r>
            <a:r>
              <a:rPr lang="en-US" dirty="0" smtClean="0"/>
              <a:t> Prescribing Information. Gilead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270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4744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7236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15617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17028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sofosbuvir;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4543" y="2149684"/>
            <a:ext cx="1528543" cy="987549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Experienced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4968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109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158484" y="389422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710987"/>
            <a:ext cx="36576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06284" y="369162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4494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311254"/>
            <a:ext cx="36576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4291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7603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77011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3480" y="275075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987549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Experienced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3295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8844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28988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111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448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40505"/>
              </p:ext>
            </p:extLst>
          </p:nvPr>
        </p:nvGraphicFramePr>
        <p:xfrm>
          <a:off x="342898" y="1405620"/>
          <a:ext cx="8458203" cy="4953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40027"/>
                <a:gridCol w="1554544"/>
                <a:gridCol w="1554544"/>
                <a:gridCol w="1554544"/>
                <a:gridCol w="1554544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 Treatment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 Treatment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LDV-SOF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n=109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 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n=111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n=109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n=111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(24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 (27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(25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–68)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BMI,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mean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–50)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 (68)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 (64)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 (68)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 (61)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White,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 (77)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 (85)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 (83)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 (80)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Black,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(22)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(14)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(16)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(18)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1a,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 (79)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 (79)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 (78)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 (79)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1b,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(21)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(21)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 (22)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(21)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non CC,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 (91)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(90)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 (85)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Cirrhosis, </a:t>
                      </a:r>
                      <a:r>
                        <a:rPr lang="en-US" sz="1400" baseline="0" dirty="0" smtClean="0"/>
                        <a:t>n (%)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Prior nonresponse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 (45)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 (41)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 (45)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 (46)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22284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</a:t>
                      </a:r>
                      <a:r>
                        <a:rPr lang="en-US" sz="1100" baseline="0" dirty="0" smtClean="0"/>
                        <a:t>, log</a:t>
                      </a:r>
                      <a:r>
                        <a:rPr lang="en-US" sz="1100" baseline="-25000" dirty="0" smtClean="0"/>
                        <a:t>10</a:t>
                      </a:r>
                      <a:r>
                        <a:rPr lang="en-US" sz="1100" baseline="0" dirty="0" smtClean="0"/>
                        <a:t> IU/ml (mean)</a:t>
                      </a:r>
                      <a:endParaRPr lang="en-US" sz="11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0306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ION-2: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304878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102/109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107/111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108/109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110/111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181600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23469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24-Week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LDV-SOF= ledipasvir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sofosbuvir;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end-point by intention-to-treat analysis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1286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ION-2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2: SVR12 by Treatment Regimen and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2944"/>
              </p:ext>
            </p:extLst>
          </p:nvPr>
        </p:nvGraphicFramePr>
        <p:xfrm>
          <a:off x="304800" y="180612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336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19/22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72992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1808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50590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9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83/87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038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18/22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614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89/89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1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712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86/87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374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195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88/89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257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Treatment-experienced HCV GT 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ION-2 Study: </a:t>
            </a:r>
            <a:r>
              <a:rPr lang="en-US" sz="2400" dirty="0" smtClean="0"/>
              <a:t>Results </a:t>
            </a:r>
            <a:r>
              <a:rPr lang="en-US" sz="2400" dirty="0"/>
              <a:t>for </a:t>
            </a:r>
            <a:r>
              <a:rPr lang="en-US" sz="2400" dirty="0" err="1"/>
              <a:t>Ledipasvir-Sofosbuvir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ION-2: SVR12 by Treatment Regimen and Liver Disease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686065"/>
              </p:ext>
            </p:extLst>
          </p:nvPr>
        </p:nvGraphicFramePr>
        <p:xfrm>
          <a:off x="304800" y="176076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190240" y="480876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842" y="480876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83/87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44360" y="480876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2160" y="480876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86/87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96000"/>
            <a:ext cx="9144000" cy="2712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Note: subgroup results do not include patients who withdrew consent or were lost to follow-up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219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ION-2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2: SVR12 by Prior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67512"/>
              </p:ext>
            </p:extLst>
          </p:nvPr>
        </p:nvGraphicFramePr>
        <p:xfrm>
          <a:off x="304800" y="180612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336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62/66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72992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1808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50590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9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40/43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0038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62/64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614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45/47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1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49/50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712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58/58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374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51/51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195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58/59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</p:spTree>
    <p:extLst>
      <p:ext uri="{BB962C8B-B14F-4D97-AF65-F5344CB8AC3E}">
        <p14:creationId xmlns:p14="http://schemas.microsoft.com/office/powerpoint/2010/main" val="34895578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ION-2 Study: </a:t>
            </a:r>
            <a:r>
              <a:rPr lang="en-US" sz="2700" dirty="0" smtClean="0"/>
              <a:t>Resistance Data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b="1" dirty="0" smtClean="0"/>
              <a:t>NS5B S282T variant </a:t>
            </a:r>
            <a:r>
              <a:rPr lang="en-US" sz="2000" b="1" dirty="0" smtClean="0"/>
              <a:t>(reduces susceptibility to sofosbuvir)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2000" dirty="0" smtClean="0"/>
              <a:t>- Not observed in any patients at baseline or after treatment</a:t>
            </a:r>
          </a:p>
          <a:p>
            <a:pPr>
              <a:spcBef>
                <a:spcPts val="2400"/>
              </a:spcBef>
            </a:pPr>
            <a:r>
              <a:rPr lang="en-US" b="1" dirty="0" smtClean="0"/>
              <a:t>NS5A resistant variants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- Baseline resistance in 62 (14%) of 439 patients tested</a:t>
            </a:r>
            <a:br>
              <a:rPr lang="en-US" sz="2000" dirty="0" smtClean="0"/>
            </a:br>
            <a:r>
              <a:rPr lang="en-US" sz="2000" dirty="0" smtClean="0"/>
              <a:t>- SVR12 in 55 (89%) of 62 patients with NS5A </a:t>
            </a:r>
            <a:r>
              <a:rPr lang="en-US" sz="2000" dirty="0"/>
              <a:t>resistance</a:t>
            </a:r>
            <a:br>
              <a:rPr lang="en-US" sz="2000" dirty="0"/>
            </a:br>
            <a:r>
              <a:rPr lang="en-US" sz="2000" dirty="0"/>
              <a:t>- All 11 patients who had viral relapse had detectable </a:t>
            </a:r>
            <a:r>
              <a:rPr lang="en-US" sz="2000" dirty="0" smtClean="0"/>
              <a:t>NS5A</a:t>
            </a:r>
            <a:r>
              <a:rPr lang="en-US" sz="2000" dirty="0"/>
              <a:t> </a:t>
            </a:r>
            <a:r>
              <a:rPr lang="en-US" sz="2000" dirty="0" smtClean="0"/>
              <a:t>resistant</a:t>
            </a:r>
            <a:br>
              <a:rPr lang="en-US" sz="2000" dirty="0" smtClean="0"/>
            </a:br>
            <a:r>
              <a:rPr lang="en-US" sz="2000" dirty="0" smtClean="0"/>
              <a:t>  variants </a:t>
            </a:r>
            <a:r>
              <a:rPr lang="en-US" sz="2000" dirty="0"/>
              <a:t>at the time of relapse</a:t>
            </a:r>
            <a:endParaRPr lang="en-US" sz="2000" dirty="0" smtClean="0"/>
          </a:p>
          <a:p>
            <a:pPr>
              <a:spcBef>
                <a:spcPts val="2400"/>
              </a:spcBef>
            </a:pPr>
            <a:r>
              <a:rPr lang="en-US" b="1" dirty="0" smtClean="0"/>
              <a:t>NS3/4A </a:t>
            </a:r>
            <a:r>
              <a:rPr lang="en-US" b="1" dirty="0"/>
              <a:t>resistant variants</a:t>
            </a:r>
            <a:br>
              <a:rPr lang="en-US" b="1" dirty="0"/>
            </a:br>
            <a:r>
              <a:rPr lang="en-US" sz="2000" dirty="0"/>
              <a:t>- Baseline resistance in </a:t>
            </a:r>
            <a:r>
              <a:rPr lang="en-US" sz="2000" dirty="0" smtClean="0"/>
              <a:t>163 (71%</a:t>
            </a:r>
            <a:r>
              <a:rPr lang="en-US" sz="2000" dirty="0"/>
              <a:t>) of </a:t>
            </a:r>
            <a:r>
              <a:rPr lang="en-US" sz="2000" dirty="0" smtClean="0"/>
              <a:t>228 </a:t>
            </a:r>
            <a:r>
              <a:rPr lang="en-US" sz="2000" dirty="0"/>
              <a:t>patients tested</a:t>
            </a:r>
            <a:br>
              <a:rPr lang="en-US" sz="2000" dirty="0"/>
            </a:br>
            <a:r>
              <a:rPr lang="en-US" sz="2000" dirty="0"/>
              <a:t>- SVR12 in </a:t>
            </a:r>
            <a:r>
              <a:rPr lang="en-US" sz="2000" dirty="0" smtClean="0"/>
              <a:t>159 (98%</a:t>
            </a:r>
            <a:r>
              <a:rPr lang="en-US" sz="2000" dirty="0"/>
              <a:t>) of </a:t>
            </a:r>
            <a:r>
              <a:rPr lang="en-US" sz="2000" dirty="0" smtClean="0"/>
              <a:t>163 patients </a:t>
            </a:r>
            <a:r>
              <a:rPr lang="en-US" sz="2000" dirty="0"/>
              <a:t>with </a:t>
            </a:r>
            <a:r>
              <a:rPr lang="en-US" sz="2000" dirty="0" smtClean="0"/>
              <a:t>resistance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02697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07886"/>
              </p:ext>
            </p:extLst>
          </p:nvPr>
        </p:nvGraphicFramePr>
        <p:xfrm>
          <a:off x="0" y="2362200"/>
          <a:ext cx="9144000" cy="20929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Treatment with a once-daily, single-tablet regimen of ledipasvir and sofosbuvir resulted in high rates of sustained virologic response among patients with HCV genotype 1 infection who had not had a sustained virologic response to prior interferon-based treatment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0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001D48"/>
                </a:solidFill>
              </a:rPr>
              <a:t>Ledipasvir-Sofosbuvir in Treatment-Experienced GT1 with Cirrhosis </a:t>
            </a:r>
            <a:r>
              <a:rPr lang="en-US" sz="3100" dirty="0" smtClean="0">
                <a:solidFill>
                  <a:srgbClr val="001D48"/>
                </a:solidFill>
              </a:rPr>
              <a:t>SIRIUS</a:t>
            </a:r>
            <a:endParaRPr lang="en-US" sz="31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Bourliere</a:t>
            </a:r>
            <a:r>
              <a:rPr lang="en-US" sz="1400" dirty="0"/>
              <a:t> M, et al. Lancet Infect Dis. </a:t>
            </a:r>
            <a:r>
              <a:rPr lang="en-US" sz="1400"/>
              <a:t>2015;15:397-404.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77482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Bourliere</a:t>
            </a:r>
            <a:r>
              <a:rPr lang="en-US" dirty="0"/>
              <a:t> </a:t>
            </a:r>
            <a:r>
              <a:rPr lang="en-US" dirty="0" smtClean="0"/>
              <a:t>M, </a:t>
            </a:r>
            <a:r>
              <a:rPr lang="en-US" dirty="0"/>
              <a:t>et al</a:t>
            </a:r>
            <a:r>
              <a:rPr lang="en-US" dirty="0" smtClean="0"/>
              <a:t>. Lancet Infect Dis. 2015;15:397-404.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Features</a:t>
            </a:r>
          </a:p>
        </p:txBody>
      </p:sp>
      <p:graphicFrame>
        <p:nvGraphicFramePr>
          <p:cNvPr id="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02468"/>
              </p:ext>
            </p:extLst>
          </p:nvPr>
        </p:nvGraphicFramePr>
        <p:xfrm>
          <a:off x="514350" y="1600200"/>
          <a:ext cx="8115300" cy="422338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SIRIUS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6642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2, double-blind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trial that evaluated ledipasvir-sofosbuvir x 24 weeks or ledipasvir-sofosbuvir plus ribavirin for 12 weeks in treatment-experienced patients with GT1 HCV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Multiple sites in France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 = 155 randomized)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Failed prior therapy with sequential PEG + RBV and PEG + RBV + PI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Compensated cirrhosis by: (a) biopsy, (b)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FibroScan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&gt;12.5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kPa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 or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(c)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FibroTest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FibroSURE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) &gt;0.75 </a:t>
                      </a:r>
                      <a:r>
                        <a:rPr lang="en-US" sz="1800" u="sng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and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APRI &gt;2</a:t>
                      </a:r>
                      <a:b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Excluded if evidence of hepatic </a:t>
                      </a:r>
                      <a:r>
                        <a:rPr lang="en-US" sz="1800" u="none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decompensation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or HCC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5609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(</a:t>
            </a:r>
            <a:r>
              <a:rPr lang="en-US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/>
              <a:t>E</a:t>
            </a:r>
            <a:r>
              <a:rPr lang="en-US" sz="3200" dirty="0" smtClean="0"/>
              <a:t>stimated Cost of Therapy</a:t>
            </a:r>
            <a:endParaRPr lang="en-US" sz="3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51870"/>
              </p:ext>
            </p:extLst>
          </p:nvPr>
        </p:nvGraphicFramePr>
        <p:xfrm>
          <a:off x="457200" y="1447802"/>
          <a:ext cx="8229600" cy="464819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/>
                <a:gridCol w="4114800"/>
              </a:tblGrid>
              <a:tr h="7299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Estimated Cost of Ledipasvir-Sofosbuvir Based on Treatment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 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 of Treatment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Estimated Cost*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8 Weeks</a:t>
                      </a:r>
                      <a:endParaRPr lang="en-US" sz="2000" dirty="0"/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$63,000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12 Weeks</a:t>
                      </a:r>
                      <a:endParaRPr lang="en-US" sz="2000" dirty="0"/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$94,500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24 Weeks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$189,000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6096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*Estimated</a:t>
                      </a:r>
                      <a:r>
                        <a:rPr lang="en-US" sz="1600" b="0" baseline="0" dirty="0" smtClean="0"/>
                        <a:t> cost based on </a:t>
                      </a:r>
                      <a:r>
                        <a:rPr lang="en-US" sz="1600" b="0" dirty="0" smtClean="0"/>
                        <a:t>Wholesaler Acquisition Cost in United States</a:t>
                      </a:r>
                      <a:r>
                        <a:rPr lang="en-US" sz="1600" b="0" baseline="0" dirty="0" smtClean="0"/>
                        <a:t> of </a:t>
                      </a:r>
                      <a:r>
                        <a:rPr lang="en-US" sz="1600" b="0" dirty="0" smtClean="0"/>
                        <a:t>$1125 per pill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3552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Bourliere</a:t>
            </a:r>
            <a:r>
              <a:rPr lang="en-US" dirty="0" smtClean="0"/>
              <a:t> </a:t>
            </a:r>
            <a:r>
              <a:rPr lang="en-US" dirty="0"/>
              <a:t>M, et al. Lancet Infect Dis. 2015;15:397-404.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</a:t>
            </a:r>
            <a:r>
              <a:rPr lang="en-US" sz="3100" dirty="0" smtClean="0"/>
              <a:t>Study Design</a:t>
            </a:r>
            <a:endParaRPr lang="en-US" sz="3100" dirty="0"/>
          </a:p>
        </p:txBody>
      </p:sp>
      <p:sp>
        <p:nvSpPr>
          <p:cNvPr id="5" name="Rectangle 4"/>
          <p:cNvSpPr/>
          <p:nvPr/>
        </p:nvSpPr>
        <p:spPr>
          <a:xfrm>
            <a:off x="-7796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473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8081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0813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4201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6406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7796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139342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56223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786633" y="177094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13609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25996" y="3513275"/>
            <a:ext cx="3657599" cy="4490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600" b="1" dirty="0" smtClean="0">
                <a:latin typeface="Arial"/>
                <a:cs typeface="Arial"/>
              </a:rPr>
              <a:t>LDV-SOF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8313" y="350520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78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792921" y="2841132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265502" y="2647014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4783" y="258323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77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116670" y="2607139"/>
            <a:ext cx="1828981" cy="44900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600" b="1" dirty="0" smtClean="0">
                <a:latin typeface="Arial"/>
                <a:cs typeface="Arial"/>
              </a:rPr>
              <a:t>Placebo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945470" y="2607139"/>
            <a:ext cx="1838125" cy="4490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600" b="1" dirty="0" smtClean="0">
                <a:latin typeface="Arial"/>
                <a:cs typeface="Arial"/>
              </a:rPr>
              <a:t>LDV-SOF </a:t>
            </a:r>
            <a:r>
              <a:rPr lang="en-US" sz="1600" b="1" dirty="0">
                <a:latin typeface="Arial"/>
                <a:cs typeface="Arial"/>
              </a:rPr>
              <a:t>+ </a:t>
            </a:r>
            <a:r>
              <a:rPr lang="en-US" sz="1600" b="1" dirty="0" smtClean="0">
                <a:latin typeface="Arial"/>
                <a:cs typeface="Arial"/>
              </a:rPr>
              <a:t>RBV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792921" y="3746033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265502" y="3551915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0" y="5062468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18289" y="4876800"/>
            <a:ext cx="9180577" cy="8137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bid):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18289" y="5685727"/>
            <a:ext cx="9180577" cy="3291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182880" tIns="45431" rIns="92486" bIns="91440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LDV=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ledipasvir; SOF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949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 smtClean="0"/>
              <a:t>Bourliere</a:t>
            </a:r>
            <a:r>
              <a:rPr lang="en-US" dirty="0" smtClean="0"/>
              <a:t> </a:t>
            </a:r>
            <a:r>
              <a:rPr lang="en-US" dirty="0"/>
              <a:t>M, et al. Lancet Infect Dis. 2015;15:397-404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</a:t>
            </a:r>
            <a:r>
              <a:rPr lang="en-US" sz="3100" dirty="0" smtClean="0"/>
              <a:t>Baseline Characteristics</a:t>
            </a:r>
            <a:endParaRPr lang="en-US" sz="31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80532"/>
              </p:ext>
            </p:extLst>
          </p:nvPr>
        </p:nvGraphicFramePr>
        <p:xfrm>
          <a:off x="457200" y="1503522"/>
          <a:ext cx="8229600" cy="390939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12379"/>
                <a:gridCol w="2758611"/>
                <a:gridCol w="2758610"/>
              </a:tblGrid>
              <a:tr h="596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LDV-SOF + RBV 12 wks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N = 77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LDV-SOF x 24 wks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 = 78</a:t>
                      </a:r>
                    </a:p>
                  </a:txBody>
                  <a:tcPr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BMI,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mean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(75)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(72)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White Race,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 (99)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(96)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CC,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RNA (log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IU/mL)</a:t>
                      </a:r>
                      <a:endParaRPr lang="en-US" sz="1400" dirty="0" smtClean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Mean MELD (range)</a:t>
                      </a:r>
                      <a:endParaRPr lang="en-US" sz="1400" dirty="0" smtClean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(6-16)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(6-12)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Varices, n</a:t>
                      </a:r>
                      <a:r>
                        <a:rPr lang="en-US" sz="1400" baseline="0" dirty="0" smtClean="0"/>
                        <a:t> (%)</a:t>
                      </a:r>
                      <a:endParaRPr lang="en-US" sz="1400" dirty="0" smtClean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(21)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(32)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Platelets &lt;100 x 10</a:t>
                      </a:r>
                      <a:r>
                        <a:rPr lang="en-US" sz="1400" baseline="30000" dirty="0" smtClean="0"/>
                        <a:t>9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(39-74)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 (23-77)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Albumin &lt; 35 g/L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(18)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5090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Baseline Characteristics (continued)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65615"/>
              </p:ext>
            </p:extLst>
          </p:nvPr>
        </p:nvGraphicFramePr>
        <p:xfrm>
          <a:off x="426973" y="1586509"/>
          <a:ext cx="8259827" cy="414373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083081"/>
                <a:gridCol w="2662146"/>
                <a:gridCol w="2514600"/>
              </a:tblGrid>
              <a:tr h="693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LDV-SOF + RBV 12 wks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N = 77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LDV-SOF x 24 wks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 = 78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1012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HCV Genotype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1a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1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1 (no</a:t>
                      </a:r>
                      <a:r>
                        <a:rPr lang="en-US" sz="1400" baseline="0" dirty="0" smtClean="0"/>
                        <a:t> confirmed subtype)</a:t>
                      </a:r>
                      <a:endParaRPr lang="en-US" sz="1400" dirty="0" smtClean="0"/>
                    </a:p>
                  </a:txBody>
                  <a:tcPr marR="4572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 (62%)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(36%)</a:t>
                      </a:r>
                      <a:b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(64)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(35%)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4872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Prior Protease Inhibitor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Telaprevir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Boceprevir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 Telaprevir</a:t>
                      </a:r>
                      <a:r>
                        <a:rPr lang="en-US" sz="1400" baseline="0" dirty="0" smtClean="0"/>
                        <a:t> and Boceprevir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baseline="0" dirty="0" err="1" smtClean="0"/>
                        <a:t>Simeprevir</a:t>
                      </a:r>
                      <a:r>
                        <a:rPr lang="en-US" sz="1400" baseline="0" dirty="0" smtClean="0"/>
                        <a:t> 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Faldaprevir</a:t>
                      </a:r>
                      <a:endParaRPr lang="en-US" sz="1400" dirty="0"/>
                    </a:p>
                  </a:txBody>
                  <a:tcPr marR="4572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 (56%)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(39%)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(3%)</a:t>
                      </a: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 (63%)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(35%)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(3%)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4872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Patients</a:t>
                      </a:r>
                      <a:r>
                        <a:rPr lang="en-US" sz="1400" baseline="0" dirty="0" smtClean="0"/>
                        <a:t> with NS3A RAVs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(57%)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 (50%)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487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Patients</a:t>
                      </a:r>
                      <a:r>
                        <a:rPr lang="en-US" sz="1400" baseline="0" dirty="0" smtClean="0"/>
                        <a:t> with NS5A RAVs</a:t>
                      </a:r>
                      <a:endParaRPr lang="en-US" sz="1400" dirty="0" smtClean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(16%)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(15%)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5104" y="5867400"/>
            <a:ext cx="9162288" cy="36574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RAVs = Resistant Associated Variants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037281"/>
      </p:ext>
    </p:extLst>
  </p:cSld>
  <p:clrMapOvr>
    <a:masterClrMapping/>
  </p:clrMapOvr>
  <p:transition xmlns:p14="http://schemas.microsoft.com/office/powerpoint/2010/main"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</a:t>
            </a:r>
            <a:r>
              <a:rPr lang="en-US" sz="3100" dirty="0" smtClean="0"/>
              <a:t>Results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SIRIUS: SVR 12 by Treatment Duration and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180765"/>
              </p:ext>
            </p:extLst>
          </p:nvPr>
        </p:nvGraphicFramePr>
        <p:xfrm>
          <a:off x="457200" y="20574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493610" y="5181600"/>
            <a:ext cx="143560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74/77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5505" y="5181600"/>
            <a:ext cx="14478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75/77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89853"/>
      </p:ext>
    </p:extLst>
  </p:cSld>
  <p:clrMapOvr>
    <a:masterClrMapping/>
  </p:clrMapOvr>
  <p:transition xmlns:p14="http://schemas.microsoft.com/office/powerpoint/2010/main"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</a:t>
            </a:r>
            <a:r>
              <a:rPr lang="en-US" sz="3100" dirty="0" smtClean="0"/>
              <a:t>Results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SIRIUS: SVR 12 by Treatment Duration and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789804"/>
              </p:ext>
            </p:extLst>
          </p:nvPr>
        </p:nvGraphicFramePr>
        <p:xfrm>
          <a:off x="457200" y="1905001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743200" y="4953000"/>
            <a:ext cx="914400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74/77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5590" y="4953000"/>
            <a:ext cx="914400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75/77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317" y="4343400"/>
            <a:ext cx="908303" cy="2769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2</a:t>
            </a:r>
            <a:r>
              <a:rPr lang="en-US" sz="1200" dirty="0" smtClean="0">
                <a:latin typeface="Arial"/>
                <a:cs typeface="Arial"/>
              </a:rPr>
              <a:t> relapses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7238995" y="4617023"/>
            <a:ext cx="420232" cy="3451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37305" y="4343400"/>
            <a:ext cx="908303" cy="2769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3 relapses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2333463" y="4617023"/>
            <a:ext cx="420232" cy="3451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49721"/>
      </p:ext>
    </p:extLst>
  </p:cSld>
  <p:clrMapOvr>
    <a:masterClrMapping/>
  </p:clrMapOvr>
  <p:transition xmlns:p14="http://schemas.microsoft.com/office/powerpoint/2010/main"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</a:t>
            </a:r>
            <a:r>
              <a:rPr lang="en-US" sz="3100" dirty="0"/>
              <a:t>Trial: </a:t>
            </a:r>
            <a:r>
              <a:rPr lang="en-US" sz="3100" dirty="0" smtClean="0"/>
              <a:t>Results HCV Sequence Analysis</a:t>
            </a:r>
            <a:endParaRPr lang="en-US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Correlation of Baseline NS5A RAVs and SVR12 Responses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584258"/>
              </p:ext>
            </p:extLst>
          </p:nvPr>
        </p:nvGraphicFramePr>
        <p:xfrm>
          <a:off x="4953000" y="1905000"/>
          <a:ext cx="4038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38878"/>
              </p:ext>
            </p:extLst>
          </p:nvPr>
        </p:nvGraphicFramePr>
        <p:xfrm>
          <a:off x="152400" y="1905000"/>
          <a:ext cx="4038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-5104" y="6035052"/>
            <a:ext cx="9162288" cy="2834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RAVs = Resistant Associated Variants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29100" y="3429000"/>
            <a:ext cx="685800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16915" y="4495800"/>
            <a:ext cx="64008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22/24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78949" y="4495800"/>
            <a:ext cx="77723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127/130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572000" y="5486400"/>
            <a:ext cx="4419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4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No statistically significant difference in SVR12 based on baseline NS5A mutations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389173"/>
      </p:ext>
    </p:extLst>
  </p:cSld>
  <p:clrMapOvr>
    <a:masterClrMapping/>
  </p:clrMapOvr>
  <p:transition xmlns:p14="http://schemas.microsoft.com/office/powerpoint/2010/main"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Treatment-Experienced 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Trial: Safety Summary</a:t>
            </a:r>
            <a:endParaRPr lang="en-US" sz="3100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737010"/>
              </p:ext>
            </p:extLst>
          </p:nvPr>
        </p:nvGraphicFramePr>
        <p:xfrm>
          <a:off x="171450" y="1447800"/>
          <a:ext cx="8801099" cy="326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18"/>
                <a:gridCol w="1324059"/>
                <a:gridCol w="1869260"/>
                <a:gridCol w="1246173"/>
                <a:gridCol w="1012516"/>
                <a:gridCol w="1246173"/>
              </a:tblGrid>
              <a:tr h="462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Patients,</a:t>
                      </a:r>
                      <a:r>
                        <a:rPr lang="en-US" sz="1600" b="0" baseline="0" dirty="0" smtClean="0"/>
                        <a:t> N (%)</a:t>
                      </a:r>
                      <a:endParaRPr lang="en-US" sz="1600" b="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ym typeface="Wingdings" panose="05000000000000000000" pitchFamily="2" charset="2"/>
                        </a:rPr>
                        <a:t>LDV-SOF + RBV x 12 Weeks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LDV-SOF x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24 Weeks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555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Placebo 12 </a:t>
                      </a:r>
                      <a:r>
                        <a:rPr lang="en-US" sz="1200" dirty="0" err="1" smtClean="0"/>
                        <a:t>Wk</a:t>
                      </a:r>
                      <a:r>
                        <a:rPr lang="en-US" sz="1200" dirty="0" smtClean="0"/>
                        <a:t>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78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LDV/SOF+ RBV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12 </a:t>
                      </a:r>
                      <a:r>
                        <a:rPr lang="en-US" sz="1200" dirty="0" err="1" smtClean="0"/>
                        <a:t>Wk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N = 77</a:t>
                      </a: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Overall Period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78</a:t>
                      </a:r>
                      <a:endParaRPr lang="en-US" sz="12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First 12 </a:t>
                      </a:r>
                      <a:r>
                        <a:rPr lang="en-US" sz="1200" dirty="0" err="1" smtClean="0"/>
                        <a:t>Wk</a:t>
                      </a:r>
                      <a:r>
                        <a:rPr lang="en-US" sz="1200" dirty="0" smtClean="0"/>
                        <a:t>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77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Overall Period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77</a:t>
                      </a:r>
                      <a:endParaRPr lang="en-US" sz="12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Any adverse</a:t>
                      </a:r>
                      <a:r>
                        <a:rPr lang="en-US" sz="1200" baseline="0" dirty="0" smtClean="0"/>
                        <a:t> event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 (81%)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 (86%)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</a:t>
                      </a:r>
                      <a:r>
                        <a:rPr lang="en-US" sz="1400" baseline="0" dirty="0" smtClean="0"/>
                        <a:t> (96%)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 (84%)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 (87%)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Treatment</a:t>
                      </a:r>
                      <a:r>
                        <a:rPr lang="en-US" sz="1200" baseline="0" dirty="0" smtClean="0"/>
                        <a:t> D/C due to AEs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Serious</a:t>
                      </a:r>
                      <a:r>
                        <a:rPr lang="en-US" sz="1200" baseline="0" dirty="0" smtClean="0"/>
                        <a:t> adverse event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(4%)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(4%)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(10%)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25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Grade 3-4 lab abnormalities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 (23)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(11)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 (31)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 (19)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 (14)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Hemoglobin &lt;100 g/L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(3%)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Hemoglobin &lt;85 g/L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(3%)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-5104" y="6111252"/>
            <a:ext cx="9162288" cy="2834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LDV-SOF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Ledipasvir-sofosbuvir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AE = adverse event; D/C = discontinued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2836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Trial: Adverse Events ≥10%</a:t>
            </a:r>
            <a:endParaRPr lang="en-US" sz="3100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03797"/>
              </p:ext>
            </p:extLst>
          </p:nvPr>
        </p:nvGraphicFramePr>
        <p:xfrm>
          <a:off x="171450" y="1447800"/>
          <a:ext cx="8801099" cy="4255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18"/>
                <a:gridCol w="1324059"/>
                <a:gridCol w="1869260"/>
                <a:gridCol w="1246173"/>
                <a:gridCol w="1012516"/>
                <a:gridCol w="1246173"/>
              </a:tblGrid>
              <a:tr h="462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Patients,</a:t>
                      </a:r>
                      <a:r>
                        <a:rPr lang="en-US" sz="1600" b="0" baseline="0" dirty="0" smtClean="0"/>
                        <a:t> N (%)</a:t>
                      </a:r>
                      <a:endParaRPr lang="en-US" sz="1600" b="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ym typeface="Wingdings" panose="05000000000000000000" pitchFamily="2" charset="2"/>
                        </a:rPr>
                        <a:t>LDV-SOF + RBV x 12 Weeks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LDV-SOF x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24 Weeks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555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Placebo 12 </a:t>
                      </a:r>
                      <a:r>
                        <a:rPr lang="en-US" sz="1200" dirty="0" err="1" smtClean="0"/>
                        <a:t>Wk</a:t>
                      </a:r>
                      <a:r>
                        <a:rPr lang="en-US" sz="1200" dirty="0" smtClean="0"/>
                        <a:t>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78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LDV/SOF+ RBV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12 </a:t>
                      </a:r>
                      <a:r>
                        <a:rPr lang="en-US" sz="1200" dirty="0" err="1" smtClean="0"/>
                        <a:t>Wk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N = 77</a:t>
                      </a: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Overall Period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78</a:t>
                      </a:r>
                      <a:endParaRPr lang="en-US" sz="12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First 12 </a:t>
                      </a:r>
                      <a:r>
                        <a:rPr lang="en-US" sz="1200" dirty="0" err="1" smtClean="0"/>
                        <a:t>Wk</a:t>
                      </a:r>
                      <a:r>
                        <a:rPr lang="en-US" sz="1200" dirty="0" smtClean="0"/>
                        <a:t>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77</a:t>
                      </a:r>
                      <a:endParaRPr lang="en-US" sz="12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Overall Period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 = 77</a:t>
                      </a:r>
                      <a:endParaRPr lang="en-US" sz="12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Asthenia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 (31%)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 (38%)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 (58%)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r>
                        <a:rPr lang="en-US" sz="1400" baseline="0" dirty="0" smtClean="0"/>
                        <a:t> (36%)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 (45%)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Headache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(21%)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 (17%)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 (27%)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 (35%)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 (40%)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Pruritus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 (18%)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 (14%)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 (28%)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(9%)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Insomnia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 (12%)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(9%)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r>
                        <a:rPr lang="en-US" sz="1400" baseline="0" dirty="0" smtClean="0"/>
                        <a:t> (22%)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 (14%)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r>
                        <a:rPr lang="en-US" sz="1400" baseline="0" dirty="0" smtClean="0"/>
                        <a:t> (17%)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Nausea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(10%)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(10%)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 (18%)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(9%)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(10%)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Fatigue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(4%)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(6%)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(9%)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 (17%)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 (19%)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9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Dry skin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 (8%)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 (14%)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Arthralgia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(6%)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 (8%)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 (8%)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 (16%)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Bronchitis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(1%)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(5%)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 (17%)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-5104" y="6111252"/>
            <a:ext cx="9162288" cy="2834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LDV-SOF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Ledipasvir-sofosbuvir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AE = adverse event; D/C = discontinued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0137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Treatment-Experienced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Cirrhosis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SIRIUS Trial: Interpretation</a:t>
            </a:r>
            <a:endParaRPr lang="en-US" sz="3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22529"/>
              </p:ext>
            </p:extLst>
          </p:nvPr>
        </p:nvGraphicFramePr>
        <p:xfrm>
          <a:off x="0" y="2209800"/>
          <a:ext cx="9144000" cy="2956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Ledipasvir-sofosbuvir plus ribavirin for 12 weeks and ledipasvir-sofosbuvir for 24 weeks provided similarly high SVR12 rates in previous non-responders with HCV genotype 1 and compensated cirrhosis. The shorter regimen, when given with ribavirin, might, therefore, be useful to treat treatment-experienced patients with cirrhosis if longer-term treatment is not possible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407885"/>
      </p:ext>
    </p:extLst>
  </p:cSld>
  <p:clrMapOvr>
    <a:masterClrMapping/>
  </p:clrMapOvr>
  <p:transition xmlns:p14="http://schemas.microsoft.com/office/powerpoint/2010/main"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3063510"/>
            <a:ext cx="8077200" cy="12382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Ledipasvir-Sofosbuvir in </a:t>
            </a:r>
            <a:br>
              <a:rPr lang="en-US" sz="2800" dirty="0" smtClean="0"/>
            </a:br>
            <a:r>
              <a:rPr lang="en-US" sz="2800" dirty="0" smtClean="0"/>
              <a:t>Treatment</a:t>
            </a:r>
            <a:r>
              <a:rPr lang="en-US" sz="2800" dirty="0"/>
              <a:t>-</a:t>
            </a:r>
            <a:r>
              <a:rPr lang="en-US" sz="2800" dirty="0" smtClean="0"/>
              <a:t>Naïve and Treatment-Experienced Patients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1124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Drug-Drug Interactions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524000"/>
            <a:ext cx="8515350" cy="4800600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  <a:spcBef>
                <a:spcPts val="2400"/>
              </a:spcBef>
            </a:pPr>
            <a:r>
              <a:rPr lang="en-US" sz="2000" b="1" dirty="0"/>
              <a:t>N</a:t>
            </a:r>
            <a:r>
              <a:rPr lang="en-US" sz="2000" b="1" dirty="0" smtClean="0"/>
              <a:t>ot recommended for </a:t>
            </a:r>
            <a:r>
              <a:rPr lang="en-US" sz="2000" b="1" dirty="0" err="1" smtClean="0"/>
              <a:t>coadministration</a:t>
            </a:r>
            <a:r>
              <a:rPr lang="en-US" sz="2000" b="1" dirty="0" smtClean="0"/>
              <a:t> with: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P-</a:t>
            </a:r>
            <a:r>
              <a:rPr lang="en-US" sz="2000" dirty="0" err="1" smtClean="0"/>
              <a:t>gp</a:t>
            </a:r>
            <a:r>
              <a:rPr lang="en-US" sz="2000" dirty="0" smtClean="0"/>
              <a:t> inducers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eg</a:t>
            </a:r>
            <a:r>
              <a:rPr lang="en-US" sz="2000" dirty="0" smtClean="0"/>
              <a:t>. rifampin, St. John’s </a:t>
            </a:r>
            <a:r>
              <a:rPr lang="en-US" sz="2000" dirty="0" err="1" smtClean="0"/>
              <a:t>Wort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- </a:t>
            </a:r>
            <a:r>
              <a:rPr lang="en-US" sz="2000" dirty="0" err="1" smtClean="0"/>
              <a:t>Amiodarone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n-US" sz="2000" b="1" dirty="0" smtClean="0"/>
              <a:t>Consult Prescribing Information Regarding </a:t>
            </a:r>
            <a:r>
              <a:rPr lang="en-US" sz="2000" b="1" dirty="0"/>
              <a:t>I</a:t>
            </a:r>
            <a:r>
              <a:rPr lang="en-US" sz="2000" b="1" dirty="0" smtClean="0"/>
              <a:t>nteractions with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- Acid reducing agents</a:t>
            </a:r>
            <a:br>
              <a:rPr lang="en-US" sz="2000" dirty="0" smtClean="0"/>
            </a:br>
            <a:r>
              <a:rPr lang="en-US" sz="2000" dirty="0" smtClean="0"/>
              <a:t>- Antiarrhythmics</a:t>
            </a:r>
            <a:br>
              <a:rPr lang="en-US" sz="2000" dirty="0" smtClean="0"/>
            </a:br>
            <a:r>
              <a:rPr lang="en-US" sz="2000" dirty="0" smtClean="0"/>
              <a:t>- Anticonvulsants</a:t>
            </a:r>
            <a:br>
              <a:rPr lang="en-US" sz="2000" dirty="0" smtClean="0"/>
            </a:br>
            <a:r>
              <a:rPr lang="en-US" sz="2000" dirty="0" smtClean="0"/>
              <a:t>- Antimycobacterials</a:t>
            </a:r>
            <a:br>
              <a:rPr lang="en-US" sz="2000" dirty="0" smtClean="0"/>
            </a:br>
            <a:r>
              <a:rPr lang="en-US" sz="2000" dirty="0" smtClean="0"/>
              <a:t>- HIV antiretrovirals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Harvoni</a:t>
            </a:r>
            <a:r>
              <a:rPr lang="en-US" dirty="0"/>
              <a:t> Prescribing Information. Gilead </a:t>
            </a:r>
            <a:r>
              <a:rPr lang="en-US" dirty="0" smtClean="0"/>
              <a:t>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318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1D48"/>
                </a:solidFill>
              </a:rPr>
              <a:t>Sofosbuvir-Ledipasvir </a:t>
            </a:r>
            <a:r>
              <a:rPr lang="en-US" sz="2800" dirty="0">
                <a:solidFill>
                  <a:srgbClr val="001D48"/>
                </a:solidFill>
              </a:rPr>
              <a:t>+/- </a:t>
            </a:r>
            <a:r>
              <a:rPr lang="en-US" sz="2800" dirty="0" smtClean="0">
                <a:solidFill>
                  <a:srgbClr val="001D48"/>
                </a:solidFill>
              </a:rPr>
              <a:t>Ribavirin in GT-1</a:t>
            </a:r>
            <a:r>
              <a:rPr lang="en-US" dirty="0">
                <a:solidFill>
                  <a:srgbClr val="001D48"/>
                </a:solidFill>
              </a:rPr>
              <a:t/>
            </a:r>
            <a:br>
              <a:rPr lang="en-US" dirty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LONESTAR Trial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Lawitz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E, et al. Lancet. 2014:383:515-23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8234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Lancet. 2014:383:515-23.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Ribavirin in Naïve &amp; Experienced GT1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LONESTAR Trial: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78365"/>
              </p:ext>
            </p:extLst>
          </p:nvPr>
        </p:nvGraphicFramePr>
        <p:xfrm>
          <a:off x="495300" y="1462446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LONESTAR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fixed dose combination of ledipasvir-sofosbuvir +/- ribavirin in treatment-naïve and treatment-experienced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one center in USA (San Antonio, Texas)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A: Treatment-naïve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B: Prior virologic failure with protease inhibitor regimen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100 adult patients 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Treatment-Naive: none with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Previously Treated: approximately 55% with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Previously Treated: approximately 2/3 non-responders and 1/3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relapsers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non-CC (range of 67-95%) 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SVR12; safety and tolerability 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3787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Lancet. 2014:383:515-23.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Naïve &amp; Experienced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LONESTAR: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-6113" y="1313696"/>
            <a:ext cx="9162291" cy="515104"/>
            <a:chOff x="-6113" y="1362488"/>
            <a:chExt cx="9162291" cy="515104"/>
          </a:xfrm>
        </p:grpSpPr>
        <p:sp>
          <p:nvSpPr>
            <p:cNvPr id="75" name="Rectangle 7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25"/>
          <p:cNvSpPr>
            <a:spLocks noChangeArrowheads="1"/>
          </p:cNvSpPr>
          <p:nvPr/>
        </p:nvSpPr>
        <p:spPr bwMode="auto">
          <a:xfrm>
            <a:off x="-6949" y="518162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LDV-SOF= ledipasvir-sofosbuvir;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  <a:endParaRPr lang="en-US" sz="1400" dirty="0" smtClean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Ledipasvir-Sofosbuvir: 90/400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fixed dose combination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0220" y="221616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0220" y="267018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57800" y="318090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504966" y="2018400"/>
            <a:ext cx="1826302" cy="357567"/>
          </a:xfrm>
          <a:prstGeom prst="rect">
            <a:avLst/>
          </a:prstGeom>
          <a:solidFill>
            <a:srgbClr val="BEB99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16940" y="20135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8901" y="1984380"/>
            <a:ext cx="1447801" cy="138379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Cohort A</a:t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n=60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40565" y="2482672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40565" y="198438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504966" y="2509620"/>
            <a:ext cx="1826302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40565" y="296695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504964" y="2997660"/>
            <a:ext cx="2743709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16940" y="25015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20000" y="29782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8901" y="3970466"/>
            <a:ext cx="1447801" cy="92144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cs typeface="Arial"/>
              </a:rPr>
              <a:t>Cohort </a:t>
            </a:r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B</a:t>
            </a:r>
            <a:r>
              <a:rPr lang="en-US" sz="1600" b="1" dirty="0">
                <a:solidFill>
                  <a:srgbClr val="FFFFFF"/>
                </a:solidFill>
                <a:cs typeface="Arial"/>
              </a:rPr>
              <a:t/>
            </a:r>
            <a:br>
              <a:rPr lang="en-US" sz="1600" b="1" dirty="0">
                <a:solidFill>
                  <a:srgbClr val="FFFFFF"/>
                </a:solidFill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cs typeface="Arial"/>
              </a:rPr>
              <a:t>Experienced</a:t>
            </a:r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6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cs typeface="Arial"/>
              </a:rPr>
              <a:t>n=40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257800" y="416504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740565" y="3951099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2504964" y="3981806"/>
            <a:ext cx="2743709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620000" y="3962439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5257800" y="467894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1740565" y="4464999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2504964" y="4495706"/>
            <a:ext cx="2743709" cy="3575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620000" y="4476339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306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Naïve &amp; Experienced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LONESTAR Trial: 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LONESTAR: SVR 12, by Cohort and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Lancet. 2014:383:515-23.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98174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04473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*One patient lost to follow-up; LDV-SOF = ledipasvir-sofosbuvir; RBV = ribavirin; PI = protease inhibitor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9702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303920" y="5562600"/>
            <a:ext cx="4331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Cohort A: Treatment-Naive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68420" y="5562600"/>
            <a:ext cx="4306824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830200" y="5562600"/>
            <a:ext cx="2819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Cohort B: Experienced (with PI)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784840" y="5562600"/>
            <a:ext cx="2798064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4820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21/21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2620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18*/19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10900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21/21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00480" y="1958520"/>
            <a:ext cx="0" cy="304800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948580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18/19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686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Lancet. 2014:383:515-23.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3837311"/>
              </p:ext>
            </p:extLst>
          </p:nvPr>
        </p:nvGraphicFramePr>
        <p:xfrm>
          <a:off x="314325" y="1402440"/>
          <a:ext cx="8515354" cy="4963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674"/>
                <a:gridCol w="1221601"/>
                <a:gridCol w="1600200"/>
                <a:gridCol w="1243007"/>
                <a:gridCol w="1119193"/>
                <a:gridCol w="1590679"/>
              </a:tblGrid>
              <a:tr h="298362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Adverse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Event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(AE)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Cohort A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Cohort B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12626"/>
                    </a:solidFill>
                  </a:tcPr>
                </a:tc>
              </a:tr>
              <a:tr h="775437">
                <a:tc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LDV-SOF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x 8 weeks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(n=20)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4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LDV-SOF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 + RBV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x 8 weeks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(n=21)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LDV-SOF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x 12 weeks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(n=19)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LDV-SOF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x 12 weeks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(n=19)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LDV-SOF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+ RBV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x 12 weeks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(n=21)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626"/>
                    </a:solidFill>
                  </a:tcPr>
                </a:tc>
              </a:tr>
              <a:tr h="348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Serious </a:t>
                      </a:r>
                      <a:r>
                        <a:rPr lang="en-US" sz="1400" baseline="0" dirty="0" smtClean="0"/>
                        <a:t>AE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05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Nausea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(10%)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 (10%)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(19%)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57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Anemia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2 (10%)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 (29%)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Upper RTI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(10%)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(19%)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Headache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(10%)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(14%)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5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Abdominal</a:t>
                      </a:r>
                      <a:r>
                        <a:rPr lang="en-US" sz="1400" baseline="0" dirty="0" smtClean="0"/>
                        <a:t> pain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Bronchitis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Back</a:t>
                      </a:r>
                      <a:r>
                        <a:rPr lang="en-US" sz="1400" baseline="0" dirty="0" smtClean="0"/>
                        <a:t> pain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(5%)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(5%)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(5%)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Decreased</a:t>
                      </a:r>
                      <a:r>
                        <a:rPr lang="en-US" sz="1400" baseline="0" dirty="0" smtClean="0"/>
                        <a:t> appetite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 (10%)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5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Dermatitis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(5%)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 (10%)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5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Muscle spasms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(5%)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 (10%)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381000" y="228600"/>
            <a:ext cx="8515350" cy="99060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Naïve &amp; Experienced GT1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LONESTAR Trial: Adverse Events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76897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Lancet. 2014:383:515-23.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Ribavirin in Naïve &amp; Experienced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LONESTAR Trial: </a:t>
            </a:r>
            <a:r>
              <a:rPr lang="en-US" sz="2400" dirty="0" smtClean="0"/>
              <a:t>Conclusion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02500"/>
              </p:ext>
            </p:extLst>
          </p:nvPr>
        </p:nvGraphicFramePr>
        <p:xfrm>
          <a:off x="0" y="228600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These findings suggest that the fixed-dose combination of sofosbuvir-ledipasvir alone or with ribavirin has the potential to cure most patients with genotype-1 HCV, irrespective of treatment history or the presence of compensated cirrhosis. Further clinical trials are needed to establish the best treatment duration and to further assess the contribution of ribavirin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0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Ledipasvir-Sofosbuvir +/- Ribavirin in HCV Genotype 3 or 6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New Zealand Genotype 3 and 6 Study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and Treatment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Gane</a:t>
            </a:r>
            <a:r>
              <a:rPr lang="en-US" sz="1400" dirty="0" smtClean="0"/>
              <a:t> </a:t>
            </a:r>
            <a:r>
              <a:rPr lang="en-US" sz="1400" dirty="0"/>
              <a:t>EJ, et al. Gastroenterology. 2015 August 7. [</a:t>
            </a:r>
            <a:r>
              <a:rPr lang="en-US" sz="1400" dirty="0" err="1"/>
              <a:t>Epub</a:t>
            </a:r>
            <a:r>
              <a:rPr lang="en-US" sz="1400" dirty="0"/>
              <a:t> ahead of print]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0" y="-838200"/>
            <a:ext cx="2971800" cy="2133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816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Gane</a:t>
            </a:r>
            <a:r>
              <a:rPr lang="en-US" dirty="0"/>
              <a:t> EJ, et al. Gastroenterology. 2015 August 7.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GT 3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New Zealand GT 3 &amp; 6 </a:t>
            </a:r>
            <a:r>
              <a:rPr lang="en-US" sz="2400" dirty="0" smtClean="0"/>
              <a:t>Study: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30701"/>
              </p:ext>
            </p:extLst>
          </p:nvPr>
        </p:nvGraphicFramePr>
        <p:xfrm>
          <a:off x="514350" y="1447800"/>
          <a:ext cx="8115300" cy="47720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ELECTRON 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4286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+/- ribavirin in treatment-naïve GT3,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ribavirin in treatment-experienced genotype 3, and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 in treatment-naïve or treatment-experienced patients with genotype 6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Two hepatitis treatment centers in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(n=126)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&gt; 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Failed prior therapy with sequential PEG + RBV and PEG + RBV + PI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Compensated cirrhosis by: (a) biopsy, (b)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FibroScan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&gt;12.5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kPa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 or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(c)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FibroTest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FibroSURE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) &gt;0.75 </a:t>
                      </a:r>
                      <a:r>
                        <a:rPr lang="en-US" sz="1800" u="sng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and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APRI &gt;2</a:t>
                      </a:r>
                      <a:b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Excluded if evidence of hepatic </a:t>
                      </a:r>
                      <a:r>
                        <a:rPr lang="en-US" sz="1800" u="none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decompensation</a:t>
                      </a:r>
                      <a:r>
                        <a:rPr lang="en-US" sz="1800" u="none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HCC, HIV, or HBV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5288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Gane</a:t>
            </a:r>
            <a:r>
              <a:rPr lang="en-US" dirty="0" smtClean="0"/>
              <a:t> </a:t>
            </a:r>
            <a:r>
              <a:rPr lang="en-US" dirty="0"/>
              <a:t>EJ, et al. Gastroenterology. 2015 August 7.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GT 3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New Zealand GT 3 &amp; 6 Study: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2514600" y="348216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50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4544" y="3440630"/>
            <a:ext cx="2451402" cy="545592"/>
          </a:xfrm>
          <a:prstGeom prst="rect">
            <a:avLst/>
          </a:prstGeom>
          <a:solidFill>
            <a:srgbClr val="6955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GT3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cs typeface="Arial"/>
              </a:rPr>
            </a:br>
            <a:r>
              <a:rPr lang="en-US" sz="1400" b="1" dirty="0">
                <a:solidFill>
                  <a:schemeClr val="bg1"/>
                </a:solidFill>
                <a:cs typeface="Arial"/>
              </a:rPr>
              <a:t>Treatment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Experienced</a:t>
            </a:r>
            <a:endParaRPr lang="en-US" sz="1400" b="1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866821" y="232352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514600" y="21092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3299539" y="2140287"/>
            <a:ext cx="2560829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063484" y="21209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866821" y="2923794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514600" y="27188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3299539" y="2740554"/>
            <a:ext cx="2560829" cy="3575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63484" y="272118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866821" y="367464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3299539" y="3491408"/>
            <a:ext cx="2560829" cy="3575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 + RBV 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063484" y="3460701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295400"/>
            <a:ext cx="9162291" cy="515104"/>
            <a:chOff x="-6113" y="1295400"/>
            <a:chExt cx="9162291" cy="515104"/>
          </a:xfrm>
        </p:grpSpPr>
        <p:sp>
          <p:nvSpPr>
            <p:cNvPr id="33" name="Rectangle 32"/>
            <p:cNvSpPr/>
            <p:nvPr/>
          </p:nvSpPr>
          <p:spPr>
            <a:xfrm>
              <a:off x="-6113" y="13807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66444" y="1377015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48259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197864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7830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319520" y="17038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470660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556260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5844622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-6949" y="521564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LDV-SOF = ledipasvir-sofosbuvir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-4543" y="2133600"/>
            <a:ext cx="2442943" cy="990600"/>
          </a:xfrm>
          <a:prstGeom prst="rect">
            <a:avLst/>
          </a:prstGeom>
          <a:solidFill>
            <a:srgbClr val="7D9E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GT3</a:t>
            </a:r>
            <a:br>
              <a:rPr lang="en-US" sz="1400" b="1" dirty="0" smtClean="0">
                <a:solidFill>
                  <a:schemeClr val="bg1"/>
                </a:solidFill>
                <a:cs typeface="Arial"/>
              </a:rPr>
            </a:b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Treatment-Naïve</a:t>
            </a:r>
            <a:endParaRPr lang="en-US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14600" y="4334152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866821" y="4526640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3299539" y="4343400"/>
            <a:ext cx="2560829" cy="357567"/>
          </a:xfrm>
          <a:prstGeom prst="rect">
            <a:avLst/>
          </a:prstGeom>
          <a:solidFill>
            <a:srgbClr val="CBCF8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063484" y="43126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-4544" y="4267200"/>
            <a:ext cx="2451402" cy="545592"/>
          </a:xfrm>
          <a:prstGeom prst="rect">
            <a:avLst/>
          </a:prstGeom>
          <a:solidFill>
            <a:srgbClr val="7C7F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GT6</a:t>
            </a:r>
            <a:endParaRPr lang="en-US" sz="1400" b="1" dirty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Naïve-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Experienced</a:t>
            </a:r>
            <a:endParaRPr lang="en-US" sz="14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9729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GT 3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New Zealand GT 3 &amp; 6 Study: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01311"/>
              </p:ext>
            </p:extLst>
          </p:nvPr>
        </p:nvGraphicFramePr>
        <p:xfrm>
          <a:off x="228600" y="1462355"/>
          <a:ext cx="8686799" cy="480060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09800"/>
                <a:gridCol w="1524000"/>
                <a:gridCol w="1485899"/>
                <a:gridCol w="1733550"/>
                <a:gridCol w="1733550"/>
              </a:tblGrid>
              <a:tr h="60852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GT 3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Naïve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GT 3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Experienced</a:t>
                      </a:r>
                    </a:p>
                  </a:txBody>
                  <a:tcPr marL="73152" marR="45720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8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GT 6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Naïve/Experienced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7E55"/>
                    </a:solidFill>
                  </a:tcPr>
                </a:tc>
              </a:tr>
              <a:tr h="5747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n=25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LDV-SOF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+ RBV </a:t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n=50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n=25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5757"/>
                    </a:solidFill>
                  </a:tcPr>
                </a:tc>
              </a:tr>
              <a:tr h="3718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age, years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718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(52)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(42)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 (78)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(64)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718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(88)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(88)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(80)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(16)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71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BMI &lt;30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(76)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(69)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 (84)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(92)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71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Cirrhosis,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(12)</a:t>
                      </a:r>
                      <a:endParaRPr lang="en-US" sz="1600" dirty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(19)</a:t>
                      </a:r>
                      <a:endParaRPr lang="en-US" sz="1600" dirty="0"/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 (100)</a:t>
                      </a:r>
                      <a:endParaRPr lang="en-US" sz="1600" dirty="0"/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71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IL28B CC,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</a:t>
                      </a:r>
                      <a:r>
                        <a:rPr lang="en-US" sz="1600" baseline="0" dirty="0" smtClean="0"/>
                        <a:t> (36)</a:t>
                      </a:r>
                      <a:endParaRPr lang="en-US" sz="1600" dirty="0" smtClean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15 (58)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(21)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 (35)</a:t>
                      </a: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71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Prior Treatment,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 (%)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(100)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(8)</a:t>
                      </a:r>
                      <a:endParaRPr lang="en-US" sz="1600" dirty="0"/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71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Cirrhosis,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 (%)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(16)</a:t>
                      </a:r>
                      <a:endParaRPr lang="en-US" sz="1600" dirty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(23)</a:t>
                      </a:r>
                      <a:endParaRPr lang="en-US" sz="1600" dirty="0"/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 (44)</a:t>
                      </a:r>
                      <a:endParaRPr lang="en-US" sz="1600" dirty="0"/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(8)</a:t>
                      </a:r>
                      <a:endParaRPr lang="en-US" sz="1600" dirty="0"/>
                    </a:p>
                  </a:txBody>
                  <a:tcPr marL="73152" marR="4572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6423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HCV RNA,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6.7</a:t>
                      </a:r>
                      <a:endParaRPr lang="en-US" sz="1600" dirty="0"/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Gastroenterology. 2015 August 7.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20976765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(</a:t>
            </a:r>
            <a:r>
              <a:rPr lang="en-US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Adverse Effects</a:t>
            </a:r>
            <a:endParaRPr lang="en-US" sz="3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288203"/>
              </p:ext>
            </p:extLst>
          </p:nvPr>
        </p:nvGraphicFramePr>
        <p:xfrm>
          <a:off x="457200" y="1459353"/>
          <a:ext cx="8229600" cy="4800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28800"/>
                <a:gridCol w="2133600"/>
                <a:gridCol w="2133600"/>
                <a:gridCol w="2133600"/>
              </a:tblGrid>
              <a:tr h="45854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Adverse Effects with Ledipasvir-Sofosbuvir Reported in ≥5% of Subjects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263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54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Ledipasvir-Sofosbuvir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4585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8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</a:tr>
              <a:tr h="4585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N=215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N=539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N=326</a:t>
                      </a:r>
                      <a:endParaRPr lang="en-US" sz="16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</a:tr>
              <a:tr h="59328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Fatigue</a:t>
                      </a:r>
                      <a:endParaRPr lang="en-US" sz="18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9328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Headache</a:t>
                      </a:r>
                      <a:endParaRPr lang="en-US" sz="18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9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Nausea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9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Diarrhea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9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Insomnia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6%</a:t>
                      </a:r>
                      <a:endParaRPr lang="en-US" sz="18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Harvoni</a:t>
            </a:r>
            <a:r>
              <a:rPr lang="en-US" dirty="0" smtClean="0"/>
              <a:t> Prescribing Information. Gilead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171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HCV GT 3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New Zealand GT 3 &amp; 6 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12, by GT and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Gastroenterology. 2015 August 7.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6889"/>
              </p:ext>
            </p:extLst>
          </p:nvPr>
        </p:nvGraphicFramePr>
        <p:xfrm>
          <a:off x="377820" y="1828803"/>
          <a:ext cx="8458200" cy="433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808100" y="45720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16/25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29200" y="5437084"/>
            <a:ext cx="170073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133600" y="5528580"/>
            <a:ext cx="2286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 Naive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3492" y="457200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9174" y="457200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41/50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63968" y="457200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24/25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858000" y="5437084"/>
            <a:ext cx="170073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75869" y="5437084"/>
            <a:ext cx="3300931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5104" y="6050282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LDV-SOF = 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4876800" y="5528580"/>
            <a:ext cx="2057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 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58000" y="5528580"/>
            <a:ext cx="2057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Treatment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Naïve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 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812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Gane</a:t>
            </a:r>
            <a:r>
              <a:rPr lang="en-US" dirty="0" smtClean="0"/>
              <a:t> EJ, </a:t>
            </a:r>
            <a:r>
              <a:rPr lang="en-US" dirty="0"/>
              <a:t>et al. </a:t>
            </a:r>
            <a:r>
              <a:rPr lang="en-US" dirty="0" smtClean="0"/>
              <a:t>Gastroenterology. 2015 August 7. [</a:t>
            </a:r>
            <a:r>
              <a:rPr lang="en-US" dirty="0" err="1" smtClean="0"/>
              <a:t>Epub</a:t>
            </a:r>
            <a:r>
              <a:rPr lang="en-US" dirty="0" smtClean="0"/>
              <a:t> ahead of print]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New Zealand GT 3 &amp; 6 Study</a:t>
            </a:r>
            <a:r>
              <a:rPr lang="en-US" sz="2700" dirty="0"/>
              <a:t>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972301"/>
              </p:ext>
            </p:extLst>
          </p:nvPr>
        </p:nvGraphicFramePr>
        <p:xfrm>
          <a:off x="0" y="2057400"/>
          <a:ext cx="9144000" cy="3032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an uncontrolled, open-label trial, high rates of SVR12 were achieved by patients with HCV genotype 3 infection who received 12 weeks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ledipasvir-sofosbuvir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plus ribavirin, and by patients with HCV genotype 6 infection who received 12 weeks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sofosbuvir-ledipasvir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without ribavirin. Current guidelines do not recommend the use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ledipasvir-sofosbuvir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with or without ribavirin, in patients with HCV genotype 3 infection.” 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2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1D48"/>
                </a:solidFill>
              </a:rPr>
              <a:t>Sofosbuvir</a:t>
            </a:r>
            <a:r>
              <a:rPr lang="en-US" sz="2400" dirty="0" smtClean="0">
                <a:solidFill>
                  <a:srgbClr val="001D48"/>
                </a:solidFill>
              </a:rPr>
              <a:t> + (</a:t>
            </a:r>
            <a:r>
              <a:rPr lang="en-US" sz="2400" dirty="0" err="1" smtClean="0">
                <a:solidFill>
                  <a:srgbClr val="001D48"/>
                </a:solidFill>
              </a:rPr>
              <a:t>Ledipasvir</a:t>
            </a:r>
            <a:r>
              <a:rPr lang="en-US" sz="2400" dirty="0" smtClean="0">
                <a:solidFill>
                  <a:srgbClr val="001D48"/>
                </a:solidFill>
              </a:rPr>
              <a:t> or GS-9669) +/- Ribavirin in GT-1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ELECTRON Trial (</a:t>
            </a:r>
            <a:r>
              <a:rPr lang="en-US" dirty="0">
                <a:solidFill>
                  <a:srgbClr val="001D48"/>
                </a:solidFill>
              </a:rPr>
              <a:t>A</a:t>
            </a:r>
            <a:r>
              <a:rPr lang="en-US" dirty="0" smtClean="0">
                <a:solidFill>
                  <a:srgbClr val="001D48"/>
                </a:solidFill>
              </a:rPr>
              <a:t>rms 12-17 &amp; 22)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Gane</a:t>
            </a:r>
            <a:r>
              <a:rPr lang="en-US" sz="1400" dirty="0" smtClean="0">
                <a:latin typeface="Arial"/>
                <a:cs typeface="Arial"/>
              </a:rPr>
              <a:t> EJ,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err="1" smtClean="0">
                <a:latin typeface="Arial"/>
                <a:cs typeface="Arial"/>
              </a:rPr>
              <a:t>Gastroenterogy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dirty="0">
                <a:latin typeface="Arial"/>
                <a:cs typeface="Arial"/>
              </a:rPr>
              <a:t>2014</a:t>
            </a:r>
            <a:r>
              <a:rPr lang="en-US" sz="1400" dirty="0" smtClean="0">
                <a:latin typeface="Arial"/>
                <a:cs typeface="Arial"/>
              </a:rPr>
              <a:t>:146:736-</a:t>
            </a:r>
            <a:r>
              <a:rPr lang="en-US" sz="1400" dirty="0">
                <a:latin typeface="Arial"/>
                <a:cs typeface="Arial"/>
              </a:rPr>
              <a:t>4</a:t>
            </a:r>
            <a:r>
              <a:rPr lang="en-US" sz="1400" dirty="0" smtClean="0">
                <a:latin typeface="Arial"/>
                <a:cs typeface="Arial"/>
              </a:rPr>
              <a:t>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9251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</a:t>
            </a:r>
            <a:r>
              <a:rPr lang="en-US" sz="2400" dirty="0" smtClean="0"/>
              <a:t>(Arms 12-17 &amp; 22):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228830"/>
              </p:ext>
            </p:extLst>
          </p:nvPr>
        </p:nvGraphicFramePr>
        <p:xfrm>
          <a:off x="495300" y="1462446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ELECTRON Trial (Arms 12-17 &amp; 22)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sofosbuvir plus [ledipasvir or GS-9669] with or without ribavirin in treatment-naïve and treatment-experienced GT1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two hepatitis treatment centers in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 50,000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&gt; 18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113 patients enrolled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Three of seven groups were treatment naïve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Four of seven groups were treatment experienced with prior null response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Two groups of seven groups were treatment experienced and cirrhotic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Three treatment arms used fixed dose ledipasvir-sofosbuvir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4624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406905" y="204606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5245" y="289740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ELECTRON Trial Arms (12-17 &amp; 22):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86000" y="1870980"/>
            <a:ext cx="3108960" cy="357567"/>
          </a:xfrm>
          <a:prstGeom prst="rect">
            <a:avLst/>
          </a:prstGeom>
          <a:solidFill>
            <a:srgbClr val="D8BDBD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 + 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44664" y="186613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1870980"/>
            <a:ext cx="1612903" cy="1185048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FFFFFF"/>
                </a:solidFill>
                <a:cs typeface="Arial"/>
              </a:rPr>
              <a:t>Noncirrhotic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Treatment 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78301" y="2255872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78301" y="183696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78301" y="267211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286000" y="2702820"/>
            <a:ext cx="1554480" cy="357567"/>
          </a:xfrm>
          <a:prstGeom prst="rect">
            <a:avLst/>
          </a:prstGeom>
          <a:solidFill>
            <a:srgbClr val="B2CEE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04344" y="271747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4543" y="3228480"/>
            <a:ext cx="1612903" cy="77737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FFFFF"/>
                </a:solidFill>
                <a:cs typeface="Arial"/>
              </a:rPr>
              <a:t>Noncirrhotic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cs typeface="Arial"/>
              </a:rPr>
            </a:br>
            <a:r>
              <a:rPr lang="en-US" sz="1400" b="1" dirty="0">
                <a:solidFill>
                  <a:srgbClr val="FFFFFF"/>
                </a:solidFill>
                <a:cs typeface="Arial"/>
              </a:rPr>
              <a:t>Null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responder</a:t>
            </a:r>
            <a:endParaRPr lang="en-US" sz="1400" b="1" i="1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22901" y="341172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578301" y="319777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286000" y="3228480"/>
            <a:ext cx="3109469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 + SOF + RBV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160660" y="320911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422901" y="382356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578301" y="360961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286000" y="3640320"/>
            <a:ext cx="3109469" cy="357567"/>
          </a:xfrm>
          <a:prstGeom prst="rect">
            <a:avLst/>
          </a:prstGeom>
          <a:solidFill>
            <a:srgbClr val="ADC4C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GS-</a:t>
            </a:r>
            <a:r>
              <a:rPr lang="en-US" sz="1400" b="1" dirty="0" smtClean="0">
                <a:latin typeface="Arial"/>
                <a:cs typeface="Arial"/>
              </a:rPr>
              <a:t>9669 </a:t>
            </a:r>
            <a:r>
              <a:rPr lang="en-US" sz="1400" b="1" dirty="0">
                <a:latin typeface="Arial"/>
                <a:cs typeface="Arial"/>
              </a:rPr>
              <a:t>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160660" y="36209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422901" y="247104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286000" y="2287800"/>
            <a:ext cx="3109469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</a:t>
            </a:r>
            <a:r>
              <a:rPr lang="en-US" sz="1400" b="1" dirty="0" smtClean="0">
                <a:latin typeface="Arial"/>
                <a:cs typeface="Arial"/>
              </a:rPr>
              <a:t>GS-9669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60660" y="22570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-4543" y="4156980"/>
            <a:ext cx="1612903" cy="77737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/>
              </a:rPr>
              <a:t>Cirrhotic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Null responder</a:t>
            </a:r>
            <a:endParaRPr lang="en-US" sz="1400" b="1" i="1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22901" y="434022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578301" y="412627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286000" y="4156980"/>
            <a:ext cx="3109469" cy="357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160660" y="413761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422901" y="475206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578301" y="453811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2286000" y="4568820"/>
            <a:ext cx="3109469" cy="357567"/>
          </a:xfrm>
          <a:prstGeom prst="rect">
            <a:avLst/>
          </a:prstGeom>
          <a:solidFill>
            <a:srgbClr val="BEB99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160660" y="45494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253220"/>
            <a:ext cx="9162291" cy="515104"/>
            <a:chOff x="-6113" y="-1219200"/>
            <a:chExt cx="9162291" cy="515104"/>
          </a:xfrm>
        </p:grpSpPr>
        <p:sp>
          <p:nvSpPr>
            <p:cNvPr id="52" name="Rectangle 51"/>
            <p:cNvSpPr/>
            <p:nvPr/>
          </p:nvSpPr>
          <p:spPr>
            <a:xfrm>
              <a:off x="-6113" y="-113382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38200" y="-1170432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46060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301768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81400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-6113" y="-73150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317321" y="-8107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863422" y="-810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8574564" y="-810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127228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5409250" y="-810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629400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 flipV="1">
              <a:off x="6899627" y="-810748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-6949" y="5070191"/>
            <a:ext cx="9162288" cy="13075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</a:p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daily; Ledipasvir: 90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 once daily;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GS-9669 = 500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75kg or 1200 mg/day if ≥ 75kg</a:t>
            </a:r>
          </a:p>
        </p:txBody>
      </p:sp>
    </p:spTree>
    <p:extLst>
      <p:ext uri="{BB962C8B-B14F-4D97-AF65-F5344CB8AC3E}">
        <p14:creationId xmlns:p14="http://schemas.microsoft.com/office/powerpoint/2010/main" val="9004005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802929"/>
              </p:ext>
            </p:extLst>
          </p:nvPr>
        </p:nvGraphicFramePr>
        <p:xfrm>
          <a:off x="226108" y="1760760"/>
          <a:ext cx="8723312" cy="410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(Arms 12-</a:t>
            </a:r>
            <a:r>
              <a:rPr lang="en-US" sz="2400" dirty="0" smtClean="0"/>
              <a:t>17 &amp; 22</a:t>
            </a:r>
            <a:r>
              <a:rPr lang="en-US" sz="2400" dirty="0"/>
              <a:t>):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236" y="606741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*All regimens 12 weeks except treatment-naïve LDV-SOF + Ribavirin= 6 week regimen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5640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25/25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100820" y="5471879"/>
            <a:ext cx="2240280" cy="499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22" charset="0"/>
              </a:rPr>
              <a:t>Noncirrhotic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Treatment-Naive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20320" y="5441040"/>
            <a:ext cx="323101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4487640" y="5471879"/>
            <a:ext cx="2240280" cy="499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22" charset="0"/>
              </a:rPr>
              <a:t>Noncirrhotic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Prior Null Responder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538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23/25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0434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9/</a:t>
            </a:r>
            <a:r>
              <a:rPr lang="en-US" sz="14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8498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7/10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88760" y="1905000"/>
            <a:ext cx="0" cy="2919984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600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804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8580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9</a:t>
            </a:r>
            <a:r>
              <a:rPr lang="en-US" sz="1400" dirty="0" smtClean="0">
                <a:solidFill>
                  <a:schemeClr val="bg1"/>
                </a:solidFill>
              </a:rPr>
              <a:t>/9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590400" y="1905000"/>
            <a:ext cx="0" cy="2919984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ELECTRON TRIAL, SVR 12 by Treatment Regimen</a:t>
            </a:r>
            <a:endParaRPr lang="en-US" dirty="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705600" y="5471879"/>
            <a:ext cx="2240280" cy="499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C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irrhotic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Prior Null Responder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461779" y="5441040"/>
            <a:ext cx="211226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71580" y="5441040"/>
            <a:ext cx="211226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12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(Arms 12-17 &amp; 22): Conclusion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84123"/>
              </p:ext>
            </p:extLst>
          </p:nvPr>
        </p:nvGraphicFramePr>
        <p:xfrm>
          <a:off x="0" y="24384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 combination of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a second direct-acting antiviral agent is highly effective in treatment-naïve patients with HCV genotype 1 infection and in patients that did not respond to previous treatment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3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2000"/>
              </a:spcBef>
            </a:pPr>
            <a:r>
              <a:rPr lang="en-US" sz="2800" dirty="0" err="1" smtClean="0"/>
              <a:t>Ledipasvir-Sofosbuvir</a:t>
            </a:r>
            <a:r>
              <a:rPr lang="en-US" sz="2800" dirty="0" smtClean="0"/>
              <a:t> in HCV Genotype 4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NIAID SYNERGY (Genotype 4)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Experienced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Kohli</a:t>
            </a:r>
            <a:r>
              <a:rPr lang="en-US" sz="1400" dirty="0" smtClean="0"/>
              <a:t> </a:t>
            </a:r>
            <a:r>
              <a:rPr lang="en-US" sz="1400" dirty="0"/>
              <a:t>A, et al.  </a:t>
            </a:r>
            <a:r>
              <a:rPr lang="en-US" sz="1400" dirty="0" smtClean="0"/>
              <a:t>Lancet Infect Dis. 2015:15:1049-54.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010400" y="-838200"/>
            <a:ext cx="2971800" cy="1676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NEW TO ADD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455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err="1" smtClean="0"/>
              <a:t>Kohli</a:t>
            </a:r>
            <a:r>
              <a:rPr lang="en-US" dirty="0" smtClean="0"/>
              <a:t> </a:t>
            </a:r>
            <a:r>
              <a:rPr lang="en-US" dirty="0"/>
              <a:t>A, et al.  Lancet Infect Dis. 2015:15:1049-54.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4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SYNERGY (GT4) Trial</a:t>
            </a:r>
            <a:r>
              <a:rPr lang="en-US" sz="2700" dirty="0"/>
              <a:t>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52285"/>
              </p:ext>
            </p:extLst>
          </p:nvPr>
        </p:nvGraphicFramePr>
        <p:xfrm>
          <a:off x="495300" y="1676400"/>
          <a:ext cx="8115300" cy="404527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NIAID SYNERGY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588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2a trial using fixed dose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treatment-naïve and interferon treatment-experienced patients with chronic HCV genotype 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center (Clinical Center at NIH, United States)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- 18 years of age or older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prior interferon treatment failure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≥2,000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Exclusions: HBV, HIV, or decompensated liver disease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1337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 Infect Dis. 2015:15:1049-54.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Genotype 4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</a:t>
            </a:r>
            <a:r>
              <a:rPr lang="en-US" sz="2700" dirty="0"/>
              <a:t>SYNERGY (GT4) </a:t>
            </a:r>
            <a:r>
              <a:rPr lang="en-US" sz="2700" dirty="0" smtClean="0"/>
              <a:t>Trial</a:t>
            </a:r>
            <a:r>
              <a:rPr lang="en-US" sz="2400" dirty="0" smtClean="0"/>
              <a:t>: </a:t>
            </a:r>
            <a:r>
              <a:rPr lang="en-US" sz="2400" dirty="0"/>
              <a:t>Features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15824" y="2743200"/>
            <a:ext cx="2932176" cy="112681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b="1" u="sng" dirty="0" smtClean="0">
                <a:solidFill>
                  <a:srgbClr val="FFFFFF"/>
                </a:solidFill>
                <a:latin typeface="Arial"/>
                <a:cs typeface="Arial"/>
              </a:rPr>
              <a:t>Genotype 4</a:t>
            </a: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Treatment Naïve (n = 13)</a:t>
            </a:r>
            <a:b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Treatment Experienced (n = 8)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75310" y="3104836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3808060" y="2934282"/>
            <a:ext cx="2279906" cy="723318"/>
          </a:xfrm>
          <a:prstGeom prst="rect">
            <a:avLst/>
          </a:prstGeom>
          <a:solidFill>
            <a:srgbClr val="B1C7D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latin typeface="Arial"/>
                <a:cs typeface="Arial"/>
              </a:rPr>
              <a:t>Ledipasvir-Sofosbuvir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6137024" y="3313903"/>
            <a:ext cx="22860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7314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Ledipasvir-sofosbuvir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(90/400 mg): fixed dose combination; one pill once 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8580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55492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6348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826753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336280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77748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059506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063484" y="311129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019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Ledipasvir-Sofosbuvir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256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4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NIAID SYNERGY (GT4) </a:t>
            </a:r>
            <a:r>
              <a:rPr lang="en-US" sz="2700" dirty="0" smtClean="0"/>
              <a:t>Trial</a:t>
            </a:r>
            <a:r>
              <a:rPr lang="en-US" sz="2400" dirty="0" smtClean="0"/>
              <a:t>: Key Baseline Characteristics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/>
              <a:t>Sex: Male 67%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Race: 43% Black; 52% White; 5% Native American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Country of Origin: 29% Egypt; 24% United States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Treatment Experience: 62% naïve; 38% experienced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HCV RNA &gt; 800,000 IU/mL: 62%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 Infect Dis. 2015:15:1049-54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78660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4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NIAID SYNERGY (GT4) </a:t>
            </a:r>
            <a:r>
              <a:rPr lang="en-US" dirty="0" smtClean="0"/>
              <a:t>Trial: Results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NIH SYNERGY: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12, Intent to Treat Analysis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 Infect Dis. 2015:15:1049-54.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575048"/>
              </p:ext>
            </p:extLst>
          </p:nvPr>
        </p:nvGraphicFramePr>
        <p:xfrm>
          <a:off x="723900" y="1828800"/>
          <a:ext cx="769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2322990" y="4623542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20/21*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6950" y="6019800"/>
            <a:ext cx="9157047" cy="3619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300" dirty="0" smtClean="0">
                <a:solidFill>
                  <a:srgbClr val="000000"/>
                </a:solidFill>
                <a:latin typeface="Arial" pitchFamily="22" charset="0"/>
              </a:rPr>
              <a:t>*1 patient did not complete 12 weeks of treatment due to drug non-adherence</a:t>
            </a:r>
            <a:endParaRPr lang="en-US" sz="13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3051" y="4623542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12/13*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5971" y="4623542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8</a:t>
            </a:r>
            <a:r>
              <a:rPr lang="en-US" sz="1800" dirty="0" smtClean="0">
                <a:solidFill>
                  <a:schemeClr val="bg1"/>
                </a:solidFill>
              </a:rPr>
              <a:t>/8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786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 Infect Dis. 2015:15:1049-54.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Genotype 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SYNERGY (GT4) Trial</a:t>
            </a:r>
            <a:r>
              <a:rPr lang="en-US" sz="2000" dirty="0"/>
              <a:t>: </a:t>
            </a:r>
            <a:r>
              <a:rPr lang="en-US" sz="2400" dirty="0" smtClean="0"/>
              <a:t>Interpretation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643830"/>
              </p:ext>
            </p:extLst>
          </p:nvPr>
        </p:nvGraphicFramePr>
        <p:xfrm>
          <a:off x="0" y="2148840"/>
          <a:ext cx="9144000" cy="2804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Ledipasvir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treatment for 12 weeks was well tolerated by patients with HCV genotype 4 and resulted in 100% SVR for all patients who received all 12 weeks of study drugs, irrespective of previous treatment status and underlying liver fibrosis. This is the first report of a single-pill, all-oral, interferon-free, ribavirin-free treatment for patients with HCV genotype 4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Sofosbuvir in Patients Pre and Post Liver Transplant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672323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3387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tIns="0" bIns="0">
            <a:normAutofit/>
          </a:bodyPr>
          <a:lstStyle/>
          <a:p>
            <a:pPr>
              <a:lnSpc>
                <a:spcPts val="3200"/>
              </a:lnSpc>
            </a:pPr>
            <a:r>
              <a:rPr lang="en-US" sz="2000" dirty="0" smtClean="0">
                <a:solidFill>
                  <a:srgbClr val="001D48"/>
                </a:solidFill>
              </a:rPr>
              <a:t>Ledipasvir-Sofosbuvir + RBV in HCV GT 1,4 and Advanced Liver Disease</a:t>
            </a:r>
            <a:br>
              <a:rPr lang="en-US" sz="2000" dirty="0" smtClean="0">
                <a:solidFill>
                  <a:srgbClr val="001D48"/>
                </a:solidFill>
              </a:rPr>
            </a:br>
            <a:r>
              <a:rPr lang="en-US" sz="2800" dirty="0" smtClean="0">
                <a:solidFill>
                  <a:srgbClr val="001D48"/>
                </a:solidFill>
              </a:rPr>
              <a:t>SOLAR-1 (Cohorts A and B)</a:t>
            </a:r>
            <a:endParaRPr lang="en-US" sz="28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Experienced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Charlton M, al. Gastroenterology. 2015; 149:649-59.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-304800"/>
            <a:ext cx="2971800" cy="1447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480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</a:t>
            </a:r>
            <a:r>
              <a:rPr lang="en-US" dirty="0" smtClean="0"/>
              <a:t>et al</a:t>
            </a:r>
            <a:r>
              <a:rPr lang="en-US" dirty="0"/>
              <a:t>. Gastroenterology. 2015; 149:649-59.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Advanced Liver Disease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SOLAR-1 (Cohorts A and B):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965193"/>
              </p:ext>
            </p:extLst>
          </p:nvPr>
        </p:nvGraphicFramePr>
        <p:xfrm>
          <a:off x="514350" y="1476380"/>
          <a:ext cx="8096250" cy="47720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096250"/>
              </a:tblGrid>
              <a:tr h="33578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SOLAR-1 (Cohorts A and B): Design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32765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hase 2, open label, randomized prospective, trial, using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ribavirin for 12 or 24 weeks in treatment-naïve and treatment-experienced patients with HCV GT 1 or 4.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 A = cirrhosis and moderate to severe hepatic impairment who had not undergone liver transplantation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 B = post liver transplantation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study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with Chronic HCV Genotype 1 or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Treatment-naïve or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treatment experienced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Total bilirubin ≤ 10 mg/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;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Creatinine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clearance  ≥ 40 mL/min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Hemoglobin ≥ 10 g/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; Platelet count &gt; 30,000/mm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Exclusion: hepatitis B or HIV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coinfection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or prior receipt of NS5a inhibitor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6628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</a:t>
            </a:r>
            <a:r>
              <a:rPr lang="en-US" sz="2400" dirty="0"/>
              <a:t>-1 </a:t>
            </a:r>
            <a:r>
              <a:rPr lang="en-US" sz="2400" dirty="0" smtClean="0"/>
              <a:t>(Cohort A = Pre-transplantation)</a:t>
            </a:r>
            <a:r>
              <a:rPr lang="en-US" sz="2400" dirty="0"/>
              <a:t>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sofosbuvir;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Ribavirin: started at 600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then escalated </a:t>
            </a:r>
            <a:r>
              <a:rPr lang="en-US" sz="1400" smtClean="0">
                <a:solidFill>
                  <a:srgbClr val="000000"/>
                </a:solidFill>
                <a:latin typeface="Arial" pitchFamily="22" charset="0"/>
              </a:rPr>
              <a:t>as tolerated up to maximum of 1200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mg/day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438400"/>
            <a:ext cx="1732759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COHORT A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GT-1,4 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B &amp; 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52600" y="2557212"/>
            <a:ext cx="7262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53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778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464502"/>
            <a:ext cx="3657600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3575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52600" y="3573880"/>
            <a:ext cx="7262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55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7944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/>
              <a:t>SOLAR-1 (Cohort A = Pre-transplantation): Baseline </a:t>
            </a:r>
            <a:r>
              <a:rPr lang="en-US" sz="2000" dirty="0" smtClean="0"/>
              <a:t>Characteristics</a:t>
            </a:r>
            <a:endParaRPr lang="en-US" sz="20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182205"/>
              </p:ext>
            </p:extLst>
          </p:nvPr>
        </p:nvGraphicFramePr>
        <p:xfrm>
          <a:off x="342898" y="1405620"/>
          <a:ext cx="8458203" cy="46644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40027"/>
                <a:gridCol w="1554544"/>
                <a:gridCol w="1554544"/>
                <a:gridCol w="1554544"/>
                <a:gridCol w="1554544"/>
              </a:tblGrid>
              <a:tr h="4875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FFFFFF"/>
                          </a:solidFill>
                        </a:rPr>
                        <a:t>Cohort A</a:t>
                      </a:r>
                      <a: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42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n=30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8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n=29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n=23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Median</a:t>
                      </a:r>
                      <a:r>
                        <a:rPr lang="en-US" sz="1400" baseline="0" dirty="0" smtClean="0"/>
                        <a:t> age, years 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(73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(62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(61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(69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White,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(97)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(90)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(91)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(92)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</a:t>
                      </a:r>
                      <a:r>
                        <a:rPr lang="en-US" sz="1000" baseline="0" dirty="0" smtClean="0"/>
                        <a:t>, log</a:t>
                      </a:r>
                      <a:r>
                        <a:rPr lang="en-US" sz="1000" baseline="-25000" dirty="0" smtClean="0"/>
                        <a:t>10</a:t>
                      </a:r>
                      <a:r>
                        <a:rPr lang="en-US" sz="1000" baseline="0" dirty="0" smtClean="0"/>
                        <a:t> IU/mL</a:t>
                      </a:r>
                      <a:endParaRPr lang="en-US" sz="10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IL28B</a:t>
                      </a:r>
                      <a:r>
                        <a:rPr lang="en-US" sz="1400" dirty="0" smtClean="0"/>
                        <a:t> genotype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CC, n (%)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(13)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(17)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(26)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(27)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4572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1a,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(63)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(76)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(65)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(69)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1b,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(33)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(24)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(26)</a:t>
                      </a:r>
                    </a:p>
                  </a:txBody>
                  <a:tcPr marL="0" marR="4572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(31)</a:t>
                      </a:r>
                    </a:p>
                  </a:txBody>
                  <a:tcPr marL="0" marR="4572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129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 4,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(3)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45720" marT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(9)</a:t>
                      </a:r>
                    </a:p>
                  </a:txBody>
                  <a:tcPr marL="0" marR="45720" marT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45720" marT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412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Prior Treatment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(73)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(66)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(48)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(69)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123801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0905" y="566784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504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(Cohort A = Pre-transplantation): Baseline </a:t>
            </a:r>
            <a:r>
              <a:rPr lang="en-US" sz="2400" dirty="0" smtClean="0"/>
              <a:t>Liver Status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33169"/>
              </p:ext>
            </p:extLst>
          </p:nvPr>
        </p:nvGraphicFramePr>
        <p:xfrm>
          <a:off x="228600" y="1447800"/>
          <a:ext cx="8686799" cy="4572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56471"/>
                <a:gridCol w="1457582"/>
                <a:gridCol w="1457582"/>
                <a:gridCol w="1457582"/>
                <a:gridCol w="1457582"/>
              </a:tblGrid>
              <a:tr h="360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rgbClr val="FFFFFF"/>
                          </a:solidFill>
                        </a:rPr>
                        <a:t>Cohort A</a:t>
                      </a:r>
                      <a:br>
                        <a:rPr lang="en-US" sz="1200" b="1" i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120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n=30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8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n=29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n=23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24-Weeks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76B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Child-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Turcotte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-Pugh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 A (5-6)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(3)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B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(7-9)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27 (90)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27 (93)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 (30)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 (15)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(10-12)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(10)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(3)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 (70)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22 (85)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MELD Score, n (%)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 &lt;10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 (28)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    10-15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21 (70)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 (55)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 (70)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13 (50)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    16-20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(10)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 (17)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 (30)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12 (46)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  21-25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(4)</a:t>
                      </a:r>
                    </a:p>
                  </a:txBody>
                  <a:tcPr marL="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Median </a:t>
                      </a:r>
                      <a:r>
                        <a:rPr lang="en-US" sz="1400" i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eGFR</a:t>
                      </a:r>
                      <a:r>
                        <a:rPr lang="en-US" sz="140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400" i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mL/min</a:t>
                      </a:r>
                      <a:endParaRPr lang="en-US" sz="1400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81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77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78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4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Median platelets,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10</a:t>
                      </a:r>
                      <a:r>
                        <a:rPr lang="ro-RO" sz="1400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µL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73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096000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9716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998293"/>
              </p:ext>
            </p:extLst>
          </p:nvPr>
        </p:nvGraphicFramePr>
        <p:xfrm>
          <a:off x="460262" y="1836943"/>
          <a:ext cx="8226538" cy="395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</a:t>
            </a:r>
            <a:r>
              <a:rPr lang="en-US" sz="2400" dirty="0" smtClean="0"/>
              <a:t>(Cohort A= Pre-transplantation):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SOLAR-1 Cohort A (Pre-Transplantation): SVR12 Results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8372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  <a:r>
              <a:rPr lang="en-US" sz="1200" dirty="0" smtClean="0">
                <a:solidFill>
                  <a:srgbClr val="FFFFFF"/>
                </a:solidFill>
              </a:rPr>
              <a:t>/50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0172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45/52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8517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24/27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56780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26/30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33380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20/23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80957" y="502920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19/22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57897"/>
            <a:ext cx="9144000" cy="3169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 6 subjects excluded because received transplant while on study: (2 CTP B/24 week; 1 CTP 2/12 week; 3 CTP C/24 week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39" y="5836281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1705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7720" y="1316754"/>
            <a:ext cx="8961629" cy="489201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lIns="182880" tIns="137160" rIns="365760" bIns="13716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Naïve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(Phase 3)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</a:rPr>
              <a:t>ION-</a:t>
            </a:r>
            <a:r>
              <a:rPr lang="en-US" sz="2000" b="1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GT-1 / </a:t>
            </a:r>
            <a:r>
              <a:rPr lang="en-US" sz="2000" dirty="0">
                <a:solidFill>
                  <a:srgbClr val="FFFFFF"/>
                </a:solidFill>
              </a:rPr>
              <a:t>LDV-SOF </a:t>
            </a:r>
            <a:r>
              <a:rPr lang="en-US" sz="2000" dirty="0" smtClean="0">
                <a:solidFill>
                  <a:srgbClr val="FFFFFF"/>
                </a:solidFill>
              </a:rPr>
              <a:t>+/- RBV x 12 </a:t>
            </a:r>
            <a:r>
              <a:rPr lang="en-US" sz="2000" dirty="0">
                <a:solidFill>
                  <a:srgbClr val="FFFFFF"/>
                </a:solidFill>
              </a:rPr>
              <a:t>or 24 weeks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</a:rPr>
              <a:t>ION-3</a:t>
            </a:r>
            <a:r>
              <a:rPr lang="en-US" sz="2000" dirty="0" smtClean="0">
                <a:solidFill>
                  <a:srgbClr val="FFFFFF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GT-1 / LDV-SOF +/- </a:t>
            </a:r>
            <a:r>
              <a:rPr lang="en-US" sz="2000" dirty="0" smtClean="0">
                <a:solidFill>
                  <a:srgbClr val="FFFFFF"/>
                </a:solidFill>
              </a:rPr>
              <a:t>RBV </a:t>
            </a:r>
            <a:r>
              <a:rPr lang="en-US" sz="2000" dirty="0" smtClean="0">
                <a:solidFill>
                  <a:schemeClr val="bg1"/>
                </a:solidFill>
              </a:rPr>
              <a:t>x 8 </a:t>
            </a:r>
            <a:r>
              <a:rPr lang="en-US" sz="2000" dirty="0">
                <a:solidFill>
                  <a:schemeClr val="bg1"/>
                </a:solidFill>
              </a:rPr>
              <a:t>weeks </a:t>
            </a:r>
            <a:r>
              <a:rPr lang="en-US" sz="2000" dirty="0" err="1" smtClean="0">
                <a:solidFill>
                  <a:schemeClr val="bg1"/>
                </a:solidFill>
              </a:rPr>
              <a:t>vs</a:t>
            </a:r>
            <a:r>
              <a:rPr lang="en-US" sz="2000" dirty="0" smtClean="0">
                <a:solidFill>
                  <a:schemeClr val="bg1"/>
                </a:solidFill>
              </a:rPr>
              <a:t> LDV</a:t>
            </a:r>
            <a:r>
              <a:rPr lang="en-US" sz="2000" dirty="0">
                <a:solidFill>
                  <a:schemeClr val="bg1"/>
                </a:solidFill>
              </a:rPr>
              <a:t>/SOF </a:t>
            </a:r>
            <a:r>
              <a:rPr lang="en-US" sz="2000" dirty="0" smtClean="0">
                <a:solidFill>
                  <a:schemeClr val="bg1"/>
                </a:solidFill>
              </a:rPr>
              <a:t>x 12 weeks</a:t>
            </a:r>
          </a:p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Naïve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(Phase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2)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b="1" dirty="0">
                <a:solidFill>
                  <a:schemeClr val="bg1"/>
                </a:solidFill>
              </a:rPr>
              <a:t>NIAID </a:t>
            </a:r>
            <a:r>
              <a:rPr lang="en-US" sz="2000" b="1" dirty="0" smtClean="0">
                <a:solidFill>
                  <a:schemeClr val="bg1"/>
                </a:solidFill>
              </a:rPr>
              <a:t>SYNERGY (GT-1)</a:t>
            </a:r>
            <a:r>
              <a:rPr lang="en-US" sz="2000" dirty="0" smtClean="0">
                <a:solidFill>
                  <a:schemeClr val="bg1"/>
                </a:solidFill>
              </a:rPr>
              <a:t>: GT-1 </a:t>
            </a:r>
            <a:r>
              <a:rPr lang="en-US" sz="2000" dirty="0" smtClean="0">
                <a:solidFill>
                  <a:srgbClr val="FFFFFF"/>
                </a:solidFill>
              </a:rPr>
              <a:t>LDV</a:t>
            </a:r>
            <a:r>
              <a:rPr lang="en-US" sz="2000" dirty="0">
                <a:solidFill>
                  <a:srgbClr val="FFFFFF"/>
                </a:solidFill>
              </a:rPr>
              <a:t>-SOF </a:t>
            </a:r>
            <a:r>
              <a:rPr lang="en-US" sz="2000" dirty="0" smtClean="0">
                <a:solidFill>
                  <a:srgbClr val="FFFFFF"/>
                </a:solidFill>
              </a:rPr>
              <a:t>+/- [</a:t>
            </a:r>
            <a:r>
              <a:rPr lang="en-US" sz="2000" dirty="0">
                <a:solidFill>
                  <a:srgbClr val="FFFFFF"/>
                </a:solidFill>
              </a:rPr>
              <a:t>GS-9669 or GS-9451</a:t>
            </a:r>
            <a:r>
              <a:rPr lang="en-US" sz="2000" dirty="0" smtClean="0">
                <a:solidFill>
                  <a:srgbClr val="FFFFFF"/>
                </a:solidFill>
              </a:rPr>
              <a:t>]</a:t>
            </a:r>
            <a:endParaRPr lang="en-US" sz="2000" dirty="0">
              <a:solidFill>
                <a:srgbClr val="FFFFFF"/>
              </a:solidFill>
            </a:endParaRPr>
          </a:p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Experienced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3)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</a:rPr>
              <a:t>ION-2</a:t>
            </a:r>
            <a:r>
              <a:rPr lang="en-US" sz="2000" dirty="0" smtClean="0">
                <a:solidFill>
                  <a:srgbClr val="FFFFFF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GT-1 / </a:t>
            </a:r>
            <a:r>
              <a:rPr lang="en-US" sz="2000" dirty="0">
                <a:solidFill>
                  <a:srgbClr val="FFFFFF"/>
                </a:solidFill>
              </a:rPr>
              <a:t>LDV-SOF </a:t>
            </a:r>
            <a:r>
              <a:rPr lang="en-US" sz="2000" dirty="0" smtClean="0">
                <a:solidFill>
                  <a:srgbClr val="FFFFFF"/>
                </a:solidFill>
              </a:rPr>
              <a:t>+</a:t>
            </a:r>
            <a:r>
              <a:rPr lang="en-US" sz="2000" dirty="0">
                <a:solidFill>
                  <a:srgbClr val="FFFFFF"/>
                </a:solidFill>
              </a:rPr>
              <a:t>/- RBV x 12 or 24 </a:t>
            </a:r>
            <a:r>
              <a:rPr lang="en-US" sz="2000" dirty="0" smtClean="0">
                <a:solidFill>
                  <a:srgbClr val="FFFFFF"/>
                </a:solidFill>
              </a:rPr>
              <a:t>weeks</a:t>
            </a:r>
          </a:p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Experienced with Compensated Cirrhosis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(Phase 2)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b="1" dirty="0">
                <a:solidFill>
                  <a:srgbClr val="FFFFFF"/>
                </a:solidFill>
              </a:rPr>
              <a:t>SIRIUS</a:t>
            </a:r>
            <a:r>
              <a:rPr lang="en-US" sz="2000" dirty="0">
                <a:solidFill>
                  <a:srgbClr val="FFFFFF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GT-1 / </a:t>
            </a:r>
            <a:r>
              <a:rPr lang="en-US" sz="2000" dirty="0">
                <a:solidFill>
                  <a:srgbClr val="FFFFFF"/>
                </a:solidFill>
              </a:rPr>
              <a:t>LDV-SOF + RBV x 12 weeks or LSV-SOF x 24 weeks</a:t>
            </a:r>
          </a:p>
          <a:p>
            <a:pPr marL="164592" indent="-164592">
              <a:lnSpc>
                <a:spcPts val="2800"/>
              </a:lnSpc>
              <a:spcBef>
                <a:spcPts val="1800"/>
              </a:spcBef>
              <a:buClr>
                <a:schemeClr val="bg1">
                  <a:lumMod val="75000"/>
                </a:schemeClr>
              </a:buClr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9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Ledipasvir</a:t>
            </a:r>
            <a:r>
              <a:rPr lang="en-US" sz="2200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Sofosbuvir (LDV-SOF):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Summary of Key 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4020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671170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</a:t>
            </a:r>
            <a:r>
              <a:rPr lang="en-US" sz="2400" dirty="0" smtClean="0"/>
              <a:t>(Cohort B = Post </a:t>
            </a:r>
            <a:r>
              <a:rPr lang="en-US" sz="2400" dirty="0"/>
              <a:t>Transplant</a:t>
            </a:r>
            <a:r>
              <a:rPr lang="en-US" sz="2400" dirty="0" smtClean="0"/>
              <a:t>):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359155"/>
            <a:ext cx="1828800" cy="631880"/>
          </a:xfrm>
          <a:prstGeom prst="rect">
            <a:avLst/>
          </a:prstGeom>
          <a:solidFill>
            <a:srgbClr val="ABC8D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47990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4648200"/>
            <a:ext cx="9162288" cy="1371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500"/>
              </a:lnSpc>
              <a:spcBef>
                <a:spcPts val="8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20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200" smtClean="0">
                <a:solidFill>
                  <a:srgbClr val="000000"/>
                </a:solidFill>
                <a:latin typeface="Arial" pitchFamily="22" charset="0"/>
              </a:rPr>
              <a:t>CTP=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Child-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Turcotte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-Pugh; FCH=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fibrosing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cholestatic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hepatitis; LDV=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ledipasvir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SOF=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RBV=ribavirin 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500"/>
              </a:lnSpc>
              <a:spcBef>
                <a:spcPts val="8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 Dosing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- No cirrhosis; FCH: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weight-based and divided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bid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(1000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mg/day if &lt; 75 kg or 1200 mg/day if ≥ 75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kg)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- CTP B, C: started at 600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and escalated up to maximum of 1200 mg/day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359155"/>
            <a:ext cx="1668751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spcBef>
                <a:spcPts val="400"/>
              </a:spcBef>
            </a:pPr>
            <a:r>
              <a:rPr lang="en-US" sz="1600" b="1" u="sng" dirty="0" smtClean="0">
                <a:solidFill>
                  <a:srgbClr val="FFFFFF"/>
                </a:solidFill>
                <a:cs typeface="Arial"/>
              </a:rPr>
              <a:t>Cohort B</a:t>
            </a:r>
          </a:p>
          <a:p>
            <a:pPr>
              <a:spcBef>
                <a:spcPts val="400"/>
              </a:spcBef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 1, 4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F0-F3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A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Class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B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C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FCH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89630" y="2477967"/>
            <a:ext cx="7719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116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699249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385257"/>
            <a:ext cx="3657600" cy="631880"/>
          </a:xfrm>
          <a:prstGeom prst="rect">
            <a:avLst/>
          </a:prstGeom>
          <a:solidFill>
            <a:srgbClr val="BCBCD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3496642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89630" y="3494635"/>
            <a:ext cx="7719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113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98277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/>
              <a:t>SOLAR-1 (Cohort </a:t>
            </a:r>
            <a:r>
              <a:rPr lang="en-US" sz="2000" dirty="0" smtClean="0"/>
              <a:t>B </a:t>
            </a:r>
            <a:r>
              <a:rPr lang="en-US" sz="2000" dirty="0"/>
              <a:t>= </a:t>
            </a:r>
            <a:r>
              <a:rPr lang="en-US" sz="2000" dirty="0" smtClean="0"/>
              <a:t>Post-</a:t>
            </a:r>
            <a:r>
              <a:rPr lang="en-US" sz="2000" dirty="0"/>
              <a:t>transplantation): Baseline </a:t>
            </a:r>
            <a:r>
              <a:rPr lang="en-US" sz="2000" dirty="0" smtClean="0"/>
              <a:t>Characteristics</a:t>
            </a:r>
            <a:endParaRPr lang="en-US" sz="20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04959"/>
              </p:ext>
            </p:extLst>
          </p:nvPr>
        </p:nvGraphicFramePr>
        <p:xfrm>
          <a:off x="228600" y="1405620"/>
          <a:ext cx="8648702" cy="46644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90702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875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FFFFFF"/>
                          </a:solidFill>
                        </a:rPr>
                        <a:t>Cohort B</a:t>
                      </a:r>
                      <a: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No Cirrhosis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1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A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5B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FCH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42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n=55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n=25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n=4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n=4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Median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age, years 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Male,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 (82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46 (82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 (73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(88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(85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 (88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White,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 (91)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 (88)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 (81)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 (80)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 (81)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24 (92)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(80)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HCV RNA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, log</a:t>
                      </a:r>
                      <a:r>
                        <a:rPr lang="en-US" sz="1000" baseline="-25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IU/mL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6.7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96120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0000"/>
                          </a:solidFill>
                        </a:rPr>
                        <a:t>IL28B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GT CC,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 (20)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 (18)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 (27)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(4)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(12)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 (19)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 (40)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1849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R="4572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   1a, 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 (73)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 (71)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 (65)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 (68)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 (77)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18 (69)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(80)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(75)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(75)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   1b, n (%)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 (25)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 (29)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 (35)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 (32)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 (23)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 (27)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(20)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(25)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(25)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26129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   4, n (%)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4572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(9)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412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Prior Treatment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39 (71)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48 (86)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24 (96)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(85)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(80)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(100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(50</a:t>
                      </a:r>
                      <a:r>
                        <a:rPr lang="en-US" sz="13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23801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545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1,4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/>
              <a:t>SOLAR-1 (Cohort </a:t>
            </a:r>
            <a:r>
              <a:rPr lang="en-US" sz="2000" dirty="0" smtClean="0"/>
              <a:t>B </a:t>
            </a:r>
            <a:r>
              <a:rPr lang="en-US" sz="2000" dirty="0"/>
              <a:t>= </a:t>
            </a:r>
            <a:r>
              <a:rPr lang="en-US" sz="2000" dirty="0" smtClean="0"/>
              <a:t>Post-</a:t>
            </a:r>
            <a:r>
              <a:rPr lang="en-US" sz="2000" dirty="0"/>
              <a:t>transplantation): Baseline </a:t>
            </a:r>
            <a:r>
              <a:rPr lang="en-US" sz="2000" dirty="0" smtClean="0"/>
              <a:t>Characteristics</a:t>
            </a:r>
            <a:endParaRPr lang="en-US" sz="20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64426"/>
              </p:ext>
            </p:extLst>
          </p:nvPr>
        </p:nvGraphicFramePr>
        <p:xfrm>
          <a:off x="228600" y="1427995"/>
          <a:ext cx="8686800" cy="470100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33600"/>
                <a:gridCol w="655320"/>
                <a:gridCol w="655320"/>
                <a:gridCol w="655320"/>
                <a:gridCol w="655320"/>
                <a:gridCol w="655320"/>
                <a:gridCol w="655320"/>
                <a:gridCol w="655320"/>
                <a:gridCol w="655320"/>
                <a:gridCol w="655320"/>
                <a:gridCol w="655320"/>
              </a:tblGrid>
              <a:tr h="449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FFFFFF"/>
                          </a:solidFill>
                        </a:rPr>
                        <a:t>Cohort B</a:t>
                      </a:r>
                      <a: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600" b="1" i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F0-F3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61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A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5B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B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CTP C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FCH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2D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567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n=55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n=56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n=25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n=26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n=5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n=4</a:t>
                      </a:r>
                    </a:p>
                  </a:txBody>
                  <a:tcPr marL="27432" marR="27432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n=4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6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24w </a:t>
                      </a:r>
                      <a:b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3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D6D7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Median 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yrs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post transplant</a:t>
                      </a:r>
                      <a:endParaRPr lang="en-US" sz="13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2.9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2.8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8.8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6.6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5.1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6.3</a:t>
                      </a: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5.2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5.7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1.1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0.3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Child-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Turcotte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-Pugh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endParaRPr lang="en-US" sz="1300" dirty="0" smtClean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 A (5-6)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25 (96)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22 (88)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 (8)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B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(7-9)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(4)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 (12)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24 (92)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24 (92)</a:t>
                      </a: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(40)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(25)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Class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(10-12)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 (60)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 (75)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Meld Score, n (%)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 &lt;10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15 (58)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13 (52)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8 (31)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5 (19)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10-15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10 (38)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10 (40)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14 (54)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19 (73)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3 (60)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(50)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16-20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(4)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(20)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(25)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 21-25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(8)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 (25)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30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Median </a:t>
                      </a:r>
                      <a:r>
                        <a:rPr lang="en-US" sz="1300" i="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eGFR</a:t>
                      </a:r>
                      <a:r>
                        <a:rPr lang="en-US" sz="130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300" i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mL/min</a:t>
                      </a:r>
                      <a:endParaRPr lang="en-US" sz="1300" i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3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Median platelets</a:t>
                      </a:r>
                      <a:r>
                        <a:rPr lang="ro-RO" sz="13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o-RO" sz="13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 10</a:t>
                      </a:r>
                      <a:r>
                        <a:rPr lang="ro-RO" sz="1300" kern="1200" baseline="3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ro-RO" sz="13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µL</a:t>
                      </a:r>
                    </a:p>
                  </a:txBody>
                  <a:tcPr marR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  <a:endParaRPr lang="en-US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05652" y="-6507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259" y="6149721"/>
            <a:ext cx="302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CTP=</a:t>
            </a:r>
            <a:r>
              <a:rPr lang="en-US" sz="1200" dirty="0">
                <a:latin typeface="Arial"/>
                <a:cs typeface="Arial"/>
              </a:rPr>
              <a:t>Child-</a:t>
            </a:r>
            <a:r>
              <a:rPr lang="en-US" sz="1200" dirty="0" err="1" smtClean="0">
                <a:latin typeface="Arial"/>
                <a:cs typeface="Arial"/>
              </a:rPr>
              <a:t>Turcotte</a:t>
            </a:r>
            <a:r>
              <a:rPr lang="en-US" sz="1200" dirty="0" smtClean="0">
                <a:latin typeface="Arial"/>
                <a:cs typeface="Arial"/>
              </a:rPr>
              <a:t>-Pugh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280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 Ribavirin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SOLAR-1 </a:t>
            </a:r>
            <a:r>
              <a:rPr lang="en-US" sz="2400" dirty="0" smtClean="0"/>
              <a:t>(Cohort B = Post-transplantation):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SOLAR-1 Cohort B (Post-Transplantation): SVR12 Results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968359"/>
              </p:ext>
            </p:extLst>
          </p:nvPr>
        </p:nvGraphicFramePr>
        <p:xfrm>
          <a:off x="460262" y="1760743"/>
          <a:ext cx="8223475" cy="41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/>
          <p:cNvSpPr/>
          <p:nvPr/>
        </p:nvSpPr>
        <p:spPr>
          <a:xfrm>
            <a:off x="634740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/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2576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/5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16761"/>
            <a:ext cx="9144000" cy="307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CTP = Child-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Turcotte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-Pugh; FCH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fibrosing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cholestatic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hepatitis;  8 subjects CPT B 24 weeks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622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23/26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368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608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24/25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2152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25/26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55/56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9041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53/55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9065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2/2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69018" y="5098803"/>
            <a:ext cx="64318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4/</a:t>
            </a:r>
            <a:r>
              <a:rPr lang="en-US" sz="1200" dirty="0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07261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Charlton M, et al. Gastroenterology. 2015; 149:649-59.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RBV in Advanced Liver Disease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SOLAR-1 (Cohorts A and B): Conclusion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11501"/>
              </p:ext>
            </p:extLst>
          </p:nvPr>
        </p:nvGraphicFramePr>
        <p:xfrm>
          <a:off x="0" y="27157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The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combination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ledipasvir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, and ribavirin for 12 weeks produced high rates of SVR12 in patients with advanced liver disease, including those with decompensated cirrhosis before and after liver transplantation.”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3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Ledipasvir-Sofosbuvir in Prior Failure with </a:t>
            </a:r>
            <a:r>
              <a:rPr lang="en-US" sz="2000" dirty="0" err="1" smtClean="0"/>
              <a:t>Sofosbuvir</a:t>
            </a:r>
            <a:r>
              <a:rPr lang="en-US" sz="2000" dirty="0" smtClean="0"/>
              <a:t>-Based Regimen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0944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Ledipasvir-Sofosbuvir Retreatment with HCV Genotype 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NIAID Retreatment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Osinusi</a:t>
            </a:r>
            <a:r>
              <a:rPr lang="en-US" sz="1400" dirty="0" smtClean="0">
                <a:latin typeface="Arial"/>
                <a:cs typeface="Arial"/>
              </a:rPr>
              <a:t> A,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Ann Intern Med. 2014;161:634-8.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828800"/>
            <a:ext cx="21378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Prior Sofosbuvir Failure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52600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Retreatment of SOF + RBV Failure in HCV GT 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Retreatment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00754"/>
              </p:ext>
            </p:extLst>
          </p:nvPr>
        </p:nvGraphicFramePr>
        <p:xfrm>
          <a:off x="514350" y="1600200"/>
          <a:ext cx="8115300" cy="3581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NIAID Retreatment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12420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2a, using fixed-dose combination of ledipasvir-sofosbuvir for 12 weeks in patients with GT1 HCV who previously had failed a 24-week treatment course of sofosbuvir plus ribavirin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site in United States (NIH and community clinics in DC)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(n=14)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relapse after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 24-week treatment course of sofosbuvir plus ribavirin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5966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Retreatment of SOF + RBV Failure in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</a:t>
            </a:r>
            <a:r>
              <a:rPr lang="en-US" sz="2700" dirty="0"/>
              <a:t>Retreatment Study: </a:t>
            </a:r>
            <a:r>
              <a:rPr lang="en-US" sz="2700" dirty="0" smtClean="0"/>
              <a:t>Design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877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Ledipasvir-sofosbuvir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(90/400 mg): fixed dose combination; one pill once daily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800600" y="3581400"/>
            <a:ext cx="23622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838936" y="3251697"/>
            <a:ext cx="2961663" cy="634504"/>
          </a:xfrm>
          <a:prstGeom prst="rect">
            <a:avLst/>
          </a:prstGeom>
          <a:solidFill>
            <a:srgbClr val="CEE496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Ledipasvir-Sofosbuvir 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 = 14)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6184" y="3251696"/>
            <a:ext cx="1511808" cy="63398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1 </a:t>
            </a:r>
            <a:endParaRPr lang="en-US" sz="1600" b="1" dirty="0"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54" name="Rectangle 5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150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7432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83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765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7162800" y="335280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4660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</a:t>
            </a:r>
            <a:r>
              <a:rPr lang="en-US" sz="2700" dirty="0"/>
              <a:t>Retreatment 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605295"/>
              </p:ext>
            </p:extLst>
          </p:nvPr>
        </p:nvGraphicFramePr>
        <p:xfrm>
          <a:off x="457200" y="1447800"/>
          <a:ext cx="8229600" cy="476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3733800"/>
              </a:tblGrid>
              <a:tr h="4807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Ledipasvir-Sofosbuvir (n=14)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median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59 (48-72)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13 (93)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Black</a:t>
                      </a:r>
                      <a:r>
                        <a:rPr lang="en-US" sz="1600" baseline="0" dirty="0" smtClean="0"/>
                        <a:t> race</a:t>
                      </a:r>
                      <a:r>
                        <a:rPr lang="en-US" sz="1600" dirty="0" smtClean="0"/>
                        <a:t>,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13 (93)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(BM</a:t>
                      </a:r>
                      <a:r>
                        <a:rPr lang="en-US" sz="1600" dirty="0" smtClean="0"/>
                        <a:t>I) ≥30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 (36)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IL28B genotype CC,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 (14)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062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err="1" smtClean="0"/>
                        <a:t>Knodell</a:t>
                      </a:r>
                      <a:r>
                        <a:rPr lang="en-US" sz="1600" dirty="0" smtClean="0"/>
                        <a:t> Histology</a:t>
                      </a:r>
                      <a:r>
                        <a:rPr lang="en-US" sz="1600" baseline="0" dirty="0" smtClean="0"/>
                        <a:t> Activity Index score, </a:t>
                      </a:r>
                      <a:r>
                        <a:rPr lang="en-US" sz="1600" dirty="0" smtClean="0"/>
                        <a:t>n 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0-1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3-4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 (50)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 (50)</a:t>
                      </a:r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9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 GT-1</a:t>
                      </a:r>
                      <a:r>
                        <a:rPr lang="en-US" sz="1600" baseline="0" dirty="0" smtClean="0"/>
                        <a:t> Subtype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1a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1b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 (57)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 (43)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NS5B S282T</a:t>
                      </a:r>
                      <a:r>
                        <a:rPr lang="en-US" sz="1600" baseline="0" dirty="0" smtClean="0"/>
                        <a:t> Mutation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 (7)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Median baseline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6.31 (5.50-6.76)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7951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61411</TotalTime>
  <Words>11452</Words>
  <Application>Microsoft Macintosh PowerPoint</Application>
  <PresentationFormat>On-screen Show (4:3)</PresentationFormat>
  <Paragraphs>2065</Paragraphs>
  <Slides>127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AETC_Master_Template_061510</vt:lpstr>
      <vt:lpstr>Ledipasvir-Sofosbuvir (Harvoni)</vt:lpstr>
      <vt:lpstr>Background and Dosing</vt:lpstr>
      <vt:lpstr>Ledipasvir-Sofosbuvir (Harvoni)</vt:lpstr>
      <vt:lpstr>Ledipasvir-Sofosbuvir (Harvoni) Indications and Usage</vt:lpstr>
      <vt:lpstr>Ledipasvir-Sofosbuvir (Harvoni) Estimated Cost of Therapy</vt:lpstr>
      <vt:lpstr>Ledipasvir-Sofosbuvir (Harvoni) Drug-Drug Interactions</vt:lpstr>
      <vt:lpstr>Ledipasvir-Sofosbuvir (Harvoni) Adverse Effects</vt:lpstr>
      <vt:lpstr>Ledipasvir-Sofosbuvir</vt:lpstr>
      <vt:lpstr>PowerPoint Presentation</vt:lpstr>
      <vt:lpstr>PowerPoint Presentation</vt:lpstr>
      <vt:lpstr>PowerPoint Presentation</vt:lpstr>
      <vt:lpstr>Ledipasvir-Sofosbuvir in Treatment-Naïve Patients</vt:lpstr>
      <vt:lpstr>Ledipasvir-Sofosbuvir +/- Ribavirin in HCV Genotype 1 ION-1</vt:lpstr>
      <vt:lpstr>Ledipasvir-Sofosbuvir +/- Ribavirin in Treatment-Naïve HCV GT 1 ION-1 Study: Features</vt:lpstr>
      <vt:lpstr>Ledipasvir-Sofosbuvir +/- Ribavirin in Treatment-Naïve HCV GT 1 ION-1 Study: Study Design</vt:lpstr>
      <vt:lpstr>Ledipasvir-Sofosbuvir +/- Ribavirin in Treatment-Naïve HCV GT 1 ION-1 Study: Baseline Characteristics</vt:lpstr>
      <vt:lpstr>Ledipasvir-Sofosbuvir +/- Ribavirin in Treatment-Naïve HCV GT 1 ION-1 Study: Results</vt:lpstr>
      <vt:lpstr>Ledipasvir-Sofosbuvir +/- Ribavirin in Treatment-Naïve HCV GT 1 ION-1 Study: Results</vt:lpstr>
      <vt:lpstr>Ledipasvir-Sofosbuvir +/- Ribavirin in Treatment-Naïve HCV GT 1 ION-1 Study: Results for Ledipasvir-Sofosbuvir</vt:lpstr>
      <vt:lpstr>Ledipasvir-Sofosbuvir +/- Ribavirin in Treatment-Naïve HCV GT 1 ION-1 Study: Resistance Data</vt:lpstr>
      <vt:lpstr>Ledipasvir-Sofosbuvir +/- Ribavirin in Treatment-Naïve HCV GT 1 ION-1 Study: Conclusions</vt:lpstr>
      <vt:lpstr>Ledipasvir-Sofosbuvir for 8 or 12 weeks in HCV GT1 ION-3</vt:lpstr>
      <vt:lpstr>Ledipasvir-Sofosbuvir for 8 or 12 Weeks in Treatment-Naïve HCV GT 1 ION-3 Study: Features</vt:lpstr>
      <vt:lpstr>Ledipasvir-Sofosbuvir for 8 or 12 Weeks in Treatment-Naïve HCV GT 1 ION-3 Study: Study Design</vt:lpstr>
      <vt:lpstr>Ledipasvir-Sofosbuvir for 8 or 12 Weeks in Treatment-Naïve HCV GT 1 ION-3 Study: Baseline Characteristics</vt:lpstr>
      <vt:lpstr>Ledipasvir-Sofosbuvir for 8 or 12 Weeks in Treatment-Naïve HCV GT 1 ION-3 Study: Results</vt:lpstr>
      <vt:lpstr>Ledipasvir-Sofosbuvir for 8 or 12 Weeks in Treatment-Naïve HCV GT 1 ION-3 Study: Results</vt:lpstr>
      <vt:lpstr>Ledipasvir-Sofosbuvir for 8 or 12 Weeks in Treatment-Naïve HCV GT 1 ION-3 Study: Resistance Data</vt:lpstr>
      <vt:lpstr>Ledipasvir-Sofosbuvir for 8 or 12 Weeks in Treatment-Naïve HCV GT 1 ION-3 Study: Conclusions</vt:lpstr>
      <vt:lpstr>Ledipasvir-Sofosbuvir +/- 3rd DAA in HCV Genotype 1   NIAID SYNERGY: Genotype 1</vt:lpstr>
      <vt:lpstr>Ledipasvir-Sofosbuvir +/- [GS-9669 or GS-9451] in Naïve GT1 NIAID SYNERGY GT-1 Trial: Features</vt:lpstr>
      <vt:lpstr>Ledipasvir-Sofosbuvir +/- [GS-9669 or GS-9451] in Naïve GT1 NIAID SYNERGY GT-1 Trial: Features</vt:lpstr>
      <vt:lpstr>Ledipasvir-Sofosbuvir +/- [GS-9669 or GS-9451] in Naïve GT1 NIAID SYNERGY GT-1 Trial: Participants</vt:lpstr>
      <vt:lpstr>Ledipasvir-Sofosbuvir +/- [GS-9669 or GS-9451] in Naïve GT1 NIAID SYNERGY GT-1 Trial: Viral Kinetics</vt:lpstr>
      <vt:lpstr>Ledipasvir-Sofosbuvir +/- [GS-9669 or GS-9451] in Naïve GT1 NIAID SYNERGY GT-1 Trial: Results</vt:lpstr>
      <vt:lpstr>Ledipasvir-Sofosbuvir +/- [GS-9669 or GS-9451] in Naïve GT1 NIAID SYNERGY GT-1 Trial: Interpretation</vt:lpstr>
      <vt:lpstr>Ledipasvir-Sofosbuvir in Treatment-Experienced Patients</vt:lpstr>
      <vt:lpstr>Ledipasvir-Sofosbuvir +/- Ribavirin in HCV Genotype 1 ION-2</vt:lpstr>
      <vt:lpstr>Ledipasvir-Sofosbuvir +/- Ribavirin in Treatment-Experienced HCV GT 1 ION-2 Study: Features</vt:lpstr>
      <vt:lpstr>Ledipasvir-Sofosbuvir +/- Ribavirin in Treatment-Experienced HCV GT 1 ION-2 Study: Study Design</vt:lpstr>
      <vt:lpstr>Ledipasvir-Sofosbuvir +/- Ribavirin in Treatment-Experienced HCV GT 1 ION-2 Study: Baseline Characteristics</vt:lpstr>
      <vt:lpstr>Ledipasvir-Sofosbuvir +/- Ribavirin in Treatment-experienced HCV GT 1 ION-2 Study: Results</vt:lpstr>
      <vt:lpstr>Ledipasvir-Sofosbuvir +/- Ribavirin in Treatment-experienced HCV GT 1 ION-2 Study: Results</vt:lpstr>
      <vt:lpstr>Ledipasvir-Sofosbuvir +/- Ribavirin in Treatment-experienced HCV GT 1 ION-2 Study: Results for Ledipasvir-Sofosbuvir</vt:lpstr>
      <vt:lpstr>Ledipasvir-Sofosbuvir +/- Ribavirin in Treatment-experienced HCV GT 1 ION-2 Study: Results</vt:lpstr>
      <vt:lpstr>Ledipasvir-Sofosbuvir +/- Ribavirin in Treatment-experienced HCV GT 1 ION-2 Study: Resistance Data</vt:lpstr>
      <vt:lpstr>Ledipasvir-Sofosbuvir +/- Ribavirin in Treatment-Experienced HCV GT 1 ION-2 Study: Conclusions</vt:lpstr>
      <vt:lpstr>Ledipasvir-Sofosbuvir in Treatment-Experienced GT1 with Cirrhosis SIRIUS</vt:lpstr>
      <vt:lpstr>Ledipasvir-Sofosbuvir in Treatment-Experienced GT1 with Cirrhosis  SIRIUS Trial: Features</vt:lpstr>
      <vt:lpstr>Ledipasvir-Sofosbuvir in Treatment-Experienced GT1 with Cirrhosis  SIRIUS Trial: Study Design</vt:lpstr>
      <vt:lpstr>Ledipasvir-Sofosbuvir in Treatment-Experienced GT1 with Cirrhosis  SIRIUS Trial: Baseline Characteristics</vt:lpstr>
      <vt:lpstr>Ledipasvir-Sofosbuvir in Treatment-Experienced GT1 with Cirrhosis  SIRIUS Trial: Baseline Characteristics (continued)</vt:lpstr>
      <vt:lpstr>Ledipasvir-Sofosbuvir in Treatment-Experienced GT1 with Cirrhosis  SIRIUS Trial: Results</vt:lpstr>
      <vt:lpstr>Ledipasvir-Sofosbuvir in Treatment-Experienced GT1 with Cirrhosis  SIRIUS Trial: Results</vt:lpstr>
      <vt:lpstr>Ledipasvir-Sofosbuvir in Treatment-Experienced GT1 with Cirrhosis  SIRIUS Trial: Results HCV Sequence Analysis</vt:lpstr>
      <vt:lpstr>Ledipasvir-Sofosbuvir in Treatment-Experienced GT1 with Cirrhosis  SIRIUS Trial: Safety Summary</vt:lpstr>
      <vt:lpstr>Ledipasvir-Sofosbuvir in Treatment-Experienced GT1 with Cirrhosis  SIRIUS Trial: Adverse Events ≥10%</vt:lpstr>
      <vt:lpstr>Ledipasvir-Sofosbuvir in Treatment-Experienced GT1 with Cirrhosis  SIRIUS Trial: Interpretation</vt:lpstr>
      <vt:lpstr>Ledipasvir-Sofosbuvir in  Treatment-Naïve and Treatment-Experienced Patients</vt:lpstr>
      <vt:lpstr>Sofosbuvir-Ledipasvir +/- Ribavirin in GT-1 LONESTAR Trial</vt:lpstr>
      <vt:lpstr>Ledipasvir-Sofosbuvir +/- Ribavirin in Naïve &amp; Experienced GT1 LONESTAR Trial: Features</vt:lpstr>
      <vt:lpstr>Ledipasvir-Sofosbuvir +/- Ribavirin in Naïve &amp; Experienced GT1 LONESTAR: Study Design</vt:lpstr>
      <vt:lpstr>Ledipasvir-Sofosbuvir +/- Ribavirin in Naïve &amp; Experienced GT1 LONESTAR Trial: Results</vt:lpstr>
      <vt:lpstr>PowerPoint Presentation</vt:lpstr>
      <vt:lpstr>Ledipasvir-Sofosbuvir +/- Ribavirin in Naïve &amp; Experienced GT1 LONESTAR Trial: Conclusion</vt:lpstr>
      <vt:lpstr>Ledipasvir-Sofosbuvir +/- Ribavirin in HCV Genotype 3 or 6 New Zealand Genotype 3 and 6 Study</vt:lpstr>
      <vt:lpstr>Ledipasvir-Sofosbuvir +/- Ribavirin in HCV GT 3 or 6 New Zealand GT 3 &amp; 6 Study: Features</vt:lpstr>
      <vt:lpstr>Ledipasvir-Sofosbuvir +/- Ribavirin in HCV GT 3 or 6 New Zealand GT 3 &amp; 6 Study: Study Design</vt:lpstr>
      <vt:lpstr>Ledipasvir-Sofosbuvir +/- Ribavirin in HCV GT 3 or 6 New Zealand GT 3 &amp; 6 Study: Baseline Characteristics</vt:lpstr>
      <vt:lpstr>Ledipasvir-Sofosbuvir +/- Ribavirin in HCV GT 3 or 6 New Zealand GT 3 &amp; 6 Study: Results</vt:lpstr>
      <vt:lpstr>Ledipasvir-Sofosbuvir +/- Ribavirin in HCV GT 3 or 6 New Zealand GT 3 &amp; 6 Study: Conclusions</vt:lpstr>
      <vt:lpstr>Sofosbuvir + (Ledipasvir or GS-9669) +/- Ribavirin in GT-1 ELECTRON Trial (Arms 12-17 &amp; 22)</vt:lpstr>
      <vt:lpstr>Sofosbuvir + (Ledipasvir or GS-9669) +/- Ribavirin in GT1 ELECTRON Trial (Arms 12-17 &amp; 22): Features</vt:lpstr>
      <vt:lpstr>Sofosbuvir + (Ledipasvir or GS-9669) +/- Ribavirin in GT1 ELECTRON Trial Arms (12-17 &amp; 22): Design</vt:lpstr>
      <vt:lpstr>Sofosbuvir + (Ledipasvir or GS-9669) +/- Ribavirin in GT1 ELECTRON Trial (Arms 12-17 &amp; 22): Results</vt:lpstr>
      <vt:lpstr>Sofosbuvir + (Ledipasvir or GS-9669) +/- Ribavirin in GT1 ELECTRON Trial (Arms 12-17 &amp; 22): Conclusion</vt:lpstr>
      <vt:lpstr>Ledipasvir-Sofosbuvir in HCV Genotype 4   NIAID SYNERGY (Genotype 4)</vt:lpstr>
      <vt:lpstr>Ledipasvir-Sofosbuvir in Genotype 4 NIAID SYNERGY (GT4) Trial: Features</vt:lpstr>
      <vt:lpstr>Ledipasvir-Sofosbuvir in Genotype 4 NIAID SYNERGY (GT4) Trial: Features</vt:lpstr>
      <vt:lpstr>Ledipasvir-Sofosbuvir in Genotype 4 NIAID SYNERGY (GT4) Trial: Key Baseline Characteristics</vt:lpstr>
      <vt:lpstr>Ledipasvir-Sofosbuvir in Genotype 4 NIAID SYNERGY (GT4) Trial: Results</vt:lpstr>
      <vt:lpstr>Ledipasvir-Sofosbuvir in Genotype 4 NIAID SYNERGY (GT4) Trial: Interpretation</vt:lpstr>
      <vt:lpstr>Sofosbuvir in Patients Pre and Post Liver Transplant</vt:lpstr>
      <vt:lpstr>Ledipasvir-Sofosbuvir + RBV in HCV GT 1,4 and Advanced Liver Disease SOLAR-1 (Cohorts A and B)</vt:lpstr>
      <vt:lpstr>Ledipasvir-Sofosbuvir + Ribavirin in Advanced Liver Disease SOLAR-1 (Cohorts A and B): Features</vt:lpstr>
      <vt:lpstr>Ledipasvir-Sofosbuvir + Ribavirin in HCV GT 1,4 SOLAR-1 (Cohort A = Pre-transplantation): Study Design</vt:lpstr>
      <vt:lpstr>Ledipasvir-Sofosbuvir + Ribavirin in HCV GT 1,4 SOLAR-1 (Cohort A = Pre-transplantation): Baseline Characteristics</vt:lpstr>
      <vt:lpstr>Ledipasvir-Sofosbuvir + Ribavirin in HCV GT 1,4 SOLAR-1 (Cohort A = Pre-transplantation): Baseline Liver Status</vt:lpstr>
      <vt:lpstr>Ledipasvir-Sofosbuvir + Ribavirin in HCV GT 1,4 SOLAR-1 (Cohort A= Pre-transplantation): Results</vt:lpstr>
      <vt:lpstr>Ledipasvir-Sofosbuvir + Ribavirin in HCV GT 1,4 SOLAR-1 (Cohort B = Post Transplant): Study Design</vt:lpstr>
      <vt:lpstr>Ledipasvir-Sofosbuvir + Ribavirin in HCV GT 1,4 SOLAR-1 (Cohort B = Post-transplantation): Baseline Characteristics</vt:lpstr>
      <vt:lpstr>Ledipasvir-Sofosbuvir + Ribavirin in HCV GT 1,4 SOLAR-1 (Cohort B = Post-transplantation): Baseline Characteristics</vt:lpstr>
      <vt:lpstr>Ledipasvir-Sofosbuvir + Ribavirin in HCV GT 1,4 SOLAR-1 (Cohort B = Post-transplantation): Results</vt:lpstr>
      <vt:lpstr>Ledipasvir-Sofosbuvir + RBV in Advanced Liver Disease SOLAR-1 (Cohorts A and B): Conclusion</vt:lpstr>
      <vt:lpstr>Ledipasvir-Sofosbuvir in Prior Failure with Sofosbuvir-Based Regimen </vt:lpstr>
      <vt:lpstr>Ledipasvir-Sofosbuvir Retreatment with HCV Genotype 1 NIAID Retreatment</vt:lpstr>
      <vt:lpstr>Ledipasvir-Sofosbuvir Retreatment of SOF + RBV Failure in HCV GT 1 NIAID Retreatment Study: Features</vt:lpstr>
      <vt:lpstr>Ledipasvir-Sofosbuvir Retreatment of SOF + RBV Failure in HCV GT 1 NIAID Retreatment Study: Design</vt:lpstr>
      <vt:lpstr>Ledipasvir-Sofosbuvir +/- Ribavirin in Treatment-Experienced HCV GT 1 NIAID Retreatment Study: Baseline Characteristics</vt:lpstr>
      <vt:lpstr>Ledipasvir-Sofosbuvir +/- Ribavirin in Treatment-experienced HCV GT 1 NIAID Retreatment Study: Results</vt:lpstr>
      <vt:lpstr>Ledipasvir-Sofosbuvir +/- Ribavirin in Treatment-experienced HCV GT 1 NIAID Retreatment Study: Conclusions</vt:lpstr>
      <vt:lpstr>Ledipasvir-Sofosbuvir + RBV in Sofosbuvir-Experienced HCV GT1 Retreatment of Sofosbuvir Failures</vt:lpstr>
      <vt:lpstr>LDV-SOF + RBV in Sofosbuvir-Experienced GT 1 HCV Study Features</vt:lpstr>
      <vt:lpstr>LDV-SOF + RBV in Sofosbuvir-Experienced GT 1 HCV Study Features</vt:lpstr>
      <vt:lpstr>LDV-SOF + RBV in Sofosbuvir-Experienced GT 1 HCV Baseline Characteristics</vt:lpstr>
      <vt:lpstr>LDV-SOF + RBV in Sofosbuvir-Experienced GT 1 HCV Baseline Characteristics</vt:lpstr>
      <vt:lpstr>LDV-SOF + RBV in Sofosbuvir-Experienced GT 1 HCV Study Results</vt:lpstr>
      <vt:lpstr>LDV-SOF + RBV in Sofosbuvir-Experienced GT 1 HCV Adverse Events</vt:lpstr>
      <vt:lpstr>LDV-SOF + RBV in Sofosbuvir-Experienced GT 1 HCV Conclusions</vt:lpstr>
      <vt:lpstr>Ledipasvir-Sofosbuvir in  Patients with HCV-HIV Coinfection</vt:lpstr>
      <vt:lpstr>Ledipasvir-Sofosbuvir in GT-1 and HIV Coinfection NIAID ERADICATE Trial</vt:lpstr>
      <vt:lpstr>Ledipasvir-Sofosbuvir in GT1 with HIV Coinfection NIAID ERADICATE Trial: Features</vt:lpstr>
      <vt:lpstr>Ledipasvir-Sofosbuvir in GT1 with HIV Coinfection NIAID ERADICATE Trial: Study Design</vt:lpstr>
      <vt:lpstr>Ledipasvir-Sofosbuvir in GT1 with HIV Coinfection NIAID ERADICATE Trial: Baseline Characteristics</vt:lpstr>
      <vt:lpstr>Ledipasvir-Sofosbuvir in GT1 with HIV Coinfection NIAID ERADICATE Trial: Antiretroviral Regimens</vt:lpstr>
      <vt:lpstr>Sofosbuvir-Ledipasvir in GT1 with HIV Coinfection NIAID ERADICATE Trial: Results</vt:lpstr>
      <vt:lpstr>Sofosbuvir-Ledipasvir in GT1 with HIV Coinfection NIAID ERADICATE Trial: Conclusions</vt:lpstr>
      <vt:lpstr>Ledipasvir-Sofosbuvir in GT1 or GT4 and HIV Coinfection ION-4</vt:lpstr>
      <vt:lpstr>Ledipasvir-Sofosbuvir in GT1 or GT4 with HIV Coinfection ION-4 Trial: Features</vt:lpstr>
      <vt:lpstr>Ledipasvir-Sofosbuvir in GT1 or GT4 with HIV Coinfection ION-4 Trial: Study Design</vt:lpstr>
      <vt:lpstr>Ledipasvir-Sofosbuvir in GT1 or GT4 with HIV Coinfection ION-4 Trial: Baseline Characteristics</vt:lpstr>
      <vt:lpstr>Ledipasvir-Sofosbuvir in GT1 or GT4 with HIV Coinfection ION-4 Trial: Antiretroviral Regimens</vt:lpstr>
      <vt:lpstr>Ledipasvir-Sofosbuvir in GT1 or GT4 with HIV Coinfection ION-4 Trial: Results</vt:lpstr>
      <vt:lpstr>Ledipasvir-Sofosbuvir in GT1 or GT4 with HIV Coinfection ION-4 Trial: Results</vt:lpstr>
      <vt:lpstr>Ledipasvir-Sofosbuvir in GT1 or GT4 with HIV Coinfection ION-4 Trial: Adverse Effects</vt:lpstr>
      <vt:lpstr>Ledipasvir-Sofosbuvir in GT1 or GT4 with HIV Coinfection ION-4 Trial: Conclusions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3310</cp:revision>
  <cp:lastPrinted>2011-04-18T21:48:04Z</cp:lastPrinted>
  <dcterms:created xsi:type="dcterms:W3CDTF">2010-11-28T05:36:22Z</dcterms:created>
  <dcterms:modified xsi:type="dcterms:W3CDTF">2015-12-15T23:54:06Z</dcterms:modified>
</cp:coreProperties>
</file>