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9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536" r:id="rId2"/>
    <p:sldId id="629" r:id="rId3"/>
    <p:sldId id="553" r:id="rId4"/>
    <p:sldId id="554" r:id="rId5"/>
    <p:sldId id="555" r:id="rId6"/>
    <p:sldId id="556" r:id="rId7"/>
    <p:sldId id="557" r:id="rId8"/>
    <p:sldId id="625" r:id="rId9"/>
    <p:sldId id="627" r:id="rId10"/>
    <p:sldId id="438" r:id="rId11"/>
    <p:sldId id="537" r:id="rId12"/>
    <p:sldId id="562" r:id="rId13"/>
    <p:sldId id="565" r:id="rId14"/>
    <p:sldId id="495" r:id="rId15"/>
    <p:sldId id="566" r:id="rId16"/>
    <p:sldId id="567" r:id="rId17"/>
    <p:sldId id="569" r:id="rId18"/>
    <p:sldId id="615" r:id="rId19"/>
    <p:sldId id="571" r:id="rId20"/>
    <p:sldId id="616" r:id="rId21"/>
    <p:sldId id="572" r:id="rId22"/>
    <p:sldId id="573" r:id="rId23"/>
    <p:sldId id="617" r:id="rId24"/>
    <p:sldId id="618" r:id="rId25"/>
    <p:sldId id="619" r:id="rId26"/>
    <p:sldId id="577" r:id="rId27"/>
    <p:sldId id="578" r:id="rId28"/>
    <p:sldId id="579" r:id="rId29"/>
    <p:sldId id="581" r:id="rId30"/>
    <p:sldId id="583" r:id="rId31"/>
    <p:sldId id="584" r:id="rId32"/>
    <p:sldId id="585" r:id="rId33"/>
    <p:sldId id="586" r:id="rId34"/>
    <p:sldId id="587" r:id="rId35"/>
    <p:sldId id="588" r:id="rId36"/>
    <p:sldId id="589" r:id="rId37"/>
    <p:sldId id="621" r:id="rId38"/>
    <p:sldId id="591" r:id="rId39"/>
    <p:sldId id="592" r:id="rId40"/>
    <p:sldId id="622" r:id="rId41"/>
    <p:sldId id="594" r:id="rId42"/>
    <p:sldId id="595" r:id="rId43"/>
    <p:sldId id="598" r:id="rId44"/>
    <p:sldId id="624" r:id="rId45"/>
    <p:sldId id="601" r:id="rId46"/>
    <p:sldId id="628" r:id="rId47"/>
    <p:sldId id="603" r:id="rId48"/>
    <p:sldId id="604" r:id="rId49"/>
    <p:sldId id="605" r:id="rId50"/>
    <p:sldId id="606" r:id="rId51"/>
    <p:sldId id="607" r:id="rId52"/>
    <p:sldId id="608" r:id="rId53"/>
    <p:sldId id="609" r:id="rId54"/>
    <p:sldId id="610" r:id="rId55"/>
    <p:sldId id="611" r:id="rId56"/>
    <p:sldId id="492" r:id="rId5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562">
          <p15:clr>
            <a:srgbClr val="A4A3A4"/>
          </p15:clr>
        </p15:guide>
        <p15:guide id="3" orient="horz" pos="4223">
          <p15:clr>
            <a:srgbClr val="A4A3A4"/>
          </p15:clr>
        </p15:guide>
        <p15:guide id="4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966229"/>
    <a:srgbClr val="CA8438"/>
    <a:srgbClr val="214264"/>
    <a:srgbClr val="326496"/>
    <a:srgbClr val="7C7C7C"/>
    <a:srgbClr val="285078"/>
    <a:srgbClr val="E9E9E9"/>
    <a:srgbClr val="DEDED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36" autoAdjust="0"/>
  </p:normalViewPr>
  <p:slideViewPr>
    <p:cSldViewPr showGuides="1">
      <p:cViewPr varScale="1">
        <p:scale>
          <a:sx n="130" d="100"/>
          <a:sy n="130" d="100"/>
        </p:scale>
        <p:origin x="990" y="96"/>
      </p:cViewPr>
      <p:guideLst>
        <p:guide orient="horz" pos="4319"/>
        <p:guide pos="2562"/>
        <p:guide orient="horz" pos="4223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73340832396"/>
          <c:y val="4.9685534591194999E-2"/>
          <c:w val="0.86109173853268295"/>
          <c:h val="0.77719110582875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SOF/LDV</c:v>
                </c:pt>
                <c:pt idx="1">
                  <c:v>SOF/LDV + RBV</c:v>
                </c:pt>
                <c:pt idx="2">
                  <c:v>SOF/LDV + RBV</c:v>
                </c:pt>
                <c:pt idx="3">
                  <c:v>SOF/LDV + GS-9669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SOF/LDV</c:v>
                </c:pt>
                <c:pt idx="1">
                  <c:v>SOF/LDV + RBV</c:v>
                </c:pt>
                <c:pt idx="2">
                  <c:v>SOF/LDV + RBV</c:v>
                </c:pt>
                <c:pt idx="3">
                  <c:v>SOF/LDV + GS-9669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36640608"/>
        <c:axId val="236641168"/>
      </c:barChart>
      <c:catAx>
        <c:axId val="23664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6641168"/>
        <c:crosses val="autoZero"/>
        <c:auto val="1"/>
        <c:lblAlgn val="ctr"/>
        <c:lblOffset val="100"/>
        <c:noMultiLvlLbl val="0"/>
      </c:catAx>
      <c:valAx>
        <c:axId val="23664116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 anchor="ctr" anchorCtr="1"/>
              <a:lstStyle/>
              <a:p>
                <a:pPr>
                  <a:defRPr/>
                </a:pPr>
                <a:r>
                  <a:rPr lang="en-US" dirty="0" smtClean="0"/>
                  <a:t>SVR 12(%)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97870024311477E-3"/>
              <c:y val="0.284151438617342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6640608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8131577010801"/>
          <c:y val="0.12129658792650901"/>
          <c:w val="0.84343893345107601"/>
          <c:h val="0.76894726795514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Cirrhosis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83.3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Cirrhosis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92.9</c:v>
                </c:pt>
                <c:pt idx="1">
                  <c:v>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519840"/>
        <c:axId val="398520400"/>
      </c:barChart>
      <c:catAx>
        <c:axId val="39851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8520400"/>
        <c:crosses val="autoZero"/>
        <c:auto val="1"/>
        <c:lblAlgn val="ctr"/>
        <c:lblOffset val="100"/>
        <c:noMultiLvlLbl val="0"/>
      </c:catAx>
      <c:valAx>
        <c:axId val="39852040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 with SVR12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9851984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58337621529703199"/>
          <c:y val="0.02"/>
          <c:w val="0.38723817973457503"/>
          <c:h val="9.29965879265091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218276801938"/>
          <c:y val="0.110866386266934"/>
          <c:w val="0.85494838986472799"/>
          <c:h val="0.76658702988213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DCV+SOF 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Week 2 </c:v>
                </c:pt>
                <c:pt idx="1">
                  <c:v>Week 4</c:v>
                </c:pt>
                <c:pt idx="2">
                  <c:v>EOT </c:v>
                </c:pt>
                <c:pt idx="3">
                  <c:v>SVR4</c:v>
                </c:pt>
                <c:pt idx="4">
                  <c:v>SVR12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DCV+SOF+RBV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Week 2 </c:v>
                </c:pt>
                <c:pt idx="1">
                  <c:v>Week 4</c:v>
                </c:pt>
                <c:pt idx="2">
                  <c:v>EOT </c:v>
                </c:pt>
                <c:pt idx="3">
                  <c:v>SVR4</c:v>
                </c:pt>
                <c:pt idx="4">
                  <c:v>SVR12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</c:v>
                </c:pt>
                <c:pt idx="1">
                  <c:v>95</c:v>
                </c:pt>
                <c:pt idx="2">
                  <c:v>100</c:v>
                </c:pt>
                <c:pt idx="3">
                  <c:v>100</c:v>
                </c:pt>
                <c:pt idx="4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8523200"/>
        <c:axId val="398523760"/>
      </c:barChart>
      <c:catAx>
        <c:axId val="39852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8523760"/>
        <c:crosses val="autoZero"/>
        <c:auto val="1"/>
        <c:lblAlgn val="ctr"/>
        <c:lblOffset val="100"/>
        <c:noMultiLvlLbl val="0"/>
      </c:catAx>
      <c:valAx>
        <c:axId val="39852376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>
                    <a:effectLst/>
                  </a:rPr>
                  <a:t>HCV RNA &lt; LLOQ  (% patients)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88461538461538E-3"/>
              <c:y val="0.1237697461730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9852320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25111233091055901"/>
          <c:y val="0"/>
          <c:w val="0.49949702200686402"/>
          <c:h val="8.66427837824619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896561006797"/>
          <c:y val="3.7785667416572903E-2"/>
          <c:w val="0.84635692173093702"/>
          <c:h val="0.782449028111576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NS3 polymorphisms</c:v>
                </c:pt>
              </c:strCache>
            </c:strRef>
          </c:tx>
          <c:spPr>
            <a:ln w="31750"/>
          </c:spPr>
          <c:marker>
            <c:symbol val="square"/>
            <c:size val="5"/>
            <c:spPr>
              <a:solidFill>
                <a:schemeClr val="bg2"/>
              </a:solidFill>
            </c:spPr>
          </c:marker>
          <c:cat>
            <c:numRef>
              <c:f>Sheet1!$A$2:$A$54</c:f>
              <c:numCache>
                <c:formatCode>General</c:formatCode>
                <c:ptCount val="53"/>
                <c:pt idx="0">
                  <c:v>1</c:v>
                </c:pt>
                <c:pt idx="4">
                  <c:v>2</c:v>
                </c:pt>
                <c:pt idx="8">
                  <c:v>3</c:v>
                </c:pt>
                <c:pt idx="12">
                  <c:v>4</c:v>
                </c:pt>
                <c:pt idx="16">
                  <c:v>5</c:v>
                </c:pt>
                <c:pt idx="20">
                  <c:v>6</c:v>
                </c:pt>
                <c:pt idx="24">
                  <c:v>7</c:v>
                </c:pt>
                <c:pt idx="28">
                  <c:v>8</c:v>
                </c:pt>
                <c:pt idx="32">
                  <c:v>9</c:v>
                </c:pt>
                <c:pt idx="36">
                  <c:v>10</c:v>
                </c:pt>
                <c:pt idx="40">
                  <c:v>11</c:v>
                </c:pt>
                <c:pt idx="44">
                  <c:v>12</c:v>
                </c:pt>
                <c:pt idx="48">
                  <c:v>13</c:v>
                </c:pt>
                <c:pt idx="52">
                  <c:v>14</c:v>
                </c:pt>
              </c:numCache>
            </c:numRef>
          </c:cat>
          <c:val>
            <c:numRef>
              <c:f>Sheet1!$B$2:$B$54</c:f>
              <c:numCache>
                <c:formatCode>General</c:formatCode>
                <c:ptCount val="53"/>
                <c:pt idx="0">
                  <c:v>0</c:v>
                </c:pt>
                <c:pt idx="1">
                  <c:v>-0.96</c:v>
                </c:pt>
                <c:pt idx="2">
                  <c:v>-2.11</c:v>
                </c:pt>
                <c:pt idx="4">
                  <c:v>-3.15</c:v>
                </c:pt>
                <c:pt idx="8">
                  <c:v>-3.68</c:v>
                </c:pt>
                <c:pt idx="12">
                  <c:v>-3.72</c:v>
                </c:pt>
                <c:pt idx="16">
                  <c:v>-3.91</c:v>
                </c:pt>
                <c:pt idx="20">
                  <c:v>-4.1399999999999997</c:v>
                </c:pt>
                <c:pt idx="24">
                  <c:v>-4.51</c:v>
                </c:pt>
                <c:pt idx="32">
                  <c:v>-4.6399999999999997</c:v>
                </c:pt>
                <c:pt idx="40">
                  <c:v>-4.88</c:v>
                </c:pt>
                <c:pt idx="52">
                  <c:v>-5.0999999999999996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413024"/>
        <c:axId val="40041358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No NS3 polymorphisms</c:v>
                </c:pt>
              </c:strCache>
            </c:strRef>
          </c:tx>
          <c:spPr>
            <a:ln w="31750">
              <a:solidFill>
                <a:srgbClr val="CA8438"/>
              </a:solidFill>
            </a:ln>
          </c:spPr>
          <c:marker>
            <c:symbol val="circle"/>
            <c:size val="6"/>
            <c:spPr>
              <a:solidFill>
                <a:srgbClr val="966229"/>
              </a:solidFill>
              <a:ln>
                <a:noFill/>
              </a:ln>
            </c:spPr>
          </c:marker>
          <c:cat>
            <c:numRef>
              <c:f>Sheet1!$A$2:$A$54</c:f>
              <c:numCache>
                <c:formatCode>General</c:formatCode>
                <c:ptCount val="53"/>
                <c:pt idx="0">
                  <c:v>1</c:v>
                </c:pt>
                <c:pt idx="4">
                  <c:v>2</c:v>
                </c:pt>
                <c:pt idx="8">
                  <c:v>3</c:v>
                </c:pt>
                <c:pt idx="12">
                  <c:v>4</c:v>
                </c:pt>
                <c:pt idx="16">
                  <c:v>5</c:v>
                </c:pt>
                <c:pt idx="20">
                  <c:v>6</c:v>
                </c:pt>
                <c:pt idx="24">
                  <c:v>7</c:v>
                </c:pt>
                <c:pt idx="28">
                  <c:v>8</c:v>
                </c:pt>
                <c:pt idx="32">
                  <c:v>9</c:v>
                </c:pt>
                <c:pt idx="36">
                  <c:v>10</c:v>
                </c:pt>
                <c:pt idx="40">
                  <c:v>11</c:v>
                </c:pt>
                <c:pt idx="44">
                  <c:v>12</c:v>
                </c:pt>
                <c:pt idx="48">
                  <c:v>13</c:v>
                </c:pt>
                <c:pt idx="52">
                  <c:v>14</c:v>
                </c:pt>
              </c:numCache>
            </c:num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0</c:v>
                </c:pt>
                <c:pt idx="1">
                  <c:v>-1.1499999999999999</c:v>
                </c:pt>
                <c:pt idx="2">
                  <c:v>-2.19</c:v>
                </c:pt>
                <c:pt idx="4">
                  <c:v>-3.22</c:v>
                </c:pt>
                <c:pt idx="8">
                  <c:v>-3.72</c:v>
                </c:pt>
                <c:pt idx="12">
                  <c:v>-3.97</c:v>
                </c:pt>
                <c:pt idx="16">
                  <c:v>-4.21</c:v>
                </c:pt>
                <c:pt idx="20">
                  <c:v>-4.3599999999999977</c:v>
                </c:pt>
                <c:pt idx="24">
                  <c:v>-4.54</c:v>
                </c:pt>
                <c:pt idx="32">
                  <c:v>-4.7699999999999987</c:v>
                </c:pt>
                <c:pt idx="40">
                  <c:v>-4.83</c:v>
                </c:pt>
                <c:pt idx="52">
                  <c:v>-4.97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414704"/>
        <c:axId val="400414144"/>
      </c:lineChart>
      <c:catAx>
        <c:axId val="400413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>
                    <a:effectLst/>
                  </a:rPr>
                  <a:t>Study Day 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2558641642397399"/>
              <c:y val="0.91001195163104598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400413584"/>
        <c:crosses val="autoZero"/>
        <c:auto val="1"/>
        <c:lblAlgn val="ctr"/>
        <c:lblOffset val="100"/>
        <c:noMultiLvlLbl val="0"/>
      </c:catAx>
      <c:valAx>
        <c:axId val="400413584"/>
        <c:scaling>
          <c:orientation val="minMax"/>
          <c:max val="0"/>
          <c:min val="-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Median Change</a:t>
                </a:r>
                <a:r>
                  <a:rPr lang="en-US" sz="1400" baseline="0" dirty="0" smtClean="0"/>
                  <a:t> in HCV RNA log</a:t>
                </a:r>
                <a:r>
                  <a:rPr lang="en-US" sz="1400" baseline="-25000" dirty="0" smtClean="0"/>
                  <a:t>10 </a:t>
                </a:r>
                <a:r>
                  <a:rPr lang="en-US" sz="1400" baseline="0" dirty="0" smtClean="0"/>
                  <a:t>(IU/ml)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6061351706036699E-2"/>
              <c:y val="6.35777284835925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0413024"/>
        <c:crosses val="autoZero"/>
        <c:crossBetween val="between"/>
      </c:valAx>
      <c:valAx>
        <c:axId val="40041414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00414704"/>
        <c:crosses val="max"/>
        <c:crossBetween val="between"/>
      </c:valAx>
      <c:catAx>
        <c:axId val="400414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414144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3125623359580001"/>
          <c:y val="3.3640064621489198E-2"/>
          <c:w val="0.54046866573185204"/>
          <c:h val="0.14910404138722999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0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3611840186599"/>
          <c:y val="4.8765432098765403E-2"/>
          <c:w val="0.84180215320307195"/>
          <c:h val="0.829444444444443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SOF+LDV</c:v>
                </c:pt>
                <c:pt idx="1">
                  <c:v>SOF/LDV + RBV</c:v>
                </c:pt>
                <c:pt idx="2">
                  <c:v>SOF/LDV</c:v>
                </c:pt>
                <c:pt idx="3">
                  <c:v>SOF/LDV +RBV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SOF+LDV</c:v>
                </c:pt>
                <c:pt idx="1">
                  <c:v>SOF/LDV + RBV</c:v>
                </c:pt>
                <c:pt idx="2">
                  <c:v>SOF/LDV</c:v>
                </c:pt>
                <c:pt idx="3">
                  <c:v>SOF/LDV +RBV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95</c:v>
                </c:pt>
                <c:pt idx="1">
                  <c:v>100</c:v>
                </c:pt>
                <c:pt idx="2">
                  <c:v>95</c:v>
                </c:pt>
                <c:pt idx="3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35687584"/>
        <c:axId val="395440976"/>
      </c:barChart>
      <c:catAx>
        <c:axId val="235687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5440976"/>
        <c:crosses val="autoZero"/>
        <c:auto val="1"/>
        <c:lblAlgn val="ctr"/>
        <c:lblOffset val="100"/>
        <c:noMultiLvlLbl val="0"/>
      </c:catAx>
      <c:valAx>
        <c:axId val="39544097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 anchor="ctr" anchorCtr="1"/>
              <a:lstStyle/>
              <a:p>
                <a:pPr>
                  <a:defRPr/>
                </a:pPr>
                <a:r>
                  <a:rPr lang="en-US" dirty="0" smtClean="0"/>
                  <a:t>SVR12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7592592592592601E-2"/>
              <c:y val="0.2813483036842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35687584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169028871391"/>
          <c:y val="0.12645502645502599"/>
          <c:w val="0.85154068241469805"/>
          <c:h val="0.684298837645293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SOF/LDV+RBV (n=25)</c:v>
                </c:pt>
              </c:strCache>
            </c:strRef>
          </c:tx>
          <c:marker>
            <c:symbol val="square"/>
            <c:size val="7"/>
            <c:spPr>
              <a:solidFill>
                <a:srgbClr val="326496">
                  <a:lumMod val="75000"/>
                </a:srgbClr>
              </a:solidFill>
            </c:spPr>
          </c:marker>
          <c:cat>
            <c:strRef>
              <c:f>Sheet1!$A$2:$A$11</c:f>
              <c:strCache>
                <c:ptCount val="10"/>
                <c:pt idx="0">
                  <c:v>Baseline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2</c:v>
                </c:pt>
                <c:pt idx="9">
                  <c:v>4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14.4</c:v>
                </c:pt>
                <c:pt idx="1">
                  <c:v>14.1</c:v>
                </c:pt>
                <c:pt idx="2">
                  <c:v>12.4</c:v>
                </c:pt>
                <c:pt idx="3">
                  <c:v>11.9</c:v>
                </c:pt>
                <c:pt idx="4">
                  <c:v>12.2</c:v>
                </c:pt>
                <c:pt idx="5">
                  <c:v>12.2</c:v>
                </c:pt>
                <c:pt idx="6">
                  <c:v>11.9</c:v>
                </c:pt>
                <c:pt idx="7">
                  <c:v>12</c:v>
                </c:pt>
                <c:pt idx="8">
                  <c:v>13.2</c:v>
                </c:pt>
                <c:pt idx="9">
                  <c:v>14.3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SOF/LDV+GS-9669 (n=26)</c:v>
                </c:pt>
              </c:strCache>
            </c:strRef>
          </c:tx>
          <c:marker>
            <c:symbol val="square"/>
            <c:size val="7"/>
            <c:spPr>
              <a:solidFill>
                <a:srgbClr val="718E25">
                  <a:lumMod val="50000"/>
                </a:srgbClr>
              </a:solidFill>
            </c:spPr>
          </c:marker>
          <c:cat>
            <c:strRef>
              <c:f>Sheet1!$A$2:$A$11</c:f>
              <c:strCache>
                <c:ptCount val="10"/>
                <c:pt idx="0">
                  <c:v>Baseline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2</c:v>
                </c:pt>
                <c:pt idx="9">
                  <c:v>4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14.2</c:v>
                </c:pt>
                <c:pt idx="1">
                  <c:v>14.4</c:v>
                </c:pt>
                <c:pt idx="2">
                  <c:v>13.8</c:v>
                </c:pt>
                <c:pt idx="3">
                  <c:v>13.9</c:v>
                </c:pt>
                <c:pt idx="4">
                  <c:v>14.2</c:v>
                </c:pt>
                <c:pt idx="5">
                  <c:v>14</c:v>
                </c:pt>
                <c:pt idx="6">
                  <c:v>14.2</c:v>
                </c:pt>
                <c:pt idx="7">
                  <c:v>14.1</c:v>
                </c:pt>
                <c:pt idx="8">
                  <c:v>14.2</c:v>
                </c:pt>
                <c:pt idx="9">
                  <c:v>14.3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443776"/>
        <c:axId val="395444336"/>
      </c:lineChart>
      <c:catAx>
        <c:axId val="39544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5444336"/>
        <c:crosses val="autoZero"/>
        <c:auto val="1"/>
        <c:lblAlgn val="ctr"/>
        <c:lblOffset val="100"/>
        <c:noMultiLvlLbl val="0"/>
      </c:catAx>
      <c:valAx>
        <c:axId val="395444336"/>
        <c:scaling>
          <c:orientation val="minMax"/>
          <c:max val="16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Mean Hemoglobin</a:t>
                </a:r>
                <a:r>
                  <a:rPr lang="en-US" sz="1600" baseline="0" dirty="0" smtClean="0"/>
                  <a:t> g/dL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93885160328113E-2"/>
              <c:y val="0.199204891055284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5443776"/>
        <c:crosses val="autoZero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1713823272090999"/>
          <c:y val="3.2280548264800202E-2"/>
          <c:w val="0.84952843394575706"/>
          <c:h val="7.8296046327542404E-2"/>
        </c:manualLayout>
      </c:layout>
      <c:overlay val="0"/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54452221250101"/>
          <c:y val="3.3918128654970701E-2"/>
          <c:w val="0.85639374939243695"/>
          <c:h val="0.79105263157894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568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2A5681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lumMod val="75000"/>
                  <a:alpha val="68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92</c:v>
                </c:pt>
                <c:pt idx="1">
                  <c:v>91</c:v>
                </c:pt>
                <c:pt idx="2">
                  <c:v>89</c:v>
                </c:pt>
                <c:pt idx="3">
                  <c:v>94</c:v>
                </c:pt>
                <c:pt idx="4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188A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solidFill>
                <a:srgbClr val="BFBFBF">
                  <a:alpha val="65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94</c:v>
                </c:pt>
                <c:pt idx="1">
                  <c:v>98</c:v>
                </c:pt>
                <c:pt idx="2">
                  <c:v>94</c:v>
                </c:pt>
                <c:pt idx="3">
                  <c:v>91</c:v>
                </c:pt>
                <c:pt idx="4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5447136"/>
        <c:axId val="395447696"/>
      </c:barChart>
      <c:catAx>
        <c:axId val="39544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395447696"/>
        <c:crosses val="autoZero"/>
        <c:auto val="1"/>
        <c:lblAlgn val="ctr"/>
        <c:lblOffset val="100"/>
        <c:noMultiLvlLbl val="0"/>
      </c:catAx>
      <c:valAx>
        <c:axId val="39544769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</a:t>
                </a:r>
                <a:r>
                  <a:rPr lang="en-US" baseline="0" dirty="0" smtClean="0"/>
                  <a:t> (%) with </a:t>
                </a:r>
                <a:r>
                  <a:rPr lang="en-US" dirty="0" smtClean="0"/>
                  <a:t>SVR</a:t>
                </a:r>
                <a:r>
                  <a:rPr lang="en-US" baseline="0" dirty="0" smtClean="0"/>
                  <a:t> 24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5447136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358340624089"/>
          <c:y val="3.1578947368420998E-2"/>
          <c:w val="0.86957993098084996"/>
          <c:h val="0.84602339181286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18E25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lumMod val="75000"/>
                  <a:alpha val="71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93</c:v>
                </c:pt>
                <c:pt idx="1">
                  <c:v>93</c:v>
                </c:pt>
                <c:pt idx="2">
                  <c:v>91</c:v>
                </c:pt>
                <c:pt idx="3">
                  <c:v>95</c:v>
                </c:pt>
                <c:pt idx="4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18E2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solidFill>
                <a:srgbClr val="BFBFBF">
                  <a:alpha val="69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97</c:v>
                </c:pt>
                <c:pt idx="1">
                  <c:v>97</c:v>
                </c:pt>
                <c:pt idx="2">
                  <c:v>96</c:v>
                </c:pt>
                <c:pt idx="3">
                  <c:v>93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5450496"/>
        <c:axId val="395451056"/>
      </c:barChart>
      <c:catAx>
        <c:axId val="39545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95451056"/>
        <c:crosses val="autoZero"/>
        <c:auto val="1"/>
        <c:lblAlgn val="ctr"/>
        <c:lblOffset val="100"/>
        <c:noMultiLvlLbl val="0"/>
      </c:catAx>
      <c:valAx>
        <c:axId val="39545105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</a:t>
                </a:r>
                <a:r>
                  <a:rPr lang="en-US" baseline="0" dirty="0" smtClean="0"/>
                  <a:t> with SVR24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6296296296296302E-3"/>
              <c:y val="0.184061334438458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5450496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04256085636299E-2"/>
          <c:y val="3.24971566054243E-2"/>
          <c:w val="0.89295391384900402"/>
          <c:h val="0.857891732283465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1b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solidFill>
                  <a:schemeClr val="accent1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</c:v>
                </c:pt>
                <c:pt idx="1">
                  <c:v>Genotype 1a</c:v>
                </c:pt>
                <c:pt idx="2">
                  <c:v>Genotype 1b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Genotype 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</c:v>
                </c:pt>
                <c:pt idx="1">
                  <c:v>Genotype 1a</c:v>
                </c:pt>
                <c:pt idx="2">
                  <c:v>Genotype 1b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95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Overall SVR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75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</c:v>
                </c:pt>
                <c:pt idx="1">
                  <c:v>Genotype 1a</c:v>
                </c:pt>
                <c:pt idx="2">
                  <c:v>Genotype 1b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5454416"/>
        <c:axId val="395454976"/>
      </c:barChart>
      <c:catAx>
        <c:axId val="39545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5454976"/>
        <c:crosses val="autoZero"/>
        <c:auto val="1"/>
        <c:lblAlgn val="ctr"/>
        <c:lblOffset val="100"/>
        <c:noMultiLvlLbl val="0"/>
      </c:catAx>
      <c:valAx>
        <c:axId val="3954549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5454416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 w="12700" cmpd="sng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72428793623"/>
          <c:y val="5.3741496598639402E-2"/>
          <c:w val="0.84924006027024401"/>
          <c:h val="0.7555782312925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Interferon_x000d_Ineligible/Intolerant</c:v>
                </c:pt>
                <c:pt idx="1">
                  <c:v>Nonresponders </c:v>
                </c:pt>
                <c:pt idx="2">
                  <c:v>Total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84.7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Genotype 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Interferon_x000d_Ineligible/Intolerant</c:v>
                </c:pt>
                <c:pt idx="1">
                  <c:v>Nonresponders </c:v>
                </c:pt>
                <c:pt idx="2">
                  <c:v>Total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80.5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Overall SVR 2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5">
                  <a:lumMod val="60000"/>
                  <a:lumOff val="4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Interferon_x000d_Ineligible/Intolerant</c:v>
                </c:pt>
                <c:pt idx="1">
                  <c:v>Nonresponders </c:v>
                </c:pt>
                <c:pt idx="2">
                  <c:v>Total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87.4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509760"/>
        <c:axId val="398510320"/>
      </c:barChart>
      <c:catAx>
        <c:axId val="39850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8510320"/>
        <c:crosses val="autoZero"/>
        <c:auto val="1"/>
        <c:lblAlgn val="ctr"/>
        <c:lblOffset val="100"/>
        <c:noMultiLvlLbl val="0"/>
      </c:catAx>
      <c:valAx>
        <c:axId val="3985103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>
                    <a:effectLst/>
                  </a:rPr>
                  <a:t>HCV RNA &lt;LLOQ (% of patients)</a:t>
                </a:r>
                <a:endParaRPr lang="en-US" sz="1600" dirty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9850976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00425132972"/>
          <c:y val="0.125720928905626"/>
          <c:w val="0.84115199969811805"/>
          <c:h val="0.74942399863060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EOT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Naïve</c:v>
                </c:pt>
                <c:pt idx="1">
                  <c:v>Null Responder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97.6</c:v>
                </c:pt>
                <c:pt idx="1">
                  <c:v>97.5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SVR12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Naïve</c:v>
                </c:pt>
                <c:pt idx="1">
                  <c:v>Null Responder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95.2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8513120"/>
        <c:axId val="398513680"/>
      </c:barChart>
      <c:catAx>
        <c:axId val="39851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98513680"/>
        <c:crosses val="autoZero"/>
        <c:auto val="1"/>
        <c:lblAlgn val="ctr"/>
        <c:lblOffset val="100"/>
        <c:noMultiLvlLbl val="0"/>
      </c:catAx>
      <c:valAx>
        <c:axId val="39851368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 with SVR24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190442437622798E-2"/>
              <c:y val="0.1158858267716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9851312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71836483160537501"/>
          <c:y val="0"/>
          <c:w val="0.252983184631981"/>
          <c:h val="0.1010832477462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5788594607499"/>
          <c:y val="0.13627116463383299"/>
          <c:w val="0.85134514435695496"/>
          <c:h val="0.73477458700015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DCV + ASV + BMS'325 75mg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97.5</c:v>
                </c:pt>
                <c:pt idx="1">
                  <c:v>92.4</c:v>
                </c:pt>
                <c:pt idx="2">
                  <c:v>92.2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DCV + ASV + BMS'325 150mg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94.2</c:v>
                </c:pt>
                <c:pt idx="1">
                  <c:v>91.7</c:v>
                </c:pt>
                <c:pt idx="2">
                  <c:v>91.7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8516480"/>
        <c:axId val="398517040"/>
      </c:barChart>
      <c:catAx>
        <c:axId val="39851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8517040"/>
        <c:crosses val="autoZero"/>
        <c:auto val="1"/>
        <c:lblAlgn val="ctr"/>
        <c:lblOffset val="100"/>
        <c:noMultiLvlLbl val="0"/>
      </c:catAx>
      <c:valAx>
        <c:axId val="39851704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>
                    <a:effectLst/>
                  </a:rPr>
                  <a:t>Response, % of Patients</a:t>
                </a:r>
                <a:endParaRPr lang="en-US" dirty="0" smtClean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9851648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9116082080648996E-2"/>
          <c:y val="1.6143832020997399E-2"/>
          <c:w val="0.89058100691958997"/>
          <c:h val="9.11731254181462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FB6F9-C70E-4AA2-8538-E8CD83C124E0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NS5b</a:t>
          </a:r>
          <a:endParaRPr lang="en-US" dirty="0">
            <a:solidFill>
              <a:srgbClr val="FFFFFF"/>
            </a:solidFill>
          </a:endParaRPr>
        </a:p>
      </dgm:t>
    </dgm:pt>
    <dgm:pt modelId="{036D5E4B-0F8F-4B56-9D22-B8C3710515D1}" type="parTrans" cxnId="{23C294E1-8967-4814-9104-633E84AC06EB}">
      <dgm:prSet/>
      <dgm:spPr/>
      <dgm:t>
        <a:bodyPr/>
        <a:lstStyle/>
        <a:p>
          <a:endParaRPr lang="en-US"/>
        </a:p>
      </dgm:t>
    </dgm:pt>
    <dgm:pt modelId="{FC4EEA26-F2BB-4B78-B674-E76501EC7F60}" type="sibTrans" cxnId="{23C294E1-8967-4814-9104-633E84AC06EB}">
      <dgm:prSet/>
      <dgm:spPr/>
      <dgm:t>
        <a:bodyPr/>
        <a:lstStyle/>
        <a:p>
          <a:endParaRPr lang="en-US"/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CC4DB3-ADC2-4853-BBFD-83BB1DAB2C56}" type="pres">
      <dgm:prSet presAssocID="{A45FB6F9-C70E-4AA2-8538-E8CD83C124E0}" presName="Parent" presStyleLbl="node0" presStyleIdx="0" presStyleCnt="1" custLinFactNeighborX="-4545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23A6A-6A0E-794C-9BB5-B9B83B6575F4}" type="presOf" srcId="{A45FB6F9-C70E-4AA2-8538-E8CD83C124E0}" destId="{1DCC4DB3-ADC2-4853-BBFD-83BB1DAB2C56}" srcOrd="0" destOrd="0" presId="urn:microsoft.com/office/officeart/2011/layout/HexagonRadial"/>
    <dgm:cxn modelId="{23C294E1-8967-4814-9104-633E84AC06EB}" srcId="{49936044-CCB3-4FA7-A9AF-3E1CD739B1E4}" destId="{A45FB6F9-C70E-4AA2-8538-E8CD83C124E0}" srcOrd="0" destOrd="0" parTransId="{036D5E4B-0F8F-4B56-9D22-B8C3710515D1}" sibTransId="{FC4EEA26-F2BB-4B78-B674-E76501EC7F60}"/>
    <dgm:cxn modelId="{2171B4AF-AB7A-1A4F-8679-94620F7C83A8}" type="presOf" srcId="{49936044-CCB3-4FA7-A9AF-3E1CD739B1E4}" destId="{142478FD-6AE8-4445-B2E2-98A9810A781C}" srcOrd="0" destOrd="0" presId="urn:microsoft.com/office/officeart/2011/layout/HexagonRadial"/>
    <dgm:cxn modelId="{DCCC25A1-992D-E847-BA11-A51503FE1E8B}" type="presParOf" srcId="{142478FD-6AE8-4445-B2E2-98A9810A781C}" destId="{1DCC4DB3-ADC2-4853-BBFD-83BB1DAB2C56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FB6F9-C70E-4AA2-8538-E8CD83C124E0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NS5b</a:t>
          </a:r>
          <a:endParaRPr lang="en-US" dirty="0">
            <a:solidFill>
              <a:schemeClr val="bg1"/>
            </a:solidFill>
          </a:endParaRPr>
        </a:p>
      </dgm:t>
    </dgm:pt>
    <dgm:pt modelId="{036D5E4B-0F8F-4B56-9D22-B8C3710515D1}" type="parTrans" cxnId="{23C294E1-8967-4814-9104-633E84AC06EB}">
      <dgm:prSet/>
      <dgm:spPr/>
      <dgm:t>
        <a:bodyPr/>
        <a:lstStyle/>
        <a:p>
          <a:endParaRPr lang="en-US"/>
        </a:p>
      </dgm:t>
    </dgm:pt>
    <dgm:pt modelId="{FC4EEA26-F2BB-4B78-B674-E76501EC7F60}" type="sibTrans" cxnId="{23C294E1-8967-4814-9104-633E84AC06EB}">
      <dgm:prSet/>
      <dgm:spPr/>
      <dgm:t>
        <a:bodyPr/>
        <a:lstStyle/>
        <a:p>
          <a:endParaRPr lang="en-US"/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CC4DB3-ADC2-4853-BBFD-83BB1DAB2C56}" type="pres">
      <dgm:prSet presAssocID="{A45FB6F9-C70E-4AA2-8538-E8CD83C124E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294E1-8967-4814-9104-633E84AC06EB}" srcId="{49936044-CCB3-4FA7-A9AF-3E1CD739B1E4}" destId="{A45FB6F9-C70E-4AA2-8538-E8CD83C124E0}" srcOrd="0" destOrd="0" parTransId="{036D5E4B-0F8F-4B56-9D22-B8C3710515D1}" sibTransId="{FC4EEA26-F2BB-4B78-B674-E76501EC7F60}"/>
    <dgm:cxn modelId="{DEB8F427-124F-964B-9ED6-1FF1782C36A2}" type="presOf" srcId="{A45FB6F9-C70E-4AA2-8538-E8CD83C124E0}" destId="{1DCC4DB3-ADC2-4853-BBFD-83BB1DAB2C56}" srcOrd="0" destOrd="0" presId="urn:microsoft.com/office/officeart/2011/layout/HexagonRadial"/>
    <dgm:cxn modelId="{2800909D-FA48-154E-BB08-C41BEF075907}" type="presOf" srcId="{49936044-CCB3-4FA7-A9AF-3E1CD739B1E4}" destId="{142478FD-6AE8-4445-B2E2-98A9810A781C}" srcOrd="0" destOrd="0" presId="urn:microsoft.com/office/officeart/2011/layout/HexagonRadial"/>
    <dgm:cxn modelId="{C8545E6B-98AA-6A4F-8883-AA1C341F8EBE}" type="presParOf" srcId="{142478FD-6AE8-4445-B2E2-98A9810A781C}" destId="{1DCC4DB3-ADC2-4853-BBFD-83BB1DAB2C56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FB6F9-C70E-4AA2-8538-E8CD83C124E0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NS5b</a:t>
          </a:r>
          <a:endParaRPr lang="en-US" dirty="0">
            <a:solidFill>
              <a:srgbClr val="FFFFFF"/>
            </a:solidFill>
          </a:endParaRPr>
        </a:p>
      </dgm:t>
    </dgm:pt>
    <dgm:pt modelId="{036D5E4B-0F8F-4B56-9D22-B8C3710515D1}" type="parTrans" cxnId="{23C294E1-8967-4814-9104-633E84AC06EB}">
      <dgm:prSet/>
      <dgm:spPr/>
      <dgm:t>
        <a:bodyPr/>
        <a:lstStyle/>
        <a:p>
          <a:endParaRPr lang="en-US"/>
        </a:p>
      </dgm:t>
    </dgm:pt>
    <dgm:pt modelId="{FC4EEA26-F2BB-4B78-B674-E76501EC7F60}" type="sibTrans" cxnId="{23C294E1-8967-4814-9104-633E84AC06EB}">
      <dgm:prSet/>
      <dgm:spPr/>
      <dgm:t>
        <a:bodyPr/>
        <a:lstStyle/>
        <a:p>
          <a:endParaRPr lang="en-US"/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CC4DB3-ADC2-4853-BBFD-83BB1DAB2C56}" type="pres">
      <dgm:prSet presAssocID="{A45FB6F9-C70E-4AA2-8538-E8CD83C124E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294E1-8967-4814-9104-633E84AC06EB}" srcId="{49936044-CCB3-4FA7-A9AF-3E1CD739B1E4}" destId="{A45FB6F9-C70E-4AA2-8538-E8CD83C124E0}" srcOrd="0" destOrd="0" parTransId="{036D5E4B-0F8F-4B56-9D22-B8C3710515D1}" sibTransId="{FC4EEA26-F2BB-4B78-B674-E76501EC7F60}"/>
    <dgm:cxn modelId="{57686499-E38D-7948-86AE-A08B7534CF74}" type="presOf" srcId="{A45FB6F9-C70E-4AA2-8538-E8CD83C124E0}" destId="{1DCC4DB3-ADC2-4853-BBFD-83BB1DAB2C56}" srcOrd="0" destOrd="0" presId="urn:microsoft.com/office/officeart/2011/layout/HexagonRadial"/>
    <dgm:cxn modelId="{761445CE-3E74-704D-9063-482FD3075911}" type="presOf" srcId="{49936044-CCB3-4FA7-A9AF-3E1CD739B1E4}" destId="{142478FD-6AE8-4445-B2E2-98A9810A781C}" srcOrd="0" destOrd="0" presId="urn:microsoft.com/office/officeart/2011/layout/HexagonRadial"/>
    <dgm:cxn modelId="{868497CF-65A1-5844-8247-70646792D545}" type="presParOf" srcId="{142478FD-6AE8-4445-B2E2-98A9810A781C}" destId="{1DCC4DB3-ADC2-4853-BBFD-83BB1DAB2C56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FB6F9-C70E-4AA2-8538-E8CD83C124E0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NS5b</a:t>
          </a:r>
          <a:endParaRPr lang="en-US" dirty="0">
            <a:solidFill>
              <a:srgbClr val="FFFFFF"/>
            </a:solidFill>
          </a:endParaRPr>
        </a:p>
      </dgm:t>
    </dgm:pt>
    <dgm:pt modelId="{036D5E4B-0F8F-4B56-9D22-B8C3710515D1}" type="parTrans" cxnId="{23C294E1-8967-4814-9104-633E84AC06EB}">
      <dgm:prSet/>
      <dgm:spPr/>
      <dgm:t>
        <a:bodyPr/>
        <a:lstStyle/>
        <a:p>
          <a:endParaRPr lang="en-US"/>
        </a:p>
      </dgm:t>
    </dgm:pt>
    <dgm:pt modelId="{FC4EEA26-F2BB-4B78-B674-E76501EC7F60}" type="sibTrans" cxnId="{23C294E1-8967-4814-9104-633E84AC06EB}">
      <dgm:prSet/>
      <dgm:spPr/>
      <dgm:t>
        <a:bodyPr/>
        <a:lstStyle/>
        <a:p>
          <a:endParaRPr lang="en-US"/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CC4DB3-ADC2-4853-BBFD-83BB1DAB2C56}" type="pres">
      <dgm:prSet presAssocID="{A45FB6F9-C70E-4AA2-8538-E8CD83C124E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294E1-8967-4814-9104-633E84AC06EB}" srcId="{49936044-CCB3-4FA7-A9AF-3E1CD739B1E4}" destId="{A45FB6F9-C70E-4AA2-8538-E8CD83C124E0}" srcOrd="0" destOrd="0" parTransId="{036D5E4B-0F8F-4B56-9D22-B8C3710515D1}" sibTransId="{FC4EEA26-F2BB-4B78-B674-E76501EC7F60}"/>
    <dgm:cxn modelId="{5DB2B855-1BB1-8B42-BF41-E742FA1B9EF2}" type="presOf" srcId="{A45FB6F9-C70E-4AA2-8538-E8CD83C124E0}" destId="{1DCC4DB3-ADC2-4853-BBFD-83BB1DAB2C56}" srcOrd="0" destOrd="0" presId="urn:microsoft.com/office/officeart/2011/layout/HexagonRadial"/>
    <dgm:cxn modelId="{E1041EEF-3408-3F42-8ADA-1E9825AB19D1}" type="presOf" srcId="{49936044-CCB3-4FA7-A9AF-3E1CD739B1E4}" destId="{142478FD-6AE8-4445-B2E2-98A9810A781C}" srcOrd="0" destOrd="0" presId="urn:microsoft.com/office/officeart/2011/layout/HexagonRadial"/>
    <dgm:cxn modelId="{92D83256-83FA-8947-A114-C35DB3D0A381}" type="presParOf" srcId="{142478FD-6AE8-4445-B2E2-98A9810A781C}" destId="{1DCC4DB3-ADC2-4853-BBFD-83BB1DAB2C56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FB6F9-C70E-4AA2-8538-E8CD83C124E0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NS5b</a:t>
          </a:r>
          <a:endParaRPr lang="en-US" dirty="0">
            <a:solidFill>
              <a:srgbClr val="FFFFFF"/>
            </a:solidFill>
          </a:endParaRPr>
        </a:p>
      </dgm:t>
    </dgm:pt>
    <dgm:pt modelId="{036D5E4B-0F8F-4B56-9D22-B8C3710515D1}" type="parTrans" cxnId="{23C294E1-8967-4814-9104-633E84AC06E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C4EEA26-F2BB-4B78-B674-E76501EC7F60}" type="sibTrans" cxnId="{23C294E1-8967-4814-9104-633E84AC06E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CC4DB3-ADC2-4853-BBFD-83BB1DAB2C56}" type="pres">
      <dgm:prSet presAssocID="{A45FB6F9-C70E-4AA2-8538-E8CD83C124E0}" presName="Parent" presStyleLbl="node0" presStyleIdx="0" presStyleCnt="1" custLinFactNeighborX="-2607" custLinFactNeighborY="-188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A1F63DB5-C883-1B40-921B-5336C04E4CEB}" type="presOf" srcId="{A45FB6F9-C70E-4AA2-8538-E8CD83C124E0}" destId="{1DCC4DB3-ADC2-4853-BBFD-83BB1DAB2C56}" srcOrd="0" destOrd="0" presId="urn:microsoft.com/office/officeart/2011/layout/HexagonRadial"/>
    <dgm:cxn modelId="{23C294E1-8967-4814-9104-633E84AC06EB}" srcId="{49936044-CCB3-4FA7-A9AF-3E1CD739B1E4}" destId="{A45FB6F9-C70E-4AA2-8538-E8CD83C124E0}" srcOrd="0" destOrd="0" parTransId="{036D5E4B-0F8F-4B56-9D22-B8C3710515D1}" sibTransId="{FC4EEA26-F2BB-4B78-B674-E76501EC7F60}"/>
    <dgm:cxn modelId="{E5765BB8-88C4-B44C-AAF2-7C275D7C47CE}" type="presOf" srcId="{49936044-CCB3-4FA7-A9AF-3E1CD739B1E4}" destId="{142478FD-6AE8-4445-B2E2-98A9810A781C}" srcOrd="0" destOrd="0" presId="urn:microsoft.com/office/officeart/2011/layout/HexagonRadial"/>
    <dgm:cxn modelId="{B67836B6-71CD-1E4C-8958-247653B0F987}" type="presParOf" srcId="{142478FD-6AE8-4445-B2E2-98A9810A781C}" destId="{1DCC4DB3-ADC2-4853-BBFD-83BB1DAB2C56}" srcOrd="0" destOrd="0" presId="urn:microsoft.com/office/officeart/2011/layout/HexagonRadial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FB6F9-C70E-4AA2-8538-E8CD83C124E0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NS5b</a:t>
          </a:r>
          <a:endParaRPr lang="en-US" dirty="0">
            <a:solidFill>
              <a:srgbClr val="FFFFFF"/>
            </a:solidFill>
          </a:endParaRPr>
        </a:p>
      </dgm:t>
    </dgm:pt>
    <dgm:pt modelId="{036D5E4B-0F8F-4B56-9D22-B8C3710515D1}" type="parTrans" cxnId="{23C294E1-8967-4814-9104-633E84AC06EB}">
      <dgm:prSet/>
      <dgm:spPr/>
      <dgm:t>
        <a:bodyPr/>
        <a:lstStyle/>
        <a:p>
          <a:endParaRPr lang="en-US"/>
        </a:p>
      </dgm:t>
    </dgm:pt>
    <dgm:pt modelId="{FC4EEA26-F2BB-4B78-B674-E76501EC7F60}" type="sibTrans" cxnId="{23C294E1-8967-4814-9104-633E84AC06EB}">
      <dgm:prSet/>
      <dgm:spPr/>
      <dgm:t>
        <a:bodyPr/>
        <a:lstStyle/>
        <a:p>
          <a:endParaRPr lang="en-US"/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CC4DB3-ADC2-4853-BBFD-83BB1DAB2C56}" type="pres">
      <dgm:prSet presAssocID="{A45FB6F9-C70E-4AA2-8538-E8CD83C124E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294E1-8967-4814-9104-633E84AC06EB}" srcId="{49936044-CCB3-4FA7-A9AF-3E1CD739B1E4}" destId="{A45FB6F9-C70E-4AA2-8538-E8CD83C124E0}" srcOrd="0" destOrd="0" parTransId="{036D5E4B-0F8F-4B56-9D22-B8C3710515D1}" sibTransId="{FC4EEA26-F2BB-4B78-B674-E76501EC7F60}"/>
    <dgm:cxn modelId="{0BC7FE8C-BAD5-E948-99C8-E6E660FE69C5}" type="presOf" srcId="{49936044-CCB3-4FA7-A9AF-3E1CD739B1E4}" destId="{142478FD-6AE8-4445-B2E2-98A9810A781C}" srcOrd="0" destOrd="0" presId="urn:microsoft.com/office/officeart/2011/layout/HexagonRadial"/>
    <dgm:cxn modelId="{4C156173-71D1-2A4E-9A8B-8D78942F8A39}" type="presOf" srcId="{A45FB6F9-C70E-4AA2-8538-E8CD83C124E0}" destId="{1DCC4DB3-ADC2-4853-BBFD-83BB1DAB2C56}" srcOrd="0" destOrd="0" presId="urn:microsoft.com/office/officeart/2011/layout/HexagonRadial"/>
    <dgm:cxn modelId="{D1566D5B-C0FB-9F45-9534-EAFDEA0B38DE}" type="presParOf" srcId="{142478FD-6AE8-4445-B2E2-98A9810A781C}" destId="{1DCC4DB3-ADC2-4853-BBFD-83BB1DAB2C56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FB6F9-C70E-4AA2-8538-E8CD83C124E0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NS5b</a:t>
          </a:r>
          <a:endParaRPr lang="en-US" dirty="0">
            <a:solidFill>
              <a:srgbClr val="FFFFFF"/>
            </a:solidFill>
          </a:endParaRPr>
        </a:p>
      </dgm:t>
    </dgm:pt>
    <dgm:pt modelId="{036D5E4B-0F8F-4B56-9D22-B8C3710515D1}" type="parTrans" cxnId="{23C294E1-8967-4814-9104-633E84AC06EB}">
      <dgm:prSet/>
      <dgm:spPr/>
      <dgm:t>
        <a:bodyPr/>
        <a:lstStyle/>
        <a:p>
          <a:endParaRPr lang="en-US"/>
        </a:p>
      </dgm:t>
    </dgm:pt>
    <dgm:pt modelId="{FC4EEA26-F2BB-4B78-B674-E76501EC7F60}" type="sibTrans" cxnId="{23C294E1-8967-4814-9104-633E84AC06EB}">
      <dgm:prSet/>
      <dgm:spPr/>
      <dgm:t>
        <a:bodyPr/>
        <a:lstStyle/>
        <a:p>
          <a:endParaRPr lang="en-US"/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CC4DB3-ADC2-4853-BBFD-83BB1DAB2C56}" type="pres">
      <dgm:prSet presAssocID="{A45FB6F9-C70E-4AA2-8538-E8CD83C124E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294E1-8967-4814-9104-633E84AC06EB}" srcId="{49936044-CCB3-4FA7-A9AF-3E1CD739B1E4}" destId="{A45FB6F9-C70E-4AA2-8538-E8CD83C124E0}" srcOrd="0" destOrd="0" parTransId="{036D5E4B-0F8F-4B56-9D22-B8C3710515D1}" sibTransId="{FC4EEA26-F2BB-4B78-B674-E76501EC7F60}"/>
    <dgm:cxn modelId="{70F4FD4C-CDE5-734E-83BB-D2C7FDB84C80}" type="presOf" srcId="{49936044-CCB3-4FA7-A9AF-3E1CD739B1E4}" destId="{142478FD-6AE8-4445-B2E2-98A9810A781C}" srcOrd="0" destOrd="0" presId="urn:microsoft.com/office/officeart/2011/layout/HexagonRadial"/>
    <dgm:cxn modelId="{D9B19C6D-4AD0-C84E-AED6-1576B457CCB6}" type="presOf" srcId="{A45FB6F9-C70E-4AA2-8538-E8CD83C124E0}" destId="{1DCC4DB3-ADC2-4853-BBFD-83BB1DAB2C56}" srcOrd="0" destOrd="0" presId="urn:microsoft.com/office/officeart/2011/layout/HexagonRadial"/>
    <dgm:cxn modelId="{EF27AD80-02DE-4A47-A3F6-D77592F269B1}" type="presParOf" srcId="{142478FD-6AE8-4445-B2E2-98A9810A781C}" destId="{1DCC4DB3-ADC2-4853-BBFD-83BB1DAB2C56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1DC4E7-BAF0-4A18-8306-034902EB174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NS3</a:t>
          </a:r>
          <a:endParaRPr lang="en-US" dirty="0">
            <a:solidFill>
              <a:schemeClr val="bg1"/>
            </a:solidFill>
          </a:endParaRPr>
        </a:p>
      </dgm:t>
    </dgm:pt>
    <dgm:pt modelId="{78731AB2-2466-4008-A8DF-EA1945719850}" type="parTrans" cxnId="{5A5C8004-C787-4B6D-A589-C54545983664}">
      <dgm:prSet/>
      <dgm:spPr/>
      <dgm:t>
        <a:bodyPr/>
        <a:lstStyle/>
        <a:p>
          <a:endParaRPr lang="en-US"/>
        </a:p>
      </dgm:t>
    </dgm:pt>
    <dgm:pt modelId="{7E5DF7CD-54F1-4BC8-B95C-A26800B8FE82}" type="sibTrans" cxnId="{5A5C8004-C787-4B6D-A589-C54545983664}">
      <dgm:prSet/>
      <dgm:spPr/>
      <dgm:t>
        <a:bodyPr/>
        <a:lstStyle/>
        <a:p>
          <a:endParaRPr lang="en-US"/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B2ADC3-1EC2-4F81-99A3-8DE02535733B}" type="pres">
      <dgm:prSet presAssocID="{EE1DC4E7-BAF0-4A18-8306-034902EB174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9C3B604D-130A-7C4C-80DE-F6ED78FDD2F0}" type="presOf" srcId="{EE1DC4E7-BAF0-4A18-8306-034902EB1744}" destId="{89B2ADC3-1EC2-4F81-99A3-8DE02535733B}" srcOrd="0" destOrd="0" presId="urn:microsoft.com/office/officeart/2011/layout/HexagonRadial"/>
    <dgm:cxn modelId="{4C6F4004-E093-8742-A537-70B3077EF36A}" type="presOf" srcId="{49936044-CCB3-4FA7-A9AF-3E1CD739B1E4}" destId="{142478FD-6AE8-4445-B2E2-98A9810A781C}" srcOrd="0" destOrd="0" presId="urn:microsoft.com/office/officeart/2011/layout/HexagonRadial"/>
    <dgm:cxn modelId="{5A5C8004-C787-4B6D-A589-C54545983664}" srcId="{49936044-CCB3-4FA7-A9AF-3E1CD739B1E4}" destId="{EE1DC4E7-BAF0-4A18-8306-034902EB1744}" srcOrd="0" destOrd="0" parTransId="{78731AB2-2466-4008-A8DF-EA1945719850}" sibTransId="{7E5DF7CD-54F1-4BC8-B95C-A26800B8FE82}"/>
    <dgm:cxn modelId="{54B0A117-E2F4-2145-9E41-14BE8BFFAF20}" type="presParOf" srcId="{142478FD-6AE8-4445-B2E2-98A9810A781C}" destId="{89B2ADC3-1EC2-4F81-99A3-8DE02535733B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1DC4E7-BAF0-4A18-8306-034902EB1744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NS3</a:t>
          </a:r>
          <a:endParaRPr lang="en-US" dirty="0">
            <a:solidFill>
              <a:srgbClr val="FFFFFF"/>
            </a:solidFill>
          </a:endParaRPr>
        </a:p>
      </dgm:t>
    </dgm:pt>
    <dgm:pt modelId="{78731AB2-2466-4008-A8DF-EA1945719850}" type="parTrans" cxnId="{5A5C8004-C787-4B6D-A589-C545459836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5DF7CD-54F1-4BC8-B95C-A26800B8FE82}" type="sibTrans" cxnId="{5A5C8004-C787-4B6D-A589-C545459836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82F19F-F826-473D-9C34-86FBC3AEF81E}" type="pres">
      <dgm:prSet presAssocID="{EE1DC4E7-BAF0-4A18-8306-034902EB174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0A370-3827-EE42-94FD-6520A3C910E0}" type="presOf" srcId="{EE1DC4E7-BAF0-4A18-8306-034902EB1744}" destId="{9C82F19F-F826-473D-9C34-86FBC3AEF81E}" srcOrd="0" destOrd="0" presId="urn:microsoft.com/office/officeart/2011/layout/HexagonRadial"/>
    <dgm:cxn modelId="{5A5C8004-C787-4B6D-A589-C54545983664}" srcId="{49936044-CCB3-4FA7-A9AF-3E1CD739B1E4}" destId="{EE1DC4E7-BAF0-4A18-8306-034902EB1744}" srcOrd="0" destOrd="0" parTransId="{78731AB2-2466-4008-A8DF-EA1945719850}" sibTransId="{7E5DF7CD-54F1-4BC8-B95C-A26800B8FE82}"/>
    <dgm:cxn modelId="{496CAEB7-B01A-A541-9190-42EE81147017}" type="presOf" srcId="{49936044-CCB3-4FA7-A9AF-3E1CD739B1E4}" destId="{142478FD-6AE8-4445-B2E2-98A9810A781C}" srcOrd="0" destOrd="0" presId="urn:microsoft.com/office/officeart/2011/layout/HexagonRadial"/>
    <dgm:cxn modelId="{E6A6D238-FC5D-484D-9C24-C9F87F75395A}" type="presParOf" srcId="{142478FD-6AE8-4445-B2E2-98A9810A781C}" destId="{9C82F19F-F826-473D-9C34-86FBC3AEF81E}" srcOrd="0" destOrd="0" presId="urn:microsoft.com/office/officeart/2011/layout/HexagonRadial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1DC4E7-BAF0-4A18-8306-034902EB174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NS3</a:t>
          </a:r>
          <a:endParaRPr lang="en-US" dirty="0">
            <a:solidFill>
              <a:schemeClr val="bg1"/>
            </a:solidFill>
          </a:endParaRPr>
        </a:p>
      </dgm:t>
    </dgm:pt>
    <dgm:pt modelId="{78731AB2-2466-4008-A8DF-EA1945719850}" type="parTrans" cxnId="{5A5C8004-C787-4B6D-A589-C54545983664}">
      <dgm:prSet/>
      <dgm:spPr/>
      <dgm:t>
        <a:bodyPr/>
        <a:lstStyle/>
        <a:p>
          <a:endParaRPr lang="en-US"/>
        </a:p>
      </dgm:t>
    </dgm:pt>
    <dgm:pt modelId="{7E5DF7CD-54F1-4BC8-B95C-A26800B8FE82}" type="sibTrans" cxnId="{5A5C8004-C787-4B6D-A589-C54545983664}">
      <dgm:prSet/>
      <dgm:spPr/>
      <dgm:t>
        <a:bodyPr/>
        <a:lstStyle/>
        <a:p>
          <a:endParaRPr lang="en-US"/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821754-D1C1-4AA6-813A-71504E0A138F}" type="pres">
      <dgm:prSet presAssocID="{EE1DC4E7-BAF0-4A18-8306-034902EB174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768A9-F451-E44A-96DD-606DBEF7AEBE}" type="presOf" srcId="{49936044-CCB3-4FA7-A9AF-3E1CD739B1E4}" destId="{142478FD-6AE8-4445-B2E2-98A9810A781C}" srcOrd="0" destOrd="0" presId="urn:microsoft.com/office/officeart/2011/layout/HexagonRadial"/>
    <dgm:cxn modelId="{5A5C8004-C787-4B6D-A589-C54545983664}" srcId="{49936044-CCB3-4FA7-A9AF-3E1CD739B1E4}" destId="{EE1DC4E7-BAF0-4A18-8306-034902EB1744}" srcOrd="0" destOrd="0" parTransId="{78731AB2-2466-4008-A8DF-EA1945719850}" sibTransId="{7E5DF7CD-54F1-4BC8-B95C-A26800B8FE82}"/>
    <dgm:cxn modelId="{659C2E89-6530-7F4C-A8F2-25F13966E15C}" type="presOf" srcId="{EE1DC4E7-BAF0-4A18-8306-034902EB1744}" destId="{A3821754-D1C1-4AA6-813A-71504E0A138F}" srcOrd="0" destOrd="0" presId="urn:microsoft.com/office/officeart/2011/layout/HexagonRadial"/>
    <dgm:cxn modelId="{FE67C3A4-CC4C-5C40-ACD5-94F14783C77D}" type="presParOf" srcId="{142478FD-6AE8-4445-B2E2-98A9810A781C}" destId="{A3821754-D1C1-4AA6-813A-71504E0A138F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936044-CCB3-4FA7-A9AF-3E1CD739B1E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1DC4E7-BAF0-4A18-8306-034902EB174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NS5b</a:t>
          </a:r>
          <a:endParaRPr lang="en-US" dirty="0">
            <a:solidFill>
              <a:srgbClr val="FFFFFF"/>
            </a:solidFill>
          </a:endParaRPr>
        </a:p>
      </dgm:t>
    </dgm:pt>
    <dgm:pt modelId="{78731AB2-2466-4008-A8DF-EA1945719850}" type="parTrans" cxnId="{5A5C8004-C787-4B6D-A589-C54545983664}">
      <dgm:prSet/>
      <dgm:spPr/>
      <dgm:t>
        <a:bodyPr/>
        <a:lstStyle/>
        <a:p>
          <a:endParaRPr lang="en-US"/>
        </a:p>
      </dgm:t>
    </dgm:pt>
    <dgm:pt modelId="{7E5DF7CD-54F1-4BC8-B95C-A26800B8FE82}" type="sibTrans" cxnId="{5A5C8004-C787-4B6D-A589-C54545983664}">
      <dgm:prSet/>
      <dgm:spPr/>
      <dgm:t>
        <a:bodyPr/>
        <a:lstStyle/>
        <a:p>
          <a:endParaRPr lang="en-US"/>
        </a:p>
      </dgm:t>
    </dgm:pt>
    <dgm:pt modelId="{142478FD-6AE8-4445-B2E2-98A9810A781C}" type="pres">
      <dgm:prSet presAssocID="{49936044-CCB3-4FA7-A9AF-3E1CD739B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821754-D1C1-4AA6-813A-71504E0A138F}" type="pres">
      <dgm:prSet presAssocID="{EE1DC4E7-BAF0-4A18-8306-034902EB174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BAE69-11EE-0541-B5FC-19E560F99534}" type="presOf" srcId="{EE1DC4E7-BAF0-4A18-8306-034902EB1744}" destId="{A3821754-D1C1-4AA6-813A-71504E0A138F}" srcOrd="0" destOrd="0" presId="urn:microsoft.com/office/officeart/2011/layout/HexagonRadial"/>
    <dgm:cxn modelId="{5A5C8004-C787-4B6D-A589-C54545983664}" srcId="{49936044-CCB3-4FA7-A9AF-3E1CD739B1E4}" destId="{EE1DC4E7-BAF0-4A18-8306-034902EB1744}" srcOrd="0" destOrd="0" parTransId="{78731AB2-2466-4008-A8DF-EA1945719850}" sibTransId="{7E5DF7CD-54F1-4BC8-B95C-A26800B8FE82}"/>
    <dgm:cxn modelId="{51BDD654-2A8B-DA4D-BADA-AB45EC0EF766}" type="presOf" srcId="{49936044-CCB3-4FA7-A9AF-3E1CD739B1E4}" destId="{142478FD-6AE8-4445-B2E2-98A9810A781C}" srcOrd="0" destOrd="0" presId="urn:microsoft.com/office/officeart/2011/layout/HexagonRadial"/>
    <dgm:cxn modelId="{2A2BAFC7-266A-4C43-BA43-BA93180CBFE9}" type="presParOf" srcId="{142478FD-6AE8-4445-B2E2-98A9810A781C}" destId="{A3821754-D1C1-4AA6-813A-71504E0A138F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7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9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2014 Milestones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i="1" dirty="0" smtClean="0">
                <a:latin typeface="Arial"/>
                <a:cs typeface="Arial"/>
              </a:rPr>
              <a:t>ACH-3422: HCV Nucleotide NS5B Polymerase Inhibitor</a:t>
            </a:r>
            <a:endParaRPr lang="en-US" sz="12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-  To date, all of the Company's preclinical studies support the advancement of ACH-3422 into clinical trials. Achillion expects to initiate a Phase 1 first-in-human trial ex-US during the second quarter of 2014, subject to regulatory approval, followed by a Phase 1 proof-of-concept trial in mid-2014. Achillion anticipates reporting initial results from HCV-infected patients in the third quarter of 2014.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i="1" dirty="0" smtClean="0">
                <a:latin typeface="Arial"/>
                <a:cs typeface="Arial"/>
              </a:rPr>
              <a:t>ACH-3102 + sofosbuvir</a:t>
            </a:r>
            <a:endParaRPr lang="en-US" sz="12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-  Achillion plans to initiate a pilot Phase 2 study early in the second quarter of 2014 evaluating the combination of ACH-3102, a second-generation NS5A inhibitor in Phase 2, with sofosbuvir in treatment-naive HCV patients over treatment durations of 8 weeks or less. The study aims to optimize the use of ACH-3102 in nucleotide-based regimens and to expedite the development of the combination of ACH-3102 and ACH-3422.  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i="1" dirty="0" smtClean="0">
                <a:latin typeface="Arial"/>
                <a:cs typeface="Arial"/>
              </a:rPr>
              <a:t>ACH-3422 + ACH-3102 ± NS3/4A protease inhibitor</a:t>
            </a:r>
            <a:endParaRPr lang="en-US" sz="12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- Achillion anticipates the initiation of an all-oral Phase 2 combination study evaluating ACH-3422 by year-end 2014, and anticipates the initiation of a Phase 2 combination study evaluating ACH-3422 and ACH-3102, with and without an Achillion NS3/4A protease inhibitor, in treatment-naive HCV patients over treatment durations of 8 weeks or less in early 2015.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i="1" dirty="0" smtClean="0">
                <a:latin typeface="Arial"/>
                <a:cs typeface="Arial"/>
              </a:rPr>
              <a:t>ACH-3102 + ACH-2684</a:t>
            </a:r>
            <a:endParaRPr lang="en-US" sz="12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- Achillion intends to evaluate the combination of its NS5A inhibitor ACH-3102, and next-generation NS3/4A protease inhibitor, ACH-2684, in a Phase 1 drug-drug interaction study that is expected to begin in the first quarter of 2014. 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- The Company also plans to initiate a proof-of-concept study evaluating this combination in genotype 1b HCV-infected patients over a treatment duration of 8 weeks in mid-2014 to enable future combination studies.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>
                <a:latin typeface="Arial"/>
                <a:cs typeface="Arial"/>
              </a:rPr>
              <a:t>Sovaprevir</a:t>
            </a:r>
            <a:r>
              <a:rPr lang="en-US" sz="1200" dirty="0" smtClean="0">
                <a:latin typeface="Arial"/>
                <a:cs typeface="Arial"/>
              </a:rPr>
              <a:t>: NS3/4A Protease Inhibitor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- Achillion is preparing a complete response package on the previously disclosed </a:t>
            </a:r>
            <a:r>
              <a:rPr lang="en-US" sz="1200" dirty="0" err="1" smtClean="0">
                <a:latin typeface="Arial"/>
                <a:cs typeface="Arial"/>
              </a:rPr>
              <a:t>sovaprevir</a:t>
            </a:r>
            <a:r>
              <a:rPr lang="en-US" sz="1200" dirty="0" smtClean="0">
                <a:latin typeface="Arial"/>
                <a:cs typeface="Arial"/>
              </a:rPr>
              <a:t> clinical hold and anticipates a response from the FDA by the end of the first half of 2014.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- In the ongoing Phase 2 -007 trial evaluating 12-week treatment with </a:t>
            </a:r>
            <a:r>
              <a:rPr lang="en-US" sz="1200" dirty="0" err="1" smtClean="0">
                <a:latin typeface="Arial"/>
                <a:cs typeface="Arial"/>
              </a:rPr>
              <a:t>sovaprevir</a:t>
            </a:r>
            <a:r>
              <a:rPr lang="en-US" sz="1200" dirty="0" smtClean="0">
                <a:latin typeface="Arial"/>
                <a:cs typeface="Arial"/>
              </a:rPr>
              <a:t>, ACH-3102, and ribavirin in combination, to date all patients with chronic genotype 1b HCV infection have maintained 100% virologic response despite the presence of multiple resistant mutations at baseline in the NS5A protein. As anticipated by the viral breakthroughs previously reported in genotype 1a patients, the combination of </a:t>
            </a:r>
            <a:r>
              <a:rPr lang="en-US" sz="1200" dirty="0" err="1" smtClean="0">
                <a:latin typeface="Arial"/>
                <a:cs typeface="Arial"/>
              </a:rPr>
              <a:t>sovaprevir</a:t>
            </a:r>
            <a:r>
              <a:rPr lang="en-US" sz="1200" dirty="0" smtClean="0">
                <a:latin typeface="Arial"/>
                <a:cs typeface="Arial"/>
              </a:rPr>
              <a:t> and ACH-3102 is not being pursued as a treatment for chronic genotype 1a HCV infection. Achillion intends to submit these study results for presentation at a scientific conference in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5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31652" y="2716530"/>
            <a:ext cx="8314182" cy="1131570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Art Therapy for HCV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/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Last Updated: February </a:t>
            </a:r>
            <a:r>
              <a:rPr lang="en-US" dirty="0" smtClean="0">
                <a:cs typeface="Arial"/>
              </a:rPr>
              <a:t>21, 2014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6251" y="3848100"/>
            <a:ext cx="8314943" cy="1333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Robert G. Gish MD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Senior Medical Director, St Josephs Hospital and Medical Center, Liver Program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Phoenix, Arizona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Clinical Professor of Medicine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University of Nevada, Las Vegas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801" y="76200"/>
            <a:ext cx="8515350" cy="9906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Components for Achieving SVR in HCV: </a:t>
            </a:r>
            <a:br>
              <a:rPr lang="en-US" altLang="en-US" dirty="0"/>
            </a:br>
            <a:r>
              <a:rPr lang="en-US" altLang="en-US" dirty="0"/>
              <a:t>2015 and beyond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5816241"/>
              </p:ext>
            </p:extLst>
          </p:nvPr>
        </p:nvGraphicFramePr>
        <p:xfrm>
          <a:off x="6324599" y="1626656"/>
          <a:ext cx="1776195" cy="193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90828740"/>
              </p:ext>
            </p:extLst>
          </p:nvPr>
        </p:nvGraphicFramePr>
        <p:xfrm>
          <a:off x="5791199" y="4235028"/>
          <a:ext cx="1853421" cy="185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16875777"/>
              </p:ext>
            </p:extLst>
          </p:nvPr>
        </p:nvGraphicFramePr>
        <p:xfrm>
          <a:off x="76200" y="2074038"/>
          <a:ext cx="1881597" cy="17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57635046"/>
              </p:ext>
            </p:extLst>
          </p:nvPr>
        </p:nvGraphicFramePr>
        <p:xfrm>
          <a:off x="3124199" y="1702856"/>
          <a:ext cx="1853421" cy="185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838170880"/>
              </p:ext>
            </p:extLst>
          </p:nvPr>
        </p:nvGraphicFramePr>
        <p:xfrm>
          <a:off x="1295399" y="4141256"/>
          <a:ext cx="1930647" cy="2085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744425" y="2693457"/>
            <a:ext cx="1369771" cy="1185202"/>
            <a:chOff x="1391625" y="1497542"/>
            <a:chExt cx="1351574" cy="1169457"/>
          </a:xfrm>
        </p:grpSpPr>
        <p:sp>
          <p:nvSpPr>
            <p:cNvPr id="18" name="Hexagon 17"/>
            <p:cNvSpPr/>
            <p:nvPr/>
          </p:nvSpPr>
          <p:spPr>
            <a:xfrm>
              <a:off x="1391625" y="1497542"/>
              <a:ext cx="1351574" cy="1169457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1615627" y="1691361"/>
              <a:ext cx="903570" cy="7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rgbClr val="FFFFFF"/>
                  </a:solidFill>
                </a:rPr>
                <a:t>+/-RBV</a:t>
              </a:r>
              <a:endParaRPr lang="en-US" sz="25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44425" y="1447800"/>
            <a:ext cx="1369771" cy="1185202"/>
            <a:chOff x="1391625" y="41852"/>
            <a:chExt cx="1351574" cy="1169457"/>
          </a:xfrm>
        </p:grpSpPr>
        <p:sp>
          <p:nvSpPr>
            <p:cNvPr id="21" name="Hexagon 20"/>
            <p:cNvSpPr/>
            <p:nvPr/>
          </p:nvSpPr>
          <p:spPr>
            <a:xfrm>
              <a:off x="1391625" y="41852"/>
              <a:ext cx="1351574" cy="1169457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/>
            <p:cNvSpPr/>
            <p:nvPr/>
          </p:nvSpPr>
          <p:spPr>
            <a:xfrm>
              <a:off x="1615627" y="235671"/>
              <a:ext cx="903570" cy="7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rgbClr val="FFFFFF"/>
                  </a:solidFill>
                </a:rPr>
                <a:t>NS5a</a:t>
              </a:r>
              <a:endParaRPr lang="en-US" sz="25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03945" y="1534025"/>
            <a:ext cx="1179524" cy="1020590"/>
            <a:chOff x="1198344" y="30748"/>
            <a:chExt cx="1163855" cy="1007032"/>
          </a:xfrm>
        </p:grpSpPr>
        <p:sp>
          <p:nvSpPr>
            <p:cNvPr id="24" name="Hexagon 23"/>
            <p:cNvSpPr/>
            <p:nvPr/>
          </p:nvSpPr>
          <p:spPr>
            <a:xfrm>
              <a:off x="1198344" y="30748"/>
              <a:ext cx="1163855" cy="100703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agon 4"/>
            <p:cNvSpPr/>
            <p:nvPr/>
          </p:nvSpPr>
          <p:spPr>
            <a:xfrm>
              <a:off x="1391235" y="197648"/>
              <a:ext cx="778073" cy="673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rgbClr val="FFFFFF"/>
                  </a:solidFill>
                </a:rPr>
                <a:t>NS5b</a:t>
              </a:r>
              <a:r>
                <a:rPr lang="en-US" sz="22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200" kern="1200" dirty="0" smtClean="0">
                  <a:solidFill>
                    <a:srgbClr val="FFFFFF"/>
                  </a:solidFill>
                </a:rPr>
                <a:t>NNI</a:t>
              </a:r>
              <a:endParaRPr lang="en-US" sz="22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903945" y="2617257"/>
            <a:ext cx="1179524" cy="1020590"/>
            <a:chOff x="1198344" y="1248219"/>
            <a:chExt cx="1163855" cy="1007032"/>
          </a:xfrm>
        </p:grpSpPr>
        <p:sp>
          <p:nvSpPr>
            <p:cNvPr id="27" name="Hexagon 26"/>
            <p:cNvSpPr/>
            <p:nvPr/>
          </p:nvSpPr>
          <p:spPr>
            <a:xfrm>
              <a:off x="1198344" y="1248219"/>
              <a:ext cx="1163855" cy="100703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/>
            <p:cNvSpPr/>
            <p:nvPr/>
          </p:nvSpPr>
          <p:spPr>
            <a:xfrm>
              <a:off x="1391235" y="1415119"/>
              <a:ext cx="778073" cy="673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rgbClr val="FFFFFF"/>
                  </a:solidFill>
                </a:rPr>
                <a:t>RBV</a:t>
              </a:r>
              <a:endParaRPr lang="en-US" sz="22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28001" y="1626657"/>
            <a:ext cx="1307554" cy="1131186"/>
            <a:chOff x="1328416" y="267018"/>
            <a:chExt cx="1290184" cy="1116159"/>
          </a:xfrm>
        </p:grpSpPr>
        <p:sp>
          <p:nvSpPr>
            <p:cNvPr id="30" name="Hexagon 29"/>
            <p:cNvSpPr/>
            <p:nvPr/>
          </p:nvSpPr>
          <p:spPr>
            <a:xfrm>
              <a:off x="1328416" y="267018"/>
              <a:ext cx="1290184" cy="1116159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4"/>
            <p:cNvSpPr/>
            <p:nvPr/>
          </p:nvSpPr>
          <p:spPr>
            <a:xfrm>
              <a:off x="1542227" y="451989"/>
              <a:ext cx="862562" cy="746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rgbClr val="FFFFFF"/>
                  </a:solidFill>
                </a:rPr>
                <a:t>RBV</a:t>
              </a:r>
              <a:endParaRPr lang="en-US" sz="3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33560" y="5225628"/>
            <a:ext cx="1270112" cy="1098971"/>
            <a:chOff x="1290376" y="1438892"/>
            <a:chExt cx="1253240" cy="1084372"/>
          </a:xfrm>
        </p:grpSpPr>
        <p:sp>
          <p:nvSpPr>
            <p:cNvPr id="33" name="Hexagon 32"/>
            <p:cNvSpPr/>
            <p:nvPr/>
          </p:nvSpPr>
          <p:spPr>
            <a:xfrm>
              <a:off x="1290376" y="1438892"/>
              <a:ext cx="1253240" cy="108437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exagon 4"/>
            <p:cNvSpPr/>
            <p:nvPr/>
          </p:nvSpPr>
          <p:spPr>
            <a:xfrm>
              <a:off x="1498081" y="1618610"/>
              <a:ext cx="837830" cy="72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rgbClr val="FFFFFF"/>
                  </a:solidFill>
                </a:rPr>
                <a:t>NS5a</a:t>
              </a:r>
              <a:endParaRPr lang="en-US" sz="23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33560" y="4065056"/>
            <a:ext cx="1270112" cy="1098971"/>
            <a:chOff x="1290376" y="127920"/>
            <a:chExt cx="1253240" cy="1084372"/>
          </a:xfrm>
        </p:grpSpPr>
        <p:sp>
          <p:nvSpPr>
            <p:cNvPr id="36" name="Hexagon 35"/>
            <p:cNvSpPr/>
            <p:nvPr/>
          </p:nvSpPr>
          <p:spPr>
            <a:xfrm>
              <a:off x="1290376" y="127920"/>
              <a:ext cx="1253240" cy="108437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exagon 4"/>
            <p:cNvSpPr/>
            <p:nvPr/>
          </p:nvSpPr>
          <p:spPr>
            <a:xfrm>
              <a:off x="1498081" y="307638"/>
              <a:ext cx="837830" cy="72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rgbClr val="FFFFFF"/>
                  </a:solidFill>
                </a:rPr>
                <a:t>NS5b</a:t>
              </a:r>
              <a:r>
                <a:rPr lang="en-US" sz="23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300" kern="1200" dirty="0" smtClean="0">
                  <a:solidFill>
                    <a:srgbClr val="FFFFFF"/>
                  </a:solidFill>
                </a:rPr>
                <a:t>NNI</a:t>
              </a:r>
              <a:endParaRPr lang="en-US" sz="23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71800" y="5208056"/>
            <a:ext cx="1306118" cy="1130125"/>
            <a:chOff x="1326956" y="1498596"/>
            <a:chExt cx="1288767" cy="1115112"/>
          </a:xfrm>
        </p:grpSpPr>
        <p:sp>
          <p:nvSpPr>
            <p:cNvPr id="39" name="Hexagon 38"/>
            <p:cNvSpPr/>
            <p:nvPr/>
          </p:nvSpPr>
          <p:spPr>
            <a:xfrm>
              <a:off x="1326956" y="1498596"/>
              <a:ext cx="1288767" cy="111511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/>
            <p:nvPr/>
          </p:nvSpPr>
          <p:spPr>
            <a:xfrm>
              <a:off x="1540549" y="1683408"/>
              <a:ext cx="861581" cy="745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rgbClr val="FFFFFF"/>
                  </a:solidFill>
                </a:rPr>
                <a:t>NS5a</a:t>
              </a:r>
              <a:endParaRPr lang="en-US" sz="25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71800" y="3988856"/>
            <a:ext cx="1306118" cy="1130125"/>
            <a:chOff x="1326956" y="150460"/>
            <a:chExt cx="1288767" cy="1115112"/>
          </a:xfrm>
        </p:grpSpPr>
        <p:sp>
          <p:nvSpPr>
            <p:cNvPr id="42" name="Hexagon 41"/>
            <p:cNvSpPr/>
            <p:nvPr/>
          </p:nvSpPr>
          <p:spPr>
            <a:xfrm>
              <a:off x="1326956" y="150460"/>
              <a:ext cx="1288767" cy="111511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exagon 4"/>
            <p:cNvSpPr/>
            <p:nvPr/>
          </p:nvSpPr>
          <p:spPr>
            <a:xfrm>
              <a:off x="1540549" y="335272"/>
              <a:ext cx="861581" cy="745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rgbClr val="FFFFFF"/>
                  </a:solidFill>
                </a:rPr>
                <a:t>NS3</a:t>
              </a:r>
              <a:endParaRPr lang="en-US" sz="2500" kern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640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Foundations for Interferon-Free</a:t>
            </a:r>
            <a:r>
              <a:rPr lang="en-US" altLang="en-US" dirty="0"/>
              <a:t>, All Oral Regimens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err="1"/>
              <a:t>Sofosbuvir</a:t>
            </a:r>
            <a:r>
              <a:rPr lang="en-US" altLang="en-US" sz="3200" dirty="0"/>
              <a:t> (SOF, </a:t>
            </a:r>
            <a:r>
              <a:rPr lang="en-US" altLang="en-US" sz="3200" i="1" dirty="0" err="1" smtClean="0"/>
              <a:t>Sovaldi</a:t>
            </a:r>
            <a:r>
              <a:rPr lang="en-US" altLang="en-US" sz="3200" dirty="0" smtClean="0"/>
              <a:t>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8458200" cy="51816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altLang="en-US" sz="2200" dirty="0"/>
              <a:t>HCV-specific </a:t>
            </a:r>
            <a:r>
              <a:rPr lang="en-US" altLang="en-US" sz="2200" dirty="0" smtClean="0"/>
              <a:t>NS5b nucleotide </a:t>
            </a:r>
            <a:r>
              <a:rPr lang="en-US" altLang="en-US" sz="2200" dirty="0"/>
              <a:t>polymerase inhibitor (chain terminator)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altLang="en-US" sz="2200" dirty="0"/>
              <a:t>Potent antiviral activity against </a:t>
            </a:r>
            <a:br>
              <a:rPr lang="en-US" altLang="en-US" sz="2200" dirty="0"/>
            </a:br>
            <a:r>
              <a:rPr lang="en-US" altLang="en-US" sz="2200" dirty="0"/>
              <a:t>HCV genotypes 1–6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altLang="en-US" sz="2200" dirty="0"/>
              <a:t>High barrier to resistance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altLang="en-US" sz="2200" dirty="0"/>
              <a:t>Once-daily, oral, 400-mg tablet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altLang="en-US" sz="2200" dirty="0"/>
              <a:t>Favorable clinical pharmacology  </a:t>
            </a:r>
            <a:r>
              <a:rPr lang="en-US" altLang="en-US" sz="2200" dirty="0" smtClean="0"/>
              <a:t>profile</a:t>
            </a:r>
            <a:br>
              <a:rPr lang="en-US" altLang="en-US" sz="2200" dirty="0" smtClean="0"/>
            </a:br>
            <a:r>
              <a:rPr lang="en-US" altLang="en-US" sz="2200" dirty="0" smtClean="0"/>
              <a:t>- No </a:t>
            </a:r>
            <a:r>
              <a:rPr lang="en-US" altLang="en-US" sz="2200" dirty="0"/>
              <a:t>food </a:t>
            </a:r>
            <a:r>
              <a:rPr lang="en-US" altLang="en-US" sz="2200" dirty="0" smtClean="0"/>
              <a:t>effect</a:t>
            </a:r>
            <a:br>
              <a:rPr lang="en-US" altLang="en-US" sz="2200" dirty="0" smtClean="0"/>
            </a:br>
            <a:r>
              <a:rPr lang="en-US" altLang="en-US" sz="2200" dirty="0" smtClean="0"/>
              <a:t>- No </a:t>
            </a:r>
            <a:r>
              <a:rPr lang="en-US" altLang="en-US" sz="2200" dirty="0"/>
              <a:t>significant drug interactions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altLang="en-US" sz="2200" dirty="0"/>
              <a:t>Generally safe and well tolerated in clinical studies to </a:t>
            </a:r>
            <a:r>
              <a:rPr lang="en-US" altLang="en-US" sz="2200" dirty="0" smtClean="0"/>
              <a:t>date</a:t>
            </a:r>
            <a:br>
              <a:rPr lang="en-US" altLang="en-US" sz="2200" dirty="0" smtClean="0"/>
            </a:br>
            <a:r>
              <a:rPr lang="en-US" altLang="en-US" sz="2200" dirty="0" smtClean="0"/>
              <a:t>- More than 2000 patients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studied</a:t>
            </a:r>
            <a:br>
              <a:rPr lang="en-US" altLang="en-US" sz="2200" dirty="0" smtClean="0"/>
            </a:br>
            <a:r>
              <a:rPr lang="en-US" altLang="en-US" sz="2200" dirty="0" smtClean="0"/>
              <a:t>- No </a:t>
            </a:r>
            <a:r>
              <a:rPr lang="en-US" altLang="en-US" sz="2200" dirty="0"/>
              <a:t>safety signal in preclinical/clinical studies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4771"/>
              </p:ext>
            </p:extLst>
          </p:nvPr>
        </p:nvGraphicFramePr>
        <p:xfrm>
          <a:off x="5715000" y="2021668"/>
          <a:ext cx="3124200" cy="1712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r:id="rId3" imgW="2247900" imgH="1231900" progId="">
                  <p:embed/>
                </p:oleObj>
              </mc:Choice>
              <mc:Fallback>
                <p:oleObj r:id="rId3" imgW="2247900" imgH="12319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2021668"/>
                        <a:ext cx="3124200" cy="171213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132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 err="1"/>
              <a:t>Sofosbuvir</a:t>
            </a:r>
            <a:r>
              <a:rPr lang="en-US" altLang="en-US" sz="3200" dirty="0"/>
              <a:t> with NS5a or NNI: </a:t>
            </a:r>
            <a:r>
              <a:rPr lang="en-US" altLang="en-US" sz="3200" dirty="0" smtClean="0"/>
              <a:t>ELECTRON Study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880" y="1447800"/>
            <a:ext cx="8915400" cy="51816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2000"/>
              </a:spcBef>
            </a:pPr>
            <a:r>
              <a:rPr lang="en-US" altLang="en-US" sz="2000" b="1" dirty="0" smtClean="0"/>
              <a:t>Ledipasvir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- HCV </a:t>
            </a:r>
            <a:r>
              <a:rPr lang="en-US" altLang="en-US" sz="2000" dirty="0"/>
              <a:t>NSA5A </a:t>
            </a:r>
            <a:r>
              <a:rPr lang="en-US" altLang="en-US" sz="2000" dirty="0" smtClean="0"/>
              <a:t>inhibitor</a:t>
            </a:r>
            <a:br>
              <a:rPr lang="en-US" altLang="en-US" sz="2000" dirty="0" smtClean="0"/>
            </a:br>
            <a:r>
              <a:rPr lang="en-US" altLang="en-US" sz="2000" dirty="0" smtClean="0"/>
              <a:t>- NS5A essential for RNA replication, </a:t>
            </a:r>
            <a:r>
              <a:rPr lang="en-US" altLang="en-US" sz="2000" dirty="0" err="1" smtClean="0"/>
              <a:t>postreplication</a:t>
            </a:r>
            <a:r>
              <a:rPr lang="en-US" altLang="en-US" sz="2000" dirty="0" smtClean="0"/>
              <a:t> assembly, &amp; secretion</a:t>
            </a:r>
            <a:br>
              <a:rPr lang="en-US" altLang="en-US" sz="2000" dirty="0" smtClean="0"/>
            </a:br>
            <a:r>
              <a:rPr lang="en-US" altLang="en-US" sz="2000" dirty="0" smtClean="0"/>
              <a:t>- Once daily dosing</a:t>
            </a:r>
            <a:br>
              <a:rPr lang="en-US" altLang="en-US" sz="2000" dirty="0" smtClean="0"/>
            </a:br>
            <a:r>
              <a:rPr lang="en-US" altLang="en-US" sz="2000" dirty="0" smtClean="0"/>
              <a:t>- </a:t>
            </a:r>
            <a:r>
              <a:rPr lang="en-US" altLang="en-US" sz="2000" dirty="0" err="1" smtClean="0"/>
              <a:t>Picomolar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potency against HCV </a:t>
            </a:r>
            <a:r>
              <a:rPr lang="en-US" altLang="en-US" sz="2000" dirty="0" smtClean="0"/>
              <a:t>genotypes </a:t>
            </a:r>
            <a:r>
              <a:rPr lang="en-US" altLang="en-US" sz="2000" dirty="0"/>
              <a:t>1a and </a:t>
            </a:r>
            <a:r>
              <a:rPr lang="en-US" altLang="en-US" sz="2000" dirty="0" smtClean="0"/>
              <a:t>1b</a:t>
            </a:r>
            <a:br>
              <a:rPr lang="en-US" altLang="en-US" sz="2000" dirty="0" smtClean="0"/>
            </a:br>
            <a:r>
              <a:rPr lang="en-US" altLang="en-US" sz="2000" dirty="0" smtClean="0"/>
              <a:t>- Effective against NS5A </a:t>
            </a:r>
            <a:r>
              <a:rPr lang="en-US" altLang="en-US" sz="2000" dirty="0"/>
              <a:t>resistance associated variant S282T</a:t>
            </a:r>
            <a:endParaRPr lang="en-US" altLang="en-US" sz="2000" dirty="0" smtClean="0"/>
          </a:p>
          <a:p>
            <a:pPr marL="228600" lvl="1" indent="-228600">
              <a:lnSpc>
                <a:spcPts val="2600"/>
              </a:lnSpc>
              <a:spcBef>
                <a:spcPts val="2000"/>
              </a:spcBef>
              <a:buFont typeface="Arial" pitchFamily="34" charset="0"/>
              <a:buChar char="•"/>
            </a:pPr>
            <a:r>
              <a:rPr lang="en-US" altLang="en-US" sz="2000" b="1" dirty="0" smtClean="0"/>
              <a:t>GS 9669</a:t>
            </a:r>
            <a:br>
              <a:rPr lang="en-US" altLang="en-US" sz="2000" b="1" dirty="0" smtClean="0"/>
            </a:br>
            <a:r>
              <a:rPr lang="en-US" altLang="en-US" sz="2000" dirty="0" smtClean="0"/>
              <a:t>-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HCV NS5B non-nucleoside inhibitor </a:t>
            </a:r>
            <a:br>
              <a:rPr lang="en-US" altLang="en-US" sz="2000" dirty="0" smtClean="0"/>
            </a:br>
            <a:r>
              <a:rPr lang="en-US" altLang="en-US" sz="2000" dirty="0" smtClean="0"/>
              <a:t>- Binds at polymerase thumb site II</a:t>
            </a:r>
            <a:br>
              <a:rPr lang="en-US" altLang="en-US" sz="2000" dirty="0" smtClean="0"/>
            </a:br>
            <a:r>
              <a:rPr lang="en-US" altLang="en-US" sz="2000" dirty="0" smtClean="0"/>
              <a:t>- Once daily dosing</a:t>
            </a:r>
            <a:br>
              <a:rPr lang="en-US" altLang="en-US" sz="2000" dirty="0" smtClean="0"/>
            </a:br>
            <a:r>
              <a:rPr lang="en-US" altLang="en-US" sz="2000" dirty="0" smtClean="0"/>
              <a:t>- </a:t>
            </a:r>
            <a:r>
              <a:rPr lang="en-US" altLang="en-US" sz="2000" dirty="0" err="1" smtClean="0"/>
              <a:t>Nanomolar</a:t>
            </a:r>
            <a:r>
              <a:rPr lang="en-US" altLang="en-US" sz="2000" dirty="0" smtClean="0"/>
              <a:t> potency against HCV </a:t>
            </a:r>
            <a:r>
              <a:rPr lang="en-US" altLang="en-US" sz="2000" dirty="0" err="1" smtClean="0"/>
              <a:t>genotyes</a:t>
            </a:r>
            <a:r>
              <a:rPr lang="en-US" altLang="en-US" sz="2000" dirty="0" smtClean="0"/>
              <a:t> 1a and 1b </a:t>
            </a:r>
          </a:p>
          <a:p>
            <a:pPr marL="228600" lvl="2">
              <a:lnSpc>
                <a:spcPts val="2600"/>
              </a:lnSpc>
              <a:spcBef>
                <a:spcPts val="2000"/>
              </a:spcBef>
              <a:buFont typeface="Lucida Grande"/>
              <a:buChar char="-"/>
            </a:pPr>
            <a:endParaRPr lang="en-US" altLang="en-US" sz="2000" dirty="0" smtClean="0"/>
          </a:p>
          <a:p>
            <a:pPr marL="228600" lvl="1" indent="-228600">
              <a:lnSpc>
                <a:spcPts val="2600"/>
              </a:lnSpc>
              <a:spcBef>
                <a:spcPts val="2000"/>
              </a:spcBef>
              <a:buFont typeface="Arial" pitchFamily="34" charset="0"/>
              <a:buChar char="•"/>
            </a:pPr>
            <a:endParaRPr lang="en-US" altLang="en-US" sz="2000" dirty="0" smtClean="0"/>
          </a:p>
          <a:p>
            <a:pPr marL="228600" lvl="1" indent="-228600">
              <a:lnSpc>
                <a:spcPts val="2600"/>
              </a:lnSpc>
              <a:spcBef>
                <a:spcPts val="2000"/>
              </a:spcBef>
              <a:buNone/>
            </a:pPr>
            <a:endParaRPr lang="en-US" altLang="en-US" sz="2000" dirty="0" smtClean="0"/>
          </a:p>
          <a:p>
            <a:pPr marL="228600" lvl="1" indent="-228600">
              <a:lnSpc>
                <a:spcPts val="2600"/>
              </a:lnSpc>
              <a:spcBef>
                <a:spcPts val="2000"/>
              </a:spcBef>
              <a:buNone/>
            </a:pPr>
            <a:endParaRPr lang="en-US" alt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01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400" dirty="0" smtClean="0"/>
              <a:t>ELECTRON: Sofosbuvir </a:t>
            </a:r>
            <a:r>
              <a:rPr lang="en-US" altLang="en-US" sz="2400" dirty="0"/>
              <a:t>+ </a:t>
            </a:r>
            <a:r>
              <a:rPr lang="en-US" altLang="en-US" sz="2400" dirty="0" smtClean="0"/>
              <a:t>RBV with either Ledipasvir </a:t>
            </a:r>
            <a:r>
              <a:rPr lang="en-US" altLang="en-US" sz="2400" dirty="0"/>
              <a:t>or GS-</a:t>
            </a:r>
            <a:r>
              <a:rPr lang="en-US" altLang="en-US" sz="2400" dirty="0" smtClean="0"/>
              <a:t>9669 </a:t>
            </a:r>
            <a:br>
              <a:rPr lang="en-US" altLang="en-US" sz="2400" dirty="0" smtClean="0"/>
            </a:br>
            <a:r>
              <a:rPr lang="en-US" altLang="en-US" sz="2400" dirty="0" smtClean="0"/>
              <a:t>12 </a:t>
            </a:r>
            <a:r>
              <a:rPr lang="en-US" altLang="en-US" sz="2400" dirty="0"/>
              <a:t>week </a:t>
            </a:r>
            <a:r>
              <a:rPr lang="en-US" altLang="en-US" sz="2400" dirty="0" smtClean="0"/>
              <a:t>Treatment Regimens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HCV GT1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1219200"/>
            <a:ext cx="85344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Patients </a:t>
            </a:r>
            <a:r>
              <a:rPr lang="en-US" sz="1800" dirty="0" smtClean="0">
                <a:solidFill>
                  <a:schemeClr val="tx1"/>
                </a:solidFill>
              </a:rPr>
              <a:t>(%) with </a:t>
            </a:r>
            <a:r>
              <a:rPr lang="en-US" sz="1800" dirty="0">
                <a:solidFill>
                  <a:schemeClr val="tx1"/>
                </a:solidFill>
              </a:rPr>
              <a:t>HCV RNA &lt;LOD* over time, n/N (%)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37954"/>
              </p:ext>
            </p:extLst>
          </p:nvPr>
        </p:nvGraphicFramePr>
        <p:xfrm>
          <a:off x="457200" y="1775479"/>
          <a:ext cx="8077202" cy="3939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457200"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SOF + RBV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SOF + LDV +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RBV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SOF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+ GS-9669 + RBV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2479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Naïve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(n=25)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Null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(n=10)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Naïve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(n=25)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Null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(n=9)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Naïve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(n=25)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Null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(n=10)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75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Week 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8/25 (32)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1/10 (10)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11/25 (44)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0/9 (0)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3/25 (12)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0/10 (0)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5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Week 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17/25 (68)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7/10 (70)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22/25 (88)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4/9 (44)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15/25 (60)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2/10 (20)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55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Week 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25/25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10/10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25/25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8/9 (89)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 smtClean="0"/>
                        <a:t>23/25 (92)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10/10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EOT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25/25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10/10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25/25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9/9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 smtClean="0"/>
                        <a:t>25/25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 smtClean="0"/>
                        <a:t>10/10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SVR4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22/25 (88)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1/10 (10)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25/25 (100)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9/9 (100)</a:t>
                      </a:r>
                      <a:endParaRPr kumimoji="0" lang="en-US" sz="1400" b="0" i="0" u="none" strike="sng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23/25 (92)</a:t>
                      </a:r>
                      <a:endParaRPr kumimoji="0" lang="en-US" sz="1400" b="0" i="0" u="none" strike="sng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10/10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SVR12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21/25 (84)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1/10 (10)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25/25 (100)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†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9/9 (100)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23/25 </a:t>
                      </a:r>
                      <a:r>
                        <a:rPr lang="en-US" sz="1400" dirty="0" smtClean="0"/>
                        <a:t>(92)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3/3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Gane</a:t>
            </a:r>
            <a:r>
              <a:rPr lang="en-US" dirty="0" smtClean="0"/>
              <a:t> </a:t>
            </a:r>
            <a:r>
              <a:rPr lang="en-US" dirty="0"/>
              <a:t>E, et al. 48th EASL; Amsterdam, Netherlands; </a:t>
            </a:r>
            <a:r>
              <a:rPr lang="en-US" dirty="0" smtClean="0"/>
              <a:t>2013</a:t>
            </a:r>
            <a:r>
              <a:rPr lang="en-US" dirty="0"/>
              <a:t>. </a:t>
            </a:r>
            <a:r>
              <a:rPr lang="en-US" dirty="0" smtClean="0"/>
              <a:t>Abstract 14.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228959"/>
            <a:ext cx="8077200" cy="4663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396875" y="5791200"/>
            <a:ext cx="8747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t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kern="1200" dirty="0">
                <a:latin typeface="Arial"/>
                <a:cs typeface="Arial"/>
              </a:rPr>
              <a:t>* Analyzed by </a:t>
            </a:r>
            <a:r>
              <a:rPr lang="en-US" altLang="en-US" sz="1100" b="0" kern="1200" dirty="0" err="1">
                <a:latin typeface="Arial"/>
                <a:cs typeface="Arial"/>
              </a:rPr>
              <a:t>TaqMan</a:t>
            </a:r>
            <a:r>
              <a:rPr lang="en-US" altLang="en-US" sz="1100" b="0" kern="1200" dirty="0">
                <a:latin typeface="Arial"/>
                <a:cs typeface="Arial"/>
              </a:rPr>
              <a:t>® HCV Test 2.0 with limit of detection (LOD) of 15 IU/</a:t>
            </a:r>
            <a:r>
              <a:rPr lang="en-US" altLang="en-US" sz="1100" b="0" kern="1200" dirty="0" err="1">
                <a:latin typeface="Arial"/>
                <a:cs typeface="Arial"/>
              </a:rPr>
              <a:t>mL.</a:t>
            </a:r>
            <a:endParaRPr lang="en-US" altLang="en-US" sz="1100" b="0" kern="1200" dirty="0">
              <a:latin typeface="Arial"/>
              <a:cs typeface="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kern="1200" dirty="0">
                <a:latin typeface="Arial"/>
                <a:cs typeface="Arial"/>
              </a:rPr>
              <a:t>† Includes 1 patient who stopped all treatment due to a serious adverse event (AE) at Week 8; this patient subsequently achieved SVR12.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kern="1200" dirty="0" smtClean="0">
                <a:latin typeface="Arial"/>
                <a:cs typeface="Arial"/>
              </a:rPr>
              <a:t>   EOT = end </a:t>
            </a:r>
            <a:r>
              <a:rPr lang="en-US" altLang="en-US" sz="1100" b="0" kern="1200" dirty="0">
                <a:latin typeface="Arial"/>
                <a:cs typeface="Arial"/>
              </a:rPr>
              <a:t>of treatment; </a:t>
            </a:r>
            <a:r>
              <a:rPr lang="en-US" altLang="en-US" sz="1100" b="0" kern="1200" dirty="0" smtClean="0">
                <a:latin typeface="Arial"/>
                <a:cs typeface="Arial"/>
              </a:rPr>
              <a:t>SVR4</a:t>
            </a:r>
            <a:r>
              <a:rPr lang="en-US" altLang="en-US" sz="1100" dirty="0">
                <a:latin typeface="Arial"/>
                <a:cs typeface="Arial"/>
              </a:rPr>
              <a:t> </a:t>
            </a:r>
            <a:r>
              <a:rPr lang="en-US" altLang="en-US" sz="1100" dirty="0" smtClean="0">
                <a:latin typeface="Arial"/>
                <a:cs typeface="Arial"/>
              </a:rPr>
              <a:t>= </a:t>
            </a:r>
            <a:r>
              <a:rPr lang="en-US" altLang="en-US" sz="1100" b="0" kern="1200" dirty="0" smtClean="0">
                <a:latin typeface="Arial"/>
                <a:cs typeface="Arial"/>
              </a:rPr>
              <a:t>sustained </a:t>
            </a:r>
            <a:r>
              <a:rPr lang="en-US" altLang="en-US" sz="1100" b="0" kern="1200" dirty="0">
                <a:latin typeface="Arial"/>
                <a:cs typeface="Arial"/>
              </a:rPr>
              <a:t>virologic response 4 weeks after EOT.</a:t>
            </a:r>
          </a:p>
        </p:txBody>
      </p:sp>
    </p:spTree>
    <p:extLst>
      <p:ext uri="{BB962C8B-B14F-4D97-AF65-F5344CB8AC3E}">
        <p14:creationId xmlns:p14="http://schemas.microsoft.com/office/powerpoint/2010/main" val="2582746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Electron Study Design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Source: </a:t>
            </a:r>
            <a:r>
              <a:rPr lang="en-US" altLang="en-US" dirty="0" err="1" smtClean="0"/>
              <a:t>Gane</a:t>
            </a:r>
            <a:r>
              <a:rPr lang="en-US" altLang="en-US" dirty="0" smtClean="0"/>
              <a:t> EJ, et al. AASLD. Washington, </a:t>
            </a:r>
            <a:r>
              <a:rPr lang="en-US" altLang="en-US" dirty="0"/>
              <a:t>DC </a:t>
            </a:r>
            <a:r>
              <a:rPr lang="en-US" altLang="en-US" dirty="0" smtClean="0"/>
              <a:t>2013, Abstract 73.</a:t>
            </a:r>
            <a:endParaRPr lang="en-US" alt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" y="1600200"/>
            <a:ext cx="7518400" cy="3194049"/>
            <a:chOff x="730932" y="1262063"/>
            <a:chExt cx="7518671" cy="3194111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196409" y="3998965"/>
              <a:ext cx="2330534" cy="4572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" tIns="9144" rIns="9144" bIns="9144" anchor="ctr"/>
            <a:lstStyle/>
            <a:p>
              <a:pPr algn="ctr" eaLnBrk="1" hangingPunct="1"/>
              <a:r>
                <a:rPr lang="en-US" sz="1500" b="1" kern="1200" dirty="0">
                  <a:latin typeface="Arial" panose="020B0604020202020204" pitchFamily="34" charset="0"/>
                </a:rPr>
                <a:t> </a:t>
              </a:r>
              <a:r>
                <a:rPr lang="en-US" sz="1300" b="1" kern="1200" dirty="0">
                  <a:latin typeface="Arial" panose="020B0604020202020204" pitchFamily="34" charset="0"/>
                  <a:ea typeface="ヒラギノ角ゴ Pro W3"/>
                  <a:cs typeface="ヒラギノ角ゴ Pro W3"/>
                  <a:sym typeface="Symbol" panose="05050102010706020507" pitchFamily="18" charset="2"/>
                </a:rPr>
                <a:t>SOF/LDV FDC + RBV (n=25)</a:t>
              </a:r>
              <a:endParaRPr lang="en-US" sz="1300" b="1" kern="1200" dirty="0">
                <a:latin typeface="Arial" panose="020B0604020202020204" pitchFamily="34" charset="0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740457" y="3998965"/>
              <a:ext cx="1189081" cy="4572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lIns="45720" rIns="45720" anchor="ctr"/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1200" baseline="0" dirty="0" smtClean="0">
                  <a:latin typeface="Arial"/>
                  <a:ea typeface="ＭＳ Ｐゴシック" pitchFamily="34" charset="-128"/>
                  <a:cs typeface="Arial"/>
                </a:rPr>
                <a:t>GT 1 Naïve</a:t>
              </a:r>
              <a:endParaRPr lang="en-US" sz="1400" b="1" kern="1200" baseline="0" dirty="0"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2020028" y="3998965"/>
              <a:ext cx="823943" cy="4572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lIns="36576" rIns="9144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kern="1200" dirty="0">
                  <a:latin typeface="Arial" charset="0"/>
                  <a:ea typeface="ＭＳ Ｐゴシック" pitchFamily="34" charset="-128"/>
                  <a:cs typeface="Arial" charset="0"/>
                </a:rPr>
                <a:t>F0/F1/F2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2691566" y="1287463"/>
              <a:ext cx="996986" cy="30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1400" kern="1200" dirty="0" err="1">
                  <a:latin typeface="Arial"/>
                  <a:cs typeface="Arial"/>
                </a:rPr>
                <a:t>Wk</a:t>
              </a:r>
              <a:r>
                <a:rPr lang="en-US" sz="1400" kern="1200" dirty="0">
                  <a:latin typeface="Arial"/>
                  <a:cs typeface="Arial"/>
                </a:rPr>
                <a:t> 0</a:t>
              </a: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178945" y="1565282"/>
              <a:ext cx="4570578" cy="127002"/>
              <a:chOff x="1310670" y="1616082"/>
              <a:chExt cx="4972724" cy="127002"/>
            </a:xfrm>
          </p:grpSpPr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312398" y="1616082"/>
                <a:ext cx="2485497" cy="127002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254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310670" y="1616082"/>
                <a:ext cx="4972724" cy="127002"/>
              </a:xfrm>
              <a:custGeom>
                <a:avLst/>
                <a:gdLst>
                  <a:gd name="T0" fmla="*/ 233490 w 2663825"/>
                  <a:gd name="T1" fmla="*/ 0 h 127000"/>
                  <a:gd name="T2" fmla="*/ 233490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254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Arial"/>
                  <a:ea typeface="ＭＳ Ｐゴシック" pitchFamily="34" charset="-128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7252617" y="1262063"/>
              <a:ext cx="996986" cy="30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1400" kern="1200">
                  <a:latin typeface="Arial"/>
                  <a:cs typeface="Arial"/>
                </a:rPr>
                <a:t>Wk 12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4971298" y="1262063"/>
              <a:ext cx="996986" cy="30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1400" kern="1200">
                  <a:latin typeface="Arial"/>
                  <a:cs typeface="Arial"/>
                </a:rPr>
                <a:t>Wk 6</a:t>
              </a: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3186884" y="2349522"/>
              <a:ext cx="4570577" cy="4572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600" b="1" kern="1200" dirty="0">
                  <a:latin typeface="Arial" panose="020B0604020202020204" pitchFamily="34" charset="0"/>
                </a:rPr>
                <a:t> SOF/LDV FDC + RBV (n=10) </a:t>
              </a: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3186884" y="1797061"/>
              <a:ext cx="4570577" cy="4572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600" b="1" kern="1200" dirty="0">
                  <a:latin typeface="Arial" panose="020B0604020202020204" pitchFamily="34" charset="0"/>
                </a:rPr>
                <a:t> SOF/LDV FDC (n=10) </a:t>
              </a:r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730932" y="1790711"/>
              <a:ext cx="1189081" cy="21209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lIns="45720" rIns="45720" anchor="ctr"/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1200" baseline="0" dirty="0" smtClean="0">
                  <a:latin typeface="Arial"/>
                  <a:ea typeface="ＭＳ Ｐゴシック" pitchFamily="34" charset="-128"/>
                  <a:cs typeface="Arial"/>
                </a:rPr>
                <a:t>GT 1</a:t>
              </a:r>
              <a:br>
                <a:rPr lang="en-US" sz="1400" b="1" kern="1200" baseline="0" dirty="0" smtClean="0">
                  <a:latin typeface="Arial"/>
                  <a:ea typeface="ＭＳ Ｐゴシック" pitchFamily="34" charset="-128"/>
                  <a:cs typeface="Arial"/>
                </a:rPr>
              </a:br>
              <a:r>
                <a:rPr lang="en-US" sz="1400" b="1" kern="1200" baseline="0" dirty="0" smtClean="0">
                  <a:latin typeface="Arial"/>
                  <a:ea typeface="ＭＳ Ｐゴシック" pitchFamily="34" charset="-128"/>
                  <a:cs typeface="Arial"/>
                </a:rPr>
                <a:t>Experienced </a:t>
              </a:r>
              <a:endParaRPr lang="en-US" sz="1400" b="1" kern="1200" baseline="0" dirty="0"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2010503" y="1790711"/>
              <a:ext cx="823943" cy="100490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lIns="9144" rIns="9144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kern="1200" dirty="0">
                  <a:latin typeface="Arial" charset="0"/>
                  <a:ea typeface="ＭＳ Ｐゴシック" pitchFamily="34" charset="-128"/>
                  <a:cs typeface="Arial" charset="0"/>
                </a:rPr>
                <a:t> F4</a:t>
              </a: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2805872" y="1816111"/>
              <a:ext cx="384187" cy="996969"/>
              <a:chOff x="2933016" y="2415312"/>
              <a:chExt cx="384556" cy="996969"/>
            </a:xfrm>
          </p:grpSpPr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 rot="-5400000">
                <a:off x="2572781" y="2775547"/>
                <a:ext cx="996969" cy="276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rIns="9144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sz="1200" b="0" kern="1200"/>
                  <a:t>Randomized</a:t>
                </a: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 rot="5400000">
                <a:off x="2979366" y="2850234"/>
                <a:ext cx="549285" cy="127127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n w="12700">
                    <a:solidFill>
                      <a:srgbClr val="000000"/>
                    </a:solidFill>
                  </a:ln>
                  <a:latin typeface="Arial"/>
                  <a:ea typeface="ＭＳ Ｐゴシック" pitchFamily="34" charset="-128"/>
                </a:endParaRPr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009775" y="2901950"/>
              <a:ext cx="5732463" cy="1009650"/>
              <a:chOff x="1266" y="1828"/>
              <a:chExt cx="3611" cy="636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auto">
              <a:xfrm>
                <a:off x="2007" y="1828"/>
                <a:ext cx="2870" cy="2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eaLnBrk="1" hangingPunct="1"/>
                <a:r>
                  <a:rPr lang="en-US" sz="1600" b="1" kern="1200" dirty="0">
                    <a:latin typeface="Arial" panose="020B0604020202020204" pitchFamily="34" charset="0"/>
                  </a:rPr>
                  <a:t> SOF/LDV FDC + RBV (n=25)</a:t>
                </a:r>
              </a:p>
            </p:txBody>
          </p:sp>
          <p:sp>
            <p:nvSpPr>
              <p:cNvPr id="22" name="AutoShape 8"/>
              <p:cNvSpPr>
                <a:spLocks noChangeArrowheads="1"/>
              </p:cNvSpPr>
              <p:nvPr/>
            </p:nvSpPr>
            <p:spPr bwMode="auto">
              <a:xfrm>
                <a:off x="2007" y="2176"/>
                <a:ext cx="2870" cy="2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eaLnBrk="1" hangingPunct="1"/>
                <a:r>
                  <a:rPr lang="en-US" sz="1600" b="1" kern="1200" dirty="0">
                    <a:latin typeface="Arial" panose="020B0604020202020204" pitchFamily="34" charset="0"/>
                  </a:rPr>
                  <a:t> SOF/LDV FDC + GS-9669 (n=25)</a:t>
                </a:r>
              </a:p>
            </p:txBody>
          </p:sp>
          <p:sp>
            <p:nvSpPr>
              <p:cNvPr id="23" name="Text Box 33"/>
              <p:cNvSpPr txBox="1">
                <a:spLocks noChangeArrowheads="1"/>
              </p:cNvSpPr>
              <p:nvPr/>
            </p:nvSpPr>
            <p:spPr bwMode="auto">
              <a:xfrm>
                <a:off x="1266" y="1830"/>
                <a:ext cx="519" cy="6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xtLst/>
            </p:spPr>
            <p:txBody>
              <a:bodyPr lIns="36576" rIns="9144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400" b="1" kern="1200" dirty="0">
                    <a:latin typeface="Arial" charset="0"/>
                    <a:ea typeface="ＭＳ Ｐゴシック" pitchFamily="34" charset="-128"/>
                    <a:cs typeface="Arial" charset="0"/>
                  </a:rPr>
                  <a:t> F3/F4</a:t>
                </a:r>
              </a:p>
            </p:txBody>
          </p: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1767" y="1832"/>
                <a:ext cx="242" cy="628"/>
                <a:chOff x="2900061" y="3506864"/>
                <a:chExt cx="384556" cy="996969"/>
              </a:xfrm>
            </p:grpSpPr>
            <p:sp>
              <p:nvSpPr>
                <p:cNvPr id="25" name="Text Box 2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39826" y="3867099"/>
                  <a:ext cx="996969" cy="276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rIns="9144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sz="1200" b="0" kern="1200"/>
                    <a:t>Randomized</a:t>
                  </a: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 rot="5400000">
                  <a:off x="2946411" y="3941786"/>
                  <a:ext cx="549285" cy="127127"/>
                </a:xfrm>
                <a:custGeom>
                  <a:avLst/>
                  <a:gdLst>
                    <a:gd name="T0" fmla="*/ 316236 w 2663825"/>
                    <a:gd name="T1" fmla="*/ 0 h 127000"/>
                    <a:gd name="T2" fmla="*/ 316236 w 2663825"/>
                    <a:gd name="T3" fmla="*/ 127000 h 127000"/>
                    <a:gd name="T4" fmla="*/ 0 w 2663825"/>
                    <a:gd name="T5" fmla="*/ 127000 h 127000"/>
                    <a:gd name="T6" fmla="*/ 0 w 2663825"/>
                    <a:gd name="T7" fmla="*/ 3175 h 1270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63825"/>
                    <a:gd name="T13" fmla="*/ 0 h 127000"/>
                    <a:gd name="T14" fmla="*/ 2663825 w 2663825"/>
                    <a:gd name="T15" fmla="*/ 127000 h 1270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63825" h="127000">
                      <a:moveTo>
                        <a:pt x="2663825" y="0"/>
                      </a:moveTo>
                      <a:lnTo>
                        <a:pt x="2663825" y="127000"/>
                      </a:lnTo>
                      <a:lnTo>
                        <a:pt x="0" y="127000"/>
                      </a:lnTo>
                      <a:lnTo>
                        <a:pt x="0" y="3175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1200" dirty="0">
                    <a:ln w="12700">
                      <a:solidFill>
                        <a:srgbClr val="000000"/>
                      </a:solidFill>
                    </a:ln>
                    <a:latin typeface="Arial"/>
                    <a:ea typeface="ＭＳ Ｐゴシック" pitchFamily="34" charset="-128"/>
                  </a:endParaRPr>
                </a:p>
              </p:txBody>
            </p:sp>
          </p:grpSp>
        </p:grpSp>
      </p:grpSp>
      <p:sp>
        <p:nvSpPr>
          <p:cNvPr id="31" name="Content Placeholder 1"/>
          <p:cNvSpPr>
            <a:spLocks noGrp="1"/>
          </p:cNvSpPr>
          <p:nvPr/>
        </p:nvSpPr>
        <p:spPr bwMode="auto">
          <a:xfrm>
            <a:off x="685800" y="5105400"/>
            <a:ext cx="77025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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7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25"/>
              </a:spcBef>
              <a:buClrTx/>
              <a:buFont typeface="Arial"/>
              <a:buChar char="•"/>
            </a:pPr>
            <a:r>
              <a:rPr lang="en-US" altLang="en-US" sz="1800" b="0" dirty="0" smtClean="0"/>
              <a:t>Primary endpoint: SVR12 (HCV RNA &lt;LLOQ)</a:t>
            </a:r>
          </a:p>
          <a:p>
            <a:pPr>
              <a:spcBef>
                <a:spcPts val="425"/>
              </a:spcBef>
              <a:buClrTx/>
              <a:buFont typeface="Arial"/>
              <a:buChar char="•"/>
            </a:pPr>
            <a:r>
              <a:rPr lang="en-US" altLang="en-US" sz="1800" b="0" dirty="0" smtClean="0"/>
              <a:t>Patients enrolled in ELECTRON or ELECTRON 2 (GT1, F3/F4)</a:t>
            </a:r>
          </a:p>
          <a:p>
            <a:pPr>
              <a:spcBef>
                <a:spcPts val="425"/>
              </a:spcBef>
              <a:buClrTx/>
              <a:buFont typeface="Arial"/>
              <a:buChar char="•"/>
            </a:pPr>
            <a:r>
              <a:rPr lang="en-US" altLang="en-US" sz="1800" b="0" dirty="0" smtClean="0"/>
              <a:t>All groups were open label</a:t>
            </a:r>
          </a:p>
          <a:p>
            <a:endParaRPr lang="en-US" altLang="en-US" sz="1800" dirty="0" smtClean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924800" y="3184525"/>
            <a:ext cx="9239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kern="1200" dirty="0">
                <a:latin typeface="Arial"/>
                <a:cs typeface="Arial"/>
              </a:rPr>
              <a:t>SVR12</a:t>
            </a:r>
          </a:p>
        </p:txBody>
      </p:sp>
      <p:sp>
        <p:nvSpPr>
          <p:cNvPr id="33" name="Right Bracket 32"/>
          <p:cNvSpPr>
            <a:spLocks/>
          </p:cNvSpPr>
          <p:nvPr/>
        </p:nvSpPr>
        <p:spPr bwMode="auto">
          <a:xfrm>
            <a:off x="7657200" y="2159460"/>
            <a:ext cx="214312" cy="2630805"/>
          </a:xfrm>
          <a:prstGeom prst="rightBracket">
            <a:avLst>
              <a:gd name="adj" fmla="val 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Char char="•"/>
            </a:pPr>
            <a:endParaRPr lang="en-US" sz="3600" b="1" kern="1200" baseline="-25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51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/>
              <a:t>SVR12 Results: GT 1 Treatment-Experienced  Patients with Advanced Fibrosis/Cirrhosis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Rates in Patients who Receive 12 Weeks Duration of Therapy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*Source: </a:t>
            </a:r>
            <a:r>
              <a:rPr lang="en-US" altLang="en-US" dirty="0" err="1"/>
              <a:t>Gane</a:t>
            </a:r>
            <a:r>
              <a:rPr lang="en-US" altLang="en-US" dirty="0"/>
              <a:t> EJ, et al. AASLD. Washington DC 2013, Abstract 73.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964722" y="5932260"/>
            <a:ext cx="1659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kern="1200" dirty="0">
                <a:solidFill>
                  <a:srgbClr val="000000"/>
                </a:solidFill>
                <a:latin typeface="Arial"/>
                <a:cs typeface="Arial"/>
              </a:rPr>
              <a:t>F3/</a:t>
            </a:r>
            <a:r>
              <a:rPr lang="en-US" altLang="en-US" sz="1800" b="0" kern="1200" dirty="0" smtClean="0">
                <a:solidFill>
                  <a:srgbClr val="000000"/>
                </a:solidFill>
                <a:latin typeface="Arial"/>
                <a:cs typeface="Arial"/>
              </a:rPr>
              <a:t>F4 Fibrosis</a:t>
            </a:r>
            <a:endParaRPr lang="en-US" altLang="en-US" sz="1800" b="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14601" y="5932260"/>
            <a:ext cx="94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kern="1200" dirty="0">
                <a:solidFill>
                  <a:srgbClr val="000000"/>
                </a:solidFill>
                <a:latin typeface="Arial"/>
                <a:cs typeface="Arial"/>
              </a:rPr>
              <a:t>F4 </a:t>
            </a:r>
            <a:r>
              <a:rPr lang="en-US" altLang="en-US" sz="1800" b="0" kern="1200" dirty="0" smtClean="0">
                <a:solidFill>
                  <a:srgbClr val="000000"/>
                </a:solidFill>
                <a:latin typeface="Arial"/>
                <a:cs typeface="Arial"/>
              </a:rPr>
              <a:t>only</a:t>
            </a:r>
            <a:endParaRPr lang="en-US" altLang="en-US" sz="1800" b="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1752600" y="5943600"/>
            <a:ext cx="2743200" cy="0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181600" y="5943600"/>
            <a:ext cx="3258312" cy="0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2046636291"/>
              </p:ext>
            </p:extLst>
          </p:nvPr>
        </p:nvGraphicFramePr>
        <p:xfrm>
          <a:off x="447675" y="1905000"/>
          <a:ext cx="824865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660320" y="4837800"/>
            <a:ext cx="88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kern="1200" dirty="0">
                <a:solidFill>
                  <a:srgbClr val="FFFFFF"/>
                </a:solidFill>
                <a:latin typeface="Arial"/>
                <a:cs typeface="Arial"/>
              </a:rPr>
              <a:t>9/9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396368" y="4837800"/>
            <a:ext cx="950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kern="1200" dirty="0">
                <a:solidFill>
                  <a:srgbClr val="FFFFFF"/>
                </a:solidFill>
                <a:latin typeface="Arial"/>
                <a:cs typeface="Arial"/>
              </a:rPr>
              <a:t>25/25*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170055" y="4837800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kern="1200" dirty="0">
                <a:solidFill>
                  <a:srgbClr val="FFFFFF"/>
                </a:solidFill>
                <a:latin typeface="Arial"/>
                <a:cs typeface="Arial"/>
              </a:rPr>
              <a:t>26/26*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905000" y="4837800"/>
            <a:ext cx="88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kern="1200" dirty="0">
                <a:solidFill>
                  <a:srgbClr val="FFFFFF"/>
                </a:solidFill>
                <a:latin typeface="Arial"/>
                <a:cs typeface="Arial"/>
              </a:rPr>
              <a:t>7/10</a:t>
            </a:r>
          </a:p>
        </p:txBody>
      </p:sp>
    </p:spTree>
    <p:extLst>
      <p:ext uri="{BB962C8B-B14F-4D97-AF65-F5344CB8AC3E}">
        <p14:creationId xmlns:p14="http://schemas.microsoft.com/office/powerpoint/2010/main" val="1110283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/>
              <a:t>SVR12 Results: Treatment Duration</a:t>
            </a:r>
            <a:br>
              <a:rPr lang="en-US" altLang="en-US" sz="3200" dirty="0"/>
            </a:br>
            <a:r>
              <a:rPr lang="en-US" altLang="en-US" sz="3200" dirty="0"/>
              <a:t>Genotype 1, Treatment-naïve, No cirrhosis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1" y="6384925"/>
            <a:ext cx="7382254" cy="411477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Source: </a:t>
            </a:r>
            <a:r>
              <a:rPr lang="en-US" altLang="en-US" dirty="0" err="1"/>
              <a:t>Gane</a:t>
            </a:r>
            <a:r>
              <a:rPr lang="en-US" altLang="en-US" dirty="0"/>
              <a:t> EJ, et al. AASLD. Washington DC 2013, Abstract 73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r>
              <a:rPr lang="en-US" altLang="en-US" dirty="0" smtClean="0"/>
              <a:t>               </a:t>
            </a:r>
            <a:r>
              <a:rPr lang="en-US" dirty="0" err="1" smtClean="0"/>
              <a:t>Lawitz</a:t>
            </a:r>
            <a:r>
              <a:rPr lang="en-US" dirty="0" smtClean="0"/>
              <a:t> </a:t>
            </a:r>
            <a:r>
              <a:rPr lang="en-US" dirty="0"/>
              <a:t>E, et al. Lancet. 2014:383:515-23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625" y="5457825"/>
            <a:ext cx="1828800" cy="3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kern="1200" dirty="0">
                <a:latin typeface="Arial"/>
                <a:cs typeface="Arial"/>
              </a:rPr>
              <a:t>Duration (</a:t>
            </a:r>
            <a:r>
              <a:rPr lang="en-US" altLang="en-US" sz="1600" b="1" kern="1200" dirty="0" err="1" smtClean="0">
                <a:latin typeface="Arial"/>
                <a:cs typeface="Arial"/>
              </a:rPr>
              <a:t>wks</a:t>
            </a:r>
            <a:r>
              <a:rPr lang="en-US" altLang="en-US" sz="1600" b="1" kern="1200" dirty="0" smtClean="0">
                <a:latin typeface="Arial"/>
                <a:cs typeface="Arial"/>
              </a:rPr>
              <a:t>)</a:t>
            </a:r>
            <a:endParaRPr lang="en-US" altLang="en-US" sz="1600" b="1" kern="12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905000" y="5378450"/>
            <a:ext cx="1189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kern="120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116763" y="5378450"/>
            <a:ext cx="11890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endParaRPr lang="en-US" altLang="en-US" sz="1800" b="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2721560226"/>
              </p:ext>
            </p:extLst>
          </p:nvPr>
        </p:nvGraphicFramePr>
        <p:xfrm>
          <a:off x="457200" y="141605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775075" y="4647290"/>
            <a:ext cx="88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57600" y="5378450"/>
            <a:ext cx="1189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altLang="en-US" sz="1800" b="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188200" y="4647290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17/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006600" y="4647290"/>
            <a:ext cx="88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18/19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840992" y="5835650"/>
            <a:ext cx="4681728" cy="0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0" y="5378450"/>
            <a:ext cx="1189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altLang="en-US" sz="1800" b="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86400" y="4647290"/>
            <a:ext cx="88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625" y="5149850"/>
            <a:ext cx="1828800" cy="3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kern="1200" dirty="0" smtClean="0">
                <a:latin typeface="Arial"/>
                <a:cs typeface="Arial"/>
              </a:rPr>
              <a:t>Regimen</a:t>
            </a:r>
            <a:endParaRPr lang="en-US" altLang="en-US" sz="1600" b="1" kern="12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13125" y="5911850"/>
            <a:ext cx="1692275" cy="3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9144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kern="1200" dirty="0" smtClean="0">
                <a:latin typeface="Arial"/>
                <a:cs typeface="Arial"/>
              </a:rPr>
              <a:t>LONESTAR</a:t>
            </a:r>
            <a:endParaRPr lang="en-US" altLang="en-US" sz="1800" b="1" kern="12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58000" y="5911850"/>
            <a:ext cx="1692275" cy="3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9144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kern="1200" dirty="0" smtClean="0">
                <a:latin typeface="Arial"/>
                <a:cs typeface="Arial"/>
              </a:rPr>
              <a:t>ELECTRON</a:t>
            </a:r>
            <a:endParaRPr lang="en-US" altLang="en-US" sz="1800" b="1" kern="1200" dirty="0"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6842125" y="5835650"/>
            <a:ext cx="1673347" cy="0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8150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Source: </a:t>
            </a:r>
            <a:r>
              <a:rPr lang="en-US" altLang="en-US" dirty="0" err="1"/>
              <a:t>Gane</a:t>
            </a:r>
            <a:r>
              <a:rPr lang="en-US" altLang="en-US" dirty="0"/>
              <a:t> EJ, et al. AASLD. Washington, DC 2013, Abstract 73.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Hemoglobin Levels During and After Therapy </a:t>
            </a:r>
            <a:br>
              <a:rPr lang="en-US" altLang="en-US" dirty="0"/>
            </a:br>
            <a:r>
              <a:rPr lang="en-US" altLang="en-US" dirty="0"/>
              <a:t>in Patients with Advanced Fibrosis/Cirrhosis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487136"/>
              </p:ext>
            </p:extLst>
          </p:nvPr>
        </p:nvGraphicFramePr>
        <p:xfrm>
          <a:off x="323850" y="1447800"/>
          <a:ext cx="8515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83154" y="5813880"/>
            <a:ext cx="4674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Treatment (week)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581388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Follow-up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5813880"/>
            <a:ext cx="48249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52580" y="5813880"/>
            <a:ext cx="148132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7070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981200"/>
            <a:ext cx="851535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How will we treat PI Failure patients?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7640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Disclosures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8229600" cy="426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dirty="0"/>
              <a:t>Research Support: BMS, Gilead, BI, </a:t>
            </a:r>
            <a:r>
              <a:rPr lang="en-US" altLang="en-US" sz="2000" dirty="0" smtClean="0"/>
              <a:t>Merck</a:t>
            </a:r>
            <a:br>
              <a:rPr lang="en-US" altLang="en-US" sz="2000" dirty="0" smtClean="0"/>
            </a:br>
            <a:endParaRPr lang="en-US" altLang="en-US" sz="2000" dirty="0"/>
          </a:p>
          <a:p>
            <a:pPr>
              <a:lnSpc>
                <a:spcPct val="100000"/>
              </a:lnSpc>
            </a:pPr>
            <a:r>
              <a:rPr lang="en-US" altLang="en-US" sz="2000" dirty="0"/>
              <a:t>Consulting board: BMS, Gilead, BI, Merck, </a:t>
            </a:r>
            <a:r>
              <a:rPr lang="en-US" altLang="en-US" sz="2000" dirty="0" err="1"/>
              <a:t>Abbvie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Nanogen</a:t>
            </a:r>
            <a:r>
              <a:rPr lang="en-US" altLang="en-US" sz="2000" dirty="0"/>
              <a:t>, </a:t>
            </a:r>
            <a:r>
              <a:rPr lang="en-US" altLang="en-US" sz="2000" dirty="0" err="1" smtClean="0"/>
              <a:t>Idenix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/>
          </a:p>
          <a:p>
            <a:pPr>
              <a:lnSpc>
                <a:spcPct val="100000"/>
              </a:lnSpc>
            </a:pPr>
            <a:r>
              <a:rPr lang="en-US" altLang="en-US" sz="2000" dirty="0"/>
              <a:t>Honoraria for promotional talks: BMS, Gilead, </a:t>
            </a:r>
            <a:r>
              <a:rPr lang="en-US" altLang="en-US" sz="2000" dirty="0" smtClean="0"/>
              <a:t>Merck</a:t>
            </a:r>
            <a:endParaRPr lang="en-US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7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Lawitz</a:t>
            </a:r>
            <a:r>
              <a:rPr lang="en-US" dirty="0" smtClean="0"/>
              <a:t> E, et al. Lancet. 2014:383:515-23.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LONESTAR: Sofosbuvir-Ledipasvir FDC +/- Ribavirin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Treatment-Naïve and Previously Treated GT 1 </a:t>
            </a:r>
            <a:endParaRPr lang="en-US" sz="2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98721"/>
              </p:ext>
            </p:extLst>
          </p:nvPr>
        </p:nvGraphicFramePr>
        <p:xfrm>
          <a:off x="76200" y="1460866"/>
          <a:ext cx="8991599" cy="4177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817"/>
                <a:gridCol w="1395248"/>
                <a:gridCol w="1395248"/>
                <a:gridCol w="1472762"/>
                <a:gridCol w="1446924"/>
                <a:gridCol w="1498600"/>
              </a:tblGrid>
              <a:tr h="424487">
                <a:tc>
                  <a:txBody>
                    <a:bodyPr/>
                    <a:lstStyle/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Cohort</a:t>
                      </a:r>
                      <a:r>
                        <a:rPr lang="en-US" sz="1200" b="0" baseline="0" dirty="0" smtClean="0">
                          <a:latin typeface="Arial (Body)"/>
                          <a:cs typeface="Arial (Body)"/>
                        </a:rPr>
                        <a:t> A: treatment naïve patients 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Cohort B:</a:t>
                      </a:r>
                      <a:r>
                        <a:rPr lang="en-US" sz="1200" b="0" baseline="0" dirty="0" smtClean="0">
                          <a:latin typeface="Arial (Body)"/>
                          <a:cs typeface="Arial (Body)"/>
                        </a:rPr>
                        <a:t> patients previously treated with protease inhibitors</a:t>
                      </a:r>
                      <a:endParaRPr lang="en-US" sz="1200" b="0" dirty="0" smtClean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  <a:tr h="933873">
                <a:tc>
                  <a:txBody>
                    <a:bodyPr/>
                    <a:lstStyle/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Sofosbuvir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plus </a:t>
                      </a:r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ledipasvir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for 8 weeks (n=20)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Sofosbuvir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plus </a:t>
                      </a:r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ledipasvir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with ribavirin for 8 weeks (n=21)</a:t>
                      </a:r>
                    </a:p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Sofosbuvir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plus </a:t>
                      </a:r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ledipasvir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for</a:t>
                      </a:r>
                      <a:r>
                        <a:rPr lang="en-US" sz="1200" b="0" baseline="0" dirty="0" smtClean="0">
                          <a:latin typeface="Arial (Body)"/>
                          <a:cs typeface="Arial (Body)"/>
                        </a:rPr>
                        <a:t> 12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weeks (n=19)</a:t>
                      </a:r>
                    </a:p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Sofosbuvir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plus </a:t>
                      </a:r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ledipasvir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for</a:t>
                      </a:r>
                      <a:r>
                        <a:rPr lang="en-US" sz="1200" b="0" baseline="0" dirty="0" smtClean="0">
                          <a:latin typeface="Arial (Body)"/>
                          <a:cs typeface="Arial (Body)"/>
                        </a:rPr>
                        <a:t> 12 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weeks (n=19)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Sofosbuvir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plus </a:t>
                      </a:r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ledipasvir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with ribavirin for 12</a:t>
                      </a:r>
                      <a:r>
                        <a:rPr lang="en-US" sz="1200" b="0" baseline="0" dirty="0" smtClean="0">
                          <a:latin typeface="Arial (Body)"/>
                          <a:cs typeface="Arial (Body)"/>
                        </a:rPr>
                        <a:t> 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weeks (n=21)</a:t>
                      </a:r>
                    </a:p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  <a:tr h="42448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Treatment</a:t>
                      </a:r>
                      <a:r>
                        <a:rPr lang="en-US" sz="1200" b="0" baseline="0" dirty="0" smtClean="0">
                          <a:latin typeface="Arial (Body)"/>
                          <a:cs typeface="Arial (Body)"/>
                        </a:rPr>
                        <a:t> week 4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20 (100%; 83-100)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20 (100%; 84-100)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19 (100%; 82-100)</a:t>
                      </a:r>
                    </a:p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18 (95%; 74-100)</a:t>
                      </a:r>
                    </a:p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21 (100%; 84-100)</a:t>
                      </a:r>
                    </a:p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  <a:tr h="42448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End of Treatment 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20 (100%; 83-100)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20 (100%; 84-100)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19 (100%; 82-100)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19 (95%; 74-100)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21 (100%; 84-100)</a:t>
                      </a:r>
                    </a:p>
                  </a:txBody>
                  <a:tcPr/>
                </a:tc>
              </a:tr>
              <a:tr h="42448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SV</a:t>
                      </a:r>
                      <a:r>
                        <a:rPr lang="en-US" sz="1200" b="0" baseline="0" dirty="0" smtClean="0">
                          <a:latin typeface="Arial (Body)"/>
                          <a:cs typeface="Arial (Body)"/>
                        </a:rPr>
                        <a:t>4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20 (100%; 83-100)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20 (100%; 84-100)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19 (100%; 82-100)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18 (95%; 74-100)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21 (100%; 84-100)</a:t>
                      </a:r>
                    </a:p>
                  </a:txBody>
                  <a:tcPr/>
                </a:tc>
              </a:tr>
              <a:tr h="42448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SVR12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19 (95%; 75-100)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21 (100%; 84-100)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18* (95%; 74-100)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18 (95%; 74-100)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21 (100%; 84-100)</a:t>
                      </a:r>
                    </a:p>
                  </a:txBody>
                  <a:tcPr/>
                </a:tc>
              </a:tr>
              <a:tr h="287764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Arial (Body)"/>
                          <a:cs typeface="Arial (Body)"/>
                        </a:rPr>
                        <a:t>Virological</a:t>
                      </a: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failure 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  <a:tr h="32401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    During treatment</a:t>
                      </a:r>
                      <a:r>
                        <a:rPr lang="en-US" sz="1200" b="0" baseline="0" dirty="0" smtClean="0">
                          <a:latin typeface="Arial (Body)"/>
                          <a:cs typeface="Arial (Body)"/>
                        </a:rPr>
                        <a:t> 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0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0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0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0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0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  <a:tr h="25469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     Relapse</a:t>
                      </a:r>
                      <a:r>
                        <a:rPr lang="en-US" sz="1200" b="0" baseline="0" dirty="0" smtClean="0">
                          <a:latin typeface="Arial (Body)"/>
                          <a:cs typeface="Arial (Body)"/>
                        </a:rPr>
                        <a:t> 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 (5%)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0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0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1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(Body)"/>
                          <a:cs typeface="Arial (Body)"/>
                        </a:rPr>
                        <a:t>0</a:t>
                      </a:r>
                      <a:endParaRPr lang="en-US" sz="1200" b="0" dirty="0"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688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pitchFamily="22" charset="0"/>
              </a:rPr>
              <a:t>Source: </a:t>
            </a:r>
            <a:r>
              <a:rPr lang="en-GB" dirty="0" err="1"/>
              <a:t>Kohli</a:t>
            </a:r>
            <a:r>
              <a:rPr lang="en-GB" dirty="0"/>
              <a:t> A, et al. 64th AASLD; Washington, DC</a:t>
            </a:r>
            <a:r>
              <a:rPr lang="en-GB" dirty="0" smtClean="0"/>
              <a:t>; 2013</a:t>
            </a:r>
            <a:r>
              <a:rPr lang="en-GB" dirty="0"/>
              <a:t>. Abstract  LB-8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NIAID SYNERGY: Sofosbuvir/Ledipasvir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FDC Alone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In Combination with GS-9451 or GS-9669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28600" y="1600200"/>
            <a:ext cx="4495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GS-9451: QD protease inhibitor (80 mg) </a:t>
            </a:r>
          </a:p>
          <a:p>
            <a:r>
              <a:rPr lang="en-US" sz="2000" dirty="0" smtClean="0"/>
              <a:t>Treatment naïve, genotype 1 </a:t>
            </a:r>
            <a:r>
              <a:rPr lang="en-US" sz="1800" dirty="0" smtClean="0"/>
              <a:t>African American, 88%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2000" u="sng" dirty="0" err="1" smtClean="0"/>
              <a:t>Virologic</a:t>
            </a:r>
            <a:r>
              <a:rPr lang="en-US" sz="2000" u="sng" dirty="0" smtClean="0"/>
              <a:t> response</a:t>
            </a:r>
          </a:p>
          <a:p>
            <a:pPr marL="0" indent="0">
              <a:buNone/>
            </a:pPr>
            <a:r>
              <a:rPr lang="en-US" sz="2000" dirty="0" smtClean="0"/>
              <a:t>A: SOF/LDV x 12 </a:t>
            </a:r>
            <a:r>
              <a:rPr lang="en-US" sz="2000" dirty="0" err="1" smtClean="0"/>
              <a:t>wks</a:t>
            </a:r>
            <a:r>
              <a:rPr lang="en-US" sz="2000" dirty="0" smtClean="0"/>
              <a:t> (n=20)  </a:t>
            </a:r>
          </a:p>
          <a:p>
            <a:pPr lvl="1">
              <a:buFont typeface="Arial" pitchFamily="34" charset="0"/>
              <a:buChar char="−"/>
            </a:pPr>
            <a:r>
              <a:rPr lang="en-US" sz="1800" dirty="0" smtClean="0"/>
              <a:t>SVR12 100%</a:t>
            </a:r>
          </a:p>
          <a:p>
            <a:pPr marL="0" indent="0">
              <a:buNone/>
            </a:pPr>
            <a:r>
              <a:rPr lang="en-US" sz="2000" dirty="0" smtClean="0"/>
              <a:t>B: SOF/LDV + 9669 x 6 </a:t>
            </a:r>
            <a:r>
              <a:rPr lang="en-US" sz="2000" dirty="0" err="1" smtClean="0"/>
              <a:t>wks</a:t>
            </a:r>
            <a:r>
              <a:rPr lang="en-US" sz="2000" dirty="0"/>
              <a:t> </a:t>
            </a:r>
            <a:r>
              <a:rPr lang="en-US" sz="2000" dirty="0" smtClean="0"/>
              <a:t>(n=20)</a:t>
            </a:r>
          </a:p>
          <a:p>
            <a:pPr lvl="1">
              <a:buFont typeface="Arial" pitchFamily="34" charset="0"/>
              <a:buChar char="−"/>
            </a:pPr>
            <a:r>
              <a:rPr lang="en-US" sz="1800" dirty="0" smtClean="0"/>
              <a:t>SVR4 90%; Relapse, n=1</a:t>
            </a:r>
          </a:p>
          <a:p>
            <a:pPr marL="0" indent="0">
              <a:buNone/>
            </a:pPr>
            <a:r>
              <a:rPr lang="en-US" sz="2000" dirty="0" smtClean="0"/>
              <a:t>C: SOF/LDV + 9451 x 6 </a:t>
            </a:r>
            <a:r>
              <a:rPr lang="en-US" sz="2000" dirty="0" err="1" smtClean="0"/>
              <a:t>wks</a:t>
            </a:r>
            <a:r>
              <a:rPr lang="en-US" sz="2000" dirty="0" smtClean="0"/>
              <a:t> (n=20) </a:t>
            </a:r>
          </a:p>
          <a:p>
            <a:pPr lvl="1">
              <a:buFont typeface="Arial" pitchFamily="34" charset="0"/>
              <a:buChar char="−"/>
            </a:pPr>
            <a:r>
              <a:rPr lang="en-US" sz="1800" dirty="0" smtClean="0"/>
              <a:t>SVR4 100%</a:t>
            </a:r>
          </a:p>
          <a:p>
            <a:r>
              <a:rPr lang="en-US" sz="2000" dirty="0" smtClean="0"/>
              <a:t>No discontinuation or SAE</a:t>
            </a:r>
          </a:p>
          <a:p>
            <a:pPr lvl="1"/>
            <a:endParaRPr lang="en-US" sz="1800" dirty="0" smtClean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993799"/>
              </p:ext>
            </p:extLst>
          </p:nvPr>
        </p:nvGraphicFramePr>
        <p:xfrm>
          <a:off x="4724400" y="1373188"/>
          <a:ext cx="4292600" cy="481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Worksheet" r:id="rId4" imgW="4292600" imgH="4826000" progId="Excel.Sheet.8">
                  <p:embed/>
                </p:oleObj>
              </mc:Choice>
              <mc:Fallback>
                <p:oleObj name="Worksheet" r:id="rId4" imgW="4292600" imgH="48260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73188"/>
                        <a:ext cx="4292600" cy="481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70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The components of SVR in HCV </a:t>
            </a:r>
            <a:br>
              <a:rPr lang="en-US" altLang="en-US" sz="2400" dirty="0"/>
            </a:br>
            <a:r>
              <a:rPr lang="en-US" altLang="en-US" sz="2400" dirty="0"/>
              <a:t>High SVR rates without a nucleotide polymerase inhibitor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023965"/>
              </p:ext>
            </p:extLst>
          </p:nvPr>
        </p:nvGraphicFramePr>
        <p:xfrm>
          <a:off x="2286000" y="2362200"/>
          <a:ext cx="2971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37863" y="1905000"/>
            <a:ext cx="1662937" cy="1438656"/>
            <a:chOff x="3072638" y="0"/>
            <a:chExt cx="1662937" cy="1438656"/>
          </a:xfrm>
        </p:grpSpPr>
        <p:sp>
          <p:nvSpPr>
            <p:cNvPr id="8" name="Hexagon 7"/>
            <p:cNvSpPr/>
            <p:nvPr/>
          </p:nvSpPr>
          <p:spPr>
            <a:xfrm>
              <a:off x="3072638" y="0"/>
              <a:ext cx="1662937" cy="1438656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3348224" y="238418"/>
              <a:ext cx="1111765" cy="961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>
                  <a:solidFill>
                    <a:schemeClr val="bg1"/>
                  </a:solidFill>
                </a:rPr>
                <a:t>NS5b</a:t>
              </a:r>
              <a:r>
                <a:rPr lang="en-US" sz="3100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3100" kern="1200" dirty="0" smtClean="0">
                  <a:solidFill>
                    <a:srgbClr val="FFFFFF"/>
                  </a:solidFill>
                </a:rPr>
                <a:t>NNI</a:t>
              </a:r>
              <a:endParaRPr lang="en-US" sz="31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37863" y="3581400"/>
            <a:ext cx="1662937" cy="1438656"/>
            <a:chOff x="3072638" y="1739391"/>
            <a:chExt cx="1662937" cy="1438656"/>
          </a:xfrm>
        </p:grpSpPr>
        <p:sp>
          <p:nvSpPr>
            <p:cNvPr id="11" name="Hexagon 10"/>
            <p:cNvSpPr/>
            <p:nvPr/>
          </p:nvSpPr>
          <p:spPr>
            <a:xfrm>
              <a:off x="3072638" y="1739391"/>
              <a:ext cx="1662937" cy="1438656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/>
            <p:nvPr/>
          </p:nvSpPr>
          <p:spPr>
            <a:xfrm>
              <a:off x="3348224" y="1977809"/>
              <a:ext cx="1111765" cy="961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>
                  <a:solidFill>
                    <a:srgbClr val="FFFFFF"/>
                  </a:solidFill>
                </a:rPr>
                <a:t>NS5a</a:t>
              </a:r>
              <a:endParaRPr lang="en-US" sz="31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09063" y="4733544"/>
            <a:ext cx="1662937" cy="1438656"/>
            <a:chOff x="1547407" y="2625344"/>
            <a:chExt cx="1662937" cy="1438656"/>
          </a:xfrm>
        </p:grpSpPr>
        <p:sp>
          <p:nvSpPr>
            <p:cNvPr id="14" name="Hexagon 13"/>
            <p:cNvSpPr/>
            <p:nvPr/>
          </p:nvSpPr>
          <p:spPr>
            <a:xfrm>
              <a:off x="1547407" y="2625344"/>
              <a:ext cx="1662937" cy="1438656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/>
            <p:nvPr/>
          </p:nvSpPr>
          <p:spPr>
            <a:xfrm>
              <a:off x="1822993" y="2863762"/>
              <a:ext cx="1111765" cy="961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>
                  <a:solidFill>
                    <a:srgbClr val="FFFFFF"/>
                  </a:solidFill>
                </a:rPr>
                <a:t>RBV</a:t>
              </a:r>
              <a:endParaRPr lang="en-US" sz="3100" kern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700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pitchFamily="22" charset="0"/>
              </a:rPr>
              <a:t>Source: </a:t>
            </a:r>
            <a:r>
              <a:rPr lang="en-US" dirty="0" err="1" smtClean="0">
                <a:latin typeface="Arial" pitchFamily="22" charset="0"/>
              </a:rPr>
              <a:t>Kowdley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K, et al. 48th EASL; Amsterdam, </a:t>
            </a:r>
            <a:r>
              <a:rPr lang="en-US" dirty="0" smtClean="0">
                <a:latin typeface="Arial" pitchFamily="22" charset="0"/>
              </a:rPr>
              <a:t>Netherlands</a:t>
            </a:r>
            <a:r>
              <a:rPr lang="en-US" dirty="0">
                <a:latin typeface="Arial" pitchFamily="22" charset="0"/>
              </a:rPr>
              <a:t>.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2013. </a:t>
            </a:r>
            <a:r>
              <a:rPr lang="en-US" dirty="0" smtClean="0">
                <a:latin typeface="Arial" pitchFamily="22" charset="0"/>
              </a:rPr>
              <a:t>Abstract 3.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0EADC"/>
                </a:solidFill>
              </a:rPr>
              <a:t>AVIATOR Study:  ABT-450/r, ABT-267, ABT-333 ± RBV in Non-Cirrhotic, Naïve and Null Responders</a:t>
            </a:r>
            <a:endParaRPr lang="en-US" sz="2400" dirty="0">
              <a:solidFill>
                <a:srgbClr val="F0EAD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56259"/>
              </p:ext>
            </p:extLst>
          </p:nvPr>
        </p:nvGraphicFramePr>
        <p:xfrm>
          <a:off x="6293759" y="1753796"/>
          <a:ext cx="2667001" cy="3794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27364"/>
                <a:gridCol w="727364"/>
                <a:gridCol w="12122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SVR12%</a:t>
                      </a:r>
                      <a:endParaRPr lang="en-US" sz="1200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SVR24*%</a:t>
                      </a:r>
                      <a:endParaRPr lang="en-US" sz="1200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Breakthrough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/Relapse </a:t>
                      </a:r>
                      <a:endParaRPr lang="en-US" sz="1200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88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0/10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1/4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1/8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1/5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0/1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0/2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0/5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3/0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1/0</a:t>
                      </a:r>
                      <a:endParaRPr lang="en-US" sz="1400" dirty="0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375421"/>
            <a:ext cx="9144000" cy="374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3249" y="1371600"/>
            <a:ext cx="545591" cy="3749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56" y="1371600"/>
            <a:ext cx="838200" cy="3749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Week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04" y="1371600"/>
            <a:ext cx="545592" cy="3749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7408" y="1371600"/>
            <a:ext cx="545592" cy="3749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43000" y="2214895"/>
            <a:ext cx="2895600" cy="348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sz="1400" dirty="0">
                <a:latin typeface="Arial"/>
                <a:cs typeface="Arial"/>
              </a:rPr>
              <a:t>ABT-</a:t>
            </a:r>
            <a:r>
              <a:rPr lang="ro-RO" sz="1400" dirty="0" smtClean="0">
                <a:latin typeface="Arial"/>
                <a:cs typeface="Arial"/>
              </a:rPr>
              <a:t>450  ABT</a:t>
            </a:r>
            <a:r>
              <a:rPr lang="ro-RO" sz="1400" dirty="0">
                <a:latin typeface="Arial"/>
                <a:cs typeface="Arial"/>
              </a:rPr>
              <a:t>-267  ABT-333  RBV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43000" y="2587081"/>
            <a:ext cx="3547872" cy="348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dirty="0">
                <a:latin typeface="Arial"/>
                <a:cs typeface="Arial"/>
              </a:rPr>
              <a:t>ABT-</a:t>
            </a:r>
            <a:r>
              <a:rPr lang="en-US" sz="1400" dirty="0" smtClean="0">
                <a:latin typeface="Arial"/>
                <a:cs typeface="Arial"/>
              </a:rPr>
              <a:t>450  ABT</a:t>
            </a:r>
            <a:r>
              <a:rPr lang="en-US" sz="1400" dirty="0">
                <a:latin typeface="Arial"/>
                <a:cs typeface="Arial"/>
              </a:rPr>
              <a:t>-333  RBV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3000" y="2959267"/>
            <a:ext cx="3547872" cy="348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sz="1400" dirty="0">
                <a:latin typeface="Arial"/>
                <a:cs typeface="Arial"/>
              </a:rPr>
              <a:t>ABT-450  ABT-</a:t>
            </a:r>
            <a:r>
              <a:rPr lang="ro-RO" sz="1400" dirty="0" smtClean="0">
                <a:latin typeface="Arial"/>
                <a:cs typeface="Arial"/>
              </a:rPr>
              <a:t>267  </a:t>
            </a:r>
            <a:r>
              <a:rPr lang="ro-RO" sz="1400" dirty="0">
                <a:latin typeface="Arial"/>
                <a:cs typeface="Arial"/>
              </a:rPr>
              <a:t>RBV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43000" y="3331453"/>
            <a:ext cx="3547872" cy="348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sz="1400" dirty="0">
                <a:latin typeface="Arial"/>
                <a:cs typeface="Arial"/>
              </a:rPr>
              <a:t>ABT-450  ABT-267  ABT-333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43000" y="3703639"/>
            <a:ext cx="3547872" cy="348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sz="1400" dirty="0">
                <a:latin typeface="Arial"/>
                <a:cs typeface="Arial"/>
              </a:rPr>
              <a:t>ABT-450  ABT-267  ABT-333  RBV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43000" y="4075825"/>
            <a:ext cx="5105400" cy="348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sz="1400" dirty="0">
                <a:latin typeface="Arial"/>
                <a:cs typeface="Arial"/>
              </a:rPr>
              <a:t>ABT-450  ABT-267  ABT-333  RBV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143000" y="4448011"/>
            <a:ext cx="3547872" cy="348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sz="1400" dirty="0">
                <a:latin typeface="Arial"/>
                <a:cs typeface="Arial"/>
              </a:rPr>
              <a:t>ABT-450 </a:t>
            </a:r>
            <a:r>
              <a:rPr lang="ro-RO" sz="1400" dirty="0" smtClean="0">
                <a:latin typeface="Arial"/>
                <a:cs typeface="Arial"/>
              </a:rPr>
              <a:t> ABT</a:t>
            </a:r>
            <a:r>
              <a:rPr lang="ro-RO" sz="1400" dirty="0">
                <a:latin typeface="Arial"/>
                <a:cs typeface="Arial"/>
              </a:rPr>
              <a:t>-</a:t>
            </a:r>
            <a:r>
              <a:rPr lang="ro-RO" sz="1400" dirty="0" smtClean="0">
                <a:latin typeface="Arial"/>
                <a:cs typeface="Arial"/>
              </a:rPr>
              <a:t>267  RBV</a:t>
            </a:r>
            <a:endParaRPr lang="ro-RO" sz="1400" dirty="0">
              <a:latin typeface="Arial"/>
              <a:cs typeface="Arial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143000" y="4820197"/>
            <a:ext cx="3547872" cy="348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sz="1400" dirty="0">
                <a:latin typeface="Arial"/>
                <a:cs typeface="Arial"/>
              </a:rPr>
              <a:t>ABT-450 </a:t>
            </a:r>
            <a:r>
              <a:rPr lang="ro-RO" sz="1400" dirty="0" smtClean="0">
                <a:latin typeface="Arial"/>
                <a:cs typeface="Arial"/>
              </a:rPr>
              <a:t> ABT</a:t>
            </a:r>
            <a:r>
              <a:rPr lang="ro-RO" sz="1400" dirty="0">
                <a:latin typeface="Arial"/>
                <a:cs typeface="Arial"/>
              </a:rPr>
              <a:t>-267 </a:t>
            </a:r>
            <a:r>
              <a:rPr lang="ro-RO" sz="1400" dirty="0" smtClean="0">
                <a:latin typeface="Arial"/>
                <a:cs typeface="Arial"/>
              </a:rPr>
              <a:t> ABT</a:t>
            </a:r>
            <a:r>
              <a:rPr lang="ro-RO" sz="1400" dirty="0">
                <a:latin typeface="Arial"/>
                <a:cs typeface="Arial"/>
              </a:rPr>
              <a:t>-333 </a:t>
            </a:r>
            <a:r>
              <a:rPr lang="ro-RO" sz="1400" dirty="0" smtClean="0">
                <a:latin typeface="Arial"/>
                <a:cs typeface="Arial"/>
              </a:rPr>
              <a:t>  RBV</a:t>
            </a:r>
            <a:endParaRPr lang="ro-RO" sz="1400" dirty="0">
              <a:latin typeface="Arial"/>
              <a:cs typeface="Arial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143000" y="5192386"/>
            <a:ext cx="5105400" cy="348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sz="1400" dirty="0">
                <a:latin typeface="Arial"/>
                <a:cs typeface="Arial"/>
              </a:rPr>
              <a:t>ABT-450 </a:t>
            </a:r>
            <a:r>
              <a:rPr lang="ro-RO" sz="1400" dirty="0" smtClean="0">
                <a:latin typeface="Arial"/>
                <a:cs typeface="Arial"/>
              </a:rPr>
              <a:t> ABT</a:t>
            </a:r>
            <a:r>
              <a:rPr lang="ro-RO" sz="1400" dirty="0">
                <a:latin typeface="Arial"/>
                <a:cs typeface="Arial"/>
              </a:rPr>
              <a:t>-</a:t>
            </a:r>
            <a:r>
              <a:rPr lang="ro-RO" sz="1400" dirty="0" smtClean="0">
                <a:latin typeface="Arial"/>
                <a:cs typeface="Arial"/>
              </a:rPr>
              <a:t>267  </a:t>
            </a:r>
            <a:r>
              <a:rPr lang="ro-RO" sz="1400" dirty="0">
                <a:latin typeface="Arial"/>
                <a:cs typeface="Arial"/>
              </a:rPr>
              <a:t>ABT-333 </a:t>
            </a:r>
            <a:r>
              <a:rPr lang="ro-RO" sz="1400" dirty="0" smtClean="0">
                <a:latin typeface="Arial"/>
                <a:cs typeface="Arial"/>
              </a:rPr>
              <a:t>  RBV</a:t>
            </a:r>
            <a:endParaRPr lang="ro-RO" sz="1400" dirty="0">
              <a:latin typeface="Arial"/>
              <a:cs typeface="Arial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37885" y="2214895"/>
            <a:ext cx="417575" cy="34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 smtClean="0">
                <a:latin typeface="Arial"/>
                <a:cs typeface="Arial"/>
              </a:rPr>
              <a:t>80</a:t>
            </a:r>
            <a:endParaRPr lang="ro-RO" sz="1400" b="1" dirty="0">
              <a:latin typeface="Arial"/>
              <a:cs typeface="Arial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37885" y="2587081"/>
            <a:ext cx="417575" cy="34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>
                <a:latin typeface="Arial"/>
                <a:cs typeface="Arial"/>
              </a:rPr>
              <a:t>41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37885" y="2959267"/>
            <a:ext cx="417575" cy="34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 smtClean="0">
                <a:latin typeface="Arial"/>
                <a:cs typeface="Arial"/>
              </a:rPr>
              <a:t>79</a:t>
            </a:r>
            <a:endParaRPr lang="ro-RO" sz="1400" b="1" dirty="0">
              <a:latin typeface="Arial"/>
              <a:cs typeface="Arial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37885" y="3331453"/>
            <a:ext cx="417575" cy="34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>
                <a:latin typeface="Arial"/>
                <a:cs typeface="Arial"/>
              </a:rPr>
              <a:t>79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37885" y="3703639"/>
            <a:ext cx="417575" cy="34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>
                <a:latin typeface="Arial"/>
                <a:cs typeface="Arial"/>
              </a:rPr>
              <a:t>79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37885" y="4075825"/>
            <a:ext cx="417575" cy="34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>
                <a:latin typeface="Arial"/>
                <a:cs typeface="Arial"/>
              </a:rPr>
              <a:t>80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37885" y="4448011"/>
            <a:ext cx="417575" cy="34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 smtClean="0">
                <a:latin typeface="Arial"/>
                <a:cs typeface="Arial"/>
              </a:rPr>
              <a:t>45</a:t>
            </a:r>
            <a:endParaRPr lang="ro-RO" sz="1400" b="1" dirty="0">
              <a:latin typeface="Arial"/>
              <a:cs typeface="Arial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37885" y="4820197"/>
            <a:ext cx="417575" cy="34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 smtClean="0">
                <a:latin typeface="Arial"/>
                <a:cs typeface="Arial"/>
              </a:rPr>
              <a:t>45</a:t>
            </a:r>
            <a:endParaRPr lang="ro-RO" sz="1400" b="1" dirty="0">
              <a:latin typeface="Arial"/>
              <a:cs typeface="Arial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37885" y="5192386"/>
            <a:ext cx="417575" cy="34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 smtClean="0">
                <a:latin typeface="Arial"/>
                <a:cs typeface="Arial"/>
              </a:rPr>
              <a:t>43</a:t>
            </a:r>
            <a:endParaRPr lang="ro-RO" sz="1400" b="1" dirty="0">
              <a:latin typeface="Arial"/>
              <a:cs typeface="Arial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76200" y="2226236"/>
            <a:ext cx="457200" cy="21336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/>
            <a:r>
              <a:rPr lang="ro-RO" sz="1200" dirty="0" smtClean="0">
                <a:latin typeface="Arial"/>
                <a:cs typeface="Arial"/>
              </a:rPr>
              <a:t>Treatment-naive</a:t>
            </a:r>
            <a:endParaRPr lang="ro-RO" sz="1200" dirty="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21608" y="1371600"/>
            <a:ext cx="545592" cy="3749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533400" y="595378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CCCC"/>
              </a:buClr>
              <a:buSzPct val="7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400" b="0" dirty="0" smtClean="0">
                <a:latin typeface="Airal"/>
                <a:cs typeface="Airal"/>
              </a:rPr>
              <a:t>*8 </a:t>
            </a:r>
            <a:r>
              <a:rPr lang="en-US" altLang="en-US" sz="1400" b="0" dirty="0">
                <a:latin typeface="Airal"/>
                <a:cs typeface="Airal"/>
              </a:rPr>
              <a:t>patients with SVR12 have not returned for &gt;24 weeks and are counted as virologic failures for SVR24; 3 patients relapsed between SVR12 and SVR24</a:t>
            </a:r>
            <a:r>
              <a:rPr lang="en-US" altLang="en-US" sz="1400" b="0" dirty="0" smtClean="0">
                <a:latin typeface="Airal"/>
                <a:cs typeface="Airal"/>
              </a:rPr>
              <a:t>.</a:t>
            </a:r>
            <a:endParaRPr lang="en-US" altLang="en-US" sz="1400" b="0" dirty="0">
              <a:latin typeface="Airal"/>
              <a:cs typeface="Airal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51780" y="1843741"/>
            <a:ext cx="381000" cy="320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 smtClean="0">
                <a:latin typeface="Arial"/>
                <a:cs typeface="Arial"/>
              </a:rPr>
              <a:t>N</a:t>
            </a:r>
            <a:endParaRPr lang="ro-RO" sz="1400" b="1" dirty="0">
              <a:latin typeface="Arial"/>
              <a:cs typeface="Arial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76200" y="4294976"/>
            <a:ext cx="457200" cy="129540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/>
        </p:spPr>
        <p:txBody>
          <a:bodyPr vert="vert270" wrap="none" anchor="ctr"/>
          <a:lstStyle/>
          <a:p>
            <a:r>
              <a:rPr lang="ro-RO" sz="1200" dirty="0" smtClean="0">
                <a:latin typeface="Arial"/>
                <a:cs typeface="Arial"/>
              </a:rPr>
              <a:t>Null Responder</a:t>
            </a:r>
            <a:endParaRPr lang="ro-RO" sz="1200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219200" y="1843741"/>
            <a:ext cx="2819400" cy="320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o-RO" sz="1400" b="1" dirty="0" smtClean="0">
                <a:latin typeface="Arial"/>
                <a:cs typeface="Arial"/>
              </a:rPr>
              <a:t>Regimen</a:t>
            </a:r>
            <a:endParaRPr lang="ro-RO" sz="1400" b="1" dirty="0"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4432601"/>
            <a:ext cx="9162288" cy="0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1905" y="5579036"/>
            <a:ext cx="682744" cy="320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o-RO" sz="1400" b="1" dirty="0" smtClean="0">
                <a:latin typeface="Arial"/>
                <a:cs typeface="Arial"/>
              </a:rPr>
              <a:t>N =571</a:t>
            </a:r>
            <a:endParaRPr lang="ro-RO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064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22" charset="0"/>
              </a:rPr>
              <a:t>Source: </a:t>
            </a:r>
            <a:r>
              <a:rPr lang="en-US" dirty="0" err="1">
                <a:latin typeface="Arial" pitchFamily="22" charset="0"/>
              </a:rPr>
              <a:t>Kowdley</a:t>
            </a:r>
            <a:r>
              <a:rPr lang="en-US" dirty="0">
                <a:latin typeface="Arial" pitchFamily="22" charset="0"/>
              </a:rPr>
              <a:t> K, et al. 48th EASL; Amsterdam, Netherlands. 2013. Abstract 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15350" cy="9906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AVIATOR </a:t>
            </a:r>
            <a:r>
              <a:rPr lang="en-US" alt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alt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altLang="en-US" sz="2400" dirty="0" smtClean="0"/>
              <a:t>SVR24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by </a:t>
            </a:r>
            <a:r>
              <a:rPr lang="en-US" altLang="en-US" sz="2400" dirty="0"/>
              <a:t>Baseline Subgroups – Treatment-Naïve Patients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37969992"/>
              </p:ext>
            </p:extLst>
          </p:nvPr>
        </p:nvGraphicFramePr>
        <p:xfrm>
          <a:off x="457200" y="1447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1581725" y="5193056"/>
            <a:ext cx="573807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Male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979711" y="5363352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Female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894111" y="536335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 GT 1a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54289" y="536335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GT 1b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268689" y="536335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 ≥7 log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802089" y="536335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 &lt;7 log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713511" y="536335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 F0-F1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249889" y="536335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F2-F3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088089" y="536335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Non-CC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621489" y="536335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CC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862" y="5901424"/>
            <a:ext cx="737713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 =       78     81           108    50            35    124           13      42         115      44 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015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22" charset="0"/>
              </a:rPr>
              <a:t>Source: </a:t>
            </a:r>
            <a:r>
              <a:rPr lang="en-US" dirty="0" err="1">
                <a:latin typeface="Arial" pitchFamily="22" charset="0"/>
              </a:rPr>
              <a:t>Kowdley</a:t>
            </a:r>
            <a:r>
              <a:rPr lang="en-US" dirty="0">
                <a:latin typeface="Arial" pitchFamily="22" charset="0"/>
              </a:rPr>
              <a:t> K, et al. 48th EASL; Amsterdam, Netherlands. 2013. Abstract 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15350" cy="9906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AVIATOR Study</a:t>
            </a:r>
            <a:br>
              <a:rPr lang="en-US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altLang="en-US" sz="2400" dirty="0" smtClean="0"/>
              <a:t>SVR24 by </a:t>
            </a:r>
            <a:r>
              <a:rPr lang="en-US" altLang="en-US" sz="2400" dirty="0"/>
              <a:t>Baseline Subgroups – Null Responders 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51797223"/>
              </p:ext>
            </p:extLst>
          </p:nvPr>
        </p:nvGraphicFramePr>
        <p:xfrm>
          <a:off x="457200" y="1447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4862" y="6019800"/>
            <a:ext cx="760573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 =      55     33            55     33            22      66           41      45             85      3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525025" y="5387636"/>
            <a:ext cx="573807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Male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888991" y="5557932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Female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798209" y="555793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 GT 1a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3320269" y="555793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GT 1b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4215169" y="555793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 ≥7 log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756729" y="555793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 &lt;7 log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5668151" y="555793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 F0-F1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6215869" y="555793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F2-F3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133449" y="555793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Non-CC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7621489" y="5557933"/>
            <a:ext cx="914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 smtClean="0">
                <a:latin typeface="Arial"/>
                <a:cs typeface="Arial"/>
              </a:rPr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3109404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SAPPHIRE-I Phase 3 Top Line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ABT-450/r</a:t>
            </a:r>
            <a:r>
              <a:rPr lang="en-US" baseline="300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+ ABT</a:t>
            </a:r>
            <a:r>
              <a:rPr lang="en-US" dirty="0">
                <a:latin typeface="Arial"/>
                <a:cs typeface="Arial"/>
              </a:rPr>
              <a:t>-267</a:t>
            </a:r>
            <a:r>
              <a:rPr lang="en-US" baseline="30000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+ ABT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333 + Ribavirin </a:t>
            </a:r>
            <a:r>
              <a:rPr lang="en-US" dirty="0">
                <a:latin typeface="Arial"/>
                <a:cs typeface="Arial"/>
              </a:rPr>
              <a:t>for 12 weeks </a:t>
            </a:r>
            <a:endParaRPr lang="en-US" dirty="0">
              <a:latin typeface="Arial"/>
              <a:ea typeface="Calibri"/>
              <a:cs typeface="Arial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Abbvie</a:t>
            </a:r>
            <a:r>
              <a:rPr lang="en-US" dirty="0" smtClean="0"/>
              <a:t> </a:t>
            </a:r>
            <a:r>
              <a:rPr lang="en-US" dirty="0"/>
              <a:t>Press release 11/18/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-852423" y="3685938"/>
            <a:ext cx="2776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kern="1200" dirty="0" smtClean="0">
                <a:solidFill>
                  <a:srgbClr val="000000"/>
                </a:solidFill>
                <a:latin typeface="Arial"/>
                <a:cs typeface="Arial"/>
              </a:rPr>
              <a:t>Patients (%)  with SVR24</a:t>
            </a:r>
            <a:endParaRPr lang="en-US" altLang="en-US" sz="1800" b="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849007698"/>
              </p:ext>
            </p:extLst>
          </p:nvPr>
        </p:nvGraphicFramePr>
        <p:xfrm>
          <a:off x="685800" y="19050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66259" y="5452646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455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/473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97082" y="5452646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307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/322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14459" y="5452646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148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/151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809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PEARL-I Study Design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01436"/>
              </p:ext>
            </p:extLst>
          </p:nvPr>
        </p:nvGraphicFramePr>
        <p:xfrm>
          <a:off x="228601" y="1447800"/>
          <a:ext cx="8610599" cy="4592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199"/>
                <a:gridCol w="914400"/>
                <a:gridCol w="990600"/>
                <a:gridCol w="3048000"/>
                <a:gridCol w="2438400"/>
              </a:tblGrid>
              <a:tr h="407256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</a:rPr>
                        <a:t>Substudy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 1: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Patients without Cirrhosis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Planned N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HCV Genotype/Regimen Treatment Experience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7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2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1</a:t>
                      </a: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GT 4   ABT-450/r  + ABT-267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naïve </a:t>
                      </a: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Actual N = 44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2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2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GT1b   ABT-450/r  + ABT-267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naïve 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Actual N = 42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2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3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GT1b   ABT-450/r  + ABT-267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Null Responders 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Actual N = 40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4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GT4   ABT-450/r  + ABT-267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RBV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Null Responders 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Actual N = 42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5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GT4     ABT-450/r + ABT-267+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RBV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Treatment naïve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945">
                <a:tc vMerge="1">
                  <a:txBody>
                    <a:bodyPr/>
                    <a:lstStyle/>
                    <a:p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6 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GT4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ABT-450/r + ABT-267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 RBV</a:t>
                      </a:r>
                    </a:p>
                    <a:p>
                      <a:pPr algn="l">
                        <a:lnSpc>
                          <a:spcPts val="1500"/>
                        </a:lnSpc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Partial/Null Responders &amp;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Relapsers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2976660"/>
            <a:ext cx="7391400" cy="1143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00200" y="2206823"/>
            <a:ext cx="7086600" cy="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1600" y="1828800"/>
            <a:ext cx="60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BL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1828800"/>
            <a:ext cx="889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Week 12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0" y="1828800"/>
            <a:ext cx="889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Week 24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600200" y="21336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00800" y="21336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686800" y="21336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304799" y="6096000"/>
            <a:ext cx="6553201" cy="6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ABT-450/r 150/100 mg QD; ABT-267 25 mg </a:t>
            </a:r>
            <a:r>
              <a:rPr lang="en-US" sz="1400" dirty="0" smtClean="0">
                <a:latin typeface="Arial"/>
                <a:cs typeface="Arial"/>
              </a:rPr>
              <a:t>QD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RBV </a:t>
            </a:r>
            <a:r>
              <a:rPr lang="en-US" sz="1400" dirty="0">
                <a:latin typeface="Arial"/>
                <a:cs typeface="Arial"/>
              </a:rPr>
              <a:t>weight based, 1000 mg or 1200 mg daily divided BID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Patients followed through 48 weeks post-treatment.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73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PEARL-I Study Design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01861"/>
              </p:ext>
            </p:extLst>
          </p:nvPr>
        </p:nvGraphicFramePr>
        <p:xfrm>
          <a:off x="152401" y="1828800"/>
          <a:ext cx="8915399" cy="3120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152"/>
                <a:gridCol w="315589"/>
                <a:gridCol w="788973"/>
                <a:gridCol w="831051"/>
                <a:gridCol w="3508302"/>
                <a:gridCol w="2051332"/>
              </a:tblGrid>
              <a:tr h="38565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</a:rPr>
                        <a:t>Substudy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 2: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Patients with compensated  Cirrhosis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Planned N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HCV Genotype/Regimen Treatment Experience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4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7</a:t>
                      </a: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GT 4   ABT-450/r  + ABT-267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naïve </a:t>
                      </a: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Actual N = 47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981" marR="81981"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61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8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GT1b   ABT-450/r  + ABT-267</a:t>
                      </a:r>
                    </a:p>
                    <a:p>
                      <a:pPr algn="l">
                        <a:lnSpc>
                          <a:spcPts val="1500"/>
                        </a:lnSpc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Partial/Null Responders &amp;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Relapsers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Actual N = 52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81200" y="2667000"/>
            <a:ext cx="6934200" cy="2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001" y="2362200"/>
            <a:ext cx="60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BL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6675" y="2362200"/>
            <a:ext cx="889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Week 12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7200" y="2362200"/>
            <a:ext cx="889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Week 24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25908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10400" y="25908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15400" y="25908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52400" y="5334000"/>
            <a:ext cx="8691563" cy="7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ABT-450/r 150/100 mg QD; ABT-267 25 mg QD; RBV weight based, 1000 mg or 1200 mg daily divided </a:t>
            </a:r>
            <a:r>
              <a:rPr lang="en-US" sz="1600" dirty="0" smtClean="0">
                <a:latin typeface="Arial"/>
                <a:cs typeface="Arial"/>
              </a:rPr>
              <a:t>BID. Patients </a:t>
            </a:r>
            <a:r>
              <a:rPr lang="en-US" sz="1600" dirty="0">
                <a:latin typeface="Arial"/>
                <a:cs typeface="Arial"/>
              </a:rPr>
              <a:t>followed through 48 weeks post-treatment</a:t>
            </a:r>
            <a:r>
              <a:rPr lang="en-US" sz="1400" dirty="0">
                <a:latin typeface="Calibri"/>
                <a:cs typeface="Calibri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0885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 smtClean="0">
                <a:ea typeface="MS PGothic" panose="020B0600070205080204" pitchFamily="34" charset="-128"/>
                <a:cs typeface="Arial"/>
              </a:rPr>
              <a:t>AbbVie</a:t>
            </a:r>
            <a:r>
              <a:rPr lang="en-US" sz="2400" dirty="0" smtClean="0">
                <a:ea typeface="MS PGothic" panose="020B0600070205080204" pitchFamily="34" charset="-128"/>
                <a:cs typeface="Arial"/>
              </a:rPr>
              <a:t> Phase 3 Clinical Development Program</a:t>
            </a:r>
            <a:endParaRPr lang="en-US" sz="2400" dirty="0"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026224"/>
              </p:ext>
            </p:extLst>
          </p:nvPr>
        </p:nvGraphicFramePr>
        <p:xfrm>
          <a:off x="368807" y="1417322"/>
          <a:ext cx="8394193" cy="48858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93"/>
                <a:gridCol w="2438400"/>
                <a:gridCol w="3276600"/>
                <a:gridCol w="1219200"/>
              </a:tblGrid>
              <a:tr h="383718"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Study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2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Patients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2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Treatment Regimen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2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SVR</a:t>
                      </a:r>
                      <a:r>
                        <a:rPr lang="en-US" sz="1300" baseline="-25000" dirty="0" smtClean="0">
                          <a:effectLst/>
                        </a:rPr>
                        <a:t>12 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2727"/>
                    </a:solidFill>
                  </a:tcPr>
                </a:tc>
              </a:tr>
              <a:tr h="390594"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PEARL</a:t>
                      </a:r>
                      <a:r>
                        <a:rPr lang="en-US" sz="1300" b="1" dirty="0">
                          <a:effectLst/>
                        </a:rPr>
                        <a:t>-II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GT1b treatment-experienced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(N=179)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(n=88)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97</a:t>
                      </a:r>
                      <a:r>
                        <a:rPr lang="en-US" sz="1300" dirty="0" smtClean="0">
                          <a:effectLst/>
                        </a:rPr>
                        <a:t>%</a:t>
                      </a:r>
                    </a:p>
                    <a:p>
                      <a:pPr marL="0" marR="0" algn="l"/>
                      <a:r>
                        <a:rPr lang="en-US" sz="1300" dirty="0" smtClean="0">
                          <a:effectLst/>
                        </a:rPr>
                        <a:t>(85/88)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0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only (n=91)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100</a:t>
                      </a:r>
                      <a:r>
                        <a:rPr lang="en-US" sz="1300" dirty="0" smtClean="0">
                          <a:effectLst/>
                        </a:rPr>
                        <a:t>%</a:t>
                      </a:r>
                    </a:p>
                    <a:p>
                      <a:pPr marL="0" marR="0" algn="l"/>
                      <a:r>
                        <a:rPr lang="en-US" sz="1300" dirty="0" smtClean="0">
                          <a:effectLst/>
                        </a:rPr>
                        <a:t>(91/91)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0594"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PEARL</a:t>
                      </a:r>
                      <a:r>
                        <a:rPr lang="en-US" sz="1300" b="1" dirty="0">
                          <a:effectLst/>
                        </a:rPr>
                        <a:t>-III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GT1b treatment-naive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(N=419)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(n=210)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99</a:t>
                      </a:r>
                      <a:r>
                        <a:rPr lang="en-US" sz="1300" dirty="0" smtClean="0">
                          <a:effectLst/>
                        </a:rPr>
                        <a:t>%</a:t>
                      </a:r>
                    </a:p>
                    <a:p>
                      <a:pPr marL="0" marR="0" algn="l"/>
                      <a:r>
                        <a:rPr lang="en-US" sz="1300" dirty="0" smtClean="0">
                          <a:effectLst/>
                        </a:rPr>
                        <a:t>(209/210)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90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only (n=209)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99%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(207/209)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90594"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PEARL</a:t>
                      </a:r>
                      <a:r>
                        <a:rPr lang="en-US" sz="1300" b="1" dirty="0">
                          <a:effectLst/>
                        </a:rPr>
                        <a:t>-IV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GT1a treatment-naive 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(N=305)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(n=100)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97%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(97/100)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</a:tr>
              <a:tr h="390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only (n=205)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90%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(185/205)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F0EADC"/>
                    </a:solidFill>
                  </a:tcPr>
                </a:tc>
              </a:tr>
              <a:tr h="390594"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TURQUOISE</a:t>
                      </a:r>
                      <a:r>
                        <a:rPr lang="en-US" sz="1300" b="1" dirty="0">
                          <a:effectLst/>
                        </a:rPr>
                        <a:t>-II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&amp; 24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 treatment-naive 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and treatment-experienced </a:t>
                      </a:r>
                      <a:r>
                        <a:rPr lang="en-US" sz="1300" dirty="0" smtClean="0">
                          <a:effectLst/>
                        </a:rPr>
                        <a:t>w/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compensated </a:t>
                      </a:r>
                      <a:r>
                        <a:rPr lang="en-US" sz="1300" dirty="0">
                          <a:effectLst/>
                        </a:rPr>
                        <a:t>cirrhosis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(N=380)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RBV, 12 weeks (n=208)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92% 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(191/208)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487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RBV, 24 weeks (n=172)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96%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(165/172)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EDEDE"/>
                    </a:solidFill>
                  </a:tcPr>
                </a:tc>
              </a:tr>
              <a:tr h="418174"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SAPPHIRE</a:t>
                      </a:r>
                      <a:r>
                        <a:rPr lang="en-US" sz="1300" b="1" dirty="0">
                          <a:effectLst/>
                        </a:rPr>
                        <a:t>-I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 treatment-naive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(N=631)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(n=473)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96%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(455/473)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EADC"/>
                    </a:solidFill>
                  </a:tcPr>
                </a:tc>
              </a:tr>
              <a:tr h="487867"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SAPPHIRE</a:t>
                      </a:r>
                      <a:r>
                        <a:rPr lang="en-US" sz="1300" b="1" dirty="0">
                          <a:effectLst/>
                        </a:rPr>
                        <a:t>-II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 treatment-experienced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(N=394)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(n=297)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96%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(286/297)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DEDE"/>
                    </a:solidFill>
                  </a:tcPr>
                </a:tc>
              </a:tr>
              <a:tr h="33453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*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AbbVie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Regimen =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ABT-450/r/ABT-267(150/100/25 mg QD) plus ABT-333 (250 mg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BID)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/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/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/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85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Projected Timing for New Regimen Launches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10101"/>
              </p:ext>
            </p:extLst>
          </p:nvPr>
        </p:nvGraphicFramePr>
        <p:xfrm>
          <a:off x="76192" y="1371600"/>
          <a:ext cx="9067808" cy="546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  <a:gridCol w="566738"/>
              </a:tblGrid>
              <a:tr h="587308"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PAST 2013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NOW 2014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“THE FUTURE” 2015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2016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972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972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972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972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972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972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972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02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Q1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Q3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Q1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Q3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Q1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Q3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Q1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Q3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340021"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2015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2016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8200" y="2212975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kern="1200">
                <a:latin typeface="Arial"/>
                <a:cs typeface="Arial"/>
              </a:rPr>
              <a:t>IFN-Free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8200" y="1990725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kern="1200" dirty="0" smtClean="0">
                <a:latin typeface="Arial"/>
                <a:cs typeface="Arial"/>
              </a:rPr>
              <a:t>Triple Therapy</a:t>
            </a:r>
            <a:endParaRPr lang="en-US" altLang="en-US" sz="1400" kern="1200" dirty="0">
              <a:latin typeface="Arial"/>
              <a:cs typeface="Arial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09600" y="2286000"/>
            <a:ext cx="1524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096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505200" y="1828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Daclatasvir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Asunaprevir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endParaRPr lang="en-US" sz="1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-----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GT1b Naïve/</a:t>
            </a:r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Tx-Exp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IFN Intolerant 24 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weeks</a:t>
            </a:r>
            <a:endParaRPr lang="en-US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524000" y="3124200"/>
            <a:ext cx="16002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 + RBV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------</a:t>
            </a: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GT 2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/3, Naïve/</a:t>
            </a:r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Tx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-EXP/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IFN Ineligible TX-</a:t>
            </a:r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Exp</a:t>
            </a:r>
            <a:endParaRPr lang="en-US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038600" y="4267200"/>
            <a:ext cx="16764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NL" sz="1100" b="1" dirty="0" smtClean="0">
                <a:solidFill>
                  <a:srgbClr val="000000"/>
                </a:solidFill>
                <a:latin typeface="Arial"/>
                <a:cs typeface="Arial"/>
              </a:rPr>
              <a:t>ABT</a:t>
            </a:r>
            <a:r>
              <a:rPr lang="nl-NL" sz="1100" b="1" dirty="0">
                <a:solidFill>
                  <a:srgbClr val="000000"/>
                </a:solidFill>
                <a:latin typeface="Arial"/>
                <a:cs typeface="Arial"/>
              </a:rPr>
              <a:t>-450/267/333/RBV</a:t>
            </a:r>
          </a:p>
          <a:p>
            <a:pPr algn="ctr"/>
            <a:r>
              <a:rPr lang="nl-NL" sz="1100" b="1" dirty="0">
                <a:solidFill>
                  <a:srgbClr val="000000"/>
                </a:solidFill>
                <a:latin typeface="Arial"/>
                <a:cs typeface="Arial"/>
              </a:rPr>
              <a:t>8-24 weeks</a:t>
            </a:r>
            <a:br>
              <a:rPr lang="nl-NL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sz="1100" b="1" dirty="0">
                <a:solidFill>
                  <a:srgbClr val="000000"/>
                </a:solidFill>
                <a:latin typeface="Arial"/>
                <a:cs typeface="Arial"/>
              </a:rPr>
              <a:t>----</a:t>
            </a:r>
            <a:br>
              <a:rPr lang="nl-NL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sz="1100" b="1" dirty="0">
                <a:solidFill>
                  <a:srgbClr val="000000"/>
                </a:solidFill>
                <a:latin typeface="Arial"/>
                <a:cs typeface="Arial"/>
              </a:rPr>
              <a:t>GT1, </a:t>
            </a:r>
            <a:r>
              <a:rPr lang="nl-NL" sz="1100" b="1" dirty="0" err="1">
                <a:solidFill>
                  <a:srgbClr val="000000"/>
                </a:solidFill>
                <a:latin typeface="Arial"/>
                <a:cs typeface="Arial"/>
              </a:rPr>
              <a:t>Naïve</a:t>
            </a:r>
            <a:r>
              <a:rPr lang="nl-NL" sz="1100" b="1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nl-NL" sz="1100" b="1" dirty="0" err="1">
                <a:solidFill>
                  <a:srgbClr val="000000"/>
                </a:solidFill>
                <a:latin typeface="Arial"/>
                <a:cs typeface="Arial"/>
              </a:rPr>
              <a:t>Tx</a:t>
            </a:r>
            <a:r>
              <a:rPr lang="nl-NL" sz="1100" b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nl-NL" sz="1100" b="1" dirty="0" smtClean="0">
                <a:solidFill>
                  <a:srgbClr val="000000"/>
                </a:solidFill>
                <a:latin typeface="Arial"/>
                <a:cs typeface="Arial"/>
              </a:rPr>
              <a:t>EXP</a:t>
            </a:r>
            <a:endParaRPr lang="nl-NL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276600" y="3505201"/>
            <a:ext cx="1981200" cy="685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Ledipesvir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/±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RBV 8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-24 weeks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GT1/4, Naïve/TX-EXP/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IFN Ineligible 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24000" y="4191000"/>
            <a:ext cx="1600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 Triple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----</a:t>
            </a: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GT 1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, 4, 5, 6, 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Naive</a:t>
            </a:r>
            <a:endParaRPr lang="en-US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524000" y="5105400"/>
            <a:ext cx="1600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 Triple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----</a:t>
            </a: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GT 1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, 4, 5, 6, 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cs typeface="Arial"/>
              </a:rPr>
              <a:t>Naïve</a:t>
            </a:r>
            <a:endParaRPr lang="en-US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038600" y="5257800"/>
            <a:ext cx="1676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Faldaprevir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All Oral Dual or Triple? 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----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GT1 Naïve, </a:t>
            </a:r>
            <a:r>
              <a:rPr lang="en-US" sz="1100" b="1" dirty="0" err="1">
                <a:solidFill>
                  <a:srgbClr val="000000"/>
                </a:solidFill>
                <a:latin typeface="Arial"/>
                <a:cs typeface="Arial"/>
              </a:rPr>
              <a:t>Tx</a:t>
            </a: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-EXP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4419600" y="2819400"/>
            <a:ext cx="1676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  <a:latin typeface="Arial"/>
                <a:cs typeface="Arial"/>
              </a:rPr>
              <a:t>Daclatasvir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 Triple</a:t>
            </a:r>
            <a:b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-----</a:t>
            </a:r>
            <a:b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GT1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. Naïve only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248400" y="2286000"/>
            <a:ext cx="13716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MERCK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PRESIDIO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IDENIX</a:t>
            </a:r>
            <a:b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ACHILLION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  <a:latin typeface="Arial"/>
                <a:cs typeface="Arial"/>
              </a:rPr>
              <a:t>VERTEX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10000" y="4191000"/>
            <a:ext cx="0" cy="1828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9" idx="0"/>
          </p:cNvCxnSpPr>
          <p:nvPr/>
        </p:nvCxnSpPr>
        <p:spPr>
          <a:xfrm>
            <a:off x="5257800" y="2590800"/>
            <a:ext cx="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553200" y="3337560"/>
            <a:ext cx="0" cy="2743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2"/>
            <a:endCxn id="37" idx="0"/>
          </p:cNvCxnSpPr>
          <p:nvPr/>
        </p:nvCxnSpPr>
        <p:spPr>
          <a:xfrm>
            <a:off x="2324100" y="4876800"/>
            <a:ext cx="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286000" y="3962400"/>
            <a:ext cx="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715000" y="5943600"/>
            <a:ext cx="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876800" y="5029200"/>
            <a:ext cx="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 rot="16200000" flipH="1">
            <a:off x="6286501" y="3848100"/>
            <a:ext cx="2514599" cy="1828800"/>
          </a:xfrm>
          <a:prstGeom prst="bentConnector3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18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www.clinicaltrails</a:t>
            </a:r>
            <a:r>
              <a:rPr lang="en-US" dirty="0" smtClean="0"/>
              <a:t> .</a:t>
            </a:r>
            <a:r>
              <a:rPr lang="en-US" dirty="0" err="1" smtClean="0"/>
              <a:t>gov</a:t>
            </a:r>
            <a:r>
              <a:rPr lang="en-US" dirty="0" smtClean="0"/>
              <a:t>; Data on File, </a:t>
            </a:r>
            <a:r>
              <a:rPr lang="en-US" dirty="0" err="1" smtClean="0"/>
              <a:t>AbbVie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>
                <a:ea typeface="MS PGothic" panose="020B0600070205080204" pitchFamily="34" charset="-128"/>
                <a:cs typeface="Arial"/>
              </a:rPr>
              <a:t>AbbVie</a:t>
            </a:r>
            <a:r>
              <a:rPr lang="en-US" sz="2400" dirty="0">
                <a:ea typeface="MS PGothic" panose="020B0600070205080204" pitchFamily="34" charset="-128"/>
                <a:cs typeface="Arial"/>
              </a:rPr>
              <a:t> </a:t>
            </a:r>
            <a:r>
              <a:rPr lang="en-US" sz="2400" dirty="0" smtClean="0">
                <a:ea typeface="MS PGothic" panose="020B0600070205080204" pitchFamily="34" charset="-128"/>
                <a:cs typeface="Arial"/>
              </a:rPr>
              <a:t>HCV Clinical Development Program</a:t>
            </a:r>
            <a:endParaRPr lang="en-US" sz="2400" dirty="0">
              <a:ea typeface="MS PGothic" panose="020B0600070205080204" pitchFamily="34" charset="-128"/>
              <a:cs typeface="Arial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150150"/>
              </p:ext>
            </p:extLst>
          </p:nvPr>
        </p:nvGraphicFramePr>
        <p:xfrm>
          <a:off x="381000" y="1371600"/>
          <a:ext cx="8381999" cy="49883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65293"/>
                <a:gridCol w="164354"/>
                <a:gridCol w="2793998"/>
                <a:gridCol w="164354"/>
                <a:gridCol w="2794000"/>
              </a:tblGrid>
              <a:tr h="41898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Phase 2a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91440" marB="9144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91440" marB="9144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Phase 3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91440" marB="9144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91440" marB="9144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Special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Patient Populations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91440" marB="9144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731991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"/>
                          <a:cs typeface="Arial"/>
                        </a:rPr>
                        <a:t>PILOT </a:t>
                      </a:r>
                    </a:p>
                    <a:p>
                      <a:pPr marL="0" marR="0"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 naïve N=11</a:t>
                      </a:r>
                    </a:p>
                    <a:p>
                      <a:pPr marL="0" marR="0"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+ ABT 072 + RBV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1200" b="1" baseline="0" dirty="0" smtClean="0">
                          <a:effectLst/>
                          <a:latin typeface="Arial"/>
                          <a:cs typeface="Arial"/>
                        </a:rPr>
                        <a:t>SAPPHIRE– I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 naïve, N= 631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ABT-450/r/ABT-267 + ABT-333 + RBV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TURQUOISE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– I 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(HIV/HCV)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 naïve/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/>
                        </a:rPr>
                        <a:t>experienced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, N= 300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ABT-450/r/ABT-267 + ABT-333 + RBV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0942"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"/>
                          <a:cs typeface="Arial"/>
                        </a:rPr>
                        <a:t>CO-PILOT</a:t>
                      </a:r>
                      <a:endParaRPr lang="en-US" sz="1200" b="1" baseline="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 naïve/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/>
                        </a:rPr>
                        <a:t>experienced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, N=50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 + ABT-333 + RBV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TURQUOISE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– II 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(Compensated Cirrhosis)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 naïve/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/>
                        </a:rPr>
                        <a:t>experienced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, N= 380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ABT-450/r/ABT-267 + ABT-333 + RBV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1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1200" b="1" baseline="0" dirty="0" smtClean="0">
                          <a:effectLst/>
                          <a:latin typeface="+mn-lt"/>
                          <a:cs typeface="Arial"/>
                        </a:rPr>
                        <a:t>SAPPHIRE–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cs typeface="Arial"/>
                        </a:rPr>
                        <a:t>II</a:t>
                      </a:r>
                      <a:endParaRPr lang="en-US" sz="1200" b="1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algn="ctr"/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GT1b experienced,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 N=394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ABT/450/r/ABT-267 + ABT-333 + RBV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492"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Phase 2b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91440" marB="9144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1200" b="1" baseline="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M12-999</a:t>
                      </a:r>
                    </a:p>
                    <a:p>
                      <a:pPr marL="0" marR="0"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(Liver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Transplant Recipients) 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 naïve/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/>
                        </a:rPr>
                        <a:t>experienced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, N= 30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ABT-450/r/ABT-267 + ABT-333 + RBV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9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PEARL-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II 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GT1b 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/>
                        </a:rPr>
                        <a:t>experienced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, N= 179 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ABT-450/r/ABT-267 + ABT-333 +/-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RBV</a:t>
                      </a:r>
                      <a:endParaRPr lang="en-US" sz="1200" b="1" baseline="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522">
                <a:tc rowSpan="3"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effectLst/>
                          <a:latin typeface="Arial"/>
                          <a:cs typeface="Arial"/>
                        </a:rPr>
                        <a:t>AVIATOR</a:t>
                      </a:r>
                      <a:endParaRPr lang="en-US" sz="1200" b="1" baseline="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 naïve/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/>
                        </a:rPr>
                        <a:t>experienced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, N=571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 ABT-267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+/- ABT-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333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br>
                        <a:rPr lang="en-US" sz="1200" baseline="0" dirty="0" smtClean="0">
                          <a:effectLst/>
                          <a:latin typeface="+mn-lt"/>
                          <a:cs typeface="Arial"/>
                        </a:rPr>
                      </a:b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+/-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RBV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Comparative Trials 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91440" marB="9144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228822">
                <a:tc vMerge="1"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747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effectLst/>
                          <a:latin typeface="Arial"/>
                          <a:cs typeface="Arial"/>
                        </a:rPr>
                        <a:t>PEARL-III</a:t>
                      </a:r>
                    </a:p>
                    <a:p>
                      <a:pPr marL="0" marR="0" algn="ctr"/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GT1b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 naïve, N=419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ABT-450/r/ABT-267 + ABT-333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+/- 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RBV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effectLst/>
                          <a:latin typeface="Arial"/>
                          <a:cs typeface="Arial"/>
                        </a:rPr>
                        <a:t>MALACHITE– 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 naïve, N= 314</a:t>
                      </a:r>
                      <a:endParaRPr lang="en-US" sz="12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ABT-450/r/ABT-267 + ABT-333 + RBV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  <a:p>
                      <a:pPr marL="0" marR="0" algn="ctr"/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Compared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 to TPV+ </a:t>
                      </a:r>
                      <a:r>
                        <a:rPr lang="en-US" sz="1200" baseline="0" dirty="0" err="1" smtClean="0">
                          <a:effectLst/>
                          <a:latin typeface="Arial"/>
                          <a:cs typeface="Arial"/>
                        </a:rPr>
                        <a:t>PegIFN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 + RBV</a:t>
                      </a:r>
                      <a:endParaRPr lang="en-US" sz="1200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103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"/>
                          <a:cs typeface="Arial"/>
                        </a:rPr>
                        <a:t>NAVIGATOR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GT1, 2, 3 naïve, N=60 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 + ABT-267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+/-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RBV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1200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0287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effectLst/>
                          <a:latin typeface="Arial"/>
                          <a:cs typeface="Arial"/>
                        </a:rPr>
                        <a:t>PEARL–I </a:t>
                      </a:r>
                    </a:p>
                    <a:p>
                      <a:pPr marL="0" marR="0"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GT1b, 4 naïve/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/>
                        </a:rPr>
                        <a:t>experienced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N=320</a:t>
                      </a:r>
                    </a:p>
                    <a:p>
                      <a:pPr marL="0" marR="0"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 +ABT-267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+/-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RBV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effectLst/>
                          <a:latin typeface="+mn-lt"/>
                          <a:cs typeface="Arial"/>
                        </a:rPr>
                        <a:t>PEARL-</a:t>
                      </a:r>
                      <a:r>
                        <a:rPr lang="en-US" sz="1200" b="1" dirty="0" smtClean="0">
                          <a:effectLst/>
                          <a:latin typeface="Arial"/>
                          <a:cs typeface="Arial"/>
                        </a:rPr>
                        <a:t>IV</a:t>
                      </a:r>
                    </a:p>
                    <a:p>
                      <a:pPr marL="0" marR="0" algn="ctr"/>
                      <a:r>
                        <a:rPr lang="en-US" sz="1200" dirty="0" smtClean="0">
                          <a:effectLst/>
                          <a:latin typeface="Arial"/>
                          <a:cs typeface="Arial"/>
                        </a:rPr>
                        <a:t>GT1a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 naïve, N=305</a:t>
                      </a:r>
                    </a:p>
                    <a:p>
                      <a:pPr marL="0" marR="0" algn="ctr"/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ABT-450/r/ABT-267 + ABT-333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+/- 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RBV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b="1" dirty="0" smtClean="0">
                          <a:effectLst/>
                          <a:latin typeface="+mn-lt"/>
                          <a:cs typeface="Arial"/>
                        </a:rPr>
                        <a:t>MALACHITE– II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GT1 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/>
                        </a:rPr>
                        <a:t>experienced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, N= 150</a:t>
                      </a:r>
                      <a:endParaRPr lang="en-US" sz="12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ABT-450/r/ABT-267 + ABT-333 + RBV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TPV + </a:t>
                      </a:r>
                      <a:r>
                        <a:rPr lang="en-US" sz="1200" baseline="0" dirty="0" err="1" smtClean="0">
                          <a:effectLst/>
                          <a:latin typeface="Arial"/>
                          <a:cs typeface="Arial"/>
                        </a:rPr>
                        <a:t>PegIFN</a:t>
                      </a:r>
                      <a:r>
                        <a:rPr lang="en-US" sz="1200" baseline="0" dirty="0" smtClean="0">
                          <a:effectLst/>
                          <a:latin typeface="Arial"/>
                          <a:cs typeface="Arial"/>
                        </a:rPr>
                        <a:t> + RBV</a:t>
                      </a:r>
                      <a:endParaRPr lang="en-US" sz="1200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655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components of SVR in HCV: Genotype 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9382566"/>
              </p:ext>
            </p:extLst>
          </p:nvPr>
        </p:nvGraphicFramePr>
        <p:xfrm>
          <a:off x="1397000" y="2717800"/>
          <a:ext cx="47752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105400" y="1745082"/>
            <a:ext cx="2739191" cy="2369718"/>
            <a:chOff x="3088584" y="0"/>
            <a:chExt cx="2739191" cy="2369718"/>
          </a:xfrm>
        </p:grpSpPr>
        <p:sp>
          <p:nvSpPr>
            <p:cNvPr id="7" name="Hexagon 6"/>
            <p:cNvSpPr/>
            <p:nvPr/>
          </p:nvSpPr>
          <p:spPr>
            <a:xfrm>
              <a:off x="3088584" y="0"/>
              <a:ext cx="2739191" cy="2369718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3542526" y="392713"/>
              <a:ext cx="1831307" cy="1584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310" tIns="67310" rIns="67310" bIns="6731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300" kern="1200" dirty="0" smtClean="0">
                  <a:solidFill>
                    <a:srgbClr val="FFFFFF"/>
                  </a:solidFill>
                </a:rPr>
                <a:t>NS5a</a:t>
              </a:r>
              <a:endParaRPr lang="en-US" sz="5300" kern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208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Source: </a:t>
            </a:r>
            <a:r>
              <a:rPr lang="en-GB" dirty="0" err="1" smtClean="0"/>
              <a:t>Chayama</a:t>
            </a:r>
            <a:r>
              <a:rPr lang="en-GB" dirty="0" smtClean="0"/>
              <a:t> </a:t>
            </a:r>
            <a:r>
              <a:rPr lang="en-GB" dirty="0"/>
              <a:t>K et al. </a:t>
            </a:r>
            <a:r>
              <a:rPr lang="en-US" dirty="0" smtClean="0"/>
              <a:t>64th AASLD. 2013</a:t>
            </a:r>
            <a:r>
              <a:rPr lang="en-US" dirty="0"/>
              <a:t>; Washington, </a:t>
            </a:r>
            <a:r>
              <a:rPr lang="en-US" dirty="0" smtClean="0"/>
              <a:t>DC. Oral 211.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1" kern="0" dirty="0"/>
              <a:t> </a:t>
            </a:r>
            <a:r>
              <a:rPr lang="en-US" sz="2400" dirty="0"/>
              <a:t>All-Oral Combination of </a:t>
            </a:r>
            <a:r>
              <a:rPr lang="en-US" sz="2400" dirty="0" err="1"/>
              <a:t>Daclatasvir</a:t>
            </a:r>
            <a:r>
              <a:rPr lang="en-US" sz="2400" dirty="0"/>
              <a:t> plus </a:t>
            </a:r>
            <a:r>
              <a:rPr lang="en-US" sz="2400" dirty="0" err="1"/>
              <a:t>Asunaprevir</a:t>
            </a:r>
            <a:r>
              <a:rPr lang="en-US" sz="2400" dirty="0"/>
              <a:t> in Interferon-Ineligible Naïve/Intolerant and </a:t>
            </a:r>
            <a:r>
              <a:rPr lang="en-US" sz="2400" dirty="0" err="1"/>
              <a:t>Nonresponder</a:t>
            </a:r>
            <a:r>
              <a:rPr lang="en-US" sz="2400" dirty="0"/>
              <a:t> Japanese Patients Chronically Infected with HCV Genotype 1b</a:t>
            </a:r>
            <a:endParaRPr lang="en-US" sz="2400" b="1" kern="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4350" y="1828800"/>
            <a:ext cx="8164511" cy="2815033"/>
            <a:chOff x="350839" y="2559050"/>
            <a:chExt cx="8164511" cy="2815033"/>
          </a:xfrm>
        </p:grpSpPr>
        <p:sp>
          <p:nvSpPr>
            <p:cNvPr id="6" name="Text Box 67"/>
            <p:cNvSpPr txBox="1">
              <a:spLocks noChangeArrowheads="1"/>
            </p:cNvSpPr>
            <p:nvPr/>
          </p:nvSpPr>
          <p:spPr bwMode="auto">
            <a:xfrm>
              <a:off x="5246689" y="2559050"/>
              <a:ext cx="1200151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b="1" kern="1200" dirty="0">
                  <a:latin typeface="Arial"/>
                  <a:cs typeface="Arial"/>
                </a:rPr>
                <a:t>Week 24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69963" y="3146425"/>
              <a:ext cx="4764087" cy="673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 algn="ctr">
                <a:spcBef>
                  <a:spcPct val="20000"/>
                </a:spcBef>
                <a:buClr>
                  <a:srgbClr val="F42924"/>
                </a:buClr>
                <a:defRPr/>
              </a:pPr>
              <a:r>
                <a:rPr lang="en-US" sz="1400" kern="1200" dirty="0">
                  <a:latin typeface="Arial"/>
                  <a:ea typeface="Arial Unicode MS" pitchFamily="34" charset="-128"/>
                  <a:cs typeface="Arial"/>
                </a:rPr>
                <a:t>DCV (60 mg QD) + ASV (100 mg BID)</a:t>
              </a:r>
            </a:p>
            <a:p>
              <a:pPr marL="228600" indent="-228600" algn="ctr">
                <a:spcBef>
                  <a:spcPct val="20000"/>
                </a:spcBef>
                <a:buClr>
                  <a:srgbClr val="F42924"/>
                </a:buClr>
                <a:defRPr/>
              </a:pPr>
              <a:r>
                <a:rPr lang="en-US" sz="1400" b="1" kern="1200" dirty="0">
                  <a:latin typeface="Arial"/>
                  <a:cs typeface="Arial"/>
                </a:rPr>
                <a:t>Interferon-Ineligible-naïve/Intolerant (n=135)</a:t>
              </a:r>
            </a:p>
          </p:txBody>
        </p:sp>
        <p:sp>
          <p:nvSpPr>
            <p:cNvPr id="8" name="Text Box 74"/>
            <p:cNvSpPr txBox="1">
              <a:spLocks noChangeArrowheads="1"/>
            </p:cNvSpPr>
            <p:nvPr/>
          </p:nvSpPr>
          <p:spPr bwMode="auto">
            <a:xfrm>
              <a:off x="7429500" y="2587625"/>
              <a:ext cx="974725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 kern="1200">
                  <a:latin typeface="Arial"/>
                  <a:cs typeface="Arial"/>
                </a:rPr>
                <a:t>Week 48</a:t>
              </a:r>
            </a:p>
          </p:txBody>
        </p:sp>
        <p:sp>
          <p:nvSpPr>
            <p:cNvPr id="9" name="Text Box 76"/>
            <p:cNvSpPr txBox="1">
              <a:spLocks noChangeArrowheads="1"/>
            </p:cNvSpPr>
            <p:nvPr/>
          </p:nvSpPr>
          <p:spPr bwMode="auto">
            <a:xfrm>
              <a:off x="1104900" y="2587625"/>
              <a:ext cx="798513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 kern="1200">
                  <a:latin typeface="Arial"/>
                  <a:cs typeface="Arial"/>
                </a:rPr>
                <a:t>Day 1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69963" y="4014788"/>
              <a:ext cx="4756150" cy="7159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81013" algn="l"/>
                </a:tabLst>
                <a:defRPr/>
              </a:pPr>
              <a:r>
                <a:rPr lang="en-US" sz="1400" kern="1200" dirty="0">
                  <a:latin typeface="Arial"/>
                  <a:ea typeface="Arial Unicode MS" pitchFamily="34" charset="-128"/>
                  <a:cs typeface="Arial"/>
                </a:rPr>
                <a:t>DCV (60 mg QD) + ASV (100 mg BID)</a:t>
              </a:r>
            </a:p>
            <a:p>
              <a:pPr algn="ctr" eaLnBrk="0" fontAlgn="auto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81013" algn="l"/>
                </a:tabLst>
                <a:defRPr/>
              </a:pPr>
              <a:r>
                <a:rPr lang="en-US" sz="1400" b="1" kern="1200" dirty="0" err="1">
                  <a:latin typeface="Arial"/>
                  <a:ea typeface="Arial Unicode MS" pitchFamily="34" charset="-128"/>
                  <a:cs typeface="Arial"/>
                </a:rPr>
                <a:t>Nonresponders</a:t>
              </a:r>
              <a:r>
                <a:rPr lang="en-US" sz="1400" b="1" kern="1200" dirty="0">
                  <a:latin typeface="Arial"/>
                  <a:ea typeface="Arial Unicode MS" pitchFamily="34" charset="-128"/>
                  <a:cs typeface="Arial"/>
                </a:rPr>
                <a:t> (n=87)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792788" y="4014788"/>
              <a:ext cx="2298700" cy="7159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1200">
                  <a:latin typeface="Arial"/>
                  <a:cs typeface="Arial"/>
                </a:rPr>
                <a:t>Follow Up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 rot="16200000">
              <a:off x="-326231" y="3645694"/>
              <a:ext cx="1905001" cy="55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1200" dirty="0">
                  <a:latin typeface="Arial"/>
                  <a:ea typeface="+mn-ea"/>
                  <a:cs typeface="Arial"/>
                </a:rPr>
                <a:t>Chronic HCV, G1b (N=222)</a:t>
              </a:r>
            </a:p>
          </p:txBody>
        </p:sp>
        <p:sp>
          <p:nvSpPr>
            <p:cNvPr id="14" name="Text Box 76"/>
            <p:cNvSpPr txBox="1">
              <a:spLocks noChangeArrowheads="1"/>
            </p:cNvSpPr>
            <p:nvPr/>
          </p:nvSpPr>
          <p:spPr bwMode="auto">
            <a:xfrm>
              <a:off x="2071688" y="2559050"/>
              <a:ext cx="1651001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b="1" kern="1200" dirty="0">
                  <a:latin typeface="Arial"/>
                  <a:cs typeface="Arial"/>
                </a:rPr>
                <a:t>TW8 Futility Rule 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792788" y="3146425"/>
              <a:ext cx="2298700" cy="6731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1200" dirty="0">
                  <a:latin typeface="Arial"/>
                  <a:cs typeface="Arial"/>
                </a:rPr>
                <a:t>Follow Up</a:t>
              </a:r>
            </a:p>
          </p:txBody>
        </p:sp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6415088" y="5064125"/>
              <a:ext cx="884237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kern="1200">
                  <a:latin typeface="Arial"/>
                  <a:cs typeface="Arial"/>
                </a:rPr>
                <a:t>SVR12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6854825" y="4791076"/>
              <a:ext cx="0" cy="25558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87"/>
            <p:cNvSpPr txBox="1">
              <a:spLocks noChangeArrowheads="1"/>
            </p:cNvSpPr>
            <p:nvPr/>
          </p:nvSpPr>
          <p:spPr bwMode="auto">
            <a:xfrm>
              <a:off x="7631113" y="5064125"/>
              <a:ext cx="884237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kern="1200">
                  <a:latin typeface="Arial"/>
                  <a:cs typeface="Arial"/>
                </a:rPr>
                <a:t>SVR24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8066088" y="4800601"/>
              <a:ext cx="0" cy="25558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04913" y="2930525"/>
              <a:ext cx="6884987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1204913" y="2874962"/>
              <a:ext cx="0" cy="1095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089900" y="2874962"/>
              <a:ext cx="0" cy="1095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38438" y="2874962"/>
              <a:ext cx="0" cy="1095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24525" y="2874962"/>
              <a:ext cx="0" cy="1095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0" y="5175490"/>
            <a:ext cx="9156192" cy="854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rIns="45720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latin typeface="Arial"/>
                <a:cs typeface="Arial"/>
              </a:rPr>
              <a:t>Primary efficacy endpoint was SVR</a:t>
            </a:r>
            <a:r>
              <a:rPr lang="en-US" sz="1400" baseline="-25000" dirty="0">
                <a:latin typeface="Arial"/>
                <a:cs typeface="Arial"/>
              </a:rPr>
              <a:t>24</a:t>
            </a:r>
            <a:r>
              <a:rPr lang="en-US" sz="1400" dirty="0">
                <a:latin typeface="Arial"/>
                <a:cs typeface="Arial"/>
              </a:rPr>
              <a:t>: the proportion of patients with HCV RNA &lt;15 IU/mL (target detected [TD] or target not detected [TND]) at 24 weeks after completion of </a:t>
            </a:r>
            <a:r>
              <a:rPr lang="en-US" sz="1400" dirty="0" err="1">
                <a:latin typeface="Arial"/>
                <a:cs typeface="Arial"/>
              </a:rPr>
              <a:t>daclatasvir</a:t>
            </a:r>
            <a:r>
              <a:rPr lang="en-US" sz="1400" dirty="0">
                <a:latin typeface="Arial"/>
                <a:cs typeface="Arial"/>
              </a:rPr>
              <a:t> and </a:t>
            </a:r>
            <a:r>
              <a:rPr lang="en-US" sz="1400" dirty="0" err="1">
                <a:latin typeface="Arial"/>
                <a:cs typeface="Arial"/>
              </a:rPr>
              <a:t>asunaprevir</a:t>
            </a:r>
            <a:r>
              <a:rPr lang="en-US" sz="1400" dirty="0">
                <a:latin typeface="Arial"/>
                <a:cs typeface="Arial"/>
              </a:rPr>
              <a:t> treatment, including patients who discontinued treatment </a:t>
            </a:r>
            <a:r>
              <a:rPr lang="en-US" sz="1400" dirty="0" smtClean="0">
                <a:latin typeface="Arial"/>
                <a:cs typeface="Arial"/>
              </a:rPr>
              <a:t>early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755293"/>
            <a:ext cx="9156192" cy="368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rIns="45720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b="1" dirty="0" smtClean="0">
                <a:latin typeface="Arial"/>
                <a:cs typeface="Arial"/>
              </a:rPr>
              <a:t>Abbreviations</a:t>
            </a:r>
            <a:r>
              <a:rPr lang="en-US" sz="1600" dirty="0" smtClean="0">
                <a:latin typeface="Arial"/>
                <a:cs typeface="Arial"/>
              </a:rPr>
              <a:t>: DCV = </a:t>
            </a:r>
            <a:r>
              <a:rPr lang="en-US" sz="1600" dirty="0" err="1" smtClean="0">
                <a:latin typeface="Arial"/>
                <a:cs typeface="Arial"/>
              </a:rPr>
              <a:t>daclatasvir</a:t>
            </a:r>
            <a:r>
              <a:rPr lang="en-US" sz="1600" dirty="0" smtClean="0">
                <a:latin typeface="Arial"/>
                <a:cs typeface="Arial"/>
              </a:rPr>
              <a:t>; ASV = </a:t>
            </a:r>
            <a:r>
              <a:rPr lang="en-US" sz="1600" dirty="0" err="1" smtClean="0">
                <a:latin typeface="Arial"/>
                <a:cs typeface="Arial"/>
              </a:rPr>
              <a:t>asunaprevir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697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Chayama</a:t>
            </a:r>
            <a:r>
              <a:rPr lang="en-GB" dirty="0"/>
              <a:t> K et al. </a:t>
            </a:r>
            <a:r>
              <a:rPr lang="en-US" dirty="0"/>
              <a:t>64th AASLD. 2013; Washington, DC. Oral 211.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Daclatasvir</a:t>
            </a:r>
            <a:r>
              <a:rPr lang="en-US" sz="2400" dirty="0">
                <a:solidFill>
                  <a:srgbClr val="FFFFFF"/>
                </a:solidFill>
              </a:rPr>
              <a:t> plus </a:t>
            </a:r>
            <a:r>
              <a:rPr lang="en-US" sz="2400" dirty="0" err="1">
                <a:solidFill>
                  <a:srgbClr val="FFFFFF"/>
                </a:solidFill>
              </a:rPr>
              <a:t>Asunaprevir</a:t>
            </a:r>
            <a:r>
              <a:rPr lang="en-US" sz="2400" dirty="0">
                <a:solidFill>
                  <a:srgbClr val="FFFFFF"/>
                </a:solidFill>
              </a:rPr>
              <a:t> for 24 weeks in HCV Genotype 1b:  SVR</a:t>
            </a:r>
            <a:r>
              <a:rPr lang="en-US" sz="2400" baseline="-25000" dirty="0">
                <a:solidFill>
                  <a:srgbClr val="FFFFFF"/>
                </a:solidFill>
              </a:rPr>
              <a:t>24  </a:t>
            </a:r>
            <a:r>
              <a:rPr lang="en-US" sz="2400" dirty="0">
                <a:solidFill>
                  <a:srgbClr val="FFFFFF"/>
                </a:solidFill>
              </a:rPr>
              <a:t>(%) 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261010132"/>
              </p:ext>
            </p:extLst>
          </p:nvPr>
        </p:nvGraphicFramePr>
        <p:xfrm>
          <a:off x="457200" y="14478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13"/>
          <p:cNvSpPr txBox="1">
            <a:spLocks/>
          </p:cNvSpPr>
          <p:nvPr/>
        </p:nvSpPr>
        <p:spPr bwMode="auto">
          <a:xfrm>
            <a:off x="0" y="572518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457200" rIns="3657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EA726"/>
              </a:buClr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High rates of SVR24 were achieved in patient populations typically associated with poor responses to other therapies or with limited therapeutic options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5224" y="4516086"/>
            <a:ext cx="104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118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/135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07688" y="4516086"/>
            <a:ext cx="104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/87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46632" y="4516086"/>
            <a:ext cx="104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188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/222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694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PEARL-I Study: ABT-450/r + ABT-267, 12 weeks in GT 1b,  Treatment-naïve, Null Responders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cs typeface="Arial"/>
              </a:rPr>
              <a:t>PEARL-1 Results: EOT Response and SVR12</a:t>
            </a:r>
            <a:endParaRPr lang="en-US" dirty="0"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64th AASLD; Washington, DC. 2013. Abstract </a:t>
            </a:r>
            <a:r>
              <a:rPr lang="en-US" dirty="0" smtClean="0"/>
              <a:t>75.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36153404"/>
              </p:ext>
            </p:extLst>
          </p:nvPr>
        </p:nvGraphicFramePr>
        <p:xfrm>
          <a:off x="762000" y="1828800"/>
          <a:ext cx="7844134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0" y="5344385"/>
            <a:ext cx="9162288" cy="1033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4008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285078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800"/>
              </a:spcBef>
            </a:pPr>
            <a:r>
              <a:rPr lang="en-US" smtClean="0">
                <a:solidFill>
                  <a:srgbClr val="000000"/>
                </a:solidFill>
              </a:rPr>
              <a:t>Non-SVR Patients</a:t>
            </a:r>
            <a:r>
              <a:rPr lang="en-US" b="0" smtClean="0">
                <a:solidFill>
                  <a:srgbClr val="000000"/>
                </a:solidFill>
              </a:rPr>
              <a:t/>
            </a:r>
            <a:br>
              <a:rPr lang="en-US" b="0" smtClean="0">
                <a:solidFill>
                  <a:srgbClr val="000000"/>
                </a:solidFill>
              </a:rPr>
            </a:br>
            <a:r>
              <a:rPr lang="en-US" b="0" smtClean="0">
                <a:solidFill>
                  <a:srgbClr val="000000"/>
                </a:solidFill>
              </a:rPr>
              <a:t>- Naïve: Lost to follow-up, n=2</a:t>
            </a:r>
            <a:br>
              <a:rPr lang="en-US" b="0" smtClean="0">
                <a:solidFill>
                  <a:srgbClr val="000000"/>
                </a:solidFill>
              </a:rPr>
            </a:br>
            <a:r>
              <a:rPr lang="en-US" b="0" smtClean="0">
                <a:solidFill>
                  <a:srgbClr val="000000"/>
                </a:solidFill>
              </a:rPr>
              <a:t>- Null responders: Viral breakthrough, n=1; Relapse, n=3</a:t>
            </a:r>
            <a:br>
              <a:rPr lang="en-US" b="0" smtClean="0">
                <a:solidFill>
                  <a:srgbClr val="000000"/>
                </a:solidFill>
              </a:rPr>
            </a:br>
            <a:r>
              <a:rPr lang="en-US" b="0" smtClean="0">
                <a:solidFill>
                  <a:srgbClr val="000000"/>
                </a:solidFill>
              </a:rPr>
              <a:t>- No discontinuations due to AE; Drug interruption due to  grade 3 ALT increase, n=1</a:t>
            </a:r>
            <a:endParaRPr lang="en-US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4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C</a:t>
            </a:r>
            <a:r>
              <a:rPr lang="en-US" altLang="en-US" sz="2400" dirty="0" smtClean="0"/>
              <a:t>omponents </a:t>
            </a:r>
            <a:r>
              <a:rPr lang="en-US" altLang="en-US" sz="2400" dirty="0"/>
              <a:t>of SVR in </a:t>
            </a:r>
            <a:r>
              <a:rPr lang="en-US" altLang="en-US" sz="2400" dirty="0" smtClean="0"/>
              <a:t>HCV: </a:t>
            </a:r>
            <a:r>
              <a:rPr lang="en-US" altLang="en-US" sz="2400" dirty="0"/>
              <a:t>High SVR rates </a:t>
            </a:r>
            <a:r>
              <a:rPr lang="en-US" altLang="en-US" sz="2400" dirty="0" smtClean="0"/>
              <a:t>without RBV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01741049"/>
              </p:ext>
            </p:extLst>
          </p:nvPr>
        </p:nvGraphicFramePr>
        <p:xfrm>
          <a:off x="1905000" y="2351228"/>
          <a:ext cx="3505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807923" y="1730656"/>
            <a:ext cx="2126277" cy="1839772"/>
            <a:chOff x="3079503" y="0"/>
            <a:chExt cx="2126277" cy="1839772"/>
          </a:xfrm>
        </p:grpSpPr>
        <p:sp>
          <p:nvSpPr>
            <p:cNvPr id="8" name="Hexagon 7"/>
            <p:cNvSpPr/>
            <p:nvPr/>
          </p:nvSpPr>
          <p:spPr>
            <a:xfrm>
              <a:off x="3079503" y="0"/>
              <a:ext cx="2126277" cy="183977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3431900" y="304914"/>
              <a:ext cx="1421483" cy="1229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rgbClr val="FFFFFF"/>
                  </a:solidFill>
                </a:rPr>
                <a:t>NS5b NNI</a:t>
              </a:r>
              <a:endParaRPr lang="en-US" sz="4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7923" y="3799028"/>
            <a:ext cx="2126277" cy="1839772"/>
            <a:chOff x="3079503" y="2224227"/>
            <a:chExt cx="2126277" cy="1839772"/>
          </a:xfrm>
        </p:grpSpPr>
        <p:sp>
          <p:nvSpPr>
            <p:cNvPr id="11" name="Hexagon 10"/>
            <p:cNvSpPr/>
            <p:nvPr/>
          </p:nvSpPr>
          <p:spPr>
            <a:xfrm>
              <a:off x="3079503" y="2224227"/>
              <a:ext cx="2126277" cy="183977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/>
            <p:nvPr/>
          </p:nvSpPr>
          <p:spPr>
            <a:xfrm>
              <a:off x="3431900" y="2529141"/>
              <a:ext cx="1421483" cy="1229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rgbClr val="FFFFFF"/>
                  </a:solidFill>
                </a:rPr>
                <a:t>NS5a</a:t>
              </a:r>
              <a:endParaRPr lang="en-US" sz="4000" kern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386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Everson GT, </a:t>
            </a:r>
            <a:r>
              <a:rPr lang="en-US" dirty="0"/>
              <a:t>et al. </a:t>
            </a:r>
            <a:r>
              <a:rPr lang="en-US" dirty="0" smtClean="0"/>
              <a:t>64th AASLD. 2013</a:t>
            </a:r>
            <a:r>
              <a:rPr lang="en-US" dirty="0"/>
              <a:t>; Washington, </a:t>
            </a:r>
            <a:r>
              <a:rPr lang="en-US" dirty="0" smtClean="0"/>
              <a:t>DC. </a:t>
            </a:r>
            <a:r>
              <a:rPr lang="en-GB" dirty="0" smtClean="0"/>
              <a:t>Presentation LB</a:t>
            </a:r>
            <a:r>
              <a:rPr lang="en-GB" dirty="0"/>
              <a:t>-1.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Interferon-Free and Ribavirin-Free Combination of </a:t>
            </a:r>
            <a:r>
              <a:rPr lang="en-US" sz="2400" dirty="0" err="1"/>
              <a:t>Daclatasvir</a:t>
            </a:r>
            <a:r>
              <a:rPr lang="en-US" sz="2400" dirty="0"/>
              <a:t>, </a:t>
            </a:r>
            <a:r>
              <a:rPr lang="en-US" sz="2400" dirty="0" err="1"/>
              <a:t>Asunaprevir</a:t>
            </a:r>
            <a:r>
              <a:rPr lang="en-US" sz="2400" dirty="0"/>
              <a:t>, BMS-791325 for 12 Weeks 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" y="1371600"/>
            <a:ext cx="7569577" cy="2898603"/>
            <a:chOff x="608862" y="1101887"/>
            <a:chExt cx="7765874" cy="3012217"/>
          </a:xfrm>
        </p:grpSpPr>
        <p:sp>
          <p:nvSpPr>
            <p:cNvPr id="7" name="Rectangle 6"/>
            <p:cNvSpPr/>
            <p:nvPr/>
          </p:nvSpPr>
          <p:spPr>
            <a:xfrm>
              <a:off x="1470371" y="1443223"/>
              <a:ext cx="2700466" cy="98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defRPr/>
              </a:pPr>
              <a:r>
                <a:rPr lang="en-US" sz="1600" kern="1200" spc="-70" dirty="0">
                  <a:solidFill>
                    <a:schemeClr val="tx1"/>
                  </a:solidFill>
                  <a:latin typeface="Arial"/>
                  <a:cs typeface="Arial"/>
                </a:rPr>
                <a:t>DCV 30 mg BID + </a:t>
              </a:r>
              <a:br>
                <a:rPr lang="en-US" sz="1600" kern="1200" spc="-7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sz="1600" kern="1200" spc="-70" dirty="0">
                  <a:solidFill>
                    <a:schemeClr val="tx1"/>
                  </a:solidFill>
                  <a:latin typeface="Arial"/>
                  <a:cs typeface="Arial"/>
                </a:rPr>
                <a:t>ASV 200 mg BID + </a:t>
              </a:r>
              <a:br>
                <a:rPr lang="en-US" sz="1600" kern="1200" spc="-7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sz="1600" kern="1200" spc="-70" dirty="0">
                  <a:solidFill>
                    <a:schemeClr val="tx1"/>
                  </a:solidFill>
                  <a:latin typeface="Arial"/>
                  <a:cs typeface="Arial"/>
                </a:rPr>
                <a:t>BMS-791325 75 mg BID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0371" y="2491795"/>
              <a:ext cx="2700466" cy="9841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defRPr/>
              </a:pPr>
              <a:r>
                <a:rPr lang="en-US" sz="1600" kern="1200" spc="-70" dirty="0">
                  <a:solidFill>
                    <a:schemeClr val="tx1"/>
                  </a:solidFill>
                  <a:latin typeface="Arial"/>
                  <a:cs typeface="Arial"/>
                </a:rPr>
                <a:t>DCV 30 mg BID + </a:t>
              </a:r>
              <a:br>
                <a:rPr lang="en-US" sz="1600" kern="1200" spc="-7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sz="1600" kern="1200" spc="-70" dirty="0">
                  <a:solidFill>
                    <a:schemeClr val="tx1"/>
                  </a:solidFill>
                  <a:latin typeface="Arial"/>
                  <a:cs typeface="Arial"/>
                </a:rPr>
                <a:t>ASV 200 mg BID + </a:t>
              </a:r>
              <a:br>
                <a:rPr lang="en-US" sz="1600" kern="1200" spc="-7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sz="1600" kern="1200" dirty="0">
                  <a:solidFill>
                    <a:schemeClr val="tx1"/>
                  </a:solidFill>
                  <a:latin typeface="Arial"/>
                  <a:cs typeface="Arial"/>
                </a:rPr>
                <a:t>BMS-791325 150 mg BID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70837" y="1443224"/>
              <a:ext cx="2700465" cy="20414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kern="1200" dirty="0">
                  <a:solidFill>
                    <a:schemeClr val="tx1"/>
                  </a:solidFill>
                  <a:latin typeface="Arial"/>
                  <a:cs typeface="Arial"/>
                </a:rPr>
                <a:t>12-week follow-up</a:t>
              </a:r>
            </a:p>
          </p:txBody>
        </p:sp>
        <p:sp>
          <p:nvSpPr>
            <p:cNvPr id="10" name="Pentagon 9"/>
            <p:cNvSpPr/>
            <p:nvPr/>
          </p:nvSpPr>
          <p:spPr>
            <a:xfrm>
              <a:off x="6872890" y="1443224"/>
              <a:ext cx="1501846" cy="2041429"/>
            </a:xfrm>
            <a:prstGeom prst="homePlate">
              <a:avLst/>
            </a:prstGeom>
            <a:solidFill>
              <a:srgbClr val="F0EAD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kern="1200" dirty="0">
                  <a:solidFill>
                    <a:schemeClr val="tx1"/>
                  </a:solidFill>
                  <a:latin typeface="Arial"/>
                  <a:cs typeface="Arial"/>
                </a:rPr>
                <a:t>Additional follow-up to SVR</a:t>
              </a:r>
              <a:r>
                <a:rPr lang="en-US" sz="1600" kern="1200" baseline="-25000" dirty="0">
                  <a:solidFill>
                    <a:schemeClr val="tx1"/>
                  </a:solidFill>
                  <a:latin typeface="Arial"/>
                  <a:cs typeface="Arial"/>
                </a:rPr>
                <a:t>48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9552" y="3762236"/>
              <a:ext cx="306528" cy="35182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kern="12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3339" y="3757472"/>
              <a:ext cx="447696" cy="35182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600" kern="1200" dirty="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66505" y="3757472"/>
              <a:ext cx="423600" cy="35182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kern="1200" dirty="0"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15195" y="1674158"/>
              <a:ext cx="815523" cy="35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600" kern="1200" dirty="0">
                  <a:latin typeface="Arial"/>
                  <a:cs typeface="Arial"/>
                </a:rPr>
                <a:t>N = 80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160" y="2691082"/>
              <a:ext cx="815523" cy="3518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kern="1200">
                  <a:latin typeface="Arial"/>
                  <a:cs typeface="Arial"/>
                </a:rPr>
                <a:t>N = 86</a:t>
              </a:r>
              <a:endParaRPr lang="en-US" sz="1600" kern="1200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08862" y="3762280"/>
              <a:ext cx="742031" cy="35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 eaLnBrk="1" hangingPunct="1"/>
              <a:r>
                <a:rPr lang="en-US" sz="1600" kern="1200">
                  <a:latin typeface="Arial"/>
                  <a:cs typeface="Arial"/>
                </a:rPr>
                <a:t>Week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58412" y="1101887"/>
              <a:ext cx="2486580" cy="3518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kern="1200" dirty="0">
                  <a:latin typeface="Arial"/>
                  <a:cs typeface="Arial"/>
                </a:rPr>
                <a:t>Primary endpoint: SVR</a:t>
              </a:r>
              <a:r>
                <a:rPr lang="en-US" sz="1600" kern="1200" baseline="-25000" dirty="0">
                  <a:latin typeface="Arial"/>
                  <a:cs typeface="Arial"/>
                </a:rPr>
                <a:t>12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871302" y="1471799"/>
              <a:ext cx="0" cy="199382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89371" y="3686511"/>
              <a:ext cx="6894838" cy="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70371" y="3549977"/>
              <a:ext cx="0" cy="179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166074" y="3549977"/>
              <a:ext cx="0" cy="179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69715" y="3549977"/>
              <a:ext cx="0" cy="179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28"/>
          <p:cNvSpPr txBox="1">
            <a:spLocks/>
          </p:cNvSpPr>
          <p:nvPr/>
        </p:nvSpPr>
        <p:spPr bwMode="auto">
          <a:xfrm>
            <a:off x="5645" y="4388445"/>
            <a:ext cx="9156195" cy="19361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457200" tIns="91440" rIns="457200" bIns="91440">
            <a:normAutofit lnSpcReduction="10000"/>
          </a:bodyPr>
          <a:lstStyle/>
          <a:p>
            <a:pPr marL="228600" indent="-2286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ct val="120000"/>
              <a:buFontTx/>
              <a:buChar char="•"/>
              <a:defRPr/>
            </a:pPr>
            <a:r>
              <a:rPr lang="en-US" sz="1400" b="1" kern="1200" dirty="0">
                <a:latin typeface="+mn-lt"/>
                <a:ea typeface="ＭＳ Ｐゴシック" pitchFamily="34" charset="-128"/>
                <a:cs typeface="ＭＳ Ｐゴシック" charset="0"/>
              </a:rPr>
              <a:t>Patients: </a:t>
            </a:r>
            <a: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  <a:t>treatment-naive, stratified by GT 1a/1b and presence of biopsy-confirmed cirrhosis (≈ 10% </a:t>
            </a:r>
            <a:r>
              <a:rPr lang="en-US" sz="1400" kern="1200" dirty="0" err="1">
                <a:latin typeface="+mn-lt"/>
                <a:ea typeface="ＭＳ Ｐゴシック" pitchFamily="34" charset="-128"/>
                <a:cs typeface="ＭＳ Ｐゴシック" charset="0"/>
              </a:rPr>
              <a:t>cirrhotics</a:t>
            </a:r>
            <a: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  <a:t> per group)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SzPct val="120000"/>
              <a:buFontTx/>
              <a:buChar char="•"/>
              <a:defRPr/>
            </a:pPr>
            <a:r>
              <a:rPr lang="en-US" sz="1400" b="1" kern="1200" dirty="0">
                <a:latin typeface="+mn-lt"/>
                <a:ea typeface="ＭＳ Ｐゴシック" pitchFamily="34" charset="-128"/>
                <a:cs typeface="ＭＳ Ｐゴシック" charset="0"/>
              </a:rPr>
              <a:t>HCV RNA end points: </a:t>
            </a:r>
            <a: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  <a:t>lower limit of assay </a:t>
            </a:r>
            <a:r>
              <a:rPr lang="en-US" sz="1400" kern="1200" dirty="0" err="1">
                <a:latin typeface="+mn-lt"/>
                <a:ea typeface="ＭＳ Ｐゴシック" pitchFamily="34" charset="-128"/>
                <a:cs typeface="ＭＳ Ｐゴシック" charset="0"/>
              </a:rPr>
              <a:t>quantitation</a:t>
            </a:r>
            <a: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  <a:t>, target detected </a:t>
            </a:r>
            <a:b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</a:br>
            <a: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  <a:t>(LLOQ</a:t>
            </a:r>
            <a:r>
              <a:rPr lang="en-US" sz="1400" kern="1200" baseline="-25000" dirty="0">
                <a:latin typeface="+mn-lt"/>
                <a:ea typeface="ＭＳ Ｐゴシック" pitchFamily="34" charset="-128"/>
                <a:cs typeface="ＭＳ Ｐゴシック" charset="0"/>
              </a:rPr>
              <a:t>TD</a:t>
            </a:r>
            <a: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  <a:t>; 25 IU/</a:t>
            </a:r>
            <a:r>
              <a:rPr lang="en-US" sz="1400" kern="1200" dirty="0" err="1">
                <a:latin typeface="+mn-lt"/>
                <a:ea typeface="ＭＳ Ｐゴシック" pitchFamily="34" charset="-128"/>
                <a:cs typeface="ＭＳ Ｐゴシック" charset="0"/>
              </a:rPr>
              <a:t>mL</a:t>
            </a:r>
            <a: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  <a:t>), and below LLOQ and target not detected (LLOQ</a:t>
            </a:r>
            <a:r>
              <a:rPr lang="en-US" sz="1400" kern="1200" baseline="-25000" dirty="0">
                <a:latin typeface="+mn-lt"/>
                <a:ea typeface="ＭＳ Ｐゴシック" pitchFamily="34" charset="-128"/>
                <a:cs typeface="ＭＳ Ｐゴシック" charset="0"/>
              </a:rPr>
              <a:t>TND</a:t>
            </a:r>
            <a: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  <a:t>; ≈ 10 IU/</a:t>
            </a:r>
            <a:r>
              <a:rPr lang="en-US" sz="1400" kern="1200" dirty="0" err="1">
                <a:latin typeface="+mn-lt"/>
                <a:ea typeface="ＭＳ Ｐゴシック" pitchFamily="34" charset="-128"/>
                <a:cs typeface="ＭＳ Ｐゴシック" charset="0"/>
              </a:rPr>
              <a:t>mL</a:t>
            </a:r>
            <a:r>
              <a:rPr lang="en-US" sz="1400" kern="1200" dirty="0">
                <a:latin typeface="+mn-lt"/>
                <a:ea typeface="ＭＳ Ｐゴシック" pitchFamily="34" charset="-128"/>
                <a:cs typeface="ＭＳ Ｐゴシック" charset="0"/>
              </a:rPr>
              <a:t>)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0000"/>
              <a:buFontTx/>
              <a:buChar char="•"/>
              <a:defRPr/>
            </a:pPr>
            <a:r>
              <a:rPr lang="en-US" sz="1400" b="1" kern="1200" spc="-20" dirty="0">
                <a:latin typeface="+mn-lt"/>
                <a:ea typeface="ＭＳ Ｐゴシック" pitchFamily="34" charset="-128"/>
                <a:cs typeface="ＭＳ Ｐゴシック" charset="0"/>
              </a:rPr>
              <a:t>Primary end point: </a:t>
            </a:r>
            <a:r>
              <a:rPr lang="en-US" sz="1400" kern="1200" spc="-20" dirty="0">
                <a:latin typeface="+mn-lt"/>
                <a:ea typeface="ＭＳ Ｐゴシック" pitchFamily="34" charset="-128"/>
                <a:cs typeface="ＭＳ Ｐゴシック" charset="0"/>
              </a:rPr>
              <a:t>HCV RNA &lt; LLOQ 12 weeks post-treatment (SVR</a:t>
            </a:r>
            <a:r>
              <a:rPr lang="en-US" sz="1400" kern="1200" spc="-20" baseline="-25000" dirty="0">
                <a:latin typeface="+mn-lt"/>
                <a:ea typeface="ＭＳ Ｐゴシック" pitchFamily="34" charset="-128"/>
                <a:cs typeface="ＭＳ Ｐゴシック" charset="0"/>
              </a:rPr>
              <a:t>12</a:t>
            </a:r>
            <a:r>
              <a:rPr lang="en-US" sz="1400" kern="1200" spc="-20" dirty="0" smtClean="0">
                <a:latin typeface="+mn-lt"/>
                <a:ea typeface="ＭＳ Ｐゴシック" pitchFamily="34" charset="-128"/>
                <a:cs typeface="ＭＳ Ｐゴシック" charset="0"/>
              </a:rPr>
              <a:t>)</a:t>
            </a:r>
            <a:br>
              <a:rPr lang="en-US" sz="1400" kern="1200" spc="-20" dirty="0" smtClean="0">
                <a:latin typeface="+mn-lt"/>
                <a:ea typeface="ＭＳ Ｐゴシック" pitchFamily="34" charset="-128"/>
                <a:cs typeface="ＭＳ Ｐゴシック" charset="0"/>
              </a:rPr>
            </a:br>
            <a:r>
              <a:rPr lang="en-US" sz="1400" kern="1200" spc="-20" dirty="0" smtClean="0">
                <a:latin typeface="+mn-lt"/>
                <a:ea typeface="ＭＳ Ｐゴシック" pitchFamily="34" charset="-128"/>
                <a:cs typeface="ＭＳ Ｐゴシック" charset="0"/>
              </a:rPr>
              <a:t>- </a:t>
            </a:r>
            <a:r>
              <a:rPr lang="en-US" sz="1400" kern="1200" dirty="0" smtClean="0">
                <a:latin typeface="+mn-lt"/>
                <a:ea typeface="ＭＳ Ｐゴシック" pitchFamily="34" charset="-128"/>
              </a:rPr>
              <a:t>Observed </a:t>
            </a:r>
            <a:r>
              <a:rPr lang="en-US" sz="1400" kern="1200" dirty="0">
                <a:latin typeface="+mn-lt"/>
                <a:ea typeface="ＭＳ Ｐゴシック" pitchFamily="34" charset="-128"/>
              </a:rPr>
              <a:t>analysis: breakthrough, relapse, addition of P/R = </a:t>
            </a:r>
            <a:r>
              <a:rPr lang="en-US" sz="1400" kern="1200" dirty="0" smtClean="0">
                <a:latin typeface="+mn-lt"/>
                <a:ea typeface="ＭＳ Ｐゴシック" pitchFamily="34" charset="-128"/>
              </a:rPr>
              <a:t>failure</a:t>
            </a:r>
            <a:br>
              <a:rPr lang="en-US" sz="1400" kern="1200" dirty="0" smtClean="0">
                <a:latin typeface="+mn-lt"/>
                <a:ea typeface="ＭＳ Ｐゴシック" pitchFamily="34" charset="-128"/>
              </a:rPr>
            </a:br>
            <a:r>
              <a:rPr lang="en-US" sz="1400" kern="1200" dirty="0" smtClean="0">
                <a:latin typeface="+mn-lt"/>
                <a:ea typeface="ＭＳ Ｐゴシック" pitchFamily="34" charset="-128"/>
              </a:rPr>
              <a:t>- Modified </a:t>
            </a:r>
            <a:r>
              <a:rPr lang="en-US" sz="1400" kern="1200" dirty="0">
                <a:latin typeface="+mn-lt"/>
                <a:ea typeface="ＭＳ Ｐゴシック" pitchFamily="34" charset="-128"/>
              </a:rPr>
              <a:t>intent-to-treat analysis: missing, breakthrough, relapse or addition of P/R = failure</a:t>
            </a:r>
          </a:p>
        </p:txBody>
      </p:sp>
    </p:spTree>
    <p:extLst>
      <p:ext uri="{BB962C8B-B14F-4D97-AF65-F5344CB8AC3E}">
        <p14:creationId xmlns:p14="http://schemas.microsoft.com/office/powerpoint/2010/main" val="3825867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Everson GT,  </a:t>
            </a:r>
            <a:r>
              <a:rPr lang="en-US" dirty="0"/>
              <a:t>et al. </a:t>
            </a:r>
            <a:r>
              <a:rPr lang="en-US" dirty="0" smtClean="0"/>
              <a:t>64th AASLD. 2013</a:t>
            </a:r>
            <a:r>
              <a:rPr lang="en-US" dirty="0"/>
              <a:t>; Washington, </a:t>
            </a:r>
            <a:r>
              <a:rPr lang="en-US" dirty="0" smtClean="0"/>
              <a:t>DC. </a:t>
            </a:r>
            <a:r>
              <a:rPr lang="en-GB" dirty="0"/>
              <a:t>Presentation LB-1.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Efficacy Through SVR12 (Observed)</a:t>
            </a:r>
            <a:br>
              <a:rPr lang="en-US" altLang="en-US" dirty="0"/>
            </a:br>
            <a:r>
              <a:rPr lang="en-US" altLang="en-US" dirty="0"/>
              <a:t>Study AI443-014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730210"/>
              </p:ext>
            </p:extLst>
          </p:nvPr>
        </p:nvGraphicFramePr>
        <p:xfrm>
          <a:off x="457200" y="1371600"/>
          <a:ext cx="838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95658"/>
              </p:ext>
            </p:extLst>
          </p:nvPr>
        </p:nvGraphicFramePr>
        <p:xfrm>
          <a:off x="457200" y="5334000"/>
          <a:ext cx="6477000" cy="10180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00400"/>
                <a:gridCol w="3276600"/>
              </a:tblGrid>
              <a:tr h="26517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Missing Data at Post Treatment Week 12</a:t>
                      </a:r>
                      <a:endParaRPr lang="en-US" sz="1600" dirty="0" smtClean="0">
                        <a:latin typeface="+mn-lt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13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DCV + ASV + BMS‘325 75mg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 patients,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mITT</a:t>
                      </a:r>
                      <a:r>
                        <a:rPr lang="en-US" sz="1600" baseline="0" dirty="0" smtClean="0"/>
                        <a:t> SVR12= 88.8%</a:t>
                      </a:r>
                      <a:endParaRPr lang="en-US" sz="1600" dirty="0" smtClean="0"/>
                    </a:p>
                  </a:txBody>
                  <a:tcPr/>
                </a:tc>
              </a:tr>
              <a:tr h="341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DCV + ASV + BMS‘325 150mg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 patients,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mITT</a:t>
                      </a:r>
                      <a:r>
                        <a:rPr lang="en-US" sz="1600" baseline="0" dirty="0" smtClean="0"/>
                        <a:t> SVR12= 89.5%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2149" y="4343400"/>
            <a:ext cx="755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78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/80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4343400"/>
            <a:ext cx="755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81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/86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9045" y="4343400"/>
            <a:ext cx="755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73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/79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0096" y="4343400"/>
            <a:ext cx="755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77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/84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32993" y="4343400"/>
            <a:ext cx="755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71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/77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044" y="4343400"/>
            <a:ext cx="755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Arial"/>
                <a:cs typeface="Arial"/>
              </a:rPr>
              <a:t>77</a:t>
            </a:r>
            <a:r>
              <a:rPr lang="en-US" altLang="en-US" sz="1600" kern="1200" dirty="0" smtClean="0">
                <a:solidFill>
                  <a:srgbClr val="FFFFFF"/>
                </a:solidFill>
                <a:latin typeface="Arial"/>
                <a:cs typeface="Arial"/>
              </a:rPr>
              <a:t>/84</a:t>
            </a:r>
            <a:endParaRPr lang="en-US" altLang="en-US" sz="16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273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2819400"/>
            <a:ext cx="9143999" cy="1238250"/>
          </a:xfrm>
        </p:spPr>
        <p:txBody>
          <a:bodyPr anchor="ctr">
            <a:normAutofit fontScale="90000"/>
          </a:bodyPr>
          <a:lstStyle/>
          <a:p>
            <a:r>
              <a:rPr lang="en-US" altLang="en-US" dirty="0"/>
              <a:t>Genotypes 2/3 </a:t>
            </a:r>
            <a:r>
              <a:rPr lang="en-US" altLang="en-US" dirty="0" smtClean="0"/>
              <a:t>has broken the ground with </a:t>
            </a:r>
            <a:br>
              <a:rPr lang="en-US" altLang="en-US" dirty="0" smtClean="0"/>
            </a:br>
            <a:r>
              <a:rPr lang="en-US" altLang="en-US" dirty="0" smtClean="0"/>
              <a:t>the first approved all-oral regimen</a:t>
            </a:r>
            <a:br>
              <a:rPr lang="en-US" altLang="en-US" dirty="0" smtClean="0"/>
            </a:br>
            <a:r>
              <a:rPr lang="en-US" altLang="en-US" dirty="0" smtClean="0"/>
              <a:t>with a few caveats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2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Perhaps the best solution for genotype 3 cirrhotic </a:t>
            </a:r>
            <a:r>
              <a:rPr lang="en-US" altLang="en-US" sz="2400" dirty="0" smtClean="0"/>
              <a:t>patients with albumin over 3.5 and platelets over 100k?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6016223"/>
              </p:ext>
            </p:extLst>
          </p:nvPr>
        </p:nvGraphicFramePr>
        <p:xfrm>
          <a:off x="1600200" y="2489200"/>
          <a:ext cx="4038600" cy="26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807923" y="1894028"/>
            <a:ext cx="2126277" cy="1839772"/>
            <a:chOff x="3079503" y="76200"/>
            <a:chExt cx="2126277" cy="1839772"/>
          </a:xfrm>
        </p:grpSpPr>
        <p:sp>
          <p:nvSpPr>
            <p:cNvPr id="8" name="Hexagon 7"/>
            <p:cNvSpPr/>
            <p:nvPr/>
          </p:nvSpPr>
          <p:spPr>
            <a:xfrm>
              <a:off x="3079503" y="76200"/>
              <a:ext cx="2126277" cy="183977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3431900" y="304914"/>
              <a:ext cx="1421483" cy="1229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>
                  <a:solidFill>
                    <a:srgbClr val="FFFFFF"/>
                  </a:solidFill>
                </a:rPr>
                <a:t>PEG</a:t>
              </a:r>
            </a:p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>
                  <a:solidFill>
                    <a:srgbClr val="FFFFFF"/>
                  </a:solidFill>
                </a:rPr>
                <a:t>IFN</a:t>
              </a:r>
              <a:endParaRPr lang="en-US" sz="34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7923" y="3886200"/>
            <a:ext cx="2126277" cy="1839772"/>
            <a:chOff x="3079503" y="2224227"/>
            <a:chExt cx="2126277" cy="1839772"/>
          </a:xfrm>
        </p:grpSpPr>
        <p:sp>
          <p:nvSpPr>
            <p:cNvPr id="11" name="Hexagon 10"/>
            <p:cNvSpPr/>
            <p:nvPr/>
          </p:nvSpPr>
          <p:spPr>
            <a:xfrm>
              <a:off x="3079503" y="2224227"/>
              <a:ext cx="2126277" cy="1839772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/>
            <p:nvPr/>
          </p:nvSpPr>
          <p:spPr>
            <a:xfrm>
              <a:off x="3431900" y="2529141"/>
              <a:ext cx="1421483" cy="1229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>
                  <a:solidFill>
                    <a:srgbClr val="FFFFFF"/>
                  </a:solidFill>
                </a:rPr>
                <a:t>RBV</a:t>
              </a:r>
              <a:endParaRPr lang="en-US" sz="3400" kern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647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Many Direct Acting Antivirals in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447800"/>
            <a:ext cx="3276600" cy="426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Protease inhibitors</a:t>
            </a:r>
          </a:p>
          <a:p>
            <a:pPr lvl="1">
              <a:lnSpc>
                <a:spcPct val="100000"/>
              </a:lnSpc>
            </a:pPr>
            <a:r>
              <a:rPr lang="en-US" sz="2000" dirty="0" err="1"/>
              <a:t>Faldaprevir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Asunaprevir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ABT-450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MK-5172</a:t>
            </a:r>
          </a:p>
          <a:p>
            <a:pPr lvl="1">
              <a:lnSpc>
                <a:spcPct val="100000"/>
              </a:lnSpc>
            </a:pPr>
            <a:r>
              <a:rPr lang="en-US" sz="2000" dirty="0" err="1"/>
              <a:t>Sovaprevir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ACH-2684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GS-9451 NAIAD Synergy trial</a:t>
            </a:r>
          </a:p>
          <a:p>
            <a:pPr>
              <a:lnSpc>
                <a:spcPts val="2000"/>
              </a:lnSpc>
            </a:pPr>
            <a:endParaRPr lang="en-US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0" y="1447800"/>
            <a:ext cx="3352800" cy="4953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00"/>
              </a:lnSpc>
              <a:spcBef>
                <a:spcPts val="800"/>
              </a:spcBef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NS5A Inhibitors</a:t>
            </a:r>
          </a:p>
          <a:p>
            <a:pPr lvl="1">
              <a:lnSpc>
                <a:spcPct val="1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Daclatasvir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Ledipasvir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ABT-267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GS-5816 </a:t>
            </a:r>
            <a:r>
              <a:rPr lang="en-US" sz="2000" dirty="0" err="1" smtClean="0">
                <a:solidFill>
                  <a:schemeClr val="tx1"/>
                </a:solidFill>
              </a:rPr>
              <a:t>pangenotypic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ACH-3102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PPI-668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GSK 2336805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Samatasvir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MK-8742</a:t>
            </a:r>
          </a:p>
          <a:p>
            <a:pPr>
              <a:lnSpc>
                <a:spcPts val="2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658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Role of Peginterferon in Reducing Treatment Costs in GT 2,3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LONESTAR</a:t>
            </a:r>
            <a:r>
              <a:rPr lang="en-US" sz="2400" dirty="0"/>
              <a:t>-2: 12 </a:t>
            </a:r>
            <a:r>
              <a:rPr lang="en-US" sz="2400" dirty="0" smtClean="0"/>
              <a:t>Weeks </a:t>
            </a:r>
            <a:r>
              <a:rPr lang="en-US" sz="2400" dirty="0"/>
              <a:t>PR/</a:t>
            </a:r>
            <a:r>
              <a:rPr lang="en-US" sz="2400" dirty="0" smtClean="0"/>
              <a:t>Sofosbuvir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 by Cirrhosis Status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</a:t>
            </a:r>
            <a:r>
              <a:rPr lang="en-GB" dirty="0" smtClean="0"/>
              <a:t>DC. 2013</a:t>
            </a:r>
            <a:r>
              <a:rPr lang="en-GB" dirty="0"/>
              <a:t>. </a:t>
            </a:r>
            <a:r>
              <a:rPr lang="en-GB" dirty="0" err="1"/>
              <a:t>Abst</a:t>
            </a:r>
            <a:r>
              <a:rPr lang="en-GB" dirty="0"/>
              <a:t>. LB-4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415932"/>
              </p:ext>
            </p:extLst>
          </p:nvPr>
        </p:nvGraphicFramePr>
        <p:xfrm>
          <a:off x="523875" y="1828800"/>
          <a:ext cx="8096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577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9/9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2561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13/14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10/12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5916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10/12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989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What about those who fail PR ± </a:t>
            </a:r>
            <a:r>
              <a:rPr lang="en-US" altLang="en-US" sz="2400" dirty="0" err="1"/>
              <a:t>Telaprevir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Boceprevir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381000" y="1447800"/>
            <a:ext cx="8229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7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altLang="en-US" sz="2200" b="0" dirty="0" smtClean="0">
                <a:solidFill>
                  <a:srgbClr val="000000"/>
                </a:solidFill>
                <a:cs typeface="Arial"/>
              </a:rPr>
              <a:t>Especially </a:t>
            </a:r>
            <a:r>
              <a:rPr lang="en-US" altLang="en-US" sz="2200" b="0" dirty="0">
                <a:solidFill>
                  <a:srgbClr val="000000"/>
                </a:solidFill>
                <a:cs typeface="Arial"/>
              </a:rPr>
              <a:t>those who need treatment </a:t>
            </a:r>
            <a:r>
              <a:rPr lang="en-US" altLang="en-US" sz="2200" b="0" dirty="0" smtClean="0">
                <a:solidFill>
                  <a:srgbClr val="000000"/>
                </a:solidFill>
                <a:cs typeface="Arial"/>
              </a:rPr>
              <a:t>now</a:t>
            </a:r>
            <a:endParaRPr lang="en-US" altLang="en-US" sz="2200" b="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en-US" sz="2200" b="0" dirty="0" smtClean="0">
                <a:solidFill>
                  <a:srgbClr val="000000"/>
                </a:solidFill>
              </a:rPr>
              <a:t>Mixing and Matching DAAs ± RBV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en-US" sz="2200" b="0" dirty="0" smtClean="0">
                <a:solidFill>
                  <a:srgbClr val="000000"/>
                </a:solidFill>
              </a:rPr>
              <a:t>Will this be allowed?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en-US" sz="2200" b="0" dirty="0" smtClean="0">
                <a:solidFill>
                  <a:srgbClr val="000000"/>
                </a:solidFill>
              </a:rPr>
              <a:t>Many ongoing and future collaborations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70944463"/>
              </p:ext>
            </p:extLst>
          </p:nvPr>
        </p:nvGraphicFramePr>
        <p:xfrm>
          <a:off x="877613" y="4072771"/>
          <a:ext cx="2398987" cy="164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89623638"/>
              </p:ext>
            </p:extLst>
          </p:nvPr>
        </p:nvGraphicFramePr>
        <p:xfrm>
          <a:off x="4953000" y="4114800"/>
          <a:ext cx="2209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808331" y="3746371"/>
            <a:ext cx="1306469" cy="1130429"/>
            <a:chOff x="2000556" y="76200"/>
            <a:chExt cx="1306469" cy="1130429"/>
          </a:xfrm>
        </p:grpSpPr>
        <p:sp>
          <p:nvSpPr>
            <p:cNvPr id="12" name="Hexagon 11"/>
            <p:cNvSpPr/>
            <p:nvPr/>
          </p:nvSpPr>
          <p:spPr>
            <a:xfrm>
              <a:off x="2000556" y="76200"/>
              <a:ext cx="1306469" cy="1130429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/>
            <p:cNvSpPr/>
            <p:nvPr/>
          </p:nvSpPr>
          <p:spPr>
            <a:xfrm>
              <a:off x="2217083" y="187351"/>
              <a:ext cx="873415" cy="755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rgbClr val="FFFFFF"/>
                  </a:solidFill>
                </a:rPr>
                <a:t>NS5a</a:t>
              </a:r>
              <a:endParaRPr lang="en-US" sz="25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08331" y="4965571"/>
            <a:ext cx="1306469" cy="1130429"/>
            <a:chOff x="2000556" y="1366654"/>
            <a:chExt cx="1306469" cy="1130429"/>
          </a:xfrm>
        </p:grpSpPr>
        <p:sp>
          <p:nvSpPr>
            <p:cNvPr id="15" name="Hexagon 14"/>
            <p:cNvSpPr/>
            <p:nvPr/>
          </p:nvSpPr>
          <p:spPr>
            <a:xfrm>
              <a:off x="2000556" y="1366654"/>
              <a:ext cx="1306469" cy="1130429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 4"/>
            <p:cNvSpPr/>
            <p:nvPr/>
          </p:nvSpPr>
          <p:spPr>
            <a:xfrm>
              <a:off x="2217083" y="1554005"/>
              <a:ext cx="873415" cy="755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rgbClr val="FFFFFF"/>
                  </a:solidFill>
                </a:rPr>
                <a:t>RBV</a:t>
              </a:r>
              <a:endParaRPr lang="en-US" sz="25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70731" y="4953000"/>
            <a:ext cx="1306469" cy="1130429"/>
            <a:chOff x="2000556" y="1366654"/>
            <a:chExt cx="1306469" cy="1130429"/>
          </a:xfrm>
        </p:grpSpPr>
        <p:sp>
          <p:nvSpPr>
            <p:cNvPr id="18" name="Hexagon 17"/>
            <p:cNvSpPr/>
            <p:nvPr/>
          </p:nvSpPr>
          <p:spPr>
            <a:xfrm>
              <a:off x="2000556" y="1366654"/>
              <a:ext cx="1306469" cy="1130429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2217083" y="1554005"/>
              <a:ext cx="873415" cy="755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rgbClr val="FFFFFF"/>
                  </a:solidFill>
                </a:rPr>
                <a:t>RBV</a:t>
              </a:r>
              <a:endParaRPr lang="en-US" sz="3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70731" y="3746371"/>
            <a:ext cx="1306469" cy="1130429"/>
            <a:chOff x="2000556" y="0"/>
            <a:chExt cx="1306469" cy="1130429"/>
          </a:xfrm>
        </p:grpSpPr>
        <p:sp>
          <p:nvSpPr>
            <p:cNvPr id="21" name="Hexagon 20"/>
            <p:cNvSpPr/>
            <p:nvPr/>
          </p:nvSpPr>
          <p:spPr>
            <a:xfrm>
              <a:off x="2000556" y="0"/>
              <a:ext cx="1306469" cy="1130429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/>
            <p:cNvSpPr/>
            <p:nvPr/>
          </p:nvSpPr>
          <p:spPr>
            <a:xfrm>
              <a:off x="2217083" y="187351"/>
              <a:ext cx="873415" cy="755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rgbClr val="FFFFFF"/>
                  </a:solidFill>
                </a:rPr>
                <a:t>NS3</a:t>
              </a:r>
              <a:endParaRPr lang="en-US" sz="3000" kern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581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8981"/>
            <a:ext cx="9144000" cy="1883663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err="1"/>
              <a:t>Daclatasvir</a:t>
            </a:r>
            <a:r>
              <a:rPr lang="en-US" altLang="en-US" sz="2400" dirty="0"/>
              <a:t> Plus </a:t>
            </a:r>
            <a:r>
              <a:rPr lang="en-US" altLang="en-US" sz="2400" dirty="0" err="1"/>
              <a:t>Sofosbuvir</a:t>
            </a:r>
            <a:r>
              <a:rPr lang="en-US" altLang="en-US" sz="2400" dirty="0"/>
              <a:t> ± RBV in GT1 Who Previously Failed </a:t>
            </a:r>
            <a:r>
              <a:rPr lang="en-US" altLang="en-US" sz="2400" dirty="0" err="1"/>
              <a:t>Telaprevir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Boceprevir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418830" cy="320040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GB" altLang="en-US" dirty="0" err="1"/>
              <a:t>Sulkowski</a:t>
            </a:r>
            <a:r>
              <a:rPr lang="en-GB" altLang="en-US" dirty="0"/>
              <a:t> M, et al. 48th EASL; Amsterdam, </a:t>
            </a:r>
            <a:r>
              <a:rPr lang="en-GB" altLang="en-US" dirty="0" smtClean="0"/>
              <a:t>Netherlands. 2013</a:t>
            </a:r>
            <a:r>
              <a:rPr lang="en-GB" altLang="en-US" dirty="0"/>
              <a:t>. </a:t>
            </a:r>
            <a:r>
              <a:rPr lang="en-GB" altLang="en-US" dirty="0" smtClean="0"/>
              <a:t>Abstract 1417.</a:t>
            </a:r>
            <a:endParaRPr lang="en-GB" alt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09600" y="4479528"/>
            <a:ext cx="3886200" cy="19324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9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1600" b="1" kern="1200" dirty="0">
                <a:solidFill>
                  <a:schemeClr val="tx1"/>
                </a:solidFill>
                <a:latin typeface="Arial"/>
                <a:cs typeface="Arial"/>
              </a:rPr>
              <a:t>Key Demographics:</a:t>
            </a:r>
          </a:p>
          <a:p>
            <a:pPr marL="285750" indent="-285750">
              <a:lnSpc>
                <a:spcPts val="1900"/>
              </a:lnSpc>
              <a:spcBef>
                <a:spcPts val="200"/>
              </a:spcBef>
              <a:buFont typeface="Arial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/>
                <a:cs typeface="Arial"/>
              </a:rPr>
              <a:t>83% (34/41) GT1a</a:t>
            </a:r>
          </a:p>
          <a:p>
            <a:pPr marL="285750" indent="-285750">
              <a:lnSpc>
                <a:spcPts val="1900"/>
              </a:lnSpc>
              <a:spcBef>
                <a:spcPts val="200"/>
              </a:spcBef>
              <a:buFont typeface="Arial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/>
                <a:cs typeface="Arial"/>
              </a:rPr>
              <a:t>Mean baseline HCV RNA</a:t>
            </a:r>
          </a:p>
          <a:p>
            <a:pPr marL="285750" indent="-285750">
              <a:lnSpc>
                <a:spcPts val="1900"/>
              </a:lnSpc>
              <a:spcBef>
                <a:spcPts val="200"/>
              </a:spcBef>
              <a:buFont typeface="Arial"/>
              <a:buChar char="•"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Arial"/>
                <a:cs typeface="Arial"/>
              </a:rPr>
              <a:t>6.3 </a:t>
            </a:r>
            <a:r>
              <a:rPr lang="en-US" sz="1600" kern="1200" dirty="0">
                <a:solidFill>
                  <a:schemeClr val="tx1"/>
                </a:solidFill>
                <a:latin typeface="Arial"/>
                <a:cs typeface="Arial"/>
              </a:rPr>
              <a:t>log</a:t>
            </a:r>
            <a:r>
              <a:rPr lang="en-US" sz="1600" kern="1200" baseline="-25000" dirty="0">
                <a:solidFill>
                  <a:schemeClr val="tx1"/>
                </a:solidFill>
                <a:latin typeface="Arial"/>
                <a:cs typeface="Arial"/>
              </a:rPr>
              <a:t>10</a:t>
            </a:r>
            <a:r>
              <a:rPr lang="en-US" sz="1600" kern="1200" dirty="0">
                <a:solidFill>
                  <a:schemeClr val="tx1"/>
                </a:solidFill>
                <a:latin typeface="Arial"/>
                <a:cs typeface="Arial"/>
              </a:rPr>
              <a:t> IU/mL</a:t>
            </a:r>
          </a:p>
          <a:p>
            <a:pPr marL="285750" indent="-285750">
              <a:lnSpc>
                <a:spcPts val="1900"/>
              </a:lnSpc>
              <a:spcBef>
                <a:spcPts val="200"/>
              </a:spcBef>
              <a:buFont typeface="Arial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Arial"/>
                <a:cs typeface="Arial"/>
              </a:rPr>
              <a:t>98% (40/41) </a:t>
            </a:r>
            <a:r>
              <a:rPr lang="en-US" sz="1600" kern="1200" dirty="0" smtClean="0">
                <a:solidFill>
                  <a:schemeClr val="tx1"/>
                </a:solidFill>
                <a:latin typeface="Arial"/>
                <a:cs typeface="Arial"/>
              </a:rPr>
              <a:t>IL28B </a:t>
            </a:r>
            <a:r>
              <a:rPr lang="en-US" sz="1600" kern="1200" dirty="0">
                <a:solidFill>
                  <a:schemeClr val="tx1"/>
                </a:solidFill>
                <a:latin typeface="Arial"/>
                <a:cs typeface="Arial"/>
              </a:rPr>
              <a:t>“non-CC”</a:t>
            </a:r>
          </a:p>
        </p:txBody>
      </p:sp>
      <p:sp>
        <p:nvSpPr>
          <p:cNvPr id="10" name="Content Placeholder 7"/>
          <p:cNvSpPr>
            <a:spLocks noGrp="1"/>
          </p:cNvSpPr>
          <p:nvPr/>
        </p:nvSpPr>
        <p:spPr bwMode="auto">
          <a:xfrm>
            <a:off x="4589462" y="4489883"/>
            <a:ext cx="4402138" cy="21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7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1900"/>
              </a:lnSpc>
              <a:spcBef>
                <a:spcPts val="20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Arial"/>
                <a:cs typeface="Arial"/>
              </a:rPr>
              <a:t>Key Safety Findings:</a:t>
            </a:r>
          </a:p>
          <a:p>
            <a:pPr>
              <a:lnSpc>
                <a:spcPts val="1900"/>
              </a:lnSpc>
              <a:spcBef>
                <a:spcPts val="200"/>
              </a:spcBef>
              <a:buClr>
                <a:schemeClr val="tx1"/>
              </a:buClr>
              <a:buFont typeface="Arial"/>
              <a:buChar char="•"/>
            </a:pPr>
            <a:r>
              <a:rPr lang="en-US" altLang="en-US" sz="1600" b="0" dirty="0" smtClean="0">
                <a:latin typeface="Arial"/>
                <a:cs typeface="Arial"/>
              </a:rPr>
              <a:t>No patients discontinued due </a:t>
            </a:r>
            <a:br>
              <a:rPr lang="en-US" altLang="en-US" sz="1600" b="0" dirty="0" smtClean="0">
                <a:latin typeface="Arial"/>
                <a:cs typeface="Arial"/>
              </a:rPr>
            </a:br>
            <a:r>
              <a:rPr lang="en-US" altLang="en-US" sz="1600" b="0" dirty="0" smtClean="0">
                <a:latin typeface="Arial"/>
                <a:cs typeface="Arial"/>
              </a:rPr>
              <a:t>to adverse events (AEs) </a:t>
            </a:r>
          </a:p>
          <a:p>
            <a:pPr>
              <a:lnSpc>
                <a:spcPts val="1900"/>
              </a:lnSpc>
              <a:spcBef>
                <a:spcPts val="200"/>
              </a:spcBef>
              <a:buClr>
                <a:schemeClr val="tx1"/>
              </a:buClr>
              <a:buFont typeface="Arial"/>
              <a:buChar char="•"/>
            </a:pPr>
            <a:r>
              <a:rPr lang="en-US" altLang="en-US" sz="1600" b="0" dirty="0" smtClean="0">
                <a:latin typeface="Arial"/>
                <a:cs typeface="Arial"/>
              </a:rPr>
              <a:t>Most common AEs (≥30% total) were fatigue and headache</a:t>
            </a:r>
          </a:p>
          <a:p>
            <a:pPr>
              <a:lnSpc>
                <a:spcPts val="1900"/>
              </a:lnSpc>
              <a:spcBef>
                <a:spcPts val="200"/>
              </a:spcBef>
              <a:buClr>
                <a:schemeClr val="tx1"/>
              </a:buClr>
              <a:buFont typeface="Arial"/>
              <a:buChar char="•"/>
            </a:pPr>
            <a:r>
              <a:rPr lang="en-US" altLang="en-US" sz="1600" b="0" dirty="0" smtClean="0">
                <a:latin typeface="Arial"/>
                <a:cs typeface="Arial"/>
              </a:rPr>
              <a:t>No Grade 3/4 hematologic or hepatic laboratory abnormalities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66800" y="1371600"/>
            <a:ext cx="6858000" cy="2839156"/>
            <a:chOff x="2538566" y="2038534"/>
            <a:chExt cx="6946405" cy="2506228"/>
          </a:xfrm>
        </p:grpSpPr>
        <p:sp>
          <p:nvSpPr>
            <p:cNvPr id="12" name="Rectangle 11"/>
            <p:cNvSpPr/>
            <p:nvPr/>
          </p:nvSpPr>
          <p:spPr>
            <a:xfrm>
              <a:off x="3314648" y="2540215"/>
              <a:ext cx="3027317" cy="4635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800" b="1" kern="1200" dirty="0">
                  <a:solidFill>
                    <a:srgbClr val="000000"/>
                  </a:solidFill>
                  <a:latin typeface="Arial"/>
                  <a:cs typeface="Arial"/>
                </a:rPr>
                <a:t>DCV + SOF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4648" y="3218121"/>
              <a:ext cx="2976862" cy="4635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800" b="1" kern="1200" dirty="0">
                  <a:solidFill>
                    <a:srgbClr val="000000"/>
                  </a:solidFill>
                  <a:latin typeface="Arial"/>
                  <a:cs typeface="Arial"/>
                </a:rPr>
                <a:t>DCV + SOF + RBV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08328" y="3211631"/>
              <a:ext cx="1367899" cy="463579"/>
            </a:xfrm>
            <a:prstGeom prst="rect">
              <a:avLst/>
            </a:prstGeom>
            <a:solidFill>
              <a:srgbClr val="F0EADC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1200" dirty="0">
                  <a:solidFill>
                    <a:schemeClr val="bg2"/>
                  </a:solidFill>
                  <a:latin typeface="Arial"/>
                  <a:cs typeface="Arial"/>
                </a:rPr>
                <a:t>12-week </a:t>
              </a:r>
            </a:p>
            <a:p>
              <a:pPr algn="ctr">
                <a:defRPr/>
              </a:pPr>
              <a:r>
                <a:rPr lang="en-US" sz="1400" b="1" kern="1200" dirty="0">
                  <a:solidFill>
                    <a:schemeClr val="bg2"/>
                  </a:solidFill>
                  <a:latin typeface="Arial"/>
                  <a:cs typeface="Arial"/>
                </a:rPr>
                <a:t>Follow-up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08328" y="2529103"/>
              <a:ext cx="1367899" cy="488981"/>
            </a:xfrm>
            <a:prstGeom prst="rect">
              <a:avLst/>
            </a:prstGeom>
            <a:solidFill>
              <a:srgbClr val="F0EADC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1200" dirty="0">
                  <a:solidFill>
                    <a:schemeClr val="bg2"/>
                  </a:solidFill>
                  <a:latin typeface="Arial"/>
                  <a:cs typeface="Arial"/>
                </a:rPr>
                <a:t>12-week </a:t>
              </a:r>
            </a:p>
            <a:p>
              <a:pPr algn="ctr">
                <a:defRPr/>
              </a:pPr>
              <a:r>
                <a:rPr lang="en-US" sz="1400" b="1" kern="1200" dirty="0">
                  <a:solidFill>
                    <a:schemeClr val="bg2"/>
                  </a:solidFill>
                  <a:latin typeface="Arial"/>
                  <a:cs typeface="Arial"/>
                </a:rPr>
                <a:t>Follow-up</a:t>
              </a:r>
            </a:p>
          </p:txBody>
        </p:sp>
        <p:sp>
          <p:nvSpPr>
            <p:cNvPr id="16" name="Pentagon 15"/>
            <p:cNvSpPr/>
            <p:nvPr/>
          </p:nvSpPr>
          <p:spPr>
            <a:xfrm>
              <a:off x="7689307" y="2529103"/>
              <a:ext cx="1795664" cy="1152597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1200" dirty="0">
                  <a:solidFill>
                    <a:schemeClr val="bg2"/>
                  </a:solidFill>
                  <a:latin typeface="Arial"/>
                  <a:cs typeface="Arial"/>
                </a:rPr>
                <a:t>Additional follow-up to SVR</a:t>
              </a:r>
              <a:r>
                <a:rPr lang="en-US" sz="1400" b="1" kern="1200" baseline="-25000" dirty="0">
                  <a:solidFill>
                    <a:schemeClr val="bg2"/>
                  </a:solidFill>
                  <a:latin typeface="Arial"/>
                  <a:cs typeface="Arial"/>
                </a:rPr>
                <a:t>48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3309042" y="3902376"/>
              <a:ext cx="5486545" cy="3334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168539" y="3912695"/>
              <a:ext cx="2810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784977" y="3912695"/>
              <a:ext cx="2810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7548806" y="3912695"/>
              <a:ext cx="2810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3160937" y="4032806"/>
              <a:ext cx="288183" cy="27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kern="12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727466" y="4032806"/>
              <a:ext cx="659311" cy="27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kern="1200" dirty="0">
                  <a:latin typeface="Arial"/>
                  <a:cs typeface="Arial"/>
                </a:rPr>
                <a:t>12</a:t>
              </a:r>
            </a:p>
          </p:txBody>
        </p: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6100852" y="3772190"/>
              <a:ext cx="389320" cy="532304"/>
              <a:chOff x="5034890" y="3915297"/>
              <a:chExt cx="389320" cy="46329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5103260" y="4037585"/>
                <a:ext cx="2445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5034890" y="4142129"/>
                <a:ext cx="389320" cy="236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kern="1200" dirty="0">
                    <a:latin typeface="Arial"/>
                    <a:cs typeface="Arial"/>
                  </a:rPr>
                  <a:t>24</a:t>
                </a:r>
              </a:p>
            </p:txBody>
          </p:sp>
        </p:grp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7510853" y="4037445"/>
              <a:ext cx="695808" cy="27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kern="1200" dirty="0">
                  <a:latin typeface="Arial"/>
                  <a:cs typeface="Arial"/>
                </a:rPr>
                <a:t>SVR</a:t>
              </a:r>
              <a:r>
                <a:rPr lang="en-US" altLang="en-US" sz="1400" kern="1200" baseline="-25000" dirty="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5386776" y="4267746"/>
              <a:ext cx="767723" cy="27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kern="1200" dirty="0">
                  <a:latin typeface="Arial"/>
                  <a:cs typeface="Arial"/>
                </a:rPr>
                <a:t>Weeks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998261" y="2038534"/>
              <a:ext cx="2171480" cy="27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kern="1200" dirty="0">
                  <a:latin typeface="Arial"/>
                  <a:cs typeface="Arial"/>
                </a:rPr>
                <a:t>Primary endpoint: SVR</a:t>
              </a:r>
              <a:r>
                <a:rPr lang="en-US" altLang="en-US" sz="1400" kern="1200" baseline="-25000" dirty="0">
                  <a:latin typeface="Arial"/>
                  <a:cs typeface="Arial"/>
                </a:rPr>
                <a:t>12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291911" y="2346528"/>
              <a:ext cx="0" cy="1433603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683702" y="2346528"/>
              <a:ext cx="0" cy="1447891"/>
            </a:xfrm>
            <a:prstGeom prst="line">
              <a:avLst/>
            </a:prstGeom>
            <a:ln w="38100">
              <a:solidFill>
                <a:srgbClr val="71262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2538566" y="2631222"/>
              <a:ext cx="746052" cy="27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kern="1200" dirty="0">
                  <a:latin typeface="Arial"/>
                  <a:cs typeface="Arial"/>
                </a:rPr>
                <a:t>(n=21)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2538566" y="3317038"/>
              <a:ext cx="746052" cy="27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kern="1200" dirty="0">
                  <a:latin typeface="Arial"/>
                  <a:cs typeface="Arial"/>
                </a:rPr>
                <a:t>(n=20)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6483150" y="4037445"/>
              <a:ext cx="628684" cy="27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kern="1200" dirty="0">
                  <a:latin typeface="Arial"/>
                  <a:cs typeface="Arial"/>
                </a:rPr>
                <a:t>SVR</a:t>
              </a:r>
              <a:r>
                <a:rPr lang="en-US" altLang="en-US" sz="1400" kern="1200" baseline="-25000" dirty="0">
                  <a:latin typeface="Arial"/>
                  <a:cs typeface="Arial"/>
                </a:rPr>
                <a:t>4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6541568" y="3912695"/>
              <a:ext cx="2810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1127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7543799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GB" altLang="en-US" dirty="0" err="1"/>
              <a:t>Sulkowski</a:t>
            </a:r>
            <a:r>
              <a:rPr lang="en-GB" altLang="en-US" dirty="0"/>
              <a:t> M, et al. 48th EASL; Amsterdam, Netherlands. 2013. Abstract 1417.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</a:t>
            </a:r>
            <a:r>
              <a:rPr lang="en-US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Plus Sofosbuvir ± RBV in </a:t>
            </a:r>
            <a:r>
              <a:rPr lang="en-US" alt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br>
              <a:rPr lang="en-US" alt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altLang="en-US" sz="2400" dirty="0" smtClean="0">
                <a:latin typeface="Arial"/>
                <a:cs typeface="Arial"/>
              </a:rPr>
              <a:t>Virologic </a:t>
            </a:r>
            <a:r>
              <a:rPr lang="en-US" altLang="en-US" sz="2400" dirty="0">
                <a:latin typeface="Arial"/>
                <a:cs typeface="Arial"/>
              </a:rPr>
              <a:t>Response During and </a:t>
            </a:r>
            <a:r>
              <a:rPr lang="en-US" altLang="en-US" sz="2400" dirty="0" smtClean="0">
                <a:latin typeface="Arial"/>
                <a:cs typeface="Arial"/>
              </a:rPr>
              <a:t>After </a:t>
            </a:r>
            <a:r>
              <a:rPr lang="en-US" altLang="en-US" sz="2400" dirty="0">
                <a:latin typeface="Arial"/>
                <a:cs typeface="Arial"/>
              </a:rPr>
              <a:t>Treatment (</a:t>
            </a:r>
            <a:r>
              <a:rPr lang="en-US" altLang="en-US" sz="2400" dirty="0" err="1">
                <a:latin typeface="Arial"/>
                <a:cs typeface="Arial"/>
              </a:rPr>
              <a:t>mITT</a:t>
            </a:r>
            <a:r>
              <a:rPr lang="en-US" altLang="en-US" sz="24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NUTRINO: SVR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12 by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5104" y="5464945"/>
            <a:ext cx="9162288" cy="768095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sz="1400" dirty="0" smtClean="0">
              <a:latin typeface="Arial"/>
              <a:cs typeface="Arial"/>
            </a:endParaRPr>
          </a:p>
          <a:p>
            <a:pPr marL="171450" indent="-171450">
              <a:buFontTx/>
              <a:buChar char="•"/>
            </a:pPr>
            <a:r>
              <a:rPr lang="en-US" sz="1400" dirty="0" smtClean="0">
                <a:latin typeface="Arial"/>
                <a:cs typeface="Arial"/>
              </a:rPr>
              <a:t>1 </a:t>
            </a:r>
            <a:r>
              <a:rPr lang="en-US" sz="1400" dirty="0">
                <a:latin typeface="Arial"/>
                <a:cs typeface="Arial"/>
              </a:rPr>
              <a:t>patient missing at post-treatment (PT) Week 12: HCV RNA was undetectable at PT Week 4 and </a:t>
            </a:r>
            <a:r>
              <a:rPr lang="en-US" sz="1400" dirty="0" smtClean="0">
                <a:latin typeface="Arial"/>
                <a:cs typeface="Arial"/>
              </a:rPr>
              <a:t>at </a:t>
            </a:r>
            <a:r>
              <a:rPr lang="en-US" sz="1400" dirty="0">
                <a:latin typeface="Arial"/>
                <a:cs typeface="Arial"/>
              </a:rPr>
              <a:t>PT Week 24 (preliminary) </a:t>
            </a:r>
            <a:endParaRPr lang="en-US" sz="1400" dirty="0" smtClean="0">
              <a:latin typeface="Arial"/>
              <a:cs typeface="Arial"/>
            </a:endParaRPr>
          </a:p>
          <a:p>
            <a:pPr marL="171450" indent="-171450">
              <a:buFontTx/>
              <a:buChar char="•"/>
            </a:pPr>
            <a:r>
              <a:rPr lang="en-US" sz="1400" dirty="0">
                <a:latin typeface="Arial"/>
                <a:cs typeface="Arial"/>
              </a:rPr>
              <a:t>21/41 patients have reached PT Week 24; all have achieved SVR24 </a:t>
            </a:r>
          </a:p>
          <a:p>
            <a:pPr marL="171450" indent="-171450">
              <a:buFontTx/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08330572"/>
              </p:ext>
            </p:extLst>
          </p:nvPr>
        </p:nvGraphicFramePr>
        <p:xfrm>
          <a:off x="609600" y="1371600"/>
          <a:ext cx="79248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628194" y="1828800"/>
            <a:ext cx="478532" cy="152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8880" y="1828800"/>
            <a:ext cx="478532" cy="152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669035" y="1499893"/>
            <a:ext cx="112765" cy="11507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6759904" y="1309581"/>
            <a:ext cx="1143000" cy="457200"/>
          </a:xfrm>
          <a:prstGeom prst="wedgeRectCallout">
            <a:avLst>
              <a:gd name="adj1" fmla="val -15486"/>
              <a:gd name="adj2" fmla="val 58329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00000"/>
                </a:solidFill>
              </a:rPr>
              <a:t>Missing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7852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5991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1869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0008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2957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1096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2661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9948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8087" y="4648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147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7772400" cy="320040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GB" altLang="en-US" dirty="0" err="1" smtClean="0"/>
              <a:t>Sulkowski</a:t>
            </a:r>
            <a:r>
              <a:rPr lang="en-GB" altLang="en-US" dirty="0" smtClean="0"/>
              <a:t> </a:t>
            </a:r>
            <a:r>
              <a:rPr lang="en-GB" altLang="en-US" dirty="0"/>
              <a:t>M, et al. 48th EASL; Amsterdam, Netherlands. 2013. Abstract 1417</a:t>
            </a:r>
            <a:r>
              <a:rPr lang="en-GB" altLang="en-US" dirty="0" smtClean="0"/>
              <a:t>.</a:t>
            </a: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 </a:t>
            </a:r>
            <a:r>
              <a:rPr lang="en-US" altLang="en-US" sz="2400" dirty="0" err="1"/>
              <a:t>Virologic</a:t>
            </a:r>
            <a:r>
              <a:rPr lang="en-US" altLang="en-US" sz="2400" dirty="0"/>
              <a:t> Response by Presence or Absence </a:t>
            </a:r>
            <a:br>
              <a:rPr lang="en-US" altLang="en-US" sz="2400" dirty="0"/>
            </a:br>
            <a:r>
              <a:rPr lang="en-US" altLang="en-US" sz="2400" dirty="0"/>
              <a:t>of Baseline NS3 Polymorphisms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22805"/>
              </p:ext>
            </p:extLst>
          </p:nvPr>
        </p:nvGraphicFramePr>
        <p:xfrm>
          <a:off x="2895600" y="1917526"/>
          <a:ext cx="6096000" cy="455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81117"/>
              </p:ext>
            </p:extLst>
          </p:nvPr>
        </p:nvGraphicFramePr>
        <p:xfrm>
          <a:off x="152400" y="1676400"/>
          <a:ext cx="2514600" cy="428321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28800"/>
                <a:gridCol w="685800"/>
              </a:tblGrid>
              <a:tr h="31456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  <a:cs typeface="Arial"/>
                        </a:rPr>
                        <a:t>Patients with NS3  polymorphisms,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V36M-R155K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R155K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V36L-R155K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T54S-R155K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T54S-V55I-R155K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V36M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V36M-V55I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V36M-V55A-R155K</a:t>
                      </a:r>
                    </a:p>
                  </a:txBody>
                  <a:tcPr marL="91433" marR="91433" marT="45712" marB="45712" anchor="ctr" horzOverflow="overflow"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V36M-R155K-I170T</a:t>
                      </a:r>
                    </a:p>
                  </a:txBody>
                  <a:tcPr marL="91433" marR="91433" marT="45712" marB="45712" anchor="ctr" horzOverflow="overflow"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V36A</a:t>
                      </a:r>
                    </a:p>
                  </a:txBody>
                  <a:tcPr marL="91433" marR="91433" marT="45712" marB="45712" anchor="ctr" horzOverflow="overflow"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V55A</a:t>
                      </a:r>
                    </a:p>
                  </a:txBody>
                  <a:tcPr marL="91433" marR="91433" marT="45712" marB="45712" anchor="ctr" horzOverflow="overflow"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  <a:tr h="314569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V170T</a:t>
                      </a:r>
                    </a:p>
                  </a:txBody>
                  <a:tcPr marL="91433" marR="91433" marT="45712" marB="45712" anchor="ctr" horzOverflow="overflow"/>
                </a:tc>
                <a:tc>
                  <a:txBody>
                    <a:bodyPr/>
                    <a:lstStyle/>
                    <a:p>
                      <a:pPr marL="119063" marR="0" lvl="0" indent="-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3" marR="91433" marT="45712" marB="45712" anchor="ctr" horzOverflow="overflow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0" y="1578972"/>
            <a:ext cx="111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First Dose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657164" y="1634624"/>
            <a:ext cx="152400" cy="371856"/>
          </a:xfrm>
          <a:prstGeom prst="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4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786312" y="2590800"/>
            <a:ext cx="1919288" cy="2649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spcAft>
                <a:spcPct val="25000"/>
              </a:spcAft>
              <a:buFontTx/>
              <a:buChar char="•"/>
              <a:defRPr/>
            </a:pPr>
            <a:endParaRPr lang="en-US" sz="3600" kern="12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Retreatment of a Patient Who Had Relapse with Multi-DAA Resistant Virus Following 8 Weeks of SOF/LDV</a:t>
            </a:r>
            <a:endParaRPr lang="en-US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295400" y="2608262"/>
            <a:ext cx="1920875" cy="2649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>
              <a:spcAft>
                <a:spcPct val="25000"/>
              </a:spcAft>
              <a:buFontTx/>
              <a:buChar char="•"/>
              <a:defRPr/>
            </a:pPr>
            <a:endParaRPr lang="en-US" sz="3600" b="1" kern="1200" baseline="-25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Lawitz</a:t>
            </a:r>
            <a:r>
              <a:rPr lang="en-US" dirty="0" smtClean="0"/>
              <a:t> </a:t>
            </a:r>
            <a:r>
              <a:rPr lang="en-US" dirty="0"/>
              <a:t>E, et al. 64th AASLD; Washington, </a:t>
            </a:r>
            <a:r>
              <a:rPr lang="en-US" dirty="0" smtClean="0"/>
              <a:t>DC. 2013</a:t>
            </a:r>
            <a:r>
              <a:rPr lang="en-US" dirty="0"/>
              <a:t>. Abstract </a:t>
            </a:r>
            <a:r>
              <a:rPr lang="en-US" dirty="0" smtClean="0"/>
              <a:t>215</a:t>
            </a:r>
            <a:r>
              <a:rPr lang="en-US" dirty="0"/>
              <a:t>/1844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692275" y="2438400"/>
            <a:ext cx="2651125" cy="1281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tIns="91440" bIns="91440"/>
          <a:lstStyle/>
          <a:p>
            <a:pPr>
              <a:tabLst>
                <a:tab pos="690563" algn="l"/>
                <a:tab pos="1371600" algn="l"/>
              </a:tabLst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cs typeface="Arial"/>
              </a:rPr>
              <a:t>NS5A: 	Q30L	(4.50%)</a:t>
            </a:r>
          </a:p>
          <a:p>
            <a:pPr>
              <a:tabLst>
                <a:tab pos="690563" algn="l"/>
                <a:tab pos="1371600" algn="l"/>
              </a:tabLst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	L31M	(&gt;99%)</a:t>
            </a:r>
          </a:p>
          <a:p>
            <a:pPr>
              <a:tabLst>
                <a:tab pos="690563" algn="l"/>
                <a:tab pos="1371600" algn="l"/>
              </a:tabLst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	Y93H	(96.74%)</a:t>
            </a:r>
          </a:p>
          <a:p>
            <a:pPr>
              <a:tabLst>
                <a:tab pos="690563" algn="l"/>
                <a:tab pos="1371600" algn="l"/>
              </a:tabLst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NS5B: S282T 	(91.24%)</a:t>
            </a:r>
            <a:endParaRPr lang="en-US" sz="14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57200" y="1670447"/>
            <a:ext cx="1791113" cy="615553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tIns="91440" bIns="91440">
            <a:spAutoFit/>
          </a:bodyPr>
          <a:lstStyle/>
          <a:p>
            <a:pPr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NS5A: L31M 25.5%</a:t>
            </a:r>
          </a:p>
          <a:p>
            <a:pPr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cs typeface="Arial"/>
              </a:rPr>
              <a:t>NS5B: No RAVs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-5400000">
            <a:off x="-358775" y="3770313"/>
            <a:ext cx="2468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kern="1200">
                <a:solidFill>
                  <a:srgbClr val="000000"/>
                </a:solidFill>
                <a:latin typeface="Arial"/>
                <a:cs typeface="Arial"/>
              </a:rPr>
              <a:t>HCV RNA (log</a:t>
            </a:r>
            <a:r>
              <a:rPr lang="en-US" sz="1400" kern="1200" baseline="-2500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kern="1200">
                <a:solidFill>
                  <a:srgbClr val="000000"/>
                </a:solidFill>
                <a:latin typeface="Arial"/>
                <a:cs typeface="Arial"/>
              </a:rPr>
              <a:t> IU/mL)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295400" y="5257800"/>
            <a:ext cx="1920875" cy="7318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kern="1200" dirty="0">
                <a:solidFill>
                  <a:srgbClr val="FFFFFF"/>
                </a:solidFill>
                <a:latin typeface="Arial"/>
                <a:cs typeface="Arial"/>
              </a:rPr>
              <a:t>SOF/LDV </a:t>
            </a:r>
            <a:br>
              <a:rPr lang="en-US" sz="1400" kern="12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kern="1200" dirty="0">
                <a:solidFill>
                  <a:srgbClr val="FFFFFF"/>
                </a:solidFill>
                <a:latin typeface="Arial"/>
                <a:cs typeface="Arial"/>
              </a:rPr>
              <a:t>8 Weeks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784725" y="5257800"/>
            <a:ext cx="1919288" cy="7318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eaLnBrk="1" hangingPunct="1"/>
            <a:r>
              <a:rPr lang="en-US" sz="1400" kern="1200" dirty="0">
                <a:solidFill>
                  <a:schemeClr val="bg1"/>
                </a:solidFill>
                <a:latin typeface="Arial"/>
                <a:cs typeface="Arial"/>
              </a:rPr>
              <a:t>Re-treatment:</a:t>
            </a:r>
          </a:p>
          <a:p>
            <a:pPr algn="ctr" eaLnBrk="1" hangingPunct="1"/>
            <a:r>
              <a:rPr lang="en-US" sz="1400" kern="1200" dirty="0">
                <a:solidFill>
                  <a:schemeClr val="bg1"/>
                </a:solidFill>
                <a:latin typeface="Arial"/>
                <a:cs typeface="Arial"/>
              </a:rPr>
              <a:t>SOF/LDV + RBV</a:t>
            </a:r>
          </a:p>
          <a:p>
            <a:pPr algn="ctr" eaLnBrk="1" hangingPunct="1"/>
            <a:r>
              <a:rPr lang="en-US" sz="1400" kern="1200" dirty="0">
                <a:solidFill>
                  <a:schemeClr val="bg1"/>
                </a:solidFill>
                <a:latin typeface="Arial"/>
                <a:cs typeface="Arial"/>
              </a:rPr>
              <a:t>24 Weeks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25813" y="5221288"/>
            <a:ext cx="1463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/>
          <a:lstStyle/>
          <a:p>
            <a:pPr algn="ctr" eaLnBrk="1" hangingPunct="1"/>
            <a:r>
              <a:rPr lang="en-US" sz="1400" kern="1200">
                <a:solidFill>
                  <a:srgbClr val="000000"/>
                </a:solidFill>
                <a:latin typeface="Arial"/>
                <a:cs typeface="Arial"/>
              </a:rPr>
              <a:t>Post-</a:t>
            </a:r>
          </a:p>
          <a:p>
            <a:pPr algn="ctr" eaLnBrk="1" hangingPunct="1"/>
            <a:r>
              <a:rPr lang="en-US" sz="1400" kern="1200">
                <a:solidFill>
                  <a:srgbClr val="000000"/>
                </a:solidFill>
                <a:latin typeface="Arial"/>
                <a:cs typeface="Arial"/>
              </a:rPr>
              <a:t>Treatment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486400" y="2027237"/>
            <a:ext cx="2560638" cy="1554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tIns="91440" bIns="91440"/>
          <a:lstStyle/>
          <a:p>
            <a:pPr>
              <a:tabLst>
                <a:tab pos="690563" algn="l"/>
                <a:tab pos="1371600" algn="l"/>
              </a:tabLst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cs typeface="Arial"/>
              </a:rPr>
              <a:t>NS5A: 	Q30L	(3.47%)</a:t>
            </a:r>
          </a:p>
          <a:p>
            <a:pPr>
              <a:tabLst>
                <a:tab pos="690563" algn="l"/>
                <a:tab pos="1371600" algn="l"/>
              </a:tabLst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	L31M	(94.38%)</a:t>
            </a:r>
          </a:p>
          <a:p>
            <a:pPr>
              <a:tabLst>
                <a:tab pos="690563" algn="l"/>
                <a:tab pos="1371600" algn="l"/>
              </a:tabLst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	L31V	(4.67%)</a:t>
            </a:r>
          </a:p>
          <a:p>
            <a:pPr>
              <a:tabLst>
                <a:tab pos="690563" algn="l"/>
                <a:tab pos="1371600" algn="l"/>
              </a:tabLst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	Y93H	(98.19%)</a:t>
            </a:r>
          </a:p>
          <a:p>
            <a:pPr>
              <a:tabLst>
                <a:tab pos="690563" algn="l"/>
                <a:tab pos="1371600" algn="l"/>
              </a:tabLst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NS5B:	S282T	(8.00%)</a:t>
            </a:r>
            <a:endParaRPr lang="en-US" sz="14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315200" y="5029200"/>
            <a:ext cx="56885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SVR12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835600" y="4800600"/>
            <a:ext cx="927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LLOQ-TND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699250" y="5221288"/>
            <a:ext cx="1463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/>
          <a:lstStyle/>
          <a:p>
            <a:pPr algn="ctr" eaLnBrk="1" hangingPunct="1"/>
            <a:r>
              <a:rPr lang="en-US" sz="1400" kern="1200">
                <a:solidFill>
                  <a:srgbClr val="000000"/>
                </a:solidFill>
                <a:latin typeface="Arial"/>
                <a:cs typeface="Arial"/>
              </a:rPr>
              <a:t>Post-</a:t>
            </a:r>
          </a:p>
          <a:p>
            <a:pPr algn="ctr" eaLnBrk="1" hangingPunct="1"/>
            <a:r>
              <a:rPr lang="en-US" sz="1400" kern="1200">
                <a:solidFill>
                  <a:srgbClr val="000000"/>
                </a:solidFill>
                <a:latin typeface="Arial"/>
                <a:cs typeface="Arial"/>
              </a:rPr>
              <a:t>Treatment</a:t>
            </a:r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>
            <a:off x="1287463" y="5262563"/>
            <a:ext cx="64928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1447800" y="2835275"/>
            <a:ext cx="6199187" cy="2041525"/>
          </a:xfrm>
          <a:custGeom>
            <a:avLst/>
            <a:gdLst>
              <a:gd name="T0" fmla="*/ 0 w 11810"/>
              <a:gd name="T1" fmla="*/ 0 h 10012"/>
              <a:gd name="T2" fmla="*/ 0 w 11810"/>
              <a:gd name="T3" fmla="*/ 0 h 10012"/>
              <a:gd name="T4" fmla="*/ 0 w 11810"/>
              <a:gd name="T5" fmla="*/ 0 h 10012"/>
              <a:gd name="T6" fmla="*/ 2147483647 w 11810"/>
              <a:gd name="T7" fmla="*/ 2147483647 h 10012"/>
              <a:gd name="T8" fmla="*/ 2147483647 w 11810"/>
              <a:gd name="T9" fmla="*/ 2147483647 h 10012"/>
              <a:gd name="T10" fmla="*/ 2147483647 w 11810"/>
              <a:gd name="T11" fmla="*/ 2147483647 h 10012"/>
              <a:gd name="T12" fmla="*/ 2147483647 w 11810"/>
              <a:gd name="T13" fmla="*/ 2147483647 h 10012"/>
              <a:gd name="T14" fmla="*/ 2147483647 w 11810"/>
              <a:gd name="T15" fmla="*/ 2147483647 h 10012"/>
              <a:gd name="T16" fmla="*/ 2147483647 w 11810"/>
              <a:gd name="T17" fmla="*/ 2147483647 h 10012"/>
              <a:gd name="T18" fmla="*/ 2147483647 w 11810"/>
              <a:gd name="T19" fmla="*/ 2147483647 h 10012"/>
              <a:gd name="T20" fmla="*/ 2147483647 w 11810"/>
              <a:gd name="T21" fmla="*/ 2147483647 h 10012"/>
              <a:gd name="T22" fmla="*/ 2147483647 w 11810"/>
              <a:gd name="T23" fmla="*/ 2147483647 h 10012"/>
              <a:gd name="T24" fmla="*/ 2147483647 w 11810"/>
              <a:gd name="T25" fmla="*/ 2147483647 h 10012"/>
              <a:gd name="T26" fmla="*/ 2147483647 w 11810"/>
              <a:gd name="T27" fmla="*/ 2147483647 h 10012"/>
              <a:gd name="T28" fmla="*/ 2147483647 w 11810"/>
              <a:gd name="T29" fmla="*/ 2147483647 h 10012"/>
              <a:gd name="T30" fmla="*/ 2147483647 w 11810"/>
              <a:gd name="T31" fmla="*/ 2147483647 h 10012"/>
              <a:gd name="T32" fmla="*/ 2147483647 w 11810"/>
              <a:gd name="T33" fmla="*/ 2147483647 h 10012"/>
              <a:gd name="T34" fmla="*/ 2147483647 w 11810"/>
              <a:gd name="T35" fmla="*/ 2147483647 h 10012"/>
              <a:gd name="T36" fmla="*/ 2147483647 w 11810"/>
              <a:gd name="T37" fmla="*/ 2147483647 h 10012"/>
              <a:gd name="T38" fmla="*/ 2147483647 w 11810"/>
              <a:gd name="T39" fmla="*/ 2147483647 h 10012"/>
              <a:gd name="T40" fmla="*/ 2147483647 w 11810"/>
              <a:gd name="T41" fmla="*/ 2147483647 h 10012"/>
              <a:gd name="T42" fmla="*/ 2147483647 w 11810"/>
              <a:gd name="T43" fmla="*/ 2147483647 h 10012"/>
              <a:gd name="T44" fmla="*/ 2147483647 w 11810"/>
              <a:gd name="T45" fmla="*/ 2147483647 h 10012"/>
              <a:gd name="T46" fmla="*/ 2147483647 w 11810"/>
              <a:gd name="T47" fmla="*/ 2147483647 h 10012"/>
              <a:gd name="T48" fmla="*/ 2147483647 w 11810"/>
              <a:gd name="T49" fmla="*/ 2147483647 h 10012"/>
              <a:gd name="T50" fmla="*/ 2147483647 w 11810"/>
              <a:gd name="T51" fmla="*/ 2147483647 h 100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810" h="10012">
                <a:moveTo>
                  <a:pt x="0" y="0"/>
                </a:moveTo>
                <a:lnTo>
                  <a:pt x="0" y="0"/>
                </a:lnTo>
                <a:cubicBezTo>
                  <a:pt x="215" y="3089"/>
                  <a:pt x="429" y="6179"/>
                  <a:pt x="644" y="9268"/>
                </a:cubicBezTo>
                <a:lnTo>
                  <a:pt x="1804" y="9268"/>
                </a:lnTo>
                <a:lnTo>
                  <a:pt x="3610" y="10000"/>
                </a:lnTo>
                <a:lnTo>
                  <a:pt x="4322" y="10000"/>
                </a:lnTo>
                <a:lnTo>
                  <a:pt x="5419" y="9268"/>
                </a:lnTo>
                <a:lnTo>
                  <a:pt x="5547" y="9268"/>
                </a:lnTo>
                <a:lnTo>
                  <a:pt x="6126" y="5600"/>
                </a:lnTo>
                <a:lnTo>
                  <a:pt x="6450" y="358"/>
                </a:lnTo>
                <a:lnTo>
                  <a:pt x="6903" y="9268"/>
                </a:lnTo>
                <a:lnTo>
                  <a:pt x="7353" y="10000"/>
                </a:lnTo>
                <a:lnTo>
                  <a:pt x="8194" y="10000"/>
                </a:lnTo>
                <a:lnTo>
                  <a:pt x="11810" y="10012"/>
                </a:lnTo>
              </a:path>
            </a:pathLst>
          </a:custGeom>
          <a:noFill/>
          <a:ln w="38100" cap="flat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316038" y="4724400"/>
            <a:ext cx="6492875" cy="158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 flipH="1">
            <a:off x="1123480" y="3250069"/>
            <a:ext cx="7053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kern="1200" dirty="0">
                <a:latin typeface="Arial"/>
                <a:ea typeface="+mn-ea"/>
                <a:cs typeface="Arial"/>
              </a:rPr>
              <a:t>5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 flipH="1">
            <a:off x="1123480" y="2875419"/>
            <a:ext cx="7053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kern="1200" dirty="0">
                <a:latin typeface="Arial"/>
                <a:ea typeface="+mn-ea"/>
                <a:cs typeface="Arial"/>
              </a:rPr>
              <a:t>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flipH="1">
            <a:off x="1123480" y="2510294"/>
            <a:ext cx="7053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kern="1200" dirty="0">
                <a:latin typeface="Arial"/>
                <a:ea typeface="+mn-ea"/>
                <a:cs typeface="Arial"/>
              </a:rPr>
              <a:t>7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 flipH="1">
            <a:off x="1123480" y="3626306"/>
            <a:ext cx="7053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kern="1200" dirty="0">
                <a:latin typeface="Arial"/>
                <a:ea typeface="+mn-ea"/>
                <a:cs typeface="Arial"/>
              </a:rPr>
              <a:t>4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 flipH="1">
            <a:off x="1123480" y="4002544"/>
            <a:ext cx="7053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kern="1200" dirty="0"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 flipH="1">
            <a:off x="1123480" y="4366081"/>
            <a:ext cx="7053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kern="1200" dirty="0"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 flipH="1">
            <a:off x="1123480" y="5118556"/>
            <a:ext cx="7053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kern="1200" dirty="0">
                <a:latin typeface="Arial"/>
                <a:ea typeface="+mn-ea"/>
                <a:cs typeface="Arial"/>
              </a:rPr>
              <a:t>0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295400" y="4876800"/>
            <a:ext cx="6492875" cy="158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27"/>
          <p:cNvSpPr>
            <a:spLocks noChangeArrowheads="1"/>
          </p:cNvSpPr>
          <p:nvPr/>
        </p:nvSpPr>
        <p:spPr bwMode="auto">
          <a:xfrm>
            <a:off x="7848600" y="4585156"/>
            <a:ext cx="77810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latin typeface="Arial"/>
                <a:ea typeface="+mn-ea"/>
                <a:cs typeface="Arial"/>
              </a:rPr>
              <a:t>LLOQ-</a:t>
            </a:r>
            <a:r>
              <a:rPr lang="en-US" sz="1400" dirty="0" smtClean="0">
                <a:latin typeface="Arial"/>
                <a:ea typeface="+mn-ea"/>
                <a:cs typeface="Arial"/>
              </a:rPr>
              <a:t>TD</a:t>
            </a:r>
            <a:endParaRPr lang="en-US" sz="1400" dirty="0">
              <a:latin typeface="Arial"/>
              <a:ea typeface="+mn-ea"/>
              <a:cs typeface="Arial"/>
            </a:endParaRPr>
          </a:p>
        </p:txBody>
      </p:sp>
      <p:sp>
        <p:nvSpPr>
          <p:cNvPr id="61" name="Oval 60"/>
          <p:cNvSpPr>
            <a:spLocks noChangeAspect="1" noChangeArrowheads="1"/>
          </p:cNvSpPr>
          <p:nvPr/>
        </p:nvSpPr>
        <p:spPr bwMode="auto">
          <a:xfrm>
            <a:off x="1349375" y="2792413"/>
            <a:ext cx="185738" cy="185737"/>
          </a:xfrm>
          <a:prstGeom prst="ellipse">
            <a:avLst/>
          </a:prstGeom>
          <a:solidFill>
            <a:schemeClr val="accent4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1200" dirty="0">
              <a:ea typeface="+mn-ea"/>
            </a:endParaRPr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 bwMode="auto">
          <a:xfrm>
            <a:off x="4535997" y="3916873"/>
            <a:ext cx="185739" cy="185739"/>
            <a:chOff x="4483487" y="3925887"/>
            <a:chExt cx="117776" cy="117792"/>
          </a:xfrm>
          <a:solidFill>
            <a:schemeClr val="accent4"/>
          </a:solidFill>
        </p:grpSpPr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483487" y="3925887"/>
              <a:ext cx="117776" cy="117792"/>
            </a:xfrm>
            <a:prstGeom prst="ellipse">
              <a:avLst/>
            </a:pr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4491339" y="3925887"/>
              <a:ext cx="108353" cy="109939"/>
            </a:xfrm>
            <a:prstGeom prst="ellipse">
              <a:avLst/>
            </a:prstGeom>
            <a:grpFill/>
            <a:ln w="1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63" name="Oval 62"/>
          <p:cNvSpPr>
            <a:spLocks noChangeAspect="1" noChangeArrowheads="1"/>
          </p:cNvSpPr>
          <p:nvPr/>
        </p:nvSpPr>
        <p:spPr bwMode="auto">
          <a:xfrm>
            <a:off x="4724400" y="2709862"/>
            <a:ext cx="185738" cy="185738"/>
          </a:xfrm>
          <a:prstGeom prst="ellipse">
            <a:avLst/>
          </a:prstGeom>
          <a:solidFill>
            <a:schemeClr val="accent6"/>
          </a:solidFill>
          <a:ln w="1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kern="1200" dirty="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731962" y="4692650"/>
            <a:ext cx="5954077" cy="243840"/>
            <a:chOff x="1614487" y="4673600"/>
            <a:chExt cx="5954077" cy="243840"/>
          </a:xfrm>
          <a:solidFill>
            <a:schemeClr val="tx1">
              <a:lumMod val="50000"/>
            </a:schemeClr>
          </a:solidFill>
        </p:grpSpPr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1614487" y="4673600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2222499" y="4673600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3171824" y="4821237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544887" y="4821237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119562" y="4673600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4186238" y="4673600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4899024" y="4673600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5135562" y="4821237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5576887" y="4821237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6524624" y="4821237"/>
              <a:ext cx="91440" cy="91440"/>
            </a:xfrm>
            <a:prstGeom prst="ellipse">
              <a:avLst/>
            </a:prstGeom>
            <a:grpFill/>
            <a:ln w="1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7477124" y="4826000"/>
              <a:ext cx="91440" cy="9144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1200" dirty="0">
                <a:solidFill>
                  <a:srgbClr val="000000"/>
                </a:solidFill>
                <a:ea typeface="+mn-ea"/>
              </a:endParaRPr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 flipH="1">
            <a:off x="4953000" y="2819400"/>
            <a:ext cx="78105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91000" y="3581400"/>
            <a:ext cx="381000" cy="363537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6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632546" y="3731981"/>
            <a:ext cx="304800" cy="594967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381556" y="3091879"/>
            <a:ext cx="304800" cy="62788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56502" y="3353533"/>
            <a:ext cx="304800" cy="362712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46214" y="1881123"/>
            <a:ext cx="304800" cy="184708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40848" y="3549907"/>
            <a:ext cx="304800" cy="174082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330742" y="2777106"/>
            <a:ext cx="304800" cy="942662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332668" y="2181507"/>
            <a:ext cx="304800" cy="1546704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Svarovskaia</a:t>
            </a:r>
            <a:r>
              <a:rPr lang="en-US" dirty="0" smtClean="0"/>
              <a:t> ES, et al.  AASLD. 2012: Poster 753.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Susceptibility </a:t>
            </a:r>
            <a:r>
              <a:rPr lang="en-US" smtClean="0"/>
              <a:t>of *S282T </a:t>
            </a:r>
            <a:r>
              <a:rPr lang="en-US" dirty="0" smtClean="0"/>
              <a:t>to Sofosbuvir and Ribavirin</a:t>
            </a:r>
            <a:endParaRPr lang="en-US" dirty="0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2117730" y="5288872"/>
            <a:ext cx="6282553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429000" y="6019800"/>
            <a:ext cx="4370387" cy="417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tIns="137160"/>
          <a:lstStyle/>
          <a:p>
            <a:pPr algn="ctr" eaLnBrk="1" hangingPunct="1"/>
            <a:r>
              <a:rPr lang="en-US" sz="1400" kern="1200" dirty="0" smtClean="0">
                <a:solidFill>
                  <a:srgbClr val="000000"/>
                </a:solidFill>
                <a:latin typeface="Arial"/>
                <a:cs typeface="Arial"/>
              </a:rPr>
              <a:t>*S282T demonstrates hyper-susceptibility to RBV</a:t>
            </a:r>
            <a:endParaRPr lang="en-US" sz="14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1" y="1307790"/>
            <a:ext cx="1516062" cy="4127595"/>
            <a:chOff x="609601" y="1474223"/>
            <a:chExt cx="1516062" cy="412759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 rot="16200000">
              <a:off x="-761999" y="3124200"/>
              <a:ext cx="3505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8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Fold Change in EC</a:t>
              </a:r>
              <a:r>
                <a:rPr lang="en-US" sz="1800" b="1" kern="12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50</a:t>
              </a:r>
              <a:r>
                <a:rPr lang="en-US" sz="1800" b="1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 from corresponding wild-type</a:t>
              </a:r>
              <a:endParaRPr lang="en-US" sz="1800" b="1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 rot="16200000">
              <a:off x="187135" y="3530110"/>
              <a:ext cx="38770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520401" y="1474223"/>
              <a:ext cx="585133" cy="4127595"/>
              <a:chOff x="1520401" y="1474223"/>
              <a:chExt cx="585133" cy="4127595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 flipH="1">
                <a:off x="1564806" y="3393476"/>
                <a:ext cx="54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dirty="0">
                    <a:latin typeface="Arial"/>
                    <a:cs typeface="Arial"/>
                  </a:rPr>
                  <a:t>4</a:t>
                </a:r>
                <a:endParaRPr lang="en-US" sz="1800" kern="1200" dirty="0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 flipH="1">
                <a:off x="1564806" y="2895600"/>
                <a:ext cx="54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dirty="0">
                    <a:latin typeface="Arial"/>
                    <a:cs typeface="Arial"/>
                  </a:rPr>
                  <a:t>8</a:t>
                </a:r>
                <a:endParaRPr lang="en-US" sz="1800" kern="1200" dirty="0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 flipH="1">
                <a:off x="1564806" y="3859212"/>
                <a:ext cx="54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dirty="0">
                    <a:latin typeface="Arial"/>
                    <a:cs typeface="Arial"/>
                  </a:rPr>
                  <a:t>0</a:t>
                </a:r>
                <a:endParaRPr lang="en-US" sz="1800" kern="1200" dirty="0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 flipH="1">
                <a:off x="1520401" y="4371201"/>
                <a:ext cx="54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dirty="0" smtClean="0">
                    <a:latin typeface="Arial"/>
                    <a:cs typeface="Arial"/>
                  </a:rPr>
                  <a:t>-4</a:t>
                </a:r>
                <a:endParaRPr lang="en-US" sz="1800" kern="1200" dirty="0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 flipH="1">
                <a:off x="1520401" y="4828401"/>
                <a:ext cx="54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dirty="0" smtClean="0">
                    <a:latin typeface="Arial"/>
                    <a:cs typeface="Arial"/>
                  </a:rPr>
                  <a:t>-8</a:t>
                </a:r>
                <a:endParaRPr lang="en-US" sz="1800" kern="1200" dirty="0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 flipH="1">
                <a:off x="1520401" y="5324819"/>
                <a:ext cx="54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dirty="0" smtClean="0">
                    <a:latin typeface="Arial"/>
                    <a:cs typeface="Arial"/>
                  </a:rPr>
                  <a:t>-12</a:t>
                </a:r>
                <a:endParaRPr lang="en-US" sz="1800" kern="1200" dirty="0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 flipH="1">
                <a:off x="1520401" y="2438400"/>
                <a:ext cx="54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kern="1200" dirty="0" smtClean="0">
                    <a:latin typeface="Arial"/>
                    <a:ea typeface="+mn-ea"/>
                    <a:cs typeface="Arial"/>
                  </a:rPr>
                  <a:t>12</a:t>
                </a:r>
                <a:endParaRPr lang="en-US" sz="1800" kern="1200" dirty="0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 flipH="1">
                <a:off x="1520401" y="1474223"/>
                <a:ext cx="54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dirty="0" smtClean="0">
                    <a:latin typeface="Arial"/>
                    <a:cs typeface="Arial"/>
                  </a:rPr>
                  <a:t>20</a:t>
                </a:r>
                <a:endParaRPr lang="en-US" sz="1800" kern="1200" dirty="0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 flipH="1">
                <a:off x="1520401" y="1981200"/>
                <a:ext cx="540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dirty="0" smtClean="0">
                    <a:latin typeface="Arial"/>
                    <a:cs typeface="Arial"/>
                  </a:rPr>
                  <a:t>16</a:t>
                </a:r>
                <a:endParaRPr lang="en-US" sz="1800" kern="1200" dirty="0"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2028680" y="4484874"/>
              <a:ext cx="914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2028680" y="5456730"/>
              <a:ext cx="914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2028680" y="4964868"/>
              <a:ext cx="914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2028680" y="3030198"/>
              <a:ext cx="914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2028680" y="4002054"/>
              <a:ext cx="914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2028680" y="3510192"/>
              <a:ext cx="914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2028680" y="1600722"/>
              <a:ext cx="914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028680" y="2560188"/>
              <a:ext cx="914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2028680" y="2068326"/>
              <a:ext cx="9143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956026" y="5181600"/>
            <a:ext cx="1216152" cy="990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tIns="137160"/>
          <a:lstStyle/>
          <a:p>
            <a:pPr algn="ctr" eaLnBrk="1" hangingPunct="1"/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5068</a:t>
            </a:r>
            <a:b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FU-4</a:t>
            </a:r>
            <a:b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S282T</a:t>
            </a:r>
            <a:endParaRPr lang="en-US" sz="18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158067" y="5181601"/>
            <a:ext cx="914400" cy="789431"/>
          </a:xfrm>
          <a:prstGeom prst="rect">
            <a:avLst/>
          </a:prstGeom>
          <a:noFill/>
          <a:ln>
            <a:noFill/>
          </a:ln>
          <a:extLst/>
        </p:spPr>
        <p:txBody>
          <a:bodyPr wrap="none" tIns="137160"/>
          <a:lstStyle/>
          <a:p>
            <a:pPr algn="ctr" eaLnBrk="1" hangingPunct="1"/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GT 1b</a:t>
            </a:r>
            <a:b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S282T</a:t>
            </a:r>
            <a:endParaRPr lang="en-US" sz="18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191000" y="5181601"/>
            <a:ext cx="914400" cy="789431"/>
          </a:xfrm>
          <a:prstGeom prst="rect">
            <a:avLst/>
          </a:prstGeom>
          <a:noFill/>
          <a:ln>
            <a:noFill/>
          </a:ln>
          <a:extLst/>
        </p:spPr>
        <p:txBody>
          <a:bodyPr wrap="none" tIns="137160"/>
          <a:lstStyle/>
          <a:p>
            <a:pPr algn="ctr" eaLnBrk="1" hangingPunct="1"/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GT 2a</a:t>
            </a:r>
            <a:b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S282T</a:t>
            </a:r>
            <a:endParaRPr lang="en-US" sz="18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210764" y="5181601"/>
            <a:ext cx="914400" cy="789431"/>
          </a:xfrm>
          <a:prstGeom prst="rect">
            <a:avLst/>
          </a:prstGeom>
          <a:noFill/>
          <a:ln>
            <a:noFill/>
          </a:ln>
          <a:extLst/>
        </p:spPr>
        <p:txBody>
          <a:bodyPr wrap="none" tIns="137160"/>
          <a:lstStyle/>
          <a:p>
            <a:pPr algn="ctr" eaLnBrk="1" hangingPunct="1"/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GT 2b</a:t>
            </a:r>
            <a:b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S282T</a:t>
            </a:r>
            <a:endParaRPr lang="en-US" sz="18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247932" y="5181601"/>
            <a:ext cx="914400" cy="789431"/>
          </a:xfrm>
          <a:prstGeom prst="rect">
            <a:avLst/>
          </a:prstGeom>
          <a:noFill/>
          <a:ln>
            <a:noFill/>
          </a:ln>
          <a:extLst/>
        </p:spPr>
        <p:txBody>
          <a:bodyPr wrap="none" tIns="137160"/>
          <a:lstStyle/>
          <a:p>
            <a:pPr algn="ctr" eaLnBrk="1" hangingPunct="1"/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GT 3a</a:t>
            </a:r>
            <a:b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S282T</a:t>
            </a:r>
            <a:endParaRPr lang="en-US" sz="18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262051" y="5181601"/>
            <a:ext cx="914400" cy="789431"/>
          </a:xfrm>
          <a:prstGeom prst="rect">
            <a:avLst/>
          </a:prstGeom>
          <a:noFill/>
          <a:ln>
            <a:noFill/>
          </a:ln>
          <a:extLst/>
        </p:spPr>
        <p:txBody>
          <a:bodyPr wrap="none" tIns="137160"/>
          <a:lstStyle/>
          <a:p>
            <a:pPr algn="ctr" eaLnBrk="1" hangingPunct="1"/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GT 4a</a:t>
            </a:r>
            <a:b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</a:rPr>
              <a:t>S282T</a:t>
            </a:r>
            <a:endParaRPr lang="en-US" sz="18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117736" y="3728233"/>
            <a:ext cx="6053941" cy="104308"/>
            <a:chOff x="2117736" y="3894666"/>
            <a:chExt cx="6053941" cy="104308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2117736" y="3894666"/>
              <a:ext cx="6053941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+mn-ea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136773" y="3895348"/>
              <a:ext cx="0" cy="10362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65854" y="3895348"/>
              <a:ext cx="0" cy="10362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52263" y="3895348"/>
              <a:ext cx="0" cy="10362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9627" y="3895348"/>
              <a:ext cx="0" cy="10362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187946" y="3895348"/>
              <a:ext cx="0" cy="10362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170926" y="3895348"/>
              <a:ext cx="0" cy="10362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3647756" y="3731980"/>
            <a:ext cx="304800" cy="706759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53122" y="3731981"/>
            <a:ext cx="304800" cy="1319784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658488" y="3731981"/>
            <a:ext cx="304800" cy="703240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666224" y="3731980"/>
            <a:ext cx="304800" cy="706759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696200" y="3731981"/>
            <a:ext cx="304800" cy="1319784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553200" y="1398621"/>
            <a:ext cx="1752599" cy="811179"/>
            <a:chOff x="6705601" y="1627221"/>
            <a:chExt cx="1752599" cy="811179"/>
          </a:xfrm>
        </p:grpSpPr>
        <p:sp>
          <p:nvSpPr>
            <p:cNvPr id="58" name="Rectangle 57"/>
            <p:cNvSpPr/>
            <p:nvPr/>
          </p:nvSpPr>
          <p:spPr>
            <a:xfrm>
              <a:off x="6705601" y="1779621"/>
              <a:ext cx="222502" cy="2255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162800" y="1627221"/>
              <a:ext cx="1295400" cy="45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137160"/>
            <a:lstStyle/>
            <a:p>
              <a:pPr eaLnBrk="1" hangingPunct="1"/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Sofosbuvir</a:t>
              </a:r>
              <a:endParaRPr lang="en-US" sz="1800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7162800" y="1981200"/>
              <a:ext cx="1295400" cy="45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137160"/>
            <a:lstStyle/>
            <a:p>
              <a:pPr eaLnBrk="1" hangingPunct="1"/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Ribavirin</a:t>
              </a:r>
              <a:endParaRPr lang="en-US" sz="1800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05601" y="2160620"/>
              <a:ext cx="222502" cy="225551"/>
            </a:xfrm>
            <a:prstGeom prst="rect">
              <a:avLst/>
            </a:prstGeom>
            <a:solidFill>
              <a:srgbClr val="32649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201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Presidio </a:t>
            </a:r>
            <a:r>
              <a:rPr lang="en-US" altLang="en-US" sz="2400" dirty="0" smtClean="0"/>
              <a:t>Collaboration Study </a:t>
            </a:r>
            <a:r>
              <a:rPr lang="en-US" altLang="en-US" sz="2400" dirty="0"/>
              <a:t>Design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Presidio is a company based in San Francisco that has a library of NS5a inhibitors that is moving forward with collaborations in the HCV treatment space for all oral combination therapy</a:t>
            </a:r>
          </a:p>
        </p:txBody>
      </p:sp>
    </p:spTree>
    <p:extLst>
      <p:ext uri="{BB962C8B-B14F-4D97-AF65-F5344CB8AC3E}">
        <p14:creationId xmlns:p14="http://schemas.microsoft.com/office/powerpoint/2010/main" val="3405471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Achillion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Hepatitis C Therapy Drug Development Plans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HEPDART 2013.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8686800" cy="471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584" lvl="0" indent="-192024">
              <a:lnSpc>
                <a:spcPts val="1800"/>
              </a:lnSpc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ACH</a:t>
            </a:r>
            <a:r>
              <a:rPr lang="en-US" sz="1600" b="1" dirty="0">
                <a:latin typeface="Arial"/>
                <a:cs typeface="Arial"/>
              </a:rPr>
              <a:t>-</a:t>
            </a:r>
            <a:r>
              <a:rPr lang="en-US" sz="1600" b="1" dirty="0" smtClean="0">
                <a:latin typeface="Arial"/>
                <a:cs typeface="Arial"/>
              </a:rPr>
              <a:t>3422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(Nucleotide </a:t>
            </a:r>
            <a:r>
              <a:rPr lang="en-US" sz="1600" b="1" dirty="0">
                <a:latin typeface="Arial"/>
                <a:cs typeface="Arial"/>
              </a:rPr>
              <a:t>NS5B Polymerase </a:t>
            </a:r>
            <a:r>
              <a:rPr lang="en-US" sz="1600" b="1" dirty="0" smtClean="0">
                <a:latin typeface="Arial"/>
                <a:cs typeface="Arial"/>
              </a:rPr>
              <a:t>Inhibitor)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 Phase 1 Trial: in Q2 2014</a:t>
            </a:r>
          </a:p>
          <a:p>
            <a:pPr marL="100584" indent="-192024">
              <a:lnSpc>
                <a:spcPts val="1800"/>
              </a:lnSpc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100584" lvl="0" indent="-192024">
              <a:lnSpc>
                <a:spcPts val="1800"/>
              </a:lnSpc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ACH-3102 </a:t>
            </a:r>
            <a:r>
              <a:rPr lang="en-US" sz="1600" b="1" dirty="0" smtClean="0">
                <a:latin typeface="Arial"/>
                <a:cs typeface="Arial"/>
              </a:rPr>
              <a:t>(</a:t>
            </a:r>
            <a:r>
              <a:rPr lang="en-US" sz="1600" b="1" dirty="0">
                <a:latin typeface="Arial"/>
                <a:cs typeface="Arial"/>
              </a:rPr>
              <a:t>second-generation NS5A </a:t>
            </a:r>
            <a:r>
              <a:rPr lang="en-US" sz="1600" b="1" dirty="0" smtClean="0">
                <a:latin typeface="Arial"/>
                <a:cs typeface="Arial"/>
              </a:rPr>
              <a:t>inhibitor) + Sofosbuvir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 </a:t>
            </a:r>
            <a:r>
              <a:rPr lang="en-US" sz="1600" dirty="0">
                <a:latin typeface="Arial"/>
                <a:cs typeface="Arial"/>
              </a:rPr>
              <a:t>P</a:t>
            </a:r>
            <a:r>
              <a:rPr lang="en-US" sz="1600" dirty="0" smtClean="0">
                <a:latin typeface="Arial"/>
                <a:cs typeface="Arial"/>
              </a:rPr>
              <a:t>ilot </a:t>
            </a:r>
            <a:r>
              <a:rPr lang="en-US" sz="1600" dirty="0">
                <a:latin typeface="Arial"/>
                <a:cs typeface="Arial"/>
              </a:rPr>
              <a:t>Phase 2 S</a:t>
            </a:r>
            <a:r>
              <a:rPr lang="en-US" sz="1600" dirty="0" smtClean="0">
                <a:latin typeface="Arial"/>
                <a:cs typeface="Arial"/>
              </a:rPr>
              <a:t>tudy</a:t>
            </a:r>
            <a:r>
              <a:rPr lang="en-US" sz="1600" dirty="0">
                <a:latin typeface="Arial"/>
                <a:cs typeface="Arial"/>
              </a:rPr>
              <a:t>: ACH-3102 </a:t>
            </a:r>
            <a:r>
              <a:rPr lang="en-US" sz="1600" dirty="0" smtClean="0">
                <a:latin typeface="Arial"/>
                <a:cs typeface="Arial"/>
              </a:rPr>
              <a:t>+ sofosbuvir </a:t>
            </a:r>
            <a:r>
              <a:rPr lang="en-US" sz="1600" dirty="0">
                <a:latin typeface="Arial"/>
                <a:cs typeface="Arial"/>
              </a:rPr>
              <a:t>in treatment-</a:t>
            </a:r>
            <a:r>
              <a:rPr lang="en-US" sz="1600" dirty="0" smtClean="0">
                <a:latin typeface="Arial"/>
                <a:cs typeface="Arial"/>
              </a:rPr>
              <a:t>naïve in early Q2 2014</a:t>
            </a:r>
          </a:p>
          <a:p>
            <a:pPr marL="100584" indent="-192024">
              <a:lnSpc>
                <a:spcPts val="1800"/>
              </a:lnSpc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100584" lvl="0" indent="-192024">
              <a:lnSpc>
                <a:spcPts val="1800"/>
              </a:lnSpc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ACH-3422 </a:t>
            </a:r>
            <a:r>
              <a:rPr lang="en-US" sz="1600" b="1" dirty="0" smtClean="0">
                <a:latin typeface="Arial"/>
                <a:cs typeface="Arial"/>
              </a:rPr>
              <a:t>+ </a:t>
            </a:r>
            <a:r>
              <a:rPr lang="en-US" sz="1600" b="1" dirty="0">
                <a:latin typeface="Arial"/>
                <a:cs typeface="Arial"/>
              </a:rPr>
              <a:t>ACH-3102 </a:t>
            </a:r>
            <a:r>
              <a:rPr lang="en-US" sz="1600" b="1" dirty="0" smtClean="0">
                <a:latin typeface="Arial"/>
                <a:cs typeface="Arial"/>
              </a:rPr>
              <a:t>± </a:t>
            </a:r>
            <a:r>
              <a:rPr lang="en-US" sz="1600" b="1" dirty="0">
                <a:latin typeface="Arial"/>
                <a:cs typeface="Arial"/>
              </a:rPr>
              <a:t>NS3/4A </a:t>
            </a:r>
            <a:r>
              <a:rPr lang="en-US" sz="1600" b="1" dirty="0" smtClean="0">
                <a:latin typeface="Arial"/>
                <a:cs typeface="Arial"/>
              </a:rPr>
              <a:t>Protease Inhibitor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 Phase 2: all</a:t>
            </a:r>
            <a:r>
              <a:rPr lang="en-US" sz="1600" dirty="0">
                <a:latin typeface="Arial"/>
                <a:cs typeface="Arial"/>
              </a:rPr>
              <a:t>-oral </a:t>
            </a:r>
            <a:r>
              <a:rPr lang="en-US" sz="1600" dirty="0" smtClean="0">
                <a:latin typeface="Arial"/>
                <a:cs typeface="Arial"/>
              </a:rPr>
              <a:t>combination </a:t>
            </a:r>
            <a:r>
              <a:rPr lang="en-US" sz="1600" dirty="0">
                <a:latin typeface="Arial"/>
                <a:cs typeface="Arial"/>
              </a:rPr>
              <a:t>study </a:t>
            </a:r>
            <a:r>
              <a:rPr lang="en-US" sz="1600" dirty="0" smtClean="0">
                <a:latin typeface="Arial"/>
                <a:cs typeface="Arial"/>
              </a:rPr>
              <a:t>by </a:t>
            </a:r>
            <a:r>
              <a:rPr lang="en-US" sz="1600" dirty="0">
                <a:latin typeface="Arial"/>
                <a:cs typeface="Arial"/>
              </a:rPr>
              <a:t>year-end </a:t>
            </a:r>
            <a:r>
              <a:rPr lang="en-US" sz="1600" dirty="0" smtClean="0">
                <a:latin typeface="Arial"/>
                <a:cs typeface="Arial"/>
              </a:rPr>
              <a:t>2014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 Phase 2: ACH</a:t>
            </a:r>
            <a:r>
              <a:rPr lang="en-US" sz="1600" dirty="0">
                <a:latin typeface="Arial"/>
                <a:cs typeface="Arial"/>
              </a:rPr>
              <a:t>-3422 </a:t>
            </a:r>
            <a:r>
              <a:rPr lang="en-US" sz="1600" dirty="0" smtClean="0">
                <a:latin typeface="Arial"/>
                <a:cs typeface="Arial"/>
              </a:rPr>
              <a:t>+ ACH</a:t>
            </a:r>
            <a:r>
              <a:rPr lang="en-US" sz="1600" dirty="0">
                <a:latin typeface="Arial"/>
                <a:cs typeface="Arial"/>
              </a:rPr>
              <a:t>-</a:t>
            </a:r>
            <a:r>
              <a:rPr lang="en-US" sz="1600" dirty="0" smtClean="0">
                <a:latin typeface="Arial"/>
                <a:cs typeface="Arial"/>
              </a:rPr>
              <a:t>3102 +/-  </a:t>
            </a:r>
            <a:r>
              <a:rPr lang="en-US" sz="1600" dirty="0">
                <a:latin typeface="Arial"/>
                <a:cs typeface="Arial"/>
              </a:rPr>
              <a:t>Achillion NS3</a:t>
            </a:r>
            <a:r>
              <a:rPr lang="en-US" sz="1600" dirty="0" smtClean="0">
                <a:latin typeface="Arial"/>
                <a:cs typeface="Arial"/>
              </a:rPr>
              <a:t>/4A protease inhibitor, </a:t>
            </a:r>
            <a:r>
              <a:rPr lang="en-US" sz="1600" dirty="0">
                <a:latin typeface="Arial"/>
                <a:cs typeface="Arial"/>
              </a:rPr>
              <a:t>in 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  treatment</a:t>
            </a:r>
            <a:r>
              <a:rPr lang="en-US" sz="1600" dirty="0">
                <a:latin typeface="Arial"/>
                <a:cs typeface="Arial"/>
              </a:rPr>
              <a:t>-</a:t>
            </a:r>
            <a:r>
              <a:rPr lang="en-US" sz="1600" dirty="0" smtClean="0">
                <a:latin typeface="Arial"/>
                <a:cs typeface="Arial"/>
              </a:rPr>
              <a:t>naïve over </a:t>
            </a:r>
            <a:r>
              <a:rPr lang="en-US" sz="1600" dirty="0">
                <a:latin typeface="Arial"/>
                <a:cs typeface="Arial"/>
              </a:rPr>
              <a:t>treatment durations of 8 weeks or less in early 2015.</a:t>
            </a:r>
          </a:p>
          <a:p>
            <a:pPr marL="100584" lvl="0" indent="-192024">
              <a:lnSpc>
                <a:spcPts val="1800"/>
              </a:lnSpc>
              <a:buFont typeface="Arial"/>
              <a:buChar char="•"/>
            </a:pPr>
            <a:endParaRPr lang="en-US" sz="1600" dirty="0" smtClean="0">
              <a:latin typeface="Arial"/>
              <a:cs typeface="Arial"/>
            </a:endParaRPr>
          </a:p>
          <a:p>
            <a:pPr marL="100584" lvl="0" indent="-192024">
              <a:lnSpc>
                <a:spcPts val="1800"/>
              </a:lnSpc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ACH-3102 (</a:t>
            </a:r>
            <a:r>
              <a:rPr lang="en-US" sz="1600" b="1" dirty="0">
                <a:latin typeface="Arial"/>
                <a:cs typeface="Arial"/>
              </a:rPr>
              <a:t>NS5A </a:t>
            </a:r>
            <a:r>
              <a:rPr lang="en-US" sz="1600" b="1" dirty="0" smtClean="0">
                <a:latin typeface="Arial"/>
                <a:cs typeface="Arial"/>
              </a:rPr>
              <a:t>inhibitor) </a:t>
            </a:r>
            <a:r>
              <a:rPr lang="en-US" sz="1600" b="1" dirty="0">
                <a:latin typeface="Arial"/>
                <a:cs typeface="Arial"/>
              </a:rPr>
              <a:t>+ ACH-</a:t>
            </a:r>
            <a:r>
              <a:rPr lang="en-US" sz="1600" b="1" dirty="0" smtClean="0">
                <a:latin typeface="Arial"/>
                <a:cs typeface="Arial"/>
              </a:rPr>
              <a:t>2684 (next</a:t>
            </a:r>
            <a:r>
              <a:rPr lang="en-US" sz="1600" b="1" dirty="0">
                <a:latin typeface="Arial"/>
                <a:cs typeface="Arial"/>
              </a:rPr>
              <a:t>-generation NS3/4A protease </a:t>
            </a:r>
            <a:r>
              <a:rPr lang="en-US" sz="1600" b="1" dirty="0" smtClean="0">
                <a:latin typeface="Arial"/>
                <a:cs typeface="Arial"/>
              </a:rPr>
              <a:t>inhibitor)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 smtClean="0">
                <a:latin typeface="Arial"/>
                <a:cs typeface="Arial"/>
              </a:rPr>
              <a:t>Phase 1: ACH</a:t>
            </a:r>
            <a:r>
              <a:rPr lang="en-US" sz="1600" dirty="0">
                <a:latin typeface="Arial"/>
                <a:cs typeface="Arial"/>
              </a:rPr>
              <a:t>-</a:t>
            </a:r>
            <a:r>
              <a:rPr lang="en-US" sz="1600" dirty="0" smtClean="0">
                <a:latin typeface="Arial"/>
                <a:cs typeface="Arial"/>
              </a:rPr>
              <a:t>3102 + ACH</a:t>
            </a:r>
            <a:r>
              <a:rPr lang="en-US" sz="1600" dirty="0">
                <a:latin typeface="Arial"/>
                <a:cs typeface="Arial"/>
              </a:rPr>
              <a:t>-</a:t>
            </a:r>
            <a:r>
              <a:rPr lang="en-US" sz="1600" dirty="0" smtClean="0">
                <a:latin typeface="Arial"/>
                <a:cs typeface="Arial"/>
              </a:rPr>
              <a:t>2684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in drug</a:t>
            </a:r>
            <a:r>
              <a:rPr lang="en-US" sz="1600" dirty="0">
                <a:latin typeface="Arial"/>
                <a:cs typeface="Arial"/>
              </a:rPr>
              <a:t>-drug interaction study </a:t>
            </a:r>
            <a:r>
              <a:rPr lang="en-US" sz="1600" dirty="0" smtClean="0">
                <a:latin typeface="Arial"/>
                <a:cs typeface="Arial"/>
              </a:rPr>
              <a:t>begin Q1 of </a:t>
            </a:r>
            <a:r>
              <a:rPr lang="en-US" sz="1600" dirty="0">
                <a:latin typeface="Arial"/>
                <a:cs typeface="Arial"/>
              </a:rPr>
              <a:t>2014. </a:t>
            </a:r>
            <a:endParaRPr lang="en-US" sz="1600" dirty="0" smtClean="0">
              <a:latin typeface="Arial"/>
              <a:cs typeface="Arial"/>
            </a:endParaRPr>
          </a:p>
          <a:p>
            <a:pPr marL="100584" indent="-192024">
              <a:lnSpc>
                <a:spcPts val="1800"/>
              </a:lnSpc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100584" indent="-192024">
              <a:lnSpc>
                <a:spcPts val="1800"/>
              </a:lnSpc>
              <a:buFont typeface="Arial"/>
              <a:buChar char="•"/>
            </a:pPr>
            <a:r>
              <a:rPr lang="en-US" sz="1600" b="1" dirty="0" err="1" smtClean="0">
                <a:latin typeface="Arial"/>
                <a:cs typeface="Arial"/>
              </a:rPr>
              <a:t>Sovaprevir</a:t>
            </a:r>
            <a:r>
              <a:rPr lang="en-US" sz="1600" b="1" dirty="0" smtClean="0">
                <a:latin typeface="Arial"/>
                <a:cs typeface="Arial"/>
              </a:rPr>
              <a:t> (NS3</a:t>
            </a:r>
            <a:r>
              <a:rPr lang="en-US" sz="1600" b="1" dirty="0">
                <a:latin typeface="Arial"/>
                <a:cs typeface="Arial"/>
              </a:rPr>
              <a:t>/4A Protease </a:t>
            </a:r>
            <a:r>
              <a:rPr lang="en-US" sz="1600" b="1" dirty="0" smtClean="0">
                <a:latin typeface="Arial"/>
                <a:cs typeface="Arial"/>
              </a:rPr>
              <a:t>Inhibitor)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 Ongoing </a:t>
            </a:r>
            <a:r>
              <a:rPr lang="en-US" sz="1600" dirty="0">
                <a:latin typeface="Arial"/>
                <a:cs typeface="Arial"/>
              </a:rPr>
              <a:t>Phase 2 -007 </a:t>
            </a:r>
            <a:r>
              <a:rPr lang="en-US" sz="1600" dirty="0" smtClean="0">
                <a:latin typeface="Arial"/>
                <a:cs typeface="Arial"/>
              </a:rPr>
              <a:t>trial: 12</a:t>
            </a:r>
            <a:r>
              <a:rPr lang="en-US" sz="1600" dirty="0">
                <a:latin typeface="Arial"/>
                <a:cs typeface="Arial"/>
              </a:rPr>
              <a:t>-week </a:t>
            </a:r>
            <a:r>
              <a:rPr lang="en-US" sz="1600" dirty="0" smtClean="0">
                <a:latin typeface="Arial"/>
                <a:cs typeface="Arial"/>
              </a:rPr>
              <a:t>Rx with </a:t>
            </a:r>
            <a:r>
              <a:rPr lang="en-US" sz="1600" dirty="0" err="1" smtClean="0">
                <a:latin typeface="Arial"/>
                <a:cs typeface="Arial"/>
              </a:rPr>
              <a:t>sovaprevir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+ ACH</a:t>
            </a:r>
            <a:r>
              <a:rPr lang="en-US" sz="1600" dirty="0">
                <a:latin typeface="Arial"/>
                <a:cs typeface="Arial"/>
              </a:rPr>
              <a:t>-3102, </a:t>
            </a:r>
            <a:r>
              <a:rPr lang="en-US" sz="1600" dirty="0" smtClean="0">
                <a:latin typeface="Arial"/>
                <a:cs typeface="Arial"/>
              </a:rPr>
              <a:t>+ ribavirin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 GT 1b: to </a:t>
            </a:r>
            <a:r>
              <a:rPr lang="en-US" sz="1600" dirty="0">
                <a:latin typeface="Arial"/>
                <a:cs typeface="Arial"/>
              </a:rPr>
              <a:t>date all patients with chronic </a:t>
            </a:r>
            <a:r>
              <a:rPr lang="en-US" sz="1600" dirty="0" smtClean="0">
                <a:latin typeface="Arial"/>
                <a:cs typeface="Arial"/>
              </a:rPr>
              <a:t>genotype 1b </a:t>
            </a:r>
            <a:r>
              <a:rPr lang="en-US" sz="1600" dirty="0">
                <a:latin typeface="Arial"/>
                <a:cs typeface="Arial"/>
              </a:rPr>
              <a:t>HCV infection have maintained 100</a:t>
            </a:r>
            <a:r>
              <a:rPr lang="en-US" sz="1600" dirty="0" smtClean="0">
                <a:latin typeface="Arial"/>
                <a:cs typeface="Arial"/>
              </a:rPr>
              <a:t>%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  virologic </a:t>
            </a:r>
            <a:r>
              <a:rPr lang="en-US" sz="1600" dirty="0">
                <a:latin typeface="Arial"/>
                <a:cs typeface="Arial"/>
              </a:rPr>
              <a:t>response despite the presence of </a:t>
            </a:r>
            <a:r>
              <a:rPr lang="en-US" sz="1600" dirty="0" smtClean="0">
                <a:latin typeface="Arial"/>
                <a:cs typeface="Arial"/>
              </a:rPr>
              <a:t>multiple baseline NS5A  resistance mutations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 GT 1a: viral </a:t>
            </a:r>
            <a:r>
              <a:rPr lang="en-US" sz="1600" dirty="0">
                <a:latin typeface="Arial"/>
                <a:cs typeface="Arial"/>
              </a:rPr>
              <a:t>breakthroughs previously reported in genotype 1a </a:t>
            </a:r>
            <a:r>
              <a:rPr lang="en-US" sz="1600" dirty="0" smtClean="0">
                <a:latin typeface="Arial"/>
                <a:cs typeface="Arial"/>
              </a:rPr>
              <a:t>patients; combination of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  </a:t>
            </a:r>
            <a:r>
              <a:rPr lang="en-US" sz="1600" dirty="0" err="1" smtClean="0">
                <a:latin typeface="Arial"/>
                <a:cs typeface="Arial"/>
              </a:rPr>
              <a:t>sovaprevir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and ACH</a:t>
            </a:r>
            <a:r>
              <a:rPr lang="en-US" sz="1600" dirty="0" smtClean="0">
                <a:latin typeface="Arial"/>
                <a:cs typeface="Arial"/>
              </a:rPr>
              <a:t>-is </a:t>
            </a:r>
            <a:r>
              <a:rPr lang="en-US" sz="1600" dirty="0">
                <a:latin typeface="Arial"/>
                <a:cs typeface="Arial"/>
              </a:rPr>
              <a:t>not being pursued as </a:t>
            </a:r>
            <a:r>
              <a:rPr lang="en-US" sz="1600" dirty="0" smtClean="0">
                <a:latin typeface="Arial"/>
                <a:cs typeface="Arial"/>
              </a:rPr>
              <a:t>treatment </a:t>
            </a:r>
            <a:r>
              <a:rPr lang="en-US" sz="1600" dirty="0">
                <a:latin typeface="Arial"/>
                <a:cs typeface="Arial"/>
              </a:rPr>
              <a:t>for </a:t>
            </a:r>
            <a:r>
              <a:rPr lang="en-US" sz="1600" dirty="0" smtClean="0">
                <a:latin typeface="Arial"/>
                <a:cs typeface="Arial"/>
              </a:rPr>
              <a:t>genotype </a:t>
            </a:r>
            <a:r>
              <a:rPr lang="en-US" sz="1600" dirty="0">
                <a:latin typeface="Arial"/>
                <a:cs typeface="Arial"/>
              </a:rPr>
              <a:t>1a HCV infection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011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MERCK: Phase </a:t>
            </a:r>
            <a:r>
              <a:rPr lang="en-US" sz="2400" dirty="0"/>
              <a:t>2b MK-5172/MK-8742 and MK-5172/RBV:</a:t>
            </a:r>
            <a:br>
              <a:rPr lang="en-US" sz="2400" dirty="0"/>
            </a:br>
            <a:r>
              <a:rPr lang="en-US" sz="2400" dirty="0"/>
              <a:t>Covering Key Segments of HCV Disease</a:t>
            </a:r>
            <a:endParaRPr lang="en-US" alt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9045894"/>
              </p:ext>
            </p:extLst>
          </p:nvPr>
        </p:nvGraphicFramePr>
        <p:xfrm>
          <a:off x="152400" y="1499743"/>
          <a:ext cx="8839200" cy="4834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447800"/>
                <a:gridCol w="5486400"/>
              </a:tblGrid>
              <a:tr h="1148080">
                <a:tc>
                  <a:txBody>
                    <a:bodyPr/>
                    <a:lstStyle/>
                    <a:p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MK-5172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+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MK-8742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Ribavirin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G1 treatment-naïve, non-cirrhotic: 8 vs. 12 weeks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Wingdings" pitchFamily="2" charset="2"/>
                        <a:buChar char="ü"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G1 treatment-naïve cirrhotic: 12 vs. 18 weeks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Wingdings" pitchFamily="2" charset="2"/>
                        <a:buChar char="ü"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G1 prior PR</a:t>
                      </a:r>
                      <a:r>
                        <a:rPr kumimoji="0" lang="en-US" sz="1800" u="none" strike="noStrike" cap="none" normalizeH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null responder: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12 vs. 18 weeks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Wingdings" pitchFamily="2" charset="2"/>
                        <a:buChar char="ü"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G1 treatment-naïve HIV co-infected: 12 weeks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624">
                <a:tc>
                  <a:txBody>
                    <a:bodyPr/>
                    <a:lstStyle/>
                    <a:p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MK-5172</a:t>
                      </a:r>
                      <a:br>
                        <a:rPr lang="en-US" sz="1800" dirty="0" smtClean="0">
                          <a:latin typeface="Arial"/>
                          <a:cs typeface="Arial"/>
                        </a:rPr>
                      </a:br>
                      <a:r>
                        <a:rPr lang="en-US" sz="1800" dirty="0" smtClean="0">
                          <a:latin typeface="Arial"/>
                          <a:cs typeface="Arial"/>
                        </a:rPr>
                        <a:t>+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MK-8742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±</a:t>
                      </a:r>
                      <a:br>
                        <a:rPr lang="en-US" sz="1800" dirty="0" smtClean="0">
                          <a:latin typeface="Arial"/>
                          <a:cs typeface="Arial"/>
                        </a:rPr>
                      </a:br>
                      <a:r>
                        <a:rPr lang="en-US" sz="1800" dirty="0" smtClean="0">
                          <a:latin typeface="Arial"/>
                          <a:cs typeface="Arial"/>
                        </a:rPr>
                        <a:t>Ribavirin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G2: 12 weeks</a:t>
                      </a:r>
                    </a:p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G4: 12 weeks</a:t>
                      </a:r>
                    </a:p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G5: 12 weeks</a:t>
                      </a:r>
                    </a:p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G6: 12 week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88">
                <a:tc>
                  <a:txBody>
                    <a:bodyPr/>
                    <a:lstStyle/>
                    <a:p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MK-5172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Arial"/>
                        </a:rPr>
                        <a:t>±</a:t>
                      </a:r>
                      <a:br>
                        <a:rPr lang="en-US" sz="1800" dirty="0" smtClean="0">
                          <a:latin typeface="+mn-lt"/>
                          <a:cs typeface="Arial"/>
                        </a:rPr>
                      </a:br>
                      <a:r>
                        <a:rPr lang="en-US" sz="1800" dirty="0" smtClean="0">
                          <a:latin typeface="+mn-lt"/>
                          <a:cs typeface="Arial"/>
                        </a:rPr>
                        <a:t>Ribavirin</a:t>
                      </a:r>
                      <a:endParaRPr lang="en-US" sz="1800" b="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G1b treatment-naïve, non-cirrhotic: 12 weeks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Wingdings" pitchFamily="2" charset="2"/>
                        <a:buChar char="ü"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G1a/b treatment-naïve, non-cirrhotic: 18 weeks</a:t>
                      </a:r>
                    </a:p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All IL28 genotypes included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>
                    <a:lnL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MK-5172</a:t>
                      </a:r>
                      <a:br>
                        <a:rPr lang="en-US" sz="1800" dirty="0" smtClean="0">
                          <a:latin typeface="Arial"/>
                          <a:cs typeface="Arial"/>
                        </a:rPr>
                      </a:br>
                      <a:r>
                        <a:rPr lang="en-US" sz="1800" dirty="0" smtClean="0">
                          <a:latin typeface="Arial"/>
                          <a:cs typeface="Arial"/>
                        </a:rPr>
                        <a:t>+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MK-8742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±</a:t>
                      </a:r>
                      <a:br>
                        <a:rPr lang="en-US" sz="1800" dirty="0" smtClean="0">
                          <a:latin typeface="Arial"/>
                          <a:cs typeface="Arial"/>
                        </a:rPr>
                      </a:br>
                      <a:r>
                        <a:rPr lang="en-US" sz="1800" dirty="0" smtClean="0">
                          <a:latin typeface="Arial"/>
                          <a:cs typeface="Arial"/>
                        </a:rPr>
                        <a:t>Ribavirin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G1 patients</a:t>
                      </a:r>
                    </a:p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Failed prior DAA/PR regimens</a:t>
                      </a:r>
                    </a:p>
                    <a:p>
                      <a:pPr marL="285750" marR="0" indent="-28575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12 vs. 18 weeks of therapy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D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19539"/>
            <a:ext cx="182067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3108325"/>
            <a:ext cx="1622281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1" y="4205605"/>
            <a:ext cx="17156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6" y="5348605"/>
            <a:ext cx="185150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251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Many Direct Acting Antivirals in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447800"/>
            <a:ext cx="3810000" cy="42672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b="1" dirty="0"/>
              <a:t>NS5B </a:t>
            </a:r>
            <a:r>
              <a:rPr lang="en-US" b="1" dirty="0" smtClean="0"/>
              <a:t>Nucleosides</a:t>
            </a:r>
            <a:endParaRPr lang="en-US" b="1" dirty="0"/>
          </a:p>
          <a:p>
            <a:pPr lvl="1">
              <a:spcAft>
                <a:spcPts val="0"/>
              </a:spcAft>
            </a:pPr>
            <a:r>
              <a:rPr lang="en-US" dirty="0" smtClean="0"/>
              <a:t>VX 135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 smtClean="0"/>
              <a:t>IDX 20963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 smtClean="0"/>
              <a:t>ACH 3422</a:t>
            </a:r>
            <a:endParaRPr lang="en-US" dirty="0"/>
          </a:p>
          <a:p>
            <a:pPr>
              <a:lnSpc>
                <a:spcPts val="2000"/>
              </a:lnSpc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0" y="1447800"/>
            <a:ext cx="4267200" cy="4267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00"/>
              </a:lnSpc>
              <a:spcBef>
                <a:spcPts val="800"/>
              </a:spcBef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NS5B Non-</a:t>
            </a:r>
            <a:r>
              <a:rPr lang="en-US" b="1" dirty="0" smtClean="0">
                <a:solidFill>
                  <a:schemeClr val="tx1"/>
                </a:solidFill>
              </a:rPr>
              <a:t>nucleosides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ABT 333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BMS 791325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PPI 383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GS 9669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TMC 647055</a:t>
            </a:r>
          </a:p>
          <a:p>
            <a:pPr>
              <a:lnSpc>
                <a:spcPts val="2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64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IDENIX  HCV Pipeline Overview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5930329"/>
              </p:ext>
            </p:extLst>
          </p:nvPr>
        </p:nvGraphicFramePr>
        <p:xfrm>
          <a:off x="228600" y="1447800"/>
          <a:ext cx="8706451" cy="4526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02951"/>
                <a:gridCol w="969500"/>
                <a:gridCol w="1530616"/>
                <a:gridCol w="1049029"/>
                <a:gridCol w="971516"/>
                <a:gridCol w="930174"/>
                <a:gridCol w="852665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Product Candidate </a:t>
                      </a:r>
                      <a:endParaRPr lang="en-US" sz="1200" dirty="0"/>
                    </a:p>
                  </a:txBody>
                  <a:tcPr anchor="ctr">
                    <a:solidFill>
                      <a:srgbClr val="2142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Indication</a:t>
                      </a:r>
                      <a:endParaRPr lang="en-US" sz="1200" dirty="0"/>
                    </a:p>
                  </a:txBody>
                  <a:tcPr anchor="ctr">
                    <a:solidFill>
                      <a:srgbClr val="2142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Preclinical </a:t>
                      </a:r>
                      <a:endParaRPr lang="en-US" sz="1200" dirty="0"/>
                    </a:p>
                  </a:txBody>
                  <a:tcPr anchor="ctr">
                    <a:solidFill>
                      <a:srgbClr val="2142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Phase</a:t>
                      </a:r>
                      <a:r>
                        <a:rPr lang="en-US" sz="1200" baseline="0" dirty="0" smtClean="0"/>
                        <a:t> I</a:t>
                      </a:r>
                    </a:p>
                  </a:txBody>
                  <a:tcPr anchor="ctr">
                    <a:solidFill>
                      <a:srgbClr val="2142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Phase</a:t>
                      </a:r>
                      <a:r>
                        <a:rPr lang="en-US" sz="1200" baseline="0" dirty="0" smtClean="0"/>
                        <a:t> II</a:t>
                      </a:r>
                      <a:endParaRPr lang="en-US" sz="1200" dirty="0"/>
                    </a:p>
                  </a:txBody>
                  <a:tcPr anchor="ctr">
                    <a:solidFill>
                      <a:srgbClr val="2142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Phase</a:t>
                      </a:r>
                      <a:r>
                        <a:rPr lang="en-US" sz="1200" baseline="0" dirty="0" smtClean="0"/>
                        <a:t> III</a:t>
                      </a:r>
                      <a:endParaRPr lang="en-US" sz="1200" dirty="0"/>
                    </a:p>
                  </a:txBody>
                  <a:tcPr anchor="ctr">
                    <a:solidFill>
                      <a:srgbClr val="2142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Market </a:t>
                      </a:r>
                      <a:endParaRPr lang="en-US" sz="1200" dirty="0"/>
                    </a:p>
                  </a:txBody>
                  <a:tcPr anchor="ctr">
                    <a:solidFill>
                      <a:srgbClr val="214264"/>
                    </a:solidFill>
                  </a:tcPr>
                </a:tc>
              </a:tr>
              <a:tr h="533400">
                <a:tc gridSpan="7"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rgbClr val="FFFFFF"/>
                          </a:solidFill>
                        </a:rPr>
                        <a:t>Independent</a:t>
                      </a:r>
                      <a:r>
                        <a:rPr lang="en-US" sz="1600" i="1" baseline="0" dirty="0" smtClean="0">
                          <a:solidFill>
                            <a:srgbClr val="FFFFFF"/>
                          </a:solidFill>
                        </a:rPr>
                        <a:t> Development Programs</a:t>
                      </a:r>
                      <a:endParaRPr lang="en-US" sz="1600" i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Samatasvir</a:t>
                      </a:r>
                      <a:r>
                        <a:rPr lang="en-US" sz="1600" dirty="0" smtClean="0"/>
                        <a:t>    </a:t>
                      </a:r>
                    </a:p>
                    <a:p>
                      <a:r>
                        <a:rPr lang="en-US" sz="1600" dirty="0" smtClean="0"/>
                        <a:t>(NS5A Inhibitor)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HCV</a:t>
                      </a:r>
                      <a:endParaRPr lang="en-US" sz="1600" dirty="0"/>
                    </a:p>
                  </a:txBody>
                  <a:tcPr marL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IDX21437</a:t>
                      </a:r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Uridine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nucleotide analog)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</a:t>
                      </a:r>
                    </a:p>
                  </a:txBody>
                  <a:tcPr marL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Calibri" pitchFamily="-72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IDX20963</a:t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Uridine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nucleotide analog)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</a:t>
                      </a:r>
                    </a:p>
                  </a:txBody>
                  <a:tcPr marL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Additional Nucleotide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Inhibitors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</a:t>
                      </a:r>
                    </a:p>
                  </a:txBody>
                  <a:tcPr marL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entagon 6"/>
          <p:cNvSpPr/>
          <p:nvPr/>
        </p:nvSpPr>
        <p:spPr bwMode="auto">
          <a:xfrm>
            <a:off x="3614244" y="2736523"/>
            <a:ext cx="3023616" cy="300774"/>
          </a:xfrm>
          <a:prstGeom prst="homePlate">
            <a:avLst/>
          </a:prstGeom>
          <a:solidFill>
            <a:srgbClr val="7C7C7C"/>
          </a:solidFill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600" b="1" dirty="0" smtClean="0">
              <a:latin typeface="Tahoma" charset="0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3614244" y="3618768"/>
            <a:ext cx="2432304" cy="312571"/>
          </a:xfrm>
          <a:prstGeom prst="homePlate">
            <a:avLst/>
          </a:prstGeom>
          <a:solidFill>
            <a:srgbClr val="7C7C7C"/>
          </a:solidFill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600" b="1" dirty="0" smtClean="0">
              <a:latin typeface="Tahoma" charset="0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3614244" y="4532760"/>
            <a:ext cx="1060704" cy="274320"/>
          </a:xfrm>
          <a:prstGeom prst="homePlate">
            <a:avLst/>
          </a:prstGeom>
          <a:solidFill>
            <a:srgbClr val="7C7C7C"/>
          </a:solidFill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600" b="1" dirty="0" smtClean="0">
              <a:latin typeface="Tahoma" charset="0"/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3614245" y="5413643"/>
            <a:ext cx="688847" cy="269410"/>
          </a:xfrm>
          <a:prstGeom prst="homePlate">
            <a:avLst/>
          </a:prstGeom>
          <a:solidFill>
            <a:srgbClr val="7C7C7C"/>
          </a:solidFill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600" b="1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67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HELIX-1 Phase II Clinical Trial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1906" y="2243108"/>
            <a:ext cx="153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1200" dirty="0" smtClean="0">
                <a:latin typeface="Arial" pitchFamily="34" charset="0"/>
                <a:cs typeface="Arial" pitchFamily="34" charset="0"/>
              </a:rPr>
              <a:t>Part A</a:t>
            </a:r>
            <a:endParaRPr lang="en-US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54" y="3505200"/>
            <a:ext cx="154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Study weeks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3505200"/>
            <a:ext cx="128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Week 12 </a:t>
            </a:r>
          </a:p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(EOT)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435" y="1676400"/>
            <a:ext cx="69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n=~20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577" y="2348477"/>
            <a:ext cx="69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n=~20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016693"/>
            <a:ext cx="69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n=~20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3505200"/>
            <a:ext cx="83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Week 16 </a:t>
            </a:r>
          </a:p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(SVR4)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029200" y="1764929"/>
            <a:ext cx="3291840" cy="808"/>
          </a:xfrm>
          <a:prstGeom prst="straightConnector1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049981" y="2448783"/>
            <a:ext cx="3291840" cy="808"/>
          </a:xfrm>
          <a:prstGeom prst="straightConnector1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053446" y="3138054"/>
            <a:ext cx="3291840" cy="808"/>
          </a:xfrm>
          <a:prstGeom prst="straightConnector1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501095" y="3461645"/>
            <a:ext cx="6909955" cy="10391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848600" y="3505200"/>
            <a:ext cx="83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Week 48 </a:t>
            </a:r>
          </a:p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(SVR 24)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714" y="4267200"/>
            <a:ext cx="8496886" cy="203987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marL="285750" lvl="1" indent="-285750" eaLnBrk="0" hangingPunct="0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kern="1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Part B is currently enrolling exploratory arms designed to evaluate safety and antiviral activity of simeprevir and ribavirin combined with: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- </a:t>
            </a:r>
            <a:r>
              <a:rPr lang="en-US" sz="1600" kern="1200" dirty="0" smtClean="0">
                <a:latin typeface="Arial"/>
                <a:ea typeface="ＭＳ Ｐゴシック" pitchFamily="34" charset="-128"/>
                <a:cs typeface="Arial"/>
              </a:rPr>
              <a:t>25 mg dose of </a:t>
            </a:r>
            <a:r>
              <a:rPr lang="en-US" sz="1600" kern="1200" dirty="0" err="1" smtClean="0">
                <a:latin typeface="Arial"/>
                <a:ea typeface="ＭＳ Ｐゴシック" pitchFamily="34" charset="-128"/>
                <a:cs typeface="Arial"/>
              </a:rPr>
              <a:t>samatasvir</a:t>
            </a:r>
            <a:r>
              <a:rPr lang="en-US" sz="1600" kern="1200" dirty="0" smtClean="0">
                <a:latin typeface="Arial"/>
                <a:ea typeface="ＭＳ Ｐゴシック" pitchFamily="34" charset="-128"/>
                <a:cs typeface="Arial"/>
              </a:rPr>
              <a:t> in GT 1b-infected patients</a:t>
            </a:r>
            <a:br>
              <a:rPr lang="en-US" sz="1600" kern="1200" dirty="0" smtClean="0"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1200" dirty="0" smtClean="0">
                <a:latin typeface="Arial"/>
                <a:ea typeface="ＭＳ Ｐゴシック" pitchFamily="34" charset="-128"/>
                <a:cs typeface="Arial"/>
              </a:rPr>
              <a:t>- 100 mg dose of </a:t>
            </a:r>
            <a:r>
              <a:rPr lang="en-US" sz="1600" kern="1200" dirty="0" err="1" smtClean="0">
                <a:latin typeface="Arial"/>
                <a:ea typeface="ＭＳ Ｐゴシック" pitchFamily="34" charset="-128"/>
                <a:cs typeface="Arial"/>
              </a:rPr>
              <a:t>samatasvir</a:t>
            </a:r>
            <a:r>
              <a:rPr lang="en-US" sz="1600" kern="1200" dirty="0" smtClean="0">
                <a:latin typeface="Arial"/>
                <a:ea typeface="ＭＳ Ｐゴシック" pitchFamily="34" charset="-128"/>
                <a:cs typeface="Arial"/>
              </a:rPr>
              <a:t> in GT 6-infected patients</a:t>
            </a:r>
            <a:br>
              <a:rPr lang="en-US" sz="1600" kern="1200" dirty="0" smtClean="0">
                <a:latin typeface="Arial"/>
                <a:ea typeface="ＭＳ Ｐゴシック" pitchFamily="34" charset="-128"/>
                <a:cs typeface="Arial"/>
              </a:rPr>
            </a:br>
            <a:r>
              <a:rPr lang="en-US" sz="1600" kern="1200" dirty="0" smtClean="0">
                <a:latin typeface="Arial"/>
                <a:ea typeface="ＭＳ Ｐゴシック" pitchFamily="34" charset="-128"/>
                <a:cs typeface="Arial"/>
              </a:rPr>
              <a:t>- 100 mg dose of </a:t>
            </a:r>
            <a:r>
              <a:rPr lang="en-US" sz="1600" kern="1200" dirty="0" err="1" smtClean="0">
                <a:latin typeface="Arial"/>
                <a:ea typeface="ＭＳ Ｐゴシック" pitchFamily="34" charset="-128"/>
                <a:cs typeface="Arial"/>
              </a:rPr>
              <a:t>samatasvir</a:t>
            </a:r>
            <a:r>
              <a:rPr lang="en-US" sz="1600" kern="1200" dirty="0" smtClean="0">
                <a:latin typeface="Arial"/>
                <a:ea typeface="ＭＳ Ｐゴシック" pitchFamily="34" charset="-128"/>
                <a:cs typeface="Arial"/>
              </a:rPr>
              <a:t> in additional GT 1b-infected patients</a:t>
            </a:r>
          </a:p>
          <a:p>
            <a:pPr marL="285750" lvl="1" indent="-285750" eaLnBrk="0" hangingPunct="0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sz="1600" kern="1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Objectives: safety and tolerability, efficacy (primary SVR</a:t>
            </a:r>
            <a:r>
              <a:rPr lang="en-US" sz="1600" kern="1200" baseline="-250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lang="en-US" sz="1600" kern="1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with supportive SVR</a:t>
            </a:r>
            <a:r>
              <a:rPr lang="en-US" sz="1600" kern="1200" baseline="-250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12</a:t>
            </a:r>
            <a:r>
              <a:rPr lang="en-US" sz="1600" kern="1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and SVR</a:t>
            </a:r>
            <a:r>
              <a:rPr lang="en-US" sz="1600" kern="1200" baseline="-250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24</a:t>
            </a:r>
            <a:r>
              <a:rPr lang="en-US" sz="1600" kern="1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), pharmacokinetics and </a:t>
            </a:r>
            <a:r>
              <a:rPr lang="en-US" sz="1600" kern="1200" dirty="0" err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pharmacodynamics</a:t>
            </a:r>
            <a:r>
              <a:rPr lang="en-US" sz="1600" kern="1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, emergence of resistance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4200" y="3505200"/>
            <a:ext cx="83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Week 24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(SVR 12)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53662" y="1503485"/>
            <a:ext cx="3587264" cy="509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Treatment</a:t>
            </a: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1200" b="1" i="0" u="none" strike="noStrike" kern="12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naïve, GT1b/GT4</a:t>
            </a:r>
            <a:endParaRPr kumimoji="0" lang="en-US" sz="12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 mg samatasvir + </a:t>
            </a: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150 mg simeprevir + RBV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2209800"/>
            <a:ext cx="3610709" cy="489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Treatment</a:t>
            </a: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1200" b="1" i="0" u="none" strike="noStrike" kern="12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naïve, GT1b/GT4</a:t>
            </a:r>
            <a:endParaRPr kumimoji="0" lang="en-US" sz="12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 mg samatasvir + </a:t>
            </a: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150 mg simeprevir + RBV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441939" y="2889739"/>
            <a:ext cx="3607779" cy="486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Treatment</a:t>
            </a: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1200" b="1" i="0" u="none" strike="noStrike" kern="12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naïve, GT1b/GT4</a:t>
            </a:r>
            <a:endParaRPr kumimoji="0" lang="en-US" sz="12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kumimoji="0" lang="en-US" sz="1200" b="1" i="0" u="none" strike="noStrike" kern="1200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 mg samatasvir + </a:t>
            </a: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150 mg simeprevir + RBV</a:t>
            </a:r>
          </a:p>
        </p:txBody>
      </p:sp>
    </p:spTree>
    <p:extLst>
      <p:ext uri="{BB962C8B-B14F-4D97-AF65-F5344CB8AC3E}">
        <p14:creationId xmlns:p14="http://schemas.microsoft.com/office/powerpoint/2010/main" val="2876933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HELIX-1 Phase II Clinical Trial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Part A Results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2976711"/>
              </p:ext>
            </p:extLst>
          </p:nvPr>
        </p:nvGraphicFramePr>
        <p:xfrm>
          <a:off x="838200" y="2362200"/>
          <a:ext cx="7381876" cy="25399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24200"/>
                <a:gridCol w="1447800"/>
                <a:gridCol w="1371600"/>
                <a:gridCol w="143827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Antiviral activity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 err="1" smtClean="0"/>
                        <a:t>Samatasvir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Simeprevir</a:t>
                      </a:r>
                      <a:r>
                        <a:rPr lang="en-US" sz="1400" dirty="0" smtClean="0"/>
                        <a:t> Treatment Groups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50 </a:t>
                      </a:r>
                      <a:r>
                        <a:rPr lang="en-US" sz="1400" dirty="0"/>
                        <a:t>mg/150 mg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100 mg/150 mg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150 mg/150 mg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22*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Rapid </a:t>
                      </a:r>
                      <a:r>
                        <a:rPr lang="en-US" sz="1400" dirty="0" err="1"/>
                        <a:t>Virologic</a:t>
                      </a:r>
                      <a:r>
                        <a:rPr lang="en-US" sz="1400" dirty="0"/>
                        <a:t> Response (RVR);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Measured after 4 weeks of treatment (LOQ)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20/20 (100%)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20/21 (95%)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18/19 (95%)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End Of Treatment Response (EOT);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Measured at end of 12-week treatment period (LOD)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18/20 (90%)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19/21 (90%)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11/19 (58%)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7215" marR="67215" marT="0" marB="0" anchor="ctr"/>
                </a:tc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gray">
          <a:xfrm>
            <a:off x="533400" y="1524000"/>
            <a:ext cx="816998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lvl="1" indent="-285750" eaLnBrk="0" hangingPunct="0"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2000" kern="1200" dirty="0" smtClean="0">
                <a:solidFill>
                  <a:schemeClr val="tx2">
                    <a:lumMod val="50000"/>
                  </a:schemeClr>
                </a:solidFill>
                <a:latin typeface="Arial" pitchFamily="-72" charset="0"/>
              </a:rPr>
              <a:t>Safety: well-tolerated with no treatment-related serious adverse events in the clinical trial to date </a:t>
            </a:r>
            <a:endParaRPr lang="en-US" sz="2000" kern="1200" dirty="0">
              <a:solidFill>
                <a:schemeClr val="tx2">
                  <a:lumMod val="50000"/>
                </a:schemeClr>
              </a:solidFill>
              <a:latin typeface="Arial" pitchFamily="-72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257800"/>
            <a:ext cx="9162288" cy="9143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/>
                <a:ea typeface="Times New Roman"/>
                <a:cs typeface="Arial"/>
              </a:rPr>
              <a:t>Three subjects prematurely discontinued treatment within the first 3 weeks (1 lost to follow-up, 2 non-compliance)</a:t>
            </a:r>
          </a:p>
          <a:p>
            <a:pPr marL="60325" marR="0" indent="-60325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rial"/>
                <a:ea typeface="Times New Roman"/>
                <a:cs typeface="Arial"/>
              </a:rPr>
              <a:t>LOQ = limit of quantitation (&lt; 25 IU/mL); LOD=limit of detection (&lt;10 IU/mL)</a:t>
            </a:r>
          </a:p>
        </p:txBody>
      </p:sp>
    </p:spTree>
    <p:extLst>
      <p:ext uri="{BB962C8B-B14F-4D97-AF65-F5344CB8AC3E}">
        <p14:creationId xmlns:p14="http://schemas.microsoft.com/office/powerpoint/2010/main" val="1370650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HELIX-2 Phase II Clinical Trial Design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All-oral 12-week 3-DAA Combination Regime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gray">
          <a:xfrm>
            <a:off x="440619" y="4114800"/>
            <a:ext cx="8169981" cy="218863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square" lIns="91440" tIns="91440" rIns="182880" bIns="91440">
            <a:spAutoFit/>
          </a:bodyPr>
          <a:lstStyle/>
          <a:p>
            <a:pPr marL="285750" lvl="1" indent="-192024" defTabSz="657225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Arial" pitchFamily="-72" charset="0"/>
              </a:rPr>
              <a:t>Ongoing clinical trial initiated in December </a:t>
            </a:r>
            <a:r>
              <a:rPr lang="en-US" sz="1800" dirty="0" smtClean="0">
                <a:latin typeface="Arial" pitchFamily="-72" charset="0"/>
              </a:rPr>
              <a:t>2013</a:t>
            </a:r>
          </a:p>
          <a:p>
            <a:pPr marL="285750" lvl="1" indent="-192024" defTabSz="657225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latin typeface="Arial" pitchFamily="-72" charset="0"/>
              </a:rPr>
              <a:t>Objectives</a:t>
            </a:r>
            <a:r>
              <a:rPr lang="en-US" sz="1800" dirty="0">
                <a:latin typeface="Arial" pitchFamily="-72" charset="0"/>
              </a:rPr>
              <a:t>: safety and tolerability, efficacy (primary SVR</a:t>
            </a:r>
            <a:r>
              <a:rPr lang="en-US" sz="1800" baseline="-25000" dirty="0">
                <a:latin typeface="Arial" pitchFamily="-72" charset="0"/>
              </a:rPr>
              <a:t>4</a:t>
            </a:r>
            <a:r>
              <a:rPr lang="en-US" sz="1800" dirty="0">
                <a:latin typeface="Arial" pitchFamily="-72" charset="0"/>
              </a:rPr>
              <a:t> with supportive SVR</a:t>
            </a:r>
            <a:r>
              <a:rPr lang="en-US" sz="1800" baseline="-25000" dirty="0">
                <a:latin typeface="Arial" pitchFamily="-72" charset="0"/>
              </a:rPr>
              <a:t>12</a:t>
            </a:r>
            <a:r>
              <a:rPr lang="en-US" sz="1800" dirty="0">
                <a:latin typeface="Arial" pitchFamily="-72" charset="0"/>
              </a:rPr>
              <a:t> and SVR</a:t>
            </a:r>
            <a:r>
              <a:rPr lang="en-US" sz="1800" baseline="-25000" dirty="0">
                <a:latin typeface="Arial" pitchFamily="-72" charset="0"/>
              </a:rPr>
              <a:t>24</a:t>
            </a:r>
            <a:r>
              <a:rPr lang="en-US" sz="1800" dirty="0">
                <a:latin typeface="Arial" pitchFamily="-72" charset="0"/>
              </a:rPr>
              <a:t>), pharmacokinetics and pharmacodynamics, emergence of resistance</a:t>
            </a:r>
          </a:p>
          <a:p>
            <a:pPr marL="285750" lvl="1" indent="-192024" defTabSz="657225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Arial" pitchFamily="-72" charset="0"/>
              </a:rPr>
              <a:t>SVR</a:t>
            </a:r>
            <a:r>
              <a:rPr lang="en-US" sz="1800" baseline="-25000" dirty="0">
                <a:latin typeface="Arial" pitchFamily="-72" charset="0"/>
              </a:rPr>
              <a:t>4</a:t>
            </a:r>
            <a:r>
              <a:rPr lang="en-US" sz="1800" dirty="0">
                <a:latin typeface="Arial" pitchFamily="-72" charset="0"/>
              </a:rPr>
              <a:t> data anticipated 2H 2014</a:t>
            </a:r>
          </a:p>
          <a:p>
            <a:pPr marL="285750" lvl="1" indent="-192024" defTabSz="657225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Arial" pitchFamily="-72" charset="0"/>
              </a:rPr>
              <a:t>Additional exploratory arms may be included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258" y="1594067"/>
            <a:ext cx="694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200" dirty="0" smtClean="0">
                <a:latin typeface="Arial" pitchFamily="34" charset="0"/>
                <a:cs typeface="Arial" pitchFamily="34" charset="0"/>
              </a:rPr>
              <a:t>n=~20</a:t>
            </a:r>
            <a:endParaRPr lang="en-U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01008"/>
            <a:ext cx="694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200" dirty="0" smtClean="0">
                <a:latin typeface="Arial" pitchFamily="34" charset="0"/>
                <a:cs typeface="Arial" pitchFamily="34" charset="0"/>
              </a:rPr>
              <a:t>n=~20</a:t>
            </a:r>
            <a:endParaRPr lang="en-U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98325" y="2351539"/>
            <a:ext cx="3610709" cy="772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Treatment</a:t>
            </a:r>
            <a:r>
              <a:rPr lang="en-US" sz="1400" b="1" kern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1400" b="1" i="0" u="none" strike="noStrike" kern="1200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naïve or </a:t>
            </a:r>
            <a:r>
              <a:rPr kumimoji="0" lang="en-US" sz="1400" b="1" i="0" u="none" strike="noStrike" kern="1200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relapsers</a:t>
            </a:r>
            <a:r>
              <a:rPr kumimoji="0" lang="en-US" sz="1400" b="1" i="0" u="none" strike="noStrike" kern="1200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GT 1</a:t>
            </a:r>
            <a:endParaRPr kumimoji="0" lang="en-US" sz="1400" b="1" i="0" u="none" strike="noStrike" kern="1200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1400" b="1" kern="12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kumimoji="0" lang="en-US" sz="1400" b="1" i="0" u="none" strike="noStrike" kern="1200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mg samatasvir + </a:t>
            </a:r>
            <a:r>
              <a:rPr lang="en-US" sz="1400" b="1" kern="1200" dirty="0" smtClean="0">
                <a:latin typeface="Arial" pitchFamily="34" charset="0"/>
                <a:cs typeface="Arial" pitchFamily="34" charset="0"/>
              </a:rPr>
              <a:t>75 mg simeprevir + </a:t>
            </a:r>
            <a:br>
              <a:rPr lang="en-US" sz="1400" b="1" kern="1200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kern="1200" dirty="0" smtClean="0">
                <a:latin typeface="Arial" pitchFamily="34" charset="0"/>
                <a:cs typeface="Arial" pitchFamily="34" charset="0"/>
              </a:rPr>
              <a:t>450 mg TMC647055/r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304187" y="1427013"/>
            <a:ext cx="3587264" cy="773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Treatment</a:t>
            </a:r>
            <a:r>
              <a:rPr lang="en-US" sz="1400" b="1" kern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1400" b="1" i="0" u="none" strike="noStrike" kern="1200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naïve or </a:t>
            </a:r>
            <a:r>
              <a:rPr kumimoji="0" lang="en-US" sz="1400" b="1" i="0" u="none" strike="noStrike" kern="1200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relapsers</a:t>
            </a:r>
            <a:r>
              <a:rPr kumimoji="0" lang="en-US" sz="1400" b="1" i="0" u="none" strike="noStrike" kern="1200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GT 1</a:t>
            </a:r>
            <a:endParaRPr kumimoji="0" lang="en-US" sz="1400" b="1" i="0" u="none" strike="noStrike" kern="1200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0" lang="en-US" sz="1400" b="1" i="0" u="none" strike="noStrike" kern="1200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50 mg samatasvir + </a:t>
            </a:r>
            <a:r>
              <a:rPr lang="en-US" sz="1400" b="1" kern="1200" dirty="0" smtClean="0">
                <a:latin typeface="Arial" pitchFamily="34" charset="0"/>
                <a:cs typeface="Arial" pitchFamily="34" charset="0"/>
              </a:rPr>
              <a:t>75 mg simeprevir +</a:t>
            </a:r>
            <a:r>
              <a:rPr lang="en-US" sz="1400" kern="1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en-US" sz="1400" kern="1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1400" b="1" kern="1200" dirty="0" smtClean="0">
                <a:latin typeface="Arial" pitchFamily="34" charset="0"/>
                <a:cs typeface="Arial" pitchFamily="34" charset="0"/>
              </a:rPr>
              <a:t>450 mg TMC647055/r + RBV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899705" y="1827992"/>
            <a:ext cx="3291840" cy="808"/>
          </a:xfrm>
          <a:prstGeom prst="straightConnector1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20486" y="2742392"/>
            <a:ext cx="3291840" cy="808"/>
          </a:xfrm>
          <a:prstGeom prst="straightConnector1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295400" y="3304982"/>
            <a:ext cx="6909955" cy="10391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867400" y="3381182"/>
            <a:ext cx="83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Week 16 </a:t>
            </a:r>
          </a:p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(SVR4)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3381182"/>
            <a:ext cx="83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Week 24 </a:t>
            </a:r>
          </a:p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(SVR 12)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6200" y="3381182"/>
            <a:ext cx="83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Week 36 </a:t>
            </a:r>
          </a:p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(SVR 24)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377911"/>
            <a:ext cx="128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Week 12 </a:t>
            </a:r>
          </a:p>
          <a:p>
            <a:pPr algn="ctr"/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(EOT)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3381182"/>
            <a:ext cx="154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latin typeface="Arial" pitchFamily="34" charset="0"/>
                <a:cs typeface="Arial" pitchFamily="34" charset="0"/>
              </a:rPr>
              <a:t>Study weeks</a:t>
            </a:r>
            <a:endParaRPr lang="en-US" sz="1200" kern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02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Addition Therapies for Hepatitis C</a:t>
            </a:r>
            <a:endParaRPr lang="en-US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741944"/>
            <a:ext cx="86868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Uptake inhibitors: human data pending</a:t>
            </a:r>
          </a:p>
          <a:p>
            <a:pPr marL="342900" indent="-342900">
              <a:lnSpc>
                <a:spcPts val="34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Anti-Sense Linked nucleic acids: </a:t>
            </a:r>
            <a:r>
              <a:rPr lang="en-US" dirty="0">
                <a:latin typeface="Arial"/>
                <a:cs typeface="Arial"/>
              </a:rPr>
              <a:t>animal </a:t>
            </a:r>
            <a:r>
              <a:rPr lang="en-US" dirty="0" smtClean="0">
                <a:latin typeface="Arial"/>
                <a:cs typeface="Arial"/>
              </a:rPr>
              <a:t>studies</a:t>
            </a:r>
          </a:p>
          <a:p>
            <a:pPr marL="342900" indent="-342900">
              <a:lnSpc>
                <a:spcPts val="34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Adenovirus delivered </a:t>
            </a:r>
            <a:r>
              <a:rPr lang="en-US" dirty="0" smtClean="0">
                <a:latin typeface="Arial"/>
                <a:cs typeface="Arial"/>
              </a:rPr>
              <a:t>anti-Sense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ts val="3400"/>
              </a:lnSpc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iRNA</a:t>
            </a:r>
            <a:r>
              <a:rPr lang="en-US" dirty="0">
                <a:latin typeface="Arial"/>
                <a:cs typeface="Arial"/>
              </a:rPr>
              <a:t>: animal studies</a:t>
            </a:r>
          </a:p>
          <a:p>
            <a:pPr marL="342900" indent="-342900">
              <a:lnSpc>
                <a:spcPts val="34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P7 inhibitors: in the test tube</a:t>
            </a:r>
          </a:p>
          <a:p>
            <a:pPr marL="342900" indent="-342900">
              <a:lnSpc>
                <a:spcPts val="34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Lambda interferon: </a:t>
            </a:r>
            <a:r>
              <a:rPr lang="en-US" dirty="0" smtClean="0">
                <a:latin typeface="Arial"/>
                <a:cs typeface="Arial"/>
              </a:rPr>
              <a:t>use is pending  defining the role </a:t>
            </a:r>
            <a:r>
              <a:rPr lang="en-US" dirty="0">
                <a:latin typeface="Arial"/>
                <a:cs typeface="Arial"/>
              </a:rPr>
              <a:t>of </a:t>
            </a:r>
            <a:r>
              <a:rPr lang="en-US" dirty="0" smtClean="0">
                <a:latin typeface="Arial"/>
                <a:cs typeface="Arial"/>
              </a:rPr>
              <a:t>interferon globally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ts val="3400"/>
              </a:lnSpc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NS4 inhibitors: in the test </a:t>
            </a:r>
            <a:r>
              <a:rPr lang="en-US" dirty="0" smtClean="0">
                <a:latin typeface="Arial"/>
                <a:cs typeface="Arial"/>
              </a:rPr>
              <a:t>tube</a:t>
            </a:r>
          </a:p>
          <a:p>
            <a:pPr marL="342900" indent="-342900">
              <a:lnSpc>
                <a:spcPts val="3400"/>
              </a:lnSpc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Cyclophilin</a:t>
            </a:r>
            <a:r>
              <a:rPr lang="en-US" dirty="0" smtClean="0">
                <a:latin typeface="Arial"/>
                <a:cs typeface="Arial"/>
              </a:rPr>
              <a:t> inhibitors: </a:t>
            </a:r>
            <a:r>
              <a:rPr lang="en-US" dirty="0">
                <a:latin typeface="Arial"/>
                <a:cs typeface="Arial"/>
              </a:rPr>
              <a:t>Failed</a:t>
            </a:r>
          </a:p>
        </p:txBody>
      </p:sp>
    </p:spTree>
    <p:extLst>
      <p:ext uri="{BB962C8B-B14F-4D97-AF65-F5344CB8AC3E}">
        <p14:creationId xmlns:p14="http://schemas.microsoft.com/office/powerpoint/2010/main" val="4007529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Hepatitis C Therapy Will Parallel Helicobacter pylori Therapy</a:t>
            </a:r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9255182"/>
              </p:ext>
            </p:extLst>
          </p:nvPr>
        </p:nvGraphicFramePr>
        <p:xfrm>
          <a:off x="228600" y="3429000"/>
          <a:ext cx="5029201" cy="292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78157"/>
                <a:gridCol w="1314969"/>
                <a:gridCol w="1236075"/>
              </a:tblGrid>
              <a:tr h="4286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Treatment regimen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Eradication</a:t>
                      </a:r>
                      <a:r>
                        <a:rPr lang="en-US" sz="1200" baseline="0" dirty="0" smtClean="0"/>
                        <a:t> rate (%)</a:t>
                      </a:r>
                      <a:endParaRPr lang="en-US" sz="12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Omeprazole (Prilosec) 20mg daily,</a:t>
                      </a:r>
                      <a:r>
                        <a:rPr lang="en-US" sz="1200" b="0" baseline="0" dirty="0" smtClean="0"/>
                        <a:t> plus amoxicillin (</a:t>
                      </a:r>
                      <a:r>
                        <a:rPr lang="en-US" sz="1200" b="0" baseline="0" dirty="0" err="1" smtClean="0"/>
                        <a:t>Biaxin</a:t>
                      </a:r>
                      <a:r>
                        <a:rPr lang="en-US" sz="1200" b="0" baseline="0" dirty="0" smtClean="0"/>
                        <a:t>), 500mg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14 days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80 to 86</a:t>
                      </a:r>
                      <a:endParaRPr lang="en-US" sz="1200" b="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Lansoprazole</a:t>
                      </a:r>
                      <a:r>
                        <a:rPr lang="en-US" sz="1200" b="0" baseline="0" dirty="0" smtClean="0"/>
                        <a:t> (</a:t>
                      </a:r>
                      <a:r>
                        <a:rPr lang="en-US" sz="1200" b="0" baseline="0" dirty="0" err="1" smtClean="0"/>
                        <a:t>Prevacid</a:t>
                      </a:r>
                      <a:r>
                        <a:rPr lang="en-US" sz="1200" b="0" baseline="0" dirty="0" smtClean="0"/>
                        <a:t>), 30mg twice daily, plus amoxicillin, 1g twice daily, 500mg twice daily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10 to 14 days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86</a:t>
                      </a:r>
                      <a:endParaRPr lang="en-US" sz="1200" b="0" dirty="0"/>
                    </a:p>
                  </a:txBody>
                  <a:tcPr/>
                </a:tc>
              </a:tr>
              <a:tr h="1114425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Bismuth subsalicylate (Pepto-Bismol) 525mg four time daily, plus metronidazole (</a:t>
                      </a:r>
                      <a:r>
                        <a:rPr lang="en-US" sz="1200" b="0" dirty="0" err="1" smtClean="0"/>
                        <a:t>Flagyl</a:t>
                      </a:r>
                      <a:r>
                        <a:rPr lang="en-US" sz="1200" b="0" dirty="0" smtClean="0"/>
                        <a:t>), 250mg</a:t>
                      </a:r>
                      <a:r>
                        <a:rPr lang="en-US" sz="1200" b="0" baseline="0" dirty="0" smtClean="0"/>
                        <a:t> four times daily, plus tetracycline, 500mg four time daily, plus histamine H</a:t>
                      </a:r>
                      <a:r>
                        <a:rPr lang="en-US" sz="1200" b="0" baseline="-25000" dirty="0" smtClean="0"/>
                        <a:t>2</a:t>
                      </a:r>
                      <a:r>
                        <a:rPr lang="en-US" sz="1200" b="0" baseline="0" dirty="0" smtClean="0"/>
                        <a:t> blocker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14 days (H</a:t>
                      </a:r>
                      <a:r>
                        <a:rPr lang="en-US" sz="1200" b="0" baseline="-25000" dirty="0" smtClean="0"/>
                        <a:t>2 </a:t>
                      </a:r>
                      <a:r>
                        <a:rPr lang="en-US" sz="1200" b="0" baseline="0" dirty="0" smtClean="0"/>
                        <a:t>blocker alone for an additional 14 days taken once or twice daily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80</a:t>
                      </a:r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1690687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125" y="2024063"/>
            <a:ext cx="8794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1200" dirty="0">
                <a:latin typeface="Arial"/>
                <a:ea typeface="ＭＳ Ｐゴシック" pitchFamily="34" charset="-128"/>
                <a:cs typeface="Arial"/>
              </a:rPr>
              <a:t>H pylori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34000" y="4648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1200"/>
          </a:p>
        </p:txBody>
      </p:sp>
      <p:pic>
        <p:nvPicPr>
          <p:cNvPr id="9" name="Picture 8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r="60556" b="21596"/>
          <a:stretch>
            <a:fillRect/>
          </a:stretch>
        </p:blipFill>
        <p:spPr bwMode="auto">
          <a:xfrm>
            <a:off x="7458075" y="1447800"/>
            <a:ext cx="1609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200" y="1600200"/>
            <a:ext cx="62068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1200" dirty="0">
                <a:latin typeface="Arial"/>
                <a:ea typeface="ＭＳ Ｐゴシック" pitchFamily="34" charset="-128"/>
                <a:cs typeface="Arial"/>
              </a:rPr>
              <a:t>HCV </a:t>
            </a:r>
          </a:p>
        </p:txBody>
      </p:sp>
      <p:sp>
        <p:nvSpPr>
          <p:cNvPr id="11" name="Text Box 68"/>
          <p:cNvSpPr txBox="1">
            <a:spLocks noChangeArrowheads="1"/>
          </p:cNvSpPr>
          <p:nvPr/>
        </p:nvSpPr>
        <p:spPr bwMode="auto">
          <a:xfrm>
            <a:off x="5620565" y="2286000"/>
            <a:ext cx="188114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kern="1200" dirty="0">
                <a:latin typeface="Arial"/>
                <a:cs typeface="Arial"/>
              </a:rPr>
              <a:t>All Oral Therapy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kern="1200" dirty="0">
                <a:latin typeface="Arial"/>
                <a:cs typeface="Arial"/>
              </a:rPr>
              <a:t> Duration 8-24 weeks</a:t>
            </a:r>
          </a:p>
        </p:txBody>
      </p:sp>
      <p:pic>
        <p:nvPicPr>
          <p:cNvPr id="12" name="Picture 11" descr="pills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90" y="2895600"/>
            <a:ext cx="1651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5715000" y="3159125"/>
            <a:ext cx="16337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kern="1200" dirty="0">
                <a:latin typeface="Arial"/>
                <a:cs typeface="Arial"/>
              </a:rPr>
              <a:t>Polymerase  Inhibitor</a:t>
            </a: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5778500" y="3962400"/>
            <a:ext cx="1433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kern="1200" dirty="0">
                <a:latin typeface="Arial"/>
                <a:cs typeface="Arial"/>
              </a:rPr>
              <a:t>Protease  Inhibitor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6675" y="3297237"/>
            <a:ext cx="287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kern="1200" dirty="0">
                <a:latin typeface="Arial"/>
                <a:cs typeface="Arial"/>
              </a:rPr>
              <a:t>±</a:t>
            </a: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6318515" y="4648200"/>
            <a:ext cx="566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kern="1200" dirty="0">
                <a:latin typeface="Arial"/>
                <a:cs typeface="Arial"/>
              </a:rPr>
              <a:t>NS5a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00800" y="4953000"/>
            <a:ext cx="287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kern="1200" dirty="0">
                <a:latin typeface="Arial"/>
                <a:cs typeface="Arial"/>
              </a:rPr>
              <a:t>±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18262" y="3657600"/>
            <a:ext cx="287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kern="1200" dirty="0">
                <a:latin typeface="Arial"/>
                <a:cs typeface="Arial"/>
              </a:rPr>
              <a:t>±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00800" y="5867400"/>
            <a:ext cx="287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kern="1200" dirty="0">
                <a:latin typeface="Arial"/>
                <a:cs typeface="Arial"/>
              </a:rPr>
              <a:t>±</a:t>
            </a:r>
          </a:p>
        </p:txBody>
      </p:sp>
      <p:pic>
        <p:nvPicPr>
          <p:cNvPr id="20" name="Picture 19" descr="Cyclophili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27650"/>
            <a:ext cx="4429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pills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6378575"/>
            <a:ext cx="252412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lls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6221413"/>
            <a:ext cx="2508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lls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6378575"/>
            <a:ext cx="252412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ills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4097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68"/>
          <p:cNvSpPr txBox="1">
            <a:spLocks noChangeArrowheads="1"/>
          </p:cNvSpPr>
          <p:nvPr/>
        </p:nvSpPr>
        <p:spPr bwMode="auto">
          <a:xfrm>
            <a:off x="7432383" y="3352800"/>
            <a:ext cx="151505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kern="1200" dirty="0">
                <a:latin typeface="Arial"/>
                <a:cs typeface="Arial"/>
              </a:rPr>
              <a:t>All Oral Therapy,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kern="1200" dirty="0">
                <a:latin typeface="Arial"/>
                <a:cs typeface="Arial"/>
              </a:rPr>
              <a:t> single tablet</a:t>
            </a:r>
          </a:p>
        </p:txBody>
      </p:sp>
      <p:pic>
        <p:nvPicPr>
          <p:cNvPr id="26" name="Picture 25" descr="pills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23" y="6235171"/>
            <a:ext cx="2508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pills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2906183"/>
            <a:ext cx="1651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0" descr="pills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32067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3" descr="pills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594100"/>
            <a:ext cx="32067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514350" cy="34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56"/>
          <p:cNvSpPr txBox="1">
            <a:spLocks noChangeArrowheads="1"/>
          </p:cNvSpPr>
          <p:nvPr/>
        </p:nvSpPr>
        <p:spPr bwMode="auto">
          <a:xfrm>
            <a:off x="5653539" y="5742801"/>
            <a:ext cx="18902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CCCC"/>
              </a:buClr>
              <a:buSzPct val="7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latin typeface="Arial"/>
                <a:cs typeface="Arial"/>
              </a:rPr>
              <a:t>Non-nucleoside  Inhibitor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574" y="6386810"/>
            <a:ext cx="2693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Source: Paul Kwo MD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504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9951" y="2175808"/>
            <a:ext cx="34592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Special Thanks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Paul Kwo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Ira Jacobson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3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Current standards and future directions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8229600" cy="426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dirty="0"/>
              <a:t>Genotype 1: </a:t>
            </a:r>
            <a:r>
              <a:rPr lang="en-US" altLang="en-US" sz="2000" dirty="0" smtClean="0">
                <a:solidFill>
                  <a:schemeClr val="tx1"/>
                </a:solidFill>
              </a:rPr>
              <a:t>PEG/RBV/SOF 12 weeks or  Sofosbuvir </a:t>
            </a:r>
            <a:r>
              <a:rPr lang="en-US" altLang="en-US" sz="2000" dirty="0">
                <a:solidFill>
                  <a:schemeClr val="tx1"/>
                </a:solidFill>
              </a:rPr>
              <a:t>+</a:t>
            </a:r>
            <a:r>
              <a:rPr lang="en-US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Simprevir</a:t>
            </a:r>
            <a:r>
              <a:rPr lang="en-US" altLang="en-US" sz="2000" dirty="0" smtClean="0">
                <a:solidFill>
                  <a:schemeClr val="tx1"/>
                </a:solidFill>
              </a:rPr>
              <a:t> for 12 weeks</a:t>
            </a:r>
          </a:p>
          <a:p>
            <a:pPr>
              <a:lnSpc>
                <a:spcPct val="10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This is the last phase of major use </a:t>
            </a:r>
            <a:r>
              <a:rPr lang="en-US" altLang="en-US" sz="2000" dirty="0">
                <a:solidFill>
                  <a:schemeClr val="tx1"/>
                </a:solidFill>
              </a:rPr>
              <a:t>for </a:t>
            </a:r>
            <a:r>
              <a:rPr lang="en-US" altLang="en-US" sz="2000" dirty="0" smtClean="0">
                <a:solidFill>
                  <a:schemeClr val="tx1"/>
                </a:solidFill>
              </a:rPr>
              <a:t>Peginterferon/</a:t>
            </a:r>
            <a:r>
              <a:rPr lang="en-US" altLang="en-US" sz="2000" dirty="0">
                <a:solidFill>
                  <a:schemeClr val="tx1"/>
                </a:solidFill>
              </a:rPr>
              <a:t>RBV  in the </a:t>
            </a:r>
            <a:r>
              <a:rPr lang="en-US" altLang="en-US" sz="2000" dirty="0" smtClean="0">
                <a:solidFill>
                  <a:schemeClr val="tx1"/>
                </a:solidFill>
              </a:rPr>
              <a:t>US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INF can shorten therapy with SOF for HIV/HCV co-infected patients and genotype 3 patients by using a 12 week triple protocol and save substantial money by cutting treatment duration by one-half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Continues to be used with genotype 4, 5, 6 for triple 12 week SOF based therapy</a:t>
            </a:r>
          </a:p>
          <a:p>
            <a:pPr>
              <a:lnSpc>
                <a:spcPct val="10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All </a:t>
            </a:r>
            <a:r>
              <a:rPr lang="en-US" altLang="en-US" sz="2000" dirty="0">
                <a:solidFill>
                  <a:schemeClr val="tx1"/>
                </a:solidFill>
              </a:rPr>
              <a:t>oral agents </a:t>
            </a:r>
            <a:r>
              <a:rPr lang="en-US" altLang="en-US" sz="2000" dirty="0" smtClean="0">
                <a:solidFill>
                  <a:schemeClr val="tx1"/>
                </a:solidFill>
              </a:rPr>
              <a:t>is </a:t>
            </a:r>
            <a:r>
              <a:rPr lang="en-US" altLang="en-US" sz="2000" dirty="0">
                <a:solidFill>
                  <a:schemeClr val="tx1"/>
                </a:solidFill>
              </a:rPr>
              <a:t>the standard of care </a:t>
            </a:r>
            <a:r>
              <a:rPr lang="en-US" altLang="en-US" sz="2000" dirty="0" smtClean="0">
                <a:solidFill>
                  <a:schemeClr val="tx1"/>
                </a:solidFill>
              </a:rPr>
              <a:t>for genotype 2 and 3 and  </a:t>
            </a:r>
            <a:r>
              <a:rPr lang="en-US" altLang="en-US" sz="2000" dirty="0">
                <a:solidFill>
                  <a:schemeClr val="tx1"/>
                </a:solidFill>
              </a:rPr>
              <a:t>evolving </a:t>
            </a:r>
            <a:r>
              <a:rPr lang="en-US" altLang="en-US" sz="2000" dirty="0" smtClean="0">
                <a:solidFill>
                  <a:schemeClr val="tx1"/>
                </a:solidFill>
              </a:rPr>
              <a:t>to primary treatment with all oral therapy &lt;18 months for all patients with genotypes </a:t>
            </a:r>
            <a:r>
              <a:rPr lang="en-US" altLang="en-US" sz="2000" dirty="0">
                <a:solidFill>
                  <a:schemeClr val="tx1"/>
                </a:solidFill>
              </a:rPr>
              <a:t>1, 4, 5,6 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 smtClean="0"/>
              <a:t>Ribavirin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rescue therapy </a:t>
            </a:r>
            <a:r>
              <a:rPr lang="en-US" altLang="en-US" sz="2000" dirty="0"/>
              <a:t>and treatment of drug </a:t>
            </a:r>
            <a:r>
              <a:rPr lang="en-US" altLang="en-US" sz="2000" dirty="0" smtClean="0"/>
              <a:t>resistance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AASLD IDSA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5" descr="White marble"/>
          <p:cNvSpPr>
            <a:spLocks noChangeArrowheads="1"/>
          </p:cNvSpPr>
          <p:nvPr/>
        </p:nvSpPr>
        <p:spPr bwMode="auto">
          <a:xfrm>
            <a:off x="6892020" y="1394281"/>
            <a:ext cx="1005840" cy="45110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/>
              <a:t>Direct-Acting Antiviral Agents (DAAs) - Key Characteristics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AutoShape 5" descr="White marble"/>
          <p:cNvSpPr>
            <a:spLocks noChangeArrowheads="1"/>
          </p:cNvSpPr>
          <p:nvPr/>
        </p:nvSpPr>
        <p:spPr bwMode="auto">
          <a:xfrm>
            <a:off x="152401" y="2438400"/>
            <a:ext cx="4251959" cy="138271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u="sng" kern="1200" dirty="0" smtClean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NS3 </a:t>
            </a:r>
            <a:r>
              <a:rPr lang="en-US" sz="1600" b="1" u="sng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/4A Inhibitors (Protease inhibitor PI)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High potency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Limited genotypic coverage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Low  barrier to resistance                                       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48200" y="2438400"/>
            <a:ext cx="4251960" cy="138271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1E1E71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US" sz="1600" b="1" u="sng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NS5B </a:t>
            </a:r>
            <a:r>
              <a:rPr lang="en-US" sz="1600" b="1" u="sng" kern="1200" dirty="0" err="1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Nucleos</a:t>
            </a:r>
            <a:r>
              <a:rPr lang="en-US" sz="1600" b="1" u="sng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(t)</a:t>
            </a:r>
            <a:r>
              <a:rPr lang="en-US" sz="1600" b="1" u="sng" kern="1200" dirty="0" err="1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ide</a:t>
            </a:r>
            <a:r>
              <a:rPr lang="en-US" sz="1600" b="1" u="sng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 Inhibitors (NI)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Intermediate potency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Pan genotypic coverage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High barrier to resistance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2401" y="4343400"/>
            <a:ext cx="4251959" cy="138271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u="sng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NS5A Inhibitors 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High potency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Multi-genotypic coverage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Low barrier to resistance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648200" y="4343400"/>
            <a:ext cx="4251960" cy="13827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US" sz="1600" b="1" u="sng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NS5B Non Nucleoside Inhibitors (NNI)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Intermediate potency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Limited genotypic coverage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>
                <a:solidFill>
                  <a:srgbClr val="030309"/>
                </a:solidFill>
                <a:latin typeface="Arial"/>
                <a:ea typeface="ＭＳ Ｐゴシック" pitchFamily="34" charset="-128"/>
                <a:cs typeface="Arial"/>
              </a:rPr>
              <a:t>Low barrier to resistance</a:t>
            </a:r>
          </a:p>
        </p:txBody>
      </p:sp>
      <p:sp>
        <p:nvSpPr>
          <p:cNvPr id="21" name="AutoShape 5" descr="White marble"/>
          <p:cNvSpPr>
            <a:spLocks noChangeArrowheads="1"/>
          </p:cNvSpPr>
          <p:nvPr/>
        </p:nvSpPr>
        <p:spPr bwMode="auto">
          <a:xfrm>
            <a:off x="8026860" y="1394281"/>
            <a:ext cx="996696" cy="451103"/>
          </a:xfrm>
          <a:prstGeom prst="roundRect">
            <a:avLst>
              <a:gd name="adj" fmla="val 16667"/>
            </a:avLst>
          </a:prstGeom>
          <a:solidFill>
            <a:srgbClr val="E1D4BA"/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2" name="AutoShape 5" descr="White marble"/>
          <p:cNvSpPr>
            <a:spLocks noChangeArrowheads="1"/>
          </p:cNvSpPr>
          <p:nvPr/>
        </p:nvSpPr>
        <p:spPr bwMode="auto">
          <a:xfrm>
            <a:off x="4191000" y="1394281"/>
            <a:ext cx="1752600" cy="451103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1" name="AutoShape 5" descr="White marble"/>
          <p:cNvSpPr>
            <a:spLocks noChangeArrowheads="1"/>
          </p:cNvSpPr>
          <p:nvPr/>
        </p:nvSpPr>
        <p:spPr bwMode="auto">
          <a:xfrm>
            <a:off x="3429000" y="1447800"/>
            <a:ext cx="685800" cy="3291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NS2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2" name="AutoShape 5" descr="White marble"/>
          <p:cNvSpPr>
            <a:spLocks noChangeArrowheads="1"/>
          </p:cNvSpPr>
          <p:nvPr/>
        </p:nvSpPr>
        <p:spPr bwMode="auto">
          <a:xfrm>
            <a:off x="4267200" y="1447800"/>
            <a:ext cx="685800" cy="3291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NS3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AutoShape 5" descr="White marble"/>
          <p:cNvSpPr>
            <a:spLocks noChangeArrowheads="1"/>
          </p:cNvSpPr>
          <p:nvPr/>
        </p:nvSpPr>
        <p:spPr bwMode="auto">
          <a:xfrm>
            <a:off x="5029200" y="1447800"/>
            <a:ext cx="838200" cy="3291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NS4A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4" name="AutoShape 5" descr="White marble"/>
          <p:cNvSpPr>
            <a:spLocks noChangeArrowheads="1"/>
          </p:cNvSpPr>
          <p:nvPr/>
        </p:nvSpPr>
        <p:spPr bwMode="auto">
          <a:xfrm>
            <a:off x="6019800" y="1447800"/>
            <a:ext cx="838200" cy="3291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NS4B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5" name="AutoShape 5" descr="White marble"/>
          <p:cNvSpPr>
            <a:spLocks noChangeArrowheads="1"/>
          </p:cNvSpPr>
          <p:nvPr/>
        </p:nvSpPr>
        <p:spPr bwMode="auto">
          <a:xfrm>
            <a:off x="6934200" y="1447800"/>
            <a:ext cx="914400" cy="3291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NS5A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6" name="AutoShape 5" descr="White marble"/>
          <p:cNvSpPr>
            <a:spLocks noChangeArrowheads="1"/>
          </p:cNvSpPr>
          <p:nvPr/>
        </p:nvSpPr>
        <p:spPr bwMode="auto">
          <a:xfrm>
            <a:off x="8077199" y="1447800"/>
            <a:ext cx="911350" cy="3291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NS5B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7" name="AutoShape 5" descr="White marble"/>
          <p:cNvSpPr>
            <a:spLocks noChangeArrowheads="1"/>
          </p:cNvSpPr>
          <p:nvPr/>
        </p:nvSpPr>
        <p:spPr bwMode="auto">
          <a:xfrm>
            <a:off x="2743200" y="1447800"/>
            <a:ext cx="533400" cy="32916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dirty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p</a:t>
            </a:r>
            <a:r>
              <a:rPr lang="en-US" sz="1600" b="1" kern="1200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7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8" name="AutoShape 5" descr="White marble"/>
          <p:cNvSpPr>
            <a:spLocks noChangeArrowheads="1"/>
          </p:cNvSpPr>
          <p:nvPr/>
        </p:nvSpPr>
        <p:spPr bwMode="auto">
          <a:xfrm>
            <a:off x="1905000" y="1447800"/>
            <a:ext cx="762000" cy="32916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E2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9" name="AutoShape 5" descr="White marble"/>
          <p:cNvSpPr>
            <a:spLocks noChangeArrowheads="1"/>
          </p:cNvSpPr>
          <p:nvPr/>
        </p:nvSpPr>
        <p:spPr bwMode="auto">
          <a:xfrm>
            <a:off x="1066800" y="1447800"/>
            <a:ext cx="685800" cy="32916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E1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0" name="AutoShape 5" descr="White marble"/>
          <p:cNvSpPr>
            <a:spLocks noChangeArrowheads="1"/>
          </p:cNvSpPr>
          <p:nvPr/>
        </p:nvSpPr>
        <p:spPr bwMode="auto">
          <a:xfrm>
            <a:off x="304800" y="1447800"/>
            <a:ext cx="685800" cy="32916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1600" b="1" kern="1200" dirty="0" smtClean="0">
                <a:solidFill>
                  <a:srgbClr val="030309"/>
                </a:solidFill>
                <a:latin typeface="+mn-lt"/>
                <a:ea typeface="ＭＳ Ｐゴシック" pitchFamily="34" charset="-128"/>
              </a:rPr>
              <a:t>C</a:t>
            </a:r>
            <a:endParaRPr lang="en-US" sz="1600" b="1" kern="1200" dirty="0">
              <a:solidFill>
                <a:srgbClr val="030309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140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/>
              <a:t>Components for Achieving SVR in </a:t>
            </a:r>
            <a:r>
              <a:rPr lang="en-US" altLang="en-US" sz="3200" dirty="0" smtClean="0"/>
              <a:t>HCV: </a:t>
            </a:r>
            <a:br>
              <a:rPr lang="en-US" altLang="en-US" sz="3200" dirty="0" smtClean="0"/>
            </a:br>
            <a:r>
              <a:rPr lang="en-US" altLang="en-US" sz="3200" dirty="0" smtClean="0"/>
              <a:t>February 2014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3629286" y="3021178"/>
            <a:ext cx="1666396" cy="1441500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785" tIns="279517" rIns="316785" bIns="279517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rgbClr val="FFFFFF"/>
                </a:solidFill>
              </a:rPr>
              <a:t>NS5b</a:t>
            </a:r>
            <a:endParaRPr lang="en-US" sz="3200" kern="1200" dirty="0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782785" y="1726608"/>
            <a:ext cx="1365600" cy="1181404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329" tIns="228804" rIns="259329" bIns="228804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rgbClr val="FFFFFF"/>
                </a:solidFill>
              </a:rPr>
              <a:t>PEG</a:t>
            </a:r>
            <a:endParaRPr lang="en-US" sz="2600" kern="1200" dirty="0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035200" y="2436775"/>
            <a:ext cx="1365600" cy="1181404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329" tIns="228804" rIns="259329" bIns="228804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rgbClr val="FFFFFF"/>
                </a:solidFill>
              </a:rPr>
              <a:t>NS3</a:t>
            </a:r>
            <a:endParaRPr lang="en-US" sz="2600" kern="1200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634911" y="2273762"/>
            <a:ext cx="1365600" cy="1181404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329" tIns="228804" rIns="259329" bIns="228804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rgbClr val="FFFFFF"/>
                </a:solidFill>
              </a:rPr>
              <a:t>RBV</a:t>
            </a:r>
            <a:endParaRPr lang="en-US" sz="26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32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/>
              <a:t>Components for Achieving SVR in </a:t>
            </a:r>
            <a:r>
              <a:rPr lang="en-US" altLang="en-US" sz="3200" dirty="0" smtClean="0"/>
              <a:t>HCV: September 2014</a:t>
            </a:r>
            <a:endParaRPr lang="en-US" sz="3200" dirty="0"/>
          </a:p>
        </p:txBody>
      </p:sp>
      <p:sp>
        <p:nvSpPr>
          <p:cNvPr id="23" name="Freeform 22"/>
          <p:cNvSpPr/>
          <p:nvPr/>
        </p:nvSpPr>
        <p:spPr>
          <a:xfrm>
            <a:off x="2753994" y="4277742"/>
            <a:ext cx="1666396" cy="1441500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785" tIns="279517" rIns="316785" bIns="279517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rgbClr val="FFFFFF"/>
                </a:solidFill>
              </a:rPr>
              <a:t>NS5b</a:t>
            </a:r>
            <a:endParaRPr lang="en-US" sz="3200" kern="1200" dirty="0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2200" y="1373316"/>
            <a:ext cx="1365600" cy="1181404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329" tIns="228804" rIns="259329" bIns="228804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rgbClr val="FFFFFF"/>
                </a:solidFill>
              </a:rPr>
              <a:t>PEG?</a:t>
            </a:r>
            <a:endParaRPr lang="en-US" sz="2600" kern="1200" dirty="0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111400" y="2436775"/>
            <a:ext cx="1365600" cy="1181404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329" tIns="228804" rIns="259329" bIns="228804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rgbClr val="FFFFFF"/>
                </a:solidFill>
              </a:rPr>
              <a:t>NS3</a:t>
            </a:r>
            <a:endParaRPr lang="en-US" sz="2600" kern="1200" dirty="0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676400" y="5105400"/>
            <a:ext cx="1365600" cy="1181404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329" tIns="228804" rIns="259329" bIns="228804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rgbClr val="FFFFFF"/>
                </a:solidFill>
              </a:rPr>
              <a:t>NS5a</a:t>
            </a:r>
            <a:endParaRPr lang="en-US" sz="2600" kern="1200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530000" y="1373316"/>
            <a:ext cx="1365600" cy="1181404"/>
          </a:xfrm>
          <a:custGeom>
            <a:avLst/>
            <a:gdLst>
              <a:gd name="connsiteX0" fmla="*/ 0 w 1365600"/>
              <a:gd name="connsiteY0" fmla="*/ 590702 h 1181404"/>
              <a:gd name="connsiteX1" fmla="*/ 337527 w 1365600"/>
              <a:gd name="connsiteY1" fmla="*/ 0 h 1181404"/>
              <a:gd name="connsiteX2" fmla="*/ 1028073 w 1365600"/>
              <a:gd name="connsiteY2" fmla="*/ 0 h 1181404"/>
              <a:gd name="connsiteX3" fmla="*/ 1365600 w 1365600"/>
              <a:gd name="connsiteY3" fmla="*/ 590702 h 1181404"/>
              <a:gd name="connsiteX4" fmla="*/ 1028073 w 1365600"/>
              <a:gd name="connsiteY4" fmla="*/ 1181404 h 1181404"/>
              <a:gd name="connsiteX5" fmla="*/ 337527 w 1365600"/>
              <a:gd name="connsiteY5" fmla="*/ 1181404 h 1181404"/>
              <a:gd name="connsiteX6" fmla="*/ 0 w 136560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lnTo>
                  <a:pt x="337527" y="0"/>
                </a:lnTo>
                <a:lnTo>
                  <a:pt x="1028073" y="0"/>
                </a:lnTo>
                <a:lnTo>
                  <a:pt x="1365600" y="590702"/>
                </a:lnTo>
                <a:lnTo>
                  <a:pt x="102807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329" tIns="228804" rIns="259329" bIns="228804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rgbClr val="FFFFFF"/>
                </a:solidFill>
              </a:rPr>
              <a:t>RBV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>
                <a:solidFill>
                  <a:srgbClr val="FFFFFF"/>
                </a:solidFill>
              </a:rPr>
              <a:t>?</a:t>
            </a:r>
            <a:endParaRPr lang="en-US" sz="2600" kern="1200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121574" y="3021178"/>
            <a:ext cx="1666396" cy="1441500"/>
          </a:xfrm>
          <a:custGeom>
            <a:avLst/>
            <a:gdLst>
              <a:gd name="connsiteX0" fmla="*/ 0 w 1666396"/>
              <a:gd name="connsiteY0" fmla="*/ 720750 h 1441500"/>
              <a:gd name="connsiteX1" fmla="*/ 411837 w 1666396"/>
              <a:gd name="connsiteY1" fmla="*/ 0 h 1441500"/>
              <a:gd name="connsiteX2" fmla="*/ 1254559 w 1666396"/>
              <a:gd name="connsiteY2" fmla="*/ 0 h 1441500"/>
              <a:gd name="connsiteX3" fmla="*/ 1666396 w 1666396"/>
              <a:gd name="connsiteY3" fmla="*/ 720750 h 1441500"/>
              <a:gd name="connsiteX4" fmla="*/ 1254559 w 1666396"/>
              <a:gd name="connsiteY4" fmla="*/ 1441500 h 1441500"/>
              <a:gd name="connsiteX5" fmla="*/ 411837 w 1666396"/>
              <a:gd name="connsiteY5" fmla="*/ 1441500 h 1441500"/>
              <a:gd name="connsiteX6" fmla="*/ 0 w 1666396"/>
              <a:gd name="connsiteY6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lnTo>
                  <a:pt x="411837" y="0"/>
                </a:lnTo>
                <a:lnTo>
                  <a:pt x="1254559" y="0"/>
                </a:lnTo>
                <a:lnTo>
                  <a:pt x="1666396" y="720750"/>
                </a:lnTo>
                <a:lnTo>
                  <a:pt x="1254559" y="1441500"/>
                </a:lnTo>
                <a:lnTo>
                  <a:pt x="411837" y="1441500"/>
                </a:lnTo>
                <a:lnTo>
                  <a:pt x="0" y="720750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785" tIns="279517" rIns="316785" bIns="279517" numCol="1" spcCol="1270" anchor="ctr" anchorCtr="0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rgbClr val="FFFFFF"/>
                </a:solidFill>
              </a:rPr>
              <a:t>NS5b</a:t>
            </a:r>
            <a:endParaRPr lang="en-US" sz="3200" kern="1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35052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884" y="2551381"/>
            <a:ext cx="349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Shorter therapy</a:t>
            </a:r>
          </a:p>
          <a:p>
            <a:r>
              <a:rPr lang="en-US" dirty="0" smtClean="0"/>
              <a:t>Treat/prevent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3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58211</TotalTime>
  <Words>3912</Words>
  <Application>Microsoft Office PowerPoint</Application>
  <PresentationFormat>On-screen Show (4:3)</PresentationFormat>
  <Paragraphs>1028</Paragraphs>
  <Slides>56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3" baseType="lpstr">
      <vt:lpstr>Arial Unicode MS</vt:lpstr>
      <vt:lpstr>ＭＳ Ｐゴシック</vt:lpstr>
      <vt:lpstr>ＭＳ Ｐゴシック</vt:lpstr>
      <vt:lpstr>Airal</vt:lpstr>
      <vt:lpstr>Arial</vt:lpstr>
      <vt:lpstr>Arial (Body)</vt:lpstr>
      <vt:lpstr>Calibri</vt:lpstr>
      <vt:lpstr>Geneva</vt:lpstr>
      <vt:lpstr>Lucida Grande</vt:lpstr>
      <vt:lpstr>Myriad Pro</vt:lpstr>
      <vt:lpstr>Symbol</vt:lpstr>
      <vt:lpstr>Tahoma</vt:lpstr>
      <vt:lpstr>Times New Roman</vt:lpstr>
      <vt:lpstr>Wingdings</vt:lpstr>
      <vt:lpstr>ヒラギノ角ゴ Pro W3</vt:lpstr>
      <vt:lpstr>AETC_Master_Template_061510</vt:lpstr>
      <vt:lpstr>Worksheet</vt:lpstr>
      <vt:lpstr>State of the Art Therapy for HCV </vt:lpstr>
      <vt:lpstr>Disclosures</vt:lpstr>
      <vt:lpstr>Projected Timing for New Regimen Launches</vt:lpstr>
      <vt:lpstr>Many Direct Acting Antivirals in Development</vt:lpstr>
      <vt:lpstr>Many Direct Acting Antivirals in Development</vt:lpstr>
      <vt:lpstr>Current standards and future directions</vt:lpstr>
      <vt:lpstr>Direct-Acting Antiviral Agents (DAAs) - Key Characteristics</vt:lpstr>
      <vt:lpstr>Components for Achieving SVR in HCV:  February 2014</vt:lpstr>
      <vt:lpstr>Components for Achieving SVR in HCV: September 2014</vt:lpstr>
      <vt:lpstr>Components for Achieving SVR in HCV:  2015 and beyond </vt:lpstr>
      <vt:lpstr>PowerPoint Presentation</vt:lpstr>
      <vt:lpstr>Sofosbuvir (SOF, Sovaldi)</vt:lpstr>
      <vt:lpstr>Sofosbuvir with NS5a or NNI: ELECTRON Study</vt:lpstr>
      <vt:lpstr>ELECTRON: Sofosbuvir + RBV with either Ledipasvir or GS-9669  12 week Treatment Regimens in HCV GT1</vt:lpstr>
      <vt:lpstr>Electron Study Design </vt:lpstr>
      <vt:lpstr>SVR12 Results: GT 1 Treatment-Experienced  Patients with Advanced Fibrosis/Cirrhosis</vt:lpstr>
      <vt:lpstr>SVR12 Results: Treatment Duration Genotype 1, Treatment-naïve, No cirrhosis</vt:lpstr>
      <vt:lpstr>Hemoglobin Levels During and After Therapy  in Patients with Advanced Fibrosis/Cirrhosis</vt:lpstr>
      <vt:lpstr>How will we treat PI Failure patients?</vt:lpstr>
      <vt:lpstr>LONESTAR: Sofosbuvir-Ledipasvir FDC +/- Ribavirin Treatment-Naïve and Previously Treated GT 1 </vt:lpstr>
      <vt:lpstr>NIAID SYNERGY: Sofosbuvir/Ledipasvir FDC Alone  or In Combination with GS-9451 or GS-9669</vt:lpstr>
      <vt:lpstr>The components of SVR in HCV  High SVR rates without a nucleotide polymerase inhibitor</vt:lpstr>
      <vt:lpstr>AVIATOR Study:  ABT-450/r, ABT-267, ABT-333 ± RBV in Non-Cirrhotic, Naïve and Null Responders</vt:lpstr>
      <vt:lpstr>AVIATOR Study SVR24 by Baseline Subgroups – Treatment-Naïve Patients</vt:lpstr>
      <vt:lpstr>AVIATOR Study SVR24 by Baseline Subgroups – Null Responders </vt:lpstr>
      <vt:lpstr>SAPPHIRE-I Phase 3 Top Line results</vt:lpstr>
      <vt:lpstr>PEARL-I Study Design</vt:lpstr>
      <vt:lpstr>PEARL-I Study Design</vt:lpstr>
      <vt:lpstr>AbbVie Phase 3 Clinical Development Program</vt:lpstr>
      <vt:lpstr>AbbVie HCV Clinical Development Program</vt:lpstr>
      <vt:lpstr>The components of SVR in HCV: Genotype 1b</vt:lpstr>
      <vt:lpstr> All-Oral Combination of Daclatasvir plus Asunaprevir in Interferon-Ineligible Naïve/Intolerant and Nonresponder Japanese Patients Chronically Infected with HCV Genotype 1b</vt:lpstr>
      <vt:lpstr>Daclatasvir plus Asunaprevir for 24 weeks in HCV Genotype 1b:  SVR24  (%) </vt:lpstr>
      <vt:lpstr>PEARL-I Study: ABT-450/r + ABT-267, 12 weeks in GT 1b,  Treatment-naïve, Null Responders </vt:lpstr>
      <vt:lpstr>Components of SVR in HCV: High SVR rates without RBV</vt:lpstr>
      <vt:lpstr>Interferon-Free and Ribavirin-Free Combination of Daclatasvir, Asunaprevir, BMS-791325 for 12 Weeks </vt:lpstr>
      <vt:lpstr>Efficacy Through SVR12 (Observed) Study AI443-014</vt:lpstr>
      <vt:lpstr>Genotypes 2/3 has broken the ground with  the first approved all-oral regimen with a few caveats </vt:lpstr>
      <vt:lpstr>Perhaps the best solution for genotype 3 cirrhotic patients with albumin over 3.5 and platelets over 100k?</vt:lpstr>
      <vt:lpstr>Role of Peginterferon in Reducing Treatment Costs in GT 2,3  LONESTAR-2: 12 Weeks PR/Sofosbuvir</vt:lpstr>
      <vt:lpstr>What about those who fail PR ± Telaprevir or Boceprevir</vt:lpstr>
      <vt:lpstr>Daclatasvir Plus Sofosbuvir ± RBV in GT1 Who Previously Failed Telaprevir or Boceprevir</vt:lpstr>
      <vt:lpstr> Daclatasvir Plus Sofosbuvir ± RBV in GT1 Virologic Response During and After Treatment (mITT)</vt:lpstr>
      <vt:lpstr> Virologic Response by Presence or Absence  of Baseline NS3 Polymorphisms</vt:lpstr>
      <vt:lpstr>Retreatment of a Patient Who Had Relapse with Multi-DAA Resistant Virus Following 8 Weeks of SOF/LDV</vt:lpstr>
      <vt:lpstr>Susceptibility of *S282T to Sofosbuvir and Ribavirin</vt:lpstr>
      <vt:lpstr>Presidio Collaboration Study Design and Methods</vt:lpstr>
      <vt:lpstr>Achillion Hepatitis C Therapy Drug Development Plans</vt:lpstr>
      <vt:lpstr>MERCK: Phase 2b MK-5172/MK-8742 and MK-5172/RBV: Covering Key Segments of HCV Disease</vt:lpstr>
      <vt:lpstr>IDENIX  HCV Pipeline Overview</vt:lpstr>
      <vt:lpstr>HELIX-1 Phase II Clinical Trial Design </vt:lpstr>
      <vt:lpstr>HELIX-1 Phase II Clinical Trial  Part A Results</vt:lpstr>
      <vt:lpstr>HELIX-2 Phase II Clinical Trial Design All-oral 12-week 3-DAA Combination Regime</vt:lpstr>
      <vt:lpstr>Addition Therapies for Hepatitis C</vt:lpstr>
      <vt:lpstr>Hepatitis C Therapy Will Parallel Helicobacter pylori Therapy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2793</cp:revision>
  <cp:lastPrinted>2011-04-18T21:48:04Z</cp:lastPrinted>
  <dcterms:created xsi:type="dcterms:W3CDTF">2010-11-28T05:36:22Z</dcterms:created>
  <dcterms:modified xsi:type="dcterms:W3CDTF">2014-03-17T17:40:26Z</dcterms:modified>
</cp:coreProperties>
</file>