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6"/>
  </p:notesMasterIdLst>
  <p:handoutMasterIdLst>
    <p:handoutMasterId r:id="rId27"/>
  </p:handoutMasterIdLst>
  <p:sldIdLst>
    <p:sldId id="256" r:id="rId2"/>
    <p:sldId id="451" r:id="rId3"/>
    <p:sldId id="428" r:id="rId4"/>
    <p:sldId id="429" r:id="rId5"/>
    <p:sldId id="431" r:id="rId6"/>
    <p:sldId id="432" r:id="rId7"/>
    <p:sldId id="435" r:id="rId8"/>
    <p:sldId id="433" r:id="rId9"/>
    <p:sldId id="436" r:id="rId10"/>
    <p:sldId id="437" r:id="rId11"/>
    <p:sldId id="438" r:id="rId12"/>
    <p:sldId id="434" r:id="rId13"/>
    <p:sldId id="440" r:id="rId14"/>
    <p:sldId id="441" r:id="rId15"/>
    <p:sldId id="439" r:id="rId16"/>
    <p:sldId id="442" r:id="rId17"/>
    <p:sldId id="443" r:id="rId18"/>
    <p:sldId id="444" r:id="rId19"/>
    <p:sldId id="446" r:id="rId20"/>
    <p:sldId id="447" r:id="rId21"/>
    <p:sldId id="448" r:id="rId22"/>
    <p:sldId id="449" r:id="rId23"/>
    <p:sldId id="450" r:id="rId24"/>
    <p:sldId id="427" r:id="rId25"/>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463"/>
    <a:srgbClr val="072B3E"/>
    <a:srgbClr val="C25858"/>
    <a:srgbClr val="C49266"/>
    <a:srgbClr val="AD8C49"/>
    <a:srgbClr val="6778B7"/>
    <a:srgbClr val="58679C"/>
    <a:srgbClr val="48547F"/>
    <a:srgbClr val="2CB5F6"/>
    <a:srgbClr val="2EB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77984" autoAdjust="0"/>
  </p:normalViewPr>
  <p:slideViewPr>
    <p:cSldViewPr showGuides="1">
      <p:cViewPr>
        <p:scale>
          <a:sx n="100" d="100"/>
          <a:sy n="100" d="100"/>
        </p:scale>
        <p:origin x="-732" y="792"/>
      </p:cViewPr>
      <p:guideLst>
        <p:guide orient="horz" pos="43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onlinelibrary.wiley.com/doi/10.1111/j.1365-2036.2010.04448.x/full#b13" TargetMode="External"/><Relationship Id="rId3" Type="http://schemas.openxmlformats.org/officeDocument/2006/relationships/hyperlink" Target="http://www.uptodate.com/contents/hepatic-encephalopathy-pathogenesis/abstract/79" TargetMode="External"/><Relationship Id="rId7" Type="http://schemas.openxmlformats.org/officeDocument/2006/relationships/hyperlink" Target="http://www.uptodate.com/contents/hepatic-encephalopathy-pathogenesis/abstract/8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uptodate.com/contents/hepatic-encephalopathy-pathogenesis/abstract/87,88" TargetMode="External"/><Relationship Id="rId5" Type="http://schemas.openxmlformats.org/officeDocument/2006/relationships/hyperlink" Target="http://www.uptodate.com/contents/hepatic-encephalopathy-pathogenesis/abstract/81" TargetMode="External"/><Relationship Id="rId10" Type="http://schemas.openxmlformats.org/officeDocument/2006/relationships/hyperlink" Target="http://www.uptodate.com/contents/hepatic-encephalopathy-pathogenesis/abstract/85,86" TargetMode="External"/><Relationship Id="rId4" Type="http://schemas.openxmlformats.org/officeDocument/2006/relationships/hyperlink" Target="http://www.uptodate.com/contents/hepatic-encephalopathy-pathogenesis/abstract/80,81" TargetMode="External"/><Relationship Id="rId9" Type="http://schemas.openxmlformats.org/officeDocument/2006/relationships/hyperlink" Target="http://www.uptodate.com/contents/hepatic-encephalopathy-pathogenesis/abstract/8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olon_(anatomy)"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en.wikipedia.org/wiki/Lactulose#cite_note-pmid3570029-6" TargetMode="External"/><Relationship Id="rId4" Type="http://schemas.openxmlformats.org/officeDocument/2006/relationships/hyperlink" Target="http://en.wikipedia.org/wiki/Bacterial_flor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dirty="0" smtClean="0"/>
              <a:t>GABA/benzodiazepine </a:t>
            </a:r>
            <a:r>
              <a:rPr lang="en-US" sz="1200" u="sng" dirty="0" smtClean="0"/>
              <a:t>receptor complex</a:t>
            </a:r>
          </a:p>
          <a:p>
            <a:r>
              <a:rPr lang="en-US" dirty="0" smtClean="0"/>
              <a:t>A role has been proposed for increased tone of the inhibitory GABAA-benzodiazepine neurotransmitter system in the development of HE. Visual evoked potentials in rabbits with HE are similar to those induced in normal animals by drugs acting through the GABAA-benzodiazepine receptor complex</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Multiple  studies in animal models of cirrhosis and HE have examined the GABAA-benzodiazepine neurotransmitter system in liver failure. Initial reports of an increase in GABA and benzodiazepine receptors on cortical membranes, subsequent studies yielded conflicting results</a:t>
            </a:r>
            <a:r>
              <a:rPr lang="en-US" baseline="0" dirty="0" smtClean="0"/>
              <a:t> with</a:t>
            </a:r>
            <a:r>
              <a:rPr lang="en-US" dirty="0" smtClean="0"/>
              <a:t> most recent studies</a:t>
            </a:r>
            <a:r>
              <a:rPr lang="en-US" baseline="0" dirty="0" smtClean="0"/>
              <a:t> showing </a:t>
            </a:r>
            <a:r>
              <a:rPr lang="en-US" dirty="0" smtClean="0"/>
              <a:t>GABA and benzodiazepine receptors and cerebral GABA concentrations are not changed in HE.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dirty="0" smtClean="0"/>
              <a:t>Branched-chain amino acids</a:t>
            </a:r>
          </a:p>
          <a:p>
            <a:r>
              <a:rPr lang="en-US" dirty="0" smtClean="0"/>
              <a:t>Altered concentrations of </a:t>
            </a:r>
            <a:r>
              <a:rPr lang="en-US" dirty="0" err="1" smtClean="0"/>
              <a:t>catecholamines</a:t>
            </a:r>
            <a:r>
              <a:rPr lang="en-US" dirty="0" smtClean="0"/>
              <a:t> in HE have been linked to altered amino acid metabolism. In chronic liver failure, the plasma and brain concentrations of aromatic amino acids (AAAs; phenylalanine, tryptophan, and tyrosine) are increased, while those of the branched-chain amino acids (BCAAs) </a:t>
            </a:r>
            <a:r>
              <a:rPr lang="en-US" dirty="0" err="1" smtClean="0"/>
              <a:t>valine</a:t>
            </a:r>
            <a:r>
              <a:rPr lang="en-US" dirty="0" smtClean="0"/>
              <a:t>, </a:t>
            </a:r>
            <a:r>
              <a:rPr lang="en-US" dirty="0" err="1" smtClean="0"/>
              <a:t>leucine</a:t>
            </a:r>
            <a:r>
              <a:rPr lang="en-US" dirty="0" smtClean="0"/>
              <a:t>, and isoleucine are reduced. Since these amino acids share a common carrier at the blood-brain barrier, decreased BCAA concentrations in the blood may result in increased transport of AAA into the brain [</a:t>
            </a:r>
            <a:r>
              <a:rPr lang="en-US" dirty="0" smtClean="0">
                <a:hlinkClick r:id="rId3"/>
              </a:rPr>
              <a:t>79</a:t>
            </a:r>
            <a:r>
              <a:rPr lang="en-US" dirty="0" smtClean="0"/>
              <a:t>]. A low molar ratio of plasma BCAA to AAA is a consistent finding in patients with cirrhosis and HE, but also occurs in patients without HE [</a:t>
            </a:r>
            <a:r>
              <a:rPr lang="en-US" dirty="0" smtClean="0">
                <a:hlinkClick r:id="rId4"/>
              </a:rPr>
              <a:t>80,81</a:t>
            </a:r>
            <a:r>
              <a:rPr lang="en-US" dirty="0" smtClean="0"/>
              <a:t>]. This ratio closely correlates with indices of liver function, with a decreased ratio implying poor hepatocellular function [</a:t>
            </a:r>
            <a:r>
              <a:rPr lang="en-US" dirty="0" smtClean="0">
                <a:hlinkClick r:id="rId5"/>
              </a:rPr>
              <a:t>81</a:t>
            </a:r>
            <a:r>
              <a:rPr lang="en-US" dirty="0" smtClean="0"/>
              <a:t>]. Thus, it appears unlikely that changes in the plasma concentrations of neutral amino acids contribute to the development of HE</a:t>
            </a:r>
          </a:p>
          <a:p>
            <a:endParaRPr lang="en-US" dirty="0" smtClean="0"/>
          </a:p>
          <a:p>
            <a:r>
              <a:rPr lang="en-US" u="sng" dirty="0" smtClean="0"/>
              <a:t>Serotonin</a:t>
            </a:r>
          </a:p>
          <a:p>
            <a:r>
              <a:rPr lang="en-US" dirty="0" smtClean="0"/>
              <a:t>A two to fourfold increase in cerebral concentration of the serotonin metabolite 5-hydroxyindoleacetic acid is the most consistent neurochemical finding animals studies of in HE [</a:t>
            </a:r>
            <a:r>
              <a:rPr lang="en-US" dirty="0" smtClean="0">
                <a:hlinkClick r:id="rId6"/>
              </a:rPr>
              <a:t>87,88</a:t>
            </a:r>
            <a:r>
              <a:rPr lang="en-US" dirty="0" smtClean="0"/>
              <a:t>]. Post mortem studies in humans show</a:t>
            </a:r>
            <a:r>
              <a:rPr lang="en-US" baseline="0" dirty="0" smtClean="0"/>
              <a:t> </a:t>
            </a:r>
            <a:r>
              <a:rPr lang="en-US" dirty="0" smtClean="0"/>
              <a:t>alterations in the number of 5HT1A and 5HT2 receptors [</a:t>
            </a:r>
            <a:r>
              <a:rPr lang="en-US" dirty="0" smtClean="0">
                <a:hlinkClick r:id="rId7"/>
              </a:rPr>
              <a:t>89</a:t>
            </a:r>
            <a:r>
              <a:rPr lang="en-US" dirty="0" smtClean="0"/>
              <a:t>] and increased activity of both MAOA and MAOB (enzymes catabolizing 5-HT) suggesting an increased serotonin turnover rate in HE.</a:t>
            </a:r>
          </a:p>
          <a:p>
            <a:endParaRPr lang="en-US" dirty="0" smtClean="0"/>
          </a:p>
          <a:p>
            <a:r>
              <a:rPr lang="en-US" u="sng" dirty="0" smtClean="0"/>
              <a:t>Zinc</a:t>
            </a:r>
          </a:p>
          <a:p>
            <a:r>
              <a:rPr lang="en-US" dirty="0" smtClean="0"/>
              <a:t>Liver cirrhotic patients with HE are associated with a high incidence of zinc deficiency, which contributes to nitrogen metabolism disorder. Ammonia is converted to urea via ornithine </a:t>
            </a:r>
            <a:r>
              <a:rPr lang="en-US" dirty="0" err="1" smtClean="0"/>
              <a:t>transcarbamylase</a:t>
            </a:r>
            <a:r>
              <a:rPr lang="en-US" dirty="0" smtClean="0"/>
              <a:t> (OTC), and the skeletal muscle, where ammonia is disposed with glutamic acid via glutamine synthetase.</a:t>
            </a:r>
            <a:r>
              <a:rPr lang="en-US" baseline="30000" dirty="0" smtClean="0">
                <a:hlinkClick r:id="rId8" tooltip="Link to bibliographic citation"/>
              </a:rPr>
              <a:t>13</a:t>
            </a:r>
            <a:r>
              <a:rPr lang="en-US" dirty="0" smtClean="0"/>
              <a:t> In animal models, zinc deficiency decreases the activity of OTC, and zinc supplementation produces a remarkable increase in hepatic OTC.</a:t>
            </a:r>
          </a:p>
          <a:p>
            <a:r>
              <a:rPr lang="en-US" dirty="0" smtClean="0"/>
              <a:t>Zinc supplementation significantly decreased hepatic encephalopathy grade and blood ammonia levels (</a:t>
            </a:r>
            <a:r>
              <a:rPr lang="en-US" i="1" dirty="0" smtClean="0"/>
              <a:t>P</a:t>
            </a:r>
            <a:r>
              <a:rPr lang="en-US" dirty="0" smtClean="0"/>
              <a:t> = 0.03 and </a:t>
            </a:r>
            <a:r>
              <a:rPr lang="en-US" i="1" dirty="0" smtClean="0"/>
              <a:t>P</a:t>
            </a:r>
            <a:r>
              <a:rPr lang="en-US" dirty="0" smtClean="0"/>
              <a:t> = 0.01), and improved Child-Pugh score and NP tests compared with standard therapy (</a:t>
            </a:r>
            <a:r>
              <a:rPr lang="en-US" i="1" dirty="0" smtClean="0"/>
              <a:t>P</a:t>
            </a:r>
            <a:r>
              <a:rPr lang="en-US" dirty="0" smtClean="0"/>
              <a:t> = 0.04 and </a:t>
            </a:r>
            <a:r>
              <a:rPr lang="en-US" i="1" dirty="0" smtClean="0"/>
              <a:t>P</a:t>
            </a:r>
            <a:r>
              <a:rPr lang="en-US" dirty="0" smtClean="0"/>
              <a:t> = 0.02). In multivariate analysis, zinc supplementation was significantly associated with improvement in PCS (</a:t>
            </a:r>
            <a:r>
              <a:rPr lang="en-US" i="1" dirty="0" smtClean="0"/>
              <a:t>P</a:t>
            </a:r>
            <a:r>
              <a:rPr lang="en-US" dirty="0" smtClean="0"/>
              <a:t> = 0.03), whereas it was not significantly associated with change in MCS (</a:t>
            </a:r>
            <a:r>
              <a:rPr lang="en-US" i="1" dirty="0" smtClean="0"/>
              <a:t>P</a:t>
            </a:r>
            <a:r>
              <a:rPr lang="en-US" dirty="0" smtClean="0"/>
              <a:t> = 0.98).</a:t>
            </a:r>
            <a:r>
              <a:rPr lang="en-US" baseline="0" dirty="0" smtClean="0"/>
              <a:t> </a:t>
            </a:r>
            <a:r>
              <a:rPr lang="en-US" dirty="0" smtClean="0"/>
              <a:t>Takuma </a:t>
            </a:r>
            <a:r>
              <a:rPr lang="en-US" i="1" dirty="0" smtClean="0"/>
              <a:t>Aliment </a:t>
            </a:r>
            <a:r>
              <a:rPr lang="en-US" i="1" dirty="0" err="1" smtClean="0"/>
              <a:t>Pharmacol</a:t>
            </a:r>
            <a:r>
              <a:rPr lang="en-US" i="1" dirty="0" smtClean="0"/>
              <a:t> </a:t>
            </a:r>
            <a:r>
              <a:rPr lang="en-US" i="1" dirty="0" err="1" smtClean="0"/>
              <a:t>Ther</a:t>
            </a:r>
            <a:r>
              <a:rPr lang="en-US" dirty="0" smtClean="0"/>
              <a:t> 2010; </a:t>
            </a:r>
            <a:r>
              <a:rPr lang="en-US" b="1" dirty="0" smtClean="0"/>
              <a:t>32:</a:t>
            </a:r>
            <a:r>
              <a:rPr lang="en-US" dirty="0" smtClean="0"/>
              <a:t> 1080–1090</a:t>
            </a:r>
          </a:p>
          <a:p>
            <a:endParaRPr lang="en-US" dirty="0" smtClean="0"/>
          </a:p>
          <a:p>
            <a:r>
              <a:rPr lang="en-US" u="sng" dirty="0" smtClean="0"/>
              <a:t>Manganese</a:t>
            </a:r>
          </a:p>
          <a:p>
            <a:r>
              <a:rPr lang="en-US" dirty="0" smtClean="0"/>
              <a:t>However, some of the extrapyramidal symptoms in patients with cirrhosis may be due to altered dopaminergic function, which is closely related to accumulation of manganese in basal ganglia [</a:t>
            </a:r>
            <a:r>
              <a:rPr lang="en-US" dirty="0" smtClean="0">
                <a:hlinkClick r:id="rId9"/>
              </a:rPr>
              <a:t>84</a:t>
            </a:r>
            <a:r>
              <a:rPr lang="en-US" dirty="0" smtClean="0"/>
              <a:t>]. </a:t>
            </a:r>
            <a:r>
              <a:rPr lang="en-US" i="1" dirty="0" smtClean="0"/>
              <a:t>Manganese appears to normalize low striatal levels of dopamine. Thus, manganese accumulation in basal ganglia [</a:t>
            </a:r>
            <a:r>
              <a:rPr lang="en-US" i="1" dirty="0" smtClean="0">
                <a:hlinkClick r:id="rId10"/>
              </a:rPr>
              <a:t>85,86</a:t>
            </a:r>
            <a:r>
              <a:rPr lang="en-US" i="1" dirty="0" smtClean="0"/>
              <a:t>] may represent an attempt of the brain to correct dopamine deficiency in liver </a:t>
            </a:r>
            <a:r>
              <a:rPr lang="en-US" dirty="0" smtClean="0"/>
              <a:t>disease</a:t>
            </a:r>
            <a:endParaRPr lang="en-US" dirty="0"/>
          </a:p>
        </p:txBody>
      </p:sp>
    </p:spTree>
    <p:extLst>
      <p:ext uri="{BB962C8B-B14F-4D97-AF65-F5344CB8AC3E}">
        <p14:creationId xmlns:p14="http://schemas.microsoft.com/office/powerpoint/2010/main" val="18998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 cirrhotic patients who developed a first episode of acute hepatic encephalopathy</a:t>
            </a:r>
          </a:p>
          <a:p>
            <a:r>
              <a:rPr lang="en-US" dirty="0" smtClean="0"/>
              <a:t>-During follow-up (</a:t>
            </a:r>
            <a:r>
              <a:rPr lang="en-US" baseline="0" dirty="0" smtClean="0"/>
              <a:t> </a:t>
            </a:r>
            <a:r>
              <a:rPr lang="en-US" dirty="0" smtClean="0"/>
              <a:t>82 (74%) patients died. The survival probability was 42% at 1 year of follow-up and 23% at 3 years</a:t>
            </a:r>
          </a:p>
          <a:p>
            <a:r>
              <a:rPr lang="en-US" dirty="0" smtClean="0"/>
              <a:t>-Different</a:t>
            </a:r>
            <a:r>
              <a:rPr lang="en-US" baseline="0" dirty="0" smtClean="0"/>
              <a:t> era, limitations of study</a:t>
            </a:r>
            <a:endParaRPr lang="en-US" dirty="0" smtClean="0"/>
          </a:p>
          <a:p>
            <a:endParaRPr lang="en-US" dirty="0"/>
          </a:p>
        </p:txBody>
      </p:sp>
    </p:spTree>
    <p:extLst>
      <p:ext uri="{BB962C8B-B14F-4D97-AF65-F5344CB8AC3E}">
        <p14:creationId xmlns:p14="http://schemas.microsoft.com/office/powerpoint/2010/main" val="391959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LOS is 4.5 days</a:t>
            </a:r>
            <a:endParaRPr lang="en-US" dirty="0"/>
          </a:p>
        </p:txBody>
      </p:sp>
    </p:spTree>
    <p:extLst>
      <p:ext uri="{BB962C8B-B14F-4D97-AF65-F5344CB8AC3E}">
        <p14:creationId xmlns:p14="http://schemas.microsoft.com/office/powerpoint/2010/main" val="184608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1955, Bickford and Butt coined the term "</a:t>
            </a:r>
            <a:r>
              <a:rPr lang="en-US" dirty="0" err="1" smtClean="0"/>
              <a:t>triphasic</a:t>
            </a:r>
            <a:r>
              <a:rPr lang="en-US" dirty="0" smtClean="0"/>
              <a:t> wave." Since their findings were limited to patients with hepatic failure, </a:t>
            </a:r>
            <a:r>
              <a:rPr lang="en-US" dirty="0" err="1" smtClean="0"/>
              <a:t>triphasic</a:t>
            </a:r>
            <a:r>
              <a:rPr lang="en-US" dirty="0" smtClean="0"/>
              <a:t> wave encephalopathy (TWE) became synonymous with hepatic encephalopathy. Since then, TWE has been associated with a wide range of toxic, metabolic, and structural abnormalities</a:t>
            </a:r>
            <a:r>
              <a:rPr lang="en-US" baseline="0" dirty="0" smtClean="0"/>
              <a:t> and </a:t>
            </a:r>
            <a:r>
              <a:rPr lang="en-US" dirty="0" smtClean="0"/>
              <a:t>are associated with an impaired consciousness that may range from mild confusion to deep coma.</a:t>
            </a:r>
          </a:p>
          <a:p>
            <a:r>
              <a:rPr lang="en-US" dirty="0" smtClean="0"/>
              <a:t>The changes in EEG are not typical enough to be useful in distinguishing hepatic encephalopathy from other conditions</a:t>
            </a:r>
            <a:endParaRPr lang="en-US" dirty="0"/>
          </a:p>
        </p:txBody>
      </p:sp>
    </p:spTree>
    <p:extLst>
      <p:ext uri="{BB962C8B-B14F-4D97-AF65-F5344CB8AC3E}">
        <p14:creationId xmlns:p14="http://schemas.microsoft.com/office/powerpoint/2010/main" val="217517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Neuropsychological test batteries aimed at measuring multiple domains of cognitive function are generally more reliable than single tests. Both the Repeatable Battery for the Assessment of Neuropsychological Status (RBANS)[12] and PSE-</a:t>
            </a:r>
            <a:r>
              <a:rPr lang="en-US" dirty="0" err="1" smtClean="0"/>
              <a:t>Syndrom</a:t>
            </a:r>
            <a:r>
              <a:rPr lang="en-US" dirty="0" smtClean="0"/>
              <a:t>-Test[13] may be used for this purpose.[9] The PSE-</a:t>
            </a:r>
            <a:r>
              <a:rPr lang="en-US" dirty="0" err="1" smtClean="0"/>
              <a:t>Syndrom</a:t>
            </a:r>
            <a:r>
              <a:rPr lang="en-US" dirty="0" smtClean="0"/>
              <a:t>-Test, developed in Germany and validated in several other European countries, incorporates older assessment tools such as the number connection test</a:t>
            </a:r>
            <a:endParaRPr lang="en-US" dirty="0"/>
          </a:p>
        </p:txBody>
      </p:sp>
    </p:spTree>
    <p:extLst>
      <p:ext uri="{BB962C8B-B14F-4D97-AF65-F5344CB8AC3E}">
        <p14:creationId xmlns:p14="http://schemas.microsoft.com/office/powerpoint/2010/main" val="3707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it was thought that consumption of protein even at normal levels increased the risk of hepatic encephalopathy. This has been shown to be incorrect. Furthermore, many people with chronic liver disease are malnourished and require adequate protein to maintain a stable body weight. A diet with adequate protein and energy is therefore recommended</a:t>
            </a:r>
          </a:p>
          <a:p>
            <a:endParaRPr lang="en-US" dirty="0" smtClean="0"/>
          </a:p>
          <a:p>
            <a:r>
              <a:rPr lang="en-US" dirty="0" smtClean="0"/>
              <a:t>Dietary supplementation with branched-chain amino acids has shown improvement of encephalopathy and other complications of cirrhosis.[1][4] Some studies have shown benefit of administration of probiotics.</a:t>
            </a:r>
          </a:p>
        </p:txBody>
      </p:sp>
    </p:spTree>
    <p:extLst>
      <p:ext uri="{BB962C8B-B14F-4D97-AF65-F5344CB8AC3E}">
        <p14:creationId xmlns:p14="http://schemas.microsoft.com/office/powerpoint/2010/main" val="16730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Lactulose is metabolized in the </a:t>
            </a:r>
            <a:r>
              <a:rPr lang="en-US" dirty="0" smtClean="0">
                <a:hlinkClick r:id="rId3" tooltip="Colon (anatomy)"/>
              </a:rPr>
              <a:t>colon</a:t>
            </a:r>
            <a:r>
              <a:rPr lang="en-US" dirty="0" smtClean="0"/>
              <a:t> by </a:t>
            </a:r>
            <a:r>
              <a:rPr lang="en-US" dirty="0" smtClean="0">
                <a:hlinkClick r:id="rId4" tooltip="Bacterial flora"/>
              </a:rPr>
              <a:t>bacterial flora</a:t>
            </a:r>
            <a:r>
              <a:rPr lang="en-US" dirty="0" smtClean="0"/>
              <a:t> to short chain fatty acids including the production of the lactic acid and acetic acid. This partially dissociates, acidifying the colonic contents (increasing the H</a:t>
            </a:r>
            <a:r>
              <a:rPr lang="en-US" baseline="30000" dirty="0" smtClean="0"/>
              <a:t>+</a:t>
            </a:r>
            <a:r>
              <a:rPr lang="en-US" dirty="0" smtClean="0"/>
              <a:t> concentration in the gut).</a:t>
            </a:r>
            <a:r>
              <a:rPr lang="en-US" baseline="30000" dirty="0" smtClean="0">
                <a:hlinkClick r:id="rId5"/>
              </a:rPr>
              <a:t>[6]</a:t>
            </a:r>
            <a:r>
              <a:rPr lang="en-US" dirty="0" smtClean="0"/>
              <a:t> This favors the formation of the </a:t>
            </a:r>
            <a:r>
              <a:rPr lang="en-US" dirty="0" err="1" smtClean="0"/>
              <a:t>nonabsorbable</a:t>
            </a:r>
            <a:r>
              <a:rPr lang="en-US" dirty="0" smtClean="0"/>
              <a:t> NH</a:t>
            </a:r>
            <a:r>
              <a:rPr lang="en-US" baseline="-25000" dirty="0" smtClean="0"/>
              <a:t>4</a:t>
            </a:r>
            <a:r>
              <a:rPr lang="en-US" baseline="30000" dirty="0" smtClean="0"/>
              <a:t>+</a:t>
            </a:r>
            <a:r>
              <a:rPr lang="en-US" dirty="0" smtClean="0"/>
              <a:t> from NH</a:t>
            </a:r>
            <a:r>
              <a:rPr lang="en-US" baseline="-25000" dirty="0" smtClean="0"/>
              <a:t>3</a:t>
            </a:r>
            <a:r>
              <a:rPr lang="en-US" dirty="0" smtClean="0"/>
              <a:t>, trapping NH</a:t>
            </a:r>
            <a:r>
              <a:rPr lang="en-US" baseline="-25000" dirty="0" smtClean="0"/>
              <a:t>3</a:t>
            </a:r>
            <a:r>
              <a:rPr lang="en-US" dirty="0" smtClean="0"/>
              <a:t> in the colon and effectively reducing plasma NH</a:t>
            </a:r>
            <a:r>
              <a:rPr lang="en-US" baseline="-25000" dirty="0" smtClean="0"/>
              <a:t>3</a:t>
            </a:r>
            <a:r>
              <a:rPr lang="en-US" dirty="0" smtClean="0"/>
              <a:t> concentrations</a:t>
            </a:r>
          </a:p>
          <a:p>
            <a:endParaRPr lang="en-US" dirty="0" smtClean="0"/>
          </a:p>
          <a:p>
            <a:endParaRPr lang="en-US" dirty="0"/>
          </a:p>
        </p:txBody>
      </p:sp>
    </p:spTree>
    <p:extLst>
      <p:ext uri="{BB962C8B-B14F-4D97-AF65-F5344CB8AC3E}">
        <p14:creationId xmlns:p14="http://schemas.microsoft.com/office/powerpoint/2010/main" val="335341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2010 study in patients treated for Hepatic Cirrhosis with hospitalization involving Hepatic encephalopathy resulted in 22% of the </a:t>
            </a:r>
            <a:r>
              <a:rPr lang="en-US" dirty="0" err="1" smtClean="0"/>
              <a:t>Rifaxmin</a:t>
            </a:r>
            <a:r>
              <a:rPr lang="en-US" dirty="0" smtClean="0"/>
              <a:t> treated group experiencing a breakthrough episode of Hepatic encephalopathy as compared to 46% of the placebo group. The majority patients were also receiving Lactulose therapy for prevention of hepatic encephalopathy in addition to </a:t>
            </a:r>
            <a:r>
              <a:rPr lang="en-US" dirty="0" err="1" smtClean="0"/>
              <a:t>Rifaximin</a:t>
            </a:r>
            <a:r>
              <a:rPr lang="en-US" dirty="0" smtClean="0"/>
              <a:t>.</a:t>
            </a:r>
            <a:endParaRPr lang="en-US" dirty="0"/>
          </a:p>
        </p:txBody>
      </p:sp>
    </p:spTree>
    <p:extLst>
      <p:ext uri="{BB962C8B-B14F-4D97-AF65-F5344CB8AC3E}">
        <p14:creationId xmlns:p14="http://schemas.microsoft.com/office/powerpoint/2010/main" val="3990465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209802"/>
            <a:ext cx="8311895" cy="461665"/>
          </a:xfrm>
          <a:prstGeom prst="rect">
            <a:avLst/>
          </a:prstGeom>
        </p:spPr>
        <p:txBody>
          <a:bodyPr wrap="square">
            <a:spAutoFit/>
          </a:bodyPr>
          <a:lstStyle/>
          <a:p>
            <a:pPr defTabSz="457200">
              <a:spcAft>
                <a:spcPts val="300"/>
              </a:spcAft>
            </a:pPr>
            <a:r>
              <a:rPr lang="en-US" sz="24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 Course</a:t>
            </a:r>
          </a:p>
        </p:txBody>
      </p:sp>
      <p:sp>
        <p:nvSpPr>
          <p:cNvPr id="18" name="Subtitle 2"/>
          <p:cNvSpPr>
            <a:spLocks noGrp="1"/>
          </p:cNvSpPr>
          <p:nvPr>
            <p:ph type="subTitle" idx="1"/>
          </p:nvPr>
        </p:nvSpPr>
        <p:spPr>
          <a:xfrm>
            <a:off x="476251" y="3695700"/>
            <a:ext cx="8314943" cy="1333500"/>
          </a:xfrm>
          <a:prstGeom prst="rect">
            <a:avLst/>
          </a:prstGeo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a:cs typeface="Arial"/>
              </a:rPr>
              <a:t>Add subtitle</a:t>
            </a:r>
            <a:endParaRPr lang="en-US" dirty="0">
              <a:latin typeface="Arial"/>
              <a:cs typeface="Arial"/>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77012" y="2686050"/>
            <a:ext cx="8314182" cy="1028700"/>
          </a:xfrm>
          <a:prstGeom prst="rect">
            <a:avLst/>
          </a:prstGeom>
        </p:spPr>
        <p:txBody>
          <a:bodyPr anchor="ctr" anchorCtr="0">
            <a:normAutofit/>
          </a:bodyPr>
          <a:lstStyle>
            <a:lvl1pPr algn="l">
              <a:defRPr sz="32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76250" y="5071535"/>
            <a:ext cx="8314944" cy="609600"/>
          </a:xfrm>
          <a:prstGeom prst="rect">
            <a:avLst/>
          </a:prstGeom>
        </p:spPr>
        <p:txBody>
          <a:bodyPr vert="horz"/>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447802"/>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447800"/>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grpSp>
        <p:nvGrpSpPr>
          <p:cNvPr id="153" name="Group 152"/>
          <p:cNvGrpSpPr/>
          <p:nvPr userDrawn="1"/>
        </p:nvGrpSpPr>
        <p:grpSpPr>
          <a:xfrm>
            <a:off x="7740233" y="6336972"/>
            <a:ext cx="1399539" cy="494594"/>
            <a:chOff x="7740233" y="6336972"/>
            <a:chExt cx="1399539" cy="494594"/>
          </a:xfrm>
        </p:grpSpPr>
        <p:sp>
          <p:nvSpPr>
            <p:cNvPr id="154" name="Rectangle 153"/>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55" name="Rectangle 154"/>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56" name="Group 155"/>
            <p:cNvGrpSpPr/>
            <p:nvPr/>
          </p:nvGrpSpPr>
          <p:grpSpPr>
            <a:xfrm>
              <a:off x="7740233" y="6413546"/>
              <a:ext cx="354457" cy="350649"/>
              <a:chOff x="7752933" y="6426246"/>
              <a:chExt cx="354457" cy="350649"/>
            </a:xfrm>
          </p:grpSpPr>
          <p:sp>
            <p:nvSpPr>
              <p:cNvPr id="157" name="Dodecagon 15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02427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grpSp>
        <p:nvGrpSpPr>
          <p:cNvPr id="64" name="Group 63"/>
          <p:cNvGrpSpPr/>
          <p:nvPr userDrawn="1"/>
        </p:nvGrpSpPr>
        <p:grpSpPr>
          <a:xfrm>
            <a:off x="7740233" y="6336972"/>
            <a:ext cx="1399539" cy="494594"/>
            <a:chOff x="7740233" y="6336972"/>
            <a:chExt cx="1399539" cy="494594"/>
          </a:xfrm>
        </p:grpSpPr>
        <p:sp>
          <p:nvSpPr>
            <p:cNvPr id="66" name="Rectangle 6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67" name="Rectangle 66"/>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68" name="Group 67"/>
            <p:cNvGrpSpPr/>
            <p:nvPr/>
          </p:nvGrpSpPr>
          <p:grpSpPr>
            <a:xfrm>
              <a:off x="7740233" y="6413546"/>
              <a:ext cx="354457" cy="350649"/>
              <a:chOff x="7752933" y="6426246"/>
              <a:chExt cx="354457" cy="350649"/>
            </a:xfrm>
          </p:grpSpPr>
          <p:sp>
            <p:nvSpPr>
              <p:cNvPr id="69" name="Dodecagon 68"/>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Dodecagon 84"/>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Dodecagon 85"/>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77138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57" name="Group 56"/>
          <p:cNvGrpSpPr/>
          <p:nvPr userDrawn="1"/>
        </p:nvGrpSpPr>
        <p:grpSpPr>
          <a:xfrm>
            <a:off x="7740233" y="6336972"/>
            <a:ext cx="1399539" cy="494594"/>
            <a:chOff x="7740233" y="6336972"/>
            <a:chExt cx="1399539" cy="494594"/>
          </a:xfrm>
        </p:grpSpPr>
        <p:sp>
          <p:nvSpPr>
            <p:cNvPr id="58" name="Rectangle 57"/>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59" name="Rectangle 58"/>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60" name="Group 59"/>
            <p:cNvGrpSpPr/>
            <p:nvPr/>
          </p:nvGrpSpPr>
          <p:grpSpPr>
            <a:xfrm>
              <a:off x="7740233" y="6413546"/>
              <a:ext cx="354457" cy="350649"/>
              <a:chOff x="7752933" y="6426246"/>
              <a:chExt cx="354457" cy="350649"/>
            </a:xfrm>
          </p:grpSpPr>
          <p:sp>
            <p:nvSpPr>
              <p:cNvPr id="61" name="Dodecagon 60"/>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Dodecagon 61"/>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Dodecagon 62"/>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odecagon 63"/>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Dodecagon 64"/>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decagon 65"/>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odecagon 66"/>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B59452"/>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chemeClr val="accent5"/>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userDrawn="1"/>
        </p:nvGrpSpPr>
        <p:grpSpPr>
          <a:xfrm>
            <a:off x="7594600" y="6359197"/>
            <a:ext cx="1535565" cy="507294"/>
            <a:chOff x="7594600" y="6359197"/>
            <a:chExt cx="1535565" cy="507294"/>
          </a:xfrm>
        </p:grpSpPr>
        <p:sp>
          <p:nvSpPr>
            <p:cNvPr id="61" name="Rectangle 60"/>
            <p:cNvSpPr/>
            <p:nvPr userDrawn="1"/>
          </p:nvSpPr>
          <p:spPr>
            <a:xfrm>
              <a:off x="7810381" y="6359197"/>
              <a:ext cx="131978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spc="-50" dirty="0" smtClean="0">
                  <a:solidFill>
                    <a:schemeClr val="bg1"/>
                  </a:solidFill>
                  <a:latin typeface="Myriad Pro"/>
                  <a:cs typeface="Myriad Pro"/>
                </a:rPr>
                <a:t>Hepatitis C</a:t>
              </a:r>
              <a:endParaRPr lang="en-US" sz="1800" b="0" spc="-50" dirty="0">
                <a:solidFill>
                  <a:schemeClr val="bg1"/>
                </a:solidFill>
                <a:latin typeface="Myriad Pro"/>
                <a:cs typeface="Myriad Pro"/>
              </a:endParaRPr>
            </a:p>
          </p:txBody>
        </p:sp>
        <p:sp>
          <p:nvSpPr>
            <p:cNvPr id="62" name="Rectangle 61"/>
            <p:cNvSpPr/>
            <p:nvPr userDrawn="1"/>
          </p:nvSpPr>
          <p:spPr>
            <a:xfrm>
              <a:off x="7944276" y="6561691"/>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Curriculum</a:t>
              </a:r>
              <a:endParaRPr lang="en-US" sz="1300" dirty="0">
                <a:solidFill>
                  <a:srgbClr val="C25858"/>
                </a:solidFill>
                <a:latin typeface="Myriad Pro"/>
                <a:cs typeface="Myriad Pro"/>
              </a:endParaRPr>
            </a:p>
          </p:txBody>
        </p:sp>
        <p:grpSp>
          <p:nvGrpSpPr>
            <p:cNvPr id="63" name="Group 62"/>
            <p:cNvGrpSpPr/>
            <p:nvPr userDrawn="1"/>
          </p:nvGrpSpPr>
          <p:grpSpPr>
            <a:xfrm>
              <a:off x="7594600" y="6445296"/>
              <a:ext cx="354457" cy="350649"/>
              <a:chOff x="7752933" y="6426246"/>
              <a:chExt cx="354457" cy="350649"/>
            </a:xfrm>
          </p:grpSpPr>
          <p:sp>
            <p:nvSpPr>
              <p:cNvPr id="64" name="Dodecagon 63"/>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Dodecagon 64"/>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decagon 65"/>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odecagon 66"/>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D3BF97"/>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userDrawn="1"/>
        </p:nvGrpSpPr>
        <p:grpSpPr>
          <a:xfrm>
            <a:off x="7740233" y="6336972"/>
            <a:ext cx="1399539" cy="494594"/>
            <a:chOff x="7740233" y="6336972"/>
            <a:chExt cx="1399539" cy="494594"/>
          </a:xfrm>
        </p:grpSpPr>
        <p:sp>
          <p:nvSpPr>
            <p:cNvPr id="62" name="Rectangle 61"/>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63" name="Rectangle 62"/>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64" name="Group 63"/>
            <p:cNvGrpSpPr/>
            <p:nvPr/>
          </p:nvGrpSpPr>
          <p:grpSpPr>
            <a:xfrm>
              <a:off x="7740233" y="6413546"/>
              <a:ext cx="354457" cy="350649"/>
              <a:chOff x="7752933" y="6426246"/>
              <a:chExt cx="354457" cy="350649"/>
            </a:xfrm>
          </p:grpSpPr>
          <p:sp>
            <p:nvSpPr>
              <p:cNvPr id="65" name="Dodecagon 64"/>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decagon 65"/>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odecagon 66"/>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D3BF97"/>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userDrawn="1"/>
        </p:nvGrpSpPr>
        <p:grpSpPr>
          <a:xfrm>
            <a:off x="7740233" y="6336972"/>
            <a:ext cx="1399539" cy="494594"/>
            <a:chOff x="7740233" y="6336972"/>
            <a:chExt cx="1399539" cy="494594"/>
          </a:xfrm>
        </p:grpSpPr>
        <p:sp>
          <p:nvSpPr>
            <p:cNvPr id="62" name="Rectangle 61"/>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63" name="Rectangle 62"/>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64" name="Group 63"/>
            <p:cNvGrpSpPr/>
            <p:nvPr/>
          </p:nvGrpSpPr>
          <p:grpSpPr>
            <a:xfrm>
              <a:off x="7740233" y="6413546"/>
              <a:ext cx="354457" cy="350649"/>
              <a:chOff x="7752933" y="6426246"/>
              <a:chExt cx="354457" cy="350649"/>
            </a:xfrm>
          </p:grpSpPr>
          <p:sp>
            <p:nvSpPr>
              <p:cNvPr id="65" name="Dodecagon 64"/>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decagon 65"/>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odecagon 66"/>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44224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3" name="Group 52"/>
          <p:cNvGrpSpPr/>
          <p:nvPr userDrawn="1"/>
        </p:nvGrpSpPr>
        <p:grpSpPr>
          <a:xfrm>
            <a:off x="7740233" y="6336972"/>
            <a:ext cx="1399539" cy="494594"/>
            <a:chOff x="7752933" y="6349672"/>
            <a:chExt cx="1399539" cy="494594"/>
          </a:xfrm>
        </p:grpSpPr>
        <p:sp>
          <p:nvSpPr>
            <p:cNvPr id="54" name="Rectangle 53"/>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55" name="Rectangle 54"/>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56" name="Group 55"/>
            <p:cNvGrpSpPr/>
            <p:nvPr/>
          </p:nvGrpSpPr>
          <p:grpSpPr>
            <a:xfrm>
              <a:off x="7752933" y="6426246"/>
              <a:ext cx="354457" cy="350649"/>
              <a:chOff x="7752933" y="6426246"/>
              <a:chExt cx="354457" cy="350649"/>
            </a:xfrm>
          </p:grpSpPr>
          <p:sp>
            <p:nvSpPr>
              <p:cNvPr id="57" name="Dodecagon 5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odecagon 5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odecagon 5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Dodecagon 5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Dodecagon 6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Dodecagon 6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Dodecagon 6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odecagon 6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Dodecagon 6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odecagon 6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odecagon 6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86" r:id="rId4"/>
    <p:sldLayoutId id="2147483691" r:id="rId5"/>
    <p:sldLayoutId id="2147483665" r:id="rId6"/>
    <p:sldLayoutId id="2147483689" r:id="rId7"/>
    <p:sldLayoutId id="2147483666" r:id="rId8"/>
    <p:sldLayoutId id="2147483688" r:id="rId9"/>
    <p:sldLayoutId id="2147483668" r:id="rId10"/>
    <p:sldLayoutId id="2147483687" r:id="rId11"/>
    <p:sldLayoutId id="2147483690"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gif"/><Relationship Id="rId7" Type="http://schemas.openxmlformats.org/officeDocument/2006/relationships/image" Target="../media/image7.jpeg"/><Relationship Id="rId2" Type="http://schemas.openxmlformats.org/officeDocument/2006/relationships/hyperlink" Target="http://www.google.com/url?sa=i&amp;rct=j&amp;q=&amp;esrc=s&amp;frm=1&amp;source=images&amp;cd=&amp;cad=rja&amp;docid=tHipzcVmjUZUlM&amp;tbnid=PN2f2iG-DEGP-M:&amp;ved=0CAUQjRw&amp;url=http://blogs.villagevoice.com/runninscared/2012/05/new_jersey_man_2.php&amp;ei=O6cOUsXtE4f2iwLGhIEw&amp;psig=AFQjCNHMVLPaWSXwnSdPkbRY7Om8IfL6kA&amp;ust=1376778422937535" TargetMode="External"/><Relationship Id="rId1" Type="http://schemas.openxmlformats.org/officeDocument/2006/relationships/slideLayout" Target="../slideLayouts/slideLayout8.xml"/><Relationship Id="rId6" Type="http://schemas.openxmlformats.org/officeDocument/2006/relationships/hyperlink" Target="http://www.google.com/url?sa=i&amp;rct=j&amp;q=&amp;esrc=s&amp;frm=1&amp;source=images&amp;cd=&amp;cad=rja&amp;docid=vt6SdclZg_hnCM&amp;tbnid=Hk0h096rXW29WM:&amp;ved=0CAUQjRw&amp;url=http://www.123rf.com/clipart-vector/anatomy_muscle.html&amp;ei=x6UOUraDHKSujAKG4IHwCQ&amp;psig=AFQjCNEEd0HOc6NBEi6sjjLhm_HTUB-lLA&amp;ust=1376778023219610" TargetMode="External"/><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www.google.com/url?sa=i&amp;rct=j&amp;q=&amp;esrc=s&amp;frm=1&amp;source=images&amp;cd=&amp;cad=rja&amp;docid=ZW_UBm4woxB9SM&amp;tbnid=eAsMr3yGPo43rM:&amp;ved=0CAUQjRw&amp;url=http://vector.me/browse/116365/human_brain_sketch_with_eyes_and_cerebrellum_clip_art&amp;ei=q6YOUqqEFoGriAK5toH4Aw&amp;psig=AFQjCNERI4Oe2L9LCJUsAKqbpAZ6Ppb2jQ&amp;ust=137677824088387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6251" y="3924300"/>
            <a:ext cx="8314943" cy="1333500"/>
          </a:xfrm>
        </p:spPr>
        <p:txBody>
          <a:bodyPr>
            <a:noAutofit/>
          </a:bodyPr>
          <a:lstStyle/>
          <a:p>
            <a:pPr>
              <a:lnSpc>
                <a:spcPts val="1800"/>
              </a:lnSpc>
            </a:pPr>
            <a:r>
              <a:rPr lang="en-US" sz="1800" dirty="0"/>
              <a:t>Charles Landis, MD, PhD</a:t>
            </a:r>
          </a:p>
          <a:p>
            <a:pPr>
              <a:lnSpc>
                <a:spcPts val="1800"/>
              </a:lnSpc>
            </a:pPr>
            <a:r>
              <a:rPr lang="en-US" sz="1800" dirty="0"/>
              <a:t>Assistant </a:t>
            </a:r>
            <a:r>
              <a:rPr lang="en-US" sz="1800" dirty="0" smtClean="0"/>
              <a:t>Professor of Medicine</a:t>
            </a:r>
            <a:endParaRPr lang="en-US" sz="1800" dirty="0"/>
          </a:p>
          <a:p>
            <a:pPr>
              <a:lnSpc>
                <a:spcPts val="1800"/>
              </a:lnSpc>
            </a:pPr>
            <a:r>
              <a:rPr lang="en-US" sz="1800" dirty="0"/>
              <a:t>Division of Gastroenterology and Hepatology</a:t>
            </a:r>
          </a:p>
          <a:p>
            <a:pPr>
              <a:lnSpc>
                <a:spcPts val="1800"/>
              </a:lnSpc>
            </a:pPr>
            <a:r>
              <a:rPr lang="en-US" sz="1800" dirty="0" smtClean="0"/>
              <a:t>University </a:t>
            </a:r>
            <a:r>
              <a:rPr lang="en-US" sz="1800" dirty="0"/>
              <a:t>of Washington</a:t>
            </a:r>
          </a:p>
        </p:txBody>
      </p:sp>
      <p:sp>
        <p:nvSpPr>
          <p:cNvPr id="2" name="Title 1"/>
          <p:cNvSpPr>
            <a:spLocks noGrp="1"/>
          </p:cNvSpPr>
          <p:nvPr>
            <p:ph type="ctrTitle"/>
          </p:nvPr>
        </p:nvSpPr>
        <p:spPr/>
        <p:txBody>
          <a:bodyPr>
            <a:normAutofit/>
          </a:bodyPr>
          <a:lstStyle/>
          <a:p>
            <a:r>
              <a:rPr lang="en-US" sz="2800" dirty="0"/>
              <a:t>Hepatic Encephalopathy</a:t>
            </a:r>
          </a:p>
        </p:txBody>
      </p:sp>
      <p:sp>
        <p:nvSpPr>
          <p:cNvPr id="4" name="Text Placeholder 3"/>
          <p:cNvSpPr>
            <a:spLocks noGrp="1"/>
          </p:cNvSpPr>
          <p:nvPr>
            <p:ph type="body" sz="quarter" idx="10"/>
          </p:nvPr>
        </p:nvSpPr>
        <p:spPr>
          <a:xfrm>
            <a:off x="476250" y="5337052"/>
            <a:ext cx="8314944" cy="454148"/>
          </a:xfrm>
        </p:spPr>
        <p:txBody>
          <a:bodyPr anchor="ctr"/>
          <a:lstStyle/>
          <a:p>
            <a:r>
              <a:rPr lang="en-US" dirty="0" smtClean="0">
                <a:solidFill>
                  <a:schemeClr val="accent6">
                    <a:lumMod val="20000"/>
                    <a:lumOff val="80000"/>
                  </a:schemeClr>
                </a:solidFill>
                <a:cs typeface="Arial"/>
              </a:rPr>
              <a:t>Last </a:t>
            </a:r>
            <a:r>
              <a:rPr lang="en-US" dirty="0">
                <a:solidFill>
                  <a:schemeClr val="accent6">
                    <a:lumMod val="20000"/>
                    <a:lumOff val="80000"/>
                  </a:schemeClr>
                </a:solidFill>
                <a:cs typeface="Arial"/>
              </a:rPr>
              <a:t>Updated: </a:t>
            </a:r>
            <a:r>
              <a:rPr lang="en-US" dirty="0" smtClean="0">
                <a:solidFill>
                  <a:schemeClr val="accent6">
                    <a:lumMod val="20000"/>
                    <a:lumOff val="80000"/>
                  </a:schemeClr>
                </a:solidFill>
                <a:cs typeface="Arial"/>
              </a:rPr>
              <a:t>August 21, 2013</a:t>
            </a:r>
            <a:endParaRPr lang="en-US" dirty="0">
              <a:solidFill>
                <a:schemeClr val="accent6">
                  <a:lumMod val="20000"/>
                  <a:lumOff val="80000"/>
                </a:schemeClr>
              </a:solidFill>
            </a:endParaRPr>
          </a:p>
        </p:txBody>
      </p:sp>
    </p:spTree>
    <p:extLst>
      <p:ext uri="{BB962C8B-B14F-4D97-AF65-F5344CB8AC3E}">
        <p14:creationId xmlns:p14="http://schemas.microsoft.com/office/powerpoint/2010/main" val="20153975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ts val="3600"/>
              </a:lnSpc>
            </a:pPr>
            <a:r>
              <a:rPr lang="en-US" sz="3100" dirty="0">
                <a:solidFill>
                  <a:schemeClr val="accent5">
                    <a:lumMod val="20000"/>
                    <a:lumOff val="80000"/>
                  </a:schemeClr>
                </a:solidFill>
              </a:rPr>
              <a:t>Clinical Features of </a:t>
            </a:r>
            <a:r>
              <a:rPr lang="en-US" sz="3100" dirty="0" smtClean="0">
                <a:solidFill>
                  <a:schemeClr val="accent5">
                    <a:lumMod val="20000"/>
                    <a:lumOff val="80000"/>
                  </a:schemeClr>
                </a:solidFill>
              </a:rPr>
              <a:t>Hepatic Encephalopathy </a:t>
            </a:r>
            <a:r>
              <a:rPr lang="en-US" sz="3600" dirty="0"/>
              <a:t/>
            </a:r>
            <a:br>
              <a:rPr lang="en-US" sz="3600" dirty="0"/>
            </a:br>
            <a:r>
              <a:rPr lang="en-US" sz="4000" dirty="0"/>
              <a:t>West Haven Criteria</a:t>
            </a:r>
          </a:p>
        </p:txBody>
      </p:sp>
      <p:sp>
        <p:nvSpPr>
          <p:cNvPr id="9" name="Content Placeholder 8"/>
          <p:cNvSpPr>
            <a:spLocks noGrp="1"/>
          </p:cNvSpPr>
          <p:nvPr>
            <p:ph sz="quarter" idx="13"/>
          </p:nvPr>
        </p:nvSpPr>
        <p:spPr/>
        <p:txBody>
          <a:bodyPr/>
          <a:lstStyle/>
          <a:p>
            <a:r>
              <a:rPr lang="en-US" dirty="0"/>
              <a:t>Source: Bajaj JS. Aliment </a:t>
            </a:r>
            <a:r>
              <a:rPr lang="en-US" dirty="0" err="1"/>
              <a:t>Pharmacol</a:t>
            </a:r>
            <a:r>
              <a:rPr lang="en-US" dirty="0"/>
              <a:t> </a:t>
            </a:r>
            <a:r>
              <a:rPr lang="en-US" dirty="0" err="1"/>
              <a:t>Ther</a:t>
            </a:r>
            <a:r>
              <a:rPr lang="en-US" dirty="0"/>
              <a:t>. 2010;31:537-47</a:t>
            </a:r>
            <a:r>
              <a:rPr lang="en-US" dirty="0" smtClean="0"/>
              <a:t>.</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394380892"/>
              </p:ext>
            </p:extLst>
          </p:nvPr>
        </p:nvGraphicFramePr>
        <p:xfrm>
          <a:off x="457200" y="1524000"/>
          <a:ext cx="8229600" cy="4572000"/>
        </p:xfrm>
        <a:graphic>
          <a:graphicData uri="http://schemas.openxmlformats.org/drawingml/2006/table">
            <a:tbl>
              <a:tblPr firstRow="1" bandRow="1">
                <a:tableStyleId>{5C22544A-7EE6-4342-B048-85BDC9FD1C3A}</a:tableStyleId>
              </a:tblPr>
              <a:tblGrid>
                <a:gridCol w="914400"/>
                <a:gridCol w="1905000"/>
                <a:gridCol w="2667000"/>
                <a:gridCol w="2743200"/>
              </a:tblGrid>
              <a:tr h="612803">
                <a:tc>
                  <a:txBody>
                    <a:bodyPr/>
                    <a:lstStyle/>
                    <a:p>
                      <a:r>
                        <a:rPr lang="en-US" dirty="0" smtClean="0"/>
                        <a:t>Grade</a:t>
                      </a:r>
                      <a:endParaRPr lang="en-US" dirty="0"/>
                    </a:p>
                  </a:txBody>
                  <a:tcPr anchor="ctr">
                    <a:solidFill>
                      <a:srgbClr val="0A4463"/>
                    </a:solidFill>
                  </a:tcPr>
                </a:tc>
                <a:tc>
                  <a:txBody>
                    <a:bodyPr/>
                    <a:lstStyle/>
                    <a:p>
                      <a:r>
                        <a:rPr lang="en-US" dirty="0"/>
                        <a:t>Consciousness</a:t>
                      </a:r>
                    </a:p>
                  </a:txBody>
                  <a:tcPr anchor="ctr">
                    <a:solidFill>
                      <a:srgbClr val="0A4463"/>
                    </a:solidFill>
                  </a:tcPr>
                </a:tc>
                <a:tc>
                  <a:txBody>
                    <a:bodyPr/>
                    <a:lstStyle/>
                    <a:p>
                      <a:r>
                        <a:rPr lang="en-US" dirty="0"/>
                        <a:t>Intellect </a:t>
                      </a:r>
                      <a:r>
                        <a:rPr lang="en-US" dirty="0" smtClean="0"/>
                        <a:t>and Behavior</a:t>
                      </a:r>
                      <a:endParaRPr lang="en-US" dirty="0"/>
                    </a:p>
                  </a:txBody>
                  <a:tcPr anchor="ctr">
                    <a:solidFill>
                      <a:srgbClr val="0A4463"/>
                    </a:solidFill>
                  </a:tcPr>
                </a:tc>
                <a:tc>
                  <a:txBody>
                    <a:bodyPr/>
                    <a:lstStyle/>
                    <a:p>
                      <a:r>
                        <a:rPr lang="en-US" dirty="0"/>
                        <a:t>Neurological </a:t>
                      </a:r>
                      <a:r>
                        <a:rPr lang="en-US" dirty="0" smtClean="0"/>
                        <a:t>Findings</a:t>
                      </a:r>
                      <a:endParaRPr lang="en-US" dirty="0"/>
                    </a:p>
                  </a:txBody>
                  <a:tcPr anchor="ctr">
                    <a:solidFill>
                      <a:srgbClr val="0A4463"/>
                    </a:solidFill>
                  </a:tcPr>
                </a:tc>
              </a:tr>
              <a:tr h="992157">
                <a:tc>
                  <a:txBody>
                    <a:bodyPr/>
                    <a:lstStyle/>
                    <a:p>
                      <a:r>
                        <a:rPr lang="en-US"/>
                        <a:t>0</a:t>
                      </a:r>
                    </a:p>
                  </a:txBody>
                  <a:tcPr anchor="ctr"/>
                </a:tc>
                <a:tc>
                  <a:txBody>
                    <a:bodyPr/>
                    <a:lstStyle/>
                    <a:p>
                      <a:r>
                        <a:rPr lang="en-US"/>
                        <a:t>Normal</a:t>
                      </a:r>
                    </a:p>
                  </a:txBody>
                  <a:tcPr anchor="ctr"/>
                </a:tc>
                <a:tc>
                  <a:txBody>
                    <a:bodyPr/>
                    <a:lstStyle/>
                    <a:p>
                      <a:r>
                        <a:rPr lang="en-US" dirty="0"/>
                        <a:t>Normal</a:t>
                      </a:r>
                    </a:p>
                  </a:txBody>
                  <a:tcPr anchor="ctr"/>
                </a:tc>
                <a:tc>
                  <a:txBody>
                    <a:bodyPr/>
                    <a:lstStyle/>
                    <a:p>
                      <a:r>
                        <a:rPr lang="en-US" dirty="0"/>
                        <a:t>Normal </a:t>
                      </a:r>
                      <a:r>
                        <a:rPr lang="en-US" dirty="0" smtClean="0"/>
                        <a:t>examination</a:t>
                      </a:r>
                      <a:r>
                        <a:rPr lang="en-US" baseline="0" dirty="0" smtClean="0"/>
                        <a:t> or</a:t>
                      </a:r>
                      <a:r>
                        <a:rPr lang="en-US" dirty="0" smtClean="0"/>
                        <a:t> impaired </a:t>
                      </a:r>
                      <a:r>
                        <a:rPr lang="en-US" dirty="0"/>
                        <a:t>psychomotor </a:t>
                      </a:r>
                      <a:r>
                        <a:rPr lang="en-US" dirty="0" smtClean="0"/>
                        <a:t>testing (MHE)</a:t>
                      </a:r>
                      <a:endParaRPr lang="en-US" dirty="0"/>
                    </a:p>
                  </a:txBody>
                  <a:tcPr anchor="ctr"/>
                </a:tc>
              </a:tr>
              <a:tr h="1029692">
                <a:tc>
                  <a:txBody>
                    <a:bodyPr/>
                    <a:lstStyle/>
                    <a:p>
                      <a:r>
                        <a:rPr lang="en-US"/>
                        <a:t>1</a:t>
                      </a:r>
                    </a:p>
                  </a:txBody>
                  <a:tcPr anchor="ctr"/>
                </a:tc>
                <a:tc>
                  <a:txBody>
                    <a:bodyPr/>
                    <a:lstStyle/>
                    <a:p>
                      <a:r>
                        <a:rPr lang="en-US"/>
                        <a:t>Mild lack of awareness</a:t>
                      </a:r>
                    </a:p>
                  </a:txBody>
                  <a:tcPr anchor="ctr"/>
                </a:tc>
                <a:tc>
                  <a:txBody>
                    <a:bodyPr/>
                    <a:lstStyle/>
                    <a:p>
                      <a:r>
                        <a:rPr lang="en-US"/>
                        <a:t>Shortened attention span; impaired addition or subtraction</a:t>
                      </a:r>
                    </a:p>
                  </a:txBody>
                  <a:tcPr anchor="ctr"/>
                </a:tc>
                <a:tc>
                  <a:txBody>
                    <a:bodyPr/>
                    <a:lstStyle/>
                    <a:p>
                      <a:r>
                        <a:rPr lang="en-US" dirty="0"/>
                        <a:t>Mild </a:t>
                      </a:r>
                      <a:r>
                        <a:rPr lang="en-US" dirty="0" err="1"/>
                        <a:t>asterixis</a:t>
                      </a:r>
                      <a:r>
                        <a:rPr lang="en-US" dirty="0"/>
                        <a:t> or tremor</a:t>
                      </a:r>
                    </a:p>
                  </a:txBody>
                  <a:tcPr anchor="ctr"/>
                </a:tc>
              </a:tr>
              <a:tr h="720785">
                <a:tc>
                  <a:txBody>
                    <a:bodyPr/>
                    <a:lstStyle/>
                    <a:p>
                      <a:r>
                        <a:rPr lang="en-US" dirty="0"/>
                        <a:t>2</a:t>
                      </a:r>
                    </a:p>
                  </a:txBody>
                  <a:tcPr anchor="ctr"/>
                </a:tc>
                <a:tc>
                  <a:txBody>
                    <a:bodyPr/>
                    <a:lstStyle/>
                    <a:p>
                      <a:r>
                        <a:rPr lang="en-US"/>
                        <a:t>Lethargic</a:t>
                      </a:r>
                    </a:p>
                  </a:txBody>
                  <a:tcPr anchor="ctr"/>
                </a:tc>
                <a:tc>
                  <a:txBody>
                    <a:bodyPr/>
                    <a:lstStyle/>
                    <a:p>
                      <a:r>
                        <a:rPr lang="en-US"/>
                        <a:t>Disoriented; inappropriate behaviour</a:t>
                      </a:r>
                    </a:p>
                  </a:txBody>
                  <a:tcPr anchor="ctr"/>
                </a:tc>
                <a:tc>
                  <a:txBody>
                    <a:bodyPr/>
                    <a:lstStyle/>
                    <a:p>
                      <a:r>
                        <a:rPr lang="en-US" dirty="0"/>
                        <a:t>Obvious </a:t>
                      </a:r>
                      <a:r>
                        <a:rPr lang="en-US" dirty="0" err="1"/>
                        <a:t>asterixis</a:t>
                      </a:r>
                      <a:r>
                        <a:rPr lang="en-US" dirty="0"/>
                        <a:t>; slurred speech</a:t>
                      </a:r>
                    </a:p>
                  </a:txBody>
                  <a:tcPr anchor="ctr"/>
                </a:tc>
              </a:tr>
              <a:tr h="720785">
                <a:tc>
                  <a:txBody>
                    <a:bodyPr/>
                    <a:lstStyle/>
                    <a:p>
                      <a:r>
                        <a:rPr lang="en-US" dirty="0"/>
                        <a:t>3</a:t>
                      </a:r>
                    </a:p>
                  </a:txBody>
                  <a:tcPr anchor="ctr"/>
                </a:tc>
                <a:tc>
                  <a:txBody>
                    <a:bodyPr/>
                    <a:lstStyle/>
                    <a:p>
                      <a:r>
                        <a:rPr lang="en-US"/>
                        <a:t>Somnolent but arousable</a:t>
                      </a:r>
                    </a:p>
                  </a:txBody>
                  <a:tcPr anchor="ctr"/>
                </a:tc>
                <a:tc>
                  <a:txBody>
                    <a:bodyPr/>
                    <a:lstStyle/>
                    <a:p>
                      <a:r>
                        <a:rPr lang="en-US"/>
                        <a:t>Gross disorientation; bizarre behaviour</a:t>
                      </a:r>
                    </a:p>
                  </a:txBody>
                  <a:tcPr anchor="ctr"/>
                </a:tc>
                <a:tc>
                  <a:txBody>
                    <a:bodyPr/>
                    <a:lstStyle/>
                    <a:p>
                      <a:r>
                        <a:rPr lang="en-US" dirty="0"/>
                        <a:t>Muscular rigidity and clonus; Hyper-</a:t>
                      </a:r>
                      <a:r>
                        <a:rPr lang="en-US" dirty="0" err="1"/>
                        <a:t>reflexia</a:t>
                      </a:r>
                      <a:endParaRPr lang="en-US" dirty="0"/>
                    </a:p>
                  </a:txBody>
                  <a:tcPr anchor="ctr"/>
                </a:tc>
              </a:tr>
              <a:tr h="495778">
                <a:tc>
                  <a:txBody>
                    <a:bodyPr/>
                    <a:lstStyle/>
                    <a:p>
                      <a:r>
                        <a:rPr lang="en-US"/>
                        <a:t>4</a:t>
                      </a:r>
                    </a:p>
                  </a:txBody>
                  <a:tcPr anchor="ctr"/>
                </a:tc>
                <a:tc>
                  <a:txBody>
                    <a:bodyPr/>
                    <a:lstStyle/>
                    <a:p>
                      <a:r>
                        <a:rPr lang="en-US"/>
                        <a:t>Coma</a:t>
                      </a:r>
                    </a:p>
                  </a:txBody>
                  <a:tcPr anchor="ctr"/>
                </a:tc>
                <a:tc>
                  <a:txBody>
                    <a:bodyPr/>
                    <a:lstStyle/>
                    <a:p>
                      <a:r>
                        <a:rPr lang="en-US"/>
                        <a:t>Coma</a:t>
                      </a:r>
                    </a:p>
                  </a:txBody>
                  <a:tcPr anchor="ctr"/>
                </a:tc>
                <a:tc>
                  <a:txBody>
                    <a:bodyPr/>
                    <a:lstStyle/>
                    <a:p>
                      <a:r>
                        <a:rPr lang="en-US" dirty="0" err="1"/>
                        <a:t>Decerebrate</a:t>
                      </a:r>
                      <a:r>
                        <a:rPr lang="en-US" dirty="0"/>
                        <a:t> posturing</a:t>
                      </a:r>
                    </a:p>
                  </a:txBody>
                  <a:tcPr anchor="ctr"/>
                </a:tc>
              </a:tr>
            </a:tbl>
          </a:graphicData>
        </a:graphic>
      </p:graphicFrame>
    </p:spTree>
    <p:extLst>
      <p:ext uri="{BB962C8B-B14F-4D97-AF65-F5344CB8AC3E}">
        <p14:creationId xmlns:p14="http://schemas.microsoft.com/office/powerpoint/2010/main" val="2335988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ts val="3200"/>
              </a:lnSpc>
            </a:pPr>
            <a:r>
              <a:rPr lang="en-US" dirty="0" smtClean="0">
                <a:solidFill>
                  <a:srgbClr val="F0EADC"/>
                </a:solidFill>
              </a:rPr>
              <a:t>Subcategories </a:t>
            </a:r>
            <a:r>
              <a:rPr lang="en-US" dirty="0">
                <a:solidFill>
                  <a:srgbClr val="F0EADC"/>
                </a:solidFill>
              </a:rPr>
              <a:t>of Hepatic </a:t>
            </a:r>
            <a:r>
              <a:rPr lang="en-US" dirty="0" smtClean="0">
                <a:solidFill>
                  <a:srgbClr val="F0EADC"/>
                </a:solidFill>
              </a:rPr>
              <a:t>Encephalopathy</a:t>
            </a:r>
            <a:br>
              <a:rPr lang="en-US" dirty="0" smtClean="0">
                <a:solidFill>
                  <a:srgbClr val="F0EADC"/>
                </a:solidFill>
              </a:rPr>
            </a:br>
            <a:r>
              <a:rPr lang="en-US" sz="3600" dirty="0" smtClean="0"/>
              <a:t>Type </a:t>
            </a:r>
            <a:r>
              <a:rPr lang="en-US" sz="3600" dirty="0"/>
              <a:t>C </a:t>
            </a:r>
          </a:p>
        </p:txBody>
      </p:sp>
      <p:sp>
        <p:nvSpPr>
          <p:cNvPr id="9" name="Content Placeholder 8"/>
          <p:cNvSpPr>
            <a:spLocks noGrp="1"/>
          </p:cNvSpPr>
          <p:nvPr>
            <p:ph sz="quarter" idx="13"/>
          </p:nvPr>
        </p:nvSpPr>
        <p:spPr/>
        <p:txBody>
          <a:bodyPr/>
          <a:lstStyle/>
          <a:p>
            <a:r>
              <a:rPr lang="en-US" dirty="0"/>
              <a:t>Source: Bajaj JS. Aliment </a:t>
            </a:r>
            <a:r>
              <a:rPr lang="en-US" dirty="0" err="1"/>
              <a:t>Pharmacol</a:t>
            </a:r>
            <a:r>
              <a:rPr lang="en-US" dirty="0"/>
              <a:t> </a:t>
            </a:r>
            <a:r>
              <a:rPr lang="en-US" dirty="0" err="1"/>
              <a:t>Ther</a:t>
            </a:r>
            <a:r>
              <a:rPr lang="en-US" dirty="0"/>
              <a:t>. 2010;31:537-47</a:t>
            </a:r>
            <a:r>
              <a:rPr lang="en-US" dirty="0" smtClean="0"/>
              <a:t>.</a:t>
            </a:r>
            <a:endParaRPr lang="en-US" dirty="0"/>
          </a:p>
        </p:txBody>
      </p:sp>
      <p:cxnSp>
        <p:nvCxnSpPr>
          <p:cNvPr id="7" name="Straight Connector 6"/>
          <p:cNvCxnSpPr/>
          <p:nvPr/>
        </p:nvCxnSpPr>
        <p:spPr>
          <a:xfrm>
            <a:off x="1131524" y="1524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6724" y="54102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03732" y="4114800"/>
            <a:ext cx="563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151332" y="4724400"/>
            <a:ext cx="6400800" cy="371927"/>
          </a:xfrm>
          <a:custGeom>
            <a:avLst/>
            <a:gdLst>
              <a:gd name="connsiteX0" fmla="*/ 0 w 6400800"/>
              <a:gd name="connsiteY0" fmla="*/ 313871 h 371927"/>
              <a:gd name="connsiteX1" fmla="*/ 359229 w 6400800"/>
              <a:gd name="connsiteY1" fmla="*/ 226785 h 371927"/>
              <a:gd name="connsiteX2" fmla="*/ 1001486 w 6400800"/>
              <a:gd name="connsiteY2" fmla="*/ 368299 h 371927"/>
              <a:gd name="connsiteX3" fmla="*/ 1534886 w 6400800"/>
              <a:gd name="connsiteY3" fmla="*/ 248556 h 371927"/>
              <a:gd name="connsiteX4" fmla="*/ 2329543 w 6400800"/>
              <a:gd name="connsiteY4" fmla="*/ 346528 h 371927"/>
              <a:gd name="connsiteX5" fmla="*/ 3222172 w 6400800"/>
              <a:gd name="connsiteY5" fmla="*/ 128813 h 371927"/>
              <a:gd name="connsiteX6" fmla="*/ 3755572 w 6400800"/>
              <a:gd name="connsiteY6" fmla="*/ 259442 h 371927"/>
              <a:gd name="connsiteX7" fmla="*/ 4474029 w 6400800"/>
              <a:gd name="connsiteY7" fmla="*/ 9071 h 371927"/>
              <a:gd name="connsiteX8" fmla="*/ 5083629 w 6400800"/>
              <a:gd name="connsiteY8" fmla="*/ 313871 h 371927"/>
              <a:gd name="connsiteX9" fmla="*/ 5725886 w 6400800"/>
              <a:gd name="connsiteY9" fmla="*/ 139699 h 371927"/>
              <a:gd name="connsiteX10" fmla="*/ 6041572 w 6400800"/>
              <a:gd name="connsiteY10" fmla="*/ 150585 h 371927"/>
              <a:gd name="connsiteX11" fmla="*/ 6400800 w 6400800"/>
              <a:gd name="connsiteY11" fmla="*/ 226785 h 3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0800" h="371927">
                <a:moveTo>
                  <a:pt x="0" y="313871"/>
                </a:moveTo>
                <a:cubicBezTo>
                  <a:pt x="96157" y="265792"/>
                  <a:pt x="192315" y="217714"/>
                  <a:pt x="359229" y="226785"/>
                </a:cubicBezTo>
                <a:cubicBezTo>
                  <a:pt x="526143" y="235856"/>
                  <a:pt x="805543" y="364671"/>
                  <a:pt x="1001486" y="368299"/>
                </a:cubicBezTo>
                <a:cubicBezTo>
                  <a:pt x="1197429" y="371927"/>
                  <a:pt x="1313543" y="252184"/>
                  <a:pt x="1534886" y="248556"/>
                </a:cubicBezTo>
                <a:cubicBezTo>
                  <a:pt x="1756229" y="244928"/>
                  <a:pt x="2048329" y="366485"/>
                  <a:pt x="2329543" y="346528"/>
                </a:cubicBezTo>
                <a:cubicBezTo>
                  <a:pt x="2610757" y="326571"/>
                  <a:pt x="2984501" y="143327"/>
                  <a:pt x="3222172" y="128813"/>
                </a:cubicBezTo>
                <a:cubicBezTo>
                  <a:pt x="3459843" y="114299"/>
                  <a:pt x="3546929" y="279399"/>
                  <a:pt x="3755572" y="259442"/>
                </a:cubicBezTo>
                <a:cubicBezTo>
                  <a:pt x="3964215" y="239485"/>
                  <a:pt x="4252686" y="0"/>
                  <a:pt x="4474029" y="9071"/>
                </a:cubicBezTo>
                <a:cubicBezTo>
                  <a:pt x="4695372" y="18142"/>
                  <a:pt x="4874986" y="292100"/>
                  <a:pt x="5083629" y="313871"/>
                </a:cubicBezTo>
                <a:cubicBezTo>
                  <a:pt x="5292272" y="335642"/>
                  <a:pt x="5566229" y="166913"/>
                  <a:pt x="5725886" y="139699"/>
                </a:cubicBezTo>
                <a:cubicBezTo>
                  <a:pt x="5885543" y="112485"/>
                  <a:pt x="5929086" y="136071"/>
                  <a:pt x="6041572" y="150585"/>
                </a:cubicBezTo>
                <a:cubicBezTo>
                  <a:pt x="6154058" y="165099"/>
                  <a:pt x="6351814" y="212271"/>
                  <a:pt x="6400800" y="226785"/>
                </a:cubicBezTo>
              </a:path>
            </a:pathLst>
          </a:custGeom>
          <a:ln w="25400">
            <a:solidFill>
              <a:srgbClr val="49BD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227532" y="2514600"/>
            <a:ext cx="6411686" cy="1224642"/>
          </a:xfrm>
          <a:custGeom>
            <a:avLst/>
            <a:gdLst>
              <a:gd name="connsiteX0" fmla="*/ 0 w 6411686"/>
              <a:gd name="connsiteY0" fmla="*/ 513442 h 1224642"/>
              <a:gd name="connsiteX1" fmla="*/ 609600 w 6411686"/>
              <a:gd name="connsiteY1" fmla="*/ 1144814 h 1224642"/>
              <a:gd name="connsiteX2" fmla="*/ 1458686 w 6411686"/>
              <a:gd name="connsiteY2" fmla="*/ 937985 h 1224642"/>
              <a:gd name="connsiteX3" fmla="*/ 2318657 w 6411686"/>
              <a:gd name="connsiteY3" fmla="*/ 589642 h 1224642"/>
              <a:gd name="connsiteX4" fmla="*/ 3341915 w 6411686"/>
              <a:gd name="connsiteY4" fmla="*/ 1144814 h 1224642"/>
              <a:gd name="connsiteX5" fmla="*/ 4713515 w 6411686"/>
              <a:gd name="connsiteY5" fmla="*/ 110671 h 1224642"/>
              <a:gd name="connsiteX6" fmla="*/ 5464629 w 6411686"/>
              <a:gd name="connsiteY6" fmla="*/ 480785 h 1224642"/>
              <a:gd name="connsiteX7" fmla="*/ 6411686 w 6411686"/>
              <a:gd name="connsiteY7" fmla="*/ 524328 h 122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1686" h="1224642">
                <a:moveTo>
                  <a:pt x="0" y="513442"/>
                </a:moveTo>
                <a:cubicBezTo>
                  <a:pt x="183243" y="793749"/>
                  <a:pt x="366486" y="1074057"/>
                  <a:pt x="609600" y="1144814"/>
                </a:cubicBezTo>
                <a:cubicBezTo>
                  <a:pt x="852714" y="1215571"/>
                  <a:pt x="1173843" y="1030514"/>
                  <a:pt x="1458686" y="937985"/>
                </a:cubicBezTo>
                <a:cubicBezTo>
                  <a:pt x="1743529" y="845456"/>
                  <a:pt x="2004786" y="555171"/>
                  <a:pt x="2318657" y="589642"/>
                </a:cubicBezTo>
                <a:cubicBezTo>
                  <a:pt x="2632528" y="624113"/>
                  <a:pt x="2942772" y="1224642"/>
                  <a:pt x="3341915" y="1144814"/>
                </a:cubicBezTo>
                <a:cubicBezTo>
                  <a:pt x="3741058" y="1064986"/>
                  <a:pt x="4359729" y="221343"/>
                  <a:pt x="4713515" y="110671"/>
                </a:cubicBezTo>
                <a:cubicBezTo>
                  <a:pt x="5067301" y="0"/>
                  <a:pt x="5181601" y="411842"/>
                  <a:pt x="5464629" y="480785"/>
                </a:cubicBezTo>
                <a:cubicBezTo>
                  <a:pt x="5747657" y="549728"/>
                  <a:pt x="6271986" y="533399"/>
                  <a:pt x="6411686" y="524328"/>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998924" y="3733800"/>
            <a:ext cx="1878376" cy="646331"/>
          </a:xfrm>
          <a:prstGeom prst="rect">
            <a:avLst/>
          </a:prstGeom>
          <a:noFill/>
        </p:spPr>
        <p:txBody>
          <a:bodyPr wrap="none" rtlCol="0">
            <a:spAutoFit/>
          </a:bodyPr>
          <a:lstStyle/>
          <a:p>
            <a:r>
              <a:rPr lang="en-US" sz="1800" dirty="0" smtClean="0">
                <a:latin typeface="Arial"/>
                <a:cs typeface="Arial"/>
              </a:rPr>
              <a:t>Threshold for </a:t>
            </a:r>
          </a:p>
          <a:p>
            <a:r>
              <a:rPr lang="en-US" sz="1800" dirty="0" smtClean="0">
                <a:latin typeface="Arial"/>
                <a:cs typeface="Arial"/>
              </a:rPr>
              <a:t>clinical detection</a:t>
            </a:r>
            <a:endParaRPr lang="en-US" sz="1800" dirty="0">
              <a:latin typeface="Arial"/>
              <a:cs typeface="Arial"/>
            </a:endParaRPr>
          </a:p>
        </p:txBody>
      </p:sp>
      <p:sp>
        <p:nvSpPr>
          <p:cNvPr id="15" name="TextBox 14"/>
          <p:cNvSpPr txBox="1"/>
          <p:nvPr/>
        </p:nvSpPr>
        <p:spPr>
          <a:xfrm>
            <a:off x="4179524" y="5619690"/>
            <a:ext cx="778654" cy="400110"/>
          </a:xfrm>
          <a:prstGeom prst="rect">
            <a:avLst/>
          </a:prstGeom>
          <a:noFill/>
        </p:spPr>
        <p:txBody>
          <a:bodyPr wrap="none" rtlCol="0">
            <a:spAutoFit/>
          </a:bodyPr>
          <a:lstStyle/>
          <a:p>
            <a:r>
              <a:rPr lang="en-US" sz="2000" b="1" dirty="0" smtClean="0">
                <a:latin typeface="Arial"/>
                <a:cs typeface="Arial"/>
              </a:rPr>
              <a:t>Time</a:t>
            </a:r>
            <a:endParaRPr lang="en-US" sz="2000" b="1" dirty="0">
              <a:latin typeface="Arial"/>
              <a:cs typeface="Arial"/>
            </a:endParaRPr>
          </a:p>
        </p:txBody>
      </p:sp>
      <p:sp>
        <p:nvSpPr>
          <p:cNvPr id="16" name="TextBox 15"/>
          <p:cNvSpPr txBox="1"/>
          <p:nvPr/>
        </p:nvSpPr>
        <p:spPr>
          <a:xfrm rot="16200000">
            <a:off x="-951306" y="3219097"/>
            <a:ext cx="2978149" cy="400110"/>
          </a:xfrm>
          <a:prstGeom prst="rect">
            <a:avLst/>
          </a:prstGeom>
          <a:noFill/>
        </p:spPr>
        <p:txBody>
          <a:bodyPr wrap="none" rtlCol="0">
            <a:spAutoFit/>
          </a:bodyPr>
          <a:lstStyle/>
          <a:p>
            <a:r>
              <a:rPr lang="en-US" sz="2000" b="1" dirty="0" smtClean="0">
                <a:latin typeface="Arial"/>
                <a:cs typeface="Arial"/>
              </a:rPr>
              <a:t>Encephalopathy Grade</a:t>
            </a:r>
            <a:endParaRPr lang="en-US" sz="2000" b="1" dirty="0">
              <a:latin typeface="Arial"/>
              <a:cs typeface="Arial"/>
            </a:endParaRPr>
          </a:p>
        </p:txBody>
      </p:sp>
      <p:sp>
        <p:nvSpPr>
          <p:cNvPr id="17" name="TextBox 16"/>
          <p:cNvSpPr txBox="1"/>
          <p:nvPr/>
        </p:nvSpPr>
        <p:spPr>
          <a:xfrm>
            <a:off x="7552132" y="4800600"/>
            <a:ext cx="979843" cy="369332"/>
          </a:xfrm>
          <a:prstGeom prst="rect">
            <a:avLst/>
          </a:prstGeom>
          <a:noFill/>
        </p:spPr>
        <p:txBody>
          <a:bodyPr wrap="none" rtlCol="0">
            <a:spAutoFit/>
          </a:bodyPr>
          <a:lstStyle/>
          <a:p>
            <a:r>
              <a:rPr lang="en-US" sz="1800" dirty="0" smtClean="0">
                <a:latin typeface="Arial"/>
                <a:cs typeface="Arial"/>
              </a:rPr>
              <a:t>Minimal</a:t>
            </a:r>
            <a:endParaRPr lang="en-US" sz="1800" dirty="0">
              <a:latin typeface="Arial"/>
              <a:cs typeface="Arial"/>
            </a:endParaRPr>
          </a:p>
        </p:txBody>
      </p:sp>
      <p:sp>
        <p:nvSpPr>
          <p:cNvPr id="18" name="TextBox 17"/>
          <p:cNvSpPr txBox="1"/>
          <p:nvPr/>
        </p:nvSpPr>
        <p:spPr>
          <a:xfrm>
            <a:off x="7588482" y="2819400"/>
            <a:ext cx="1211014" cy="369332"/>
          </a:xfrm>
          <a:prstGeom prst="rect">
            <a:avLst/>
          </a:prstGeom>
          <a:noFill/>
        </p:spPr>
        <p:txBody>
          <a:bodyPr wrap="none" rtlCol="0">
            <a:spAutoFit/>
          </a:bodyPr>
          <a:lstStyle/>
          <a:p>
            <a:r>
              <a:rPr lang="en-US" sz="1800" dirty="0" smtClean="0">
                <a:latin typeface="Arial"/>
                <a:cs typeface="Arial"/>
              </a:rPr>
              <a:t>Persistent</a:t>
            </a:r>
            <a:endParaRPr lang="en-US" sz="1800" dirty="0">
              <a:latin typeface="Arial"/>
              <a:cs typeface="Arial"/>
            </a:endParaRPr>
          </a:p>
        </p:txBody>
      </p:sp>
      <p:sp>
        <p:nvSpPr>
          <p:cNvPr id="19" name="TextBox 18"/>
          <p:cNvSpPr txBox="1"/>
          <p:nvPr/>
        </p:nvSpPr>
        <p:spPr>
          <a:xfrm>
            <a:off x="7587021" y="3200400"/>
            <a:ext cx="1057163" cy="369332"/>
          </a:xfrm>
          <a:prstGeom prst="rect">
            <a:avLst/>
          </a:prstGeom>
          <a:noFill/>
        </p:spPr>
        <p:txBody>
          <a:bodyPr wrap="none" rtlCol="0">
            <a:spAutoFit/>
          </a:bodyPr>
          <a:lstStyle/>
          <a:p>
            <a:r>
              <a:rPr lang="en-US" sz="1800" dirty="0" smtClean="0">
                <a:latin typeface="Arial"/>
                <a:cs typeface="Arial"/>
              </a:rPr>
              <a:t>Episodic</a:t>
            </a:r>
            <a:endParaRPr lang="en-US" sz="1800" dirty="0">
              <a:latin typeface="Arial"/>
              <a:cs typeface="Arial"/>
            </a:endParaRPr>
          </a:p>
        </p:txBody>
      </p:sp>
      <p:sp>
        <p:nvSpPr>
          <p:cNvPr id="20" name="Freeform 19"/>
          <p:cNvSpPr/>
          <p:nvPr/>
        </p:nvSpPr>
        <p:spPr>
          <a:xfrm>
            <a:off x="1216646" y="3162300"/>
            <a:ext cx="6400800" cy="1402443"/>
          </a:xfrm>
          <a:custGeom>
            <a:avLst/>
            <a:gdLst>
              <a:gd name="connsiteX0" fmla="*/ 0 w 6400800"/>
              <a:gd name="connsiteY0" fmla="*/ 70757 h 1402443"/>
              <a:gd name="connsiteX1" fmla="*/ 381000 w 6400800"/>
              <a:gd name="connsiteY1" fmla="*/ 1387929 h 1402443"/>
              <a:gd name="connsiteX2" fmla="*/ 1730829 w 6400800"/>
              <a:gd name="connsiteY2" fmla="*/ 157843 h 1402443"/>
              <a:gd name="connsiteX3" fmla="*/ 2862943 w 6400800"/>
              <a:gd name="connsiteY3" fmla="*/ 1279071 h 1402443"/>
              <a:gd name="connsiteX4" fmla="*/ 3810000 w 6400800"/>
              <a:gd name="connsiteY4" fmla="*/ 5443 h 1402443"/>
              <a:gd name="connsiteX5" fmla="*/ 4887686 w 6400800"/>
              <a:gd name="connsiteY5" fmla="*/ 1311729 h 1402443"/>
              <a:gd name="connsiteX6" fmla="*/ 5747657 w 6400800"/>
              <a:gd name="connsiteY6" fmla="*/ 310243 h 1402443"/>
              <a:gd name="connsiteX7" fmla="*/ 6400800 w 6400800"/>
              <a:gd name="connsiteY7" fmla="*/ 168729 h 14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0" h="1402443">
                <a:moveTo>
                  <a:pt x="0" y="70757"/>
                </a:moveTo>
                <a:cubicBezTo>
                  <a:pt x="46264" y="722086"/>
                  <a:pt x="92529" y="1373415"/>
                  <a:pt x="381000" y="1387929"/>
                </a:cubicBezTo>
                <a:cubicBezTo>
                  <a:pt x="669472" y="1402443"/>
                  <a:pt x="1317172" y="175986"/>
                  <a:pt x="1730829" y="157843"/>
                </a:cubicBezTo>
                <a:cubicBezTo>
                  <a:pt x="2144486" y="139700"/>
                  <a:pt x="2516415" y="1304471"/>
                  <a:pt x="2862943" y="1279071"/>
                </a:cubicBezTo>
                <a:cubicBezTo>
                  <a:pt x="3209471" y="1253671"/>
                  <a:pt x="3472543" y="0"/>
                  <a:pt x="3810000" y="5443"/>
                </a:cubicBezTo>
                <a:cubicBezTo>
                  <a:pt x="4147457" y="10886"/>
                  <a:pt x="4564743" y="1260929"/>
                  <a:pt x="4887686" y="1311729"/>
                </a:cubicBezTo>
                <a:cubicBezTo>
                  <a:pt x="5210629" y="1362529"/>
                  <a:pt x="5495471" y="500743"/>
                  <a:pt x="5747657" y="310243"/>
                </a:cubicBezTo>
                <a:cubicBezTo>
                  <a:pt x="5999843" y="119743"/>
                  <a:pt x="6301014" y="212272"/>
                  <a:pt x="6400800" y="168729"/>
                </a:cubicBez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827636" y="1676406"/>
            <a:ext cx="324608" cy="3693319"/>
          </a:xfrm>
          <a:prstGeom prst="rect">
            <a:avLst/>
          </a:prstGeom>
          <a:noFill/>
        </p:spPr>
        <p:txBody>
          <a:bodyPr wrap="square" rtlCol="0">
            <a:spAutoFit/>
          </a:bodyPr>
          <a:lstStyle/>
          <a:p>
            <a:r>
              <a:rPr lang="en-US" sz="1800" dirty="0" smtClean="0">
                <a:latin typeface="Arial"/>
                <a:cs typeface="Arial"/>
              </a:rPr>
              <a:t>4</a:t>
            </a:r>
          </a:p>
          <a:p>
            <a:endParaRPr lang="en-US" sz="1800" dirty="0" smtClean="0">
              <a:latin typeface="Arial"/>
              <a:cs typeface="Arial"/>
            </a:endParaRPr>
          </a:p>
          <a:p>
            <a:endParaRPr lang="en-US" sz="1800" dirty="0" smtClean="0">
              <a:latin typeface="Arial"/>
              <a:cs typeface="Arial"/>
            </a:endParaRPr>
          </a:p>
          <a:p>
            <a:r>
              <a:rPr lang="en-US" sz="1800" dirty="0" smtClean="0">
                <a:latin typeface="Arial"/>
                <a:cs typeface="Arial"/>
              </a:rPr>
              <a:t>3</a:t>
            </a:r>
          </a:p>
          <a:p>
            <a:endParaRPr lang="en-US" sz="1800" dirty="0" smtClean="0">
              <a:latin typeface="Arial"/>
              <a:cs typeface="Arial"/>
            </a:endParaRPr>
          </a:p>
          <a:p>
            <a:endParaRPr lang="en-US" sz="1800" dirty="0">
              <a:latin typeface="Arial"/>
              <a:cs typeface="Arial"/>
            </a:endParaRPr>
          </a:p>
          <a:p>
            <a:r>
              <a:rPr lang="en-US" sz="1800" dirty="0" smtClean="0">
                <a:latin typeface="Arial"/>
                <a:cs typeface="Arial"/>
              </a:rPr>
              <a:t>2</a:t>
            </a:r>
          </a:p>
          <a:p>
            <a:endParaRPr lang="en-US" sz="1800" dirty="0" smtClean="0">
              <a:latin typeface="Arial"/>
              <a:cs typeface="Arial"/>
            </a:endParaRPr>
          </a:p>
          <a:p>
            <a:endParaRPr lang="en-US" sz="1800" dirty="0">
              <a:latin typeface="Arial"/>
              <a:cs typeface="Arial"/>
            </a:endParaRPr>
          </a:p>
          <a:p>
            <a:r>
              <a:rPr lang="en-US" sz="1800" dirty="0" smtClean="0">
                <a:latin typeface="Arial"/>
                <a:cs typeface="Arial"/>
              </a:rPr>
              <a:t>1</a:t>
            </a:r>
          </a:p>
          <a:p>
            <a:endParaRPr lang="en-US" sz="1800" dirty="0" smtClean="0">
              <a:latin typeface="Arial"/>
              <a:cs typeface="Arial"/>
            </a:endParaRPr>
          </a:p>
          <a:p>
            <a:endParaRPr lang="en-US" sz="1800" dirty="0">
              <a:latin typeface="Arial"/>
              <a:cs typeface="Arial"/>
            </a:endParaRPr>
          </a:p>
          <a:p>
            <a:r>
              <a:rPr lang="en-US" sz="1800" dirty="0" smtClean="0">
                <a:latin typeface="Arial"/>
                <a:cs typeface="Arial"/>
              </a:rPr>
              <a:t>0</a:t>
            </a:r>
            <a:endParaRPr lang="en-US" sz="1800" dirty="0">
              <a:latin typeface="Arial"/>
              <a:cs typeface="Arial"/>
            </a:endParaRPr>
          </a:p>
        </p:txBody>
      </p:sp>
    </p:spTree>
    <p:extLst>
      <p:ext uri="{BB962C8B-B14F-4D97-AF65-F5344CB8AC3E}">
        <p14:creationId xmlns:p14="http://schemas.microsoft.com/office/powerpoint/2010/main" val="571513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Diagnosis</a:t>
            </a:r>
          </a:p>
        </p:txBody>
      </p:sp>
      <p:sp>
        <p:nvSpPr>
          <p:cNvPr id="5" name="Content Placeholder 4"/>
          <p:cNvSpPr>
            <a:spLocks noGrp="1"/>
          </p:cNvSpPr>
          <p:nvPr>
            <p:ph sz="half" idx="2"/>
          </p:nvPr>
        </p:nvSpPr>
        <p:spPr/>
        <p:txBody>
          <a:bodyPr>
            <a:normAutofit/>
          </a:bodyPr>
          <a:lstStyle/>
          <a:p>
            <a:pPr>
              <a:lnSpc>
                <a:spcPts val="3200"/>
              </a:lnSpc>
              <a:spcBef>
                <a:spcPts val="2800"/>
              </a:spcBef>
            </a:pPr>
            <a:r>
              <a:rPr lang="en-US" sz="2800" dirty="0"/>
              <a:t>Diagnosis is clinical based on the presence of cirrhosis or </a:t>
            </a:r>
            <a:r>
              <a:rPr lang="en-US" sz="2800" dirty="0" err="1"/>
              <a:t>portosystemic</a:t>
            </a:r>
            <a:r>
              <a:rPr lang="en-US" sz="2800" dirty="0"/>
              <a:t> shunt with </a:t>
            </a:r>
            <a:r>
              <a:rPr lang="en-US" sz="2800" dirty="0" smtClean="0"/>
              <a:t>symptoms </a:t>
            </a:r>
            <a:r>
              <a:rPr lang="en-US" sz="2800" dirty="0"/>
              <a:t>of encephalopathy</a:t>
            </a:r>
          </a:p>
          <a:p>
            <a:pPr>
              <a:lnSpc>
                <a:spcPts val="3200"/>
              </a:lnSpc>
              <a:spcBef>
                <a:spcPts val="2800"/>
              </a:spcBef>
            </a:pPr>
            <a:r>
              <a:rPr lang="en-US" sz="2800" dirty="0"/>
              <a:t>Rare alternate diagnoses include meningitis, infectious encephalitis, Wernicke's encephalopathy and Wilson disease</a:t>
            </a:r>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443402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Clinical Evaluation</a:t>
            </a:r>
          </a:p>
        </p:txBody>
      </p:sp>
      <p:sp>
        <p:nvSpPr>
          <p:cNvPr id="5" name="Content Placeholder 4"/>
          <p:cNvSpPr>
            <a:spLocks noGrp="1"/>
          </p:cNvSpPr>
          <p:nvPr>
            <p:ph sz="half" idx="2"/>
          </p:nvPr>
        </p:nvSpPr>
        <p:spPr/>
        <p:txBody>
          <a:bodyPr>
            <a:normAutofit/>
          </a:bodyPr>
          <a:lstStyle/>
          <a:p>
            <a:pPr>
              <a:spcBef>
                <a:spcPts val="1800"/>
              </a:spcBef>
            </a:pPr>
            <a:r>
              <a:rPr lang="en-US" dirty="0"/>
              <a:t>NH</a:t>
            </a:r>
            <a:r>
              <a:rPr lang="en-US" baseline="-25000" dirty="0"/>
              <a:t>3</a:t>
            </a:r>
            <a:r>
              <a:rPr lang="en-US" dirty="0"/>
              <a:t> elevated in 90% of all HE but also at least marginally elevated in 90% of all patients with cirrhosis</a:t>
            </a:r>
          </a:p>
          <a:p>
            <a:pPr>
              <a:spcBef>
                <a:spcPts val="1800"/>
              </a:spcBef>
            </a:pPr>
            <a:r>
              <a:rPr lang="en-US" dirty="0"/>
              <a:t>NH</a:t>
            </a:r>
            <a:r>
              <a:rPr lang="en-US" baseline="-25000" dirty="0"/>
              <a:t>3</a:t>
            </a:r>
            <a:r>
              <a:rPr lang="en-US" dirty="0"/>
              <a:t> levels correlate (poorly) with HE Grade</a:t>
            </a:r>
          </a:p>
          <a:p>
            <a:pPr>
              <a:spcBef>
                <a:spcPts val="1800"/>
              </a:spcBef>
            </a:pPr>
            <a:r>
              <a:rPr lang="en-US" dirty="0"/>
              <a:t>EEG not used </a:t>
            </a:r>
            <a:r>
              <a:rPr lang="en-US" dirty="0" smtClean="0"/>
              <a:t>routinely</a:t>
            </a:r>
            <a:br>
              <a:rPr lang="en-US" dirty="0" smtClean="0"/>
            </a:br>
            <a:r>
              <a:rPr lang="en-US" sz="2000" dirty="0" smtClean="0"/>
              <a:t>- Normal </a:t>
            </a:r>
            <a:r>
              <a:rPr lang="en-US" sz="2000" dirty="0"/>
              <a:t>for stage 0 or </a:t>
            </a:r>
            <a:r>
              <a:rPr lang="en-US" sz="2000" dirty="0" smtClean="0"/>
              <a:t>MHE</a:t>
            </a:r>
            <a:br>
              <a:rPr lang="en-US" sz="2000" dirty="0" smtClean="0"/>
            </a:br>
            <a:r>
              <a:rPr lang="en-US" sz="2000" dirty="0" smtClean="0"/>
              <a:t>- </a:t>
            </a:r>
            <a:r>
              <a:rPr lang="en-US" sz="2000" dirty="0" err="1" smtClean="0"/>
              <a:t>Triphasic</a:t>
            </a:r>
            <a:r>
              <a:rPr lang="en-US" sz="2000" dirty="0" smtClean="0"/>
              <a:t> </a:t>
            </a:r>
            <a:r>
              <a:rPr lang="en-US" sz="2000" dirty="0"/>
              <a:t>waves over </a:t>
            </a:r>
            <a:r>
              <a:rPr lang="en-US" sz="2000" dirty="0" smtClean="0"/>
              <a:t>frontal </a:t>
            </a:r>
            <a:r>
              <a:rPr lang="en-US" sz="2000" dirty="0"/>
              <a:t>lobes that oscillate at 5 Hz for stage I,II,</a:t>
            </a:r>
            <a:r>
              <a:rPr lang="en-US" sz="2000" dirty="0" smtClean="0"/>
              <a:t>III</a:t>
            </a:r>
            <a:br>
              <a:rPr lang="en-US" sz="2000" dirty="0" smtClean="0"/>
            </a:br>
            <a:r>
              <a:rPr lang="en-US" sz="2000" dirty="0" smtClean="0"/>
              <a:t>- Slow </a:t>
            </a:r>
            <a:r>
              <a:rPr lang="en-US" sz="2000" dirty="0"/>
              <a:t>delta wave activity in stage IV</a:t>
            </a:r>
          </a:p>
          <a:p>
            <a:pPr>
              <a:spcBef>
                <a:spcPts val="1800"/>
              </a:spcBef>
            </a:pPr>
            <a:r>
              <a:rPr lang="en-US" dirty="0"/>
              <a:t>MRI/CT typically only show findings in Type A (fulminate liver failure) and Grade 4 HE</a:t>
            </a:r>
          </a:p>
        </p:txBody>
      </p:sp>
      <p:sp>
        <p:nvSpPr>
          <p:cNvPr id="6" name="Content Placeholder 5"/>
          <p:cNvSpPr>
            <a:spLocks noGrp="1"/>
          </p:cNvSpPr>
          <p:nvPr>
            <p:ph sz="quarter" idx="13"/>
          </p:nvPr>
        </p:nvSpPr>
        <p:spPr/>
        <p:txBody>
          <a:bodyPr/>
          <a:lstStyle/>
          <a:p>
            <a:r>
              <a:rPr lang="en-US" dirty="0"/>
              <a:t>Source:  </a:t>
            </a:r>
            <a:r>
              <a:rPr lang="en-US" dirty="0" err="1"/>
              <a:t>Ong</a:t>
            </a:r>
            <a:r>
              <a:rPr lang="en-US" dirty="0"/>
              <a:t> JP, et al. Am J Med. 2003;114:188-93</a:t>
            </a:r>
            <a:r>
              <a:rPr lang="en-US" dirty="0" smtClean="0"/>
              <a:t>.</a:t>
            </a:r>
            <a:endParaRPr lang="en-US" dirty="0"/>
          </a:p>
        </p:txBody>
      </p:sp>
    </p:spTree>
    <p:extLst>
      <p:ext uri="{BB962C8B-B14F-4D97-AF65-F5344CB8AC3E}">
        <p14:creationId xmlns:p14="http://schemas.microsoft.com/office/powerpoint/2010/main" val="2399625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Number </a:t>
            </a:r>
            <a:r>
              <a:rPr lang="en-US" sz="3600" dirty="0" smtClean="0"/>
              <a:t>Connection Test</a:t>
            </a:r>
            <a:endParaRPr lang="en-US" sz="3600" dirty="0"/>
          </a:p>
        </p:txBody>
      </p:sp>
      <p:sp>
        <p:nvSpPr>
          <p:cNvPr id="5" name="Content Placeholder 4"/>
          <p:cNvSpPr>
            <a:spLocks noGrp="1"/>
          </p:cNvSpPr>
          <p:nvPr>
            <p:ph sz="half" idx="2"/>
          </p:nvPr>
        </p:nvSpPr>
        <p:spPr>
          <a:xfrm>
            <a:off x="323850" y="1371600"/>
            <a:ext cx="4248150" cy="4800600"/>
          </a:xfrm>
        </p:spPr>
        <p:txBody>
          <a:bodyPr>
            <a:normAutofit/>
          </a:bodyPr>
          <a:lstStyle/>
          <a:p>
            <a:pPr marL="285750" indent="-285750">
              <a:lnSpc>
                <a:spcPts val="2400"/>
              </a:lnSpc>
              <a:spcBef>
                <a:spcPts val="1200"/>
              </a:spcBef>
            </a:pPr>
            <a:r>
              <a:rPr lang="en-US" sz="2000" dirty="0"/>
              <a:t>Used for &gt; 50 </a:t>
            </a:r>
            <a:r>
              <a:rPr lang="en-US" sz="2000" dirty="0" smtClean="0"/>
              <a:t>years </a:t>
            </a:r>
            <a:r>
              <a:rPr lang="en-US" sz="2000" dirty="0"/>
              <a:t>to assess </a:t>
            </a:r>
            <a:r>
              <a:rPr lang="en-US" sz="2000" dirty="0" smtClean="0"/>
              <a:t>mental performance</a:t>
            </a:r>
            <a:endParaRPr lang="en-US" sz="2000" dirty="0"/>
          </a:p>
          <a:p>
            <a:pPr marL="285750" indent="-285750">
              <a:lnSpc>
                <a:spcPts val="2400"/>
              </a:lnSpc>
              <a:spcBef>
                <a:spcPts val="1200"/>
              </a:spcBef>
            </a:pPr>
            <a:r>
              <a:rPr lang="en-US" sz="2000" dirty="0"/>
              <a:t>Simple, readily available</a:t>
            </a:r>
          </a:p>
          <a:p>
            <a:pPr marL="285750" indent="-285750">
              <a:lnSpc>
                <a:spcPts val="2400"/>
              </a:lnSpc>
              <a:spcBef>
                <a:spcPts val="1200"/>
              </a:spcBef>
            </a:pPr>
            <a:r>
              <a:rPr lang="en-US" sz="2000" dirty="0"/>
              <a:t>Results influenced by age and level of education</a:t>
            </a:r>
          </a:p>
        </p:txBody>
      </p:sp>
      <p:sp>
        <p:nvSpPr>
          <p:cNvPr id="6" name="Content Placeholder 5"/>
          <p:cNvSpPr>
            <a:spLocks noGrp="1"/>
          </p:cNvSpPr>
          <p:nvPr>
            <p:ph sz="quarter" idx="13"/>
          </p:nvPr>
        </p:nvSpPr>
        <p:spPr/>
        <p:txBody>
          <a:bodyPr/>
          <a:lstStyle/>
          <a:p>
            <a:r>
              <a:rPr lang="en-US" dirty="0" smtClean="0"/>
              <a:t>Source: </a:t>
            </a:r>
            <a:r>
              <a:rPr lang="en-US" dirty="0" err="1" smtClean="0"/>
              <a:t>Weissenborn</a:t>
            </a:r>
            <a:r>
              <a:rPr lang="en-US" dirty="0" smtClean="0"/>
              <a:t> et al.  J </a:t>
            </a:r>
            <a:r>
              <a:rPr lang="en-US" dirty="0" err="1" smtClean="0"/>
              <a:t>Hepatology</a:t>
            </a:r>
            <a:r>
              <a:rPr lang="en-US" dirty="0" smtClean="0"/>
              <a:t> May 2011</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67363464"/>
              </p:ext>
            </p:extLst>
          </p:nvPr>
        </p:nvGraphicFramePr>
        <p:xfrm>
          <a:off x="381000" y="3657600"/>
          <a:ext cx="3886200" cy="2666999"/>
        </p:xfrm>
        <a:graphic>
          <a:graphicData uri="http://schemas.openxmlformats.org/drawingml/2006/table">
            <a:tbl>
              <a:tblPr firstRow="1" bandRow="1">
                <a:tableStyleId>{5C22544A-7EE6-4342-B048-85BDC9FD1C3A}</a:tableStyleId>
              </a:tblPr>
              <a:tblGrid>
                <a:gridCol w="2209800"/>
                <a:gridCol w="1676400"/>
              </a:tblGrid>
              <a:tr h="439414">
                <a:tc>
                  <a:txBody>
                    <a:bodyPr/>
                    <a:lstStyle/>
                    <a:p>
                      <a:r>
                        <a:rPr lang="en-US" dirty="0" smtClean="0"/>
                        <a:t>Time required</a:t>
                      </a:r>
                      <a:endParaRPr lang="en-US" dirty="0"/>
                    </a:p>
                  </a:txBody>
                  <a:tcPr>
                    <a:solidFill>
                      <a:srgbClr val="0A4463"/>
                    </a:solidFill>
                  </a:tcPr>
                </a:tc>
                <a:tc>
                  <a:txBody>
                    <a:bodyPr/>
                    <a:lstStyle/>
                    <a:p>
                      <a:r>
                        <a:rPr lang="en-US" dirty="0" smtClean="0"/>
                        <a:t>HE Grade</a:t>
                      </a:r>
                      <a:endParaRPr lang="en-US" dirty="0"/>
                    </a:p>
                  </a:txBody>
                  <a:tcPr>
                    <a:solidFill>
                      <a:srgbClr val="0A4463"/>
                    </a:solidFill>
                  </a:tcPr>
                </a:tc>
              </a:tr>
              <a:tr h="445517">
                <a:tc>
                  <a:txBody>
                    <a:bodyPr/>
                    <a:lstStyle/>
                    <a:p>
                      <a:r>
                        <a:rPr lang="en-US" dirty="0" smtClean="0"/>
                        <a:t>≤30 seconds</a:t>
                      </a:r>
                      <a:endParaRPr lang="en-US" dirty="0"/>
                    </a:p>
                  </a:txBody>
                  <a:tcPr/>
                </a:tc>
                <a:tc>
                  <a:txBody>
                    <a:bodyPr/>
                    <a:lstStyle/>
                    <a:p>
                      <a:r>
                        <a:rPr lang="en-US" dirty="0" smtClean="0"/>
                        <a:t>None-Minimal</a:t>
                      </a:r>
                      <a:endParaRPr lang="en-US" dirty="0"/>
                    </a:p>
                  </a:txBody>
                  <a:tcPr/>
                </a:tc>
              </a:tr>
              <a:tr h="445517">
                <a:tc>
                  <a:txBody>
                    <a:bodyPr/>
                    <a:lstStyle/>
                    <a:p>
                      <a:r>
                        <a:rPr lang="en-US" dirty="0" smtClean="0"/>
                        <a:t>31-50</a:t>
                      </a:r>
                      <a:r>
                        <a:rPr lang="en-US" baseline="0" dirty="0" smtClean="0"/>
                        <a:t> </a:t>
                      </a:r>
                      <a:r>
                        <a:rPr lang="en-US" dirty="0" smtClean="0"/>
                        <a:t>seconds</a:t>
                      </a:r>
                      <a:endParaRPr lang="en-US" dirty="0"/>
                    </a:p>
                  </a:txBody>
                  <a:tcPr/>
                </a:tc>
                <a:tc>
                  <a:txBody>
                    <a:bodyPr/>
                    <a:lstStyle/>
                    <a:p>
                      <a:r>
                        <a:rPr lang="en-US" dirty="0" smtClean="0"/>
                        <a:t>Minimal</a:t>
                      </a:r>
                      <a:r>
                        <a:rPr lang="en-US" baseline="0" dirty="0" smtClean="0"/>
                        <a:t> - I</a:t>
                      </a:r>
                      <a:endParaRPr lang="en-US" dirty="0"/>
                    </a:p>
                  </a:txBody>
                  <a:tcPr/>
                </a:tc>
              </a:tr>
              <a:tr h="445517">
                <a:tc>
                  <a:txBody>
                    <a:bodyPr/>
                    <a:lstStyle/>
                    <a:p>
                      <a:r>
                        <a:rPr lang="en-US" dirty="0" smtClean="0"/>
                        <a:t>51 to 80</a:t>
                      </a:r>
                      <a:r>
                        <a:rPr lang="en-US" baseline="0" dirty="0" smtClean="0"/>
                        <a:t> </a:t>
                      </a:r>
                      <a:r>
                        <a:rPr lang="en-US" dirty="0" smtClean="0"/>
                        <a:t>seconds</a:t>
                      </a:r>
                      <a:endParaRPr lang="en-US" dirty="0"/>
                    </a:p>
                  </a:txBody>
                  <a:tcPr/>
                </a:tc>
                <a:tc>
                  <a:txBody>
                    <a:bodyPr/>
                    <a:lstStyle/>
                    <a:p>
                      <a:r>
                        <a:rPr lang="en-US" dirty="0" smtClean="0"/>
                        <a:t>I - II</a:t>
                      </a:r>
                      <a:endParaRPr lang="en-US" dirty="0"/>
                    </a:p>
                  </a:txBody>
                  <a:tcPr/>
                </a:tc>
              </a:tr>
              <a:tr h="445517">
                <a:tc>
                  <a:txBody>
                    <a:bodyPr/>
                    <a:lstStyle/>
                    <a:p>
                      <a:r>
                        <a:rPr lang="en-US" dirty="0" smtClean="0"/>
                        <a:t>81 – 120</a:t>
                      </a:r>
                      <a:r>
                        <a:rPr lang="en-US" baseline="0" dirty="0" smtClean="0"/>
                        <a:t> </a:t>
                      </a:r>
                      <a:r>
                        <a:rPr lang="en-US" dirty="0" smtClean="0"/>
                        <a:t>seconds</a:t>
                      </a:r>
                      <a:endParaRPr lang="en-US" dirty="0"/>
                    </a:p>
                  </a:txBody>
                  <a:tcPr/>
                </a:tc>
                <a:tc>
                  <a:txBody>
                    <a:bodyPr/>
                    <a:lstStyle/>
                    <a:p>
                      <a:r>
                        <a:rPr lang="en-US" dirty="0" smtClean="0"/>
                        <a:t>II - III</a:t>
                      </a:r>
                      <a:endParaRPr lang="en-US" dirty="0"/>
                    </a:p>
                  </a:txBody>
                  <a:tcPr/>
                </a:tc>
              </a:tr>
              <a:tr h="445517">
                <a:tc>
                  <a:txBody>
                    <a:bodyPr/>
                    <a:lstStyle/>
                    <a:p>
                      <a:r>
                        <a:rPr lang="en-US" dirty="0" smtClean="0"/>
                        <a:t>Forced termination</a:t>
                      </a:r>
                      <a:endParaRPr lang="en-US" dirty="0"/>
                    </a:p>
                  </a:txBody>
                  <a:tcPr/>
                </a:tc>
                <a:tc>
                  <a:txBody>
                    <a:bodyPr/>
                    <a:lstStyle/>
                    <a:p>
                      <a:r>
                        <a:rPr lang="en-US" dirty="0" smtClean="0"/>
                        <a:t>III</a:t>
                      </a:r>
                      <a:endParaRPr lang="en-US" dirty="0"/>
                    </a:p>
                  </a:txBody>
                  <a:tcPr/>
                </a:tc>
              </a:tr>
            </a:tbl>
          </a:graphicData>
        </a:graphic>
      </p:graphicFrame>
      <p:pic>
        <p:nvPicPr>
          <p:cNvPr id="3" name="Picture 2" descr="N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9" y="2590801"/>
            <a:ext cx="3223616" cy="3808999"/>
          </a:xfrm>
          <a:prstGeom prst="rect">
            <a:avLst/>
          </a:prstGeom>
          <a:ln w="12700" cmpd="sng">
            <a:noFill/>
          </a:ln>
        </p:spPr>
      </p:pic>
      <p:graphicFrame>
        <p:nvGraphicFramePr>
          <p:cNvPr id="9" name="Table 8"/>
          <p:cNvGraphicFramePr>
            <a:graphicFrameLocks noGrp="1"/>
          </p:cNvGraphicFramePr>
          <p:nvPr>
            <p:extLst>
              <p:ext uri="{D42A27DB-BD31-4B8C-83A1-F6EECF244321}">
                <p14:modId xmlns:p14="http://schemas.microsoft.com/office/powerpoint/2010/main" val="2201489649"/>
              </p:ext>
            </p:extLst>
          </p:nvPr>
        </p:nvGraphicFramePr>
        <p:xfrm>
          <a:off x="5289550" y="1447800"/>
          <a:ext cx="3154680" cy="1132656"/>
        </p:xfrm>
        <a:graphic>
          <a:graphicData uri="http://schemas.openxmlformats.org/drawingml/2006/table">
            <a:tbl>
              <a:tblPr firstRow="1" bandRow="1">
                <a:tableStyleId>{5C22544A-7EE6-4342-B048-85BDC9FD1C3A}</a:tableStyleId>
              </a:tblPr>
              <a:tblGrid>
                <a:gridCol w="1568450"/>
                <a:gridCol w="1586230"/>
              </a:tblGrid>
              <a:tr h="167532">
                <a:tc gridSpan="2">
                  <a:txBody>
                    <a:bodyPr/>
                    <a:lstStyle/>
                    <a:p>
                      <a:r>
                        <a:rPr lang="en-US" sz="1000" b="0" dirty="0" smtClean="0">
                          <a:solidFill>
                            <a:schemeClr val="bg1"/>
                          </a:solidFill>
                        </a:rPr>
                        <a:t>Number</a:t>
                      </a:r>
                      <a:r>
                        <a:rPr lang="en-US" sz="1000" b="0" baseline="0" dirty="0" smtClean="0">
                          <a:solidFill>
                            <a:schemeClr val="bg1"/>
                          </a:solidFill>
                        </a:rPr>
                        <a:t> Connection Test</a:t>
                      </a:r>
                      <a:endParaRPr lang="en-US" sz="1000" b="0" dirty="0">
                        <a:solidFill>
                          <a:schemeClr val="bg1"/>
                        </a:solidFill>
                      </a:endParaRPr>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72B3E"/>
                    </a:solidFill>
                  </a:tcPr>
                </a:tc>
                <a:tc hMerge="1">
                  <a:txBody>
                    <a:bodyPr/>
                    <a:lstStyle/>
                    <a:p>
                      <a:endParaRPr lang="en-US" sz="900" dirty="0">
                        <a:solidFill>
                          <a:schemeClr val="tx1"/>
                        </a:solidFill>
                      </a:endParaRPr>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54860">
                <a:tc>
                  <a:txBody>
                    <a:bodyPr/>
                    <a:lstStyle/>
                    <a:p>
                      <a:r>
                        <a:rPr lang="en-US" sz="800" b="0" dirty="0" smtClean="0">
                          <a:solidFill>
                            <a:schemeClr val="tx1"/>
                          </a:solidFill>
                        </a:rPr>
                        <a:t>Patient</a:t>
                      </a:r>
                      <a:r>
                        <a:rPr lang="en-US" sz="800" b="0" baseline="0" dirty="0" smtClean="0">
                          <a:solidFill>
                            <a:schemeClr val="tx1"/>
                          </a:solidFill>
                        </a:rPr>
                        <a:t>’s Name</a:t>
                      </a:r>
                      <a:endParaRPr lang="en-US" sz="800" b="0" dirty="0">
                        <a:solidFill>
                          <a:schemeClr val="tx1"/>
                        </a:solidFill>
                      </a:endParaRPr>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n-US" sz="900" dirty="0">
                        <a:solidFill>
                          <a:schemeClr val="tx1"/>
                        </a:solidFill>
                      </a:endParaRPr>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54860">
                <a:tc>
                  <a:txBody>
                    <a:bodyPr/>
                    <a:lstStyle/>
                    <a:p>
                      <a:r>
                        <a:rPr lang="en-US" sz="800" dirty="0" smtClean="0"/>
                        <a:t>Date</a:t>
                      </a:r>
                      <a:endParaRPr lang="en-US" sz="800" dirty="0"/>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n-US" sz="900" dirty="0"/>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54860">
                <a:tc>
                  <a:txBody>
                    <a:bodyPr/>
                    <a:lstStyle/>
                    <a:p>
                      <a:r>
                        <a:rPr lang="en-US" sz="800" dirty="0" smtClean="0"/>
                        <a:t>Completion Time</a:t>
                      </a:r>
                      <a:endParaRPr lang="en-US" sz="800" dirty="0"/>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n-US" sz="900" dirty="0"/>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5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Testers Initials</a:t>
                      </a:r>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n-US" sz="900" dirty="0"/>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54860">
                <a:tc>
                  <a:txBody>
                    <a:bodyPr/>
                    <a:lstStyle/>
                    <a:p>
                      <a:r>
                        <a:rPr lang="en-US" sz="800" dirty="0" smtClean="0"/>
                        <a:t>Patient’s Signature</a:t>
                      </a:r>
                      <a:endParaRPr lang="en-US" sz="800" dirty="0"/>
                    </a:p>
                  </a:txBody>
                  <a:tcPr marL="49074" marR="49074" marT="24538" marB="2453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en-US" sz="900" dirty="0"/>
                    </a:p>
                  </a:txBody>
                  <a:tcPr marL="49074" marR="49074" marT="24538" marB="2453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69753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Minimal Hepatic Encephalopathy</a:t>
            </a:r>
          </a:p>
        </p:txBody>
      </p:sp>
      <p:sp>
        <p:nvSpPr>
          <p:cNvPr id="5" name="Content Placeholder 4"/>
          <p:cNvSpPr>
            <a:spLocks noGrp="1"/>
          </p:cNvSpPr>
          <p:nvPr>
            <p:ph sz="half" idx="2"/>
          </p:nvPr>
        </p:nvSpPr>
        <p:spPr/>
        <p:txBody>
          <a:bodyPr>
            <a:normAutofit/>
          </a:bodyPr>
          <a:lstStyle/>
          <a:p>
            <a:pPr>
              <a:spcBef>
                <a:spcPts val="1800"/>
              </a:spcBef>
            </a:pPr>
            <a:r>
              <a:rPr lang="en-US" dirty="0"/>
              <a:t>By definition, requires neuropsychological or neurophysiological testing</a:t>
            </a:r>
          </a:p>
          <a:p>
            <a:pPr>
              <a:spcBef>
                <a:spcPts val="1800"/>
              </a:spcBef>
            </a:pPr>
            <a:r>
              <a:rPr lang="en-US" dirty="0"/>
              <a:t>Impairs daily functioning and quality of life</a:t>
            </a:r>
          </a:p>
          <a:p>
            <a:pPr>
              <a:spcBef>
                <a:spcPts val="1800"/>
              </a:spcBef>
            </a:pPr>
            <a:r>
              <a:rPr lang="en-US" dirty="0"/>
              <a:t>Associated with impaired driving skills and increased risk of motor vehicle accidents </a:t>
            </a:r>
          </a:p>
          <a:p>
            <a:pPr>
              <a:spcBef>
                <a:spcPts val="1800"/>
              </a:spcBef>
            </a:pPr>
            <a:r>
              <a:rPr lang="en-US" dirty="0"/>
              <a:t>Currently no guidelines address the testing and treatment</a:t>
            </a:r>
          </a:p>
          <a:p>
            <a:pPr>
              <a:spcBef>
                <a:spcPts val="1800"/>
              </a:spcBef>
            </a:pPr>
            <a:r>
              <a:rPr lang="en-US" dirty="0"/>
              <a:t>Most reliable testing is difficult to use routinely in the clinic</a:t>
            </a:r>
          </a:p>
        </p:txBody>
      </p:sp>
      <p:sp>
        <p:nvSpPr>
          <p:cNvPr id="6" name="Content Placeholder 5"/>
          <p:cNvSpPr>
            <a:spLocks noGrp="1"/>
          </p:cNvSpPr>
          <p:nvPr>
            <p:ph sz="quarter" idx="13"/>
          </p:nvPr>
        </p:nvSpPr>
        <p:spPr/>
        <p:txBody>
          <a:bodyPr/>
          <a:lstStyle/>
          <a:p>
            <a:r>
              <a:rPr lang="en-US" dirty="0"/>
              <a:t>Source:  Bajaj JS, et al. Hepatology. 2012;55:1164-71.</a:t>
            </a:r>
          </a:p>
        </p:txBody>
      </p:sp>
    </p:spTree>
    <p:extLst>
      <p:ext uri="{BB962C8B-B14F-4D97-AF65-F5344CB8AC3E}">
        <p14:creationId xmlns:p14="http://schemas.microsoft.com/office/powerpoint/2010/main" val="3904700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Management of Hepatic </a:t>
            </a:r>
            <a:r>
              <a:rPr lang="en-US" sz="3200" dirty="0"/>
              <a:t>Encephalopathy</a:t>
            </a:r>
          </a:p>
        </p:txBody>
      </p:sp>
      <p:sp>
        <p:nvSpPr>
          <p:cNvPr id="5" name="Content Placeholder 4"/>
          <p:cNvSpPr>
            <a:spLocks noGrp="1"/>
          </p:cNvSpPr>
          <p:nvPr>
            <p:ph sz="half" idx="2"/>
          </p:nvPr>
        </p:nvSpPr>
        <p:spPr/>
        <p:txBody>
          <a:bodyPr>
            <a:normAutofit/>
          </a:bodyPr>
          <a:lstStyle/>
          <a:p>
            <a:pPr>
              <a:spcBef>
                <a:spcPts val="1800"/>
              </a:spcBef>
            </a:pPr>
            <a:r>
              <a:rPr lang="en-US" dirty="0"/>
              <a:t>Stage III-IV may require endotracheal intubation and ICU care</a:t>
            </a:r>
          </a:p>
          <a:p>
            <a:pPr>
              <a:spcBef>
                <a:spcPts val="1800"/>
              </a:spcBef>
            </a:pPr>
            <a:r>
              <a:rPr lang="en-US" dirty="0"/>
              <a:t>HE in the setting of acute liver failure prompts higher level of care and liver transplant evaluation</a:t>
            </a:r>
          </a:p>
          <a:p>
            <a:pPr>
              <a:spcBef>
                <a:spcPts val="1800"/>
              </a:spcBef>
            </a:pPr>
            <a:r>
              <a:rPr lang="en-US" dirty="0"/>
              <a:t>Thorough evaluation for precipitating factors is essential</a:t>
            </a:r>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2118018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Precipitating </a:t>
            </a:r>
            <a:r>
              <a:rPr lang="en-US" sz="3200" dirty="0" smtClean="0"/>
              <a:t>Factors</a:t>
            </a:r>
            <a:endParaRPr lang="en-US" sz="3200" dirty="0"/>
          </a:p>
        </p:txBody>
      </p:sp>
      <p:sp>
        <p:nvSpPr>
          <p:cNvPr id="5" name="Content Placeholder 4"/>
          <p:cNvSpPr>
            <a:spLocks noGrp="1"/>
          </p:cNvSpPr>
          <p:nvPr>
            <p:ph sz="half" idx="2"/>
          </p:nvPr>
        </p:nvSpPr>
        <p:spPr/>
        <p:txBody>
          <a:bodyPr>
            <a:normAutofit/>
          </a:bodyPr>
          <a:lstStyle/>
          <a:p>
            <a:pPr>
              <a:lnSpc>
                <a:spcPts val="2600"/>
              </a:lnSpc>
            </a:pPr>
            <a:r>
              <a:rPr lang="en-US" dirty="0"/>
              <a:t>Gastrointestinal bleeding</a:t>
            </a:r>
          </a:p>
          <a:p>
            <a:pPr>
              <a:lnSpc>
                <a:spcPts val="2600"/>
              </a:lnSpc>
            </a:pPr>
            <a:r>
              <a:rPr lang="en-US" dirty="0"/>
              <a:t>Infection</a:t>
            </a:r>
          </a:p>
          <a:p>
            <a:pPr>
              <a:lnSpc>
                <a:spcPts val="2600"/>
              </a:lnSpc>
            </a:pPr>
            <a:r>
              <a:rPr lang="en-US" dirty="0"/>
              <a:t>Spontaneous bacterial Peritonitis</a:t>
            </a:r>
          </a:p>
          <a:p>
            <a:pPr>
              <a:lnSpc>
                <a:spcPts val="2600"/>
              </a:lnSpc>
            </a:pPr>
            <a:r>
              <a:rPr lang="en-US" dirty="0"/>
              <a:t>Large volume </a:t>
            </a:r>
            <a:r>
              <a:rPr lang="en-US" dirty="0" err="1"/>
              <a:t>paracentesis</a:t>
            </a:r>
            <a:endParaRPr lang="en-US" dirty="0"/>
          </a:p>
          <a:p>
            <a:pPr>
              <a:lnSpc>
                <a:spcPts val="2600"/>
              </a:lnSpc>
            </a:pPr>
            <a:r>
              <a:rPr lang="en-US" dirty="0"/>
              <a:t>Excess dietary intake of protein</a:t>
            </a:r>
          </a:p>
          <a:p>
            <a:pPr>
              <a:lnSpc>
                <a:spcPts val="2600"/>
              </a:lnSpc>
            </a:pPr>
            <a:r>
              <a:rPr lang="en-US" dirty="0"/>
              <a:t>Portal or hepatic vein thrombosis</a:t>
            </a:r>
          </a:p>
          <a:p>
            <a:pPr>
              <a:lnSpc>
                <a:spcPts val="2600"/>
              </a:lnSpc>
            </a:pPr>
            <a:r>
              <a:rPr lang="en-US" dirty="0"/>
              <a:t>Benzodiazepines</a:t>
            </a:r>
          </a:p>
          <a:p>
            <a:pPr>
              <a:lnSpc>
                <a:spcPts val="2600"/>
              </a:lnSpc>
            </a:pPr>
            <a:r>
              <a:rPr lang="en-US" dirty="0"/>
              <a:t>Narcotics</a:t>
            </a:r>
          </a:p>
          <a:p>
            <a:pPr>
              <a:lnSpc>
                <a:spcPts val="2600"/>
              </a:lnSpc>
            </a:pPr>
            <a:r>
              <a:rPr lang="en-US" dirty="0"/>
              <a:t>Alcohol</a:t>
            </a:r>
          </a:p>
          <a:p>
            <a:pPr>
              <a:lnSpc>
                <a:spcPts val="2600"/>
              </a:lnSpc>
            </a:pPr>
            <a:r>
              <a:rPr lang="en-US" dirty="0"/>
              <a:t>Hypokalemia</a:t>
            </a:r>
          </a:p>
          <a:p>
            <a:pPr>
              <a:lnSpc>
                <a:spcPts val="2600"/>
              </a:lnSpc>
            </a:pPr>
            <a:r>
              <a:rPr lang="en-US" dirty="0"/>
              <a:t>Constipation</a:t>
            </a:r>
          </a:p>
        </p:txBody>
      </p:sp>
      <p:sp>
        <p:nvSpPr>
          <p:cNvPr id="6" name="Content Placeholder 5"/>
          <p:cNvSpPr>
            <a:spLocks noGrp="1"/>
          </p:cNvSpPr>
          <p:nvPr>
            <p:ph sz="quarter" idx="13"/>
          </p:nvPr>
        </p:nvSpPr>
        <p:spPr/>
        <p:txBody>
          <a:bodyPr/>
          <a:lstStyle/>
          <a:p>
            <a:r>
              <a:rPr lang="en-US" dirty="0"/>
              <a:t>Source:  Bajaj JS, et al. Hepatology. 2012;55:1164-71.</a:t>
            </a:r>
          </a:p>
        </p:txBody>
      </p:sp>
    </p:spTree>
    <p:extLst>
      <p:ext uri="{BB962C8B-B14F-4D97-AF65-F5344CB8AC3E}">
        <p14:creationId xmlns:p14="http://schemas.microsoft.com/office/powerpoint/2010/main" val="719656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Dietary Considerations</a:t>
            </a:r>
            <a:endParaRPr lang="en-US" sz="3200" dirty="0"/>
          </a:p>
        </p:txBody>
      </p:sp>
      <p:sp>
        <p:nvSpPr>
          <p:cNvPr id="5" name="Content Placeholder 4"/>
          <p:cNvSpPr>
            <a:spLocks noGrp="1"/>
          </p:cNvSpPr>
          <p:nvPr>
            <p:ph sz="half" idx="2"/>
          </p:nvPr>
        </p:nvSpPr>
        <p:spPr/>
        <p:txBody>
          <a:bodyPr>
            <a:normAutofit/>
          </a:bodyPr>
          <a:lstStyle/>
          <a:p>
            <a:pPr>
              <a:spcBef>
                <a:spcPts val="2000"/>
              </a:spcBef>
            </a:pPr>
            <a:r>
              <a:rPr lang="en-US" dirty="0" smtClean="0"/>
              <a:t>Normal  </a:t>
            </a:r>
            <a:r>
              <a:rPr lang="en-US" dirty="0"/>
              <a:t>to high protein intake recommended (1.2 to 1.5 g/kg/day</a:t>
            </a:r>
            <a:r>
              <a:rPr lang="en-US" dirty="0" smtClean="0"/>
              <a:t>)</a:t>
            </a:r>
            <a:endParaRPr lang="en-US" dirty="0"/>
          </a:p>
          <a:p>
            <a:pPr>
              <a:spcBef>
                <a:spcPts val="2000"/>
              </a:spcBef>
            </a:pPr>
            <a:r>
              <a:rPr lang="en-US" dirty="0"/>
              <a:t>Increased vegetable proteins intake may be helpful for patients whose symptoms worsen with protein </a:t>
            </a:r>
            <a:r>
              <a:rPr lang="en-US" dirty="0" smtClean="0"/>
              <a:t>intake</a:t>
            </a:r>
            <a:endParaRPr lang="en-US" dirty="0"/>
          </a:p>
          <a:p>
            <a:pPr>
              <a:spcBef>
                <a:spcPts val="2000"/>
              </a:spcBef>
            </a:pPr>
            <a:r>
              <a:rPr lang="en-US" dirty="0"/>
              <a:t>Branched-chain amino acids supplementation can be used in </a:t>
            </a:r>
            <a:r>
              <a:rPr lang="en-US" dirty="0" smtClean="0"/>
              <a:t>severely protein-intolerant </a:t>
            </a:r>
            <a:r>
              <a:rPr lang="en-US" dirty="0" smtClean="0"/>
              <a:t>patients</a:t>
            </a:r>
            <a:endParaRPr lang="en-US" dirty="0"/>
          </a:p>
          <a:p>
            <a:pPr>
              <a:spcBef>
                <a:spcPts val="2000"/>
              </a:spcBef>
            </a:pPr>
            <a:r>
              <a:rPr lang="en-US" dirty="0"/>
              <a:t>Probiotic supplementation or yogurt may be beneficial, especially for </a:t>
            </a:r>
            <a:r>
              <a:rPr lang="en-US" dirty="0" smtClean="0"/>
              <a:t>minimal hepatic encephalopathy </a:t>
            </a:r>
            <a:endParaRPr lang="en-US"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21342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Therapy</a:t>
            </a:r>
            <a:endParaRPr lang="en-US" sz="3200" dirty="0"/>
          </a:p>
        </p:txBody>
      </p:sp>
      <p:sp>
        <p:nvSpPr>
          <p:cNvPr id="5" name="Content Placeholder 4"/>
          <p:cNvSpPr>
            <a:spLocks noGrp="1"/>
          </p:cNvSpPr>
          <p:nvPr>
            <p:ph sz="half" idx="2"/>
          </p:nvPr>
        </p:nvSpPr>
        <p:spPr/>
        <p:txBody>
          <a:bodyPr>
            <a:normAutofit/>
          </a:bodyPr>
          <a:lstStyle/>
          <a:p>
            <a:pPr>
              <a:lnSpc>
                <a:spcPts val="3200"/>
              </a:lnSpc>
            </a:pPr>
            <a:r>
              <a:rPr lang="en-US" dirty="0" smtClean="0"/>
              <a:t>Medical Therapy</a:t>
            </a:r>
            <a:br>
              <a:rPr lang="en-US" dirty="0" smtClean="0"/>
            </a:br>
            <a:r>
              <a:rPr lang="en-US" dirty="0" smtClean="0"/>
              <a:t>- </a:t>
            </a:r>
            <a:r>
              <a:rPr lang="en-US" dirty="0" err="1" smtClean="0"/>
              <a:t>Nonabsorbable</a:t>
            </a:r>
            <a:r>
              <a:rPr lang="en-US" dirty="0" smtClean="0"/>
              <a:t> disaccharides</a:t>
            </a:r>
            <a:br>
              <a:rPr lang="en-US" dirty="0" smtClean="0"/>
            </a:br>
            <a:r>
              <a:rPr lang="en-US" dirty="0" smtClean="0"/>
              <a:t>- </a:t>
            </a:r>
            <a:r>
              <a:rPr lang="en-US" dirty="0" err="1" smtClean="0"/>
              <a:t>Nonabsorbable</a:t>
            </a:r>
            <a:r>
              <a:rPr lang="en-US" dirty="0" smtClean="0"/>
              <a:t> antibiotics</a:t>
            </a:r>
          </a:p>
          <a:p>
            <a:pPr>
              <a:lnSpc>
                <a:spcPts val="3200"/>
              </a:lnSpc>
            </a:pPr>
            <a:r>
              <a:rPr lang="en-US" dirty="0" smtClean="0"/>
              <a:t>Surgical Therapy</a:t>
            </a:r>
            <a:br>
              <a:rPr lang="en-US" dirty="0" smtClean="0"/>
            </a:br>
            <a:r>
              <a:rPr lang="en-US" dirty="0" smtClean="0"/>
              <a:t>- </a:t>
            </a:r>
            <a:r>
              <a:rPr lang="en-US" dirty="0" smtClean="0"/>
              <a:t>TIPSS </a:t>
            </a:r>
            <a:r>
              <a:rPr lang="en-US" dirty="0" smtClean="0"/>
              <a:t>reversal</a:t>
            </a:r>
            <a:br>
              <a:rPr lang="en-US" dirty="0" smtClean="0"/>
            </a:br>
            <a:r>
              <a:rPr lang="en-US" dirty="0" smtClean="0"/>
              <a:t>- Liver transplantation</a:t>
            </a:r>
            <a:endParaRPr lang="en-US"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3617785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Slide</a:t>
            </a:r>
            <a:endParaRPr lang="en-US" dirty="0"/>
          </a:p>
        </p:txBody>
      </p:sp>
      <p:sp>
        <p:nvSpPr>
          <p:cNvPr id="3" name="Content Placeholder 2"/>
          <p:cNvSpPr>
            <a:spLocks noGrp="1"/>
          </p:cNvSpPr>
          <p:nvPr>
            <p:ph sz="half" idx="2"/>
          </p:nvPr>
        </p:nvSpPr>
        <p:spPr/>
        <p:txBody>
          <a:bodyPr/>
          <a:lstStyle/>
          <a:p>
            <a:r>
              <a:rPr lang="en-US" dirty="0" smtClean="0"/>
              <a:t>Dr. Landis receives research support from the following:</a:t>
            </a:r>
          </a:p>
          <a:p>
            <a:pPr lvl="2"/>
            <a:r>
              <a:rPr lang="en-US" dirty="0" smtClean="0"/>
              <a:t>Gilead</a:t>
            </a:r>
          </a:p>
          <a:p>
            <a:pPr lvl="2"/>
            <a:r>
              <a:rPr lang="en-US" dirty="0" smtClean="0"/>
              <a:t>Janssen Pharmaceuticals</a:t>
            </a:r>
          </a:p>
          <a:p>
            <a:pPr lvl="2"/>
            <a:r>
              <a:rPr lang="en-US" dirty="0" smtClean="0"/>
              <a:t>Vital Therapies</a:t>
            </a:r>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036652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Lactulose</a:t>
            </a:r>
          </a:p>
        </p:txBody>
      </p:sp>
      <p:sp>
        <p:nvSpPr>
          <p:cNvPr id="5" name="Content Placeholder 4"/>
          <p:cNvSpPr>
            <a:spLocks noGrp="1"/>
          </p:cNvSpPr>
          <p:nvPr>
            <p:ph sz="half" idx="2"/>
          </p:nvPr>
        </p:nvSpPr>
        <p:spPr/>
        <p:txBody>
          <a:bodyPr>
            <a:normAutofit/>
          </a:bodyPr>
          <a:lstStyle/>
          <a:p>
            <a:r>
              <a:rPr lang="en-US" dirty="0"/>
              <a:t>Metabolized by colon bacterial flora to short chain fatty acids altering luminal pH</a:t>
            </a:r>
          </a:p>
          <a:p>
            <a:pPr marL="0" indent="0">
              <a:buNone/>
            </a:pPr>
            <a:endParaRPr lang="en-US" dirty="0"/>
          </a:p>
        </p:txBody>
      </p:sp>
      <p:sp>
        <p:nvSpPr>
          <p:cNvPr id="7" name="Content Placeholder 2"/>
          <p:cNvSpPr txBox="1">
            <a:spLocks/>
          </p:cNvSpPr>
          <p:nvPr/>
        </p:nvSpPr>
        <p:spPr>
          <a:xfrm>
            <a:off x="453020" y="288075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8" name="Picture 2" descr="File:Lactulos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722" y="2819400"/>
            <a:ext cx="2538984" cy="1582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le:Lactic-acid-skeletal.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218" y="4968633"/>
            <a:ext cx="951938" cy="8701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87905" y="5915929"/>
            <a:ext cx="1192955" cy="369332"/>
          </a:xfrm>
          <a:prstGeom prst="rect">
            <a:avLst/>
          </a:prstGeom>
          <a:noFill/>
        </p:spPr>
        <p:txBody>
          <a:bodyPr wrap="none" rtlCol="0">
            <a:spAutoFit/>
          </a:bodyPr>
          <a:lstStyle/>
          <a:p>
            <a:r>
              <a:rPr lang="en-US" b="1" dirty="0" smtClean="0"/>
              <a:t>Lactic Acid</a:t>
            </a:r>
            <a:endParaRPr lang="en-US" b="1" dirty="0"/>
          </a:p>
        </p:txBody>
      </p:sp>
      <p:pic>
        <p:nvPicPr>
          <p:cNvPr id="11" name="Picture 4" descr="File:Lactic-acid-skeletal.svg"/>
          <p:cNvPicPr>
            <a:picLocks noChangeAspect="1" noChangeArrowheads="1"/>
          </p:cNvPicPr>
          <p:nvPr/>
        </p:nvPicPr>
        <p:blipFill rotWithShape="1">
          <a:blip r:embed="rId4">
            <a:extLst>
              <a:ext uri="{28A0092B-C50C-407E-A947-70E740481C1C}">
                <a14:useLocalDpi xmlns:a14="http://schemas.microsoft.com/office/drawing/2010/main" val="0"/>
              </a:ext>
            </a:extLst>
          </a:blip>
          <a:srcRect l="-2" r="13549"/>
          <a:stretch/>
        </p:blipFill>
        <p:spPr bwMode="auto">
          <a:xfrm>
            <a:off x="3576425" y="3302120"/>
            <a:ext cx="822960" cy="8701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17215" y="3530720"/>
            <a:ext cx="255198"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5020139" y="5213293"/>
            <a:ext cx="659155" cy="400110"/>
          </a:xfrm>
          <a:prstGeom prst="rect">
            <a:avLst/>
          </a:prstGeom>
          <a:noFill/>
        </p:spPr>
        <p:txBody>
          <a:bodyPr wrap="none" rtlCol="0">
            <a:spAutoFit/>
          </a:bodyPr>
          <a:lstStyle/>
          <a:p>
            <a:r>
              <a:rPr lang="en-US" sz="2000" b="1" dirty="0" smtClean="0">
                <a:latin typeface="Arial"/>
                <a:cs typeface="Arial"/>
              </a:rPr>
              <a:t>NH</a:t>
            </a:r>
            <a:r>
              <a:rPr lang="en-US" sz="2000" b="1" baseline="-25000" dirty="0" smtClean="0">
                <a:latin typeface="Arial"/>
                <a:cs typeface="Arial"/>
              </a:rPr>
              <a:t>3</a:t>
            </a:r>
            <a:endParaRPr lang="en-US" sz="2000" b="1" baseline="-25000" dirty="0">
              <a:latin typeface="Arial"/>
              <a:cs typeface="Arial"/>
            </a:endParaRPr>
          </a:p>
        </p:txBody>
      </p:sp>
      <p:sp>
        <p:nvSpPr>
          <p:cNvPr id="14" name="TextBox 13"/>
          <p:cNvSpPr txBox="1"/>
          <p:nvPr/>
        </p:nvSpPr>
        <p:spPr>
          <a:xfrm>
            <a:off x="5020139" y="3426129"/>
            <a:ext cx="828163" cy="400110"/>
          </a:xfrm>
          <a:prstGeom prst="rect">
            <a:avLst/>
          </a:prstGeom>
          <a:noFill/>
        </p:spPr>
        <p:txBody>
          <a:bodyPr wrap="none" rtlCol="0">
            <a:spAutoFit/>
          </a:bodyPr>
          <a:lstStyle/>
          <a:p>
            <a:r>
              <a:rPr lang="en-US" sz="2000" b="1" dirty="0" smtClean="0">
                <a:latin typeface="Arial"/>
                <a:cs typeface="Arial"/>
              </a:rPr>
              <a:t>NH</a:t>
            </a:r>
            <a:r>
              <a:rPr lang="en-US" sz="2000" b="1" baseline="-25000" dirty="0" smtClean="0">
                <a:latin typeface="Arial"/>
                <a:cs typeface="Arial"/>
              </a:rPr>
              <a:t>4 </a:t>
            </a:r>
            <a:r>
              <a:rPr lang="en-US" sz="2000" b="1" baseline="30000" dirty="0" smtClean="0">
                <a:latin typeface="Arial"/>
                <a:cs typeface="Arial"/>
              </a:rPr>
              <a:t>+</a:t>
            </a:r>
            <a:endParaRPr lang="en-US" sz="2000" b="1" baseline="30000" dirty="0">
              <a:latin typeface="Arial"/>
              <a:cs typeface="Arial"/>
            </a:endParaRPr>
          </a:p>
        </p:txBody>
      </p:sp>
      <p:sp>
        <p:nvSpPr>
          <p:cNvPr id="15" name="Bent Arrow 14"/>
          <p:cNvSpPr/>
          <p:nvPr/>
        </p:nvSpPr>
        <p:spPr>
          <a:xfrm>
            <a:off x="1912358" y="4737811"/>
            <a:ext cx="1650860" cy="1322541"/>
          </a:xfrm>
          <a:prstGeom prst="bentArrow">
            <a:avLst/>
          </a:prstGeom>
          <a:solidFill>
            <a:schemeClr val="accent6">
              <a:lumMod val="75000"/>
            </a:schemeClr>
          </a:solidFill>
          <a:ln>
            <a:noFill/>
          </a:ln>
          <a:scene3d>
            <a:camera prst="orthographicFront">
              <a:rot lat="10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4444814" y="4172251"/>
            <a:ext cx="0" cy="7963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97214" y="4153237"/>
            <a:ext cx="0" cy="7963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97214" y="4165801"/>
            <a:ext cx="82728" cy="162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62086" y="4796540"/>
            <a:ext cx="82728" cy="162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Bent Arrow 19"/>
          <p:cNvSpPr/>
          <p:nvPr/>
        </p:nvSpPr>
        <p:spPr>
          <a:xfrm rot="5400000">
            <a:off x="6374382" y="3310273"/>
            <a:ext cx="1487919" cy="1828800"/>
          </a:xfrm>
          <a:prstGeom prst="ben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055722" y="5213293"/>
            <a:ext cx="2326278" cy="400110"/>
          </a:xfrm>
          <a:prstGeom prst="rect">
            <a:avLst/>
          </a:prstGeom>
          <a:noFill/>
        </p:spPr>
        <p:txBody>
          <a:bodyPr wrap="none" rtlCol="0">
            <a:spAutoFit/>
          </a:bodyPr>
          <a:lstStyle/>
          <a:p>
            <a:r>
              <a:rPr lang="en-US" sz="2000" b="1" dirty="0" smtClean="0">
                <a:solidFill>
                  <a:schemeClr val="accent5">
                    <a:lumMod val="50000"/>
                  </a:schemeClr>
                </a:solidFill>
                <a:latin typeface="Arial"/>
                <a:cs typeface="Arial"/>
              </a:rPr>
              <a:t>Excreted in feces</a:t>
            </a:r>
            <a:endParaRPr lang="en-US" sz="2000" b="1" dirty="0">
              <a:solidFill>
                <a:schemeClr val="accent5">
                  <a:lumMod val="50000"/>
                </a:schemeClr>
              </a:solidFill>
              <a:latin typeface="Arial"/>
              <a:cs typeface="Arial"/>
            </a:endParaRPr>
          </a:p>
        </p:txBody>
      </p:sp>
      <p:sp>
        <p:nvSpPr>
          <p:cNvPr id="22" name="TextBox 21"/>
          <p:cNvSpPr txBox="1"/>
          <p:nvPr/>
        </p:nvSpPr>
        <p:spPr>
          <a:xfrm>
            <a:off x="1377596" y="4251363"/>
            <a:ext cx="1377300" cy="400110"/>
          </a:xfrm>
          <a:prstGeom prst="rect">
            <a:avLst/>
          </a:prstGeom>
          <a:noFill/>
        </p:spPr>
        <p:txBody>
          <a:bodyPr wrap="none" rtlCol="0">
            <a:spAutoFit/>
          </a:bodyPr>
          <a:lstStyle/>
          <a:p>
            <a:r>
              <a:rPr lang="en-US" sz="2000" b="1" dirty="0" smtClean="0">
                <a:solidFill>
                  <a:schemeClr val="accent1"/>
                </a:solidFill>
                <a:latin typeface="Arial"/>
                <a:cs typeface="Arial"/>
              </a:rPr>
              <a:t>Lactulose</a:t>
            </a:r>
            <a:endParaRPr lang="en-US" sz="2000" b="1" dirty="0">
              <a:solidFill>
                <a:schemeClr val="accent1"/>
              </a:solidFill>
              <a:latin typeface="Arial"/>
              <a:cs typeface="Arial"/>
            </a:endParaRPr>
          </a:p>
        </p:txBody>
      </p:sp>
      <p:sp>
        <p:nvSpPr>
          <p:cNvPr id="23" name="TextBox 22"/>
          <p:cNvSpPr txBox="1"/>
          <p:nvPr/>
        </p:nvSpPr>
        <p:spPr>
          <a:xfrm>
            <a:off x="574202" y="5875686"/>
            <a:ext cx="1606787" cy="369332"/>
          </a:xfrm>
          <a:prstGeom prst="rect">
            <a:avLst/>
          </a:prstGeom>
          <a:noFill/>
        </p:spPr>
        <p:txBody>
          <a:bodyPr wrap="none" rtlCol="0">
            <a:spAutoFit/>
          </a:bodyPr>
          <a:lstStyle/>
          <a:p>
            <a:r>
              <a:rPr lang="en-US" b="1" dirty="0" smtClean="0"/>
              <a:t>Intestinal Flora</a:t>
            </a:r>
            <a:endParaRPr lang="en-US" b="1" dirty="0"/>
          </a:p>
        </p:txBody>
      </p:sp>
    </p:spTree>
    <p:extLst>
      <p:ext uri="{BB962C8B-B14F-4D97-AF65-F5344CB8AC3E}">
        <p14:creationId xmlns:p14="http://schemas.microsoft.com/office/powerpoint/2010/main" val="475189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Guidelines for Using Lactulose</a:t>
            </a:r>
          </a:p>
        </p:txBody>
      </p:sp>
      <p:sp>
        <p:nvSpPr>
          <p:cNvPr id="5" name="Content Placeholder 4"/>
          <p:cNvSpPr>
            <a:spLocks noGrp="1"/>
          </p:cNvSpPr>
          <p:nvPr>
            <p:ph sz="half" idx="2"/>
          </p:nvPr>
        </p:nvSpPr>
        <p:spPr/>
        <p:txBody>
          <a:bodyPr>
            <a:normAutofit/>
          </a:bodyPr>
          <a:lstStyle/>
          <a:p>
            <a:pPr>
              <a:spcBef>
                <a:spcPts val="2000"/>
              </a:spcBef>
            </a:pPr>
            <a:r>
              <a:rPr lang="en-US" dirty="0"/>
              <a:t>Lactulose </a:t>
            </a:r>
            <a:r>
              <a:rPr lang="en-US" dirty="0" smtClean="0"/>
              <a:t>45 ml </a:t>
            </a:r>
            <a:r>
              <a:rPr lang="en-US" dirty="0"/>
              <a:t>PO or via NG tube, every hour until bowel movement occurs</a:t>
            </a:r>
          </a:p>
          <a:p>
            <a:pPr>
              <a:spcBef>
                <a:spcPts val="2000"/>
              </a:spcBef>
            </a:pPr>
            <a:r>
              <a:rPr lang="en-US" dirty="0"/>
              <a:t>Dosing is adjusted to achieve 2-3 soft bowel movements per day </a:t>
            </a:r>
          </a:p>
          <a:p>
            <a:pPr>
              <a:spcBef>
                <a:spcPts val="2000"/>
              </a:spcBef>
            </a:pPr>
            <a:r>
              <a:rPr lang="en-US" dirty="0"/>
              <a:t>Typically 2-3 times daily dosing is required </a:t>
            </a:r>
          </a:p>
          <a:p>
            <a:pPr>
              <a:spcBef>
                <a:spcPts val="2000"/>
              </a:spcBef>
            </a:pPr>
            <a:r>
              <a:rPr lang="en-US" dirty="0"/>
              <a:t>Lactulose retention enema may be used patients who cannot tolerate oral or NG ingestion</a:t>
            </a:r>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879525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err="1"/>
              <a:t>Rifaximin</a:t>
            </a:r>
            <a:endParaRPr lang="en-US" sz="3200" dirty="0"/>
          </a:p>
        </p:txBody>
      </p:sp>
      <p:sp>
        <p:nvSpPr>
          <p:cNvPr id="5" name="Content Placeholder 4"/>
          <p:cNvSpPr>
            <a:spLocks noGrp="1"/>
          </p:cNvSpPr>
          <p:nvPr>
            <p:ph sz="half" idx="2"/>
          </p:nvPr>
        </p:nvSpPr>
        <p:spPr/>
        <p:txBody>
          <a:bodyPr>
            <a:normAutofit/>
          </a:bodyPr>
          <a:lstStyle/>
          <a:p>
            <a:pPr>
              <a:spcBef>
                <a:spcPts val="1800"/>
              </a:spcBef>
            </a:pPr>
            <a:r>
              <a:rPr lang="en-US" dirty="0"/>
              <a:t>Semisynthetic antibiotic based on </a:t>
            </a:r>
            <a:r>
              <a:rPr lang="en-US" dirty="0" err="1"/>
              <a:t>rifamycin</a:t>
            </a:r>
            <a:endParaRPr lang="en-US" dirty="0"/>
          </a:p>
          <a:p>
            <a:pPr>
              <a:spcBef>
                <a:spcPts val="1800"/>
              </a:spcBef>
            </a:pPr>
            <a:r>
              <a:rPr lang="en-US" dirty="0"/>
              <a:t>Poor bioavailability - confined to the gut</a:t>
            </a:r>
          </a:p>
          <a:p>
            <a:pPr>
              <a:spcBef>
                <a:spcPts val="1800"/>
              </a:spcBef>
            </a:pPr>
            <a:r>
              <a:rPr lang="en-US" dirty="0"/>
              <a:t>Mechanism thought be through intestinal flora alteration</a:t>
            </a:r>
          </a:p>
          <a:p>
            <a:pPr>
              <a:spcBef>
                <a:spcPts val="1800"/>
              </a:spcBef>
            </a:pPr>
            <a:r>
              <a:rPr lang="en-US" dirty="0"/>
              <a:t>Similar efficacy to </a:t>
            </a:r>
            <a:r>
              <a:rPr lang="en-US" dirty="0" err="1"/>
              <a:t>nonabsorbable</a:t>
            </a:r>
            <a:r>
              <a:rPr lang="en-US" dirty="0"/>
              <a:t> disaccharides</a:t>
            </a:r>
          </a:p>
          <a:p>
            <a:pPr>
              <a:spcBef>
                <a:spcPts val="1800"/>
              </a:spcBef>
            </a:pPr>
            <a:r>
              <a:rPr lang="en-US" dirty="0"/>
              <a:t>Due to cost, reserved for patients who cannot tolerate or do not respond to disaccharides</a:t>
            </a:r>
          </a:p>
          <a:p>
            <a:pPr>
              <a:spcBef>
                <a:spcPts val="1800"/>
              </a:spcBef>
            </a:pPr>
            <a:r>
              <a:rPr lang="en-US" dirty="0"/>
              <a:t>Neomycin is a less costly alternative, but association with ototoxicity and nephrotoxicity limit </a:t>
            </a:r>
            <a:r>
              <a:rPr lang="en-US" dirty="0" smtClean="0"/>
              <a:t>use</a:t>
            </a:r>
            <a:endParaRPr lang="en-US"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834752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Summary</a:t>
            </a:r>
          </a:p>
        </p:txBody>
      </p:sp>
      <p:sp>
        <p:nvSpPr>
          <p:cNvPr id="5" name="Content Placeholder 4"/>
          <p:cNvSpPr>
            <a:spLocks noGrp="1"/>
          </p:cNvSpPr>
          <p:nvPr>
            <p:ph sz="half" idx="2"/>
          </p:nvPr>
        </p:nvSpPr>
        <p:spPr/>
        <p:txBody>
          <a:bodyPr>
            <a:normAutofit/>
          </a:bodyPr>
          <a:lstStyle/>
          <a:p>
            <a:pPr>
              <a:spcBef>
                <a:spcPts val="1400"/>
              </a:spcBef>
            </a:pPr>
            <a:r>
              <a:rPr lang="en-US" dirty="0"/>
              <a:t>HE is commonly seen in patients with cirrhosis </a:t>
            </a:r>
          </a:p>
          <a:p>
            <a:pPr>
              <a:spcBef>
                <a:spcPts val="1400"/>
              </a:spcBef>
            </a:pPr>
            <a:r>
              <a:rPr lang="en-US" dirty="0"/>
              <a:t>Reduced ammonia detoxification due to liver dysfunction and/or </a:t>
            </a:r>
            <a:r>
              <a:rPr lang="en-US" dirty="0" err="1"/>
              <a:t>porto</a:t>
            </a:r>
            <a:r>
              <a:rPr lang="en-US" dirty="0"/>
              <a:t>-systemic shunting </a:t>
            </a:r>
          </a:p>
          <a:p>
            <a:pPr>
              <a:spcBef>
                <a:spcPts val="1400"/>
              </a:spcBef>
            </a:pPr>
            <a:r>
              <a:rPr lang="en-US" dirty="0"/>
              <a:t>HE is a clinical diagnosis</a:t>
            </a:r>
          </a:p>
          <a:p>
            <a:pPr>
              <a:spcBef>
                <a:spcPts val="1400"/>
              </a:spcBef>
            </a:pPr>
            <a:r>
              <a:rPr lang="en-US" dirty="0"/>
              <a:t>Protein restriction is not recommend</a:t>
            </a:r>
          </a:p>
          <a:p>
            <a:pPr>
              <a:spcBef>
                <a:spcPts val="1400"/>
              </a:spcBef>
            </a:pPr>
            <a:r>
              <a:rPr lang="en-US" dirty="0"/>
              <a:t>Any acute episode of HE warrants a thorough evaluation for precipitating factors</a:t>
            </a:r>
          </a:p>
          <a:p>
            <a:pPr>
              <a:spcBef>
                <a:spcPts val="1400"/>
              </a:spcBef>
            </a:pPr>
            <a:r>
              <a:rPr lang="en-US" dirty="0" err="1"/>
              <a:t>Nonabsorbable</a:t>
            </a:r>
            <a:r>
              <a:rPr lang="en-US" dirty="0"/>
              <a:t> disaccharides and antibiotics are mainstays of treatment</a:t>
            </a:r>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410034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5" name="TextBox 4"/>
          <p:cNvSpPr txBox="1"/>
          <p:nvPr/>
        </p:nvSpPr>
        <p:spPr>
          <a:xfrm>
            <a:off x="3657600" y="685800"/>
            <a:ext cx="1828800" cy="646331"/>
          </a:xfrm>
          <a:prstGeom prst="rect">
            <a:avLst/>
          </a:prstGeom>
          <a:noFill/>
        </p:spPr>
        <p:txBody>
          <a:bodyPr wrap="square" rtlCol="0" anchor="ctr">
            <a:spAutoFit/>
          </a:bodyPr>
          <a:lstStyle/>
          <a:p>
            <a:pPr algn="ctr"/>
            <a:r>
              <a:rPr lang="en-US" sz="3600" dirty="0" smtClean="0">
                <a:solidFill>
                  <a:srgbClr val="FFFFFF"/>
                </a:solidFill>
                <a:latin typeface="Arial"/>
                <a:cs typeface="Arial"/>
              </a:rPr>
              <a:t>End</a:t>
            </a:r>
            <a:endParaRPr lang="en-US" sz="3600" dirty="0">
              <a:solidFill>
                <a:srgbClr val="FFFFFF"/>
              </a:solidFill>
              <a:latin typeface="Arial"/>
              <a:cs typeface="Arial"/>
            </a:endParaRPr>
          </a:p>
        </p:txBody>
      </p:sp>
      <p:sp>
        <p:nvSpPr>
          <p:cNvPr id="4" name="TextBox 3"/>
          <p:cNvSpPr txBox="1"/>
          <p:nvPr/>
        </p:nvSpPr>
        <p:spPr>
          <a:xfrm>
            <a:off x="0" y="3720405"/>
            <a:ext cx="9144000" cy="1458147"/>
          </a:xfrm>
          <a:prstGeom prst="rect">
            <a:avLst/>
          </a:prstGeom>
          <a:solidFill>
            <a:schemeClr val="tx1">
              <a:alpha val="24000"/>
            </a:schemeClr>
          </a:solidFill>
        </p:spPr>
        <p:txBody>
          <a:bodyPr wrap="square" rtlCol="0" anchor="ctr">
            <a:spAutoFit/>
          </a:bodyPr>
          <a:lstStyle/>
          <a:p>
            <a:pPr algn="ctr"/>
            <a:r>
              <a:rPr lang="en-US" dirty="0" smtClean="0">
                <a:solidFill>
                  <a:srgbClr val="FFFFFF"/>
                </a:solidFill>
                <a:latin typeface="Arial"/>
                <a:cs typeface="Arial"/>
              </a:rPr>
              <a:t>This presentation is brought to you by</a:t>
            </a:r>
            <a:br>
              <a:rPr lang="en-US" dirty="0" smtClean="0">
                <a:solidFill>
                  <a:srgbClr val="FFFFFF"/>
                </a:solidFill>
                <a:latin typeface="Arial"/>
                <a:cs typeface="Arial"/>
              </a:rPr>
            </a:br>
            <a:r>
              <a:rPr lang="en-US" dirty="0" smtClean="0">
                <a:solidFill>
                  <a:srgbClr val="FFFFFF"/>
                </a:solidFill>
                <a:latin typeface="Arial"/>
                <a:cs typeface="Arial"/>
              </a:rPr>
              <a:t>Hepatitis </a:t>
            </a:r>
            <a:r>
              <a:rPr lang="en-US" dirty="0">
                <a:solidFill>
                  <a:srgbClr val="FFFFFF"/>
                </a:solidFill>
                <a:latin typeface="Arial"/>
                <a:cs typeface="Arial"/>
              </a:rPr>
              <a:t>Web </a:t>
            </a:r>
            <a:r>
              <a:rPr lang="en-US" dirty="0" smtClean="0">
                <a:solidFill>
                  <a:srgbClr val="FFFFFF"/>
                </a:solidFill>
                <a:latin typeface="Arial"/>
                <a:cs typeface="Arial"/>
              </a:rPr>
              <a:t>Study &amp; the Hepatitis C Online Course</a:t>
            </a:r>
          </a:p>
          <a:p>
            <a:pPr algn="ctr"/>
            <a:r>
              <a:rPr lang="en-US" sz="1800" dirty="0" smtClean="0">
                <a:solidFill>
                  <a:srgbClr val="FFFFFF"/>
                </a:solidFill>
                <a:latin typeface="Arial"/>
                <a:cs typeface="Arial"/>
              </a:rPr>
              <a:t/>
            </a:r>
            <a:br>
              <a:rPr lang="en-US" sz="1800" dirty="0" smtClean="0">
                <a:solidFill>
                  <a:srgbClr val="FFFFFF"/>
                </a:solidFill>
                <a:latin typeface="Arial"/>
                <a:cs typeface="Arial"/>
              </a:rPr>
            </a:br>
            <a:r>
              <a:rPr lang="en-US" sz="1800" i="1" dirty="0" smtClean="0">
                <a:solidFill>
                  <a:schemeClr val="accent5">
                    <a:lumMod val="20000"/>
                    <a:lumOff val="80000"/>
                  </a:schemeClr>
                </a:solidFill>
                <a:latin typeface="Arial"/>
                <a:cs typeface="Arial"/>
              </a:rPr>
              <a:t>Funded by a grant from the Centers for Disease Control and Prevention</a:t>
            </a:r>
            <a:endParaRPr lang="en-US" sz="1800" i="1" dirty="0">
              <a:solidFill>
                <a:schemeClr val="accent5">
                  <a:lumMod val="20000"/>
                  <a:lumOff val="80000"/>
                </a:schemeClr>
              </a:solidFill>
              <a:latin typeface="Arial"/>
              <a:cs typeface="Arial"/>
            </a:endParaRPr>
          </a:p>
        </p:txBody>
      </p:sp>
      <p:grpSp>
        <p:nvGrpSpPr>
          <p:cNvPr id="96" name="Group 95"/>
          <p:cNvGrpSpPr>
            <a:grpSpLocks noChangeAspect="1"/>
          </p:cNvGrpSpPr>
          <p:nvPr/>
        </p:nvGrpSpPr>
        <p:grpSpPr>
          <a:xfrm>
            <a:off x="2597460" y="1834787"/>
            <a:ext cx="910232" cy="908413"/>
            <a:chOff x="1573527" y="457200"/>
            <a:chExt cx="1093473" cy="1091294"/>
          </a:xfrm>
          <a:solidFill>
            <a:srgbClr val="DF5D5B"/>
          </a:solidFill>
          <a:effectLst>
            <a:outerShdw blurRad="38100" dist="101600" dir="2700000" sx="85000" sy="85000" algn="tl" rotWithShape="0">
              <a:schemeClr val="bg1">
                <a:alpha val="49000"/>
              </a:schemeClr>
            </a:outerShdw>
          </a:effectLst>
        </p:grpSpPr>
        <p:sp>
          <p:nvSpPr>
            <p:cNvPr id="97" name="Dodecagon 9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Dodecagon 9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Dodecagon 9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Dodecagon 9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Dodecagon 10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Dodecagon 10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Dodecagon 10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Dodecagon 10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Dodecagon 10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Dodecagon 10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Dodecagon 10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Dodecagon 10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Dodecagon 10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Dodecagon 10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Dodecagon 11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Dodecagon 11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1" name="Group 140"/>
          <p:cNvGrpSpPr>
            <a:grpSpLocks noChangeAspect="1"/>
          </p:cNvGrpSpPr>
          <p:nvPr/>
        </p:nvGrpSpPr>
        <p:grpSpPr>
          <a:xfrm>
            <a:off x="5645460" y="1834787"/>
            <a:ext cx="910232" cy="908413"/>
            <a:chOff x="4011927" y="457200"/>
            <a:chExt cx="1093473" cy="1091294"/>
          </a:xfrm>
          <a:solidFill>
            <a:srgbClr val="D38040"/>
          </a:solidFill>
          <a:effectLst>
            <a:outerShdw blurRad="38100" dist="101600" dir="2700000" sx="85000" sy="85000" algn="tl" rotWithShape="0">
              <a:schemeClr val="bg1">
                <a:alpha val="49000"/>
              </a:schemeClr>
            </a:outerShdw>
          </a:effectLst>
        </p:grpSpPr>
        <p:sp>
          <p:nvSpPr>
            <p:cNvPr id="142" name="Dodecagon 14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Dodecagon 14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Dodecagon 14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Dodecagon 14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Dodecagon 14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Dodecagon 14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Dodecagon 14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Dodecagon 14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Dodecagon 14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Dodecagon 15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Dodecagon 15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Dodecagon 15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Dodecagon 15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Dodecagon 15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Dodecagon 15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Dodecagon 15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6" name="Group 185"/>
          <p:cNvGrpSpPr>
            <a:grpSpLocks noChangeAspect="1"/>
          </p:cNvGrpSpPr>
          <p:nvPr/>
        </p:nvGrpSpPr>
        <p:grpSpPr>
          <a:xfrm>
            <a:off x="7169460" y="1834787"/>
            <a:ext cx="910232" cy="908413"/>
            <a:chOff x="4011927" y="457200"/>
            <a:chExt cx="1093473" cy="1091294"/>
          </a:xfrm>
          <a:solidFill>
            <a:srgbClr val="A873C4"/>
          </a:solidFill>
          <a:effectLst>
            <a:outerShdw blurRad="38100" dist="101600" dir="2700000" sx="85000" sy="85000" algn="tl" rotWithShape="0">
              <a:schemeClr val="bg1">
                <a:alpha val="49000"/>
              </a:schemeClr>
            </a:outerShdw>
          </a:effectLst>
        </p:grpSpPr>
        <p:sp>
          <p:nvSpPr>
            <p:cNvPr id="187" name="Dodecagon 18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Dodecagon 18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Dodecagon 18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Dodecagon 18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Dodecagon 19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Dodecagon 19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Dodecagon 19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Dodecagon 19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Dodecagon 19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Dodecagon 19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Dodecagon 19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Dodecagon 19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Dodecagon 19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Dodecagon 19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Dodecagon 20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Dodecagon 20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a:grpSpLocks noChangeAspect="1"/>
          </p:cNvGrpSpPr>
          <p:nvPr/>
        </p:nvGrpSpPr>
        <p:grpSpPr>
          <a:xfrm>
            <a:off x="1073460" y="1834787"/>
            <a:ext cx="910232" cy="908413"/>
            <a:chOff x="1573527" y="457200"/>
            <a:chExt cx="1093473" cy="1091294"/>
          </a:xfrm>
          <a:solidFill>
            <a:srgbClr val="4BCEE1"/>
          </a:solidFill>
          <a:effectLst>
            <a:outerShdw blurRad="38100" dist="101600" dir="2700000" sx="85000" sy="85000" algn="tl" rotWithShape="0">
              <a:schemeClr val="bg1">
                <a:alpha val="49000"/>
              </a:schemeClr>
            </a:outerShdw>
          </a:effectLst>
        </p:grpSpPr>
        <p:sp>
          <p:nvSpPr>
            <p:cNvPr id="232" name="Dodecagon 23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Dodecagon 23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Dodecagon 23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Dodecagon 23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Dodecagon 23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Dodecagon 23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Dodecagon 23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Dodecagon 23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Dodecagon 23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Dodecagon 24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Dodecagon 24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Dodecagon 24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Dodecagon 24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Dodecagon 24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Dodecagon 24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Dodecagon 24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Dodecagon 24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Dodecagon 24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6" name="Group 275"/>
          <p:cNvGrpSpPr>
            <a:grpSpLocks noChangeAspect="1"/>
          </p:cNvGrpSpPr>
          <p:nvPr/>
        </p:nvGrpSpPr>
        <p:grpSpPr>
          <a:xfrm>
            <a:off x="4121460" y="1834787"/>
            <a:ext cx="910232" cy="908413"/>
            <a:chOff x="1573527" y="457200"/>
            <a:chExt cx="1093473" cy="1091294"/>
          </a:xfrm>
          <a:solidFill>
            <a:srgbClr val="8EAC52"/>
          </a:solidFill>
          <a:effectLst>
            <a:outerShdw blurRad="38100" dist="101600" dir="2700000" sx="85000" sy="85000" algn="tl" rotWithShape="0">
              <a:schemeClr val="bg1">
                <a:alpha val="49000"/>
              </a:schemeClr>
            </a:outerShdw>
          </a:effectLst>
        </p:grpSpPr>
        <p:sp>
          <p:nvSpPr>
            <p:cNvPr id="277" name="Dodecagon 27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Dodecagon 27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Dodecagon 27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Dodecagon 27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Dodecagon 28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Dodecagon 28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Dodecagon 28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Dodecagon 28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Dodecagon 28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Dodecagon 28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Dodecagon 28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Dodecagon 28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Dodecagon 28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Dodecagon 28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Dodecagon 29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Dodecagon 29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Dodecagon 29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Dodecagon 29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3641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Definitions</a:t>
            </a:r>
          </a:p>
        </p:txBody>
      </p:sp>
      <p:sp>
        <p:nvSpPr>
          <p:cNvPr id="5" name="Content Placeholder 4"/>
          <p:cNvSpPr>
            <a:spLocks noGrp="1"/>
          </p:cNvSpPr>
          <p:nvPr>
            <p:ph sz="half" idx="2"/>
          </p:nvPr>
        </p:nvSpPr>
        <p:spPr>
          <a:noFill/>
        </p:spPr>
        <p:txBody>
          <a:bodyPr/>
          <a:lstStyle/>
          <a:p>
            <a:pPr>
              <a:spcBef>
                <a:spcPts val="2800"/>
              </a:spcBef>
            </a:pPr>
            <a:r>
              <a:rPr lang="en-US" b="1" dirty="0"/>
              <a:t>Hepatic </a:t>
            </a:r>
            <a:r>
              <a:rPr lang="en-US" b="1" dirty="0" smtClean="0"/>
              <a:t>Encephalopathy</a:t>
            </a:r>
            <a:br>
              <a:rPr lang="en-US" b="1" dirty="0" smtClean="0"/>
            </a:br>
            <a:r>
              <a:rPr lang="en-US" dirty="0" smtClean="0"/>
              <a:t>Potentially </a:t>
            </a:r>
            <a:r>
              <a:rPr lang="en-US" dirty="0"/>
              <a:t>reversible </a:t>
            </a:r>
            <a:r>
              <a:rPr lang="en-US" dirty="0" err="1"/>
              <a:t>neuropsychiatic</a:t>
            </a:r>
            <a:r>
              <a:rPr lang="en-US" dirty="0"/>
              <a:t> abnormalities seen in patients with liver dysfunction or </a:t>
            </a:r>
            <a:r>
              <a:rPr lang="en-US" dirty="0" err="1"/>
              <a:t>porto</a:t>
            </a:r>
            <a:r>
              <a:rPr lang="en-US" dirty="0"/>
              <a:t>-systemic shunting</a:t>
            </a:r>
          </a:p>
          <a:p>
            <a:pPr>
              <a:spcBef>
                <a:spcPts val="2800"/>
              </a:spcBef>
            </a:pPr>
            <a:r>
              <a:rPr lang="en-US" b="1" dirty="0"/>
              <a:t>Minimal </a:t>
            </a:r>
            <a:r>
              <a:rPr lang="en-US" b="1" dirty="0" smtClean="0"/>
              <a:t>Hepatic Encephalopathy</a:t>
            </a:r>
            <a:r>
              <a:rPr lang="en-US" b="1" dirty="0" smtClean="0"/>
              <a:t/>
            </a:r>
            <a:br>
              <a:rPr lang="en-US" b="1" dirty="0" smtClean="0"/>
            </a:br>
            <a:r>
              <a:rPr lang="en-US" dirty="0" smtClean="0"/>
              <a:t>Subclinical </a:t>
            </a:r>
            <a:r>
              <a:rPr lang="en-US" dirty="0"/>
              <a:t>encephalopathy in patients with liver dysfunction, only detectable with specialized neuropsychiatric tests</a:t>
            </a:r>
          </a:p>
        </p:txBody>
      </p:sp>
      <p:sp>
        <p:nvSpPr>
          <p:cNvPr id="6" name="Content Placeholder 5"/>
          <p:cNvSpPr>
            <a:spLocks noGrp="1"/>
          </p:cNvSpPr>
          <p:nvPr>
            <p:ph sz="quarter" idx="13"/>
          </p:nvPr>
        </p:nvSpPr>
        <p:spPr/>
        <p:txBody>
          <a:bodyPr/>
          <a:lstStyle/>
          <a:p>
            <a:r>
              <a:rPr lang="en-US" dirty="0"/>
              <a:t>Source: </a:t>
            </a:r>
            <a:r>
              <a:rPr lang="en-US" dirty="0" err="1"/>
              <a:t>Ferenci</a:t>
            </a:r>
            <a:r>
              <a:rPr lang="en-US" dirty="0"/>
              <a:t> P, et al. Hepatology. 2002;35:716-</a:t>
            </a:r>
            <a:r>
              <a:rPr lang="en-US" dirty="0" smtClean="0"/>
              <a:t>21</a:t>
            </a:r>
            <a:r>
              <a:rPr lang="en-US" dirty="0"/>
              <a:t>.</a:t>
            </a:r>
          </a:p>
        </p:txBody>
      </p:sp>
    </p:spTree>
    <p:extLst>
      <p:ext uri="{BB962C8B-B14F-4D97-AF65-F5344CB8AC3E}">
        <p14:creationId xmlns:p14="http://schemas.microsoft.com/office/powerpoint/2010/main" val="727989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ttp://blogs.villagevoice.com/runninscared/intestines.jpg">
            <a:hlinkClick r:id="rId2"/>
          </p:cNvPr>
          <p:cNvPicPr>
            <a:picLocks noChangeAspect="1" noChangeArrowheads="1"/>
          </p:cNvPicPr>
          <p:nvPr/>
        </p:nvPicPr>
        <p:blipFill>
          <a:blip r:embed="rId3" cstate="print"/>
          <a:srcRect/>
          <a:stretch>
            <a:fillRect/>
          </a:stretch>
        </p:blipFill>
        <p:spPr bwMode="auto">
          <a:xfrm>
            <a:off x="749300" y="4712612"/>
            <a:ext cx="1828800" cy="1828801"/>
          </a:xfrm>
          <a:prstGeom prst="rect">
            <a:avLst/>
          </a:prstGeom>
          <a:noFill/>
        </p:spPr>
      </p:pic>
      <p:pic>
        <p:nvPicPr>
          <p:cNvPr id="48" name="Picture 47" descr="Liver_cirrhosis.jpg"/>
          <p:cNvPicPr>
            <a:picLocks noChangeAspect="1"/>
          </p:cNvPicPr>
          <p:nvPr/>
        </p:nvPicPr>
        <p:blipFill>
          <a:blip r:embed="rId4">
            <a:extLst>
              <a:ext uri="{BEBA8EAE-BF5A-486C-A8C5-ECC9F3942E4B}">
                <a14:imgProps xmlns:a14="http://schemas.microsoft.com/office/drawing/2010/main">
                  <a14:imgLayer r:embed="rId5">
                    <a14:imgEffect>
                      <a14:backgroundRemoval t="0" b="100000" l="1397" r="100000"/>
                    </a14:imgEffect>
                  </a14:imgLayer>
                </a14:imgProps>
              </a:ext>
            </a:extLst>
          </a:blip>
          <a:stretch>
            <a:fillRect/>
          </a:stretch>
        </p:blipFill>
        <p:spPr>
          <a:xfrm>
            <a:off x="609600" y="3028470"/>
            <a:ext cx="2829520" cy="1822930"/>
          </a:xfrm>
          <a:prstGeom prst="rect">
            <a:avLst/>
          </a:prstGeom>
        </p:spPr>
      </p:pic>
      <p:sp>
        <p:nvSpPr>
          <p:cNvPr id="4" name="Title 3"/>
          <p:cNvSpPr>
            <a:spLocks noGrp="1"/>
          </p:cNvSpPr>
          <p:nvPr>
            <p:ph type="title"/>
          </p:nvPr>
        </p:nvSpPr>
        <p:spPr/>
        <p:txBody>
          <a:bodyPr>
            <a:normAutofit/>
          </a:bodyPr>
          <a:lstStyle/>
          <a:p>
            <a:r>
              <a:rPr lang="en-US" sz="3600" dirty="0" smtClean="0"/>
              <a:t>Pathophysiology</a:t>
            </a:r>
            <a:endParaRPr lang="en-US" sz="3600" dirty="0"/>
          </a:p>
        </p:txBody>
      </p:sp>
      <p:pic>
        <p:nvPicPr>
          <p:cNvPr id="9" name="Picture 8" descr="http://us.cdn4.123rf.com/168nwm/alila/alila1210/alila121000019/15842434-skeletal-muscle-structure.jpg">
            <a:hlinkClick r:id="rId6"/>
          </p:cNvPr>
          <p:cNvPicPr>
            <a:picLocks noChangeAspect="1" noChangeArrowheads="1"/>
          </p:cNvPicPr>
          <p:nvPr/>
        </p:nvPicPr>
        <p:blipFill>
          <a:blip r:embed="rId7" cstate="print"/>
          <a:srcRect l="51429" r="5714" b="45714"/>
          <a:stretch>
            <a:fillRect/>
          </a:stretch>
        </p:blipFill>
        <p:spPr bwMode="auto">
          <a:xfrm rot="551361">
            <a:off x="6784814" y="2332066"/>
            <a:ext cx="1807019" cy="2288855"/>
          </a:xfrm>
          <a:prstGeom prst="rect">
            <a:avLst/>
          </a:prstGeom>
          <a:noFill/>
        </p:spPr>
      </p:pic>
      <p:pic>
        <p:nvPicPr>
          <p:cNvPr id="10" name="Picture 4" descr="Vector of a kidney and uric the person in a cut — Stock Vector #4950779"/>
          <p:cNvPicPr>
            <a:picLocks noChangeAspect="1" noChangeArrowheads="1"/>
          </p:cNvPicPr>
          <p:nvPr/>
        </p:nvPicPr>
        <p:blipFill>
          <a:blip r:embed="rId8" cstate="print"/>
          <a:srcRect l="51873" r="10375" b="70557"/>
          <a:stretch>
            <a:fillRect/>
          </a:stretch>
        </p:blipFill>
        <p:spPr bwMode="auto">
          <a:xfrm>
            <a:off x="3658872" y="4419600"/>
            <a:ext cx="1573528" cy="1611988"/>
          </a:xfrm>
          <a:prstGeom prst="rect">
            <a:avLst/>
          </a:prstGeom>
          <a:noFill/>
        </p:spPr>
      </p:pic>
      <p:cxnSp>
        <p:nvCxnSpPr>
          <p:cNvPr id="19" name="Straight Arrow Connector 18"/>
          <p:cNvCxnSpPr/>
          <p:nvPr/>
        </p:nvCxnSpPr>
        <p:spPr>
          <a:xfrm>
            <a:off x="3479800" y="3982763"/>
            <a:ext cx="0" cy="1365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98800" y="6381690"/>
            <a:ext cx="840269" cy="400110"/>
          </a:xfrm>
          <a:prstGeom prst="rect">
            <a:avLst/>
          </a:prstGeom>
          <a:noFill/>
        </p:spPr>
        <p:txBody>
          <a:bodyPr wrap="none" rtlCol="0">
            <a:spAutoFit/>
          </a:bodyPr>
          <a:lstStyle/>
          <a:p>
            <a:r>
              <a:rPr lang="en-US" sz="2000" b="1" dirty="0" smtClean="0">
                <a:latin typeface="Arial"/>
                <a:cs typeface="Arial"/>
              </a:rPr>
              <a:t>Urine</a:t>
            </a:r>
            <a:endParaRPr lang="en-US" sz="2000" b="1" dirty="0">
              <a:latin typeface="Arial"/>
              <a:cs typeface="Arial"/>
            </a:endParaRPr>
          </a:p>
        </p:txBody>
      </p:sp>
      <p:sp>
        <p:nvSpPr>
          <p:cNvPr id="21" name="TextBox 20"/>
          <p:cNvSpPr txBox="1"/>
          <p:nvPr/>
        </p:nvSpPr>
        <p:spPr>
          <a:xfrm>
            <a:off x="1828800" y="6381690"/>
            <a:ext cx="1295400" cy="400110"/>
          </a:xfrm>
          <a:prstGeom prst="rect">
            <a:avLst/>
          </a:prstGeom>
          <a:noFill/>
        </p:spPr>
        <p:txBody>
          <a:bodyPr wrap="square" rtlCol="0">
            <a:spAutoFit/>
          </a:bodyPr>
          <a:lstStyle/>
          <a:p>
            <a:r>
              <a:rPr lang="en-US" sz="2000" b="1" dirty="0" smtClean="0">
                <a:latin typeface="Arial"/>
                <a:cs typeface="Arial"/>
              </a:rPr>
              <a:t>Feces</a:t>
            </a:r>
            <a:endParaRPr lang="en-US" sz="2000" b="1" dirty="0">
              <a:latin typeface="Arial"/>
              <a:cs typeface="Arial"/>
            </a:endParaRPr>
          </a:p>
        </p:txBody>
      </p:sp>
      <p:sp>
        <p:nvSpPr>
          <p:cNvPr id="22" name="TextBox 21"/>
          <p:cNvSpPr txBox="1"/>
          <p:nvPr/>
        </p:nvSpPr>
        <p:spPr>
          <a:xfrm>
            <a:off x="3098800" y="5261915"/>
            <a:ext cx="754984" cy="400110"/>
          </a:xfrm>
          <a:prstGeom prst="rect">
            <a:avLst/>
          </a:prstGeom>
          <a:noFill/>
        </p:spPr>
        <p:txBody>
          <a:bodyPr wrap="none" rtlCol="0">
            <a:spAutoFit/>
          </a:bodyPr>
          <a:lstStyle/>
          <a:p>
            <a:r>
              <a:rPr lang="en-US" sz="2000" b="1" dirty="0" smtClean="0">
                <a:latin typeface="Arial"/>
                <a:cs typeface="Arial"/>
              </a:rPr>
              <a:t>Urea</a:t>
            </a:r>
            <a:endParaRPr lang="en-US" sz="2000" b="1" dirty="0">
              <a:latin typeface="Arial"/>
              <a:cs typeface="Arial"/>
            </a:endParaRPr>
          </a:p>
        </p:txBody>
      </p:sp>
      <p:cxnSp>
        <p:nvCxnSpPr>
          <p:cNvPr id="24" name="Straight Arrow Connector 23"/>
          <p:cNvCxnSpPr/>
          <p:nvPr/>
        </p:nvCxnSpPr>
        <p:spPr>
          <a:xfrm>
            <a:off x="3479800" y="5598458"/>
            <a:ext cx="3" cy="8779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94200" y="3385000"/>
            <a:ext cx="0" cy="1661158"/>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559300" y="3074104"/>
            <a:ext cx="0" cy="1962909"/>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1000" y="2596058"/>
            <a:ext cx="744114" cy="461665"/>
          </a:xfrm>
          <a:prstGeom prst="rect">
            <a:avLst/>
          </a:prstGeom>
          <a:solidFill>
            <a:srgbClr val="FFFF00">
              <a:alpha val="14000"/>
            </a:srgbClr>
          </a:solidFill>
          <a:effectLst>
            <a:glow rad="711200">
              <a:srgbClr val="FFFF00">
                <a:alpha val="28000"/>
              </a:srgbClr>
            </a:glow>
            <a:softEdge rad="63500"/>
          </a:effectLst>
        </p:spPr>
        <p:txBody>
          <a:bodyPr wrap="none" rtlCol="0">
            <a:spAutoFit/>
          </a:bodyPr>
          <a:lstStyle/>
          <a:p>
            <a:r>
              <a:rPr lang="en-US" b="1" dirty="0" smtClean="0">
                <a:latin typeface="Arial"/>
                <a:cs typeface="Arial"/>
              </a:rPr>
              <a:t>NH</a:t>
            </a:r>
            <a:r>
              <a:rPr lang="en-US" b="1" baseline="-25000" dirty="0" smtClean="0">
                <a:latin typeface="Arial"/>
                <a:cs typeface="Arial"/>
              </a:rPr>
              <a:t>3</a:t>
            </a:r>
            <a:endParaRPr lang="en-US" b="1" baseline="-25000" dirty="0">
              <a:latin typeface="Arial"/>
              <a:cs typeface="Arial"/>
            </a:endParaRPr>
          </a:p>
        </p:txBody>
      </p:sp>
      <p:cxnSp>
        <p:nvCxnSpPr>
          <p:cNvPr id="32" name="Straight Arrow Connector 31"/>
          <p:cNvCxnSpPr/>
          <p:nvPr/>
        </p:nvCxnSpPr>
        <p:spPr>
          <a:xfrm>
            <a:off x="1054100" y="2833012"/>
            <a:ext cx="31516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91100" y="2833012"/>
            <a:ext cx="2673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2"/>
            <a:endCxn id="35" idx="2"/>
          </p:cNvCxnSpPr>
          <p:nvPr/>
        </p:nvCxnSpPr>
        <p:spPr>
          <a:xfrm>
            <a:off x="7727483" y="364398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711700" y="4064194"/>
            <a:ext cx="0" cy="987544"/>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622583" y="3422590"/>
            <a:ext cx="685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p:cNvSpPr>
          <p:nvPr/>
        </p:nvSpPr>
        <p:spPr>
          <a:xfrm>
            <a:off x="1447800" y="3701990"/>
            <a:ext cx="941832" cy="5120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4698999" y="4052212"/>
            <a:ext cx="2398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a:spLocks noChangeAspect="1"/>
          </p:cNvSpPr>
          <p:nvPr/>
        </p:nvSpPr>
        <p:spPr>
          <a:xfrm>
            <a:off x="1447800" y="3151656"/>
            <a:ext cx="1627092" cy="492794"/>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1583268" y="3149480"/>
            <a:ext cx="1676400" cy="400110"/>
          </a:xfrm>
          <a:prstGeom prst="rect">
            <a:avLst/>
          </a:prstGeom>
          <a:noFill/>
          <a:effectLst>
            <a:softEdge rad="114300"/>
          </a:effectLst>
        </p:spPr>
        <p:txBody>
          <a:bodyPr wrap="square" rtlCol="0">
            <a:spAutoFit/>
          </a:bodyPr>
          <a:lstStyle/>
          <a:p>
            <a:r>
              <a:rPr lang="en-US" sz="2000" b="1" dirty="0" smtClean="0">
                <a:latin typeface="Arial"/>
                <a:cs typeface="Arial"/>
              </a:rPr>
              <a:t>Glutamine</a:t>
            </a:r>
            <a:endParaRPr lang="en-US" sz="2000" b="1" dirty="0">
              <a:latin typeface="Arial"/>
              <a:cs typeface="Arial"/>
            </a:endParaRPr>
          </a:p>
        </p:txBody>
      </p:sp>
      <p:sp>
        <p:nvSpPr>
          <p:cNvPr id="59" name="Oval 58"/>
          <p:cNvSpPr>
            <a:spLocks/>
          </p:cNvSpPr>
          <p:nvPr/>
        </p:nvSpPr>
        <p:spPr>
          <a:xfrm>
            <a:off x="1219200" y="5280857"/>
            <a:ext cx="914400" cy="40233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p:cNvSpPr>
          <p:nvPr/>
        </p:nvSpPr>
        <p:spPr>
          <a:xfrm>
            <a:off x="457200" y="5149790"/>
            <a:ext cx="2438400" cy="6644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066800" y="3854390"/>
            <a:ext cx="0" cy="1063752"/>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800" y="2833012"/>
            <a:ext cx="0" cy="64922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Oval 56"/>
          <p:cNvSpPr>
            <a:spLocks/>
          </p:cNvSpPr>
          <p:nvPr/>
        </p:nvSpPr>
        <p:spPr>
          <a:xfrm>
            <a:off x="609600" y="3447992"/>
            <a:ext cx="914400" cy="5120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cxnSpLocks noChangeAspect="1"/>
          </p:cNvCxnSpPr>
          <p:nvPr/>
        </p:nvCxnSpPr>
        <p:spPr>
          <a:xfrm flipV="1">
            <a:off x="1320800" y="3358177"/>
            <a:ext cx="286512" cy="286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320802" y="3697252"/>
            <a:ext cx="286512" cy="2926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96094" y="3759080"/>
            <a:ext cx="965071" cy="400110"/>
          </a:xfrm>
          <a:prstGeom prst="rect">
            <a:avLst/>
          </a:prstGeom>
          <a:noFill/>
        </p:spPr>
        <p:txBody>
          <a:bodyPr wrap="square" rtlCol="0">
            <a:spAutoFit/>
          </a:bodyPr>
          <a:lstStyle/>
          <a:p>
            <a:r>
              <a:rPr lang="en-US" sz="2000" b="1" dirty="0" smtClean="0">
                <a:latin typeface="Arial"/>
                <a:cs typeface="Arial"/>
              </a:rPr>
              <a:t>Urea</a:t>
            </a:r>
            <a:endParaRPr lang="en-US" sz="2000" b="1" dirty="0">
              <a:latin typeface="Arial"/>
              <a:cs typeface="Arial"/>
            </a:endParaRPr>
          </a:p>
        </p:txBody>
      </p:sp>
      <p:sp>
        <p:nvSpPr>
          <p:cNvPr id="12" name="TextBox 11"/>
          <p:cNvSpPr txBox="1"/>
          <p:nvPr/>
        </p:nvSpPr>
        <p:spPr>
          <a:xfrm>
            <a:off x="762000" y="5261915"/>
            <a:ext cx="1949573" cy="400110"/>
          </a:xfrm>
          <a:prstGeom prst="rect">
            <a:avLst/>
          </a:prstGeom>
          <a:noFill/>
        </p:spPr>
        <p:txBody>
          <a:bodyPr wrap="none" rtlCol="0">
            <a:spAutoFit/>
          </a:bodyPr>
          <a:lstStyle/>
          <a:p>
            <a:r>
              <a:rPr lang="en-US" sz="2000" b="1" dirty="0" smtClean="0">
                <a:latin typeface="Arial"/>
                <a:cs typeface="Arial"/>
              </a:rPr>
              <a:t>NH</a:t>
            </a:r>
            <a:r>
              <a:rPr lang="en-US" sz="2000" b="1" baseline="-25000" dirty="0" smtClean="0">
                <a:latin typeface="Arial"/>
                <a:cs typeface="Arial"/>
              </a:rPr>
              <a:t>3</a:t>
            </a:r>
            <a:r>
              <a:rPr lang="en-US" sz="2000" b="1" dirty="0" smtClean="0">
                <a:latin typeface="Arial"/>
                <a:cs typeface="Arial"/>
              </a:rPr>
              <a:t>        NH</a:t>
            </a:r>
            <a:r>
              <a:rPr lang="en-US" sz="2000" b="1" baseline="-25000" dirty="0" smtClean="0">
                <a:latin typeface="Arial"/>
                <a:cs typeface="Arial"/>
              </a:rPr>
              <a:t>4</a:t>
            </a:r>
            <a:r>
              <a:rPr lang="en-US" sz="2000" b="1" dirty="0" smtClean="0">
                <a:latin typeface="Arial"/>
                <a:cs typeface="Arial"/>
              </a:rPr>
              <a:t>+ </a:t>
            </a:r>
            <a:endParaRPr lang="en-US" sz="2000" b="1" dirty="0">
              <a:latin typeface="Arial"/>
              <a:cs typeface="Arial"/>
            </a:endParaRPr>
          </a:p>
        </p:txBody>
      </p:sp>
      <p:cxnSp>
        <p:nvCxnSpPr>
          <p:cNvPr id="14" name="Straight Connector 13"/>
          <p:cNvCxnSpPr/>
          <p:nvPr/>
        </p:nvCxnSpPr>
        <p:spPr>
          <a:xfrm flipH="1" flipV="1">
            <a:off x="1778000" y="5347612"/>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397000" y="5500012"/>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a:spLocks noChangeAspect="1"/>
          </p:cNvSpPr>
          <p:nvPr/>
        </p:nvSpPr>
        <p:spPr>
          <a:xfrm>
            <a:off x="7097744" y="3778190"/>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849031" y="3396045"/>
            <a:ext cx="1536192" cy="0"/>
          </a:xfrm>
          <a:prstGeom prst="line">
            <a:avLst/>
          </a:prstGeom>
          <a:ln w="25400">
            <a:solidFill>
              <a:schemeClr val="tx1"/>
            </a:solidFill>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0033" y="3466980"/>
            <a:ext cx="838200" cy="400110"/>
          </a:xfrm>
          <a:prstGeom prst="rect">
            <a:avLst/>
          </a:prstGeom>
          <a:noFill/>
        </p:spPr>
        <p:txBody>
          <a:bodyPr wrap="square" rtlCol="0">
            <a:spAutoFit/>
          </a:bodyPr>
          <a:lstStyle/>
          <a:p>
            <a:r>
              <a:rPr lang="en-US" sz="2000" b="1" dirty="0" smtClean="0">
                <a:latin typeface="Arial"/>
                <a:cs typeface="Arial"/>
              </a:rPr>
              <a:t>NH</a:t>
            </a:r>
            <a:r>
              <a:rPr lang="en-US" sz="2000" b="1" baseline="-25000" dirty="0" smtClean="0">
                <a:latin typeface="Arial"/>
                <a:cs typeface="Arial"/>
              </a:rPr>
              <a:t>3</a:t>
            </a:r>
            <a:endParaRPr lang="en-US" sz="2000" b="1" baseline="-25000" dirty="0">
              <a:latin typeface="Arial"/>
              <a:cs typeface="Arial"/>
            </a:endParaRPr>
          </a:p>
        </p:txBody>
      </p:sp>
      <p:cxnSp>
        <p:nvCxnSpPr>
          <p:cNvPr id="18" name="Straight Connector 17"/>
          <p:cNvCxnSpPr/>
          <p:nvPr/>
        </p:nvCxnSpPr>
        <p:spPr>
          <a:xfrm>
            <a:off x="2249767" y="3993177"/>
            <a:ext cx="1231392" cy="0"/>
          </a:xfrm>
          <a:prstGeom prst="line">
            <a:avLst/>
          </a:prstGeom>
          <a:ln w="25400">
            <a:solidFill>
              <a:schemeClr val="tx1"/>
            </a:solidFill>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5601612"/>
            <a:ext cx="0" cy="874774"/>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97000" y="54238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97000" y="55000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79783" y="3828990"/>
            <a:ext cx="1447800" cy="400110"/>
          </a:xfrm>
          <a:prstGeom prst="rect">
            <a:avLst/>
          </a:prstGeom>
          <a:noFill/>
        </p:spPr>
        <p:txBody>
          <a:bodyPr wrap="square" rtlCol="0">
            <a:spAutoFit/>
          </a:bodyPr>
          <a:lstStyle/>
          <a:p>
            <a:r>
              <a:rPr lang="en-US" sz="2000" b="1" dirty="0" smtClean="0">
                <a:latin typeface="Arial"/>
                <a:cs typeface="Arial"/>
              </a:rPr>
              <a:t>Glutamine</a:t>
            </a:r>
            <a:endParaRPr lang="en-US" sz="2000" b="1" dirty="0">
              <a:latin typeface="Arial"/>
              <a:cs typeface="Arial"/>
            </a:endParaRPr>
          </a:p>
        </p:txBody>
      </p:sp>
      <p:sp>
        <p:nvSpPr>
          <p:cNvPr id="62" name="Oval 61"/>
          <p:cNvSpPr>
            <a:spLocks noChangeAspect="1"/>
          </p:cNvSpPr>
          <p:nvPr/>
        </p:nvSpPr>
        <p:spPr>
          <a:xfrm>
            <a:off x="7003583" y="3244790"/>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7663983" y="2833012"/>
            <a:ext cx="0" cy="509013"/>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63983" y="3607712"/>
            <a:ext cx="0" cy="329178"/>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08383" y="3243877"/>
            <a:ext cx="838200" cy="400110"/>
          </a:xfrm>
          <a:prstGeom prst="rect">
            <a:avLst/>
          </a:prstGeom>
          <a:noFill/>
        </p:spPr>
        <p:txBody>
          <a:bodyPr wrap="square" rtlCol="0">
            <a:spAutoFit/>
          </a:bodyPr>
          <a:lstStyle/>
          <a:p>
            <a:r>
              <a:rPr lang="en-US" sz="2000" b="1" dirty="0" smtClean="0">
                <a:latin typeface="Arial"/>
                <a:cs typeface="Arial"/>
              </a:rPr>
              <a:t>NH</a:t>
            </a:r>
            <a:r>
              <a:rPr lang="en-US" sz="2000" b="1" baseline="-25000" dirty="0" smtClean="0">
                <a:latin typeface="Arial"/>
                <a:cs typeface="Arial"/>
              </a:rPr>
              <a:t>3</a:t>
            </a:r>
            <a:endParaRPr lang="en-US" sz="2000" b="1" baseline="-25000" dirty="0">
              <a:latin typeface="Arial"/>
              <a:cs typeface="Arial"/>
            </a:endParaRPr>
          </a:p>
        </p:txBody>
      </p:sp>
      <p:sp>
        <p:nvSpPr>
          <p:cNvPr id="63" name="Oval 62"/>
          <p:cNvSpPr>
            <a:spLocks noChangeAspect="1"/>
          </p:cNvSpPr>
          <p:nvPr/>
        </p:nvSpPr>
        <p:spPr>
          <a:xfrm>
            <a:off x="4178300" y="5101637"/>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305300" y="5113916"/>
            <a:ext cx="1643102" cy="400110"/>
          </a:xfrm>
          <a:prstGeom prst="rect">
            <a:avLst/>
          </a:prstGeom>
          <a:noFill/>
        </p:spPr>
        <p:txBody>
          <a:bodyPr wrap="square" rtlCol="0" anchor="ctr">
            <a:spAutoFit/>
          </a:bodyPr>
          <a:lstStyle/>
          <a:p>
            <a:r>
              <a:rPr lang="en-US" sz="2000" b="1" dirty="0" smtClean="0">
                <a:latin typeface="Arial"/>
                <a:cs typeface="Arial"/>
              </a:rPr>
              <a:t>Glutamine</a:t>
            </a:r>
            <a:endParaRPr lang="en-US" sz="2000" b="1" dirty="0">
              <a:latin typeface="Arial"/>
              <a:cs typeface="Arial"/>
            </a:endParaRPr>
          </a:p>
        </p:txBody>
      </p:sp>
      <p:pic>
        <p:nvPicPr>
          <p:cNvPr id="8" name="Picture 10" descr="http://png-3.vector.me/files/images/2/6/261652/brain_thumb">
            <a:hlinkClick r:id="rId9"/>
          </p:cNvPr>
          <p:cNvPicPr>
            <a:picLocks noChangeAspect="1" noChangeArrowheads="1"/>
          </p:cNvPicPr>
          <p:nvPr/>
        </p:nvPicPr>
        <p:blipFill>
          <a:blip r:embed="rId10" cstate="print"/>
          <a:srcRect/>
          <a:stretch>
            <a:fillRect/>
          </a:stretch>
        </p:blipFill>
        <p:spPr bwMode="auto">
          <a:xfrm>
            <a:off x="3657600" y="1219200"/>
            <a:ext cx="1831846" cy="1450212"/>
          </a:xfrm>
          <a:prstGeom prst="rect">
            <a:avLst/>
          </a:prstGeom>
          <a:noFill/>
        </p:spPr>
      </p:pic>
      <p:cxnSp>
        <p:nvCxnSpPr>
          <p:cNvPr id="40" name="Straight Arrow Connector 39"/>
          <p:cNvCxnSpPr/>
          <p:nvPr/>
        </p:nvCxnSpPr>
        <p:spPr>
          <a:xfrm flipV="1">
            <a:off x="4572000" y="2057400"/>
            <a:ext cx="0" cy="5212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98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Pathophysiology – Other factors</a:t>
            </a:r>
          </a:p>
        </p:txBody>
      </p:sp>
      <p:sp>
        <p:nvSpPr>
          <p:cNvPr id="5" name="Content Placeholder 4"/>
          <p:cNvSpPr>
            <a:spLocks noGrp="1"/>
          </p:cNvSpPr>
          <p:nvPr>
            <p:ph sz="half" idx="2"/>
          </p:nvPr>
        </p:nvSpPr>
        <p:spPr/>
        <p:txBody>
          <a:bodyPr>
            <a:normAutofit/>
          </a:bodyPr>
          <a:lstStyle/>
          <a:p>
            <a:pPr>
              <a:lnSpc>
                <a:spcPts val="2000"/>
              </a:lnSpc>
            </a:pPr>
            <a:r>
              <a:rPr lang="en-US" sz="2800" dirty="0" smtClean="0"/>
              <a:t>GABA</a:t>
            </a:r>
            <a:r>
              <a:rPr lang="en-US" sz="2800" dirty="0"/>
              <a:t>/benzodiazepine receptor complex</a:t>
            </a:r>
          </a:p>
          <a:p>
            <a:pPr>
              <a:lnSpc>
                <a:spcPts val="2000"/>
              </a:lnSpc>
            </a:pPr>
            <a:endParaRPr lang="en-US" sz="2800" dirty="0"/>
          </a:p>
          <a:p>
            <a:pPr>
              <a:lnSpc>
                <a:spcPts val="2000"/>
              </a:lnSpc>
            </a:pPr>
            <a:r>
              <a:rPr lang="en-US" sz="2800" dirty="0"/>
              <a:t>Branched-chain amino acids</a:t>
            </a:r>
          </a:p>
          <a:p>
            <a:pPr>
              <a:lnSpc>
                <a:spcPts val="2000"/>
              </a:lnSpc>
            </a:pPr>
            <a:endParaRPr lang="en-US" sz="2800" dirty="0"/>
          </a:p>
          <a:p>
            <a:pPr>
              <a:lnSpc>
                <a:spcPts val="2000"/>
              </a:lnSpc>
            </a:pPr>
            <a:r>
              <a:rPr lang="en-US" sz="2800" dirty="0"/>
              <a:t>Serotonin </a:t>
            </a:r>
          </a:p>
          <a:p>
            <a:pPr>
              <a:lnSpc>
                <a:spcPts val="2000"/>
              </a:lnSpc>
            </a:pPr>
            <a:endParaRPr lang="en-US" sz="2800" dirty="0"/>
          </a:p>
          <a:p>
            <a:pPr>
              <a:lnSpc>
                <a:spcPts val="2000"/>
              </a:lnSpc>
            </a:pPr>
            <a:r>
              <a:rPr lang="en-US" sz="2800" dirty="0"/>
              <a:t>Zinc </a:t>
            </a:r>
          </a:p>
          <a:p>
            <a:pPr>
              <a:lnSpc>
                <a:spcPts val="2000"/>
              </a:lnSpc>
            </a:pPr>
            <a:endParaRPr lang="en-US" sz="2800" dirty="0"/>
          </a:p>
          <a:p>
            <a:pPr>
              <a:lnSpc>
                <a:spcPts val="2000"/>
              </a:lnSpc>
            </a:pPr>
            <a:r>
              <a:rPr lang="en-US" sz="2800" dirty="0"/>
              <a:t>Manganese</a:t>
            </a:r>
          </a:p>
          <a:p>
            <a:pPr>
              <a:lnSpc>
                <a:spcPts val="2000"/>
              </a:lnSpc>
              <a:spcBef>
                <a:spcPts val="2800"/>
              </a:spcBef>
            </a:pPr>
            <a:endParaRPr lang="en-US" sz="2800"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367185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Epidemiology</a:t>
            </a:r>
          </a:p>
        </p:txBody>
      </p:sp>
      <p:sp>
        <p:nvSpPr>
          <p:cNvPr id="5" name="Content Placeholder 4"/>
          <p:cNvSpPr>
            <a:spLocks noGrp="1"/>
          </p:cNvSpPr>
          <p:nvPr>
            <p:ph sz="half" idx="2"/>
          </p:nvPr>
        </p:nvSpPr>
        <p:spPr/>
        <p:txBody>
          <a:bodyPr>
            <a:normAutofit/>
          </a:bodyPr>
          <a:lstStyle/>
          <a:p>
            <a:pPr>
              <a:lnSpc>
                <a:spcPts val="3000"/>
              </a:lnSpc>
              <a:spcBef>
                <a:spcPts val="3200"/>
              </a:spcBef>
            </a:pPr>
            <a:r>
              <a:rPr lang="en-US" sz="2800" dirty="0" smtClean="0"/>
              <a:t>30-45</a:t>
            </a:r>
            <a:r>
              <a:rPr lang="en-US" sz="2800" dirty="0"/>
              <a:t>% of patients with decompensated Cirrhosis have HE</a:t>
            </a:r>
          </a:p>
          <a:p>
            <a:pPr>
              <a:lnSpc>
                <a:spcPts val="3000"/>
              </a:lnSpc>
              <a:spcBef>
                <a:spcPts val="3200"/>
              </a:spcBef>
            </a:pPr>
            <a:r>
              <a:rPr lang="en-US" sz="2800" dirty="0"/>
              <a:t>20% annual risk of development in of patient with compensated cirrhosis. </a:t>
            </a:r>
          </a:p>
          <a:p>
            <a:pPr>
              <a:lnSpc>
                <a:spcPts val="3000"/>
              </a:lnSpc>
              <a:spcBef>
                <a:spcPts val="3200"/>
              </a:spcBef>
            </a:pPr>
            <a:r>
              <a:rPr lang="en-US" sz="2800" dirty="0" smtClean="0"/>
              <a:t>60-80</a:t>
            </a:r>
            <a:r>
              <a:rPr lang="en-US" sz="2800" dirty="0"/>
              <a:t>% of patients with compensated cirrhosis have evidence of minimal hepatic encephalopathy</a:t>
            </a:r>
          </a:p>
          <a:p>
            <a:pPr marL="0" indent="0">
              <a:lnSpc>
                <a:spcPts val="3000"/>
              </a:lnSpc>
              <a:spcBef>
                <a:spcPts val="3200"/>
              </a:spcBef>
              <a:buNone/>
            </a:pPr>
            <a:endParaRPr lang="en-US" sz="2800" dirty="0"/>
          </a:p>
        </p:txBody>
      </p:sp>
      <p:sp>
        <p:nvSpPr>
          <p:cNvPr id="6" name="Content Placeholder 5"/>
          <p:cNvSpPr>
            <a:spLocks noGrp="1"/>
          </p:cNvSpPr>
          <p:nvPr>
            <p:ph sz="quarter" idx="13"/>
          </p:nvPr>
        </p:nvSpPr>
        <p:spPr/>
        <p:txBody>
          <a:bodyPr/>
          <a:lstStyle/>
          <a:p>
            <a:r>
              <a:rPr lang="en-US" dirty="0"/>
              <a:t>Source: Bajaj JS. Aliment </a:t>
            </a:r>
            <a:r>
              <a:rPr lang="en-US" dirty="0" err="1"/>
              <a:t>Pharmacol</a:t>
            </a:r>
            <a:r>
              <a:rPr lang="en-US" dirty="0"/>
              <a:t> </a:t>
            </a:r>
            <a:r>
              <a:rPr lang="en-US" dirty="0" err="1"/>
              <a:t>Ther</a:t>
            </a:r>
            <a:r>
              <a:rPr lang="en-US" dirty="0"/>
              <a:t>. 2010;31:537-47</a:t>
            </a:r>
            <a:r>
              <a:rPr lang="en-US" dirty="0" smtClean="0"/>
              <a:t>.</a:t>
            </a:r>
            <a:endParaRPr lang="en-US" dirty="0"/>
          </a:p>
        </p:txBody>
      </p:sp>
    </p:spTree>
    <p:extLst>
      <p:ext uri="{BB962C8B-B14F-4D97-AF65-F5344CB8AC3E}">
        <p14:creationId xmlns:p14="http://schemas.microsoft.com/office/powerpoint/2010/main" val="14953217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Bustamante </a:t>
            </a:r>
            <a:r>
              <a:rPr lang="en-US" dirty="0" smtClean="0"/>
              <a:t>J, et al. </a:t>
            </a:r>
            <a:r>
              <a:rPr lang="en-US" dirty="0"/>
              <a:t>J </a:t>
            </a:r>
            <a:r>
              <a:rPr lang="en-US" dirty="0" err="1"/>
              <a:t>Hepatol</a:t>
            </a:r>
            <a:r>
              <a:rPr lang="en-US" dirty="0"/>
              <a:t>. </a:t>
            </a:r>
            <a:r>
              <a:rPr lang="en-US" dirty="0" smtClean="0"/>
              <a:t>1999;30:</a:t>
            </a:r>
            <a:r>
              <a:rPr lang="en-US" dirty="0"/>
              <a:t>890-</a:t>
            </a:r>
            <a:r>
              <a:rPr lang="en-US" dirty="0" smtClean="0"/>
              <a:t>5.</a:t>
            </a:r>
            <a:endParaRPr lang="en-US" dirty="0"/>
          </a:p>
        </p:txBody>
      </p:sp>
      <p:sp>
        <p:nvSpPr>
          <p:cNvPr id="3" name="Title 2"/>
          <p:cNvSpPr>
            <a:spLocks noGrp="1"/>
          </p:cNvSpPr>
          <p:nvPr>
            <p:ph type="title"/>
          </p:nvPr>
        </p:nvSpPr>
        <p:spPr>
          <a:xfrm>
            <a:off x="171450" y="304800"/>
            <a:ext cx="8839200" cy="990600"/>
          </a:xfrm>
        </p:spPr>
        <p:txBody>
          <a:bodyPr>
            <a:normAutofit/>
          </a:bodyPr>
          <a:lstStyle/>
          <a:p>
            <a:r>
              <a:rPr lang="en-US" dirty="0"/>
              <a:t>Survival </a:t>
            </a:r>
            <a:r>
              <a:rPr lang="en-US" dirty="0" smtClean="0"/>
              <a:t>after First </a:t>
            </a:r>
            <a:r>
              <a:rPr lang="en-US" dirty="0"/>
              <a:t>E</a:t>
            </a:r>
            <a:r>
              <a:rPr lang="en-US" dirty="0" smtClean="0"/>
              <a:t>pisode </a:t>
            </a:r>
            <a:r>
              <a:rPr lang="en-US" dirty="0"/>
              <a:t>of Hepatic Encephalopathy</a:t>
            </a:r>
          </a:p>
        </p:txBody>
      </p:sp>
      <p:grpSp>
        <p:nvGrpSpPr>
          <p:cNvPr id="4" name="Group 3"/>
          <p:cNvGrpSpPr/>
          <p:nvPr/>
        </p:nvGrpSpPr>
        <p:grpSpPr>
          <a:xfrm>
            <a:off x="990600" y="1464734"/>
            <a:ext cx="7255934" cy="4656666"/>
            <a:chOff x="990600" y="1464734"/>
            <a:chExt cx="7255934" cy="4656666"/>
          </a:xfrm>
        </p:grpSpPr>
        <p:sp>
          <p:nvSpPr>
            <p:cNvPr id="5" name="Rectangle 12"/>
            <p:cNvSpPr>
              <a:spLocks noChangeArrowheads="1"/>
            </p:cNvSpPr>
            <p:nvPr/>
          </p:nvSpPr>
          <p:spPr bwMode="auto">
            <a:xfrm>
              <a:off x="2362200" y="5664201"/>
              <a:ext cx="5649295" cy="457199"/>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baseline="0" dirty="0" smtClean="0">
                  <a:latin typeface="Arial"/>
                  <a:cs typeface="Arial"/>
                </a:rPr>
                <a:t>Months</a:t>
              </a:r>
              <a:endParaRPr lang="en-US" baseline="0" dirty="0">
                <a:latin typeface="Arial"/>
                <a:cs typeface="Arial"/>
              </a:endParaRPr>
            </a:p>
          </p:txBody>
        </p:sp>
        <p:sp>
          <p:nvSpPr>
            <p:cNvPr id="6" name="Rectangle 12"/>
            <p:cNvSpPr>
              <a:spLocks noChangeArrowheads="1"/>
            </p:cNvSpPr>
            <p:nvPr/>
          </p:nvSpPr>
          <p:spPr bwMode="auto">
            <a:xfrm rot="16200000">
              <a:off x="73577" y="3126823"/>
              <a:ext cx="2291245" cy="457199"/>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baseline="0" dirty="0" smtClean="0">
                  <a:latin typeface="Arial"/>
                  <a:cs typeface="Arial"/>
                </a:rPr>
                <a:t>Survival</a:t>
              </a:r>
              <a:endParaRPr lang="en-US" baseline="0" dirty="0">
                <a:latin typeface="Arial"/>
                <a:cs typeface="Arial"/>
              </a:endParaRPr>
            </a:p>
          </p:txBody>
        </p:sp>
        <p:cxnSp>
          <p:nvCxnSpPr>
            <p:cNvPr id="8" name="Straight Connector 7"/>
            <p:cNvCxnSpPr/>
            <p:nvPr/>
          </p:nvCxnSpPr>
          <p:spPr>
            <a:xfrm>
              <a:off x="2142067" y="1634062"/>
              <a:ext cx="0" cy="36758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996012" y="2261280"/>
              <a:ext cx="0" cy="59253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12"/>
            <p:cNvSpPr>
              <a:spLocks noChangeArrowheads="1"/>
            </p:cNvSpPr>
            <p:nvPr/>
          </p:nvSpPr>
          <p:spPr bwMode="auto">
            <a:xfrm>
              <a:off x="1828800" y="5334000"/>
              <a:ext cx="609600"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baseline="0" dirty="0" smtClean="0">
                  <a:latin typeface="Arial"/>
                  <a:cs typeface="Arial"/>
                </a:rPr>
                <a:t>0</a:t>
              </a:r>
              <a:endParaRPr lang="en-US" sz="1800" baseline="0" dirty="0">
                <a:latin typeface="Arial"/>
                <a:cs typeface="Arial"/>
              </a:endParaRPr>
            </a:p>
          </p:txBody>
        </p:sp>
        <p:sp>
          <p:nvSpPr>
            <p:cNvPr id="11" name="Rectangle 12"/>
            <p:cNvSpPr>
              <a:spLocks noChangeArrowheads="1"/>
            </p:cNvSpPr>
            <p:nvPr/>
          </p:nvSpPr>
          <p:spPr bwMode="auto">
            <a:xfrm>
              <a:off x="3276600" y="5334000"/>
              <a:ext cx="609600"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12</a:t>
              </a:r>
              <a:endParaRPr lang="en-US" sz="1800" baseline="0" dirty="0">
                <a:latin typeface="Arial"/>
                <a:cs typeface="Arial"/>
              </a:endParaRPr>
            </a:p>
          </p:txBody>
        </p:sp>
        <p:cxnSp>
          <p:nvCxnSpPr>
            <p:cNvPr id="12" name="Straight Connector 11"/>
            <p:cNvCxnSpPr/>
            <p:nvPr/>
          </p:nvCxnSpPr>
          <p:spPr>
            <a:xfrm>
              <a:off x="3606807" y="5223932"/>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54601" y="5223932"/>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510865" y="5223932"/>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941731" y="5223932"/>
              <a:ext cx="0" cy="914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096345" y="4458545"/>
              <a:ext cx="0" cy="914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096345" y="3747347"/>
              <a:ext cx="0" cy="914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096345" y="3019215"/>
              <a:ext cx="0" cy="914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096345" y="2316481"/>
              <a:ext cx="0" cy="914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096345" y="1605283"/>
              <a:ext cx="0" cy="914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12"/>
            <p:cNvSpPr>
              <a:spLocks noChangeArrowheads="1"/>
            </p:cNvSpPr>
            <p:nvPr/>
          </p:nvSpPr>
          <p:spPr bwMode="auto">
            <a:xfrm>
              <a:off x="4758265" y="5334000"/>
              <a:ext cx="609600"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24</a:t>
              </a:r>
              <a:endParaRPr lang="en-US" sz="1800" baseline="0" dirty="0">
                <a:latin typeface="Arial"/>
                <a:cs typeface="Arial"/>
              </a:endParaRPr>
            </a:p>
          </p:txBody>
        </p:sp>
        <p:sp>
          <p:nvSpPr>
            <p:cNvPr id="22" name="Rectangle 12"/>
            <p:cNvSpPr>
              <a:spLocks noChangeArrowheads="1"/>
            </p:cNvSpPr>
            <p:nvPr/>
          </p:nvSpPr>
          <p:spPr bwMode="auto">
            <a:xfrm>
              <a:off x="6206068" y="5334000"/>
              <a:ext cx="609600"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36</a:t>
              </a:r>
              <a:endParaRPr lang="en-US" sz="1800" baseline="0" dirty="0">
                <a:latin typeface="Arial"/>
                <a:cs typeface="Arial"/>
              </a:endParaRPr>
            </a:p>
          </p:txBody>
        </p:sp>
        <p:sp>
          <p:nvSpPr>
            <p:cNvPr id="23" name="Rectangle 12"/>
            <p:cNvSpPr>
              <a:spLocks noChangeArrowheads="1"/>
            </p:cNvSpPr>
            <p:nvPr/>
          </p:nvSpPr>
          <p:spPr bwMode="auto">
            <a:xfrm>
              <a:off x="7636934" y="5334000"/>
              <a:ext cx="609600"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48</a:t>
              </a:r>
              <a:endParaRPr lang="en-US" sz="1800" baseline="0" dirty="0">
                <a:latin typeface="Arial"/>
                <a:cs typeface="Arial"/>
              </a:endParaRPr>
            </a:p>
          </p:txBody>
        </p:sp>
        <p:sp>
          <p:nvSpPr>
            <p:cNvPr id="24" name="Rectangle 12"/>
            <p:cNvSpPr>
              <a:spLocks noChangeArrowheads="1"/>
            </p:cNvSpPr>
            <p:nvPr/>
          </p:nvSpPr>
          <p:spPr bwMode="auto">
            <a:xfrm>
              <a:off x="1522983" y="5037664"/>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0.0</a:t>
              </a:r>
              <a:endParaRPr lang="en-US" sz="1800" baseline="0" dirty="0">
                <a:latin typeface="Arial"/>
                <a:cs typeface="Arial"/>
              </a:endParaRPr>
            </a:p>
          </p:txBody>
        </p:sp>
        <p:sp>
          <p:nvSpPr>
            <p:cNvPr id="25" name="Rectangle 12"/>
            <p:cNvSpPr>
              <a:spLocks noChangeArrowheads="1"/>
            </p:cNvSpPr>
            <p:nvPr/>
          </p:nvSpPr>
          <p:spPr bwMode="auto">
            <a:xfrm>
              <a:off x="1522983" y="4317999"/>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0.2</a:t>
              </a:r>
              <a:endParaRPr lang="en-US" sz="1800" baseline="0" dirty="0">
                <a:latin typeface="Arial"/>
                <a:cs typeface="Arial"/>
              </a:endParaRPr>
            </a:p>
          </p:txBody>
        </p:sp>
        <p:sp>
          <p:nvSpPr>
            <p:cNvPr id="26" name="Rectangle 12"/>
            <p:cNvSpPr>
              <a:spLocks noChangeArrowheads="1"/>
            </p:cNvSpPr>
            <p:nvPr/>
          </p:nvSpPr>
          <p:spPr bwMode="auto">
            <a:xfrm>
              <a:off x="1522983" y="3598334"/>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0.4</a:t>
              </a:r>
              <a:endParaRPr lang="en-US" sz="1800" baseline="0" dirty="0">
                <a:latin typeface="Arial"/>
                <a:cs typeface="Arial"/>
              </a:endParaRPr>
            </a:p>
          </p:txBody>
        </p:sp>
        <p:sp>
          <p:nvSpPr>
            <p:cNvPr id="27" name="Rectangle 12"/>
            <p:cNvSpPr>
              <a:spLocks noChangeArrowheads="1"/>
            </p:cNvSpPr>
            <p:nvPr/>
          </p:nvSpPr>
          <p:spPr bwMode="auto">
            <a:xfrm>
              <a:off x="1522983" y="2878666"/>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0.6</a:t>
              </a:r>
              <a:endParaRPr lang="en-US" sz="1800" baseline="0" dirty="0">
                <a:latin typeface="Arial"/>
                <a:cs typeface="Arial"/>
              </a:endParaRPr>
            </a:p>
          </p:txBody>
        </p:sp>
        <p:sp>
          <p:nvSpPr>
            <p:cNvPr id="28" name="Rectangle 12"/>
            <p:cNvSpPr>
              <a:spLocks noChangeArrowheads="1"/>
            </p:cNvSpPr>
            <p:nvPr/>
          </p:nvSpPr>
          <p:spPr bwMode="auto">
            <a:xfrm>
              <a:off x="1522983" y="2175932"/>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0.8</a:t>
              </a:r>
              <a:endParaRPr lang="en-US" sz="1800" baseline="0" dirty="0">
                <a:latin typeface="Arial"/>
                <a:cs typeface="Arial"/>
              </a:endParaRPr>
            </a:p>
          </p:txBody>
        </p:sp>
        <p:sp>
          <p:nvSpPr>
            <p:cNvPr id="29" name="Rectangle 12"/>
            <p:cNvSpPr>
              <a:spLocks noChangeArrowheads="1"/>
            </p:cNvSpPr>
            <p:nvPr/>
          </p:nvSpPr>
          <p:spPr bwMode="auto">
            <a:xfrm>
              <a:off x="1522983" y="1464734"/>
              <a:ext cx="509016" cy="381000"/>
            </a:xfrm>
            <a:prstGeom prst="rect">
              <a:avLst/>
            </a:prstGeom>
            <a:solidFill>
              <a:schemeClr val="bg1"/>
            </a:soli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800" dirty="0" smtClean="0">
                  <a:latin typeface="Arial"/>
                  <a:cs typeface="Arial"/>
                </a:rPr>
                <a:t>1.0</a:t>
              </a:r>
              <a:endParaRPr lang="en-US" sz="1800" baseline="0" dirty="0">
                <a:latin typeface="Arial"/>
                <a:cs typeface="Arial"/>
              </a:endParaRPr>
            </a:p>
          </p:txBody>
        </p:sp>
        <p:sp>
          <p:nvSpPr>
            <p:cNvPr id="44" name="Freeform 43"/>
            <p:cNvSpPr/>
            <p:nvPr/>
          </p:nvSpPr>
          <p:spPr>
            <a:xfrm>
              <a:off x="2171700" y="1641475"/>
              <a:ext cx="5781675" cy="2857500"/>
            </a:xfrm>
            <a:custGeom>
              <a:avLst/>
              <a:gdLst>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19075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25450 w 5781675"/>
                <a:gd name="connsiteY30" fmla="*/ 1327150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60550 h 2857500"/>
                <a:gd name="connsiteX46" fmla="*/ 844550 w 5781675"/>
                <a:gd name="connsiteY46" fmla="*/ 1857375 h 2857500"/>
                <a:gd name="connsiteX47" fmla="*/ 847725 w 5781675"/>
                <a:gd name="connsiteY47" fmla="*/ 1905000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19075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60550 h 2857500"/>
                <a:gd name="connsiteX46" fmla="*/ 844550 w 5781675"/>
                <a:gd name="connsiteY46" fmla="*/ 1857375 h 2857500"/>
                <a:gd name="connsiteX47" fmla="*/ 847725 w 5781675"/>
                <a:gd name="connsiteY47" fmla="*/ 1905000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60550 h 2857500"/>
                <a:gd name="connsiteX46" fmla="*/ 844550 w 5781675"/>
                <a:gd name="connsiteY46" fmla="*/ 1857375 h 2857500"/>
                <a:gd name="connsiteX47" fmla="*/ 847725 w 5781675"/>
                <a:gd name="connsiteY47" fmla="*/ 1905000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60550 h 2857500"/>
                <a:gd name="connsiteX46" fmla="*/ 844550 w 5781675"/>
                <a:gd name="connsiteY46" fmla="*/ 1857375 h 2857500"/>
                <a:gd name="connsiteX47" fmla="*/ 835025 w 5781675"/>
                <a:gd name="connsiteY47" fmla="*/ 1914525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60550 h 2857500"/>
                <a:gd name="connsiteX46" fmla="*/ 841375 w 5781675"/>
                <a:gd name="connsiteY46" fmla="*/ 1873250 h 2857500"/>
                <a:gd name="connsiteX47" fmla="*/ 835025 w 5781675"/>
                <a:gd name="connsiteY47" fmla="*/ 1914525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968375 w 5781675"/>
                <a:gd name="connsiteY48" fmla="*/ 1908175 h 2857500"/>
                <a:gd name="connsiteX49" fmla="*/ 962025 w 5781675"/>
                <a:gd name="connsiteY49" fmla="*/ 1993900 h 2857500"/>
                <a:gd name="connsiteX50" fmla="*/ 1085850 w 5781675"/>
                <a:gd name="connsiteY50" fmla="*/ 1997075 h 2857500"/>
                <a:gd name="connsiteX51" fmla="*/ 1082675 w 5781675"/>
                <a:gd name="connsiteY51" fmla="*/ 2057400 h 2857500"/>
                <a:gd name="connsiteX52" fmla="*/ 1393825 w 5781675"/>
                <a:gd name="connsiteY52" fmla="*/ 2057400 h 2857500"/>
                <a:gd name="connsiteX53" fmla="*/ 1393825 w 5781675"/>
                <a:gd name="connsiteY53" fmla="*/ 2095500 h 2857500"/>
                <a:gd name="connsiteX54" fmla="*/ 1501775 w 5781675"/>
                <a:gd name="connsiteY54" fmla="*/ 2092325 h 2857500"/>
                <a:gd name="connsiteX55" fmla="*/ 1501775 w 5781675"/>
                <a:gd name="connsiteY55" fmla="*/ 2130425 h 2857500"/>
                <a:gd name="connsiteX56" fmla="*/ 1543050 w 5781675"/>
                <a:gd name="connsiteY56" fmla="*/ 2130425 h 2857500"/>
                <a:gd name="connsiteX57" fmla="*/ 1543050 w 5781675"/>
                <a:gd name="connsiteY57" fmla="*/ 2165350 h 2857500"/>
                <a:gd name="connsiteX58" fmla="*/ 1670050 w 5781675"/>
                <a:gd name="connsiteY58" fmla="*/ 2168525 h 2857500"/>
                <a:gd name="connsiteX59" fmla="*/ 1673225 w 5781675"/>
                <a:gd name="connsiteY59" fmla="*/ 2225675 h 2857500"/>
                <a:gd name="connsiteX60" fmla="*/ 1743075 w 5781675"/>
                <a:gd name="connsiteY60" fmla="*/ 2225675 h 2857500"/>
                <a:gd name="connsiteX61" fmla="*/ 1743075 w 5781675"/>
                <a:gd name="connsiteY61" fmla="*/ 2266950 h 2857500"/>
                <a:gd name="connsiteX62" fmla="*/ 1895475 w 5781675"/>
                <a:gd name="connsiteY62" fmla="*/ 2270125 h 2857500"/>
                <a:gd name="connsiteX63" fmla="*/ 1895475 w 5781675"/>
                <a:gd name="connsiteY63" fmla="*/ 2317750 h 2857500"/>
                <a:gd name="connsiteX64" fmla="*/ 1958975 w 5781675"/>
                <a:gd name="connsiteY64" fmla="*/ 2317750 h 2857500"/>
                <a:gd name="connsiteX65" fmla="*/ 1958975 w 5781675"/>
                <a:gd name="connsiteY65" fmla="*/ 2397125 h 2857500"/>
                <a:gd name="connsiteX66" fmla="*/ 2060575 w 5781675"/>
                <a:gd name="connsiteY66" fmla="*/ 2397125 h 2857500"/>
                <a:gd name="connsiteX67" fmla="*/ 2060575 w 5781675"/>
                <a:gd name="connsiteY67" fmla="*/ 2435225 h 2857500"/>
                <a:gd name="connsiteX68" fmla="*/ 2324100 w 5781675"/>
                <a:gd name="connsiteY68" fmla="*/ 2435225 h 2857500"/>
                <a:gd name="connsiteX69" fmla="*/ 2320925 w 5781675"/>
                <a:gd name="connsiteY69" fmla="*/ 2476500 h 2857500"/>
                <a:gd name="connsiteX70" fmla="*/ 2403475 w 5781675"/>
                <a:gd name="connsiteY70" fmla="*/ 2473325 h 2857500"/>
                <a:gd name="connsiteX71" fmla="*/ 2403475 w 5781675"/>
                <a:gd name="connsiteY71" fmla="*/ 2533650 h 2857500"/>
                <a:gd name="connsiteX72" fmla="*/ 2686050 w 5781675"/>
                <a:gd name="connsiteY72" fmla="*/ 2533650 h 2857500"/>
                <a:gd name="connsiteX73" fmla="*/ 2686050 w 5781675"/>
                <a:gd name="connsiteY73" fmla="*/ 2581275 h 2857500"/>
                <a:gd name="connsiteX74" fmla="*/ 2787650 w 5781675"/>
                <a:gd name="connsiteY74" fmla="*/ 2578100 h 2857500"/>
                <a:gd name="connsiteX75" fmla="*/ 2787650 w 5781675"/>
                <a:gd name="connsiteY75" fmla="*/ 2628900 h 2857500"/>
                <a:gd name="connsiteX76" fmla="*/ 2940050 w 5781675"/>
                <a:gd name="connsiteY76" fmla="*/ 2628900 h 2857500"/>
                <a:gd name="connsiteX77" fmla="*/ 2940050 w 5781675"/>
                <a:gd name="connsiteY77" fmla="*/ 2673350 h 2857500"/>
                <a:gd name="connsiteX78" fmla="*/ 3086100 w 5781675"/>
                <a:gd name="connsiteY78" fmla="*/ 2673350 h 2857500"/>
                <a:gd name="connsiteX79" fmla="*/ 3082925 w 5781675"/>
                <a:gd name="connsiteY79" fmla="*/ 2727325 h 2857500"/>
                <a:gd name="connsiteX80" fmla="*/ 3575050 w 5781675"/>
                <a:gd name="connsiteY80" fmla="*/ 2727325 h 2857500"/>
                <a:gd name="connsiteX81" fmla="*/ 3578225 w 5781675"/>
                <a:gd name="connsiteY81" fmla="*/ 2768600 h 2857500"/>
                <a:gd name="connsiteX82" fmla="*/ 4953000 w 5781675"/>
                <a:gd name="connsiteY82" fmla="*/ 2768600 h 2857500"/>
                <a:gd name="connsiteX83" fmla="*/ 4962525 w 5781675"/>
                <a:gd name="connsiteY83" fmla="*/ 2851150 h 2857500"/>
                <a:gd name="connsiteX84" fmla="*/ 5781675 w 5781675"/>
                <a:gd name="connsiteY84"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08175 h 2857500"/>
                <a:gd name="connsiteX50" fmla="*/ 962025 w 5781675"/>
                <a:gd name="connsiteY50" fmla="*/ 1993900 h 2857500"/>
                <a:gd name="connsiteX51" fmla="*/ 1085850 w 5781675"/>
                <a:gd name="connsiteY51" fmla="*/ 1997075 h 2857500"/>
                <a:gd name="connsiteX52" fmla="*/ 1082675 w 5781675"/>
                <a:gd name="connsiteY52" fmla="*/ 2057400 h 2857500"/>
                <a:gd name="connsiteX53" fmla="*/ 1393825 w 5781675"/>
                <a:gd name="connsiteY53" fmla="*/ 2057400 h 2857500"/>
                <a:gd name="connsiteX54" fmla="*/ 1393825 w 5781675"/>
                <a:gd name="connsiteY54" fmla="*/ 2095500 h 2857500"/>
                <a:gd name="connsiteX55" fmla="*/ 1501775 w 5781675"/>
                <a:gd name="connsiteY55" fmla="*/ 2092325 h 2857500"/>
                <a:gd name="connsiteX56" fmla="*/ 1501775 w 5781675"/>
                <a:gd name="connsiteY56" fmla="*/ 2130425 h 2857500"/>
                <a:gd name="connsiteX57" fmla="*/ 1543050 w 5781675"/>
                <a:gd name="connsiteY57" fmla="*/ 2130425 h 2857500"/>
                <a:gd name="connsiteX58" fmla="*/ 1543050 w 5781675"/>
                <a:gd name="connsiteY58" fmla="*/ 2165350 h 2857500"/>
                <a:gd name="connsiteX59" fmla="*/ 1670050 w 5781675"/>
                <a:gd name="connsiteY59" fmla="*/ 2168525 h 2857500"/>
                <a:gd name="connsiteX60" fmla="*/ 1673225 w 5781675"/>
                <a:gd name="connsiteY60" fmla="*/ 2225675 h 2857500"/>
                <a:gd name="connsiteX61" fmla="*/ 1743075 w 5781675"/>
                <a:gd name="connsiteY61" fmla="*/ 2225675 h 2857500"/>
                <a:gd name="connsiteX62" fmla="*/ 1743075 w 5781675"/>
                <a:gd name="connsiteY62" fmla="*/ 2266950 h 2857500"/>
                <a:gd name="connsiteX63" fmla="*/ 1895475 w 5781675"/>
                <a:gd name="connsiteY63" fmla="*/ 2270125 h 2857500"/>
                <a:gd name="connsiteX64" fmla="*/ 1895475 w 5781675"/>
                <a:gd name="connsiteY64" fmla="*/ 2317750 h 2857500"/>
                <a:gd name="connsiteX65" fmla="*/ 1958975 w 5781675"/>
                <a:gd name="connsiteY65" fmla="*/ 2317750 h 2857500"/>
                <a:gd name="connsiteX66" fmla="*/ 1958975 w 5781675"/>
                <a:gd name="connsiteY66" fmla="*/ 2397125 h 2857500"/>
                <a:gd name="connsiteX67" fmla="*/ 2060575 w 5781675"/>
                <a:gd name="connsiteY67" fmla="*/ 2397125 h 2857500"/>
                <a:gd name="connsiteX68" fmla="*/ 2060575 w 5781675"/>
                <a:gd name="connsiteY68" fmla="*/ 2435225 h 2857500"/>
                <a:gd name="connsiteX69" fmla="*/ 2324100 w 5781675"/>
                <a:gd name="connsiteY69" fmla="*/ 2435225 h 2857500"/>
                <a:gd name="connsiteX70" fmla="*/ 2320925 w 5781675"/>
                <a:gd name="connsiteY70" fmla="*/ 2476500 h 2857500"/>
                <a:gd name="connsiteX71" fmla="*/ 2403475 w 5781675"/>
                <a:gd name="connsiteY71" fmla="*/ 2473325 h 2857500"/>
                <a:gd name="connsiteX72" fmla="*/ 2403475 w 5781675"/>
                <a:gd name="connsiteY72" fmla="*/ 2533650 h 2857500"/>
                <a:gd name="connsiteX73" fmla="*/ 2686050 w 5781675"/>
                <a:gd name="connsiteY73" fmla="*/ 2533650 h 2857500"/>
                <a:gd name="connsiteX74" fmla="*/ 2686050 w 5781675"/>
                <a:gd name="connsiteY74" fmla="*/ 2581275 h 2857500"/>
                <a:gd name="connsiteX75" fmla="*/ 2787650 w 5781675"/>
                <a:gd name="connsiteY75" fmla="*/ 2578100 h 2857500"/>
                <a:gd name="connsiteX76" fmla="*/ 2787650 w 5781675"/>
                <a:gd name="connsiteY76" fmla="*/ 2628900 h 2857500"/>
                <a:gd name="connsiteX77" fmla="*/ 2940050 w 5781675"/>
                <a:gd name="connsiteY77" fmla="*/ 2628900 h 2857500"/>
                <a:gd name="connsiteX78" fmla="*/ 2940050 w 5781675"/>
                <a:gd name="connsiteY78" fmla="*/ 2673350 h 2857500"/>
                <a:gd name="connsiteX79" fmla="*/ 3086100 w 5781675"/>
                <a:gd name="connsiteY79" fmla="*/ 2673350 h 2857500"/>
                <a:gd name="connsiteX80" fmla="*/ 3082925 w 5781675"/>
                <a:gd name="connsiteY80" fmla="*/ 2727325 h 2857500"/>
                <a:gd name="connsiteX81" fmla="*/ 3575050 w 5781675"/>
                <a:gd name="connsiteY81" fmla="*/ 2727325 h 2857500"/>
                <a:gd name="connsiteX82" fmla="*/ 3578225 w 5781675"/>
                <a:gd name="connsiteY82" fmla="*/ 2768600 h 2857500"/>
                <a:gd name="connsiteX83" fmla="*/ 4953000 w 5781675"/>
                <a:gd name="connsiteY83" fmla="*/ 2768600 h 2857500"/>
                <a:gd name="connsiteX84" fmla="*/ 4962525 w 5781675"/>
                <a:gd name="connsiteY84" fmla="*/ 2851150 h 2857500"/>
                <a:gd name="connsiteX85" fmla="*/ 5781675 w 5781675"/>
                <a:gd name="connsiteY85"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2025 w 5781675"/>
                <a:gd name="connsiteY50" fmla="*/ 1993900 h 2857500"/>
                <a:gd name="connsiteX51" fmla="*/ 1085850 w 5781675"/>
                <a:gd name="connsiteY51" fmla="*/ 1997075 h 2857500"/>
                <a:gd name="connsiteX52" fmla="*/ 1082675 w 5781675"/>
                <a:gd name="connsiteY52" fmla="*/ 2057400 h 2857500"/>
                <a:gd name="connsiteX53" fmla="*/ 1393825 w 5781675"/>
                <a:gd name="connsiteY53" fmla="*/ 2057400 h 2857500"/>
                <a:gd name="connsiteX54" fmla="*/ 1393825 w 5781675"/>
                <a:gd name="connsiteY54" fmla="*/ 2095500 h 2857500"/>
                <a:gd name="connsiteX55" fmla="*/ 1501775 w 5781675"/>
                <a:gd name="connsiteY55" fmla="*/ 2092325 h 2857500"/>
                <a:gd name="connsiteX56" fmla="*/ 1501775 w 5781675"/>
                <a:gd name="connsiteY56" fmla="*/ 2130425 h 2857500"/>
                <a:gd name="connsiteX57" fmla="*/ 1543050 w 5781675"/>
                <a:gd name="connsiteY57" fmla="*/ 2130425 h 2857500"/>
                <a:gd name="connsiteX58" fmla="*/ 1543050 w 5781675"/>
                <a:gd name="connsiteY58" fmla="*/ 2165350 h 2857500"/>
                <a:gd name="connsiteX59" fmla="*/ 1670050 w 5781675"/>
                <a:gd name="connsiteY59" fmla="*/ 2168525 h 2857500"/>
                <a:gd name="connsiteX60" fmla="*/ 1673225 w 5781675"/>
                <a:gd name="connsiteY60" fmla="*/ 2225675 h 2857500"/>
                <a:gd name="connsiteX61" fmla="*/ 1743075 w 5781675"/>
                <a:gd name="connsiteY61" fmla="*/ 2225675 h 2857500"/>
                <a:gd name="connsiteX62" fmla="*/ 1743075 w 5781675"/>
                <a:gd name="connsiteY62" fmla="*/ 2266950 h 2857500"/>
                <a:gd name="connsiteX63" fmla="*/ 1895475 w 5781675"/>
                <a:gd name="connsiteY63" fmla="*/ 2270125 h 2857500"/>
                <a:gd name="connsiteX64" fmla="*/ 1895475 w 5781675"/>
                <a:gd name="connsiteY64" fmla="*/ 2317750 h 2857500"/>
                <a:gd name="connsiteX65" fmla="*/ 1958975 w 5781675"/>
                <a:gd name="connsiteY65" fmla="*/ 2317750 h 2857500"/>
                <a:gd name="connsiteX66" fmla="*/ 1958975 w 5781675"/>
                <a:gd name="connsiteY66" fmla="*/ 2397125 h 2857500"/>
                <a:gd name="connsiteX67" fmla="*/ 2060575 w 5781675"/>
                <a:gd name="connsiteY67" fmla="*/ 2397125 h 2857500"/>
                <a:gd name="connsiteX68" fmla="*/ 2060575 w 5781675"/>
                <a:gd name="connsiteY68" fmla="*/ 2435225 h 2857500"/>
                <a:gd name="connsiteX69" fmla="*/ 2324100 w 5781675"/>
                <a:gd name="connsiteY69" fmla="*/ 2435225 h 2857500"/>
                <a:gd name="connsiteX70" fmla="*/ 2320925 w 5781675"/>
                <a:gd name="connsiteY70" fmla="*/ 2476500 h 2857500"/>
                <a:gd name="connsiteX71" fmla="*/ 2403475 w 5781675"/>
                <a:gd name="connsiteY71" fmla="*/ 2473325 h 2857500"/>
                <a:gd name="connsiteX72" fmla="*/ 2403475 w 5781675"/>
                <a:gd name="connsiteY72" fmla="*/ 2533650 h 2857500"/>
                <a:gd name="connsiteX73" fmla="*/ 2686050 w 5781675"/>
                <a:gd name="connsiteY73" fmla="*/ 2533650 h 2857500"/>
                <a:gd name="connsiteX74" fmla="*/ 2686050 w 5781675"/>
                <a:gd name="connsiteY74" fmla="*/ 2581275 h 2857500"/>
                <a:gd name="connsiteX75" fmla="*/ 2787650 w 5781675"/>
                <a:gd name="connsiteY75" fmla="*/ 2578100 h 2857500"/>
                <a:gd name="connsiteX76" fmla="*/ 2787650 w 5781675"/>
                <a:gd name="connsiteY76" fmla="*/ 2628900 h 2857500"/>
                <a:gd name="connsiteX77" fmla="*/ 2940050 w 5781675"/>
                <a:gd name="connsiteY77" fmla="*/ 2628900 h 2857500"/>
                <a:gd name="connsiteX78" fmla="*/ 2940050 w 5781675"/>
                <a:gd name="connsiteY78" fmla="*/ 2673350 h 2857500"/>
                <a:gd name="connsiteX79" fmla="*/ 3086100 w 5781675"/>
                <a:gd name="connsiteY79" fmla="*/ 2673350 h 2857500"/>
                <a:gd name="connsiteX80" fmla="*/ 3082925 w 5781675"/>
                <a:gd name="connsiteY80" fmla="*/ 2727325 h 2857500"/>
                <a:gd name="connsiteX81" fmla="*/ 3575050 w 5781675"/>
                <a:gd name="connsiteY81" fmla="*/ 2727325 h 2857500"/>
                <a:gd name="connsiteX82" fmla="*/ 3578225 w 5781675"/>
                <a:gd name="connsiteY82" fmla="*/ 2768600 h 2857500"/>
                <a:gd name="connsiteX83" fmla="*/ 4953000 w 5781675"/>
                <a:gd name="connsiteY83" fmla="*/ 2768600 h 2857500"/>
                <a:gd name="connsiteX84" fmla="*/ 4962525 w 5781675"/>
                <a:gd name="connsiteY84" fmla="*/ 2851150 h 2857500"/>
                <a:gd name="connsiteX85" fmla="*/ 5781675 w 5781675"/>
                <a:gd name="connsiteY85"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1997075 h 2857500"/>
                <a:gd name="connsiteX52" fmla="*/ 1082675 w 5781675"/>
                <a:gd name="connsiteY52" fmla="*/ 2057400 h 2857500"/>
                <a:gd name="connsiteX53" fmla="*/ 1393825 w 5781675"/>
                <a:gd name="connsiteY53" fmla="*/ 2057400 h 2857500"/>
                <a:gd name="connsiteX54" fmla="*/ 1393825 w 5781675"/>
                <a:gd name="connsiteY54" fmla="*/ 2095500 h 2857500"/>
                <a:gd name="connsiteX55" fmla="*/ 1501775 w 5781675"/>
                <a:gd name="connsiteY55" fmla="*/ 2092325 h 2857500"/>
                <a:gd name="connsiteX56" fmla="*/ 1501775 w 5781675"/>
                <a:gd name="connsiteY56" fmla="*/ 2130425 h 2857500"/>
                <a:gd name="connsiteX57" fmla="*/ 1543050 w 5781675"/>
                <a:gd name="connsiteY57" fmla="*/ 2130425 h 2857500"/>
                <a:gd name="connsiteX58" fmla="*/ 1543050 w 5781675"/>
                <a:gd name="connsiteY58" fmla="*/ 2165350 h 2857500"/>
                <a:gd name="connsiteX59" fmla="*/ 1670050 w 5781675"/>
                <a:gd name="connsiteY59" fmla="*/ 2168525 h 2857500"/>
                <a:gd name="connsiteX60" fmla="*/ 1673225 w 5781675"/>
                <a:gd name="connsiteY60" fmla="*/ 2225675 h 2857500"/>
                <a:gd name="connsiteX61" fmla="*/ 1743075 w 5781675"/>
                <a:gd name="connsiteY61" fmla="*/ 2225675 h 2857500"/>
                <a:gd name="connsiteX62" fmla="*/ 1743075 w 5781675"/>
                <a:gd name="connsiteY62" fmla="*/ 2266950 h 2857500"/>
                <a:gd name="connsiteX63" fmla="*/ 1895475 w 5781675"/>
                <a:gd name="connsiteY63" fmla="*/ 2270125 h 2857500"/>
                <a:gd name="connsiteX64" fmla="*/ 1895475 w 5781675"/>
                <a:gd name="connsiteY64" fmla="*/ 2317750 h 2857500"/>
                <a:gd name="connsiteX65" fmla="*/ 1958975 w 5781675"/>
                <a:gd name="connsiteY65" fmla="*/ 2317750 h 2857500"/>
                <a:gd name="connsiteX66" fmla="*/ 1958975 w 5781675"/>
                <a:gd name="connsiteY66" fmla="*/ 2397125 h 2857500"/>
                <a:gd name="connsiteX67" fmla="*/ 2060575 w 5781675"/>
                <a:gd name="connsiteY67" fmla="*/ 2397125 h 2857500"/>
                <a:gd name="connsiteX68" fmla="*/ 2060575 w 5781675"/>
                <a:gd name="connsiteY68" fmla="*/ 2435225 h 2857500"/>
                <a:gd name="connsiteX69" fmla="*/ 2324100 w 5781675"/>
                <a:gd name="connsiteY69" fmla="*/ 2435225 h 2857500"/>
                <a:gd name="connsiteX70" fmla="*/ 2320925 w 5781675"/>
                <a:gd name="connsiteY70" fmla="*/ 2476500 h 2857500"/>
                <a:gd name="connsiteX71" fmla="*/ 2403475 w 5781675"/>
                <a:gd name="connsiteY71" fmla="*/ 2473325 h 2857500"/>
                <a:gd name="connsiteX72" fmla="*/ 2403475 w 5781675"/>
                <a:gd name="connsiteY72" fmla="*/ 2533650 h 2857500"/>
                <a:gd name="connsiteX73" fmla="*/ 2686050 w 5781675"/>
                <a:gd name="connsiteY73" fmla="*/ 2533650 h 2857500"/>
                <a:gd name="connsiteX74" fmla="*/ 2686050 w 5781675"/>
                <a:gd name="connsiteY74" fmla="*/ 2581275 h 2857500"/>
                <a:gd name="connsiteX75" fmla="*/ 2787650 w 5781675"/>
                <a:gd name="connsiteY75" fmla="*/ 2578100 h 2857500"/>
                <a:gd name="connsiteX76" fmla="*/ 2787650 w 5781675"/>
                <a:gd name="connsiteY76" fmla="*/ 2628900 h 2857500"/>
                <a:gd name="connsiteX77" fmla="*/ 2940050 w 5781675"/>
                <a:gd name="connsiteY77" fmla="*/ 2628900 h 2857500"/>
                <a:gd name="connsiteX78" fmla="*/ 2940050 w 5781675"/>
                <a:gd name="connsiteY78" fmla="*/ 2673350 h 2857500"/>
                <a:gd name="connsiteX79" fmla="*/ 3086100 w 5781675"/>
                <a:gd name="connsiteY79" fmla="*/ 2673350 h 2857500"/>
                <a:gd name="connsiteX80" fmla="*/ 3082925 w 5781675"/>
                <a:gd name="connsiteY80" fmla="*/ 2727325 h 2857500"/>
                <a:gd name="connsiteX81" fmla="*/ 3575050 w 5781675"/>
                <a:gd name="connsiteY81" fmla="*/ 2727325 h 2857500"/>
                <a:gd name="connsiteX82" fmla="*/ 3578225 w 5781675"/>
                <a:gd name="connsiteY82" fmla="*/ 2768600 h 2857500"/>
                <a:gd name="connsiteX83" fmla="*/ 4953000 w 5781675"/>
                <a:gd name="connsiteY83" fmla="*/ 2768600 h 2857500"/>
                <a:gd name="connsiteX84" fmla="*/ 4962525 w 5781675"/>
                <a:gd name="connsiteY84" fmla="*/ 2851150 h 2857500"/>
                <a:gd name="connsiteX85" fmla="*/ 5781675 w 5781675"/>
                <a:gd name="connsiteY85"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199707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575050 w 5781675"/>
                <a:gd name="connsiteY82" fmla="*/ 2727325 h 2857500"/>
                <a:gd name="connsiteX83" fmla="*/ 3578225 w 5781675"/>
                <a:gd name="connsiteY83" fmla="*/ 2768600 h 2857500"/>
                <a:gd name="connsiteX84" fmla="*/ 4953000 w 5781675"/>
                <a:gd name="connsiteY84" fmla="*/ 2768600 h 2857500"/>
                <a:gd name="connsiteX85" fmla="*/ 4962525 w 5781675"/>
                <a:gd name="connsiteY85" fmla="*/ 2851150 h 2857500"/>
                <a:gd name="connsiteX86" fmla="*/ 5781675 w 5781675"/>
                <a:gd name="connsiteY86"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575050 w 5781675"/>
                <a:gd name="connsiteY82" fmla="*/ 2727325 h 2857500"/>
                <a:gd name="connsiteX83" fmla="*/ 3578225 w 5781675"/>
                <a:gd name="connsiteY83" fmla="*/ 2768600 h 2857500"/>
                <a:gd name="connsiteX84" fmla="*/ 4953000 w 5781675"/>
                <a:gd name="connsiteY84" fmla="*/ 2768600 h 2857500"/>
                <a:gd name="connsiteX85" fmla="*/ 4962525 w 5781675"/>
                <a:gd name="connsiteY85" fmla="*/ 2851150 h 2857500"/>
                <a:gd name="connsiteX86" fmla="*/ 5781675 w 5781675"/>
                <a:gd name="connsiteY86"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575050 w 5781675"/>
                <a:gd name="connsiteY82" fmla="*/ 2708275 h 2857500"/>
                <a:gd name="connsiteX83" fmla="*/ 3578225 w 5781675"/>
                <a:gd name="connsiteY83" fmla="*/ 2768600 h 2857500"/>
                <a:gd name="connsiteX84" fmla="*/ 4953000 w 5781675"/>
                <a:gd name="connsiteY84" fmla="*/ 2768600 h 2857500"/>
                <a:gd name="connsiteX85" fmla="*/ 4962525 w 5781675"/>
                <a:gd name="connsiteY85" fmla="*/ 2851150 h 2857500"/>
                <a:gd name="connsiteX86" fmla="*/ 5781675 w 5781675"/>
                <a:gd name="connsiteY86"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6252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40300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58850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2025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2025 w 5781675"/>
                <a:gd name="connsiteY50" fmla="*/ 2016125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9600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93675 w 5781675"/>
                <a:gd name="connsiteY16" fmla="*/ 838200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7325 w 5781675"/>
                <a:gd name="connsiteY17" fmla="*/ 990600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857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08275 h 2857500"/>
                <a:gd name="connsiteX84" fmla="*/ 3575050 w 5781675"/>
                <a:gd name="connsiteY84" fmla="*/ 273050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08275 h 2857500"/>
                <a:gd name="connsiteX83" fmla="*/ 3575050 w 5781675"/>
                <a:gd name="connsiteY83" fmla="*/ 2724150 h 2857500"/>
                <a:gd name="connsiteX84" fmla="*/ 3575050 w 5781675"/>
                <a:gd name="connsiteY84" fmla="*/ 273050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24150 h 2857500"/>
                <a:gd name="connsiteX83" fmla="*/ 3575050 w 5781675"/>
                <a:gd name="connsiteY83" fmla="*/ 2724150 h 2857500"/>
                <a:gd name="connsiteX84" fmla="*/ 3575050 w 5781675"/>
                <a:gd name="connsiteY84" fmla="*/ 273050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11450 h 2857500"/>
                <a:gd name="connsiteX83" fmla="*/ 3575050 w 5781675"/>
                <a:gd name="connsiteY83" fmla="*/ 2724150 h 2857500"/>
                <a:gd name="connsiteX84" fmla="*/ 3575050 w 5781675"/>
                <a:gd name="connsiteY84" fmla="*/ 273050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11450 h 2857500"/>
                <a:gd name="connsiteX83" fmla="*/ 3575050 w 5781675"/>
                <a:gd name="connsiteY83" fmla="*/ 2724150 h 2857500"/>
                <a:gd name="connsiteX84" fmla="*/ 3571875 w 5781675"/>
                <a:gd name="connsiteY84" fmla="*/ 268605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092450 w 5781675"/>
                <a:gd name="connsiteY82" fmla="*/ 2711450 h 2857500"/>
                <a:gd name="connsiteX83" fmla="*/ 3575050 w 5781675"/>
                <a:gd name="connsiteY83" fmla="*/ 2714625 h 2857500"/>
                <a:gd name="connsiteX84" fmla="*/ 3571875 w 5781675"/>
                <a:gd name="connsiteY84" fmla="*/ 2686050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2925 w 5781675"/>
                <a:gd name="connsiteY81" fmla="*/ 2727325 h 2857500"/>
                <a:gd name="connsiteX82" fmla="*/ 3575050 w 5781675"/>
                <a:gd name="connsiteY82" fmla="*/ 2714625 h 2857500"/>
                <a:gd name="connsiteX83" fmla="*/ 3571875 w 5781675"/>
                <a:gd name="connsiteY83" fmla="*/ 2686050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6100 w 5781675"/>
                <a:gd name="connsiteY81" fmla="*/ 2714625 h 2857500"/>
                <a:gd name="connsiteX82" fmla="*/ 3575050 w 5781675"/>
                <a:gd name="connsiteY82" fmla="*/ 2714625 h 2857500"/>
                <a:gd name="connsiteX83" fmla="*/ 3571875 w 5781675"/>
                <a:gd name="connsiteY83" fmla="*/ 2686050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6100 w 5781675"/>
                <a:gd name="connsiteY81" fmla="*/ 2714625 h 2857500"/>
                <a:gd name="connsiteX82" fmla="*/ 3575050 w 5781675"/>
                <a:gd name="connsiteY82" fmla="*/ 2714625 h 2857500"/>
                <a:gd name="connsiteX83" fmla="*/ 3571875 w 5781675"/>
                <a:gd name="connsiteY83" fmla="*/ 2686050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6100 w 5781675"/>
                <a:gd name="connsiteY81" fmla="*/ 2714625 h 2857500"/>
                <a:gd name="connsiteX82" fmla="*/ 3575050 w 5781675"/>
                <a:gd name="connsiteY82" fmla="*/ 2714625 h 2857500"/>
                <a:gd name="connsiteX83" fmla="*/ 3575050 w 5781675"/>
                <a:gd name="connsiteY83" fmla="*/ 271462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6050 w 5781675"/>
                <a:gd name="connsiteY74" fmla="*/ 2533650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6100 w 5781675"/>
                <a:gd name="connsiteY81" fmla="*/ 2714625 h 2857500"/>
                <a:gd name="connsiteX82" fmla="*/ 3575050 w 5781675"/>
                <a:gd name="connsiteY82" fmla="*/ 2714625 h 2857500"/>
                <a:gd name="connsiteX83" fmla="*/ 3575050 w 5781675"/>
                <a:gd name="connsiteY83" fmla="*/ 271462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689225 w 5781675"/>
                <a:gd name="connsiteY74" fmla="*/ 2524125 h 2857500"/>
                <a:gd name="connsiteX75" fmla="*/ 2686050 w 5781675"/>
                <a:gd name="connsiteY75" fmla="*/ 2581275 h 2857500"/>
                <a:gd name="connsiteX76" fmla="*/ 2787650 w 5781675"/>
                <a:gd name="connsiteY76" fmla="*/ 2578100 h 2857500"/>
                <a:gd name="connsiteX77" fmla="*/ 2787650 w 5781675"/>
                <a:gd name="connsiteY77" fmla="*/ 2628900 h 2857500"/>
                <a:gd name="connsiteX78" fmla="*/ 2940050 w 5781675"/>
                <a:gd name="connsiteY78" fmla="*/ 2628900 h 2857500"/>
                <a:gd name="connsiteX79" fmla="*/ 2940050 w 5781675"/>
                <a:gd name="connsiteY79" fmla="*/ 2673350 h 2857500"/>
                <a:gd name="connsiteX80" fmla="*/ 3086100 w 5781675"/>
                <a:gd name="connsiteY80" fmla="*/ 2673350 h 2857500"/>
                <a:gd name="connsiteX81" fmla="*/ 3086100 w 5781675"/>
                <a:gd name="connsiteY81" fmla="*/ 2714625 h 2857500"/>
                <a:gd name="connsiteX82" fmla="*/ 3575050 w 5781675"/>
                <a:gd name="connsiteY82" fmla="*/ 2714625 h 2857500"/>
                <a:gd name="connsiteX83" fmla="*/ 3575050 w 5781675"/>
                <a:gd name="connsiteY83" fmla="*/ 2714625 h 2857500"/>
                <a:gd name="connsiteX84" fmla="*/ 3578225 w 5781675"/>
                <a:gd name="connsiteY84" fmla="*/ 2768600 h 2857500"/>
                <a:gd name="connsiteX85" fmla="*/ 4953000 w 5781675"/>
                <a:gd name="connsiteY85" fmla="*/ 2768600 h 2857500"/>
                <a:gd name="connsiteX86" fmla="*/ 4956175 w 5781675"/>
                <a:gd name="connsiteY86" fmla="*/ 2851150 h 2857500"/>
                <a:gd name="connsiteX87" fmla="*/ 5781675 w 5781675"/>
                <a:gd name="connsiteY87"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85800 w 5781675"/>
                <a:gd name="connsiteY45" fmla="*/ 187007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435225 w 5781675"/>
                <a:gd name="connsiteY74" fmla="*/ 2527300 h 2857500"/>
                <a:gd name="connsiteX75" fmla="*/ 2689225 w 5781675"/>
                <a:gd name="connsiteY75" fmla="*/ 2524125 h 2857500"/>
                <a:gd name="connsiteX76" fmla="*/ 2686050 w 5781675"/>
                <a:gd name="connsiteY76" fmla="*/ 2581275 h 2857500"/>
                <a:gd name="connsiteX77" fmla="*/ 2787650 w 5781675"/>
                <a:gd name="connsiteY77" fmla="*/ 2578100 h 2857500"/>
                <a:gd name="connsiteX78" fmla="*/ 2787650 w 5781675"/>
                <a:gd name="connsiteY78" fmla="*/ 2628900 h 2857500"/>
                <a:gd name="connsiteX79" fmla="*/ 2940050 w 5781675"/>
                <a:gd name="connsiteY79" fmla="*/ 2628900 h 2857500"/>
                <a:gd name="connsiteX80" fmla="*/ 2940050 w 5781675"/>
                <a:gd name="connsiteY80" fmla="*/ 2673350 h 2857500"/>
                <a:gd name="connsiteX81" fmla="*/ 3086100 w 5781675"/>
                <a:gd name="connsiteY81" fmla="*/ 2673350 h 2857500"/>
                <a:gd name="connsiteX82" fmla="*/ 3086100 w 5781675"/>
                <a:gd name="connsiteY82" fmla="*/ 2714625 h 2857500"/>
                <a:gd name="connsiteX83" fmla="*/ 3575050 w 5781675"/>
                <a:gd name="connsiteY83" fmla="*/ 2714625 h 2857500"/>
                <a:gd name="connsiteX84" fmla="*/ 3575050 w 5781675"/>
                <a:gd name="connsiteY84" fmla="*/ 2714625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73100 w 5781675"/>
                <a:gd name="connsiteY45" fmla="*/ 187642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589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435225 w 5781675"/>
                <a:gd name="connsiteY74" fmla="*/ 2527300 h 2857500"/>
                <a:gd name="connsiteX75" fmla="*/ 2689225 w 5781675"/>
                <a:gd name="connsiteY75" fmla="*/ 2524125 h 2857500"/>
                <a:gd name="connsiteX76" fmla="*/ 2686050 w 5781675"/>
                <a:gd name="connsiteY76" fmla="*/ 2581275 h 2857500"/>
                <a:gd name="connsiteX77" fmla="*/ 2787650 w 5781675"/>
                <a:gd name="connsiteY77" fmla="*/ 2578100 h 2857500"/>
                <a:gd name="connsiteX78" fmla="*/ 2787650 w 5781675"/>
                <a:gd name="connsiteY78" fmla="*/ 2628900 h 2857500"/>
                <a:gd name="connsiteX79" fmla="*/ 2940050 w 5781675"/>
                <a:gd name="connsiteY79" fmla="*/ 2628900 h 2857500"/>
                <a:gd name="connsiteX80" fmla="*/ 2940050 w 5781675"/>
                <a:gd name="connsiteY80" fmla="*/ 2673350 h 2857500"/>
                <a:gd name="connsiteX81" fmla="*/ 3086100 w 5781675"/>
                <a:gd name="connsiteY81" fmla="*/ 2673350 h 2857500"/>
                <a:gd name="connsiteX82" fmla="*/ 3086100 w 5781675"/>
                <a:gd name="connsiteY82" fmla="*/ 2714625 h 2857500"/>
                <a:gd name="connsiteX83" fmla="*/ 3575050 w 5781675"/>
                <a:gd name="connsiteY83" fmla="*/ 2714625 h 2857500"/>
                <a:gd name="connsiteX84" fmla="*/ 3575050 w 5781675"/>
                <a:gd name="connsiteY84" fmla="*/ 2714625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73100 w 5781675"/>
                <a:gd name="connsiteY45" fmla="*/ 187642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58975 w 5781675"/>
                <a:gd name="connsiteY66" fmla="*/ 2317750 h 2857500"/>
                <a:gd name="connsiteX67" fmla="*/ 19462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435225 w 5781675"/>
                <a:gd name="connsiteY74" fmla="*/ 2527300 h 2857500"/>
                <a:gd name="connsiteX75" fmla="*/ 2689225 w 5781675"/>
                <a:gd name="connsiteY75" fmla="*/ 2524125 h 2857500"/>
                <a:gd name="connsiteX76" fmla="*/ 2686050 w 5781675"/>
                <a:gd name="connsiteY76" fmla="*/ 2581275 h 2857500"/>
                <a:gd name="connsiteX77" fmla="*/ 2787650 w 5781675"/>
                <a:gd name="connsiteY77" fmla="*/ 2578100 h 2857500"/>
                <a:gd name="connsiteX78" fmla="*/ 2787650 w 5781675"/>
                <a:gd name="connsiteY78" fmla="*/ 2628900 h 2857500"/>
                <a:gd name="connsiteX79" fmla="*/ 2940050 w 5781675"/>
                <a:gd name="connsiteY79" fmla="*/ 2628900 h 2857500"/>
                <a:gd name="connsiteX80" fmla="*/ 2940050 w 5781675"/>
                <a:gd name="connsiteY80" fmla="*/ 2673350 h 2857500"/>
                <a:gd name="connsiteX81" fmla="*/ 3086100 w 5781675"/>
                <a:gd name="connsiteY81" fmla="*/ 2673350 h 2857500"/>
                <a:gd name="connsiteX82" fmla="*/ 3086100 w 5781675"/>
                <a:gd name="connsiteY82" fmla="*/ 2714625 h 2857500"/>
                <a:gd name="connsiteX83" fmla="*/ 3575050 w 5781675"/>
                <a:gd name="connsiteY83" fmla="*/ 2714625 h 2857500"/>
                <a:gd name="connsiteX84" fmla="*/ 3575050 w 5781675"/>
                <a:gd name="connsiteY84" fmla="*/ 2714625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 name="connsiteX0" fmla="*/ 0 w 5781675"/>
                <a:gd name="connsiteY0" fmla="*/ 0 h 2857500"/>
                <a:gd name="connsiteX1" fmla="*/ 0 w 5781675"/>
                <a:gd name="connsiteY1" fmla="*/ 60325 h 2857500"/>
                <a:gd name="connsiteX2" fmla="*/ 0 w 5781675"/>
                <a:gd name="connsiteY2" fmla="*/ 60325 h 2857500"/>
                <a:gd name="connsiteX3" fmla="*/ 28575 w 5781675"/>
                <a:gd name="connsiteY3" fmla="*/ 66675 h 2857500"/>
                <a:gd name="connsiteX4" fmla="*/ 25400 w 5781675"/>
                <a:gd name="connsiteY4" fmla="*/ 222250 h 2857500"/>
                <a:gd name="connsiteX5" fmla="*/ 25400 w 5781675"/>
                <a:gd name="connsiteY5" fmla="*/ 222250 h 2857500"/>
                <a:gd name="connsiteX6" fmla="*/ 53975 w 5781675"/>
                <a:gd name="connsiteY6" fmla="*/ 215900 h 2857500"/>
                <a:gd name="connsiteX7" fmla="*/ 50800 w 5781675"/>
                <a:gd name="connsiteY7" fmla="*/ 349250 h 2857500"/>
                <a:gd name="connsiteX8" fmla="*/ 85725 w 5781675"/>
                <a:gd name="connsiteY8" fmla="*/ 352425 h 2857500"/>
                <a:gd name="connsiteX9" fmla="*/ 85725 w 5781675"/>
                <a:gd name="connsiteY9" fmla="*/ 450850 h 2857500"/>
                <a:gd name="connsiteX10" fmla="*/ 85725 w 5781675"/>
                <a:gd name="connsiteY10" fmla="*/ 450850 h 2857500"/>
                <a:gd name="connsiteX11" fmla="*/ 98425 w 5781675"/>
                <a:gd name="connsiteY11" fmla="*/ 622300 h 2857500"/>
                <a:gd name="connsiteX12" fmla="*/ 127000 w 5781675"/>
                <a:gd name="connsiteY12" fmla="*/ 619125 h 2857500"/>
                <a:gd name="connsiteX13" fmla="*/ 123825 w 5781675"/>
                <a:gd name="connsiteY13" fmla="*/ 714375 h 2857500"/>
                <a:gd name="connsiteX14" fmla="*/ 161925 w 5781675"/>
                <a:gd name="connsiteY14" fmla="*/ 717550 h 2857500"/>
                <a:gd name="connsiteX15" fmla="*/ 161925 w 5781675"/>
                <a:gd name="connsiteY15" fmla="*/ 838200 h 2857500"/>
                <a:gd name="connsiteX16" fmla="*/ 177800 w 5781675"/>
                <a:gd name="connsiteY16" fmla="*/ 841375 h 2857500"/>
                <a:gd name="connsiteX17" fmla="*/ 180975 w 5781675"/>
                <a:gd name="connsiteY17" fmla="*/ 993775 h 2857500"/>
                <a:gd name="connsiteX18" fmla="*/ 209550 w 5781675"/>
                <a:gd name="connsiteY18" fmla="*/ 990600 h 2857500"/>
                <a:gd name="connsiteX19" fmla="*/ 215900 w 5781675"/>
                <a:gd name="connsiteY19" fmla="*/ 1092200 h 2857500"/>
                <a:gd name="connsiteX20" fmla="*/ 215900 w 5781675"/>
                <a:gd name="connsiteY20" fmla="*/ 1092200 h 2857500"/>
                <a:gd name="connsiteX21" fmla="*/ 234950 w 5781675"/>
                <a:gd name="connsiteY21" fmla="*/ 1127125 h 2857500"/>
                <a:gd name="connsiteX22" fmla="*/ 298450 w 5781675"/>
                <a:gd name="connsiteY22" fmla="*/ 1133475 h 2857500"/>
                <a:gd name="connsiteX23" fmla="*/ 295275 w 5781675"/>
                <a:gd name="connsiteY23" fmla="*/ 1190625 h 2857500"/>
                <a:gd name="connsiteX24" fmla="*/ 295275 w 5781675"/>
                <a:gd name="connsiteY24" fmla="*/ 1190625 h 2857500"/>
                <a:gd name="connsiteX25" fmla="*/ 314325 w 5781675"/>
                <a:gd name="connsiteY25" fmla="*/ 1228725 h 2857500"/>
                <a:gd name="connsiteX26" fmla="*/ 342900 w 5781675"/>
                <a:gd name="connsiteY26" fmla="*/ 1228725 h 2857500"/>
                <a:gd name="connsiteX27" fmla="*/ 342900 w 5781675"/>
                <a:gd name="connsiteY27" fmla="*/ 1292225 h 2857500"/>
                <a:gd name="connsiteX28" fmla="*/ 390525 w 5781675"/>
                <a:gd name="connsiteY28" fmla="*/ 1292225 h 2857500"/>
                <a:gd name="connsiteX29" fmla="*/ 390525 w 5781675"/>
                <a:gd name="connsiteY29" fmla="*/ 1323975 h 2857500"/>
                <a:gd name="connsiteX30" fmla="*/ 409575 w 5781675"/>
                <a:gd name="connsiteY30" fmla="*/ 1323975 h 2857500"/>
                <a:gd name="connsiteX31" fmla="*/ 419100 w 5781675"/>
                <a:gd name="connsiteY31" fmla="*/ 1393825 h 2857500"/>
                <a:gd name="connsiteX32" fmla="*/ 419100 w 5781675"/>
                <a:gd name="connsiteY32" fmla="*/ 1393825 h 2857500"/>
                <a:gd name="connsiteX33" fmla="*/ 422275 w 5781675"/>
                <a:gd name="connsiteY33" fmla="*/ 1466850 h 2857500"/>
                <a:gd name="connsiteX34" fmla="*/ 466725 w 5781675"/>
                <a:gd name="connsiteY34" fmla="*/ 1466850 h 2857500"/>
                <a:gd name="connsiteX35" fmla="*/ 466725 w 5781675"/>
                <a:gd name="connsiteY35" fmla="*/ 1539875 h 2857500"/>
                <a:gd name="connsiteX36" fmla="*/ 495300 w 5781675"/>
                <a:gd name="connsiteY36" fmla="*/ 1539875 h 2857500"/>
                <a:gd name="connsiteX37" fmla="*/ 495300 w 5781675"/>
                <a:gd name="connsiteY37" fmla="*/ 1685925 h 2857500"/>
                <a:gd name="connsiteX38" fmla="*/ 584200 w 5781675"/>
                <a:gd name="connsiteY38" fmla="*/ 1682750 h 2857500"/>
                <a:gd name="connsiteX39" fmla="*/ 584200 w 5781675"/>
                <a:gd name="connsiteY39" fmla="*/ 1720850 h 2857500"/>
                <a:gd name="connsiteX40" fmla="*/ 625475 w 5781675"/>
                <a:gd name="connsiteY40" fmla="*/ 1720850 h 2857500"/>
                <a:gd name="connsiteX41" fmla="*/ 631825 w 5781675"/>
                <a:gd name="connsiteY41" fmla="*/ 1758950 h 2857500"/>
                <a:gd name="connsiteX42" fmla="*/ 660400 w 5781675"/>
                <a:gd name="connsiteY42" fmla="*/ 1758950 h 2857500"/>
                <a:gd name="connsiteX43" fmla="*/ 660400 w 5781675"/>
                <a:gd name="connsiteY43" fmla="*/ 1790700 h 2857500"/>
                <a:gd name="connsiteX44" fmla="*/ 660400 w 5781675"/>
                <a:gd name="connsiteY44" fmla="*/ 1790700 h 2857500"/>
                <a:gd name="connsiteX45" fmla="*/ 673100 w 5781675"/>
                <a:gd name="connsiteY45" fmla="*/ 1876425 h 2857500"/>
                <a:gd name="connsiteX46" fmla="*/ 841375 w 5781675"/>
                <a:gd name="connsiteY46" fmla="*/ 1873250 h 2857500"/>
                <a:gd name="connsiteX47" fmla="*/ 835025 w 5781675"/>
                <a:gd name="connsiteY47" fmla="*/ 1914525 h 2857500"/>
                <a:gd name="connsiteX48" fmla="*/ 863600 w 5781675"/>
                <a:gd name="connsiteY48" fmla="*/ 1914525 h 2857500"/>
                <a:gd name="connsiteX49" fmla="*/ 968375 w 5781675"/>
                <a:gd name="connsiteY49" fmla="*/ 1920875 h 2857500"/>
                <a:gd name="connsiteX50" fmla="*/ 968375 w 5781675"/>
                <a:gd name="connsiteY50" fmla="*/ 2012950 h 2857500"/>
                <a:gd name="connsiteX51" fmla="*/ 1085850 w 5781675"/>
                <a:gd name="connsiteY51" fmla="*/ 2016125 h 2857500"/>
                <a:gd name="connsiteX52" fmla="*/ 1085850 w 5781675"/>
                <a:gd name="connsiteY52" fmla="*/ 2025650 h 2857500"/>
                <a:gd name="connsiteX53" fmla="*/ 1082675 w 5781675"/>
                <a:gd name="connsiteY53" fmla="*/ 2057400 h 2857500"/>
                <a:gd name="connsiteX54" fmla="*/ 1393825 w 5781675"/>
                <a:gd name="connsiteY54" fmla="*/ 2057400 h 2857500"/>
                <a:gd name="connsiteX55" fmla="*/ 1393825 w 5781675"/>
                <a:gd name="connsiteY55" fmla="*/ 2095500 h 2857500"/>
                <a:gd name="connsiteX56" fmla="*/ 1501775 w 5781675"/>
                <a:gd name="connsiteY56" fmla="*/ 2092325 h 2857500"/>
                <a:gd name="connsiteX57" fmla="*/ 1501775 w 5781675"/>
                <a:gd name="connsiteY57" fmla="*/ 2130425 h 2857500"/>
                <a:gd name="connsiteX58" fmla="*/ 1543050 w 5781675"/>
                <a:gd name="connsiteY58" fmla="*/ 2130425 h 2857500"/>
                <a:gd name="connsiteX59" fmla="*/ 1543050 w 5781675"/>
                <a:gd name="connsiteY59" fmla="*/ 2165350 h 2857500"/>
                <a:gd name="connsiteX60" fmla="*/ 1670050 w 5781675"/>
                <a:gd name="connsiteY60" fmla="*/ 2168525 h 2857500"/>
                <a:gd name="connsiteX61" fmla="*/ 1673225 w 5781675"/>
                <a:gd name="connsiteY61" fmla="*/ 2225675 h 2857500"/>
                <a:gd name="connsiteX62" fmla="*/ 1743075 w 5781675"/>
                <a:gd name="connsiteY62" fmla="*/ 2225675 h 2857500"/>
                <a:gd name="connsiteX63" fmla="*/ 1743075 w 5781675"/>
                <a:gd name="connsiteY63" fmla="*/ 2266950 h 2857500"/>
                <a:gd name="connsiteX64" fmla="*/ 1895475 w 5781675"/>
                <a:gd name="connsiteY64" fmla="*/ 2270125 h 2857500"/>
                <a:gd name="connsiteX65" fmla="*/ 1895475 w 5781675"/>
                <a:gd name="connsiteY65" fmla="*/ 2317750 h 2857500"/>
                <a:gd name="connsiteX66" fmla="*/ 1943100 w 5781675"/>
                <a:gd name="connsiteY66" fmla="*/ 2314575 h 2857500"/>
                <a:gd name="connsiteX67" fmla="*/ 1946275 w 5781675"/>
                <a:gd name="connsiteY67" fmla="*/ 2397125 h 2857500"/>
                <a:gd name="connsiteX68" fmla="*/ 2060575 w 5781675"/>
                <a:gd name="connsiteY68" fmla="*/ 2397125 h 2857500"/>
                <a:gd name="connsiteX69" fmla="*/ 2060575 w 5781675"/>
                <a:gd name="connsiteY69" fmla="*/ 2435225 h 2857500"/>
                <a:gd name="connsiteX70" fmla="*/ 2324100 w 5781675"/>
                <a:gd name="connsiteY70" fmla="*/ 2435225 h 2857500"/>
                <a:gd name="connsiteX71" fmla="*/ 2320925 w 5781675"/>
                <a:gd name="connsiteY71" fmla="*/ 2476500 h 2857500"/>
                <a:gd name="connsiteX72" fmla="*/ 2403475 w 5781675"/>
                <a:gd name="connsiteY72" fmla="*/ 2473325 h 2857500"/>
                <a:gd name="connsiteX73" fmla="*/ 2403475 w 5781675"/>
                <a:gd name="connsiteY73" fmla="*/ 2533650 h 2857500"/>
                <a:gd name="connsiteX74" fmla="*/ 2435225 w 5781675"/>
                <a:gd name="connsiteY74" fmla="*/ 2527300 h 2857500"/>
                <a:gd name="connsiteX75" fmla="*/ 2689225 w 5781675"/>
                <a:gd name="connsiteY75" fmla="*/ 2524125 h 2857500"/>
                <a:gd name="connsiteX76" fmla="*/ 2686050 w 5781675"/>
                <a:gd name="connsiteY76" fmla="*/ 2581275 h 2857500"/>
                <a:gd name="connsiteX77" fmla="*/ 2787650 w 5781675"/>
                <a:gd name="connsiteY77" fmla="*/ 2578100 h 2857500"/>
                <a:gd name="connsiteX78" fmla="*/ 2787650 w 5781675"/>
                <a:gd name="connsiteY78" fmla="*/ 2628900 h 2857500"/>
                <a:gd name="connsiteX79" fmla="*/ 2940050 w 5781675"/>
                <a:gd name="connsiteY79" fmla="*/ 2628900 h 2857500"/>
                <a:gd name="connsiteX80" fmla="*/ 2940050 w 5781675"/>
                <a:gd name="connsiteY80" fmla="*/ 2673350 h 2857500"/>
                <a:gd name="connsiteX81" fmla="*/ 3086100 w 5781675"/>
                <a:gd name="connsiteY81" fmla="*/ 2673350 h 2857500"/>
                <a:gd name="connsiteX82" fmla="*/ 3086100 w 5781675"/>
                <a:gd name="connsiteY82" fmla="*/ 2714625 h 2857500"/>
                <a:gd name="connsiteX83" fmla="*/ 3575050 w 5781675"/>
                <a:gd name="connsiteY83" fmla="*/ 2714625 h 2857500"/>
                <a:gd name="connsiteX84" fmla="*/ 3575050 w 5781675"/>
                <a:gd name="connsiteY84" fmla="*/ 2714625 h 2857500"/>
                <a:gd name="connsiteX85" fmla="*/ 3578225 w 5781675"/>
                <a:gd name="connsiteY85" fmla="*/ 2768600 h 2857500"/>
                <a:gd name="connsiteX86" fmla="*/ 4953000 w 5781675"/>
                <a:gd name="connsiteY86" fmla="*/ 2768600 h 2857500"/>
                <a:gd name="connsiteX87" fmla="*/ 4956175 w 5781675"/>
                <a:gd name="connsiteY87" fmla="*/ 2851150 h 2857500"/>
                <a:gd name="connsiteX88" fmla="*/ 5781675 w 5781675"/>
                <a:gd name="connsiteY88" fmla="*/ 285750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781675" h="2857500">
                  <a:moveTo>
                    <a:pt x="0" y="0"/>
                  </a:moveTo>
                  <a:lnTo>
                    <a:pt x="0" y="60325"/>
                  </a:lnTo>
                  <a:lnTo>
                    <a:pt x="0" y="60325"/>
                  </a:lnTo>
                  <a:lnTo>
                    <a:pt x="28575" y="66675"/>
                  </a:lnTo>
                  <a:cubicBezTo>
                    <a:pt x="27517" y="118533"/>
                    <a:pt x="26458" y="170392"/>
                    <a:pt x="25400" y="222250"/>
                  </a:cubicBezTo>
                  <a:lnTo>
                    <a:pt x="25400" y="222250"/>
                  </a:lnTo>
                  <a:lnTo>
                    <a:pt x="53975" y="215900"/>
                  </a:lnTo>
                  <a:cubicBezTo>
                    <a:pt x="52917" y="260350"/>
                    <a:pt x="51858" y="304800"/>
                    <a:pt x="50800" y="349250"/>
                  </a:cubicBezTo>
                  <a:lnTo>
                    <a:pt x="85725" y="352425"/>
                  </a:lnTo>
                  <a:lnTo>
                    <a:pt x="85725" y="450850"/>
                  </a:lnTo>
                  <a:lnTo>
                    <a:pt x="85725" y="450850"/>
                  </a:lnTo>
                  <a:lnTo>
                    <a:pt x="98425" y="622300"/>
                  </a:lnTo>
                  <a:lnTo>
                    <a:pt x="127000" y="619125"/>
                  </a:lnTo>
                  <a:lnTo>
                    <a:pt x="123825" y="714375"/>
                  </a:lnTo>
                  <a:lnTo>
                    <a:pt x="161925" y="717550"/>
                  </a:lnTo>
                  <a:lnTo>
                    <a:pt x="161925" y="838200"/>
                  </a:lnTo>
                  <a:lnTo>
                    <a:pt x="177800" y="841375"/>
                  </a:lnTo>
                  <a:cubicBezTo>
                    <a:pt x="178858" y="892175"/>
                    <a:pt x="179917" y="942975"/>
                    <a:pt x="180975" y="993775"/>
                  </a:cubicBezTo>
                  <a:lnTo>
                    <a:pt x="209550" y="990600"/>
                  </a:lnTo>
                  <a:cubicBezTo>
                    <a:pt x="208492" y="1024467"/>
                    <a:pt x="214842" y="1075267"/>
                    <a:pt x="215900" y="1092200"/>
                  </a:cubicBezTo>
                  <a:lnTo>
                    <a:pt x="215900" y="1092200"/>
                  </a:lnTo>
                  <a:lnTo>
                    <a:pt x="234950" y="1127125"/>
                  </a:lnTo>
                  <a:lnTo>
                    <a:pt x="298450" y="1133475"/>
                  </a:lnTo>
                  <a:lnTo>
                    <a:pt x="295275" y="1190625"/>
                  </a:lnTo>
                  <a:lnTo>
                    <a:pt x="295275" y="1190625"/>
                  </a:lnTo>
                  <a:lnTo>
                    <a:pt x="314325" y="1228725"/>
                  </a:lnTo>
                  <a:lnTo>
                    <a:pt x="342900" y="1228725"/>
                  </a:lnTo>
                  <a:lnTo>
                    <a:pt x="342900" y="1292225"/>
                  </a:lnTo>
                  <a:lnTo>
                    <a:pt x="390525" y="1292225"/>
                  </a:lnTo>
                  <a:lnTo>
                    <a:pt x="390525" y="1323975"/>
                  </a:lnTo>
                  <a:lnTo>
                    <a:pt x="409575" y="1323975"/>
                  </a:lnTo>
                  <a:lnTo>
                    <a:pt x="419100" y="1393825"/>
                  </a:lnTo>
                  <a:lnTo>
                    <a:pt x="419100" y="1393825"/>
                  </a:lnTo>
                  <a:lnTo>
                    <a:pt x="422275" y="1466850"/>
                  </a:lnTo>
                  <a:lnTo>
                    <a:pt x="466725" y="1466850"/>
                  </a:lnTo>
                  <a:lnTo>
                    <a:pt x="466725" y="1539875"/>
                  </a:lnTo>
                  <a:lnTo>
                    <a:pt x="495300" y="1539875"/>
                  </a:lnTo>
                  <a:lnTo>
                    <a:pt x="495300" y="1685925"/>
                  </a:lnTo>
                  <a:lnTo>
                    <a:pt x="584200" y="1682750"/>
                  </a:lnTo>
                  <a:lnTo>
                    <a:pt x="584200" y="1720850"/>
                  </a:lnTo>
                  <a:lnTo>
                    <a:pt x="625475" y="1720850"/>
                  </a:lnTo>
                  <a:lnTo>
                    <a:pt x="631825" y="1758950"/>
                  </a:lnTo>
                  <a:lnTo>
                    <a:pt x="660400" y="1758950"/>
                  </a:lnTo>
                  <a:lnTo>
                    <a:pt x="660400" y="1790700"/>
                  </a:lnTo>
                  <a:lnTo>
                    <a:pt x="660400" y="1790700"/>
                  </a:lnTo>
                  <a:lnTo>
                    <a:pt x="673100" y="1876425"/>
                  </a:lnTo>
                  <a:lnTo>
                    <a:pt x="841375" y="1873250"/>
                  </a:lnTo>
                  <a:lnTo>
                    <a:pt x="835025" y="1914525"/>
                  </a:lnTo>
                  <a:cubicBezTo>
                    <a:pt x="839258" y="1913467"/>
                    <a:pt x="859367" y="1915583"/>
                    <a:pt x="863600" y="1914525"/>
                  </a:cubicBezTo>
                  <a:lnTo>
                    <a:pt x="968375" y="1920875"/>
                  </a:lnTo>
                  <a:lnTo>
                    <a:pt x="968375" y="2012950"/>
                  </a:lnTo>
                  <a:lnTo>
                    <a:pt x="1085850" y="2016125"/>
                  </a:lnTo>
                  <a:lnTo>
                    <a:pt x="1085850" y="2025650"/>
                  </a:lnTo>
                  <a:lnTo>
                    <a:pt x="1082675" y="2057400"/>
                  </a:lnTo>
                  <a:lnTo>
                    <a:pt x="1393825" y="2057400"/>
                  </a:lnTo>
                  <a:lnTo>
                    <a:pt x="1393825" y="2095500"/>
                  </a:lnTo>
                  <a:lnTo>
                    <a:pt x="1501775" y="2092325"/>
                  </a:lnTo>
                  <a:lnTo>
                    <a:pt x="1501775" y="2130425"/>
                  </a:lnTo>
                  <a:lnTo>
                    <a:pt x="1543050" y="2130425"/>
                  </a:lnTo>
                  <a:lnTo>
                    <a:pt x="1543050" y="2165350"/>
                  </a:lnTo>
                  <a:lnTo>
                    <a:pt x="1670050" y="2168525"/>
                  </a:lnTo>
                  <a:lnTo>
                    <a:pt x="1673225" y="2225675"/>
                  </a:lnTo>
                  <a:lnTo>
                    <a:pt x="1743075" y="2225675"/>
                  </a:lnTo>
                  <a:lnTo>
                    <a:pt x="1743075" y="2266950"/>
                  </a:lnTo>
                  <a:lnTo>
                    <a:pt x="1895475" y="2270125"/>
                  </a:lnTo>
                  <a:lnTo>
                    <a:pt x="1895475" y="2317750"/>
                  </a:lnTo>
                  <a:lnTo>
                    <a:pt x="1943100" y="2314575"/>
                  </a:lnTo>
                  <a:lnTo>
                    <a:pt x="1946275" y="2397125"/>
                  </a:lnTo>
                  <a:lnTo>
                    <a:pt x="2060575" y="2397125"/>
                  </a:lnTo>
                  <a:lnTo>
                    <a:pt x="2060575" y="2435225"/>
                  </a:lnTo>
                  <a:lnTo>
                    <a:pt x="2324100" y="2435225"/>
                  </a:lnTo>
                  <a:lnTo>
                    <a:pt x="2320925" y="2476500"/>
                  </a:lnTo>
                  <a:lnTo>
                    <a:pt x="2403475" y="2473325"/>
                  </a:lnTo>
                  <a:lnTo>
                    <a:pt x="2403475" y="2533650"/>
                  </a:lnTo>
                  <a:cubicBezTo>
                    <a:pt x="2410883" y="2533650"/>
                    <a:pt x="2427817" y="2527300"/>
                    <a:pt x="2435225" y="2527300"/>
                  </a:cubicBezTo>
                  <a:lnTo>
                    <a:pt x="2689225" y="2524125"/>
                  </a:lnTo>
                  <a:lnTo>
                    <a:pt x="2686050" y="2581275"/>
                  </a:lnTo>
                  <a:lnTo>
                    <a:pt x="2787650" y="2578100"/>
                  </a:lnTo>
                  <a:lnTo>
                    <a:pt x="2787650" y="2628900"/>
                  </a:lnTo>
                  <a:lnTo>
                    <a:pt x="2940050" y="2628900"/>
                  </a:lnTo>
                  <a:lnTo>
                    <a:pt x="2940050" y="2673350"/>
                  </a:lnTo>
                  <a:lnTo>
                    <a:pt x="3086100" y="2673350"/>
                  </a:lnTo>
                  <a:lnTo>
                    <a:pt x="3086100" y="2714625"/>
                  </a:lnTo>
                  <a:lnTo>
                    <a:pt x="3575050" y="2714625"/>
                  </a:lnTo>
                  <a:lnTo>
                    <a:pt x="3575050" y="2714625"/>
                  </a:lnTo>
                  <a:lnTo>
                    <a:pt x="3578225" y="2768600"/>
                  </a:lnTo>
                  <a:lnTo>
                    <a:pt x="4953000" y="2768600"/>
                  </a:lnTo>
                  <a:lnTo>
                    <a:pt x="4956175" y="2851150"/>
                  </a:lnTo>
                  <a:lnTo>
                    <a:pt x="5781675" y="2857500"/>
                  </a:lnTo>
                </a:path>
              </a:pathLst>
            </a:custGeom>
            <a:ln w="25400" cmpd="sng">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84034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Impact of Hepatic Encephalopathy</a:t>
            </a:r>
            <a:endParaRPr lang="en-US" sz="3600" dirty="0"/>
          </a:p>
        </p:txBody>
      </p:sp>
      <p:sp>
        <p:nvSpPr>
          <p:cNvPr id="5" name="Content Placeholder 4"/>
          <p:cNvSpPr>
            <a:spLocks noGrp="1"/>
          </p:cNvSpPr>
          <p:nvPr>
            <p:ph sz="half" idx="2"/>
          </p:nvPr>
        </p:nvSpPr>
        <p:spPr/>
        <p:txBody>
          <a:bodyPr>
            <a:normAutofit/>
          </a:bodyPr>
          <a:lstStyle/>
          <a:p>
            <a:pPr>
              <a:lnSpc>
                <a:spcPts val="2700"/>
              </a:lnSpc>
              <a:spcBef>
                <a:spcPts val="2000"/>
              </a:spcBef>
            </a:pPr>
            <a:r>
              <a:rPr lang="en-US" sz="2800" dirty="0"/>
              <a:t>111,000 hospitalizations per </a:t>
            </a:r>
            <a:r>
              <a:rPr lang="en-US" sz="2800" dirty="0" smtClean="0"/>
              <a:t>year</a:t>
            </a:r>
            <a:endParaRPr lang="en-US" sz="2800" dirty="0"/>
          </a:p>
          <a:p>
            <a:pPr>
              <a:lnSpc>
                <a:spcPts val="2700"/>
              </a:lnSpc>
              <a:spcBef>
                <a:spcPts val="2000"/>
              </a:spcBef>
            </a:pPr>
            <a:r>
              <a:rPr lang="en-US" sz="2800" dirty="0"/>
              <a:t>Average length of stay for hospitalization with HE is 8.5 </a:t>
            </a:r>
            <a:r>
              <a:rPr lang="en-US" sz="2800" dirty="0" smtClean="0"/>
              <a:t>days</a:t>
            </a:r>
            <a:endParaRPr lang="en-US" sz="2800" dirty="0"/>
          </a:p>
          <a:p>
            <a:pPr>
              <a:lnSpc>
                <a:spcPts val="2700"/>
              </a:lnSpc>
              <a:spcBef>
                <a:spcPts val="2000"/>
              </a:spcBef>
            </a:pPr>
            <a:r>
              <a:rPr lang="en-US" sz="2800" dirty="0"/>
              <a:t>Total $ for hospitalizations with HE estimated to be $7.254 billion nationwide (2009)</a:t>
            </a:r>
          </a:p>
        </p:txBody>
      </p:sp>
      <p:sp>
        <p:nvSpPr>
          <p:cNvPr id="6" name="Content Placeholder 5"/>
          <p:cNvSpPr>
            <a:spLocks noGrp="1"/>
          </p:cNvSpPr>
          <p:nvPr>
            <p:ph sz="quarter" idx="13"/>
          </p:nvPr>
        </p:nvSpPr>
        <p:spPr/>
        <p:txBody>
          <a:bodyPr/>
          <a:lstStyle/>
          <a:p>
            <a:r>
              <a:rPr lang="en-US" dirty="0"/>
              <a:t>Source:  </a:t>
            </a:r>
            <a:r>
              <a:rPr lang="en-US" dirty="0" err="1"/>
              <a:t>Stepanova</a:t>
            </a:r>
            <a:r>
              <a:rPr lang="en-US" dirty="0"/>
              <a:t> M, et al. </a:t>
            </a:r>
            <a:r>
              <a:rPr lang="en-US" dirty="0" err="1"/>
              <a:t>Clin</a:t>
            </a:r>
            <a:r>
              <a:rPr lang="en-US" dirty="0"/>
              <a:t> </a:t>
            </a:r>
            <a:r>
              <a:rPr lang="en-US" dirty="0" err="1"/>
              <a:t>Gastroenterol</a:t>
            </a:r>
            <a:r>
              <a:rPr lang="en-US" dirty="0"/>
              <a:t> </a:t>
            </a:r>
            <a:r>
              <a:rPr lang="en-US" dirty="0" err="1"/>
              <a:t>Hepatol</a:t>
            </a:r>
            <a:r>
              <a:rPr lang="en-US" dirty="0"/>
              <a:t>. 2012;10:1034-41</a:t>
            </a:r>
            <a:r>
              <a:rPr lang="en-US" dirty="0" smtClean="0"/>
              <a:t>.</a:t>
            </a:r>
            <a:endParaRPr lang="en-US" dirty="0"/>
          </a:p>
        </p:txBody>
      </p:sp>
    </p:spTree>
    <p:extLst>
      <p:ext uri="{BB962C8B-B14F-4D97-AF65-F5344CB8AC3E}">
        <p14:creationId xmlns:p14="http://schemas.microsoft.com/office/powerpoint/2010/main" val="3696744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p:txBody>
          <a:bodyPr/>
          <a:lstStyle/>
          <a:p>
            <a:r>
              <a:rPr lang="en-US" dirty="0"/>
              <a:t>Source: Bajaj JS. Aliment </a:t>
            </a:r>
            <a:r>
              <a:rPr lang="en-US" dirty="0" err="1"/>
              <a:t>Pharmacol</a:t>
            </a:r>
            <a:r>
              <a:rPr lang="en-US" dirty="0"/>
              <a:t> </a:t>
            </a:r>
            <a:r>
              <a:rPr lang="en-US" dirty="0" err="1"/>
              <a:t>Ther</a:t>
            </a:r>
            <a:r>
              <a:rPr lang="en-US" dirty="0"/>
              <a:t>. 2010;31:537-47</a:t>
            </a:r>
            <a:r>
              <a:rPr lang="en-US" dirty="0" smtClean="0"/>
              <a:t>.</a:t>
            </a:r>
            <a:endParaRPr lang="en-US" dirty="0"/>
          </a:p>
        </p:txBody>
      </p:sp>
      <p:sp>
        <p:nvSpPr>
          <p:cNvPr id="4" name="Title 3"/>
          <p:cNvSpPr>
            <a:spLocks noGrp="1"/>
          </p:cNvSpPr>
          <p:nvPr>
            <p:ph type="title"/>
          </p:nvPr>
        </p:nvSpPr>
        <p:spPr/>
        <p:txBody>
          <a:bodyPr>
            <a:normAutofit fontScale="90000"/>
          </a:bodyPr>
          <a:lstStyle/>
          <a:p>
            <a:pPr>
              <a:lnSpc>
                <a:spcPts val="3600"/>
              </a:lnSpc>
            </a:pPr>
            <a:r>
              <a:rPr lang="en-US" sz="3100" dirty="0">
                <a:solidFill>
                  <a:schemeClr val="accent5">
                    <a:lumMod val="20000"/>
                    <a:lumOff val="80000"/>
                  </a:schemeClr>
                </a:solidFill>
              </a:rPr>
              <a:t>Hepatic </a:t>
            </a:r>
            <a:r>
              <a:rPr lang="en-US" sz="3100" dirty="0" smtClean="0">
                <a:solidFill>
                  <a:schemeClr val="accent5">
                    <a:lumMod val="20000"/>
                    <a:lumOff val="80000"/>
                  </a:schemeClr>
                </a:solidFill>
              </a:rPr>
              <a:t>Encephalopathy</a:t>
            </a:r>
            <a:r>
              <a:rPr lang="en-US" sz="3600" dirty="0" smtClean="0">
                <a:solidFill>
                  <a:schemeClr val="accent5">
                    <a:lumMod val="20000"/>
                    <a:lumOff val="80000"/>
                  </a:schemeClr>
                </a:solidFill>
              </a:rPr>
              <a:t/>
            </a:r>
            <a:br>
              <a:rPr lang="en-US" sz="3600" dirty="0" smtClean="0">
                <a:solidFill>
                  <a:schemeClr val="accent5">
                    <a:lumMod val="20000"/>
                    <a:lumOff val="80000"/>
                  </a:schemeClr>
                </a:solidFill>
              </a:rPr>
            </a:br>
            <a:r>
              <a:rPr lang="en-US" sz="4000" dirty="0" smtClean="0"/>
              <a:t>Nomenclature</a:t>
            </a:r>
            <a:endParaRPr lang="en-US" sz="4000" dirty="0"/>
          </a:p>
        </p:txBody>
      </p:sp>
      <p:graphicFrame>
        <p:nvGraphicFramePr>
          <p:cNvPr id="8" name="Table 7"/>
          <p:cNvGraphicFramePr>
            <a:graphicFrameLocks noGrp="1"/>
          </p:cNvGraphicFramePr>
          <p:nvPr>
            <p:extLst>
              <p:ext uri="{D42A27DB-BD31-4B8C-83A1-F6EECF244321}">
                <p14:modId xmlns:p14="http://schemas.microsoft.com/office/powerpoint/2010/main" val="220661508"/>
              </p:ext>
            </p:extLst>
          </p:nvPr>
        </p:nvGraphicFramePr>
        <p:xfrm>
          <a:off x="457200" y="1752600"/>
          <a:ext cx="8229600" cy="4419600"/>
        </p:xfrm>
        <a:graphic>
          <a:graphicData uri="http://schemas.openxmlformats.org/drawingml/2006/table">
            <a:tbl>
              <a:tblPr firstRow="1" bandRow="1">
                <a:tableStyleId>{5C22544A-7EE6-4342-B048-85BDC9FD1C3A}</a:tableStyleId>
              </a:tblPr>
              <a:tblGrid>
                <a:gridCol w="1219200"/>
                <a:gridCol w="3962400"/>
                <a:gridCol w="3048000"/>
              </a:tblGrid>
              <a:tr h="741405">
                <a:tc>
                  <a:txBody>
                    <a:bodyPr/>
                    <a:lstStyle/>
                    <a:p>
                      <a:r>
                        <a:rPr lang="en-US" dirty="0" smtClean="0"/>
                        <a:t>Type</a:t>
                      </a:r>
                      <a:endParaRPr lang="en-US" dirty="0"/>
                    </a:p>
                  </a:txBody>
                  <a:tcPr anchor="ctr">
                    <a:solidFill>
                      <a:srgbClr val="0A4463"/>
                    </a:solidFill>
                  </a:tcPr>
                </a:tc>
                <a:tc>
                  <a:txBody>
                    <a:bodyPr/>
                    <a:lstStyle/>
                    <a:p>
                      <a:r>
                        <a:rPr lang="en-US" dirty="0" smtClean="0"/>
                        <a:t>Description</a:t>
                      </a:r>
                      <a:endParaRPr lang="en-US" dirty="0"/>
                    </a:p>
                  </a:txBody>
                  <a:tcPr anchor="ctr">
                    <a:solidFill>
                      <a:srgbClr val="0A4463"/>
                    </a:solidFill>
                  </a:tcPr>
                </a:tc>
                <a:tc>
                  <a:txBody>
                    <a:bodyPr/>
                    <a:lstStyle/>
                    <a:p>
                      <a:r>
                        <a:rPr lang="en-US" dirty="0" smtClean="0"/>
                        <a:t>Example</a:t>
                      </a:r>
                      <a:endParaRPr lang="en-US" dirty="0"/>
                    </a:p>
                  </a:txBody>
                  <a:tcPr anchor="ctr">
                    <a:solidFill>
                      <a:srgbClr val="0A4463"/>
                    </a:solidFill>
                  </a:tcPr>
                </a:tc>
              </a:tr>
              <a:tr h="1235676">
                <a:tc>
                  <a:txBody>
                    <a:bodyPr/>
                    <a:lstStyle/>
                    <a:p>
                      <a:r>
                        <a:rPr lang="en-US" dirty="0" smtClean="0"/>
                        <a:t>Type A</a:t>
                      </a:r>
                      <a:endParaRPr lang="en-US" dirty="0"/>
                    </a:p>
                  </a:txBody>
                  <a:tcPr anchor="ctr"/>
                </a:tc>
                <a:tc>
                  <a:txBody>
                    <a:bodyPr/>
                    <a:lstStyle/>
                    <a:p>
                      <a:r>
                        <a:rPr lang="en-US" dirty="0" smtClean="0"/>
                        <a:t>Encephalopathy associated with acute liver failure</a:t>
                      </a:r>
                      <a:endParaRPr lang="en-US" dirty="0"/>
                    </a:p>
                  </a:txBody>
                  <a:tcPr anchor="ctr"/>
                </a:tc>
                <a:tc>
                  <a:txBody>
                    <a:bodyPr/>
                    <a:lstStyle/>
                    <a:p>
                      <a:r>
                        <a:rPr lang="en-US" dirty="0" smtClean="0"/>
                        <a:t>Fulminate liver failure due to Acetaminophen overdose</a:t>
                      </a:r>
                      <a:endParaRPr lang="en-US" dirty="0"/>
                    </a:p>
                  </a:txBody>
                  <a:tcPr anchor="ctr"/>
                </a:tc>
              </a:tr>
              <a:tr h="1318054">
                <a:tc>
                  <a:txBody>
                    <a:bodyPr/>
                    <a:lstStyle/>
                    <a:p>
                      <a:r>
                        <a:rPr lang="en-US" dirty="0" smtClean="0"/>
                        <a:t>Type B</a:t>
                      </a:r>
                      <a:endParaRPr lang="en-US" dirty="0"/>
                    </a:p>
                  </a:txBody>
                  <a:tcPr anchor="ctr"/>
                </a:tc>
                <a:tc>
                  <a:txBody>
                    <a:bodyPr/>
                    <a:lstStyle/>
                    <a:p>
                      <a:r>
                        <a:rPr lang="en-US" dirty="0" smtClean="0"/>
                        <a:t>Encephalopathy with </a:t>
                      </a:r>
                      <a:r>
                        <a:rPr lang="en-US" dirty="0" err="1" smtClean="0"/>
                        <a:t>porto</a:t>
                      </a:r>
                      <a:r>
                        <a:rPr lang="en-US" dirty="0" smtClean="0"/>
                        <a:t>-systemic bypass and no intrinsic </a:t>
                      </a:r>
                      <a:r>
                        <a:rPr lang="en-US" dirty="0" err="1" smtClean="0"/>
                        <a:t>hepatocellular</a:t>
                      </a:r>
                      <a:r>
                        <a:rPr lang="en-US" dirty="0" smtClean="0"/>
                        <a:t> disease</a:t>
                      </a:r>
                      <a:endParaRPr lang="en-US" dirty="0"/>
                    </a:p>
                  </a:txBody>
                  <a:tcPr anchor="ctr"/>
                </a:tc>
                <a:tc>
                  <a:txBody>
                    <a:bodyPr/>
                    <a:lstStyle/>
                    <a:p>
                      <a:r>
                        <a:rPr lang="en-US" dirty="0" smtClean="0"/>
                        <a:t>TIPSS in absence of cirrhosis </a:t>
                      </a:r>
                      <a:endParaRPr lang="en-US" dirty="0"/>
                    </a:p>
                  </a:txBody>
                  <a:tcPr anchor="ctr"/>
                </a:tc>
              </a:tr>
              <a:tr h="1124465">
                <a:tc>
                  <a:txBody>
                    <a:bodyPr/>
                    <a:lstStyle/>
                    <a:p>
                      <a:r>
                        <a:rPr lang="en-US" dirty="0" smtClean="0"/>
                        <a:t>Type C</a:t>
                      </a:r>
                      <a:endParaRPr lang="en-US" dirty="0"/>
                    </a:p>
                  </a:txBody>
                  <a:tcPr anchor="ctr"/>
                </a:tc>
                <a:tc>
                  <a:txBody>
                    <a:bodyPr/>
                    <a:lstStyle/>
                    <a:p>
                      <a:r>
                        <a:rPr lang="en-US" dirty="0" smtClean="0"/>
                        <a:t>Encephalopathy associated with cirrhosis and/or portal hypertension</a:t>
                      </a:r>
                      <a:endParaRPr lang="en-US" dirty="0"/>
                    </a:p>
                  </a:txBody>
                  <a:tcPr anchor="ctr"/>
                </a:tc>
                <a:tc>
                  <a:txBody>
                    <a:bodyPr/>
                    <a:lstStyle/>
                    <a:p>
                      <a:r>
                        <a:rPr lang="en-US" dirty="0" err="1" smtClean="0"/>
                        <a:t>Decompensated</a:t>
                      </a:r>
                      <a:r>
                        <a:rPr lang="en-US" baseline="0" dirty="0" smtClean="0"/>
                        <a:t> cirrhosis</a:t>
                      </a:r>
                      <a:endParaRPr lang="en-US" dirty="0"/>
                    </a:p>
                  </a:txBody>
                  <a:tcPr anchor="ctr"/>
                </a:tc>
              </a:tr>
            </a:tbl>
          </a:graphicData>
        </a:graphic>
      </p:graphicFrame>
    </p:spTree>
    <p:extLst>
      <p:ext uri="{BB962C8B-B14F-4D97-AF65-F5344CB8AC3E}">
        <p14:creationId xmlns:p14="http://schemas.microsoft.com/office/powerpoint/2010/main" val="768041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37921</TotalTime>
  <Words>1782</Words>
  <Application>Microsoft Office PowerPoint</Application>
  <PresentationFormat>On-screen Show (4:3)</PresentationFormat>
  <Paragraphs>248</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AETC_Master_Template_061510</vt:lpstr>
      <vt:lpstr>Hepatic Encephalopathy</vt:lpstr>
      <vt:lpstr>Disclosure Slide</vt:lpstr>
      <vt:lpstr>Definitions</vt:lpstr>
      <vt:lpstr>Pathophysiology</vt:lpstr>
      <vt:lpstr>Pathophysiology – Other factors</vt:lpstr>
      <vt:lpstr>Epidemiology</vt:lpstr>
      <vt:lpstr>Survival after First Episode of Hepatic Encephalopathy</vt:lpstr>
      <vt:lpstr>Impact of Hepatic Encephalopathy</vt:lpstr>
      <vt:lpstr>Hepatic Encephalopathy Nomenclature</vt:lpstr>
      <vt:lpstr>Clinical Features of Hepatic Encephalopathy  West Haven Criteria</vt:lpstr>
      <vt:lpstr>Subcategories of Hepatic Encephalopathy Type C </vt:lpstr>
      <vt:lpstr>Diagnosis</vt:lpstr>
      <vt:lpstr>Clinical Evaluation</vt:lpstr>
      <vt:lpstr>Number Connection Test</vt:lpstr>
      <vt:lpstr>Minimal Hepatic Encephalopathy</vt:lpstr>
      <vt:lpstr>Management of Hepatic Encephalopathy</vt:lpstr>
      <vt:lpstr>Precipitating Factors</vt:lpstr>
      <vt:lpstr>Dietary Considerations</vt:lpstr>
      <vt:lpstr>Therapy</vt:lpstr>
      <vt:lpstr>Lactulose</vt:lpstr>
      <vt:lpstr>Guidelines for Using Lactulose</vt:lpstr>
      <vt:lpstr>Rifaximin</vt:lpstr>
      <vt:lpstr>Summary</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Landis, Charles</cp:lastModifiedBy>
  <cp:revision>1646</cp:revision>
  <cp:lastPrinted>2011-04-18T21:48:04Z</cp:lastPrinted>
  <dcterms:created xsi:type="dcterms:W3CDTF">2010-11-28T05:36:22Z</dcterms:created>
  <dcterms:modified xsi:type="dcterms:W3CDTF">2013-08-30T16:39:41Z</dcterms:modified>
</cp:coreProperties>
</file>