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479" r:id="rId3"/>
    <p:sldId id="48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65" r:id="rId16"/>
    <p:sldId id="444" r:id="rId17"/>
    <p:sldId id="466" r:id="rId18"/>
    <p:sldId id="467" r:id="rId19"/>
    <p:sldId id="469" r:id="rId20"/>
    <p:sldId id="448" r:id="rId21"/>
    <p:sldId id="449" r:id="rId22"/>
    <p:sldId id="478" r:id="rId23"/>
    <p:sldId id="451" r:id="rId24"/>
    <p:sldId id="452" r:id="rId25"/>
    <p:sldId id="458" r:id="rId26"/>
    <p:sldId id="454" r:id="rId27"/>
    <p:sldId id="470" r:id="rId28"/>
    <p:sldId id="471" r:id="rId29"/>
    <p:sldId id="457" r:id="rId30"/>
    <p:sldId id="459" r:id="rId31"/>
    <p:sldId id="472" r:id="rId32"/>
    <p:sldId id="462" r:id="rId33"/>
    <p:sldId id="461" r:id="rId34"/>
    <p:sldId id="463" r:id="rId35"/>
    <p:sldId id="480" r:id="rId36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EEC"/>
    <a:srgbClr val="FDEEF5"/>
    <a:srgbClr val="FAE2EA"/>
    <a:srgbClr val="FAE5F1"/>
    <a:srgbClr val="185B79"/>
    <a:srgbClr val="E6EBF2"/>
    <a:srgbClr val="C25858"/>
    <a:srgbClr val="C49266"/>
    <a:srgbClr val="AD8C49"/>
    <a:srgbClr val="67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635" autoAdjust="0"/>
    <p:restoredTop sz="93039" autoAdjust="0"/>
  </p:normalViewPr>
  <p:slideViewPr>
    <p:cSldViewPr showGuides="1">
      <p:cViewPr varScale="1">
        <p:scale>
          <a:sx n="123" d="100"/>
          <a:sy n="123" d="100"/>
        </p:scale>
        <p:origin x="876" y="10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36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83785360163"/>
          <c:y val="3.123795618071E-2"/>
          <c:w val="0.86295166229221298"/>
          <c:h val="0.81952549734742897"/>
        </c:manualLayout>
      </c:layout>
      <c:barChart>
        <c:barDir val="col"/>
        <c:grouping val="clustered"/>
        <c:varyColors val="0"/>
        <c:ser>
          <c:idx val="0"/>
          <c:order val="0"/>
          <c:tx>
            <c:v>HIV Rate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1-Year</c:v>
                </c:pt>
                <c:pt idx="1">
                  <c:v>3-Year</c:v>
                </c:pt>
                <c:pt idx="2">
                  <c:v>5-Year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90</c:v>
                </c:pt>
                <c:pt idx="1">
                  <c:v>80</c:v>
                </c:pt>
                <c:pt idx="2">
                  <c:v>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6027616"/>
        <c:axId val="61579248"/>
      </c:barChart>
      <c:catAx>
        <c:axId val="560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1">
                <a:latin typeface="Arial"/>
                <a:cs typeface="Arial"/>
              </a:defRPr>
            </a:pPr>
            <a:endParaRPr lang="en-US"/>
          </a:p>
        </c:txPr>
        <c:crossAx val="6157924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615792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dirty="0" smtClean="0"/>
                  <a:t>Survival  (</a:t>
                </a:r>
                <a:r>
                  <a:rPr lang="en-US" sz="1800" dirty="0"/>
                  <a:t>%)</a:t>
                </a:r>
              </a:p>
            </c:rich>
          </c:tx>
          <c:layout>
            <c:manualLayout>
              <c:xMode val="edge"/>
              <c:yMode val="edge"/>
              <c:x val="1.1960775192151499E-2"/>
              <c:y val="0.2341922438266650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anchor="ctr" anchorCtr="1"/>
          <a:lstStyle/>
          <a:p>
            <a:pPr>
              <a:defRPr sz="1600"/>
            </a:pPr>
            <a:endParaRPr lang="en-US"/>
          </a:p>
        </c:txPr>
        <c:crossAx val="560276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73113"/>
            <a:ext cx="5137150" cy="3854450"/>
          </a:xfrm>
          <a:ln w="12700" cap="flat"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86991"/>
            <a:ext cx="5029200" cy="4627818"/>
          </a:xfrm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s-C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64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8838" y="771525"/>
            <a:ext cx="5141912" cy="3857625"/>
          </a:xfrm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86991"/>
            <a:ext cx="5029200" cy="4627818"/>
          </a:xfrm>
        </p:spPr>
        <p:txBody>
          <a:bodyPr/>
          <a:lstStyle/>
          <a:p>
            <a:pPr>
              <a:defRPr/>
            </a:pPr>
            <a:endParaRPr lang="es-C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554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73113"/>
            <a:ext cx="5137150" cy="3854450"/>
          </a:xfrm>
          <a:ln w="12700" cap="flat"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86991"/>
            <a:ext cx="5029200" cy="4627818"/>
          </a:xfrm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s-C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577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73113"/>
            <a:ext cx="5137150" cy="3854450"/>
          </a:xfrm>
          <a:ln w="12700" cap="flat"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86991"/>
            <a:ext cx="5029200" cy="4627818"/>
          </a:xfrm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s-C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6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73113"/>
            <a:ext cx="5137150" cy="3854450"/>
          </a:xfrm>
          <a:ln w="12700" cap="flat"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86991"/>
            <a:ext cx="5029200" cy="4627818"/>
          </a:xfrm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s-C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59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73113"/>
            <a:ext cx="5137150" cy="3854450"/>
          </a:xfrm>
          <a:ln w="12700" cap="flat"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86991"/>
            <a:ext cx="5029200" cy="4627818"/>
          </a:xfrm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s-C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9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822325"/>
            <a:ext cx="5016500" cy="3763963"/>
          </a:xfrm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85215"/>
            <a:ext cx="5594350" cy="463137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cs typeface="+mn-cs"/>
              </a:rPr>
              <a:t>Slide 14</a:t>
            </a:r>
          </a:p>
          <a:p>
            <a:pPr>
              <a:defRPr/>
            </a:pPr>
            <a:r>
              <a:rPr lang="en-US" b="1" smtClean="0">
                <a:cs typeface="+mn-cs"/>
              </a:rPr>
              <a:t>NATURAL HISTORY OF CHRONIC LIVER DISEASE</a:t>
            </a:r>
          </a:p>
          <a:p>
            <a:pPr>
              <a:defRPr/>
            </a:pPr>
            <a:r>
              <a:rPr lang="en-US" smtClean="0">
                <a:cs typeface="+mn-cs"/>
              </a:rPr>
              <a:t>Cirrhosis represents the end histological stage resulting from chronic liver injury of various etiologies. Initially, cirrhosis is compensated.  The transition to a decompensated stage is marked by the development of variceal hemorrhage, ascites, hepatic encephalopathy and/or jaundice.  Once decompensation occurs, the patient is at risk of death from liver disease.</a:t>
            </a:r>
          </a:p>
        </p:txBody>
      </p:sp>
    </p:spTree>
    <p:extLst>
      <p:ext uri="{BB962C8B-B14F-4D97-AF65-F5344CB8AC3E}">
        <p14:creationId xmlns:p14="http://schemas.microsoft.com/office/powerpoint/2010/main" val="67001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822325"/>
            <a:ext cx="5016500" cy="3763963"/>
          </a:xfrm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85215"/>
            <a:ext cx="5594350" cy="463137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cs typeface="+mn-cs"/>
              </a:rPr>
              <a:t>Slide 14</a:t>
            </a:r>
          </a:p>
          <a:p>
            <a:pPr>
              <a:defRPr/>
            </a:pPr>
            <a:r>
              <a:rPr lang="en-US" b="1" dirty="0" smtClean="0">
                <a:cs typeface="+mn-cs"/>
              </a:rPr>
              <a:t>NATURAL HISTORY OF CHRONIC LIVER DISEASE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Cirrhosis represents the end histological stage resulting from chronic liver injury of various etiologies. Initially, cirrhosis is compensated.  The transition to a decompensated stage is marked by the development of </a:t>
            </a:r>
            <a:r>
              <a:rPr lang="en-US" dirty="0" err="1" smtClean="0">
                <a:cs typeface="+mn-cs"/>
              </a:rPr>
              <a:t>variceal</a:t>
            </a:r>
            <a:r>
              <a:rPr lang="en-US" dirty="0" smtClean="0">
                <a:cs typeface="+mn-cs"/>
              </a:rPr>
              <a:t> hemorrhage, ascites, hepatic encephalopathy and/or jaundice.  Once decompensation occurs, the patient is at risk of death from liver disease.</a:t>
            </a:r>
          </a:p>
        </p:txBody>
      </p:sp>
    </p:spTree>
    <p:extLst>
      <p:ext uri="{BB962C8B-B14F-4D97-AF65-F5344CB8AC3E}">
        <p14:creationId xmlns:p14="http://schemas.microsoft.com/office/powerpoint/2010/main" val="193650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822325"/>
            <a:ext cx="5016500" cy="3763963"/>
          </a:xfrm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85215"/>
            <a:ext cx="5594350" cy="463137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63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822325"/>
            <a:ext cx="5016500" cy="3763963"/>
          </a:xfrm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4885215"/>
            <a:ext cx="5594350" cy="463137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065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73113"/>
            <a:ext cx="5137150" cy="3854450"/>
          </a:xfrm>
          <a:ln w="12700" cap="flat"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86991"/>
            <a:ext cx="5029200" cy="4627818"/>
          </a:xfrm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s-CR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144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209802"/>
            <a:ext cx="8311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2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Curriculum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76251" y="3695700"/>
            <a:ext cx="8314943" cy="133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Add subtitle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77012" y="2686050"/>
            <a:ext cx="8314182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5071535"/>
            <a:ext cx="8314944" cy="609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447799"/>
            <a:ext cx="9162288" cy="502909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447798"/>
            <a:ext cx="9144000" cy="496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grpSp>
        <p:nvGrpSpPr>
          <p:cNvPr id="153" name="Group 15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54" name="Rectangle 153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57" name="Dodecagon 15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Dodecagon 15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Dodecagon 15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Dodecagon 15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Dodecagon 16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Dodecagon 16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Dodecagon 16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Dodecagon 16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Dodecagon 16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Dodecagon 16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Dodecagon 16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Dodecagon 16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Dodecagon 16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Dodecagon 16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Dodecagon 17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Dodecagon 17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Dodecagon 17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Dodecagon 17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6" name="Rectangle 6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Dodecagon 82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Dodecagon 83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Dodecagon 84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Dodecagon 85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57" name="Group 56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58" name="Rectangle 57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61" name="Dodecagon 60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Dodecagon 61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Dodecagon 62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Dodecagon 63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Dodecagon 64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decagon 65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decagon 66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decagon 67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B59452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chemeClr val="accent5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 userDrawn="1"/>
        </p:nvGrpSpPr>
        <p:grpSpPr>
          <a:xfrm>
            <a:off x="7594600" y="6359197"/>
            <a:ext cx="1535565" cy="507294"/>
            <a:chOff x="7594600" y="6359197"/>
            <a:chExt cx="1535565" cy="507294"/>
          </a:xfrm>
        </p:grpSpPr>
        <p:sp>
          <p:nvSpPr>
            <p:cNvPr id="61" name="Rectangle 60"/>
            <p:cNvSpPr/>
            <p:nvPr userDrawn="1"/>
          </p:nvSpPr>
          <p:spPr>
            <a:xfrm>
              <a:off x="7810381" y="6359197"/>
              <a:ext cx="131978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spc="-50" dirty="0" smtClean="0">
                  <a:solidFill>
                    <a:schemeClr val="bg1"/>
                  </a:solidFill>
                  <a:latin typeface="Myriad Pro"/>
                  <a:cs typeface="Myriad Pro"/>
                </a:rPr>
                <a:t>Hepatitis C</a:t>
              </a:r>
              <a:endParaRPr lang="en-US" sz="1800" b="0" spc="-50" dirty="0">
                <a:solidFill>
                  <a:schemeClr val="bg1"/>
                </a:solidFill>
                <a:latin typeface="Myriad Pro"/>
                <a:cs typeface="Myriad Pro"/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7944276" y="6561691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Curriculum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3" name="Group 62"/>
            <p:cNvGrpSpPr/>
            <p:nvPr userDrawn="1"/>
          </p:nvGrpSpPr>
          <p:grpSpPr>
            <a:xfrm>
              <a:off x="7594600" y="6445296"/>
              <a:ext cx="354457" cy="350649"/>
              <a:chOff x="7752933" y="6426246"/>
              <a:chExt cx="354457" cy="350649"/>
            </a:xfrm>
          </p:grpSpPr>
          <p:sp>
            <p:nvSpPr>
              <p:cNvPr id="64" name="Dodecagon 63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Dodecagon 64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decagon 65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decagon 66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decagon 67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Dodecagon 117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Dodecagon 118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Dodecagon 119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odecagon 120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odecagon 121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odecagon 122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odecagon 123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Dodecagon 124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odecagon 125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Dodecagon 126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odecagon 127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odecagon 128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2" name="Rectangle 61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65" name="Dodecagon 64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decagon 65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decagon 66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decagon 67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62" name="Rectangle 61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65" name="Dodecagon 64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decagon 65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decagon 66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decagon 67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Dodecagon 74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Dodecagon 75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Dodecagon 76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Dodecagon 77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Dodecagon 78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Dodecagon 79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Dodecagon 80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Dodecagon 81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4" name="Rectangle 53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57" name="Dodecagon 5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Dodecagon 5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Dodecagon 5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Dodecagon 5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Dodecagon 6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Dodecagon 6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Dodecagon 6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Dodecagon 6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Dodecagon 6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Dodecagon 6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Dodecagon 6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Dodecagon 6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Dodecagon 6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Dodecagon 6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Dodecagon 7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Dodecagon 7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Dodecagon 7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Dodecagon 7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86" r:id="rId4"/>
    <p:sldLayoutId id="2147483691" r:id="rId5"/>
    <p:sldLayoutId id="2147483665" r:id="rId6"/>
    <p:sldLayoutId id="2147483689" r:id="rId7"/>
    <p:sldLayoutId id="2147483666" r:id="rId8"/>
    <p:sldLayoutId id="2147483688" r:id="rId9"/>
    <p:sldLayoutId id="2147483668" r:id="rId10"/>
    <p:sldLayoutId id="2147483687" r:id="rId11"/>
    <p:sldLayoutId id="2147483690" r:id="rId12"/>
    <p:sldLayoutId id="2147483693" r:id="rId13"/>
    <p:sldLayoutId id="2147483696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51" y="3848100"/>
            <a:ext cx="8314943" cy="1333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/>
              <a:t>Terry D. Box, MD</a:t>
            </a:r>
          </a:p>
          <a:p>
            <a:pPr>
              <a:defRPr/>
            </a:pPr>
            <a:r>
              <a:rPr lang="en-US" sz="1800" dirty="0"/>
              <a:t>Associate Professor of Medicine</a:t>
            </a:r>
            <a:br>
              <a:rPr lang="en-US" sz="1800" dirty="0"/>
            </a:br>
            <a:r>
              <a:rPr lang="en-US" sz="1800" dirty="0"/>
              <a:t>Division of </a:t>
            </a:r>
            <a:r>
              <a:rPr lang="en-US" sz="1800" dirty="0" smtClean="0"/>
              <a:t>Gastroenterology</a:t>
            </a:r>
            <a:r>
              <a:rPr lang="en-US" sz="1800" dirty="0"/>
              <a:t>/Hepatology</a:t>
            </a:r>
          </a:p>
          <a:p>
            <a:pPr>
              <a:defRPr/>
            </a:pPr>
            <a:r>
              <a:rPr lang="en-US" sz="1800" dirty="0"/>
              <a:t>University of Utah Health Sciences Center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Referral for Liver Transplantation Evaluation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6250" y="5071534"/>
            <a:ext cx="8314944" cy="728470"/>
          </a:xfrm>
        </p:spPr>
        <p:txBody>
          <a:bodyPr anchor="ctr"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Last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Updated: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September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3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, 2013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9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n-US" sz="4000" dirty="0" smtClean="0">
                <a:cs typeface="+mj-cs"/>
              </a:rPr>
              <a:t>Common Indications for LT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 smtClean="0">
                <a:cs typeface="+mj-cs"/>
              </a:rPr>
              <a:t>Common Indications for Liver Transplantation</a:t>
            </a:r>
          </a:p>
        </p:txBody>
      </p:sp>
      <p:sp>
        <p:nvSpPr>
          <p:cNvPr id="100967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2600"/>
              </a:spcBef>
              <a:defRPr/>
            </a:pPr>
            <a:r>
              <a:rPr lang="en-US" sz="2800" b="0" dirty="0" smtClean="0">
                <a:cs typeface="+mn-cs"/>
              </a:rPr>
              <a:t>Acute liver failure</a:t>
            </a:r>
          </a:p>
          <a:p>
            <a:pPr>
              <a:spcBef>
                <a:spcPts val="2600"/>
              </a:spcBef>
              <a:defRPr/>
            </a:pPr>
            <a:r>
              <a:rPr lang="en-US" sz="2800" b="0" dirty="0" smtClean="0">
                <a:cs typeface="+mn-cs"/>
              </a:rPr>
              <a:t>Chronic liver disease with cirrhosis </a:t>
            </a:r>
          </a:p>
          <a:p>
            <a:pPr>
              <a:spcBef>
                <a:spcPts val="2600"/>
              </a:spcBef>
              <a:defRPr/>
            </a:pPr>
            <a:r>
              <a:rPr lang="en-US" sz="2800" b="0" dirty="0" smtClean="0">
                <a:cs typeface="+mn-cs"/>
              </a:rPr>
              <a:t>Hepatocellular cancer</a:t>
            </a:r>
          </a:p>
          <a:p>
            <a:pPr>
              <a:spcBef>
                <a:spcPts val="2600"/>
              </a:spcBef>
              <a:defRPr/>
            </a:pPr>
            <a:r>
              <a:rPr lang="en-US" sz="2800" b="0" dirty="0" smtClean="0">
                <a:cs typeface="+mn-cs"/>
              </a:rPr>
              <a:t>Metabolic derangements</a:t>
            </a:r>
            <a:endParaRPr lang="en-US" sz="2800" dirty="0" smtClean="0"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 smtClean="0">
                <a:cs typeface="+mj-cs"/>
              </a:rPr>
              <a:t>Cirrhosis and Liver Transplantation</a:t>
            </a:r>
          </a:p>
        </p:txBody>
      </p:sp>
      <p:sp>
        <p:nvSpPr>
          <p:cNvPr id="100967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2000"/>
              </a:spcBef>
              <a:defRPr/>
            </a:pPr>
            <a:r>
              <a:rPr lang="en-US" b="0" dirty="0" smtClean="0">
                <a:solidFill>
                  <a:schemeClr val="tx1"/>
                </a:solidFill>
                <a:cs typeface="+mn-cs"/>
              </a:rPr>
              <a:t>The most common indication for liver transplantation is end-stage chronic liver disease consequent  to </a:t>
            </a:r>
            <a:r>
              <a:rPr lang="en-US" b="0" u="sng" dirty="0" smtClean="0">
                <a:solidFill>
                  <a:schemeClr val="tx1"/>
                </a:solidFill>
                <a:cs typeface="+mn-cs"/>
              </a:rPr>
              <a:t>HCV</a:t>
            </a:r>
            <a:r>
              <a:rPr lang="en-US" b="0" dirty="0" smtClean="0">
                <a:solidFill>
                  <a:schemeClr val="tx1"/>
                </a:solidFill>
                <a:cs typeface="+mn-cs"/>
              </a:rPr>
              <a:t> and cirrhosis. </a:t>
            </a:r>
          </a:p>
          <a:p>
            <a:pPr>
              <a:lnSpc>
                <a:spcPts val="3000"/>
              </a:lnSpc>
              <a:spcBef>
                <a:spcPts val="2000"/>
              </a:spcBef>
              <a:defRPr/>
            </a:pPr>
            <a:r>
              <a:rPr lang="en-US" b="0" dirty="0" smtClean="0">
                <a:solidFill>
                  <a:schemeClr val="tx1"/>
                </a:solidFill>
                <a:cs typeface="+mn-cs"/>
              </a:rPr>
              <a:t>Patients with </a:t>
            </a:r>
            <a:r>
              <a:rPr lang="en-US" b="0" dirty="0">
                <a:solidFill>
                  <a:schemeClr val="tx1"/>
                </a:solidFill>
              </a:rPr>
              <a:t>end-stage chronic liver disease </a:t>
            </a:r>
            <a:r>
              <a:rPr lang="en-US" b="0" dirty="0" smtClean="0">
                <a:solidFill>
                  <a:schemeClr val="tx1"/>
                </a:solidFill>
              </a:rPr>
              <a:t>consequent </a:t>
            </a:r>
            <a:r>
              <a:rPr lang="en-US" b="0" dirty="0">
                <a:solidFill>
                  <a:schemeClr val="tx1"/>
                </a:solidFill>
              </a:rPr>
              <a:t>to </a:t>
            </a:r>
            <a:r>
              <a:rPr lang="en-US" b="0" dirty="0" smtClean="0">
                <a:solidFill>
                  <a:schemeClr val="tx1"/>
                </a:solidFill>
              </a:rPr>
              <a:t>cirrhosis </a:t>
            </a:r>
            <a:r>
              <a:rPr lang="en-US" b="0" dirty="0" smtClean="0">
                <a:solidFill>
                  <a:schemeClr val="tx1"/>
                </a:solidFill>
                <a:cs typeface="+mn-cs"/>
              </a:rPr>
              <a:t>account for approximately 80-85% of all patients transplanted.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n-US" sz="4000" dirty="0" smtClean="0">
                <a:cs typeface="+mj-cs"/>
              </a:rPr>
              <a:t>Cirrhosis and LT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/>
                <a:cs typeface="Arial"/>
              </a:rPr>
              <a:t>Liver Transplants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b="0" dirty="0" smtClean="0">
                <a:solidFill>
                  <a:schemeClr val="tx1"/>
                </a:solidFill>
                <a:latin typeface="Arial"/>
                <a:cs typeface="Arial"/>
              </a:rPr>
              <a:t>Hepatitis C is the leading cause of cirrhosis and hepatocellular cancer in the United States </a:t>
            </a:r>
            <a:r>
              <a:rPr lang="en-US" b="0" baseline="30000" dirty="0" smtClean="0">
                <a:solidFill>
                  <a:schemeClr val="tx1"/>
                </a:solidFill>
                <a:latin typeface="Arial"/>
                <a:cs typeface="Arial"/>
              </a:rPr>
              <a:t>(2)</a:t>
            </a:r>
            <a:endParaRPr lang="en-US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b="0" dirty="0" smtClean="0">
                <a:solidFill>
                  <a:schemeClr val="tx1"/>
                </a:solidFill>
                <a:latin typeface="Arial"/>
                <a:cs typeface="Arial"/>
              </a:rPr>
              <a:t>30-50% with chronic HCV will progress to cirrhosis and/or liver cancer </a:t>
            </a:r>
            <a:r>
              <a:rPr lang="en-US" b="0" baseline="30000" dirty="0" smtClean="0">
                <a:solidFill>
                  <a:schemeClr val="tx1"/>
                </a:solidFill>
                <a:latin typeface="Arial"/>
                <a:cs typeface="Arial"/>
              </a:rPr>
              <a:t>(1)</a:t>
            </a:r>
            <a:endParaRPr lang="en-US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2000"/>
              </a:spcBef>
            </a:pPr>
            <a:r>
              <a:rPr lang="en-US" b="0" dirty="0" smtClean="0">
                <a:solidFill>
                  <a:schemeClr val="tx1"/>
                </a:solidFill>
                <a:latin typeface="Arial"/>
                <a:cs typeface="Arial"/>
              </a:rPr>
              <a:t>Hepatitis C accounts for 30% of adults on liver transplant waiting list and is leading indication for </a:t>
            </a:r>
            <a:r>
              <a:rPr lang="en-US" b="0" smtClean="0">
                <a:solidFill>
                  <a:schemeClr val="tx1"/>
                </a:solidFill>
                <a:latin typeface="Arial"/>
                <a:cs typeface="Arial"/>
              </a:rPr>
              <a:t>liver transplant </a:t>
            </a:r>
            <a:r>
              <a:rPr lang="en-US" b="0" baseline="30000" smtClean="0">
                <a:solidFill>
                  <a:schemeClr val="tx1"/>
                </a:solidFill>
                <a:latin typeface="Arial"/>
                <a:cs typeface="Arial"/>
              </a:rPr>
              <a:t>(2)</a:t>
            </a:r>
            <a:endParaRPr lang="en-US" b="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2000"/>
              </a:spcBef>
            </a:pPr>
            <a:endParaRPr lang="en-US" b="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ts val="2400"/>
              </a:lnSpc>
              <a:spcBef>
                <a:spcPts val="2000"/>
              </a:spcBef>
              <a:buNone/>
            </a:pPr>
            <a:r>
              <a:rPr lang="en-US" sz="1100" b="0" dirty="0" smtClean="0">
                <a:solidFill>
                  <a:schemeClr val="tx1"/>
                </a:solidFill>
                <a:latin typeface="Arial"/>
                <a:cs typeface="Arial"/>
              </a:rPr>
              <a:t>		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1" y="6274816"/>
            <a:ext cx="7382254" cy="557784"/>
          </a:xfrm>
        </p:spPr>
        <p:txBody>
          <a:bodyPr/>
          <a:lstStyle/>
          <a:p>
            <a:r>
              <a:rPr lang="en-US" dirty="0" smtClean="0"/>
              <a:t>Source: </a:t>
            </a:r>
            <a:r>
              <a:rPr lang="en-US" b="0" dirty="0" smtClean="0"/>
              <a:t>(1) Smith </a:t>
            </a:r>
            <a:r>
              <a:rPr lang="en-US" b="0" dirty="0"/>
              <a:t>BD et al. </a:t>
            </a:r>
            <a:r>
              <a:rPr lang="en-US" b="0" dirty="0" smtClean="0"/>
              <a:t>MMWR </a:t>
            </a:r>
            <a:r>
              <a:rPr lang="en-US" b="0" dirty="0"/>
              <a:t>Recomm. Rep. </a:t>
            </a:r>
            <a:r>
              <a:rPr lang="en-US" b="0" dirty="0" smtClean="0"/>
              <a:t>2012</a:t>
            </a:r>
            <a:r>
              <a:rPr lang="en-US" b="0" dirty="0"/>
              <a:t>:61(RR-4):1-32</a:t>
            </a:r>
            <a:r>
              <a:rPr lang="en-US" b="0" dirty="0" smtClean="0"/>
              <a:t>.</a:t>
            </a:r>
            <a:br>
              <a:rPr lang="en-US" b="0" dirty="0" smtClean="0"/>
            </a:br>
            <a:r>
              <a:rPr lang="en-US" b="0" dirty="0" smtClean="0"/>
              <a:t>              (2) </a:t>
            </a:r>
            <a:r>
              <a:rPr lang="en-US" b="0" i="1" dirty="0" smtClean="0"/>
              <a:t>OPTN</a:t>
            </a:r>
            <a:r>
              <a:rPr lang="en-US" b="0" i="1" dirty="0"/>
              <a:t>/SRTR </a:t>
            </a:r>
            <a:r>
              <a:rPr lang="en-US" b="0" i="1" dirty="0" smtClean="0"/>
              <a:t>2011 Annual </a:t>
            </a:r>
            <a:r>
              <a:rPr lang="en-US" b="0" i="1" dirty="0"/>
              <a:t>Report </a:t>
            </a:r>
            <a:r>
              <a:rPr lang="en-US" b="0" i="1" dirty="0" smtClean="0"/>
              <a:t>2012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41032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Cirrhosis: Definitions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End stage of any chronic liver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disease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Characterized histologically by regenerative nodules surrounded by fibrous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tissue</a:t>
            </a:r>
          </a:p>
          <a:p>
            <a:pPr>
              <a:spcBef>
                <a:spcPts val="2400"/>
              </a:spcBef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Clinically there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are two types of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cirrhosis:</a:t>
            </a:r>
            <a:b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-  Compensated</a:t>
            </a:r>
            <a:b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-  Decompensated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2400"/>
              </a:spcBef>
            </a:pPr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2400"/>
              </a:spcBef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ts val="2400"/>
              </a:spcBef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Text Box 2"/>
          <p:cNvSpPr txBox="1">
            <a:spLocks noChangeArrowheads="1"/>
          </p:cNvSpPr>
          <p:nvPr/>
        </p:nvSpPr>
        <p:spPr bwMode="auto">
          <a:xfrm>
            <a:off x="2439988" y="2759075"/>
            <a:ext cx="1963737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Compensated</a:t>
            </a:r>
          </a:p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latin typeface="Arial" charset="0"/>
                <a:ea typeface="ＭＳ Ｐゴシック" charset="0"/>
                <a:cs typeface="ＭＳ Ｐゴシック" charset="0"/>
              </a:rPr>
              <a:t>cirrhosis</a:t>
            </a:r>
          </a:p>
        </p:txBody>
      </p:sp>
      <p:sp>
        <p:nvSpPr>
          <p:cNvPr id="999427" name="Text Box 3"/>
          <p:cNvSpPr txBox="1">
            <a:spLocks noChangeArrowheads="1"/>
          </p:cNvSpPr>
          <p:nvPr/>
        </p:nvSpPr>
        <p:spPr bwMode="auto">
          <a:xfrm>
            <a:off x="5057140" y="2795588"/>
            <a:ext cx="2165877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Decompensated</a:t>
            </a:r>
          </a:p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cirrhosis</a:t>
            </a:r>
          </a:p>
        </p:txBody>
      </p:sp>
      <p:sp>
        <p:nvSpPr>
          <p:cNvPr id="999428" name="Text Box 4"/>
          <p:cNvSpPr txBox="1">
            <a:spLocks noChangeArrowheads="1"/>
          </p:cNvSpPr>
          <p:nvPr/>
        </p:nvSpPr>
        <p:spPr bwMode="auto">
          <a:xfrm>
            <a:off x="7985125" y="2911475"/>
            <a:ext cx="981075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Death</a:t>
            </a:r>
          </a:p>
        </p:txBody>
      </p:sp>
      <p:sp>
        <p:nvSpPr>
          <p:cNvPr id="999429" name="Text Box 5"/>
          <p:cNvSpPr txBox="1">
            <a:spLocks noChangeArrowheads="1"/>
          </p:cNvSpPr>
          <p:nvPr/>
        </p:nvSpPr>
        <p:spPr bwMode="auto">
          <a:xfrm>
            <a:off x="127000" y="2759075"/>
            <a:ext cx="174625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Chronic liver disease</a:t>
            </a:r>
          </a:p>
        </p:txBody>
      </p:sp>
      <p:sp>
        <p:nvSpPr>
          <p:cNvPr id="999430" name="Line 6"/>
          <p:cNvSpPr>
            <a:spLocks noChangeShapeType="1"/>
          </p:cNvSpPr>
          <p:nvPr/>
        </p:nvSpPr>
        <p:spPr bwMode="auto">
          <a:xfrm>
            <a:off x="1816092" y="3114675"/>
            <a:ext cx="740648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9431" name="Line 7"/>
          <p:cNvSpPr>
            <a:spLocks noChangeShapeType="1"/>
          </p:cNvSpPr>
          <p:nvPr/>
        </p:nvSpPr>
        <p:spPr bwMode="auto">
          <a:xfrm>
            <a:off x="4317992" y="3114675"/>
            <a:ext cx="740648" cy="0"/>
          </a:xfrm>
          <a:prstGeom prst="line">
            <a:avLst/>
          </a:prstGeom>
          <a:noFill/>
          <a:ln w="76200" cmpd="sng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9432" name="Line 8"/>
          <p:cNvSpPr>
            <a:spLocks noChangeShapeType="1"/>
          </p:cNvSpPr>
          <p:nvPr/>
        </p:nvSpPr>
        <p:spPr bwMode="auto">
          <a:xfrm>
            <a:off x="7217025" y="3114675"/>
            <a:ext cx="740648" cy="0"/>
          </a:xfrm>
          <a:prstGeom prst="line">
            <a:avLst/>
          </a:prstGeom>
          <a:noFill/>
          <a:ln w="76200" cmpd="sng">
            <a:solidFill>
              <a:schemeClr val="accent6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ln>
                <a:solidFill>
                  <a:srgbClr val="000000"/>
                </a:solidFill>
              </a:ln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9436" name="Freeform 12"/>
          <p:cNvSpPr>
            <a:spLocks/>
          </p:cNvSpPr>
          <p:nvPr/>
        </p:nvSpPr>
        <p:spPr bwMode="auto">
          <a:xfrm flipV="1">
            <a:off x="2679700" y="3733801"/>
            <a:ext cx="4114800" cy="1857255"/>
          </a:xfrm>
          <a:custGeom>
            <a:avLst/>
            <a:gdLst>
              <a:gd name="T0" fmla="*/ 243 w 1731"/>
              <a:gd name="T1" fmla="*/ 0 h 1389"/>
              <a:gd name="T2" fmla="*/ 1467 w 1731"/>
              <a:gd name="T3" fmla="*/ 0 h 1389"/>
              <a:gd name="T4" fmla="*/ 1467 w 1731"/>
              <a:gd name="T5" fmla="*/ 570 h 1389"/>
              <a:gd name="T6" fmla="*/ 1731 w 1731"/>
              <a:gd name="T7" fmla="*/ 570 h 1389"/>
              <a:gd name="T8" fmla="*/ 1731 w 1731"/>
              <a:gd name="T9" fmla="*/ 1389 h 1389"/>
              <a:gd name="T10" fmla="*/ 0 w 1731"/>
              <a:gd name="T11" fmla="*/ 1389 h 1389"/>
              <a:gd name="T12" fmla="*/ 0 w 1731"/>
              <a:gd name="T13" fmla="*/ 570 h 1389"/>
              <a:gd name="T14" fmla="*/ 243 w 1731"/>
              <a:gd name="T15" fmla="*/ 570 h 1389"/>
              <a:gd name="T16" fmla="*/ 243 w 1731"/>
              <a:gd name="T17" fmla="*/ 0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1" h="1389">
                <a:moveTo>
                  <a:pt x="243" y="0"/>
                </a:moveTo>
                <a:lnTo>
                  <a:pt x="1467" y="0"/>
                </a:lnTo>
                <a:lnTo>
                  <a:pt x="1467" y="570"/>
                </a:lnTo>
                <a:lnTo>
                  <a:pt x="1731" y="570"/>
                </a:lnTo>
                <a:lnTo>
                  <a:pt x="1731" y="1389"/>
                </a:lnTo>
                <a:lnTo>
                  <a:pt x="0" y="1389"/>
                </a:lnTo>
                <a:lnTo>
                  <a:pt x="0" y="570"/>
                </a:lnTo>
                <a:lnTo>
                  <a:pt x="243" y="570"/>
                </a:lnTo>
                <a:lnTo>
                  <a:pt x="24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9437" name="Text Box 13"/>
          <p:cNvSpPr txBox="1">
            <a:spLocks noChangeArrowheads="1"/>
          </p:cNvSpPr>
          <p:nvPr/>
        </p:nvSpPr>
        <p:spPr bwMode="auto">
          <a:xfrm>
            <a:off x="2641600" y="3810000"/>
            <a:ext cx="419100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Development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complications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999438" name="Freeform 14"/>
          <p:cNvSpPr>
            <a:spLocks/>
          </p:cNvSpPr>
          <p:nvPr/>
        </p:nvSpPr>
        <p:spPr bwMode="auto">
          <a:xfrm flipV="1">
            <a:off x="4560500" y="3200400"/>
            <a:ext cx="317536" cy="575310"/>
          </a:xfrm>
          <a:custGeom>
            <a:avLst/>
            <a:gdLst>
              <a:gd name="T0" fmla="*/ 152 w 308"/>
              <a:gd name="T1" fmla="*/ 0 h 563"/>
              <a:gd name="T2" fmla="*/ 74 w 308"/>
              <a:gd name="T3" fmla="*/ 370 h 563"/>
              <a:gd name="T4" fmla="*/ 0 w 308"/>
              <a:gd name="T5" fmla="*/ 332 h 563"/>
              <a:gd name="T6" fmla="*/ 151 w 308"/>
              <a:gd name="T7" fmla="*/ 563 h 563"/>
              <a:gd name="T8" fmla="*/ 308 w 308"/>
              <a:gd name="T9" fmla="*/ 336 h 563"/>
              <a:gd name="T10" fmla="*/ 232 w 308"/>
              <a:gd name="T11" fmla="*/ 372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563">
                <a:moveTo>
                  <a:pt x="152" y="0"/>
                </a:moveTo>
                <a:lnTo>
                  <a:pt x="74" y="370"/>
                </a:lnTo>
                <a:lnTo>
                  <a:pt x="0" y="332"/>
                </a:lnTo>
                <a:lnTo>
                  <a:pt x="151" y="563"/>
                </a:lnTo>
                <a:lnTo>
                  <a:pt x="308" y="336"/>
                </a:lnTo>
                <a:lnTo>
                  <a:pt x="232" y="372"/>
                </a:lnTo>
              </a:path>
            </a:pathLst>
          </a:custGeom>
          <a:solidFill>
            <a:schemeClr val="tx2">
              <a:lumMod val="50000"/>
              <a:lumOff val="50000"/>
            </a:schemeClr>
          </a:solidFill>
          <a:ln w="3175">
            <a:solidFill>
              <a:srgbClr val="1F1A17"/>
            </a:solidFill>
            <a:prstDash val="solid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9439" name="Text Box 15"/>
          <p:cNvSpPr txBox="1">
            <a:spLocks noChangeArrowheads="1"/>
          </p:cNvSpPr>
          <p:nvPr/>
        </p:nvSpPr>
        <p:spPr bwMode="auto">
          <a:xfrm>
            <a:off x="3318269" y="4191000"/>
            <a:ext cx="2955531" cy="13183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92024" indent="-192024" defTabSz="914400" fontAlgn="base">
              <a:lnSpc>
                <a:spcPts val="2400"/>
              </a:lnSpc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kumimoji="0"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 Variceal hemorrhage</a:t>
            </a:r>
          </a:p>
          <a:p>
            <a:pPr marL="192024" indent="-192024" defTabSz="914400" fontAlgn="base">
              <a:lnSpc>
                <a:spcPts val="2400"/>
              </a:lnSpc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kumimoji="0"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 Ascites</a:t>
            </a:r>
          </a:p>
          <a:p>
            <a:pPr marL="192024" indent="-192024" defTabSz="914400" fontAlgn="base">
              <a:lnSpc>
                <a:spcPts val="2400"/>
              </a:lnSpc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kumimoji="0"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 Encephalopathy</a:t>
            </a:r>
          </a:p>
          <a:p>
            <a:pPr marL="192024" indent="-192024" defTabSz="914400" fontAlgn="base">
              <a:lnSpc>
                <a:spcPts val="2400"/>
              </a:lnSpc>
              <a:spcAft>
                <a:spcPct val="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kumimoji="0" lang="en-US" sz="1800" dirty="0" smtClean="0">
                <a:solidFill>
                  <a:srgbClr val="000000"/>
                </a:solidFill>
                <a:latin typeface="Arial" charset="0"/>
                <a:cs typeface="ＭＳ Ｐゴシック" charset="0"/>
              </a:rPr>
              <a:t> Jaundice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9440" name="Rectangle 1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Natural History of Chronic Liver </a:t>
            </a:r>
            <a:r>
              <a:rPr lang="en-US" sz="32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Disease</a:t>
            </a:r>
            <a:endParaRPr lang="en-US" sz="32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9440" name="Rectangle 1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Complications of Cirrhosis Result from Portal Hypertension or Liver Insufficiency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4191000" y="2209800"/>
            <a:ext cx="827088" cy="3697288"/>
            <a:chOff x="3344" y="1480"/>
            <a:chExt cx="750" cy="2041"/>
          </a:xfrm>
          <a:effectLst/>
        </p:grpSpPr>
        <p:sp>
          <p:nvSpPr>
            <p:cNvPr id="16" name="Line 3"/>
            <p:cNvSpPr>
              <a:spLocks noChangeShapeType="1"/>
            </p:cNvSpPr>
            <p:nvPr/>
          </p:nvSpPr>
          <p:spPr bwMode="auto">
            <a:xfrm flipV="1">
              <a:off x="3371" y="2899"/>
              <a:ext cx="715" cy="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  <a:defRPr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3367" y="2913"/>
              <a:ext cx="726" cy="60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  <a:defRPr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V="1">
              <a:off x="3379" y="1485"/>
              <a:ext cx="715" cy="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  <a:defRPr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3344" y="1480"/>
              <a:ext cx="726" cy="60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  <a:defRPr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3371" y="1506"/>
              <a:ext cx="695" cy="121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  <a:defRPr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274773" y="4630738"/>
            <a:ext cx="2002534" cy="12636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93534" tIns="46767" rIns="93534" bIns="46767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282712" y="4905375"/>
            <a:ext cx="1984247" cy="73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534" tIns="46767" rIns="93534" bIns="46767">
            <a:spAutoFit/>
          </a:bodyPr>
          <a:lstStyle>
            <a:lvl1pPr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68313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35038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03350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70075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72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844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16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988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kumimoji="0" lang="en-US" dirty="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Liver insufficiency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4981575" y="2047875"/>
            <a:ext cx="3552825" cy="4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60" tIns="45468" rIns="92560" bIns="45468">
            <a:spAutoFit/>
          </a:bodyPr>
          <a:lstStyle/>
          <a:p>
            <a:pPr defTabSz="9159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Arial"/>
                <a:ea typeface="ＭＳ Ｐゴシック" charset="0"/>
                <a:cs typeface="Arial"/>
              </a:rPr>
              <a:t>Variceal hemorrhage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4981575" y="3067871"/>
            <a:ext cx="2854325" cy="4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60" tIns="45468" rIns="92560" bIns="45468">
            <a:spAutoFit/>
          </a:bodyPr>
          <a:lstStyle/>
          <a:p>
            <a:pPr defTabSz="9159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atin typeface="Arial"/>
                <a:ea typeface="ＭＳ Ｐゴシック" charset="0"/>
                <a:cs typeface="Arial"/>
              </a:rPr>
              <a:t>Ascites</a:t>
            </a: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4981575" y="4622800"/>
            <a:ext cx="2854325" cy="4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60" tIns="45468" rIns="92560" bIns="45468">
            <a:spAutoFit/>
          </a:bodyPr>
          <a:lstStyle/>
          <a:p>
            <a:pPr defTabSz="9159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latin typeface="Arial"/>
                <a:ea typeface="ＭＳ Ｐゴシック" charset="0"/>
                <a:cs typeface="Arial"/>
              </a:rPr>
              <a:t>Encephalopathy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4981575" y="5672138"/>
            <a:ext cx="2854325" cy="4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60" tIns="45468" rIns="92560" bIns="45468">
            <a:spAutoFit/>
          </a:bodyPr>
          <a:lstStyle/>
          <a:p>
            <a:pPr defTabSz="9159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latin typeface="Arial"/>
                <a:ea typeface="ＭＳ Ｐゴシック" charset="0"/>
                <a:cs typeface="Arial"/>
              </a:rPr>
              <a:t>Jaundice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2274773" y="2028825"/>
            <a:ext cx="2002534" cy="12636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93534" tIns="46767" rIns="93534" bIns="46767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282712" y="2301875"/>
            <a:ext cx="1984247" cy="73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534" tIns="46767" rIns="93534" bIns="46767">
            <a:spAutoFit/>
          </a:bodyPr>
          <a:lstStyle>
            <a:lvl1pPr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68313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35038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03350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70075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72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844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16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988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kumimoji="0" lang="en-US" dirty="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Portal hypertension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6819900" y="2653861"/>
            <a:ext cx="2379776" cy="62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60" tIns="45468" rIns="92560" bIns="45468">
            <a:spAutoFit/>
          </a:bodyPr>
          <a:lstStyle/>
          <a:p>
            <a:pPr defTabSz="9159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"/>
                <a:ea typeface="ＭＳ Ｐゴシック" charset="0"/>
                <a:cs typeface="Arial"/>
              </a:rPr>
              <a:t>Spontaneous bacterial peritonitis</a:t>
            </a: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6819900" y="3365061"/>
            <a:ext cx="1652588" cy="62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560" tIns="45468" rIns="92560" bIns="45468">
            <a:spAutoFit/>
          </a:bodyPr>
          <a:lstStyle/>
          <a:p>
            <a:pPr defTabSz="915988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Arial"/>
                <a:ea typeface="ＭＳ Ｐゴシック" charset="0"/>
                <a:cs typeface="Arial"/>
              </a:rPr>
              <a:t>Hepatorenal syndrome</a:t>
            </a:r>
          </a:p>
        </p:txBody>
      </p:sp>
      <p:sp>
        <p:nvSpPr>
          <p:cNvPr id="33" name="Freeform 21"/>
          <p:cNvSpPr>
            <a:spLocks/>
          </p:cNvSpPr>
          <p:nvPr/>
        </p:nvSpPr>
        <p:spPr bwMode="auto">
          <a:xfrm rot="894711" flipV="1">
            <a:off x="2125549" y="3398417"/>
            <a:ext cx="739775" cy="681037"/>
          </a:xfrm>
          <a:custGeom>
            <a:avLst/>
            <a:gdLst>
              <a:gd name="T0" fmla="*/ 0 w 524"/>
              <a:gd name="T1" fmla="*/ 0 h 429"/>
              <a:gd name="T2" fmla="*/ 410 w 524"/>
              <a:gd name="T3" fmla="*/ 289 h 429"/>
              <a:gd name="T4" fmla="*/ 361 w 524"/>
              <a:gd name="T5" fmla="*/ 300 h 429"/>
              <a:gd name="T6" fmla="*/ 510 w 524"/>
              <a:gd name="T7" fmla="*/ 429 h 429"/>
              <a:gd name="T8" fmla="*/ 500 w 524"/>
              <a:gd name="T9" fmla="*/ 214 h 429"/>
              <a:gd name="T10" fmla="*/ 473 w 524"/>
              <a:gd name="T11" fmla="*/ 246 h 429"/>
              <a:gd name="T12" fmla="*/ 0 w 524"/>
              <a:gd name="T13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4" h="429">
                <a:moveTo>
                  <a:pt x="0" y="0"/>
                </a:moveTo>
                <a:cubicBezTo>
                  <a:pt x="198" y="57"/>
                  <a:pt x="309" y="139"/>
                  <a:pt x="410" y="289"/>
                </a:cubicBezTo>
                <a:cubicBezTo>
                  <a:pt x="410" y="291"/>
                  <a:pt x="386" y="294"/>
                  <a:pt x="361" y="300"/>
                </a:cubicBezTo>
                <a:cubicBezTo>
                  <a:pt x="380" y="311"/>
                  <a:pt x="432" y="354"/>
                  <a:pt x="510" y="429"/>
                </a:cubicBezTo>
                <a:cubicBezTo>
                  <a:pt x="524" y="354"/>
                  <a:pt x="523" y="274"/>
                  <a:pt x="500" y="214"/>
                </a:cubicBezTo>
                <a:cubicBezTo>
                  <a:pt x="485" y="234"/>
                  <a:pt x="487" y="237"/>
                  <a:pt x="473" y="246"/>
                </a:cubicBezTo>
                <a:cubicBezTo>
                  <a:pt x="333" y="51"/>
                  <a:pt x="186" y="2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">
            <a:solidFill>
              <a:schemeClr val="bg2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" name="Freeform 22"/>
          <p:cNvSpPr>
            <a:spLocks/>
          </p:cNvSpPr>
          <p:nvPr/>
        </p:nvSpPr>
        <p:spPr bwMode="auto">
          <a:xfrm rot="20705289">
            <a:off x="2055699" y="3861967"/>
            <a:ext cx="682625" cy="668337"/>
          </a:xfrm>
          <a:custGeom>
            <a:avLst/>
            <a:gdLst>
              <a:gd name="T0" fmla="*/ 0 w 524"/>
              <a:gd name="T1" fmla="*/ 0 h 429"/>
              <a:gd name="T2" fmla="*/ 410 w 524"/>
              <a:gd name="T3" fmla="*/ 289 h 429"/>
              <a:gd name="T4" fmla="*/ 361 w 524"/>
              <a:gd name="T5" fmla="*/ 300 h 429"/>
              <a:gd name="T6" fmla="*/ 510 w 524"/>
              <a:gd name="T7" fmla="*/ 429 h 429"/>
              <a:gd name="T8" fmla="*/ 500 w 524"/>
              <a:gd name="T9" fmla="*/ 214 h 429"/>
              <a:gd name="T10" fmla="*/ 473 w 524"/>
              <a:gd name="T11" fmla="*/ 246 h 429"/>
              <a:gd name="T12" fmla="*/ 0 w 524"/>
              <a:gd name="T13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4" h="429">
                <a:moveTo>
                  <a:pt x="0" y="0"/>
                </a:moveTo>
                <a:cubicBezTo>
                  <a:pt x="198" y="57"/>
                  <a:pt x="309" y="139"/>
                  <a:pt x="410" y="289"/>
                </a:cubicBezTo>
                <a:cubicBezTo>
                  <a:pt x="410" y="291"/>
                  <a:pt x="386" y="294"/>
                  <a:pt x="361" y="300"/>
                </a:cubicBezTo>
                <a:cubicBezTo>
                  <a:pt x="380" y="311"/>
                  <a:pt x="432" y="354"/>
                  <a:pt x="510" y="429"/>
                </a:cubicBezTo>
                <a:cubicBezTo>
                  <a:pt x="524" y="354"/>
                  <a:pt x="523" y="274"/>
                  <a:pt x="500" y="214"/>
                </a:cubicBezTo>
                <a:cubicBezTo>
                  <a:pt x="485" y="234"/>
                  <a:pt x="487" y="237"/>
                  <a:pt x="473" y="246"/>
                </a:cubicBezTo>
                <a:cubicBezTo>
                  <a:pt x="333" y="51"/>
                  <a:pt x="186" y="2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">
            <a:solidFill>
              <a:schemeClr val="bg2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 flipV="1">
            <a:off x="6211359" y="2958660"/>
            <a:ext cx="523875" cy="333375"/>
          </a:xfrm>
          <a:prstGeom prst="line">
            <a:avLst/>
          </a:prstGeom>
          <a:noFill/>
          <a:ln w="57150" cap="rnd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Line 25"/>
          <p:cNvSpPr>
            <a:spLocks noChangeShapeType="1"/>
          </p:cNvSpPr>
          <p:nvPr/>
        </p:nvSpPr>
        <p:spPr bwMode="auto">
          <a:xfrm>
            <a:off x="6206067" y="3285156"/>
            <a:ext cx="523875" cy="3603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95605" y="3314700"/>
            <a:ext cx="1737995" cy="12573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03212" y="3724275"/>
            <a:ext cx="1718626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534" tIns="46767" rIns="93534" bIns="46767">
            <a:spAutoFit/>
          </a:bodyPr>
          <a:lstStyle>
            <a:lvl1pPr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68313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35038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03350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70075" algn="l" defTabSz="935038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272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844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16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98875" defTabSz="9350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Aft>
                <a:spcPct val="0"/>
              </a:spcAft>
              <a:defRPr/>
            </a:pPr>
            <a:r>
              <a:rPr kumimoji="0" lang="en-US" sz="2600" b="1" dirty="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Cirrhosis</a:t>
            </a:r>
          </a:p>
        </p:txBody>
      </p:sp>
    </p:spTree>
    <p:extLst>
      <p:ext uri="{BB962C8B-B14F-4D97-AF65-F5344CB8AC3E}">
        <p14:creationId xmlns:p14="http://schemas.microsoft.com/office/powerpoint/2010/main" val="36687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Source: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Gin</a:t>
            </a:r>
            <a:r>
              <a:rPr lang="en-US" dirty="0" err="1"/>
              <a:t>é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P, et al. Hepatology 1987; 7:122-8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9440" name="Rectangle 1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Patients with Compensated Cirrhosis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Development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of 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Complications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17600" y="1219200"/>
            <a:ext cx="6934200" cy="5158836"/>
            <a:chOff x="914400" y="1447800"/>
            <a:chExt cx="5740113" cy="4745585"/>
          </a:xfrm>
        </p:grpSpPr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1763713" y="1824038"/>
              <a:ext cx="4732337" cy="3605212"/>
            </a:xfrm>
            <a:prstGeom prst="rect">
              <a:avLst/>
            </a:prstGeom>
            <a:solidFill>
              <a:srgbClr val="E6EBF2"/>
            </a:solidFill>
            <a:ln w="31750">
              <a:solidFill>
                <a:schemeClr val="tx1"/>
              </a:solidFill>
            </a:ln>
            <a:ex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Rectangle 8"/>
            <p:cNvSpPr>
              <a:spLocks noChangeAspect="1" noChangeArrowheads="1"/>
            </p:cNvSpPr>
            <p:nvPr/>
          </p:nvSpPr>
          <p:spPr bwMode="auto">
            <a:xfrm>
              <a:off x="914400" y="1447800"/>
              <a:ext cx="254777" cy="4290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Probability of </a:t>
              </a:r>
              <a:r>
                <a:rPr lang="en-US" sz="2000" b="1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Developing </a:t>
              </a:r>
              <a:r>
                <a:rPr lang="en-US" sz="20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</a:t>
              </a:r>
              <a:r>
                <a:rPr lang="en-US" sz="2000" b="1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vent</a:t>
              </a:r>
              <a:endParaRPr lang="en-US" sz="20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1724025" y="4700588"/>
              <a:ext cx="4772025" cy="3175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>
              <a:off x="1724025" y="2524125"/>
              <a:ext cx="4772025" cy="6350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1725613" y="3954463"/>
              <a:ext cx="4772025" cy="6350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Line 13"/>
            <p:cNvSpPr>
              <a:spLocks noChangeShapeType="1"/>
            </p:cNvSpPr>
            <p:nvPr/>
          </p:nvSpPr>
          <p:spPr bwMode="auto">
            <a:xfrm>
              <a:off x="1725613" y="3224213"/>
              <a:ext cx="4772025" cy="4762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 flipV="1">
              <a:off x="1752600" y="1819275"/>
              <a:ext cx="4743450" cy="7938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Line 15"/>
            <p:cNvSpPr>
              <a:spLocks noChangeAspect="1" noChangeShapeType="1"/>
            </p:cNvSpPr>
            <p:nvPr/>
          </p:nvSpPr>
          <p:spPr bwMode="auto">
            <a:xfrm>
              <a:off x="1667405" y="4698470"/>
              <a:ext cx="84137" cy="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Line 16"/>
            <p:cNvSpPr>
              <a:spLocks noChangeAspect="1" noChangeShapeType="1"/>
            </p:cNvSpPr>
            <p:nvPr/>
          </p:nvSpPr>
          <p:spPr bwMode="auto">
            <a:xfrm>
              <a:off x="1667405" y="3226330"/>
              <a:ext cx="84137" cy="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Line 17"/>
            <p:cNvSpPr>
              <a:spLocks noChangeAspect="1" noChangeShapeType="1"/>
            </p:cNvSpPr>
            <p:nvPr/>
          </p:nvSpPr>
          <p:spPr bwMode="auto">
            <a:xfrm>
              <a:off x="1667405" y="2521480"/>
              <a:ext cx="84137" cy="3175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Line 18"/>
            <p:cNvSpPr>
              <a:spLocks noChangeAspect="1" noChangeShapeType="1"/>
            </p:cNvSpPr>
            <p:nvPr/>
          </p:nvSpPr>
          <p:spPr bwMode="auto">
            <a:xfrm>
              <a:off x="1667405" y="1819804"/>
              <a:ext cx="84137" cy="3175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Rectangle 19"/>
            <p:cNvSpPr>
              <a:spLocks noChangeAspect="1" noChangeArrowheads="1"/>
            </p:cNvSpPr>
            <p:nvPr/>
          </p:nvSpPr>
          <p:spPr bwMode="auto">
            <a:xfrm>
              <a:off x="1503363" y="5238750"/>
              <a:ext cx="15219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  <a:endPara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Rectangle 20"/>
            <p:cNvSpPr>
              <a:spLocks noChangeAspect="1" noChangeArrowheads="1"/>
            </p:cNvSpPr>
            <p:nvPr/>
          </p:nvSpPr>
          <p:spPr bwMode="auto">
            <a:xfrm>
              <a:off x="1404938" y="4565650"/>
              <a:ext cx="2663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20</a:t>
              </a:r>
              <a:endPara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Rectangle 21"/>
            <p:cNvSpPr>
              <a:spLocks noChangeAspect="1" noChangeArrowheads="1"/>
            </p:cNvSpPr>
            <p:nvPr/>
          </p:nvSpPr>
          <p:spPr bwMode="auto">
            <a:xfrm>
              <a:off x="1404938" y="3089275"/>
              <a:ext cx="2663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60</a:t>
              </a:r>
              <a:endPara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Rectangle 22"/>
            <p:cNvSpPr>
              <a:spLocks noChangeAspect="1" noChangeArrowheads="1"/>
            </p:cNvSpPr>
            <p:nvPr/>
          </p:nvSpPr>
          <p:spPr bwMode="auto">
            <a:xfrm>
              <a:off x="1404938" y="2384425"/>
              <a:ext cx="2663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80</a:t>
              </a:r>
              <a:endPara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Rectangle 23"/>
            <p:cNvSpPr>
              <a:spLocks noChangeAspect="1" noChangeArrowheads="1"/>
            </p:cNvSpPr>
            <p:nvPr/>
          </p:nvSpPr>
          <p:spPr bwMode="auto">
            <a:xfrm>
              <a:off x="1309688" y="1684866"/>
              <a:ext cx="3804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100</a:t>
              </a:r>
              <a:endPara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Rectangle 24"/>
            <p:cNvSpPr>
              <a:spLocks noChangeAspect="1" noChangeArrowheads="1"/>
            </p:cNvSpPr>
            <p:nvPr/>
          </p:nvSpPr>
          <p:spPr bwMode="auto">
            <a:xfrm>
              <a:off x="1706398" y="5546725"/>
              <a:ext cx="152197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0</a:t>
              </a:r>
              <a:endPara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Rectangle 25"/>
            <p:cNvSpPr>
              <a:spLocks noChangeAspect="1" noChangeArrowheads="1"/>
            </p:cNvSpPr>
            <p:nvPr/>
          </p:nvSpPr>
          <p:spPr bwMode="auto">
            <a:xfrm>
              <a:off x="3430782" y="5546725"/>
              <a:ext cx="26631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60</a:t>
              </a:r>
              <a:endPara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Line 26"/>
            <p:cNvSpPr>
              <a:spLocks noChangeAspect="1" noChangeShapeType="1"/>
            </p:cNvSpPr>
            <p:nvPr/>
          </p:nvSpPr>
          <p:spPr bwMode="auto">
            <a:xfrm>
              <a:off x="1667405" y="3949171"/>
              <a:ext cx="84137" cy="3175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27"/>
            <p:cNvSpPr>
              <a:spLocks noChangeAspect="1" noChangeArrowheads="1"/>
            </p:cNvSpPr>
            <p:nvPr/>
          </p:nvSpPr>
          <p:spPr bwMode="auto">
            <a:xfrm>
              <a:off x="1404938" y="3805238"/>
              <a:ext cx="2663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40</a:t>
              </a:r>
              <a:endPara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Line 28"/>
            <p:cNvSpPr>
              <a:spLocks noChangeAspect="1" noChangeShapeType="1"/>
            </p:cNvSpPr>
            <p:nvPr/>
          </p:nvSpPr>
          <p:spPr bwMode="auto">
            <a:xfrm>
              <a:off x="2359025" y="5422900"/>
              <a:ext cx="1588" cy="1127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Rectangle 29"/>
            <p:cNvSpPr>
              <a:spLocks noChangeAspect="1" noChangeArrowheads="1"/>
            </p:cNvSpPr>
            <p:nvPr/>
          </p:nvSpPr>
          <p:spPr bwMode="auto">
            <a:xfrm>
              <a:off x="2235395" y="5546725"/>
              <a:ext cx="26631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20</a:t>
              </a:r>
              <a:endPara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Line 30"/>
            <p:cNvSpPr>
              <a:spLocks noChangeAspect="1" noChangeShapeType="1"/>
            </p:cNvSpPr>
            <p:nvPr/>
          </p:nvSpPr>
          <p:spPr bwMode="auto">
            <a:xfrm>
              <a:off x="1764770" y="5422900"/>
              <a:ext cx="3175" cy="112713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Line 31"/>
            <p:cNvSpPr>
              <a:spLocks noChangeAspect="1" noChangeShapeType="1"/>
            </p:cNvSpPr>
            <p:nvPr/>
          </p:nvSpPr>
          <p:spPr bwMode="auto">
            <a:xfrm>
              <a:off x="2950256" y="5422900"/>
              <a:ext cx="3175" cy="1127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Line 32"/>
            <p:cNvSpPr>
              <a:spLocks noChangeAspect="1" noChangeShapeType="1"/>
            </p:cNvSpPr>
            <p:nvPr/>
          </p:nvSpPr>
          <p:spPr bwMode="auto">
            <a:xfrm>
              <a:off x="3543074" y="5422900"/>
              <a:ext cx="1587" cy="1127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Rectangle 33"/>
            <p:cNvSpPr>
              <a:spLocks noChangeAspect="1" noChangeArrowheads="1"/>
            </p:cNvSpPr>
            <p:nvPr/>
          </p:nvSpPr>
          <p:spPr bwMode="auto">
            <a:xfrm>
              <a:off x="2835470" y="5546725"/>
              <a:ext cx="26631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40</a:t>
              </a:r>
              <a:endPara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" name="Rectangle 34"/>
            <p:cNvSpPr>
              <a:spLocks noChangeAspect="1" noChangeArrowheads="1"/>
            </p:cNvSpPr>
            <p:nvPr/>
          </p:nvSpPr>
          <p:spPr bwMode="auto">
            <a:xfrm>
              <a:off x="4010220" y="5546725"/>
              <a:ext cx="26631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80</a:t>
              </a:r>
              <a:endPara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Line 35"/>
            <p:cNvSpPr>
              <a:spLocks noChangeAspect="1" noChangeShapeType="1"/>
            </p:cNvSpPr>
            <p:nvPr/>
          </p:nvSpPr>
          <p:spPr bwMode="auto">
            <a:xfrm>
              <a:off x="4134304" y="5422900"/>
              <a:ext cx="0" cy="1127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Rectangle 36"/>
            <p:cNvSpPr>
              <a:spLocks noChangeAspect="1" noChangeArrowheads="1"/>
            </p:cNvSpPr>
            <p:nvPr/>
          </p:nvSpPr>
          <p:spPr bwMode="auto">
            <a:xfrm>
              <a:off x="4538950" y="5546725"/>
              <a:ext cx="38042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100</a:t>
              </a:r>
              <a:endPara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Line 37"/>
            <p:cNvSpPr>
              <a:spLocks noChangeAspect="1" noChangeShapeType="1"/>
            </p:cNvSpPr>
            <p:nvPr/>
          </p:nvSpPr>
          <p:spPr bwMode="auto">
            <a:xfrm>
              <a:off x="4723947" y="5422900"/>
              <a:ext cx="0" cy="1127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Rectangle 38"/>
            <p:cNvSpPr>
              <a:spLocks noChangeAspect="1" noChangeArrowheads="1"/>
            </p:cNvSpPr>
            <p:nvPr/>
          </p:nvSpPr>
          <p:spPr bwMode="auto">
            <a:xfrm>
              <a:off x="5110450" y="5546725"/>
              <a:ext cx="38042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120</a:t>
              </a:r>
              <a:endParaRPr lang="en-US" sz="1600" i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" name="Line 39"/>
            <p:cNvSpPr>
              <a:spLocks noChangeAspect="1" noChangeShapeType="1"/>
            </p:cNvSpPr>
            <p:nvPr/>
          </p:nvSpPr>
          <p:spPr bwMode="auto">
            <a:xfrm>
              <a:off x="5313590" y="5422900"/>
              <a:ext cx="3175" cy="1127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Rectangle 40"/>
            <p:cNvSpPr>
              <a:spLocks noChangeAspect="1" noChangeArrowheads="1"/>
            </p:cNvSpPr>
            <p:nvPr/>
          </p:nvSpPr>
          <p:spPr bwMode="auto">
            <a:xfrm>
              <a:off x="5705232" y="5549900"/>
              <a:ext cx="38042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140</a:t>
              </a:r>
              <a:endPara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Line 41"/>
            <p:cNvSpPr>
              <a:spLocks noChangeAspect="1" noChangeShapeType="1"/>
            </p:cNvSpPr>
            <p:nvPr/>
          </p:nvSpPr>
          <p:spPr bwMode="auto">
            <a:xfrm>
              <a:off x="5906408" y="5422900"/>
              <a:ext cx="0" cy="1127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" name="Rectangle 42"/>
            <p:cNvSpPr>
              <a:spLocks noChangeAspect="1" noChangeArrowheads="1"/>
            </p:cNvSpPr>
            <p:nvPr/>
          </p:nvSpPr>
          <p:spPr bwMode="auto">
            <a:xfrm>
              <a:off x="6274088" y="5546725"/>
              <a:ext cx="380425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160</a:t>
              </a:r>
              <a:endParaRPr lang="en-US" sz="1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" name="Line 43"/>
            <p:cNvSpPr>
              <a:spLocks noChangeAspect="1" noChangeShapeType="1"/>
            </p:cNvSpPr>
            <p:nvPr/>
          </p:nvSpPr>
          <p:spPr bwMode="auto">
            <a:xfrm>
              <a:off x="6496048" y="5422900"/>
              <a:ext cx="0" cy="1127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Freeform 44"/>
            <p:cNvSpPr>
              <a:spLocks noChangeAspect="1"/>
            </p:cNvSpPr>
            <p:nvPr/>
          </p:nvSpPr>
          <p:spPr bwMode="auto">
            <a:xfrm>
              <a:off x="1809750" y="3300413"/>
              <a:ext cx="4686300" cy="2071687"/>
            </a:xfrm>
            <a:custGeom>
              <a:avLst/>
              <a:gdLst>
                <a:gd name="T0" fmla="*/ 0 w 2780"/>
                <a:gd name="T1" fmla="*/ 1084 h 1084"/>
                <a:gd name="T2" fmla="*/ 56 w 2780"/>
                <a:gd name="T3" fmla="*/ 1068 h 1084"/>
                <a:gd name="T4" fmla="*/ 108 w 2780"/>
                <a:gd name="T5" fmla="*/ 1048 h 1084"/>
                <a:gd name="T6" fmla="*/ 168 w 2780"/>
                <a:gd name="T7" fmla="*/ 1036 h 1084"/>
                <a:gd name="T8" fmla="*/ 192 w 2780"/>
                <a:gd name="T9" fmla="*/ 996 h 1084"/>
                <a:gd name="T10" fmla="*/ 224 w 2780"/>
                <a:gd name="T11" fmla="*/ 956 h 1084"/>
                <a:gd name="T12" fmla="*/ 276 w 2780"/>
                <a:gd name="T13" fmla="*/ 936 h 1084"/>
                <a:gd name="T14" fmla="*/ 336 w 2780"/>
                <a:gd name="T15" fmla="*/ 908 h 1084"/>
                <a:gd name="T16" fmla="*/ 376 w 2780"/>
                <a:gd name="T17" fmla="*/ 872 h 1084"/>
                <a:gd name="T18" fmla="*/ 392 w 2780"/>
                <a:gd name="T19" fmla="*/ 824 h 1084"/>
                <a:gd name="T20" fmla="*/ 448 w 2780"/>
                <a:gd name="T21" fmla="*/ 812 h 1084"/>
                <a:gd name="T22" fmla="*/ 512 w 2780"/>
                <a:gd name="T23" fmla="*/ 792 h 1084"/>
                <a:gd name="T24" fmla="*/ 556 w 2780"/>
                <a:gd name="T25" fmla="*/ 760 h 1084"/>
                <a:gd name="T26" fmla="*/ 616 w 2780"/>
                <a:gd name="T27" fmla="*/ 704 h 1084"/>
                <a:gd name="T28" fmla="*/ 640 w 2780"/>
                <a:gd name="T29" fmla="*/ 664 h 1084"/>
                <a:gd name="T30" fmla="*/ 648 w 2780"/>
                <a:gd name="T31" fmla="*/ 632 h 1084"/>
                <a:gd name="T32" fmla="*/ 708 w 2780"/>
                <a:gd name="T33" fmla="*/ 592 h 1084"/>
                <a:gd name="T34" fmla="*/ 772 w 2780"/>
                <a:gd name="T35" fmla="*/ 556 h 1084"/>
                <a:gd name="T36" fmla="*/ 816 w 2780"/>
                <a:gd name="T37" fmla="*/ 544 h 1084"/>
                <a:gd name="T38" fmla="*/ 876 w 2780"/>
                <a:gd name="T39" fmla="*/ 500 h 1084"/>
                <a:gd name="T40" fmla="*/ 948 w 2780"/>
                <a:gd name="T41" fmla="*/ 484 h 1084"/>
                <a:gd name="T42" fmla="*/ 1008 w 2780"/>
                <a:gd name="T43" fmla="*/ 468 h 1084"/>
                <a:gd name="T44" fmla="*/ 1024 w 2780"/>
                <a:gd name="T45" fmla="*/ 444 h 1084"/>
                <a:gd name="T46" fmla="*/ 1060 w 2780"/>
                <a:gd name="T47" fmla="*/ 440 h 1084"/>
                <a:gd name="T48" fmla="*/ 1096 w 2780"/>
                <a:gd name="T49" fmla="*/ 428 h 1084"/>
                <a:gd name="T50" fmla="*/ 1144 w 2780"/>
                <a:gd name="T51" fmla="*/ 400 h 1084"/>
                <a:gd name="T52" fmla="*/ 1168 w 2780"/>
                <a:gd name="T53" fmla="*/ 396 h 1084"/>
                <a:gd name="T54" fmla="*/ 1220 w 2780"/>
                <a:gd name="T55" fmla="*/ 352 h 1084"/>
                <a:gd name="T56" fmla="*/ 1288 w 2780"/>
                <a:gd name="T57" fmla="*/ 312 h 1084"/>
                <a:gd name="T58" fmla="*/ 1328 w 2780"/>
                <a:gd name="T59" fmla="*/ 292 h 1084"/>
                <a:gd name="T60" fmla="*/ 1392 w 2780"/>
                <a:gd name="T61" fmla="*/ 296 h 1084"/>
                <a:gd name="T62" fmla="*/ 1424 w 2780"/>
                <a:gd name="T63" fmla="*/ 280 h 1084"/>
                <a:gd name="T64" fmla="*/ 1448 w 2780"/>
                <a:gd name="T65" fmla="*/ 260 h 1084"/>
                <a:gd name="T66" fmla="*/ 1836 w 2780"/>
                <a:gd name="T67" fmla="*/ 264 h 1084"/>
                <a:gd name="T68" fmla="*/ 1844 w 2780"/>
                <a:gd name="T69" fmla="*/ 236 h 1084"/>
                <a:gd name="T70" fmla="*/ 1956 w 2780"/>
                <a:gd name="T71" fmla="*/ 232 h 1084"/>
                <a:gd name="T72" fmla="*/ 1956 w 2780"/>
                <a:gd name="T73" fmla="*/ 200 h 1084"/>
                <a:gd name="T74" fmla="*/ 1996 w 2780"/>
                <a:gd name="T75" fmla="*/ 196 h 1084"/>
                <a:gd name="T76" fmla="*/ 2000 w 2780"/>
                <a:gd name="T77" fmla="*/ 164 h 1084"/>
                <a:gd name="T78" fmla="*/ 2224 w 2780"/>
                <a:gd name="T79" fmla="*/ 160 h 1084"/>
                <a:gd name="T80" fmla="*/ 2224 w 2780"/>
                <a:gd name="T81" fmla="*/ 80 h 1084"/>
                <a:gd name="T82" fmla="*/ 2280 w 2780"/>
                <a:gd name="T83" fmla="*/ 80 h 1084"/>
                <a:gd name="T84" fmla="*/ 2280 w 2780"/>
                <a:gd name="T85" fmla="*/ 0 h 1084"/>
                <a:gd name="T86" fmla="*/ 2780 w 2780"/>
                <a:gd name="T87" fmla="*/ 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0" h="1084">
                  <a:moveTo>
                    <a:pt x="0" y="1084"/>
                  </a:moveTo>
                  <a:cubicBezTo>
                    <a:pt x="67" y="1063"/>
                    <a:pt x="84" y="1054"/>
                    <a:pt x="56" y="1068"/>
                  </a:cubicBezTo>
                  <a:lnTo>
                    <a:pt x="108" y="1048"/>
                  </a:lnTo>
                  <a:lnTo>
                    <a:pt x="168" y="1036"/>
                  </a:lnTo>
                  <a:lnTo>
                    <a:pt x="192" y="996"/>
                  </a:lnTo>
                  <a:lnTo>
                    <a:pt x="224" y="956"/>
                  </a:lnTo>
                  <a:lnTo>
                    <a:pt x="276" y="936"/>
                  </a:lnTo>
                  <a:lnTo>
                    <a:pt x="336" y="908"/>
                  </a:lnTo>
                  <a:lnTo>
                    <a:pt x="376" y="872"/>
                  </a:lnTo>
                  <a:lnTo>
                    <a:pt x="392" y="824"/>
                  </a:lnTo>
                  <a:lnTo>
                    <a:pt x="448" y="812"/>
                  </a:lnTo>
                  <a:lnTo>
                    <a:pt x="512" y="792"/>
                  </a:lnTo>
                  <a:lnTo>
                    <a:pt x="556" y="760"/>
                  </a:lnTo>
                  <a:lnTo>
                    <a:pt x="616" y="704"/>
                  </a:lnTo>
                  <a:lnTo>
                    <a:pt x="640" y="664"/>
                  </a:lnTo>
                  <a:lnTo>
                    <a:pt x="648" y="632"/>
                  </a:lnTo>
                  <a:lnTo>
                    <a:pt x="708" y="592"/>
                  </a:lnTo>
                  <a:lnTo>
                    <a:pt x="772" y="556"/>
                  </a:lnTo>
                  <a:lnTo>
                    <a:pt x="816" y="544"/>
                  </a:lnTo>
                  <a:lnTo>
                    <a:pt x="876" y="500"/>
                  </a:lnTo>
                  <a:lnTo>
                    <a:pt x="948" y="484"/>
                  </a:lnTo>
                  <a:lnTo>
                    <a:pt x="1008" y="468"/>
                  </a:lnTo>
                  <a:lnTo>
                    <a:pt x="1024" y="444"/>
                  </a:lnTo>
                  <a:lnTo>
                    <a:pt x="1060" y="440"/>
                  </a:lnTo>
                  <a:lnTo>
                    <a:pt x="1096" y="428"/>
                  </a:lnTo>
                  <a:lnTo>
                    <a:pt x="1144" y="400"/>
                  </a:lnTo>
                  <a:lnTo>
                    <a:pt x="1168" y="396"/>
                  </a:lnTo>
                  <a:lnTo>
                    <a:pt x="1220" y="352"/>
                  </a:lnTo>
                  <a:lnTo>
                    <a:pt x="1288" y="312"/>
                  </a:lnTo>
                  <a:lnTo>
                    <a:pt x="1328" y="292"/>
                  </a:lnTo>
                  <a:lnTo>
                    <a:pt x="1392" y="296"/>
                  </a:lnTo>
                  <a:lnTo>
                    <a:pt x="1424" y="280"/>
                  </a:lnTo>
                  <a:lnTo>
                    <a:pt x="1448" y="260"/>
                  </a:lnTo>
                  <a:lnTo>
                    <a:pt x="1836" y="264"/>
                  </a:lnTo>
                  <a:lnTo>
                    <a:pt x="1844" y="236"/>
                  </a:lnTo>
                  <a:lnTo>
                    <a:pt x="1956" y="232"/>
                  </a:lnTo>
                  <a:cubicBezTo>
                    <a:pt x="1952" y="199"/>
                    <a:pt x="1941" y="200"/>
                    <a:pt x="1956" y="200"/>
                  </a:cubicBezTo>
                  <a:lnTo>
                    <a:pt x="1996" y="196"/>
                  </a:lnTo>
                  <a:lnTo>
                    <a:pt x="2000" y="164"/>
                  </a:lnTo>
                  <a:lnTo>
                    <a:pt x="2224" y="160"/>
                  </a:lnTo>
                  <a:lnTo>
                    <a:pt x="2224" y="80"/>
                  </a:lnTo>
                  <a:lnTo>
                    <a:pt x="2280" y="80"/>
                  </a:lnTo>
                  <a:lnTo>
                    <a:pt x="2280" y="0"/>
                  </a:lnTo>
                  <a:lnTo>
                    <a:pt x="2780" y="4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990066"/>
                      </a:gs>
                      <a:gs pos="100000">
                        <a:srgbClr val="6E0049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  <a:defRPr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" name="Freeform 45"/>
            <p:cNvSpPr>
              <a:spLocks noChangeAspect="1"/>
            </p:cNvSpPr>
            <p:nvPr/>
          </p:nvSpPr>
          <p:spPr bwMode="auto">
            <a:xfrm>
              <a:off x="1871663" y="3398838"/>
              <a:ext cx="4640262" cy="1985962"/>
            </a:xfrm>
            <a:custGeom>
              <a:avLst/>
              <a:gdLst>
                <a:gd name="T0" fmla="*/ 0 w 2752"/>
                <a:gd name="T1" fmla="*/ 1040 h 1040"/>
                <a:gd name="T2" fmla="*/ 92 w 2752"/>
                <a:gd name="T3" fmla="*/ 992 h 1040"/>
                <a:gd name="T4" fmla="*/ 164 w 2752"/>
                <a:gd name="T5" fmla="*/ 960 h 1040"/>
                <a:gd name="T6" fmla="*/ 220 w 2752"/>
                <a:gd name="T7" fmla="*/ 936 h 1040"/>
                <a:gd name="T8" fmla="*/ 280 w 2752"/>
                <a:gd name="T9" fmla="*/ 904 h 1040"/>
                <a:gd name="T10" fmla="*/ 436 w 2752"/>
                <a:gd name="T11" fmla="*/ 796 h 1040"/>
                <a:gd name="T12" fmla="*/ 488 w 2752"/>
                <a:gd name="T13" fmla="*/ 776 h 1040"/>
                <a:gd name="T14" fmla="*/ 516 w 2752"/>
                <a:gd name="T15" fmla="*/ 760 h 1040"/>
                <a:gd name="T16" fmla="*/ 612 w 2752"/>
                <a:gd name="T17" fmla="*/ 660 h 1040"/>
                <a:gd name="T18" fmla="*/ 676 w 2752"/>
                <a:gd name="T19" fmla="*/ 656 h 1040"/>
                <a:gd name="T20" fmla="*/ 684 w 2752"/>
                <a:gd name="T21" fmla="*/ 632 h 1040"/>
                <a:gd name="T22" fmla="*/ 744 w 2752"/>
                <a:gd name="T23" fmla="*/ 596 h 1040"/>
                <a:gd name="T24" fmla="*/ 784 w 2752"/>
                <a:gd name="T25" fmla="*/ 596 h 1040"/>
                <a:gd name="T26" fmla="*/ 832 w 2752"/>
                <a:gd name="T27" fmla="*/ 556 h 1040"/>
                <a:gd name="T28" fmla="*/ 956 w 2752"/>
                <a:gd name="T29" fmla="*/ 504 h 1040"/>
                <a:gd name="T30" fmla="*/ 1012 w 2752"/>
                <a:gd name="T31" fmla="*/ 480 h 1040"/>
                <a:gd name="T32" fmla="*/ 1044 w 2752"/>
                <a:gd name="T33" fmla="*/ 464 h 1040"/>
                <a:gd name="T34" fmla="*/ 1072 w 2752"/>
                <a:gd name="T35" fmla="*/ 404 h 1040"/>
                <a:gd name="T36" fmla="*/ 1108 w 2752"/>
                <a:gd name="T37" fmla="*/ 396 h 1040"/>
                <a:gd name="T38" fmla="*/ 1168 w 2752"/>
                <a:gd name="T39" fmla="*/ 384 h 1040"/>
                <a:gd name="T40" fmla="*/ 1248 w 2752"/>
                <a:gd name="T41" fmla="*/ 308 h 1040"/>
                <a:gd name="T42" fmla="*/ 1268 w 2752"/>
                <a:gd name="T43" fmla="*/ 292 h 1040"/>
                <a:gd name="T44" fmla="*/ 1496 w 2752"/>
                <a:gd name="T45" fmla="*/ 288 h 1040"/>
                <a:gd name="T46" fmla="*/ 1496 w 2752"/>
                <a:gd name="T47" fmla="*/ 264 h 1040"/>
                <a:gd name="T48" fmla="*/ 1644 w 2752"/>
                <a:gd name="T49" fmla="*/ 268 h 1040"/>
                <a:gd name="T50" fmla="*/ 1680 w 2752"/>
                <a:gd name="T51" fmla="*/ 200 h 1040"/>
                <a:gd name="T52" fmla="*/ 1988 w 2752"/>
                <a:gd name="T53" fmla="*/ 204 h 1040"/>
                <a:gd name="T54" fmla="*/ 1988 w 2752"/>
                <a:gd name="T55" fmla="*/ 116 h 1040"/>
                <a:gd name="T56" fmla="*/ 2232 w 2752"/>
                <a:gd name="T57" fmla="*/ 116 h 1040"/>
                <a:gd name="T58" fmla="*/ 2224 w 2752"/>
                <a:gd name="T59" fmla="*/ 0 h 1040"/>
                <a:gd name="T60" fmla="*/ 2752 w 2752"/>
                <a:gd name="T61" fmla="*/ 4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752" h="1040">
                  <a:moveTo>
                    <a:pt x="0" y="1040"/>
                  </a:moveTo>
                  <a:lnTo>
                    <a:pt x="92" y="992"/>
                  </a:lnTo>
                  <a:lnTo>
                    <a:pt x="164" y="960"/>
                  </a:lnTo>
                  <a:lnTo>
                    <a:pt x="220" y="936"/>
                  </a:lnTo>
                  <a:lnTo>
                    <a:pt x="280" y="904"/>
                  </a:lnTo>
                  <a:lnTo>
                    <a:pt x="436" y="796"/>
                  </a:lnTo>
                  <a:lnTo>
                    <a:pt x="488" y="776"/>
                  </a:lnTo>
                  <a:lnTo>
                    <a:pt x="516" y="760"/>
                  </a:lnTo>
                  <a:lnTo>
                    <a:pt x="612" y="660"/>
                  </a:lnTo>
                  <a:lnTo>
                    <a:pt x="676" y="656"/>
                  </a:lnTo>
                  <a:lnTo>
                    <a:pt x="684" y="632"/>
                  </a:lnTo>
                  <a:lnTo>
                    <a:pt x="744" y="596"/>
                  </a:lnTo>
                  <a:lnTo>
                    <a:pt x="784" y="596"/>
                  </a:lnTo>
                  <a:lnTo>
                    <a:pt x="832" y="556"/>
                  </a:lnTo>
                  <a:lnTo>
                    <a:pt x="956" y="504"/>
                  </a:lnTo>
                  <a:lnTo>
                    <a:pt x="1012" y="480"/>
                  </a:lnTo>
                  <a:lnTo>
                    <a:pt x="1044" y="464"/>
                  </a:lnTo>
                  <a:lnTo>
                    <a:pt x="1072" y="404"/>
                  </a:lnTo>
                  <a:lnTo>
                    <a:pt x="1108" y="396"/>
                  </a:lnTo>
                  <a:lnTo>
                    <a:pt x="1168" y="384"/>
                  </a:lnTo>
                  <a:lnTo>
                    <a:pt x="1248" y="308"/>
                  </a:lnTo>
                  <a:lnTo>
                    <a:pt x="1268" y="292"/>
                  </a:lnTo>
                  <a:cubicBezTo>
                    <a:pt x="1301" y="285"/>
                    <a:pt x="1458" y="293"/>
                    <a:pt x="1496" y="288"/>
                  </a:cubicBezTo>
                  <a:cubicBezTo>
                    <a:pt x="1534" y="283"/>
                    <a:pt x="1471" y="267"/>
                    <a:pt x="1496" y="264"/>
                  </a:cubicBezTo>
                  <a:lnTo>
                    <a:pt x="1644" y="268"/>
                  </a:lnTo>
                  <a:lnTo>
                    <a:pt x="1680" y="200"/>
                  </a:lnTo>
                  <a:lnTo>
                    <a:pt x="1988" y="204"/>
                  </a:lnTo>
                  <a:lnTo>
                    <a:pt x="1988" y="116"/>
                  </a:lnTo>
                  <a:lnTo>
                    <a:pt x="2232" y="116"/>
                  </a:lnTo>
                  <a:lnTo>
                    <a:pt x="2224" y="0"/>
                  </a:lnTo>
                  <a:lnTo>
                    <a:pt x="2752" y="4"/>
                  </a:lnTo>
                </a:path>
              </a:pathLst>
            </a:custGeom>
            <a:noFill/>
            <a:ln w="3810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990066"/>
                      </a:gs>
                      <a:gs pos="100000">
                        <a:srgbClr val="6E0049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  <a:defRPr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" name="Freeform 46"/>
            <p:cNvSpPr>
              <a:spLocks noChangeAspect="1"/>
            </p:cNvSpPr>
            <p:nvPr/>
          </p:nvSpPr>
          <p:spPr bwMode="auto">
            <a:xfrm>
              <a:off x="1930400" y="4016375"/>
              <a:ext cx="4592638" cy="1355725"/>
            </a:xfrm>
            <a:custGeom>
              <a:avLst/>
              <a:gdLst>
                <a:gd name="T0" fmla="*/ 0 w 2724"/>
                <a:gd name="T1" fmla="*/ 708 h 708"/>
                <a:gd name="T2" fmla="*/ 68 w 2724"/>
                <a:gd name="T3" fmla="*/ 692 h 708"/>
                <a:gd name="T4" fmla="*/ 120 w 2724"/>
                <a:gd name="T5" fmla="*/ 664 h 708"/>
                <a:gd name="T6" fmla="*/ 128 w 2724"/>
                <a:gd name="T7" fmla="*/ 636 h 708"/>
                <a:gd name="T8" fmla="*/ 236 w 2724"/>
                <a:gd name="T9" fmla="*/ 596 h 708"/>
                <a:gd name="T10" fmla="*/ 256 w 2724"/>
                <a:gd name="T11" fmla="*/ 576 h 708"/>
                <a:gd name="T12" fmla="*/ 320 w 2724"/>
                <a:gd name="T13" fmla="*/ 584 h 708"/>
                <a:gd name="T14" fmla="*/ 344 w 2724"/>
                <a:gd name="T15" fmla="*/ 552 h 708"/>
                <a:gd name="T16" fmla="*/ 400 w 2724"/>
                <a:gd name="T17" fmla="*/ 540 h 708"/>
                <a:gd name="T18" fmla="*/ 432 w 2724"/>
                <a:gd name="T19" fmla="*/ 508 h 708"/>
                <a:gd name="T20" fmla="*/ 500 w 2724"/>
                <a:gd name="T21" fmla="*/ 460 h 708"/>
                <a:gd name="T22" fmla="*/ 552 w 2724"/>
                <a:gd name="T23" fmla="*/ 428 h 708"/>
                <a:gd name="T24" fmla="*/ 620 w 2724"/>
                <a:gd name="T25" fmla="*/ 384 h 708"/>
                <a:gd name="T26" fmla="*/ 696 w 2724"/>
                <a:gd name="T27" fmla="*/ 356 h 708"/>
                <a:gd name="T28" fmla="*/ 748 w 2724"/>
                <a:gd name="T29" fmla="*/ 348 h 708"/>
                <a:gd name="T30" fmla="*/ 808 w 2724"/>
                <a:gd name="T31" fmla="*/ 320 h 708"/>
                <a:gd name="T32" fmla="*/ 928 w 2724"/>
                <a:gd name="T33" fmla="*/ 324 h 708"/>
                <a:gd name="T34" fmla="*/ 1008 w 2724"/>
                <a:gd name="T35" fmla="*/ 276 h 708"/>
                <a:gd name="T36" fmla="*/ 1068 w 2724"/>
                <a:gd name="T37" fmla="*/ 260 h 708"/>
                <a:gd name="T38" fmla="*/ 1080 w 2724"/>
                <a:gd name="T39" fmla="*/ 232 h 708"/>
                <a:gd name="T40" fmla="*/ 1108 w 2724"/>
                <a:gd name="T41" fmla="*/ 208 h 708"/>
                <a:gd name="T42" fmla="*/ 1168 w 2724"/>
                <a:gd name="T43" fmla="*/ 208 h 708"/>
                <a:gd name="T44" fmla="*/ 1188 w 2724"/>
                <a:gd name="T45" fmla="*/ 176 h 708"/>
                <a:gd name="T46" fmla="*/ 1552 w 2724"/>
                <a:gd name="T47" fmla="*/ 172 h 708"/>
                <a:gd name="T48" fmla="*/ 1556 w 2724"/>
                <a:gd name="T49" fmla="*/ 136 h 708"/>
                <a:gd name="T50" fmla="*/ 1620 w 2724"/>
                <a:gd name="T51" fmla="*/ 140 h 708"/>
                <a:gd name="T52" fmla="*/ 1624 w 2724"/>
                <a:gd name="T53" fmla="*/ 104 h 708"/>
                <a:gd name="T54" fmla="*/ 1728 w 2724"/>
                <a:gd name="T55" fmla="*/ 104 h 708"/>
                <a:gd name="T56" fmla="*/ 1728 w 2724"/>
                <a:gd name="T57" fmla="*/ 56 h 708"/>
                <a:gd name="T58" fmla="*/ 1776 w 2724"/>
                <a:gd name="T59" fmla="*/ 56 h 708"/>
                <a:gd name="T60" fmla="*/ 1780 w 2724"/>
                <a:gd name="T61" fmla="*/ 0 h 708"/>
                <a:gd name="T62" fmla="*/ 2724 w 2724"/>
                <a:gd name="T63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4" h="708">
                  <a:moveTo>
                    <a:pt x="0" y="708"/>
                  </a:moveTo>
                  <a:lnTo>
                    <a:pt x="68" y="692"/>
                  </a:lnTo>
                  <a:lnTo>
                    <a:pt x="120" y="664"/>
                  </a:lnTo>
                  <a:lnTo>
                    <a:pt x="128" y="636"/>
                  </a:lnTo>
                  <a:lnTo>
                    <a:pt x="236" y="596"/>
                  </a:lnTo>
                  <a:lnTo>
                    <a:pt x="256" y="576"/>
                  </a:lnTo>
                  <a:lnTo>
                    <a:pt x="320" y="584"/>
                  </a:lnTo>
                  <a:lnTo>
                    <a:pt x="344" y="552"/>
                  </a:lnTo>
                  <a:lnTo>
                    <a:pt x="400" y="540"/>
                  </a:lnTo>
                  <a:lnTo>
                    <a:pt x="432" y="508"/>
                  </a:lnTo>
                  <a:lnTo>
                    <a:pt x="500" y="460"/>
                  </a:lnTo>
                  <a:lnTo>
                    <a:pt x="552" y="428"/>
                  </a:lnTo>
                  <a:lnTo>
                    <a:pt x="620" y="384"/>
                  </a:lnTo>
                  <a:lnTo>
                    <a:pt x="696" y="356"/>
                  </a:lnTo>
                  <a:lnTo>
                    <a:pt x="748" y="348"/>
                  </a:lnTo>
                  <a:lnTo>
                    <a:pt x="808" y="320"/>
                  </a:lnTo>
                  <a:lnTo>
                    <a:pt x="928" y="324"/>
                  </a:lnTo>
                  <a:lnTo>
                    <a:pt x="1008" y="276"/>
                  </a:lnTo>
                  <a:lnTo>
                    <a:pt x="1068" y="260"/>
                  </a:lnTo>
                  <a:lnTo>
                    <a:pt x="1080" y="232"/>
                  </a:lnTo>
                  <a:lnTo>
                    <a:pt x="1108" y="208"/>
                  </a:lnTo>
                  <a:lnTo>
                    <a:pt x="1168" y="208"/>
                  </a:lnTo>
                  <a:lnTo>
                    <a:pt x="1188" y="176"/>
                  </a:lnTo>
                  <a:lnTo>
                    <a:pt x="1552" y="172"/>
                  </a:lnTo>
                  <a:lnTo>
                    <a:pt x="1556" y="136"/>
                  </a:lnTo>
                  <a:lnTo>
                    <a:pt x="1620" y="140"/>
                  </a:lnTo>
                  <a:lnTo>
                    <a:pt x="1624" y="104"/>
                  </a:lnTo>
                  <a:lnTo>
                    <a:pt x="1728" y="104"/>
                  </a:lnTo>
                  <a:lnTo>
                    <a:pt x="1728" y="56"/>
                  </a:lnTo>
                  <a:lnTo>
                    <a:pt x="1776" y="56"/>
                  </a:lnTo>
                  <a:lnTo>
                    <a:pt x="1780" y="0"/>
                  </a:lnTo>
                  <a:lnTo>
                    <a:pt x="2724" y="0"/>
                  </a:lnTo>
                </a:path>
              </a:pathLst>
            </a:cu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990066"/>
                      </a:gs>
                      <a:gs pos="100000">
                        <a:srgbClr val="6E0049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  <a:defRPr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" name="Freeform 47"/>
            <p:cNvSpPr>
              <a:spLocks noChangeAspect="1"/>
            </p:cNvSpPr>
            <p:nvPr/>
          </p:nvSpPr>
          <p:spPr bwMode="auto">
            <a:xfrm>
              <a:off x="1847850" y="3805238"/>
              <a:ext cx="4648200" cy="1585912"/>
            </a:xfrm>
            <a:custGeom>
              <a:avLst/>
              <a:gdLst>
                <a:gd name="T0" fmla="*/ 0 w 2756"/>
                <a:gd name="T1" fmla="*/ 832 h 832"/>
                <a:gd name="T2" fmla="*/ 132 w 2756"/>
                <a:gd name="T3" fmla="*/ 812 h 832"/>
                <a:gd name="T4" fmla="*/ 184 w 2756"/>
                <a:gd name="T5" fmla="*/ 772 h 832"/>
                <a:gd name="T6" fmla="*/ 244 w 2756"/>
                <a:gd name="T7" fmla="*/ 752 h 832"/>
                <a:gd name="T8" fmla="*/ 332 w 2756"/>
                <a:gd name="T9" fmla="*/ 748 h 832"/>
                <a:gd name="T10" fmla="*/ 396 w 2756"/>
                <a:gd name="T11" fmla="*/ 696 h 832"/>
                <a:gd name="T12" fmla="*/ 424 w 2756"/>
                <a:gd name="T13" fmla="*/ 664 h 832"/>
                <a:gd name="T14" fmla="*/ 504 w 2756"/>
                <a:gd name="T15" fmla="*/ 628 h 832"/>
                <a:gd name="T16" fmla="*/ 576 w 2756"/>
                <a:gd name="T17" fmla="*/ 584 h 832"/>
                <a:gd name="T18" fmla="*/ 660 w 2756"/>
                <a:gd name="T19" fmla="*/ 528 h 832"/>
                <a:gd name="T20" fmla="*/ 668 w 2756"/>
                <a:gd name="T21" fmla="*/ 492 h 832"/>
                <a:gd name="T22" fmla="*/ 892 w 2756"/>
                <a:gd name="T23" fmla="*/ 432 h 832"/>
                <a:gd name="T24" fmla="*/ 928 w 2756"/>
                <a:gd name="T25" fmla="*/ 380 h 832"/>
                <a:gd name="T26" fmla="*/ 972 w 2756"/>
                <a:gd name="T27" fmla="*/ 368 h 832"/>
                <a:gd name="T28" fmla="*/ 1040 w 2756"/>
                <a:gd name="T29" fmla="*/ 320 h 832"/>
                <a:gd name="T30" fmla="*/ 1108 w 2756"/>
                <a:gd name="T31" fmla="*/ 288 h 832"/>
                <a:gd name="T32" fmla="*/ 1160 w 2756"/>
                <a:gd name="T33" fmla="*/ 260 h 832"/>
                <a:gd name="T34" fmla="*/ 1224 w 2756"/>
                <a:gd name="T35" fmla="*/ 248 h 832"/>
                <a:gd name="T36" fmla="*/ 1280 w 2756"/>
                <a:gd name="T37" fmla="*/ 172 h 832"/>
                <a:gd name="T38" fmla="*/ 1356 w 2756"/>
                <a:gd name="T39" fmla="*/ 172 h 832"/>
                <a:gd name="T40" fmla="*/ 1660 w 2756"/>
                <a:gd name="T41" fmla="*/ 164 h 832"/>
                <a:gd name="T42" fmla="*/ 1664 w 2756"/>
                <a:gd name="T43" fmla="*/ 96 h 832"/>
                <a:gd name="T44" fmla="*/ 1788 w 2756"/>
                <a:gd name="T45" fmla="*/ 92 h 832"/>
                <a:gd name="T46" fmla="*/ 1796 w 2756"/>
                <a:gd name="T47" fmla="*/ 48 h 832"/>
                <a:gd name="T48" fmla="*/ 1828 w 2756"/>
                <a:gd name="T49" fmla="*/ 44 h 832"/>
                <a:gd name="T50" fmla="*/ 1840 w 2756"/>
                <a:gd name="T51" fmla="*/ 0 h 832"/>
                <a:gd name="T52" fmla="*/ 2000 w 2756"/>
                <a:gd name="T53" fmla="*/ 4 h 832"/>
                <a:gd name="T54" fmla="*/ 2756 w 2756"/>
                <a:gd name="T55" fmla="*/ 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56" h="832">
                  <a:moveTo>
                    <a:pt x="0" y="832"/>
                  </a:moveTo>
                  <a:lnTo>
                    <a:pt x="132" y="812"/>
                  </a:lnTo>
                  <a:lnTo>
                    <a:pt x="184" y="772"/>
                  </a:lnTo>
                  <a:lnTo>
                    <a:pt x="244" y="752"/>
                  </a:lnTo>
                  <a:lnTo>
                    <a:pt x="332" y="748"/>
                  </a:lnTo>
                  <a:lnTo>
                    <a:pt x="396" y="696"/>
                  </a:lnTo>
                  <a:lnTo>
                    <a:pt x="424" y="664"/>
                  </a:lnTo>
                  <a:lnTo>
                    <a:pt x="504" y="628"/>
                  </a:lnTo>
                  <a:lnTo>
                    <a:pt x="576" y="584"/>
                  </a:lnTo>
                  <a:lnTo>
                    <a:pt x="660" y="528"/>
                  </a:lnTo>
                  <a:lnTo>
                    <a:pt x="668" y="492"/>
                  </a:lnTo>
                  <a:lnTo>
                    <a:pt x="892" y="432"/>
                  </a:lnTo>
                  <a:lnTo>
                    <a:pt x="928" y="380"/>
                  </a:lnTo>
                  <a:lnTo>
                    <a:pt x="972" y="368"/>
                  </a:lnTo>
                  <a:lnTo>
                    <a:pt x="1040" y="320"/>
                  </a:lnTo>
                  <a:lnTo>
                    <a:pt x="1108" y="288"/>
                  </a:lnTo>
                  <a:lnTo>
                    <a:pt x="1160" y="260"/>
                  </a:lnTo>
                  <a:lnTo>
                    <a:pt x="1224" y="248"/>
                  </a:lnTo>
                  <a:lnTo>
                    <a:pt x="1280" y="172"/>
                  </a:lnTo>
                  <a:lnTo>
                    <a:pt x="1356" y="172"/>
                  </a:lnTo>
                  <a:lnTo>
                    <a:pt x="1660" y="164"/>
                  </a:lnTo>
                  <a:lnTo>
                    <a:pt x="1664" y="96"/>
                  </a:lnTo>
                  <a:lnTo>
                    <a:pt x="1788" y="92"/>
                  </a:lnTo>
                  <a:lnTo>
                    <a:pt x="1796" y="48"/>
                  </a:lnTo>
                  <a:lnTo>
                    <a:pt x="1828" y="44"/>
                  </a:lnTo>
                  <a:lnTo>
                    <a:pt x="1840" y="0"/>
                  </a:lnTo>
                  <a:lnTo>
                    <a:pt x="2000" y="4"/>
                  </a:lnTo>
                  <a:lnTo>
                    <a:pt x="2756" y="4"/>
                  </a:lnTo>
                </a:path>
              </a:pathLst>
            </a:cu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990066"/>
                      </a:gs>
                      <a:gs pos="100000">
                        <a:srgbClr val="6E0049"/>
                      </a:gs>
                    </a:gsLst>
                    <a:lin ang="5400000" scaled="1"/>
                  </a:gradFill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  <a:defRPr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Line 49"/>
            <p:cNvSpPr>
              <a:spLocks noChangeAspect="1" noChangeShapeType="1"/>
            </p:cNvSpPr>
            <p:nvPr/>
          </p:nvSpPr>
          <p:spPr bwMode="auto">
            <a:xfrm>
              <a:off x="1668992" y="5425545"/>
              <a:ext cx="84138" cy="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Rectangle 51"/>
            <p:cNvSpPr>
              <a:spLocks noChangeAspect="1" noChangeArrowheads="1"/>
            </p:cNvSpPr>
            <p:nvPr/>
          </p:nvSpPr>
          <p:spPr bwMode="auto">
            <a:xfrm>
              <a:off x="3908425" y="5910263"/>
              <a:ext cx="993775" cy="283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9350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Months</a:t>
              </a:r>
              <a:endParaRPr lang="en-US" sz="20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8" name="Rectangle 17"/>
          <p:cNvSpPr>
            <a:spLocks noChangeArrowheads="1"/>
          </p:cNvSpPr>
          <p:nvPr/>
        </p:nvSpPr>
        <p:spPr bwMode="auto">
          <a:xfrm>
            <a:off x="5181600" y="1638300"/>
            <a:ext cx="2662934" cy="130937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lIns="93534" tIns="46767" rIns="93534" bIns="46767"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97500" y="1663700"/>
            <a:ext cx="2590800" cy="1254399"/>
            <a:chOff x="8915400" y="1447800"/>
            <a:chExt cx="2590800" cy="1254399"/>
          </a:xfrm>
        </p:grpSpPr>
        <p:sp>
          <p:nvSpPr>
            <p:cNvPr id="38" name="Rectangle 4"/>
            <p:cNvSpPr>
              <a:spLocks noChangeAspect="1" noChangeArrowheads="1"/>
            </p:cNvSpPr>
            <p:nvPr/>
          </p:nvSpPr>
          <p:spPr bwMode="auto">
            <a:xfrm>
              <a:off x="9334500" y="1447800"/>
              <a:ext cx="1670050" cy="334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560" tIns="45468" rIns="92560" bIns="45468">
              <a:spAutoFit/>
            </a:bodyPr>
            <a:lstStyle/>
            <a:p>
              <a:pPr defTabSz="915988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Ascites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915400" y="1600200"/>
              <a:ext cx="365760" cy="0"/>
            </a:xfrm>
            <a:prstGeom prst="line">
              <a:avLst/>
            </a:prstGeom>
            <a:ln w="38100" cmpd="sng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8915400" y="1740802"/>
              <a:ext cx="2024063" cy="334198"/>
              <a:chOff x="8915400" y="1793601"/>
              <a:chExt cx="2024063" cy="334198"/>
            </a:xfrm>
          </p:grpSpPr>
          <p:sp>
            <p:nvSpPr>
              <p:cNvPr id="39" name="Rectangle 5"/>
              <p:cNvSpPr>
                <a:spLocks noChangeAspect="1" noChangeArrowheads="1"/>
              </p:cNvSpPr>
              <p:nvPr/>
            </p:nvSpPr>
            <p:spPr bwMode="auto">
              <a:xfrm>
                <a:off x="9334500" y="1793601"/>
                <a:ext cx="1604963" cy="334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560" tIns="45468" rIns="92560" bIns="45468">
                <a:spAutoFit/>
              </a:bodyPr>
              <a:lstStyle/>
              <a:p>
                <a:pPr defTabSz="915988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Jaundice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8915400" y="1972733"/>
                <a:ext cx="365760" cy="0"/>
              </a:xfrm>
              <a:prstGeom prst="line">
                <a:avLst/>
              </a:prstGeom>
              <a:ln w="38100" cmpd="sng">
                <a:solidFill>
                  <a:srgbClr val="8A703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8915400" y="2054402"/>
              <a:ext cx="2590800" cy="334198"/>
              <a:chOff x="8915400" y="2139402"/>
              <a:chExt cx="2590800" cy="334198"/>
            </a:xfrm>
          </p:grpSpPr>
          <p:sp>
            <p:nvSpPr>
              <p:cNvPr id="40" name="Rectangle 6"/>
              <p:cNvSpPr>
                <a:spLocks noChangeAspect="1" noChangeArrowheads="1"/>
              </p:cNvSpPr>
              <p:nvPr/>
            </p:nvSpPr>
            <p:spPr bwMode="auto">
              <a:xfrm>
                <a:off x="9334500" y="2139402"/>
                <a:ext cx="2171700" cy="334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560" tIns="45468" rIns="92560" bIns="45468">
                <a:spAutoFit/>
              </a:bodyPr>
              <a:lstStyle/>
              <a:p>
                <a:pPr defTabSz="915988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Encephalopathy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8915400" y="2319866"/>
                <a:ext cx="365760" cy="0"/>
              </a:xfrm>
              <a:prstGeom prst="line">
                <a:avLst/>
              </a:prstGeom>
              <a:ln w="38100" cmpd="sng">
                <a:solidFill>
                  <a:schemeClr val="accent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8915400" y="2368001"/>
              <a:ext cx="2552700" cy="334198"/>
              <a:chOff x="8915400" y="2485202"/>
              <a:chExt cx="2552700" cy="334198"/>
            </a:xfrm>
          </p:grpSpPr>
          <p:sp>
            <p:nvSpPr>
              <p:cNvPr id="41" name="Rectangle 7"/>
              <p:cNvSpPr>
                <a:spLocks noChangeAspect="1" noChangeArrowheads="1"/>
              </p:cNvSpPr>
              <p:nvPr/>
            </p:nvSpPr>
            <p:spPr bwMode="auto">
              <a:xfrm>
                <a:off x="9334500" y="2485202"/>
                <a:ext cx="2133600" cy="3341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560" tIns="45468" rIns="92560" bIns="45468">
                <a:spAutoFit/>
              </a:bodyPr>
              <a:lstStyle/>
              <a:p>
                <a:pPr defTabSz="915988" eaLnBrk="0" fontAlgn="base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GI 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Hemorrhage</a:t>
                </a:r>
                <a:endParaRPr lang="en-US" sz="18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8915400" y="2667000"/>
                <a:ext cx="365760" cy="0"/>
              </a:xfrm>
              <a:prstGeom prst="line">
                <a:avLst/>
              </a:prstGeom>
              <a:ln w="38100" cmpd="sng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939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Source: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Gin</a:t>
            </a:r>
            <a:r>
              <a:rPr lang="en-US" dirty="0" err="1"/>
              <a:t>é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P, et al. Hepatology 1987; 7:122-8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9440" name="Rectangle 1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Patients with Cirrhosis</a:t>
            </a:r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Decompensation Shortens Survival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1933033" y="1574738"/>
            <a:ext cx="5264150" cy="3965575"/>
          </a:xfrm>
          <a:prstGeom prst="rect">
            <a:avLst/>
          </a:prstGeom>
          <a:solidFill>
            <a:srgbClr val="E6EBF2"/>
          </a:solidFill>
          <a:ln w="28575" cmpd="sng">
            <a:solidFill>
              <a:schemeClr val="tx1"/>
            </a:solidFill>
          </a:ln>
          <a:effectLst/>
          <a:ex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3" name="Group 3"/>
          <p:cNvGrpSpPr>
            <a:grpSpLocks/>
          </p:cNvGrpSpPr>
          <p:nvPr/>
        </p:nvGrpSpPr>
        <p:grpSpPr bwMode="auto">
          <a:xfrm>
            <a:off x="1936208" y="1569975"/>
            <a:ext cx="5249863" cy="3194050"/>
            <a:chOff x="1712" y="673"/>
            <a:chExt cx="3721" cy="2012"/>
          </a:xfrm>
        </p:grpSpPr>
        <p:sp>
          <p:nvSpPr>
            <p:cNvPr id="88" name="Line 4"/>
            <p:cNvSpPr>
              <a:spLocks noChangeShapeType="1"/>
            </p:cNvSpPr>
            <p:nvPr/>
          </p:nvSpPr>
          <p:spPr bwMode="auto">
            <a:xfrm>
              <a:off x="1712" y="2683"/>
              <a:ext cx="3720" cy="2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Line 5"/>
            <p:cNvSpPr>
              <a:spLocks noChangeShapeType="1"/>
            </p:cNvSpPr>
            <p:nvPr/>
          </p:nvSpPr>
          <p:spPr bwMode="auto">
            <a:xfrm>
              <a:off x="1712" y="1177"/>
              <a:ext cx="3720" cy="3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" name="Line 6"/>
            <p:cNvSpPr>
              <a:spLocks noChangeShapeType="1"/>
            </p:cNvSpPr>
            <p:nvPr/>
          </p:nvSpPr>
          <p:spPr bwMode="auto">
            <a:xfrm>
              <a:off x="1713" y="2193"/>
              <a:ext cx="3720" cy="3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1713" y="1680"/>
              <a:ext cx="3720" cy="4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>
              <a:off x="1712" y="673"/>
              <a:ext cx="3720" cy="2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3" name="Freeform 9"/>
          <p:cNvSpPr>
            <a:spLocks/>
          </p:cNvSpPr>
          <p:nvPr/>
        </p:nvSpPr>
        <p:spPr bwMode="auto">
          <a:xfrm>
            <a:off x="1950496" y="1609663"/>
            <a:ext cx="5054600" cy="2181225"/>
          </a:xfrm>
          <a:custGeom>
            <a:avLst/>
            <a:gdLst>
              <a:gd name="T0" fmla="*/ 0 w 3582"/>
              <a:gd name="T1" fmla="*/ 0 h 1374"/>
              <a:gd name="T2" fmla="*/ 66 w 3582"/>
              <a:gd name="T3" fmla="*/ 12 h 1374"/>
              <a:gd name="T4" fmla="*/ 120 w 3582"/>
              <a:gd name="T5" fmla="*/ 48 h 1374"/>
              <a:gd name="T6" fmla="*/ 138 w 3582"/>
              <a:gd name="T7" fmla="*/ 84 h 1374"/>
              <a:gd name="T8" fmla="*/ 186 w 3582"/>
              <a:gd name="T9" fmla="*/ 96 h 1374"/>
              <a:gd name="T10" fmla="*/ 240 w 3582"/>
              <a:gd name="T11" fmla="*/ 126 h 1374"/>
              <a:gd name="T12" fmla="*/ 240 w 3582"/>
              <a:gd name="T13" fmla="*/ 162 h 1374"/>
              <a:gd name="T14" fmla="*/ 282 w 3582"/>
              <a:gd name="T15" fmla="*/ 156 h 1374"/>
              <a:gd name="T16" fmla="*/ 270 w 3582"/>
              <a:gd name="T17" fmla="*/ 192 h 1374"/>
              <a:gd name="T18" fmla="*/ 312 w 3582"/>
              <a:gd name="T19" fmla="*/ 192 h 1374"/>
              <a:gd name="T20" fmla="*/ 336 w 3582"/>
              <a:gd name="T21" fmla="*/ 228 h 1374"/>
              <a:gd name="T22" fmla="*/ 438 w 3582"/>
              <a:gd name="T23" fmla="*/ 228 h 1374"/>
              <a:gd name="T24" fmla="*/ 510 w 3582"/>
              <a:gd name="T25" fmla="*/ 252 h 1374"/>
              <a:gd name="T26" fmla="*/ 552 w 3582"/>
              <a:gd name="T27" fmla="*/ 294 h 1374"/>
              <a:gd name="T28" fmla="*/ 588 w 3582"/>
              <a:gd name="T29" fmla="*/ 306 h 1374"/>
              <a:gd name="T30" fmla="*/ 624 w 3582"/>
              <a:gd name="T31" fmla="*/ 348 h 1374"/>
              <a:gd name="T32" fmla="*/ 660 w 3582"/>
              <a:gd name="T33" fmla="*/ 384 h 1374"/>
              <a:gd name="T34" fmla="*/ 720 w 3582"/>
              <a:gd name="T35" fmla="*/ 396 h 1374"/>
              <a:gd name="T36" fmla="*/ 738 w 3582"/>
              <a:gd name="T37" fmla="*/ 450 h 1374"/>
              <a:gd name="T38" fmla="*/ 774 w 3582"/>
              <a:gd name="T39" fmla="*/ 498 h 1374"/>
              <a:gd name="T40" fmla="*/ 810 w 3582"/>
              <a:gd name="T41" fmla="*/ 510 h 1374"/>
              <a:gd name="T42" fmla="*/ 852 w 3582"/>
              <a:gd name="T43" fmla="*/ 564 h 1374"/>
              <a:gd name="T44" fmla="*/ 936 w 3582"/>
              <a:gd name="T45" fmla="*/ 582 h 1374"/>
              <a:gd name="T46" fmla="*/ 978 w 3582"/>
              <a:gd name="T47" fmla="*/ 600 h 1374"/>
              <a:gd name="T48" fmla="*/ 1014 w 3582"/>
              <a:gd name="T49" fmla="*/ 642 h 1374"/>
              <a:gd name="T50" fmla="*/ 1062 w 3582"/>
              <a:gd name="T51" fmla="*/ 648 h 1374"/>
              <a:gd name="T52" fmla="*/ 1098 w 3582"/>
              <a:gd name="T53" fmla="*/ 660 h 1374"/>
              <a:gd name="T54" fmla="*/ 1134 w 3582"/>
              <a:gd name="T55" fmla="*/ 684 h 1374"/>
              <a:gd name="T56" fmla="*/ 1158 w 3582"/>
              <a:gd name="T57" fmla="*/ 720 h 1374"/>
              <a:gd name="T58" fmla="*/ 1224 w 3582"/>
              <a:gd name="T59" fmla="*/ 744 h 1374"/>
              <a:gd name="T60" fmla="*/ 1290 w 3582"/>
              <a:gd name="T61" fmla="*/ 768 h 1374"/>
              <a:gd name="T62" fmla="*/ 1320 w 3582"/>
              <a:gd name="T63" fmla="*/ 828 h 1374"/>
              <a:gd name="T64" fmla="*/ 1374 w 3582"/>
              <a:gd name="T65" fmla="*/ 822 h 1374"/>
              <a:gd name="T66" fmla="*/ 1392 w 3582"/>
              <a:gd name="T67" fmla="*/ 864 h 1374"/>
              <a:gd name="T68" fmla="*/ 1446 w 3582"/>
              <a:gd name="T69" fmla="*/ 876 h 1374"/>
              <a:gd name="T70" fmla="*/ 1476 w 3582"/>
              <a:gd name="T71" fmla="*/ 930 h 1374"/>
              <a:gd name="T72" fmla="*/ 1518 w 3582"/>
              <a:gd name="T73" fmla="*/ 924 h 1374"/>
              <a:gd name="T74" fmla="*/ 1542 w 3582"/>
              <a:gd name="T75" fmla="*/ 990 h 1374"/>
              <a:gd name="T76" fmla="*/ 1578 w 3582"/>
              <a:gd name="T77" fmla="*/ 990 h 1374"/>
              <a:gd name="T78" fmla="*/ 1620 w 3582"/>
              <a:gd name="T79" fmla="*/ 1032 h 1374"/>
              <a:gd name="T80" fmla="*/ 1656 w 3582"/>
              <a:gd name="T81" fmla="*/ 1038 h 1374"/>
              <a:gd name="T82" fmla="*/ 1734 w 3582"/>
              <a:gd name="T83" fmla="*/ 1056 h 1374"/>
              <a:gd name="T84" fmla="*/ 1746 w 3582"/>
              <a:gd name="T85" fmla="*/ 1098 h 1374"/>
              <a:gd name="T86" fmla="*/ 1752 w 3582"/>
              <a:gd name="T87" fmla="*/ 1152 h 1374"/>
              <a:gd name="T88" fmla="*/ 1818 w 3582"/>
              <a:gd name="T89" fmla="*/ 1146 h 1374"/>
              <a:gd name="T90" fmla="*/ 1818 w 3582"/>
              <a:gd name="T91" fmla="*/ 1182 h 1374"/>
              <a:gd name="T92" fmla="*/ 1872 w 3582"/>
              <a:gd name="T93" fmla="*/ 1170 h 1374"/>
              <a:gd name="T94" fmla="*/ 1896 w 3582"/>
              <a:gd name="T95" fmla="*/ 1206 h 1374"/>
              <a:gd name="T96" fmla="*/ 2148 w 3582"/>
              <a:gd name="T97" fmla="*/ 1188 h 1374"/>
              <a:gd name="T98" fmla="*/ 2172 w 3582"/>
              <a:gd name="T99" fmla="*/ 1236 h 1374"/>
              <a:gd name="T100" fmla="*/ 2244 w 3582"/>
              <a:gd name="T101" fmla="*/ 1224 h 1374"/>
              <a:gd name="T102" fmla="*/ 2268 w 3582"/>
              <a:gd name="T103" fmla="*/ 1290 h 1374"/>
              <a:gd name="T104" fmla="*/ 2550 w 3582"/>
              <a:gd name="T105" fmla="*/ 1284 h 1374"/>
              <a:gd name="T106" fmla="*/ 2556 w 3582"/>
              <a:gd name="T107" fmla="*/ 1362 h 1374"/>
              <a:gd name="T108" fmla="*/ 3582 w 3582"/>
              <a:gd name="T109" fmla="*/ 1374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82" h="1374">
                <a:moveTo>
                  <a:pt x="0" y="0"/>
                </a:moveTo>
                <a:lnTo>
                  <a:pt x="66" y="12"/>
                </a:lnTo>
                <a:lnTo>
                  <a:pt x="120" y="48"/>
                </a:lnTo>
                <a:lnTo>
                  <a:pt x="138" y="84"/>
                </a:lnTo>
                <a:lnTo>
                  <a:pt x="186" y="96"/>
                </a:lnTo>
                <a:lnTo>
                  <a:pt x="240" y="126"/>
                </a:lnTo>
                <a:lnTo>
                  <a:pt x="240" y="162"/>
                </a:lnTo>
                <a:lnTo>
                  <a:pt x="282" y="156"/>
                </a:lnTo>
                <a:lnTo>
                  <a:pt x="270" y="192"/>
                </a:lnTo>
                <a:lnTo>
                  <a:pt x="312" y="192"/>
                </a:lnTo>
                <a:lnTo>
                  <a:pt x="336" y="228"/>
                </a:lnTo>
                <a:lnTo>
                  <a:pt x="438" y="228"/>
                </a:lnTo>
                <a:lnTo>
                  <a:pt x="510" y="252"/>
                </a:lnTo>
                <a:lnTo>
                  <a:pt x="552" y="294"/>
                </a:lnTo>
                <a:lnTo>
                  <a:pt x="588" y="306"/>
                </a:lnTo>
                <a:lnTo>
                  <a:pt x="624" y="348"/>
                </a:lnTo>
                <a:lnTo>
                  <a:pt x="660" y="384"/>
                </a:lnTo>
                <a:lnTo>
                  <a:pt x="720" y="396"/>
                </a:lnTo>
                <a:lnTo>
                  <a:pt x="738" y="450"/>
                </a:lnTo>
                <a:lnTo>
                  <a:pt x="774" y="498"/>
                </a:lnTo>
                <a:lnTo>
                  <a:pt x="810" y="510"/>
                </a:lnTo>
                <a:lnTo>
                  <a:pt x="852" y="564"/>
                </a:lnTo>
                <a:lnTo>
                  <a:pt x="936" y="582"/>
                </a:lnTo>
                <a:lnTo>
                  <a:pt x="978" y="600"/>
                </a:lnTo>
                <a:lnTo>
                  <a:pt x="1014" y="642"/>
                </a:lnTo>
                <a:lnTo>
                  <a:pt x="1062" y="648"/>
                </a:lnTo>
                <a:lnTo>
                  <a:pt x="1098" y="660"/>
                </a:lnTo>
                <a:lnTo>
                  <a:pt x="1134" y="684"/>
                </a:lnTo>
                <a:lnTo>
                  <a:pt x="1158" y="720"/>
                </a:lnTo>
                <a:lnTo>
                  <a:pt x="1224" y="744"/>
                </a:lnTo>
                <a:lnTo>
                  <a:pt x="1290" y="768"/>
                </a:lnTo>
                <a:lnTo>
                  <a:pt x="1320" y="828"/>
                </a:lnTo>
                <a:lnTo>
                  <a:pt x="1374" y="822"/>
                </a:lnTo>
                <a:lnTo>
                  <a:pt x="1392" y="864"/>
                </a:lnTo>
                <a:lnTo>
                  <a:pt x="1446" y="876"/>
                </a:lnTo>
                <a:lnTo>
                  <a:pt x="1476" y="930"/>
                </a:lnTo>
                <a:lnTo>
                  <a:pt x="1518" y="924"/>
                </a:lnTo>
                <a:lnTo>
                  <a:pt x="1542" y="990"/>
                </a:lnTo>
                <a:lnTo>
                  <a:pt x="1578" y="990"/>
                </a:lnTo>
                <a:lnTo>
                  <a:pt x="1620" y="1032"/>
                </a:lnTo>
                <a:lnTo>
                  <a:pt x="1656" y="1038"/>
                </a:lnTo>
                <a:lnTo>
                  <a:pt x="1734" y="1056"/>
                </a:lnTo>
                <a:lnTo>
                  <a:pt x="1746" y="1098"/>
                </a:lnTo>
                <a:lnTo>
                  <a:pt x="1752" y="1152"/>
                </a:lnTo>
                <a:lnTo>
                  <a:pt x="1818" y="1146"/>
                </a:lnTo>
                <a:lnTo>
                  <a:pt x="1818" y="1182"/>
                </a:lnTo>
                <a:lnTo>
                  <a:pt x="1872" y="1170"/>
                </a:lnTo>
                <a:lnTo>
                  <a:pt x="1896" y="1206"/>
                </a:lnTo>
                <a:lnTo>
                  <a:pt x="2148" y="1188"/>
                </a:lnTo>
                <a:lnTo>
                  <a:pt x="2172" y="1236"/>
                </a:lnTo>
                <a:lnTo>
                  <a:pt x="2244" y="1224"/>
                </a:lnTo>
                <a:lnTo>
                  <a:pt x="2268" y="1290"/>
                </a:lnTo>
                <a:lnTo>
                  <a:pt x="2550" y="1284"/>
                </a:lnTo>
                <a:lnTo>
                  <a:pt x="2556" y="1362"/>
                </a:lnTo>
                <a:lnTo>
                  <a:pt x="3582" y="1374"/>
                </a:ln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990066"/>
                    </a:gs>
                    <a:gs pos="100000">
                      <a:srgbClr val="6E0049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" name="Freeform 10"/>
          <p:cNvSpPr>
            <a:spLocks/>
          </p:cNvSpPr>
          <p:nvPr/>
        </p:nvSpPr>
        <p:spPr bwMode="auto">
          <a:xfrm>
            <a:off x="1939383" y="1633475"/>
            <a:ext cx="2524125" cy="3562350"/>
          </a:xfrm>
          <a:custGeom>
            <a:avLst/>
            <a:gdLst>
              <a:gd name="T0" fmla="*/ 0 w 1788"/>
              <a:gd name="T1" fmla="*/ 0 h 2244"/>
              <a:gd name="T2" fmla="*/ 55 w 1788"/>
              <a:gd name="T3" fmla="*/ 18 h 2244"/>
              <a:gd name="T4" fmla="*/ 46 w 1788"/>
              <a:gd name="T5" fmla="*/ 55 h 2244"/>
              <a:gd name="T6" fmla="*/ 41 w 1788"/>
              <a:gd name="T7" fmla="*/ 217 h 2244"/>
              <a:gd name="T8" fmla="*/ 55 w 1788"/>
              <a:gd name="T9" fmla="*/ 406 h 2244"/>
              <a:gd name="T10" fmla="*/ 96 w 1788"/>
              <a:gd name="T11" fmla="*/ 406 h 2244"/>
              <a:gd name="T12" fmla="*/ 96 w 1788"/>
              <a:gd name="T13" fmla="*/ 558 h 2244"/>
              <a:gd name="T14" fmla="*/ 110 w 1788"/>
              <a:gd name="T15" fmla="*/ 599 h 2244"/>
              <a:gd name="T16" fmla="*/ 106 w 1788"/>
              <a:gd name="T17" fmla="*/ 673 h 2244"/>
              <a:gd name="T18" fmla="*/ 138 w 1788"/>
              <a:gd name="T19" fmla="*/ 668 h 2244"/>
              <a:gd name="T20" fmla="*/ 138 w 1788"/>
              <a:gd name="T21" fmla="*/ 765 h 2244"/>
              <a:gd name="T22" fmla="*/ 170 w 1788"/>
              <a:gd name="T23" fmla="*/ 802 h 2244"/>
              <a:gd name="T24" fmla="*/ 165 w 1788"/>
              <a:gd name="T25" fmla="*/ 862 h 2244"/>
              <a:gd name="T26" fmla="*/ 175 w 1788"/>
              <a:gd name="T27" fmla="*/ 899 h 2244"/>
              <a:gd name="T28" fmla="*/ 239 w 1788"/>
              <a:gd name="T29" fmla="*/ 926 h 2244"/>
              <a:gd name="T30" fmla="*/ 253 w 1788"/>
              <a:gd name="T31" fmla="*/ 1000 h 2244"/>
              <a:gd name="T32" fmla="*/ 258 w 1788"/>
              <a:gd name="T33" fmla="*/ 1046 h 2244"/>
              <a:gd name="T34" fmla="*/ 281 w 1788"/>
              <a:gd name="T35" fmla="*/ 1069 h 2244"/>
              <a:gd name="T36" fmla="*/ 318 w 1788"/>
              <a:gd name="T37" fmla="*/ 1101 h 2244"/>
              <a:gd name="T38" fmla="*/ 331 w 1788"/>
              <a:gd name="T39" fmla="*/ 1147 h 2244"/>
              <a:gd name="T40" fmla="*/ 364 w 1788"/>
              <a:gd name="T41" fmla="*/ 1180 h 2244"/>
              <a:gd name="T42" fmla="*/ 401 w 1788"/>
              <a:gd name="T43" fmla="*/ 1240 h 2244"/>
              <a:gd name="T44" fmla="*/ 419 w 1788"/>
              <a:gd name="T45" fmla="*/ 1309 h 2244"/>
              <a:gd name="T46" fmla="*/ 451 w 1788"/>
              <a:gd name="T47" fmla="*/ 1327 h 2244"/>
              <a:gd name="T48" fmla="*/ 483 w 1788"/>
              <a:gd name="T49" fmla="*/ 1323 h 2244"/>
              <a:gd name="T50" fmla="*/ 502 w 1788"/>
              <a:gd name="T51" fmla="*/ 1369 h 2244"/>
              <a:gd name="T52" fmla="*/ 516 w 1788"/>
              <a:gd name="T53" fmla="*/ 1447 h 2244"/>
              <a:gd name="T54" fmla="*/ 557 w 1788"/>
              <a:gd name="T55" fmla="*/ 1447 h 2244"/>
              <a:gd name="T56" fmla="*/ 589 w 1788"/>
              <a:gd name="T57" fmla="*/ 1465 h 2244"/>
              <a:gd name="T58" fmla="*/ 585 w 1788"/>
              <a:gd name="T59" fmla="*/ 1502 h 2244"/>
              <a:gd name="T60" fmla="*/ 612 w 1788"/>
              <a:gd name="T61" fmla="*/ 1544 h 2244"/>
              <a:gd name="T62" fmla="*/ 718 w 1788"/>
              <a:gd name="T63" fmla="*/ 1539 h 2244"/>
              <a:gd name="T64" fmla="*/ 728 w 1788"/>
              <a:gd name="T65" fmla="*/ 1650 h 2244"/>
              <a:gd name="T66" fmla="*/ 755 w 1788"/>
              <a:gd name="T67" fmla="*/ 1677 h 2244"/>
              <a:gd name="T68" fmla="*/ 801 w 1788"/>
              <a:gd name="T69" fmla="*/ 1677 h 2244"/>
              <a:gd name="T70" fmla="*/ 801 w 1788"/>
              <a:gd name="T71" fmla="*/ 1765 h 2244"/>
              <a:gd name="T72" fmla="*/ 967 w 1788"/>
              <a:gd name="T73" fmla="*/ 1760 h 2244"/>
              <a:gd name="T74" fmla="*/ 981 w 1788"/>
              <a:gd name="T75" fmla="*/ 1811 h 2244"/>
              <a:gd name="T76" fmla="*/ 1013 w 1788"/>
              <a:gd name="T77" fmla="*/ 1806 h 2244"/>
              <a:gd name="T78" fmla="*/ 1013 w 1788"/>
              <a:gd name="T79" fmla="*/ 1852 h 2244"/>
              <a:gd name="T80" fmla="*/ 1023 w 1788"/>
              <a:gd name="T81" fmla="*/ 1958 h 2244"/>
              <a:gd name="T82" fmla="*/ 1119 w 1788"/>
              <a:gd name="T83" fmla="*/ 1949 h 2244"/>
              <a:gd name="T84" fmla="*/ 1115 w 1788"/>
              <a:gd name="T85" fmla="*/ 2023 h 2244"/>
              <a:gd name="T86" fmla="*/ 1216 w 1788"/>
              <a:gd name="T87" fmla="*/ 2023 h 2244"/>
              <a:gd name="T88" fmla="*/ 1212 w 1788"/>
              <a:gd name="T89" fmla="*/ 2069 h 2244"/>
              <a:gd name="T90" fmla="*/ 1239 w 1788"/>
              <a:gd name="T91" fmla="*/ 2069 h 2244"/>
              <a:gd name="T92" fmla="*/ 1230 w 1788"/>
              <a:gd name="T93" fmla="*/ 2143 h 2244"/>
              <a:gd name="T94" fmla="*/ 1345 w 1788"/>
              <a:gd name="T95" fmla="*/ 2134 h 2244"/>
              <a:gd name="T96" fmla="*/ 1350 w 1788"/>
              <a:gd name="T97" fmla="*/ 2184 h 2244"/>
              <a:gd name="T98" fmla="*/ 1493 w 1788"/>
              <a:gd name="T99" fmla="*/ 2180 h 2244"/>
              <a:gd name="T100" fmla="*/ 1493 w 1788"/>
              <a:gd name="T101" fmla="*/ 2240 h 2244"/>
              <a:gd name="T102" fmla="*/ 1788 w 1788"/>
              <a:gd name="T103" fmla="*/ 2244 h 2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88" h="2244">
                <a:moveTo>
                  <a:pt x="0" y="0"/>
                </a:moveTo>
                <a:lnTo>
                  <a:pt x="55" y="18"/>
                </a:lnTo>
                <a:lnTo>
                  <a:pt x="46" y="55"/>
                </a:lnTo>
                <a:lnTo>
                  <a:pt x="41" y="217"/>
                </a:lnTo>
                <a:lnTo>
                  <a:pt x="55" y="406"/>
                </a:lnTo>
                <a:lnTo>
                  <a:pt x="96" y="406"/>
                </a:lnTo>
                <a:lnTo>
                  <a:pt x="96" y="558"/>
                </a:lnTo>
                <a:lnTo>
                  <a:pt x="110" y="599"/>
                </a:lnTo>
                <a:lnTo>
                  <a:pt x="106" y="673"/>
                </a:lnTo>
                <a:lnTo>
                  <a:pt x="138" y="668"/>
                </a:lnTo>
                <a:lnTo>
                  <a:pt x="138" y="765"/>
                </a:lnTo>
                <a:lnTo>
                  <a:pt x="170" y="802"/>
                </a:lnTo>
                <a:lnTo>
                  <a:pt x="165" y="862"/>
                </a:lnTo>
                <a:lnTo>
                  <a:pt x="175" y="899"/>
                </a:lnTo>
                <a:lnTo>
                  <a:pt x="239" y="926"/>
                </a:lnTo>
                <a:lnTo>
                  <a:pt x="253" y="1000"/>
                </a:lnTo>
                <a:lnTo>
                  <a:pt x="258" y="1046"/>
                </a:lnTo>
                <a:lnTo>
                  <a:pt x="281" y="1069"/>
                </a:lnTo>
                <a:lnTo>
                  <a:pt x="318" y="1101"/>
                </a:lnTo>
                <a:lnTo>
                  <a:pt x="331" y="1147"/>
                </a:lnTo>
                <a:lnTo>
                  <a:pt x="364" y="1180"/>
                </a:lnTo>
                <a:lnTo>
                  <a:pt x="401" y="1240"/>
                </a:lnTo>
                <a:lnTo>
                  <a:pt x="419" y="1309"/>
                </a:lnTo>
                <a:lnTo>
                  <a:pt x="451" y="1327"/>
                </a:lnTo>
                <a:lnTo>
                  <a:pt x="483" y="1323"/>
                </a:lnTo>
                <a:lnTo>
                  <a:pt x="502" y="1369"/>
                </a:lnTo>
                <a:lnTo>
                  <a:pt x="516" y="1447"/>
                </a:lnTo>
                <a:lnTo>
                  <a:pt x="557" y="1447"/>
                </a:lnTo>
                <a:lnTo>
                  <a:pt x="589" y="1465"/>
                </a:lnTo>
                <a:lnTo>
                  <a:pt x="585" y="1502"/>
                </a:lnTo>
                <a:lnTo>
                  <a:pt x="612" y="1544"/>
                </a:lnTo>
                <a:lnTo>
                  <a:pt x="718" y="1539"/>
                </a:lnTo>
                <a:lnTo>
                  <a:pt x="728" y="1650"/>
                </a:lnTo>
                <a:lnTo>
                  <a:pt x="755" y="1677"/>
                </a:lnTo>
                <a:lnTo>
                  <a:pt x="801" y="1677"/>
                </a:lnTo>
                <a:lnTo>
                  <a:pt x="801" y="1765"/>
                </a:lnTo>
                <a:lnTo>
                  <a:pt x="967" y="1760"/>
                </a:lnTo>
                <a:lnTo>
                  <a:pt x="981" y="1811"/>
                </a:lnTo>
                <a:lnTo>
                  <a:pt x="1013" y="1806"/>
                </a:lnTo>
                <a:lnTo>
                  <a:pt x="1013" y="1852"/>
                </a:lnTo>
                <a:lnTo>
                  <a:pt x="1023" y="1958"/>
                </a:lnTo>
                <a:lnTo>
                  <a:pt x="1119" y="1949"/>
                </a:lnTo>
                <a:lnTo>
                  <a:pt x="1115" y="2023"/>
                </a:lnTo>
                <a:lnTo>
                  <a:pt x="1216" y="2023"/>
                </a:lnTo>
                <a:lnTo>
                  <a:pt x="1212" y="2069"/>
                </a:lnTo>
                <a:lnTo>
                  <a:pt x="1239" y="2069"/>
                </a:lnTo>
                <a:lnTo>
                  <a:pt x="1230" y="2143"/>
                </a:lnTo>
                <a:lnTo>
                  <a:pt x="1345" y="2134"/>
                </a:lnTo>
                <a:lnTo>
                  <a:pt x="1350" y="2184"/>
                </a:lnTo>
                <a:lnTo>
                  <a:pt x="1493" y="2180"/>
                </a:lnTo>
                <a:lnTo>
                  <a:pt x="1493" y="2240"/>
                </a:lnTo>
                <a:lnTo>
                  <a:pt x="1788" y="2244"/>
                </a:lnTo>
              </a:path>
            </a:pathLst>
          </a:custGeom>
          <a:noFill/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rgbClr val="990066"/>
                    </a:gs>
                    <a:gs pos="100000">
                      <a:srgbClr val="6E0049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Rectangle 11"/>
          <p:cNvSpPr>
            <a:spLocks noChangeAspect="1" noChangeArrowheads="1"/>
          </p:cNvSpPr>
          <p:nvPr/>
        </p:nvSpPr>
        <p:spPr bwMode="auto">
          <a:xfrm>
            <a:off x="3523903" y="5683188"/>
            <a:ext cx="26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60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" name="Rectangle 12"/>
          <p:cNvSpPr>
            <a:spLocks noChangeAspect="1" noChangeArrowheads="1"/>
          </p:cNvSpPr>
          <p:nvPr/>
        </p:nvSpPr>
        <p:spPr bwMode="auto">
          <a:xfrm>
            <a:off x="2955578" y="5683188"/>
            <a:ext cx="26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Rectangle 13"/>
          <p:cNvSpPr>
            <a:spLocks noChangeAspect="1" noChangeArrowheads="1"/>
          </p:cNvSpPr>
          <p:nvPr/>
        </p:nvSpPr>
        <p:spPr bwMode="auto">
          <a:xfrm>
            <a:off x="4116040" y="5683188"/>
            <a:ext cx="26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80</a:t>
            </a:r>
            <a:endParaRPr lang="en-US" sz="16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" name="Rectangle 14"/>
          <p:cNvSpPr>
            <a:spLocks noChangeAspect="1" noChangeArrowheads="1"/>
          </p:cNvSpPr>
          <p:nvPr/>
        </p:nvSpPr>
        <p:spPr bwMode="auto">
          <a:xfrm>
            <a:off x="4659058" y="5683188"/>
            <a:ext cx="380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100</a:t>
            </a:r>
            <a:endParaRPr lang="en-US" sz="16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Rectangle 15"/>
          <p:cNvSpPr>
            <a:spLocks noChangeAspect="1" noChangeArrowheads="1"/>
          </p:cNvSpPr>
          <p:nvPr/>
        </p:nvSpPr>
        <p:spPr bwMode="auto">
          <a:xfrm>
            <a:off x="5217858" y="5683188"/>
            <a:ext cx="380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120</a:t>
            </a:r>
            <a:endParaRPr lang="en-US" sz="160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" name="Rectangle 16"/>
          <p:cNvSpPr>
            <a:spLocks noChangeAspect="1" noChangeArrowheads="1"/>
          </p:cNvSpPr>
          <p:nvPr/>
        </p:nvSpPr>
        <p:spPr bwMode="auto">
          <a:xfrm>
            <a:off x="5835396" y="5683188"/>
            <a:ext cx="380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140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" name="Rectangle 17"/>
          <p:cNvSpPr>
            <a:spLocks noChangeAspect="1" noChangeArrowheads="1"/>
          </p:cNvSpPr>
          <p:nvPr/>
        </p:nvSpPr>
        <p:spPr bwMode="auto">
          <a:xfrm>
            <a:off x="6411658" y="5683188"/>
            <a:ext cx="380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160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" name="Line 18"/>
          <p:cNvSpPr>
            <a:spLocks noChangeAspect="1" noChangeShapeType="1"/>
          </p:cNvSpPr>
          <p:nvPr/>
        </p:nvSpPr>
        <p:spPr bwMode="auto">
          <a:xfrm>
            <a:off x="1844133" y="5524438"/>
            <a:ext cx="873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" name="Line 19"/>
          <p:cNvSpPr>
            <a:spLocks noChangeAspect="1" noChangeShapeType="1"/>
          </p:cNvSpPr>
          <p:nvPr/>
        </p:nvSpPr>
        <p:spPr bwMode="auto">
          <a:xfrm>
            <a:off x="1844133" y="3981388"/>
            <a:ext cx="87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" name="Line 20"/>
          <p:cNvSpPr>
            <a:spLocks noChangeAspect="1" noChangeShapeType="1"/>
          </p:cNvSpPr>
          <p:nvPr/>
        </p:nvSpPr>
        <p:spPr bwMode="auto">
          <a:xfrm>
            <a:off x="1844133" y="3171763"/>
            <a:ext cx="87313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" name="Line 21"/>
          <p:cNvSpPr>
            <a:spLocks noChangeAspect="1" noChangeShapeType="1"/>
          </p:cNvSpPr>
          <p:nvPr/>
        </p:nvSpPr>
        <p:spPr bwMode="auto">
          <a:xfrm>
            <a:off x="1844133" y="2374838"/>
            <a:ext cx="87313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" name="Line 22"/>
          <p:cNvSpPr>
            <a:spLocks noChangeAspect="1" noChangeShapeType="1"/>
          </p:cNvSpPr>
          <p:nvPr/>
        </p:nvSpPr>
        <p:spPr bwMode="auto">
          <a:xfrm>
            <a:off x="1931446" y="5529200"/>
            <a:ext cx="52593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Rectangle 23"/>
          <p:cNvSpPr>
            <a:spLocks noChangeAspect="1" noChangeArrowheads="1"/>
          </p:cNvSpPr>
          <p:nvPr/>
        </p:nvSpPr>
        <p:spPr bwMode="auto">
          <a:xfrm>
            <a:off x="1707608" y="5416488"/>
            <a:ext cx="1521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Rectangle 24"/>
          <p:cNvSpPr>
            <a:spLocks noChangeAspect="1" noChangeArrowheads="1"/>
          </p:cNvSpPr>
          <p:nvPr/>
        </p:nvSpPr>
        <p:spPr bwMode="auto">
          <a:xfrm>
            <a:off x="1607596" y="3859150"/>
            <a:ext cx="26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40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Rectangle 25"/>
          <p:cNvSpPr>
            <a:spLocks noChangeAspect="1" noChangeArrowheads="1"/>
          </p:cNvSpPr>
          <p:nvPr/>
        </p:nvSpPr>
        <p:spPr bwMode="auto">
          <a:xfrm>
            <a:off x="1607596" y="3052700"/>
            <a:ext cx="26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60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Rectangle 26"/>
          <p:cNvSpPr>
            <a:spLocks noChangeAspect="1" noChangeArrowheads="1"/>
          </p:cNvSpPr>
          <p:nvPr/>
        </p:nvSpPr>
        <p:spPr bwMode="auto">
          <a:xfrm>
            <a:off x="1607596" y="2262125"/>
            <a:ext cx="26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80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Line 27"/>
          <p:cNvSpPr>
            <a:spLocks noChangeAspect="1" noChangeShapeType="1"/>
          </p:cNvSpPr>
          <p:nvPr/>
        </p:nvSpPr>
        <p:spPr bwMode="auto">
          <a:xfrm>
            <a:off x="1844133" y="4756088"/>
            <a:ext cx="87313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" name="Rectangle 28"/>
          <p:cNvSpPr>
            <a:spLocks noChangeAspect="1" noChangeArrowheads="1"/>
          </p:cNvSpPr>
          <p:nvPr/>
        </p:nvSpPr>
        <p:spPr bwMode="auto">
          <a:xfrm>
            <a:off x="1607596" y="4635438"/>
            <a:ext cx="26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20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" name="Line 29"/>
          <p:cNvSpPr>
            <a:spLocks noChangeAspect="1" noChangeShapeType="1"/>
          </p:cNvSpPr>
          <p:nvPr/>
        </p:nvSpPr>
        <p:spPr bwMode="auto">
          <a:xfrm>
            <a:off x="2507708" y="5526025"/>
            <a:ext cx="3175" cy="133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" name="Line 30"/>
          <p:cNvSpPr>
            <a:spLocks noChangeAspect="1" noChangeShapeType="1"/>
          </p:cNvSpPr>
          <p:nvPr/>
        </p:nvSpPr>
        <p:spPr bwMode="auto">
          <a:xfrm>
            <a:off x="3085558" y="5526025"/>
            <a:ext cx="1588" cy="133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Line 31"/>
          <p:cNvSpPr>
            <a:spLocks noChangeAspect="1" noChangeShapeType="1"/>
          </p:cNvSpPr>
          <p:nvPr/>
        </p:nvSpPr>
        <p:spPr bwMode="auto">
          <a:xfrm>
            <a:off x="3657058" y="5526025"/>
            <a:ext cx="0" cy="133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6" name="Line 32"/>
          <p:cNvSpPr>
            <a:spLocks noChangeAspect="1" noChangeShapeType="1"/>
          </p:cNvSpPr>
          <p:nvPr/>
        </p:nvSpPr>
        <p:spPr bwMode="auto">
          <a:xfrm>
            <a:off x="4252371" y="5526025"/>
            <a:ext cx="3175" cy="133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" name="Line 33"/>
          <p:cNvSpPr>
            <a:spLocks noChangeAspect="1" noChangeShapeType="1"/>
          </p:cNvSpPr>
          <p:nvPr/>
        </p:nvSpPr>
        <p:spPr bwMode="auto">
          <a:xfrm>
            <a:off x="4854033" y="5526025"/>
            <a:ext cx="0" cy="133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Line 34"/>
          <p:cNvSpPr>
            <a:spLocks noChangeAspect="1" noChangeShapeType="1"/>
          </p:cNvSpPr>
          <p:nvPr/>
        </p:nvSpPr>
        <p:spPr bwMode="auto">
          <a:xfrm>
            <a:off x="5420771" y="5526025"/>
            <a:ext cx="3175" cy="133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Line 35"/>
          <p:cNvSpPr>
            <a:spLocks noChangeAspect="1" noChangeShapeType="1"/>
          </p:cNvSpPr>
          <p:nvPr/>
        </p:nvSpPr>
        <p:spPr bwMode="auto">
          <a:xfrm>
            <a:off x="6020846" y="5526025"/>
            <a:ext cx="1587" cy="130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0" name="Line 36"/>
          <p:cNvSpPr>
            <a:spLocks noChangeAspect="1" noChangeShapeType="1"/>
          </p:cNvSpPr>
          <p:nvPr/>
        </p:nvSpPr>
        <p:spPr bwMode="auto">
          <a:xfrm>
            <a:off x="6608221" y="5526025"/>
            <a:ext cx="0" cy="130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1" name="Line 37"/>
          <p:cNvSpPr>
            <a:spLocks noChangeShapeType="1"/>
          </p:cNvSpPr>
          <p:nvPr/>
        </p:nvSpPr>
        <p:spPr bwMode="auto">
          <a:xfrm flipH="1">
            <a:off x="1936208" y="1547750"/>
            <a:ext cx="0" cy="399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  <a:defRPr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" name="Rectangle 38"/>
          <p:cNvSpPr>
            <a:spLocks noChangeAspect="1" noChangeArrowheads="1"/>
          </p:cNvSpPr>
          <p:nvPr/>
        </p:nvSpPr>
        <p:spPr bwMode="auto">
          <a:xfrm>
            <a:off x="2371378" y="5683188"/>
            <a:ext cx="2663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20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" name="Rectangle 39"/>
          <p:cNvSpPr>
            <a:spLocks noChangeAspect="1" noChangeArrowheads="1"/>
          </p:cNvSpPr>
          <p:nvPr/>
        </p:nvSpPr>
        <p:spPr bwMode="auto">
          <a:xfrm>
            <a:off x="1851379" y="5683188"/>
            <a:ext cx="1521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0</a:t>
            </a:r>
            <a:endParaRPr lang="en-US" sz="1600" i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" name="Line 40"/>
          <p:cNvSpPr>
            <a:spLocks noChangeAspect="1" noChangeShapeType="1"/>
          </p:cNvSpPr>
          <p:nvPr/>
        </p:nvSpPr>
        <p:spPr bwMode="auto">
          <a:xfrm>
            <a:off x="1839371" y="1581088"/>
            <a:ext cx="87312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" name="Rectangle 41"/>
          <p:cNvSpPr>
            <a:spLocks noChangeAspect="1" noChangeArrowheads="1"/>
          </p:cNvSpPr>
          <p:nvPr/>
        </p:nvSpPr>
        <p:spPr bwMode="auto">
          <a:xfrm>
            <a:off x="1507583" y="1462025"/>
            <a:ext cx="380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100</a:t>
            </a:r>
            <a:endParaRPr lang="en-US" sz="16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6" name="Rectangle 42"/>
          <p:cNvSpPr>
            <a:spLocks noChangeAspect="1" noChangeArrowheads="1"/>
          </p:cNvSpPr>
          <p:nvPr/>
        </p:nvSpPr>
        <p:spPr bwMode="auto">
          <a:xfrm>
            <a:off x="4077630" y="6029263"/>
            <a:ext cx="9606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Months</a:t>
            </a:r>
            <a:endParaRPr lang="en-US" sz="2000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7" name="Rectangle 44"/>
          <p:cNvSpPr>
            <a:spLocks noChangeAspect="1" noChangeArrowheads="1"/>
          </p:cNvSpPr>
          <p:nvPr/>
        </p:nvSpPr>
        <p:spPr bwMode="auto">
          <a:xfrm>
            <a:off x="3747008" y="2425700"/>
            <a:ext cx="30495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All patients with cirrhosis</a:t>
            </a:r>
            <a:endParaRPr lang="en-US" sz="20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" name="Rectangle 45"/>
          <p:cNvSpPr>
            <a:spLocks noChangeAspect="1" noChangeArrowheads="1"/>
          </p:cNvSpPr>
          <p:nvPr/>
        </p:nvSpPr>
        <p:spPr bwMode="auto">
          <a:xfrm>
            <a:off x="3505708" y="4349965"/>
            <a:ext cx="36714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Decompensated cirrhosis</a:t>
            </a:r>
            <a:endParaRPr lang="en-US" sz="20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" name="Line 46"/>
          <p:cNvSpPr>
            <a:spLocks noChangeAspect="1" noChangeShapeType="1"/>
          </p:cNvSpPr>
          <p:nvPr/>
        </p:nvSpPr>
        <p:spPr bwMode="auto">
          <a:xfrm>
            <a:off x="1931446" y="5516500"/>
            <a:ext cx="3175" cy="133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0" name="Rectangle 47"/>
          <p:cNvSpPr>
            <a:spLocks noChangeAspect="1" noChangeArrowheads="1"/>
          </p:cNvSpPr>
          <p:nvPr/>
        </p:nvSpPr>
        <p:spPr bwMode="auto">
          <a:xfrm>
            <a:off x="6995858" y="5683188"/>
            <a:ext cx="3804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180</a:t>
            </a:r>
            <a:endParaRPr lang="en-US" sz="16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" name="Line 48"/>
          <p:cNvSpPr>
            <a:spLocks noChangeAspect="1" noChangeShapeType="1"/>
          </p:cNvSpPr>
          <p:nvPr/>
        </p:nvSpPr>
        <p:spPr bwMode="auto">
          <a:xfrm>
            <a:off x="7192421" y="5511738"/>
            <a:ext cx="0" cy="130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7B46D0"/>
              </a:buClr>
              <a:buSzPct val="80000"/>
              <a:buFont typeface="Wingdings" charset="0"/>
              <a:buNone/>
            </a:pPr>
            <a:endParaRPr kumimoji="1"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2" name="Text Box 52"/>
          <p:cNvSpPr txBox="1">
            <a:spLocks noChangeArrowheads="1"/>
          </p:cNvSpPr>
          <p:nvPr/>
        </p:nvSpPr>
        <p:spPr bwMode="auto">
          <a:xfrm>
            <a:off x="6769608" y="3526093"/>
            <a:ext cx="1764792" cy="5170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Median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survival~ </a:t>
            </a:r>
            <a:b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9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years</a:t>
            </a:r>
          </a:p>
        </p:txBody>
      </p:sp>
      <p:sp>
        <p:nvSpPr>
          <p:cNvPr id="133" name="Text Box 53"/>
          <p:cNvSpPr txBox="1">
            <a:spLocks noChangeArrowheads="1"/>
          </p:cNvSpPr>
          <p:nvPr/>
        </p:nvSpPr>
        <p:spPr bwMode="auto">
          <a:xfrm>
            <a:off x="4440736" y="4940300"/>
            <a:ext cx="1764792" cy="5170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Median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survival~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1.6 years</a:t>
            </a:r>
          </a:p>
        </p:txBody>
      </p:sp>
      <p:sp>
        <p:nvSpPr>
          <p:cNvPr id="134" name="Rectangle 8"/>
          <p:cNvSpPr>
            <a:spLocks noChangeAspect="1" noChangeArrowheads="1"/>
          </p:cNvSpPr>
          <p:nvPr/>
        </p:nvSpPr>
        <p:spPr bwMode="auto">
          <a:xfrm>
            <a:off x="939800" y="2035906"/>
            <a:ext cx="307777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>
            <a:spAutoFit/>
          </a:bodyPr>
          <a:lstStyle/>
          <a:p>
            <a:pPr algn="ctr" defTabSz="9350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Probability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of Survival</a:t>
            </a:r>
            <a:endParaRPr lang="en-US" sz="2000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8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b="1" dirty="0" smtClean="0"/>
              <a:t>Research Support</a:t>
            </a:r>
            <a:br>
              <a:rPr lang="en-US" b="1" dirty="0" smtClean="0"/>
            </a:br>
            <a:r>
              <a:rPr lang="en-US" dirty="0" smtClean="0"/>
              <a:t>-</a:t>
            </a:r>
            <a:r>
              <a:rPr lang="en-US" b="1" dirty="0" smtClean="0"/>
              <a:t> </a:t>
            </a:r>
            <a:r>
              <a:rPr lang="en-US" b="0" dirty="0" err="1" smtClean="0"/>
              <a:t>AbbVie</a:t>
            </a:r>
            <a:r>
              <a:rPr lang="en-US" b="0" dirty="0" smtClean="0"/>
              <a:t>, BMS, </a:t>
            </a:r>
            <a:r>
              <a:rPr lang="en-US" b="0" dirty="0" err="1" smtClean="0"/>
              <a:t>Genfit</a:t>
            </a:r>
            <a:r>
              <a:rPr lang="en-US" b="0" dirty="0" smtClean="0"/>
              <a:t>, Gilead, </a:t>
            </a:r>
            <a:r>
              <a:rPr lang="en-US" b="0" dirty="0" err="1" smtClean="0"/>
              <a:t>Idenix</a:t>
            </a:r>
            <a:r>
              <a:rPr lang="en-US" b="0" dirty="0" smtClean="0"/>
              <a:t>, Ikaria, Janssen,</a:t>
            </a:r>
            <a:br>
              <a:rPr lang="en-US" b="0" dirty="0" smtClean="0"/>
            </a:br>
            <a:r>
              <a:rPr lang="en-US" b="0" dirty="0" smtClean="0"/>
              <a:t>  </a:t>
            </a:r>
            <a:r>
              <a:rPr lang="en-US" b="0" dirty="0" err="1" smtClean="0"/>
              <a:t>Lumena</a:t>
            </a:r>
            <a:r>
              <a:rPr lang="en-US" b="0" dirty="0" smtClean="0"/>
              <a:t>, Merck, Roche/Genentech, Salix, </a:t>
            </a:r>
            <a:r>
              <a:rPr lang="en-US" b="0" dirty="0" err="1" smtClean="0"/>
              <a:t>Sundise</a:t>
            </a:r>
            <a:r>
              <a:rPr lang="en-US" b="0" dirty="0" smtClean="0"/>
              <a:t>,</a:t>
            </a:r>
            <a:br>
              <a:rPr lang="en-US" b="0" dirty="0" smtClean="0"/>
            </a:br>
            <a:r>
              <a:rPr lang="en-US" b="0" dirty="0" smtClean="0"/>
              <a:t>  Vertex, Vital Therapies</a:t>
            </a:r>
          </a:p>
          <a:p>
            <a:pPr>
              <a:spcBef>
                <a:spcPts val="2000"/>
              </a:spcBef>
            </a:pPr>
            <a:r>
              <a:rPr lang="en-US" b="1" dirty="0" smtClean="0"/>
              <a:t>Speaker’s Honorarium</a:t>
            </a:r>
            <a:br>
              <a:rPr lang="en-US" b="1" dirty="0" smtClean="0"/>
            </a:br>
            <a:r>
              <a:rPr lang="en-US" dirty="0" smtClean="0"/>
              <a:t>- </a:t>
            </a:r>
            <a:r>
              <a:rPr lang="en-US" b="0" dirty="0" smtClean="0"/>
              <a:t>Roche/Genentech, Salix, Vertex </a:t>
            </a:r>
          </a:p>
          <a:p>
            <a:pPr>
              <a:spcBef>
                <a:spcPts val="2000"/>
              </a:spcBef>
            </a:pPr>
            <a:r>
              <a:rPr lang="en-US" b="1" dirty="0" smtClean="0"/>
              <a:t>Consultant</a:t>
            </a:r>
            <a:br>
              <a:rPr lang="en-US" b="1" dirty="0" smtClean="0"/>
            </a:br>
            <a:r>
              <a:rPr lang="en-US" dirty="0" smtClean="0"/>
              <a:t>- </a:t>
            </a:r>
            <a:r>
              <a:rPr lang="en-US" b="0" dirty="0" smtClean="0"/>
              <a:t>Genentech, Gilead, </a:t>
            </a:r>
            <a:r>
              <a:rPr lang="en-US" b="0" dirty="0" err="1" smtClean="0"/>
              <a:t>Kadmon</a:t>
            </a:r>
            <a:r>
              <a:rPr lang="en-US" b="0" dirty="0" smtClean="0"/>
              <a:t>, Janssen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1" i="1" dirty="0" smtClean="0">
                <a:solidFill>
                  <a:schemeClr val="accent1"/>
                </a:solidFill>
              </a:rPr>
              <a:t>Dr. Box was a Recipient of a Liver Transplant, October 2002</a:t>
            </a:r>
            <a:endParaRPr lang="en-US" sz="2000" b="1" i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n-US" sz="4000" dirty="0" smtClean="0">
                <a:cs typeface="+mj-cs"/>
              </a:rPr>
              <a:t>Timing for Referral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smtClean="0">
                <a:cs typeface="+mj-cs"/>
              </a:rPr>
              <a:t> UNOS </a:t>
            </a:r>
            <a:r>
              <a:rPr lang="en-US" sz="3200" dirty="0"/>
              <a:t>Model for End-stage Liver Disease</a:t>
            </a:r>
            <a:br>
              <a:rPr lang="en-US" sz="3200" dirty="0"/>
            </a:br>
            <a:r>
              <a:rPr lang="en-US" sz="3200" dirty="0" smtClean="0"/>
              <a:t>(</a:t>
            </a:r>
            <a:r>
              <a:rPr lang="en-US" sz="3200" dirty="0" smtClean="0">
                <a:cs typeface="+mj-cs"/>
              </a:rPr>
              <a:t>MELD) Score As a Predictor of 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000"/>
              </a:spcBef>
              <a:defRPr/>
            </a:pPr>
            <a:r>
              <a:rPr lang="en-US" dirty="0"/>
              <a:t>MELD score based on Creatinine, Bilirubin, and INR</a:t>
            </a:r>
          </a:p>
          <a:p>
            <a:pPr>
              <a:spcBef>
                <a:spcPts val="2000"/>
              </a:spcBef>
              <a:defRPr/>
            </a:pPr>
            <a:r>
              <a:rPr lang="en-US" dirty="0"/>
              <a:t>Range = 6 (lowest risk) to 40 (highest risk)</a:t>
            </a:r>
          </a:p>
          <a:p>
            <a:pPr>
              <a:spcBef>
                <a:spcPts val="2000"/>
              </a:spcBef>
              <a:defRPr/>
            </a:pPr>
            <a:r>
              <a:rPr lang="en-US" dirty="0"/>
              <a:t>Predicts survival</a:t>
            </a:r>
          </a:p>
          <a:p>
            <a:pPr>
              <a:spcBef>
                <a:spcPts val="2000"/>
              </a:spcBef>
              <a:defRPr/>
            </a:pPr>
            <a:r>
              <a:rPr lang="en-US" dirty="0"/>
              <a:t>Also used in organ allocation process</a:t>
            </a:r>
          </a:p>
          <a:p>
            <a:pPr marL="0" indent="0">
              <a:spcBef>
                <a:spcPts val="2000"/>
              </a:spcBef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30600" y="29845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3</a:t>
            </a:r>
            <a:r>
              <a:rPr lang="en-US" dirty="0" smtClean="0"/>
              <a:t>-Month </a:t>
            </a:r>
            <a:r>
              <a:rPr lang="en-US" dirty="0"/>
              <a:t>Mortality by MELD </a:t>
            </a:r>
            <a:r>
              <a:rPr lang="en-US" dirty="0" smtClean="0"/>
              <a:t>Score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389475" y="1634065"/>
            <a:ext cx="8241099" cy="4693978"/>
            <a:chOff x="364068" y="1905000"/>
            <a:chExt cx="8314263" cy="4227634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 rot="16200000">
              <a:off x="-469109" y="3271578"/>
              <a:ext cx="2109394" cy="443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% Mortality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429001" y="5689595"/>
              <a:ext cx="3290654" cy="443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MELD score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391642" y="2045624"/>
              <a:ext cx="7286689" cy="3029652"/>
            </a:xfrm>
            <a:prstGeom prst="rect">
              <a:avLst/>
            </a:prstGeom>
            <a:solidFill>
              <a:srgbClr val="E6EBF2"/>
            </a:solidFill>
            <a:ln w="28575" cmpd="sng">
              <a:solidFill>
                <a:schemeClr val="tx1"/>
              </a:solidFill>
            </a:ln>
            <a:extLst/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386955" y="2467501"/>
              <a:ext cx="7284374" cy="7644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1288516" y="2038593"/>
              <a:ext cx="112545" cy="3034323"/>
              <a:chOff x="1435100" y="2076450"/>
              <a:chExt cx="101640" cy="2740306"/>
            </a:xfrm>
          </p:grpSpPr>
          <p:sp>
            <p:nvSpPr>
              <p:cNvPr id="22" name="Line 17"/>
              <p:cNvSpPr>
                <a:spLocks noChangeAspect="1" noChangeShapeType="1"/>
              </p:cNvSpPr>
              <p:nvPr/>
            </p:nvSpPr>
            <p:spPr bwMode="auto">
              <a:xfrm>
                <a:off x="1435100" y="2076450"/>
                <a:ext cx="101640" cy="3451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9" name="Line 17"/>
              <p:cNvSpPr>
                <a:spLocks noChangeAspect="1" noChangeShapeType="1"/>
              </p:cNvSpPr>
              <p:nvPr/>
            </p:nvSpPr>
            <p:spPr bwMode="auto">
              <a:xfrm>
                <a:off x="1435100" y="2463800"/>
                <a:ext cx="101640" cy="3451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0" name="Line 17"/>
              <p:cNvSpPr>
                <a:spLocks noChangeAspect="1" noChangeShapeType="1"/>
              </p:cNvSpPr>
              <p:nvPr/>
            </p:nvSpPr>
            <p:spPr bwMode="auto">
              <a:xfrm>
                <a:off x="1435100" y="2849031"/>
                <a:ext cx="101640" cy="3451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1" name="Line 17"/>
              <p:cNvSpPr>
                <a:spLocks noChangeAspect="1" noChangeShapeType="1"/>
              </p:cNvSpPr>
              <p:nvPr/>
            </p:nvSpPr>
            <p:spPr bwMode="auto">
              <a:xfrm>
                <a:off x="1435100" y="3238499"/>
                <a:ext cx="101640" cy="3451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2" name="Line 17"/>
              <p:cNvSpPr>
                <a:spLocks noChangeAspect="1" noChangeShapeType="1"/>
              </p:cNvSpPr>
              <p:nvPr/>
            </p:nvSpPr>
            <p:spPr bwMode="auto">
              <a:xfrm>
                <a:off x="1435100" y="3640662"/>
                <a:ext cx="101640" cy="3451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3" name="Line 17"/>
              <p:cNvSpPr>
                <a:spLocks noChangeAspect="1" noChangeShapeType="1"/>
              </p:cNvSpPr>
              <p:nvPr/>
            </p:nvSpPr>
            <p:spPr bwMode="auto">
              <a:xfrm>
                <a:off x="1435100" y="4030140"/>
                <a:ext cx="101640" cy="3451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4" name="Line 17"/>
              <p:cNvSpPr>
                <a:spLocks noChangeAspect="1" noChangeShapeType="1"/>
              </p:cNvSpPr>
              <p:nvPr/>
            </p:nvSpPr>
            <p:spPr bwMode="auto">
              <a:xfrm>
                <a:off x="1435100" y="4419608"/>
                <a:ext cx="101640" cy="3451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" name="Line 17"/>
              <p:cNvSpPr>
                <a:spLocks noChangeAspect="1" noChangeShapeType="1"/>
              </p:cNvSpPr>
              <p:nvPr/>
            </p:nvSpPr>
            <p:spPr bwMode="auto">
              <a:xfrm>
                <a:off x="1435100" y="4813305"/>
                <a:ext cx="101640" cy="3451"/>
              </a:xfrm>
              <a:prstGeom prst="line">
                <a:avLst/>
              </a:pr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1391649" y="5069088"/>
              <a:ext cx="7284430" cy="115423"/>
              <a:chOff x="1528239" y="4813299"/>
              <a:chExt cx="6578592" cy="104239"/>
            </a:xfrm>
          </p:grpSpPr>
          <p:sp>
            <p:nvSpPr>
              <p:cNvPr id="33" name="Line 28"/>
              <p:cNvSpPr>
                <a:spLocks noChangeAspect="1" noChangeShapeType="1"/>
              </p:cNvSpPr>
              <p:nvPr/>
            </p:nvSpPr>
            <p:spPr bwMode="auto">
              <a:xfrm>
                <a:off x="1528239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6" name="Line 28"/>
              <p:cNvSpPr>
                <a:spLocks noChangeAspect="1" noChangeShapeType="1"/>
              </p:cNvSpPr>
              <p:nvPr/>
            </p:nvSpPr>
            <p:spPr bwMode="auto">
              <a:xfrm>
                <a:off x="1742502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7" name="Line 28"/>
              <p:cNvSpPr>
                <a:spLocks noChangeAspect="1" noChangeShapeType="1"/>
              </p:cNvSpPr>
              <p:nvPr/>
            </p:nvSpPr>
            <p:spPr bwMode="auto">
              <a:xfrm>
                <a:off x="1943103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8" name="Line 28"/>
              <p:cNvSpPr>
                <a:spLocks noChangeAspect="1" noChangeShapeType="1"/>
              </p:cNvSpPr>
              <p:nvPr/>
            </p:nvSpPr>
            <p:spPr bwMode="auto">
              <a:xfrm>
                <a:off x="2150532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" name="Line 28"/>
              <p:cNvSpPr>
                <a:spLocks noChangeAspect="1" noChangeShapeType="1"/>
              </p:cNvSpPr>
              <p:nvPr/>
            </p:nvSpPr>
            <p:spPr bwMode="auto">
              <a:xfrm>
                <a:off x="2352096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0" name="Line 28"/>
              <p:cNvSpPr>
                <a:spLocks noChangeAspect="1" noChangeShapeType="1"/>
              </p:cNvSpPr>
              <p:nvPr/>
            </p:nvSpPr>
            <p:spPr bwMode="auto">
              <a:xfrm>
                <a:off x="2561163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" name="Line 28"/>
              <p:cNvSpPr>
                <a:spLocks noChangeAspect="1" noChangeShapeType="1"/>
              </p:cNvSpPr>
              <p:nvPr/>
            </p:nvSpPr>
            <p:spPr bwMode="auto">
              <a:xfrm>
                <a:off x="2766978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2" name="Line 28"/>
              <p:cNvSpPr>
                <a:spLocks noChangeAspect="1" noChangeShapeType="1"/>
              </p:cNvSpPr>
              <p:nvPr/>
            </p:nvSpPr>
            <p:spPr bwMode="auto">
              <a:xfrm>
                <a:off x="2967579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3" name="Line 28"/>
              <p:cNvSpPr>
                <a:spLocks noChangeAspect="1" noChangeShapeType="1"/>
              </p:cNvSpPr>
              <p:nvPr/>
            </p:nvSpPr>
            <p:spPr bwMode="auto">
              <a:xfrm>
                <a:off x="3175008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4" name="Line 28"/>
              <p:cNvSpPr>
                <a:spLocks noChangeAspect="1" noChangeShapeType="1"/>
              </p:cNvSpPr>
              <p:nvPr/>
            </p:nvSpPr>
            <p:spPr bwMode="auto">
              <a:xfrm>
                <a:off x="3376572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5" name="Line 28"/>
              <p:cNvSpPr>
                <a:spLocks noChangeAspect="1" noChangeShapeType="1"/>
              </p:cNvSpPr>
              <p:nvPr/>
            </p:nvSpPr>
            <p:spPr bwMode="auto">
              <a:xfrm>
                <a:off x="3585639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" name="Line 28"/>
              <p:cNvSpPr>
                <a:spLocks noChangeAspect="1" noChangeShapeType="1"/>
              </p:cNvSpPr>
              <p:nvPr/>
            </p:nvSpPr>
            <p:spPr bwMode="auto">
              <a:xfrm>
                <a:off x="3794043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Line 28"/>
              <p:cNvSpPr>
                <a:spLocks noChangeAspect="1" noChangeShapeType="1"/>
              </p:cNvSpPr>
              <p:nvPr/>
            </p:nvSpPr>
            <p:spPr bwMode="auto">
              <a:xfrm>
                <a:off x="3994644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Line 28"/>
              <p:cNvSpPr>
                <a:spLocks noChangeAspect="1" noChangeShapeType="1"/>
              </p:cNvSpPr>
              <p:nvPr/>
            </p:nvSpPr>
            <p:spPr bwMode="auto">
              <a:xfrm>
                <a:off x="4202073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Line 28"/>
              <p:cNvSpPr>
                <a:spLocks noChangeAspect="1" noChangeShapeType="1"/>
              </p:cNvSpPr>
              <p:nvPr/>
            </p:nvSpPr>
            <p:spPr bwMode="auto">
              <a:xfrm>
                <a:off x="4403637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Line 28"/>
              <p:cNvSpPr>
                <a:spLocks noChangeAspect="1" noChangeShapeType="1"/>
              </p:cNvSpPr>
              <p:nvPr/>
            </p:nvSpPr>
            <p:spPr bwMode="auto">
              <a:xfrm>
                <a:off x="4612704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Line 28"/>
              <p:cNvSpPr>
                <a:spLocks noChangeAspect="1" noChangeShapeType="1"/>
              </p:cNvSpPr>
              <p:nvPr/>
            </p:nvSpPr>
            <p:spPr bwMode="auto">
              <a:xfrm>
                <a:off x="4821771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Line 28"/>
              <p:cNvSpPr>
                <a:spLocks noChangeAspect="1" noChangeShapeType="1"/>
              </p:cNvSpPr>
              <p:nvPr/>
            </p:nvSpPr>
            <p:spPr bwMode="auto">
              <a:xfrm>
                <a:off x="5022372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Line 28"/>
              <p:cNvSpPr>
                <a:spLocks noChangeAspect="1" noChangeShapeType="1"/>
              </p:cNvSpPr>
              <p:nvPr/>
            </p:nvSpPr>
            <p:spPr bwMode="auto">
              <a:xfrm>
                <a:off x="5229801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4" name="Line 28"/>
              <p:cNvSpPr>
                <a:spLocks noChangeAspect="1" noChangeShapeType="1"/>
              </p:cNvSpPr>
              <p:nvPr/>
            </p:nvSpPr>
            <p:spPr bwMode="auto">
              <a:xfrm>
                <a:off x="5431365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5" name="Line 28"/>
              <p:cNvSpPr>
                <a:spLocks noChangeAspect="1" noChangeShapeType="1"/>
              </p:cNvSpPr>
              <p:nvPr/>
            </p:nvSpPr>
            <p:spPr bwMode="auto">
              <a:xfrm>
                <a:off x="5640432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Line 28"/>
              <p:cNvSpPr>
                <a:spLocks noChangeAspect="1" noChangeShapeType="1"/>
              </p:cNvSpPr>
              <p:nvPr/>
            </p:nvSpPr>
            <p:spPr bwMode="auto">
              <a:xfrm>
                <a:off x="5846235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7" name="Line 28"/>
              <p:cNvSpPr>
                <a:spLocks noChangeAspect="1" noChangeShapeType="1"/>
              </p:cNvSpPr>
              <p:nvPr/>
            </p:nvSpPr>
            <p:spPr bwMode="auto">
              <a:xfrm>
                <a:off x="6046836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Line 28"/>
              <p:cNvSpPr>
                <a:spLocks noChangeAspect="1" noChangeShapeType="1"/>
              </p:cNvSpPr>
              <p:nvPr/>
            </p:nvSpPr>
            <p:spPr bwMode="auto">
              <a:xfrm>
                <a:off x="6254265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9" name="Line 28"/>
              <p:cNvSpPr>
                <a:spLocks noChangeAspect="1" noChangeShapeType="1"/>
              </p:cNvSpPr>
              <p:nvPr/>
            </p:nvSpPr>
            <p:spPr bwMode="auto">
              <a:xfrm>
                <a:off x="6455829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Line 28"/>
              <p:cNvSpPr>
                <a:spLocks noChangeAspect="1" noChangeShapeType="1"/>
              </p:cNvSpPr>
              <p:nvPr/>
            </p:nvSpPr>
            <p:spPr bwMode="auto">
              <a:xfrm>
                <a:off x="6664896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Line 28"/>
              <p:cNvSpPr>
                <a:spLocks noChangeAspect="1" noChangeShapeType="1"/>
              </p:cNvSpPr>
              <p:nvPr/>
            </p:nvSpPr>
            <p:spPr bwMode="auto">
              <a:xfrm>
                <a:off x="6874938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Line 28"/>
              <p:cNvSpPr>
                <a:spLocks noChangeAspect="1" noChangeShapeType="1"/>
              </p:cNvSpPr>
              <p:nvPr/>
            </p:nvSpPr>
            <p:spPr bwMode="auto">
              <a:xfrm>
                <a:off x="7075539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Line 28"/>
              <p:cNvSpPr>
                <a:spLocks noChangeAspect="1" noChangeShapeType="1"/>
              </p:cNvSpPr>
              <p:nvPr/>
            </p:nvSpPr>
            <p:spPr bwMode="auto">
              <a:xfrm>
                <a:off x="7282968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Line 28"/>
              <p:cNvSpPr>
                <a:spLocks noChangeAspect="1" noChangeShapeType="1"/>
              </p:cNvSpPr>
              <p:nvPr/>
            </p:nvSpPr>
            <p:spPr bwMode="auto">
              <a:xfrm>
                <a:off x="7484532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" name="Line 28"/>
              <p:cNvSpPr>
                <a:spLocks noChangeAspect="1" noChangeShapeType="1"/>
              </p:cNvSpPr>
              <p:nvPr/>
            </p:nvSpPr>
            <p:spPr bwMode="auto">
              <a:xfrm>
                <a:off x="7693599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Line 28"/>
              <p:cNvSpPr>
                <a:spLocks noChangeAspect="1" noChangeShapeType="1"/>
              </p:cNvSpPr>
              <p:nvPr/>
            </p:nvSpPr>
            <p:spPr bwMode="auto">
              <a:xfrm>
                <a:off x="7896132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Line 28"/>
              <p:cNvSpPr>
                <a:spLocks noChangeAspect="1" noChangeShapeType="1"/>
              </p:cNvSpPr>
              <p:nvPr/>
            </p:nvSpPr>
            <p:spPr bwMode="auto">
              <a:xfrm>
                <a:off x="8105199" y="4813299"/>
                <a:ext cx="1632" cy="10423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defTabSz="9144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7B46D0"/>
                  </a:buClr>
                  <a:buSzPct val="80000"/>
                  <a:buFont typeface="Wingdings" charset="0"/>
                  <a:buNone/>
                </a:pPr>
                <a:endParaRPr kumimoji="1" lang="en-US" sz="2400">
                  <a:solidFill>
                    <a:srgbClr val="FFFFFF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8" name="Line 11"/>
            <p:cNvSpPr>
              <a:spLocks noChangeShapeType="1"/>
            </p:cNvSpPr>
            <p:nvPr/>
          </p:nvSpPr>
          <p:spPr bwMode="auto">
            <a:xfrm>
              <a:off x="1386955" y="2898754"/>
              <a:ext cx="7284374" cy="7644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9" name="Line 11"/>
            <p:cNvSpPr>
              <a:spLocks noChangeShapeType="1"/>
            </p:cNvSpPr>
            <p:nvPr/>
          </p:nvSpPr>
          <p:spPr bwMode="auto">
            <a:xfrm>
              <a:off x="1386955" y="3325326"/>
              <a:ext cx="7284374" cy="7644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" name="Line 11"/>
            <p:cNvSpPr>
              <a:spLocks noChangeShapeType="1"/>
            </p:cNvSpPr>
            <p:nvPr/>
          </p:nvSpPr>
          <p:spPr bwMode="auto">
            <a:xfrm>
              <a:off x="1386955" y="3770641"/>
              <a:ext cx="7284374" cy="7644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" name="Line 11"/>
            <p:cNvSpPr>
              <a:spLocks noChangeShapeType="1"/>
            </p:cNvSpPr>
            <p:nvPr/>
          </p:nvSpPr>
          <p:spPr bwMode="auto">
            <a:xfrm>
              <a:off x="1386955" y="4201894"/>
              <a:ext cx="7284374" cy="7644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Line 11"/>
            <p:cNvSpPr>
              <a:spLocks noChangeShapeType="1"/>
            </p:cNvSpPr>
            <p:nvPr/>
          </p:nvSpPr>
          <p:spPr bwMode="auto">
            <a:xfrm>
              <a:off x="1386955" y="4633147"/>
              <a:ext cx="7284374" cy="7644"/>
            </a:xfrm>
            <a:prstGeom prst="line">
              <a:avLst/>
            </a:prstGeom>
            <a:noFill/>
            <a:ln w="3175" cmpd="sng">
              <a:solidFill>
                <a:schemeClr val="accent4">
                  <a:lumMod val="5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7B46D0"/>
                </a:buClr>
                <a:buSzPct val="80000"/>
                <a:buFont typeface="Wingdings" charset="0"/>
                <a:buNone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311956" y="5292740"/>
              <a:ext cx="7242257" cy="296778"/>
              <a:chOff x="1456268" y="5122332"/>
              <a:chExt cx="6540505" cy="268021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1456268" y="5122332"/>
                <a:ext cx="377950" cy="268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5</a:t>
                </a:r>
              </a:p>
            </p:txBody>
          </p:sp>
          <p:sp>
            <p:nvSpPr>
              <p:cNvPr id="113" name="Rectangle 19"/>
              <p:cNvSpPr>
                <a:spLocks noChangeArrowheads="1"/>
              </p:cNvSpPr>
              <p:nvPr/>
            </p:nvSpPr>
            <p:spPr bwMode="auto">
              <a:xfrm>
                <a:off x="2057400" y="513323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10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" name="Rectangle 19"/>
              <p:cNvSpPr>
                <a:spLocks noChangeArrowheads="1"/>
              </p:cNvSpPr>
              <p:nvPr/>
            </p:nvSpPr>
            <p:spPr bwMode="auto">
              <a:xfrm>
                <a:off x="2679705" y="513323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1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5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" name="Rectangle 19"/>
              <p:cNvSpPr>
                <a:spLocks noChangeArrowheads="1"/>
              </p:cNvSpPr>
              <p:nvPr/>
            </p:nvSpPr>
            <p:spPr bwMode="auto">
              <a:xfrm>
                <a:off x="3289301" y="513323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18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" name="Rectangle 19"/>
              <p:cNvSpPr>
                <a:spLocks noChangeArrowheads="1"/>
              </p:cNvSpPr>
              <p:nvPr/>
            </p:nvSpPr>
            <p:spPr bwMode="auto">
              <a:xfrm>
                <a:off x="3898899" y="513323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21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" name="Rectangle 19"/>
              <p:cNvSpPr>
                <a:spLocks noChangeArrowheads="1"/>
              </p:cNvSpPr>
              <p:nvPr/>
            </p:nvSpPr>
            <p:spPr bwMode="auto">
              <a:xfrm>
                <a:off x="4525437" y="513323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24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8" name="Rectangle 19"/>
              <p:cNvSpPr>
                <a:spLocks noChangeArrowheads="1"/>
              </p:cNvSpPr>
              <p:nvPr/>
            </p:nvSpPr>
            <p:spPr bwMode="auto">
              <a:xfrm>
                <a:off x="5126567" y="513323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18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9" name="Rectangle 19"/>
              <p:cNvSpPr>
                <a:spLocks noChangeArrowheads="1"/>
              </p:cNvSpPr>
              <p:nvPr/>
            </p:nvSpPr>
            <p:spPr bwMode="auto">
              <a:xfrm>
                <a:off x="5748864" y="513323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30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0" name="Rectangle 19"/>
              <p:cNvSpPr>
                <a:spLocks noChangeArrowheads="1"/>
              </p:cNvSpPr>
              <p:nvPr/>
            </p:nvSpPr>
            <p:spPr bwMode="auto">
              <a:xfrm>
                <a:off x="6362703" y="513323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33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1" name="Rectangle 19"/>
              <p:cNvSpPr>
                <a:spLocks noChangeArrowheads="1"/>
              </p:cNvSpPr>
              <p:nvPr/>
            </p:nvSpPr>
            <p:spPr bwMode="auto">
              <a:xfrm>
                <a:off x="6996518" y="513323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36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2" name="Rectangle 19"/>
              <p:cNvSpPr>
                <a:spLocks noChangeArrowheads="1"/>
              </p:cNvSpPr>
              <p:nvPr/>
            </p:nvSpPr>
            <p:spPr bwMode="auto">
              <a:xfrm>
                <a:off x="7618823" y="513323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39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71470" y="1905000"/>
              <a:ext cx="418501" cy="3300792"/>
              <a:chOff x="1020231" y="1955802"/>
              <a:chExt cx="377950" cy="2980955"/>
            </a:xfrm>
          </p:grpSpPr>
          <p:sp>
            <p:nvSpPr>
              <p:cNvPr id="123" name="Rectangle 19"/>
              <p:cNvSpPr>
                <a:spLocks noChangeArrowheads="1"/>
              </p:cNvSpPr>
              <p:nvPr/>
            </p:nvSpPr>
            <p:spPr bwMode="auto">
              <a:xfrm>
                <a:off x="1020231" y="3517905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30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" name="Rectangle 19"/>
              <p:cNvSpPr>
                <a:spLocks noChangeArrowheads="1"/>
              </p:cNvSpPr>
              <p:nvPr/>
            </p:nvSpPr>
            <p:spPr bwMode="auto">
              <a:xfrm>
                <a:off x="1020231" y="3907371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0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" name="Rectangle 19"/>
              <p:cNvSpPr>
                <a:spLocks noChangeArrowheads="1"/>
              </p:cNvSpPr>
              <p:nvPr/>
            </p:nvSpPr>
            <p:spPr bwMode="auto">
              <a:xfrm>
                <a:off x="1020231" y="4305303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1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0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6" name="Rectangle 19"/>
              <p:cNvSpPr>
                <a:spLocks noChangeArrowheads="1"/>
              </p:cNvSpPr>
              <p:nvPr/>
            </p:nvSpPr>
            <p:spPr bwMode="auto">
              <a:xfrm>
                <a:off x="1020231" y="4690536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0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Rectangle 19"/>
              <p:cNvSpPr>
                <a:spLocks noChangeArrowheads="1"/>
              </p:cNvSpPr>
              <p:nvPr/>
            </p:nvSpPr>
            <p:spPr bwMode="auto">
              <a:xfrm>
                <a:off x="1020231" y="3115734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4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0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" name="Rectangle 19"/>
              <p:cNvSpPr>
                <a:spLocks noChangeArrowheads="1"/>
              </p:cNvSpPr>
              <p:nvPr/>
            </p:nvSpPr>
            <p:spPr bwMode="auto">
              <a:xfrm>
                <a:off x="1020231" y="2722035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5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0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9" name="Rectangle 19"/>
              <p:cNvSpPr>
                <a:spLocks noChangeArrowheads="1"/>
              </p:cNvSpPr>
              <p:nvPr/>
            </p:nvSpPr>
            <p:spPr bwMode="auto">
              <a:xfrm>
                <a:off x="1020231" y="233680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6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0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0" name="Rectangle 19"/>
              <p:cNvSpPr>
                <a:spLocks noChangeArrowheads="1"/>
              </p:cNvSpPr>
              <p:nvPr/>
            </p:nvSpPr>
            <p:spPr bwMode="auto">
              <a:xfrm>
                <a:off x="1020231" y="1955802"/>
                <a:ext cx="37795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0000"/>
                    </a:solidFill>
                  </a14:hiddenFill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defTabSz="93503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7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0</a:t>
                </a:r>
                <a:endPara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" name="Freeform 1"/>
            <p:cNvSpPr/>
            <p:nvPr/>
          </p:nvSpPr>
          <p:spPr>
            <a:xfrm>
              <a:off x="1506487" y="2576488"/>
              <a:ext cx="5709425" cy="2467991"/>
            </a:xfrm>
            <a:custGeom>
              <a:avLst/>
              <a:gdLst>
                <a:gd name="connsiteX0" fmla="*/ 0 w 5156200"/>
                <a:gd name="connsiteY0" fmla="*/ 2238375 h 2238375"/>
                <a:gd name="connsiteX1" fmla="*/ 200025 w 5156200"/>
                <a:gd name="connsiteY1" fmla="*/ 2200275 h 2238375"/>
                <a:gd name="connsiteX2" fmla="*/ 412750 w 5156200"/>
                <a:gd name="connsiteY2" fmla="*/ 2187575 h 2238375"/>
                <a:gd name="connsiteX3" fmla="*/ 622300 w 5156200"/>
                <a:gd name="connsiteY3" fmla="*/ 2168525 h 2238375"/>
                <a:gd name="connsiteX4" fmla="*/ 822325 w 5156200"/>
                <a:gd name="connsiteY4" fmla="*/ 2159000 h 2238375"/>
                <a:gd name="connsiteX5" fmla="*/ 1031875 w 5156200"/>
                <a:gd name="connsiteY5" fmla="*/ 2143125 h 2238375"/>
                <a:gd name="connsiteX6" fmla="*/ 1231900 w 5156200"/>
                <a:gd name="connsiteY6" fmla="*/ 2120900 h 2238375"/>
                <a:gd name="connsiteX7" fmla="*/ 1447800 w 5156200"/>
                <a:gd name="connsiteY7" fmla="*/ 2095500 h 2238375"/>
                <a:gd name="connsiteX8" fmla="*/ 1654175 w 5156200"/>
                <a:gd name="connsiteY8" fmla="*/ 2066925 h 2238375"/>
                <a:gd name="connsiteX9" fmla="*/ 1854200 w 5156200"/>
                <a:gd name="connsiteY9" fmla="*/ 2035175 h 2238375"/>
                <a:gd name="connsiteX10" fmla="*/ 2063750 w 5156200"/>
                <a:gd name="connsiteY10" fmla="*/ 1997075 h 2238375"/>
                <a:gd name="connsiteX11" fmla="*/ 2266950 w 5156200"/>
                <a:gd name="connsiteY11" fmla="*/ 1952625 h 2238375"/>
                <a:gd name="connsiteX12" fmla="*/ 2473325 w 5156200"/>
                <a:gd name="connsiteY12" fmla="*/ 1898650 h 2238375"/>
                <a:gd name="connsiteX13" fmla="*/ 2686050 w 5156200"/>
                <a:gd name="connsiteY13" fmla="*/ 1835150 h 2238375"/>
                <a:gd name="connsiteX14" fmla="*/ 2886075 w 5156200"/>
                <a:gd name="connsiteY14" fmla="*/ 1762125 h 2238375"/>
                <a:gd name="connsiteX15" fmla="*/ 3095625 w 5156200"/>
                <a:gd name="connsiteY15" fmla="*/ 1682750 h 2238375"/>
                <a:gd name="connsiteX16" fmla="*/ 3295650 w 5156200"/>
                <a:gd name="connsiteY16" fmla="*/ 1581150 h 2238375"/>
                <a:gd name="connsiteX17" fmla="*/ 3505200 w 5156200"/>
                <a:gd name="connsiteY17" fmla="*/ 1476375 h 2238375"/>
                <a:gd name="connsiteX18" fmla="*/ 3705225 w 5156200"/>
                <a:gd name="connsiteY18" fmla="*/ 1352550 h 2238375"/>
                <a:gd name="connsiteX19" fmla="*/ 3911600 w 5156200"/>
                <a:gd name="connsiteY19" fmla="*/ 1209675 h 2238375"/>
                <a:gd name="connsiteX20" fmla="*/ 4121150 w 5156200"/>
                <a:gd name="connsiteY20" fmla="*/ 1050925 h 2238375"/>
                <a:gd name="connsiteX21" fmla="*/ 4321175 w 5156200"/>
                <a:gd name="connsiteY21" fmla="*/ 869950 h 2238375"/>
                <a:gd name="connsiteX22" fmla="*/ 4530725 w 5156200"/>
                <a:gd name="connsiteY22" fmla="*/ 673100 h 2238375"/>
                <a:gd name="connsiteX23" fmla="*/ 4730750 w 5156200"/>
                <a:gd name="connsiteY23" fmla="*/ 476250 h 2238375"/>
                <a:gd name="connsiteX24" fmla="*/ 4943475 w 5156200"/>
                <a:gd name="connsiteY24" fmla="*/ 241300 h 2238375"/>
                <a:gd name="connsiteX25" fmla="*/ 5156200 w 5156200"/>
                <a:gd name="connsiteY25" fmla="*/ 0 h 2238375"/>
                <a:gd name="connsiteX0" fmla="*/ 0 w 5156200"/>
                <a:gd name="connsiteY0" fmla="*/ 2228850 h 2228850"/>
                <a:gd name="connsiteX1" fmla="*/ 200025 w 5156200"/>
                <a:gd name="connsiteY1" fmla="*/ 2200275 h 2228850"/>
                <a:gd name="connsiteX2" fmla="*/ 412750 w 5156200"/>
                <a:gd name="connsiteY2" fmla="*/ 2187575 h 2228850"/>
                <a:gd name="connsiteX3" fmla="*/ 622300 w 5156200"/>
                <a:gd name="connsiteY3" fmla="*/ 2168525 h 2228850"/>
                <a:gd name="connsiteX4" fmla="*/ 822325 w 5156200"/>
                <a:gd name="connsiteY4" fmla="*/ 2159000 h 2228850"/>
                <a:gd name="connsiteX5" fmla="*/ 1031875 w 5156200"/>
                <a:gd name="connsiteY5" fmla="*/ 2143125 h 2228850"/>
                <a:gd name="connsiteX6" fmla="*/ 1231900 w 5156200"/>
                <a:gd name="connsiteY6" fmla="*/ 2120900 h 2228850"/>
                <a:gd name="connsiteX7" fmla="*/ 1447800 w 5156200"/>
                <a:gd name="connsiteY7" fmla="*/ 2095500 h 2228850"/>
                <a:gd name="connsiteX8" fmla="*/ 1654175 w 5156200"/>
                <a:gd name="connsiteY8" fmla="*/ 2066925 h 2228850"/>
                <a:gd name="connsiteX9" fmla="*/ 1854200 w 5156200"/>
                <a:gd name="connsiteY9" fmla="*/ 2035175 h 2228850"/>
                <a:gd name="connsiteX10" fmla="*/ 2063750 w 5156200"/>
                <a:gd name="connsiteY10" fmla="*/ 1997075 h 2228850"/>
                <a:gd name="connsiteX11" fmla="*/ 2266950 w 5156200"/>
                <a:gd name="connsiteY11" fmla="*/ 1952625 h 2228850"/>
                <a:gd name="connsiteX12" fmla="*/ 2473325 w 5156200"/>
                <a:gd name="connsiteY12" fmla="*/ 1898650 h 2228850"/>
                <a:gd name="connsiteX13" fmla="*/ 2686050 w 5156200"/>
                <a:gd name="connsiteY13" fmla="*/ 1835150 h 2228850"/>
                <a:gd name="connsiteX14" fmla="*/ 2886075 w 5156200"/>
                <a:gd name="connsiteY14" fmla="*/ 1762125 h 2228850"/>
                <a:gd name="connsiteX15" fmla="*/ 3095625 w 5156200"/>
                <a:gd name="connsiteY15" fmla="*/ 1682750 h 2228850"/>
                <a:gd name="connsiteX16" fmla="*/ 3295650 w 5156200"/>
                <a:gd name="connsiteY16" fmla="*/ 1581150 h 2228850"/>
                <a:gd name="connsiteX17" fmla="*/ 3505200 w 5156200"/>
                <a:gd name="connsiteY17" fmla="*/ 1476375 h 2228850"/>
                <a:gd name="connsiteX18" fmla="*/ 3705225 w 5156200"/>
                <a:gd name="connsiteY18" fmla="*/ 1352550 h 2228850"/>
                <a:gd name="connsiteX19" fmla="*/ 3911600 w 5156200"/>
                <a:gd name="connsiteY19" fmla="*/ 1209675 h 2228850"/>
                <a:gd name="connsiteX20" fmla="*/ 4121150 w 5156200"/>
                <a:gd name="connsiteY20" fmla="*/ 1050925 h 2228850"/>
                <a:gd name="connsiteX21" fmla="*/ 4321175 w 5156200"/>
                <a:gd name="connsiteY21" fmla="*/ 869950 h 2228850"/>
                <a:gd name="connsiteX22" fmla="*/ 4530725 w 5156200"/>
                <a:gd name="connsiteY22" fmla="*/ 673100 h 2228850"/>
                <a:gd name="connsiteX23" fmla="*/ 4730750 w 5156200"/>
                <a:gd name="connsiteY23" fmla="*/ 476250 h 2228850"/>
                <a:gd name="connsiteX24" fmla="*/ 4943475 w 5156200"/>
                <a:gd name="connsiteY24" fmla="*/ 241300 h 2228850"/>
                <a:gd name="connsiteX25" fmla="*/ 5156200 w 5156200"/>
                <a:gd name="connsiteY25" fmla="*/ 0 h 2228850"/>
                <a:gd name="connsiteX0" fmla="*/ 0 w 5156200"/>
                <a:gd name="connsiteY0" fmla="*/ 2228850 h 2228850"/>
                <a:gd name="connsiteX1" fmla="*/ 200025 w 5156200"/>
                <a:gd name="connsiteY1" fmla="*/ 2200275 h 2228850"/>
                <a:gd name="connsiteX2" fmla="*/ 285750 w 5156200"/>
                <a:gd name="connsiteY2" fmla="*/ 2193925 h 2228850"/>
                <a:gd name="connsiteX3" fmla="*/ 412750 w 5156200"/>
                <a:gd name="connsiteY3" fmla="*/ 2187575 h 2228850"/>
                <a:gd name="connsiteX4" fmla="*/ 622300 w 5156200"/>
                <a:gd name="connsiteY4" fmla="*/ 2168525 h 2228850"/>
                <a:gd name="connsiteX5" fmla="*/ 822325 w 5156200"/>
                <a:gd name="connsiteY5" fmla="*/ 2159000 h 2228850"/>
                <a:gd name="connsiteX6" fmla="*/ 1031875 w 5156200"/>
                <a:gd name="connsiteY6" fmla="*/ 2143125 h 2228850"/>
                <a:gd name="connsiteX7" fmla="*/ 1231900 w 5156200"/>
                <a:gd name="connsiteY7" fmla="*/ 2120900 h 2228850"/>
                <a:gd name="connsiteX8" fmla="*/ 1447800 w 5156200"/>
                <a:gd name="connsiteY8" fmla="*/ 2095500 h 2228850"/>
                <a:gd name="connsiteX9" fmla="*/ 1654175 w 5156200"/>
                <a:gd name="connsiteY9" fmla="*/ 2066925 h 2228850"/>
                <a:gd name="connsiteX10" fmla="*/ 1854200 w 5156200"/>
                <a:gd name="connsiteY10" fmla="*/ 2035175 h 2228850"/>
                <a:gd name="connsiteX11" fmla="*/ 2063750 w 5156200"/>
                <a:gd name="connsiteY11" fmla="*/ 1997075 h 2228850"/>
                <a:gd name="connsiteX12" fmla="*/ 2266950 w 5156200"/>
                <a:gd name="connsiteY12" fmla="*/ 1952625 h 2228850"/>
                <a:gd name="connsiteX13" fmla="*/ 2473325 w 5156200"/>
                <a:gd name="connsiteY13" fmla="*/ 1898650 h 2228850"/>
                <a:gd name="connsiteX14" fmla="*/ 2686050 w 5156200"/>
                <a:gd name="connsiteY14" fmla="*/ 1835150 h 2228850"/>
                <a:gd name="connsiteX15" fmla="*/ 2886075 w 5156200"/>
                <a:gd name="connsiteY15" fmla="*/ 1762125 h 2228850"/>
                <a:gd name="connsiteX16" fmla="*/ 3095625 w 5156200"/>
                <a:gd name="connsiteY16" fmla="*/ 1682750 h 2228850"/>
                <a:gd name="connsiteX17" fmla="*/ 3295650 w 5156200"/>
                <a:gd name="connsiteY17" fmla="*/ 1581150 h 2228850"/>
                <a:gd name="connsiteX18" fmla="*/ 3505200 w 5156200"/>
                <a:gd name="connsiteY18" fmla="*/ 1476375 h 2228850"/>
                <a:gd name="connsiteX19" fmla="*/ 3705225 w 5156200"/>
                <a:gd name="connsiteY19" fmla="*/ 1352550 h 2228850"/>
                <a:gd name="connsiteX20" fmla="*/ 3911600 w 5156200"/>
                <a:gd name="connsiteY20" fmla="*/ 1209675 h 2228850"/>
                <a:gd name="connsiteX21" fmla="*/ 4121150 w 5156200"/>
                <a:gd name="connsiteY21" fmla="*/ 1050925 h 2228850"/>
                <a:gd name="connsiteX22" fmla="*/ 4321175 w 5156200"/>
                <a:gd name="connsiteY22" fmla="*/ 869950 h 2228850"/>
                <a:gd name="connsiteX23" fmla="*/ 4530725 w 5156200"/>
                <a:gd name="connsiteY23" fmla="*/ 673100 h 2228850"/>
                <a:gd name="connsiteX24" fmla="*/ 4730750 w 5156200"/>
                <a:gd name="connsiteY24" fmla="*/ 476250 h 2228850"/>
                <a:gd name="connsiteX25" fmla="*/ 4943475 w 5156200"/>
                <a:gd name="connsiteY25" fmla="*/ 241300 h 2228850"/>
                <a:gd name="connsiteX26" fmla="*/ 5156200 w 5156200"/>
                <a:gd name="connsiteY26" fmla="*/ 0 h 2228850"/>
                <a:gd name="connsiteX0" fmla="*/ 0 w 5156200"/>
                <a:gd name="connsiteY0" fmla="*/ 2228850 h 2228850"/>
                <a:gd name="connsiteX1" fmla="*/ 200025 w 5156200"/>
                <a:gd name="connsiteY1" fmla="*/ 2200275 h 2228850"/>
                <a:gd name="connsiteX2" fmla="*/ 285750 w 5156200"/>
                <a:gd name="connsiteY2" fmla="*/ 2193925 h 2228850"/>
                <a:gd name="connsiteX3" fmla="*/ 412750 w 5156200"/>
                <a:gd name="connsiteY3" fmla="*/ 2187575 h 2228850"/>
                <a:gd name="connsiteX4" fmla="*/ 622300 w 5156200"/>
                <a:gd name="connsiteY4" fmla="*/ 2168525 h 2228850"/>
                <a:gd name="connsiteX5" fmla="*/ 822325 w 5156200"/>
                <a:gd name="connsiteY5" fmla="*/ 2159000 h 2228850"/>
                <a:gd name="connsiteX6" fmla="*/ 1031875 w 5156200"/>
                <a:gd name="connsiteY6" fmla="*/ 2143125 h 2228850"/>
                <a:gd name="connsiteX7" fmla="*/ 1231900 w 5156200"/>
                <a:gd name="connsiteY7" fmla="*/ 2120900 h 2228850"/>
                <a:gd name="connsiteX8" fmla="*/ 1447800 w 5156200"/>
                <a:gd name="connsiteY8" fmla="*/ 2095500 h 2228850"/>
                <a:gd name="connsiteX9" fmla="*/ 1654175 w 5156200"/>
                <a:gd name="connsiteY9" fmla="*/ 2066925 h 2228850"/>
                <a:gd name="connsiteX10" fmla="*/ 1854200 w 5156200"/>
                <a:gd name="connsiteY10" fmla="*/ 2035175 h 2228850"/>
                <a:gd name="connsiteX11" fmla="*/ 2063750 w 5156200"/>
                <a:gd name="connsiteY11" fmla="*/ 1997075 h 2228850"/>
                <a:gd name="connsiteX12" fmla="*/ 2266950 w 5156200"/>
                <a:gd name="connsiteY12" fmla="*/ 1952625 h 2228850"/>
                <a:gd name="connsiteX13" fmla="*/ 2473325 w 5156200"/>
                <a:gd name="connsiteY13" fmla="*/ 1898650 h 2228850"/>
                <a:gd name="connsiteX14" fmla="*/ 2686050 w 5156200"/>
                <a:gd name="connsiteY14" fmla="*/ 1835150 h 2228850"/>
                <a:gd name="connsiteX15" fmla="*/ 2886075 w 5156200"/>
                <a:gd name="connsiteY15" fmla="*/ 1762125 h 2228850"/>
                <a:gd name="connsiteX16" fmla="*/ 3095625 w 5156200"/>
                <a:gd name="connsiteY16" fmla="*/ 1682750 h 2228850"/>
                <a:gd name="connsiteX17" fmla="*/ 3295650 w 5156200"/>
                <a:gd name="connsiteY17" fmla="*/ 1581150 h 2228850"/>
                <a:gd name="connsiteX18" fmla="*/ 3505200 w 5156200"/>
                <a:gd name="connsiteY18" fmla="*/ 1476375 h 2228850"/>
                <a:gd name="connsiteX19" fmla="*/ 3705225 w 5156200"/>
                <a:gd name="connsiteY19" fmla="*/ 1352550 h 2228850"/>
                <a:gd name="connsiteX20" fmla="*/ 3911600 w 5156200"/>
                <a:gd name="connsiteY20" fmla="*/ 1209675 h 2228850"/>
                <a:gd name="connsiteX21" fmla="*/ 4121150 w 5156200"/>
                <a:gd name="connsiteY21" fmla="*/ 1050925 h 2228850"/>
                <a:gd name="connsiteX22" fmla="*/ 4321175 w 5156200"/>
                <a:gd name="connsiteY22" fmla="*/ 869950 h 2228850"/>
                <a:gd name="connsiteX23" fmla="*/ 4530725 w 5156200"/>
                <a:gd name="connsiteY23" fmla="*/ 673100 h 2228850"/>
                <a:gd name="connsiteX24" fmla="*/ 4730750 w 5156200"/>
                <a:gd name="connsiteY24" fmla="*/ 476250 h 2228850"/>
                <a:gd name="connsiteX25" fmla="*/ 4943475 w 5156200"/>
                <a:gd name="connsiteY25" fmla="*/ 241300 h 2228850"/>
                <a:gd name="connsiteX26" fmla="*/ 5156200 w 5156200"/>
                <a:gd name="connsiteY26" fmla="*/ 0 h 2228850"/>
                <a:gd name="connsiteX0" fmla="*/ 0 w 5156200"/>
                <a:gd name="connsiteY0" fmla="*/ 2228850 h 2228850"/>
                <a:gd name="connsiteX1" fmla="*/ 200025 w 5156200"/>
                <a:gd name="connsiteY1" fmla="*/ 2200275 h 2228850"/>
                <a:gd name="connsiteX2" fmla="*/ 285750 w 5156200"/>
                <a:gd name="connsiteY2" fmla="*/ 2193925 h 2228850"/>
                <a:gd name="connsiteX3" fmla="*/ 412750 w 5156200"/>
                <a:gd name="connsiteY3" fmla="*/ 2187575 h 2228850"/>
                <a:gd name="connsiteX4" fmla="*/ 622300 w 5156200"/>
                <a:gd name="connsiteY4" fmla="*/ 2168525 h 2228850"/>
                <a:gd name="connsiteX5" fmla="*/ 822325 w 5156200"/>
                <a:gd name="connsiteY5" fmla="*/ 2159000 h 2228850"/>
                <a:gd name="connsiteX6" fmla="*/ 1031875 w 5156200"/>
                <a:gd name="connsiteY6" fmla="*/ 2143125 h 2228850"/>
                <a:gd name="connsiteX7" fmla="*/ 1231900 w 5156200"/>
                <a:gd name="connsiteY7" fmla="*/ 2120900 h 2228850"/>
                <a:gd name="connsiteX8" fmla="*/ 1447800 w 5156200"/>
                <a:gd name="connsiteY8" fmla="*/ 2095500 h 2228850"/>
                <a:gd name="connsiteX9" fmla="*/ 1654175 w 5156200"/>
                <a:gd name="connsiteY9" fmla="*/ 2066925 h 2228850"/>
                <a:gd name="connsiteX10" fmla="*/ 1854200 w 5156200"/>
                <a:gd name="connsiteY10" fmla="*/ 2035175 h 2228850"/>
                <a:gd name="connsiteX11" fmla="*/ 2063750 w 5156200"/>
                <a:gd name="connsiteY11" fmla="*/ 1997075 h 2228850"/>
                <a:gd name="connsiteX12" fmla="*/ 2266950 w 5156200"/>
                <a:gd name="connsiteY12" fmla="*/ 1952625 h 2228850"/>
                <a:gd name="connsiteX13" fmla="*/ 2473325 w 5156200"/>
                <a:gd name="connsiteY13" fmla="*/ 1898650 h 2228850"/>
                <a:gd name="connsiteX14" fmla="*/ 2686050 w 5156200"/>
                <a:gd name="connsiteY14" fmla="*/ 1835150 h 2228850"/>
                <a:gd name="connsiteX15" fmla="*/ 2886075 w 5156200"/>
                <a:gd name="connsiteY15" fmla="*/ 1762125 h 2228850"/>
                <a:gd name="connsiteX16" fmla="*/ 3095625 w 5156200"/>
                <a:gd name="connsiteY16" fmla="*/ 1682750 h 2228850"/>
                <a:gd name="connsiteX17" fmla="*/ 3295650 w 5156200"/>
                <a:gd name="connsiteY17" fmla="*/ 1581150 h 2228850"/>
                <a:gd name="connsiteX18" fmla="*/ 3505200 w 5156200"/>
                <a:gd name="connsiteY18" fmla="*/ 1476375 h 2228850"/>
                <a:gd name="connsiteX19" fmla="*/ 3705225 w 5156200"/>
                <a:gd name="connsiteY19" fmla="*/ 1352550 h 2228850"/>
                <a:gd name="connsiteX20" fmla="*/ 3911600 w 5156200"/>
                <a:gd name="connsiteY20" fmla="*/ 1209675 h 2228850"/>
                <a:gd name="connsiteX21" fmla="*/ 4121150 w 5156200"/>
                <a:gd name="connsiteY21" fmla="*/ 1050925 h 2228850"/>
                <a:gd name="connsiteX22" fmla="*/ 4321175 w 5156200"/>
                <a:gd name="connsiteY22" fmla="*/ 869950 h 2228850"/>
                <a:gd name="connsiteX23" fmla="*/ 4530725 w 5156200"/>
                <a:gd name="connsiteY23" fmla="*/ 673100 h 2228850"/>
                <a:gd name="connsiteX24" fmla="*/ 4730750 w 5156200"/>
                <a:gd name="connsiteY24" fmla="*/ 476250 h 2228850"/>
                <a:gd name="connsiteX25" fmla="*/ 4943475 w 5156200"/>
                <a:gd name="connsiteY25" fmla="*/ 241300 h 2228850"/>
                <a:gd name="connsiteX26" fmla="*/ 5156200 w 5156200"/>
                <a:gd name="connsiteY26" fmla="*/ 0 h 2228850"/>
                <a:gd name="connsiteX0" fmla="*/ 0 w 5156200"/>
                <a:gd name="connsiteY0" fmla="*/ 2228850 h 2228850"/>
                <a:gd name="connsiteX1" fmla="*/ 200025 w 5156200"/>
                <a:gd name="connsiteY1" fmla="*/ 2200275 h 2228850"/>
                <a:gd name="connsiteX2" fmla="*/ 285750 w 5156200"/>
                <a:gd name="connsiteY2" fmla="*/ 2193925 h 2228850"/>
                <a:gd name="connsiteX3" fmla="*/ 412750 w 5156200"/>
                <a:gd name="connsiteY3" fmla="*/ 2187575 h 2228850"/>
                <a:gd name="connsiteX4" fmla="*/ 622300 w 5156200"/>
                <a:gd name="connsiteY4" fmla="*/ 2168525 h 2228850"/>
                <a:gd name="connsiteX5" fmla="*/ 822325 w 5156200"/>
                <a:gd name="connsiteY5" fmla="*/ 2159000 h 2228850"/>
                <a:gd name="connsiteX6" fmla="*/ 1031875 w 5156200"/>
                <a:gd name="connsiteY6" fmla="*/ 2143125 h 2228850"/>
                <a:gd name="connsiteX7" fmla="*/ 1231900 w 5156200"/>
                <a:gd name="connsiteY7" fmla="*/ 2120900 h 2228850"/>
                <a:gd name="connsiteX8" fmla="*/ 1447800 w 5156200"/>
                <a:gd name="connsiteY8" fmla="*/ 2095500 h 2228850"/>
                <a:gd name="connsiteX9" fmla="*/ 1654175 w 5156200"/>
                <a:gd name="connsiteY9" fmla="*/ 2066925 h 2228850"/>
                <a:gd name="connsiteX10" fmla="*/ 1854200 w 5156200"/>
                <a:gd name="connsiteY10" fmla="*/ 2035175 h 2228850"/>
                <a:gd name="connsiteX11" fmla="*/ 2063750 w 5156200"/>
                <a:gd name="connsiteY11" fmla="*/ 1997075 h 2228850"/>
                <a:gd name="connsiteX12" fmla="*/ 2266950 w 5156200"/>
                <a:gd name="connsiteY12" fmla="*/ 1952625 h 2228850"/>
                <a:gd name="connsiteX13" fmla="*/ 2473325 w 5156200"/>
                <a:gd name="connsiteY13" fmla="*/ 1898650 h 2228850"/>
                <a:gd name="connsiteX14" fmla="*/ 2686050 w 5156200"/>
                <a:gd name="connsiteY14" fmla="*/ 1835150 h 2228850"/>
                <a:gd name="connsiteX15" fmla="*/ 2886075 w 5156200"/>
                <a:gd name="connsiteY15" fmla="*/ 1762125 h 2228850"/>
                <a:gd name="connsiteX16" fmla="*/ 3095625 w 5156200"/>
                <a:gd name="connsiteY16" fmla="*/ 1682750 h 2228850"/>
                <a:gd name="connsiteX17" fmla="*/ 3295650 w 5156200"/>
                <a:gd name="connsiteY17" fmla="*/ 1581150 h 2228850"/>
                <a:gd name="connsiteX18" fmla="*/ 3505200 w 5156200"/>
                <a:gd name="connsiteY18" fmla="*/ 1476375 h 2228850"/>
                <a:gd name="connsiteX19" fmla="*/ 3705225 w 5156200"/>
                <a:gd name="connsiteY19" fmla="*/ 1352550 h 2228850"/>
                <a:gd name="connsiteX20" fmla="*/ 3911600 w 5156200"/>
                <a:gd name="connsiteY20" fmla="*/ 1209675 h 2228850"/>
                <a:gd name="connsiteX21" fmla="*/ 4121150 w 5156200"/>
                <a:gd name="connsiteY21" fmla="*/ 1050925 h 2228850"/>
                <a:gd name="connsiteX22" fmla="*/ 4321175 w 5156200"/>
                <a:gd name="connsiteY22" fmla="*/ 869950 h 2228850"/>
                <a:gd name="connsiteX23" fmla="*/ 4530725 w 5156200"/>
                <a:gd name="connsiteY23" fmla="*/ 673100 h 2228850"/>
                <a:gd name="connsiteX24" fmla="*/ 4730750 w 5156200"/>
                <a:gd name="connsiteY24" fmla="*/ 476250 h 2228850"/>
                <a:gd name="connsiteX25" fmla="*/ 4943475 w 5156200"/>
                <a:gd name="connsiteY25" fmla="*/ 241300 h 2228850"/>
                <a:gd name="connsiteX26" fmla="*/ 5156200 w 5156200"/>
                <a:gd name="connsiteY26" fmla="*/ 0 h 2228850"/>
                <a:gd name="connsiteX0" fmla="*/ 0 w 5156200"/>
                <a:gd name="connsiteY0" fmla="*/ 2228850 h 2228850"/>
                <a:gd name="connsiteX1" fmla="*/ 200025 w 5156200"/>
                <a:gd name="connsiteY1" fmla="*/ 2200275 h 2228850"/>
                <a:gd name="connsiteX2" fmla="*/ 412750 w 5156200"/>
                <a:gd name="connsiteY2" fmla="*/ 2187575 h 2228850"/>
                <a:gd name="connsiteX3" fmla="*/ 622300 w 5156200"/>
                <a:gd name="connsiteY3" fmla="*/ 2168525 h 2228850"/>
                <a:gd name="connsiteX4" fmla="*/ 822325 w 5156200"/>
                <a:gd name="connsiteY4" fmla="*/ 2159000 h 2228850"/>
                <a:gd name="connsiteX5" fmla="*/ 1031875 w 5156200"/>
                <a:gd name="connsiteY5" fmla="*/ 2143125 h 2228850"/>
                <a:gd name="connsiteX6" fmla="*/ 1231900 w 5156200"/>
                <a:gd name="connsiteY6" fmla="*/ 2120900 h 2228850"/>
                <a:gd name="connsiteX7" fmla="*/ 1447800 w 5156200"/>
                <a:gd name="connsiteY7" fmla="*/ 2095500 h 2228850"/>
                <a:gd name="connsiteX8" fmla="*/ 1654175 w 5156200"/>
                <a:gd name="connsiteY8" fmla="*/ 2066925 h 2228850"/>
                <a:gd name="connsiteX9" fmla="*/ 1854200 w 5156200"/>
                <a:gd name="connsiteY9" fmla="*/ 2035175 h 2228850"/>
                <a:gd name="connsiteX10" fmla="*/ 2063750 w 5156200"/>
                <a:gd name="connsiteY10" fmla="*/ 1997075 h 2228850"/>
                <a:gd name="connsiteX11" fmla="*/ 2266950 w 5156200"/>
                <a:gd name="connsiteY11" fmla="*/ 1952625 h 2228850"/>
                <a:gd name="connsiteX12" fmla="*/ 2473325 w 5156200"/>
                <a:gd name="connsiteY12" fmla="*/ 1898650 h 2228850"/>
                <a:gd name="connsiteX13" fmla="*/ 2686050 w 5156200"/>
                <a:gd name="connsiteY13" fmla="*/ 1835150 h 2228850"/>
                <a:gd name="connsiteX14" fmla="*/ 2886075 w 5156200"/>
                <a:gd name="connsiteY14" fmla="*/ 1762125 h 2228850"/>
                <a:gd name="connsiteX15" fmla="*/ 3095625 w 5156200"/>
                <a:gd name="connsiteY15" fmla="*/ 1682750 h 2228850"/>
                <a:gd name="connsiteX16" fmla="*/ 3295650 w 5156200"/>
                <a:gd name="connsiteY16" fmla="*/ 1581150 h 2228850"/>
                <a:gd name="connsiteX17" fmla="*/ 3505200 w 5156200"/>
                <a:gd name="connsiteY17" fmla="*/ 1476375 h 2228850"/>
                <a:gd name="connsiteX18" fmla="*/ 3705225 w 5156200"/>
                <a:gd name="connsiteY18" fmla="*/ 1352550 h 2228850"/>
                <a:gd name="connsiteX19" fmla="*/ 3911600 w 5156200"/>
                <a:gd name="connsiteY19" fmla="*/ 1209675 h 2228850"/>
                <a:gd name="connsiteX20" fmla="*/ 4121150 w 5156200"/>
                <a:gd name="connsiteY20" fmla="*/ 1050925 h 2228850"/>
                <a:gd name="connsiteX21" fmla="*/ 4321175 w 5156200"/>
                <a:gd name="connsiteY21" fmla="*/ 869950 h 2228850"/>
                <a:gd name="connsiteX22" fmla="*/ 4530725 w 5156200"/>
                <a:gd name="connsiteY22" fmla="*/ 673100 h 2228850"/>
                <a:gd name="connsiteX23" fmla="*/ 4730750 w 5156200"/>
                <a:gd name="connsiteY23" fmla="*/ 476250 h 2228850"/>
                <a:gd name="connsiteX24" fmla="*/ 4943475 w 5156200"/>
                <a:gd name="connsiteY24" fmla="*/ 241300 h 2228850"/>
                <a:gd name="connsiteX25" fmla="*/ 5156200 w 5156200"/>
                <a:gd name="connsiteY25" fmla="*/ 0 h 2228850"/>
                <a:gd name="connsiteX0" fmla="*/ 0 w 5156200"/>
                <a:gd name="connsiteY0" fmla="*/ 2228850 h 2228850"/>
                <a:gd name="connsiteX1" fmla="*/ 209550 w 5156200"/>
                <a:gd name="connsiteY1" fmla="*/ 2203450 h 2228850"/>
                <a:gd name="connsiteX2" fmla="*/ 412750 w 5156200"/>
                <a:gd name="connsiteY2" fmla="*/ 2187575 h 2228850"/>
                <a:gd name="connsiteX3" fmla="*/ 622300 w 5156200"/>
                <a:gd name="connsiteY3" fmla="*/ 2168525 h 2228850"/>
                <a:gd name="connsiteX4" fmla="*/ 822325 w 5156200"/>
                <a:gd name="connsiteY4" fmla="*/ 2159000 h 2228850"/>
                <a:gd name="connsiteX5" fmla="*/ 1031875 w 5156200"/>
                <a:gd name="connsiteY5" fmla="*/ 2143125 h 2228850"/>
                <a:gd name="connsiteX6" fmla="*/ 1231900 w 5156200"/>
                <a:gd name="connsiteY6" fmla="*/ 2120900 h 2228850"/>
                <a:gd name="connsiteX7" fmla="*/ 1447800 w 5156200"/>
                <a:gd name="connsiteY7" fmla="*/ 2095500 h 2228850"/>
                <a:gd name="connsiteX8" fmla="*/ 1654175 w 5156200"/>
                <a:gd name="connsiteY8" fmla="*/ 2066925 h 2228850"/>
                <a:gd name="connsiteX9" fmla="*/ 1854200 w 5156200"/>
                <a:gd name="connsiteY9" fmla="*/ 2035175 h 2228850"/>
                <a:gd name="connsiteX10" fmla="*/ 2063750 w 5156200"/>
                <a:gd name="connsiteY10" fmla="*/ 1997075 h 2228850"/>
                <a:gd name="connsiteX11" fmla="*/ 2266950 w 5156200"/>
                <a:gd name="connsiteY11" fmla="*/ 1952625 h 2228850"/>
                <a:gd name="connsiteX12" fmla="*/ 2473325 w 5156200"/>
                <a:gd name="connsiteY12" fmla="*/ 1898650 h 2228850"/>
                <a:gd name="connsiteX13" fmla="*/ 2686050 w 5156200"/>
                <a:gd name="connsiteY13" fmla="*/ 1835150 h 2228850"/>
                <a:gd name="connsiteX14" fmla="*/ 2886075 w 5156200"/>
                <a:gd name="connsiteY14" fmla="*/ 1762125 h 2228850"/>
                <a:gd name="connsiteX15" fmla="*/ 3095625 w 5156200"/>
                <a:gd name="connsiteY15" fmla="*/ 1682750 h 2228850"/>
                <a:gd name="connsiteX16" fmla="*/ 3295650 w 5156200"/>
                <a:gd name="connsiteY16" fmla="*/ 1581150 h 2228850"/>
                <a:gd name="connsiteX17" fmla="*/ 3505200 w 5156200"/>
                <a:gd name="connsiteY17" fmla="*/ 1476375 h 2228850"/>
                <a:gd name="connsiteX18" fmla="*/ 3705225 w 5156200"/>
                <a:gd name="connsiteY18" fmla="*/ 1352550 h 2228850"/>
                <a:gd name="connsiteX19" fmla="*/ 3911600 w 5156200"/>
                <a:gd name="connsiteY19" fmla="*/ 1209675 h 2228850"/>
                <a:gd name="connsiteX20" fmla="*/ 4121150 w 5156200"/>
                <a:gd name="connsiteY20" fmla="*/ 1050925 h 2228850"/>
                <a:gd name="connsiteX21" fmla="*/ 4321175 w 5156200"/>
                <a:gd name="connsiteY21" fmla="*/ 869950 h 2228850"/>
                <a:gd name="connsiteX22" fmla="*/ 4530725 w 5156200"/>
                <a:gd name="connsiteY22" fmla="*/ 673100 h 2228850"/>
                <a:gd name="connsiteX23" fmla="*/ 4730750 w 5156200"/>
                <a:gd name="connsiteY23" fmla="*/ 476250 h 2228850"/>
                <a:gd name="connsiteX24" fmla="*/ 4943475 w 5156200"/>
                <a:gd name="connsiteY24" fmla="*/ 241300 h 2228850"/>
                <a:gd name="connsiteX25" fmla="*/ 5156200 w 5156200"/>
                <a:gd name="connsiteY25" fmla="*/ 0 h 222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56200" h="2228850">
                  <a:moveTo>
                    <a:pt x="0" y="2228850"/>
                  </a:moveTo>
                  <a:lnTo>
                    <a:pt x="209550" y="2203450"/>
                  </a:lnTo>
                  <a:cubicBezTo>
                    <a:pt x="278342" y="2196571"/>
                    <a:pt x="342371" y="2192867"/>
                    <a:pt x="412750" y="2187575"/>
                  </a:cubicBezTo>
                  <a:lnTo>
                    <a:pt x="622300" y="2168525"/>
                  </a:lnTo>
                  <a:lnTo>
                    <a:pt x="822325" y="2159000"/>
                  </a:lnTo>
                  <a:lnTo>
                    <a:pt x="1031875" y="2143125"/>
                  </a:lnTo>
                  <a:lnTo>
                    <a:pt x="1231900" y="2120900"/>
                  </a:lnTo>
                  <a:lnTo>
                    <a:pt x="1447800" y="2095500"/>
                  </a:lnTo>
                  <a:lnTo>
                    <a:pt x="1654175" y="2066925"/>
                  </a:lnTo>
                  <a:lnTo>
                    <a:pt x="1854200" y="2035175"/>
                  </a:lnTo>
                  <a:lnTo>
                    <a:pt x="2063750" y="1997075"/>
                  </a:lnTo>
                  <a:lnTo>
                    <a:pt x="2266950" y="1952625"/>
                  </a:lnTo>
                  <a:lnTo>
                    <a:pt x="2473325" y="1898650"/>
                  </a:lnTo>
                  <a:lnTo>
                    <a:pt x="2686050" y="1835150"/>
                  </a:lnTo>
                  <a:lnTo>
                    <a:pt x="2886075" y="1762125"/>
                  </a:lnTo>
                  <a:lnTo>
                    <a:pt x="3095625" y="1682750"/>
                  </a:lnTo>
                  <a:lnTo>
                    <a:pt x="3295650" y="1581150"/>
                  </a:lnTo>
                  <a:lnTo>
                    <a:pt x="3505200" y="1476375"/>
                  </a:lnTo>
                  <a:lnTo>
                    <a:pt x="3705225" y="1352550"/>
                  </a:lnTo>
                  <a:lnTo>
                    <a:pt x="3911600" y="1209675"/>
                  </a:lnTo>
                  <a:lnTo>
                    <a:pt x="4121150" y="1050925"/>
                  </a:lnTo>
                  <a:lnTo>
                    <a:pt x="4321175" y="869950"/>
                  </a:lnTo>
                  <a:lnTo>
                    <a:pt x="4530725" y="673100"/>
                  </a:lnTo>
                  <a:lnTo>
                    <a:pt x="4730750" y="476250"/>
                  </a:lnTo>
                  <a:lnTo>
                    <a:pt x="4943475" y="241300"/>
                  </a:lnTo>
                  <a:lnTo>
                    <a:pt x="5156200" y="0"/>
                  </a:lnTo>
                </a:path>
              </a:pathLst>
            </a:custGeom>
            <a:ln w="38100" cap="rnd" cmpd="sng">
              <a:solidFill>
                <a:schemeClr val="bg2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Line 8"/>
            <p:cNvSpPr>
              <a:spLocks noChangeShapeType="1"/>
            </p:cNvSpPr>
            <p:nvPr/>
          </p:nvSpPr>
          <p:spPr bwMode="auto">
            <a:xfrm>
              <a:off x="2898592" y="3847733"/>
              <a:ext cx="0" cy="759382"/>
            </a:xfrm>
            <a:prstGeom prst="line">
              <a:avLst/>
            </a:prstGeom>
            <a:no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 anchorCtr="1"/>
            <a:lstStyle/>
            <a:p>
              <a:pPr algn="ctr" defTabSz="9144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FFCC"/>
                </a:buClr>
                <a:buSzPct val="80000"/>
                <a:buFont typeface="Wingdings" charset="0"/>
                <a:buNone/>
                <a:defRPr/>
              </a:pPr>
              <a:endParaRPr kumimoji="1"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Text Box 10"/>
            <p:cNvSpPr txBox="1">
              <a:spLocks noChangeArrowheads="1"/>
            </p:cNvSpPr>
            <p:nvPr/>
          </p:nvSpPr>
          <p:spPr bwMode="auto">
            <a:xfrm>
              <a:off x="1514315" y="3489706"/>
              <a:ext cx="2761841" cy="709962"/>
            </a:xfrm>
            <a:prstGeom prst="rect">
              <a:avLst/>
            </a:prstGeom>
            <a:solidFill>
              <a:srgbClr val="F1EEEC"/>
            </a:solidFill>
            <a:ln w="28575" cmpd="sng">
              <a:solidFill>
                <a:schemeClr val="accent6"/>
              </a:solidFill>
              <a:miter lim="800000"/>
              <a:headEnd/>
              <a:tailEnd/>
            </a:ln>
            <a:effectLst/>
            <a:extLst/>
          </p:spPr>
          <p:txBody>
            <a:bodyPr wrap="square" lIns="92075" tIns="46038" rIns="92075" bIns="46038" anchorCtr="1">
              <a:spAutoFit/>
            </a:bodyPr>
            <a:lstStyle/>
            <a:p>
              <a:pPr defTabSz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FFCC"/>
                </a:buClr>
                <a:buSzPct val="80000"/>
                <a:buFont typeface="Wingdings" charset="0"/>
                <a:buNone/>
                <a:defRPr/>
              </a:pPr>
              <a:r>
                <a:rPr kumimoji="1" lang="en-US" sz="1600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Mortality risk of disease &gt; mortality risk of transplant </a:t>
              </a:r>
              <a:br>
                <a:rPr kumimoji="1" lang="en-US" sz="1600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</a:br>
              <a:r>
                <a:rPr kumimoji="1" lang="en-US" sz="1600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@ MELD 15</a:t>
              </a:r>
              <a:endParaRPr kumimoji="1" lang="en-US" sz="16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CTP C</a:t>
            </a:r>
            <a:r>
              <a:rPr lang="en-US" sz="3400" dirty="0" smtClean="0"/>
              <a:t>lass </a:t>
            </a:r>
            <a:r>
              <a:rPr lang="en-US" sz="3400" dirty="0"/>
              <a:t>and </a:t>
            </a:r>
            <a:r>
              <a:rPr lang="en-US" sz="3400" dirty="0" smtClean="0"/>
              <a:t>Survival </a:t>
            </a:r>
            <a:r>
              <a:rPr lang="en-US" sz="3400" dirty="0"/>
              <a:t>without </a:t>
            </a:r>
            <a:r>
              <a:rPr lang="en-US" sz="3400" dirty="0" smtClean="0"/>
              <a:t>Transplant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2800"/>
              </a:spcBef>
            </a:pPr>
            <a:r>
              <a:rPr lang="en-US" sz="2400" dirty="0"/>
              <a:t>Class A (5-6 points)		90% 5-year survival</a:t>
            </a:r>
          </a:p>
          <a:p>
            <a:pPr>
              <a:lnSpc>
                <a:spcPct val="150000"/>
              </a:lnSpc>
              <a:spcBef>
                <a:spcPts val="2800"/>
              </a:spcBef>
            </a:pPr>
            <a:r>
              <a:rPr lang="en-US" sz="2400" dirty="0"/>
              <a:t>Class B (7-9 points)		80% 5-year survival</a:t>
            </a:r>
          </a:p>
          <a:p>
            <a:pPr>
              <a:lnSpc>
                <a:spcPct val="150000"/>
              </a:lnSpc>
              <a:spcBef>
                <a:spcPts val="2800"/>
              </a:spcBef>
            </a:pPr>
            <a:r>
              <a:rPr lang="en-US" sz="2400" dirty="0"/>
              <a:t>Class C (≥10 points)		35% 1-year mortality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smtClean="0">
                <a:cs typeface="+mj-cs"/>
              </a:rPr>
              <a:t>Timing for Referral for </a:t>
            </a:r>
            <a:br>
              <a:rPr lang="en-US" sz="32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Liver Transplantation Evaluation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sz="half" idx="2"/>
          </p:nvPr>
        </p:nvSpPr>
        <p:spPr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16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EARLY REFERRAL IS BEST (donor shortage)</a:t>
            </a:r>
          </a:p>
          <a:p>
            <a:pPr>
              <a:lnSpc>
                <a:spcPts val="2600"/>
              </a:lnSpc>
              <a:spcBef>
                <a:spcPts val="16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Fulminant Liver Failure: immediate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Acute </a:t>
            </a:r>
            <a:r>
              <a:rPr lang="en-US" sz="2000" dirty="0">
                <a:solidFill>
                  <a:schemeClr val="tx1"/>
                </a:solidFill>
              </a:rPr>
              <a:t>liver failure (encephalopathy with coagulopathy) </a:t>
            </a:r>
            <a:r>
              <a:rPr lang="en-US" sz="2000" dirty="0" smtClean="0">
                <a:solidFill>
                  <a:schemeClr val="tx1"/>
                </a:solidFill>
              </a:rPr>
              <a:t>in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patient </a:t>
            </a:r>
            <a:r>
              <a:rPr lang="en-US" sz="2000" dirty="0">
                <a:solidFill>
                  <a:schemeClr val="tx1"/>
                </a:solidFill>
              </a:rPr>
              <a:t>without known </a:t>
            </a:r>
            <a:r>
              <a:rPr lang="en-US" sz="2000" dirty="0" smtClean="0">
                <a:solidFill>
                  <a:schemeClr val="tx1"/>
                </a:solidFill>
              </a:rPr>
              <a:t>chronic liver disease</a:t>
            </a:r>
          </a:p>
          <a:p>
            <a:pPr>
              <a:lnSpc>
                <a:spcPts val="2600"/>
              </a:lnSpc>
              <a:spcBef>
                <a:spcPts val="16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Liver Cirrhosis: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Decompensation (ascites, encephalopathy, </a:t>
            </a:r>
            <a:r>
              <a:rPr lang="en-US" sz="2000" dirty="0" err="1" smtClean="0">
                <a:solidFill>
                  <a:schemeClr val="tx1"/>
                </a:solidFill>
              </a:rPr>
              <a:t>varices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MELD </a:t>
            </a:r>
            <a:r>
              <a:rPr lang="en-US" sz="2000" u="sng" dirty="0">
                <a:solidFill>
                  <a:schemeClr val="tx1"/>
                </a:solidFill>
              </a:rPr>
              <a:t>&gt;</a:t>
            </a:r>
            <a:r>
              <a:rPr lang="en-US" sz="2000" dirty="0" smtClean="0">
                <a:solidFill>
                  <a:schemeClr val="tx1"/>
                </a:solidFill>
              </a:rPr>
              <a:t> 10 or CPT </a:t>
            </a:r>
            <a:r>
              <a:rPr lang="en-US" sz="2000" u="sng" dirty="0" smtClean="0">
                <a:solidFill>
                  <a:schemeClr val="tx1"/>
                </a:solidFill>
              </a:rPr>
              <a:t>&gt;</a:t>
            </a:r>
            <a:r>
              <a:rPr lang="en-US" sz="2000" dirty="0" smtClean="0">
                <a:solidFill>
                  <a:schemeClr val="tx1"/>
                </a:solidFill>
              </a:rPr>
              <a:t> 7 (measures of severity)</a:t>
            </a:r>
          </a:p>
          <a:p>
            <a:pPr>
              <a:lnSpc>
                <a:spcPts val="2600"/>
              </a:lnSpc>
              <a:spcBef>
                <a:spcPts val="1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HCC </a:t>
            </a:r>
            <a:r>
              <a:rPr lang="en-US" sz="2000" dirty="0">
                <a:solidFill>
                  <a:schemeClr val="tx1"/>
                </a:solidFill>
              </a:rPr>
              <a:t>(Milan criteria)</a:t>
            </a:r>
          </a:p>
          <a:p>
            <a:pPr>
              <a:lnSpc>
                <a:spcPts val="2600"/>
              </a:lnSpc>
              <a:spcBef>
                <a:spcPts val="1600"/>
              </a:spcBef>
            </a:pPr>
            <a:r>
              <a:rPr lang="en-US" sz="2000" dirty="0">
                <a:solidFill>
                  <a:schemeClr val="tx1"/>
                </a:solidFill>
              </a:rPr>
              <a:t>Type 1 </a:t>
            </a:r>
            <a:r>
              <a:rPr lang="en-US" sz="2000" dirty="0" smtClean="0">
                <a:solidFill>
                  <a:schemeClr val="tx1"/>
                </a:solidFill>
              </a:rPr>
              <a:t>HRS</a:t>
            </a:r>
          </a:p>
          <a:p>
            <a:pPr marL="0" indent="0">
              <a:lnSpc>
                <a:spcPts val="2600"/>
              </a:lnSpc>
              <a:spcBef>
                <a:spcPts val="1600"/>
              </a:spcBef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Progressive Disease without Effective Alternative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n-US" sz="4000" dirty="0" smtClean="0">
                <a:cs typeface="+mj-cs"/>
              </a:rPr>
              <a:t>Evaluation and Patient Selection</a:t>
            </a:r>
            <a:br>
              <a:rPr lang="en-US" sz="4000" dirty="0" smtClean="0">
                <a:cs typeface="+mj-cs"/>
              </a:rPr>
            </a:br>
            <a:endParaRPr lang="en-US" sz="4000" dirty="0" smtClean="0">
              <a:cs typeface="+mj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cs typeface="+mj-cs"/>
              </a:rPr>
              <a:t>General Clinical and Biochemical Indications for Liver Transplantation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3800"/>
              </a:lnSpc>
              <a:defRPr/>
            </a:pPr>
            <a:r>
              <a:rPr lang="en-US" sz="2800" b="0" dirty="0" smtClean="0">
                <a:cs typeface="+mn-cs"/>
              </a:rPr>
              <a:t>Patients with chronic hepatocellular diseases</a:t>
            </a:r>
            <a:r>
              <a:rPr lang="en-US" dirty="0" smtClean="0">
                <a:cs typeface="+mn-cs"/>
              </a:rPr>
              <a:t> </a:t>
            </a:r>
          </a:p>
          <a:p>
            <a:pPr lvl="1">
              <a:lnSpc>
                <a:spcPts val="3800"/>
              </a:lnSpc>
              <a:buFontTx/>
              <a:buNone/>
              <a:defRPr/>
            </a:pPr>
            <a:r>
              <a:rPr lang="en-US" b="0" dirty="0" smtClean="0"/>
              <a:t>  &gt; Serum albumin &lt;3.5 g/dL </a:t>
            </a:r>
            <a:br>
              <a:rPr lang="en-US" b="0" dirty="0" smtClean="0"/>
            </a:br>
            <a:r>
              <a:rPr lang="en-US" b="0" dirty="0" smtClean="0"/>
              <a:t>&gt; </a:t>
            </a:r>
            <a:r>
              <a:rPr lang="en-US" b="0" dirty="0" err="1" smtClean="0"/>
              <a:t>Prothrombin</a:t>
            </a:r>
            <a:r>
              <a:rPr lang="en-US" b="0" dirty="0" smtClean="0"/>
              <a:t> time &gt;3 seconds above control or INR &gt;1.3 </a:t>
            </a:r>
            <a:br>
              <a:rPr lang="en-US" b="0" dirty="0" smtClean="0"/>
            </a:br>
            <a:r>
              <a:rPr lang="en-US" b="0" dirty="0" smtClean="0"/>
              <a:t>&gt; Encephalopathy </a:t>
            </a:r>
            <a:br>
              <a:rPr lang="en-US" b="0" dirty="0" smtClean="0"/>
            </a:br>
            <a:r>
              <a:rPr lang="en-US" b="0" dirty="0" smtClean="0"/>
              <a:t>&gt; Ascites </a:t>
            </a:r>
            <a:br>
              <a:rPr lang="en-US" b="0" dirty="0" smtClean="0"/>
            </a:br>
            <a:r>
              <a:rPr lang="en-US" b="0" dirty="0" smtClean="0"/>
              <a:t>&gt; Bilirubin &gt;2 mg/dL</a:t>
            </a:r>
            <a:r>
              <a:rPr lang="en-US" dirty="0" smtClean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Selection Criteria for Liver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400"/>
              </a:spcBef>
              <a:buFont typeface="Arial"/>
              <a:buChar char="•"/>
              <a:defRPr/>
            </a:pPr>
            <a:r>
              <a:rPr lang="en-US" dirty="0"/>
              <a:t>Severe fatigue</a:t>
            </a:r>
          </a:p>
          <a:p>
            <a:pPr>
              <a:spcBef>
                <a:spcPts val="1400"/>
              </a:spcBef>
              <a:buFont typeface="Arial"/>
              <a:buChar char="•"/>
              <a:defRPr/>
            </a:pPr>
            <a:r>
              <a:rPr lang="en-US" dirty="0"/>
              <a:t>Unacceptable quality of life</a:t>
            </a:r>
          </a:p>
          <a:p>
            <a:pPr>
              <a:spcBef>
                <a:spcPts val="1400"/>
              </a:spcBef>
              <a:buFont typeface="Arial"/>
              <a:buChar char="•"/>
              <a:defRPr/>
            </a:pPr>
            <a:r>
              <a:rPr lang="en-US" dirty="0"/>
              <a:t>Recurrent </a:t>
            </a:r>
            <a:r>
              <a:rPr lang="en-US" dirty="0" err="1"/>
              <a:t>variceal</a:t>
            </a:r>
            <a:r>
              <a:rPr lang="en-US" dirty="0"/>
              <a:t> bleeding</a:t>
            </a:r>
          </a:p>
          <a:p>
            <a:pPr>
              <a:spcBef>
                <a:spcPts val="1400"/>
              </a:spcBef>
              <a:buFont typeface="Arial"/>
              <a:buChar char="•"/>
              <a:defRPr/>
            </a:pPr>
            <a:r>
              <a:rPr lang="en-US" dirty="0"/>
              <a:t>Intractable ascites</a:t>
            </a:r>
          </a:p>
          <a:p>
            <a:pPr>
              <a:spcBef>
                <a:spcPts val="1400"/>
              </a:spcBef>
              <a:buFont typeface="Arial"/>
              <a:buChar char="•"/>
              <a:defRPr/>
            </a:pPr>
            <a:r>
              <a:rPr lang="en-US" dirty="0"/>
              <a:t>Recurrent or severe hepatic encephalopathy</a:t>
            </a:r>
          </a:p>
          <a:p>
            <a:pPr>
              <a:spcBef>
                <a:spcPts val="1400"/>
              </a:spcBef>
              <a:buFont typeface="Arial"/>
              <a:buChar char="•"/>
              <a:defRPr/>
            </a:pPr>
            <a:r>
              <a:rPr lang="en-US" dirty="0"/>
              <a:t>Spontaneous bacterial peritonitis</a:t>
            </a:r>
          </a:p>
          <a:p>
            <a:pPr>
              <a:spcBef>
                <a:spcPts val="1400"/>
              </a:spcBef>
              <a:buFont typeface="Arial"/>
              <a:buChar char="•"/>
              <a:defRPr/>
            </a:pPr>
            <a:r>
              <a:rPr lang="en-US" dirty="0"/>
              <a:t>Hepatorenal syndrome</a:t>
            </a:r>
          </a:p>
          <a:p>
            <a:pPr>
              <a:spcBef>
                <a:spcPts val="1400"/>
              </a:spcBef>
              <a:buFont typeface="Arial"/>
              <a:buChar char="•"/>
              <a:defRPr/>
            </a:pPr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hepatocellular carcinoma on hepatic imaging </a:t>
            </a:r>
          </a:p>
          <a:p>
            <a:pPr marL="0" indent="0">
              <a:spcBef>
                <a:spcPts val="1400"/>
              </a:spcBef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for Successful Liver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687"/>
              </a:spcBef>
            </a:pPr>
            <a:r>
              <a:rPr lang="en-US" dirty="0"/>
              <a:t>Can patient survive surgery/postoperative period?</a:t>
            </a:r>
          </a:p>
          <a:p>
            <a:pPr>
              <a:spcBef>
                <a:spcPts val="1687"/>
              </a:spcBef>
            </a:pPr>
            <a:r>
              <a:rPr lang="en-US" dirty="0"/>
              <a:t>Can patient comply/adhere to complex medical regimen after transplantation?</a:t>
            </a:r>
          </a:p>
          <a:p>
            <a:pPr>
              <a:spcBef>
                <a:spcPts val="1687"/>
              </a:spcBef>
            </a:pPr>
            <a:r>
              <a:rPr lang="en-US" dirty="0"/>
              <a:t>Comorbid conditions that can compromise patient/graft survival and make transplantation futile?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Murray KF, </a:t>
            </a:r>
            <a:r>
              <a:rPr lang="en-US" dirty="0" err="1"/>
              <a:t>Carithers</a:t>
            </a:r>
            <a:r>
              <a:rPr lang="en-US" dirty="0"/>
              <a:t> RL. Hepatology 2005;1407-32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>
                <a:cs typeface="+mj-cs"/>
              </a:rPr>
              <a:t>Special Circumstances for Acceptance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1800"/>
              </a:spcBef>
              <a:defRPr/>
            </a:pPr>
            <a:r>
              <a:rPr lang="en-US" sz="1800" b="1" dirty="0" smtClean="0"/>
              <a:t>Alcoholic cirrhosis: </a:t>
            </a:r>
            <a:br>
              <a:rPr lang="en-US" sz="1800" b="1" dirty="0" smtClean="0"/>
            </a:br>
            <a:r>
              <a:rPr lang="en-US" sz="1800" b="0" dirty="0" smtClean="0"/>
              <a:t>Only for patients having psychosocial factors predicting long-term sobriety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</a:t>
            </a:r>
            <a:r>
              <a:rPr lang="en-US" sz="1800" dirty="0"/>
              <a:t>P</a:t>
            </a:r>
            <a:r>
              <a:rPr lang="en-US" sz="1800" b="0" dirty="0" smtClean="0"/>
              <a:t>revious social stability</a:t>
            </a:r>
            <a:br>
              <a:rPr lang="en-US" sz="1800" b="0" dirty="0" smtClean="0"/>
            </a:br>
            <a:r>
              <a:rPr lang="en-US" sz="1800" b="0" dirty="0" smtClean="0"/>
              <a:t>-Employment record</a:t>
            </a:r>
            <a:br>
              <a:rPr lang="en-US" sz="1800" b="0" dirty="0" smtClean="0"/>
            </a:br>
            <a:r>
              <a:rPr lang="en-US" sz="1800" b="0" dirty="0" smtClean="0"/>
              <a:t>-Psychiatric status</a:t>
            </a:r>
            <a:br>
              <a:rPr lang="en-US" sz="1800" b="0" dirty="0" smtClean="0"/>
            </a:br>
            <a:r>
              <a:rPr lang="en-US" sz="1800" b="0" dirty="0" smtClean="0"/>
              <a:t>-Length of sobriety</a:t>
            </a:r>
            <a:br>
              <a:rPr lang="en-US" sz="1800" b="0" dirty="0" smtClean="0"/>
            </a:br>
            <a:r>
              <a:rPr lang="en-US" sz="1800" b="0" dirty="0" smtClean="0"/>
              <a:t>-Participation in alcohol recovery awaiting transplantation</a:t>
            </a:r>
            <a:endParaRPr lang="en-US" sz="1800" dirty="0" smtClean="0"/>
          </a:p>
          <a:p>
            <a:pPr>
              <a:lnSpc>
                <a:spcPts val="2100"/>
              </a:lnSpc>
              <a:spcBef>
                <a:spcPts val="1800"/>
              </a:spcBef>
              <a:defRPr/>
            </a:pPr>
            <a:r>
              <a:rPr lang="en-US" sz="1800" b="1" dirty="0" smtClean="0"/>
              <a:t>Patients over age 60:</a:t>
            </a:r>
            <a:br>
              <a:rPr lang="en-US" sz="1800" b="1" dirty="0" smtClean="0"/>
            </a:br>
            <a:r>
              <a:rPr lang="en-US" sz="1800" dirty="0" smtClean="0"/>
              <a:t>-</a:t>
            </a:r>
            <a:r>
              <a:rPr lang="en-US" sz="1800" b="1" dirty="0" smtClean="0"/>
              <a:t> </a:t>
            </a:r>
            <a:r>
              <a:rPr lang="en-US" sz="1800" dirty="0"/>
              <a:t>P</a:t>
            </a:r>
            <a:r>
              <a:rPr lang="en-US" sz="1800" b="0" dirty="0" smtClean="0"/>
              <a:t>articular attention to silent coronary or vascular disease</a:t>
            </a:r>
            <a:br>
              <a:rPr lang="en-US" sz="1800" b="0" dirty="0" smtClean="0"/>
            </a:br>
            <a:r>
              <a:rPr lang="en-US" sz="1800" dirty="0"/>
              <a:t>- </a:t>
            </a:r>
            <a:r>
              <a:rPr lang="en-US" sz="1800" dirty="0" smtClean="0"/>
              <a:t>Typically </a:t>
            </a:r>
            <a:r>
              <a:rPr lang="en-US" sz="1800" dirty="0"/>
              <a:t>approved i</a:t>
            </a:r>
            <a:r>
              <a:rPr lang="en-US" sz="1800" b="0" dirty="0" smtClean="0"/>
              <a:t>f no other major organ disease &amp; expected to live &gt;5 years </a:t>
            </a:r>
          </a:p>
          <a:p>
            <a:pPr>
              <a:lnSpc>
                <a:spcPts val="2100"/>
              </a:lnSpc>
              <a:spcBef>
                <a:spcPts val="1800"/>
              </a:spcBef>
              <a:defRPr/>
            </a:pPr>
            <a:r>
              <a:rPr lang="en-US" sz="1800" b="1" dirty="0" smtClean="0"/>
              <a:t>Patients with hepatocellular carcinoma</a:t>
            </a:r>
            <a:br>
              <a:rPr lang="en-US" sz="1800" b="1" dirty="0" smtClean="0"/>
            </a:br>
            <a:r>
              <a:rPr lang="en-US" sz="1800" dirty="0" smtClean="0"/>
              <a:t>Und</a:t>
            </a:r>
            <a:r>
              <a:rPr lang="en-US" sz="1800" b="0" dirty="0" smtClean="0"/>
              <a:t>ergo special scrutiny and adjunctive therapy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- </a:t>
            </a:r>
            <a:r>
              <a:rPr lang="en-US" sz="1800" dirty="0"/>
              <a:t>T</a:t>
            </a:r>
            <a:r>
              <a:rPr lang="en-US" sz="1800" b="0" dirty="0" smtClean="0"/>
              <a:t>horough evaluation for identifiable malignancy outside of the liver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- A</a:t>
            </a:r>
            <a:r>
              <a:rPr lang="en-US" sz="1800" b="0" dirty="0" smtClean="0"/>
              <a:t>djuvant therapy in the form of chemo-embolization or chemotherapy to</a:t>
            </a:r>
            <a:br>
              <a:rPr lang="en-US" sz="1800" b="0" dirty="0" smtClean="0"/>
            </a:br>
            <a:r>
              <a:rPr lang="en-US" sz="1800" b="0" dirty="0" smtClean="0"/>
              <a:t>  control the spread of cancer cells or unrecognized </a:t>
            </a:r>
            <a:r>
              <a:rPr lang="en-US" sz="1800" b="0" dirty="0" err="1" smtClean="0"/>
              <a:t>micrometastases</a:t>
            </a:r>
            <a:r>
              <a:rPr lang="en-US" sz="1800" dirty="0" smtClean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 charset="0"/>
                <a:cs typeface="Arial"/>
              </a:rPr>
              <a:t>Liver Transplantation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Absolute Contraindications to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b="0" dirty="0"/>
              <a:t>Irreversible brain damage </a:t>
            </a:r>
          </a:p>
          <a:p>
            <a:pPr>
              <a:spcBef>
                <a:spcPts val="1800"/>
              </a:spcBef>
              <a:defRPr/>
            </a:pPr>
            <a:r>
              <a:rPr lang="en-US" b="0" dirty="0"/>
              <a:t>Multi-system failure </a:t>
            </a:r>
            <a:r>
              <a:rPr lang="en-US" b="0" dirty="0" smtClean="0"/>
              <a:t>not </a:t>
            </a:r>
            <a:r>
              <a:rPr lang="en-US" b="0" dirty="0"/>
              <a:t>correctable by liver transplantation </a:t>
            </a:r>
          </a:p>
          <a:p>
            <a:pPr>
              <a:spcBef>
                <a:spcPts val="1800"/>
              </a:spcBef>
              <a:defRPr/>
            </a:pPr>
            <a:r>
              <a:rPr lang="en-US" b="0" dirty="0"/>
              <a:t>Malignancy outside the liver (not skin cancer) </a:t>
            </a:r>
          </a:p>
          <a:p>
            <a:pPr>
              <a:spcBef>
                <a:spcPts val="1800"/>
              </a:spcBef>
              <a:defRPr/>
            </a:pPr>
            <a:r>
              <a:rPr lang="en-US" b="0" dirty="0"/>
              <a:t>Infection outside the </a:t>
            </a:r>
            <a:r>
              <a:rPr lang="en-US" b="0" dirty="0" err="1"/>
              <a:t>hepatobiliary</a:t>
            </a:r>
            <a:r>
              <a:rPr lang="en-US" b="0" dirty="0"/>
              <a:t> system </a:t>
            </a:r>
          </a:p>
          <a:p>
            <a:pPr>
              <a:spcBef>
                <a:spcPts val="1800"/>
              </a:spcBef>
              <a:defRPr/>
            </a:pPr>
            <a:r>
              <a:rPr lang="en-US" b="0" dirty="0"/>
              <a:t>Active alcohol or substance abuse</a:t>
            </a:r>
          </a:p>
          <a:p>
            <a:pPr>
              <a:spcBef>
                <a:spcPts val="1800"/>
              </a:spcBef>
              <a:defRPr/>
            </a:pPr>
            <a:r>
              <a:rPr lang="en-US" b="0" dirty="0"/>
              <a:t>Advanced cardiopulmonary or other systemic disease</a:t>
            </a:r>
          </a:p>
          <a:p>
            <a:pPr>
              <a:spcBef>
                <a:spcPts val="1800"/>
              </a:spcBef>
              <a:defRPr/>
            </a:pPr>
            <a:r>
              <a:rPr lang="en-US" b="0" dirty="0"/>
              <a:t>Psychosocial concerns</a:t>
            </a:r>
            <a:r>
              <a:rPr lang="en-US" dirty="0"/>
              <a:t> 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Alqahtani</a:t>
            </a:r>
            <a:r>
              <a:rPr lang="en-US" dirty="0" smtClean="0"/>
              <a:t> SA, Larson AM. </a:t>
            </a:r>
            <a:r>
              <a:rPr lang="en-US" dirty="0" err="1" smtClean="0"/>
              <a:t>Curr</a:t>
            </a:r>
            <a:r>
              <a:rPr lang="en-US" dirty="0" smtClean="0"/>
              <a:t> </a:t>
            </a:r>
            <a:r>
              <a:rPr lang="en-US" dirty="0" err="1"/>
              <a:t>Opin</a:t>
            </a:r>
            <a:r>
              <a:rPr lang="en-US" dirty="0"/>
              <a:t> </a:t>
            </a:r>
            <a:r>
              <a:rPr lang="en-US" dirty="0" err="1" smtClean="0"/>
              <a:t>Gastroenterol</a:t>
            </a:r>
            <a:r>
              <a:rPr lang="en-US" dirty="0" smtClean="0"/>
              <a:t>. </a:t>
            </a:r>
            <a:r>
              <a:rPr lang="en-US" dirty="0"/>
              <a:t>2011;27:240</a:t>
            </a:r>
            <a:r>
              <a:rPr lang="en-US" dirty="0" smtClean="0"/>
              <a:t>-7.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4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Relative Contraindications </a:t>
            </a:r>
            <a:r>
              <a:rPr lang="en-US" sz="3600" dirty="0"/>
              <a:t>to Transplant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850" y="1524000"/>
            <a:ext cx="8515350" cy="4800600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spcBef>
                <a:spcPts val="2000"/>
              </a:spcBef>
              <a:defRPr/>
            </a:pPr>
            <a:r>
              <a:rPr lang="en-US" sz="2000" b="1" dirty="0"/>
              <a:t>Comorbid </a:t>
            </a:r>
            <a:r>
              <a:rPr lang="en-US" sz="2000" b="1" dirty="0" smtClean="0"/>
              <a:t>Conditions</a:t>
            </a:r>
            <a:br>
              <a:rPr lang="en-US" sz="2000" b="1" dirty="0" smtClean="0"/>
            </a:br>
            <a:r>
              <a:rPr lang="en-US" sz="2000" dirty="0" smtClean="0">
                <a:solidFill>
                  <a:schemeClr val="tx1"/>
                </a:solidFill>
              </a:rPr>
              <a:t>- Advanced age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Advanced </a:t>
            </a:r>
            <a:r>
              <a:rPr lang="en-US" sz="2000" dirty="0">
                <a:solidFill>
                  <a:schemeClr val="tx1"/>
                </a:solidFill>
              </a:rPr>
              <a:t>chronic renal </a:t>
            </a:r>
            <a:r>
              <a:rPr lang="en-US" sz="2000" dirty="0" smtClean="0">
                <a:solidFill>
                  <a:schemeClr val="tx1"/>
                </a:solidFill>
              </a:rPr>
              <a:t>failure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</a:rPr>
              <a:t>Cholangiocarcinoma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Hypoxemia </a:t>
            </a:r>
            <a:r>
              <a:rPr lang="en-US" sz="2000" dirty="0">
                <a:solidFill>
                  <a:schemeClr val="tx1"/>
                </a:solidFill>
              </a:rPr>
              <a:t>from intrapulmonary </a:t>
            </a:r>
            <a:r>
              <a:rPr lang="en-US" sz="2000" dirty="0" smtClean="0">
                <a:solidFill>
                  <a:schemeClr val="tx1"/>
                </a:solidFill>
              </a:rPr>
              <a:t>shunts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Severe malnutrition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HIV </a:t>
            </a:r>
            <a:r>
              <a:rPr lang="en-US" sz="2000" dirty="0">
                <a:solidFill>
                  <a:schemeClr val="tx1"/>
                </a:solidFill>
              </a:rPr>
              <a:t>positivity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ts val="2700"/>
              </a:lnSpc>
              <a:spcBef>
                <a:spcPts val="2000"/>
              </a:spcBef>
              <a:defRPr/>
            </a:pPr>
            <a:r>
              <a:rPr lang="en-US" sz="2000" b="1" dirty="0" smtClean="0"/>
              <a:t>Anatomic Considerations</a:t>
            </a:r>
            <a:br>
              <a:rPr lang="en-US" sz="2000" b="1" dirty="0" smtClean="0"/>
            </a:br>
            <a:r>
              <a:rPr lang="en-US" sz="2000" b="1" dirty="0" smtClean="0"/>
              <a:t>- </a:t>
            </a:r>
            <a:r>
              <a:rPr lang="en-US" sz="2000" dirty="0" smtClean="0"/>
              <a:t>Portal </a:t>
            </a:r>
            <a:r>
              <a:rPr lang="en-US" sz="2000" dirty="0"/>
              <a:t>vein </a:t>
            </a:r>
            <a:r>
              <a:rPr lang="en-US" sz="2000" dirty="0" smtClean="0"/>
              <a:t>thrombosis</a:t>
            </a:r>
            <a:br>
              <a:rPr lang="en-US" sz="2000" dirty="0" smtClean="0"/>
            </a:br>
            <a:r>
              <a:rPr lang="en-US" sz="2000" dirty="0" smtClean="0"/>
              <a:t>- Prior </a:t>
            </a:r>
            <a:r>
              <a:rPr lang="en-US" sz="2000" dirty="0" err="1"/>
              <a:t>portosystemic</a:t>
            </a:r>
            <a:r>
              <a:rPr lang="en-US" sz="2000" dirty="0"/>
              <a:t> shunt </a:t>
            </a:r>
            <a:r>
              <a:rPr lang="en-US" sz="2000" dirty="0" smtClean="0"/>
              <a:t>surgery</a:t>
            </a:r>
            <a:br>
              <a:rPr lang="en-US" sz="2000" dirty="0" smtClean="0"/>
            </a:br>
            <a:r>
              <a:rPr lang="en-US" sz="2000" dirty="0" smtClean="0"/>
              <a:t>- Prior </a:t>
            </a:r>
            <a:r>
              <a:rPr lang="en-US" sz="2000" dirty="0"/>
              <a:t>biliary tract surgery</a:t>
            </a:r>
          </a:p>
          <a:p>
            <a:pPr marL="228600" lvl="1" indent="0">
              <a:lnSpc>
                <a:spcPts val="2700"/>
              </a:lnSpc>
              <a:spcBef>
                <a:spcPts val="2000"/>
              </a:spcBef>
              <a:buNone/>
              <a:defRPr/>
            </a:pPr>
            <a:endParaRPr lang="en-US" sz="2000" dirty="0"/>
          </a:p>
          <a:p>
            <a:pPr marL="0" indent="0">
              <a:lnSpc>
                <a:spcPts val="2700"/>
              </a:lnSpc>
              <a:spcBef>
                <a:spcPts val="2000"/>
              </a:spcBef>
              <a:buNone/>
            </a:pP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Alqahtani</a:t>
            </a:r>
            <a:r>
              <a:rPr lang="en-US" dirty="0"/>
              <a:t> SA, Larson AM.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. 2011;27:240-7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8600"/>
            <a:ext cx="851535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1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+mj-cs"/>
              </a:rPr>
              <a:t>Liver Transplant Evaluation</a:t>
            </a:r>
            <a:r>
              <a:rPr lang="en-US" sz="3600" dirty="0" smtClean="0">
                <a:cs typeface="+mj-cs"/>
              </a:rPr>
              <a:t/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What can patients do?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b="0" dirty="0" smtClean="0">
                <a:cs typeface="+mn-cs"/>
              </a:rPr>
              <a:t>Get involved</a:t>
            </a:r>
            <a:r>
              <a:rPr lang="en-US" b="0" dirty="0" smtClean="0">
                <a:solidFill>
                  <a:srgbClr val="FF9900"/>
                </a:solidFill>
                <a:cs typeface="+mn-cs"/>
              </a:rPr>
              <a:t> </a:t>
            </a:r>
            <a:r>
              <a:rPr lang="en-US" b="0" dirty="0" smtClean="0">
                <a:cs typeface="+mn-cs"/>
              </a:rPr>
              <a:t>in chemical dependency treatment program if indicated and DOCUMENT attendance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b="0" dirty="0" smtClean="0">
                <a:cs typeface="+mn-cs"/>
              </a:rPr>
              <a:t>Lose weight if needed (BMI&lt;35 recommended)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b="0" dirty="0" smtClean="0">
                <a:cs typeface="+mn-cs"/>
              </a:rPr>
              <a:t>Quit smoking NOW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b="0" dirty="0" smtClean="0">
                <a:cs typeface="+mn-cs"/>
              </a:rPr>
              <a:t>Avoid narcotic use if possible</a:t>
            </a:r>
          </a:p>
          <a:p>
            <a:pPr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b="0" dirty="0" smtClean="0">
                <a:cs typeface="+mn-cs"/>
              </a:rPr>
              <a:t>Methadone should NOT be a barrier to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>
                <a:cs typeface="+mj-cs"/>
              </a:rPr>
              <a:t>Selection Committee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Review of history and physical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Review of psychosocial interview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Review of laboratory studies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Determination of medical need &amp; psychosocial clearance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May be accepted, rejected, or provisional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ransplant Vignettes 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758" y="3786278"/>
            <a:ext cx="3249962" cy="25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+mj-cs"/>
              </a:rPr>
              <a:t>Liver Transplantation Evaluation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+mj-cs"/>
              </a:rPr>
            </a:b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2600"/>
              </a:lnSpc>
              <a:spcBef>
                <a:spcPts val="2000"/>
              </a:spcBef>
              <a:defRPr/>
            </a:pPr>
            <a:r>
              <a:rPr lang="en-US" dirty="0"/>
              <a:t>Liver transplantation restores health to the terminally ill.</a:t>
            </a:r>
          </a:p>
          <a:p>
            <a:pPr>
              <a:lnSpc>
                <a:spcPts val="2600"/>
              </a:lnSpc>
              <a:spcBef>
                <a:spcPts val="2000"/>
              </a:spcBef>
              <a:defRPr/>
            </a:pPr>
            <a:r>
              <a:rPr lang="en-US" dirty="0"/>
              <a:t>As percentage of those waiting, the annual number of liver transplants is declining.</a:t>
            </a:r>
          </a:p>
          <a:p>
            <a:pPr>
              <a:lnSpc>
                <a:spcPts val="2600"/>
              </a:lnSpc>
              <a:spcBef>
                <a:spcPts val="2000"/>
              </a:spcBef>
              <a:defRPr/>
            </a:pPr>
            <a:r>
              <a:rPr lang="en-US" dirty="0"/>
              <a:t>Identification of the complications of cirrhosis is critical to timely referral to transplant center. </a:t>
            </a:r>
          </a:p>
          <a:p>
            <a:pPr>
              <a:lnSpc>
                <a:spcPts val="2600"/>
              </a:lnSpc>
              <a:spcBef>
                <a:spcPts val="2000"/>
              </a:spcBef>
              <a:defRPr/>
            </a:pPr>
            <a:r>
              <a:rPr lang="en-US" dirty="0"/>
              <a:t>Patients with advanced liver disease strongly advised to adopt healthy liver lifestyle.</a:t>
            </a:r>
          </a:p>
          <a:p>
            <a:pPr>
              <a:lnSpc>
                <a:spcPts val="2600"/>
              </a:lnSpc>
              <a:spcBef>
                <a:spcPts val="2000"/>
              </a:spcBef>
              <a:defRPr/>
            </a:pPr>
            <a:r>
              <a:rPr lang="en-US" dirty="0"/>
              <a:t>Sign up to be an organ and tissue donor</a:t>
            </a:r>
            <a:r>
              <a:rPr lang="en-US" dirty="0" smtClean="0"/>
              <a:t>-</a:t>
            </a:r>
            <a:endParaRPr lang="en-US" b="0" dirty="0"/>
          </a:p>
          <a:p>
            <a:pPr>
              <a:lnSpc>
                <a:spcPts val="2600"/>
              </a:lnSpc>
              <a:spcBef>
                <a:spcPts val="2000"/>
              </a:spcBef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02000" y="5410200"/>
            <a:ext cx="24892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Donate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685800"/>
            <a:ext cx="182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20405"/>
            <a:ext cx="9144000" cy="1458147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This presentation is brought to you by</a:t>
            </a:r>
            <a:b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Hepatitis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Web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Study &amp; the Hepatitis C Online Course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Funded by a grant from the Centers for Disease Control and Prevention</a:t>
            </a:r>
            <a:endParaRPr lang="en-US" sz="1800" i="1" dirty="0">
              <a:solidFill>
                <a:schemeClr val="accent5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2597460" y="1834787"/>
            <a:ext cx="910232" cy="908413"/>
            <a:chOff x="1573527" y="457200"/>
            <a:chExt cx="1093473" cy="1091294"/>
          </a:xfrm>
          <a:solidFill>
            <a:srgbClr val="DF5D5B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97" name="Dodecagon 9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odecagon 9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Dodecagon 9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Dodecagon 9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Dodecagon 10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Dodecagon 10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odecagon 10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odecagon 10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Dodecagon 10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Dodecagon 10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Dodecagon 10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Dodecagon 10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decagon 10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Dodecagon 10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Dodecagon 11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>
            <a:grpSpLocks noChangeAspect="1"/>
          </p:cNvGrpSpPr>
          <p:nvPr/>
        </p:nvGrpSpPr>
        <p:grpSpPr>
          <a:xfrm>
            <a:off x="5645460" y="1834787"/>
            <a:ext cx="910232" cy="908413"/>
            <a:chOff x="4011927" y="457200"/>
            <a:chExt cx="1093473" cy="1091294"/>
          </a:xfrm>
          <a:solidFill>
            <a:srgbClr val="D38040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142" name="Dodecagon 14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Dodecagon 14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Dodecagon 14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Dodecagon 14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Dodecagon 14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Dodecagon 14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Dodecagon 14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Dodecagon 14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Dodecagon 14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Dodecagon 15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Dodecagon 15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Dodecagon 15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Dodecagon 15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Dodecagon 15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Dodecagon 15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>
            <a:grpSpLocks noChangeAspect="1"/>
          </p:cNvGrpSpPr>
          <p:nvPr/>
        </p:nvGrpSpPr>
        <p:grpSpPr>
          <a:xfrm>
            <a:off x="7169460" y="1834787"/>
            <a:ext cx="910232" cy="908413"/>
            <a:chOff x="4011927" y="457200"/>
            <a:chExt cx="1093473" cy="1091294"/>
          </a:xfrm>
          <a:solidFill>
            <a:srgbClr val="A873C4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187" name="Dodecagon 18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Dodecagon 18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Dodecagon 18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Dodecagon 18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Dodecagon 19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Dodecagon 19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Dodecagon 19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Dodecagon 19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Dodecagon 19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Dodecagon 19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Dodecagon 19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Dodecagon 19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Dodecagon 19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Dodecagon 19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Dodecagon 20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1073460" y="1834787"/>
            <a:ext cx="910232" cy="908413"/>
            <a:chOff x="1573527" y="457200"/>
            <a:chExt cx="1093473" cy="1091294"/>
          </a:xfrm>
          <a:solidFill>
            <a:srgbClr val="4BCEE1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232" name="Dodecagon 23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Dodecagon 23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Dodecagon 23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Dodecagon 23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Dodecagon 23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Dodecagon 23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Dodecagon 23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Dodecagon 23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Dodecagon 23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Dodecagon 24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Dodecagon 24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Dodecagon 24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Dodecagon 24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Dodecagon 24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Dodecagon 24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Dodecagon 24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Dodecagon 24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/>
          <p:cNvGrpSpPr>
            <a:grpSpLocks noChangeAspect="1"/>
          </p:cNvGrpSpPr>
          <p:nvPr/>
        </p:nvGrpSpPr>
        <p:grpSpPr>
          <a:xfrm>
            <a:off x="4121460" y="1834787"/>
            <a:ext cx="910232" cy="908413"/>
            <a:chOff x="1573527" y="457200"/>
            <a:chExt cx="1093473" cy="1091294"/>
          </a:xfrm>
          <a:solidFill>
            <a:srgbClr val="8EAC52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277" name="Dodecagon 27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Dodecagon 27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Dodecagon 27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Dodecagon 27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Dodecagon 28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Dodecagon 28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Dodecagon 28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Dodecagon 28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Dodecagon 28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Dodecagon 28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Dodecagon 28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Dodecagon 28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Dodecagon 28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Dodecagon 28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Dodecagon 29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Dodecagon 29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Dodecagon 29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Dodecagon 29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62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dirty="0" smtClean="0">
                <a:cs typeface="+mj-cs"/>
              </a:rPr>
              <a:t>Referral for Liver Transplantation</a:t>
            </a:r>
          </a:p>
        </p:txBody>
      </p:sp>
      <p:sp>
        <p:nvSpPr>
          <p:cNvPr id="100967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>
                <a:cs typeface="+mn-cs"/>
              </a:rPr>
              <a:t>Background and goals</a:t>
            </a:r>
          </a:p>
          <a:p>
            <a:pPr>
              <a:defRPr/>
            </a:pPr>
            <a:r>
              <a:rPr lang="en-US" b="0" dirty="0" smtClean="0">
                <a:cs typeface="+mn-cs"/>
              </a:rPr>
              <a:t>Common </a:t>
            </a:r>
            <a:r>
              <a:rPr lang="en-US" b="0" dirty="0" smtClean="0"/>
              <a:t>indications</a:t>
            </a:r>
          </a:p>
          <a:p>
            <a:pPr>
              <a:defRPr/>
            </a:pPr>
            <a:r>
              <a:rPr lang="en-US" b="0" dirty="0"/>
              <a:t>C</a:t>
            </a:r>
            <a:r>
              <a:rPr lang="en-US" b="0" dirty="0" smtClean="0"/>
              <a:t>irrhosis </a:t>
            </a:r>
            <a:r>
              <a:rPr lang="en-US" b="0" dirty="0"/>
              <a:t>and </a:t>
            </a:r>
            <a:r>
              <a:rPr lang="en-US" b="0" dirty="0" smtClean="0"/>
              <a:t>liver transplantation</a:t>
            </a:r>
            <a:endParaRPr lang="en-US" b="0" dirty="0"/>
          </a:p>
          <a:p>
            <a:pPr>
              <a:defRPr/>
            </a:pPr>
            <a:r>
              <a:rPr lang="en-US" b="0" dirty="0" smtClean="0">
                <a:cs typeface="+mn-cs"/>
              </a:rPr>
              <a:t>Timing for referral</a:t>
            </a:r>
          </a:p>
          <a:p>
            <a:pPr>
              <a:defRPr/>
            </a:pPr>
            <a:r>
              <a:rPr lang="en-US" b="0" dirty="0" smtClean="0">
                <a:cs typeface="+mn-cs"/>
              </a:rPr>
              <a:t>Evaluation and patient selection</a:t>
            </a:r>
          </a:p>
          <a:p>
            <a:pPr marL="0" indent="0"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en-US" sz="4000" dirty="0" smtClean="0">
                <a:cs typeface="+mj-cs"/>
              </a:rPr>
              <a:t>Background and Goals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transplantation: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844"/>
              </a:spcBef>
            </a:pPr>
            <a:r>
              <a:rPr lang="en-US" b="0" dirty="0" smtClean="0"/>
              <a:t>~19,000 patients listed for LT in the US</a:t>
            </a:r>
          </a:p>
          <a:p>
            <a:pPr>
              <a:spcBef>
                <a:spcPts val="844"/>
              </a:spcBef>
            </a:pPr>
            <a:r>
              <a:rPr lang="en-US" b="0" dirty="0" smtClean="0"/>
              <a:t> ~6,000 LT performed annually in US</a:t>
            </a:r>
          </a:p>
          <a:p>
            <a:pPr>
              <a:spcBef>
                <a:spcPts val="844"/>
              </a:spcBef>
            </a:pPr>
            <a:r>
              <a:rPr lang="en-US" b="0" dirty="0" smtClean="0">
                <a:solidFill>
                  <a:srgbClr val="FFFFFF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137 LT centers in US (37 States/DC)</a:t>
            </a:r>
            <a:br>
              <a:rPr lang="en-US" b="0" dirty="0" smtClean="0">
                <a:solidFill>
                  <a:schemeClr val="tx1"/>
                </a:solidFill>
              </a:rPr>
            </a:br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Centers performing adult liver transplants in 2011, </a:t>
            </a:r>
            <a:br>
              <a:rPr lang="en-US" sz="2400" dirty="0" smtClean="0"/>
            </a:br>
            <a:r>
              <a:rPr lang="en-US" sz="2400" dirty="0" smtClean="0"/>
              <a:t>within Donation Service Areas (DSAs)</a:t>
            </a:r>
          </a:p>
        </p:txBody>
      </p:sp>
      <p:pic>
        <p:nvPicPr>
          <p:cNvPr id="279554" name="Picture 2" descr="\\LUKE\ADR Prepress\srtr adr\srtr adr 2012\12 figures pngs\03 liver pngs 12\LI_9_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73" y="1420285"/>
            <a:ext cx="8024927" cy="49389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Goals of Liver Transplantation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600"/>
              </a:spcBef>
              <a:defRPr/>
            </a:pPr>
            <a:r>
              <a:rPr lang="en-US" dirty="0" smtClean="0">
                <a:cs typeface="+mn-cs"/>
              </a:rPr>
              <a:t>Provides maximum benefit to patients with liver failure who have no other medical or surgical alternative for survival</a:t>
            </a:r>
          </a:p>
          <a:p>
            <a:pPr>
              <a:spcBef>
                <a:spcPts val="2600"/>
              </a:spcBef>
              <a:defRPr/>
            </a:pPr>
            <a:r>
              <a:rPr lang="en-US" dirty="0" smtClean="0">
                <a:cs typeface="+mn-cs"/>
              </a:rPr>
              <a:t>Likely prolongs life at least 5 years</a:t>
            </a:r>
          </a:p>
          <a:p>
            <a:pPr>
              <a:spcBef>
                <a:spcPts val="2600"/>
              </a:spcBef>
              <a:defRPr/>
            </a:pPr>
            <a:r>
              <a:rPr lang="en-US" dirty="0" smtClean="0">
                <a:cs typeface="+mn-cs"/>
              </a:rPr>
              <a:t>Restores patient to normal or near normal functional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Liver Transplant </a:t>
            </a:r>
            <a:r>
              <a:rPr lang="en-US" sz="3600" dirty="0"/>
              <a:t>S</a:t>
            </a:r>
            <a:r>
              <a:rPr lang="en-US" sz="3600" dirty="0" smtClean="0"/>
              <a:t>urvival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2400" dirty="0"/>
              <a:t>Overall </a:t>
            </a:r>
            <a:r>
              <a:rPr lang="en-US" sz="2400" dirty="0" smtClean="0"/>
              <a:t>Patient Survival </a:t>
            </a:r>
            <a:r>
              <a:rPr lang="en-US" sz="2400" dirty="0"/>
              <a:t>after </a:t>
            </a:r>
            <a:r>
              <a:rPr lang="en-US" sz="2400" dirty="0" smtClean="0"/>
              <a:t>Liver Transplant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 bwMode="auto">
          <a:xfrm>
            <a:off x="5332247" y="2448261"/>
            <a:ext cx="1323499" cy="780383"/>
          </a:xfrm>
          <a:prstGeom prst="wedge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1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0" name="Char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377771"/>
              </p:ext>
            </p:extLst>
          </p:nvPr>
        </p:nvGraphicFramePr>
        <p:xfrm>
          <a:off x="476989" y="2057400"/>
          <a:ext cx="819002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842509"/>
            <a:ext cx="9162288" cy="45415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687"/>
              </a:spcBef>
            </a:pPr>
            <a:r>
              <a:rPr lang="en-US" sz="2000" dirty="0"/>
              <a:t>MELD ≥15 break-point where LT has survival benefit</a:t>
            </a:r>
          </a:p>
        </p:txBody>
      </p:sp>
    </p:spTree>
    <p:extLst>
      <p:ext uri="{BB962C8B-B14F-4D97-AF65-F5344CB8AC3E}">
        <p14:creationId xmlns:p14="http://schemas.microsoft.com/office/powerpoint/2010/main" val="41921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38646</TotalTime>
  <Words>993</Words>
  <Application>Microsoft Office PowerPoint</Application>
  <PresentationFormat>On-screen Show (4:3)</PresentationFormat>
  <Paragraphs>224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Referral for Liver Transplantation Evaluation</vt:lpstr>
      <vt:lpstr>Disclosures</vt:lpstr>
      <vt:lpstr>Liver Transplantation</vt:lpstr>
      <vt:lpstr>Referral for Liver Transplantation</vt:lpstr>
      <vt:lpstr>Background and Goals</vt:lpstr>
      <vt:lpstr>Liver transplantation: Background</vt:lpstr>
      <vt:lpstr>Centers performing adult liver transplants in 2011,  within Donation Service Areas (DSAs)</vt:lpstr>
      <vt:lpstr>Goals of Liver Transplantation</vt:lpstr>
      <vt:lpstr>Liver Transplant Survival</vt:lpstr>
      <vt:lpstr>Common Indications for LT</vt:lpstr>
      <vt:lpstr>Common Indications for Liver Transplantation</vt:lpstr>
      <vt:lpstr>Cirrhosis and Liver Transplantation</vt:lpstr>
      <vt:lpstr>Cirrhosis and LT</vt:lpstr>
      <vt:lpstr>Liver Transplants</vt:lpstr>
      <vt:lpstr>Cirrhosis: Definitions</vt:lpstr>
      <vt:lpstr>Natural History of Chronic Liver Disease</vt:lpstr>
      <vt:lpstr>Complications of Cirrhosis Result from Portal Hypertension or Liver Insufficiency</vt:lpstr>
      <vt:lpstr>Patients with Compensated Cirrhosis Development of  Complications</vt:lpstr>
      <vt:lpstr>Patients with Cirrhosis Decompensation Shortens Survival</vt:lpstr>
      <vt:lpstr>Timing for Referral</vt:lpstr>
      <vt:lpstr> UNOS Model for End-stage Liver Disease (MELD) Score As a Predictor of Mortality</vt:lpstr>
      <vt:lpstr>Predicted 3-Month Mortality by MELD Score</vt:lpstr>
      <vt:lpstr>CTP Class and Survival without Transplant</vt:lpstr>
      <vt:lpstr>Timing for Referral for  Liver Transplantation Evaluation</vt:lpstr>
      <vt:lpstr>Evaluation and Patient Selection </vt:lpstr>
      <vt:lpstr>General Clinical and Biochemical Indications for Liver Transplantation</vt:lpstr>
      <vt:lpstr>Patient Selection Criteria for Liver Transplantation</vt:lpstr>
      <vt:lpstr>Potential for Successful Liver Transplantation</vt:lpstr>
      <vt:lpstr>Special Circumstances for Acceptance</vt:lpstr>
      <vt:lpstr>Absolute Contraindications to Transplant</vt:lpstr>
      <vt:lpstr>Relative Contraindications to Transplant</vt:lpstr>
      <vt:lpstr>Liver Transplant Evaluation What can patients do?</vt:lpstr>
      <vt:lpstr>Selection Committee</vt:lpstr>
      <vt:lpstr>Liver Transplantation Evaluation Summary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Multimedia</cp:lastModifiedBy>
  <cp:revision>1639</cp:revision>
  <cp:lastPrinted>2011-04-18T21:48:04Z</cp:lastPrinted>
  <dcterms:created xsi:type="dcterms:W3CDTF">2013-09-04T18:55:31Z</dcterms:created>
  <dcterms:modified xsi:type="dcterms:W3CDTF">2013-09-17T20:51:00Z</dcterms:modified>
</cp:coreProperties>
</file>