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notesSlides/notesSlide5.xml" ContentType="application/vnd.openxmlformats-officedocument.presentationml.notesSl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notesSlides/notesSlide6.xml" ContentType="application/vnd.openxmlformats-officedocument.presentationml.notesSl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558" r:id="rId2"/>
    <p:sldId id="559" r:id="rId3"/>
    <p:sldId id="560" r:id="rId4"/>
    <p:sldId id="520" r:id="rId5"/>
    <p:sldId id="524" r:id="rId6"/>
    <p:sldId id="521" r:id="rId7"/>
    <p:sldId id="522" r:id="rId8"/>
    <p:sldId id="523" r:id="rId9"/>
    <p:sldId id="525" r:id="rId10"/>
    <p:sldId id="526" r:id="rId11"/>
    <p:sldId id="528" r:id="rId12"/>
    <p:sldId id="527" r:id="rId13"/>
    <p:sldId id="547" r:id="rId14"/>
  </p:sldIdLst>
  <p:sldSz cx="9144000" cy="6858000" type="screen4x3"/>
  <p:notesSz cx="6858000" cy="10287000"/>
  <p:kinsoku lang="ja-JP" invalStChars="、。，．・：；？！゛゜ヽヾゝゞ々ー’”）〕］｝〉》」』】°‰′″℃％ぁぃぅぇぉっゃゅょゎァィゥェォッャュョヮヵヶ!%),.:;?]}｡｣､･ｧｨｩｪｫｬｭｮｯｰﾞﾟ¢" invalEndChars="‘“（〔［｛〈《「『【￥＄$([\{｢£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pos="287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4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4B7D"/>
    <a:srgbClr val="2A5480"/>
    <a:srgbClr val="657F21"/>
    <a:srgbClr val="826939"/>
    <a:srgbClr val="7D8C9A"/>
    <a:srgbClr val="A18246"/>
    <a:srgbClr val="D3BF97"/>
    <a:srgbClr val="B6D661"/>
    <a:srgbClr val="CEE496"/>
    <a:srgbClr val="E6EB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0460" autoAdjust="0"/>
    <p:restoredTop sz="95833" autoAdjust="0"/>
  </p:normalViewPr>
  <p:slideViewPr>
    <p:cSldViewPr showGuides="1">
      <p:cViewPr>
        <p:scale>
          <a:sx n="134" d="100"/>
          <a:sy n="134" d="100"/>
        </p:scale>
        <p:origin x="-2144" y="-1184"/>
      </p:cViewPr>
      <p:guideLst>
        <p:guide orient="horz" pos="4319"/>
        <p:guide pos="287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76" d="100"/>
          <a:sy n="76" d="100"/>
        </p:scale>
        <p:origin x="-1416" y="-112"/>
      </p:cViewPr>
      <p:guideLst>
        <p:guide orient="horz" pos="324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5270122484701"/>
          <c:y val="2.77778663809897E-2"/>
          <c:w val="0.87636482939632498"/>
          <c:h val="0.801699548564657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tx2">
                <a:lumMod val="25000"/>
                <a:lumOff val="75000"/>
              </a:schemeClr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718E25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rgbClr val="326496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</c:dPt>
          <c:dLbls>
            <c:numFmt formatCode="#,##0" sourceLinked="0"/>
            <c:spPr>
              <a:noFill/>
            </c:spPr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Simeprevir + PEG + RBV </c:v>
                </c:pt>
                <c:pt idx="1">
                  <c:v>PEG + RBV </c:v>
                </c:pt>
              </c:strCache>
            </c:strRef>
          </c:cat>
          <c:val>
            <c:numRef>
              <c:f>Sheet1!$B$2:$B$3</c:f>
              <c:numCache>
                <c:formatCode>0.0</c:formatCode>
                <c:ptCount val="2"/>
                <c:pt idx="0">
                  <c:v>79.2</c:v>
                </c:pt>
                <c:pt idx="1">
                  <c:v>36.1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78740704"/>
        <c:axId val="378741264"/>
      </c:barChart>
      <c:catAx>
        <c:axId val="3787407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0" i="0">
                <a:latin typeface="Arial"/>
                <a:cs typeface="Arial"/>
              </a:defRPr>
            </a:pPr>
            <a:endParaRPr lang="en-US"/>
          </a:p>
        </c:txPr>
        <c:crossAx val="378741264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378741264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800">
                    <a:latin typeface="Arial"/>
                    <a:cs typeface="Arial"/>
                  </a:defRPr>
                </a:pPr>
                <a:r>
                  <a:rPr lang="en-US" sz="1600" dirty="0" smtClean="0">
                    <a:latin typeface="Arial"/>
                    <a:cs typeface="Arial"/>
                  </a:rPr>
                  <a:t>Patients</a:t>
                </a:r>
                <a:r>
                  <a:rPr lang="en-US" sz="1600" baseline="0" dirty="0" smtClean="0">
                    <a:latin typeface="Arial"/>
                    <a:cs typeface="Arial"/>
                  </a:rPr>
                  <a:t> (%) with S</a:t>
                </a:r>
                <a:r>
                  <a:rPr lang="en-US" sz="1600" dirty="0" smtClean="0">
                    <a:latin typeface="Arial"/>
                    <a:cs typeface="Arial"/>
                  </a:rPr>
                  <a:t>VR12</a:t>
                </a:r>
                <a:endParaRPr lang="en-US" sz="1800" dirty="0">
                  <a:latin typeface="Arial"/>
                  <a:cs typeface="Arial"/>
                </a:endParaRPr>
              </a:p>
            </c:rich>
          </c:tx>
          <c:layout>
            <c:manualLayout>
              <c:xMode val="edge"/>
              <c:yMode val="edge"/>
              <c:x val="9.8532127928453398E-3"/>
              <c:y val="0.144508695984845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378740704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5270122484701"/>
          <c:y val="0.10300958782950299"/>
          <c:w val="0.85784631087780705"/>
          <c:h val="0.694073298225136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Simeprevir + PEG + RBV</c:v>
                </c:pt>
              </c:strCache>
            </c:strRef>
          </c:tx>
          <c:spPr>
            <a:solidFill>
              <a:srgbClr val="718E25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numFmt formatCode="0" sourceLinked="0"/>
            <c:spPr>
              <a:noFill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1A</c:v>
                </c:pt>
                <c:pt idx="1">
                  <c:v>1B</c:v>
                </c:pt>
              </c:strCache>
            </c:strRef>
          </c:cat>
          <c:val>
            <c:numRef>
              <c:f>Sheet1!$B$2:$B$3</c:f>
              <c:numCache>
                <c:formatCode>0.0</c:formatCode>
                <c:ptCount val="2"/>
                <c:pt idx="0">
                  <c:v>70.3</c:v>
                </c:pt>
                <c:pt idx="1">
                  <c:v>85.9</c:v>
                </c:pt>
              </c:numCache>
            </c:numRef>
          </c:val>
        </c:ser>
        <c:ser>
          <c:idx val="1"/>
          <c:order val="1"/>
          <c:tx>
            <c:v>PEG + RBV</c:v>
          </c:tx>
          <c:spPr>
            <a:solidFill>
              <a:srgbClr val="326496"/>
            </a:solidFill>
            <a:ln w="12700">
              <a:solidFill>
                <a:srgbClr val="000000"/>
              </a:solidFill>
            </a:ln>
            <a:effectLst>
              <a:outerShdw blurRad="38100" dist="38100" dir="5400000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0" sourceLinked="0"/>
            <c:spPr>
              <a:noFill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1A</c:v>
                </c:pt>
                <c:pt idx="1">
                  <c:v>1B</c:v>
                </c:pt>
              </c:strCache>
            </c:strRef>
          </c:cat>
          <c:val>
            <c:numRef>
              <c:f>Sheet1!$C$2:$C$3</c:f>
              <c:numCache>
                <c:formatCode>0.0</c:formatCode>
                <c:ptCount val="2"/>
                <c:pt idx="0">
                  <c:v>27.8</c:v>
                </c:pt>
                <c:pt idx="1">
                  <c:v>43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78744064"/>
        <c:axId val="378744624"/>
      </c:barChart>
      <c:catAx>
        <c:axId val="37874406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HCV Genotype</a:t>
                </a:r>
                <a:endParaRPr lang="en-US" dirty="0"/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0" i="0">
                <a:latin typeface="Arial"/>
                <a:cs typeface="Arial"/>
              </a:defRPr>
            </a:pPr>
            <a:endParaRPr lang="en-US"/>
          </a:p>
        </c:txPr>
        <c:crossAx val="378744624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378744624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600">
                    <a:latin typeface="Arial"/>
                    <a:cs typeface="Arial"/>
                  </a:defRPr>
                </a:pPr>
                <a:r>
                  <a:rPr lang="en-US" sz="1600" dirty="0">
                    <a:latin typeface="Arial"/>
                    <a:cs typeface="Arial"/>
                  </a:rPr>
                  <a:t>Patients </a:t>
                </a:r>
                <a:r>
                  <a:rPr lang="en-US" sz="1600" dirty="0" smtClean="0">
                    <a:latin typeface="Arial"/>
                    <a:cs typeface="Arial"/>
                  </a:rPr>
                  <a:t> </a:t>
                </a:r>
                <a:r>
                  <a:rPr lang="en-US" sz="1600" dirty="0">
                    <a:latin typeface="Arial"/>
                    <a:cs typeface="Arial"/>
                  </a:rPr>
                  <a:t>(%</a:t>
                </a:r>
                <a:r>
                  <a:rPr lang="en-US" sz="1600" dirty="0" smtClean="0">
                    <a:latin typeface="Arial"/>
                    <a:cs typeface="Arial"/>
                  </a:rPr>
                  <a:t>) with SVR 12</a:t>
                </a:r>
                <a:endParaRPr lang="en-US" sz="1600" dirty="0">
                  <a:latin typeface="Arial"/>
                  <a:cs typeface="Arial"/>
                </a:endParaRPr>
              </a:p>
            </c:rich>
          </c:tx>
          <c:layout>
            <c:manualLayout>
              <c:xMode val="edge"/>
              <c:yMode val="edge"/>
              <c:x val="1.4511959589956901E-2"/>
              <c:y val="0.14598918340712899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378744064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legend>
      <c:legendPos val="t"/>
      <c:layout>
        <c:manualLayout>
          <c:xMode val="edge"/>
          <c:yMode val="edge"/>
          <c:x val="0.37916727422961"/>
          <c:y val="1.44676387400988E-2"/>
          <c:w val="0.59814681150967197"/>
          <c:h val="7.4338373235916397E-2"/>
        </c:manualLayout>
      </c:layout>
      <c:overlay val="0"/>
      <c:spPr>
        <a:noFill/>
        <a:ln>
          <a:noFill/>
        </a:ln>
      </c:spPr>
      <c:txPr>
        <a:bodyPr/>
        <a:lstStyle/>
        <a:p>
          <a:pPr>
            <a:lnSpc>
              <a:spcPct val="80000"/>
            </a:lnSpc>
            <a:defRPr sz="1800"/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3254915881416499"/>
          <c:y val="2.77778663809897E-2"/>
          <c:w val="0.73466395593993405"/>
          <c:h val="0.817392005686789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718E25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  <c:spPr>
              <a:solidFill>
                <a:srgbClr val="8A703B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</c:dPt>
          <c:dLbls>
            <c:numFmt formatCode="0" sourceLinked="0"/>
            <c:spPr>
              <a:noFill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Met RGT</c:v>
                </c:pt>
                <c:pt idx="1">
                  <c:v>Did Not Meet RGT</c:v>
                </c:pt>
              </c:strCache>
            </c:strRef>
          </c:cat>
          <c:val>
            <c:numRef>
              <c:f>Sheet1!$B$2:$B$3</c:f>
              <c:numCache>
                <c:formatCode>0.0</c:formatCode>
                <c:ptCount val="2"/>
                <c:pt idx="0">
                  <c:v>83</c:v>
                </c:pt>
                <c:pt idx="1">
                  <c:v>40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382105984"/>
        <c:axId val="382106544"/>
      </c:barChart>
      <c:catAx>
        <c:axId val="3821059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0" i="0">
                <a:latin typeface="Arial"/>
                <a:cs typeface="Arial"/>
              </a:defRPr>
            </a:pPr>
            <a:endParaRPr lang="en-US"/>
          </a:p>
        </c:txPr>
        <c:crossAx val="382106544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382106544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400" b="1" i="0" u="none" strike="noStrike" kern="1200" baseline="0">
                    <a:solidFill>
                      <a:srgbClr val="000000"/>
                    </a:solidFill>
                    <a:latin typeface="Arial"/>
                    <a:ea typeface="+mn-ea"/>
                    <a:cs typeface="Arial"/>
                  </a:defRPr>
                </a:pPr>
                <a:r>
                  <a:rPr lang="en-US" sz="1400" b="1" i="0" baseline="0" dirty="0" smtClean="0">
                    <a:effectLst/>
                  </a:rPr>
                  <a:t>Patients (%) with SVR12</a:t>
                </a:r>
                <a:endParaRPr lang="en-US" sz="1400" dirty="0" smtClean="0">
                  <a:effectLst/>
                </a:endParaRPr>
              </a:p>
            </c:rich>
          </c:tx>
          <c:layout>
            <c:manualLayout>
              <c:xMode val="edge"/>
              <c:yMode val="edge"/>
              <c:x val="8.7111354933092397E-2"/>
              <c:y val="0.108751367016623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382105984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spPr>
        <a:noFill/>
        <a:ln w="25393">
          <a:noFill/>
        </a:ln>
      </c:spPr>
    </c:title>
    <c:autoTitleDeleted val="0"/>
    <c:view3D>
      <c:rotX val="30"/>
      <c:rotY val="1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712047244094501"/>
          <c:y val="0.102444206082603"/>
          <c:w val="0.77857748250218695"/>
          <c:h val="0.89738320209973699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718E25"/>
            </a:solidFill>
            <a:ln w="3175">
              <a:noFill/>
              <a:prstDash val="solid"/>
            </a:ln>
            <a:scene3d>
              <a:camera prst="orthographicFront"/>
              <a:lightRig rig="threePt" dir="t"/>
            </a:scene3d>
            <a:sp3d prstMaterial="flat">
              <a:bevelT/>
            </a:sp3d>
          </c:spPr>
          <c:dPt>
            <c:idx val="0"/>
            <c:bubble3D val="0"/>
          </c:dPt>
          <c:dPt>
            <c:idx val="1"/>
            <c:bubble3D val="0"/>
            <c:spPr>
              <a:solidFill>
                <a:srgbClr val="B59452">
                  <a:lumMod val="75000"/>
                </a:srgbClr>
              </a:solidFill>
              <a:ln w="3175">
                <a:noFill/>
                <a:prstDash val="solid"/>
              </a:ln>
              <a:scene3d>
                <a:camera prst="orthographicFront"/>
                <a:lightRig rig="threePt" dir="t"/>
              </a:scene3d>
              <a:sp3d prstMaterial="flat">
                <a:bevelT/>
              </a:sp3d>
            </c:spPr>
          </c:dPt>
          <c:dLbls>
            <c:dLbl>
              <c:idx val="0"/>
              <c:layout>
                <c:manualLayout>
                  <c:x val="0.25138068678915099"/>
                  <c:y val="2.9693569553805799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11961395450569"/>
                  <c:y val="-0.103411745406824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Sheet1!$B$1:$C$1</c:f>
              <c:strCache>
                <c:ptCount val="2"/>
                <c:pt idx="0">
                  <c:v>Met RGT Criteria</c:v>
                </c:pt>
                <c:pt idx="1">
                  <c:v>Did Not Meet RGT Criteria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0.92700000000000005</c:v>
                </c:pt>
                <c:pt idx="1">
                  <c:v>7.2999999999999995E-2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154338057742782"/>
          <c:y val="2.84037194717029E-2"/>
          <c:w val="0.80350472440944898"/>
          <c:h val="0.19847240050058201"/>
        </c:manualLayout>
      </c:layout>
      <c:overlay val="0"/>
      <c:spPr>
        <a:solidFill>
          <a:sysClr val="window" lastClr="FFFFFF"/>
        </a:solidFill>
        <a:ln>
          <a:solidFill>
            <a:srgbClr val="000000"/>
          </a:solidFill>
        </a:ln>
      </c:spPr>
      <c:txPr>
        <a:bodyPr/>
        <a:lstStyle/>
        <a:p>
          <a:pPr>
            <a:defRPr sz="1600" b="0"/>
          </a:pPr>
          <a:endParaRPr lang="en-US"/>
        </a:p>
      </c:txPr>
    </c:legend>
    <c:plotVisOnly val="1"/>
    <c:dispBlanksAs val="zero"/>
    <c:showDLblsOverMax val="0"/>
  </c:chart>
  <c:spPr>
    <a:solidFill>
      <a:srgbClr val="E6EBF2"/>
    </a:solidFill>
    <a:ln w="12700" cap="flat" cmpd="sng" algn="ctr">
      <a:solidFill>
        <a:srgbClr val="000000"/>
      </a:solidFill>
      <a:prstDash val="solid"/>
      <a:miter lim="800000"/>
      <a:headEnd type="none" w="med" len="med"/>
      <a:tailEnd type="none" w="med" len="med"/>
    </a:ln>
    <a:effectLst/>
  </c:spPr>
  <c:txPr>
    <a:bodyPr/>
    <a:lstStyle/>
    <a:p>
      <a:pPr>
        <a:defRPr sz="1800" b="1" i="0" u="none" strike="noStrike" baseline="0">
          <a:solidFill>
            <a:schemeClr val="tx1"/>
          </a:solidFill>
          <a:latin typeface="+mn-lt"/>
          <a:ea typeface="Helvetica"/>
          <a:cs typeface="Helvetica"/>
        </a:defRPr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5270122484701"/>
          <c:y val="9.1335003579098004E-2"/>
          <c:w val="0.87636482939632498"/>
          <c:h val="0.726917919350990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Simeprevir + PEG + RBV</c:v>
                </c:pt>
              </c:strCache>
            </c:strRef>
          </c:tx>
          <c:spPr>
            <a:solidFill>
              <a:srgbClr val="718E25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numFmt formatCode="0" sourceLinked="0"/>
            <c:spPr>
              <a:noFill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CC</c:v>
                </c:pt>
                <c:pt idx="1">
                  <c:v>CT</c:v>
                </c:pt>
                <c:pt idx="2">
                  <c:v>TT</c:v>
                </c:pt>
              </c:strCache>
            </c:strRef>
          </c:cat>
          <c:val>
            <c:numRef>
              <c:f>Sheet1!$B$2:$B$4</c:f>
              <c:numCache>
                <c:formatCode>0.0</c:formatCode>
                <c:ptCount val="3"/>
                <c:pt idx="0">
                  <c:v>88.7</c:v>
                </c:pt>
                <c:pt idx="1">
                  <c:v>78.400000000000006</c:v>
                </c:pt>
                <c:pt idx="2">
                  <c:v>64.5</c:v>
                </c:pt>
              </c:numCache>
            </c:numRef>
          </c:val>
        </c:ser>
        <c:ser>
          <c:idx val="1"/>
          <c:order val="1"/>
          <c:tx>
            <c:v>PEG + RBV</c:v>
          </c:tx>
          <c:spPr>
            <a:solidFill>
              <a:srgbClr val="326496"/>
            </a:solidFill>
            <a:ln w="12700">
              <a:solidFill>
                <a:srgbClr val="000000"/>
              </a:solidFill>
            </a:ln>
            <a:effectLst>
              <a:outerShdw blurRad="38100" dist="38100" dir="5400000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0" sourceLinked="0"/>
            <c:spPr>
              <a:noFill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CC</c:v>
                </c:pt>
                <c:pt idx="1">
                  <c:v>CT</c:v>
                </c:pt>
                <c:pt idx="2">
                  <c:v>TT</c:v>
                </c:pt>
              </c:strCache>
            </c:strRef>
          </c:cat>
          <c:val>
            <c:numRef>
              <c:f>Sheet1!$C$2:$C$4</c:f>
              <c:numCache>
                <c:formatCode>0.0</c:formatCode>
                <c:ptCount val="3"/>
                <c:pt idx="0">
                  <c:v>52.9</c:v>
                </c:pt>
                <c:pt idx="1">
                  <c:v>33.700000000000003</c:v>
                </c:pt>
                <c:pt idx="2">
                  <c:v>18.8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5"/>
        <c:axId val="382111024"/>
        <c:axId val="382111584"/>
      </c:barChart>
      <c:catAx>
        <c:axId val="3821110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IL28B</a:t>
                </a:r>
                <a:r>
                  <a:rPr lang="en-US" baseline="0" dirty="0" smtClean="0"/>
                  <a:t> Genotype</a:t>
                </a:r>
                <a:endParaRPr lang="en-US" dirty="0"/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0" i="0">
                <a:latin typeface="Arial"/>
                <a:cs typeface="Arial"/>
              </a:defRPr>
            </a:pPr>
            <a:endParaRPr lang="en-US"/>
          </a:p>
        </c:txPr>
        <c:crossAx val="382111584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382111584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600" b="1" i="0" u="none" strike="noStrike" kern="1200" baseline="0">
                    <a:solidFill>
                      <a:srgbClr val="000000"/>
                    </a:solidFill>
                    <a:latin typeface="Arial"/>
                    <a:ea typeface="+mn-ea"/>
                    <a:cs typeface="Arial"/>
                  </a:defRPr>
                </a:pPr>
                <a:r>
                  <a:rPr lang="en-US" sz="1600" b="1" i="0" baseline="0" dirty="0" smtClean="0">
                    <a:effectLst/>
                  </a:rPr>
                  <a:t>Patients (%) with SVR12</a:t>
                </a:r>
                <a:endParaRPr lang="en-US" sz="1600" dirty="0" smtClean="0">
                  <a:effectLst/>
                </a:endParaRPr>
              </a:p>
            </c:rich>
          </c:tx>
          <c:layout>
            <c:manualLayout>
              <c:xMode val="edge"/>
              <c:yMode val="edge"/>
              <c:x val="0"/>
              <c:y val="0.15261465044142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382111024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legend>
      <c:legendPos val="t"/>
      <c:layout>
        <c:manualLayout>
          <c:xMode val="edge"/>
          <c:yMode val="edge"/>
          <c:x val="0.35283872282954898"/>
          <c:y val="0"/>
          <c:w val="0.63408340340952496"/>
          <c:h val="8.1576292391505004E-2"/>
        </c:manualLayout>
      </c:layout>
      <c:overlay val="0"/>
      <c:spPr>
        <a:noFill/>
        <a:ln>
          <a:noFill/>
        </a:ln>
      </c:sp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5270122484701"/>
          <c:y val="0.12163793099478699"/>
          <c:w val="0.87636482939632498"/>
          <c:h val="0.748130143745127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Simeprevir + PEG + RBV</c:v>
                </c:pt>
              </c:strCache>
            </c:strRef>
          </c:tx>
          <c:spPr>
            <a:solidFill>
              <a:srgbClr val="718E25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numFmt formatCode="0" sourceLinked="0"/>
            <c:spPr>
              <a:noFill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F0-F2</c:v>
                </c:pt>
                <c:pt idx="1">
                  <c:v>F3</c:v>
                </c:pt>
                <c:pt idx="2">
                  <c:v>F4 (Cirrhosis)</c:v>
                </c:pt>
              </c:strCache>
            </c:strRef>
          </c:cat>
          <c:val>
            <c:numRef>
              <c:f>Sheet1!$B$2:$B$4</c:f>
              <c:numCache>
                <c:formatCode>0.0</c:formatCode>
                <c:ptCount val="3"/>
                <c:pt idx="0">
                  <c:v>82</c:v>
                </c:pt>
                <c:pt idx="1">
                  <c:v>72.7</c:v>
                </c:pt>
                <c:pt idx="2">
                  <c:v>74.400000000000006</c:v>
                </c:pt>
              </c:numCache>
            </c:numRef>
          </c:val>
        </c:ser>
        <c:ser>
          <c:idx val="1"/>
          <c:order val="1"/>
          <c:tx>
            <c:v>PEG + RBV</c:v>
          </c:tx>
          <c:spPr>
            <a:solidFill>
              <a:srgbClr val="326496"/>
            </a:solidFill>
            <a:ln w="12700">
              <a:solidFill>
                <a:srgbClr val="000000"/>
              </a:solidFill>
            </a:ln>
            <a:effectLst>
              <a:outerShdw blurRad="38100" dist="38100" dir="5400000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0" sourceLinked="0"/>
            <c:spPr>
              <a:noFill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F0-F2</c:v>
                </c:pt>
                <c:pt idx="1">
                  <c:v>F3</c:v>
                </c:pt>
                <c:pt idx="2">
                  <c:v>F4 (Cirrhosis)</c:v>
                </c:pt>
              </c:strCache>
            </c:strRef>
          </c:cat>
          <c:val>
            <c:numRef>
              <c:f>Sheet1!$C$2:$C$4</c:f>
              <c:numCache>
                <c:formatCode>0.0</c:formatCode>
                <c:ptCount val="3"/>
                <c:pt idx="0">
                  <c:v>40.799999999999997</c:v>
                </c:pt>
                <c:pt idx="1">
                  <c:v>20</c:v>
                </c:pt>
                <c:pt idx="2">
                  <c:v>26.3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5"/>
        <c:axId val="383010848"/>
        <c:axId val="383011408"/>
      </c:barChart>
      <c:catAx>
        <c:axId val="3830108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0" i="0">
                <a:latin typeface="Arial"/>
                <a:cs typeface="Arial"/>
              </a:defRPr>
            </a:pPr>
            <a:endParaRPr lang="en-US"/>
          </a:p>
        </c:txPr>
        <c:crossAx val="383011408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383011408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600" b="1" i="0" u="none" strike="noStrike" kern="1200" baseline="0">
                    <a:solidFill>
                      <a:srgbClr val="000000"/>
                    </a:solidFill>
                    <a:latin typeface="Arial"/>
                    <a:ea typeface="+mn-ea"/>
                    <a:cs typeface="Arial"/>
                  </a:defRPr>
                </a:pPr>
                <a:r>
                  <a:rPr lang="en-US" sz="1600" b="1" i="0" baseline="0" dirty="0" smtClean="0">
                    <a:effectLst/>
                  </a:rPr>
                  <a:t>Patients (%) with SVR12</a:t>
                </a:r>
                <a:endParaRPr lang="en-US" sz="1600" dirty="0" smtClean="0">
                  <a:effectLst/>
                </a:endParaRPr>
              </a:p>
            </c:rich>
          </c:tx>
          <c:layout>
            <c:manualLayout>
              <c:xMode val="edge"/>
              <c:yMode val="edge"/>
              <c:x val="4.8490176592003702E-3"/>
              <c:y val="0.18594798377475499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383010848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legend>
      <c:legendPos val="t"/>
      <c:layout>
        <c:manualLayout>
          <c:xMode val="edge"/>
          <c:yMode val="edge"/>
          <c:x val="0.34312998496547098"/>
          <c:y val="1.8181818181818198E-2"/>
          <c:w val="0.64379214127360296"/>
          <c:h val="8.1576292391505004E-2"/>
        </c:manualLayout>
      </c:layout>
      <c:overlay val="0"/>
      <c:spPr>
        <a:noFill/>
        <a:ln>
          <a:noFill/>
        </a:ln>
      </c:sp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1866311849908"/>
          <c:y val="3.3564921877029197E-2"/>
          <c:w val="0.87636482939632498"/>
          <c:h val="0.772253164995332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Simeprevir + PEG + RBV</c:v>
                </c:pt>
              </c:strCache>
            </c:strRef>
          </c:tx>
          <c:spPr>
            <a:solidFill>
              <a:srgbClr val="718E25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dLbl>
              <c:idx val="0"/>
              <c:layout>
                <c:manualLayout>
                  <c:x val="3.0864197530863602E-3"/>
                  <c:y val="-6.655113820445439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" sourceLinked="0"/>
            <c:spPr>
              <a:noFill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On-Treatment Failure</c:v>
                </c:pt>
                <c:pt idx="1">
                  <c:v>Relapse</c:v>
                </c:pt>
              </c:strCache>
            </c:strRef>
          </c:cat>
          <c:val>
            <c:numRef>
              <c:f>Sheet1!$B$2:$B$3</c:f>
              <c:numCache>
                <c:formatCode>0.0</c:formatCode>
                <c:ptCount val="2"/>
                <c:pt idx="0">
                  <c:v>3.1</c:v>
                </c:pt>
                <c:pt idx="1">
                  <c:v>18.5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 PEG + RBV</c:v>
                </c:pt>
              </c:strCache>
            </c:strRef>
          </c:tx>
          <c:spPr>
            <a:solidFill>
              <a:srgbClr val="326496"/>
            </a:solidFill>
            <a:ln w="12700">
              <a:solidFill>
                <a:srgbClr val="000000"/>
              </a:solidFill>
            </a:ln>
            <a:effectLst>
              <a:outerShdw blurRad="38100" dist="38100" dir="5400000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0" sourceLinked="0"/>
            <c:spPr>
              <a:noFill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On-Treatment Failure</c:v>
                </c:pt>
                <c:pt idx="1">
                  <c:v>Relapse</c:v>
                </c:pt>
              </c:strCache>
            </c:strRef>
          </c:cat>
          <c:val>
            <c:numRef>
              <c:f>Sheet1!$C$2:$C$3</c:f>
              <c:numCache>
                <c:formatCode>0.0</c:formatCode>
                <c:ptCount val="2"/>
                <c:pt idx="0">
                  <c:v>27.1</c:v>
                </c:pt>
                <c:pt idx="1">
                  <c:v>48.4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25"/>
        <c:axId val="383014208"/>
        <c:axId val="383014768"/>
      </c:barChart>
      <c:catAx>
        <c:axId val="3830142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0" i="0">
                <a:latin typeface="Arial"/>
                <a:cs typeface="Arial"/>
              </a:defRPr>
            </a:pPr>
            <a:endParaRPr lang="en-US"/>
          </a:p>
        </c:txPr>
        <c:crossAx val="383014768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383014768"/>
        <c:scaling>
          <c:orientation val="minMax"/>
          <c:max val="8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800">
                    <a:latin typeface="Arial"/>
                    <a:cs typeface="Arial"/>
                  </a:defRPr>
                </a:pPr>
                <a:r>
                  <a:rPr lang="en-US" sz="1800" dirty="0">
                    <a:latin typeface="Arial"/>
                    <a:cs typeface="Arial"/>
                  </a:rPr>
                  <a:t>Patients </a:t>
                </a:r>
                <a:r>
                  <a:rPr lang="en-US" sz="1800" dirty="0" smtClean="0">
                    <a:latin typeface="Arial"/>
                    <a:cs typeface="Arial"/>
                  </a:rPr>
                  <a:t> </a:t>
                </a:r>
                <a:r>
                  <a:rPr lang="en-US" sz="1800" dirty="0">
                    <a:latin typeface="Arial"/>
                    <a:cs typeface="Arial"/>
                  </a:rPr>
                  <a:t>(%)</a:t>
                </a:r>
              </a:p>
            </c:rich>
          </c:tx>
          <c:layout>
            <c:manualLayout>
              <c:xMode val="edge"/>
              <c:yMode val="edge"/>
              <c:x val="1.2939632545931799E-2"/>
              <c:y val="0.234432934634069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383014208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legend>
      <c:legendPos val="r"/>
      <c:layout>
        <c:manualLayout>
          <c:xMode val="edge"/>
          <c:yMode val="edge"/>
          <c:x val="0.60010656654029404"/>
          <c:y val="4.3114930466477699E-2"/>
          <c:w val="0.38137491494118803"/>
          <c:h val="0.16434645232992801"/>
        </c:manualLayout>
      </c:layout>
      <c:overlay val="0"/>
      <c:spPr>
        <a:solidFill>
          <a:sysClr val="window" lastClr="FFFFFF"/>
        </a:solidFill>
        <a:ln>
          <a:solidFill>
            <a:srgbClr val="000000"/>
          </a:solidFill>
        </a:ln>
      </c:spPr>
      <c:txPr>
        <a:bodyPr/>
        <a:lstStyle/>
        <a:p>
          <a:pPr>
            <a:lnSpc>
              <a:spcPct val="80000"/>
            </a:lnSpc>
            <a:defRPr sz="1800"/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0.73585</cdr:x>
      <cdr:y>0.11891</cdr:y>
    </cdr:from>
    <cdr:to>
      <cdr:x>0.8434</cdr:x>
      <cdr:y>0.17126</cdr:y>
    </cdr:to>
    <cdr:sp macro="" textlink="">
      <cdr:nvSpPr>
        <cdr:cNvPr id="2" name="Rounded Rectangle 1"/>
        <cdr:cNvSpPr/>
      </cdr:nvSpPr>
      <cdr:spPr>
        <a:xfrm xmlns:a="http://schemas.openxmlformats.org/drawingml/2006/main">
          <a:off x="5943600" y="512245"/>
          <a:ext cx="868693" cy="225521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tx1">
            <a:alpha val="50000"/>
          </a:schemeClr>
        </a:solidFill>
        <a:ln xmlns:a="http://schemas.openxmlformats.org/drawingml/2006/main">
          <a:noFill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200" dirty="0" smtClean="0"/>
            <a:t>P &lt; 0.001</a:t>
          </a:r>
          <a:endParaRPr lang="en-US" sz="1200" dirty="0"/>
        </a:p>
      </cdr:txBody>
    </cdr:sp>
  </cdr:relSizeAnchor>
  <cdr:relSizeAnchor xmlns:cdr="http://schemas.openxmlformats.org/drawingml/2006/chartDrawing">
    <cdr:from>
      <cdr:x>0.26415</cdr:x>
      <cdr:y>0.11891</cdr:y>
    </cdr:from>
    <cdr:to>
      <cdr:x>0.3717</cdr:x>
      <cdr:y>0.17126</cdr:y>
    </cdr:to>
    <cdr:sp macro="" textlink="">
      <cdr:nvSpPr>
        <cdr:cNvPr id="3" name="Rounded Rectangle 2"/>
        <cdr:cNvSpPr/>
      </cdr:nvSpPr>
      <cdr:spPr>
        <a:xfrm xmlns:a="http://schemas.openxmlformats.org/drawingml/2006/main">
          <a:off x="2133593" y="512245"/>
          <a:ext cx="868693" cy="225521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tx1">
            <a:alpha val="50000"/>
          </a:schemeClr>
        </a:solidFill>
        <a:ln xmlns:a="http://schemas.openxmlformats.org/drawingml/2006/main">
          <a:noFill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200" dirty="0" smtClean="0"/>
            <a:t>P &lt; 0.001</a:t>
          </a:r>
          <a:endParaRPr lang="en-US" sz="12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715000" y="533400"/>
            <a:ext cx="375104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fld id="{AFADDE07-A3B2-714E-914F-4081EC661B9E}" type="slidenum">
              <a:rPr lang="en-US" sz="1200">
                <a:latin typeface="Arial"/>
                <a:cs typeface="Arial"/>
              </a:rPr>
              <a:pPr>
                <a:defRPr/>
              </a:pPr>
              <a:t>‹#›</a:t>
            </a:fld>
            <a:endParaRPr lang="en-US" sz="1200" dirty="0">
              <a:latin typeface="Arial"/>
              <a:cs typeface="Arial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390525" y="282575"/>
            <a:ext cx="915988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18730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857250"/>
            <a:ext cx="5024438" cy="37687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6788" y="4897438"/>
            <a:ext cx="5013325" cy="4645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807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5" charset="-128"/>
        <a:cs typeface="ＭＳ Ｐゴシック" pitchFamily="-10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779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3616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287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8124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8566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2434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118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microsoft.com/office/2007/relationships/hdphoto" Target="../media/hdphoto3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microsoft.com/office/2007/relationships/hdphoto" Target="../media/hdphoto4.wdp"/></Relationships>
</file>

<file path=ppt/slideLayouts/_rels/slideLayout11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microsoft.com/office/2007/relationships/hdphoto" Target="../media/hdphoto3.wdp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8.png"/><Relationship Id="rId7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10" Type="http://schemas.microsoft.com/office/2007/relationships/hdphoto" Target="../media/hdphoto4.wdp"/><Relationship Id="rId4" Type="http://schemas.openxmlformats.org/officeDocument/2006/relationships/image" Target="../media/image4.png"/><Relationship Id="rId9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22499"/>
            <a:ext cx="9157371" cy="3895344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479299" y="2057400"/>
            <a:ext cx="409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spcAft>
                <a:spcPts val="300"/>
              </a:spcAft>
            </a:pPr>
            <a:r>
              <a:rPr lang="en-US" sz="1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Web</a:t>
            </a:r>
            <a:r>
              <a:rPr lang="en-US" sz="1800" cap="small" baseline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 Study</a:t>
            </a:r>
            <a:endParaRPr lang="en-US" sz="1800" cap="small" dirty="0" smtClean="0">
              <a:solidFill>
                <a:schemeClr val="accent5">
                  <a:lumMod val="40000"/>
                  <a:lumOff val="60000"/>
                </a:schemeClr>
              </a:solidFill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grpSp>
        <p:nvGrpSpPr>
          <p:cNvPr id="21" name="Group 20"/>
          <p:cNvGrpSpPr>
            <a:grpSpLocks noChangeAspect="1"/>
          </p:cNvGrpSpPr>
          <p:nvPr userDrawn="1"/>
        </p:nvGrpSpPr>
        <p:grpSpPr>
          <a:xfrm>
            <a:off x="2597460" y="457201"/>
            <a:ext cx="910232" cy="908413"/>
            <a:chOff x="1573527" y="457200"/>
            <a:chExt cx="1093473" cy="1091294"/>
          </a:xfrm>
          <a:solidFill>
            <a:srgbClr val="C0504D"/>
          </a:solidFill>
        </p:grpSpPr>
        <p:sp>
          <p:nvSpPr>
            <p:cNvPr id="22" name="Dodecagon 2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Dodecagon 2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Dodecagon 2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Dodecagon 2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Dodecagon 2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Dodecagon 2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Dodecagon 2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Dodecagon 2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Dodecagon 2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Dodecagon 3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Dodecagon 3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Dodecagon 3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Dodecagon 3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Dodecagon 3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Dodecagon 3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Dodecagon 3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Dodecagon 3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Dodecagon 3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/>
          <p:cNvGrpSpPr>
            <a:grpSpLocks noChangeAspect="1"/>
          </p:cNvGrpSpPr>
          <p:nvPr userDrawn="1"/>
        </p:nvGrpSpPr>
        <p:grpSpPr>
          <a:xfrm>
            <a:off x="5645460" y="457201"/>
            <a:ext cx="910232" cy="908413"/>
            <a:chOff x="4011927" y="457200"/>
            <a:chExt cx="1093473" cy="1091294"/>
          </a:xfrm>
          <a:solidFill>
            <a:srgbClr val="B36C34"/>
          </a:solidFill>
        </p:grpSpPr>
        <p:sp>
          <p:nvSpPr>
            <p:cNvPr id="67" name="Dodecagon 66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Dodecagon 67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Dodecagon 68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Dodecagon 69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Dodecagon 70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Dodecagon 71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Dodecagon 72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Dodecagon 73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Dodecagon 74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Dodecagon 75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Dodecagon 76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Dodecagon 77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Dodecagon 78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Dodecagon 79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Dodecagon 80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Dodecagon 81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Dodecagon 82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Dodecagon 83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Group 110"/>
          <p:cNvGrpSpPr>
            <a:grpSpLocks noChangeAspect="1"/>
          </p:cNvGrpSpPr>
          <p:nvPr userDrawn="1"/>
        </p:nvGrpSpPr>
        <p:grpSpPr>
          <a:xfrm>
            <a:off x="7169460" y="457201"/>
            <a:ext cx="910232" cy="908413"/>
            <a:chOff x="4011927" y="457200"/>
            <a:chExt cx="1093473" cy="1091294"/>
          </a:xfrm>
          <a:solidFill>
            <a:schemeClr val="accent4">
              <a:lumMod val="75000"/>
            </a:schemeClr>
          </a:solidFill>
        </p:grpSpPr>
        <p:sp>
          <p:nvSpPr>
            <p:cNvPr id="112" name="Dodecagon 111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Dodecagon 112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Dodecagon 113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Dodecagon 114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Dodecagon 115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Dodecagon 116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Dodecagon 117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Dodecagon 118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Dodecagon 119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Dodecagon 120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Dodecagon 121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Dodecagon 122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Dodecagon 123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Dodecagon 124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Dodecagon 125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Dodecagon 126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Dodecagon 127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Dodecagon 128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6" name="Group 155"/>
          <p:cNvGrpSpPr>
            <a:grpSpLocks noChangeAspect="1"/>
          </p:cNvGrpSpPr>
          <p:nvPr userDrawn="1"/>
        </p:nvGrpSpPr>
        <p:grpSpPr>
          <a:xfrm>
            <a:off x="1073460" y="457201"/>
            <a:ext cx="910232" cy="908413"/>
            <a:chOff x="1573527" y="457200"/>
            <a:chExt cx="1093473" cy="1091294"/>
          </a:xfrm>
          <a:solidFill>
            <a:schemeClr val="tx2"/>
          </a:solidFill>
        </p:grpSpPr>
        <p:sp>
          <p:nvSpPr>
            <p:cNvPr id="157" name="Dodecagon 156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Dodecagon 157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Dodecagon 158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Dodecagon 159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Dodecagon 160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Dodecagon 161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Dodecagon 162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Dodecagon 163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Dodecagon 164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Dodecagon 165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Dodecagon 166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Dodecagon 167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Dodecagon 168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Dodecagon 169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Dodecagon 170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Dodecagon 171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Dodecagon 172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Dodecagon 173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Oval 191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Oval 193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Oval 194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Oval 195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Oval 196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Oval 198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Oval 199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1" name="Group 200"/>
          <p:cNvGrpSpPr>
            <a:grpSpLocks noChangeAspect="1"/>
          </p:cNvGrpSpPr>
          <p:nvPr userDrawn="1"/>
        </p:nvGrpSpPr>
        <p:grpSpPr>
          <a:xfrm>
            <a:off x="4121460" y="457201"/>
            <a:ext cx="910232" cy="908413"/>
            <a:chOff x="1573527" y="457200"/>
            <a:chExt cx="1093473" cy="1091294"/>
          </a:xfrm>
          <a:solidFill>
            <a:srgbClr val="687E3C"/>
          </a:solidFill>
        </p:grpSpPr>
        <p:sp>
          <p:nvSpPr>
            <p:cNvPr id="202" name="Dodecagon 20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Dodecagon 20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Dodecagon 20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Dodecagon 20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Dodecagon 20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Dodecagon 20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Dodecagon 20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Dodecagon 20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Dodecagon 20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Dodecagon 21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Dodecagon 21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Dodecagon 21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Dodecagon 21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Dodecagon 21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Dodecagon 21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Dodecagon 21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Dodecagon 21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Dodecagon 21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Oval 21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Oval 22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Oval 22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al 22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22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22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22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Oval 22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Oval 22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Oval 22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Oval 22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Oval 23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23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Oval 23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Oval 23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Oval 23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Oval 23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Oval 23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Oval 23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Oval 24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Oval 24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Oval 24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Oval 24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Oval 24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6" name="Title 1"/>
          <p:cNvSpPr>
            <a:spLocks noGrp="1"/>
          </p:cNvSpPr>
          <p:nvPr>
            <p:ph type="ctrTitle" hasCustomPrompt="1"/>
          </p:nvPr>
        </p:nvSpPr>
        <p:spPr>
          <a:xfrm>
            <a:off x="431652" y="3318780"/>
            <a:ext cx="8314182" cy="113157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Add title</a:t>
            </a:r>
            <a:endParaRPr lang="en-US" dirty="0"/>
          </a:p>
        </p:txBody>
      </p:sp>
      <p:sp>
        <p:nvSpPr>
          <p:cNvPr id="247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430890" y="5162255"/>
            <a:ext cx="8314944" cy="545592"/>
          </a:xfrm>
          <a:prstGeom prst="rect">
            <a:avLst/>
          </a:prstGeom>
        </p:spPr>
        <p:txBody>
          <a:bodyPr vert="horz" anchor="ctr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</a:defRPr>
            </a:lvl1pPr>
          </a:lstStyle>
          <a:p>
            <a:pPr lvl="0"/>
            <a:r>
              <a:rPr lang="en-US" dirty="0" smtClean="0"/>
              <a:t>Add Presenter Information</a:t>
            </a:r>
          </a:p>
        </p:txBody>
      </p:sp>
      <p:grpSp>
        <p:nvGrpSpPr>
          <p:cNvPr id="248" name="Group 247"/>
          <p:cNvGrpSpPr>
            <a:grpSpLocks noChangeAspect="1"/>
          </p:cNvGrpSpPr>
          <p:nvPr userDrawn="1"/>
        </p:nvGrpSpPr>
        <p:grpSpPr>
          <a:xfrm>
            <a:off x="2861580" y="2150932"/>
            <a:ext cx="223524" cy="223072"/>
            <a:chOff x="1573527" y="457200"/>
            <a:chExt cx="1093473" cy="1091294"/>
          </a:xfrm>
          <a:solidFill>
            <a:srgbClr val="FFFFFF"/>
          </a:solidFill>
        </p:grpSpPr>
        <p:sp>
          <p:nvSpPr>
            <p:cNvPr id="249" name="Dodecagon 248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Dodecagon 249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Dodecagon 250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Dodecagon 251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Dodecagon 252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Dodecagon 253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Dodecagon 254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Dodecagon 255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Dodecagon 256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Dodecagon 257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Dodecagon 258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Dodecagon 259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Dodecagon 260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Dodecagon 261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Dodecagon 262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Dodecagon 263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Dodecagon 264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Dodecagon 265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Oval 266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Oval 267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Oval 268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Oval 269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Oval 270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Oval 271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Oval 272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Oval 273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Oval 274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Oval 275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Oval 276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Oval 277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Oval 278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Oval 279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Oval 280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Oval 281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Oval 282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Oval 283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84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85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Oval 287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Oval 288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Oval 289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Oval 290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Oval 291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3" name="Rectangle 292"/>
          <p:cNvSpPr/>
          <p:nvPr userDrawn="1"/>
        </p:nvSpPr>
        <p:spPr>
          <a:xfrm>
            <a:off x="3123619" y="2057400"/>
            <a:ext cx="409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457200">
              <a:spcAft>
                <a:spcPts val="300"/>
              </a:spcAft>
            </a:pPr>
            <a:r>
              <a:rPr lang="en-US" sz="1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C Online</a:t>
            </a:r>
          </a:p>
        </p:txBody>
      </p:sp>
    </p:spTree>
    <p:extLst>
      <p:ext uri="{BB962C8B-B14F-4D97-AF65-F5344CB8AC3E}">
        <p14:creationId xmlns:p14="http://schemas.microsoft.com/office/powerpoint/2010/main" val="671851443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-5856" y="2819400"/>
            <a:ext cx="9162288" cy="4038600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2700" y="2683933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5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8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4575138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9162288" cy="1773934"/>
          </a:xfrm>
          <a:prstGeom prst="rect">
            <a:avLst/>
          </a:prstGeom>
          <a:gradFill flip="none" rotWithShape="1">
            <a:gsLst>
              <a:gs pos="14000">
                <a:srgbClr val="DAE4DF">
                  <a:alpha val="30000"/>
                </a:srgbClr>
              </a:gs>
              <a:gs pos="95000">
                <a:srgbClr val="757A78">
                  <a:alpha val="3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-5856" y="1905001"/>
            <a:ext cx="9162288" cy="4980431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2700" y="1752600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7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57106873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two line title: click to add title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2654219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1295401"/>
            <a:ext cx="9162288" cy="5590031"/>
          </a:xfrm>
          <a:prstGeom prst="rect">
            <a:avLst/>
          </a:prstGeom>
          <a:gradFill>
            <a:gsLst>
              <a:gs pos="0">
                <a:srgbClr val="194A5A"/>
              </a:gs>
              <a:gs pos="80000">
                <a:srgbClr val="24708B"/>
              </a:gs>
              <a:gs pos="100000">
                <a:srgbClr val="2E84AA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22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427498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713818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64" name="Rectangle 63"/>
          <p:cNvSpPr/>
          <p:nvPr userDrawn="1"/>
        </p:nvSpPr>
        <p:spPr>
          <a:xfrm>
            <a:off x="-5856" y="2832089"/>
            <a:ext cx="9162288" cy="4038600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6" name="Picture 65" descr="Nucleus.png"/>
          <p:cNvPicPr>
            <a:picLocks noChangeAspect="1"/>
          </p:cNvPicPr>
          <p:nvPr userDrawn="1"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4486" y="4673600"/>
            <a:ext cx="9388705" cy="2221990"/>
          </a:xfrm>
          <a:prstGeom prst="rect">
            <a:avLst/>
          </a:prstGeom>
        </p:spPr>
      </p:pic>
      <p:grpSp>
        <p:nvGrpSpPr>
          <p:cNvPr id="67" name="Group 66"/>
          <p:cNvGrpSpPr/>
          <p:nvPr userDrawn="1"/>
        </p:nvGrpSpPr>
        <p:grpSpPr>
          <a:xfrm>
            <a:off x="-12700" y="2683933"/>
            <a:ext cx="9186333" cy="176742"/>
            <a:chOff x="-12700" y="2683933"/>
            <a:chExt cx="9186333" cy="176742"/>
          </a:xfrm>
        </p:grpSpPr>
        <p:pic>
          <p:nvPicPr>
            <p:cNvPr id="68" name="Picture 67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69" name="Picture 68" descr="Membrane_Light.png"/>
            <p:cNvPicPr>
              <a:picLocks noChangeAspect="1"/>
            </p:cNvPicPr>
            <p:nvPr/>
          </p:nvPicPr>
          <p:blipFill rotWithShape="1">
            <a:blip r:embed="rId6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70" name="Picture 69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71" name="Picture 70" descr="Membrane_Light.png"/>
            <p:cNvPicPr>
              <a:picLocks noChangeAspect="1"/>
            </p:cNvPicPr>
            <p:nvPr/>
          </p:nvPicPr>
          <p:blipFill rotWithShape="1">
            <a:blip r:embed="rId9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9366962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1" y="3276600"/>
            <a:ext cx="8077200" cy="123825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ctr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1" y="2476500"/>
            <a:ext cx="8077200" cy="790576"/>
          </a:xfrm>
          <a:prstGeom prst="rect">
            <a:avLst/>
          </a:prstGeom>
        </p:spPr>
        <p:txBody>
          <a:bodyPr bIns="0" anchor="b"/>
          <a:lstStyle>
            <a:lvl1pPr marL="0" indent="0" algn="ctr">
              <a:buNone/>
              <a:defRPr sz="20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ADD HEADER TEXT</a:t>
            </a:r>
          </a:p>
        </p:txBody>
      </p:sp>
      <p:pic>
        <p:nvPicPr>
          <p:cNvPr id="12" name="Picture 1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1" name="Rectangle 10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2600325"/>
            <a:ext cx="3657600" cy="68580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l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0" y="2028825"/>
            <a:ext cx="3657600" cy="533400"/>
          </a:xfrm>
          <a:prstGeom prst="rect">
            <a:avLst/>
          </a:prstGeom>
        </p:spPr>
        <p:txBody>
          <a:bodyPr bIns="0" anchor="b"/>
          <a:lstStyle>
            <a:lvl1pPr marL="0" indent="0" algn="l">
              <a:buNone/>
              <a:defRPr sz="24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525" y="3429002"/>
            <a:ext cx="4572001" cy="1612899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588933" y="1828800"/>
            <a:ext cx="4572001" cy="1581150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0" hasCustomPrompt="1"/>
          </p:nvPr>
        </p:nvSpPr>
        <p:spPr>
          <a:xfrm>
            <a:off x="4876800" y="3581400"/>
            <a:ext cx="3962400" cy="1219200"/>
          </a:xfrm>
          <a:prstGeom prst="rect">
            <a:avLst/>
          </a:prstGeom>
        </p:spPr>
        <p:txBody>
          <a:bodyPr/>
          <a:lstStyle>
            <a:lvl1pPr marL="228600" indent="-228600">
              <a:defRPr sz="2000">
                <a:solidFill>
                  <a:srgbClr val="003A78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</a:p>
        </p:txBody>
      </p:sp>
      <p:pic>
        <p:nvPicPr>
          <p:cNvPr id="18" name="Picture 1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sp>
        <p:nvSpPr>
          <p:cNvPr id="1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23" name="Straight Connector 2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6" name="Rectangle 15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Dodecagon 37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Dodecagon 38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Dodecagon 39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Dodecagon 40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Dodecagon 41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Dodecagon 42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2794000"/>
            <a:ext cx="9143999" cy="1295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806700"/>
            <a:ext cx="8686800" cy="127482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4487319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45770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3600"/>
              </a:lnSpc>
              <a:spcBef>
                <a:spcPts val="80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5" name="Title 1"/>
          <p:cNvSpPr txBox="1">
            <a:spLocks/>
          </p:cNvSpPr>
          <p:nvPr userDrawn="1"/>
        </p:nvSpPr>
        <p:spPr>
          <a:xfrm>
            <a:off x="228600" y="-4763"/>
            <a:ext cx="8610600" cy="309563"/>
          </a:xfrm>
          <a:prstGeom prst="rect">
            <a:avLst/>
          </a:prstGeom>
        </p:spPr>
        <p:txBody>
          <a:bodyPr t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600" dirty="0">
              <a:solidFill>
                <a:srgbClr val="D3E5FF"/>
              </a:solidFill>
            </a:endParaRPr>
          </a:p>
        </p:txBody>
      </p:sp>
      <p:sp>
        <p:nvSpPr>
          <p:cNvPr id="6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4042289336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85153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Data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and Data/Image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40957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4260036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6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 Slide: click to add title</a:t>
            </a:r>
            <a:endParaRPr lang="en-US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invGray">
          <a:xfrm>
            <a:off x="-5588" y="1386845"/>
            <a:ext cx="9162288" cy="365755"/>
          </a:xfrm>
          <a:prstGeom prst="rect">
            <a:avLst/>
          </a:prstGeom>
          <a:solidFill>
            <a:srgbClr val="5A646E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200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0" y="1386843"/>
            <a:ext cx="9144000" cy="3596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52933" y="6349672"/>
            <a:chExt cx="1399539" cy="494594"/>
          </a:xfrm>
        </p:grpSpPr>
        <p:sp>
          <p:nvSpPr>
            <p:cNvPr id="5" name="Rectangle 4"/>
            <p:cNvSpPr/>
            <p:nvPr/>
          </p:nvSpPr>
          <p:spPr>
            <a:xfrm>
              <a:off x="8006814" y="63496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>
                  <a:solidFill>
                    <a:srgbClr val="1B2328"/>
                  </a:solidFill>
                  <a:latin typeface="Myriad Pro"/>
                  <a:cs typeface="Myriad Pro"/>
                </a:rPr>
                <a:t>Hepatitis</a:t>
              </a:r>
              <a:endParaRPr lang="en-US" sz="1800" dirty="0">
                <a:solidFill>
                  <a:srgbClr val="1B2328"/>
                </a:solidFill>
                <a:latin typeface="Myriad Pro"/>
                <a:cs typeface="Myriad Pro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8115309" y="65394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E3729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E3729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7752933" y="6426246"/>
              <a:ext cx="354457" cy="350649"/>
              <a:chOff x="7752933" y="6426246"/>
              <a:chExt cx="354457" cy="350649"/>
            </a:xfrm>
          </p:grpSpPr>
          <p:sp>
            <p:nvSpPr>
              <p:cNvPr id="8" name="Dodecagon 7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Dodecagon 8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Dodecagon 9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Dodecagon 10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Dodecagon 11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63" r:id="rId2"/>
    <p:sldLayoutId id="2147483664" r:id="rId3"/>
    <p:sldLayoutId id="2147483686" r:id="rId4"/>
    <p:sldLayoutId id="2147483697" r:id="rId5"/>
    <p:sldLayoutId id="2147483665" r:id="rId6"/>
    <p:sldLayoutId id="2147483689" r:id="rId7"/>
    <p:sldLayoutId id="2147483666" r:id="rId8"/>
    <p:sldLayoutId id="2147483668" r:id="rId9"/>
    <p:sldLayoutId id="2147483692" r:id="rId10"/>
    <p:sldLayoutId id="2147483694" r:id="rId11"/>
    <p:sldLayoutId id="2147483688" r:id="rId12"/>
    <p:sldLayoutId id="2147483687" r:id="rId13"/>
    <p:sldLayoutId id="2147483690" r:id="rId14"/>
    <p:sldLayoutId id="2147483693" r:id="rId15"/>
  </p:sldLayoutIdLst>
  <p:transition spd="slow"/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depts.washington.edu/hepstudy/" TargetMode="External"/><Relationship Id="rId2" Type="http://schemas.openxmlformats.org/officeDocument/2006/relationships/hyperlink" Target="http://www.hepatitisc.uw.edu" TargetMode="Externa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Simeprevir in </a:t>
            </a:r>
            <a:r>
              <a:rPr lang="en-US" sz="2800" dirty="0" smtClean="0"/>
              <a:t>Genotype </a:t>
            </a:r>
            <a:r>
              <a:rPr lang="en-US" sz="2800" dirty="0"/>
              <a:t>1 </a:t>
            </a:r>
            <a:r>
              <a:rPr lang="en-US" sz="2800" dirty="0" smtClean="0"/>
              <a:t>(</a:t>
            </a:r>
            <a:r>
              <a:rPr lang="en-US" sz="2800" dirty="0"/>
              <a:t>Viral </a:t>
            </a:r>
            <a:r>
              <a:rPr lang="en-US" sz="2800" dirty="0" err="1"/>
              <a:t>Relapsers</a:t>
            </a:r>
            <a:r>
              <a:rPr lang="en-US" sz="2800" dirty="0"/>
              <a:t>)</a:t>
            </a:r>
            <a:br>
              <a:rPr lang="en-US" sz="2800" dirty="0"/>
            </a:br>
            <a:r>
              <a:rPr lang="en-US" dirty="0" smtClean="0"/>
              <a:t>PROMISE </a:t>
            </a:r>
            <a:r>
              <a:rPr lang="en-US" dirty="0"/>
              <a:t>Trial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Phase </a:t>
            </a:r>
            <a:r>
              <a:rPr lang="en-US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3</a:t>
            </a:r>
            <a:endParaRPr lang="en-US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Text Placeholder 1"/>
          <p:cNvSpPr txBox="1">
            <a:spLocks/>
          </p:cNvSpPr>
          <p:nvPr/>
        </p:nvSpPr>
        <p:spPr>
          <a:xfrm>
            <a:off x="323850" y="-9525"/>
            <a:ext cx="8515350" cy="304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3512" y="1828801"/>
            <a:ext cx="9180577" cy="37185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800" dirty="0" smtClean="0">
                <a:solidFill>
                  <a:schemeClr val="bg1"/>
                </a:solidFill>
              </a:rPr>
              <a:t>Treatment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smtClean="0">
                <a:solidFill>
                  <a:schemeClr val="bg1"/>
                </a:solidFill>
              </a:rPr>
              <a:t>Experienced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3512" y="4659540"/>
            <a:ext cx="9180577" cy="371855"/>
          </a:xfrm>
          <a:prstGeom prst="rect">
            <a:avLst/>
          </a:prstGeom>
          <a:solidFill>
            <a:srgbClr val="8A703B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err="1" smtClean="0"/>
              <a:t>Forns</a:t>
            </a:r>
            <a:r>
              <a:rPr lang="en-US" sz="1400" dirty="0" smtClean="0"/>
              <a:t> X</a:t>
            </a:r>
            <a:r>
              <a:rPr lang="en-US" sz="1400" dirty="0" smtClean="0">
                <a:latin typeface="Arial" pitchFamily="22" charset="0"/>
              </a:rPr>
              <a:t>, </a:t>
            </a:r>
            <a:r>
              <a:rPr lang="en-US" sz="1400" dirty="0">
                <a:latin typeface="Arial" pitchFamily="22" charset="0"/>
              </a:rPr>
              <a:t>et al.  </a:t>
            </a:r>
            <a:r>
              <a:rPr lang="en-US" sz="1400" dirty="0" smtClean="0">
                <a:latin typeface="Arial" pitchFamily="22" charset="0"/>
              </a:rPr>
              <a:t>Gastroenterology. 2014;146:1669-79.e3.</a:t>
            </a:r>
            <a:endParaRPr lang="en-US" sz="1400" dirty="0">
              <a:latin typeface="Arial" pitchFamily="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13968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Simeprevir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Adverse Effects in PROMISE Trial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Forns</a:t>
            </a:r>
            <a:r>
              <a:rPr lang="en-US" dirty="0"/>
              <a:t> X</a:t>
            </a:r>
            <a:r>
              <a:rPr lang="en-US" dirty="0">
                <a:latin typeface="Arial" pitchFamily="22" charset="0"/>
              </a:rPr>
              <a:t>, et al.  Gastroenterology. 2014;146:1669-79.e3.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0325582"/>
              </p:ext>
            </p:extLst>
          </p:nvPr>
        </p:nvGraphicFramePr>
        <p:xfrm>
          <a:off x="323850" y="1371600"/>
          <a:ext cx="8555992" cy="49011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6950"/>
                <a:gridCol w="1676400"/>
                <a:gridCol w="1524000"/>
                <a:gridCol w="1676400"/>
                <a:gridCol w="1412242"/>
              </a:tblGrid>
              <a:tr h="53833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PROMISE Trial: Event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Simeprevir</a:t>
                      </a:r>
                      <a:r>
                        <a:rPr lang="en-US" sz="1400" dirty="0" smtClean="0"/>
                        <a:t> + PR</a:t>
                      </a:r>
                      <a:br>
                        <a:rPr lang="en-US" sz="1400" dirty="0" smtClean="0"/>
                      </a:br>
                      <a:r>
                        <a:rPr lang="en-US" sz="1400" b="0" dirty="0" smtClean="0"/>
                        <a:t>(n=260)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Placebo</a:t>
                      </a:r>
                      <a:r>
                        <a:rPr lang="en-US" sz="1400" baseline="0" dirty="0" smtClean="0"/>
                        <a:t> + PR</a:t>
                      </a:r>
                      <a:br>
                        <a:rPr lang="en-US" sz="1400" baseline="0" dirty="0" smtClean="0"/>
                      </a:br>
                      <a:r>
                        <a:rPr lang="en-US" sz="1400" b="0" dirty="0" smtClean="0"/>
                        <a:t>(n=133)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/>
                        <a:t>Simeprevir</a:t>
                      </a:r>
                      <a:r>
                        <a:rPr lang="en-US" sz="1400" dirty="0" smtClean="0"/>
                        <a:t> + PR</a:t>
                      </a:r>
                      <a:br>
                        <a:rPr lang="en-US" sz="1400" dirty="0" smtClean="0"/>
                      </a:br>
                      <a:r>
                        <a:rPr lang="en-US" sz="1400" b="0" dirty="0" smtClean="0"/>
                        <a:t>(n=260)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Placebo</a:t>
                      </a:r>
                      <a:r>
                        <a:rPr lang="en-US" sz="1400" baseline="0" dirty="0" smtClean="0"/>
                        <a:t> + PR</a:t>
                      </a:r>
                      <a:br>
                        <a:rPr lang="en-US" sz="1400" baseline="0" dirty="0" smtClean="0"/>
                      </a:br>
                      <a:r>
                        <a:rPr lang="en-US" sz="1400" b="0" dirty="0" smtClean="0"/>
                        <a:t>(n=133)</a:t>
                      </a:r>
                      <a:endParaRPr lang="en-US" sz="1400" dirty="0" smtClean="0"/>
                    </a:p>
                  </a:txBody>
                  <a:tcPr/>
                </a:tc>
              </a:tr>
              <a:tr h="347683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First 12 Weeks</a:t>
                      </a:r>
                      <a:endParaRPr lang="en-US" sz="14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/>
                        <a:t>Entire Treatment Phase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3833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AE leading</a:t>
                      </a:r>
                      <a:r>
                        <a:rPr lang="en-US" sz="1400" baseline="0" dirty="0" smtClean="0"/>
                        <a:t> to permanent </a:t>
                      </a:r>
                      <a:r>
                        <a:rPr lang="en-US" sz="1400" dirty="0" smtClean="0"/>
                        <a:t>discontinuation of ≥ 1 drug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1.2%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1.5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2.3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5.3</a:t>
                      </a:r>
                      <a:endParaRPr lang="en-US" sz="1400" dirty="0"/>
                    </a:p>
                  </a:txBody>
                  <a:tcPr anchor="ctr"/>
                </a:tc>
              </a:tr>
              <a:tr h="34768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Grade 3</a:t>
                      </a:r>
                      <a:r>
                        <a:rPr lang="en-US" sz="1400" baseline="0" dirty="0" smtClean="0"/>
                        <a:t> event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18.1%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18.0%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24.2%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25.6%</a:t>
                      </a:r>
                      <a:endParaRPr lang="en-US" sz="1400" dirty="0"/>
                    </a:p>
                  </a:txBody>
                  <a:tcPr anchor="ctr"/>
                </a:tc>
              </a:tr>
              <a:tr h="34768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Grade 4</a:t>
                      </a:r>
                      <a:r>
                        <a:rPr lang="en-US" sz="1400" baseline="0" dirty="0" smtClean="0"/>
                        <a:t> event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1.9%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3.0%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3.5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4.5</a:t>
                      </a:r>
                      <a:endParaRPr lang="en-US" sz="1400" dirty="0"/>
                    </a:p>
                  </a:txBody>
                  <a:tcPr anchor="ctr"/>
                </a:tc>
              </a:tr>
              <a:tr h="34768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Fatigue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31.9%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42.1%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32.3%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43.6%</a:t>
                      </a:r>
                      <a:endParaRPr lang="en-US" sz="1400" dirty="0"/>
                    </a:p>
                  </a:txBody>
                  <a:tcPr anchor="ctr"/>
                </a:tc>
              </a:tr>
              <a:tr h="34768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Headache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31.9%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36.1%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33.1%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36.1%</a:t>
                      </a:r>
                      <a:endParaRPr lang="en-US" sz="1400" dirty="0"/>
                    </a:p>
                  </a:txBody>
                  <a:tcPr anchor="ctr"/>
                </a:tc>
              </a:tr>
              <a:tr h="34768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Influenza-like illness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29.6%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20.3%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30.0%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20.3%</a:t>
                      </a:r>
                      <a:endParaRPr lang="en-US" sz="1400" dirty="0"/>
                    </a:p>
                  </a:txBody>
                  <a:tcPr anchor="ctr"/>
                </a:tc>
              </a:tr>
              <a:tr h="3476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Rash (any type)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18.5%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14.3%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23.1%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22.6%</a:t>
                      </a:r>
                      <a:endParaRPr lang="en-US" sz="1400" dirty="0"/>
                    </a:p>
                  </a:txBody>
                  <a:tcPr anchor="ctr"/>
                </a:tc>
              </a:tr>
              <a:tr h="3476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Pruritus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23.5%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16.5%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27.7%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27.8%</a:t>
                      </a:r>
                      <a:endParaRPr lang="en-US" sz="1400" dirty="0"/>
                    </a:p>
                  </a:txBody>
                  <a:tcPr anchor="ctr"/>
                </a:tc>
              </a:tr>
              <a:tr h="34768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Neutropenia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14.6%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16.5%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17.7%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21.8%</a:t>
                      </a:r>
                      <a:endParaRPr lang="en-US" sz="1400" dirty="0"/>
                    </a:p>
                  </a:txBody>
                  <a:tcPr anchor="ctr"/>
                </a:tc>
              </a:tr>
              <a:tr h="34768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Photosensitivity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3.5%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0%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3.5%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0%</a:t>
                      </a:r>
                      <a:endParaRPr lang="en-US" sz="1400" dirty="0"/>
                    </a:p>
                  </a:txBody>
                  <a:tcPr anchor="ctr"/>
                </a:tc>
              </a:tr>
              <a:tr h="34768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Anemia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10.8%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6.0%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16.9%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20.3%</a:t>
                      </a:r>
                      <a:endParaRPr lang="en-US" sz="14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324423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Simeprevir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and Peginterferon plus Ribavirin for Chronic HCV </a:t>
            </a:r>
            <a:r>
              <a:rPr lang="en-US" sz="2400" dirty="0" smtClean="0"/>
              <a:t>PROMISE Results</a:t>
            </a: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/>
              <a:t>Emergent Protease Resistance in Patients who Failed to Achieve SVR12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Forns</a:t>
            </a:r>
            <a:r>
              <a:rPr lang="en-US" dirty="0"/>
              <a:t> X</a:t>
            </a:r>
            <a:r>
              <a:rPr lang="en-US" dirty="0">
                <a:latin typeface="Arial" pitchFamily="22" charset="0"/>
              </a:rPr>
              <a:t>, et al.  Gastroenterology. 2014;146:1669-79.e3.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5082" y="2362200"/>
            <a:ext cx="87630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38912" lvl="1" indent="-256032">
              <a:lnSpc>
                <a:spcPts val="2400"/>
              </a:lnSpc>
              <a:spcBef>
                <a:spcPts val="3000"/>
              </a:spcBef>
              <a:buFont typeface="Wingdings" charset="2"/>
              <a:buChar char="§"/>
            </a:pPr>
            <a:r>
              <a:rPr lang="en-US" sz="2000" dirty="0" smtClean="0">
                <a:latin typeface="Arial"/>
                <a:cs typeface="Arial"/>
              </a:rPr>
              <a:t>Most (90.4%</a:t>
            </a:r>
            <a:r>
              <a:rPr lang="en-US" sz="2000" dirty="0">
                <a:latin typeface="Arial"/>
                <a:cs typeface="Arial"/>
              </a:rPr>
              <a:t>) of simeprevir-treated patients who failed to achieve SVR12 developed emerging mutations in the NS3 </a:t>
            </a:r>
            <a:r>
              <a:rPr lang="en-US" sz="2000" dirty="0" smtClean="0">
                <a:latin typeface="Arial"/>
                <a:cs typeface="Arial"/>
              </a:rPr>
              <a:t>protease domain</a:t>
            </a:r>
          </a:p>
          <a:p>
            <a:pPr marL="438912" lvl="1" indent="-256032">
              <a:lnSpc>
                <a:spcPts val="2400"/>
              </a:lnSpc>
              <a:spcBef>
                <a:spcPts val="3000"/>
              </a:spcBef>
              <a:buFont typeface="Wingdings" charset="2"/>
              <a:buChar char="§"/>
            </a:pPr>
            <a:r>
              <a:rPr lang="en-US" sz="2000" dirty="0" smtClean="0">
                <a:latin typeface="Arial"/>
                <a:cs typeface="Arial"/>
              </a:rPr>
              <a:t>Genotype 1A: Most common mutation = R155K or D168E, or combination of R155K and mutations at codons 80 and/or 168</a:t>
            </a:r>
          </a:p>
          <a:p>
            <a:pPr marL="438912" lvl="1" indent="-256032">
              <a:lnSpc>
                <a:spcPts val="2400"/>
              </a:lnSpc>
              <a:spcBef>
                <a:spcPts val="3000"/>
              </a:spcBef>
              <a:buFont typeface="Wingdings" charset="2"/>
              <a:buChar char="§"/>
            </a:pPr>
            <a:r>
              <a:rPr lang="en-US" sz="2000" dirty="0" smtClean="0">
                <a:latin typeface="Arial"/>
                <a:cs typeface="Arial"/>
              </a:rPr>
              <a:t>Genotype 1B: Most common mutations = D168V or D168A, E, T or E/V or the combinations Q80R + D168E/V, or Q80R + S122T + D168E</a:t>
            </a:r>
            <a:endParaRPr lang="en-US"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7750994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Source:</a:t>
            </a:r>
            <a:r>
              <a:rPr lang="en-US" dirty="0"/>
              <a:t> </a:t>
            </a:r>
            <a:r>
              <a:rPr lang="en-US" dirty="0" err="1"/>
              <a:t>Forns</a:t>
            </a:r>
            <a:r>
              <a:rPr lang="en-US" dirty="0"/>
              <a:t> X</a:t>
            </a:r>
            <a:r>
              <a:rPr lang="en-US" dirty="0">
                <a:latin typeface="Arial" pitchFamily="22" charset="0"/>
              </a:rPr>
              <a:t>, et al.  Gastroenterology. 2014;146:1669-79.e3.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4440557"/>
              </p:ext>
            </p:extLst>
          </p:nvPr>
        </p:nvGraphicFramePr>
        <p:xfrm>
          <a:off x="0" y="2133600"/>
          <a:ext cx="9144000" cy="227076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44000"/>
              </a:tblGrid>
              <a:tr h="20086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 smtClean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Conclusions</a:t>
                      </a:r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: “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In a Phase 3 trial of patients who had relapsed following interferon-based therapy, addition of </a:t>
                      </a:r>
                      <a:r>
                        <a:rPr lang="en-US" sz="2000" b="0" kern="120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simeprevir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to PR was generally well tolerated, with an SVR12 rate of 79.2%. Most patients (92.7%) receiving </a:t>
                      </a:r>
                      <a:r>
                        <a:rPr lang="en-US" sz="2000" b="0" kern="120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simeprevir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were able to shorten therapy to 24 weeks.” </a:t>
                      </a:r>
                    </a:p>
                  </a:txBody>
                  <a:tcPr marL="640080" marR="822960" marT="182880" marB="182880" anchor="ctr">
                    <a:lnT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</a:tbl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Simeprevir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and Peginterferon plus Ribavirin for Chronic HCV </a:t>
            </a:r>
            <a:r>
              <a:rPr lang="en-US" sz="2400" dirty="0" smtClean="0"/>
              <a:t>PROMISE Conclusions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3740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69660" y="1295400"/>
            <a:ext cx="8432465" cy="4382993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ctr"/>
          <a:lstStyle/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dirty="0" smtClean="0"/>
              <a:t>This slide deck is from the University of Washington’s </a:t>
            </a:r>
            <a:r>
              <a:rPr lang="en-US" i="1" dirty="0" smtClean="0"/>
              <a:t>Hepatitis C Online </a:t>
            </a:r>
            <a:r>
              <a:rPr lang="en-US" dirty="0" smtClean="0"/>
              <a:t>and </a:t>
            </a:r>
            <a:r>
              <a:rPr lang="en-US" i="1" dirty="0" smtClean="0"/>
              <a:t>Hepatitis Web Study</a:t>
            </a:r>
            <a:r>
              <a:rPr lang="en-US" dirty="0" smtClean="0"/>
              <a:t> projects. </a:t>
            </a:r>
            <a:br>
              <a:rPr lang="en-US" dirty="0" smtClean="0"/>
            </a:br>
            <a:endParaRPr lang="en-US" sz="2000" dirty="0" smtClean="0"/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Hepatitis C Online</a:t>
            </a:r>
            <a:b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000" dirty="0" smtClean="0">
                <a:solidFill>
                  <a:srgbClr val="FCF5E6"/>
                </a:solidFill>
                <a:hlinkClick r:id="rId2"/>
              </a:rPr>
              <a:t>www.hepatitisc.uw.edu</a:t>
            </a:r>
            <a:endParaRPr lang="en-US" sz="2000" dirty="0" smtClean="0">
              <a:solidFill>
                <a:srgbClr val="FCF5E6"/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endParaRPr lang="en-US" sz="20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Hepatitis 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Web 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Study</a:t>
            </a:r>
            <a:b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http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://depts.washington.edu/hepstudy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/</a:t>
            </a:r>
            <a:endParaRPr lang="en-US" sz="20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endParaRPr lang="en-US" sz="20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1800" dirty="0" smtClean="0">
                <a:solidFill>
                  <a:schemeClr val="bg1"/>
                </a:solidFill>
              </a:rPr>
              <a:t>Funded </a:t>
            </a:r>
            <a:r>
              <a:rPr lang="en-US" sz="1800" dirty="0">
                <a:solidFill>
                  <a:schemeClr val="bg1"/>
                </a:solidFill>
              </a:rPr>
              <a:t>by a grant from  the Centers for Disease Control and Prevention</a:t>
            </a:r>
            <a:r>
              <a:rPr lang="en-US" sz="1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. </a:t>
            </a:r>
            <a:endParaRPr lang="en-US" sz="18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48319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Forns</a:t>
            </a:r>
            <a:r>
              <a:rPr lang="en-US" dirty="0"/>
              <a:t> X</a:t>
            </a:r>
            <a:r>
              <a:rPr lang="en-US" dirty="0">
                <a:latin typeface="Arial" pitchFamily="22" charset="0"/>
              </a:rPr>
              <a:t>, et al.  Gastroenterology. 2014;146:1669-79.e3.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Simeprevir + PEG + Ribavirin for Chronic HCV </a:t>
            </a:r>
            <a:b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PROMISE Trial</a:t>
            </a:r>
            <a:endParaRPr lang="en-US" sz="2400" dirty="0"/>
          </a:p>
        </p:txBody>
      </p:sp>
      <p:graphicFrame>
        <p:nvGraphicFramePr>
          <p:cNvPr id="30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6429334"/>
              </p:ext>
            </p:extLst>
          </p:nvPr>
        </p:nvGraphicFramePr>
        <p:xfrm>
          <a:off x="838200" y="1454260"/>
          <a:ext cx="7467600" cy="4800600"/>
        </p:xfrm>
        <a:graphic>
          <a:graphicData uri="http://schemas.openxmlformats.org/drawingml/2006/table">
            <a:tbl>
              <a:tblPr>
                <a:effectLst>
                  <a:outerShdw blurRad="38100" dist="38100" dir="2700000">
                    <a:srgbClr val="000000">
                      <a:alpha val="50000"/>
                    </a:srgbClr>
                  </a:outerShdw>
                </a:effectLst>
              </a:tblPr>
              <a:tblGrid>
                <a:gridCol w="7467600"/>
              </a:tblGrid>
              <a:tr h="381356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ts val="21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PROMISE Trial: Study 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Features</a:t>
                      </a:r>
                    </a:p>
                  </a:txBody>
                  <a:tcPr marL="182880" marR="88898" marT="50005" marB="500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6772"/>
                    </a:solidFill>
                  </a:tcPr>
                </a:tc>
              </a:tr>
              <a:tr h="4419244">
                <a:tc>
                  <a:txBody>
                    <a:bodyPr/>
                    <a:lstStyle/>
                    <a:p>
                      <a:pPr marL="192024" marR="0" lvl="0" indent="-192024" algn="l" defTabSz="457200" rtl="0" eaLnBrk="1" fontAlgn="base" latinLnBrk="0" hangingPunct="1">
                        <a:lnSpc>
                          <a:spcPts val="21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Design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: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 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Randomized,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 double-blind, placebo-controlled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phase 3 trial of triple therapy with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simeprevir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, peginterferon alfa-2a, and ribavirin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1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Entry Criteria 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Treatment-experienced, chronic HCV monoinfection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Viral relapse with prior (≥ 24 weeks) of peginterferon-based therapy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HCV Genotype 1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1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Patient Characteristics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N = 393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HCV Genotype: 1a (42%); 1b (58%) 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IL28B Genotype: 76% non-CC 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Age and Sex: median age 52; 66% male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Race: 94% white 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Liver disease: 15% had METAVIR F3; 15% F4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1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Primary end-points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: Efficacy (SVR12)</a:t>
                      </a:r>
                    </a:p>
                  </a:txBody>
                  <a:tcPr marL="182880" marR="88898" marT="50005" marB="500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6E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946398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Source: </a:t>
            </a:r>
            <a:r>
              <a:rPr lang="en-US" dirty="0" err="1"/>
              <a:t>Forns</a:t>
            </a:r>
            <a:r>
              <a:rPr lang="en-US" dirty="0"/>
              <a:t> X</a:t>
            </a:r>
            <a:r>
              <a:rPr lang="en-US" dirty="0">
                <a:latin typeface="Arial" pitchFamily="22" charset="0"/>
              </a:rPr>
              <a:t>, et al.  Gastroenterology. 2014;146:1669-79.e3.</a:t>
            </a:r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Simeprevir and Peginterferon plus Ribavirin for Chronic HCV </a:t>
            </a:r>
            <a:r>
              <a:rPr lang="en-US" sz="2400" dirty="0" smtClean="0"/>
              <a:t>PROMISE Trial: Design</a:t>
            </a:r>
            <a:endParaRPr lang="en-US" sz="2400" dirty="0"/>
          </a:p>
        </p:txBody>
      </p:sp>
      <p:sp>
        <p:nvSpPr>
          <p:cNvPr id="27" name="Rectangle 26"/>
          <p:cNvSpPr/>
          <p:nvPr/>
        </p:nvSpPr>
        <p:spPr>
          <a:xfrm>
            <a:off x="685800" y="3195258"/>
            <a:ext cx="810653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0000"/>
                </a:solidFill>
              </a:rPr>
              <a:t>N =133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30" name="Rectangle 3"/>
          <p:cNvSpPr>
            <a:spLocks noChangeArrowheads="1"/>
          </p:cNvSpPr>
          <p:nvPr/>
        </p:nvSpPr>
        <p:spPr bwMode="auto">
          <a:xfrm>
            <a:off x="1752600" y="3048953"/>
            <a:ext cx="1512252" cy="68726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pPr algn="ctr"/>
            <a:r>
              <a:rPr lang="en-US" sz="1600" b="1" dirty="0">
                <a:solidFill>
                  <a:srgbClr val="000000"/>
                </a:solidFill>
                <a:latin typeface="Arial"/>
                <a:cs typeface="Arial"/>
              </a:rPr>
              <a:t>Placebo</a:t>
            </a:r>
            <a:br>
              <a:rPr lang="en-US" sz="1600" b="1" dirty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600" b="1" dirty="0">
                <a:solidFill>
                  <a:srgbClr val="000000"/>
                </a:solidFill>
                <a:latin typeface="Arial"/>
                <a:cs typeface="Arial"/>
              </a:rPr>
              <a:t>+ PEG + RBV</a:t>
            </a:r>
            <a:endParaRPr lang="en-US" sz="18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9" name="Rectangle 5"/>
          <p:cNvSpPr>
            <a:spLocks noChangeArrowheads="1"/>
          </p:cNvSpPr>
          <p:nvPr/>
        </p:nvSpPr>
        <p:spPr bwMode="auto">
          <a:xfrm>
            <a:off x="1752600" y="2209800"/>
            <a:ext cx="1514856" cy="68675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pPr algn="ctr"/>
            <a:r>
              <a:rPr lang="en-US" sz="1600" b="1" dirty="0" err="1" smtClean="0">
                <a:solidFill>
                  <a:srgbClr val="000000"/>
                </a:solidFill>
                <a:latin typeface="Arial"/>
                <a:cs typeface="Arial"/>
              </a:rPr>
              <a:t>Simeprevir</a:t>
            </a:r>
            <a:endParaRPr lang="en-US" sz="16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r>
              <a:rPr lang="en-US" sz="1600" b="1" dirty="0" smtClean="0">
                <a:solidFill>
                  <a:srgbClr val="000000"/>
                </a:solidFill>
                <a:latin typeface="Arial"/>
                <a:cs typeface="Arial"/>
              </a:rPr>
              <a:t> + PEG + RBV</a:t>
            </a:r>
            <a:endParaRPr lang="en-US" sz="1800" b="1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85800" y="2383684"/>
            <a:ext cx="9295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0000"/>
                </a:solidFill>
              </a:rPr>
              <a:t>N =260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33" name="Rectangle 5"/>
          <p:cNvSpPr>
            <a:spLocks noChangeArrowheads="1"/>
          </p:cNvSpPr>
          <p:nvPr/>
        </p:nvSpPr>
        <p:spPr bwMode="auto">
          <a:xfrm>
            <a:off x="3276600" y="2209800"/>
            <a:ext cx="1514856" cy="68675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  <a:latin typeface="Arial"/>
                <a:cs typeface="Arial"/>
              </a:rPr>
              <a:t>PEG </a:t>
            </a:r>
            <a:r>
              <a:rPr lang="en-US" sz="1600" b="1" dirty="0">
                <a:solidFill>
                  <a:srgbClr val="000000"/>
                </a:solidFill>
                <a:latin typeface="Arial"/>
                <a:cs typeface="Arial"/>
              </a:rPr>
              <a:t>+ RBV</a:t>
            </a:r>
            <a:endParaRPr lang="en-US" sz="18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5" name="Rectangle 5"/>
          <p:cNvSpPr>
            <a:spLocks noChangeArrowheads="1"/>
          </p:cNvSpPr>
          <p:nvPr/>
        </p:nvSpPr>
        <p:spPr bwMode="auto">
          <a:xfrm>
            <a:off x="4801019" y="2552129"/>
            <a:ext cx="3032760" cy="3444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  <a:latin typeface="Arial"/>
                <a:cs typeface="Arial"/>
              </a:rPr>
              <a:t>PEG </a:t>
            </a:r>
            <a:r>
              <a:rPr lang="en-US" sz="1600" b="1" dirty="0">
                <a:solidFill>
                  <a:srgbClr val="000000"/>
                </a:solidFill>
                <a:latin typeface="Arial"/>
                <a:cs typeface="Arial"/>
              </a:rPr>
              <a:t>+ RBV</a:t>
            </a:r>
            <a:endParaRPr lang="en-US" sz="18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7" name="Rectangle 3"/>
          <p:cNvSpPr>
            <a:spLocks noChangeArrowheads="1"/>
          </p:cNvSpPr>
          <p:nvPr/>
        </p:nvSpPr>
        <p:spPr bwMode="auto">
          <a:xfrm>
            <a:off x="3276609" y="3048953"/>
            <a:ext cx="4547598" cy="68726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  <a:latin typeface="Arial"/>
                <a:cs typeface="Arial"/>
              </a:rPr>
              <a:t>PEG </a:t>
            </a:r>
            <a:r>
              <a:rPr lang="en-US" sz="1600" b="1" dirty="0">
                <a:solidFill>
                  <a:srgbClr val="000000"/>
                </a:solidFill>
                <a:latin typeface="Arial"/>
                <a:cs typeface="Arial"/>
              </a:rPr>
              <a:t>+ RBV</a:t>
            </a:r>
            <a:endParaRPr lang="en-US" sz="18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-12330" y="5355341"/>
            <a:ext cx="9180577" cy="100583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45431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ct val="50000"/>
              </a:spcBef>
            </a:pPr>
            <a:r>
              <a:rPr lang="en-US" sz="1400" b="1" dirty="0" smtClean="0">
                <a:solidFill>
                  <a:srgbClr val="000000"/>
                </a:solidFill>
                <a:latin typeface="Arial" pitchFamily="22" charset="0"/>
              </a:rPr>
              <a:t>Drug Dosing</a:t>
            </a:r>
            <a:br>
              <a:rPr lang="en-US" sz="1400" b="1" dirty="0" smtClean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Simeprevir: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150 mg once daily</a:t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Peginterferon alfa-2a (PEG): 180 mcg/week </a:t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Ribavirin (RBV) weight-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based (in 2 divided doses):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1000 mg if &lt; 75kg or 1200 mg/day if ≥ 75kg</a:t>
            </a:r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-12330" y="4350845"/>
            <a:ext cx="9180577" cy="1005835"/>
          </a:xfrm>
          <a:prstGeom prst="rect">
            <a:avLst/>
          </a:prstGeom>
          <a:solidFill>
            <a:srgbClr val="F2F2F2"/>
          </a:solidFill>
          <a:ln w="12700" cap="flat" cmpd="sng" algn="ctr">
            <a:solidFill>
              <a:schemeClr val="tx1"/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45431" anchor="ctr">
            <a:prstTxWarp prst="textNoShape">
              <a:avLst/>
            </a:prstTxWarp>
          </a:bodyPr>
          <a:lstStyle/>
          <a:p>
            <a:pPr indent="-182880"/>
            <a:r>
              <a:rPr lang="en-US" sz="1400" b="1" dirty="0">
                <a:latin typeface="Arial"/>
                <a:cs typeface="Arial"/>
              </a:rPr>
              <a:t>Study Notes</a:t>
            </a:r>
            <a:endParaRPr lang="en-US" sz="1400" dirty="0">
              <a:latin typeface="Arial"/>
              <a:cs typeface="Arial"/>
            </a:endParaRPr>
          </a:p>
          <a:p>
            <a:pPr marL="182880" indent="-182880">
              <a:buFont typeface="Wingdings" charset="2"/>
              <a:buChar char="§"/>
            </a:pPr>
            <a:r>
              <a:rPr lang="en-US" sz="1400" dirty="0">
                <a:latin typeface="Arial"/>
                <a:cs typeface="Arial"/>
              </a:rPr>
              <a:t>Randomized 2:1, stratified on IL28B and HCV subtype</a:t>
            </a:r>
          </a:p>
          <a:p>
            <a:pPr marL="182880" indent="-182880">
              <a:buFont typeface="Wingdings" charset="2"/>
              <a:buChar char="§"/>
            </a:pPr>
            <a:r>
              <a:rPr lang="en-US" sz="1400" dirty="0">
                <a:latin typeface="Arial"/>
                <a:cs typeface="Arial"/>
              </a:rPr>
              <a:t>Response-guided therapy (RGT): In simeprevir study arm, patients with HCV RNA&lt;25 IU/ml at week 4 (undetectable or detectable) and </a:t>
            </a:r>
            <a:r>
              <a:rPr lang="en-US" sz="1400" dirty="0" smtClean="0">
                <a:latin typeface="Arial"/>
                <a:cs typeface="Arial"/>
              </a:rPr>
              <a:t>&lt;25 </a:t>
            </a:r>
            <a:r>
              <a:rPr lang="en-US" sz="1400" dirty="0">
                <a:latin typeface="Arial"/>
                <a:cs typeface="Arial"/>
              </a:rPr>
              <a:t>IU/ml at week 12 (undetectable) stopped treatment after 24 </a:t>
            </a:r>
            <a:r>
              <a:rPr lang="en-US" sz="1400" dirty="0" smtClean="0">
                <a:latin typeface="Arial"/>
                <a:cs typeface="Arial"/>
              </a:rPr>
              <a:t>weeks</a:t>
            </a:r>
            <a:endParaRPr lang="en-US" sz="1400" dirty="0">
              <a:latin typeface="Arial"/>
              <a:cs typeface="Arial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-6113" y="1295400"/>
            <a:ext cx="9162291" cy="515104"/>
            <a:chOff x="-6113" y="1295400"/>
            <a:chExt cx="9162291" cy="515104"/>
          </a:xfrm>
        </p:grpSpPr>
        <p:sp>
          <p:nvSpPr>
            <p:cNvPr id="24" name="Rectangle 23"/>
            <p:cNvSpPr/>
            <p:nvPr/>
          </p:nvSpPr>
          <p:spPr>
            <a:xfrm>
              <a:off x="-6113" y="1380780"/>
              <a:ext cx="9162291" cy="4107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70160" y="1363122"/>
              <a:ext cx="838200" cy="39929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Week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489128" y="1295400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0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 flipV="1">
              <a:off x="-6113" y="1783096"/>
              <a:ext cx="9162291" cy="11472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1760389" y="1703852"/>
              <a:ext cx="0" cy="8763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V="1">
              <a:off x="7837504" y="1703852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tangle 39"/>
            <p:cNvSpPr/>
            <p:nvPr/>
          </p:nvSpPr>
          <p:spPr>
            <a:xfrm>
              <a:off x="2994480" y="1295400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12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41" name="Straight Connector 40"/>
            <p:cNvCxnSpPr/>
            <p:nvPr/>
          </p:nvCxnSpPr>
          <p:spPr>
            <a:xfrm flipV="1">
              <a:off x="3276502" y="1703852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ectangle 41"/>
            <p:cNvSpPr/>
            <p:nvPr/>
          </p:nvSpPr>
          <p:spPr>
            <a:xfrm>
              <a:off x="7543800" y="1295400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48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518480" y="1295400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24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44" name="Straight Connector 43"/>
            <p:cNvCxnSpPr/>
            <p:nvPr/>
          </p:nvCxnSpPr>
          <p:spPr>
            <a:xfrm flipV="1">
              <a:off x="4800502" y="1703852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V="1">
              <a:off x="6326644" y="1703852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ectangle 45"/>
            <p:cNvSpPr/>
            <p:nvPr/>
          </p:nvSpPr>
          <p:spPr>
            <a:xfrm>
              <a:off x="6032940" y="1295400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36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942924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Simeprevir and Peginterferon plus Ribavirin for Chronic HCV </a:t>
            </a:r>
            <a:r>
              <a:rPr lang="en-US" sz="2400" dirty="0" smtClean="0"/>
              <a:t>PROMISE Trial: Results</a:t>
            </a: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/>
              <a:t>PROMISE Trial: Proportion of Patients with SVR12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Forns</a:t>
            </a:r>
            <a:r>
              <a:rPr lang="en-US" dirty="0"/>
              <a:t> X</a:t>
            </a:r>
            <a:r>
              <a:rPr lang="en-US" dirty="0">
                <a:latin typeface="Arial" pitchFamily="22" charset="0"/>
              </a:rPr>
              <a:t>, et al.  Gastroenterology. 2014;146:1669-79.e3.</a:t>
            </a:r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7397947"/>
              </p:ext>
            </p:extLst>
          </p:nvPr>
        </p:nvGraphicFramePr>
        <p:xfrm>
          <a:off x="457200" y="1905000"/>
          <a:ext cx="8229600" cy="4312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4478025" y="2133600"/>
            <a:ext cx="1097275" cy="362706"/>
          </a:xfrm>
          <a:prstGeom prst="round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 &lt; 0.001</a:t>
            </a:r>
            <a:endParaRPr lang="en-US" sz="1600" dirty="0"/>
          </a:p>
        </p:txBody>
      </p:sp>
      <p:sp>
        <p:nvSpPr>
          <p:cNvPr id="10" name="Rectangle 25"/>
          <p:cNvSpPr>
            <a:spLocks noChangeArrowheads="1"/>
          </p:cNvSpPr>
          <p:nvPr/>
        </p:nvSpPr>
        <p:spPr bwMode="auto">
          <a:xfrm>
            <a:off x="0" y="6049946"/>
            <a:ext cx="9143999" cy="274654"/>
          </a:xfrm>
          <a:prstGeom prst="rect">
            <a:avLst/>
          </a:prstGeom>
          <a:solidFill>
            <a:srgbClr val="D9D9D9"/>
          </a:solidFill>
          <a:ln w="12700">
            <a:noFill/>
            <a:miter lim="800000"/>
            <a:headEnd/>
            <a:tailEnd/>
          </a:ln>
        </p:spPr>
        <p:txBody>
          <a:bodyPr lIns="92486" tIns="45431" rIns="92486" bIns="45431" anchor="ctr">
            <a:prstTxWarp prst="textNoShape">
              <a:avLst/>
            </a:prstTxWarp>
          </a:bodyPr>
          <a:lstStyle/>
          <a:p>
            <a:pPr marL="320040" defTabSz="935038">
              <a:spcBef>
                <a:spcPct val="50000"/>
              </a:spcBef>
            </a:pP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Abbreviations: SVR12 = sustained virologic response at 12 weeks; PEG = peginterferon; RBV = ribavirin</a:t>
            </a:r>
            <a:endParaRPr lang="en-US" sz="12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26359" y="5094096"/>
            <a:ext cx="1371600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206/260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136923" y="5094096"/>
            <a:ext cx="1371600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48/133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41750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PROMISE Trial: </a:t>
            </a:r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SVR12 by HCV Genotype 1 Subtype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Forns</a:t>
            </a:r>
            <a:r>
              <a:rPr lang="en-US" dirty="0"/>
              <a:t> X</a:t>
            </a:r>
            <a:r>
              <a:rPr lang="en-US" dirty="0">
                <a:latin typeface="Arial" pitchFamily="22" charset="0"/>
              </a:rPr>
              <a:t>, et al.  Gastroenterology. 2014;146:1669-79.e3.</a:t>
            </a:r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4718498"/>
              </p:ext>
            </p:extLst>
          </p:nvPr>
        </p:nvGraphicFramePr>
        <p:xfrm>
          <a:off x="533400" y="1828800"/>
          <a:ext cx="8077200" cy="4307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Simeprevir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and Peginterferon plus Ribavirin for Chronic HCV </a:t>
            </a:r>
            <a:r>
              <a:rPr lang="en-US" sz="2400" dirty="0" smtClean="0"/>
              <a:t>PROMISE Results</a:t>
            </a:r>
            <a:endParaRPr lang="en-US" sz="2400" dirty="0"/>
          </a:p>
        </p:txBody>
      </p:sp>
      <p:sp>
        <p:nvSpPr>
          <p:cNvPr id="10" name="Rectangle 25"/>
          <p:cNvSpPr>
            <a:spLocks noChangeArrowheads="1"/>
          </p:cNvSpPr>
          <p:nvPr/>
        </p:nvSpPr>
        <p:spPr bwMode="auto">
          <a:xfrm>
            <a:off x="0" y="6088046"/>
            <a:ext cx="9143999" cy="274654"/>
          </a:xfrm>
          <a:prstGeom prst="rect">
            <a:avLst/>
          </a:prstGeom>
          <a:solidFill>
            <a:srgbClr val="D9D9D9"/>
          </a:solidFill>
          <a:ln w="12700">
            <a:noFill/>
            <a:miter lim="800000"/>
            <a:headEnd/>
            <a:tailEnd/>
          </a:ln>
        </p:spPr>
        <p:txBody>
          <a:bodyPr lIns="92486" tIns="45431" rIns="92486" bIns="45431" anchor="ctr">
            <a:prstTxWarp prst="textNoShape">
              <a:avLst/>
            </a:prstTxWarp>
          </a:bodyPr>
          <a:lstStyle/>
          <a:p>
            <a:pPr marL="320040" defTabSz="935038">
              <a:spcBef>
                <a:spcPct val="50000"/>
              </a:spcBef>
            </a:pP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Abbreviations: SVR12 = sustained virologic response at 12 weeks; PEG = peginterferon; RBV = ribavirin</a:t>
            </a:r>
            <a:endParaRPr lang="en-US" sz="12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20626" y="4894210"/>
            <a:ext cx="950975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78/111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06513" y="4894210"/>
            <a:ext cx="950975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15/54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685836" y="4894210"/>
            <a:ext cx="950975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128/149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680784" y="4894210"/>
            <a:ext cx="950975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34/79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79430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Simeprevir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and Peginterferon plus Ribavirin for Chronic HCV </a:t>
            </a:r>
            <a:r>
              <a:rPr lang="en-US" sz="2400" dirty="0" smtClean="0"/>
              <a:t>PROMISE Results</a:t>
            </a:r>
            <a:endParaRPr lang="en-US" sz="2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sz="1800" dirty="0"/>
              <a:t>PROMISE Trial: SVR12 </a:t>
            </a:r>
            <a:r>
              <a:rPr lang="en-US" sz="1800" dirty="0" smtClean="0"/>
              <a:t>Response in Simeprevir Arm Based on RGT Criteria</a:t>
            </a:r>
            <a:endParaRPr lang="en-US" sz="18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Forns</a:t>
            </a:r>
            <a:r>
              <a:rPr lang="en-US" dirty="0"/>
              <a:t> X</a:t>
            </a:r>
            <a:r>
              <a:rPr lang="en-US" dirty="0">
                <a:latin typeface="Arial" pitchFamily="22" charset="0"/>
              </a:rPr>
              <a:t>, et al.  Gastroenterology. 2014;146:1669-79.e3.</a:t>
            </a:r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4528199"/>
              </p:ext>
            </p:extLst>
          </p:nvPr>
        </p:nvGraphicFramePr>
        <p:xfrm>
          <a:off x="4343400" y="2387600"/>
          <a:ext cx="46482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Rectangle 25"/>
          <p:cNvSpPr>
            <a:spLocks noChangeArrowheads="1"/>
          </p:cNvSpPr>
          <p:nvPr/>
        </p:nvSpPr>
        <p:spPr bwMode="auto">
          <a:xfrm>
            <a:off x="0" y="5867400"/>
            <a:ext cx="9143999" cy="457200"/>
          </a:xfrm>
          <a:prstGeom prst="rect">
            <a:avLst/>
          </a:prstGeom>
          <a:solidFill>
            <a:srgbClr val="D9D9D9"/>
          </a:solidFill>
          <a:ln w="12700">
            <a:noFill/>
            <a:miter lim="800000"/>
            <a:headEnd/>
            <a:tailEnd/>
          </a:ln>
        </p:spPr>
        <p:txBody>
          <a:bodyPr lIns="92486" tIns="45431" rIns="92486" bIns="45431" anchor="ctr">
            <a:prstTxWarp prst="textNoShape">
              <a:avLst/>
            </a:prstTxWarp>
          </a:bodyPr>
          <a:lstStyle/>
          <a:p>
            <a:pPr marL="320040" defTabSz="935038">
              <a:spcBef>
                <a:spcPct val="50000"/>
              </a:spcBef>
            </a:pP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RGT= response-guided therapy: i</a:t>
            </a:r>
            <a:r>
              <a:rPr lang="en-US" sz="1200" dirty="0" smtClean="0">
                <a:latin typeface="Arial"/>
                <a:cs typeface="Arial"/>
              </a:rPr>
              <a:t>n </a:t>
            </a:r>
            <a:r>
              <a:rPr lang="en-US" sz="1200" dirty="0" err="1">
                <a:latin typeface="Arial"/>
                <a:cs typeface="Arial"/>
              </a:rPr>
              <a:t>simeprevir</a:t>
            </a:r>
            <a:r>
              <a:rPr lang="en-US" sz="1200" dirty="0">
                <a:latin typeface="Arial"/>
                <a:cs typeface="Arial"/>
              </a:rPr>
              <a:t> study arm, patients with HCV RNA&lt;25 IU/ml at week 4 (undetectable or detectable) and &lt;25 IU/ml at week 12 (undetectable) stopped treatment after 24 </a:t>
            </a:r>
            <a:r>
              <a:rPr lang="en-US" sz="1200" dirty="0" smtClean="0">
                <a:latin typeface="Arial"/>
                <a:cs typeface="Arial"/>
              </a:rPr>
              <a:t>weeks</a:t>
            </a:r>
            <a:endParaRPr lang="en-US" sz="1200" dirty="0">
              <a:latin typeface="Arial"/>
              <a:cs typeface="Arial"/>
            </a:endParaRPr>
          </a:p>
        </p:txBody>
      </p:sp>
      <p:graphicFrame>
        <p:nvGraphicFramePr>
          <p:cNvPr id="1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6010530"/>
              </p:ext>
            </p:extLst>
          </p:nvPr>
        </p:nvGraphicFramePr>
        <p:xfrm>
          <a:off x="228600" y="2463800"/>
          <a:ext cx="365760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Rectangle 1"/>
          <p:cNvSpPr/>
          <p:nvPr/>
        </p:nvSpPr>
        <p:spPr>
          <a:xfrm>
            <a:off x="5029200" y="1930400"/>
            <a:ext cx="3962400" cy="35966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000000"/>
                </a:solidFill>
              </a:rPr>
              <a:t>Patient (%) with SVR 12 Response</a:t>
            </a:r>
            <a:endParaRPr lang="en-US" sz="1800" b="1" dirty="0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4277" y="1930400"/>
            <a:ext cx="3895275" cy="35966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000000"/>
                </a:solidFill>
              </a:rPr>
              <a:t>Patients (%) who Met RGT Criteria </a:t>
            </a:r>
            <a:endParaRPr lang="en-US" sz="1800" b="1" dirty="0">
              <a:solidFill>
                <a:srgbClr val="000000"/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3810000" y="3759200"/>
            <a:ext cx="762000" cy="457200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858257" y="5105400"/>
            <a:ext cx="886967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200/241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608241" y="5105400"/>
            <a:ext cx="886967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rgbClr val="FFFFFF"/>
                </a:solidFill>
              </a:rPr>
              <a:t>6</a:t>
            </a:r>
            <a:r>
              <a:rPr lang="en-US" sz="1400" dirty="0" smtClean="0">
                <a:solidFill>
                  <a:srgbClr val="FFFFFF"/>
                </a:solidFill>
              </a:rPr>
              <a:t>/15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713600" y="5105400"/>
            <a:ext cx="886967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n = 260</a:t>
            </a:r>
            <a:endParaRPr lang="en-U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6292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Forns</a:t>
            </a:r>
            <a:r>
              <a:rPr lang="en-US" dirty="0"/>
              <a:t> X</a:t>
            </a:r>
            <a:r>
              <a:rPr lang="en-US" dirty="0">
                <a:latin typeface="Arial" pitchFamily="22" charset="0"/>
              </a:rPr>
              <a:t>, et al.  Gastroenterology. 2014;146:1669-79.e3.</a:t>
            </a:r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7587393"/>
              </p:ext>
            </p:extLst>
          </p:nvPr>
        </p:nvGraphicFramePr>
        <p:xfrm>
          <a:off x="647700" y="1905000"/>
          <a:ext cx="78486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/>
              <a:t>PROMISE TRIAL: SVR12 by Host </a:t>
            </a:r>
            <a:r>
              <a:rPr lang="en-US" i="1" dirty="0" smtClean="0"/>
              <a:t>IL28B</a:t>
            </a:r>
            <a:r>
              <a:rPr lang="en-US" dirty="0" smtClean="0"/>
              <a:t> Genotype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Simeprevir and Peginterferon plus Ribavirin for Chronic HCV </a:t>
            </a:r>
            <a:r>
              <a:rPr lang="en-US" sz="2400" dirty="0" smtClean="0"/>
              <a:t>PROMISE Trial: Results</a:t>
            </a:r>
            <a:endParaRPr lang="en-US" sz="2400" dirty="0"/>
          </a:p>
        </p:txBody>
      </p:sp>
      <p:sp>
        <p:nvSpPr>
          <p:cNvPr id="10" name="Rectangle 25"/>
          <p:cNvSpPr>
            <a:spLocks noChangeArrowheads="1"/>
          </p:cNvSpPr>
          <p:nvPr/>
        </p:nvSpPr>
        <p:spPr bwMode="auto">
          <a:xfrm>
            <a:off x="0" y="6088046"/>
            <a:ext cx="9143999" cy="274654"/>
          </a:xfrm>
          <a:prstGeom prst="rect">
            <a:avLst/>
          </a:prstGeom>
          <a:solidFill>
            <a:srgbClr val="D9D9D9"/>
          </a:solidFill>
          <a:ln w="12700">
            <a:noFill/>
            <a:miter lim="800000"/>
            <a:headEnd/>
            <a:tailEnd/>
          </a:ln>
        </p:spPr>
        <p:txBody>
          <a:bodyPr lIns="92486" tIns="45431" rIns="92486" bIns="45431" anchor="ctr">
            <a:prstTxWarp prst="textNoShape">
              <a:avLst/>
            </a:prstTxWarp>
          </a:bodyPr>
          <a:lstStyle/>
          <a:p>
            <a:pPr marL="320040" defTabSz="935038">
              <a:spcBef>
                <a:spcPct val="50000"/>
              </a:spcBef>
            </a:pP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Abbreviations: SVR12 = sustained virologic response at 12 weeks; PEG = peginterferon; RBV = ribavirin</a:t>
            </a:r>
            <a:endParaRPr lang="en-US" sz="12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91943" y="4988274"/>
            <a:ext cx="777239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55/62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702277" y="4988274"/>
            <a:ext cx="777239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18/34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166184" y="4988274"/>
            <a:ext cx="832103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131/167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000036" y="4988274"/>
            <a:ext cx="777239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28/83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00518" y="4988274"/>
            <a:ext cx="777239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20/31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310852" y="4988274"/>
            <a:ext cx="777239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rgbClr val="FFFFFF"/>
                </a:solidFill>
              </a:rPr>
              <a:t>3</a:t>
            </a:r>
            <a:r>
              <a:rPr lang="en-US" sz="1400" dirty="0" smtClean="0">
                <a:solidFill>
                  <a:srgbClr val="FFFFFF"/>
                </a:solidFill>
              </a:rPr>
              <a:t>/16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02703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Forns</a:t>
            </a:r>
            <a:r>
              <a:rPr lang="en-US" dirty="0"/>
              <a:t> X</a:t>
            </a:r>
            <a:r>
              <a:rPr lang="en-US" dirty="0">
                <a:latin typeface="Arial" pitchFamily="22" charset="0"/>
              </a:rPr>
              <a:t>, et al.  Gastroenterology. 2014;146:1669-79.e3.</a:t>
            </a:r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225447"/>
              </p:ext>
            </p:extLst>
          </p:nvPr>
        </p:nvGraphicFramePr>
        <p:xfrm>
          <a:off x="647700" y="1905000"/>
          <a:ext cx="78486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/>
              <a:t>PROMISE Trial: SVR12 by Liver Fibrosis (METAVIR Fibrosis Score)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Simeprevir and Peginterferon plus Ribavirin for Chronic HCV </a:t>
            </a:r>
            <a:r>
              <a:rPr lang="en-US" sz="2400" dirty="0" smtClean="0"/>
              <a:t>PROMISE Trial: Results</a:t>
            </a:r>
            <a:endParaRPr lang="en-US" sz="2400" dirty="0"/>
          </a:p>
        </p:txBody>
      </p:sp>
      <p:sp>
        <p:nvSpPr>
          <p:cNvPr id="10" name="Rectangle 25"/>
          <p:cNvSpPr>
            <a:spLocks noChangeArrowheads="1"/>
          </p:cNvSpPr>
          <p:nvPr/>
        </p:nvSpPr>
        <p:spPr bwMode="auto">
          <a:xfrm>
            <a:off x="0" y="6049946"/>
            <a:ext cx="9143999" cy="274654"/>
          </a:xfrm>
          <a:prstGeom prst="rect">
            <a:avLst/>
          </a:prstGeom>
          <a:solidFill>
            <a:srgbClr val="D9D9D9"/>
          </a:solidFill>
          <a:ln w="12700">
            <a:noFill/>
            <a:miter lim="800000"/>
            <a:headEnd/>
            <a:tailEnd/>
          </a:ln>
        </p:spPr>
        <p:txBody>
          <a:bodyPr lIns="92486" tIns="45431" rIns="92486" bIns="45431" anchor="ctr">
            <a:prstTxWarp prst="textNoShape">
              <a:avLst/>
            </a:prstTxWarp>
          </a:bodyPr>
          <a:lstStyle/>
          <a:p>
            <a:pPr marL="320040" defTabSz="935038">
              <a:spcBef>
                <a:spcPct val="50000"/>
              </a:spcBef>
            </a:pP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Abbreviations: SVR12 = sustained virologic response at 12 weeks; PEG = peginterferon; RBV = ribavirin</a:t>
            </a:r>
            <a:endParaRPr lang="en-US" sz="12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44907" y="5192940"/>
            <a:ext cx="832103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137/167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702277" y="5192940"/>
            <a:ext cx="777239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4</a:t>
            </a:r>
            <a:r>
              <a:rPr lang="en-US" sz="1400" dirty="0">
                <a:solidFill>
                  <a:srgbClr val="FFFFFF"/>
                </a:solidFill>
              </a:rPr>
              <a:t>0</a:t>
            </a:r>
            <a:r>
              <a:rPr lang="en-US" sz="1400" dirty="0" smtClean="0">
                <a:solidFill>
                  <a:srgbClr val="FFFFFF"/>
                </a:solidFill>
              </a:rPr>
              <a:t>/98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166184" y="5192940"/>
            <a:ext cx="832103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32/44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000036" y="5192940"/>
            <a:ext cx="777239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rgbClr val="FFFFFF"/>
                </a:solidFill>
              </a:rPr>
              <a:t>3</a:t>
            </a:r>
            <a:r>
              <a:rPr lang="en-US" sz="1400" dirty="0" smtClean="0">
                <a:solidFill>
                  <a:srgbClr val="FFFFFF"/>
                </a:solidFill>
              </a:rPr>
              <a:t>/15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00518" y="5192940"/>
            <a:ext cx="777239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29/39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310852" y="5192940"/>
            <a:ext cx="777239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5/19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38002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Patients Who Had On-Treatment Failure or Relapse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Forns</a:t>
            </a:r>
            <a:r>
              <a:rPr lang="en-US" dirty="0"/>
              <a:t> X</a:t>
            </a:r>
            <a:r>
              <a:rPr lang="en-US" dirty="0">
                <a:latin typeface="Arial" pitchFamily="22" charset="0"/>
              </a:rPr>
              <a:t>, et al.  Gastroenterology. 2014;146:1669-79.e3.</a:t>
            </a:r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1077018"/>
              </p:ext>
            </p:extLst>
          </p:nvPr>
        </p:nvGraphicFramePr>
        <p:xfrm>
          <a:off x="457200" y="1828804"/>
          <a:ext cx="8229600" cy="4389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Rectangle 25"/>
          <p:cNvSpPr>
            <a:spLocks noChangeArrowheads="1"/>
          </p:cNvSpPr>
          <p:nvPr/>
        </p:nvSpPr>
        <p:spPr bwMode="auto">
          <a:xfrm>
            <a:off x="0" y="5880100"/>
            <a:ext cx="9153144" cy="4572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/>
          </a:ln>
        </p:spPr>
        <p:txBody>
          <a:bodyPr lIns="457200" tIns="45431" rIns="92486" bIns="45431" anchor="ctr">
            <a:prstTxWarp prst="textNoShape">
              <a:avLst/>
            </a:prstTxWarp>
          </a:bodyPr>
          <a:lstStyle/>
          <a:p>
            <a:pPr defTabSz="935038">
              <a:spcBef>
                <a:spcPct val="50000"/>
              </a:spcBef>
            </a:pP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Abbreviations</a:t>
            </a:r>
            <a:r>
              <a:rPr lang="en-US" sz="1200" dirty="0">
                <a:solidFill>
                  <a:srgbClr val="000000"/>
                </a:solidFill>
                <a:latin typeface="Arial" pitchFamily="22" charset="0"/>
              </a:rPr>
              <a:t>: </a:t>
            </a: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PEG </a:t>
            </a:r>
            <a:r>
              <a:rPr lang="en-US" sz="1200" dirty="0">
                <a:solidFill>
                  <a:srgbClr val="000000"/>
                </a:solidFill>
                <a:latin typeface="Arial" pitchFamily="22" charset="0"/>
              </a:rPr>
              <a:t>= </a:t>
            </a: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Peginterferon; RBV </a:t>
            </a:r>
            <a:r>
              <a:rPr lang="en-US" sz="1200" dirty="0">
                <a:solidFill>
                  <a:srgbClr val="000000"/>
                </a:solidFill>
                <a:latin typeface="Arial" pitchFamily="22" charset="0"/>
              </a:rPr>
              <a:t>= </a:t>
            </a: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Ribavirin</a:t>
            </a:r>
            <a:b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200" dirty="0">
                <a:solidFill>
                  <a:srgbClr val="000000"/>
                </a:solidFill>
                <a:latin typeface="Arial" pitchFamily="22" charset="0"/>
              </a:rPr>
              <a:t>On</a:t>
            </a: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-Treatment Failure</a:t>
            </a:r>
            <a:r>
              <a:rPr lang="en-US" sz="1200" dirty="0">
                <a:solidFill>
                  <a:srgbClr val="000000"/>
                </a:solidFill>
                <a:latin typeface="Arial" pitchFamily="22" charset="0"/>
              </a:rPr>
              <a:t>: Detectable HCV RNA at end of treatment</a:t>
            </a: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. </a:t>
            </a:r>
            <a:endParaRPr lang="en-US" sz="12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Simeprevir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and Peginterferon plus Ribavirin for Chronic HCV </a:t>
            </a:r>
            <a:r>
              <a:rPr lang="en-US" sz="2400" dirty="0" smtClean="0"/>
              <a:t>PROMISE Results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3276600" y="4984053"/>
            <a:ext cx="929639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36/133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91200" y="4984053"/>
            <a:ext cx="929639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rgbClr val="FFFFFF"/>
                </a:solidFill>
              </a:rPr>
              <a:t>4</a:t>
            </a:r>
            <a:r>
              <a:rPr lang="en-US" sz="1400" dirty="0" smtClean="0">
                <a:solidFill>
                  <a:srgbClr val="FFFFFF"/>
                </a:solidFill>
              </a:rPr>
              <a:t>6/249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918961" y="4984053"/>
            <a:ext cx="929639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45/93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194561" y="4889625"/>
            <a:ext cx="929639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8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/260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41445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TC_Master_Template_061510">
  <a:themeElements>
    <a:clrScheme name="NWAETC Final">
      <a:dk1>
        <a:srgbClr val="000000"/>
      </a:dk1>
      <a:lt1>
        <a:sysClr val="window" lastClr="FFFFFF"/>
      </a:lt1>
      <a:dk2>
        <a:srgbClr val="001D48"/>
      </a:dk2>
      <a:lt2>
        <a:srgbClr val="003A78"/>
      </a:lt2>
      <a:accent1>
        <a:srgbClr val="326496"/>
      </a:accent1>
      <a:accent2>
        <a:srgbClr val="718E25"/>
      </a:accent2>
      <a:accent3>
        <a:srgbClr val="D8D8D8"/>
      </a:accent3>
      <a:accent4>
        <a:srgbClr val="6E4B7D"/>
      </a:accent4>
      <a:accent5>
        <a:srgbClr val="B59452"/>
      </a:accent5>
      <a:accent6>
        <a:srgbClr val="963232"/>
      </a:accent6>
      <a:hlink>
        <a:srgbClr val="3973AD"/>
      </a:hlink>
      <a:folHlink>
        <a:srgbClr val="81AE2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AETC_Master_Template_061510.potx</Template>
  <TotalTime>51291</TotalTime>
  <Words>909</Words>
  <Application>Microsoft Office PowerPoint</Application>
  <PresentationFormat>On-screen Show (4:3)</PresentationFormat>
  <Paragraphs>180</Paragraphs>
  <Slides>13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ＭＳ Ｐゴシック</vt:lpstr>
      <vt:lpstr>Arial</vt:lpstr>
      <vt:lpstr>Geneva</vt:lpstr>
      <vt:lpstr>Myriad Pro</vt:lpstr>
      <vt:lpstr>Times New Roman</vt:lpstr>
      <vt:lpstr>Wingdings</vt:lpstr>
      <vt:lpstr>AETC_Master_Template_061510</vt:lpstr>
      <vt:lpstr>Simeprevir in Genotype 1 (Viral Relapsers) PROMISE Trial</vt:lpstr>
      <vt:lpstr>Simeprevir + PEG + Ribavirin for Chronic HCV  PROMISE Trial</vt:lpstr>
      <vt:lpstr>Simeprevir and Peginterferon plus Ribavirin for Chronic HCV PROMISE Trial: Design</vt:lpstr>
      <vt:lpstr>Simeprevir and Peginterferon plus Ribavirin for Chronic HCV PROMISE Trial: Results</vt:lpstr>
      <vt:lpstr>Simeprevir and Peginterferon plus Ribavirin for Chronic HCV PROMISE Results</vt:lpstr>
      <vt:lpstr>Simeprevir and Peginterferon plus Ribavirin for Chronic HCV PROMISE Results</vt:lpstr>
      <vt:lpstr>Simeprevir and Peginterferon plus Ribavirin for Chronic HCV PROMISE Trial: Results</vt:lpstr>
      <vt:lpstr>Simeprevir and Peginterferon plus Ribavirin for Chronic HCV PROMISE Trial: Results</vt:lpstr>
      <vt:lpstr>Simeprevir and Peginterferon plus Ribavirin for Chronic HCV PROMISE Results</vt:lpstr>
      <vt:lpstr>Simeprevir Adverse Effects in PROMISE Trial</vt:lpstr>
      <vt:lpstr>Simeprevir and Peginterferon plus Ribavirin for Chronic HCV PROMISE Results</vt:lpstr>
      <vt:lpstr>Simeprevir and Peginterferon plus Ribavirin for Chronic HCV PROMISE Conclusions</vt:lpstr>
      <vt:lpstr>PowerPoint Presentation</vt:lpstr>
    </vt:vector>
  </TitlesOfParts>
  <Company>HMC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Spach</dc:creator>
  <cp:lastModifiedBy>Kent Unruh</cp:lastModifiedBy>
  <cp:revision>2484</cp:revision>
  <cp:lastPrinted>2011-04-18T21:48:04Z</cp:lastPrinted>
  <dcterms:created xsi:type="dcterms:W3CDTF">2010-11-28T05:36:22Z</dcterms:created>
  <dcterms:modified xsi:type="dcterms:W3CDTF">2014-10-27T20:15:25Z</dcterms:modified>
</cp:coreProperties>
</file>