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736" r:id="rId3"/>
  </p:sldMasterIdLst>
  <p:notesMasterIdLst>
    <p:notesMasterId r:id="rId16"/>
  </p:notesMasterIdLst>
  <p:sldIdLst>
    <p:sldId id="270" r:id="rId4"/>
    <p:sldId id="260" r:id="rId5"/>
    <p:sldId id="267" r:id="rId6"/>
    <p:sldId id="268" r:id="rId7"/>
    <p:sldId id="262" r:id="rId8"/>
    <p:sldId id="263" r:id="rId9"/>
    <p:sldId id="265" r:id="rId10"/>
    <p:sldId id="266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8" autoAdjust="0"/>
    <p:restoredTop sz="93232" autoAdjust="0"/>
  </p:normalViewPr>
  <p:slideViewPr>
    <p:cSldViewPr snapToGrid="0">
      <p:cViewPr varScale="1">
        <p:scale>
          <a:sx n="80" d="100"/>
          <a:sy n="80" d="100"/>
        </p:scale>
        <p:origin x="1474" y="2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5AED-DB65-4AAD-BDA1-B2CB4F485B4D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970B-FCC7-4ECC-A4F6-46B4184D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8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6970B-FCC7-4ECC-A4F6-46B4184D3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3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1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5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07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6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1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65069"/>
            <a:ext cx="8184662" cy="99844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3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7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2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15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13017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064505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2.washington.edu/fm/trave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finance.uw.edu/travel/perdiemadvance" TargetMode="External"/><Relationship Id="rId5" Type="http://schemas.openxmlformats.org/officeDocument/2006/relationships/hyperlink" Target="mailto:csshelp@uw.edu" TargetMode="External"/><Relationship Id="rId4" Type="http://schemas.openxmlformats.org/officeDocument/2006/relationships/hyperlink" Target="http://depts.washington.edu/hscss/css-pre-travel-approval-for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sshelp@u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2.washington.edu/fm/travel/responsibility#canc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668145-EA3C-4EE7-ADEE-EC38877DC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7441341" cy="4015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What to do: </a:t>
            </a:r>
          </a:p>
          <a:p>
            <a:pPr>
              <a:spcBef>
                <a:spcPts val="700"/>
              </a:spcBef>
            </a:pPr>
            <a:r>
              <a:rPr lang="en-US" b="0" dirty="0"/>
              <a:t>Before Travel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</a:pPr>
            <a:r>
              <a:rPr lang="en-US" b="0" dirty="0"/>
              <a:t>During Travel</a:t>
            </a:r>
          </a:p>
          <a:p>
            <a:pPr>
              <a:spcBef>
                <a:spcPts val="700"/>
              </a:spcBef>
            </a:pPr>
            <a:r>
              <a:rPr lang="en-US" b="0" dirty="0"/>
              <a:t>Post Travel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dirty="0"/>
              <a:t>How do I:</a:t>
            </a:r>
          </a:p>
          <a:p>
            <a:pPr>
              <a:spcBef>
                <a:spcPts val="700"/>
              </a:spcBef>
            </a:pPr>
            <a:r>
              <a:rPr lang="en-US" b="0" dirty="0"/>
              <a:t>Fill out the Pre-Travel Form</a:t>
            </a:r>
          </a:p>
          <a:p>
            <a:pPr>
              <a:spcBef>
                <a:spcPts val="700"/>
              </a:spcBef>
            </a:pPr>
            <a:r>
              <a:rPr lang="en-US" b="0" dirty="0"/>
              <a:t>How do I upload my receipts/forms in </a:t>
            </a:r>
            <a:r>
              <a:rPr lang="en-US" b="0" dirty="0" err="1"/>
              <a:t>PurchasePath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E10BF-49FA-4DA7-A03D-15F4DB7C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19100"/>
            <a:ext cx="8183759" cy="991998"/>
          </a:xfrm>
        </p:spPr>
        <p:txBody>
          <a:bodyPr/>
          <a:lstStyle/>
          <a:p>
            <a:r>
              <a:rPr lang="en-US" dirty="0"/>
              <a:t>Traveler Quick Guide</a:t>
            </a:r>
          </a:p>
        </p:txBody>
      </p:sp>
      <p:sp>
        <p:nvSpPr>
          <p:cNvPr id="4" name="Oval 3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123822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24046" y="1736725"/>
            <a:ext cx="4043920" cy="4374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0" dirty="0"/>
          </a:p>
          <a:p>
            <a:pPr marL="457200" lvl="1" indent="0">
              <a:buNone/>
            </a:pPr>
            <a:endParaRPr lang="en-US" sz="18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Quick Guide  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9649B3-39EE-4A12-B37C-E388CDCEF32C}"/>
              </a:ext>
            </a:extLst>
          </p:cNvPr>
          <p:cNvSpPr txBox="1">
            <a:spLocks/>
          </p:cNvSpPr>
          <p:nvPr/>
        </p:nvSpPr>
        <p:spPr>
          <a:xfrm>
            <a:off x="708214" y="1555293"/>
            <a:ext cx="6184955" cy="1414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>
                <a:latin typeface="+mj-lt"/>
              </a:rPr>
              <a:t>How to upload documents in </a:t>
            </a:r>
            <a:r>
              <a:rPr lang="en-US" sz="1800" dirty="0" err="1">
                <a:latin typeface="+mj-lt"/>
              </a:rPr>
              <a:t>PurchasePath</a:t>
            </a:r>
            <a:endParaRPr lang="en-US" sz="1800" dirty="0">
              <a:latin typeface="+mj-lt"/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Log into </a:t>
            </a:r>
            <a:r>
              <a:rPr lang="en-US" sz="1400" b="0" dirty="0" err="1">
                <a:latin typeface="+mj-lt"/>
              </a:rPr>
              <a:t>PurchasePath</a:t>
            </a:r>
            <a:endParaRPr lang="en-US" sz="1400" b="0" dirty="0">
              <a:latin typeface="+mj-lt"/>
            </a:endParaRP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Select Search Orders tab and enter the </a:t>
            </a:r>
            <a:r>
              <a:rPr lang="en-US" sz="1400" b="0" dirty="0" err="1">
                <a:latin typeface="+mj-lt"/>
              </a:rPr>
              <a:t>PurchasePath</a:t>
            </a:r>
            <a:r>
              <a:rPr lang="en-US" sz="1400" b="0" dirty="0">
                <a:latin typeface="+mj-lt"/>
              </a:rPr>
              <a:t> number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Select Search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b="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2" y="4182948"/>
            <a:ext cx="7133492" cy="166947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53320" y="2734365"/>
            <a:ext cx="4339849" cy="834166"/>
            <a:chOff x="349663" y="1751280"/>
            <a:chExt cx="5842715" cy="6672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663" y="1778363"/>
              <a:ext cx="5842715" cy="64013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271021" y="1751280"/>
              <a:ext cx="2810499" cy="638135"/>
              <a:chOff x="3271021" y="1751280"/>
              <a:chExt cx="2810499" cy="63813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033716" y="2050040"/>
                <a:ext cx="847969" cy="339375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71021" y="1751280"/>
                <a:ext cx="820333" cy="340832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54054" y="2080111"/>
                <a:ext cx="627466" cy="27131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9649B3-39EE-4A12-B37C-E388CDCEF32C}"/>
              </a:ext>
            </a:extLst>
          </p:cNvPr>
          <p:cNvSpPr txBox="1">
            <a:spLocks/>
          </p:cNvSpPr>
          <p:nvPr/>
        </p:nvSpPr>
        <p:spPr>
          <a:xfrm>
            <a:off x="708214" y="3777342"/>
            <a:ext cx="5275227" cy="4267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Select the Order ID number (</a:t>
            </a:r>
            <a:r>
              <a:rPr lang="en-US" sz="1400" b="0" dirty="0" err="1">
                <a:latin typeface="+mj-lt"/>
              </a:rPr>
              <a:t>PurchasePath</a:t>
            </a:r>
            <a:r>
              <a:rPr lang="en-US" sz="1400" b="0" dirty="0">
                <a:latin typeface="+mj-lt"/>
              </a:rPr>
              <a:t> number)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b="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6127" y="5416997"/>
            <a:ext cx="847969" cy="339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187311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24046" y="1736725"/>
            <a:ext cx="4043920" cy="4374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0" dirty="0"/>
          </a:p>
          <a:p>
            <a:pPr marL="457200" lvl="1" indent="0">
              <a:buNone/>
            </a:pPr>
            <a:endParaRPr lang="en-US" sz="18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Quick Guide  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9649B3-39EE-4A12-B37C-E388CDCEF32C}"/>
              </a:ext>
            </a:extLst>
          </p:cNvPr>
          <p:cNvSpPr txBox="1">
            <a:spLocks/>
          </p:cNvSpPr>
          <p:nvPr/>
        </p:nvSpPr>
        <p:spPr>
          <a:xfrm>
            <a:off x="5293665" y="1573170"/>
            <a:ext cx="2548500" cy="40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Select Attach a file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b="0" dirty="0">
              <a:latin typeface="+mj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9649B3-39EE-4A12-B37C-E388CDCEF32C}"/>
              </a:ext>
            </a:extLst>
          </p:cNvPr>
          <p:cNvSpPr txBox="1">
            <a:spLocks/>
          </p:cNvSpPr>
          <p:nvPr/>
        </p:nvSpPr>
        <p:spPr>
          <a:xfrm>
            <a:off x="671756" y="3892198"/>
            <a:ext cx="2528278" cy="724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Select Browse… to search and select the file you want to upload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Once you’ve selected the file, select Ok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b="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6" y="1573170"/>
            <a:ext cx="4582163" cy="21093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05341" y="2697617"/>
            <a:ext cx="847969" cy="339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31075" y="3892198"/>
            <a:ext cx="3265120" cy="2306499"/>
            <a:chOff x="564267" y="3825505"/>
            <a:chExt cx="3265120" cy="23064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67" y="3825505"/>
              <a:ext cx="3265120" cy="23064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684585" y="5741906"/>
              <a:ext cx="572130" cy="339375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74442" y="4640738"/>
              <a:ext cx="644769" cy="339375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137631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24046" y="1736725"/>
            <a:ext cx="4043920" cy="4374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0" dirty="0"/>
          </a:p>
          <a:p>
            <a:pPr marL="457200" lvl="1" indent="0">
              <a:buNone/>
            </a:pPr>
            <a:endParaRPr lang="en-US" sz="18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Quick Guide  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9649B3-39EE-4A12-B37C-E388CDCEF32C}"/>
              </a:ext>
            </a:extLst>
          </p:cNvPr>
          <p:cNvSpPr txBox="1">
            <a:spLocks/>
          </p:cNvSpPr>
          <p:nvPr/>
        </p:nvSpPr>
        <p:spPr>
          <a:xfrm>
            <a:off x="708215" y="1555294"/>
            <a:ext cx="5176770" cy="40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Scroll down the page and select </a:t>
            </a:r>
            <a:r>
              <a:rPr lang="en-US" sz="1400" dirty="0">
                <a:latin typeface="+mj-lt"/>
              </a:rPr>
              <a:t>Submit Order for Purchase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b="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71" y="2158255"/>
            <a:ext cx="5037257" cy="25414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53371" y="2840444"/>
            <a:ext cx="2266583" cy="339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6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6" y="1736725"/>
            <a:ext cx="5483511" cy="40154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BEFORE Travel</a:t>
            </a:r>
          </a:p>
          <a:p>
            <a:pPr>
              <a:buFont typeface="Wingdings" pitchFamily="2" charset="2"/>
              <a:buChar char="q"/>
            </a:pPr>
            <a:r>
              <a:rPr lang="en-US" sz="1900" b="0" dirty="0">
                <a:latin typeface="+mj-lt"/>
                <a:ea typeface="Segoe UI Symbol" panose="020B0502040204020203" pitchFamily="34" charset="0"/>
              </a:rPr>
              <a:t>Review the </a:t>
            </a:r>
            <a:r>
              <a:rPr lang="en-US" sz="1900" b="0" u="sng" dirty="0">
                <a:latin typeface="+mj-lt"/>
                <a:ea typeface="Segoe UI Symbol" panose="020B0502040204020203" pitchFamily="34" charset="0"/>
                <a:hlinkClick r:id="rId3"/>
              </a:rPr>
              <a:t>UW Travel website</a:t>
            </a:r>
            <a:endParaRPr lang="en-US" sz="1900" b="0" dirty="0">
              <a:latin typeface="+mj-lt"/>
              <a:ea typeface="Segoe UI Symbol" panose="020B0502040204020203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900" b="0" dirty="0">
                <a:latin typeface="+mj-lt"/>
                <a:ea typeface="Segoe UI Symbol" panose="020B0502040204020203" pitchFamily="34" charset="0"/>
              </a:rPr>
              <a:t>Complete the </a:t>
            </a:r>
            <a:r>
              <a:rPr lang="en-US" sz="1900" b="0" u="sng" dirty="0">
                <a:latin typeface="+mj-lt"/>
                <a:ea typeface="Segoe UI Symbol" panose="020B0502040204020203" pitchFamily="34" charset="0"/>
                <a:hlinkClick r:id="rId4"/>
              </a:rPr>
              <a:t>Pre-Travel Approval Form</a:t>
            </a:r>
            <a:r>
              <a:rPr lang="en-US" sz="1900" b="0" dirty="0">
                <a:latin typeface="+mj-lt"/>
                <a:ea typeface="Segoe UI Symbol" panose="020B0502040204020203" pitchFamily="34" charset="0"/>
              </a:rPr>
              <a:t>. </a:t>
            </a:r>
            <a:r>
              <a:rPr lang="en-US" sz="1500" dirty="0">
                <a:latin typeface="+mj-lt"/>
                <a:ea typeface="Segoe UI Symbol" panose="020B0502040204020203" pitchFamily="34" charset="0"/>
              </a:rPr>
              <a:t>All travel including travel paid by you must have a PTA form.</a:t>
            </a:r>
            <a:r>
              <a:rPr lang="en-US" sz="1500" b="0" dirty="0">
                <a:latin typeface="+mj-lt"/>
                <a:ea typeface="Segoe UI Symbol" panose="020B0502040204020203" pitchFamily="34" charset="0"/>
              </a:rPr>
              <a:t> The form must be </a:t>
            </a:r>
            <a:r>
              <a:rPr lang="en-US" sz="1500" dirty="0">
                <a:latin typeface="+mj-lt"/>
                <a:ea typeface="Segoe UI Symbol" panose="020B0502040204020203" pitchFamily="34" charset="0"/>
              </a:rPr>
              <a:t>signed</a:t>
            </a:r>
            <a:r>
              <a:rPr lang="en-US" sz="1500" b="0" dirty="0">
                <a:latin typeface="+mj-lt"/>
                <a:ea typeface="Segoe UI Symbol" panose="020B0502040204020203" pitchFamily="34" charset="0"/>
              </a:rPr>
              <a:t> and dated by the Traveler, Supervisor and Budget Authority with an </a:t>
            </a:r>
            <a:r>
              <a:rPr lang="en-US" sz="1500" dirty="0">
                <a:latin typeface="+mj-lt"/>
                <a:ea typeface="Segoe UI Symbol" panose="020B0502040204020203" pitchFamily="34" charset="0"/>
              </a:rPr>
              <a:t>authorized budget </a:t>
            </a:r>
            <a:r>
              <a:rPr lang="en-US" sz="1500" b="0" dirty="0">
                <a:latin typeface="+mj-lt"/>
                <a:ea typeface="Segoe UI Symbol" panose="020B0502040204020203" pitchFamily="34" charset="0"/>
              </a:rPr>
              <a:t>indicated prior to submitting to CSS. </a:t>
            </a:r>
          </a:p>
          <a:p>
            <a:pPr lvl="1"/>
            <a:r>
              <a:rPr lang="en-US" sz="1500" b="0" dirty="0">
                <a:latin typeface="+mj-lt"/>
                <a:ea typeface="Segoe UI Symbol" panose="020B0502040204020203" pitchFamily="34" charset="0"/>
              </a:rPr>
              <a:t>CSS can help you with understanding the per diem allowable for travel and making travel arrangements with Christopherson Travel using our CTA* account (preferred) if no personal time is included</a:t>
            </a:r>
          </a:p>
          <a:p>
            <a:pPr lvl="1"/>
            <a:r>
              <a:rPr lang="en-US" sz="1500" b="0" dirty="0">
                <a:latin typeface="+mj-lt"/>
                <a:ea typeface="Segoe UI Symbol" panose="020B0502040204020203" pitchFamily="34" charset="0"/>
              </a:rPr>
              <a:t>Need help filling out the Pre-Travel Form? Contact us at </a:t>
            </a:r>
            <a:r>
              <a:rPr lang="en-US" sz="1500" b="0" dirty="0">
                <a:latin typeface="+mj-lt"/>
                <a:ea typeface="Segoe UI Symbol" panose="020B0502040204020203" pitchFamily="34" charset="0"/>
                <a:hlinkClick r:id="rId5"/>
              </a:rPr>
              <a:t>csshelp@uw.edu</a:t>
            </a:r>
            <a:r>
              <a:rPr lang="en-US" sz="1500" b="0" dirty="0">
                <a:latin typeface="+mj-lt"/>
                <a:ea typeface="Segoe UI Symbol" panose="020B0502040204020203" pitchFamily="34" charset="0"/>
              </a:rPr>
              <a:t>. We will walk you through filling out the form and answer any questions you may have.</a:t>
            </a:r>
          </a:p>
          <a:p>
            <a:pPr lvl="1"/>
            <a:r>
              <a:rPr lang="en-US" sz="1500" b="0" dirty="0">
                <a:latin typeface="+mj-lt"/>
                <a:ea typeface="Segoe UI Symbol" panose="020B0502040204020203" pitchFamily="34" charset="0"/>
              </a:rPr>
              <a:t>The CSS follows UW Travel limited criteria for </a:t>
            </a:r>
            <a:r>
              <a:rPr lang="en-US" sz="1500" b="0" dirty="0">
                <a:latin typeface="+mj-lt"/>
                <a:ea typeface="Segoe UI Symbol" panose="020B0502040204020203" pitchFamily="34" charset="0"/>
                <a:hlinkClick r:id="rId6"/>
              </a:rPr>
              <a:t>travel advances</a:t>
            </a:r>
            <a:r>
              <a:rPr lang="en-US" sz="1500" b="0" dirty="0">
                <a:latin typeface="+mj-lt"/>
                <a:ea typeface="Segoe UI Symbol" panose="020B0502040204020203" pitchFamily="34" charset="0"/>
              </a:rPr>
              <a:t>. Review the guidance to determine if you qualify before requesting an advance. </a:t>
            </a:r>
          </a:p>
          <a:p>
            <a:pPr marL="457200" lvl="1" indent="0">
              <a:buNone/>
            </a:pPr>
            <a:endParaRPr lang="en-US" sz="1900" dirty="0">
              <a:latin typeface="+mj-lt"/>
              <a:ea typeface="Segoe UI Symbol" panose="020B05020402040202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Quick Guide </a:t>
            </a:r>
          </a:p>
        </p:txBody>
      </p:sp>
      <p:sp>
        <p:nvSpPr>
          <p:cNvPr id="22" name="Oval 21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9523" y="5752222"/>
            <a:ext cx="4056185" cy="58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*The CSS will have a CTA account on April 1, 2018 until then, please use your department’s CTA account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6" y="1736725"/>
            <a:ext cx="5783403" cy="401549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BEFORE Travel</a:t>
            </a:r>
          </a:p>
          <a:p>
            <a:pPr>
              <a:buFont typeface="Wingdings" pitchFamily="2" charset="2"/>
              <a:buChar char="q"/>
            </a:pPr>
            <a:r>
              <a:rPr lang="en-US" sz="1800" b="0" dirty="0">
                <a:latin typeface="+mj-lt"/>
              </a:rPr>
              <a:t>Submit the Pre-Travel form to </a:t>
            </a:r>
            <a:r>
              <a:rPr lang="en-US" sz="1800" b="0" dirty="0">
                <a:latin typeface="+mj-lt"/>
                <a:hlinkClick r:id="rId3"/>
              </a:rPr>
              <a:t>csshelp@uw.edu</a:t>
            </a:r>
            <a:endParaRPr lang="en-US" sz="1800" b="0" dirty="0">
              <a:latin typeface="+mj-lt"/>
            </a:endParaRPr>
          </a:p>
          <a:p>
            <a:pPr lvl="1"/>
            <a:r>
              <a:rPr lang="en-US" sz="1400" b="0" dirty="0">
                <a:latin typeface="+mj-lt"/>
              </a:rPr>
              <a:t>Indicate in your email if you need help with travel arrangements, or paying for a portion of your travel</a:t>
            </a:r>
          </a:p>
          <a:p>
            <a:pPr lvl="1"/>
            <a:r>
              <a:rPr lang="en-US" sz="1400" b="0" dirty="0">
                <a:latin typeface="+mj-lt"/>
              </a:rPr>
              <a:t>You will receive a confirmation email from </a:t>
            </a:r>
            <a:r>
              <a:rPr lang="en-US" sz="1400" b="0" dirty="0" err="1">
                <a:latin typeface="+mj-lt"/>
              </a:rPr>
              <a:t>csshelp</a:t>
            </a:r>
            <a:r>
              <a:rPr lang="en-US" sz="1400" b="0" dirty="0">
                <a:latin typeface="+mj-lt"/>
              </a:rPr>
              <a:t> with the </a:t>
            </a:r>
            <a:r>
              <a:rPr lang="en-US" sz="1400" dirty="0" err="1">
                <a:latin typeface="+mj-lt"/>
              </a:rPr>
              <a:t>PurchasePath</a:t>
            </a:r>
            <a:r>
              <a:rPr lang="en-US" sz="1400" dirty="0">
                <a:latin typeface="+mj-lt"/>
              </a:rPr>
              <a:t> order number</a:t>
            </a:r>
            <a:r>
              <a:rPr lang="en-US" sz="1400" b="0" dirty="0">
                <a:latin typeface="+mj-lt"/>
              </a:rPr>
              <a:t>. Please note this number for post travel submission of receipts to CSS.</a:t>
            </a:r>
          </a:p>
          <a:p>
            <a:pPr lvl="1"/>
            <a:r>
              <a:rPr lang="en-US" sz="1400" b="0" dirty="0">
                <a:latin typeface="+mj-lt"/>
              </a:rPr>
              <a:t>If you need support paying for airfare, hotel room and tax, the CSS will help you make arrangements on our CTA account and with Christopherson travel. </a:t>
            </a:r>
          </a:p>
          <a:p>
            <a:pPr lvl="1"/>
            <a:r>
              <a:rPr lang="en-US" sz="1400" b="0" dirty="0">
                <a:latin typeface="+mj-lt"/>
              </a:rPr>
              <a:t>If you need support for payment of a conference registration, CSS will contact you for additional information and procure the registration for you.</a:t>
            </a:r>
          </a:p>
          <a:p>
            <a:pPr lvl="1"/>
            <a:r>
              <a:rPr lang="en-US" sz="1400" b="0" dirty="0">
                <a:latin typeface="+mj-lt"/>
              </a:rPr>
              <a:t>If you are requesting and qualify for a travel advance, the CSS will help you obtain an advance through the UW Travel Office – </a:t>
            </a:r>
            <a:r>
              <a:rPr lang="en-US" sz="1400" b="0" dirty="0" err="1">
                <a:latin typeface="+mj-lt"/>
              </a:rPr>
              <a:t>eTravel</a:t>
            </a:r>
            <a:r>
              <a:rPr lang="en-US" sz="1400" b="0" dirty="0">
                <a:latin typeface="+mj-lt"/>
              </a:rPr>
              <a:t> system. You must submit a request </a:t>
            </a:r>
            <a:r>
              <a:rPr lang="en-US" sz="1400" dirty="0">
                <a:latin typeface="+mj-lt"/>
              </a:rPr>
              <a:t>3-5 business days </a:t>
            </a:r>
            <a:r>
              <a:rPr lang="en-US" sz="1400" b="0" dirty="0">
                <a:latin typeface="+mj-lt"/>
              </a:rPr>
              <a:t>before your trip to ensure a timely deposit.</a:t>
            </a:r>
          </a:p>
          <a:p>
            <a:pPr lvl="1"/>
            <a:endParaRPr lang="en-US" sz="1400" b="0" dirty="0"/>
          </a:p>
          <a:p>
            <a:pPr marL="457200" lvl="1" indent="0">
              <a:buNone/>
            </a:pPr>
            <a:endParaRPr lang="en-US" sz="14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Quick Guide </a:t>
            </a:r>
          </a:p>
        </p:txBody>
      </p:sp>
      <p:sp>
        <p:nvSpPr>
          <p:cNvPr id="2" name="Oval 1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370126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6" y="1736725"/>
            <a:ext cx="5718690" cy="4015497"/>
          </a:xfrm>
        </p:spPr>
        <p:txBody>
          <a:bodyPr anchor="t"/>
          <a:lstStyle/>
          <a:p>
            <a:pPr marL="0" indent="0">
              <a:buNone/>
            </a:pPr>
            <a:r>
              <a:rPr lang="en-US" sz="2000" dirty="0"/>
              <a:t>DURING Travel</a:t>
            </a:r>
          </a:p>
          <a:p>
            <a:pPr>
              <a:buFont typeface="Wingdings" pitchFamily="2" charset="2"/>
              <a:buChar char="q"/>
            </a:pPr>
            <a:r>
              <a:rPr lang="en-US" sz="2000" b="0" dirty="0">
                <a:latin typeface="+mj-lt"/>
              </a:rPr>
              <a:t>Save all receipts</a:t>
            </a:r>
          </a:p>
          <a:p>
            <a:pPr>
              <a:buFont typeface="Wingdings" pitchFamily="2" charset="2"/>
              <a:buChar char="q"/>
            </a:pPr>
            <a:r>
              <a:rPr lang="en-US" sz="2000" b="0" dirty="0">
                <a:latin typeface="+mj-lt"/>
              </a:rPr>
              <a:t>Do not use the UW </a:t>
            </a:r>
            <a:r>
              <a:rPr lang="en-US" sz="2000" b="0" dirty="0" err="1">
                <a:latin typeface="+mj-lt"/>
              </a:rPr>
              <a:t>ProCard</a:t>
            </a:r>
            <a:r>
              <a:rPr lang="en-US" sz="2000" b="0" dirty="0">
                <a:latin typeface="+mj-lt"/>
              </a:rPr>
              <a:t> for any travel expenses when in travel status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b="0" dirty="0">
                <a:latin typeface="+mj-lt"/>
              </a:rPr>
              <a:t>Keep in mind allowable reasons for </a:t>
            </a:r>
            <a:r>
              <a:rPr lang="en-US" sz="2000" b="0" u="sng" dirty="0">
                <a:latin typeface="+mj-lt"/>
                <a:hlinkClick r:id="rId3"/>
              </a:rPr>
              <a:t>travel changes or cancellations</a:t>
            </a:r>
            <a:endParaRPr lang="en-US" sz="2000" b="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0" dirty="0">
                <a:latin typeface="+mj-lt"/>
              </a:rPr>
              <a:t>If combining your trip with personal travel, make sure to </a:t>
            </a:r>
            <a:r>
              <a:rPr lang="en-US" sz="2000" dirty="0">
                <a:latin typeface="+mj-lt"/>
              </a:rPr>
              <a:t>separate</a:t>
            </a:r>
            <a:r>
              <a:rPr lang="en-US" sz="2000" b="0" dirty="0">
                <a:latin typeface="+mj-lt"/>
              </a:rPr>
              <a:t> business and personal expenses. </a:t>
            </a:r>
          </a:p>
          <a:p>
            <a:pPr marL="457200" lvl="1" indent="0">
              <a:buNone/>
            </a:pPr>
            <a:endParaRPr lang="en-US" sz="14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Quick Guide </a:t>
            </a:r>
          </a:p>
        </p:txBody>
      </p:sp>
      <p:sp>
        <p:nvSpPr>
          <p:cNvPr id="2" name="Oval 1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22205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6135599" cy="4015497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/>
              <a:t>POST Travel</a:t>
            </a:r>
          </a:p>
          <a:p>
            <a:pPr>
              <a:buFont typeface="Wingdings" pitchFamily="2" charset="2"/>
              <a:buChar char="q"/>
            </a:pPr>
            <a:r>
              <a:rPr lang="en-US" sz="2000" b="0" dirty="0">
                <a:latin typeface="+mj-lt"/>
              </a:rPr>
              <a:t>Record expenses on your pre-travel form (</a:t>
            </a:r>
            <a:r>
              <a:rPr lang="en-US" sz="2000" dirty="0">
                <a:latin typeface="+mj-lt"/>
              </a:rPr>
              <a:t>Approved</a:t>
            </a:r>
            <a:r>
              <a:rPr lang="en-US" sz="2000" b="0" dirty="0">
                <a:latin typeface="+mj-lt"/>
              </a:rPr>
              <a:t> column).</a:t>
            </a:r>
          </a:p>
          <a:p>
            <a:pPr>
              <a:buFont typeface="Wingdings" pitchFamily="2" charset="2"/>
              <a:buChar char="q"/>
            </a:pPr>
            <a:r>
              <a:rPr lang="en-US" sz="2000" b="0" dirty="0">
                <a:latin typeface="+mj-lt"/>
              </a:rPr>
              <a:t>Attach your form and receipts to the </a:t>
            </a:r>
            <a:r>
              <a:rPr lang="en-US" sz="2000" b="0" dirty="0" err="1">
                <a:latin typeface="+mj-lt"/>
              </a:rPr>
              <a:t>PurchasePath</a:t>
            </a:r>
            <a:r>
              <a:rPr lang="en-US" sz="2000" b="0" dirty="0">
                <a:latin typeface="+mj-lt"/>
              </a:rPr>
              <a:t> record:</a:t>
            </a:r>
          </a:p>
          <a:p>
            <a:pPr lvl="1"/>
            <a:r>
              <a:rPr lang="en-US" sz="1600" dirty="0">
                <a:latin typeface="+mj-lt"/>
              </a:rPr>
              <a:t>Scan and email </a:t>
            </a:r>
            <a:r>
              <a:rPr lang="en-US" sz="1600" b="0" dirty="0">
                <a:latin typeface="+mj-lt"/>
              </a:rPr>
              <a:t>the form and receipts to yourself. Save the file in a place you can easily find it.</a:t>
            </a:r>
          </a:p>
          <a:p>
            <a:pPr lvl="1"/>
            <a:r>
              <a:rPr lang="en-US" sz="1600" b="0" dirty="0">
                <a:latin typeface="+mj-lt"/>
              </a:rPr>
              <a:t>In </a:t>
            </a:r>
            <a:r>
              <a:rPr lang="en-US" sz="1600" b="0" dirty="0" err="1">
                <a:latin typeface="+mj-lt"/>
              </a:rPr>
              <a:t>PurchasePath</a:t>
            </a:r>
            <a:r>
              <a:rPr lang="en-US" sz="1600" b="0" dirty="0">
                <a:latin typeface="+mj-lt"/>
              </a:rPr>
              <a:t>, search for the </a:t>
            </a:r>
            <a:r>
              <a:rPr lang="en-US" sz="1600" b="0" dirty="0" err="1">
                <a:latin typeface="+mj-lt"/>
              </a:rPr>
              <a:t>PurchasePath</a:t>
            </a:r>
            <a:r>
              <a:rPr lang="en-US" sz="1600" b="0" dirty="0">
                <a:latin typeface="+mj-lt"/>
              </a:rPr>
              <a:t> order number assigned during pre-travel under "Search Orders"</a:t>
            </a:r>
          </a:p>
          <a:p>
            <a:pPr lvl="1"/>
            <a:r>
              <a:rPr lang="en-US" sz="1600" b="0" dirty="0">
                <a:latin typeface="+mj-lt"/>
              </a:rPr>
              <a:t>Open the record </a:t>
            </a:r>
          </a:p>
          <a:p>
            <a:pPr lvl="1"/>
            <a:r>
              <a:rPr lang="en-US" sz="1600" b="0" dirty="0">
                <a:latin typeface="+mj-lt"/>
              </a:rPr>
              <a:t>Attach the scanned documents to the </a:t>
            </a:r>
            <a:r>
              <a:rPr lang="en-US" sz="1600" b="0" dirty="0" err="1">
                <a:latin typeface="+mj-lt"/>
              </a:rPr>
              <a:t>PurchasePath</a:t>
            </a:r>
            <a:r>
              <a:rPr lang="en-US" sz="1600" b="0" dirty="0">
                <a:latin typeface="+mj-lt"/>
              </a:rPr>
              <a:t> record</a:t>
            </a:r>
          </a:p>
          <a:p>
            <a:pPr lvl="1"/>
            <a:r>
              <a:rPr lang="en-US" sz="1600" b="0" dirty="0">
                <a:latin typeface="+mj-lt"/>
              </a:rPr>
              <a:t>Submit the Order</a:t>
            </a:r>
          </a:p>
          <a:p>
            <a:pPr marL="342900" lvl="1" indent="0">
              <a:buNone/>
            </a:pPr>
            <a:endParaRPr lang="en-US" sz="1600" b="0" dirty="0">
              <a:latin typeface="+mj-lt"/>
            </a:endParaRPr>
          </a:p>
          <a:p>
            <a:pPr marL="342900" lvl="1" indent="0">
              <a:buNone/>
            </a:pPr>
            <a:r>
              <a:rPr lang="en-US" sz="1600" dirty="0">
                <a:latin typeface="+mj-lt"/>
              </a:rPr>
              <a:t>Note</a:t>
            </a:r>
            <a:r>
              <a:rPr lang="en-US" sz="1600" b="0" dirty="0">
                <a:latin typeface="+mj-lt"/>
              </a:rPr>
              <a:t>: To facilitate your reimbursement in a timely way, you should upload travel reimbursement requests using </a:t>
            </a:r>
            <a:r>
              <a:rPr lang="en-US" sz="1600" b="0" dirty="0" err="1">
                <a:latin typeface="+mj-lt"/>
              </a:rPr>
              <a:t>PurchasePath</a:t>
            </a:r>
            <a:r>
              <a:rPr lang="en-US" sz="1600" b="0" dirty="0">
                <a:latin typeface="+mj-lt"/>
              </a:rPr>
              <a:t>. </a:t>
            </a:r>
            <a:r>
              <a:rPr lang="en-US" sz="1600" dirty="0">
                <a:latin typeface="+mj-lt"/>
              </a:rPr>
              <a:t>New to </a:t>
            </a:r>
            <a:r>
              <a:rPr lang="en-US" sz="1600" dirty="0" err="1">
                <a:latin typeface="+mj-lt"/>
              </a:rPr>
              <a:t>PurchasePath</a:t>
            </a:r>
            <a:r>
              <a:rPr lang="en-US" sz="1600" dirty="0">
                <a:latin typeface="+mj-lt"/>
              </a:rPr>
              <a:t>? Contact </a:t>
            </a:r>
            <a:r>
              <a:rPr lang="en-US" sz="1600" dirty="0" err="1">
                <a:latin typeface="+mj-lt"/>
              </a:rPr>
              <a:t>csshelp</a:t>
            </a:r>
            <a:r>
              <a:rPr lang="en-US" sz="1600" dirty="0">
                <a:latin typeface="+mj-lt"/>
              </a:rPr>
              <a:t> for guidance. 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Quick Guide</a:t>
            </a:r>
          </a:p>
        </p:txBody>
      </p:sp>
      <p:sp>
        <p:nvSpPr>
          <p:cNvPr id="3" name="Oval 2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2826006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513" y="1736726"/>
            <a:ext cx="5840656" cy="16746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How to fill out the Pre-Travel Approval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0" dirty="0">
                <a:latin typeface="+mj-lt"/>
              </a:rPr>
              <a:t>Fill in your general information and travel dates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b="0" dirty="0">
                <a:latin typeface="+mj-lt"/>
              </a:rPr>
              <a:t>Tell us where you're going and if personal time is included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600" b="0" dirty="0">
                <a:latin typeface="+mj-lt"/>
              </a:rPr>
              <a:t>Indicate if the trip will be paid by an outside source (you or other) other than your department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Quick Guide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5" y="3508254"/>
            <a:ext cx="6022220" cy="21085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291316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5284" y="1770381"/>
            <a:ext cx="4462219" cy="19041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Indicate if lodging is to exceed the maximum lodging *</a:t>
            </a:r>
            <a:r>
              <a:rPr lang="en-US" sz="1400" dirty="0">
                <a:latin typeface="+mj-lt"/>
              </a:rPr>
              <a:t>per diem rate </a:t>
            </a:r>
            <a:r>
              <a:rPr lang="en-US" sz="1400" b="0" dirty="0">
                <a:latin typeface="+mj-lt"/>
              </a:rPr>
              <a:t>and if so, include a justification for costs over the rate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If this is for international travel, make sure to send your confirmed itinerary to the Travel Registry</a:t>
            </a:r>
          </a:p>
          <a:p>
            <a:pPr marL="457200" lvl="1" indent="0"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None/>
            </a:pPr>
            <a:endParaRPr lang="en-US" sz="1400" b="0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Quick Guide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6152" y="4965288"/>
            <a:ext cx="4531632" cy="9387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t">
            <a:spAutoFit/>
          </a:bodyPr>
          <a:lstStyle/>
          <a:p>
            <a:r>
              <a:rPr lang="en-US" sz="1100" dirty="0">
                <a:latin typeface="Lucida Grande"/>
              </a:rPr>
              <a:t>*For current per diem lodging and meals, see the Office of Financial Management’s rate tables at:</a:t>
            </a:r>
          </a:p>
          <a:p>
            <a:r>
              <a:rPr lang="en-US" sz="1100" dirty="0">
                <a:solidFill>
                  <a:schemeClr val="tx1"/>
                </a:solidFill>
                <a:latin typeface="Lucida Grande"/>
              </a:rPr>
              <a:t>https://www.gsa.gov/travel/plan-book/per-diem-rates/per-diem-rates-lookup/?action=perdiems_report&amp;state=WA&amp;fiscal_year=2018&amp;zip=&amp;city=</a:t>
            </a:r>
            <a:endParaRPr lang="en-US" sz="1100" dirty="0">
              <a:solidFill>
                <a:schemeClr val="tx1"/>
              </a:solidFill>
              <a:latin typeface="Lucida Grande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5" y="3674533"/>
            <a:ext cx="5905522" cy="891617"/>
          </a:xfrm>
          <a:prstGeom prst="rect">
            <a:avLst/>
          </a:prstGeom>
        </p:spPr>
      </p:pic>
      <p:cxnSp>
        <p:nvCxnSpPr>
          <p:cNvPr id="5" name="Curved Connector 4"/>
          <p:cNvCxnSpPr>
            <a:stCxn id="2" idx="1"/>
            <a:endCxn id="12" idx="1"/>
          </p:cNvCxnSpPr>
          <p:nvPr/>
        </p:nvCxnSpPr>
        <p:spPr>
          <a:xfrm rot="10800000" flipH="1" flipV="1">
            <a:off x="823524" y="4120342"/>
            <a:ext cx="72627" cy="1314306"/>
          </a:xfrm>
          <a:prstGeom prst="curvedConnector3">
            <a:avLst>
              <a:gd name="adj1" fmla="val -31475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315322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2908" y="1617384"/>
            <a:ext cx="5564799" cy="16416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400" b="0" dirty="0">
                <a:latin typeface="+mj-lt"/>
              </a:rPr>
              <a:t>Enter travel reason, estimated costs and get approval: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Provide your trip's purpose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Enter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estimated</a:t>
            </a:r>
            <a:r>
              <a:rPr lang="en-US" sz="1400" b="0" dirty="0">
                <a:latin typeface="+mj-lt"/>
              </a:rPr>
              <a:t> costs for each category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Get authorized signatures. If crossing state lines, CSS will obtain HSA Finance signature for you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457200" lvl="1" indent="0"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None/>
            </a:pPr>
            <a:endParaRPr lang="en-US" sz="1400" b="0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Traveler Quick Guide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9" y="3176954"/>
            <a:ext cx="3894837" cy="2391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9" y="5691554"/>
            <a:ext cx="4058306" cy="9772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5681" y="4834328"/>
            <a:ext cx="1930242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Lucida Grande"/>
              </a:rPr>
              <a:t>After receiving signatures, send the form to csshelp@uw.edu</a:t>
            </a:r>
            <a:endParaRPr lang="en-US" sz="1200" dirty="0">
              <a:solidFill>
                <a:schemeClr val="tx1"/>
              </a:solidFill>
              <a:latin typeface="Lucida Grande"/>
            </a:endParaRPr>
          </a:p>
        </p:txBody>
      </p:sp>
      <p:cxnSp>
        <p:nvCxnSpPr>
          <p:cNvPr id="8" name="Curved Connector 7"/>
          <p:cNvCxnSpPr>
            <a:stCxn id="4" idx="3"/>
            <a:endCxn id="15" idx="2"/>
          </p:cNvCxnSpPr>
          <p:nvPr/>
        </p:nvCxnSpPr>
        <p:spPr>
          <a:xfrm flipV="1">
            <a:off x="4771215" y="5480659"/>
            <a:ext cx="1209587" cy="69952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40877" y="4203081"/>
            <a:ext cx="644769" cy="2927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309017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756" y="1736725"/>
            <a:ext cx="8196210" cy="4374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0" dirty="0"/>
          </a:p>
          <a:p>
            <a:pPr marL="457200" lvl="1" indent="0">
              <a:buNone/>
            </a:pPr>
            <a:endParaRPr lang="en-US" sz="18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Quick Guide 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9" y="3662230"/>
            <a:ext cx="3894837" cy="239162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9649B3-39EE-4A12-B37C-E388CDCEF32C}"/>
              </a:ext>
            </a:extLst>
          </p:cNvPr>
          <p:cNvSpPr txBox="1">
            <a:spLocks/>
          </p:cNvSpPr>
          <p:nvPr/>
        </p:nvSpPr>
        <p:spPr>
          <a:xfrm>
            <a:off x="830873" y="1758028"/>
            <a:ext cx="6161942" cy="1571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2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Lucida Grande"/>
              <a:buChar char="&gt;"/>
              <a:defRPr sz="18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Lucida Grande"/>
              <a:buChar char="&gt;"/>
              <a:defRPr sz="1400" b="1" i="0" kern="1200" baseline="0">
                <a:solidFill>
                  <a:srgbClr val="4B2E83"/>
                </a:solidFill>
                <a:effectLst/>
                <a:latin typeface="Open Sans"/>
                <a:ea typeface="+mn-ea"/>
                <a:cs typeface="Open San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dirty="0">
                <a:latin typeface="+mj-lt"/>
              </a:rPr>
              <a:t>Post Travel – Pre-Travel form</a:t>
            </a:r>
            <a:r>
              <a:rPr lang="en-US" sz="1800" b="0" dirty="0">
                <a:latin typeface="+mj-lt"/>
              </a:rPr>
              <a:t>: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Enter the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actual</a:t>
            </a:r>
            <a:r>
              <a:rPr lang="en-US" sz="1400" b="0" dirty="0">
                <a:latin typeface="+mj-lt"/>
              </a:rPr>
              <a:t> costs of travel in the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Approved</a:t>
            </a:r>
            <a:r>
              <a:rPr lang="en-US" sz="1400" b="0" dirty="0">
                <a:latin typeface="+mj-lt"/>
              </a:rPr>
              <a:t> column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Scan and upload your Pre-Travel form and receipts to </a:t>
            </a:r>
            <a:r>
              <a:rPr lang="en-US" sz="1400" b="0" dirty="0" err="1">
                <a:latin typeface="+mj-lt"/>
              </a:rPr>
              <a:t>csshelp</a:t>
            </a:r>
            <a:r>
              <a:rPr lang="en-US" sz="1400" b="0" dirty="0">
                <a:latin typeface="+mj-lt"/>
              </a:rPr>
              <a:t>. All documents should be in PDF format.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en-US" sz="1400" b="0" dirty="0">
                <a:latin typeface="+mj-lt"/>
              </a:rPr>
              <a:t>Make sure to include </a:t>
            </a:r>
            <a:r>
              <a:rPr lang="en-US" sz="1400" dirty="0">
                <a:latin typeface="+mj-lt"/>
              </a:rPr>
              <a:t>itemized receipts </a:t>
            </a:r>
            <a:r>
              <a:rPr lang="en-US" sz="1400" b="0" dirty="0">
                <a:latin typeface="+mj-lt"/>
              </a:rPr>
              <a:t>and full </a:t>
            </a:r>
            <a:r>
              <a:rPr lang="en-US" sz="1400" dirty="0">
                <a:latin typeface="+mj-lt"/>
              </a:rPr>
              <a:t>airfare itinerary</a:t>
            </a: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0" indent="0">
              <a:spcBef>
                <a:spcPts val="700"/>
              </a:spcBef>
              <a:buFont typeface="Lucida Grande"/>
              <a:buNone/>
            </a:pPr>
            <a:endParaRPr lang="en-US" sz="1400" b="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dirty="0"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sz="1400" b="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1842" y="4689231"/>
            <a:ext cx="610989" cy="2576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69204" y="1736725"/>
            <a:ext cx="1828800" cy="1828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Need Help? Contact </a:t>
            </a:r>
            <a:r>
              <a:rPr lang="en-US" err="1">
                <a:solidFill>
                  <a:srgbClr val="FFFFFF"/>
                </a:solidFill>
              </a:rPr>
              <a:t>csshelp</a:t>
            </a:r>
          </a:p>
        </p:txBody>
      </p:sp>
    </p:spTree>
    <p:extLst>
      <p:ext uri="{BB962C8B-B14F-4D97-AF65-F5344CB8AC3E}">
        <p14:creationId xmlns:p14="http://schemas.microsoft.com/office/powerpoint/2010/main" val="8514988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772</Words>
  <Application>Microsoft Office PowerPoint</Application>
  <PresentationFormat>On-screen Show (4:3)</PresentationFormat>
  <Paragraphs>105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Encode Sans Normal Black</vt:lpstr>
      <vt:lpstr>Lucida Grande</vt:lpstr>
      <vt:lpstr>Open Sans</vt:lpstr>
      <vt:lpstr>Open Sans Light</vt:lpstr>
      <vt:lpstr>Segoe UI Symbol</vt:lpstr>
      <vt:lpstr>Trebuchet MS</vt:lpstr>
      <vt:lpstr>Uni Sans Regular</vt:lpstr>
      <vt:lpstr>Wingdings</vt:lpstr>
      <vt:lpstr>Wingdings 3</vt:lpstr>
      <vt:lpstr>Custom Design</vt:lpstr>
      <vt:lpstr>1_Custom Design</vt:lpstr>
      <vt:lpstr>Facet</vt:lpstr>
      <vt:lpstr>Traveler Quick Guide</vt:lpstr>
      <vt:lpstr>Traveler Quick Guide </vt:lpstr>
      <vt:lpstr>Traveler Quick Guide </vt:lpstr>
      <vt:lpstr>Traveler Quick Guide </vt:lpstr>
      <vt:lpstr>Traveler Quick Guide</vt:lpstr>
      <vt:lpstr>Traveler Quick Guide </vt:lpstr>
      <vt:lpstr>Traveler Quick Guide </vt:lpstr>
      <vt:lpstr>Traveler Quick Guide </vt:lpstr>
      <vt:lpstr>Traveler Quick Guide  </vt:lpstr>
      <vt:lpstr>Traveler Quick Guide  </vt:lpstr>
      <vt:lpstr>Traveler Quick Guide  </vt:lpstr>
      <vt:lpstr>Traveler Quick Guide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Quick Guide</dc:title>
  <dc:creator>Ylanda Thomas</dc:creator>
  <cp:lastModifiedBy>Ylanda Thomas</cp:lastModifiedBy>
  <cp:revision>24</cp:revision>
  <dcterms:modified xsi:type="dcterms:W3CDTF">2018-03-19T20:52:04Z</dcterms:modified>
</cp:coreProperties>
</file>