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58" r:id="rId5"/>
    <p:sldId id="263" r:id="rId6"/>
    <p:sldId id="272" r:id="rId7"/>
    <p:sldId id="273" r:id="rId8"/>
    <p:sldId id="275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667" autoAdjust="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3.xml"/><Relationship Id="rId1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C66F-3C22-4470-BD40-782DD5D5340E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ASEE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9F21-E61B-41B4-83A3-BF06C0981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C66F-3C22-4470-BD40-782DD5D5340E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9F21-E61B-41B4-83A3-BF06C0981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C66F-3C22-4470-BD40-782DD5D5340E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9F21-E61B-41B4-83A3-BF06C0981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C66F-3C22-4470-BD40-782DD5D5340E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9F21-E61B-41B4-83A3-BF06C0981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C66F-3C22-4470-BD40-782DD5D5340E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9F21-E61B-41B4-83A3-BF06C0981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C66F-3C22-4470-BD40-782DD5D5340E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9F21-E61B-41B4-83A3-BF06C0981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C66F-3C22-4470-BD40-782DD5D5340E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9F21-E61B-41B4-83A3-BF06C0981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C66F-3C22-4470-BD40-782DD5D5340E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9F21-E61B-41B4-83A3-BF06C0981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C66F-3C22-4470-BD40-782DD5D5340E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9F21-E61B-41B4-83A3-BF06C0981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C66F-3C22-4470-BD40-782DD5D5340E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9F21-E61B-41B4-83A3-BF06C0981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1C66F-3C22-4470-BD40-782DD5D5340E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99F21-E61B-41B4-83A3-BF06C0981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1C66F-3C22-4470-BD40-782DD5D5340E}" type="datetimeFigureOut">
              <a:rPr lang="en-US" smtClean="0"/>
              <a:pPr/>
              <a:t>6/18/2011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99F21-E61B-41B4-83A3-BF06C09811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ituser\Documents\research\industryFellows\asee\talk\industryFellows133.wm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95599"/>
          </a:xfrm>
        </p:spPr>
        <p:txBody>
          <a:bodyPr>
            <a:normAutofit/>
          </a:bodyPr>
          <a:lstStyle/>
          <a:p>
            <a:r>
              <a:rPr lang="en-US" b="1" dirty="0" smtClean="0"/>
              <a:t>Industry Fellows: A model for industry-academic collaboration in the engineering classroom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Josh Tenenberg</a:t>
            </a:r>
          </a:p>
          <a:p>
            <a:r>
              <a:rPr lang="en-US" dirty="0" smtClean="0"/>
              <a:t>University of Washington, Tacoma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dirty="0" smtClean="0"/>
              <a:t>American Society for Engineering Education Annual Conference,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Tahoma" pitchFamily="34" charset="0"/>
              </a:rPr>
              <a:t>“Compared to other courses in the Institute of Technology at UW Tacoma, what difference did it make having the industry fellow as part of the teaching team?”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latin typeface="Tahoma" pitchFamily="34" charset="0"/>
              </a:rPr>
              <a:t>“How has interaction with the industry fellow affected the design and execution of your final project?”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en-US" b="1" dirty="0" smtClean="0"/>
              <a:t>Connecting the classroom to the world of professional practice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“I found that having an ‘Industry Fellow’ in the class gave me a better representation of how this course applies to a real job”</a:t>
            </a:r>
          </a:p>
          <a:p>
            <a:pPr lvl="1">
              <a:buNone/>
            </a:pPr>
            <a:r>
              <a:rPr lang="en-US" dirty="0" smtClean="0"/>
              <a:t>“It gave the course a greater sense that this was something we could put to use in our professional career.”</a:t>
            </a:r>
          </a:p>
          <a:p>
            <a:pPr lvl="1">
              <a:buNone/>
            </a:pPr>
            <a:r>
              <a:rPr lang="en-US" dirty="0" smtClean="0"/>
              <a:t>“I was able to see what I learn in the class can be used in real life settings.”</a:t>
            </a:r>
          </a:p>
          <a:p>
            <a:pPr lvl="1">
              <a:buNone/>
            </a:pPr>
            <a:r>
              <a:rPr lang="en-US" dirty="0" smtClean="0"/>
              <a:t>“Hearing stories from someone ‘in the trenches’ made the value of the subject matter we were learning in the course much more obvious.”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en-US" sz="3200" b="1" dirty="0" smtClean="0"/>
              <a:t>Developing technical skills through the industry fellow’s critiques</a:t>
            </a:r>
          </a:p>
          <a:p>
            <a:pPr lvl="1" algn="ctr">
              <a:buNone/>
            </a:pPr>
            <a:endParaRPr lang="en-US" sz="3200" dirty="0" smtClean="0"/>
          </a:p>
          <a:p>
            <a:pPr lvl="1">
              <a:buNone/>
            </a:pPr>
            <a:r>
              <a:rPr lang="en-US" dirty="0" smtClean="0"/>
              <a:t>“Our code was much cleaner than it would have been thanks to her feedback.”</a:t>
            </a:r>
          </a:p>
          <a:p>
            <a:pPr lvl="1">
              <a:buNone/>
            </a:pPr>
            <a:r>
              <a:rPr lang="en-US" dirty="0" smtClean="0"/>
              <a:t>“[the industry fellow] gave us many pointers about good coding practice, requirements gathering, and designing.”</a:t>
            </a:r>
          </a:p>
          <a:p>
            <a:pPr lvl="1">
              <a:buNone/>
            </a:pPr>
            <a:r>
              <a:rPr lang="en-US" dirty="0" smtClean="0"/>
              <a:t>“[the industry fellow] influenced the way that we conducted our interviews, how we set-up the content on the website, and even gave us hints on how to better present our ideas.”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Key Characteristics of Industry Fellows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Choose the right course: at the boundary between academia and industry.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Choose industry fellows with intrinsic motivation; don't pay for participation.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Explicitly negotiate the time commitment of the industry fellow early.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Divide the labor along lines of expertise.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instructor has ultimate responsibility for the course.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Plan the course together weeks or months in advance.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Use externalized artifacts to mediate the interaction among the industry fellow, students, and the instructor.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Have ongoing interaction between the industry fellow, students, and the instructor throughout the academic term.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Del Mar movie theater photo by Steve Rhoades, http://www.flickr.com/photos/ari/487155217/</a:t>
            </a:r>
          </a:p>
          <a:p>
            <a:pPr>
              <a:buNone/>
            </a:pPr>
            <a:r>
              <a:rPr lang="en-US" sz="2400" dirty="0" smtClean="0"/>
              <a:t>HCI image from http://csevery.blogspot.com/2011/05/5-human-computer-interaction.html</a:t>
            </a:r>
          </a:p>
          <a:p>
            <a:pPr>
              <a:buNone/>
            </a:pPr>
            <a:r>
              <a:rPr lang="en-US" sz="2400" dirty="0" smtClean="0"/>
              <a:t>Funding from the Founder’s Endowment Fund of the University of Washington, Tacoma.</a:t>
            </a:r>
          </a:p>
          <a:p>
            <a:pPr>
              <a:buNone/>
            </a:pPr>
            <a:r>
              <a:rPr lang="en-US" sz="2400" dirty="0" smtClean="0"/>
              <a:t>Industry fellows: </a:t>
            </a:r>
            <a:r>
              <a:rPr lang="en-US" sz="2400" dirty="0" smtClean="0"/>
              <a:t>Beth </a:t>
            </a:r>
            <a:r>
              <a:rPr lang="en-US" sz="2400" dirty="0" err="1" smtClean="0"/>
              <a:t>Whitezel</a:t>
            </a:r>
            <a:r>
              <a:rPr lang="en-US" sz="2400" dirty="0" smtClean="0"/>
              <a:t>, Adam Barker, and Jake Knapp</a:t>
            </a:r>
          </a:p>
          <a:p>
            <a:pPr>
              <a:buNone/>
            </a:pPr>
            <a:r>
              <a:rPr lang="en-US" sz="2400" dirty="0" smtClean="0"/>
              <a:t>The Helen </a:t>
            </a:r>
            <a:r>
              <a:rPr lang="en-US" sz="2400" dirty="0" err="1" smtClean="0"/>
              <a:t>Riaboff</a:t>
            </a:r>
            <a:r>
              <a:rPr lang="en-US" sz="2400" dirty="0" smtClean="0"/>
              <a:t> Whiteley Center of the Friday Harbor Laboratories of the University of Washington for providing the peaceful environment that enabled me to complete this manuscript.</a:t>
            </a:r>
          </a:p>
          <a:p>
            <a:pPr>
              <a:buNone/>
            </a:pPr>
            <a:r>
              <a:rPr lang="en-US" sz="2400" dirty="0" smtClean="0"/>
              <a:t>Students in my Software Engineering and Human-Computer Interaction courses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SIGCSE 2010</a:t>
            </a:r>
          </a:p>
        </p:txBody>
      </p:sp>
      <p:sp>
        <p:nvSpPr>
          <p:cNvPr id="5125" name="Text Box 1028"/>
          <p:cNvSpPr txBox="1">
            <a:spLocks noChangeArrowheads="1"/>
          </p:cNvSpPr>
          <p:nvPr/>
        </p:nvSpPr>
        <p:spPr bwMode="auto">
          <a:xfrm>
            <a:off x="2590800" y="0"/>
            <a:ext cx="411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/>
              <a:t>The Industry Fellows Model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029200" y="838200"/>
            <a:ext cx="3810000" cy="3352800"/>
            <a:chOff x="5029200" y="838200"/>
            <a:chExt cx="3810000" cy="3352800"/>
          </a:xfrm>
        </p:grpSpPr>
        <p:grpSp>
          <p:nvGrpSpPr>
            <p:cNvPr id="2" name="Group 1033"/>
            <p:cNvGrpSpPr>
              <a:grpSpLocks/>
            </p:cNvGrpSpPr>
            <p:nvPr/>
          </p:nvGrpSpPr>
          <p:grpSpPr bwMode="auto">
            <a:xfrm>
              <a:off x="5715000" y="1066800"/>
              <a:ext cx="2362200" cy="3005138"/>
              <a:chOff x="3504" y="480"/>
              <a:chExt cx="1488" cy="1893"/>
            </a:xfrm>
          </p:grpSpPr>
          <p:pic>
            <p:nvPicPr>
              <p:cNvPr id="5133" name="Picture 1034" descr="H:\research\industry\papers\ccscnw09\uwt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04" y="480"/>
                <a:ext cx="1488" cy="10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4" name="Picture 1035" descr="H:\research\industry\papers\ccscnw09\Josh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04" y="1536"/>
                <a:ext cx="1488" cy="8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131" name="Oval 1038"/>
            <p:cNvSpPr>
              <a:spLocks noChangeArrowheads="1"/>
            </p:cNvSpPr>
            <p:nvPr/>
          </p:nvSpPr>
          <p:spPr bwMode="auto">
            <a:xfrm>
              <a:off x="5029200" y="838200"/>
              <a:ext cx="3810000" cy="3352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514600" y="4038600"/>
            <a:ext cx="3810000" cy="2590800"/>
            <a:chOff x="2514600" y="4038600"/>
            <a:chExt cx="3810000" cy="2590800"/>
          </a:xfrm>
        </p:grpSpPr>
        <p:sp>
          <p:nvSpPr>
            <p:cNvPr id="5123" name="Oval 1026"/>
            <p:cNvSpPr>
              <a:spLocks noChangeArrowheads="1"/>
            </p:cNvSpPr>
            <p:nvPr/>
          </p:nvSpPr>
          <p:spPr bwMode="auto">
            <a:xfrm>
              <a:off x="2514600" y="4572000"/>
              <a:ext cx="2514600" cy="2057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Oval 1027"/>
            <p:cNvSpPr>
              <a:spLocks noChangeArrowheads="1"/>
            </p:cNvSpPr>
            <p:nvPr/>
          </p:nvSpPr>
          <p:spPr bwMode="auto">
            <a:xfrm>
              <a:off x="3810000" y="4572000"/>
              <a:ext cx="2514600" cy="2057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27" name="Picture 1032" descr="H:\research\industry\papers\ccscnw09\Josh-Adam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71800" y="4800600"/>
              <a:ext cx="2895600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9" name="Line 1036"/>
            <p:cNvSpPr>
              <a:spLocks noChangeShapeType="1"/>
            </p:cNvSpPr>
            <p:nvPr/>
          </p:nvSpPr>
          <p:spPr bwMode="auto">
            <a:xfrm flipH="1">
              <a:off x="5334000" y="4038600"/>
              <a:ext cx="533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039"/>
            <p:cNvSpPr>
              <a:spLocks noChangeShapeType="1"/>
            </p:cNvSpPr>
            <p:nvPr/>
          </p:nvSpPr>
          <p:spPr bwMode="auto">
            <a:xfrm>
              <a:off x="2971800" y="4038600"/>
              <a:ext cx="4572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28600" y="762000"/>
            <a:ext cx="3810000" cy="3352800"/>
            <a:chOff x="228600" y="762000"/>
            <a:chExt cx="3810000" cy="3352800"/>
          </a:xfrm>
        </p:grpSpPr>
        <p:sp>
          <p:nvSpPr>
            <p:cNvPr id="5130" name="Oval 1037"/>
            <p:cNvSpPr>
              <a:spLocks noChangeArrowheads="1"/>
            </p:cNvSpPr>
            <p:nvPr/>
          </p:nvSpPr>
          <p:spPr bwMode="auto">
            <a:xfrm>
              <a:off x="228600" y="762000"/>
              <a:ext cx="3810000" cy="3352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914400" y="1447800"/>
              <a:ext cx="2438400" cy="2514600"/>
              <a:chOff x="576" y="912"/>
              <a:chExt cx="1536" cy="1584"/>
            </a:xfrm>
          </p:grpSpPr>
          <p:pic>
            <p:nvPicPr>
              <p:cNvPr id="5136" name="Picture 1031" descr="H:\research\industry\papers\ccscnw09\Adam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76" y="1632"/>
                <a:ext cx="1536" cy="8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7" name="Picture 17" descr="H:\research\industryFellows\papers\sigcse10\talk\googleKirkland.jp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76" y="912"/>
                <a:ext cx="1536" cy="735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vieThea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777"/>
            <a:ext cx="9144000" cy="6420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dustryFellows133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3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Instantiating the Model</a:t>
            </a:r>
            <a:endParaRPr lang="en-US" dirty="0"/>
          </a:p>
        </p:txBody>
      </p:sp>
      <p:pic>
        <p:nvPicPr>
          <p:cNvPr id="5" name="Picture 4" descr="hc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71600"/>
            <a:ext cx="2629912" cy="1981200"/>
          </a:xfrm>
          <a:prstGeom prst="rect">
            <a:avLst/>
          </a:prstGeom>
        </p:spPr>
      </p:pic>
      <p:pic>
        <p:nvPicPr>
          <p:cNvPr id="6" name="Picture 5" descr="codeSnippet.jpg"/>
          <p:cNvPicPr>
            <a:picLocks noChangeAspect="1"/>
          </p:cNvPicPr>
          <p:nvPr/>
        </p:nvPicPr>
        <p:blipFill>
          <a:blip r:embed="rId3"/>
          <a:srcRect t="-2778" r="9444"/>
          <a:stretch>
            <a:fillRect/>
          </a:stretch>
        </p:blipFill>
        <p:spPr>
          <a:xfrm>
            <a:off x="1676400" y="3657600"/>
            <a:ext cx="7306235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What will students be able to do on course exit?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What specific work will we assign to students?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How will we sequence the topics from week to week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fellow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ctr"/>
            <a:r>
              <a:rPr lang="en-US" dirty="0" smtClean="0"/>
              <a:t>Heavyweight: </a:t>
            </a:r>
          </a:p>
          <a:p>
            <a:pPr lvl="1" fontAlgn="ctr"/>
            <a:r>
              <a:rPr lang="en-US" dirty="0" smtClean="0"/>
              <a:t>Industry fellow attends one class session each week</a:t>
            </a:r>
          </a:p>
          <a:p>
            <a:pPr lvl="1" fontAlgn="ctr"/>
            <a:r>
              <a:rPr lang="en-US" dirty="0" smtClean="0"/>
              <a:t>In person debriefing and planning meeting each week</a:t>
            </a:r>
          </a:p>
          <a:p>
            <a:pPr fontAlgn="ctr"/>
            <a:r>
              <a:rPr lang="en-US" dirty="0" smtClean="0"/>
              <a:t>Lightweight</a:t>
            </a:r>
          </a:p>
          <a:p>
            <a:pPr lvl="1" fontAlgn="ctr"/>
            <a:r>
              <a:rPr lang="en-US" dirty="0" smtClean="0"/>
              <a:t>Industry fellow attends first/last session. Joins class remotely for </a:t>
            </a:r>
            <a:r>
              <a:rPr lang="en-US" dirty="0" smtClean="0"/>
              <a:t>15 </a:t>
            </a:r>
            <a:r>
              <a:rPr lang="en-US" dirty="0" smtClean="0"/>
              <a:t>minutes each week</a:t>
            </a:r>
          </a:p>
          <a:p>
            <a:pPr lvl="1" fontAlgn="ctr"/>
            <a:r>
              <a:rPr lang="en-US" dirty="0" smtClean="0"/>
              <a:t>Telephone debriefing and planning meeting each week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SIGCSE 2010</a:t>
            </a:r>
          </a:p>
        </p:txBody>
      </p:sp>
      <p:sp>
        <p:nvSpPr>
          <p:cNvPr id="5125" name="Text Box 1028"/>
          <p:cNvSpPr txBox="1">
            <a:spLocks noChangeArrowheads="1"/>
          </p:cNvSpPr>
          <p:nvPr/>
        </p:nvSpPr>
        <p:spPr bwMode="auto">
          <a:xfrm>
            <a:off x="2590800" y="0"/>
            <a:ext cx="4114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/>
              <a:t>Divide labor according to expertise</a:t>
            </a:r>
            <a:endParaRPr lang="en-US" sz="3200" dirty="0"/>
          </a:p>
        </p:txBody>
      </p:sp>
      <p:grpSp>
        <p:nvGrpSpPr>
          <p:cNvPr id="2" name="Group 16"/>
          <p:cNvGrpSpPr/>
          <p:nvPr/>
        </p:nvGrpSpPr>
        <p:grpSpPr>
          <a:xfrm>
            <a:off x="5029200" y="838200"/>
            <a:ext cx="3810000" cy="3352800"/>
            <a:chOff x="5029200" y="838200"/>
            <a:chExt cx="3810000" cy="3352800"/>
          </a:xfrm>
        </p:grpSpPr>
        <p:grpSp>
          <p:nvGrpSpPr>
            <p:cNvPr id="3" name="Group 1033"/>
            <p:cNvGrpSpPr>
              <a:grpSpLocks/>
            </p:cNvGrpSpPr>
            <p:nvPr/>
          </p:nvGrpSpPr>
          <p:grpSpPr bwMode="auto">
            <a:xfrm>
              <a:off x="5715000" y="1066800"/>
              <a:ext cx="2362200" cy="3005138"/>
              <a:chOff x="3504" y="480"/>
              <a:chExt cx="1488" cy="1893"/>
            </a:xfrm>
          </p:grpSpPr>
          <p:pic>
            <p:nvPicPr>
              <p:cNvPr id="5133" name="Picture 1034" descr="H:\research\industry\papers\ccscnw09\uwt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504" y="480"/>
                <a:ext cx="1488" cy="10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4" name="Picture 1035" descr="H:\research\industry\papers\ccscnw09\Josh.jpg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504" y="1536"/>
                <a:ext cx="1488" cy="8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131" name="Oval 1038"/>
            <p:cNvSpPr>
              <a:spLocks noChangeArrowheads="1"/>
            </p:cNvSpPr>
            <p:nvPr/>
          </p:nvSpPr>
          <p:spPr bwMode="auto">
            <a:xfrm>
              <a:off x="5029200" y="838200"/>
              <a:ext cx="3810000" cy="3352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/>
          <p:cNvGrpSpPr/>
          <p:nvPr/>
        </p:nvGrpSpPr>
        <p:grpSpPr>
          <a:xfrm>
            <a:off x="2514600" y="4038600"/>
            <a:ext cx="3810000" cy="2590800"/>
            <a:chOff x="2514600" y="4038600"/>
            <a:chExt cx="3810000" cy="2590800"/>
          </a:xfrm>
        </p:grpSpPr>
        <p:sp>
          <p:nvSpPr>
            <p:cNvPr id="5123" name="Oval 1026"/>
            <p:cNvSpPr>
              <a:spLocks noChangeArrowheads="1"/>
            </p:cNvSpPr>
            <p:nvPr/>
          </p:nvSpPr>
          <p:spPr bwMode="auto">
            <a:xfrm>
              <a:off x="2514600" y="4572000"/>
              <a:ext cx="2514600" cy="2057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Oval 1027"/>
            <p:cNvSpPr>
              <a:spLocks noChangeArrowheads="1"/>
            </p:cNvSpPr>
            <p:nvPr/>
          </p:nvSpPr>
          <p:spPr bwMode="auto">
            <a:xfrm>
              <a:off x="3810000" y="4572000"/>
              <a:ext cx="2514600" cy="20574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5127" name="Picture 1032" descr="H:\research\industry\papers\ccscnw09\Josh-Adam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71800" y="4800600"/>
              <a:ext cx="2895600" cy="1628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9" name="Line 1036"/>
            <p:cNvSpPr>
              <a:spLocks noChangeShapeType="1"/>
            </p:cNvSpPr>
            <p:nvPr/>
          </p:nvSpPr>
          <p:spPr bwMode="auto">
            <a:xfrm flipH="1">
              <a:off x="5334000" y="4038600"/>
              <a:ext cx="5334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Line 1039"/>
            <p:cNvSpPr>
              <a:spLocks noChangeShapeType="1"/>
            </p:cNvSpPr>
            <p:nvPr/>
          </p:nvSpPr>
          <p:spPr bwMode="auto">
            <a:xfrm>
              <a:off x="2971800" y="4038600"/>
              <a:ext cx="4572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7"/>
          <p:cNvGrpSpPr/>
          <p:nvPr/>
        </p:nvGrpSpPr>
        <p:grpSpPr>
          <a:xfrm>
            <a:off x="228600" y="762000"/>
            <a:ext cx="3810000" cy="3352800"/>
            <a:chOff x="228600" y="762000"/>
            <a:chExt cx="3810000" cy="3352800"/>
          </a:xfrm>
        </p:grpSpPr>
        <p:sp>
          <p:nvSpPr>
            <p:cNvPr id="5130" name="Oval 1037"/>
            <p:cNvSpPr>
              <a:spLocks noChangeArrowheads="1"/>
            </p:cNvSpPr>
            <p:nvPr/>
          </p:nvSpPr>
          <p:spPr bwMode="auto">
            <a:xfrm>
              <a:off x="228600" y="762000"/>
              <a:ext cx="3810000" cy="3352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914400" y="1447800"/>
              <a:ext cx="2438400" cy="2514600"/>
              <a:chOff x="576" y="912"/>
              <a:chExt cx="1536" cy="1584"/>
            </a:xfrm>
          </p:grpSpPr>
          <p:pic>
            <p:nvPicPr>
              <p:cNvPr id="5136" name="Picture 1031" descr="H:\research\industry\papers\ccscnw09\Adam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76" y="1632"/>
                <a:ext cx="1536" cy="8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7" name="Picture 17" descr="H:\research\industryFellows\papers\sigcse10\talk\googleKirkland.jp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576" y="912"/>
                <a:ext cx="1536" cy="735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53" name="Group 125"/>
          <p:cNvGraphicFramePr>
            <a:graphicFrameLocks noGrp="1"/>
          </p:cNvGraphicFramePr>
          <p:nvPr/>
        </p:nvGraphicFramePr>
        <p:xfrm>
          <a:off x="304800" y="990600"/>
          <a:ext cx="8610600" cy="5334000"/>
        </p:xfrm>
        <a:graphic>
          <a:graphicData uri="http://schemas.openxmlformats.org/drawingml/2006/table">
            <a:tbl>
              <a:tblPr/>
              <a:tblGrid>
                <a:gridCol w="4953000"/>
                <a:gridCol w="1143000"/>
                <a:gridCol w="1219200"/>
                <a:gridCol w="12954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Indicate how the participation of the Industry Fellow impacted your: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positive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negative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motivation to do coursework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motivation to attend class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engagement in the course activities inside and out of class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learning of the material in this course 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0" y="2286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3 courses, N=51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595</Words>
  <Application>Microsoft Office PowerPoint</Application>
  <PresentationFormat>On-screen Show (4:3)</PresentationFormat>
  <Paragraphs>70</Paragraphs>
  <Slides>14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Industry Fellows: A model for industry-academic collaboration in the engineering classroom </vt:lpstr>
      <vt:lpstr>Slide 2</vt:lpstr>
      <vt:lpstr>Slide 3</vt:lpstr>
      <vt:lpstr>Slide 4</vt:lpstr>
      <vt:lpstr>Instantiating the Model</vt:lpstr>
      <vt:lpstr>Planning meetings</vt:lpstr>
      <vt:lpstr>Industry fellow interaction</vt:lpstr>
      <vt:lpstr>Slide 8</vt:lpstr>
      <vt:lpstr>Slide 9</vt:lpstr>
      <vt:lpstr>Slide 10</vt:lpstr>
      <vt:lpstr>Slide 11</vt:lpstr>
      <vt:lpstr>Slide 12</vt:lpstr>
      <vt:lpstr>Key Characteristics of Industry Fellows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ituser</dc:creator>
  <cp:lastModifiedBy>ituser</cp:lastModifiedBy>
  <cp:revision>25</cp:revision>
  <dcterms:created xsi:type="dcterms:W3CDTF">2011-06-16T05:04:13Z</dcterms:created>
  <dcterms:modified xsi:type="dcterms:W3CDTF">2011-06-19T01:52:25Z</dcterms:modified>
</cp:coreProperties>
</file>