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9144000" cy="6858000" type="screen4x3"/>
  <p:notesSz cx="9601200" cy="7315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p:cViewPr>
        <p:scale>
          <a:sx n="100" d="100"/>
          <a:sy n="100" d="100"/>
        </p:scale>
        <p:origin x="-1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4160520" cy="3657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pPr>
              <a:defRPr/>
            </a:pPr>
            <a:endParaRPr lang="en-US"/>
          </a:p>
        </p:txBody>
      </p:sp>
      <p:sp>
        <p:nvSpPr>
          <p:cNvPr id="4099" name="Rectangle 1027"/>
          <p:cNvSpPr>
            <a:spLocks noGrp="1" noChangeArrowheads="1"/>
          </p:cNvSpPr>
          <p:nvPr>
            <p:ph type="dt" sz="quarter" idx="1"/>
          </p:nvPr>
        </p:nvSpPr>
        <p:spPr bwMode="auto">
          <a:xfrm>
            <a:off x="5440680" y="0"/>
            <a:ext cx="4160520" cy="3657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pPr>
              <a:defRPr/>
            </a:pPr>
            <a:endParaRPr lang="en-US"/>
          </a:p>
        </p:txBody>
      </p:sp>
      <p:sp>
        <p:nvSpPr>
          <p:cNvPr id="4100" name="Rectangle 1028"/>
          <p:cNvSpPr>
            <a:spLocks noGrp="1" noChangeArrowheads="1"/>
          </p:cNvSpPr>
          <p:nvPr>
            <p:ph type="ftr" sz="quarter" idx="2"/>
          </p:nvPr>
        </p:nvSpPr>
        <p:spPr bwMode="auto">
          <a:xfrm>
            <a:off x="0" y="6949440"/>
            <a:ext cx="4160520" cy="3657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pPr>
              <a:defRPr/>
            </a:pPr>
            <a:endParaRPr lang="en-US"/>
          </a:p>
        </p:txBody>
      </p:sp>
      <p:sp>
        <p:nvSpPr>
          <p:cNvPr id="4101" name="Rectangle 1029"/>
          <p:cNvSpPr>
            <a:spLocks noGrp="1" noChangeArrowheads="1"/>
          </p:cNvSpPr>
          <p:nvPr>
            <p:ph type="sldNum" sz="quarter" idx="3"/>
          </p:nvPr>
        </p:nvSpPr>
        <p:spPr bwMode="auto">
          <a:xfrm>
            <a:off x="5440680" y="6949440"/>
            <a:ext cx="4160520" cy="3657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pPr>
              <a:defRPr/>
            </a:pPr>
            <a:fld id="{A99F5449-A86B-4EEB-BE4A-4B75A0D9BDD3}" type="slidenum">
              <a:rPr lang="en-US"/>
              <a:pPr>
                <a:defRPr/>
              </a:pPr>
              <a:t>‹#›</a:t>
            </a:fld>
            <a:endParaRPr lang="en-US"/>
          </a:p>
        </p:txBody>
      </p:sp>
    </p:spTree>
    <p:extLst>
      <p:ext uri="{BB962C8B-B14F-4D97-AF65-F5344CB8AC3E}">
        <p14:creationId xmlns:p14="http://schemas.microsoft.com/office/powerpoint/2010/main" val="21070827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FFE7F8-8967-4B40-A328-3B92E01A3E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BBE171-12C0-49B2-99C3-1F45FD5A0AA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7559A3-4BBA-42B8-9233-8395761745E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67B508-F109-4838-8DFD-E6CA40A954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245799F-D55C-4F2A-9B40-E45DC886A3D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FC2D0A-8CC5-49C2-AC8E-4DC5018E5B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C55CA88-6EF1-44C0-A386-406AF73B1B5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3C0392B-1019-48B1-A9D6-B5CB6EFE52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76F5B1D-9286-4A97-A35C-AC9BC582489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7FAC18-7A54-4B57-AA66-AB2036EB3C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410E93-BDD4-46DD-88E9-60E4C199957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A3D9790-9689-402E-B0F5-CF43150F578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167"/>
          <p:cNvSpPr txBox="1">
            <a:spLocks noChangeArrowheads="1"/>
          </p:cNvSpPr>
          <p:nvPr/>
        </p:nvSpPr>
        <p:spPr bwMode="auto">
          <a:xfrm rot="5405702">
            <a:off x="12902406" y="4966495"/>
            <a:ext cx="771525" cy="246062"/>
          </a:xfrm>
          <a:prstGeom prst="rect">
            <a:avLst/>
          </a:prstGeom>
          <a:noFill/>
          <a:ln w="9525">
            <a:noFill/>
            <a:miter lim="800000"/>
            <a:headEnd/>
            <a:tailEnd/>
          </a:ln>
        </p:spPr>
        <p:txBody>
          <a:bodyPr/>
          <a:lstStyle/>
          <a:p>
            <a:pPr>
              <a:spcBef>
                <a:spcPct val="50000"/>
              </a:spcBef>
            </a:pPr>
            <a:r>
              <a:rPr lang="en-US" sz="1000"/>
              <a:t>GUEST SEATING</a:t>
            </a:r>
          </a:p>
        </p:txBody>
      </p:sp>
      <p:sp>
        <p:nvSpPr>
          <p:cNvPr id="2058" name="Rectangle 181"/>
          <p:cNvSpPr>
            <a:spLocks noChangeArrowheads="1"/>
          </p:cNvSpPr>
          <p:nvPr/>
        </p:nvSpPr>
        <p:spPr bwMode="auto">
          <a:xfrm rot="5400000">
            <a:off x="8081963" y="3471862"/>
            <a:ext cx="228600" cy="85725"/>
          </a:xfrm>
          <a:prstGeom prst="rect">
            <a:avLst/>
          </a:prstGeom>
          <a:noFill/>
          <a:ln w="9525">
            <a:solidFill>
              <a:schemeClr val="tx1"/>
            </a:solidFill>
            <a:miter lim="800000"/>
            <a:headEnd/>
            <a:tailEnd/>
          </a:ln>
        </p:spPr>
        <p:txBody>
          <a:bodyPr wrap="none" anchor="ctr"/>
          <a:lstStyle/>
          <a:p>
            <a:endParaRPr lang="en-US"/>
          </a:p>
        </p:txBody>
      </p:sp>
      <p:sp>
        <p:nvSpPr>
          <p:cNvPr id="2059" name="Rectangle 182"/>
          <p:cNvSpPr>
            <a:spLocks noChangeArrowheads="1"/>
          </p:cNvSpPr>
          <p:nvPr/>
        </p:nvSpPr>
        <p:spPr bwMode="auto">
          <a:xfrm rot="5400000">
            <a:off x="8081963" y="3014662"/>
            <a:ext cx="228600" cy="85725"/>
          </a:xfrm>
          <a:prstGeom prst="rect">
            <a:avLst/>
          </a:prstGeom>
          <a:noFill/>
          <a:ln w="9525">
            <a:solidFill>
              <a:schemeClr val="tx1"/>
            </a:solidFill>
            <a:miter lim="800000"/>
            <a:headEnd/>
            <a:tailEnd/>
          </a:ln>
        </p:spPr>
        <p:txBody>
          <a:bodyPr wrap="none" anchor="ctr"/>
          <a:lstStyle/>
          <a:p>
            <a:endParaRPr lang="en-US"/>
          </a:p>
        </p:txBody>
      </p:sp>
      <p:sp>
        <p:nvSpPr>
          <p:cNvPr id="2060" name="Rectangle 183"/>
          <p:cNvSpPr>
            <a:spLocks noChangeArrowheads="1"/>
          </p:cNvSpPr>
          <p:nvPr/>
        </p:nvSpPr>
        <p:spPr bwMode="auto">
          <a:xfrm rot="5400000">
            <a:off x="8072437" y="2405062"/>
            <a:ext cx="228600" cy="85725"/>
          </a:xfrm>
          <a:prstGeom prst="rect">
            <a:avLst/>
          </a:prstGeom>
          <a:noFill/>
          <a:ln w="9525">
            <a:solidFill>
              <a:schemeClr val="tx1"/>
            </a:solidFill>
            <a:miter lim="800000"/>
            <a:headEnd/>
            <a:tailEnd/>
          </a:ln>
        </p:spPr>
        <p:txBody>
          <a:bodyPr wrap="none" anchor="ctr"/>
          <a:lstStyle/>
          <a:p>
            <a:endParaRPr lang="en-US"/>
          </a:p>
        </p:txBody>
      </p:sp>
      <p:sp>
        <p:nvSpPr>
          <p:cNvPr id="2061" name="Rectangle 184"/>
          <p:cNvSpPr>
            <a:spLocks noChangeArrowheads="1"/>
          </p:cNvSpPr>
          <p:nvPr/>
        </p:nvSpPr>
        <p:spPr bwMode="auto">
          <a:xfrm rot="5400000">
            <a:off x="8072437" y="1947863"/>
            <a:ext cx="228600" cy="85725"/>
          </a:xfrm>
          <a:prstGeom prst="rect">
            <a:avLst/>
          </a:prstGeom>
          <a:noFill/>
          <a:ln w="9525">
            <a:solidFill>
              <a:schemeClr val="tx1"/>
            </a:solidFill>
            <a:miter lim="800000"/>
            <a:headEnd/>
            <a:tailEnd/>
          </a:ln>
        </p:spPr>
        <p:txBody>
          <a:bodyPr wrap="none" anchor="ctr"/>
          <a:lstStyle/>
          <a:p>
            <a:endParaRPr lang="en-US"/>
          </a:p>
        </p:txBody>
      </p:sp>
      <p:sp>
        <p:nvSpPr>
          <p:cNvPr id="2063" name="Rectangle 186"/>
          <p:cNvSpPr>
            <a:spLocks noChangeArrowheads="1"/>
          </p:cNvSpPr>
          <p:nvPr/>
        </p:nvSpPr>
        <p:spPr bwMode="auto">
          <a:xfrm rot="5400000">
            <a:off x="7705725" y="1914525"/>
            <a:ext cx="228600" cy="152400"/>
          </a:xfrm>
          <a:prstGeom prst="rect">
            <a:avLst/>
          </a:prstGeom>
          <a:noFill/>
          <a:ln w="9525">
            <a:solidFill>
              <a:schemeClr val="tx1"/>
            </a:solidFill>
            <a:miter lim="800000"/>
            <a:headEnd/>
            <a:tailEnd/>
          </a:ln>
        </p:spPr>
        <p:txBody>
          <a:bodyPr wrap="none" anchor="ctr"/>
          <a:lstStyle/>
          <a:p>
            <a:endParaRPr lang="en-US"/>
          </a:p>
        </p:txBody>
      </p:sp>
      <p:sp>
        <p:nvSpPr>
          <p:cNvPr id="2066" name="Rectangle 191"/>
          <p:cNvSpPr>
            <a:spLocks noChangeArrowheads="1"/>
          </p:cNvSpPr>
          <p:nvPr/>
        </p:nvSpPr>
        <p:spPr bwMode="auto">
          <a:xfrm rot="5400000">
            <a:off x="7360443" y="1883569"/>
            <a:ext cx="228600" cy="214313"/>
          </a:xfrm>
          <a:prstGeom prst="rect">
            <a:avLst/>
          </a:prstGeom>
          <a:noFill/>
          <a:ln w="9525">
            <a:solidFill>
              <a:schemeClr val="tx1"/>
            </a:solidFill>
            <a:miter lim="800000"/>
            <a:headEnd/>
            <a:tailEnd/>
          </a:ln>
        </p:spPr>
        <p:txBody>
          <a:bodyPr wrap="none" anchor="ctr"/>
          <a:lstStyle/>
          <a:p>
            <a:endParaRPr lang="en-US"/>
          </a:p>
        </p:txBody>
      </p:sp>
      <p:sp>
        <p:nvSpPr>
          <p:cNvPr id="2067" name="Rectangle 192"/>
          <p:cNvSpPr>
            <a:spLocks noChangeArrowheads="1"/>
          </p:cNvSpPr>
          <p:nvPr/>
        </p:nvSpPr>
        <p:spPr bwMode="auto">
          <a:xfrm rot="5400000">
            <a:off x="6898479" y="1821657"/>
            <a:ext cx="228601" cy="338138"/>
          </a:xfrm>
          <a:prstGeom prst="rect">
            <a:avLst/>
          </a:prstGeom>
          <a:noFill/>
          <a:ln w="9525">
            <a:solidFill>
              <a:schemeClr val="tx1"/>
            </a:solidFill>
            <a:miter lim="800000"/>
            <a:headEnd/>
            <a:tailEnd/>
          </a:ln>
        </p:spPr>
        <p:txBody>
          <a:bodyPr wrap="none" anchor="ctr"/>
          <a:lstStyle/>
          <a:p>
            <a:endParaRPr lang="en-US"/>
          </a:p>
        </p:txBody>
      </p:sp>
      <p:sp>
        <p:nvSpPr>
          <p:cNvPr id="2069" name="Rectangle 194"/>
          <p:cNvSpPr>
            <a:spLocks noChangeArrowheads="1"/>
          </p:cNvSpPr>
          <p:nvPr/>
        </p:nvSpPr>
        <p:spPr bwMode="auto">
          <a:xfrm rot="5400000">
            <a:off x="7360444" y="2350294"/>
            <a:ext cx="228600" cy="214312"/>
          </a:xfrm>
          <a:prstGeom prst="rect">
            <a:avLst/>
          </a:prstGeom>
          <a:noFill/>
          <a:ln w="9525">
            <a:solidFill>
              <a:schemeClr val="tx1"/>
            </a:solidFill>
            <a:miter lim="800000"/>
            <a:headEnd/>
            <a:tailEnd/>
          </a:ln>
        </p:spPr>
        <p:txBody>
          <a:bodyPr wrap="none" anchor="ctr"/>
          <a:lstStyle/>
          <a:p>
            <a:endParaRPr lang="en-US"/>
          </a:p>
        </p:txBody>
      </p:sp>
      <p:sp>
        <p:nvSpPr>
          <p:cNvPr id="2072" name="Rectangle 197"/>
          <p:cNvSpPr>
            <a:spLocks noChangeArrowheads="1"/>
          </p:cNvSpPr>
          <p:nvPr/>
        </p:nvSpPr>
        <p:spPr bwMode="auto">
          <a:xfrm rot="5400000">
            <a:off x="6908006" y="2288381"/>
            <a:ext cx="209550" cy="338137"/>
          </a:xfrm>
          <a:prstGeom prst="rect">
            <a:avLst/>
          </a:prstGeom>
          <a:noFill/>
          <a:ln w="9525">
            <a:solidFill>
              <a:schemeClr val="tx1"/>
            </a:solidFill>
            <a:miter lim="800000"/>
            <a:headEnd/>
            <a:tailEnd/>
          </a:ln>
        </p:spPr>
        <p:txBody>
          <a:bodyPr wrap="none" anchor="ctr"/>
          <a:lstStyle/>
          <a:p>
            <a:endParaRPr lang="en-US"/>
          </a:p>
        </p:txBody>
      </p:sp>
      <p:sp>
        <p:nvSpPr>
          <p:cNvPr id="2074" name="Rectangle 199"/>
          <p:cNvSpPr>
            <a:spLocks noChangeArrowheads="1"/>
          </p:cNvSpPr>
          <p:nvPr/>
        </p:nvSpPr>
        <p:spPr bwMode="auto">
          <a:xfrm rot="5400000">
            <a:off x="7705725" y="2371725"/>
            <a:ext cx="228600" cy="152400"/>
          </a:xfrm>
          <a:prstGeom prst="rect">
            <a:avLst/>
          </a:prstGeom>
          <a:noFill/>
          <a:ln w="9525">
            <a:solidFill>
              <a:schemeClr val="tx1"/>
            </a:solidFill>
            <a:miter lim="800000"/>
            <a:headEnd/>
            <a:tailEnd/>
          </a:ln>
        </p:spPr>
        <p:txBody>
          <a:bodyPr wrap="none" anchor="ctr"/>
          <a:lstStyle/>
          <a:p>
            <a:endParaRPr lang="en-US"/>
          </a:p>
        </p:txBody>
      </p:sp>
      <p:sp>
        <p:nvSpPr>
          <p:cNvPr id="2075" name="Rectangle 217"/>
          <p:cNvSpPr>
            <a:spLocks noChangeArrowheads="1"/>
          </p:cNvSpPr>
          <p:nvPr/>
        </p:nvSpPr>
        <p:spPr bwMode="auto">
          <a:xfrm rot="5400000">
            <a:off x="8172450" y="2647950"/>
            <a:ext cx="1524000" cy="171450"/>
          </a:xfrm>
          <a:prstGeom prst="rect">
            <a:avLst/>
          </a:prstGeom>
          <a:noFill/>
          <a:ln w="9525">
            <a:solidFill>
              <a:schemeClr val="tx1"/>
            </a:solidFill>
            <a:miter lim="800000"/>
            <a:headEnd/>
            <a:tailEnd/>
          </a:ln>
        </p:spPr>
        <p:txBody>
          <a:bodyPr wrap="none" anchor="ctr"/>
          <a:lstStyle/>
          <a:p>
            <a:endParaRPr lang="en-US"/>
          </a:p>
        </p:txBody>
      </p:sp>
      <p:sp>
        <p:nvSpPr>
          <p:cNvPr id="2076" name="Text Box 218"/>
          <p:cNvSpPr txBox="1">
            <a:spLocks noChangeArrowheads="1"/>
          </p:cNvSpPr>
          <p:nvPr/>
        </p:nvSpPr>
        <p:spPr bwMode="auto">
          <a:xfrm rot="5400000">
            <a:off x="8736806" y="2697956"/>
            <a:ext cx="525462" cy="155575"/>
          </a:xfrm>
          <a:prstGeom prst="rect">
            <a:avLst/>
          </a:prstGeom>
          <a:noFill/>
          <a:ln w="9525">
            <a:noFill/>
            <a:miter lim="800000"/>
            <a:headEnd/>
            <a:tailEnd/>
          </a:ln>
        </p:spPr>
        <p:txBody>
          <a:bodyPr wrap="none"/>
          <a:lstStyle/>
          <a:p>
            <a:r>
              <a:rPr lang="en-US" sz="1200" dirty="0"/>
              <a:t>Stage</a:t>
            </a:r>
          </a:p>
        </p:txBody>
      </p:sp>
      <p:sp>
        <p:nvSpPr>
          <p:cNvPr id="2077" name="Line 219"/>
          <p:cNvSpPr>
            <a:spLocks noChangeShapeType="1"/>
          </p:cNvSpPr>
          <p:nvPr/>
        </p:nvSpPr>
        <p:spPr bwMode="auto">
          <a:xfrm rot="5400000">
            <a:off x="8715375" y="2390775"/>
            <a:ext cx="76200" cy="171450"/>
          </a:xfrm>
          <a:prstGeom prst="line">
            <a:avLst/>
          </a:prstGeom>
          <a:noFill/>
          <a:ln w="9525">
            <a:solidFill>
              <a:schemeClr val="tx1"/>
            </a:solidFill>
            <a:round/>
            <a:headEnd/>
            <a:tailEnd/>
          </a:ln>
        </p:spPr>
        <p:txBody>
          <a:bodyPr/>
          <a:lstStyle/>
          <a:p>
            <a:endParaRPr lang="en-US"/>
          </a:p>
        </p:txBody>
      </p:sp>
      <p:sp>
        <p:nvSpPr>
          <p:cNvPr id="2078" name="Line 220"/>
          <p:cNvSpPr>
            <a:spLocks noChangeShapeType="1"/>
          </p:cNvSpPr>
          <p:nvPr/>
        </p:nvSpPr>
        <p:spPr bwMode="auto">
          <a:xfrm rot="5400000">
            <a:off x="8724900" y="2457450"/>
            <a:ext cx="76200" cy="171450"/>
          </a:xfrm>
          <a:prstGeom prst="line">
            <a:avLst/>
          </a:prstGeom>
          <a:noFill/>
          <a:ln w="9525">
            <a:solidFill>
              <a:schemeClr val="tx1"/>
            </a:solidFill>
            <a:round/>
            <a:headEnd/>
            <a:tailEnd/>
          </a:ln>
        </p:spPr>
        <p:txBody>
          <a:bodyPr/>
          <a:lstStyle/>
          <a:p>
            <a:endParaRPr lang="en-US"/>
          </a:p>
        </p:txBody>
      </p:sp>
      <p:sp>
        <p:nvSpPr>
          <p:cNvPr id="2079" name="Line 221"/>
          <p:cNvSpPr>
            <a:spLocks noChangeShapeType="1"/>
          </p:cNvSpPr>
          <p:nvPr/>
        </p:nvSpPr>
        <p:spPr bwMode="auto">
          <a:xfrm rot="5400000" flipV="1">
            <a:off x="8715375" y="2543175"/>
            <a:ext cx="76200" cy="171450"/>
          </a:xfrm>
          <a:prstGeom prst="line">
            <a:avLst/>
          </a:prstGeom>
          <a:noFill/>
          <a:ln w="9525">
            <a:solidFill>
              <a:schemeClr val="tx1"/>
            </a:solidFill>
            <a:round/>
            <a:headEnd/>
            <a:tailEnd/>
          </a:ln>
        </p:spPr>
        <p:txBody>
          <a:bodyPr/>
          <a:lstStyle/>
          <a:p>
            <a:endParaRPr lang="en-US"/>
          </a:p>
        </p:txBody>
      </p:sp>
      <p:sp>
        <p:nvSpPr>
          <p:cNvPr id="2080" name="Line 222"/>
          <p:cNvSpPr>
            <a:spLocks noChangeShapeType="1"/>
          </p:cNvSpPr>
          <p:nvPr/>
        </p:nvSpPr>
        <p:spPr bwMode="auto">
          <a:xfrm rot="5400000" flipH="1">
            <a:off x="8724900" y="2609850"/>
            <a:ext cx="76200" cy="171450"/>
          </a:xfrm>
          <a:prstGeom prst="line">
            <a:avLst/>
          </a:prstGeom>
          <a:noFill/>
          <a:ln w="9525">
            <a:solidFill>
              <a:schemeClr val="tx1"/>
            </a:solidFill>
            <a:round/>
            <a:headEnd/>
            <a:tailEnd/>
          </a:ln>
        </p:spPr>
        <p:txBody>
          <a:bodyPr/>
          <a:lstStyle/>
          <a:p>
            <a:endParaRPr lang="en-US"/>
          </a:p>
        </p:txBody>
      </p:sp>
      <p:sp>
        <p:nvSpPr>
          <p:cNvPr id="2081" name="Line 223"/>
          <p:cNvSpPr>
            <a:spLocks noChangeShapeType="1"/>
          </p:cNvSpPr>
          <p:nvPr/>
        </p:nvSpPr>
        <p:spPr bwMode="auto">
          <a:xfrm rot="5400000">
            <a:off x="8715375" y="2752725"/>
            <a:ext cx="76200" cy="171450"/>
          </a:xfrm>
          <a:prstGeom prst="line">
            <a:avLst/>
          </a:prstGeom>
          <a:noFill/>
          <a:ln w="9525">
            <a:solidFill>
              <a:schemeClr val="tx1"/>
            </a:solidFill>
            <a:round/>
            <a:headEnd/>
            <a:tailEnd/>
          </a:ln>
        </p:spPr>
        <p:txBody>
          <a:bodyPr/>
          <a:lstStyle/>
          <a:p>
            <a:endParaRPr lang="en-US"/>
          </a:p>
        </p:txBody>
      </p:sp>
      <p:sp>
        <p:nvSpPr>
          <p:cNvPr id="2082" name="Line 224"/>
          <p:cNvSpPr>
            <a:spLocks noChangeShapeType="1"/>
          </p:cNvSpPr>
          <p:nvPr/>
        </p:nvSpPr>
        <p:spPr bwMode="auto">
          <a:xfrm rot="5400000">
            <a:off x="8724900" y="2676525"/>
            <a:ext cx="76200" cy="171450"/>
          </a:xfrm>
          <a:prstGeom prst="line">
            <a:avLst/>
          </a:prstGeom>
          <a:noFill/>
          <a:ln w="9525">
            <a:solidFill>
              <a:schemeClr val="tx1"/>
            </a:solidFill>
            <a:round/>
            <a:headEnd/>
            <a:tailEnd/>
          </a:ln>
        </p:spPr>
        <p:txBody>
          <a:bodyPr/>
          <a:lstStyle/>
          <a:p>
            <a:endParaRPr lang="en-US"/>
          </a:p>
        </p:txBody>
      </p:sp>
      <p:sp>
        <p:nvSpPr>
          <p:cNvPr id="2083" name="Line 225"/>
          <p:cNvSpPr>
            <a:spLocks noChangeShapeType="1"/>
          </p:cNvSpPr>
          <p:nvPr/>
        </p:nvSpPr>
        <p:spPr bwMode="auto">
          <a:xfrm rot="5400000" flipV="1">
            <a:off x="8724900" y="2905125"/>
            <a:ext cx="76200" cy="171450"/>
          </a:xfrm>
          <a:prstGeom prst="line">
            <a:avLst/>
          </a:prstGeom>
          <a:noFill/>
          <a:ln w="9525">
            <a:solidFill>
              <a:schemeClr val="tx1"/>
            </a:solidFill>
            <a:round/>
            <a:headEnd/>
            <a:tailEnd/>
          </a:ln>
        </p:spPr>
        <p:txBody>
          <a:bodyPr/>
          <a:lstStyle/>
          <a:p>
            <a:endParaRPr lang="en-US"/>
          </a:p>
        </p:txBody>
      </p:sp>
      <p:sp>
        <p:nvSpPr>
          <p:cNvPr id="2084" name="Line 226"/>
          <p:cNvSpPr>
            <a:spLocks noChangeShapeType="1"/>
          </p:cNvSpPr>
          <p:nvPr/>
        </p:nvSpPr>
        <p:spPr bwMode="auto">
          <a:xfrm rot="5400000" flipV="1">
            <a:off x="8724900" y="2828925"/>
            <a:ext cx="76200" cy="171450"/>
          </a:xfrm>
          <a:prstGeom prst="line">
            <a:avLst/>
          </a:prstGeom>
          <a:noFill/>
          <a:ln w="9525">
            <a:solidFill>
              <a:schemeClr val="tx1"/>
            </a:solidFill>
            <a:round/>
            <a:headEnd/>
            <a:tailEnd/>
          </a:ln>
        </p:spPr>
        <p:txBody>
          <a:bodyPr/>
          <a:lstStyle/>
          <a:p>
            <a:endParaRPr lang="en-US"/>
          </a:p>
        </p:txBody>
      </p:sp>
      <p:sp>
        <p:nvSpPr>
          <p:cNvPr id="2087" name="Line 252"/>
          <p:cNvSpPr>
            <a:spLocks noChangeShapeType="1"/>
          </p:cNvSpPr>
          <p:nvPr/>
        </p:nvSpPr>
        <p:spPr bwMode="auto">
          <a:xfrm>
            <a:off x="11385550" y="5391150"/>
            <a:ext cx="1588" cy="300038"/>
          </a:xfrm>
          <a:prstGeom prst="line">
            <a:avLst/>
          </a:prstGeom>
          <a:noFill/>
          <a:ln w="9525">
            <a:solidFill>
              <a:schemeClr val="folHlink"/>
            </a:solidFill>
            <a:round/>
            <a:headEnd/>
            <a:tailEnd/>
          </a:ln>
        </p:spPr>
        <p:txBody>
          <a:bodyPr/>
          <a:lstStyle/>
          <a:p>
            <a:endParaRPr lang="en-US"/>
          </a:p>
        </p:txBody>
      </p:sp>
      <p:sp>
        <p:nvSpPr>
          <p:cNvPr id="2100" name="Text Box 492"/>
          <p:cNvSpPr txBox="1">
            <a:spLocks noChangeArrowheads="1"/>
          </p:cNvSpPr>
          <p:nvPr/>
        </p:nvSpPr>
        <p:spPr bwMode="auto">
          <a:xfrm rot="5410871">
            <a:off x="1246034" y="3878262"/>
            <a:ext cx="906462" cy="214313"/>
          </a:xfrm>
          <a:prstGeom prst="rect">
            <a:avLst/>
          </a:prstGeom>
          <a:noFill/>
          <a:ln w="9525">
            <a:noFill/>
            <a:miter lim="800000"/>
            <a:headEnd/>
            <a:tailEnd/>
          </a:ln>
        </p:spPr>
        <p:txBody>
          <a:bodyPr>
            <a:spAutoFit/>
          </a:bodyPr>
          <a:lstStyle/>
          <a:p>
            <a:pPr eaLnBrk="0" hangingPunct="0"/>
            <a:r>
              <a:rPr lang="en-US" sz="800" b="1" dirty="0"/>
              <a:t>6. Masters</a:t>
            </a:r>
          </a:p>
        </p:txBody>
      </p:sp>
      <p:sp>
        <p:nvSpPr>
          <p:cNvPr id="2101" name="Text Box 493"/>
          <p:cNvSpPr txBox="1">
            <a:spLocks noChangeArrowheads="1"/>
          </p:cNvSpPr>
          <p:nvPr/>
        </p:nvSpPr>
        <p:spPr bwMode="auto">
          <a:xfrm rot="5400000">
            <a:off x="3716338" y="3944938"/>
            <a:ext cx="906462" cy="214312"/>
          </a:xfrm>
          <a:prstGeom prst="rect">
            <a:avLst/>
          </a:prstGeom>
          <a:noFill/>
          <a:ln w="9525">
            <a:noFill/>
            <a:miter lim="800000"/>
            <a:headEnd/>
            <a:tailEnd/>
          </a:ln>
        </p:spPr>
        <p:txBody>
          <a:bodyPr>
            <a:spAutoFit/>
          </a:bodyPr>
          <a:lstStyle/>
          <a:p>
            <a:pPr eaLnBrk="0" hangingPunct="0"/>
            <a:r>
              <a:rPr lang="en-US" sz="800" b="1" dirty="0">
                <a:solidFill>
                  <a:schemeClr val="accent6"/>
                </a:solidFill>
              </a:rPr>
              <a:t>3. Faculty</a:t>
            </a:r>
          </a:p>
        </p:txBody>
      </p:sp>
      <p:sp>
        <p:nvSpPr>
          <p:cNvPr id="2102" name="Text Box 494"/>
          <p:cNvSpPr txBox="1">
            <a:spLocks noChangeArrowheads="1"/>
          </p:cNvSpPr>
          <p:nvPr/>
        </p:nvSpPr>
        <p:spPr bwMode="auto">
          <a:xfrm rot="5436042">
            <a:off x="2375074" y="3859212"/>
            <a:ext cx="906462" cy="214313"/>
          </a:xfrm>
          <a:prstGeom prst="rect">
            <a:avLst/>
          </a:prstGeom>
          <a:noFill/>
          <a:ln w="9525">
            <a:noFill/>
            <a:miter lim="800000"/>
            <a:headEnd/>
            <a:tailEnd/>
          </a:ln>
        </p:spPr>
        <p:txBody>
          <a:bodyPr>
            <a:spAutoFit/>
          </a:bodyPr>
          <a:lstStyle/>
          <a:p>
            <a:pPr eaLnBrk="0" hangingPunct="0"/>
            <a:r>
              <a:rPr lang="en-US" sz="800" b="1"/>
              <a:t>5. Doctoral</a:t>
            </a:r>
          </a:p>
        </p:txBody>
      </p:sp>
      <p:sp>
        <p:nvSpPr>
          <p:cNvPr id="2104" name="Text Box 497"/>
          <p:cNvSpPr txBox="1">
            <a:spLocks noChangeArrowheads="1"/>
          </p:cNvSpPr>
          <p:nvPr/>
        </p:nvSpPr>
        <p:spPr bwMode="auto">
          <a:xfrm rot="5329751">
            <a:off x="2934320" y="3788568"/>
            <a:ext cx="762000" cy="214313"/>
          </a:xfrm>
          <a:prstGeom prst="rect">
            <a:avLst/>
          </a:prstGeom>
          <a:noFill/>
          <a:ln w="9525">
            <a:noFill/>
            <a:miter lim="800000"/>
            <a:headEnd/>
            <a:tailEnd/>
          </a:ln>
        </p:spPr>
        <p:txBody>
          <a:bodyPr>
            <a:spAutoFit/>
          </a:bodyPr>
          <a:lstStyle/>
          <a:p>
            <a:pPr eaLnBrk="0" hangingPunct="0"/>
            <a:r>
              <a:rPr lang="en-US" sz="800" b="1" dirty="0"/>
              <a:t>4. Candidate</a:t>
            </a:r>
          </a:p>
        </p:txBody>
      </p:sp>
      <p:sp>
        <p:nvSpPr>
          <p:cNvPr id="2106" name="Text Box 508"/>
          <p:cNvSpPr txBox="1">
            <a:spLocks noChangeArrowheads="1"/>
          </p:cNvSpPr>
          <p:nvPr/>
        </p:nvSpPr>
        <p:spPr bwMode="auto">
          <a:xfrm rot="5373515">
            <a:off x="4217193" y="2345532"/>
            <a:ext cx="1598613" cy="336550"/>
          </a:xfrm>
          <a:prstGeom prst="rect">
            <a:avLst/>
          </a:prstGeom>
          <a:noFill/>
          <a:ln w="9525">
            <a:noFill/>
            <a:miter lim="800000"/>
            <a:headEnd/>
            <a:tailEnd/>
          </a:ln>
        </p:spPr>
        <p:txBody>
          <a:bodyPr>
            <a:spAutoFit/>
          </a:bodyPr>
          <a:lstStyle/>
          <a:p>
            <a:pPr algn="ctr" eaLnBrk="0" hangingPunct="0"/>
            <a:r>
              <a:rPr lang="en-US" sz="800"/>
              <a:t> </a:t>
            </a:r>
            <a:r>
              <a:rPr lang="en-US" sz="800" b="1"/>
              <a:t>College of Arts and Sciences Bachelor of Arts ONLY</a:t>
            </a:r>
          </a:p>
        </p:txBody>
      </p:sp>
      <p:sp>
        <p:nvSpPr>
          <p:cNvPr id="2107" name="Line 520"/>
          <p:cNvSpPr>
            <a:spLocks noChangeShapeType="1"/>
          </p:cNvSpPr>
          <p:nvPr/>
        </p:nvSpPr>
        <p:spPr bwMode="auto">
          <a:xfrm>
            <a:off x="533400" y="3286125"/>
            <a:ext cx="3352800" cy="0"/>
          </a:xfrm>
          <a:prstGeom prst="line">
            <a:avLst/>
          </a:prstGeom>
          <a:noFill/>
          <a:ln w="9525">
            <a:solidFill>
              <a:schemeClr val="tx1"/>
            </a:solidFill>
            <a:round/>
            <a:headEnd/>
            <a:tailEnd type="triangle" w="med" len="med"/>
          </a:ln>
        </p:spPr>
        <p:txBody>
          <a:bodyPr/>
          <a:lstStyle/>
          <a:p>
            <a:endParaRPr lang="en-US"/>
          </a:p>
        </p:txBody>
      </p:sp>
      <p:sp>
        <p:nvSpPr>
          <p:cNvPr id="2108" name="Text Box 521"/>
          <p:cNvSpPr txBox="1">
            <a:spLocks noChangeArrowheads="1"/>
          </p:cNvSpPr>
          <p:nvPr/>
        </p:nvSpPr>
        <p:spPr bwMode="auto">
          <a:xfrm rot="-1684">
            <a:off x="3886200" y="1325563"/>
            <a:ext cx="762000" cy="198437"/>
          </a:xfrm>
          <a:prstGeom prst="rect">
            <a:avLst/>
          </a:prstGeom>
          <a:noFill/>
          <a:ln w="9525">
            <a:noFill/>
            <a:miter lim="800000"/>
            <a:headEnd/>
            <a:tailEnd/>
          </a:ln>
        </p:spPr>
        <p:txBody>
          <a:bodyPr>
            <a:spAutoFit/>
          </a:bodyPr>
          <a:lstStyle/>
          <a:p>
            <a:pPr eaLnBrk="0" hangingPunct="0"/>
            <a:endParaRPr lang="en-US" sz="700"/>
          </a:p>
        </p:txBody>
      </p:sp>
      <p:sp>
        <p:nvSpPr>
          <p:cNvPr id="2109" name="Line 530"/>
          <p:cNvSpPr>
            <a:spLocks noChangeShapeType="1"/>
          </p:cNvSpPr>
          <p:nvPr/>
        </p:nvSpPr>
        <p:spPr bwMode="auto">
          <a:xfrm>
            <a:off x="304800" y="4267200"/>
            <a:ext cx="4876800" cy="0"/>
          </a:xfrm>
          <a:prstGeom prst="line">
            <a:avLst/>
          </a:prstGeom>
          <a:noFill/>
          <a:ln w="28575">
            <a:solidFill>
              <a:schemeClr val="tx1"/>
            </a:solidFill>
            <a:round/>
            <a:headEnd/>
            <a:tailEnd/>
          </a:ln>
        </p:spPr>
        <p:txBody>
          <a:bodyPr/>
          <a:lstStyle/>
          <a:p>
            <a:endParaRPr lang="en-US"/>
          </a:p>
        </p:txBody>
      </p:sp>
      <p:sp>
        <p:nvSpPr>
          <p:cNvPr id="2117" name="Line 575"/>
          <p:cNvSpPr>
            <a:spLocks noChangeShapeType="1"/>
          </p:cNvSpPr>
          <p:nvPr/>
        </p:nvSpPr>
        <p:spPr bwMode="auto">
          <a:xfrm>
            <a:off x="533400" y="3181350"/>
            <a:ext cx="3352800" cy="0"/>
          </a:xfrm>
          <a:prstGeom prst="line">
            <a:avLst/>
          </a:prstGeom>
          <a:noFill/>
          <a:ln w="9525">
            <a:solidFill>
              <a:schemeClr val="tx1"/>
            </a:solidFill>
            <a:round/>
            <a:headEnd/>
            <a:tailEnd type="triangle" w="med" len="med"/>
          </a:ln>
        </p:spPr>
        <p:txBody>
          <a:bodyPr/>
          <a:lstStyle/>
          <a:p>
            <a:endParaRPr lang="en-US"/>
          </a:p>
        </p:txBody>
      </p:sp>
      <p:sp>
        <p:nvSpPr>
          <p:cNvPr id="2118" name="Line 576"/>
          <p:cNvSpPr>
            <a:spLocks noChangeShapeType="1"/>
          </p:cNvSpPr>
          <p:nvPr/>
        </p:nvSpPr>
        <p:spPr bwMode="auto">
          <a:xfrm>
            <a:off x="533400" y="3076575"/>
            <a:ext cx="3352800" cy="0"/>
          </a:xfrm>
          <a:prstGeom prst="line">
            <a:avLst/>
          </a:prstGeom>
          <a:noFill/>
          <a:ln w="9525">
            <a:solidFill>
              <a:schemeClr val="tx1"/>
            </a:solidFill>
            <a:round/>
            <a:headEnd/>
            <a:tailEnd type="triangle" w="med" len="med"/>
          </a:ln>
        </p:spPr>
        <p:txBody>
          <a:bodyPr/>
          <a:lstStyle/>
          <a:p>
            <a:endParaRPr lang="en-US"/>
          </a:p>
        </p:txBody>
      </p:sp>
      <p:sp>
        <p:nvSpPr>
          <p:cNvPr id="2120" name="Line 582"/>
          <p:cNvSpPr>
            <a:spLocks noChangeShapeType="1"/>
          </p:cNvSpPr>
          <p:nvPr/>
        </p:nvSpPr>
        <p:spPr bwMode="auto">
          <a:xfrm>
            <a:off x="533400" y="2781300"/>
            <a:ext cx="3352800" cy="0"/>
          </a:xfrm>
          <a:prstGeom prst="line">
            <a:avLst/>
          </a:prstGeom>
          <a:noFill/>
          <a:ln w="9525">
            <a:solidFill>
              <a:schemeClr val="tx1"/>
            </a:solidFill>
            <a:round/>
            <a:headEnd/>
            <a:tailEnd type="triangle" w="med" len="med"/>
          </a:ln>
        </p:spPr>
        <p:txBody>
          <a:bodyPr/>
          <a:lstStyle/>
          <a:p>
            <a:endParaRPr lang="en-US"/>
          </a:p>
        </p:txBody>
      </p:sp>
      <p:sp>
        <p:nvSpPr>
          <p:cNvPr id="2121" name="Line 583"/>
          <p:cNvSpPr>
            <a:spLocks noChangeShapeType="1"/>
          </p:cNvSpPr>
          <p:nvPr/>
        </p:nvSpPr>
        <p:spPr bwMode="auto">
          <a:xfrm>
            <a:off x="533400" y="2676525"/>
            <a:ext cx="3352800" cy="0"/>
          </a:xfrm>
          <a:prstGeom prst="line">
            <a:avLst/>
          </a:prstGeom>
          <a:noFill/>
          <a:ln w="9525">
            <a:solidFill>
              <a:schemeClr val="tx1"/>
            </a:solidFill>
            <a:round/>
            <a:headEnd/>
            <a:tailEnd type="triangle" w="med" len="med"/>
          </a:ln>
        </p:spPr>
        <p:txBody>
          <a:bodyPr/>
          <a:lstStyle/>
          <a:p>
            <a:endParaRPr lang="en-US"/>
          </a:p>
        </p:txBody>
      </p:sp>
      <p:sp>
        <p:nvSpPr>
          <p:cNvPr id="2122" name="Line 584"/>
          <p:cNvSpPr>
            <a:spLocks noChangeShapeType="1"/>
          </p:cNvSpPr>
          <p:nvPr/>
        </p:nvSpPr>
        <p:spPr bwMode="auto">
          <a:xfrm>
            <a:off x="533400" y="2571750"/>
            <a:ext cx="3352800" cy="0"/>
          </a:xfrm>
          <a:prstGeom prst="line">
            <a:avLst/>
          </a:prstGeom>
          <a:noFill/>
          <a:ln w="9525">
            <a:solidFill>
              <a:schemeClr val="tx1"/>
            </a:solidFill>
            <a:round/>
            <a:headEnd/>
            <a:tailEnd type="triangle" w="med" len="med"/>
          </a:ln>
        </p:spPr>
        <p:txBody>
          <a:bodyPr/>
          <a:lstStyle/>
          <a:p>
            <a:endParaRPr lang="en-US"/>
          </a:p>
        </p:txBody>
      </p:sp>
      <p:sp>
        <p:nvSpPr>
          <p:cNvPr id="2123" name="Line 585"/>
          <p:cNvSpPr>
            <a:spLocks noChangeShapeType="1"/>
          </p:cNvSpPr>
          <p:nvPr/>
        </p:nvSpPr>
        <p:spPr bwMode="auto">
          <a:xfrm>
            <a:off x="533400" y="2476500"/>
            <a:ext cx="3352800" cy="0"/>
          </a:xfrm>
          <a:prstGeom prst="line">
            <a:avLst/>
          </a:prstGeom>
          <a:noFill/>
          <a:ln w="9525">
            <a:solidFill>
              <a:schemeClr val="tx1"/>
            </a:solidFill>
            <a:round/>
            <a:headEnd/>
            <a:tailEnd type="triangle" w="med" len="med"/>
          </a:ln>
        </p:spPr>
        <p:txBody>
          <a:bodyPr/>
          <a:lstStyle/>
          <a:p>
            <a:endParaRPr lang="en-US"/>
          </a:p>
        </p:txBody>
      </p:sp>
      <p:sp>
        <p:nvSpPr>
          <p:cNvPr id="2124" name="Line 586"/>
          <p:cNvSpPr>
            <a:spLocks noChangeShapeType="1"/>
          </p:cNvSpPr>
          <p:nvPr/>
        </p:nvSpPr>
        <p:spPr bwMode="auto">
          <a:xfrm>
            <a:off x="533400" y="2286000"/>
            <a:ext cx="3352800" cy="0"/>
          </a:xfrm>
          <a:prstGeom prst="line">
            <a:avLst/>
          </a:prstGeom>
          <a:noFill/>
          <a:ln w="9525">
            <a:solidFill>
              <a:schemeClr val="tx1"/>
            </a:solidFill>
            <a:round/>
            <a:headEnd/>
            <a:tailEnd type="triangle" w="med" len="med"/>
          </a:ln>
        </p:spPr>
        <p:txBody>
          <a:bodyPr/>
          <a:lstStyle/>
          <a:p>
            <a:endParaRPr lang="en-US"/>
          </a:p>
        </p:txBody>
      </p:sp>
      <p:sp>
        <p:nvSpPr>
          <p:cNvPr id="2125" name="Line 587"/>
          <p:cNvSpPr>
            <a:spLocks noChangeShapeType="1"/>
          </p:cNvSpPr>
          <p:nvPr/>
        </p:nvSpPr>
        <p:spPr bwMode="auto">
          <a:xfrm>
            <a:off x="533400" y="2181225"/>
            <a:ext cx="3352800" cy="0"/>
          </a:xfrm>
          <a:prstGeom prst="line">
            <a:avLst/>
          </a:prstGeom>
          <a:noFill/>
          <a:ln w="9525">
            <a:solidFill>
              <a:schemeClr val="tx1"/>
            </a:solidFill>
            <a:round/>
            <a:headEnd/>
            <a:tailEnd type="triangle" w="med" len="med"/>
          </a:ln>
        </p:spPr>
        <p:txBody>
          <a:bodyPr/>
          <a:lstStyle/>
          <a:p>
            <a:endParaRPr lang="en-US"/>
          </a:p>
        </p:txBody>
      </p:sp>
      <p:sp>
        <p:nvSpPr>
          <p:cNvPr id="2126" name="Line 588"/>
          <p:cNvSpPr>
            <a:spLocks noChangeShapeType="1"/>
          </p:cNvSpPr>
          <p:nvPr/>
        </p:nvSpPr>
        <p:spPr bwMode="auto">
          <a:xfrm>
            <a:off x="533400" y="2076450"/>
            <a:ext cx="3352800" cy="0"/>
          </a:xfrm>
          <a:prstGeom prst="line">
            <a:avLst/>
          </a:prstGeom>
          <a:noFill/>
          <a:ln w="9525">
            <a:solidFill>
              <a:schemeClr val="tx1"/>
            </a:solidFill>
            <a:round/>
            <a:headEnd/>
            <a:tailEnd type="triangle" w="med" len="med"/>
          </a:ln>
        </p:spPr>
        <p:txBody>
          <a:bodyPr/>
          <a:lstStyle/>
          <a:p>
            <a:endParaRPr lang="en-US"/>
          </a:p>
        </p:txBody>
      </p:sp>
      <p:sp>
        <p:nvSpPr>
          <p:cNvPr id="2127" name="Line 589"/>
          <p:cNvSpPr>
            <a:spLocks noChangeShapeType="1"/>
          </p:cNvSpPr>
          <p:nvPr/>
        </p:nvSpPr>
        <p:spPr bwMode="auto">
          <a:xfrm>
            <a:off x="533400" y="1981200"/>
            <a:ext cx="3352800" cy="0"/>
          </a:xfrm>
          <a:prstGeom prst="line">
            <a:avLst/>
          </a:prstGeom>
          <a:noFill/>
          <a:ln w="9525">
            <a:solidFill>
              <a:schemeClr val="tx1"/>
            </a:solidFill>
            <a:round/>
            <a:headEnd/>
            <a:tailEnd type="triangle" w="med" len="med"/>
          </a:ln>
        </p:spPr>
        <p:txBody>
          <a:bodyPr/>
          <a:lstStyle/>
          <a:p>
            <a:endParaRPr lang="en-US"/>
          </a:p>
        </p:txBody>
      </p:sp>
      <p:sp>
        <p:nvSpPr>
          <p:cNvPr id="2128" name="Line 590"/>
          <p:cNvSpPr>
            <a:spLocks noChangeShapeType="1"/>
          </p:cNvSpPr>
          <p:nvPr/>
        </p:nvSpPr>
        <p:spPr bwMode="auto">
          <a:xfrm>
            <a:off x="533400" y="1724025"/>
            <a:ext cx="3352800" cy="0"/>
          </a:xfrm>
          <a:prstGeom prst="line">
            <a:avLst/>
          </a:prstGeom>
          <a:noFill/>
          <a:ln w="9525">
            <a:solidFill>
              <a:schemeClr val="tx1"/>
            </a:solidFill>
            <a:round/>
            <a:headEnd/>
            <a:tailEnd type="triangle" w="med" len="med"/>
          </a:ln>
        </p:spPr>
        <p:txBody>
          <a:bodyPr/>
          <a:lstStyle/>
          <a:p>
            <a:endParaRPr lang="en-US"/>
          </a:p>
        </p:txBody>
      </p:sp>
      <p:sp>
        <p:nvSpPr>
          <p:cNvPr id="2129" name="Line 591"/>
          <p:cNvSpPr>
            <a:spLocks noChangeShapeType="1"/>
          </p:cNvSpPr>
          <p:nvPr/>
        </p:nvSpPr>
        <p:spPr bwMode="auto">
          <a:xfrm>
            <a:off x="533400" y="1619250"/>
            <a:ext cx="3352800" cy="0"/>
          </a:xfrm>
          <a:prstGeom prst="line">
            <a:avLst/>
          </a:prstGeom>
          <a:noFill/>
          <a:ln w="9525">
            <a:solidFill>
              <a:schemeClr val="tx1"/>
            </a:solidFill>
            <a:round/>
            <a:headEnd/>
            <a:tailEnd type="triangle" w="med" len="med"/>
          </a:ln>
        </p:spPr>
        <p:txBody>
          <a:bodyPr/>
          <a:lstStyle/>
          <a:p>
            <a:endParaRPr lang="en-US"/>
          </a:p>
        </p:txBody>
      </p:sp>
      <p:sp>
        <p:nvSpPr>
          <p:cNvPr id="2130" name="Line 592"/>
          <p:cNvSpPr>
            <a:spLocks noChangeShapeType="1"/>
          </p:cNvSpPr>
          <p:nvPr/>
        </p:nvSpPr>
        <p:spPr bwMode="auto">
          <a:xfrm>
            <a:off x="533400" y="1514475"/>
            <a:ext cx="3352800" cy="0"/>
          </a:xfrm>
          <a:prstGeom prst="line">
            <a:avLst/>
          </a:prstGeom>
          <a:noFill/>
          <a:ln w="9525">
            <a:solidFill>
              <a:schemeClr val="tx1"/>
            </a:solidFill>
            <a:round/>
            <a:headEnd/>
            <a:tailEnd type="triangle" w="med" len="med"/>
          </a:ln>
        </p:spPr>
        <p:txBody>
          <a:bodyPr/>
          <a:lstStyle/>
          <a:p>
            <a:endParaRPr lang="en-US"/>
          </a:p>
        </p:txBody>
      </p:sp>
      <p:sp>
        <p:nvSpPr>
          <p:cNvPr id="2131" name="Line 593"/>
          <p:cNvSpPr>
            <a:spLocks noChangeShapeType="1"/>
          </p:cNvSpPr>
          <p:nvPr/>
        </p:nvSpPr>
        <p:spPr bwMode="auto">
          <a:xfrm>
            <a:off x="533400" y="1419225"/>
            <a:ext cx="3352800" cy="0"/>
          </a:xfrm>
          <a:prstGeom prst="line">
            <a:avLst/>
          </a:prstGeom>
          <a:noFill/>
          <a:ln w="9525">
            <a:solidFill>
              <a:schemeClr val="tx1"/>
            </a:solidFill>
            <a:round/>
            <a:headEnd/>
            <a:tailEnd type="triangle" w="med" len="med"/>
          </a:ln>
        </p:spPr>
        <p:txBody>
          <a:bodyPr/>
          <a:lstStyle/>
          <a:p>
            <a:endParaRPr lang="en-US"/>
          </a:p>
        </p:txBody>
      </p:sp>
      <p:sp>
        <p:nvSpPr>
          <p:cNvPr id="2132" name="Line 595"/>
          <p:cNvSpPr>
            <a:spLocks noChangeShapeType="1"/>
          </p:cNvSpPr>
          <p:nvPr/>
        </p:nvSpPr>
        <p:spPr bwMode="auto">
          <a:xfrm>
            <a:off x="9525" y="990600"/>
            <a:ext cx="0" cy="3352800"/>
          </a:xfrm>
          <a:prstGeom prst="line">
            <a:avLst/>
          </a:prstGeom>
          <a:noFill/>
          <a:ln w="28575">
            <a:solidFill>
              <a:schemeClr val="tx1"/>
            </a:solidFill>
            <a:round/>
            <a:headEnd/>
            <a:tailEnd/>
          </a:ln>
        </p:spPr>
        <p:txBody>
          <a:bodyPr/>
          <a:lstStyle/>
          <a:p>
            <a:endParaRPr lang="en-US"/>
          </a:p>
        </p:txBody>
      </p:sp>
      <p:sp>
        <p:nvSpPr>
          <p:cNvPr id="2133" name="Text Box 602"/>
          <p:cNvSpPr txBox="1">
            <a:spLocks noChangeArrowheads="1"/>
          </p:cNvSpPr>
          <p:nvPr/>
        </p:nvSpPr>
        <p:spPr bwMode="auto">
          <a:xfrm>
            <a:off x="4498975" y="3048000"/>
            <a:ext cx="473075" cy="244475"/>
          </a:xfrm>
          <a:prstGeom prst="rect">
            <a:avLst/>
          </a:prstGeom>
          <a:noFill/>
          <a:ln w="9525">
            <a:noFill/>
            <a:miter lim="800000"/>
            <a:headEnd/>
            <a:tailEnd/>
          </a:ln>
        </p:spPr>
        <p:txBody>
          <a:bodyPr>
            <a:spAutoFit/>
          </a:bodyPr>
          <a:lstStyle/>
          <a:p>
            <a:pPr>
              <a:spcBef>
                <a:spcPct val="50000"/>
              </a:spcBef>
            </a:pPr>
            <a:r>
              <a:rPr lang="en-US" sz="1000" b="1"/>
              <a:t>7.</a:t>
            </a:r>
          </a:p>
        </p:txBody>
      </p:sp>
      <p:sp>
        <p:nvSpPr>
          <p:cNvPr id="2134" name="Text Box 603"/>
          <p:cNvSpPr txBox="1">
            <a:spLocks noChangeArrowheads="1"/>
          </p:cNvSpPr>
          <p:nvPr/>
        </p:nvSpPr>
        <p:spPr bwMode="auto">
          <a:xfrm>
            <a:off x="4514850" y="2514600"/>
            <a:ext cx="473075" cy="244475"/>
          </a:xfrm>
          <a:prstGeom prst="rect">
            <a:avLst/>
          </a:prstGeom>
          <a:noFill/>
          <a:ln w="9525">
            <a:noFill/>
            <a:miter lim="800000"/>
            <a:headEnd/>
            <a:tailEnd/>
          </a:ln>
        </p:spPr>
        <p:txBody>
          <a:bodyPr>
            <a:spAutoFit/>
          </a:bodyPr>
          <a:lstStyle/>
          <a:p>
            <a:pPr>
              <a:spcBef>
                <a:spcPct val="50000"/>
              </a:spcBef>
            </a:pPr>
            <a:r>
              <a:rPr lang="en-US" sz="1000" b="1"/>
              <a:t>8.</a:t>
            </a:r>
          </a:p>
        </p:txBody>
      </p:sp>
      <p:sp>
        <p:nvSpPr>
          <p:cNvPr id="2135" name="Text Box 604"/>
          <p:cNvSpPr txBox="1">
            <a:spLocks noChangeArrowheads="1"/>
          </p:cNvSpPr>
          <p:nvPr/>
        </p:nvSpPr>
        <p:spPr bwMode="auto">
          <a:xfrm>
            <a:off x="4514850" y="2057400"/>
            <a:ext cx="473075" cy="244475"/>
          </a:xfrm>
          <a:prstGeom prst="rect">
            <a:avLst/>
          </a:prstGeom>
          <a:noFill/>
          <a:ln w="9525">
            <a:noFill/>
            <a:miter lim="800000"/>
            <a:headEnd/>
            <a:tailEnd/>
          </a:ln>
        </p:spPr>
        <p:txBody>
          <a:bodyPr>
            <a:spAutoFit/>
          </a:bodyPr>
          <a:lstStyle/>
          <a:p>
            <a:pPr>
              <a:spcBef>
                <a:spcPct val="50000"/>
              </a:spcBef>
            </a:pPr>
            <a:r>
              <a:rPr lang="en-US" sz="1000" b="1"/>
              <a:t>9.</a:t>
            </a:r>
          </a:p>
        </p:txBody>
      </p:sp>
      <p:sp>
        <p:nvSpPr>
          <p:cNvPr id="2136" name="Text Box 606"/>
          <p:cNvSpPr txBox="1">
            <a:spLocks noChangeArrowheads="1"/>
          </p:cNvSpPr>
          <p:nvPr/>
        </p:nvSpPr>
        <p:spPr bwMode="auto">
          <a:xfrm>
            <a:off x="4505325" y="1447800"/>
            <a:ext cx="473075" cy="244475"/>
          </a:xfrm>
          <a:prstGeom prst="rect">
            <a:avLst/>
          </a:prstGeom>
          <a:noFill/>
          <a:ln w="9525">
            <a:noFill/>
            <a:miter lim="800000"/>
            <a:headEnd/>
            <a:tailEnd/>
          </a:ln>
        </p:spPr>
        <p:txBody>
          <a:bodyPr>
            <a:spAutoFit/>
          </a:bodyPr>
          <a:lstStyle/>
          <a:p>
            <a:pPr>
              <a:spcBef>
                <a:spcPct val="50000"/>
              </a:spcBef>
            </a:pPr>
            <a:r>
              <a:rPr lang="en-US" sz="1000" b="1"/>
              <a:t>10.</a:t>
            </a:r>
          </a:p>
        </p:txBody>
      </p:sp>
      <p:sp>
        <p:nvSpPr>
          <p:cNvPr id="2137" name="Text Box 607"/>
          <p:cNvSpPr txBox="1">
            <a:spLocks noChangeArrowheads="1"/>
          </p:cNvSpPr>
          <p:nvPr/>
        </p:nvSpPr>
        <p:spPr bwMode="auto">
          <a:xfrm>
            <a:off x="590550" y="57150"/>
            <a:ext cx="5334000" cy="276999"/>
          </a:xfrm>
          <a:prstGeom prst="rect">
            <a:avLst/>
          </a:prstGeom>
          <a:noFill/>
          <a:ln w="9525">
            <a:noFill/>
            <a:miter lim="800000"/>
            <a:headEnd/>
            <a:tailEnd/>
          </a:ln>
        </p:spPr>
        <p:txBody>
          <a:bodyPr wrap="square">
            <a:spAutoFit/>
          </a:bodyPr>
          <a:lstStyle/>
          <a:p>
            <a:pPr algn="ctr">
              <a:spcBef>
                <a:spcPct val="50000"/>
              </a:spcBef>
            </a:pPr>
            <a:r>
              <a:rPr lang="en-US" sz="1200" b="1" dirty="0" smtClean="0"/>
              <a:t>2013 </a:t>
            </a:r>
            <a:r>
              <a:rPr lang="en-US" sz="1200" b="1" dirty="0"/>
              <a:t>Lining Up </a:t>
            </a:r>
            <a:r>
              <a:rPr lang="en-US" sz="1200" b="1" dirty="0" smtClean="0"/>
              <a:t>Chart – Event Center West</a:t>
            </a:r>
            <a:endParaRPr lang="en-US" sz="1200" b="1" dirty="0"/>
          </a:p>
        </p:txBody>
      </p:sp>
      <p:sp>
        <p:nvSpPr>
          <p:cNvPr id="2138" name="Text Box 608"/>
          <p:cNvSpPr txBox="1">
            <a:spLocks noChangeArrowheads="1"/>
          </p:cNvSpPr>
          <p:nvPr/>
        </p:nvSpPr>
        <p:spPr bwMode="auto">
          <a:xfrm>
            <a:off x="5638800" y="4800362"/>
            <a:ext cx="3200400" cy="1615827"/>
          </a:xfrm>
          <a:prstGeom prst="rect">
            <a:avLst/>
          </a:prstGeom>
          <a:noFill/>
          <a:ln w="9525">
            <a:noFill/>
            <a:miter lim="800000"/>
            <a:headEnd/>
            <a:tailEnd/>
          </a:ln>
        </p:spPr>
        <p:txBody>
          <a:bodyPr wrap="square">
            <a:spAutoFit/>
          </a:bodyPr>
          <a:lstStyle/>
          <a:p>
            <a:pPr>
              <a:spcBef>
                <a:spcPct val="50000"/>
              </a:spcBef>
            </a:pPr>
            <a:r>
              <a:rPr lang="en-US" sz="1100" b="1" dirty="0" smtClean="0"/>
              <a:t>*IMPORTANT NOTE: The </a:t>
            </a:r>
            <a:r>
              <a:rPr lang="en-US" sz="1100" b="1" dirty="0" err="1" smtClean="0"/>
              <a:t>CenturyLink</a:t>
            </a:r>
            <a:r>
              <a:rPr lang="en-US" sz="1100" b="1" dirty="0" smtClean="0"/>
              <a:t> Event Center will be split lengthwise, from north to south. This diagram shows the marshal line up positions for the west side only.  Generally speaking, candidates from the College of Arts &amp; Sciences will line up West; candidates from other Schools and Colleges line up East.  B.S. candidates from Arts &amp; Sciences also line up east.  Marshals will be notified of any other exceptions to this rule.</a:t>
            </a:r>
            <a:endParaRPr lang="en-US" sz="1100" b="1" dirty="0"/>
          </a:p>
        </p:txBody>
      </p:sp>
      <p:sp>
        <p:nvSpPr>
          <p:cNvPr id="2150" name="Line 653"/>
          <p:cNvSpPr>
            <a:spLocks noChangeShapeType="1"/>
          </p:cNvSpPr>
          <p:nvPr/>
        </p:nvSpPr>
        <p:spPr bwMode="auto">
          <a:xfrm>
            <a:off x="561975" y="228600"/>
            <a:ext cx="0" cy="304800"/>
          </a:xfrm>
          <a:prstGeom prst="line">
            <a:avLst/>
          </a:prstGeom>
          <a:noFill/>
          <a:ln w="9525">
            <a:solidFill>
              <a:schemeClr val="tx1"/>
            </a:solidFill>
            <a:round/>
            <a:headEnd type="triangle" w="med" len="med"/>
            <a:tailEnd type="triangle" w="med" len="med"/>
          </a:ln>
        </p:spPr>
        <p:txBody>
          <a:bodyPr/>
          <a:lstStyle/>
          <a:p>
            <a:endParaRPr lang="en-US"/>
          </a:p>
        </p:txBody>
      </p:sp>
      <p:sp>
        <p:nvSpPr>
          <p:cNvPr id="2151" name="Line 654"/>
          <p:cNvSpPr>
            <a:spLocks noChangeShapeType="1"/>
          </p:cNvSpPr>
          <p:nvPr/>
        </p:nvSpPr>
        <p:spPr bwMode="auto">
          <a:xfrm>
            <a:off x="428625" y="381000"/>
            <a:ext cx="276225" cy="0"/>
          </a:xfrm>
          <a:prstGeom prst="line">
            <a:avLst/>
          </a:prstGeom>
          <a:noFill/>
          <a:ln w="9525">
            <a:solidFill>
              <a:schemeClr val="tx1"/>
            </a:solidFill>
            <a:round/>
            <a:headEnd type="triangle" w="med" len="med"/>
            <a:tailEnd type="triangle" w="med" len="med"/>
          </a:ln>
        </p:spPr>
        <p:txBody>
          <a:bodyPr/>
          <a:lstStyle/>
          <a:p>
            <a:endParaRPr lang="en-US"/>
          </a:p>
        </p:txBody>
      </p:sp>
      <p:sp>
        <p:nvSpPr>
          <p:cNvPr id="2152" name="Text Box 655"/>
          <p:cNvSpPr txBox="1">
            <a:spLocks noChangeArrowheads="1"/>
          </p:cNvSpPr>
          <p:nvPr/>
        </p:nvSpPr>
        <p:spPr bwMode="auto">
          <a:xfrm>
            <a:off x="228600" y="285750"/>
            <a:ext cx="228600" cy="214313"/>
          </a:xfrm>
          <a:prstGeom prst="rect">
            <a:avLst/>
          </a:prstGeom>
          <a:noFill/>
          <a:ln w="9525">
            <a:noFill/>
            <a:miter lim="800000"/>
            <a:headEnd/>
            <a:tailEnd/>
          </a:ln>
        </p:spPr>
        <p:txBody>
          <a:bodyPr>
            <a:spAutoFit/>
          </a:bodyPr>
          <a:lstStyle/>
          <a:p>
            <a:pPr eaLnBrk="0" hangingPunct="0"/>
            <a:r>
              <a:rPr lang="en-US" sz="800" b="1" dirty="0"/>
              <a:t>S</a:t>
            </a:r>
          </a:p>
        </p:txBody>
      </p:sp>
      <p:sp>
        <p:nvSpPr>
          <p:cNvPr id="2153" name="Text Box 656"/>
          <p:cNvSpPr txBox="1">
            <a:spLocks noChangeArrowheads="1"/>
          </p:cNvSpPr>
          <p:nvPr/>
        </p:nvSpPr>
        <p:spPr bwMode="auto">
          <a:xfrm>
            <a:off x="352425" y="509588"/>
            <a:ext cx="400050" cy="214312"/>
          </a:xfrm>
          <a:prstGeom prst="rect">
            <a:avLst/>
          </a:prstGeom>
          <a:noFill/>
          <a:ln w="9525">
            <a:noFill/>
            <a:miter lim="800000"/>
            <a:headEnd/>
            <a:tailEnd/>
          </a:ln>
        </p:spPr>
        <p:txBody>
          <a:bodyPr>
            <a:spAutoFit/>
          </a:bodyPr>
          <a:lstStyle/>
          <a:p>
            <a:pPr algn="ctr" eaLnBrk="0" hangingPunct="0"/>
            <a:r>
              <a:rPr lang="en-US" sz="800" b="1" dirty="0"/>
              <a:t>E</a:t>
            </a:r>
          </a:p>
        </p:txBody>
      </p:sp>
      <p:sp>
        <p:nvSpPr>
          <p:cNvPr id="2154" name="Text Box 657"/>
          <p:cNvSpPr txBox="1">
            <a:spLocks noChangeArrowheads="1"/>
          </p:cNvSpPr>
          <p:nvPr/>
        </p:nvSpPr>
        <p:spPr bwMode="auto">
          <a:xfrm>
            <a:off x="647700" y="285750"/>
            <a:ext cx="381000" cy="214313"/>
          </a:xfrm>
          <a:prstGeom prst="rect">
            <a:avLst/>
          </a:prstGeom>
          <a:noFill/>
          <a:ln w="9525">
            <a:noFill/>
            <a:miter lim="800000"/>
            <a:headEnd/>
            <a:tailEnd/>
          </a:ln>
        </p:spPr>
        <p:txBody>
          <a:bodyPr>
            <a:spAutoFit/>
          </a:bodyPr>
          <a:lstStyle/>
          <a:p>
            <a:pPr eaLnBrk="0" hangingPunct="0"/>
            <a:r>
              <a:rPr lang="en-US" sz="800" b="1" dirty="0"/>
              <a:t>N</a:t>
            </a:r>
          </a:p>
        </p:txBody>
      </p:sp>
      <p:sp>
        <p:nvSpPr>
          <p:cNvPr id="2155" name="Text Box 658"/>
          <p:cNvSpPr txBox="1">
            <a:spLocks noChangeArrowheads="1"/>
          </p:cNvSpPr>
          <p:nvPr/>
        </p:nvSpPr>
        <p:spPr bwMode="auto">
          <a:xfrm>
            <a:off x="428625" y="57150"/>
            <a:ext cx="304800" cy="214313"/>
          </a:xfrm>
          <a:prstGeom prst="rect">
            <a:avLst/>
          </a:prstGeom>
          <a:noFill/>
          <a:ln w="9525">
            <a:noFill/>
            <a:miter lim="800000"/>
            <a:headEnd/>
            <a:tailEnd/>
          </a:ln>
        </p:spPr>
        <p:txBody>
          <a:bodyPr>
            <a:spAutoFit/>
          </a:bodyPr>
          <a:lstStyle/>
          <a:p>
            <a:pPr eaLnBrk="0" hangingPunct="0"/>
            <a:r>
              <a:rPr lang="en-US" sz="800" b="1" dirty="0"/>
              <a:t>W</a:t>
            </a:r>
          </a:p>
        </p:txBody>
      </p:sp>
      <p:sp>
        <p:nvSpPr>
          <p:cNvPr id="2173" name="Text Box 715"/>
          <p:cNvSpPr txBox="1">
            <a:spLocks noChangeArrowheads="1"/>
          </p:cNvSpPr>
          <p:nvPr/>
        </p:nvSpPr>
        <p:spPr bwMode="auto">
          <a:xfrm>
            <a:off x="7467600" y="820579"/>
            <a:ext cx="1524000" cy="246221"/>
          </a:xfrm>
          <a:prstGeom prst="rect">
            <a:avLst/>
          </a:prstGeom>
          <a:noFill/>
          <a:ln w="9525">
            <a:noFill/>
            <a:miter lim="800000"/>
            <a:headEnd/>
            <a:tailEnd/>
          </a:ln>
        </p:spPr>
        <p:txBody>
          <a:bodyPr wrap="square">
            <a:spAutoFit/>
          </a:bodyPr>
          <a:lstStyle/>
          <a:p>
            <a:pPr>
              <a:spcBef>
                <a:spcPct val="50000"/>
              </a:spcBef>
            </a:pPr>
            <a:r>
              <a:rPr lang="en-US" sz="1000" dirty="0">
                <a:solidFill>
                  <a:srgbClr val="00B050"/>
                </a:solidFill>
              </a:rPr>
              <a:t>= </a:t>
            </a:r>
            <a:r>
              <a:rPr lang="en-US" sz="1000" dirty="0" smtClean="0">
                <a:solidFill>
                  <a:srgbClr val="00B050"/>
                </a:solidFill>
              </a:rPr>
              <a:t>“</a:t>
            </a:r>
            <a:r>
              <a:rPr lang="en-US" sz="1000" dirty="0" err="1">
                <a:solidFill>
                  <a:srgbClr val="00B050"/>
                </a:solidFill>
              </a:rPr>
              <a:t>W</a:t>
            </a:r>
            <a:r>
              <a:rPr lang="en-US" sz="1000" dirty="0" err="1" smtClean="0">
                <a:solidFill>
                  <a:srgbClr val="00B050"/>
                </a:solidFill>
              </a:rPr>
              <a:t>estend</a:t>
            </a:r>
            <a:r>
              <a:rPr lang="en-US" sz="1000" dirty="0" smtClean="0">
                <a:solidFill>
                  <a:srgbClr val="00B050"/>
                </a:solidFill>
              </a:rPr>
              <a:t>” </a:t>
            </a:r>
            <a:r>
              <a:rPr lang="en-US" sz="1000" dirty="0">
                <a:solidFill>
                  <a:srgbClr val="00B050"/>
                </a:solidFill>
              </a:rPr>
              <a:t>marshals                     </a:t>
            </a:r>
          </a:p>
        </p:txBody>
      </p:sp>
      <p:sp>
        <p:nvSpPr>
          <p:cNvPr id="2183" name="Oval 726"/>
          <p:cNvSpPr>
            <a:spLocks noChangeArrowheads="1"/>
          </p:cNvSpPr>
          <p:nvPr/>
        </p:nvSpPr>
        <p:spPr bwMode="auto">
          <a:xfrm>
            <a:off x="7419975" y="915829"/>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184" name="Text Box 741"/>
          <p:cNvSpPr txBox="1">
            <a:spLocks noChangeArrowheads="1"/>
          </p:cNvSpPr>
          <p:nvPr/>
        </p:nvSpPr>
        <p:spPr bwMode="auto">
          <a:xfrm>
            <a:off x="3886200" y="1295400"/>
            <a:ext cx="685800" cy="523220"/>
          </a:xfrm>
          <a:prstGeom prst="rect">
            <a:avLst/>
          </a:prstGeom>
          <a:noFill/>
          <a:ln w="9525">
            <a:noFill/>
            <a:miter lim="800000"/>
            <a:headEnd/>
            <a:tailEnd/>
          </a:ln>
        </p:spPr>
        <p:txBody>
          <a:bodyPr>
            <a:spAutoFit/>
          </a:bodyPr>
          <a:lstStyle/>
          <a:p>
            <a:pPr>
              <a:spcBef>
                <a:spcPct val="50000"/>
              </a:spcBef>
            </a:pPr>
            <a:r>
              <a:rPr lang="en-US" sz="700" dirty="0" smtClean="0"/>
              <a:t>Nomura                Sumida               Vu          Washuta          </a:t>
            </a:r>
            <a:endParaRPr lang="en-US" sz="700" dirty="0"/>
          </a:p>
        </p:txBody>
      </p:sp>
      <p:sp>
        <p:nvSpPr>
          <p:cNvPr id="2187" name="Text Box 744"/>
          <p:cNvSpPr txBox="1">
            <a:spLocks noChangeArrowheads="1"/>
          </p:cNvSpPr>
          <p:nvPr/>
        </p:nvSpPr>
        <p:spPr bwMode="auto">
          <a:xfrm>
            <a:off x="3629025" y="3778791"/>
            <a:ext cx="609600" cy="469359"/>
          </a:xfrm>
          <a:prstGeom prst="rect">
            <a:avLst/>
          </a:prstGeom>
          <a:noFill/>
          <a:ln w="9525">
            <a:noFill/>
            <a:miter lim="800000"/>
            <a:headEnd/>
            <a:tailEnd/>
          </a:ln>
        </p:spPr>
        <p:txBody>
          <a:bodyPr wrap="square">
            <a:spAutoFit/>
          </a:bodyPr>
          <a:lstStyle/>
          <a:p>
            <a:pPr>
              <a:spcBef>
                <a:spcPct val="50000"/>
              </a:spcBef>
            </a:pPr>
            <a:r>
              <a:rPr lang="en-US" sz="700" b="1" dirty="0" smtClean="0">
                <a:solidFill>
                  <a:schemeClr val="accent6"/>
                </a:solidFill>
              </a:rPr>
              <a:t>Boynton               </a:t>
            </a:r>
            <a:r>
              <a:rPr lang="en-US" sz="700" b="1" dirty="0" smtClean="0">
                <a:solidFill>
                  <a:schemeClr val="accent6"/>
                </a:solidFill>
              </a:rPr>
              <a:t>Vega</a:t>
            </a:r>
            <a:endParaRPr lang="en-US" sz="700" b="1" dirty="0">
              <a:solidFill>
                <a:schemeClr val="accent6"/>
              </a:solidFill>
            </a:endParaRPr>
          </a:p>
          <a:p>
            <a:pPr>
              <a:spcBef>
                <a:spcPct val="50000"/>
              </a:spcBef>
            </a:pPr>
            <a:endParaRPr lang="en-US" sz="700" b="1" dirty="0">
              <a:solidFill>
                <a:schemeClr val="accent6"/>
              </a:solidFill>
            </a:endParaRPr>
          </a:p>
        </p:txBody>
      </p:sp>
      <p:sp>
        <p:nvSpPr>
          <p:cNvPr id="2188" name="Text Box 745"/>
          <p:cNvSpPr txBox="1">
            <a:spLocks noChangeArrowheads="1"/>
          </p:cNvSpPr>
          <p:nvPr/>
        </p:nvSpPr>
        <p:spPr bwMode="auto">
          <a:xfrm>
            <a:off x="2844973" y="3733800"/>
            <a:ext cx="685800" cy="307777"/>
          </a:xfrm>
          <a:prstGeom prst="rect">
            <a:avLst/>
          </a:prstGeom>
          <a:noFill/>
          <a:ln w="9525">
            <a:noFill/>
            <a:miter lim="800000"/>
            <a:headEnd/>
            <a:tailEnd/>
          </a:ln>
        </p:spPr>
        <p:txBody>
          <a:bodyPr>
            <a:spAutoFit/>
          </a:bodyPr>
          <a:lstStyle/>
          <a:p>
            <a:pPr>
              <a:spcBef>
                <a:spcPct val="50000"/>
              </a:spcBef>
            </a:pPr>
            <a:r>
              <a:rPr lang="en-US" sz="700" dirty="0" err="1" smtClean="0"/>
              <a:t>Xxxx</a:t>
            </a:r>
            <a:r>
              <a:rPr lang="en-US" sz="700" dirty="0" smtClean="0"/>
              <a:t>             Sprugel</a:t>
            </a:r>
            <a:endParaRPr lang="en-US" sz="700" dirty="0"/>
          </a:p>
        </p:txBody>
      </p:sp>
      <p:sp>
        <p:nvSpPr>
          <p:cNvPr id="2189" name="Text Box 746"/>
          <p:cNvSpPr txBox="1">
            <a:spLocks noChangeArrowheads="1"/>
          </p:cNvSpPr>
          <p:nvPr/>
        </p:nvSpPr>
        <p:spPr bwMode="auto">
          <a:xfrm>
            <a:off x="2263948" y="3629025"/>
            <a:ext cx="762000" cy="523220"/>
          </a:xfrm>
          <a:prstGeom prst="rect">
            <a:avLst/>
          </a:prstGeom>
          <a:noFill/>
          <a:ln w="9525">
            <a:noFill/>
            <a:miter lim="800000"/>
            <a:headEnd/>
            <a:tailEnd/>
          </a:ln>
        </p:spPr>
        <p:txBody>
          <a:bodyPr>
            <a:spAutoFit/>
          </a:bodyPr>
          <a:lstStyle/>
          <a:p>
            <a:pPr>
              <a:spcBef>
                <a:spcPct val="50000"/>
              </a:spcBef>
            </a:pPr>
            <a:r>
              <a:rPr lang="en-US" sz="700" dirty="0" smtClean="0"/>
              <a:t>18. Wong                   19. </a:t>
            </a:r>
            <a:r>
              <a:rPr lang="en-US" sz="700" dirty="0" err="1" smtClean="0"/>
              <a:t>Janes</a:t>
            </a:r>
            <a:r>
              <a:rPr lang="en-US" sz="700" dirty="0" smtClean="0"/>
              <a:t>                16. </a:t>
            </a:r>
            <a:r>
              <a:rPr lang="en-US" sz="700" dirty="0" err="1" smtClean="0"/>
              <a:t>Stahr</a:t>
            </a:r>
            <a:r>
              <a:rPr lang="en-US" sz="700" dirty="0" smtClean="0"/>
              <a:t>                   17. Lee</a:t>
            </a:r>
            <a:endParaRPr lang="en-US" sz="700" dirty="0"/>
          </a:p>
        </p:txBody>
      </p:sp>
      <p:sp>
        <p:nvSpPr>
          <p:cNvPr id="2190" name="Text Box 747"/>
          <p:cNvSpPr txBox="1">
            <a:spLocks noChangeArrowheads="1"/>
          </p:cNvSpPr>
          <p:nvPr/>
        </p:nvSpPr>
        <p:spPr bwMode="auto">
          <a:xfrm>
            <a:off x="1009650" y="3629025"/>
            <a:ext cx="838200" cy="523220"/>
          </a:xfrm>
          <a:prstGeom prst="rect">
            <a:avLst/>
          </a:prstGeom>
          <a:noFill/>
          <a:ln w="9525">
            <a:noFill/>
            <a:miter lim="800000"/>
            <a:headEnd/>
            <a:tailEnd/>
          </a:ln>
        </p:spPr>
        <p:txBody>
          <a:bodyPr>
            <a:spAutoFit/>
          </a:bodyPr>
          <a:lstStyle/>
          <a:p>
            <a:pPr>
              <a:spcBef>
                <a:spcPct val="50000"/>
              </a:spcBef>
            </a:pPr>
            <a:r>
              <a:rPr lang="en-US" sz="700" dirty="0" smtClean="0"/>
              <a:t>26.  Jundt                  27.  Morrison                    24.  </a:t>
            </a:r>
            <a:r>
              <a:rPr lang="en-US" sz="700" smtClean="0"/>
              <a:t>Taylor                 </a:t>
            </a:r>
            <a:r>
              <a:rPr lang="en-US" sz="700" dirty="0" smtClean="0"/>
              <a:t>25.  </a:t>
            </a:r>
            <a:r>
              <a:rPr lang="en-US" sz="700" dirty="0" err="1" smtClean="0"/>
              <a:t>Kirkendall</a:t>
            </a:r>
            <a:endParaRPr lang="en-US" sz="700" dirty="0"/>
          </a:p>
        </p:txBody>
      </p:sp>
      <p:sp>
        <p:nvSpPr>
          <p:cNvPr id="2191" name="Text Box 748"/>
          <p:cNvSpPr txBox="1">
            <a:spLocks noChangeArrowheads="1"/>
          </p:cNvSpPr>
          <p:nvPr/>
        </p:nvSpPr>
        <p:spPr bwMode="auto">
          <a:xfrm>
            <a:off x="3886200" y="1828800"/>
            <a:ext cx="762000" cy="523220"/>
          </a:xfrm>
          <a:prstGeom prst="rect">
            <a:avLst/>
          </a:prstGeom>
          <a:noFill/>
          <a:ln w="9525">
            <a:noFill/>
            <a:miter lim="800000"/>
            <a:headEnd/>
            <a:tailEnd/>
          </a:ln>
        </p:spPr>
        <p:txBody>
          <a:bodyPr>
            <a:spAutoFit/>
          </a:bodyPr>
          <a:lstStyle/>
          <a:p>
            <a:pPr>
              <a:spcBef>
                <a:spcPct val="50000"/>
              </a:spcBef>
            </a:pPr>
            <a:r>
              <a:rPr lang="en-US" sz="700" dirty="0" smtClean="0"/>
              <a:t>Kashima             So                  Herschensohn           </a:t>
            </a:r>
            <a:r>
              <a:rPr lang="en-US" sz="700"/>
              <a:t/>
            </a:r>
            <a:br>
              <a:rPr lang="en-US" sz="700"/>
            </a:br>
            <a:r>
              <a:rPr lang="en-US" sz="700" smtClean="0"/>
              <a:t>Webster            </a:t>
            </a:r>
            <a:endParaRPr lang="en-US" sz="700" dirty="0"/>
          </a:p>
        </p:txBody>
      </p:sp>
      <p:sp>
        <p:nvSpPr>
          <p:cNvPr id="2192" name="Text Box 749"/>
          <p:cNvSpPr txBox="1">
            <a:spLocks noChangeArrowheads="1"/>
          </p:cNvSpPr>
          <p:nvPr/>
        </p:nvSpPr>
        <p:spPr bwMode="auto">
          <a:xfrm>
            <a:off x="3886200" y="2362200"/>
            <a:ext cx="762000" cy="523220"/>
          </a:xfrm>
          <a:prstGeom prst="rect">
            <a:avLst/>
          </a:prstGeom>
          <a:noFill/>
          <a:ln w="9525">
            <a:noFill/>
            <a:miter lim="800000"/>
            <a:headEnd/>
            <a:tailEnd/>
          </a:ln>
        </p:spPr>
        <p:txBody>
          <a:bodyPr>
            <a:spAutoFit/>
          </a:bodyPr>
          <a:lstStyle/>
          <a:p>
            <a:pPr>
              <a:spcBef>
                <a:spcPct val="50000"/>
              </a:spcBef>
            </a:pPr>
            <a:r>
              <a:rPr lang="en-US" sz="700" dirty="0" smtClean="0"/>
              <a:t>Searle                    Kramer                   Thomas                     Ramamurthy</a:t>
            </a:r>
            <a:endParaRPr lang="en-US" sz="700" dirty="0"/>
          </a:p>
        </p:txBody>
      </p:sp>
      <p:sp>
        <p:nvSpPr>
          <p:cNvPr id="2193" name="Text Box 750"/>
          <p:cNvSpPr txBox="1">
            <a:spLocks noChangeArrowheads="1"/>
          </p:cNvSpPr>
          <p:nvPr/>
        </p:nvSpPr>
        <p:spPr bwMode="auto">
          <a:xfrm>
            <a:off x="3886200" y="2895600"/>
            <a:ext cx="914400" cy="523220"/>
          </a:xfrm>
          <a:prstGeom prst="rect">
            <a:avLst/>
          </a:prstGeom>
          <a:noFill/>
          <a:ln w="9525">
            <a:noFill/>
            <a:miter lim="800000"/>
            <a:headEnd/>
            <a:tailEnd/>
          </a:ln>
        </p:spPr>
        <p:txBody>
          <a:bodyPr>
            <a:spAutoFit/>
          </a:bodyPr>
          <a:lstStyle/>
          <a:p>
            <a:pPr>
              <a:spcBef>
                <a:spcPct val="50000"/>
              </a:spcBef>
            </a:pPr>
            <a:r>
              <a:rPr lang="en-US" sz="700" smtClean="0"/>
              <a:t>Gates                         Aoki                    </a:t>
            </a:r>
            <a:r>
              <a:rPr lang="en-US" sz="700" dirty="0" smtClean="0"/>
              <a:t>Stygall                   </a:t>
            </a:r>
            <a:r>
              <a:rPr lang="en-US" sz="700"/>
              <a:t/>
            </a:r>
            <a:br>
              <a:rPr lang="en-US" sz="700"/>
            </a:br>
            <a:r>
              <a:rPr lang="en-US" sz="700" smtClean="0"/>
              <a:t>Latsch                   </a:t>
            </a:r>
            <a:endParaRPr lang="en-US" sz="700" dirty="0"/>
          </a:p>
        </p:txBody>
      </p:sp>
      <p:sp>
        <p:nvSpPr>
          <p:cNvPr id="146" name="Rectangle 186"/>
          <p:cNvSpPr>
            <a:spLocks noChangeArrowheads="1"/>
          </p:cNvSpPr>
          <p:nvPr/>
        </p:nvSpPr>
        <p:spPr bwMode="auto">
          <a:xfrm rot="5400000">
            <a:off x="7724775" y="2990850"/>
            <a:ext cx="228600" cy="152400"/>
          </a:xfrm>
          <a:prstGeom prst="rect">
            <a:avLst/>
          </a:prstGeom>
          <a:noFill/>
          <a:ln w="9525">
            <a:solidFill>
              <a:schemeClr val="tx1"/>
            </a:solidFill>
            <a:miter lim="800000"/>
            <a:headEnd/>
            <a:tailEnd/>
          </a:ln>
        </p:spPr>
        <p:txBody>
          <a:bodyPr wrap="none" anchor="ctr"/>
          <a:lstStyle/>
          <a:p>
            <a:endParaRPr lang="en-US"/>
          </a:p>
        </p:txBody>
      </p:sp>
      <p:sp>
        <p:nvSpPr>
          <p:cNvPr id="147" name="Rectangle 191"/>
          <p:cNvSpPr>
            <a:spLocks noChangeArrowheads="1"/>
          </p:cNvSpPr>
          <p:nvPr/>
        </p:nvSpPr>
        <p:spPr bwMode="auto">
          <a:xfrm rot="5400000">
            <a:off x="7379493" y="2959894"/>
            <a:ext cx="228600" cy="214313"/>
          </a:xfrm>
          <a:prstGeom prst="rect">
            <a:avLst/>
          </a:prstGeom>
          <a:noFill/>
          <a:ln w="9525">
            <a:solidFill>
              <a:schemeClr val="tx1"/>
            </a:solidFill>
            <a:miter lim="800000"/>
            <a:headEnd/>
            <a:tailEnd/>
          </a:ln>
        </p:spPr>
        <p:txBody>
          <a:bodyPr wrap="none" anchor="ctr"/>
          <a:lstStyle/>
          <a:p>
            <a:endParaRPr lang="en-US"/>
          </a:p>
        </p:txBody>
      </p:sp>
      <p:sp>
        <p:nvSpPr>
          <p:cNvPr id="148" name="Rectangle 192"/>
          <p:cNvSpPr>
            <a:spLocks noChangeArrowheads="1"/>
          </p:cNvSpPr>
          <p:nvPr/>
        </p:nvSpPr>
        <p:spPr bwMode="auto">
          <a:xfrm rot="5400000">
            <a:off x="6912767" y="2912270"/>
            <a:ext cx="219076" cy="319088"/>
          </a:xfrm>
          <a:prstGeom prst="rect">
            <a:avLst/>
          </a:prstGeom>
          <a:noFill/>
          <a:ln w="9525">
            <a:solidFill>
              <a:schemeClr val="tx1"/>
            </a:solidFill>
            <a:miter lim="800000"/>
            <a:headEnd/>
            <a:tailEnd/>
          </a:ln>
        </p:spPr>
        <p:txBody>
          <a:bodyPr wrap="none" anchor="ctr"/>
          <a:lstStyle/>
          <a:p>
            <a:endParaRPr lang="en-US"/>
          </a:p>
        </p:txBody>
      </p:sp>
      <p:sp>
        <p:nvSpPr>
          <p:cNvPr id="149" name="Rectangle 194"/>
          <p:cNvSpPr>
            <a:spLocks noChangeArrowheads="1"/>
          </p:cNvSpPr>
          <p:nvPr/>
        </p:nvSpPr>
        <p:spPr bwMode="auto">
          <a:xfrm rot="5400000">
            <a:off x="7379494" y="3426619"/>
            <a:ext cx="228600" cy="214312"/>
          </a:xfrm>
          <a:prstGeom prst="rect">
            <a:avLst/>
          </a:prstGeom>
          <a:noFill/>
          <a:ln w="9525">
            <a:solidFill>
              <a:schemeClr val="tx1"/>
            </a:solidFill>
            <a:miter lim="800000"/>
            <a:headEnd/>
            <a:tailEnd/>
          </a:ln>
        </p:spPr>
        <p:txBody>
          <a:bodyPr wrap="none" anchor="ctr"/>
          <a:lstStyle/>
          <a:p>
            <a:endParaRPr lang="en-US"/>
          </a:p>
        </p:txBody>
      </p:sp>
      <p:sp>
        <p:nvSpPr>
          <p:cNvPr id="151" name="Rectangle 199"/>
          <p:cNvSpPr>
            <a:spLocks noChangeArrowheads="1"/>
          </p:cNvSpPr>
          <p:nvPr/>
        </p:nvSpPr>
        <p:spPr bwMode="auto">
          <a:xfrm rot="5400000">
            <a:off x="7724775" y="3448050"/>
            <a:ext cx="228600" cy="152400"/>
          </a:xfrm>
          <a:prstGeom prst="rect">
            <a:avLst/>
          </a:prstGeom>
          <a:noFill/>
          <a:ln w="9525">
            <a:solidFill>
              <a:schemeClr val="tx1"/>
            </a:solidFill>
            <a:miter lim="800000"/>
            <a:headEnd/>
            <a:tailEnd/>
          </a:ln>
        </p:spPr>
        <p:txBody>
          <a:bodyPr wrap="none" anchor="ctr"/>
          <a:lstStyle/>
          <a:p>
            <a:endParaRPr lang="en-US"/>
          </a:p>
        </p:txBody>
      </p:sp>
      <p:sp>
        <p:nvSpPr>
          <p:cNvPr id="152" name="Rectangle 192"/>
          <p:cNvSpPr>
            <a:spLocks noChangeArrowheads="1"/>
          </p:cNvSpPr>
          <p:nvPr/>
        </p:nvSpPr>
        <p:spPr bwMode="auto">
          <a:xfrm rot="5400000">
            <a:off x="6917531" y="3378995"/>
            <a:ext cx="219076" cy="319088"/>
          </a:xfrm>
          <a:prstGeom prst="rect">
            <a:avLst/>
          </a:prstGeom>
          <a:noFill/>
          <a:ln w="9525">
            <a:solidFill>
              <a:schemeClr val="tx1"/>
            </a:solidFill>
            <a:miter lim="800000"/>
            <a:headEnd/>
            <a:tailEnd/>
          </a:ln>
        </p:spPr>
        <p:txBody>
          <a:bodyPr wrap="none" anchor="ctr"/>
          <a:lstStyle/>
          <a:p>
            <a:endParaRPr lang="en-US"/>
          </a:p>
        </p:txBody>
      </p:sp>
      <p:sp>
        <p:nvSpPr>
          <p:cNvPr id="153" name="Rectangle 192"/>
          <p:cNvSpPr>
            <a:spLocks noChangeArrowheads="1"/>
          </p:cNvSpPr>
          <p:nvPr/>
        </p:nvSpPr>
        <p:spPr bwMode="auto">
          <a:xfrm rot="5400000">
            <a:off x="6379369" y="1831182"/>
            <a:ext cx="228601" cy="338138"/>
          </a:xfrm>
          <a:prstGeom prst="rect">
            <a:avLst/>
          </a:prstGeom>
          <a:noFill/>
          <a:ln w="9525">
            <a:solidFill>
              <a:schemeClr val="tx1"/>
            </a:solidFill>
            <a:miter lim="800000"/>
            <a:headEnd/>
            <a:tailEnd/>
          </a:ln>
        </p:spPr>
        <p:txBody>
          <a:bodyPr wrap="none" anchor="ctr"/>
          <a:lstStyle/>
          <a:p>
            <a:endParaRPr lang="en-US"/>
          </a:p>
        </p:txBody>
      </p:sp>
      <p:sp>
        <p:nvSpPr>
          <p:cNvPr id="154" name="Rectangle 197"/>
          <p:cNvSpPr>
            <a:spLocks noChangeArrowheads="1"/>
          </p:cNvSpPr>
          <p:nvPr/>
        </p:nvSpPr>
        <p:spPr bwMode="auto">
          <a:xfrm rot="5400000">
            <a:off x="6388896" y="2297906"/>
            <a:ext cx="209550" cy="338137"/>
          </a:xfrm>
          <a:prstGeom prst="rect">
            <a:avLst/>
          </a:prstGeom>
          <a:noFill/>
          <a:ln w="9525">
            <a:solidFill>
              <a:schemeClr val="tx1"/>
            </a:solidFill>
            <a:miter lim="800000"/>
            <a:headEnd/>
            <a:tailEnd/>
          </a:ln>
        </p:spPr>
        <p:txBody>
          <a:bodyPr wrap="none" anchor="ctr"/>
          <a:lstStyle/>
          <a:p>
            <a:endParaRPr lang="en-US"/>
          </a:p>
        </p:txBody>
      </p:sp>
      <p:sp>
        <p:nvSpPr>
          <p:cNvPr id="155" name="Rectangle 192"/>
          <p:cNvSpPr>
            <a:spLocks noChangeArrowheads="1"/>
          </p:cNvSpPr>
          <p:nvPr/>
        </p:nvSpPr>
        <p:spPr bwMode="auto">
          <a:xfrm rot="5400000">
            <a:off x="6393657" y="2921795"/>
            <a:ext cx="219076" cy="319088"/>
          </a:xfrm>
          <a:prstGeom prst="rect">
            <a:avLst/>
          </a:prstGeom>
          <a:noFill/>
          <a:ln w="9525">
            <a:solidFill>
              <a:schemeClr val="tx1"/>
            </a:solidFill>
            <a:miter lim="800000"/>
            <a:headEnd/>
            <a:tailEnd/>
          </a:ln>
        </p:spPr>
        <p:txBody>
          <a:bodyPr wrap="none" anchor="ctr"/>
          <a:lstStyle/>
          <a:p>
            <a:endParaRPr lang="en-US"/>
          </a:p>
        </p:txBody>
      </p:sp>
      <p:sp>
        <p:nvSpPr>
          <p:cNvPr id="156" name="Rectangle 192"/>
          <p:cNvSpPr>
            <a:spLocks noChangeArrowheads="1"/>
          </p:cNvSpPr>
          <p:nvPr/>
        </p:nvSpPr>
        <p:spPr bwMode="auto">
          <a:xfrm rot="5400000">
            <a:off x="6398421" y="3388520"/>
            <a:ext cx="219076" cy="319088"/>
          </a:xfrm>
          <a:prstGeom prst="rect">
            <a:avLst/>
          </a:prstGeom>
          <a:noFill/>
          <a:ln w="9525">
            <a:solidFill>
              <a:schemeClr val="tx1"/>
            </a:solidFill>
            <a:miter lim="800000"/>
            <a:headEnd/>
            <a:tailEnd/>
          </a:ln>
        </p:spPr>
        <p:txBody>
          <a:bodyPr wrap="none" anchor="ctr"/>
          <a:lstStyle/>
          <a:p>
            <a:endParaRPr lang="en-US"/>
          </a:p>
        </p:txBody>
      </p:sp>
      <p:sp>
        <p:nvSpPr>
          <p:cNvPr id="158" name="Arc 157"/>
          <p:cNvSpPr/>
          <p:nvPr/>
        </p:nvSpPr>
        <p:spPr>
          <a:xfrm rot="16200000">
            <a:off x="4530056" y="2472957"/>
            <a:ext cx="3036337" cy="399748"/>
          </a:xfrm>
          <a:prstGeom prst="arc">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0" name="Arc 159"/>
          <p:cNvSpPr/>
          <p:nvPr/>
        </p:nvSpPr>
        <p:spPr>
          <a:xfrm rot="10800000">
            <a:off x="5848351" y="1066800"/>
            <a:ext cx="152399" cy="3200400"/>
          </a:xfrm>
          <a:prstGeom prst="arc">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62" name="Straight Connector 161"/>
          <p:cNvCxnSpPr/>
          <p:nvPr/>
        </p:nvCxnSpPr>
        <p:spPr>
          <a:xfrm>
            <a:off x="6400800" y="1143000"/>
            <a:ext cx="2514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6400800" y="4343400"/>
            <a:ext cx="2514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65" name="Line 535"/>
          <p:cNvSpPr>
            <a:spLocks noChangeShapeType="1"/>
          </p:cNvSpPr>
          <p:nvPr/>
        </p:nvSpPr>
        <p:spPr bwMode="auto">
          <a:xfrm>
            <a:off x="-304800" y="990600"/>
            <a:ext cx="914400" cy="0"/>
          </a:xfrm>
          <a:prstGeom prst="line">
            <a:avLst/>
          </a:prstGeom>
          <a:noFill/>
          <a:ln w="28575">
            <a:solidFill>
              <a:schemeClr val="tx1"/>
            </a:solidFill>
            <a:round/>
            <a:headEnd/>
            <a:tailEnd/>
          </a:ln>
          <a:effectLst/>
        </p:spPr>
        <p:txBody>
          <a:bodyPr/>
          <a:lstStyle/>
          <a:p>
            <a:endParaRPr lang="en-US"/>
          </a:p>
        </p:txBody>
      </p:sp>
      <p:sp>
        <p:nvSpPr>
          <p:cNvPr id="166" name="Line 535"/>
          <p:cNvSpPr>
            <a:spLocks noChangeShapeType="1"/>
          </p:cNvSpPr>
          <p:nvPr/>
        </p:nvSpPr>
        <p:spPr bwMode="auto">
          <a:xfrm>
            <a:off x="1524000" y="990600"/>
            <a:ext cx="762000" cy="0"/>
          </a:xfrm>
          <a:prstGeom prst="line">
            <a:avLst/>
          </a:prstGeom>
          <a:noFill/>
          <a:ln w="28575">
            <a:solidFill>
              <a:schemeClr val="tx1"/>
            </a:solidFill>
            <a:round/>
            <a:headEnd/>
            <a:tailEnd/>
          </a:ln>
          <a:effectLst/>
        </p:spPr>
        <p:txBody>
          <a:bodyPr/>
          <a:lstStyle/>
          <a:p>
            <a:endParaRPr lang="en-US"/>
          </a:p>
        </p:txBody>
      </p:sp>
      <p:sp>
        <p:nvSpPr>
          <p:cNvPr id="167" name="Line 535"/>
          <p:cNvSpPr>
            <a:spLocks noChangeShapeType="1"/>
          </p:cNvSpPr>
          <p:nvPr/>
        </p:nvSpPr>
        <p:spPr bwMode="auto">
          <a:xfrm>
            <a:off x="3581400" y="990600"/>
            <a:ext cx="342900" cy="0"/>
          </a:xfrm>
          <a:prstGeom prst="line">
            <a:avLst/>
          </a:prstGeom>
          <a:noFill/>
          <a:ln w="28575">
            <a:solidFill>
              <a:schemeClr val="tx1"/>
            </a:solidFill>
            <a:round/>
            <a:headEnd/>
            <a:tailEnd/>
          </a:ln>
          <a:effectLst/>
        </p:spPr>
        <p:txBody>
          <a:bodyPr/>
          <a:lstStyle/>
          <a:p>
            <a:endParaRPr lang="en-US"/>
          </a:p>
        </p:txBody>
      </p:sp>
      <p:sp>
        <p:nvSpPr>
          <p:cNvPr id="168" name="Line 535"/>
          <p:cNvSpPr>
            <a:spLocks noChangeShapeType="1"/>
          </p:cNvSpPr>
          <p:nvPr/>
        </p:nvSpPr>
        <p:spPr bwMode="auto">
          <a:xfrm>
            <a:off x="4905375" y="990600"/>
            <a:ext cx="457200" cy="0"/>
          </a:xfrm>
          <a:prstGeom prst="line">
            <a:avLst/>
          </a:prstGeom>
          <a:noFill/>
          <a:ln w="28575">
            <a:solidFill>
              <a:schemeClr val="tx1"/>
            </a:solidFill>
            <a:round/>
            <a:headEnd/>
            <a:tailEnd/>
          </a:ln>
          <a:effectLst/>
        </p:spPr>
        <p:txBody>
          <a:bodyPr/>
          <a:lstStyle/>
          <a:p>
            <a:endParaRPr lang="en-US"/>
          </a:p>
        </p:txBody>
      </p:sp>
      <p:sp>
        <p:nvSpPr>
          <p:cNvPr id="169" name="TextBox 168"/>
          <p:cNvSpPr txBox="1"/>
          <p:nvPr/>
        </p:nvSpPr>
        <p:spPr>
          <a:xfrm>
            <a:off x="3933825" y="838200"/>
            <a:ext cx="1143000" cy="246221"/>
          </a:xfrm>
          <a:prstGeom prst="rect">
            <a:avLst/>
          </a:prstGeom>
          <a:noFill/>
        </p:spPr>
        <p:txBody>
          <a:bodyPr wrap="square" rtlCol="0">
            <a:spAutoFit/>
          </a:bodyPr>
          <a:lstStyle/>
          <a:p>
            <a:r>
              <a:rPr lang="en-US" sz="1000" dirty="0" smtClean="0"/>
              <a:t>Faculty entrance</a:t>
            </a:r>
            <a:endParaRPr lang="en-US" sz="1000" dirty="0"/>
          </a:p>
        </p:txBody>
      </p:sp>
      <p:sp>
        <p:nvSpPr>
          <p:cNvPr id="170" name="TextBox 169"/>
          <p:cNvSpPr txBox="1"/>
          <p:nvPr/>
        </p:nvSpPr>
        <p:spPr>
          <a:xfrm>
            <a:off x="2171700" y="838200"/>
            <a:ext cx="1504950" cy="246221"/>
          </a:xfrm>
          <a:prstGeom prst="rect">
            <a:avLst/>
          </a:prstGeom>
          <a:noFill/>
        </p:spPr>
        <p:txBody>
          <a:bodyPr wrap="square" rtlCol="0">
            <a:spAutoFit/>
          </a:bodyPr>
          <a:lstStyle/>
          <a:p>
            <a:pPr algn="ctr"/>
            <a:r>
              <a:rPr lang="en-US" sz="1000" dirty="0" smtClean="0"/>
              <a:t>Purple Ticket entrance</a:t>
            </a:r>
            <a:endParaRPr lang="en-US" sz="1000" dirty="0"/>
          </a:p>
        </p:txBody>
      </p:sp>
      <p:sp>
        <p:nvSpPr>
          <p:cNvPr id="171" name="TextBox 170"/>
          <p:cNvSpPr txBox="1"/>
          <p:nvPr/>
        </p:nvSpPr>
        <p:spPr>
          <a:xfrm>
            <a:off x="533400" y="771525"/>
            <a:ext cx="1143000" cy="400110"/>
          </a:xfrm>
          <a:prstGeom prst="rect">
            <a:avLst/>
          </a:prstGeom>
          <a:noFill/>
        </p:spPr>
        <p:txBody>
          <a:bodyPr wrap="square" rtlCol="0">
            <a:spAutoFit/>
          </a:bodyPr>
          <a:lstStyle/>
          <a:p>
            <a:pPr algn="ctr"/>
            <a:r>
              <a:rPr lang="en-US" sz="1000" dirty="0" smtClean="0"/>
              <a:t>Gold Ticket entrance</a:t>
            </a:r>
            <a:endParaRPr lang="en-US" sz="1000" dirty="0"/>
          </a:p>
        </p:txBody>
      </p:sp>
      <p:cxnSp>
        <p:nvCxnSpPr>
          <p:cNvPr id="172" name="Straight Connector 171"/>
          <p:cNvCxnSpPr/>
          <p:nvPr/>
        </p:nvCxnSpPr>
        <p:spPr>
          <a:xfrm>
            <a:off x="1524000" y="990600"/>
            <a:ext cx="0" cy="22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H="1">
            <a:off x="266700" y="1219200"/>
            <a:ext cx="12573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266700" y="1219200"/>
            <a:ext cx="0" cy="304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Arrow Connector 174"/>
          <p:cNvCxnSpPr/>
          <p:nvPr/>
        </p:nvCxnSpPr>
        <p:spPr>
          <a:xfrm>
            <a:off x="152400" y="2362200"/>
            <a:ext cx="0"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6" name="Straight Arrow Connector 175"/>
          <p:cNvCxnSpPr/>
          <p:nvPr/>
        </p:nvCxnSpPr>
        <p:spPr>
          <a:xfrm>
            <a:off x="152400" y="3619500"/>
            <a:ext cx="0"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7" name="Straight Arrow Connector 176"/>
          <p:cNvCxnSpPr/>
          <p:nvPr/>
        </p:nvCxnSpPr>
        <p:spPr>
          <a:xfrm flipH="1">
            <a:off x="381000" y="1123950"/>
            <a:ext cx="228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3943350" y="990600"/>
            <a:ext cx="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3962400" y="1143000"/>
            <a:ext cx="1295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5257800" y="1143000"/>
            <a:ext cx="0" cy="1752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6086475" y="1019175"/>
            <a:ext cx="0" cy="6858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flipH="1">
            <a:off x="4638675" y="4114800"/>
            <a:ext cx="9144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flipH="1">
            <a:off x="4638675" y="4038600"/>
            <a:ext cx="8382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flipH="1">
            <a:off x="4638675" y="3962400"/>
            <a:ext cx="762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H="1">
            <a:off x="4714875" y="3886200"/>
            <a:ext cx="609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6172200" y="838200"/>
            <a:ext cx="0" cy="75247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a:off x="6248400" y="685800"/>
            <a:ext cx="0" cy="762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a:stCxn id="295" idx="2"/>
          </p:cNvCxnSpPr>
          <p:nvPr/>
        </p:nvCxnSpPr>
        <p:spPr>
          <a:xfrm flipH="1">
            <a:off x="6324600" y="457199"/>
            <a:ext cx="2" cy="83820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a:off x="6096000" y="1695450"/>
            <a:ext cx="2209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p:nvCxnSpPr>
        <p:spPr>
          <a:xfrm>
            <a:off x="6181725" y="1590675"/>
            <a:ext cx="2209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6248400" y="1447800"/>
            <a:ext cx="22098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a:off x="6324600" y="1295400"/>
            <a:ext cx="2286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8305800" y="1704975"/>
            <a:ext cx="0" cy="76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a:off x="8391525" y="1609725"/>
            <a:ext cx="0" cy="533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a:off x="8496300" y="1447800"/>
            <a:ext cx="0" cy="762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a:off x="8610600" y="1295400"/>
            <a:ext cx="0" cy="1371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56" name="Oval 726"/>
          <p:cNvSpPr>
            <a:spLocks noChangeArrowheads="1"/>
          </p:cNvSpPr>
          <p:nvPr/>
        </p:nvSpPr>
        <p:spPr bwMode="auto">
          <a:xfrm>
            <a:off x="8572500" y="1257300"/>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57" name="Oval 726"/>
          <p:cNvSpPr>
            <a:spLocks noChangeArrowheads="1"/>
          </p:cNvSpPr>
          <p:nvPr/>
        </p:nvSpPr>
        <p:spPr bwMode="auto">
          <a:xfrm>
            <a:off x="8448675" y="1409700"/>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58" name="Oval 726"/>
          <p:cNvSpPr>
            <a:spLocks noChangeArrowheads="1"/>
          </p:cNvSpPr>
          <p:nvPr/>
        </p:nvSpPr>
        <p:spPr bwMode="auto">
          <a:xfrm>
            <a:off x="8334375" y="1562100"/>
            <a:ext cx="76200" cy="76200"/>
          </a:xfrm>
          <a:prstGeom prst="ellipse">
            <a:avLst/>
          </a:prstGeom>
          <a:solidFill>
            <a:srgbClr val="00B050"/>
          </a:solidFill>
          <a:ln w="9525">
            <a:solidFill>
              <a:srgbClr val="00B050"/>
            </a:solidFill>
            <a:round/>
            <a:headEnd/>
            <a:tailEnd/>
          </a:ln>
        </p:spPr>
        <p:txBody>
          <a:bodyPr wrap="none" anchor="ctr"/>
          <a:lstStyle/>
          <a:p>
            <a:endParaRPr lang="en-US"/>
          </a:p>
        </p:txBody>
      </p:sp>
      <p:cxnSp>
        <p:nvCxnSpPr>
          <p:cNvPr id="260" name="Straight Arrow Connector 259"/>
          <p:cNvCxnSpPr/>
          <p:nvPr/>
        </p:nvCxnSpPr>
        <p:spPr>
          <a:xfrm flipH="1">
            <a:off x="8153400" y="1828800"/>
            <a:ext cx="152400" cy="0"/>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5" name="Straight Arrow Connector 264"/>
          <p:cNvCxnSpPr/>
          <p:nvPr/>
        </p:nvCxnSpPr>
        <p:spPr>
          <a:xfrm flipH="1">
            <a:off x="8172450" y="2152650"/>
            <a:ext cx="228600" cy="0"/>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6" name="Oval 726"/>
          <p:cNvSpPr>
            <a:spLocks noChangeArrowheads="1"/>
          </p:cNvSpPr>
          <p:nvPr/>
        </p:nvSpPr>
        <p:spPr bwMode="auto">
          <a:xfrm>
            <a:off x="8248650" y="1647825"/>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67" name="Oval 726"/>
          <p:cNvSpPr>
            <a:spLocks noChangeArrowheads="1"/>
          </p:cNvSpPr>
          <p:nvPr/>
        </p:nvSpPr>
        <p:spPr bwMode="auto">
          <a:xfrm>
            <a:off x="8258175" y="1781175"/>
            <a:ext cx="76200" cy="76200"/>
          </a:xfrm>
          <a:prstGeom prst="ellipse">
            <a:avLst/>
          </a:prstGeom>
          <a:solidFill>
            <a:srgbClr val="00B050"/>
          </a:solidFill>
          <a:ln w="9525">
            <a:solidFill>
              <a:srgbClr val="00B050"/>
            </a:solidFill>
            <a:round/>
            <a:headEnd/>
            <a:tailEnd/>
          </a:ln>
        </p:spPr>
        <p:txBody>
          <a:bodyPr wrap="none" anchor="ctr"/>
          <a:lstStyle/>
          <a:p>
            <a:endParaRPr lang="en-US"/>
          </a:p>
        </p:txBody>
      </p:sp>
      <p:cxnSp>
        <p:nvCxnSpPr>
          <p:cNvPr id="269" name="Straight Arrow Connector 268"/>
          <p:cNvCxnSpPr/>
          <p:nvPr/>
        </p:nvCxnSpPr>
        <p:spPr>
          <a:xfrm flipH="1">
            <a:off x="8172450" y="2257425"/>
            <a:ext cx="304800" cy="0"/>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1" name="Oval 726"/>
          <p:cNvSpPr>
            <a:spLocks noChangeArrowheads="1"/>
          </p:cNvSpPr>
          <p:nvPr/>
        </p:nvSpPr>
        <p:spPr bwMode="auto">
          <a:xfrm>
            <a:off x="8353425" y="2095500"/>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72" name="Oval 726"/>
          <p:cNvSpPr>
            <a:spLocks noChangeArrowheads="1"/>
          </p:cNvSpPr>
          <p:nvPr/>
        </p:nvSpPr>
        <p:spPr bwMode="auto">
          <a:xfrm>
            <a:off x="8448675" y="2209800"/>
            <a:ext cx="76200" cy="76200"/>
          </a:xfrm>
          <a:prstGeom prst="ellipse">
            <a:avLst/>
          </a:prstGeom>
          <a:solidFill>
            <a:srgbClr val="00B050"/>
          </a:solidFill>
          <a:ln w="9525">
            <a:solidFill>
              <a:srgbClr val="00B050"/>
            </a:solidFill>
            <a:round/>
            <a:headEnd/>
            <a:tailEnd/>
          </a:ln>
        </p:spPr>
        <p:txBody>
          <a:bodyPr wrap="none" anchor="ctr"/>
          <a:lstStyle/>
          <a:p>
            <a:endParaRPr lang="en-US"/>
          </a:p>
        </p:txBody>
      </p:sp>
      <p:cxnSp>
        <p:nvCxnSpPr>
          <p:cNvPr id="274" name="Straight Arrow Connector 273"/>
          <p:cNvCxnSpPr/>
          <p:nvPr/>
        </p:nvCxnSpPr>
        <p:spPr>
          <a:xfrm flipH="1">
            <a:off x="8153400" y="2667000"/>
            <a:ext cx="457200" cy="0"/>
          </a:xfrm>
          <a:prstGeom prst="straightConnector1">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5" name="Oval 726"/>
          <p:cNvSpPr>
            <a:spLocks noChangeArrowheads="1"/>
          </p:cNvSpPr>
          <p:nvPr/>
        </p:nvSpPr>
        <p:spPr bwMode="auto">
          <a:xfrm>
            <a:off x="8562975" y="2619375"/>
            <a:ext cx="76200" cy="76200"/>
          </a:xfrm>
          <a:prstGeom prst="ellipse">
            <a:avLst/>
          </a:prstGeom>
          <a:solidFill>
            <a:srgbClr val="00B050"/>
          </a:solidFill>
          <a:ln w="9525">
            <a:solidFill>
              <a:srgbClr val="00B050"/>
            </a:solidFill>
            <a:round/>
            <a:headEnd/>
            <a:tailEnd/>
          </a:ln>
        </p:spPr>
        <p:txBody>
          <a:bodyPr wrap="none" anchor="ctr"/>
          <a:lstStyle/>
          <a:p>
            <a:endParaRPr lang="en-US"/>
          </a:p>
        </p:txBody>
      </p:sp>
      <p:sp>
        <p:nvSpPr>
          <p:cNvPr id="276" name="Rectangle 275"/>
          <p:cNvSpPr/>
          <p:nvPr/>
        </p:nvSpPr>
        <p:spPr>
          <a:xfrm>
            <a:off x="4572000" y="3657600"/>
            <a:ext cx="7048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3" name="Text Box 496"/>
          <p:cNvSpPr txBox="1">
            <a:spLocks noChangeArrowheads="1"/>
          </p:cNvSpPr>
          <p:nvPr/>
        </p:nvSpPr>
        <p:spPr bwMode="auto">
          <a:xfrm rot="5400000">
            <a:off x="4845843" y="3855243"/>
            <a:ext cx="685800" cy="214313"/>
          </a:xfrm>
          <a:prstGeom prst="rect">
            <a:avLst/>
          </a:prstGeom>
          <a:noFill/>
          <a:ln w="9525">
            <a:noFill/>
            <a:miter lim="800000"/>
            <a:headEnd/>
            <a:tailEnd/>
          </a:ln>
        </p:spPr>
        <p:txBody>
          <a:bodyPr>
            <a:spAutoFit/>
          </a:bodyPr>
          <a:lstStyle/>
          <a:p>
            <a:pPr eaLnBrk="0" hangingPunct="0"/>
            <a:r>
              <a:rPr lang="en-US" sz="800" b="1" dirty="0">
                <a:solidFill>
                  <a:schemeClr val="accent6"/>
                </a:solidFill>
              </a:rPr>
              <a:t>1. Grand</a:t>
            </a:r>
          </a:p>
        </p:txBody>
      </p:sp>
      <p:sp>
        <p:nvSpPr>
          <p:cNvPr id="2185" name="Text Box 742"/>
          <p:cNvSpPr txBox="1">
            <a:spLocks noChangeArrowheads="1"/>
          </p:cNvSpPr>
          <p:nvPr/>
        </p:nvSpPr>
        <p:spPr bwMode="auto">
          <a:xfrm rot="5400000">
            <a:off x="4701381" y="3929856"/>
            <a:ext cx="609600" cy="198438"/>
          </a:xfrm>
          <a:prstGeom prst="rect">
            <a:avLst/>
          </a:prstGeom>
          <a:noFill/>
          <a:ln w="9525">
            <a:noFill/>
            <a:miter lim="800000"/>
            <a:headEnd/>
            <a:tailEnd/>
          </a:ln>
        </p:spPr>
        <p:txBody>
          <a:bodyPr>
            <a:spAutoFit/>
          </a:bodyPr>
          <a:lstStyle/>
          <a:p>
            <a:pPr>
              <a:spcBef>
                <a:spcPct val="50000"/>
              </a:spcBef>
            </a:pPr>
            <a:r>
              <a:rPr lang="en-US" sz="700" b="1" dirty="0" smtClean="0">
                <a:solidFill>
                  <a:schemeClr val="accent6"/>
                </a:solidFill>
              </a:rPr>
              <a:t>Standal</a:t>
            </a:r>
            <a:endParaRPr lang="en-US" sz="700" b="1" dirty="0">
              <a:solidFill>
                <a:schemeClr val="accent6"/>
              </a:solidFill>
            </a:endParaRPr>
          </a:p>
        </p:txBody>
      </p:sp>
      <p:cxnSp>
        <p:nvCxnSpPr>
          <p:cNvPr id="279" name="Straight Arrow Connector 278"/>
          <p:cNvCxnSpPr/>
          <p:nvPr/>
        </p:nvCxnSpPr>
        <p:spPr>
          <a:xfrm>
            <a:off x="1933575" y="4057650"/>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0" name="Straight Arrow Connector 279"/>
          <p:cNvCxnSpPr/>
          <p:nvPr/>
        </p:nvCxnSpPr>
        <p:spPr>
          <a:xfrm>
            <a:off x="1933575" y="3943350"/>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1" name="Straight Arrow Connector 280"/>
          <p:cNvCxnSpPr/>
          <p:nvPr/>
        </p:nvCxnSpPr>
        <p:spPr>
          <a:xfrm>
            <a:off x="1933575" y="3838575"/>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2" name="Straight Arrow Connector 281"/>
          <p:cNvCxnSpPr/>
          <p:nvPr/>
        </p:nvCxnSpPr>
        <p:spPr>
          <a:xfrm>
            <a:off x="1933575" y="3733800"/>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3" name="Straight Arrow Connector 282"/>
          <p:cNvCxnSpPr/>
          <p:nvPr/>
        </p:nvCxnSpPr>
        <p:spPr>
          <a:xfrm>
            <a:off x="666750" y="4048125"/>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4" name="Straight Arrow Connector 283"/>
          <p:cNvCxnSpPr/>
          <p:nvPr/>
        </p:nvCxnSpPr>
        <p:spPr>
          <a:xfrm>
            <a:off x="666750" y="3933825"/>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5" name="Straight Arrow Connector 284"/>
          <p:cNvCxnSpPr/>
          <p:nvPr/>
        </p:nvCxnSpPr>
        <p:spPr>
          <a:xfrm>
            <a:off x="676275" y="3829050"/>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6" name="Straight Arrow Connector 285"/>
          <p:cNvCxnSpPr/>
          <p:nvPr/>
        </p:nvCxnSpPr>
        <p:spPr>
          <a:xfrm>
            <a:off x="676275" y="3724275"/>
            <a:ext cx="38100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8" name="Arc 287"/>
          <p:cNvSpPr/>
          <p:nvPr/>
        </p:nvSpPr>
        <p:spPr>
          <a:xfrm rot="16200000">
            <a:off x="2976563" y="3586163"/>
            <a:ext cx="6238875" cy="1066799"/>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9" name="Arc 288"/>
          <p:cNvSpPr/>
          <p:nvPr/>
        </p:nvSpPr>
        <p:spPr>
          <a:xfrm rot="16200000">
            <a:off x="2971801" y="3352801"/>
            <a:ext cx="6400800" cy="137159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4" name="Arc 293"/>
          <p:cNvSpPr/>
          <p:nvPr/>
        </p:nvSpPr>
        <p:spPr>
          <a:xfrm rot="16200000">
            <a:off x="2962275" y="3133726"/>
            <a:ext cx="6553200" cy="1676398"/>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5" name="Arc 294"/>
          <p:cNvSpPr/>
          <p:nvPr/>
        </p:nvSpPr>
        <p:spPr>
          <a:xfrm rot="16200000">
            <a:off x="2895601" y="2895599"/>
            <a:ext cx="6858001" cy="1981201"/>
          </a:xfrm>
          <a:prstGeom prst="arc">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7" name="TextBox 296"/>
          <p:cNvSpPr txBox="1"/>
          <p:nvPr/>
        </p:nvSpPr>
        <p:spPr>
          <a:xfrm>
            <a:off x="1981200" y="408801"/>
            <a:ext cx="1828800" cy="276999"/>
          </a:xfrm>
          <a:prstGeom prst="rect">
            <a:avLst/>
          </a:prstGeom>
          <a:noFill/>
        </p:spPr>
        <p:txBody>
          <a:bodyPr wrap="square" rtlCol="0">
            <a:spAutoFit/>
          </a:bodyPr>
          <a:lstStyle/>
          <a:p>
            <a:r>
              <a:rPr lang="en-US" sz="1200" dirty="0" smtClean="0"/>
              <a:t>Occidental Avenue</a:t>
            </a:r>
            <a:endParaRPr lang="en-US" sz="1200" dirty="0"/>
          </a:p>
        </p:txBody>
      </p:sp>
      <p:cxnSp>
        <p:nvCxnSpPr>
          <p:cNvPr id="157" name="Straight Connector 156"/>
          <p:cNvCxnSpPr/>
          <p:nvPr/>
        </p:nvCxnSpPr>
        <p:spPr>
          <a:xfrm>
            <a:off x="152400" y="6705600"/>
            <a:ext cx="5181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5334000" y="4876800"/>
            <a:ext cx="0" cy="1828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3" name="TextBox 162"/>
          <p:cNvSpPr txBox="1"/>
          <p:nvPr/>
        </p:nvSpPr>
        <p:spPr>
          <a:xfrm>
            <a:off x="1828800" y="5117068"/>
            <a:ext cx="1905000" cy="369332"/>
          </a:xfrm>
          <a:prstGeom prst="rect">
            <a:avLst/>
          </a:prstGeom>
          <a:noFill/>
        </p:spPr>
        <p:txBody>
          <a:bodyPr wrap="square" rtlCol="0">
            <a:spAutoFit/>
          </a:bodyPr>
          <a:lstStyle/>
          <a:p>
            <a:r>
              <a:rPr lang="en-US" sz="900" b="1" dirty="0" smtClean="0"/>
              <a:t>Event Center East  Line-up Area</a:t>
            </a:r>
            <a:br>
              <a:rPr lang="en-US" sz="900" b="1" dirty="0" smtClean="0"/>
            </a:br>
            <a:r>
              <a:rPr lang="en-US" sz="900" b="1" dirty="0" smtClean="0"/>
              <a:t> – other Schools and Colleges</a:t>
            </a:r>
            <a:endParaRPr lang="en-US" sz="900" b="1" dirty="0"/>
          </a:p>
        </p:txBody>
      </p:sp>
      <p:cxnSp>
        <p:nvCxnSpPr>
          <p:cNvPr id="159" name="Straight Connector 158"/>
          <p:cNvCxnSpPr/>
          <p:nvPr/>
        </p:nvCxnSpPr>
        <p:spPr>
          <a:xfrm>
            <a:off x="6172200" y="1600200"/>
            <a:ext cx="0" cy="114300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6248400" y="1447800"/>
            <a:ext cx="0" cy="121920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p:nvPr/>
        </p:nvCxnSpPr>
        <p:spPr>
          <a:xfrm>
            <a:off x="6248400" y="2667000"/>
            <a:ext cx="1524000" cy="0"/>
          </a:xfrm>
          <a:prstGeom prst="straightConnector1">
            <a:avLst/>
          </a:prstGeom>
          <a:ln w="19050">
            <a:solidFill>
              <a:schemeClr val="accent2"/>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8" name="Straight Arrow Connector 187"/>
          <p:cNvCxnSpPr/>
          <p:nvPr/>
        </p:nvCxnSpPr>
        <p:spPr>
          <a:xfrm>
            <a:off x="6172200" y="2743200"/>
            <a:ext cx="1600200" cy="0"/>
          </a:xfrm>
          <a:prstGeom prst="straightConnector1">
            <a:avLst/>
          </a:prstGeom>
          <a:ln w="19050">
            <a:solidFill>
              <a:schemeClr val="accent2"/>
            </a:solidFill>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2" name="TextBox 191"/>
          <p:cNvSpPr txBox="1"/>
          <p:nvPr/>
        </p:nvSpPr>
        <p:spPr>
          <a:xfrm>
            <a:off x="6638925" y="104775"/>
            <a:ext cx="2105025" cy="646331"/>
          </a:xfrm>
          <a:prstGeom prst="rect">
            <a:avLst/>
          </a:prstGeom>
          <a:noFill/>
        </p:spPr>
        <p:txBody>
          <a:bodyPr wrap="square" rtlCol="0">
            <a:spAutoFit/>
          </a:bodyPr>
          <a:lstStyle/>
          <a:p>
            <a:r>
              <a:rPr lang="en-US" sz="900" b="1" dirty="0" smtClean="0">
                <a:solidFill>
                  <a:schemeClr val="accent6"/>
                </a:solidFill>
              </a:rPr>
              <a:t>Note: Blue dashed line shows processional path for grand, diploma, &amp; faculty marshals, and the academic procession.  All others take red path.</a:t>
            </a:r>
            <a:endParaRPr lang="en-US" sz="900" b="1" dirty="0">
              <a:solidFill>
                <a:schemeClr val="accent6"/>
              </a:solidFill>
            </a:endParaRPr>
          </a:p>
        </p:txBody>
      </p:sp>
      <p:cxnSp>
        <p:nvCxnSpPr>
          <p:cNvPr id="181" name="Straight Arrow Connector 180"/>
          <p:cNvCxnSpPr/>
          <p:nvPr/>
        </p:nvCxnSpPr>
        <p:spPr>
          <a:xfrm>
            <a:off x="3390900" y="3886200"/>
            <a:ext cx="304800" cy="0"/>
          </a:xfrm>
          <a:prstGeom prst="straightConnector1">
            <a:avLst/>
          </a:prstGeom>
          <a:ln w="127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3" name="Straight Arrow Connector 182"/>
          <p:cNvCxnSpPr/>
          <p:nvPr/>
        </p:nvCxnSpPr>
        <p:spPr>
          <a:xfrm>
            <a:off x="3390900" y="3990975"/>
            <a:ext cx="304800" cy="0"/>
          </a:xfrm>
          <a:prstGeom prst="straightConnector1">
            <a:avLst/>
          </a:prstGeom>
          <a:ln w="12700">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86" name="Text Box 743"/>
          <p:cNvSpPr txBox="1">
            <a:spLocks noChangeArrowheads="1"/>
          </p:cNvSpPr>
          <p:nvPr/>
        </p:nvSpPr>
        <p:spPr bwMode="auto">
          <a:xfrm>
            <a:off x="4219574" y="3771900"/>
            <a:ext cx="647701" cy="307777"/>
          </a:xfrm>
          <a:prstGeom prst="rect">
            <a:avLst/>
          </a:prstGeom>
          <a:noFill/>
          <a:ln w="9525">
            <a:noFill/>
            <a:miter lim="800000"/>
            <a:headEnd/>
            <a:tailEnd/>
          </a:ln>
        </p:spPr>
        <p:txBody>
          <a:bodyPr wrap="square">
            <a:spAutoFit/>
          </a:bodyPr>
          <a:lstStyle/>
          <a:p>
            <a:pPr>
              <a:spcBef>
                <a:spcPct val="50000"/>
              </a:spcBef>
            </a:pPr>
            <a:r>
              <a:rPr lang="en-US" sz="700" b="1" dirty="0" smtClean="0">
                <a:solidFill>
                  <a:schemeClr val="accent6"/>
                </a:solidFill>
              </a:rPr>
              <a:t>Williams           Seegert</a:t>
            </a:r>
            <a:endParaRPr lang="en-US" sz="700" b="1" dirty="0">
              <a:solidFill>
                <a:schemeClr val="accent6"/>
              </a:solidFill>
            </a:endParaRPr>
          </a:p>
        </p:txBody>
      </p:sp>
      <p:sp>
        <p:nvSpPr>
          <p:cNvPr id="2105" name="Text Box 498"/>
          <p:cNvSpPr txBox="1">
            <a:spLocks noChangeArrowheads="1"/>
          </p:cNvSpPr>
          <p:nvPr/>
        </p:nvSpPr>
        <p:spPr bwMode="auto">
          <a:xfrm rot="5496151">
            <a:off x="4464821" y="3826668"/>
            <a:ext cx="685800" cy="214313"/>
          </a:xfrm>
          <a:prstGeom prst="rect">
            <a:avLst/>
          </a:prstGeom>
          <a:noFill/>
          <a:ln w="9525">
            <a:noFill/>
            <a:miter lim="800000"/>
            <a:headEnd/>
            <a:tailEnd/>
          </a:ln>
        </p:spPr>
        <p:txBody>
          <a:bodyPr>
            <a:spAutoFit/>
          </a:bodyPr>
          <a:lstStyle/>
          <a:p>
            <a:pPr eaLnBrk="0" hangingPunct="0"/>
            <a:r>
              <a:rPr lang="en-US" sz="800" b="1" dirty="0">
                <a:solidFill>
                  <a:schemeClr val="accent6"/>
                </a:solidFill>
              </a:rPr>
              <a:t>2. Diploma</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1216</TotalTime>
  <Words>226</Words>
  <Application>Microsoft Office PowerPoint</Application>
  <PresentationFormat>On-screen Show (4:3)</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Commencement University of Wa</dc:creator>
  <cp:lastModifiedBy>rawarner</cp:lastModifiedBy>
  <cp:revision>429</cp:revision>
  <cp:lastPrinted>2013-04-25T22:58:24Z</cp:lastPrinted>
  <dcterms:created xsi:type="dcterms:W3CDTF">2001-04-27T22:40:21Z</dcterms:created>
  <dcterms:modified xsi:type="dcterms:W3CDTF">2013-06-09T02:32:28Z</dcterms:modified>
</cp:coreProperties>
</file>