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6" r:id="rId3"/>
    <p:sldId id="260" r:id="rId4"/>
    <p:sldId id="257" r:id="rId5"/>
    <p:sldId id="263" r:id="rId6"/>
    <p:sldId id="266" r:id="rId7"/>
    <p:sldId id="259" r:id="rId8"/>
    <p:sldId id="267" r:id="rId9"/>
    <p:sldId id="268" r:id="rId10"/>
    <p:sldId id="26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77" autoAdjust="0"/>
    <p:restoredTop sz="94803"/>
  </p:normalViewPr>
  <p:slideViewPr>
    <p:cSldViewPr snapToGrid="0">
      <p:cViewPr varScale="1">
        <p:scale>
          <a:sx n="94" d="100"/>
          <a:sy n="94" d="100"/>
        </p:scale>
        <p:origin x="216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F5BD2-6C2D-1F4D-8847-D79217849602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7645D-CC5E-514A-A1D2-FF6B0C5B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7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first 10 seconds.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6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McLachlan “I will remember </a:t>
            </a:r>
            <a:r>
              <a:rPr lang="en-US"/>
              <a:t>you”  Play </a:t>
            </a:r>
            <a:r>
              <a:rPr lang="en-US" dirty="0"/>
              <a:t>for 2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2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30 secs max.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1 minute.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be around 1.5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1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take 1.5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1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be 1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4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30 to a minute 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20 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7645D-CC5E-514A-A1D2-FF6B0C5BBB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1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CA20-CEEC-4132-A351-11C91F85B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AD49D-FF3A-403E-921F-45B202013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D18D5-E6ED-4CD4-857A-50A83C9E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3A79A-A4B4-49EE-B104-1085C9C0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C528-F4EA-4B2B-96B4-4D75A45B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7F322-9AD7-494E-B67B-F71D62A0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1A797-BDEB-4808-A694-5620D799F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B2E2C-2A3E-4944-9AE2-DE42C4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0CFC7-8327-407B-AC8B-31A003A3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8B919-D27D-4439-983D-2A63E71E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ABABF-9371-4F18-B2BB-053B9C05F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C628E-F95E-4F53-8155-8B1EDF0DE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198B6-6EEA-4B4B-85A7-FB050BEE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87C64-A2D5-4E8C-9244-CAAA7B6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F254-DBB7-4E86-A8BF-E17CDF88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3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D22F-715E-4485-ACF0-4E276044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752C-E7D1-40C6-B371-125134C38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9B380-B67F-4F31-B6E7-1DE1A27E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B3342-3158-4DCF-8B11-796E6CC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950A6-1BD1-41B8-A8B6-D71AD62B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7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D2C-AF6A-49D1-B199-010CE914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A9BF7-79BE-463E-B3F0-00616DE0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C9D27-DE6D-4842-972A-CEF89C86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1CDC-EF4C-4FD8-9D7F-EB109212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C350-E36D-4D26-B1EB-6E6A1FB3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9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FA0C-D7E4-4C0D-AB87-BAAA9487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30A9D-22C4-4262-A6A2-9BF0F2131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75D59-DC21-4771-B482-C8EABD2BB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FA4AA-93B3-42C0-90D1-5B23D56F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7EAC7-1C04-4277-B169-71F8F914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BE2A9-0B21-4977-B3E1-839A7162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3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099B-6B6E-48C5-A913-02FD2BA9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63862-C0E5-4AE0-A173-16EC4CBD5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CDD58-75AB-442E-B655-8C70C7830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2E287-0988-4197-ADF8-CD9D3EA9C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2367D-F9C4-41C3-9FFB-B591C6327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A0A0F-9644-444E-951B-C35B7AAC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D984E-636C-498B-B427-820E9E19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FDA58-84B0-461B-AA02-9CE9D23D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3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90FD-F26E-4446-8B13-5C57E0FF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EBFA2-ADCE-4325-88BA-4777F49B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E5A80-1E1D-4BF9-8387-0F01732A1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47786-B0E1-4983-B8DC-383115B8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9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BA3C0-9D45-41BD-959C-7E2FD6DA6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F1AFC-A083-4AB0-8FD2-940FF2E2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92A5-32B3-42BE-A119-87C25CAC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3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45DE-6643-48EA-9309-6785DDFB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75CB-8BBD-45E1-9ED1-C4B6992BB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F7DA5-64B3-4BBE-AD96-847991F49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09F5E-7282-497F-AE8A-192377A7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C3617-63EA-4E5F-9836-411B9643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BB311-517A-4915-A1C8-F032E478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6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C8D0-4ECB-4381-A65B-5DD20A57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CBC3B-94F9-49E9-8C51-821403BAE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35697-01E6-4789-A127-DB6742119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F4003-B84D-458C-95A6-1AA32D04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5DBF0-B82D-45DD-ABB7-572C811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DDA2E-A369-438F-A4F6-0CEBBCB5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6DAE70-CADE-4A8D-A9AB-9D406D42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394DC-34B5-4A70-BC8B-645F61653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4B6D-1405-48A9-9885-1C93324D5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1465-3076-4400-8FAC-286B10661966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DE33C-FDE0-4406-B725-AC4B3D09B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0092-8F24-4F4A-A99D-5A508A4A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74D23-CAA4-46F0-9DA0-7C94195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ringbridg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1136-056B-8143-85DF-95A1875C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Not again Charlie Brown (</a:t>
            </a:r>
            <a:r>
              <a:rPr lang="en-US" b="1" dirty="0">
                <a:solidFill>
                  <a:srgbClr val="FF0000"/>
                </a:solidFill>
              </a:rPr>
              <a:t>me</a:t>
            </a:r>
            <a:r>
              <a:rPr lang="en-US" dirty="0"/>
              <a:t>)…ugh (</a:t>
            </a:r>
            <a:r>
              <a:rPr lang="en-US" b="1" dirty="0">
                <a:solidFill>
                  <a:srgbClr val="FF0000"/>
                </a:solidFill>
              </a:rPr>
              <a:t>darned PPA</a:t>
            </a:r>
            <a:r>
              <a:rPr lang="en-US" dirty="0"/>
              <a:t>)</a:t>
            </a:r>
          </a:p>
        </p:txBody>
      </p:sp>
      <p:pic>
        <p:nvPicPr>
          <p:cNvPr id="4" name="All charlie Brown kicking the football-1">
            <a:hlinkClick r:id="" action="ppaction://media"/>
            <a:extLst>
              <a:ext uri="{FF2B5EF4-FFF2-40B4-BE49-F238E27FC236}">
                <a16:creationId xmlns:a16="http://schemas.microsoft.com/office/drawing/2014/main" id="{A984A25D-B2B8-704C-B0A4-A59C494E50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2900" y="1325563"/>
            <a:ext cx="8882700" cy="5004621"/>
          </a:xfrm>
        </p:spPr>
      </p:pic>
    </p:spTree>
    <p:extLst>
      <p:ext uri="{BB962C8B-B14F-4D97-AF65-F5344CB8AC3E}">
        <p14:creationId xmlns:p14="http://schemas.microsoft.com/office/powerpoint/2010/main" val="16171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5AD6-A314-FC47-9DEF-5F087174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“I will remember you…”</a:t>
            </a:r>
          </a:p>
        </p:txBody>
      </p:sp>
      <p:pic>
        <p:nvPicPr>
          <p:cNvPr id="5" name="Sarah McLachlan - I Will Remember You (Live)">
            <a:hlinkClick r:id="" action="ppaction://media"/>
            <a:extLst>
              <a:ext uri="{FF2B5EF4-FFF2-40B4-BE49-F238E27FC236}">
                <a16:creationId xmlns:a16="http://schemas.microsoft.com/office/drawing/2014/main" id="{DCC19818-598E-0544-A508-118687A039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84" y="1325563"/>
            <a:ext cx="9031216" cy="5148262"/>
          </a:xfrm>
        </p:spPr>
      </p:pic>
    </p:spTree>
    <p:extLst>
      <p:ext uri="{BB962C8B-B14F-4D97-AF65-F5344CB8AC3E}">
        <p14:creationId xmlns:p14="http://schemas.microsoft.com/office/powerpoint/2010/main" val="15075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4398-9574-CB4F-AD3F-69AF130B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B82984-E7C3-4248-99D3-81F1DAFF8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38"/>
            <a:ext cx="12192000" cy="6815062"/>
          </a:xfrm>
        </p:spPr>
      </p:pic>
    </p:spTree>
    <p:extLst>
      <p:ext uri="{BB962C8B-B14F-4D97-AF65-F5344CB8AC3E}">
        <p14:creationId xmlns:p14="http://schemas.microsoft.com/office/powerpoint/2010/main" val="343467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houette of a person&#10;&#10;Description automatically generated">
            <a:extLst>
              <a:ext uri="{FF2B5EF4-FFF2-40B4-BE49-F238E27FC236}">
                <a16:creationId xmlns:a16="http://schemas.microsoft.com/office/drawing/2014/main" id="{3536E27E-242C-412A-97FE-DA42FACB0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70" y="406398"/>
            <a:ext cx="5652623" cy="6164521"/>
          </a:xfrm>
          <a:prstGeom prst="rect">
            <a:avLst/>
          </a:prstGeom>
        </p:spPr>
      </p:pic>
      <p:pic>
        <p:nvPicPr>
          <p:cNvPr id="5" name="Picture 4" descr="A close up of a fire&#10;&#10;Description automatically generated">
            <a:extLst>
              <a:ext uri="{FF2B5EF4-FFF2-40B4-BE49-F238E27FC236}">
                <a16:creationId xmlns:a16="http://schemas.microsoft.com/office/drawing/2014/main" id="{8097DFE8-B9DC-4148-9D00-2E6917D856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3" y="406399"/>
            <a:ext cx="5991847" cy="616452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832F8-BBAE-4C66-9F17-288336439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623" y="1122363"/>
            <a:ext cx="11644470" cy="2387600"/>
          </a:xfrm>
        </p:spPr>
        <p:txBody>
          <a:bodyPr>
            <a:noAutofit/>
          </a:bodyPr>
          <a:lstStyle/>
          <a:p>
            <a:r>
              <a:rPr lang="en-US" sz="7200" b="1" dirty="0"/>
              <a:t>From</a:t>
            </a:r>
            <a:r>
              <a:rPr lang="en-US" sz="7200" b="1" dirty="0">
                <a:solidFill>
                  <a:srgbClr val="FF0000"/>
                </a:solidFill>
              </a:rPr>
              <a:t> Disease </a:t>
            </a:r>
            <a:r>
              <a:rPr lang="en-US" sz="7200" b="1" dirty="0"/>
              <a:t>to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>
                <a:solidFill>
                  <a:srgbClr val="00B050"/>
                </a:solidFill>
              </a:rPr>
              <a:t>Advocacy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/>
              <a:t>My story…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B58D2-F4D0-4E3B-8537-2CB95E74A7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Kevin Kvarda</a:t>
            </a:r>
          </a:p>
          <a:p>
            <a:r>
              <a:rPr lang="en-US" b="1" dirty="0"/>
              <a:t>10/30/19</a:t>
            </a:r>
          </a:p>
        </p:txBody>
      </p:sp>
    </p:spTree>
    <p:extLst>
      <p:ext uri="{BB962C8B-B14F-4D97-AF65-F5344CB8AC3E}">
        <p14:creationId xmlns:p14="http://schemas.microsoft.com/office/powerpoint/2010/main" val="93807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74B1-2EFC-400E-A7C8-49E4B4E8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little glimpse of who I am…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07311-F9D5-5C4A-AAEF-D192872E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F327-B9D6-4B7A-87E5-7E5B3F61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I am 51 years young.</a:t>
            </a:r>
          </a:p>
          <a:p>
            <a:r>
              <a:rPr lang="en-US" b="1" dirty="0"/>
              <a:t>I have an awesome large family (4 kids)</a:t>
            </a:r>
          </a:p>
          <a:p>
            <a:r>
              <a:rPr lang="en-US" b="1" dirty="0"/>
              <a:t>I had a 23-year career in the wireless telecom.</a:t>
            </a:r>
          </a:p>
          <a:p>
            <a:r>
              <a:rPr lang="en-US" b="1" dirty="0"/>
              <a:t>I have Early onset Aphasia, Alzheimer’s, and Dementia.</a:t>
            </a:r>
          </a:p>
          <a:p>
            <a:r>
              <a:rPr lang="en-US" b="1" dirty="0"/>
              <a:t>I know that my Maker is ultimately in charge with my disease!! </a:t>
            </a:r>
          </a:p>
          <a:p>
            <a:r>
              <a:rPr lang="en-US" b="1" dirty="0"/>
              <a:t>I am working to be a STRONG advocate for those with Aphasia, Alzheimer’s, Dementia, and of course…me too.  </a:t>
            </a:r>
            <a:r>
              <a:rPr lang="en-US" b="1" dirty="0">
                <a:sym typeface="Wingdings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6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B5CF-D865-42AB-A1ED-C8C3B68A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635"/>
            <a:ext cx="1182624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Ugh…</a:t>
            </a:r>
            <a:r>
              <a:rPr lang="en-US" sz="4000" b="1" dirty="0">
                <a:solidFill>
                  <a:srgbClr val="C00000"/>
                </a:solidFill>
              </a:rPr>
              <a:t>”</a:t>
            </a:r>
            <a:r>
              <a:rPr lang="en-US" sz="4000" b="1" dirty="0">
                <a:solidFill>
                  <a:srgbClr val="FF0000"/>
                </a:solidFill>
              </a:rPr>
              <a:t>I don’t have an issue”</a:t>
            </a:r>
            <a:r>
              <a:rPr lang="en-US" sz="4000" b="1" dirty="0"/>
              <a:t>…the journey…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77F73-B85D-48FE-AC22-26A150C20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24928"/>
            <a:ext cx="11826240" cy="55178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7030A0"/>
                </a:solidFill>
              </a:rPr>
              <a:t>Late 2017 to Feb 2019:</a:t>
            </a:r>
            <a:r>
              <a:rPr lang="en-US" b="1" dirty="0">
                <a:solidFill>
                  <a:srgbClr val="7030A0"/>
                </a:solidFill>
              </a:rPr>
              <a:t>  </a:t>
            </a:r>
            <a:r>
              <a:rPr lang="en-US" dirty="0"/>
              <a:t>I was working at ATT as a Project Manager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 used ‘crutches’ to get the through the workday, (managers helped me on conference calls/meetings).  Issues:  Minor loss of words/slight slowness in my cadence of talking.   Nobody seemed to care, so I kept doing what I always did…until I was laid off.  (Due to budget cuts.)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7030A0"/>
                </a:solidFill>
              </a:rPr>
              <a:t>March 2019-June 2019:</a:t>
            </a:r>
            <a:r>
              <a:rPr lang="en-US" b="1" dirty="0">
                <a:solidFill>
                  <a:srgbClr val="7030A0"/>
                </a:solidFill>
              </a:rPr>
              <a:t>  </a:t>
            </a:r>
            <a:r>
              <a:rPr lang="en-US" dirty="0"/>
              <a:t>I went on unemployment, interviews (none of them turned in to a “Hire”), and all had issues on my side with loss of words, slow cadence of speech.  But EVEN with all that evidence, I STILL denied that I had something going on.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b="1" dirty="0"/>
              <a:t>Pride</a:t>
            </a:r>
            <a:r>
              <a:rPr lang="en-US" dirty="0"/>
              <a:t> </a:t>
            </a:r>
            <a:r>
              <a:rPr lang="en-US" dirty="0" err="1"/>
              <a:t>goeth</a:t>
            </a:r>
            <a:r>
              <a:rPr lang="en-US" dirty="0"/>
              <a:t> before destruction, and a haughty spirit before a </a:t>
            </a:r>
            <a:r>
              <a:rPr lang="en-US" b="1" dirty="0"/>
              <a:t>fall</a:t>
            </a:r>
            <a:r>
              <a:rPr lang="en-US" dirty="0"/>
              <a:t>. –Proverbs 16:18”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 was admitted to a hospital for low sodium and the doctor asked me what was going with my speech (loss of words/slow cadence/loss of sentences/etc.)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5CF2B-D335-024D-A1F2-EC03414F9A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" y="1"/>
            <a:ext cx="12198844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5506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4D559-80C9-C040-BAFD-BC8BB4E1C7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1999" cy="681575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EB5CF-D865-42AB-A1ED-C8C3B68A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843"/>
            <a:ext cx="12191999" cy="13249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When will I get an answer on what is going in with me? 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How many doctors and medical facilities do we need to get a conclusion? I wondered how long this would take…days, months, and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77F73-B85D-48FE-AC22-26A150C20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923826"/>
            <a:ext cx="11826240" cy="589128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b="1" u="sng" dirty="0"/>
          </a:p>
          <a:p>
            <a:pPr>
              <a:buFont typeface="Wingdings" panose="05000000000000000000" pitchFamily="2" charset="2"/>
              <a:buChar char="Ø"/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7030A0"/>
                </a:solidFill>
              </a:rPr>
              <a:t>June 2019-October 2019: 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Went to Neurologist(s) at different facilities, a Speech Therapist, and several Social Workers along the way.  I went through cognitive tests at different facilities, but what clinched the diagnose was the results from the PET Scan.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u="sng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7030A0"/>
                </a:solidFill>
              </a:rPr>
              <a:t>October 2019-Beyond:  </a:t>
            </a:r>
            <a:r>
              <a:rPr lang="en-US" dirty="0"/>
              <a:t>I have Early onset Aphasia, Alzheimer’s, and Dementia.  I take medicine daily.  Thanks to Social Security and the physicians that documented the processes and results, I am now on Disability. I am “training” to be a STRONG advocate for those with Aphasia, Alzheimer’s, Dementia, and of course me.  </a:t>
            </a:r>
            <a:r>
              <a:rPr lang="en-US" b="1" dirty="0"/>
              <a:t>“Be Strong!”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6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39022-B136-A549-B13D-2F3A81A0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90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0C89A-7902-204C-AB95-B3F3F1E1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Fulfillment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---</a:t>
            </a:r>
            <a:r>
              <a:rPr lang="en-US" dirty="0">
                <a:solidFill>
                  <a:schemeClr val="bg1"/>
                </a:solidFill>
              </a:rPr>
              <a:t>thru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---</a:t>
            </a:r>
            <a:r>
              <a:rPr lang="en-US" dirty="0">
                <a:solidFill>
                  <a:schemeClr val="bg1"/>
                </a:solidFill>
              </a:rPr>
              <a:t>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F4AA-1FD9-494A-84B7-877B9BAC7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902" y="1825625"/>
            <a:ext cx="5869898" cy="4351338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Seeking fulfillment before PPA Alzheimer’s, and Dementia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Engineering Degree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Private pilot/Instructor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“Professional job”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PTA board member at our kids schools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Robotics coach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Member of several Men’s spiritual groups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F5E8-1874-8947-AC67-E9042CC34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74961" cy="4351338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Seeking fulfillment thru Advocacy for PPA, Alzheimer’s, and Dementia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Working on being a STRONG Advocate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wonderful “Humanity job”</a:t>
            </a:r>
          </a:p>
          <a:p>
            <a:pPr lvl="1"/>
            <a:r>
              <a:rPr lang="en-US" u="sng" dirty="0">
                <a:solidFill>
                  <a:schemeClr val="bg1"/>
                </a:solidFill>
              </a:rPr>
              <a:t>Stretch Goal:</a:t>
            </a:r>
            <a:r>
              <a:rPr lang="en-US" dirty="0">
                <a:solidFill>
                  <a:schemeClr val="bg1"/>
                </a:solidFill>
              </a:rPr>
              <a:t>  A chance to work with others in Olympia, and maybe even Washington DC to be make things better and STRONGER for those with these diseases.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Member of several Men’s spiritual groups</a:t>
            </a:r>
          </a:p>
        </p:txBody>
      </p:sp>
    </p:spTree>
    <p:extLst>
      <p:ext uri="{BB962C8B-B14F-4D97-AF65-F5344CB8AC3E}">
        <p14:creationId xmlns:p14="http://schemas.microsoft.com/office/powerpoint/2010/main" val="9063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64F4-EDA7-4B3D-AD3C-4FF79EF2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75"/>
            <a:ext cx="10515600" cy="782384"/>
          </a:xfrm>
        </p:spPr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And, always 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100FD-14BA-48BE-91FC-120BE32E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9509"/>
            <a:ext cx="12192000" cy="7620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7600" dirty="0">
                <a:highlight>
                  <a:srgbClr val="00FF00"/>
                </a:highlight>
              </a:rPr>
              <a:t>The tortoise </a:t>
            </a:r>
            <a:r>
              <a:rPr lang="en-US" sz="17600" b="1" u="sng" dirty="0">
                <a:highlight>
                  <a:srgbClr val="00FF00"/>
                </a:highlight>
              </a:rPr>
              <a:t>ALWAYS</a:t>
            </a:r>
            <a:r>
              <a:rPr lang="en-US" sz="17600" dirty="0">
                <a:highlight>
                  <a:srgbClr val="00FF00"/>
                </a:highlight>
              </a:rPr>
              <a:t> wins the race over the hare!! </a:t>
            </a:r>
          </a:p>
          <a:p>
            <a:pPr marL="0" indent="0">
              <a:buNone/>
            </a:pPr>
            <a:r>
              <a:rPr lang="en-US" sz="19200" dirty="0"/>
              <a:t>1. What is </a:t>
            </a:r>
            <a:r>
              <a:rPr lang="en-US" sz="19200" b="1" u="sng" dirty="0"/>
              <a:t>your</a:t>
            </a:r>
            <a:r>
              <a:rPr lang="en-US" sz="19200" dirty="0"/>
              <a:t> race?  </a:t>
            </a:r>
            <a:r>
              <a:rPr lang="en-US" sz="19200" dirty="0">
                <a:highlight>
                  <a:srgbClr val="00FFFF"/>
                </a:highlight>
              </a:rPr>
              <a:t>(My answers below)</a:t>
            </a:r>
          </a:p>
          <a:p>
            <a:pPr marL="0" indent="0">
              <a:buNone/>
            </a:pPr>
            <a:r>
              <a:rPr lang="en-US" sz="14400" dirty="0"/>
              <a:t>a) Maximum time on Earth for my family, friends, those that have PPA, Alzheimer’s, and Dementia.  </a:t>
            </a:r>
            <a:r>
              <a:rPr lang="en-US" sz="14400" u="sng" dirty="0"/>
              <a:t>BE STRONG!</a:t>
            </a:r>
          </a:p>
          <a:p>
            <a:pPr marL="0" indent="0">
              <a:buNone/>
            </a:pPr>
            <a:r>
              <a:rPr lang="en-US" sz="14400" dirty="0"/>
              <a:t>b) Extend my advocacy into Olympia.  </a:t>
            </a:r>
            <a:r>
              <a:rPr lang="en-US" sz="14400" u="sng" dirty="0"/>
              <a:t>BE STRONG!! </a:t>
            </a:r>
          </a:p>
          <a:p>
            <a:pPr marL="0" indent="0">
              <a:buNone/>
            </a:pPr>
            <a:r>
              <a:rPr lang="en-US" sz="14400" dirty="0"/>
              <a:t>c) Extend further into Washington D.C.  </a:t>
            </a:r>
            <a:r>
              <a:rPr lang="en-US" sz="14400" u="sng" dirty="0"/>
              <a:t>BE STRONG!!!</a:t>
            </a:r>
          </a:p>
          <a:p>
            <a:pPr marL="0" indent="0">
              <a:buNone/>
            </a:pPr>
            <a:r>
              <a:rPr lang="en-US" sz="14400" b="1" dirty="0"/>
              <a:t>                  </a:t>
            </a:r>
            <a:r>
              <a:rPr lang="en-US" sz="19200" b="1" u="sng" dirty="0">
                <a:highlight>
                  <a:srgbClr val="FF00FF"/>
                </a:highlight>
              </a:rPr>
              <a:t>NEVER</a:t>
            </a:r>
            <a:r>
              <a:rPr lang="en-US" sz="19200" dirty="0">
                <a:highlight>
                  <a:srgbClr val="FF00FF"/>
                </a:highlight>
              </a:rPr>
              <a:t> give up!</a:t>
            </a:r>
          </a:p>
          <a:p>
            <a:pPr marL="0" indent="0">
              <a:buNone/>
            </a:pPr>
            <a:r>
              <a:rPr lang="en-US" sz="19200" dirty="0"/>
              <a:t>2. What can you </a:t>
            </a:r>
            <a:r>
              <a:rPr lang="en-US" sz="19200" b="1" u="sng" dirty="0"/>
              <a:t>give</a:t>
            </a:r>
            <a:r>
              <a:rPr lang="en-US" sz="19200" dirty="0"/>
              <a:t> to others </a:t>
            </a:r>
          </a:p>
          <a:p>
            <a:pPr marL="0" indent="0">
              <a:buNone/>
            </a:pPr>
            <a:r>
              <a:rPr lang="en-US" sz="19200" dirty="0"/>
              <a:t>with PPA? </a:t>
            </a:r>
            <a:r>
              <a:rPr lang="en-US" sz="19200" dirty="0">
                <a:highlight>
                  <a:srgbClr val="00FFFF"/>
                </a:highlight>
              </a:rPr>
              <a:t>(My answers below)</a:t>
            </a:r>
          </a:p>
          <a:p>
            <a:pPr marL="0" indent="0">
              <a:buNone/>
            </a:pPr>
            <a:r>
              <a:rPr lang="en-US" sz="14400" dirty="0"/>
              <a:t>a) Time, Patience, and Listening</a:t>
            </a:r>
          </a:p>
          <a:p>
            <a:pPr marL="0" indent="0">
              <a:buNone/>
            </a:pPr>
            <a:r>
              <a:rPr lang="en-US" sz="14400" dirty="0"/>
              <a:t>b) Potential meetings at coffee shops </a:t>
            </a:r>
          </a:p>
          <a:p>
            <a:pPr marL="0" indent="0" algn="ctr">
              <a:buNone/>
            </a:pPr>
            <a:endParaRPr lang="en-US" sz="6000" dirty="0">
              <a:highlight>
                <a:srgbClr val="00FF00"/>
              </a:highlight>
            </a:endParaRPr>
          </a:p>
        </p:txBody>
      </p:sp>
      <p:pic>
        <p:nvPicPr>
          <p:cNvPr id="5" name="Picture 4" descr="A close up of a turtle&#10;&#10;Description automatically generated">
            <a:extLst>
              <a:ext uri="{FF2B5EF4-FFF2-40B4-BE49-F238E27FC236}">
                <a16:creationId xmlns:a16="http://schemas.microsoft.com/office/drawing/2014/main" id="{705B5C7C-C8EC-411E-BB04-1A50EB9B9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6" y="3956526"/>
            <a:ext cx="4397114" cy="29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C4B501-A388-AB43-9358-40E6330A4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35F20-CD9E-F840-A2AB-ED09E923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gets me through the day and night?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1A6D0-A86A-1647-98A7-2787DD69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353"/>
            <a:ext cx="10515600" cy="4765020"/>
          </a:xfrm>
        </p:spPr>
        <p:txBody>
          <a:bodyPr/>
          <a:lstStyle/>
          <a:p>
            <a:r>
              <a:rPr lang="en-US" b="1" u="sng" dirty="0"/>
              <a:t>Remember to:</a:t>
            </a:r>
            <a:r>
              <a:rPr lang="en-US" dirty="0"/>
              <a:t> Take one day at a time. </a:t>
            </a:r>
          </a:p>
          <a:p>
            <a:r>
              <a:rPr lang="en-US" b="1" u="sng" dirty="0"/>
              <a:t>Cling to:</a:t>
            </a:r>
            <a:r>
              <a:rPr lang="en-US" dirty="0"/>
              <a:t> Family, friends, trusted clinicians, spiritual advisor(s).</a:t>
            </a:r>
          </a:p>
          <a:p>
            <a:r>
              <a:rPr lang="en-US" b="1" u="sng" dirty="0"/>
              <a:t>Express your feelings:</a:t>
            </a:r>
            <a:r>
              <a:rPr lang="en-US" b="1" dirty="0"/>
              <a:t> </a:t>
            </a:r>
            <a:r>
              <a:rPr lang="en-US" dirty="0"/>
              <a:t>Caring Bridge (website for journaling your only journey)</a:t>
            </a:r>
          </a:p>
          <a:p>
            <a:pPr lvl="1"/>
            <a:r>
              <a:rPr lang="en-US" dirty="0">
                <a:hlinkClick r:id="rId4"/>
              </a:rPr>
              <a:t>http://caringbridge.com</a:t>
            </a:r>
            <a:endParaRPr lang="en-US" dirty="0"/>
          </a:p>
          <a:p>
            <a:r>
              <a:rPr lang="en-US" b="1" u="sng" dirty="0"/>
              <a:t>Challenge yourself:</a:t>
            </a:r>
            <a:r>
              <a:rPr lang="en-US" dirty="0"/>
              <a:t>  “Don’t do it until it </a:t>
            </a:r>
            <a:r>
              <a:rPr lang="en-US" b="1" dirty="0">
                <a:highlight>
                  <a:srgbClr val="FFFF00"/>
                </a:highlight>
              </a:rPr>
              <a:t>HURTS</a:t>
            </a:r>
            <a:r>
              <a:rPr lang="en-US" dirty="0"/>
              <a:t> ; do it until it </a:t>
            </a:r>
            <a:r>
              <a:rPr lang="en-US" b="1" dirty="0">
                <a:highlight>
                  <a:srgbClr val="00FF00"/>
                </a:highlight>
              </a:rPr>
              <a:t>HELPS</a:t>
            </a:r>
            <a:r>
              <a:rPr lang="en-US" dirty="0"/>
              <a:t>!”</a:t>
            </a:r>
          </a:p>
          <a:p>
            <a:r>
              <a:rPr lang="en-US" b="1" u="sng" dirty="0"/>
              <a:t>Humble myself:</a:t>
            </a:r>
            <a:r>
              <a:rPr lang="en-US" b="1" dirty="0"/>
              <a:t>  </a:t>
            </a:r>
            <a:r>
              <a:rPr lang="en-US" dirty="0"/>
              <a:t>Realize that I am not the only on this planet. Sometimes I ‘temporary forget’ that my care giver(s) are holding me up even know I might miss it.   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8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CD9D-D6A1-4946-A8BC-8F4B07A88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4" y="417443"/>
            <a:ext cx="12070976" cy="644055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Smart Phone (iPhone, Android) APP’s related Alzheimer’s/Dementia/Aphasia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CT (Constant Therapy)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Brain yoga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Alzheimer’s Universe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ALZ Science Hub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3D Brain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Pop Words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Walk Through Dementia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Do you have any APP’s that are not on the above?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bg1"/>
                </a:solidFill>
              </a:rPr>
              <a:t>Please see me at my table for my contact information and questions.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759E5-41CD-CC41-8C4B-1FDDE6AF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09" y="1859134"/>
            <a:ext cx="3836505" cy="3676442"/>
          </a:xfrm>
          <a:prstGeom prst="rect">
            <a:avLst/>
          </a:prstGeom>
          <a:solidFill>
            <a:schemeClr val="accent1">
              <a:lumMod val="60000"/>
              <a:lumOff val="40000"/>
              <a:alpha val="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122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9259</TotalTime>
  <Words>836</Words>
  <Application>Microsoft Macintosh PowerPoint</Application>
  <PresentationFormat>Widescreen</PresentationFormat>
  <Paragraphs>96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Cooper Black</vt:lpstr>
      <vt:lpstr>Wingdings</vt:lpstr>
      <vt:lpstr>Office Theme</vt:lpstr>
      <vt:lpstr>Not again Charlie Brown (me)…ugh (darned PPA)</vt:lpstr>
      <vt:lpstr>From Disease to Advocacy My story…</vt:lpstr>
      <vt:lpstr>A little glimpse of who I am…</vt:lpstr>
      <vt:lpstr>Ugh…”I don’t have an issue”…the journey…</vt:lpstr>
      <vt:lpstr>When will I get an answer on what is going in with me?   How many doctors and medical facilities do we need to get a conclusion? I wondered how long this would take…days, months, and years?</vt:lpstr>
      <vt:lpstr>Fulfillment---thru---Advocacy</vt:lpstr>
      <vt:lpstr>And, always remember…</vt:lpstr>
      <vt:lpstr>What gets me through the day and night?</vt:lpstr>
      <vt:lpstr>PowerPoint Presentation</vt:lpstr>
      <vt:lpstr>“I will remember you…”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Disease to Advocacy My story…</dc:title>
  <dc:creator>Kevin Kvarda</dc:creator>
  <cp:lastModifiedBy>Genevieve Wanucha</cp:lastModifiedBy>
  <cp:revision>122</cp:revision>
  <dcterms:created xsi:type="dcterms:W3CDTF">2019-10-30T23:11:51Z</dcterms:created>
  <dcterms:modified xsi:type="dcterms:W3CDTF">2020-01-08T23:41:56Z</dcterms:modified>
</cp:coreProperties>
</file>