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27432000" cy="18288000"/>
  <p:notesSz cx="6858000" cy="9144000"/>
  <p:defaultTextStyle>
    <a:defPPr>
      <a:defRPr lang="en-US"/>
    </a:defPPr>
    <a:lvl1pPr marL="0" algn="l" defTabSz="2194560" rtl="0" eaLnBrk="1" latinLnBrk="0" hangingPunct="1">
      <a:defRPr sz="4320" kern="1200">
        <a:solidFill>
          <a:schemeClr val="tx1"/>
        </a:solidFill>
        <a:latin typeface="+mn-lt"/>
        <a:ea typeface="+mn-ea"/>
        <a:cs typeface="+mn-cs"/>
      </a:defRPr>
    </a:lvl1pPr>
    <a:lvl2pPr marL="1097280" algn="l" defTabSz="2194560" rtl="0" eaLnBrk="1" latinLnBrk="0" hangingPunct="1">
      <a:defRPr sz="4320" kern="1200">
        <a:solidFill>
          <a:schemeClr val="tx1"/>
        </a:solidFill>
        <a:latin typeface="+mn-lt"/>
        <a:ea typeface="+mn-ea"/>
        <a:cs typeface="+mn-cs"/>
      </a:defRPr>
    </a:lvl2pPr>
    <a:lvl3pPr marL="2194560" algn="l" defTabSz="2194560" rtl="0" eaLnBrk="1" latinLnBrk="0" hangingPunct="1">
      <a:defRPr sz="4320" kern="1200">
        <a:solidFill>
          <a:schemeClr val="tx1"/>
        </a:solidFill>
        <a:latin typeface="+mn-lt"/>
        <a:ea typeface="+mn-ea"/>
        <a:cs typeface="+mn-cs"/>
      </a:defRPr>
    </a:lvl3pPr>
    <a:lvl4pPr marL="3291840" algn="l" defTabSz="2194560" rtl="0" eaLnBrk="1" latinLnBrk="0" hangingPunct="1">
      <a:defRPr sz="4320" kern="1200">
        <a:solidFill>
          <a:schemeClr val="tx1"/>
        </a:solidFill>
        <a:latin typeface="+mn-lt"/>
        <a:ea typeface="+mn-ea"/>
        <a:cs typeface="+mn-cs"/>
      </a:defRPr>
    </a:lvl4pPr>
    <a:lvl5pPr marL="4389120" algn="l" defTabSz="2194560" rtl="0" eaLnBrk="1" latinLnBrk="0" hangingPunct="1">
      <a:defRPr sz="4320" kern="1200">
        <a:solidFill>
          <a:schemeClr val="tx1"/>
        </a:solidFill>
        <a:latin typeface="+mn-lt"/>
        <a:ea typeface="+mn-ea"/>
        <a:cs typeface="+mn-cs"/>
      </a:defRPr>
    </a:lvl5pPr>
    <a:lvl6pPr marL="5486400" algn="l" defTabSz="2194560" rtl="0" eaLnBrk="1" latinLnBrk="0" hangingPunct="1">
      <a:defRPr sz="4320" kern="1200">
        <a:solidFill>
          <a:schemeClr val="tx1"/>
        </a:solidFill>
        <a:latin typeface="+mn-lt"/>
        <a:ea typeface="+mn-ea"/>
        <a:cs typeface="+mn-cs"/>
      </a:defRPr>
    </a:lvl6pPr>
    <a:lvl7pPr marL="6583680" algn="l" defTabSz="2194560" rtl="0" eaLnBrk="1" latinLnBrk="0" hangingPunct="1">
      <a:defRPr sz="4320" kern="1200">
        <a:solidFill>
          <a:schemeClr val="tx1"/>
        </a:solidFill>
        <a:latin typeface="+mn-lt"/>
        <a:ea typeface="+mn-ea"/>
        <a:cs typeface="+mn-cs"/>
      </a:defRPr>
    </a:lvl7pPr>
    <a:lvl8pPr marL="7680960" algn="l" defTabSz="2194560" rtl="0" eaLnBrk="1" latinLnBrk="0" hangingPunct="1">
      <a:defRPr sz="4320" kern="1200">
        <a:solidFill>
          <a:schemeClr val="tx1"/>
        </a:solidFill>
        <a:latin typeface="+mn-lt"/>
        <a:ea typeface="+mn-ea"/>
        <a:cs typeface="+mn-cs"/>
      </a:defRPr>
    </a:lvl8pPr>
    <a:lvl9pPr marL="8778240" algn="l" defTabSz="2194560" rtl="0" eaLnBrk="1" latinLnBrk="0" hangingPunct="1">
      <a:defRPr sz="43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0" userDrawn="1">
          <p15:clr>
            <a:srgbClr val="A4A3A4"/>
          </p15:clr>
        </p15:guide>
        <p15:guide id="2" pos="86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0000"/>
    <a:srgbClr val="494949"/>
    <a:srgbClr val="A40000"/>
    <a:srgbClr val="525252"/>
    <a:srgbClr val="EAEAEA"/>
    <a:srgbClr val="FF9933"/>
    <a:srgbClr val="FFCCCC"/>
    <a:srgbClr val="938D8D"/>
    <a:srgbClr val="9999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411" autoAdjust="0"/>
    <p:restoredTop sz="94660"/>
  </p:normalViewPr>
  <p:slideViewPr>
    <p:cSldViewPr snapToGrid="0">
      <p:cViewPr varScale="1">
        <p:scale>
          <a:sx n="17" d="100"/>
          <a:sy n="17" d="100"/>
        </p:scale>
        <p:origin x="120" y="307"/>
      </p:cViewPr>
      <p:guideLst>
        <p:guide orient="horz" pos="5760"/>
        <p:guide pos="86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F44A8-5B8A-40E0-AA11-39F58AA8774B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143000"/>
            <a:ext cx="4629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C4125F-F487-477A-8F56-D4C808242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110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4125F-F487-477A-8F56-D4C808242AB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0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992968"/>
            <a:ext cx="23317200" cy="6366933"/>
          </a:xfrm>
        </p:spPr>
        <p:txBody>
          <a:bodyPr anchor="b"/>
          <a:lstStyle>
            <a:lvl1pPr algn="ctr">
              <a:defRPr sz="1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9605435"/>
            <a:ext cx="20574000" cy="4415365"/>
          </a:xfrm>
        </p:spPr>
        <p:txBody>
          <a:bodyPr/>
          <a:lstStyle>
            <a:lvl1pPr marL="0" indent="0" algn="ctr">
              <a:buNone/>
              <a:defRPr sz="6400"/>
            </a:lvl1pPr>
            <a:lvl2pPr marL="1219215" indent="0" algn="ctr">
              <a:buNone/>
              <a:defRPr sz="5333"/>
            </a:lvl2pPr>
            <a:lvl3pPr marL="2438430" indent="0" algn="ctr">
              <a:buNone/>
              <a:defRPr sz="4800"/>
            </a:lvl3pPr>
            <a:lvl4pPr marL="3657646" indent="0" algn="ctr">
              <a:buNone/>
              <a:defRPr sz="4267"/>
            </a:lvl4pPr>
            <a:lvl5pPr marL="4876861" indent="0" algn="ctr">
              <a:buNone/>
              <a:defRPr sz="4267"/>
            </a:lvl5pPr>
            <a:lvl6pPr marL="6096076" indent="0" algn="ctr">
              <a:buNone/>
              <a:defRPr sz="4267"/>
            </a:lvl6pPr>
            <a:lvl7pPr marL="7315291" indent="0" algn="ctr">
              <a:buNone/>
              <a:defRPr sz="4267"/>
            </a:lvl7pPr>
            <a:lvl8pPr marL="8534507" indent="0" algn="ctr">
              <a:buNone/>
              <a:defRPr sz="4267"/>
            </a:lvl8pPr>
            <a:lvl9pPr marL="9753722" indent="0" algn="ctr">
              <a:buNone/>
              <a:defRPr sz="426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D44E-8B5D-45B3-AFE3-1E8B2A67FC80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A9BED-53EE-4193-B893-FF8C4E02D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238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D44E-8B5D-45B3-AFE3-1E8B2A67FC80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A9BED-53EE-4193-B893-FF8C4E02D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12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31027" y="973667"/>
            <a:ext cx="5915025" cy="154982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5952" y="973667"/>
            <a:ext cx="17402175" cy="154982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D44E-8B5D-45B3-AFE3-1E8B2A67FC80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A9BED-53EE-4193-B893-FF8C4E02D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421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D44E-8B5D-45B3-AFE3-1E8B2A67FC80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A9BED-53EE-4193-B893-FF8C4E02D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28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664" y="4559305"/>
            <a:ext cx="23660100" cy="7607299"/>
          </a:xfrm>
        </p:spPr>
        <p:txBody>
          <a:bodyPr anchor="b"/>
          <a:lstStyle>
            <a:lvl1pPr>
              <a:defRPr sz="1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1664" y="12238572"/>
            <a:ext cx="23660100" cy="4000499"/>
          </a:xfrm>
        </p:spPr>
        <p:txBody>
          <a:bodyPr/>
          <a:lstStyle>
            <a:lvl1pPr marL="0" indent="0">
              <a:buNone/>
              <a:defRPr sz="6400">
                <a:solidFill>
                  <a:schemeClr val="tx1"/>
                </a:solidFill>
              </a:defRPr>
            </a:lvl1pPr>
            <a:lvl2pPr marL="1219215" indent="0">
              <a:buNone/>
              <a:defRPr sz="5333">
                <a:solidFill>
                  <a:schemeClr val="tx1">
                    <a:tint val="75000"/>
                  </a:schemeClr>
                </a:solidFill>
              </a:defRPr>
            </a:lvl2pPr>
            <a:lvl3pPr marL="243843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3pPr>
            <a:lvl4pPr marL="3657646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4pPr>
            <a:lvl5pPr marL="4876861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5pPr>
            <a:lvl6pPr marL="6096076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6pPr>
            <a:lvl7pPr marL="7315291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7pPr>
            <a:lvl8pPr marL="8534507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8pPr>
            <a:lvl9pPr marL="9753722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D44E-8B5D-45B3-AFE3-1E8B2A67FC80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A9BED-53EE-4193-B893-FF8C4E02D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9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5950" y="4868333"/>
            <a:ext cx="11658600" cy="116035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450" y="4868333"/>
            <a:ext cx="11658600" cy="116035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D44E-8B5D-45B3-AFE3-1E8B2A67FC80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A9BED-53EE-4193-B893-FF8C4E02D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9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973671"/>
            <a:ext cx="23660100" cy="35348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9526" y="4483101"/>
            <a:ext cx="11605020" cy="2197099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19215" indent="0">
              <a:buNone/>
              <a:defRPr sz="5333" b="1"/>
            </a:lvl2pPr>
            <a:lvl3pPr marL="2438430" indent="0">
              <a:buNone/>
              <a:defRPr sz="4800" b="1"/>
            </a:lvl3pPr>
            <a:lvl4pPr marL="3657646" indent="0">
              <a:buNone/>
              <a:defRPr sz="4267" b="1"/>
            </a:lvl4pPr>
            <a:lvl5pPr marL="4876861" indent="0">
              <a:buNone/>
              <a:defRPr sz="4267" b="1"/>
            </a:lvl5pPr>
            <a:lvl6pPr marL="6096076" indent="0">
              <a:buNone/>
              <a:defRPr sz="4267" b="1"/>
            </a:lvl6pPr>
            <a:lvl7pPr marL="7315291" indent="0">
              <a:buNone/>
              <a:defRPr sz="4267" b="1"/>
            </a:lvl7pPr>
            <a:lvl8pPr marL="8534507" indent="0">
              <a:buNone/>
              <a:defRPr sz="4267" b="1"/>
            </a:lvl8pPr>
            <a:lvl9pPr marL="9753722" indent="0">
              <a:buNone/>
              <a:defRPr sz="426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9526" y="6680200"/>
            <a:ext cx="11605020" cy="98255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87452" y="4483101"/>
            <a:ext cx="11662173" cy="2197099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19215" indent="0">
              <a:buNone/>
              <a:defRPr sz="5333" b="1"/>
            </a:lvl2pPr>
            <a:lvl3pPr marL="2438430" indent="0">
              <a:buNone/>
              <a:defRPr sz="4800" b="1"/>
            </a:lvl3pPr>
            <a:lvl4pPr marL="3657646" indent="0">
              <a:buNone/>
              <a:defRPr sz="4267" b="1"/>
            </a:lvl4pPr>
            <a:lvl5pPr marL="4876861" indent="0">
              <a:buNone/>
              <a:defRPr sz="4267" b="1"/>
            </a:lvl5pPr>
            <a:lvl6pPr marL="6096076" indent="0">
              <a:buNone/>
              <a:defRPr sz="4267" b="1"/>
            </a:lvl6pPr>
            <a:lvl7pPr marL="7315291" indent="0">
              <a:buNone/>
              <a:defRPr sz="4267" b="1"/>
            </a:lvl7pPr>
            <a:lvl8pPr marL="8534507" indent="0">
              <a:buNone/>
              <a:defRPr sz="4267" b="1"/>
            </a:lvl8pPr>
            <a:lvl9pPr marL="9753722" indent="0">
              <a:buNone/>
              <a:defRPr sz="426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87452" y="6680200"/>
            <a:ext cx="11662173" cy="98255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D44E-8B5D-45B3-AFE3-1E8B2A67FC80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A9BED-53EE-4193-B893-FF8C4E02D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16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D44E-8B5D-45B3-AFE3-1E8B2A67FC80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A9BED-53EE-4193-B893-FF8C4E02D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81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D44E-8B5D-45B3-AFE3-1E8B2A67FC80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A9BED-53EE-4193-B893-FF8C4E02D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67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1219200"/>
            <a:ext cx="8847534" cy="4267200"/>
          </a:xfrm>
        </p:spPr>
        <p:txBody>
          <a:bodyPr anchor="b"/>
          <a:lstStyle>
            <a:lvl1pPr>
              <a:defRPr sz="853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173" y="2633138"/>
            <a:ext cx="13887450" cy="12996333"/>
          </a:xfrm>
        </p:spPr>
        <p:txBody>
          <a:bodyPr/>
          <a:lstStyle>
            <a:lvl1pPr>
              <a:defRPr sz="8533"/>
            </a:lvl1pPr>
            <a:lvl2pPr>
              <a:defRPr sz="7467"/>
            </a:lvl2pPr>
            <a:lvl3pPr>
              <a:defRPr sz="6400"/>
            </a:lvl3pPr>
            <a:lvl4pPr>
              <a:defRPr sz="5333"/>
            </a:lvl4pPr>
            <a:lvl5pPr>
              <a:defRPr sz="5333"/>
            </a:lvl5pPr>
            <a:lvl6pPr>
              <a:defRPr sz="5333"/>
            </a:lvl6pPr>
            <a:lvl7pPr>
              <a:defRPr sz="5333"/>
            </a:lvl7pPr>
            <a:lvl8pPr>
              <a:defRPr sz="5333"/>
            </a:lvl8pPr>
            <a:lvl9pPr>
              <a:defRPr sz="53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5486400"/>
            <a:ext cx="8847534" cy="10164235"/>
          </a:xfrm>
        </p:spPr>
        <p:txBody>
          <a:bodyPr/>
          <a:lstStyle>
            <a:lvl1pPr marL="0" indent="0">
              <a:buNone/>
              <a:defRPr sz="4267"/>
            </a:lvl1pPr>
            <a:lvl2pPr marL="1219215" indent="0">
              <a:buNone/>
              <a:defRPr sz="3733"/>
            </a:lvl2pPr>
            <a:lvl3pPr marL="2438430" indent="0">
              <a:buNone/>
              <a:defRPr sz="3200"/>
            </a:lvl3pPr>
            <a:lvl4pPr marL="3657646" indent="0">
              <a:buNone/>
              <a:defRPr sz="2667"/>
            </a:lvl4pPr>
            <a:lvl5pPr marL="4876861" indent="0">
              <a:buNone/>
              <a:defRPr sz="2667"/>
            </a:lvl5pPr>
            <a:lvl6pPr marL="6096076" indent="0">
              <a:buNone/>
              <a:defRPr sz="2667"/>
            </a:lvl6pPr>
            <a:lvl7pPr marL="7315291" indent="0">
              <a:buNone/>
              <a:defRPr sz="2667"/>
            </a:lvl7pPr>
            <a:lvl8pPr marL="8534507" indent="0">
              <a:buNone/>
              <a:defRPr sz="2667"/>
            </a:lvl8pPr>
            <a:lvl9pPr marL="9753722" indent="0">
              <a:buNone/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D44E-8B5D-45B3-AFE3-1E8B2A67FC80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A9BED-53EE-4193-B893-FF8C4E02D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83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1219200"/>
            <a:ext cx="8847534" cy="4267200"/>
          </a:xfrm>
        </p:spPr>
        <p:txBody>
          <a:bodyPr anchor="b"/>
          <a:lstStyle>
            <a:lvl1pPr>
              <a:defRPr sz="853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62173" y="2633138"/>
            <a:ext cx="13887450" cy="12996333"/>
          </a:xfrm>
        </p:spPr>
        <p:txBody>
          <a:bodyPr anchor="t"/>
          <a:lstStyle>
            <a:lvl1pPr marL="0" indent="0">
              <a:buNone/>
              <a:defRPr sz="8533"/>
            </a:lvl1pPr>
            <a:lvl2pPr marL="1219215" indent="0">
              <a:buNone/>
              <a:defRPr sz="7467"/>
            </a:lvl2pPr>
            <a:lvl3pPr marL="2438430" indent="0">
              <a:buNone/>
              <a:defRPr sz="6400"/>
            </a:lvl3pPr>
            <a:lvl4pPr marL="3657646" indent="0">
              <a:buNone/>
              <a:defRPr sz="5333"/>
            </a:lvl4pPr>
            <a:lvl5pPr marL="4876861" indent="0">
              <a:buNone/>
              <a:defRPr sz="5333"/>
            </a:lvl5pPr>
            <a:lvl6pPr marL="6096076" indent="0">
              <a:buNone/>
              <a:defRPr sz="5333"/>
            </a:lvl6pPr>
            <a:lvl7pPr marL="7315291" indent="0">
              <a:buNone/>
              <a:defRPr sz="5333"/>
            </a:lvl7pPr>
            <a:lvl8pPr marL="8534507" indent="0">
              <a:buNone/>
              <a:defRPr sz="5333"/>
            </a:lvl8pPr>
            <a:lvl9pPr marL="9753722" indent="0">
              <a:buNone/>
              <a:defRPr sz="533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5486400"/>
            <a:ext cx="8847534" cy="10164235"/>
          </a:xfrm>
        </p:spPr>
        <p:txBody>
          <a:bodyPr/>
          <a:lstStyle>
            <a:lvl1pPr marL="0" indent="0">
              <a:buNone/>
              <a:defRPr sz="4267"/>
            </a:lvl1pPr>
            <a:lvl2pPr marL="1219215" indent="0">
              <a:buNone/>
              <a:defRPr sz="3733"/>
            </a:lvl2pPr>
            <a:lvl3pPr marL="2438430" indent="0">
              <a:buNone/>
              <a:defRPr sz="3200"/>
            </a:lvl3pPr>
            <a:lvl4pPr marL="3657646" indent="0">
              <a:buNone/>
              <a:defRPr sz="2667"/>
            </a:lvl4pPr>
            <a:lvl5pPr marL="4876861" indent="0">
              <a:buNone/>
              <a:defRPr sz="2667"/>
            </a:lvl5pPr>
            <a:lvl6pPr marL="6096076" indent="0">
              <a:buNone/>
              <a:defRPr sz="2667"/>
            </a:lvl6pPr>
            <a:lvl7pPr marL="7315291" indent="0">
              <a:buNone/>
              <a:defRPr sz="2667"/>
            </a:lvl7pPr>
            <a:lvl8pPr marL="8534507" indent="0">
              <a:buNone/>
              <a:defRPr sz="2667"/>
            </a:lvl8pPr>
            <a:lvl9pPr marL="9753722" indent="0">
              <a:buNone/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6D44E-8B5D-45B3-AFE3-1E8B2A67FC80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A9BED-53EE-4193-B893-FF8C4E02D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1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0" y="973671"/>
            <a:ext cx="23660100" cy="3534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0" y="4868333"/>
            <a:ext cx="23660100" cy="1160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0" y="16950271"/>
            <a:ext cx="617220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6D44E-8B5D-45B3-AFE3-1E8B2A67FC80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0" y="16950271"/>
            <a:ext cx="925830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0" y="16950271"/>
            <a:ext cx="617220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A9BED-53EE-4193-B893-FF8C4E02D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222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438430" rtl="0" eaLnBrk="1" latinLnBrk="0" hangingPunct="1">
        <a:lnSpc>
          <a:spcPct val="90000"/>
        </a:lnSpc>
        <a:spcBef>
          <a:spcPct val="0"/>
        </a:spcBef>
        <a:buNone/>
        <a:defRPr sz="117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9608" indent="-609608" algn="l" defTabSz="2438430" rtl="0" eaLnBrk="1" latinLnBrk="0" hangingPunct="1">
        <a:lnSpc>
          <a:spcPct val="90000"/>
        </a:lnSpc>
        <a:spcBef>
          <a:spcPts val="2667"/>
        </a:spcBef>
        <a:buFont typeface="Arial" panose="020B0604020202020204" pitchFamily="34" charset="0"/>
        <a:buChar char="•"/>
        <a:defRPr sz="7467" kern="1200">
          <a:solidFill>
            <a:schemeClr val="tx1"/>
          </a:solidFill>
          <a:latin typeface="+mn-lt"/>
          <a:ea typeface="+mn-ea"/>
          <a:cs typeface="+mn-cs"/>
        </a:defRPr>
      </a:lvl1pPr>
      <a:lvl2pPr marL="1828823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3048038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5333" kern="1200">
          <a:solidFill>
            <a:schemeClr val="tx1"/>
          </a:solidFill>
          <a:latin typeface="+mn-lt"/>
          <a:ea typeface="+mn-ea"/>
          <a:cs typeface="+mn-cs"/>
        </a:defRPr>
      </a:lvl3pPr>
      <a:lvl4pPr marL="4267253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69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705684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924899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9144114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10363330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219215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438430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657646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76861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096076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315291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534507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753722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27432000" cy="3510819"/>
          </a:xfrm>
          <a:prstGeom prst="rect">
            <a:avLst/>
          </a:prstGeom>
          <a:solidFill>
            <a:srgbClr val="494949"/>
          </a:solidFill>
          <a:ln w="1270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84562" y="377958"/>
            <a:ext cx="1973837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Title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Name, degrees, affiliations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University of </a:t>
            </a:r>
            <a:r>
              <a:rPr lang="en-US" sz="4400" dirty="0" smtClean="0">
                <a:solidFill>
                  <a:schemeClr val="bg1"/>
                </a:solidFill>
              </a:rPr>
              <a:t>Washington | </a:t>
            </a:r>
            <a:r>
              <a:rPr lang="en-US" sz="4400" dirty="0" smtClean="0">
                <a:solidFill>
                  <a:schemeClr val="bg1"/>
                </a:solidFill>
              </a:rPr>
              <a:t>School of Public </a:t>
            </a:r>
            <a:r>
              <a:rPr lang="en-US" sz="4400" dirty="0" smtClean="0">
                <a:solidFill>
                  <a:schemeClr val="bg1"/>
                </a:solidFill>
              </a:rPr>
              <a:t>Health | </a:t>
            </a:r>
            <a:r>
              <a:rPr lang="en-US" sz="4400" dirty="0" smtClean="0">
                <a:solidFill>
                  <a:schemeClr val="bg1"/>
                </a:solidFill>
              </a:rPr>
              <a:t>Maternal &amp; Child Health Program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4084" y="4113885"/>
            <a:ext cx="7971778" cy="769441"/>
          </a:xfrm>
          <a:prstGeom prst="rect">
            <a:avLst/>
          </a:prstGeom>
          <a:solidFill>
            <a:srgbClr val="494949"/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>
                    <a:lumMod val="95000"/>
                  </a:schemeClr>
                </a:solidFill>
              </a:rPr>
              <a:t>MCH Concern</a:t>
            </a:r>
            <a:endParaRPr lang="en-US" sz="44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810515" y="11996057"/>
            <a:ext cx="7641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1800" dirty="0" smtClean="0"/>
          </a:p>
          <a:p>
            <a:pPr lvl="0"/>
            <a:endParaRPr lang="en-US" sz="1800" dirty="0"/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051085"/>
              </p:ext>
            </p:extLst>
          </p:nvPr>
        </p:nvGraphicFramePr>
        <p:xfrm>
          <a:off x="9652577" y="11355779"/>
          <a:ext cx="8174252" cy="6160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3563"/>
                <a:gridCol w="2043563"/>
                <a:gridCol w="2043563"/>
                <a:gridCol w="2043563"/>
              </a:tblGrid>
              <a:tr h="791359">
                <a:tc gridSpan="4">
                  <a:txBody>
                    <a:bodyPr/>
                    <a:lstStyle/>
                    <a:p>
                      <a:pPr algn="ctr"/>
                      <a:r>
                        <a:rPr lang="en-US" sz="3800" dirty="0" smtClean="0"/>
                        <a:t>Figure</a:t>
                      </a:r>
                      <a:r>
                        <a:rPr lang="en-US" sz="3800" baseline="0" dirty="0" smtClean="0"/>
                        <a:t> 1</a:t>
                      </a:r>
                      <a:endParaRPr lang="en-US" sz="3800" dirty="0"/>
                    </a:p>
                  </a:txBody>
                  <a:tcPr marL="72465" marR="72465" marT="36233" marB="3623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E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3800" dirty="0"/>
                    </a:p>
                  </a:txBody>
                  <a:tcPr marL="72465" marR="72465" marT="36233" marB="36233"/>
                </a:tc>
                <a:tc hMerge="1">
                  <a:txBody>
                    <a:bodyPr/>
                    <a:lstStyle/>
                    <a:p>
                      <a:endParaRPr lang="en-US" sz="3800" dirty="0"/>
                    </a:p>
                  </a:txBody>
                  <a:tcPr marL="72465" marR="72465" marT="36233" marB="36233"/>
                </a:tc>
                <a:tc hMerge="1">
                  <a:txBody>
                    <a:bodyPr/>
                    <a:lstStyle/>
                    <a:p>
                      <a:endParaRPr lang="en-US" sz="3800" dirty="0"/>
                    </a:p>
                  </a:txBody>
                  <a:tcPr marL="72465" marR="72465" marT="36233" marB="36233"/>
                </a:tc>
              </a:tr>
              <a:tr h="894791">
                <a:tc>
                  <a:txBody>
                    <a:bodyPr/>
                    <a:lstStyle/>
                    <a:p>
                      <a:endParaRPr lang="en-US" sz="3800"/>
                    </a:p>
                  </a:txBody>
                  <a:tcPr marL="72465" marR="72465" marT="36233" marB="3623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3800"/>
                    </a:p>
                  </a:txBody>
                  <a:tcPr marL="72465" marR="72465" marT="36233" marB="36233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3800" dirty="0"/>
                    </a:p>
                  </a:txBody>
                  <a:tcPr marL="72465" marR="72465" marT="36233" marB="36233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3800" dirty="0"/>
                    </a:p>
                  </a:txBody>
                  <a:tcPr marL="72465" marR="72465" marT="36233" marB="3623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94791">
                <a:tc>
                  <a:txBody>
                    <a:bodyPr/>
                    <a:lstStyle/>
                    <a:p>
                      <a:endParaRPr lang="en-US" sz="3800"/>
                    </a:p>
                  </a:txBody>
                  <a:tcPr marL="72465" marR="72465" marT="36233" marB="3623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3800"/>
                    </a:p>
                  </a:txBody>
                  <a:tcPr marL="72465" marR="72465" marT="36233" marB="3623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3800"/>
                    </a:p>
                  </a:txBody>
                  <a:tcPr marL="72465" marR="72465" marT="36233" marB="3623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3800" dirty="0"/>
                    </a:p>
                  </a:txBody>
                  <a:tcPr marL="72465" marR="72465" marT="36233" marB="3623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94791">
                <a:tc>
                  <a:txBody>
                    <a:bodyPr/>
                    <a:lstStyle/>
                    <a:p>
                      <a:endParaRPr lang="en-US" sz="3800"/>
                    </a:p>
                  </a:txBody>
                  <a:tcPr marL="72465" marR="72465" marT="36233" marB="3623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3800"/>
                    </a:p>
                  </a:txBody>
                  <a:tcPr marL="72465" marR="72465" marT="36233" marB="3623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3800"/>
                    </a:p>
                  </a:txBody>
                  <a:tcPr marL="72465" marR="72465" marT="36233" marB="3623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3800" dirty="0"/>
                    </a:p>
                  </a:txBody>
                  <a:tcPr marL="72465" marR="72465" marT="36233" marB="3623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94791">
                <a:tc>
                  <a:txBody>
                    <a:bodyPr/>
                    <a:lstStyle/>
                    <a:p>
                      <a:endParaRPr lang="en-US" sz="3800"/>
                    </a:p>
                  </a:txBody>
                  <a:tcPr marL="72465" marR="72465" marT="36233" marB="3623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3800"/>
                    </a:p>
                  </a:txBody>
                  <a:tcPr marL="72465" marR="72465" marT="36233" marB="3623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3800"/>
                    </a:p>
                  </a:txBody>
                  <a:tcPr marL="72465" marR="72465" marT="36233" marB="3623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3800" dirty="0"/>
                    </a:p>
                  </a:txBody>
                  <a:tcPr marL="72465" marR="72465" marT="36233" marB="3623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94791">
                <a:tc>
                  <a:txBody>
                    <a:bodyPr/>
                    <a:lstStyle/>
                    <a:p>
                      <a:endParaRPr lang="en-US" sz="3800"/>
                    </a:p>
                  </a:txBody>
                  <a:tcPr marL="72465" marR="72465" marT="36233" marB="3623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3800"/>
                    </a:p>
                  </a:txBody>
                  <a:tcPr marL="72465" marR="72465" marT="36233" marB="3623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3800" dirty="0"/>
                    </a:p>
                  </a:txBody>
                  <a:tcPr marL="72465" marR="72465" marT="36233" marB="3623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3800" dirty="0"/>
                    </a:p>
                  </a:txBody>
                  <a:tcPr marL="72465" marR="72465" marT="36233" marB="3623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94791">
                <a:tc>
                  <a:txBody>
                    <a:bodyPr/>
                    <a:lstStyle/>
                    <a:p>
                      <a:endParaRPr lang="en-US" sz="3800"/>
                    </a:p>
                  </a:txBody>
                  <a:tcPr marL="72465" marR="72465" marT="36233" marB="3623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3800"/>
                    </a:p>
                  </a:txBody>
                  <a:tcPr marL="72465" marR="72465" marT="36233" marB="3623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3800" dirty="0"/>
                    </a:p>
                  </a:txBody>
                  <a:tcPr marL="72465" marR="72465" marT="36233" marB="3623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3800" dirty="0"/>
                    </a:p>
                  </a:txBody>
                  <a:tcPr marL="72465" marR="72465" marT="36233" marB="3623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8714262" y="17467759"/>
            <a:ext cx="8513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This poster project was supported by Grant #T76 MC00011 from </a:t>
            </a:r>
            <a:endParaRPr lang="en-US" sz="1800" b="1" dirty="0" smtClean="0"/>
          </a:p>
          <a:p>
            <a:r>
              <a:rPr lang="en-US" sz="1800" b="1" dirty="0" smtClean="0"/>
              <a:t>the </a:t>
            </a:r>
            <a:r>
              <a:rPr lang="en-US" sz="1800" b="1" dirty="0"/>
              <a:t>Maternal and Child Health Bureau, </a:t>
            </a:r>
            <a:r>
              <a:rPr lang="en-US" sz="1800" b="1" dirty="0" smtClean="0"/>
              <a:t>Health Resources and Services Administration.</a:t>
            </a:r>
            <a:endParaRPr lang="en-US" sz="1800" b="1" dirty="0"/>
          </a:p>
        </p:txBody>
      </p:sp>
      <p:grpSp>
        <p:nvGrpSpPr>
          <p:cNvPr id="23" name="Group 22"/>
          <p:cNvGrpSpPr/>
          <p:nvPr/>
        </p:nvGrpSpPr>
        <p:grpSpPr>
          <a:xfrm>
            <a:off x="330691" y="615638"/>
            <a:ext cx="3200400" cy="2279539"/>
            <a:chOff x="286486" y="412007"/>
            <a:chExt cx="3707997" cy="2346326"/>
          </a:xfrm>
        </p:grpSpPr>
        <p:sp>
          <p:nvSpPr>
            <p:cNvPr id="14" name="Rectangle 13"/>
            <p:cNvSpPr/>
            <p:nvPr/>
          </p:nvSpPr>
          <p:spPr>
            <a:xfrm>
              <a:off x="286486" y="412007"/>
              <a:ext cx="3707997" cy="23463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28714" b="-1"/>
            <a:stretch/>
          </p:blipFill>
          <p:spPr>
            <a:xfrm>
              <a:off x="334613" y="412007"/>
              <a:ext cx="3594142" cy="2012386"/>
            </a:xfrm>
            <a:prstGeom prst="rect">
              <a:avLst/>
            </a:prstGeom>
          </p:spPr>
        </p:pic>
      </p:grpSp>
      <p:sp>
        <p:nvSpPr>
          <p:cNvPr id="30" name="TextBox 29"/>
          <p:cNvSpPr txBox="1"/>
          <p:nvPr/>
        </p:nvSpPr>
        <p:spPr>
          <a:xfrm>
            <a:off x="18738842" y="11355784"/>
            <a:ext cx="7883436" cy="769441"/>
          </a:xfrm>
          <a:prstGeom prst="rect">
            <a:avLst/>
          </a:prstGeom>
          <a:solidFill>
            <a:srgbClr val="494949"/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Recommended Action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652577" y="4113885"/>
            <a:ext cx="8150389" cy="769441"/>
          </a:xfrm>
          <a:prstGeom prst="rect">
            <a:avLst/>
          </a:prstGeom>
          <a:solidFill>
            <a:srgbClr val="494949"/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What is Needed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 flipV="1">
            <a:off x="0" y="3395970"/>
            <a:ext cx="27432000" cy="114848"/>
          </a:xfrm>
          <a:prstGeom prst="rect">
            <a:avLst/>
          </a:prstGeom>
          <a:solidFill>
            <a:srgbClr val="A4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18689682" y="4839723"/>
            <a:ext cx="7883436" cy="57167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9652577" y="4901279"/>
            <a:ext cx="8150389" cy="57167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8738842" y="12077099"/>
            <a:ext cx="7858856" cy="48618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689682" y="4113885"/>
            <a:ext cx="7883436" cy="769441"/>
          </a:xfrm>
          <a:prstGeom prst="rect">
            <a:avLst/>
          </a:prstGeom>
          <a:solidFill>
            <a:srgbClr val="494949"/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XXX (e.g., Sample Survey)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94083" y="4839723"/>
            <a:ext cx="7971778" cy="577830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94083" y="11343862"/>
            <a:ext cx="7971778" cy="769441"/>
          </a:xfrm>
          <a:prstGeom prst="rect">
            <a:avLst/>
          </a:prstGeom>
          <a:solidFill>
            <a:srgbClr val="494949"/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What is Known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94083" y="12125225"/>
            <a:ext cx="7971778" cy="5390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9882" y="360257"/>
            <a:ext cx="2895176" cy="2678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84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</TotalTime>
  <Words>64</Words>
  <Application>Microsoft Office PowerPoint</Application>
  <PresentationFormat>Custom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Tiffany Beck</dc:creator>
  <cp:lastModifiedBy>Malka Main Tracey</cp:lastModifiedBy>
  <cp:revision>36</cp:revision>
  <dcterms:created xsi:type="dcterms:W3CDTF">2014-05-16T16:44:19Z</dcterms:created>
  <dcterms:modified xsi:type="dcterms:W3CDTF">2016-04-29T23:20:41Z</dcterms:modified>
</cp:coreProperties>
</file>