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120" y="6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50FC778-6C21-4F8A-9984-3834018082D0}"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B99E8-9F82-4985-B9D6-BA41D28C281B}" type="slidenum">
              <a:rPr lang="en-US" smtClean="0"/>
              <a:t>‹#›</a:t>
            </a:fld>
            <a:endParaRPr lang="en-US"/>
          </a:p>
        </p:txBody>
      </p:sp>
    </p:spTree>
    <p:extLst>
      <p:ext uri="{BB962C8B-B14F-4D97-AF65-F5344CB8AC3E}">
        <p14:creationId xmlns:p14="http://schemas.microsoft.com/office/powerpoint/2010/main" val="1731503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0FC778-6C21-4F8A-9984-3834018082D0}"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B99E8-9F82-4985-B9D6-BA41D28C281B}" type="slidenum">
              <a:rPr lang="en-US" smtClean="0"/>
              <a:t>‹#›</a:t>
            </a:fld>
            <a:endParaRPr lang="en-US"/>
          </a:p>
        </p:txBody>
      </p:sp>
    </p:spTree>
    <p:extLst>
      <p:ext uri="{BB962C8B-B14F-4D97-AF65-F5344CB8AC3E}">
        <p14:creationId xmlns:p14="http://schemas.microsoft.com/office/powerpoint/2010/main" val="2400053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0FC778-6C21-4F8A-9984-3834018082D0}"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B99E8-9F82-4985-B9D6-BA41D28C281B}" type="slidenum">
              <a:rPr lang="en-US" smtClean="0"/>
              <a:t>‹#›</a:t>
            </a:fld>
            <a:endParaRPr lang="en-US"/>
          </a:p>
        </p:txBody>
      </p:sp>
    </p:spTree>
    <p:extLst>
      <p:ext uri="{BB962C8B-B14F-4D97-AF65-F5344CB8AC3E}">
        <p14:creationId xmlns:p14="http://schemas.microsoft.com/office/powerpoint/2010/main" val="3631877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0FC778-6C21-4F8A-9984-3834018082D0}"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B99E8-9F82-4985-B9D6-BA41D28C281B}" type="slidenum">
              <a:rPr lang="en-US" smtClean="0"/>
              <a:t>‹#›</a:t>
            </a:fld>
            <a:endParaRPr lang="en-US"/>
          </a:p>
        </p:txBody>
      </p:sp>
    </p:spTree>
    <p:extLst>
      <p:ext uri="{BB962C8B-B14F-4D97-AF65-F5344CB8AC3E}">
        <p14:creationId xmlns:p14="http://schemas.microsoft.com/office/powerpoint/2010/main" val="1712338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0FC778-6C21-4F8A-9984-3834018082D0}"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B99E8-9F82-4985-B9D6-BA41D28C281B}" type="slidenum">
              <a:rPr lang="en-US" smtClean="0"/>
              <a:t>‹#›</a:t>
            </a:fld>
            <a:endParaRPr lang="en-US"/>
          </a:p>
        </p:txBody>
      </p:sp>
    </p:spTree>
    <p:extLst>
      <p:ext uri="{BB962C8B-B14F-4D97-AF65-F5344CB8AC3E}">
        <p14:creationId xmlns:p14="http://schemas.microsoft.com/office/powerpoint/2010/main" val="1342353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50FC778-6C21-4F8A-9984-3834018082D0}"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B99E8-9F82-4985-B9D6-BA41D28C281B}" type="slidenum">
              <a:rPr lang="en-US" smtClean="0"/>
              <a:t>‹#›</a:t>
            </a:fld>
            <a:endParaRPr lang="en-US"/>
          </a:p>
        </p:txBody>
      </p:sp>
    </p:spTree>
    <p:extLst>
      <p:ext uri="{BB962C8B-B14F-4D97-AF65-F5344CB8AC3E}">
        <p14:creationId xmlns:p14="http://schemas.microsoft.com/office/powerpoint/2010/main" val="2144724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50FC778-6C21-4F8A-9984-3834018082D0}"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B99E8-9F82-4985-B9D6-BA41D28C281B}" type="slidenum">
              <a:rPr lang="en-US" smtClean="0"/>
              <a:t>‹#›</a:t>
            </a:fld>
            <a:endParaRPr lang="en-US"/>
          </a:p>
        </p:txBody>
      </p:sp>
    </p:spTree>
    <p:extLst>
      <p:ext uri="{BB962C8B-B14F-4D97-AF65-F5344CB8AC3E}">
        <p14:creationId xmlns:p14="http://schemas.microsoft.com/office/powerpoint/2010/main" val="196097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50FC778-6C21-4F8A-9984-3834018082D0}"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3B99E8-9F82-4985-B9D6-BA41D28C281B}" type="slidenum">
              <a:rPr lang="en-US" smtClean="0"/>
              <a:t>‹#›</a:t>
            </a:fld>
            <a:endParaRPr lang="en-US"/>
          </a:p>
        </p:txBody>
      </p:sp>
    </p:spTree>
    <p:extLst>
      <p:ext uri="{BB962C8B-B14F-4D97-AF65-F5344CB8AC3E}">
        <p14:creationId xmlns:p14="http://schemas.microsoft.com/office/powerpoint/2010/main" val="1665244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0FC778-6C21-4F8A-9984-3834018082D0}"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B99E8-9F82-4985-B9D6-BA41D28C281B}" type="slidenum">
              <a:rPr lang="en-US" smtClean="0"/>
              <a:t>‹#›</a:t>
            </a:fld>
            <a:endParaRPr lang="en-US"/>
          </a:p>
        </p:txBody>
      </p:sp>
    </p:spTree>
    <p:extLst>
      <p:ext uri="{BB962C8B-B14F-4D97-AF65-F5344CB8AC3E}">
        <p14:creationId xmlns:p14="http://schemas.microsoft.com/office/powerpoint/2010/main" val="3892802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50FC778-6C21-4F8A-9984-3834018082D0}"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B99E8-9F82-4985-B9D6-BA41D28C281B}" type="slidenum">
              <a:rPr lang="en-US" smtClean="0"/>
              <a:t>‹#›</a:t>
            </a:fld>
            <a:endParaRPr lang="en-US"/>
          </a:p>
        </p:txBody>
      </p:sp>
    </p:spTree>
    <p:extLst>
      <p:ext uri="{BB962C8B-B14F-4D97-AF65-F5344CB8AC3E}">
        <p14:creationId xmlns:p14="http://schemas.microsoft.com/office/powerpoint/2010/main" val="3229749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50FC778-6C21-4F8A-9984-3834018082D0}"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B99E8-9F82-4985-B9D6-BA41D28C281B}" type="slidenum">
              <a:rPr lang="en-US" smtClean="0"/>
              <a:t>‹#›</a:t>
            </a:fld>
            <a:endParaRPr lang="en-US"/>
          </a:p>
        </p:txBody>
      </p:sp>
    </p:spTree>
    <p:extLst>
      <p:ext uri="{BB962C8B-B14F-4D97-AF65-F5344CB8AC3E}">
        <p14:creationId xmlns:p14="http://schemas.microsoft.com/office/powerpoint/2010/main" val="2802249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0FC778-6C21-4F8A-9984-3834018082D0}"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3B99E8-9F82-4985-B9D6-BA41D28C281B}" type="slidenum">
              <a:rPr lang="en-US" smtClean="0"/>
              <a:t>‹#›</a:t>
            </a:fld>
            <a:endParaRPr lang="en-US"/>
          </a:p>
        </p:txBody>
      </p:sp>
    </p:spTree>
    <p:extLst>
      <p:ext uri="{BB962C8B-B14F-4D97-AF65-F5344CB8AC3E}">
        <p14:creationId xmlns:p14="http://schemas.microsoft.com/office/powerpoint/2010/main" val="4097978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mailto:groverh@uw.edu" TargetMode="External"/><Relationship Id="rId5" Type="http://schemas.openxmlformats.org/officeDocument/2006/relationships/hyperlink" Target="mailto:bfreitag@uw.edu" TargetMode="External"/><Relationship Id="rId4" Type="http://schemas.openxmlformats.org/officeDocument/2006/relationships/hyperlink" Target="mailto:kfishler@uw.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857" y="273037"/>
            <a:ext cx="10515600" cy="1325563"/>
          </a:xfrm>
        </p:spPr>
        <p:txBody>
          <a:bodyPr>
            <a:normAutofit fontScale="90000"/>
          </a:bodyPr>
          <a:lstStyle/>
          <a:p>
            <a:r>
              <a:rPr lang="en-US" b="1" dirty="0"/>
              <a:t/>
            </a:r>
            <a:br>
              <a:rPr lang="en-US" b="1" dirty="0"/>
            </a:br>
            <a:r>
              <a:rPr lang="en-US" b="1" i="1" dirty="0"/>
              <a:t>NEW COURSE</a:t>
            </a:r>
            <a:r>
              <a:rPr lang="en-US" b="1" dirty="0"/>
              <a:t>: Community Resilience</a:t>
            </a:r>
            <a:br>
              <a:rPr lang="en-US" b="1" dirty="0"/>
            </a:br>
            <a:r>
              <a:rPr lang="en-US" sz="3100" dirty="0"/>
              <a:t>(</a:t>
            </a:r>
            <a:r>
              <a:rPr lang="en-US" sz="3100" u="sng" dirty="0"/>
              <a:t>IPM 516/URBDP </a:t>
            </a:r>
            <a:r>
              <a:rPr lang="en-US" sz="3100" u="sng" dirty="0" smtClean="0"/>
              <a:t>598B, </a:t>
            </a:r>
            <a:r>
              <a:rPr lang="en-US" sz="3100" u="sng" dirty="0"/>
              <a:t>3 credits</a:t>
            </a:r>
            <a:r>
              <a:rPr lang="en-US" sz="3100" u="sng" dirty="0" smtClean="0"/>
              <a:t>)</a:t>
            </a:r>
            <a:r>
              <a:rPr lang="en-US" sz="3100" dirty="0" smtClean="0"/>
              <a:t>  </a:t>
            </a:r>
            <a:r>
              <a:rPr lang="en-US" dirty="0"/>
              <a:t/>
            </a:r>
            <a:br>
              <a:rPr lang="en-US" dirty="0"/>
            </a:br>
            <a:endParaRPr lang="en-US" dirty="0"/>
          </a:p>
        </p:txBody>
      </p:sp>
      <p:sp>
        <p:nvSpPr>
          <p:cNvPr id="3" name="Content Placeholder 2"/>
          <p:cNvSpPr>
            <a:spLocks noGrp="1"/>
          </p:cNvSpPr>
          <p:nvPr>
            <p:ph idx="1"/>
          </p:nvPr>
        </p:nvSpPr>
        <p:spPr>
          <a:xfrm>
            <a:off x="376645" y="1803808"/>
            <a:ext cx="7504612" cy="1270318"/>
          </a:xfrm>
        </p:spPr>
        <p:txBody>
          <a:bodyPr>
            <a:normAutofit fontScale="55000" lnSpcReduction="20000"/>
          </a:bodyPr>
          <a:lstStyle/>
          <a:p>
            <a:pPr marL="0" indent="0">
              <a:lnSpc>
                <a:spcPct val="120000"/>
              </a:lnSpc>
              <a:buNone/>
            </a:pPr>
            <a:r>
              <a:rPr lang="en-US" sz="3300" dirty="0"/>
              <a:t>Our world is becoming increasingly dynamic with larger and more frequent disasters (episodic extreme and chronic events). Preparing for these expected changes is vital to building safe livable communities. Resilience has emerged as a goal enabling organizations to recover from and adapt to change.</a:t>
            </a:r>
          </a:p>
          <a:p>
            <a:pPr marL="0" indent="0">
              <a:buNone/>
            </a:pPr>
            <a:endParaRPr lang="en-US" dirty="0"/>
          </a:p>
          <a:p>
            <a:pPr marL="0" indent="0">
              <a:lnSpc>
                <a:spcPct val="120000"/>
              </a:lnSpc>
              <a:buNone/>
            </a:pPr>
            <a:endParaRPr lang="en-US" dirty="0"/>
          </a:p>
        </p:txBody>
      </p:sp>
      <p:pic>
        <p:nvPicPr>
          <p:cNvPr id="9" name="Picture 2" descr="http://winneypsychology.com.au/wp-content/uploads/2018/08/resilient-sprout-in-drought_645x40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16389" y="314951"/>
            <a:ext cx="3238500" cy="2008371"/>
          </a:xfrm>
          <a:prstGeom prst="rect">
            <a:avLst/>
          </a:prstGeom>
          <a:noFill/>
          <a:ln w="28575">
            <a:solidFill>
              <a:srgbClr val="FF0000"/>
            </a:solidFill>
          </a:ln>
          <a:extLst>
            <a:ext uri="{909E8E84-426E-40DD-AFC4-6F175D3DCCD1}">
              <a14:hiddenFill xmlns:a14="http://schemas.microsoft.com/office/drawing/2010/main">
                <a:solidFill>
                  <a:srgbClr val="FFFFFF"/>
                </a:solidFill>
              </a14:hiddenFill>
            </a:ext>
          </a:extLst>
        </p:spPr>
      </p:pic>
      <p:pic>
        <p:nvPicPr>
          <p:cNvPr id="13" name="Picture 2"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66576" y="1154913"/>
            <a:ext cx="2294497" cy="1612097"/>
          </a:xfrm>
          <a:prstGeom prst="rect">
            <a:avLst/>
          </a:prstGeom>
          <a:noFill/>
          <a:ln w="28575">
            <a:solidFill>
              <a:srgbClr val="FF0000"/>
            </a:solidFill>
          </a:ln>
          <a:extLst>
            <a:ext uri="{909E8E84-426E-40DD-AFC4-6F175D3DCCD1}">
              <a14:hiddenFill xmlns:a14="http://schemas.microsoft.com/office/drawing/2010/main">
                <a:solidFill>
                  <a:srgbClr val="FFFFFF"/>
                </a:solidFill>
              </a14:hiddenFill>
            </a:ext>
          </a:extLst>
        </p:spPr>
      </p:pic>
      <p:sp>
        <p:nvSpPr>
          <p:cNvPr id="7" name="Content Placeholder 2"/>
          <p:cNvSpPr txBox="1">
            <a:spLocks/>
          </p:cNvSpPr>
          <p:nvPr/>
        </p:nvSpPr>
        <p:spPr>
          <a:xfrm>
            <a:off x="376644" y="3163284"/>
            <a:ext cx="11484429" cy="2605504"/>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900" u="sng" dirty="0"/>
              <a:t>This course will </a:t>
            </a:r>
            <a:r>
              <a:rPr lang="en-US" sz="2900" dirty="0"/>
              <a:t>introduce you to a systems theory approach to resilience thinking and provide opportunities to apply resilience concepts to real world problems. ­­  </a:t>
            </a:r>
          </a:p>
          <a:p>
            <a:pPr marL="0" indent="0">
              <a:buFont typeface="Arial" panose="020B0604020202020204" pitchFamily="34" charset="0"/>
              <a:buNone/>
            </a:pPr>
            <a:r>
              <a:rPr lang="en-US" sz="2900" dirty="0"/>
              <a:t>YOU WILL:</a:t>
            </a:r>
          </a:p>
          <a:p>
            <a:r>
              <a:rPr lang="en-US" sz="2900" dirty="0"/>
              <a:t>Apply resilience concepts to real world communities and infrastructures threated by real events.</a:t>
            </a:r>
          </a:p>
          <a:p>
            <a:r>
              <a:rPr lang="en-US" sz="2900" dirty="0"/>
              <a:t>Gain practice in supporting policies, programs and projects that enhance overall resilience. The course employs a case study approach to bridge the theoretical concepts and practical applications. </a:t>
            </a:r>
          </a:p>
          <a:p>
            <a:r>
              <a:rPr lang="en-US" sz="2900" dirty="0"/>
              <a:t>Develop a toolkit of approaches and strategies designed to enhance community resilience </a:t>
            </a:r>
          </a:p>
          <a:p>
            <a:pPr marL="0" indent="0">
              <a:buFont typeface="Arial" panose="020B0604020202020204" pitchFamily="34" charset="0"/>
              <a:buNone/>
            </a:pPr>
            <a:r>
              <a:rPr lang="en-US" sz="2900" dirty="0"/>
              <a:t>You can attend this course in-person or on-line at a remote location. The course will be offered Mondays and Wednesday, from 4p – 5:20p</a:t>
            </a:r>
            <a:r>
              <a:rPr lang="en-US" sz="2900" dirty="0" smtClean="0"/>
              <a:t>.</a:t>
            </a:r>
          </a:p>
          <a:p>
            <a:pPr marL="0" indent="0">
              <a:buFont typeface="Arial" panose="020B0604020202020204" pitchFamily="34" charset="0"/>
              <a:buNone/>
            </a:pPr>
            <a:r>
              <a:rPr lang="en-US" sz="2900" dirty="0" smtClean="0"/>
              <a:t>Email </a:t>
            </a:r>
            <a:r>
              <a:rPr lang="en-US" sz="2900" dirty="0" smtClean="0">
                <a:hlinkClick r:id="rId4"/>
              </a:rPr>
              <a:t>kfishler@uw.edu</a:t>
            </a:r>
            <a:r>
              <a:rPr lang="en-US" sz="2900" dirty="0" smtClean="0"/>
              <a:t> for add code.</a:t>
            </a:r>
            <a:endParaRPr lang="en-US" sz="2900" dirty="0"/>
          </a:p>
          <a:p>
            <a:pPr marL="0" indent="0">
              <a:buFont typeface="Arial" panose="020B0604020202020204" pitchFamily="34" charset="0"/>
              <a:buNone/>
            </a:pPr>
            <a:endParaRPr lang="en-US" dirty="0"/>
          </a:p>
          <a:p>
            <a:pPr marL="0" indent="0">
              <a:lnSpc>
                <a:spcPct val="120000"/>
              </a:lnSpc>
              <a:buFont typeface="Arial" panose="020B0604020202020204" pitchFamily="34" charset="0"/>
              <a:buNone/>
            </a:pPr>
            <a:endParaRPr lang="en-US" dirty="0"/>
          </a:p>
        </p:txBody>
      </p:sp>
      <p:sp>
        <p:nvSpPr>
          <p:cNvPr id="8" name="Content Placeholder 2"/>
          <p:cNvSpPr txBox="1">
            <a:spLocks/>
          </p:cNvSpPr>
          <p:nvPr/>
        </p:nvSpPr>
        <p:spPr>
          <a:xfrm>
            <a:off x="376644" y="5921829"/>
            <a:ext cx="11484429" cy="936171"/>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300" u="sng" dirty="0"/>
              <a:t>Instructors:  </a:t>
            </a:r>
            <a:r>
              <a:rPr lang="en-US" sz="3300" dirty="0"/>
              <a:t>Bob Freitag CFM, Graduate Faculty and Director of Institute for Hazards Mitigation Planning and Research, </a:t>
            </a:r>
            <a:r>
              <a:rPr lang="en-US" sz="3300" dirty="0">
                <a:hlinkClick r:id="rId5"/>
              </a:rPr>
              <a:t>bfreitag@uw.edu</a:t>
            </a:r>
            <a:r>
              <a:rPr lang="en-US" sz="3300" dirty="0"/>
              <a:t> and Himanshu Grover (</a:t>
            </a:r>
            <a:r>
              <a:rPr lang="en-US" sz="3300" dirty="0" err="1"/>
              <a:t>Phd</a:t>
            </a:r>
            <a:r>
              <a:rPr lang="en-US" sz="3300" dirty="0"/>
              <a:t>., AICP) Assistant Professor and Co-Director, Institute for Hazard Mitigation and Planning, </a:t>
            </a:r>
            <a:r>
              <a:rPr lang="en-US" sz="3300" u="sng" dirty="0">
                <a:hlinkClick r:id="rId6"/>
              </a:rPr>
              <a:t>groverh@uw.edu</a:t>
            </a:r>
            <a:r>
              <a:rPr lang="en-US" sz="3300" dirty="0"/>
              <a:t/>
            </a:r>
            <a:br>
              <a:rPr lang="en-US" sz="3300" dirty="0"/>
            </a:br>
            <a:r>
              <a:rPr lang="en-US" sz="3300" dirty="0"/>
              <a:t> </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093632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203</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 NEW COURSE: Community Resilience (IPM 516/URBDP 598B, 3 credits)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Freitag</dc:creator>
  <cp:lastModifiedBy>OFFICE OF STUDENT SERVICES</cp:lastModifiedBy>
  <cp:revision>16</cp:revision>
  <dcterms:created xsi:type="dcterms:W3CDTF">2019-01-13T20:10:36Z</dcterms:created>
  <dcterms:modified xsi:type="dcterms:W3CDTF">2019-03-29T21:42:23Z</dcterms:modified>
</cp:coreProperties>
</file>