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snapToGrid="0">
      <p:cViewPr varScale="1">
        <p:scale>
          <a:sx n="92" d="100"/>
          <a:sy n="92" d="100"/>
        </p:scale>
        <p:origin x="72"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745CB-1A05-44DA-8D8E-F80F138437E7}"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C85CA-0521-4AD8-813C-6491D136B8D8}" type="slidenum">
              <a:rPr lang="en-US" smtClean="0"/>
              <a:t>‹#›</a:t>
            </a:fld>
            <a:endParaRPr lang="en-US"/>
          </a:p>
        </p:txBody>
      </p:sp>
    </p:spTree>
    <p:extLst>
      <p:ext uri="{BB962C8B-B14F-4D97-AF65-F5344CB8AC3E}">
        <p14:creationId xmlns:p14="http://schemas.microsoft.com/office/powerpoint/2010/main" val="310125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AC06A-4905-4B1A-83C1-3B011A8CF04B}" type="slidenum">
              <a:rPr lang="en-US" smtClean="0"/>
              <a:t>1</a:t>
            </a:fld>
            <a:endParaRPr lang="en-US" dirty="0"/>
          </a:p>
        </p:txBody>
      </p:sp>
    </p:spTree>
    <p:extLst>
      <p:ext uri="{BB962C8B-B14F-4D97-AF65-F5344CB8AC3E}">
        <p14:creationId xmlns:p14="http://schemas.microsoft.com/office/powerpoint/2010/main" val="372161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835180-56FD-4029-AA82-E63D63151FF2}"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42AAA-A15E-42B6-8DF9-1C5E970675C0}" type="slidenum">
              <a:rPr lang="en-US" smtClean="0"/>
              <a:t>‹#›</a:t>
            </a:fld>
            <a:endParaRPr lang="en-US"/>
          </a:p>
        </p:txBody>
      </p:sp>
    </p:spTree>
    <p:extLst>
      <p:ext uri="{BB962C8B-B14F-4D97-AF65-F5344CB8AC3E}">
        <p14:creationId xmlns:p14="http://schemas.microsoft.com/office/powerpoint/2010/main" val="363718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35180-56FD-4029-AA82-E63D63151FF2}"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42AAA-A15E-42B6-8DF9-1C5E970675C0}" type="slidenum">
              <a:rPr lang="en-US" smtClean="0"/>
              <a:t>‹#›</a:t>
            </a:fld>
            <a:endParaRPr lang="en-US"/>
          </a:p>
        </p:txBody>
      </p:sp>
    </p:spTree>
    <p:extLst>
      <p:ext uri="{BB962C8B-B14F-4D97-AF65-F5344CB8AC3E}">
        <p14:creationId xmlns:p14="http://schemas.microsoft.com/office/powerpoint/2010/main" val="52500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35180-56FD-4029-AA82-E63D63151FF2}"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42AAA-A15E-42B6-8DF9-1C5E970675C0}" type="slidenum">
              <a:rPr lang="en-US" smtClean="0"/>
              <a:t>‹#›</a:t>
            </a:fld>
            <a:endParaRPr lang="en-US"/>
          </a:p>
        </p:txBody>
      </p:sp>
    </p:spTree>
    <p:extLst>
      <p:ext uri="{BB962C8B-B14F-4D97-AF65-F5344CB8AC3E}">
        <p14:creationId xmlns:p14="http://schemas.microsoft.com/office/powerpoint/2010/main" val="3006467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CC2B20B-280D-44D1-8DC5-70D2B86B7655}"/>
              </a:ext>
            </a:extLst>
          </p:cNvPr>
          <p:cNvSpPr/>
          <p:nvPr userDrawn="1"/>
        </p:nvSpPr>
        <p:spPr>
          <a:xfrm rot="2448756">
            <a:off x="9181031" y="3380182"/>
            <a:ext cx="878193" cy="2739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8CF6415F-6279-47D7-81A8-7C667B82487D}"/>
              </a:ext>
            </a:extLst>
          </p:cNvPr>
          <p:cNvSpPr/>
          <p:nvPr userDrawn="1"/>
        </p:nvSpPr>
        <p:spPr>
          <a:xfrm>
            <a:off x="10143917" y="1890080"/>
            <a:ext cx="1638502" cy="16385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F54F30F7-DC7A-41E3-A364-0B79CF985761}"/>
              </a:ext>
            </a:extLst>
          </p:cNvPr>
          <p:cNvSpPr/>
          <p:nvPr userDrawn="1"/>
        </p:nvSpPr>
        <p:spPr>
          <a:xfrm>
            <a:off x="7746136" y="2778308"/>
            <a:ext cx="1638502" cy="16385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5">
            <a:extLst>
              <a:ext uri="{FF2B5EF4-FFF2-40B4-BE49-F238E27FC236}">
                <a16:creationId xmlns:a16="http://schemas.microsoft.com/office/drawing/2014/main" id="{672C4EBD-FB6B-4F9E-8562-1F4DD054DA67}"/>
              </a:ext>
            </a:extLst>
          </p:cNvPr>
          <p:cNvSpPr>
            <a:spLocks noGrp="1"/>
          </p:cNvSpPr>
          <p:nvPr>
            <p:ph type="pic" sz="quarter" idx="10" hasCustomPrompt="1"/>
          </p:nvPr>
        </p:nvSpPr>
        <p:spPr>
          <a:xfrm>
            <a:off x="0" y="0"/>
            <a:ext cx="12192000" cy="4554538"/>
          </a:xfrm>
          <a:custGeom>
            <a:avLst/>
            <a:gdLst>
              <a:gd name="connsiteX0" fmla="*/ 8530200 w 12192000"/>
              <a:gd name="connsiteY0" fmla="*/ 3146226 h 4554538"/>
              <a:gd name="connsiteX1" fmla="*/ 7998793 w 12192000"/>
              <a:gd name="connsiteY1" fmla="*/ 4074032 h 4554538"/>
              <a:gd name="connsiteX2" fmla="*/ 9061603 w 12192000"/>
              <a:gd name="connsiteY2" fmla="*/ 4074032 h 4554538"/>
              <a:gd name="connsiteX3" fmla="*/ 10971786 w 12192000"/>
              <a:gd name="connsiteY3" fmla="*/ 2468328 h 4554538"/>
              <a:gd name="connsiteX4" fmla="*/ 11359570 w 12192000"/>
              <a:gd name="connsiteY4" fmla="*/ 2856109 h 4554538"/>
              <a:gd name="connsiteX5" fmla="*/ 10971786 w 12192000"/>
              <a:gd name="connsiteY5" fmla="*/ 3243892 h 4554538"/>
              <a:gd name="connsiteX6" fmla="*/ 10584005 w 12192000"/>
              <a:gd name="connsiteY6" fmla="*/ 2856109 h 4554538"/>
              <a:gd name="connsiteX7" fmla="*/ 10971786 w 12192000"/>
              <a:gd name="connsiteY7" fmla="*/ 2468328 h 4554538"/>
              <a:gd name="connsiteX8" fmla="*/ 10971786 w 12192000"/>
              <a:gd name="connsiteY8" fmla="*/ 2344811 h 4554538"/>
              <a:gd name="connsiteX9" fmla="*/ 10460488 w 12192000"/>
              <a:gd name="connsiteY9" fmla="*/ 2856109 h 4554538"/>
              <a:gd name="connsiteX10" fmla="*/ 10971786 w 12192000"/>
              <a:gd name="connsiteY10" fmla="*/ 3367407 h 4554538"/>
              <a:gd name="connsiteX11" fmla="*/ 11483084 w 12192000"/>
              <a:gd name="connsiteY11" fmla="*/ 2856109 h 4554538"/>
              <a:gd name="connsiteX12" fmla="*/ 10971786 w 12192000"/>
              <a:gd name="connsiteY12" fmla="*/ 2344811 h 4554538"/>
              <a:gd name="connsiteX13" fmla="*/ 0 w 12192000"/>
              <a:gd name="connsiteY13" fmla="*/ 0 h 4554538"/>
              <a:gd name="connsiteX14" fmla="*/ 12192000 w 12192000"/>
              <a:gd name="connsiteY14" fmla="*/ 0 h 4554538"/>
              <a:gd name="connsiteX15" fmla="*/ 12192000 w 12192000"/>
              <a:gd name="connsiteY15" fmla="*/ 4554538 h 4554538"/>
              <a:gd name="connsiteX16" fmla="*/ 10247582 w 12192000"/>
              <a:gd name="connsiteY16" fmla="*/ 4554538 h 4554538"/>
              <a:gd name="connsiteX17" fmla="*/ 10312021 w 12192000"/>
              <a:gd name="connsiteY17" fmla="*/ 4461275 h 4554538"/>
              <a:gd name="connsiteX18" fmla="*/ 10316869 w 12192000"/>
              <a:gd name="connsiteY18" fmla="*/ 4142971 h 4554538"/>
              <a:gd name="connsiteX19" fmla="*/ 10357084 w 12192000"/>
              <a:gd name="connsiteY19" fmla="*/ 3838490 h 4554538"/>
              <a:gd name="connsiteX20" fmla="*/ 10357084 w 12192000"/>
              <a:gd name="connsiteY20" fmla="*/ 3749442 h 4554538"/>
              <a:gd name="connsiteX21" fmla="*/ 10313637 w 12192000"/>
              <a:gd name="connsiteY21" fmla="*/ 3730054 h 4554538"/>
              <a:gd name="connsiteX22" fmla="*/ 10268036 w 12192000"/>
              <a:gd name="connsiteY22" fmla="*/ 3749442 h 4554538"/>
              <a:gd name="connsiteX23" fmla="*/ 10193352 w 12192000"/>
              <a:gd name="connsiteY23" fmla="*/ 4168821 h 4554538"/>
              <a:gd name="connsiteX24" fmla="*/ 10153137 w 12192000"/>
              <a:gd name="connsiteY24" fmla="*/ 4473302 h 4554538"/>
              <a:gd name="connsiteX25" fmla="*/ 9845786 w 12192000"/>
              <a:gd name="connsiteY25" fmla="*/ 4513516 h 4554538"/>
              <a:gd name="connsiteX26" fmla="*/ 9475883 w 12192000"/>
              <a:gd name="connsiteY26" fmla="*/ 4546819 h 4554538"/>
              <a:gd name="connsiteX27" fmla="*/ 9466655 w 12192000"/>
              <a:gd name="connsiteY27" fmla="*/ 4554538 h 4554538"/>
              <a:gd name="connsiteX28" fmla="*/ 0 w 12192000"/>
              <a:gd name="connsiteY28" fmla="*/ 4554538 h 455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4554538">
                <a:moveTo>
                  <a:pt x="8530200" y="3146226"/>
                </a:moveTo>
                <a:lnTo>
                  <a:pt x="7998793" y="4074032"/>
                </a:lnTo>
                <a:lnTo>
                  <a:pt x="9061603" y="4074032"/>
                </a:lnTo>
                <a:close/>
                <a:moveTo>
                  <a:pt x="10971786" y="2468328"/>
                </a:moveTo>
                <a:cubicBezTo>
                  <a:pt x="11184348" y="2468328"/>
                  <a:pt x="11359570" y="2643547"/>
                  <a:pt x="11359570" y="2856109"/>
                </a:cubicBezTo>
                <a:cubicBezTo>
                  <a:pt x="11359570" y="3071545"/>
                  <a:pt x="11184348" y="3243892"/>
                  <a:pt x="10971786" y="3243892"/>
                </a:cubicBezTo>
                <a:cubicBezTo>
                  <a:pt x="10759224" y="3243892"/>
                  <a:pt x="10584005" y="3068671"/>
                  <a:pt x="10584005" y="2856109"/>
                </a:cubicBezTo>
                <a:cubicBezTo>
                  <a:pt x="10584005" y="2640676"/>
                  <a:pt x="10759224" y="2468328"/>
                  <a:pt x="10971786" y="2468328"/>
                </a:cubicBezTo>
                <a:close/>
                <a:moveTo>
                  <a:pt x="10971786" y="2344811"/>
                </a:moveTo>
                <a:cubicBezTo>
                  <a:pt x="10690285" y="2344811"/>
                  <a:pt x="10460488" y="2574608"/>
                  <a:pt x="10460488" y="2856109"/>
                </a:cubicBezTo>
                <a:cubicBezTo>
                  <a:pt x="10460488" y="3137610"/>
                  <a:pt x="10690285" y="3367407"/>
                  <a:pt x="10971786" y="3367407"/>
                </a:cubicBezTo>
                <a:cubicBezTo>
                  <a:pt x="11253287" y="3367407"/>
                  <a:pt x="11483084" y="3137610"/>
                  <a:pt x="11483084" y="2856109"/>
                </a:cubicBezTo>
                <a:cubicBezTo>
                  <a:pt x="11483084" y="2574608"/>
                  <a:pt x="11253287" y="2344811"/>
                  <a:pt x="10971786" y="2344811"/>
                </a:cubicBezTo>
                <a:close/>
                <a:moveTo>
                  <a:pt x="0" y="0"/>
                </a:moveTo>
                <a:lnTo>
                  <a:pt x="12192000" y="0"/>
                </a:lnTo>
                <a:lnTo>
                  <a:pt x="12192000" y="4554538"/>
                </a:lnTo>
                <a:lnTo>
                  <a:pt x="10247582" y="4554538"/>
                </a:lnTo>
                <a:lnTo>
                  <a:pt x="10312021" y="4461275"/>
                </a:lnTo>
                <a:cubicBezTo>
                  <a:pt x="10357262" y="4356789"/>
                  <a:pt x="10336257" y="4244224"/>
                  <a:pt x="10316869" y="4142971"/>
                </a:cubicBezTo>
                <a:cubicBezTo>
                  <a:pt x="10293889" y="4022327"/>
                  <a:pt x="10276655" y="3918919"/>
                  <a:pt x="10357084" y="3838490"/>
                </a:cubicBezTo>
                <a:cubicBezTo>
                  <a:pt x="10382934" y="3815510"/>
                  <a:pt x="10382934" y="3775296"/>
                  <a:pt x="10357084" y="3749442"/>
                </a:cubicBezTo>
                <a:cubicBezTo>
                  <a:pt x="10345594" y="3736517"/>
                  <a:pt x="10329795" y="3730054"/>
                  <a:pt x="10313637" y="3730054"/>
                </a:cubicBezTo>
                <a:cubicBezTo>
                  <a:pt x="10297480" y="3730054"/>
                  <a:pt x="10280963" y="3736517"/>
                  <a:pt x="10268036" y="3749442"/>
                </a:cubicBezTo>
                <a:cubicBezTo>
                  <a:pt x="10138777" y="3878704"/>
                  <a:pt x="10167501" y="4033817"/>
                  <a:pt x="10193352" y="4168821"/>
                </a:cubicBezTo>
                <a:cubicBezTo>
                  <a:pt x="10216332" y="4289465"/>
                  <a:pt x="10233566" y="4392873"/>
                  <a:pt x="10153137" y="4473302"/>
                </a:cubicBezTo>
                <a:cubicBezTo>
                  <a:pt x="10069838" y="4553731"/>
                  <a:pt x="9966429" y="4536496"/>
                  <a:pt x="9845786" y="4513516"/>
                </a:cubicBezTo>
                <a:cubicBezTo>
                  <a:pt x="9725143" y="4490898"/>
                  <a:pt x="9593502" y="4466078"/>
                  <a:pt x="9475883" y="4546819"/>
                </a:cubicBezTo>
                <a:lnTo>
                  <a:pt x="9466655" y="4554538"/>
                </a:lnTo>
                <a:lnTo>
                  <a:pt x="0" y="4554538"/>
                </a:lnTo>
                <a:close/>
              </a:path>
            </a:pathLst>
          </a:cu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30" name="Freeform: Shape 29">
            <a:extLst>
              <a:ext uri="{FF2B5EF4-FFF2-40B4-BE49-F238E27FC236}">
                <a16:creationId xmlns:a16="http://schemas.microsoft.com/office/drawing/2014/main" id="{FE0EC059-6580-471B-82B1-7BC2C482138A}"/>
              </a:ext>
            </a:extLst>
          </p:cNvPr>
          <p:cNvSpPr/>
          <p:nvPr userDrawn="1"/>
        </p:nvSpPr>
        <p:spPr>
          <a:xfrm>
            <a:off x="0" y="4554000"/>
            <a:ext cx="12192000" cy="2304000"/>
          </a:xfrm>
          <a:custGeom>
            <a:avLst/>
            <a:gdLst>
              <a:gd name="connsiteX0" fmla="*/ 0 w 12192000"/>
              <a:gd name="connsiteY0" fmla="*/ 0 h 2304000"/>
              <a:gd name="connsiteX1" fmla="*/ 9467298 w 12192000"/>
              <a:gd name="connsiteY1" fmla="*/ 0 h 2304000"/>
              <a:gd name="connsiteX2" fmla="*/ 9426407 w 12192000"/>
              <a:gd name="connsiteY2" fmla="*/ 34200 h 2304000"/>
              <a:gd name="connsiteX3" fmla="*/ 9351723 w 12192000"/>
              <a:gd name="connsiteY3" fmla="*/ 453579 h 2304000"/>
              <a:gd name="connsiteX4" fmla="*/ 9311509 w 12192000"/>
              <a:gd name="connsiteY4" fmla="*/ 758060 h 2304000"/>
              <a:gd name="connsiteX5" fmla="*/ 9004154 w 12192000"/>
              <a:gd name="connsiteY5" fmla="*/ 798275 h 2304000"/>
              <a:gd name="connsiteX6" fmla="*/ 8584775 w 12192000"/>
              <a:gd name="connsiteY6" fmla="*/ 872959 h 2304000"/>
              <a:gd name="connsiteX7" fmla="*/ 8584775 w 12192000"/>
              <a:gd name="connsiteY7" fmla="*/ 962006 h 2304000"/>
              <a:gd name="connsiteX8" fmla="*/ 8630734 w 12192000"/>
              <a:gd name="connsiteY8" fmla="*/ 982112 h 2304000"/>
              <a:gd name="connsiteX9" fmla="*/ 8679568 w 12192000"/>
              <a:gd name="connsiteY9" fmla="*/ 962006 h 2304000"/>
              <a:gd name="connsiteX10" fmla="*/ 8984048 w 12192000"/>
              <a:gd name="connsiteY10" fmla="*/ 921792 h 2304000"/>
              <a:gd name="connsiteX11" fmla="*/ 9403427 w 12192000"/>
              <a:gd name="connsiteY11" fmla="*/ 847108 h 2304000"/>
              <a:gd name="connsiteX12" fmla="*/ 9478111 w 12192000"/>
              <a:gd name="connsiteY12" fmla="*/ 430600 h 2304000"/>
              <a:gd name="connsiteX13" fmla="*/ 9518326 w 12192000"/>
              <a:gd name="connsiteY13" fmla="*/ 123248 h 2304000"/>
              <a:gd name="connsiteX14" fmla="*/ 9822806 w 12192000"/>
              <a:gd name="connsiteY14" fmla="*/ 83034 h 2304000"/>
              <a:gd name="connsiteX15" fmla="*/ 10242185 w 12192000"/>
              <a:gd name="connsiteY15" fmla="*/ 8350 h 2304000"/>
              <a:gd name="connsiteX16" fmla="*/ 10247954 w 12192000"/>
              <a:gd name="connsiteY16" fmla="*/ 0 h 2304000"/>
              <a:gd name="connsiteX17" fmla="*/ 12192000 w 12192000"/>
              <a:gd name="connsiteY17" fmla="*/ 0 h 2304000"/>
              <a:gd name="connsiteX18" fmla="*/ 12192000 w 12192000"/>
              <a:gd name="connsiteY18" fmla="*/ 2304000 h 2304000"/>
              <a:gd name="connsiteX19" fmla="*/ 0 w 12192000"/>
              <a:gd name="connsiteY19"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2304000">
                <a:moveTo>
                  <a:pt x="0" y="0"/>
                </a:moveTo>
                <a:lnTo>
                  <a:pt x="9467298" y="0"/>
                </a:lnTo>
                <a:lnTo>
                  <a:pt x="9426407" y="34200"/>
                </a:lnTo>
                <a:cubicBezTo>
                  <a:pt x="9297145" y="163463"/>
                  <a:pt x="9325869" y="318575"/>
                  <a:pt x="9351723" y="453579"/>
                </a:cubicBezTo>
                <a:cubicBezTo>
                  <a:pt x="9374703" y="574223"/>
                  <a:pt x="9391937" y="677631"/>
                  <a:pt x="9311509" y="758060"/>
                </a:cubicBezTo>
                <a:cubicBezTo>
                  <a:pt x="9228206" y="838489"/>
                  <a:pt x="9124797" y="821254"/>
                  <a:pt x="9004154" y="798275"/>
                </a:cubicBezTo>
                <a:cubicBezTo>
                  <a:pt x="8866276" y="772424"/>
                  <a:pt x="8714037" y="743699"/>
                  <a:pt x="8584775" y="872959"/>
                </a:cubicBezTo>
                <a:cubicBezTo>
                  <a:pt x="8558924" y="895938"/>
                  <a:pt x="8558924" y="936153"/>
                  <a:pt x="8584775" y="962006"/>
                </a:cubicBezTo>
                <a:cubicBezTo>
                  <a:pt x="8599139" y="976367"/>
                  <a:pt x="8613500" y="982112"/>
                  <a:pt x="8630734" y="982112"/>
                </a:cubicBezTo>
                <a:cubicBezTo>
                  <a:pt x="8647969" y="982112"/>
                  <a:pt x="8662333" y="973496"/>
                  <a:pt x="8679568" y="962006"/>
                </a:cubicBezTo>
                <a:cubicBezTo>
                  <a:pt x="8759996" y="881577"/>
                  <a:pt x="8863405" y="898812"/>
                  <a:pt x="8984048" y="921792"/>
                </a:cubicBezTo>
                <a:cubicBezTo>
                  <a:pt x="9119052" y="947643"/>
                  <a:pt x="9274165" y="976367"/>
                  <a:pt x="9403427" y="847108"/>
                </a:cubicBezTo>
                <a:cubicBezTo>
                  <a:pt x="9532686" y="720720"/>
                  <a:pt x="9503962" y="565607"/>
                  <a:pt x="9478111" y="430600"/>
                </a:cubicBezTo>
                <a:cubicBezTo>
                  <a:pt x="9455131" y="309957"/>
                  <a:pt x="9437897" y="203677"/>
                  <a:pt x="9518326" y="123248"/>
                </a:cubicBezTo>
                <a:cubicBezTo>
                  <a:pt x="9598754" y="42819"/>
                  <a:pt x="9702163" y="60054"/>
                  <a:pt x="9822806" y="83034"/>
                </a:cubicBezTo>
                <a:cubicBezTo>
                  <a:pt x="9957810" y="108884"/>
                  <a:pt x="10112923" y="137609"/>
                  <a:pt x="10242185" y="8350"/>
                </a:cubicBezTo>
                <a:lnTo>
                  <a:pt x="10247954" y="0"/>
                </a:lnTo>
                <a:lnTo>
                  <a:pt x="12192000" y="0"/>
                </a:lnTo>
                <a:lnTo>
                  <a:pt x="12192000" y="2304000"/>
                </a:lnTo>
                <a:lnTo>
                  <a:pt x="0" y="230400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2A6CD15-EEA4-46CB-A7B3-495FF7C8B4E0}"/>
              </a:ext>
            </a:extLst>
          </p:cNvPr>
          <p:cNvSpPr>
            <a:spLocks noGrp="1"/>
          </p:cNvSpPr>
          <p:nvPr>
            <p:ph type="ctrTitle"/>
          </p:nvPr>
        </p:nvSpPr>
        <p:spPr>
          <a:xfrm>
            <a:off x="1080000" y="3833999"/>
            <a:ext cx="5937026" cy="720001"/>
          </a:xfrm>
          <a:solidFill>
            <a:schemeClr val="bg1"/>
          </a:solidFill>
        </p:spPr>
        <p:txBody>
          <a:bodyPr anchor="ctr">
            <a:normAutofit/>
          </a:bodyPr>
          <a:lstStyle>
            <a:lvl1pPr algn="l">
              <a:defRPr sz="3600"/>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FF20683-79D6-43CE-A167-BF1E25FA44B5}"/>
              </a:ext>
            </a:extLst>
          </p:cNvPr>
          <p:cNvSpPr>
            <a:spLocks noGrp="1"/>
          </p:cNvSpPr>
          <p:nvPr>
            <p:ph type="subTitle" idx="1"/>
          </p:nvPr>
        </p:nvSpPr>
        <p:spPr>
          <a:xfrm>
            <a:off x="1080000" y="4731026"/>
            <a:ext cx="9144000" cy="720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8" name="Freeform: Shape 17">
            <a:extLst>
              <a:ext uri="{FF2B5EF4-FFF2-40B4-BE49-F238E27FC236}">
                <a16:creationId xmlns:a16="http://schemas.microsoft.com/office/drawing/2014/main" id="{60524263-835B-48D7-A2FC-25541FD95C43}"/>
              </a:ext>
            </a:extLst>
          </p:cNvPr>
          <p:cNvSpPr/>
          <p:nvPr/>
        </p:nvSpPr>
        <p:spPr>
          <a:xfrm>
            <a:off x="10460488" y="2344811"/>
            <a:ext cx="1005361" cy="1005361"/>
          </a:xfrm>
          <a:custGeom>
            <a:avLst/>
            <a:gdLst>
              <a:gd name="connsiteX0" fmla="*/ 169545 w 333375"/>
              <a:gd name="connsiteY0" fmla="*/ 339090 h 333375"/>
              <a:gd name="connsiteX1" fmla="*/ 0 w 333375"/>
              <a:gd name="connsiteY1" fmla="*/ 169545 h 333375"/>
              <a:gd name="connsiteX2" fmla="*/ 169545 w 333375"/>
              <a:gd name="connsiteY2" fmla="*/ 0 h 333375"/>
              <a:gd name="connsiteX3" fmla="*/ 339090 w 333375"/>
              <a:gd name="connsiteY3" fmla="*/ 169545 h 333375"/>
              <a:gd name="connsiteX4" fmla="*/ 169545 w 333375"/>
              <a:gd name="connsiteY4" fmla="*/ 339090 h 333375"/>
              <a:gd name="connsiteX5" fmla="*/ 169545 w 333375"/>
              <a:gd name="connsiteY5" fmla="*/ 40958 h 333375"/>
              <a:gd name="connsiteX6" fmla="*/ 40958 w 333375"/>
              <a:gd name="connsiteY6" fmla="*/ 169545 h 333375"/>
              <a:gd name="connsiteX7" fmla="*/ 169545 w 333375"/>
              <a:gd name="connsiteY7" fmla="*/ 298133 h 333375"/>
              <a:gd name="connsiteX8" fmla="*/ 298133 w 333375"/>
              <a:gd name="connsiteY8" fmla="*/ 169545 h 333375"/>
              <a:gd name="connsiteX9" fmla="*/ 169545 w 333375"/>
              <a:gd name="connsiteY9" fmla="*/ 409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333375">
                <a:moveTo>
                  <a:pt x="169545" y="339090"/>
                </a:moveTo>
                <a:cubicBezTo>
                  <a:pt x="76200" y="339090"/>
                  <a:pt x="0" y="262890"/>
                  <a:pt x="0" y="169545"/>
                </a:cubicBezTo>
                <a:cubicBezTo>
                  <a:pt x="0" y="76200"/>
                  <a:pt x="76200" y="0"/>
                  <a:pt x="169545" y="0"/>
                </a:cubicBezTo>
                <a:cubicBezTo>
                  <a:pt x="262890" y="0"/>
                  <a:pt x="339090" y="76200"/>
                  <a:pt x="339090" y="169545"/>
                </a:cubicBezTo>
                <a:cubicBezTo>
                  <a:pt x="339090" y="262890"/>
                  <a:pt x="262890" y="339090"/>
                  <a:pt x="169545" y="339090"/>
                </a:cubicBezTo>
                <a:close/>
                <a:moveTo>
                  <a:pt x="169545" y="40958"/>
                </a:moveTo>
                <a:cubicBezTo>
                  <a:pt x="99060" y="40958"/>
                  <a:pt x="40958" y="98108"/>
                  <a:pt x="40958" y="169545"/>
                </a:cubicBezTo>
                <a:cubicBezTo>
                  <a:pt x="40958" y="240030"/>
                  <a:pt x="99060" y="298133"/>
                  <a:pt x="169545" y="298133"/>
                </a:cubicBezTo>
                <a:cubicBezTo>
                  <a:pt x="240030" y="298133"/>
                  <a:pt x="298133" y="240983"/>
                  <a:pt x="298133" y="169545"/>
                </a:cubicBezTo>
                <a:cubicBezTo>
                  <a:pt x="298133" y="99060"/>
                  <a:pt x="240030" y="40958"/>
                  <a:pt x="169545" y="40958"/>
                </a:cubicBezTo>
                <a:close/>
              </a:path>
            </a:pathLst>
          </a:custGeom>
          <a:solidFill>
            <a:schemeClr val="accent4"/>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2BB9EF5C-08CE-4A11-8FB9-D59AACF45C92}"/>
              </a:ext>
            </a:extLst>
          </p:cNvPr>
          <p:cNvSpPr/>
          <p:nvPr/>
        </p:nvSpPr>
        <p:spPr>
          <a:xfrm>
            <a:off x="7998793" y="3146226"/>
            <a:ext cx="1062810" cy="919187"/>
          </a:xfrm>
          <a:custGeom>
            <a:avLst/>
            <a:gdLst>
              <a:gd name="connsiteX0" fmla="*/ 0 w 352425"/>
              <a:gd name="connsiteY0" fmla="*/ 307658 h 304800"/>
              <a:gd name="connsiteX1" fmla="*/ 176213 w 352425"/>
              <a:gd name="connsiteY1" fmla="*/ 0 h 304800"/>
              <a:gd name="connsiteX2" fmla="*/ 352425 w 352425"/>
              <a:gd name="connsiteY2" fmla="*/ 307658 h 304800"/>
              <a:gd name="connsiteX3" fmla="*/ 0 w 352425"/>
              <a:gd name="connsiteY3" fmla="*/ 307658 h 304800"/>
            </a:gdLst>
            <a:ahLst/>
            <a:cxnLst>
              <a:cxn ang="0">
                <a:pos x="connsiteX0" y="connsiteY0"/>
              </a:cxn>
              <a:cxn ang="0">
                <a:pos x="connsiteX1" y="connsiteY1"/>
              </a:cxn>
              <a:cxn ang="0">
                <a:pos x="connsiteX2" y="connsiteY2"/>
              </a:cxn>
              <a:cxn ang="0">
                <a:pos x="connsiteX3" y="connsiteY3"/>
              </a:cxn>
            </a:cxnLst>
            <a:rect l="l" t="t" r="r" b="b"/>
            <a:pathLst>
              <a:path w="352425" h="304800">
                <a:moveTo>
                  <a:pt x="0" y="307658"/>
                </a:moveTo>
                <a:lnTo>
                  <a:pt x="176213" y="0"/>
                </a:lnTo>
                <a:lnTo>
                  <a:pt x="352425" y="307658"/>
                </a:lnTo>
                <a:lnTo>
                  <a:pt x="0" y="307658"/>
                </a:lnTo>
                <a:close/>
              </a:path>
            </a:pathLst>
          </a:custGeom>
          <a:solidFill>
            <a:schemeClr val="accent5"/>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177059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35180-56FD-4029-AA82-E63D63151FF2}"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42AAA-A15E-42B6-8DF9-1C5E970675C0}" type="slidenum">
              <a:rPr lang="en-US" smtClean="0"/>
              <a:t>‹#›</a:t>
            </a:fld>
            <a:endParaRPr lang="en-US"/>
          </a:p>
        </p:txBody>
      </p:sp>
    </p:spTree>
    <p:extLst>
      <p:ext uri="{BB962C8B-B14F-4D97-AF65-F5344CB8AC3E}">
        <p14:creationId xmlns:p14="http://schemas.microsoft.com/office/powerpoint/2010/main" val="179246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835180-56FD-4029-AA82-E63D63151FF2}"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42AAA-A15E-42B6-8DF9-1C5E970675C0}" type="slidenum">
              <a:rPr lang="en-US" smtClean="0"/>
              <a:t>‹#›</a:t>
            </a:fld>
            <a:endParaRPr lang="en-US"/>
          </a:p>
        </p:txBody>
      </p:sp>
    </p:spTree>
    <p:extLst>
      <p:ext uri="{BB962C8B-B14F-4D97-AF65-F5344CB8AC3E}">
        <p14:creationId xmlns:p14="http://schemas.microsoft.com/office/powerpoint/2010/main" val="312038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835180-56FD-4029-AA82-E63D63151FF2}"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42AAA-A15E-42B6-8DF9-1C5E970675C0}" type="slidenum">
              <a:rPr lang="en-US" smtClean="0"/>
              <a:t>‹#›</a:t>
            </a:fld>
            <a:endParaRPr lang="en-US"/>
          </a:p>
        </p:txBody>
      </p:sp>
    </p:spTree>
    <p:extLst>
      <p:ext uri="{BB962C8B-B14F-4D97-AF65-F5344CB8AC3E}">
        <p14:creationId xmlns:p14="http://schemas.microsoft.com/office/powerpoint/2010/main" val="279043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835180-56FD-4029-AA82-E63D63151FF2}"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42AAA-A15E-42B6-8DF9-1C5E970675C0}" type="slidenum">
              <a:rPr lang="en-US" smtClean="0"/>
              <a:t>‹#›</a:t>
            </a:fld>
            <a:endParaRPr lang="en-US"/>
          </a:p>
        </p:txBody>
      </p:sp>
    </p:spTree>
    <p:extLst>
      <p:ext uri="{BB962C8B-B14F-4D97-AF65-F5344CB8AC3E}">
        <p14:creationId xmlns:p14="http://schemas.microsoft.com/office/powerpoint/2010/main" val="332614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835180-56FD-4029-AA82-E63D63151FF2}"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42AAA-A15E-42B6-8DF9-1C5E970675C0}" type="slidenum">
              <a:rPr lang="en-US" smtClean="0"/>
              <a:t>‹#›</a:t>
            </a:fld>
            <a:endParaRPr lang="en-US"/>
          </a:p>
        </p:txBody>
      </p:sp>
    </p:spTree>
    <p:extLst>
      <p:ext uri="{BB962C8B-B14F-4D97-AF65-F5344CB8AC3E}">
        <p14:creationId xmlns:p14="http://schemas.microsoft.com/office/powerpoint/2010/main" val="265395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35180-56FD-4029-AA82-E63D63151FF2}"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42AAA-A15E-42B6-8DF9-1C5E970675C0}" type="slidenum">
              <a:rPr lang="en-US" smtClean="0"/>
              <a:t>‹#›</a:t>
            </a:fld>
            <a:endParaRPr lang="en-US"/>
          </a:p>
        </p:txBody>
      </p:sp>
    </p:spTree>
    <p:extLst>
      <p:ext uri="{BB962C8B-B14F-4D97-AF65-F5344CB8AC3E}">
        <p14:creationId xmlns:p14="http://schemas.microsoft.com/office/powerpoint/2010/main" val="298017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835180-56FD-4029-AA82-E63D63151FF2}"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42AAA-A15E-42B6-8DF9-1C5E970675C0}" type="slidenum">
              <a:rPr lang="en-US" smtClean="0"/>
              <a:t>‹#›</a:t>
            </a:fld>
            <a:endParaRPr lang="en-US"/>
          </a:p>
        </p:txBody>
      </p:sp>
    </p:spTree>
    <p:extLst>
      <p:ext uri="{BB962C8B-B14F-4D97-AF65-F5344CB8AC3E}">
        <p14:creationId xmlns:p14="http://schemas.microsoft.com/office/powerpoint/2010/main" val="303751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835180-56FD-4029-AA82-E63D63151FF2}"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42AAA-A15E-42B6-8DF9-1C5E970675C0}" type="slidenum">
              <a:rPr lang="en-US" smtClean="0"/>
              <a:t>‹#›</a:t>
            </a:fld>
            <a:endParaRPr lang="en-US"/>
          </a:p>
        </p:txBody>
      </p:sp>
    </p:spTree>
    <p:extLst>
      <p:ext uri="{BB962C8B-B14F-4D97-AF65-F5344CB8AC3E}">
        <p14:creationId xmlns:p14="http://schemas.microsoft.com/office/powerpoint/2010/main" val="340963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35180-56FD-4029-AA82-E63D63151FF2}" type="datetimeFigureOut">
              <a:rPr lang="en-US" smtClean="0"/>
              <a:t>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42AAA-A15E-42B6-8DF9-1C5E970675C0}" type="slidenum">
              <a:rPr lang="en-US" smtClean="0"/>
              <a:t>‹#›</a:t>
            </a:fld>
            <a:endParaRPr lang="en-US"/>
          </a:p>
        </p:txBody>
      </p:sp>
    </p:spTree>
    <p:extLst>
      <p:ext uri="{BB962C8B-B14F-4D97-AF65-F5344CB8AC3E}">
        <p14:creationId xmlns:p14="http://schemas.microsoft.com/office/powerpoint/2010/main" val="1946226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904259-F299-441A-A828-7FD4602D5734}"/>
              </a:ext>
            </a:extLst>
          </p:cNvPr>
          <p:cNvSpPr>
            <a:spLocks noGrp="1"/>
          </p:cNvSpPr>
          <p:nvPr>
            <p:ph type="ctrTitle"/>
          </p:nvPr>
        </p:nvSpPr>
        <p:spPr>
          <a:xfrm>
            <a:off x="1080000" y="3833999"/>
            <a:ext cx="5937026" cy="720001"/>
          </a:xfrm>
        </p:spPr>
        <p:txBody>
          <a:bodyPr/>
          <a:lstStyle/>
          <a:p>
            <a:r>
              <a:rPr lang="en-US" dirty="0"/>
              <a:t>Conference presentation</a:t>
            </a:r>
          </a:p>
        </p:txBody>
      </p:sp>
      <p:sp>
        <p:nvSpPr>
          <p:cNvPr id="5" name="Subtitle 4">
            <a:extLst>
              <a:ext uri="{FF2B5EF4-FFF2-40B4-BE49-F238E27FC236}">
                <a16:creationId xmlns:a16="http://schemas.microsoft.com/office/drawing/2014/main" id="{5B18279B-2D44-4119-896A-22026349C4CB}"/>
              </a:ext>
            </a:extLst>
          </p:cNvPr>
          <p:cNvSpPr>
            <a:spLocks noGrp="1"/>
          </p:cNvSpPr>
          <p:nvPr>
            <p:ph type="subTitle" idx="1"/>
          </p:nvPr>
        </p:nvSpPr>
        <p:spPr>
          <a:xfrm>
            <a:off x="532744" y="4752109"/>
            <a:ext cx="10952673" cy="2036618"/>
          </a:xfrm>
        </p:spPr>
        <p:txBody>
          <a:bodyPr>
            <a:normAutofit/>
          </a:bodyPr>
          <a:lstStyle/>
          <a:p>
            <a:pPr>
              <a:lnSpc>
                <a:spcPct val="100000"/>
              </a:lnSpc>
              <a:spcBef>
                <a:spcPts val="0"/>
              </a:spcBef>
            </a:pPr>
            <a:r>
              <a:rPr lang="en-US" b="1" dirty="0" smtClean="0"/>
              <a:t>SLN 18204 (3 credits)</a:t>
            </a:r>
          </a:p>
          <a:p>
            <a:pPr>
              <a:lnSpc>
                <a:spcPct val="100000"/>
              </a:lnSpc>
              <a:spcBef>
                <a:spcPts val="0"/>
              </a:spcBef>
            </a:pPr>
            <a:r>
              <a:rPr lang="en-US" b="1" dirty="0" smtClean="0"/>
              <a:t>Instructor: Sarah </a:t>
            </a:r>
            <a:r>
              <a:rPr lang="en-US" b="1" dirty="0" smtClean="0"/>
              <a:t>Gimbel</a:t>
            </a:r>
            <a:r>
              <a:rPr lang="en-US" b="1" smtClean="0"/>
              <a:t>, PhD, MPH, RN</a:t>
            </a:r>
            <a:endParaRPr lang="en-US" b="1" dirty="0"/>
          </a:p>
          <a:p>
            <a:pPr>
              <a:lnSpc>
                <a:spcPct val="100000"/>
              </a:lnSpc>
              <a:spcBef>
                <a:spcPts val="0"/>
              </a:spcBef>
            </a:pPr>
            <a:r>
              <a:rPr lang="en-US" b="1" dirty="0" smtClean="0"/>
              <a:t>WIN 2021/ Thurs 8:30-10:30am (remote)</a:t>
            </a:r>
          </a:p>
          <a:p>
            <a:pPr>
              <a:lnSpc>
                <a:spcPct val="100000"/>
              </a:lnSpc>
              <a:spcBef>
                <a:spcPts val="0"/>
              </a:spcBef>
            </a:pPr>
            <a:r>
              <a:rPr lang="en-US" dirty="0"/>
              <a:t>Students will gain a broad overview of T3/T4 research focusing on translation of effective interventions into practice and the community. Innovations in health services research will be reviewed including frameworks, appropriate study designs, methods, modalities, strategies and tools (formative, implementation, dissemination and communication). </a:t>
            </a:r>
            <a:r>
              <a:rPr lang="en-US" dirty="0" smtClean="0"/>
              <a:t> Prerequisite: Graduate level standing</a:t>
            </a:r>
            <a:endParaRPr lang="en-US" dirty="0"/>
          </a:p>
        </p:txBody>
      </p:sp>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286" b="16286"/>
          <a:stretch>
            <a:fillRect/>
          </a:stretch>
        </p:blipFill>
        <p:spPr/>
      </p:pic>
      <p:sp>
        <p:nvSpPr>
          <p:cNvPr id="6" name="TextBox 5"/>
          <p:cNvSpPr txBox="1"/>
          <p:nvPr/>
        </p:nvSpPr>
        <p:spPr>
          <a:xfrm>
            <a:off x="429491" y="2680855"/>
            <a:ext cx="9476509" cy="1446550"/>
          </a:xfrm>
          <a:prstGeom prst="rect">
            <a:avLst/>
          </a:prstGeom>
          <a:noFill/>
        </p:spPr>
        <p:txBody>
          <a:bodyPr wrap="square" rtlCol="0">
            <a:spAutoFit/>
          </a:bodyPr>
          <a:lstStyle/>
          <a:p>
            <a:pPr>
              <a:lnSpc>
                <a:spcPct val="100000"/>
              </a:lnSpc>
              <a:spcBef>
                <a:spcPts val="0"/>
              </a:spcBef>
            </a:pPr>
            <a:r>
              <a:rPr lang="en-US" sz="4400" b="1" dirty="0" smtClean="0">
                <a:solidFill>
                  <a:schemeClr val="bg1"/>
                </a:solidFill>
              </a:rPr>
              <a:t>NMETH 594A: Innovations </a:t>
            </a:r>
            <a:r>
              <a:rPr lang="en-US" sz="4400" b="1" dirty="0">
                <a:solidFill>
                  <a:schemeClr val="bg1"/>
                </a:solidFill>
              </a:rPr>
              <a:t>in Health </a:t>
            </a:r>
            <a:r>
              <a:rPr lang="en-US" sz="4400" b="1">
                <a:solidFill>
                  <a:schemeClr val="bg1"/>
                </a:solidFill>
              </a:rPr>
              <a:t>Service </a:t>
            </a:r>
            <a:r>
              <a:rPr lang="en-US" sz="4400" b="1" smtClean="0">
                <a:solidFill>
                  <a:schemeClr val="bg1"/>
                </a:solidFill>
              </a:rPr>
              <a:t>Delivery</a:t>
            </a:r>
            <a:endParaRPr lang="en-US" sz="4400" dirty="0">
              <a:solidFill>
                <a:schemeClr val="bg1"/>
              </a:solidFill>
            </a:endParaRPr>
          </a:p>
        </p:txBody>
      </p:sp>
    </p:spTree>
    <p:extLst>
      <p:ext uri="{BB962C8B-B14F-4D97-AF65-F5344CB8AC3E}">
        <p14:creationId xmlns:p14="http://schemas.microsoft.com/office/powerpoint/2010/main" val="2428204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92</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Conference presentation</vt:lpstr>
    </vt:vector>
  </TitlesOfParts>
  <Company>University of Washinton - 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presentation</dc:title>
  <dc:creator>Sarah Gimbel</dc:creator>
  <cp:lastModifiedBy>Sarah Gimbel</cp:lastModifiedBy>
  <cp:revision>3</cp:revision>
  <dcterms:created xsi:type="dcterms:W3CDTF">2020-11-09T20:32:20Z</dcterms:created>
  <dcterms:modified xsi:type="dcterms:W3CDTF">2020-11-09T20:44:35Z</dcterms:modified>
</cp:coreProperties>
</file>