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8"/>
  </p:notesMasterIdLst>
  <p:handoutMasterIdLst>
    <p:handoutMasterId r:id="rId39"/>
  </p:handoutMasterIdLst>
  <p:sldIdLst>
    <p:sldId id="257" r:id="rId2"/>
    <p:sldId id="537" r:id="rId3"/>
    <p:sldId id="446" r:id="rId4"/>
    <p:sldId id="286" r:id="rId5"/>
    <p:sldId id="281" r:id="rId6"/>
    <p:sldId id="502" r:id="rId7"/>
    <p:sldId id="414" r:id="rId8"/>
    <p:sldId id="514" r:id="rId9"/>
    <p:sldId id="539" r:id="rId10"/>
    <p:sldId id="540" r:id="rId11"/>
    <p:sldId id="413" r:id="rId12"/>
    <p:sldId id="528" r:id="rId13"/>
    <p:sldId id="519" r:id="rId14"/>
    <p:sldId id="505" r:id="rId15"/>
    <p:sldId id="507" r:id="rId16"/>
    <p:sldId id="506" r:id="rId17"/>
    <p:sldId id="538" r:id="rId18"/>
    <p:sldId id="509" r:id="rId19"/>
    <p:sldId id="510" r:id="rId20"/>
    <p:sldId id="511" r:id="rId21"/>
    <p:sldId id="529" r:id="rId22"/>
    <p:sldId id="530" r:id="rId23"/>
    <p:sldId id="531" r:id="rId24"/>
    <p:sldId id="445" r:id="rId25"/>
    <p:sldId id="416" r:id="rId26"/>
    <p:sldId id="444" r:id="rId27"/>
    <p:sldId id="418" r:id="rId28"/>
    <p:sldId id="532" r:id="rId29"/>
    <p:sldId id="449" r:id="rId30"/>
    <p:sldId id="512" r:id="rId31"/>
    <p:sldId id="523" r:id="rId32"/>
    <p:sldId id="524" r:id="rId33"/>
    <p:sldId id="526" r:id="rId34"/>
    <p:sldId id="525" r:id="rId35"/>
    <p:sldId id="533" r:id="rId36"/>
    <p:sldId id="442"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3333CC"/>
    <a:srgbClr val="FFFF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178" autoAdjust="0"/>
    <p:restoredTop sz="67839" autoAdjust="0"/>
  </p:normalViewPr>
  <p:slideViewPr>
    <p:cSldViewPr>
      <p:cViewPr varScale="1">
        <p:scale>
          <a:sx n="74" d="100"/>
          <a:sy n="74" d="100"/>
        </p:scale>
        <p:origin x="-504"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14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FEBA8-4025-4F12-B070-F40B22D73E9D}" type="doc">
      <dgm:prSet loTypeId="urn:microsoft.com/office/officeart/2005/8/layout/pyramid1" loCatId="pyramid" qsTypeId="urn:microsoft.com/office/officeart/2005/8/quickstyle/simple1" qsCatId="simple" csTypeId="urn:microsoft.com/office/officeart/2005/8/colors/accent1_2" csCatId="accent1" phldr="1"/>
      <dgm:spPr/>
    </dgm:pt>
    <dgm:pt modelId="{640E80AC-FDE8-4C76-9598-C4158F42EF7E}">
      <dgm:prSet phldrT="[Text]"/>
      <dgm:spPr>
        <a:solidFill>
          <a:srgbClr val="000099"/>
        </a:solidFill>
        <a:ln w="76200">
          <a:solidFill>
            <a:schemeClr val="tx1"/>
          </a:solidFill>
        </a:ln>
      </dgm:spPr>
      <dgm:t>
        <a:bodyPr/>
        <a:lstStyle/>
        <a:p>
          <a:endParaRPr lang="en-US" b="1" dirty="0" smtClean="0">
            <a:solidFill>
              <a:schemeClr val="bg2"/>
            </a:solidFill>
          </a:endParaRPr>
        </a:p>
        <a:p>
          <a:endParaRPr lang="en-US" b="1" dirty="0" smtClean="0">
            <a:solidFill>
              <a:schemeClr val="bg2"/>
            </a:solidFill>
          </a:endParaRPr>
        </a:p>
        <a:p>
          <a:r>
            <a:rPr lang="en-US" b="0" dirty="0" smtClean="0">
              <a:solidFill>
                <a:srgbClr val="FFC000"/>
              </a:solidFill>
            </a:rPr>
            <a:t>Education</a:t>
          </a:r>
          <a:endParaRPr lang="en-US" b="0" dirty="0">
            <a:solidFill>
              <a:srgbClr val="FFC000"/>
            </a:solidFill>
          </a:endParaRPr>
        </a:p>
      </dgm:t>
    </dgm:pt>
    <dgm:pt modelId="{F5306BAA-8448-49EE-9FA6-B81DEADCE89C}" type="parTrans" cxnId="{F5C4B7F7-320E-45B0-ABF4-81FF02F1FCF0}">
      <dgm:prSet/>
      <dgm:spPr/>
      <dgm:t>
        <a:bodyPr/>
        <a:lstStyle/>
        <a:p>
          <a:endParaRPr lang="en-US"/>
        </a:p>
      </dgm:t>
    </dgm:pt>
    <dgm:pt modelId="{831E0C4F-1438-4AEA-AF55-2AD841129650}" type="sibTrans" cxnId="{F5C4B7F7-320E-45B0-ABF4-81FF02F1FCF0}">
      <dgm:prSet/>
      <dgm:spPr/>
      <dgm:t>
        <a:bodyPr/>
        <a:lstStyle/>
        <a:p>
          <a:endParaRPr lang="en-US"/>
        </a:p>
      </dgm:t>
    </dgm:pt>
    <dgm:pt modelId="{D2D82C14-E85A-4E1F-9C36-A134AAE38E75}">
      <dgm:prSet phldrT="[Text]" custT="1"/>
      <dgm:spPr>
        <a:solidFill>
          <a:srgbClr val="000099"/>
        </a:solidFill>
        <a:ln w="76200">
          <a:solidFill>
            <a:schemeClr val="tx1"/>
          </a:solidFill>
        </a:ln>
      </dgm:spPr>
      <dgm:t>
        <a:bodyPr/>
        <a:lstStyle/>
        <a:p>
          <a:r>
            <a:rPr lang="en-US" sz="1800" b="0" dirty="0" smtClean="0">
              <a:solidFill>
                <a:srgbClr val="FFC000"/>
              </a:solidFill>
            </a:rPr>
            <a:t>Long-lasting Protective Interventions</a:t>
          </a:r>
          <a:endParaRPr lang="en-US" sz="1800" b="0" dirty="0">
            <a:solidFill>
              <a:srgbClr val="FFC000"/>
            </a:solidFill>
          </a:endParaRPr>
        </a:p>
      </dgm:t>
    </dgm:pt>
    <dgm:pt modelId="{163048F7-FD57-4B77-9E25-34DF1D46CCB3}" type="parTrans" cxnId="{05B97438-D3E7-4341-BFCA-53D61E3C6097}">
      <dgm:prSet/>
      <dgm:spPr/>
      <dgm:t>
        <a:bodyPr/>
        <a:lstStyle/>
        <a:p>
          <a:endParaRPr lang="en-US"/>
        </a:p>
      </dgm:t>
    </dgm:pt>
    <dgm:pt modelId="{60052818-02D9-4561-9EA6-FD5E150C2A8F}" type="sibTrans" cxnId="{05B97438-D3E7-4341-BFCA-53D61E3C6097}">
      <dgm:prSet/>
      <dgm:spPr/>
      <dgm:t>
        <a:bodyPr/>
        <a:lstStyle/>
        <a:p>
          <a:endParaRPr lang="en-US"/>
        </a:p>
      </dgm:t>
    </dgm:pt>
    <dgm:pt modelId="{0C637A65-70DE-46E0-AB1F-AD1C46CE8561}">
      <dgm:prSet phldrT="[Text]" custT="1"/>
      <dgm:spPr>
        <a:solidFill>
          <a:srgbClr val="000099"/>
        </a:solidFill>
        <a:ln w="76200">
          <a:solidFill>
            <a:schemeClr val="tx1"/>
          </a:solidFill>
        </a:ln>
      </dgm:spPr>
      <dgm:t>
        <a:bodyPr/>
        <a:lstStyle/>
        <a:p>
          <a:r>
            <a:rPr lang="en-US" sz="1800" b="0" dirty="0" smtClean="0">
              <a:solidFill>
                <a:srgbClr val="FFC000"/>
              </a:solidFill>
            </a:rPr>
            <a:t>Socio-Economic Factors</a:t>
          </a:r>
          <a:endParaRPr lang="en-US" sz="1800" b="0" dirty="0">
            <a:solidFill>
              <a:srgbClr val="FFC000"/>
            </a:solidFill>
          </a:endParaRPr>
        </a:p>
      </dgm:t>
    </dgm:pt>
    <dgm:pt modelId="{837FA059-97D5-4277-B4C8-B0335C6FE69D}" type="parTrans" cxnId="{030115AC-DB8A-4C83-975C-9DDC066B7E54}">
      <dgm:prSet/>
      <dgm:spPr/>
      <dgm:t>
        <a:bodyPr/>
        <a:lstStyle/>
        <a:p>
          <a:endParaRPr lang="en-US"/>
        </a:p>
      </dgm:t>
    </dgm:pt>
    <dgm:pt modelId="{D97CD599-131A-4B58-801A-2B9A216AA6AD}" type="sibTrans" cxnId="{030115AC-DB8A-4C83-975C-9DDC066B7E54}">
      <dgm:prSet/>
      <dgm:spPr/>
      <dgm:t>
        <a:bodyPr/>
        <a:lstStyle/>
        <a:p>
          <a:endParaRPr lang="en-US"/>
        </a:p>
      </dgm:t>
    </dgm:pt>
    <dgm:pt modelId="{CB2CF0C1-BB5A-488A-88C2-266BA59A02CD}">
      <dgm:prSet custT="1"/>
      <dgm:spPr>
        <a:solidFill>
          <a:srgbClr val="000099"/>
        </a:solidFill>
        <a:ln w="76200">
          <a:solidFill>
            <a:schemeClr val="tx1"/>
          </a:solidFill>
        </a:ln>
      </dgm:spPr>
      <dgm:t>
        <a:bodyPr/>
        <a:lstStyle/>
        <a:p>
          <a:r>
            <a:rPr lang="en-US" sz="1800" b="0" dirty="0" smtClean="0">
              <a:solidFill>
                <a:srgbClr val="FFC000"/>
              </a:solidFill>
            </a:rPr>
            <a:t>Clinical Interventions</a:t>
          </a:r>
          <a:endParaRPr lang="en-US" sz="1800" b="0" dirty="0">
            <a:solidFill>
              <a:srgbClr val="FFC000"/>
            </a:solidFill>
          </a:endParaRPr>
        </a:p>
      </dgm:t>
    </dgm:pt>
    <dgm:pt modelId="{410C0D13-6487-42FA-BE63-997ABF894925}" type="parTrans" cxnId="{CE130F94-A25E-4A4B-A61C-ECE26CB156AD}">
      <dgm:prSet/>
      <dgm:spPr/>
      <dgm:t>
        <a:bodyPr/>
        <a:lstStyle/>
        <a:p>
          <a:endParaRPr lang="en-US"/>
        </a:p>
      </dgm:t>
    </dgm:pt>
    <dgm:pt modelId="{DE2165B6-D747-4308-8A8A-3E0EBB6E21DB}" type="sibTrans" cxnId="{CE130F94-A25E-4A4B-A61C-ECE26CB156AD}">
      <dgm:prSet/>
      <dgm:spPr/>
      <dgm:t>
        <a:bodyPr/>
        <a:lstStyle/>
        <a:p>
          <a:endParaRPr lang="en-US"/>
        </a:p>
      </dgm:t>
    </dgm:pt>
    <dgm:pt modelId="{DD8F0292-43F3-470F-A0BA-0CDE812AC03D}">
      <dgm:prSet custT="1"/>
      <dgm:spPr>
        <a:solidFill>
          <a:srgbClr val="000099"/>
        </a:solidFill>
        <a:ln w="76200">
          <a:solidFill>
            <a:schemeClr val="tx1"/>
          </a:solidFill>
        </a:ln>
      </dgm:spPr>
      <dgm:t>
        <a:bodyPr/>
        <a:lstStyle/>
        <a:p>
          <a:pPr>
            <a:lnSpc>
              <a:spcPct val="100000"/>
            </a:lnSpc>
            <a:spcAft>
              <a:spcPts val="0"/>
            </a:spcAft>
          </a:pPr>
          <a:r>
            <a:rPr lang="en-US" sz="1800" b="1" dirty="0" smtClean="0">
              <a:solidFill>
                <a:srgbClr val="FFFF00"/>
              </a:solidFill>
            </a:rPr>
            <a:t>Changing the </a:t>
          </a:r>
          <a:r>
            <a:rPr lang="en-US" sz="1800" b="1" dirty="0" smtClean="0">
              <a:solidFill>
                <a:srgbClr val="FFFF00"/>
              </a:solidFill>
            </a:rPr>
            <a:t>Context  </a:t>
          </a:r>
          <a:r>
            <a:rPr lang="en-US" sz="1800" b="1" dirty="0" smtClean="0">
              <a:solidFill>
                <a:srgbClr val="FFFF00"/>
              </a:solidFill>
            </a:rPr>
            <a:t>to make individuals’ default decisions healthy:</a:t>
          </a:r>
        </a:p>
        <a:p>
          <a:pPr>
            <a:lnSpc>
              <a:spcPct val="100000"/>
            </a:lnSpc>
            <a:spcAft>
              <a:spcPts val="0"/>
            </a:spcAft>
          </a:pPr>
          <a:r>
            <a:rPr lang="en-US" sz="2800" b="1" dirty="0" smtClean="0">
              <a:solidFill>
                <a:srgbClr val="FFFF00"/>
              </a:solidFill>
            </a:rPr>
            <a:t>   BUILT ENVIRONMENT</a:t>
          </a:r>
          <a:endParaRPr lang="en-US" sz="2800" b="1" dirty="0">
            <a:solidFill>
              <a:srgbClr val="FFFF00"/>
            </a:solidFill>
          </a:endParaRPr>
        </a:p>
      </dgm:t>
    </dgm:pt>
    <dgm:pt modelId="{AB0697A0-A131-459C-8024-3FD0FC62D8FF}" type="parTrans" cxnId="{289090E6-4701-4C9F-9FCE-CED8D993D3EE}">
      <dgm:prSet/>
      <dgm:spPr/>
      <dgm:t>
        <a:bodyPr/>
        <a:lstStyle/>
        <a:p>
          <a:endParaRPr lang="en-US"/>
        </a:p>
      </dgm:t>
    </dgm:pt>
    <dgm:pt modelId="{90F7CEBF-835F-4252-BD10-7D1F8894D62C}" type="sibTrans" cxnId="{289090E6-4701-4C9F-9FCE-CED8D993D3EE}">
      <dgm:prSet/>
      <dgm:spPr/>
      <dgm:t>
        <a:bodyPr/>
        <a:lstStyle/>
        <a:p>
          <a:endParaRPr lang="en-US"/>
        </a:p>
      </dgm:t>
    </dgm:pt>
    <dgm:pt modelId="{AF584CC2-B53D-4666-ABE4-90AB22585DC9}" type="pres">
      <dgm:prSet presAssocID="{8CEFEBA8-4025-4F12-B070-F40B22D73E9D}" presName="Name0" presStyleCnt="0">
        <dgm:presLayoutVars>
          <dgm:dir/>
          <dgm:animLvl val="lvl"/>
          <dgm:resizeHandles val="exact"/>
        </dgm:presLayoutVars>
      </dgm:prSet>
      <dgm:spPr/>
    </dgm:pt>
    <dgm:pt modelId="{9A5E2C0C-920C-4F38-BD79-11A66171C143}" type="pres">
      <dgm:prSet presAssocID="{640E80AC-FDE8-4C76-9598-C4158F42EF7E}" presName="Name8" presStyleCnt="0"/>
      <dgm:spPr/>
    </dgm:pt>
    <dgm:pt modelId="{32DD2139-0B33-4A4D-B5BE-47331EB5C1ED}" type="pres">
      <dgm:prSet presAssocID="{640E80AC-FDE8-4C76-9598-C4158F42EF7E}" presName="level" presStyleLbl="node1" presStyleIdx="0" presStyleCnt="5" custScaleY="49927">
        <dgm:presLayoutVars>
          <dgm:chMax val="1"/>
          <dgm:bulletEnabled val="1"/>
        </dgm:presLayoutVars>
      </dgm:prSet>
      <dgm:spPr/>
      <dgm:t>
        <a:bodyPr/>
        <a:lstStyle/>
        <a:p>
          <a:endParaRPr lang="en-US"/>
        </a:p>
      </dgm:t>
    </dgm:pt>
    <dgm:pt modelId="{EE86EEAC-8494-454C-97E3-CB75C7B1CDD5}" type="pres">
      <dgm:prSet presAssocID="{640E80AC-FDE8-4C76-9598-C4158F42EF7E}" presName="levelTx" presStyleLbl="revTx" presStyleIdx="0" presStyleCnt="0">
        <dgm:presLayoutVars>
          <dgm:chMax val="1"/>
          <dgm:bulletEnabled val="1"/>
        </dgm:presLayoutVars>
      </dgm:prSet>
      <dgm:spPr/>
      <dgm:t>
        <a:bodyPr/>
        <a:lstStyle/>
        <a:p>
          <a:endParaRPr lang="en-US"/>
        </a:p>
      </dgm:t>
    </dgm:pt>
    <dgm:pt modelId="{0011FE36-CB22-44A5-98C6-D25E02751A34}" type="pres">
      <dgm:prSet presAssocID="{CB2CF0C1-BB5A-488A-88C2-266BA59A02CD}" presName="Name8" presStyleCnt="0"/>
      <dgm:spPr/>
    </dgm:pt>
    <dgm:pt modelId="{EBE20B84-CE9B-4E4A-B122-6211842154BB}" type="pres">
      <dgm:prSet presAssocID="{CB2CF0C1-BB5A-488A-88C2-266BA59A02CD}" presName="level" presStyleLbl="node1" presStyleIdx="1" presStyleCnt="5" custScaleY="59897">
        <dgm:presLayoutVars>
          <dgm:chMax val="1"/>
          <dgm:bulletEnabled val="1"/>
        </dgm:presLayoutVars>
      </dgm:prSet>
      <dgm:spPr/>
      <dgm:t>
        <a:bodyPr/>
        <a:lstStyle/>
        <a:p>
          <a:endParaRPr lang="en-US"/>
        </a:p>
      </dgm:t>
    </dgm:pt>
    <dgm:pt modelId="{DE3C7553-A15A-4268-8001-9998EDFE2EE7}" type="pres">
      <dgm:prSet presAssocID="{CB2CF0C1-BB5A-488A-88C2-266BA59A02CD}" presName="levelTx" presStyleLbl="revTx" presStyleIdx="0" presStyleCnt="0">
        <dgm:presLayoutVars>
          <dgm:chMax val="1"/>
          <dgm:bulletEnabled val="1"/>
        </dgm:presLayoutVars>
      </dgm:prSet>
      <dgm:spPr/>
      <dgm:t>
        <a:bodyPr/>
        <a:lstStyle/>
        <a:p>
          <a:endParaRPr lang="en-US"/>
        </a:p>
      </dgm:t>
    </dgm:pt>
    <dgm:pt modelId="{28B11D01-2B32-4277-88FE-16AAE48C63FB}" type="pres">
      <dgm:prSet presAssocID="{D2D82C14-E85A-4E1F-9C36-A134AAE38E75}" presName="Name8" presStyleCnt="0"/>
      <dgm:spPr/>
    </dgm:pt>
    <dgm:pt modelId="{F7BCE222-AAD0-44CE-BD2A-1676F325CC9F}" type="pres">
      <dgm:prSet presAssocID="{D2D82C14-E85A-4E1F-9C36-A134AAE38E75}" presName="level" presStyleLbl="node1" presStyleIdx="2" presStyleCnt="5" custScaleY="56446">
        <dgm:presLayoutVars>
          <dgm:chMax val="1"/>
          <dgm:bulletEnabled val="1"/>
        </dgm:presLayoutVars>
      </dgm:prSet>
      <dgm:spPr/>
      <dgm:t>
        <a:bodyPr/>
        <a:lstStyle/>
        <a:p>
          <a:endParaRPr lang="en-US"/>
        </a:p>
      </dgm:t>
    </dgm:pt>
    <dgm:pt modelId="{AC1B22C5-007D-4B10-ADC4-6DD19F56FDC6}" type="pres">
      <dgm:prSet presAssocID="{D2D82C14-E85A-4E1F-9C36-A134AAE38E75}" presName="levelTx" presStyleLbl="revTx" presStyleIdx="0" presStyleCnt="0">
        <dgm:presLayoutVars>
          <dgm:chMax val="1"/>
          <dgm:bulletEnabled val="1"/>
        </dgm:presLayoutVars>
      </dgm:prSet>
      <dgm:spPr/>
      <dgm:t>
        <a:bodyPr/>
        <a:lstStyle/>
        <a:p>
          <a:endParaRPr lang="en-US"/>
        </a:p>
      </dgm:t>
    </dgm:pt>
    <dgm:pt modelId="{5C0E9E17-AD58-488C-BC13-6DB9FF7B0281}" type="pres">
      <dgm:prSet presAssocID="{DD8F0292-43F3-470F-A0BA-0CDE812AC03D}" presName="Name8" presStyleCnt="0"/>
      <dgm:spPr/>
    </dgm:pt>
    <dgm:pt modelId="{DD9D031A-9CD5-465F-BC97-F0FDE04075FE}" type="pres">
      <dgm:prSet presAssocID="{DD8F0292-43F3-470F-A0BA-0CDE812AC03D}" presName="level" presStyleLbl="node1" presStyleIdx="3" presStyleCnt="5" custScaleX="100693" custScaleY="78418" custLinFactNeighborX="442" custLinFactNeighborY="-1321">
        <dgm:presLayoutVars>
          <dgm:chMax val="1"/>
          <dgm:bulletEnabled val="1"/>
        </dgm:presLayoutVars>
      </dgm:prSet>
      <dgm:spPr/>
      <dgm:t>
        <a:bodyPr/>
        <a:lstStyle/>
        <a:p>
          <a:endParaRPr lang="en-US"/>
        </a:p>
      </dgm:t>
    </dgm:pt>
    <dgm:pt modelId="{2FD72749-129C-442A-839E-9C3021AF387E}" type="pres">
      <dgm:prSet presAssocID="{DD8F0292-43F3-470F-A0BA-0CDE812AC03D}" presName="levelTx" presStyleLbl="revTx" presStyleIdx="0" presStyleCnt="0">
        <dgm:presLayoutVars>
          <dgm:chMax val="1"/>
          <dgm:bulletEnabled val="1"/>
        </dgm:presLayoutVars>
      </dgm:prSet>
      <dgm:spPr/>
      <dgm:t>
        <a:bodyPr/>
        <a:lstStyle/>
        <a:p>
          <a:endParaRPr lang="en-US"/>
        </a:p>
      </dgm:t>
    </dgm:pt>
    <dgm:pt modelId="{FEAE961F-DAAA-4C6C-BDDE-1975A19EB83F}" type="pres">
      <dgm:prSet presAssocID="{0C637A65-70DE-46E0-AB1F-AD1C46CE8561}" presName="Name8" presStyleCnt="0"/>
      <dgm:spPr/>
    </dgm:pt>
    <dgm:pt modelId="{A84D69F0-9531-4316-A8E2-77B3460B1804}" type="pres">
      <dgm:prSet presAssocID="{0C637A65-70DE-46E0-AB1F-AD1C46CE8561}" presName="level" presStyleLbl="node1" presStyleIdx="4" presStyleCnt="5" custScaleY="41179">
        <dgm:presLayoutVars>
          <dgm:chMax val="1"/>
          <dgm:bulletEnabled val="1"/>
        </dgm:presLayoutVars>
      </dgm:prSet>
      <dgm:spPr/>
      <dgm:t>
        <a:bodyPr/>
        <a:lstStyle/>
        <a:p>
          <a:endParaRPr lang="en-US"/>
        </a:p>
      </dgm:t>
    </dgm:pt>
    <dgm:pt modelId="{076FBF7C-B68A-43EB-9FDE-4D53330D80C8}" type="pres">
      <dgm:prSet presAssocID="{0C637A65-70DE-46E0-AB1F-AD1C46CE8561}" presName="levelTx" presStyleLbl="revTx" presStyleIdx="0" presStyleCnt="0">
        <dgm:presLayoutVars>
          <dgm:chMax val="1"/>
          <dgm:bulletEnabled val="1"/>
        </dgm:presLayoutVars>
      </dgm:prSet>
      <dgm:spPr/>
      <dgm:t>
        <a:bodyPr/>
        <a:lstStyle/>
        <a:p>
          <a:endParaRPr lang="en-US"/>
        </a:p>
      </dgm:t>
    </dgm:pt>
  </dgm:ptLst>
  <dgm:cxnLst>
    <dgm:cxn modelId="{58A1476D-0BE6-4DD0-813E-A7A7D6D548B3}" type="presOf" srcId="{DD8F0292-43F3-470F-A0BA-0CDE812AC03D}" destId="{DD9D031A-9CD5-465F-BC97-F0FDE04075FE}" srcOrd="0" destOrd="0" presId="urn:microsoft.com/office/officeart/2005/8/layout/pyramid1"/>
    <dgm:cxn modelId="{116E809E-D464-4DC0-84C7-3DA8145D2EB2}" type="presOf" srcId="{8CEFEBA8-4025-4F12-B070-F40B22D73E9D}" destId="{AF584CC2-B53D-4666-ABE4-90AB22585DC9}" srcOrd="0" destOrd="0" presId="urn:microsoft.com/office/officeart/2005/8/layout/pyramid1"/>
    <dgm:cxn modelId="{CE130F94-A25E-4A4B-A61C-ECE26CB156AD}" srcId="{8CEFEBA8-4025-4F12-B070-F40B22D73E9D}" destId="{CB2CF0C1-BB5A-488A-88C2-266BA59A02CD}" srcOrd="1" destOrd="0" parTransId="{410C0D13-6487-42FA-BE63-997ABF894925}" sibTransId="{DE2165B6-D747-4308-8A8A-3E0EBB6E21DB}"/>
    <dgm:cxn modelId="{D1BBEAB0-1679-4679-9703-A3808EFE21CE}" type="presOf" srcId="{DD8F0292-43F3-470F-A0BA-0CDE812AC03D}" destId="{2FD72749-129C-442A-839E-9C3021AF387E}" srcOrd="1" destOrd="0" presId="urn:microsoft.com/office/officeart/2005/8/layout/pyramid1"/>
    <dgm:cxn modelId="{C4101232-1163-403C-B871-368D047A6359}" type="presOf" srcId="{D2D82C14-E85A-4E1F-9C36-A134AAE38E75}" destId="{AC1B22C5-007D-4B10-ADC4-6DD19F56FDC6}" srcOrd="1" destOrd="0" presId="urn:microsoft.com/office/officeart/2005/8/layout/pyramid1"/>
    <dgm:cxn modelId="{F5C4B7F7-320E-45B0-ABF4-81FF02F1FCF0}" srcId="{8CEFEBA8-4025-4F12-B070-F40B22D73E9D}" destId="{640E80AC-FDE8-4C76-9598-C4158F42EF7E}" srcOrd="0" destOrd="0" parTransId="{F5306BAA-8448-49EE-9FA6-B81DEADCE89C}" sibTransId="{831E0C4F-1438-4AEA-AF55-2AD841129650}"/>
    <dgm:cxn modelId="{B6C93AF6-02A3-456C-BB3D-4F9D6F65D99F}" type="presOf" srcId="{640E80AC-FDE8-4C76-9598-C4158F42EF7E}" destId="{32DD2139-0B33-4A4D-B5BE-47331EB5C1ED}" srcOrd="0" destOrd="0" presId="urn:microsoft.com/office/officeart/2005/8/layout/pyramid1"/>
    <dgm:cxn modelId="{B5A172DC-E702-4D7C-BBD8-C0EB1FFE8406}" type="presOf" srcId="{640E80AC-FDE8-4C76-9598-C4158F42EF7E}" destId="{EE86EEAC-8494-454C-97E3-CB75C7B1CDD5}" srcOrd="1" destOrd="0" presId="urn:microsoft.com/office/officeart/2005/8/layout/pyramid1"/>
    <dgm:cxn modelId="{289090E6-4701-4C9F-9FCE-CED8D993D3EE}" srcId="{8CEFEBA8-4025-4F12-B070-F40B22D73E9D}" destId="{DD8F0292-43F3-470F-A0BA-0CDE812AC03D}" srcOrd="3" destOrd="0" parTransId="{AB0697A0-A131-459C-8024-3FD0FC62D8FF}" sibTransId="{90F7CEBF-835F-4252-BD10-7D1F8894D62C}"/>
    <dgm:cxn modelId="{DE373523-CBE4-4FD3-B9E0-7E4FEB2DF9FA}" type="presOf" srcId="{0C637A65-70DE-46E0-AB1F-AD1C46CE8561}" destId="{A84D69F0-9531-4316-A8E2-77B3460B1804}" srcOrd="0" destOrd="0" presId="urn:microsoft.com/office/officeart/2005/8/layout/pyramid1"/>
    <dgm:cxn modelId="{0BFBC3BE-531C-49B4-9116-33311C8089AA}" type="presOf" srcId="{CB2CF0C1-BB5A-488A-88C2-266BA59A02CD}" destId="{EBE20B84-CE9B-4E4A-B122-6211842154BB}" srcOrd="0" destOrd="0" presId="urn:microsoft.com/office/officeart/2005/8/layout/pyramid1"/>
    <dgm:cxn modelId="{437DA77A-C15E-40A3-A35D-1B22FEC115D0}" type="presOf" srcId="{D2D82C14-E85A-4E1F-9C36-A134AAE38E75}" destId="{F7BCE222-AAD0-44CE-BD2A-1676F325CC9F}" srcOrd="0" destOrd="0" presId="urn:microsoft.com/office/officeart/2005/8/layout/pyramid1"/>
    <dgm:cxn modelId="{26AB2293-2131-4E9F-97FF-BD08311CFAEB}" type="presOf" srcId="{0C637A65-70DE-46E0-AB1F-AD1C46CE8561}" destId="{076FBF7C-B68A-43EB-9FDE-4D53330D80C8}" srcOrd="1" destOrd="0" presId="urn:microsoft.com/office/officeart/2005/8/layout/pyramid1"/>
    <dgm:cxn modelId="{05B97438-D3E7-4341-BFCA-53D61E3C6097}" srcId="{8CEFEBA8-4025-4F12-B070-F40B22D73E9D}" destId="{D2D82C14-E85A-4E1F-9C36-A134AAE38E75}" srcOrd="2" destOrd="0" parTransId="{163048F7-FD57-4B77-9E25-34DF1D46CCB3}" sibTransId="{60052818-02D9-4561-9EA6-FD5E150C2A8F}"/>
    <dgm:cxn modelId="{26091C85-01EC-4D6C-ACDB-175ECDB75A6C}" type="presOf" srcId="{CB2CF0C1-BB5A-488A-88C2-266BA59A02CD}" destId="{DE3C7553-A15A-4268-8001-9998EDFE2EE7}" srcOrd="1" destOrd="0" presId="urn:microsoft.com/office/officeart/2005/8/layout/pyramid1"/>
    <dgm:cxn modelId="{030115AC-DB8A-4C83-975C-9DDC066B7E54}" srcId="{8CEFEBA8-4025-4F12-B070-F40B22D73E9D}" destId="{0C637A65-70DE-46E0-AB1F-AD1C46CE8561}" srcOrd="4" destOrd="0" parTransId="{837FA059-97D5-4277-B4C8-B0335C6FE69D}" sibTransId="{D97CD599-131A-4B58-801A-2B9A216AA6AD}"/>
    <dgm:cxn modelId="{6708C70C-A4F3-409A-8218-71AA233FEEF9}" type="presParOf" srcId="{AF584CC2-B53D-4666-ABE4-90AB22585DC9}" destId="{9A5E2C0C-920C-4F38-BD79-11A66171C143}" srcOrd="0" destOrd="0" presId="urn:microsoft.com/office/officeart/2005/8/layout/pyramid1"/>
    <dgm:cxn modelId="{D503EC6B-F76A-4896-AADC-7F14A1D1BF43}" type="presParOf" srcId="{9A5E2C0C-920C-4F38-BD79-11A66171C143}" destId="{32DD2139-0B33-4A4D-B5BE-47331EB5C1ED}" srcOrd="0" destOrd="0" presId="urn:microsoft.com/office/officeart/2005/8/layout/pyramid1"/>
    <dgm:cxn modelId="{F302F92E-4B7B-4E31-9D65-660D67993F14}" type="presParOf" srcId="{9A5E2C0C-920C-4F38-BD79-11A66171C143}" destId="{EE86EEAC-8494-454C-97E3-CB75C7B1CDD5}" srcOrd="1" destOrd="0" presId="urn:microsoft.com/office/officeart/2005/8/layout/pyramid1"/>
    <dgm:cxn modelId="{D7E8662D-0948-45DC-AE95-4C8CCFCD1948}" type="presParOf" srcId="{AF584CC2-B53D-4666-ABE4-90AB22585DC9}" destId="{0011FE36-CB22-44A5-98C6-D25E02751A34}" srcOrd="1" destOrd="0" presId="urn:microsoft.com/office/officeart/2005/8/layout/pyramid1"/>
    <dgm:cxn modelId="{AF7D4A66-2807-4CA8-9827-91B3F6488281}" type="presParOf" srcId="{0011FE36-CB22-44A5-98C6-D25E02751A34}" destId="{EBE20B84-CE9B-4E4A-B122-6211842154BB}" srcOrd="0" destOrd="0" presId="urn:microsoft.com/office/officeart/2005/8/layout/pyramid1"/>
    <dgm:cxn modelId="{18D779F6-74D5-4AC5-B0FC-95E9CF12C8EA}" type="presParOf" srcId="{0011FE36-CB22-44A5-98C6-D25E02751A34}" destId="{DE3C7553-A15A-4268-8001-9998EDFE2EE7}" srcOrd="1" destOrd="0" presId="urn:microsoft.com/office/officeart/2005/8/layout/pyramid1"/>
    <dgm:cxn modelId="{F528D6EA-E2CD-4E59-B164-2C8D7B7171DC}" type="presParOf" srcId="{AF584CC2-B53D-4666-ABE4-90AB22585DC9}" destId="{28B11D01-2B32-4277-88FE-16AAE48C63FB}" srcOrd="2" destOrd="0" presId="urn:microsoft.com/office/officeart/2005/8/layout/pyramid1"/>
    <dgm:cxn modelId="{9F00D970-066B-4CAE-8A0A-9B21D193AD10}" type="presParOf" srcId="{28B11D01-2B32-4277-88FE-16AAE48C63FB}" destId="{F7BCE222-AAD0-44CE-BD2A-1676F325CC9F}" srcOrd="0" destOrd="0" presId="urn:microsoft.com/office/officeart/2005/8/layout/pyramid1"/>
    <dgm:cxn modelId="{E4013619-B132-4D52-92B2-4D2362AB13C8}" type="presParOf" srcId="{28B11D01-2B32-4277-88FE-16AAE48C63FB}" destId="{AC1B22C5-007D-4B10-ADC4-6DD19F56FDC6}" srcOrd="1" destOrd="0" presId="urn:microsoft.com/office/officeart/2005/8/layout/pyramid1"/>
    <dgm:cxn modelId="{5C566655-FEA7-40C0-9241-29C9145109EF}" type="presParOf" srcId="{AF584CC2-B53D-4666-ABE4-90AB22585DC9}" destId="{5C0E9E17-AD58-488C-BC13-6DB9FF7B0281}" srcOrd="3" destOrd="0" presId="urn:microsoft.com/office/officeart/2005/8/layout/pyramid1"/>
    <dgm:cxn modelId="{E9CAD371-7767-4797-AFBC-C80F98D57E9A}" type="presParOf" srcId="{5C0E9E17-AD58-488C-BC13-6DB9FF7B0281}" destId="{DD9D031A-9CD5-465F-BC97-F0FDE04075FE}" srcOrd="0" destOrd="0" presId="urn:microsoft.com/office/officeart/2005/8/layout/pyramid1"/>
    <dgm:cxn modelId="{3BAEA884-9705-4ADA-B716-F6C634FA8D95}" type="presParOf" srcId="{5C0E9E17-AD58-488C-BC13-6DB9FF7B0281}" destId="{2FD72749-129C-442A-839E-9C3021AF387E}" srcOrd="1" destOrd="0" presId="urn:microsoft.com/office/officeart/2005/8/layout/pyramid1"/>
    <dgm:cxn modelId="{088127AC-B232-4214-8FE3-3AE7A37B8536}" type="presParOf" srcId="{AF584CC2-B53D-4666-ABE4-90AB22585DC9}" destId="{FEAE961F-DAAA-4C6C-BDDE-1975A19EB83F}" srcOrd="4" destOrd="0" presId="urn:microsoft.com/office/officeart/2005/8/layout/pyramid1"/>
    <dgm:cxn modelId="{3A2AED4A-9DB3-4640-8F11-E4DFADD1B164}" type="presParOf" srcId="{FEAE961F-DAAA-4C6C-BDDE-1975A19EB83F}" destId="{A84D69F0-9531-4316-A8E2-77B3460B1804}" srcOrd="0" destOrd="0" presId="urn:microsoft.com/office/officeart/2005/8/layout/pyramid1"/>
    <dgm:cxn modelId="{3310C25A-17B6-4533-B928-AF72BD33554F}" type="presParOf" srcId="{FEAE961F-DAAA-4C6C-BDDE-1975A19EB83F}" destId="{076FBF7C-B68A-43EB-9FDE-4D53330D80C8}" srcOrd="1" destOrd="0" presId="urn:microsoft.com/office/officeart/2005/8/layout/pyramid1"/>
  </dgm:cxnLst>
  <dgm:bg>
    <a:solidFill>
      <a:srgbClr val="00B0F0"/>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D2139-0B33-4A4D-B5BE-47331EB5C1ED}">
      <dsp:nvSpPr>
        <dsp:cNvPr id="0" name=""/>
        <dsp:cNvSpPr/>
      </dsp:nvSpPr>
      <dsp:spPr>
        <a:xfrm>
          <a:off x="3553374" y="0"/>
          <a:ext cx="1503851" cy="878355"/>
        </a:xfrm>
        <a:prstGeom prst="trapezoid">
          <a:avLst>
            <a:gd name="adj" fmla="val 85606"/>
          </a:avLst>
        </a:prstGeom>
        <a:solidFill>
          <a:srgbClr val="000099"/>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smtClean="0">
            <a:solidFill>
              <a:schemeClr val="bg2"/>
            </a:solidFill>
          </a:endParaRPr>
        </a:p>
        <a:p>
          <a:pPr lvl="0" algn="ctr" defTabSz="711200">
            <a:lnSpc>
              <a:spcPct val="90000"/>
            </a:lnSpc>
            <a:spcBef>
              <a:spcPct val="0"/>
            </a:spcBef>
            <a:spcAft>
              <a:spcPct val="35000"/>
            </a:spcAft>
          </a:pPr>
          <a:endParaRPr lang="en-US" sz="1600" b="1" kern="1200" dirty="0" smtClean="0">
            <a:solidFill>
              <a:schemeClr val="bg2"/>
            </a:solidFill>
          </a:endParaRPr>
        </a:p>
        <a:p>
          <a:pPr lvl="0" algn="ctr" defTabSz="711200">
            <a:lnSpc>
              <a:spcPct val="90000"/>
            </a:lnSpc>
            <a:spcBef>
              <a:spcPct val="0"/>
            </a:spcBef>
            <a:spcAft>
              <a:spcPct val="35000"/>
            </a:spcAft>
          </a:pPr>
          <a:r>
            <a:rPr lang="en-US" sz="1600" b="0" kern="1200" dirty="0" smtClean="0">
              <a:solidFill>
                <a:srgbClr val="FFC000"/>
              </a:solidFill>
            </a:rPr>
            <a:t>Education</a:t>
          </a:r>
          <a:endParaRPr lang="en-US" sz="1600" b="0" kern="1200" dirty="0">
            <a:solidFill>
              <a:srgbClr val="FFC000"/>
            </a:solidFill>
          </a:endParaRPr>
        </a:p>
      </dsp:txBody>
      <dsp:txXfrm>
        <a:off x="3553374" y="0"/>
        <a:ext cx="1503851" cy="878355"/>
      </dsp:txXfrm>
    </dsp:sp>
    <dsp:sp modelId="{EBE20B84-CE9B-4E4A-B122-6211842154BB}">
      <dsp:nvSpPr>
        <dsp:cNvPr id="0" name=""/>
        <dsp:cNvSpPr/>
      </dsp:nvSpPr>
      <dsp:spPr>
        <a:xfrm>
          <a:off x="2651295" y="878355"/>
          <a:ext cx="3308008" cy="1053755"/>
        </a:xfrm>
        <a:prstGeom prst="trapezoid">
          <a:avLst>
            <a:gd name="adj" fmla="val 85606"/>
          </a:avLst>
        </a:prstGeom>
        <a:solidFill>
          <a:srgbClr val="000099"/>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FFC000"/>
              </a:solidFill>
            </a:rPr>
            <a:t>Clinical Interventions</a:t>
          </a:r>
          <a:endParaRPr lang="en-US" sz="1800" b="0" kern="1200" dirty="0">
            <a:solidFill>
              <a:srgbClr val="FFC000"/>
            </a:solidFill>
          </a:endParaRPr>
        </a:p>
      </dsp:txBody>
      <dsp:txXfrm>
        <a:off x="3230197" y="878355"/>
        <a:ext cx="2150205" cy="1053755"/>
      </dsp:txXfrm>
    </dsp:sp>
    <dsp:sp modelId="{F7BCE222-AAD0-44CE-BD2A-1676F325CC9F}">
      <dsp:nvSpPr>
        <dsp:cNvPr id="0" name=""/>
        <dsp:cNvSpPr/>
      </dsp:nvSpPr>
      <dsp:spPr>
        <a:xfrm>
          <a:off x="1801190" y="1932111"/>
          <a:ext cx="5008218" cy="993042"/>
        </a:xfrm>
        <a:prstGeom prst="trapezoid">
          <a:avLst>
            <a:gd name="adj" fmla="val 85606"/>
          </a:avLst>
        </a:prstGeom>
        <a:solidFill>
          <a:srgbClr val="000099"/>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FFC000"/>
              </a:solidFill>
            </a:rPr>
            <a:t>Long-lasting Protective Interventions</a:t>
          </a:r>
          <a:endParaRPr lang="en-US" sz="1800" b="0" kern="1200" dirty="0">
            <a:solidFill>
              <a:srgbClr val="FFC000"/>
            </a:solidFill>
          </a:endParaRPr>
        </a:p>
      </dsp:txBody>
      <dsp:txXfrm>
        <a:off x="2677628" y="1932111"/>
        <a:ext cx="3255342" cy="993042"/>
      </dsp:txXfrm>
    </dsp:sp>
    <dsp:sp modelId="{DD9D031A-9CD5-465F-BC97-F0FDE04075FE}">
      <dsp:nvSpPr>
        <dsp:cNvPr id="0" name=""/>
        <dsp:cNvSpPr/>
      </dsp:nvSpPr>
      <dsp:spPr>
        <a:xfrm>
          <a:off x="627214" y="2901914"/>
          <a:ext cx="7421323" cy="1379591"/>
        </a:xfrm>
        <a:prstGeom prst="trapezoid">
          <a:avLst>
            <a:gd name="adj" fmla="val 85606"/>
          </a:avLst>
        </a:prstGeom>
        <a:solidFill>
          <a:srgbClr val="000099"/>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en-US" sz="1800" b="1" kern="1200" dirty="0" smtClean="0">
              <a:solidFill>
                <a:srgbClr val="FFFF00"/>
              </a:solidFill>
            </a:rPr>
            <a:t>Changing the </a:t>
          </a:r>
          <a:r>
            <a:rPr lang="en-US" sz="1800" b="1" kern="1200" dirty="0" smtClean="0">
              <a:solidFill>
                <a:srgbClr val="FFFF00"/>
              </a:solidFill>
            </a:rPr>
            <a:t>Context  </a:t>
          </a:r>
          <a:r>
            <a:rPr lang="en-US" sz="1800" b="1" kern="1200" dirty="0" smtClean="0">
              <a:solidFill>
                <a:srgbClr val="FFFF00"/>
              </a:solidFill>
            </a:rPr>
            <a:t>to make individuals’ default decisions healthy:</a:t>
          </a:r>
        </a:p>
        <a:p>
          <a:pPr lvl="0" algn="ctr" defTabSz="800100">
            <a:lnSpc>
              <a:spcPct val="100000"/>
            </a:lnSpc>
            <a:spcBef>
              <a:spcPct val="0"/>
            </a:spcBef>
            <a:spcAft>
              <a:spcPts val="0"/>
            </a:spcAft>
          </a:pPr>
          <a:r>
            <a:rPr lang="en-US" sz="2800" b="1" kern="1200" dirty="0" smtClean="0">
              <a:solidFill>
                <a:srgbClr val="FFFF00"/>
              </a:solidFill>
            </a:rPr>
            <a:t>   BUILT ENVIRONMENT</a:t>
          </a:r>
          <a:endParaRPr lang="en-US" sz="2800" b="1" kern="1200" dirty="0">
            <a:solidFill>
              <a:srgbClr val="FFFF00"/>
            </a:solidFill>
          </a:endParaRPr>
        </a:p>
      </dsp:txBody>
      <dsp:txXfrm>
        <a:off x="1925946" y="2901914"/>
        <a:ext cx="4823860" cy="1379591"/>
      </dsp:txXfrm>
    </dsp:sp>
    <dsp:sp modelId="{A84D69F0-9531-4316-A8E2-77B3460B1804}">
      <dsp:nvSpPr>
        <dsp:cNvPr id="0" name=""/>
        <dsp:cNvSpPr/>
      </dsp:nvSpPr>
      <dsp:spPr>
        <a:xfrm>
          <a:off x="0" y="4304746"/>
          <a:ext cx="8610600" cy="724453"/>
        </a:xfrm>
        <a:prstGeom prst="trapezoid">
          <a:avLst>
            <a:gd name="adj" fmla="val 85606"/>
          </a:avLst>
        </a:prstGeom>
        <a:solidFill>
          <a:srgbClr val="000099"/>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FFC000"/>
              </a:solidFill>
            </a:rPr>
            <a:t>Socio-Economic Factors</a:t>
          </a:r>
          <a:endParaRPr lang="en-US" sz="1800" b="0" kern="1200" dirty="0">
            <a:solidFill>
              <a:srgbClr val="FFC000"/>
            </a:solidFill>
          </a:endParaRPr>
        </a:p>
      </dsp:txBody>
      <dsp:txXfrm>
        <a:off x="1506854" y="4304746"/>
        <a:ext cx="5596890" cy="72445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041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042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042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596E16C-733A-4568-BF7C-0C9AAC0B06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91C5EFFD-D51A-44DA-8DC4-9187C46DE5E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77DA710-31D3-4BF1-A0DF-9D90516CFBEA}" type="slidenum">
              <a:rPr lang="en-US" smtClean="0">
                <a:latin typeface="Arial" pitchFamily="34" charset="0"/>
              </a:rPr>
              <a:pPr/>
              <a:t>22</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416425"/>
            <a:ext cx="5029200" cy="4183063"/>
          </a:xfrm>
          <a:noFill/>
          <a:ln/>
        </p:spPr>
        <p:txBody>
          <a:bodyPr/>
          <a:lstStyle/>
          <a:p>
            <a:pPr eaLnBrk="1" hangingPunct="1">
              <a:spcBef>
                <a:spcPts val="600"/>
              </a:spcBef>
            </a:pPr>
            <a:r>
              <a:rPr lang="en-US" smtClean="0">
                <a:solidFill>
                  <a:srgbClr val="000000"/>
                </a:solidFill>
                <a:latin typeface="Arial" pitchFamily="34" charset="0"/>
              </a:rPr>
              <a:t>It is important to point out what Smart Growth “IS”  and what it “IS NOT.”  Smart Growth </a:t>
            </a:r>
            <a:r>
              <a:rPr lang="en-US" u="sng" smtClean="0">
                <a:solidFill>
                  <a:srgbClr val="000000"/>
                </a:solidFill>
                <a:latin typeface="Arial" pitchFamily="34" charset="0"/>
              </a:rPr>
              <a:t>IS</a:t>
            </a:r>
            <a:r>
              <a:rPr lang="en-US" smtClean="0">
                <a:solidFill>
                  <a:srgbClr val="000000"/>
                </a:solidFill>
                <a:latin typeface="Arial" pitchFamily="34" charset="0"/>
              </a:rPr>
              <a:t> about more transportation choices and less traffic. It’s </a:t>
            </a:r>
            <a:r>
              <a:rPr lang="en-US" u="sng" smtClean="0">
                <a:solidFill>
                  <a:srgbClr val="000000"/>
                </a:solidFill>
                <a:latin typeface="Arial" pitchFamily="34" charset="0"/>
              </a:rPr>
              <a:t>NOT</a:t>
            </a:r>
            <a:r>
              <a:rPr lang="en-US" smtClean="0">
                <a:solidFill>
                  <a:srgbClr val="000000"/>
                </a:solidFill>
                <a:latin typeface="Arial" pitchFamily="34" charset="0"/>
              </a:rPr>
              <a:t> against cars and roads.  Cars are our dominant mode of transportation, and will remain dominant. Smart Growth is about more choices in how we get around.  Smart Growth is about a variety of vibrant communities for families to choose among. It’s not anti-suburban.  It’s about a variety of housing choices. It’s not about telling people where or how to live. Smart Growth provides more than just one kind of home--it gives people </a:t>
            </a:r>
            <a:r>
              <a:rPr lang="en-US" u="sng" smtClean="0">
                <a:solidFill>
                  <a:srgbClr val="000000"/>
                </a:solidFill>
                <a:latin typeface="Arial" pitchFamily="34" charset="0"/>
              </a:rPr>
              <a:t>more</a:t>
            </a:r>
            <a:r>
              <a:rPr lang="en-US" smtClean="0">
                <a:solidFill>
                  <a:srgbClr val="000000"/>
                </a:solidFill>
                <a:latin typeface="Arial" pitchFamily="34" charset="0"/>
              </a:rPr>
              <a:t> choices, not fewer. Smart Growth is well-planned growth. It’s NOT against growth. </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we know of 64 HIA-type projects, only 48 have been totally completed.</a:t>
            </a:r>
          </a:p>
          <a:p>
            <a:r>
              <a:rPr lang="en-US" dirty="0" smtClean="0"/>
              <a:t> </a:t>
            </a:r>
          </a:p>
          <a:p>
            <a:r>
              <a:rPr lang="en-US" dirty="0" smtClean="0"/>
              <a:t>As for the others:</a:t>
            </a:r>
          </a:p>
          <a:p>
            <a:r>
              <a:rPr lang="en-US" dirty="0" smtClean="0"/>
              <a:t>6 HIAs are in progress</a:t>
            </a:r>
          </a:p>
          <a:p>
            <a:r>
              <a:rPr lang="en-US" dirty="0" smtClean="0"/>
              <a:t>4 are not actually HIAs (yet, but could eventually be so we are tracking them)</a:t>
            </a:r>
          </a:p>
          <a:p>
            <a:r>
              <a:rPr lang="en-US" dirty="0" smtClean="0"/>
              <a:t>2 are HIA “checklists” and not HIA projects/programs/policies</a:t>
            </a:r>
          </a:p>
          <a:p>
            <a:r>
              <a:rPr lang="en-US" dirty="0" smtClean="0"/>
              <a:t>2 HIAs were cancelled</a:t>
            </a:r>
          </a:p>
          <a:p>
            <a:r>
              <a:rPr lang="en-US" dirty="0" smtClean="0"/>
              <a:t>2 HIAs have an unknown status- we have abstracts for the “Injury Liability Protection for Physical Activity” out of Los Angeles, but there have been no reports published. The status of the Tacoma/Pierce County South Hill Neighborhood Plan HIA is also unknown. The contact information we have for people associated with the project (Rick </a:t>
            </a:r>
            <a:r>
              <a:rPr lang="en-US" dirty="0" err="1" smtClean="0"/>
              <a:t>Porso</a:t>
            </a:r>
            <a:r>
              <a:rPr lang="en-US" dirty="0" smtClean="0"/>
              <a:t> and Beth Glynn) no longer work. Arthur or Andy, do you know anything about these two projects?</a:t>
            </a:r>
          </a:p>
          <a:p>
            <a:r>
              <a:rPr lang="en-US" dirty="0" smtClean="0"/>
              <a:t> </a:t>
            </a:r>
          </a:p>
          <a:p>
            <a:r>
              <a:rPr lang="en-US" dirty="0" smtClean="0"/>
              <a:t>Also, Andy, I only have 3 HIAs in Minnesota and Alaska, but your map listed 4…</a:t>
            </a:r>
          </a:p>
          <a:p>
            <a:endParaRPr lang="en-US" dirty="0"/>
          </a:p>
        </p:txBody>
      </p:sp>
      <p:sp>
        <p:nvSpPr>
          <p:cNvPr id="4" name="Slide Number Placeholder 3"/>
          <p:cNvSpPr>
            <a:spLocks noGrp="1"/>
          </p:cNvSpPr>
          <p:nvPr>
            <p:ph type="sldNum" sz="quarter" idx="10"/>
          </p:nvPr>
        </p:nvSpPr>
        <p:spPr/>
        <p:txBody>
          <a:bodyPr/>
          <a:lstStyle/>
          <a:p>
            <a:fld id="{91C5EFFD-D51A-44DA-8DC4-9187C46DE5EA}"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9CB34043-66C1-4220-B29C-FDF031A6F2A0}" type="slidenum">
              <a:rPr lang="en-US"/>
              <a:pPr/>
              <a:t>33</a:t>
            </a:fld>
            <a:endParaRPr lang="en-US"/>
          </a:p>
        </p:txBody>
      </p:sp>
      <p:sp>
        <p:nvSpPr>
          <p:cNvPr id="317442" name="Rectangle 7"/>
          <p:cNvSpPr txBox="1">
            <a:spLocks noGrp="1" noChangeArrowheads="1"/>
          </p:cNvSpPr>
          <p:nvPr/>
        </p:nvSpPr>
        <p:spPr bwMode="auto">
          <a:xfrm>
            <a:off x="3885579" y="8831264"/>
            <a:ext cx="2972421" cy="465137"/>
          </a:xfrm>
          <a:prstGeom prst="rect">
            <a:avLst/>
          </a:prstGeom>
          <a:noFill/>
          <a:ln w="9525">
            <a:noFill/>
            <a:miter lim="800000"/>
            <a:headEnd/>
            <a:tailEnd/>
          </a:ln>
        </p:spPr>
        <p:txBody>
          <a:bodyPr lIns="93177" tIns="46589" rIns="93177" bIns="46589" anchor="b"/>
          <a:lstStyle/>
          <a:p>
            <a:pPr algn="r" defTabSz="931863" eaLnBrk="0" hangingPunct="0"/>
            <a:fld id="{639F1C4C-DD0B-425A-B187-36A4C97B5E0A}" type="slidenum">
              <a:rPr lang="en-US" sz="1200"/>
              <a:pPr algn="r" defTabSz="931863" eaLnBrk="0" hangingPunct="0"/>
              <a:t>33</a:t>
            </a:fld>
            <a:endParaRPr lang="en-US" sz="1200"/>
          </a:p>
        </p:txBody>
      </p:sp>
      <p:sp>
        <p:nvSpPr>
          <p:cNvPr id="317443" name="Rectangle 2"/>
          <p:cNvSpPr>
            <a:spLocks noGrp="1" noRot="1" noChangeAspect="1" noChangeArrowheads="1" noTextEdit="1"/>
          </p:cNvSpPr>
          <p:nvPr>
            <p:ph type="sldImg"/>
          </p:nvPr>
        </p:nvSpPr>
        <p:spPr>
          <a:xfrm>
            <a:off x="1104900" y="696913"/>
            <a:ext cx="4648200" cy="3486150"/>
          </a:xfrm>
          <a:ln/>
        </p:spPr>
      </p:sp>
      <p:sp>
        <p:nvSpPr>
          <p:cNvPr id="317444" name="Rectangle 3"/>
          <p:cNvSpPr>
            <a:spLocks noGrp="1" noChangeArrowheads="1"/>
          </p:cNvSpPr>
          <p:nvPr>
            <p:ph type="body" idx="1"/>
          </p:nvPr>
        </p:nvSpPr>
        <p:spPr>
          <a:xfrm>
            <a:off x="914711" y="4416426"/>
            <a:ext cx="5028579" cy="4183063"/>
          </a:xfrm>
        </p:spPr>
        <p:txBody>
          <a:bodyPr lIns="93177" tIns="46589" rIns="93177" bIns="46589"/>
          <a:lstStyle/>
          <a:p>
            <a:r>
              <a:rPr lang="en-US" dirty="0"/>
              <a:t>Surveillance is a vital component of public health and also for transportation planning.  We have wonderful data for how many miles vehicles travel and where they travel, but the same sort of data is lacking for bicycling and pedestrians. </a:t>
            </a:r>
          </a:p>
          <a:p>
            <a:endParaRPr lang="en-US" dirty="0"/>
          </a:p>
          <a:p>
            <a:r>
              <a:rPr lang="en-US" dirty="0"/>
              <a:t>We contracted with Thunderhead alliance to conduct a benchmarking project to describe, using already available data sources, bicycling and walking in the US, and put it in context with health data, such as obesity rates.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1DD40-D46A-4FFB-BD16-ACC33748B59D}" type="slidenum">
              <a:rPr lang="en-US"/>
              <a:pPr/>
              <a:t>3</a:t>
            </a:fld>
            <a:endParaRPr lang="en-US"/>
          </a:p>
        </p:txBody>
      </p:sp>
      <p:sp>
        <p:nvSpPr>
          <p:cNvPr id="340994" name="Rectangle 2"/>
          <p:cNvSpPr>
            <a:spLocks noGrp="1" noRot="1" noChangeAspect="1" noChangeArrowheads="1" noTextEdit="1"/>
          </p:cNvSpPr>
          <p:nvPr>
            <p:ph type="sldImg"/>
          </p:nvPr>
        </p:nvSpPr>
        <p:spPr>
          <a:xfrm>
            <a:off x="1106488" y="696913"/>
            <a:ext cx="4648200" cy="3486150"/>
          </a:xfrm>
          <a:ln/>
        </p:spPr>
      </p:sp>
      <p:sp>
        <p:nvSpPr>
          <p:cNvPr id="340995" name="Rectangle 3"/>
          <p:cNvSpPr>
            <a:spLocks noGrp="1" noChangeArrowheads="1"/>
          </p:cNvSpPr>
          <p:nvPr>
            <p:ph type="body" idx="1"/>
          </p:nvPr>
        </p:nvSpPr>
        <p:spPr>
          <a:xfrm>
            <a:off x="914400" y="4416425"/>
            <a:ext cx="5029200" cy="4183063"/>
          </a:xfrm>
        </p:spPr>
        <p:txBody>
          <a:bodyPr/>
          <a:lstStyle/>
          <a:p>
            <a:r>
              <a:rPr lang="en-US"/>
              <a:t>To summarize, we can identify at least nine ways in which sprawl might affect health.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B1A60-F280-4617-BDF6-89CD0ED2D1AC}" type="slidenum">
              <a:rPr lang="en-US"/>
              <a:pPr/>
              <a:t>4</a:t>
            </a:fld>
            <a:endParaRPr lang="en-US"/>
          </a:p>
        </p:txBody>
      </p:sp>
      <p:sp>
        <p:nvSpPr>
          <p:cNvPr id="115714" name="Rectangle 2"/>
          <p:cNvSpPr>
            <a:spLocks noGrp="1" noRot="1" noChangeAspect="1" noChangeArrowheads="1" noTextEdit="1"/>
          </p:cNvSpPr>
          <p:nvPr>
            <p:ph type="sldImg"/>
          </p:nvPr>
        </p:nvSpPr>
        <p:spPr>
          <a:xfrm>
            <a:off x="1104900" y="695325"/>
            <a:ext cx="4648200" cy="3486150"/>
          </a:xfrm>
          <a:ln/>
        </p:spPr>
      </p:sp>
      <p:sp>
        <p:nvSpPr>
          <p:cNvPr id="115715" name="Rectangle 3"/>
          <p:cNvSpPr>
            <a:spLocks noGrp="1" noChangeArrowheads="1"/>
          </p:cNvSpPr>
          <p:nvPr>
            <p:ph type="body" idx="1"/>
          </p:nvPr>
        </p:nvSpPr>
        <p:spPr>
          <a:xfrm>
            <a:off x="915988" y="4416425"/>
            <a:ext cx="5026025" cy="4184650"/>
          </a:xfrm>
        </p:spPr>
        <p:txBody>
          <a:bodyPr lIns="93161" tIns="46582" rIns="93161" bIns="46582"/>
          <a:lstStyle/>
          <a:p>
            <a:r>
              <a:rPr lang="en-US"/>
              <a:t>Features to demonstrate:</a:t>
            </a:r>
          </a:p>
          <a:p>
            <a:pPr>
              <a:buFontTx/>
              <a:buChar char="•"/>
            </a:pPr>
            <a:r>
              <a:rPr lang="en-US"/>
              <a:t>Segregation of uses</a:t>
            </a:r>
          </a:p>
          <a:p>
            <a:pPr>
              <a:buFontTx/>
              <a:buChar char="•"/>
            </a:pPr>
            <a:r>
              <a:rPr lang="en-US"/>
              <a:t>Low connectivity</a:t>
            </a:r>
          </a:p>
          <a:p>
            <a:pPr>
              <a:buFontTx/>
              <a:buChar char="•"/>
            </a:pPr>
            <a:r>
              <a:rPr lang="en-US"/>
              <a:t>Large distances</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D2D1C-A961-497B-AF89-2C3A3355E281}" type="slidenum">
              <a:rPr lang="en-US"/>
              <a:pPr/>
              <a:t>11</a:t>
            </a:fld>
            <a:endParaRPr lang="en-US"/>
          </a:p>
        </p:txBody>
      </p:sp>
      <p:sp>
        <p:nvSpPr>
          <p:cNvPr id="300034" name="Rectangle 2"/>
          <p:cNvSpPr>
            <a:spLocks noGrp="1" noRot="1" noChangeAspect="1" noChangeArrowheads="1" noTextEdit="1"/>
          </p:cNvSpPr>
          <p:nvPr>
            <p:ph type="sldImg"/>
          </p:nvPr>
        </p:nvSpPr>
        <p:spPr>
          <a:xfrm>
            <a:off x="1104900" y="698500"/>
            <a:ext cx="4648200" cy="3486150"/>
          </a:xfrm>
          <a:ln/>
        </p:spPr>
      </p:sp>
      <p:sp>
        <p:nvSpPr>
          <p:cNvPr id="300035" name="Rectangle 3"/>
          <p:cNvSpPr>
            <a:spLocks noGrp="1" noChangeArrowheads="1"/>
          </p:cNvSpPr>
          <p:nvPr>
            <p:ph type="body" idx="1"/>
          </p:nvPr>
        </p:nvSpPr>
        <p:spPr>
          <a:xfrm>
            <a:off x="914400" y="4416425"/>
            <a:ext cx="5029200" cy="4181475"/>
          </a:xfrm>
        </p:spPr>
        <p:txBody>
          <a:bodyPr lIns="91558" tIns="45779" rIns="91558" bIns="45779"/>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C49C3-6B5A-430D-9167-6AA51311FC7E}" type="slidenum">
              <a:rPr lang="en-US"/>
              <a:pPr/>
              <a:t>16</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14400" y="4416425"/>
            <a:ext cx="5029200" cy="4183063"/>
          </a:xfrm>
        </p:spPr>
        <p:txBody>
          <a:bodyPr/>
          <a:lstStyle/>
          <a:p>
            <a:r>
              <a:rPr lang="en-US"/>
              <a:t>It also has several effects on water quality.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A84BD-98DF-4B73-A31F-94BD7124F1AC}" type="slidenum">
              <a:rPr lang="en-US"/>
              <a:pPr/>
              <a:t>17</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a:xfrm>
            <a:off x="914400" y="4416425"/>
            <a:ext cx="5029200" cy="4183063"/>
          </a:xfrm>
        </p:spPr>
        <p:txBody>
          <a:bodyPr/>
          <a:lstStyle/>
          <a:p>
            <a:r>
              <a:rPr lang="en-US" dirty="0"/>
              <a:t/>
            </a:r>
            <a:br>
              <a:rPr lang="en-US" dirty="0"/>
            </a:br>
            <a:r>
              <a:rPr lang="en-US" dirty="0" smtClean="0"/>
              <a:t>S</a:t>
            </a:r>
            <a:r>
              <a:rPr lang="en-US" sz="1200" kern="1200" dirty="0" smtClean="0">
                <a:solidFill>
                  <a:schemeClr val="tx1"/>
                </a:solidFill>
                <a:latin typeface="+mn-lt"/>
                <a:ea typeface="+mn-ea"/>
                <a:cs typeface="+mn-cs"/>
              </a:rPr>
              <a:t>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NHTSA data for 2009:  http://www-fars.nhtsa.dot.gov/People/PeopleAllVictims.aspx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 Department of Transportation. National Highway Traffic Safety Administration, National Center for Statistics and Analysis. Traffic safety facts 2008: a compilation of motor vehicle crash data from the fatality analysis reporting System and the general estimates system</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Washington, DC: NHTSA; 2008.</a:t>
            </a:r>
          </a:p>
          <a:p>
            <a:r>
              <a:rPr lang="en-US" sz="1200" kern="1200" dirty="0" smtClean="0">
                <a:solidFill>
                  <a:schemeClr val="tx1"/>
                </a:solidFill>
                <a:latin typeface="+mn-lt"/>
                <a:ea typeface="+mn-ea"/>
                <a:cs typeface="+mn-cs"/>
              </a:rPr>
              <a:t>Naumann, Rebecca B., Dellinger, Ann M., </a:t>
            </a:r>
            <a:r>
              <a:rPr lang="en-US" sz="1200" kern="1200" dirty="0" err="1" smtClean="0">
                <a:solidFill>
                  <a:schemeClr val="tx1"/>
                </a:solidFill>
                <a:latin typeface="+mn-lt"/>
                <a:ea typeface="+mn-ea"/>
                <a:cs typeface="+mn-cs"/>
              </a:rPr>
              <a:t>Zaloshnja</a:t>
            </a:r>
            <a:r>
              <a:rPr lang="en-US" sz="1200" kern="1200" dirty="0" smtClean="0">
                <a:solidFill>
                  <a:schemeClr val="tx1"/>
                </a:solidFill>
                <a:latin typeface="+mn-lt"/>
                <a:ea typeface="+mn-ea"/>
                <a:cs typeface="+mn-cs"/>
              </a:rPr>
              <a:t>, Eduard, Lawrence, Bruce A. and Miller, Ted R.(2010) 'Incidence and Total Lifetime Costs of Motor Vehicle-Related Fatal and Nonfatal Injury by Road User Type, United States, 2005', Traffic Injury Prevention, 11: 4, 353 — 360. </a:t>
            </a:r>
          </a:p>
          <a:p>
            <a:endParaRPr lang="en-US" dirty="0"/>
          </a:p>
          <a:p>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BDFD7-2281-4EDC-BD7E-8A8FB5D7DD29}" type="slidenum">
              <a:rPr lang="en-US"/>
              <a:pPr/>
              <a:t>18</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a:xfrm>
            <a:off x="914400" y="4416425"/>
            <a:ext cx="5029200" cy="4183063"/>
          </a:xfrm>
        </p:spPr>
        <p:txBody>
          <a:bodyPr/>
          <a:lstStyle/>
          <a:p>
            <a:r>
              <a:rPr lang="en-US"/>
              <a:t>Chris – need references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DCCAB-FC74-4D75-8874-DEED59CBEB6B}" type="slidenum">
              <a:rPr lang="en-US"/>
              <a:pPr/>
              <a:t>19</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xfrm>
            <a:off x="914400" y="4416425"/>
            <a:ext cx="5029200" cy="4183063"/>
          </a:xfrm>
        </p:spPr>
        <p:txBody>
          <a:bodyPr/>
          <a:lstStyle/>
          <a:p>
            <a:r>
              <a:rPr lang="en-US"/>
              <a:t>This leads to the final health outcome we will discuss, an outcome so broad that it stretches even the WHO definition of health.  This is social capital, an accumulation of social networking, civic engagement, and shared trust and reciprocity.   </a:t>
            </a:r>
          </a:p>
          <a:p>
            <a:endParaRPr lang="en-US"/>
          </a:p>
          <a:p>
            <a:r>
              <a:rPr lang="en-US"/>
              <a:t>Numerous writers have observed a loss of social capital in recent years(1, 2),</a:t>
            </a:r>
            <a:r>
              <a:rPr lang="en-US">
                <a:solidFill>
                  <a:srgbClr val="000000"/>
                </a:solidFill>
              </a:rPr>
              <a:t> and some authors have attributed this decline, in part, to suburbanization and sprawl.</a:t>
            </a:r>
            <a:r>
              <a:rPr lang="en-US">
                <a:solidFill>
                  <a:srgbClr val="800080"/>
                </a:solidFill>
              </a:rPr>
              <a:t>(3, 4)</a:t>
            </a:r>
            <a:r>
              <a:rPr lang="en-US"/>
              <a:t/>
            </a:r>
            <a:br>
              <a:rPr lang="en-US"/>
            </a:br>
            <a:endParaRPr lang="en-US"/>
          </a:p>
          <a:p>
            <a:r>
              <a:rPr lang="en-US">
                <a:solidFill>
                  <a:srgbClr val="800080"/>
                </a:solidFill>
              </a:rPr>
              <a:t>1. </a:t>
            </a:r>
            <a:r>
              <a:rPr lang="en-US"/>
              <a:t>Etzioni A.  </a:t>
            </a:r>
            <a:r>
              <a:rPr lang="en-US" i="1"/>
              <a:t>The Spirit of Community : The Reinvention of American Society.</a:t>
            </a:r>
            <a:r>
              <a:rPr lang="en-US"/>
              <a:t>  New York:  Crown Publishers, 1993.</a:t>
            </a:r>
          </a:p>
          <a:p>
            <a:r>
              <a:rPr lang="en-US">
                <a:solidFill>
                  <a:srgbClr val="800080"/>
                </a:solidFill>
              </a:rPr>
              <a:t>2. </a:t>
            </a:r>
            <a:r>
              <a:rPr lang="en-US"/>
              <a:t>Putnam R.  </a:t>
            </a:r>
            <a:r>
              <a:rPr lang="en-US" i="1"/>
              <a:t>Bowling Alone: The Collapse and Revival of American Community.</a:t>
            </a:r>
            <a:r>
              <a:rPr lang="en-US"/>
              <a:t>  New York:  Simon &amp; Schuster, 2000.</a:t>
            </a:r>
          </a:p>
          <a:p>
            <a:r>
              <a:rPr lang="en-US">
                <a:solidFill>
                  <a:srgbClr val="800080"/>
                </a:solidFill>
              </a:rPr>
              <a:t>3. </a:t>
            </a:r>
            <a:r>
              <a:rPr lang="en-US"/>
              <a:t>Mo R and Wilkie C.  </a:t>
            </a:r>
            <a:r>
              <a:rPr lang="en-US" i="1"/>
              <a:t>Changing Places: Rebuilding Community in the Age of Sprawl.</a:t>
            </a:r>
            <a:r>
              <a:rPr lang="en-US"/>
              <a:t>  New York: Henry Holt and Co., 1997.</a:t>
            </a:r>
          </a:p>
          <a:p>
            <a:r>
              <a:rPr lang="en-US">
                <a:solidFill>
                  <a:srgbClr val="800080"/>
                </a:solidFill>
              </a:rPr>
              <a:t>4. </a:t>
            </a:r>
            <a:r>
              <a:rPr lang="en-US"/>
              <a:t>Calthorpe P.  </a:t>
            </a:r>
            <a:r>
              <a:rPr lang="en-US" i="1"/>
              <a:t>The Next American Metropolis: Ecology, Community, and the American Dream.</a:t>
            </a:r>
            <a:r>
              <a:rPr lang="en-US"/>
              <a:t>  Princeton:  Princeton Architectural Press, 1993.</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97C6D17-1B0D-4391-B8F3-DAD3C3753CCE}" type="slidenum">
              <a:rPr lang="en-US" smtClean="0">
                <a:latin typeface="Arial" pitchFamily="34" charset="0"/>
              </a:rPr>
              <a:pPr/>
              <a:t>21</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914400" y="4416425"/>
            <a:ext cx="5029200" cy="4183063"/>
          </a:xfrm>
          <a:solidFill>
            <a:srgbClr val="FFFFFF"/>
          </a:solidFill>
          <a:ln>
            <a:solidFill>
              <a:srgbClr val="000000"/>
            </a:solidFill>
          </a:ln>
        </p:spPr>
        <p:txBody>
          <a:bodyPr/>
          <a:lstStyle/>
          <a:p>
            <a:pPr eaLnBrk="1" hangingPunct="1"/>
            <a:r>
              <a:rPr lang="en-US" smtClean="0">
                <a:latin typeface="Arial" pitchFamily="34" charset="0"/>
              </a:rPr>
              <a:t>Smart growth initiatives are well advanced in some areas.  While they vary greatly, they often include the features shown here, features that are familiar to those who have visited certain European cities lately.  From a health point of view, these are highly attractive features.  They offer the potential of more walking, less driving, fewer car crashes and pedestrian fatalities, and more livable regions with enhanced social capital—all important health benefits.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16ECB2-B1D4-4E09-865E-BAE7266CE5A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9FF99A-C3E1-4912-8020-FF524A14B52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7F14F-FC12-4D82-9925-7096E618F1B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CD832ED-E38C-4C97-B4A3-FEE2A6D092A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6F3C67-625F-402C-91C0-76A3A44B217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818644-9918-4F21-B0B6-B9FC60BB06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8EE1B9-BB02-4D39-A7A3-03F3D614257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2F0624-692D-4E81-8C95-DF2AAB7A496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2311C8-CA65-43D4-B77C-26989367F1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7AA6D15-A528-4EC6-ADB3-D172CB901D3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9071CB6-6C33-4979-9165-1F87618B6DD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13B1380-2695-493B-B427-77E553DA97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C6933A-8679-44B9-A432-476C7D8AED3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A75246-ABF8-49C6-8FA4-0D62064047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711446A-B720-474B-A81D-EAF35AB7AD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eoplepoweredmovement.org/site/images/uploads/2010_Benchmarking_Report_Cover.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457200"/>
            <a:ext cx="9144000" cy="2590800"/>
          </a:xfrm>
        </p:spPr>
        <p:txBody>
          <a:bodyPr/>
          <a:lstStyle/>
          <a:p>
            <a:r>
              <a:rPr lang="en-US" b="1" dirty="0" smtClean="0">
                <a:solidFill>
                  <a:srgbClr val="FFFF00"/>
                </a:solidFill>
              </a:rPr>
              <a:t>Overview of Health </a:t>
            </a:r>
            <a:r>
              <a:rPr lang="en-US" b="1" dirty="0">
                <a:solidFill>
                  <a:srgbClr val="FFFF00"/>
                </a:solidFill>
              </a:rPr>
              <a:t>and the Built Environment</a:t>
            </a:r>
            <a:endParaRPr lang="en-US" dirty="0">
              <a:solidFill>
                <a:srgbClr val="FFFF00"/>
              </a:solidFill>
            </a:endParaRPr>
          </a:p>
        </p:txBody>
      </p:sp>
      <p:sp>
        <p:nvSpPr>
          <p:cNvPr id="27651" name="Rectangle 3"/>
          <p:cNvSpPr>
            <a:spLocks noGrp="1" noChangeArrowheads="1"/>
          </p:cNvSpPr>
          <p:nvPr>
            <p:ph type="body" idx="1"/>
          </p:nvPr>
        </p:nvSpPr>
        <p:spPr>
          <a:xfrm>
            <a:off x="152400" y="3505200"/>
            <a:ext cx="8839200" cy="2895600"/>
          </a:xfrm>
        </p:spPr>
        <p:txBody>
          <a:bodyPr/>
          <a:lstStyle/>
          <a:p>
            <a:pPr algn="ctr">
              <a:lnSpc>
                <a:spcPct val="80000"/>
              </a:lnSpc>
              <a:buFontTx/>
              <a:buNone/>
            </a:pPr>
            <a:r>
              <a:rPr lang="en-US" sz="2400" dirty="0">
                <a:solidFill>
                  <a:schemeClr val="bg1"/>
                </a:solidFill>
              </a:rPr>
              <a:t>Andrew L. Dannenberg, MD, MPH</a:t>
            </a:r>
          </a:p>
          <a:p>
            <a:pPr algn="ctr">
              <a:lnSpc>
                <a:spcPct val="80000"/>
              </a:lnSpc>
              <a:buFontTx/>
              <a:buNone/>
            </a:pPr>
            <a:r>
              <a:rPr lang="en-US" sz="2400" dirty="0">
                <a:solidFill>
                  <a:schemeClr val="bg1"/>
                </a:solidFill>
              </a:rPr>
              <a:t>National Center for Environmental Health</a:t>
            </a:r>
          </a:p>
          <a:p>
            <a:pPr algn="ctr">
              <a:lnSpc>
                <a:spcPct val="80000"/>
              </a:lnSpc>
              <a:buFontTx/>
              <a:buNone/>
            </a:pPr>
            <a:r>
              <a:rPr lang="en-US" sz="2400" dirty="0">
                <a:solidFill>
                  <a:schemeClr val="bg1"/>
                </a:solidFill>
              </a:rPr>
              <a:t>Centers for Disease Control and Prevention</a:t>
            </a:r>
          </a:p>
          <a:p>
            <a:pPr algn="ctr">
              <a:lnSpc>
                <a:spcPct val="80000"/>
              </a:lnSpc>
              <a:buFontTx/>
              <a:buNone/>
            </a:pPr>
            <a:r>
              <a:rPr lang="en-US" sz="2400" dirty="0">
                <a:solidFill>
                  <a:schemeClr val="bg1"/>
                </a:solidFill>
              </a:rPr>
              <a:t>acd7@cdc.gov</a:t>
            </a:r>
          </a:p>
          <a:p>
            <a:pPr algn="ctr">
              <a:lnSpc>
                <a:spcPct val="80000"/>
              </a:lnSpc>
              <a:buFontTx/>
              <a:buNone/>
            </a:pPr>
            <a:endParaRPr lang="en-US" sz="2400" dirty="0">
              <a:solidFill>
                <a:schemeClr val="bg1"/>
              </a:solidFill>
            </a:endParaRPr>
          </a:p>
          <a:p>
            <a:pPr algn="ctr">
              <a:lnSpc>
                <a:spcPct val="80000"/>
              </a:lnSpc>
              <a:buFontTx/>
              <a:buNone/>
            </a:pPr>
            <a:r>
              <a:rPr lang="en-US" sz="2400" dirty="0" smtClean="0">
                <a:solidFill>
                  <a:schemeClr val="bg1"/>
                </a:solidFill>
              </a:rPr>
              <a:t>Healthy Community Design Class</a:t>
            </a:r>
            <a:endParaRPr lang="en-US" sz="2400" dirty="0">
              <a:solidFill>
                <a:schemeClr val="bg1"/>
              </a:solidFill>
            </a:endParaRPr>
          </a:p>
          <a:p>
            <a:pPr algn="ctr">
              <a:lnSpc>
                <a:spcPct val="80000"/>
              </a:lnSpc>
              <a:buFontTx/>
              <a:buNone/>
            </a:pPr>
            <a:r>
              <a:rPr lang="en-US" sz="2400" dirty="0" smtClean="0">
                <a:solidFill>
                  <a:schemeClr val="bg1"/>
                </a:solidFill>
              </a:rPr>
              <a:t>University of Washington, </a:t>
            </a:r>
            <a:r>
              <a:rPr lang="en-US" sz="2400" dirty="0" smtClean="0">
                <a:solidFill>
                  <a:schemeClr val="bg1"/>
                </a:solidFill>
              </a:rPr>
              <a:t>January 6, 2011</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3352800" y="6172200"/>
            <a:ext cx="5791200" cy="685800"/>
          </a:xfrm>
        </p:spPr>
        <p:txBody>
          <a:bodyPr>
            <a:normAutofit/>
          </a:bodyPr>
          <a:lstStyle/>
          <a:p>
            <a:r>
              <a:rPr lang="en-US" sz="2400" dirty="0">
                <a:solidFill>
                  <a:schemeClr val="bg1"/>
                </a:solidFill>
              </a:rPr>
              <a:t>Cooper River </a:t>
            </a:r>
            <a:r>
              <a:rPr lang="en-US" sz="2400" dirty="0" smtClean="0">
                <a:solidFill>
                  <a:schemeClr val="bg1"/>
                </a:solidFill>
              </a:rPr>
              <a:t>Bridge, Charleston</a:t>
            </a:r>
            <a:r>
              <a:rPr lang="en-US" sz="2400" dirty="0">
                <a:solidFill>
                  <a:schemeClr val="bg1"/>
                </a:solidFill>
              </a:rPr>
              <a:t>, </a:t>
            </a:r>
            <a:r>
              <a:rPr lang="en-US" sz="2400" dirty="0" smtClean="0">
                <a:solidFill>
                  <a:schemeClr val="bg1"/>
                </a:solidFill>
              </a:rPr>
              <a:t>SC</a:t>
            </a:r>
            <a:endParaRPr lang="en-US" sz="2400" dirty="0">
              <a:solidFill>
                <a:schemeClr val="bg1"/>
              </a:solidFill>
            </a:endParaRPr>
          </a:p>
        </p:txBody>
      </p:sp>
      <p:sp>
        <p:nvSpPr>
          <p:cNvPr id="217091" name="Rectangle 3"/>
          <p:cNvSpPr>
            <a:spLocks noGrp="1" noChangeArrowheads="1"/>
          </p:cNvSpPr>
          <p:nvPr>
            <p:ph type="body" idx="1"/>
          </p:nvPr>
        </p:nvSpPr>
        <p:spPr>
          <a:xfrm>
            <a:off x="0" y="609600"/>
            <a:ext cx="9144000" cy="1447800"/>
          </a:xfrm>
        </p:spPr>
        <p:txBody>
          <a:bodyPr>
            <a:noAutofit/>
          </a:bodyPr>
          <a:lstStyle/>
          <a:p>
            <a:pPr indent="0" algn="ctr">
              <a:buNone/>
            </a:pPr>
            <a:r>
              <a:rPr lang="en-US" sz="4000" b="1" dirty="0" smtClean="0">
                <a:solidFill>
                  <a:srgbClr val="FFFF00"/>
                </a:solidFill>
              </a:rPr>
              <a:t>Transportation Design</a:t>
            </a:r>
          </a:p>
          <a:p>
            <a:pPr indent="0" algn="ctr">
              <a:buNone/>
            </a:pPr>
            <a:r>
              <a:rPr lang="en-US" sz="4000" b="1" dirty="0" smtClean="0">
                <a:solidFill>
                  <a:srgbClr val="FFFF00"/>
                </a:solidFill>
              </a:rPr>
              <a:t> to Encourage Physical Activity</a:t>
            </a:r>
            <a:endParaRPr lang="en-US" sz="4000" b="1" dirty="0">
              <a:solidFill>
                <a:srgbClr val="FFFF00"/>
              </a:solidFill>
            </a:endParaRPr>
          </a:p>
        </p:txBody>
      </p:sp>
      <p:sp>
        <p:nvSpPr>
          <p:cNvPr id="217092" name="Text Box 4"/>
          <p:cNvSpPr txBox="1">
            <a:spLocks noChangeArrowheads="1"/>
          </p:cNvSpPr>
          <p:nvPr/>
        </p:nvSpPr>
        <p:spPr bwMode="auto">
          <a:xfrm>
            <a:off x="4098925" y="3617913"/>
            <a:ext cx="184150" cy="366712"/>
          </a:xfrm>
          <a:prstGeom prst="rect">
            <a:avLst/>
          </a:prstGeom>
          <a:noFill/>
          <a:ln w="9525">
            <a:noFill/>
            <a:miter lim="800000"/>
            <a:headEnd/>
            <a:tailEnd/>
          </a:ln>
          <a:effectLst/>
        </p:spPr>
        <p:txBody>
          <a:bodyPr wrap="none">
            <a:spAutoFit/>
          </a:bodyPr>
          <a:lstStyle/>
          <a:p>
            <a:endParaRPr lang="en-US"/>
          </a:p>
        </p:txBody>
      </p:sp>
      <p:pic>
        <p:nvPicPr>
          <p:cNvPr id="217093" name="Picture 5" descr="Cooper-River"/>
          <p:cNvPicPr>
            <a:picLocks noChangeAspect="1" noChangeArrowheads="1"/>
          </p:cNvPicPr>
          <p:nvPr/>
        </p:nvPicPr>
        <p:blipFill>
          <a:blip r:embed="rId2" cstate="print"/>
          <a:srcRect b="46422"/>
          <a:stretch>
            <a:fillRect/>
          </a:stretch>
        </p:blipFill>
        <p:spPr bwMode="auto">
          <a:xfrm>
            <a:off x="0" y="2590800"/>
            <a:ext cx="4724400" cy="3276600"/>
          </a:xfrm>
          <a:prstGeom prst="rect">
            <a:avLst/>
          </a:prstGeom>
          <a:noFill/>
          <a:ln w="9525">
            <a:noFill/>
            <a:miter lim="800000"/>
            <a:headEnd/>
            <a:tailEnd/>
          </a:ln>
        </p:spPr>
      </p:pic>
      <p:pic>
        <p:nvPicPr>
          <p:cNvPr id="6" name="Picture 9" descr="files?file=cooper_river_thumb_0"/>
          <p:cNvPicPr>
            <a:picLocks noChangeAspect="1" noChangeArrowheads="1"/>
          </p:cNvPicPr>
          <p:nvPr/>
        </p:nvPicPr>
        <p:blipFill>
          <a:blip r:embed="rId3" cstate="print"/>
          <a:srcRect r="7680"/>
          <a:stretch>
            <a:fillRect/>
          </a:stretch>
        </p:blipFill>
        <p:spPr bwMode="auto">
          <a:xfrm>
            <a:off x="5088963" y="2590800"/>
            <a:ext cx="4055037" cy="33241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010" name="Group 2"/>
          <p:cNvGrpSpPr>
            <a:grpSpLocks/>
          </p:cNvGrpSpPr>
          <p:nvPr/>
        </p:nvGrpSpPr>
        <p:grpSpPr bwMode="auto">
          <a:xfrm>
            <a:off x="1169988" y="2227263"/>
            <a:ext cx="7305675" cy="3460750"/>
            <a:chOff x="-2782" y="1620"/>
            <a:chExt cx="2429" cy="1064"/>
          </a:xfrm>
        </p:grpSpPr>
        <p:sp>
          <p:nvSpPr>
            <p:cNvPr id="299011" name="Rectangle 3"/>
            <p:cNvSpPr>
              <a:spLocks noChangeArrowheads="1"/>
            </p:cNvSpPr>
            <p:nvPr/>
          </p:nvSpPr>
          <p:spPr bwMode="auto">
            <a:xfrm>
              <a:off x="-2782" y="2372"/>
              <a:ext cx="124" cy="312"/>
            </a:xfrm>
            <a:prstGeom prst="rect">
              <a:avLst/>
            </a:prstGeom>
            <a:solidFill>
              <a:srgbClr val="99CCFF"/>
            </a:solidFill>
            <a:ln w="9525">
              <a:noFill/>
              <a:miter lim="800000"/>
              <a:headEnd/>
              <a:tailEnd/>
            </a:ln>
          </p:spPr>
          <p:txBody>
            <a:bodyPr/>
            <a:lstStyle/>
            <a:p>
              <a:endParaRPr lang="en-US"/>
            </a:p>
          </p:txBody>
        </p:sp>
        <p:sp>
          <p:nvSpPr>
            <p:cNvPr id="299012" name="Rectangle 4"/>
            <p:cNvSpPr>
              <a:spLocks noChangeArrowheads="1"/>
            </p:cNvSpPr>
            <p:nvPr/>
          </p:nvSpPr>
          <p:spPr bwMode="auto">
            <a:xfrm>
              <a:off x="-2629" y="2349"/>
              <a:ext cx="125" cy="335"/>
            </a:xfrm>
            <a:prstGeom prst="rect">
              <a:avLst/>
            </a:prstGeom>
            <a:solidFill>
              <a:srgbClr val="99CCFF"/>
            </a:solidFill>
            <a:ln w="9525">
              <a:noFill/>
              <a:miter lim="800000"/>
              <a:headEnd/>
              <a:tailEnd/>
            </a:ln>
          </p:spPr>
          <p:txBody>
            <a:bodyPr/>
            <a:lstStyle/>
            <a:p>
              <a:endParaRPr lang="en-US"/>
            </a:p>
          </p:txBody>
        </p:sp>
        <p:sp>
          <p:nvSpPr>
            <p:cNvPr id="299013" name="Rectangle 5"/>
            <p:cNvSpPr>
              <a:spLocks noChangeArrowheads="1"/>
            </p:cNvSpPr>
            <p:nvPr/>
          </p:nvSpPr>
          <p:spPr bwMode="auto">
            <a:xfrm>
              <a:off x="-2475" y="2339"/>
              <a:ext cx="125" cy="345"/>
            </a:xfrm>
            <a:prstGeom prst="rect">
              <a:avLst/>
            </a:prstGeom>
            <a:solidFill>
              <a:srgbClr val="99CCFF"/>
            </a:solidFill>
            <a:ln w="9525">
              <a:noFill/>
              <a:miter lim="800000"/>
              <a:headEnd/>
              <a:tailEnd/>
            </a:ln>
          </p:spPr>
          <p:txBody>
            <a:bodyPr/>
            <a:lstStyle/>
            <a:p>
              <a:endParaRPr lang="en-US"/>
            </a:p>
          </p:txBody>
        </p:sp>
        <p:sp>
          <p:nvSpPr>
            <p:cNvPr id="299014" name="Rectangle 6"/>
            <p:cNvSpPr>
              <a:spLocks noChangeArrowheads="1"/>
            </p:cNvSpPr>
            <p:nvPr/>
          </p:nvSpPr>
          <p:spPr bwMode="auto">
            <a:xfrm>
              <a:off x="-2322" y="2270"/>
              <a:ext cx="125" cy="414"/>
            </a:xfrm>
            <a:prstGeom prst="rect">
              <a:avLst/>
            </a:prstGeom>
            <a:solidFill>
              <a:srgbClr val="99CCFF"/>
            </a:solidFill>
            <a:ln w="9525">
              <a:noFill/>
              <a:miter lim="800000"/>
              <a:headEnd/>
              <a:tailEnd/>
            </a:ln>
          </p:spPr>
          <p:txBody>
            <a:bodyPr/>
            <a:lstStyle/>
            <a:p>
              <a:endParaRPr lang="en-US"/>
            </a:p>
          </p:txBody>
        </p:sp>
        <p:sp>
          <p:nvSpPr>
            <p:cNvPr id="299015" name="Rectangle 7"/>
            <p:cNvSpPr>
              <a:spLocks noChangeArrowheads="1"/>
            </p:cNvSpPr>
            <p:nvPr/>
          </p:nvSpPr>
          <p:spPr bwMode="auto">
            <a:xfrm>
              <a:off x="-2168" y="2229"/>
              <a:ext cx="125" cy="455"/>
            </a:xfrm>
            <a:prstGeom prst="rect">
              <a:avLst/>
            </a:prstGeom>
            <a:solidFill>
              <a:srgbClr val="99CCFF"/>
            </a:solidFill>
            <a:ln w="9525">
              <a:noFill/>
              <a:miter lim="800000"/>
              <a:headEnd/>
              <a:tailEnd/>
            </a:ln>
          </p:spPr>
          <p:txBody>
            <a:bodyPr/>
            <a:lstStyle/>
            <a:p>
              <a:endParaRPr lang="en-US"/>
            </a:p>
          </p:txBody>
        </p:sp>
        <p:sp>
          <p:nvSpPr>
            <p:cNvPr id="299016" name="Rectangle 8"/>
            <p:cNvSpPr>
              <a:spLocks noChangeArrowheads="1"/>
            </p:cNvSpPr>
            <p:nvPr/>
          </p:nvSpPr>
          <p:spPr bwMode="auto">
            <a:xfrm>
              <a:off x="-2014" y="2105"/>
              <a:ext cx="125" cy="579"/>
            </a:xfrm>
            <a:prstGeom prst="rect">
              <a:avLst/>
            </a:prstGeom>
            <a:solidFill>
              <a:srgbClr val="99CCFF"/>
            </a:solidFill>
            <a:ln w="9525">
              <a:noFill/>
              <a:miter lim="800000"/>
              <a:headEnd/>
              <a:tailEnd/>
            </a:ln>
          </p:spPr>
          <p:txBody>
            <a:bodyPr/>
            <a:lstStyle/>
            <a:p>
              <a:endParaRPr lang="en-US"/>
            </a:p>
          </p:txBody>
        </p:sp>
        <p:sp>
          <p:nvSpPr>
            <p:cNvPr id="299017" name="Rectangle 9"/>
            <p:cNvSpPr>
              <a:spLocks noChangeArrowheads="1"/>
            </p:cNvSpPr>
            <p:nvPr/>
          </p:nvSpPr>
          <p:spPr bwMode="auto">
            <a:xfrm>
              <a:off x="-1861" y="2012"/>
              <a:ext cx="125" cy="672"/>
            </a:xfrm>
            <a:prstGeom prst="rect">
              <a:avLst/>
            </a:prstGeom>
            <a:solidFill>
              <a:srgbClr val="99CCFF"/>
            </a:solidFill>
            <a:ln w="9525">
              <a:noFill/>
              <a:miter lim="800000"/>
              <a:headEnd/>
              <a:tailEnd/>
            </a:ln>
          </p:spPr>
          <p:txBody>
            <a:bodyPr/>
            <a:lstStyle/>
            <a:p>
              <a:endParaRPr lang="en-US"/>
            </a:p>
          </p:txBody>
        </p:sp>
        <p:sp>
          <p:nvSpPr>
            <p:cNvPr id="299018" name="Rectangle 10"/>
            <p:cNvSpPr>
              <a:spLocks noChangeArrowheads="1"/>
            </p:cNvSpPr>
            <p:nvPr/>
          </p:nvSpPr>
          <p:spPr bwMode="auto">
            <a:xfrm>
              <a:off x="-1707" y="1946"/>
              <a:ext cx="125" cy="738"/>
            </a:xfrm>
            <a:prstGeom prst="rect">
              <a:avLst/>
            </a:prstGeom>
            <a:solidFill>
              <a:srgbClr val="99CCFF"/>
            </a:solidFill>
            <a:ln w="9525">
              <a:noFill/>
              <a:miter lim="800000"/>
              <a:headEnd/>
              <a:tailEnd/>
            </a:ln>
          </p:spPr>
          <p:txBody>
            <a:bodyPr/>
            <a:lstStyle/>
            <a:p>
              <a:endParaRPr lang="en-US"/>
            </a:p>
          </p:txBody>
        </p:sp>
        <p:sp>
          <p:nvSpPr>
            <p:cNvPr id="299019" name="Rectangle 11"/>
            <p:cNvSpPr>
              <a:spLocks noChangeArrowheads="1"/>
            </p:cNvSpPr>
            <p:nvPr/>
          </p:nvSpPr>
          <p:spPr bwMode="auto">
            <a:xfrm>
              <a:off x="-1553" y="1821"/>
              <a:ext cx="124" cy="863"/>
            </a:xfrm>
            <a:prstGeom prst="rect">
              <a:avLst/>
            </a:prstGeom>
            <a:solidFill>
              <a:srgbClr val="99CCFF"/>
            </a:solidFill>
            <a:ln w="9525">
              <a:noFill/>
              <a:miter lim="800000"/>
              <a:headEnd/>
              <a:tailEnd/>
            </a:ln>
          </p:spPr>
          <p:txBody>
            <a:bodyPr/>
            <a:lstStyle/>
            <a:p>
              <a:endParaRPr lang="en-US"/>
            </a:p>
          </p:txBody>
        </p:sp>
        <p:sp>
          <p:nvSpPr>
            <p:cNvPr id="299020" name="Rectangle 12"/>
            <p:cNvSpPr>
              <a:spLocks noChangeArrowheads="1"/>
            </p:cNvSpPr>
            <p:nvPr/>
          </p:nvSpPr>
          <p:spPr bwMode="auto">
            <a:xfrm>
              <a:off x="-1400" y="1786"/>
              <a:ext cx="125" cy="898"/>
            </a:xfrm>
            <a:prstGeom prst="rect">
              <a:avLst/>
            </a:prstGeom>
            <a:solidFill>
              <a:srgbClr val="99CCFF"/>
            </a:solidFill>
            <a:ln w="9525">
              <a:noFill/>
              <a:miter lim="800000"/>
              <a:headEnd/>
              <a:tailEnd/>
            </a:ln>
          </p:spPr>
          <p:txBody>
            <a:bodyPr/>
            <a:lstStyle/>
            <a:p>
              <a:endParaRPr lang="en-US"/>
            </a:p>
          </p:txBody>
        </p:sp>
        <p:sp>
          <p:nvSpPr>
            <p:cNvPr id="299021" name="Rectangle 13"/>
            <p:cNvSpPr>
              <a:spLocks noChangeArrowheads="1"/>
            </p:cNvSpPr>
            <p:nvPr/>
          </p:nvSpPr>
          <p:spPr bwMode="auto">
            <a:xfrm>
              <a:off x="-1246" y="1732"/>
              <a:ext cx="125" cy="952"/>
            </a:xfrm>
            <a:prstGeom prst="rect">
              <a:avLst/>
            </a:prstGeom>
            <a:solidFill>
              <a:srgbClr val="99CCFF"/>
            </a:solidFill>
            <a:ln w="9525">
              <a:noFill/>
              <a:miter lim="800000"/>
              <a:headEnd/>
              <a:tailEnd/>
            </a:ln>
          </p:spPr>
          <p:txBody>
            <a:bodyPr/>
            <a:lstStyle/>
            <a:p>
              <a:endParaRPr lang="en-US"/>
            </a:p>
          </p:txBody>
        </p:sp>
        <p:sp>
          <p:nvSpPr>
            <p:cNvPr id="299022" name="Rectangle 14"/>
            <p:cNvSpPr>
              <a:spLocks noChangeArrowheads="1"/>
            </p:cNvSpPr>
            <p:nvPr/>
          </p:nvSpPr>
          <p:spPr bwMode="auto">
            <a:xfrm>
              <a:off x="-1093" y="1663"/>
              <a:ext cx="126" cy="1021"/>
            </a:xfrm>
            <a:prstGeom prst="rect">
              <a:avLst/>
            </a:prstGeom>
            <a:solidFill>
              <a:srgbClr val="99CCFF"/>
            </a:solidFill>
            <a:ln w="9525">
              <a:noFill/>
              <a:miter lim="800000"/>
              <a:headEnd/>
              <a:tailEnd/>
            </a:ln>
          </p:spPr>
          <p:txBody>
            <a:bodyPr/>
            <a:lstStyle/>
            <a:p>
              <a:endParaRPr lang="en-US"/>
            </a:p>
          </p:txBody>
        </p:sp>
        <p:sp>
          <p:nvSpPr>
            <p:cNvPr id="299023" name="Rectangle 15"/>
            <p:cNvSpPr>
              <a:spLocks noChangeArrowheads="1"/>
            </p:cNvSpPr>
            <p:nvPr/>
          </p:nvSpPr>
          <p:spPr bwMode="auto">
            <a:xfrm>
              <a:off x="-939" y="1653"/>
              <a:ext cx="125" cy="1031"/>
            </a:xfrm>
            <a:prstGeom prst="rect">
              <a:avLst/>
            </a:prstGeom>
            <a:solidFill>
              <a:srgbClr val="99CCFF"/>
            </a:solidFill>
            <a:ln w="9525">
              <a:noFill/>
              <a:miter lim="800000"/>
              <a:headEnd/>
              <a:tailEnd/>
            </a:ln>
          </p:spPr>
          <p:txBody>
            <a:bodyPr/>
            <a:lstStyle/>
            <a:p>
              <a:endParaRPr lang="en-US"/>
            </a:p>
          </p:txBody>
        </p:sp>
        <p:sp>
          <p:nvSpPr>
            <p:cNvPr id="299024" name="Rectangle 16"/>
            <p:cNvSpPr>
              <a:spLocks noChangeArrowheads="1"/>
            </p:cNvSpPr>
            <p:nvPr/>
          </p:nvSpPr>
          <p:spPr bwMode="auto">
            <a:xfrm>
              <a:off x="-785" y="1630"/>
              <a:ext cx="124" cy="1054"/>
            </a:xfrm>
            <a:prstGeom prst="rect">
              <a:avLst/>
            </a:prstGeom>
            <a:solidFill>
              <a:srgbClr val="99CCFF"/>
            </a:solidFill>
            <a:ln w="9525">
              <a:noFill/>
              <a:miter lim="800000"/>
              <a:headEnd/>
              <a:tailEnd/>
            </a:ln>
          </p:spPr>
          <p:txBody>
            <a:bodyPr/>
            <a:lstStyle/>
            <a:p>
              <a:endParaRPr lang="en-US"/>
            </a:p>
          </p:txBody>
        </p:sp>
        <p:sp>
          <p:nvSpPr>
            <p:cNvPr id="299025" name="Rectangle 17"/>
            <p:cNvSpPr>
              <a:spLocks noChangeArrowheads="1"/>
            </p:cNvSpPr>
            <p:nvPr/>
          </p:nvSpPr>
          <p:spPr bwMode="auto">
            <a:xfrm>
              <a:off x="-632" y="1622"/>
              <a:ext cx="125" cy="1062"/>
            </a:xfrm>
            <a:prstGeom prst="rect">
              <a:avLst/>
            </a:prstGeom>
            <a:solidFill>
              <a:srgbClr val="99CCFF"/>
            </a:solidFill>
            <a:ln w="9525">
              <a:noFill/>
              <a:miter lim="800000"/>
              <a:headEnd/>
              <a:tailEnd/>
            </a:ln>
          </p:spPr>
          <p:txBody>
            <a:bodyPr/>
            <a:lstStyle/>
            <a:p>
              <a:endParaRPr lang="en-US"/>
            </a:p>
          </p:txBody>
        </p:sp>
        <p:sp>
          <p:nvSpPr>
            <p:cNvPr id="299026" name="Rectangle 18"/>
            <p:cNvSpPr>
              <a:spLocks noChangeArrowheads="1"/>
            </p:cNvSpPr>
            <p:nvPr/>
          </p:nvSpPr>
          <p:spPr bwMode="auto">
            <a:xfrm>
              <a:off x="-478" y="1620"/>
              <a:ext cx="125" cy="1064"/>
            </a:xfrm>
            <a:prstGeom prst="rect">
              <a:avLst/>
            </a:prstGeom>
            <a:solidFill>
              <a:srgbClr val="99CCFF"/>
            </a:solidFill>
            <a:ln w="9525">
              <a:noFill/>
              <a:miter lim="800000"/>
              <a:headEnd/>
              <a:tailEnd/>
            </a:ln>
          </p:spPr>
          <p:txBody>
            <a:bodyPr/>
            <a:lstStyle/>
            <a:p>
              <a:endParaRPr lang="en-US"/>
            </a:p>
          </p:txBody>
        </p:sp>
      </p:grpSp>
      <p:sp>
        <p:nvSpPr>
          <p:cNvPr id="299027" name="Freeform 19"/>
          <p:cNvSpPr>
            <a:spLocks/>
          </p:cNvSpPr>
          <p:nvPr/>
        </p:nvSpPr>
        <p:spPr bwMode="auto">
          <a:xfrm>
            <a:off x="1365250" y="1266825"/>
            <a:ext cx="6929438" cy="3382963"/>
          </a:xfrm>
          <a:custGeom>
            <a:avLst/>
            <a:gdLst/>
            <a:ahLst/>
            <a:cxnLst>
              <a:cxn ang="0">
                <a:pos x="0" y="1040"/>
              </a:cxn>
              <a:cxn ang="0">
                <a:pos x="153" y="959"/>
              </a:cxn>
              <a:cxn ang="0">
                <a:pos x="307" y="921"/>
              </a:cxn>
              <a:cxn ang="0">
                <a:pos x="461" y="928"/>
              </a:cxn>
              <a:cxn ang="0">
                <a:pos x="614" y="999"/>
              </a:cxn>
              <a:cxn ang="0">
                <a:pos x="768" y="849"/>
              </a:cxn>
              <a:cxn ang="0">
                <a:pos x="922" y="769"/>
              </a:cxn>
              <a:cxn ang="0">
                <a:pos x="1075" y="715"/>
              </a:cxn>
              <a:cxn ang="0">
                <a:pos x="1229" y="690"/>
              </a:cxn>
              <a:cxn ang="0">
                <a:pos x="1383" y="678"/>
              </a:cxn>
              <a:cxn ang="0">
                <a:pos x="1536" y="488"/>
              </a:cxn>
              <a:cxn ang="0">
                <a:pos x="1690" y="423"/>
              </a:cxn>
              <a:cxn ang="0">
                <a:pos x="1843" y="388"/>
              </a:cxn>
              <a:cxn ang="0">
                <a:pos x="1997" y="352"/>
              </a:cxn>
              <a:cxn ang="0">
                <a:pos x="2151" y="202"/>
              </a:cxn>
              <a:cxn ang="0">
                <a:pos x="2304" y="0"/>
              </a:cxn>
            </a:cxnLst>
            <a:rect l="0" t="0" r="r" b="b"/>
            <a:pathLst>
              <a:path w="2304" h="1040">
                <a:moveTo>
                  <a:pt x="0" y="1040"/>
                </a:moveTo>
                <a:lnTo>
                  <a:pt x="153" y="959"/>
                </a:lnTo>
                <a:lnTo>
                  <a:pt x="307" y="921"/>
                </a:lnTo>
                <a:lnTo>
                  <a:pt x="461" y="928"/>
                </a:lnTo>
                <a:lnTo>
                  <a:pt x="614" y="999"/>
                </a:lnTo>
                <a:lnTo>
                  <a:pt x="768" y="849"/>
                </a:lnTo>
                <a:lnTo>
                  <a:pt x="922" y="769"/>
                </a:lnTo>
                <a:lnTo>
                  <a:pt x="1075" y="715"/>
                </a:lnTo>
                <a:lnTo>
                  <a:pt x="1229" y="690"/>
                </a:lnTo>
                <a:lnTo>
                  <a:pt x="1383" y="678"/>
                </a:lnTo>
                <a:lnTo>
                  <a:pt x="1536" y="488"/>
                </a:lnTo>
                <a:lnTo>
                  <a:pt x="1690" y="423"/>
                </a:lnTo>
                <a:lnTo>
                  <a:pt x="1843" y="388"/>
                </a:lnTo>
                <a:lnTo>
                  <a:pt x="1997" y="352"/>
                </a:lnTo>
                <a:lnTo>
                  <a:pt x="2151" y="202"/>
                </a:lnTo>
                <a:lnTo>
                  <a:pt x="2304" y="0"/>
                </a:lnTo>
              </a:path>
            </a:pathLst>
          </a:custGeom>
          <a:noFill/>
          <a:ln w="158750" cmpd="sng">
            <a:solidFill>
              <a:srgbClr val="D55555"/>
            </a:solidFill>
            <a:prstDash val="solid"/>
            <a:round/>
            <a:headEnd/>
            <a:tailEnd/>
          </a:ln>
        </p:spPr>
        <p:txBody>
          <a:bodyPr/>
          <a:lstStyle/>
          <a:p>
            <a:endParaRPr lang="en-US"/>
          </a:p>
        </p:txBody>
      </p:sp>
      <p:sp>
        <p:nvSpPr>
          <p:cNvPr id="299028" name="Rectangle 20"/>
          <p:cNvSpPr>
            <a:spLocks noChangeArrowheads="1"/>
          </p:cNvSpPr>
          <p:nvPr/>
        </p:nvSpPr>
        <p:spPr bwMode="auto">
          <a:xfrm>
            <a:off x="1212850"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1991</a:t>
            </a:r>
          </a:p>
        </p:txBody>
      </p:sp>
      <p:sp>
        <p:nvSpPr>
          <p:cNvPr id="299029" name="Rectangle 21"/>
          <p:cNvSpPr>
            <a:spLocks noChangeArrowheads="1"/>
          </p:cNvSpPr>
          <p:nvPr/>
        </p:nvSpPr>
        <p:spPr bwMode="auto">
          <a:xfrm>
            <a:off x="1674813"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1992</a:t>
            </a:r>
          </a:p>
        </p:txBody>
      </p:sp>
      <p:sp>
        <p:nvSpPr>
          <p:cNvPr id="299030" name="Rectangle 22"/>
          <p:cNvSpPr>
            <a:spLocks noChangeArrowheads="1"/>
          </p:cNvSpPr>
          <p:nvPr/>
        </p:nvSpPr>
        <p:spPr bwMode="auto">
          <a:xfrm>
            <a:off x="2135188"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1993</a:t>
            </a:r>
          </a:p>
        </p:txBody>
      </p:sp>
      <p:sp>
        <p:nvSpPr>
          <p:cNvPr id="299031" name="Rectangle 23"/>
          <p:cNvSpPr>
            <a:spLocks noChangeArrowheads="1"/>
          </p:cNvSpPr>
          <p:nvPr/>
        </p:nvSpPr>
        <p:spPr bwMode="auto">
          <a:xfrm>
            <a:off x="2598738"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1994</a:t>
            </a:r>
          </a:p>
        </p:txBody>
      </p:sp>
      <p:sp>
        <p:nvSpPr>
          <p:cNvPr id="299032" name="Rectangle 24"/>
          <p:cNvSpPr>
            <a:spLocks noChangeArrowheads="1"/>
          </p:cNvSpPr>
          <p:nvPr/>
        </p:nvSpPr>
        <p:spPr bwMode="auto">
          <a:xfrm>
            <a:off x="3059113"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1995</a:t>
            </a:r>
          </a:p>
        </p:txBody>
      </p:sp>
      <p:sp>
        <p:nvSpPr>
          <p:cNvPr id="299033" name="Rectangle 25"/>
          <p:cNvSpPr>
            <a:spLocks noChangeArrowheads="1"/>
          </p:cNvSpPr>
          <p:nvPr/>
        </p:nvSpPr>
        <p:spPr bwMode="auto">
          <a:xfrm>
            <a:off x="3522663"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1996</a:t>
            </a:r>
          </a:p>
        </p:txBody>
      </p:sp>
      <p:sp>
        <p:nvSpPr>
          <p:cNvPr id="299034" name="Rectangle 26"/>
          <p:cNvSpPr>
            <a:spLocks noChangeArrowheads="1"/>
          </p:cNvSpPr>
          <p:nvPr/>
        </p:nvSpPr>
        <p:spPr bwMode="auto">
          <a:xfrm>
            <a:off x="3986213"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1997</a:t>
            </a:r>
          </a:p>
        </p:txBody>
      </p:sp>
      <p:sp>
        <p:nvSpPr>
          <p:cNvPr id="299035" name="Rectangle 27"/>
          <p:cNvSpPr>
            <a:spLocks noChangeArrowheads="1"/>
          </p:cNvSpPr>
          <p:nvPr/>
        </p:nvSpPr>
        <p:spPr bwMode="auto">
          <a:xfrm>
            <a:off x="4449763"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1998</a:t>
            </a:r>
          </a:p>
        </p:txBody>
      </p:sp>
      <p:sp>
        <p:nvSpPr>
          <p:cNvPr id="299036" name="Rectangle 28"/>
          <p:cNvSpPr>
            <a:spLocks noChangeArrowheads="1"/>
          </p:cNvSpPr>
          <p:nvPr/>
        </p:nvSpPr>
        <p:spPr bwMode="auto">
          <a:xfrm>
            <a:off x="4908550"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1999</a:t>
            </a:r>
          </a:p>
        </p:txBody>
      </p:sp>
      <p:sp>
        <p:nvSpPr>
          <p:cNvPr id="299037" name="Rectangle 29"/>
          <p:cNvSpPr>
            <a:spLocks noChangeArrowheads="1"/>
          </p:cNvSpPr>
          <p:nvPr/>
        </p:nvSpPr>
        <p:spPr bwMode="auto">
          <a:xfrm>
            <a:off x="5370513"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2000</a:t>
            </a:r>
          </a:p>
        </p:txBody>
      </p:sp>
      <p:sp>
        <p:nvSpPr>
          <p:cNvPr id="299038" name="Rectangle 30"/>
          <p:cNvSpPr>
            <a:spLocks noChangeArrowheads="1"/>
          </p:cNvSpPr>
          <p:nvPr/>
        </p:nvSpPr>
        <p:spPr bwMode="auto">
          <a:xfrm>
            <a:off x="5830888"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2001</a:t>
            </a:r>
          </a:p>
        </p:txBody>
      </p:sp>
      <p:sp>
        <p:nvSpPr>
          <p:cNvPr id="299039" name="Rectangle 31"/>
          <p:cNvSpPr>
            <a:spLocks noChangeArrowheads="1"/>
          </p:cNvSpPr>
          <p:nvPr/>
        </p:nvSpPr>
        <p:spPr bwMode="auto">
          <a:xfrm>
            <a:off x="6294438"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2002</a:t>
            </a:r>
          </a:p>
        </p:txBody>
      </p:sp>
      <p:sp>
        <p:nvSpPr>
          <p:cNvPr id="299040" name="Rectangle 32"/>
          <p:cNvSpPr>
            <a:spLocks noChangeArrowheads="1"/>
          </p:cNvSpPr>
          <p:nvPr/>
        </p:nvSpPr>
        <p:spPr bwMode="auto">
          <a:xfrm>
            <a:off x="6754813"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2003</a:t>
            </a:r>
          </a:p>
        </p:txBody>
      </p:sp>
      <p:sp>
        <p:nvSpPr>
          <p:cNvPr id="299041" name="Rectangle 33"/>
          <p:cNvSpPr>
            <a:spLocks noChangeArrowheads="1"/>
          </p:cNvSpPr>
          <p:nvPr/>
        </p:nvSpPr>
        <p:spPr bwMode="auto">
          <a:xfrm>
            <a:off x="7218363"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2004</a:t>
            </a:r>
          </a:p>
        </p:txBody>
      </p:sp>
      <p:sp>
        <p:nvSpPr>
          <p:cNvPr id="299042" name="Rectangle 34"/>
          <p:cNvSpPr>
            <a:spLocks noChangeArrowheads="1"/>
          </p:cNvSpPr>
          <p:nvPr/>
        </p:nvSpPr>
        <p:spPr bwMode="auto">
          <a:xfrm>
            <a:off x="7681913"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2005</a:t>
            </a:r>
          </a:p>
        </p:txBody>
      </p:sp>
      <p:sp>
        <p:nvSpPr>
          <p:cNvPr id="299043" name="Rectangle 35"/>
          <p:cNvSpPr>
            <a:spLocks noChangeArrowheads="1"/>
          </p:cNvSpPr>
          <p:nvPr/>
        </p:nvSpPr>
        <p:spPr bwMode="auto">
          <a:xfrm>
            <a:off x="8140700" y="5824538"/>
            <a:ext cx="330200" cy="182562"/>
          </a:xfrm>
          <a:prstGeom prst="rect">
            <a:avLst/>
          </a:prstGeom>
          <a:noFill/>
          <a:ln w="9525">
            <a:noFill/>
            <a:miter lim="800000"/>
            <a:headEnd/>
            <a:tailEnd/>
          </a:ln>
        </p:spPr>
        <p:txBody>
          <a:bodyPr wrap="none" lIns="0" tIns="0" rIns="0" bIns="0">
            <a:spAutoFit/>
          </a:bodyPr>
          <a:lstStyle/>
          <a:p>
            <a:pPr eaLnBrk="0" hangingPunct="0"/>
            <a:r>
              <a:rPr lang="en-US" sz="1200">
                <a:solidFill>
                  <a:srgbClr val="FFFF00"/>
                </a:solidFill>
                <a:latin typeface="Tahoma" pitchFamily="34" charset="0"/>
              </a:rPr>
              <a:t>2006</a:t>
            </a:r>
          </a:p>
        </p:txBody>
      </p:sp>
      <p:sp>
        <p:nvSpPr>
          <p:cNvPr id="299044" name="Rectangle 36"/>
          <p:cNvSpPr>
            <a:spLocks noChangeArrowheads="1"/>
          </p:cNvSpPr>
          <p:nvPr/>
        </p:nvSpPr>
        <p:spPr bwMode="auto">
          <a:xfrm>
            <a:off x="614363" y="5807075"/>
            <a:ext cx="474662" cy="212725"/>
          </a:xfrm>
          <a:prstGeom prst="rect">
            <a:avLst/>
          </a:prstGeom>
          <a:noFill/>
          <a:ln w="9525">
            <a:noFill/>
            <a:miter lim="800000"/>
            <a:headEnd/>
            <a:tailEnd/>
          </a:ln>
        </p:spPr>
        <p:txBody>
          <a:bodyPr wrap="none" lIns="0" tIns="0" rIns="0" bIns="0">
            <a:spAutoFit/>
          </a:bodyPr>
          <a:lstStyle/>
          <a:p>
            <a:pPr eaLnBrk="0" hangingPunct="0"/>
            <a:r>
              <a:rPr lang="en-US" sz="1400" b="1">
                <a:solidFill>
                  <a:srgbClr val="FFFF00"/>
                </a:solidFill>
                <a:latin typeface="Tahoma" pitchFamily="34" charset="0"/>
              </a:rPr>
              <a:t>Year:</a:t>
            </a:r>
            <a:endParaRPr lang="en-US" sz="1400" b="1">
              <a:solidFill>
                <a:srgbClr val="FFFF00"/>
              </a:solidFill>
              <a:latin typeface="Times New Roman" pitchFamily="18" charset="0"/>
            </a:endParaRPr>
          </a:p>
        </p:txBody>
      </p:sp>
      <p:sp>
        <p:nvSpPr>
          <p:cNvPr id="299045" name="Rectangle 37"/>
          <p:cNvSpPr>
            <a:spLocks noChangeArrowheads="1"/>
          </p:cNvSpPr>
          <p:nvPr/>
        </p:nvSpPr>
        <p:spPr bwMode="auto">
          <a:xfrm>
            <a:off x="862013" y="5576888"/>
            <a:ext cx="112712"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0</a:t>
            </a:r>
            <a:endParaRPr lang="en-US" sz="1400" b="1">
              <a:solidFill>
                <a:schemeClr val="bg1"/>
              </a:solidFill>
              <a:latin typeface="Times New Roman" pitchFamily="18" charset="0"/>
            </a:endParaRPr>
          </a:p>
        </p:txBody>
      </p:sp>
      <p:sp>
        <p:nvSpPr>
          <p:cNvPr id="299046" name="Rectangle 38"/>
          <p:cNvSpPr>
            <a:spLocks noChangeArrowheads="1"/>
          </p:cNvSpPr>
          <p:nvPr/>
        </p:nvSpPr>
        <p:spPr bwMode="auto">
          <a:xfrm>
            <a:off x="474663" y="4646613"/>
            <a:ext cx="506412"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2,500</a:t>
            </a:r>
            <a:endParaRPr lang="en-US" sz="1400" b="1">
              <a:solidFill>
                <a:schemeClr val="bg1"/>
              </a:solidFill>
              <a:latin typeface="Times New Roman" pitchFamily="18" charset="0"/>
            </a:endParaRPr>
          </a:p>
        </p:txBody>
      </p:sp>
      <p:sp>
        <p:nvSpPr>
          <p:cNvPr id="299047" name="Rectangle 39"/>
          <p:cNvSpPr>
            <a:spLocks noChangeArrowheads="1"/>
          </p:cNvSpPr>
          <p:nvPr/>
        </p:nvSpPr>
        <p:spPr bwMode="auto">
          <a:xfrm>
            <a:off x="474663" y="3721100"/>
            <a:ext cx="506412"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5,000</a:t>
            </a:r>
            <a:endParaRPr lang="en-US" sz="1400" b="1">
              <a:solidFill>
                <a:schemeClr val="bg1"/>
              </a:solidFill>
              <a:latin typeface="Times New Roman" pitchFamily="18" charset="0"/>
            </a:endParaRPr>
          </a:p>
        </p:txBody>
      </p:sp>
      <p:sp>
        <p:nvSpPr>
          <p:cNvPr id="299048" name="Rectangle 40"/>
          <p:cNvSpPr>
            <a:spLocks noChangeArrowheads="1"/>
          </p:cNvSpPr>
          <p:nvPr/>
        </p:nvSpPr>
        <p:spPr bwMode="auto">
          <a:xfrm>
            <a:off x="474663" y="2792413"/>
            <a:ext cx="506412"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7,500</a:t>
            </a:r>
            <a:endParaRPr lang="en-US" sz="1400" b="1">
              <a:solidFill>
                <a:schemeClr val="bg1"/>
              </a:solidFill>
              <a:latin typeface="Times New Roman" pitchFamily="18" charset="0"/>
            </a:endParaRPr>
          </a:p>
        </p:txBody>
      </p:sp>
      <p:sp>
        <p:nvSpPr>
          <p:cNvPr id="299049" name="Rectangle 41"/>
          <p:cNvSpPr>
            <a:spLocks noChangeArrowheads="1"/>
          </p:cNvSpPr>
          <p:nvPr/>
        </p:nvSpPr>
        <p:spPr bwMode="auto">
          <a:xfrm>
            <a:off x="366713" y="1865313"/>
            <a:ext cx="619125"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10,000</a:t>
            </a:r>
            <a:endParaRPr lang="en-US" sz="1400" b="1">
              <a:solidFill>
                <a:schemeClr val="bg1"/>
              </a:solidFill>
              <a:latin typeface="Times New Roman" pitchFamily="18" charset="0"/>
            </a:endParaRPr>
          </a:p>
        </p:txBody>
      </p:sp>
      <p:sp>
        <p:nvSpPr>
          <p:cNvPr id="299050" name="Rectangle 42"/>
          <p:cNvSpPr>
            <a:spLocks noChangeArrowheads="1"/>
          </p:cNvSpPr>
          <p:nvPr/>
        </p:nvSpPr>
        <p:spPr bwMode="auto">
          <a:xfrm>
            <a:off x="366713" y="935038"/>
            <a:ext cx="619125"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12,500</a:t>
            </a:r>
            <a:endParaRPr lang="en-US" sz="1400" b="1">
              <a:solidFill>
                <a:schemeClr val="bg1"/>
              </a:solidFill>
              <a:latin typeface="Times New Roman" pitchFamily="18" charset="0"/>
            </a:endParaRPr>
          </a:p>
        </p:txBody>
      </p:sp>
      <p:sp>
        <p:nvSpPr>
          <p:cNvPr id="299051" name="Rectangle 43"/>
          <p:cNvSpPr>
            <a:spLocks noChangeArrowheads="1"/>
          </p:cNvSpPr>
          <p:nvPr/>
        </p:nvSpPr>
        <p:spPr bwMode="auto">
          <a:xfrm>
            <a:off x="8691563" y="5576888"/>
            <a:ext cx="112712"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0</a:t>
            </a:r>
          </a:p>
        </p:txBody>
      </p:sp>
      <p:sp>
        <p:nvSpPr>
          <p:cNvPr id="299052" name="Rectangle 44"/>
          <p:cNvSpPr>
            <a:spLocks noChangeArrowheads="1"/>
          </p:cNvSpPr>
          <p:nvPr/>
        </p:nvSpPr>
        <p:spPr bwMode="auto">
          <a:xfrm>
            <a:off x="8691563" y="4913313"/>
            <a:ext cx="225425"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50</a:t>
            </a:r>
          </a:p>
        </p:txBody>
      </p:sp>
      <p:sp>
        <p:nvSpPr>
          <p:cNvPr id="299053" name="Rectangle 45"/>
          <p:cNvSpPr>
            <a:spLocks noChangeArrowheads="1"/>
          </p:cNvSpPr>
          <p:nvPr/>
        </p:nvSpPr>
        <p:spPr bwMode="auto">
          <a:xfrm>
            <a:off x="8691563" y="4251325"/>
            <a:ext cx="338137"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100</a:t>
            </a:r>
          </a:p>
        </p:txBody>
      </p:sp>
      <p:sp>
        <p:nvSpPr>
          <p:cNvPr id="299054" name="Rectangle 46"/>
          <p:cNvSpPr>
            <a:spLocks noChangeArrowheads="1"/>
          </p:cNvSpPr>
          <p:nvPr/>
        </p:nvSpPr>
        <p:spPr bwMode="auto">
          <a:xfrm>
            <a:off x="8691563" y="3587750"/>
            <a:ext cx="338137"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150</a:t>
            </a:r>
          </a:p>
        </p:txBody>
      </p:sp>
      <p:sp>
        <p:nvSpPr>
          <p:cNvPr id="299055" name="Rectangle 47"/>
          <p:cNvSpPr>
            <a:spLocks noChangeArrowheads="1"/>
          </p:cNvSpPr>
          <p:nvPr/>
        </p:nvSpPr>
        <p:spPr bwMode="auto">
          <a:xfrm>
            <a:off x="8691563" y="2925763"/>
            <a:ext cx="338137"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200</a:t>
            </a:r>
          </a:p>
        </p:txBody>
      </p:sp>
      <p:sp>
        <p:nvSpPr>
          <p:cNvPr id="299056" name="Rectangle 48"/>
          <p:cNvSpPr>
            <a:spLocks noChangeArrowheads="1"/>
          </p:cNvSpPr>
          <p:nvPr/>
        </p:nvSpPr>
        <p:spPr bwMode="auto">
          <a:xfrm>
            <a:off x="8691563" y="2263775"/>
            <a:ext cx="338137"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250</a:t>
            </a:r>
          </a:p>
        </p:txBody>
      </p:sp>
      <p:sp>
        <p:nvSpPr>
          <p:cNvPr id="299057" name="Rectangle 49"/>
          <p:cNvSpPr>
            <a:spLocks noChangeArrowheads="1"/>
          </p:cNvSpPr>
          <p:nvPr/>
        </p:nvSpPr>
        <p:spPr bwMode="auto">
          <a:xfrm>
            <a:off x="8691563" y="1598613"/>
            <a:ext cx="338137" cy="212725"/>
          </a:xfrm>
          <a:prstGeom prst="rect">
            <a:avLst/>
          </a:prstGeom>
          <a:noFill/>
          <a:ln w="9525">
            <a:noFill/>
            <a:miter lim="800000"/>
            <a:headEnd/>
            <a:tailEnd/>
          </a:ln>
        </p:spPr>
        <p:txBody>
          <a:bodyPr wrap="none" lIns="0" tIns="0" rIns="0" bIns="0">
            <a:spAutoFit/>
          </a:bodyPr>
          <a:lstStyle/>
          <a:p>
            <a:pPr eaLnBrk="0" hangingPunct="0"/>
            <a:r>
              <a:rPr lang="en-US" sz="1400" b="1">
                <a:solidFill>
                  <a:schemeClr val="bg1"/>
                </a:solidFill>
                <a:latin typeface="Tahoma" pitchFamily="34" charset="0"/>
              </a:rPr>
              <a:t>300</a:t>
            </a:r>
          </a:p>
        </p:txBody>
      </p:sp>
      <p:sp>
        <p:nvSpPr>
          <p:cNvPr id="299058" name="Rectangle 50"/>
          <p:cNvSpPr>
            <a:spLocks noChangeArrowheads="1"/>
          </p:cNvSpPr>
          <p:nvPr/>
        </p:nvSpPr>
        <p:spPr bwMode="auto">
          <a:xfrm>
            <a:off x="8691563" y="1066800"/>
            <a:ext cx="452437" cy="212725"/>
          </a:xfrm>
          <a:prstGeom prst="rect">
            <a:avLst/>
          </a:prstGeom>
          <a:noFill/>
          <a:ln w="9525">
            <a:noFill/>
            <a:miter lim="800000"/>
            <a:headEnd/>
            <a:tailEnd/>
          </a:ln>
        </p:spPr>
        <p:txBody>
          <a:bodyPr lIns="0" tIns="0" rIns="0" bIns="0">
            <a:spAutoFit/>
          </a:bodyPr>
          <a:lstStyle/>
          <a:p>
            <a:pPr eaLnBrk="0" hangingPunct="0"/>
            <a:r>
              <a:rPr lang="en-US" sz="1400" b="1">
                <a:solidFill>
                  <a:schemeClr val="bg1"/>
                </a:solidFill>
                <a:latin typeface="Tahoma" pitchFamily="34" charset="0"/>
              </a:rPr>
              <a:t>350</a:t>
            </a:r>
            <a:endParaRPr lang="en-US" sz="1400" b="1">
              <a:solidFill>
                <a:schemeClr val="bg1"/>
              </a:solidFill>
              <a:latin typeface="Times New Roman" pitchFamily="18" charset="0"/>
            </a:endParaRPr>
          </a:p>
        </p:txBody>
      </p:sp>
      <p:sp>
        <p:nvSpPr>
          <p:cNvPr id="299059" name="Rectangle 51"/>
          <p:cNvSpPr>
            <a:spLocks noChangeArrowheads="1"/>
          </p:cNvSpPr>
          <p:nvPr/>
        </p:nvSpPr>
        <p:spPr bwMode="auto">
          <a:xfrm>
            <a:off x="1643063" y="1487488"/>
            <a:ext cx="1409700" cy="182562"/>
          </a:xfrm>
          <a:prstGeom prst="rect">
            <a:avLst/>
          </a:prstGeom>
          <a:noFill/>
          <a:ln w="9525">
            <a:noFill/>
            <a:miter lim="800000"/>
            <a:headEnd/>
            <a:tailEnd/>
          </a:ln>
        </p:spPr>
        <p:txBody>
          <a:bodyPr wrap="none" lIns="0" tIns="0" rIns="0" bIns="0">
            <a:spAutoFit/>
          </a:bodyPr>
          <a:lstStyle/>
          <a:p>
            <a:pPr eaLnBrk="0" hangingPunct="0"/>
            <a:r>
              <a:rPr lang="en-US" sz="1200">
                <a:solidFill>
                  <a:schemeClr val="bg1"/>
                </a:solidFill>
                <a:latin typeface="Tahoma" pitchFamily="34" charset="0"/>
              </a:rPr>
              <a:t>Bridge Bicycle Traffic</a:t>
            </a:r>
          </a:p>
        </p:txBody>
      </p:sp>
      <p:sp>
        <p:nvSpPr>
          <p:cNvPr id="299060" name="Rectangle 52"/>
          <p:cNvSpPr>
            <a:spLocks noChangeArrowheads="1"/>
          </p:cNvSpPr>
          <p:nvPr/>
        </p:nvSpPr>
        <p:spPr bwMode="auto">
          <a:xfrm>
            <a:off x="1643063" y="1816100"/>
            <a:ext cx="935037" cy="182563"/>
          </a:xfrm>
          <a:prstGeom prst="rect">
            <a:avLst/>
          </a:prstGeom>
          <a:noFill/>
          <a:ln w="9525">
            <a:noFill/>
            <a:miter lim="800000"/>
            <a:headEnd/>
            <a:tailEnd/>
          </a:ln>
        </p:spPr>
        <p:txBody>
          <a:bodyPr wrap="none" lIns="0" tIns="0" rIns="0" bIns="0">
            <a:spAutoFit/>
          </a:bodyPr>
          <a:lstStyle/>
          <a:p>
            <a:pPr eaLnBrk="0" hangingPunct="0"/>
            <a:r>
              <a:rPr lang="en-US" sz="1200">
                <a:solidFill>
                  <a:schemeClr val="bg1"/>
                </a:solidFill>
                <a:latin typeface="Tahoma" pitchFamily="34" charset="0"/>
              </a:rPr>
              <a:t>Bikeway Miles</a:t>
            </a:r>
          </a:p>
        </p:txBody>
      </p:sp>
      <p:sp>
        <p:nvSpPr>
          <p:cNvPr id="299061" name="Freeform 53"/>
          <p:cNvSpPr>
            <a:spLocks/>
          </p:cNvSpPr>
          <p:nvPr/>
        </p:nvSpPr>
        <p:spPr bwMode="auto">
          <a:xfrm>
            <a:off x="1433513" y="1571625"/>
            <a:ext cx="179387" cy="4763"/>
          </a:xfrm>
          <a:custGeom>
            <a:avLst/>
            <a:gdLst/>
            <a:ahLst/>
            <a:cxnLst>
              <a:cxn ang="0">
                <a:pos x="0" y="0"/>
              </a:cxn>
              <a:cxn ang="0">
                <a:pos x="30" y="0"/>
              </a:cxn>
              <a:cxn ang="0">
                <a:pos x="60" y="0"/>
              </a:cxn>
            </a:cxnLst>
            <a:rect l="0" t="0" r="r" b="b"/>
            <a:pathLst>
              <a:path w="60">
                <a:moveTo>
                  <a:pt x="0" y="0"/>
                </a:moveTo>
                <a:lnTo>
                  <a:pt x="30" y="0"/>
                </a:lnTo>
                <a:lnTo>
                  <a:pt x="60" y="0"/>
                </a:lnTo>
              </a:path>
            </a:pathLst>
          </a:custGeom>
          <a:noFill/>
          <a:ln w="52388">
            <a:solidFill>
              <a:srgbClr val="D55555"/>
            </a:solidFill>
            <a:prstDash val="solid"/>
            <a:round/>
            <a:headEnd/>
            <a:tailEnd/>
          </a:ln>
        </p:spPr>
        <p:txBody>
          <a:bodyPr/>
          <a:lstStyle/>
          <a:p>
            <a:endParaRPr lang="en-US"/>
          </a:p>
        </p:txBody>
      </p:sp>
      <p:sp>
        <p:nvSpPr>
          <p:cNvPr id="299062" name="Rectangle 54"/>
          <p:cNvSpPr>
            <a:spLocks noChangeArrowheads="1"/>
          </p:cNvSpPr>
          <p:nvPr/>
        </p:nvSpPr>
        <p:spPr bwMode="auto">
          <a:xfrm>
            <a:off x="1441450" y="1862138"/>
            <a:ext cx="163513" cy="109537"/>
          </a:xfrm>
          <a:prstGeom prst="rect">
            <a:avLst/>
          </a:prstGeom>
          <a:solidFill>
            <a:srgbClr val="99CCFF"/>
          </a:solidFill>
          <a:ln w="9525">
            <a:noFill/>
            <a:miter lim="800000"/>
            <a:headEnd/>
            <a:tailEnd/>
          </a:ln>
        </p:spPr>
        <p:txBody>
          <a:bodyPr/>
          <a:lstStyle/>
          <a:p>
            <a:endParaRPr lang="en-US"/>
          </a:p>
        </p:txBody>
      </p:sp>
      <p:sp>
        <p:nvSpPr>
          <p:cNvPr id="299063" name="Rectangle 55"/>
          <p:cNvSpPr>
            <a:spLocks noChangeArrowheads="1"/>
          </p:cNvSpPr>
          <p:nvPr/>
        </p:nvSpPr>
        <p:spPr bwMode="auto">
          <a:xfrm>
            <a:off x="55563" y="6030913"/>
            <a:ext cx="1052512" cy="136525"/>
          </a:xfrm>
          <a:prstGeom prst="rect">
            <a:avLst/>
          </a:prstGeom>
          <a:noFill/>
          <a:ln w="9525">
            <a:noFill/>
            <a:miter lim="800000"/>
            <a:headEnd/>
            <a:tailEnd/>
          </a:ln>
        </p:spPr>
        <p:txBody>
          <a:bodyPr wrap="none" lIns="0" tIns="0" rIns="0" bIns="0">
            <a:spAutoFit/>
          </a:bodyPr>
          <a:lstStyle/>
          <a:p>
            <a:pPr eaLnBrk="0" hangingPunct="0"/>
            <a:r>
              <a:rPr lang="en-US" sz="900">
                <a:solidFill>
                  <a:schemeClr val="tx2"/>
                </a:solidFill>
                <a:latin typeface="Tahoma" pitchFamily="34" charset="0"/>
              </a:rPr>
              <a:t>Bridge Bicycle Traffic</a:t>
            </a:r>
          </a:p>
        </p:txBody>
      </p:sp>
      <p:sp>
        <p:nvSpPr>
          <p:cNvPr id="299064" name="Rectangle 56"/>
          <p:cNvSpPr>
            <a:spLocks noChangeArrowheads="1"/>
          </p:cNvSpPr>
          <p:nvPr/>
        </p:nvSpPr>
        <p:spPr bwMode="auto">
          <a:xfrm>
            <a:off x="1220788"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2,850</a:t>
            </a:r>
          </a:p>
        </p:txBody>
      </p:sp>
      <p:sp>
        <p:nvSpPr>
          <p:cNvPr id="299065" name="Rectangle 57"/>
          <p:cNvSpPr>
            <a:spLocks noChangeArrowheads="1"/>
          </p:cNvSpPr>
          <p:nvPr/>
        </p:nvSpPr>
        <p:spPr bwMode="auto">
          <a:xfrm>
            <a:off x="1684338"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3,555</a:t>
            </a:r>
          </a:p>
        </p:txBody>
      </p:sp>
      <p:sp>
        <p:nvSpPr>
          <p:cNvPr id="299066" name="Rectangle 58"/>
          <p:cNvSpPr>
            <a:spLocks noChangeArrowheads="1"/>
          </p:cNvSpPr>
          <p:nvPr/>
        </p:nvSpPr>
        <p:spPr bwMode="auto">
          <a:xfrm>
            <a:off x="2147888"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3,885</a:t>
            </a:r>
          </a:p>
        </p:txBody>
      </p:sp>
      <p:sp>
        <p:nvSpPr>
          <p:cNvPr id="299067" name="Rectangle 59"/>
          <p:cNvSpPr>
            <a:spLocks noChangeArrowheads="1"/>
          </p:cNvSpPr>
          <p:nvPr/>
        </p:nvSpPr>
        <p:spPr bwMode="auto">
          <a:xfrm>
            <a:off x="2608263"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3,830</a:t>
            </a:r>
          </a:p>
        </p:txBody>
      </p:sp>
      <p:sp>
        <p:nvSpPr>
          <p:cNvPr id="299068" name="Rectangle 60"/>
          <p:cNvSpPr>
            <a:spLocks noChangeArrowheads="1"/>
          </p:cNvSpPr>
          <p:nvPr/>
        </p:nvSpPr>
        <p:spPr bwMode="auto">
          <a:xfrm>
            <a:off x="3071813"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3,207</a:t>
            </a:r>
          </a:p>
        </p:txBody>
      </p:sp>
      <p:sp>
        <p:nvSpPr>
          <p:cNvPr id="299069" name="Rectangle 61"/>
          <p:cNvSpPr>
            <a:spLocks noChangeArrowheads="1"/>
          </p:cNvSpPr>
          <p:nvPr/>
        </p:nvSpPr>
        <p:spPr bwMode="auto">
          <a:xfrm>
            <a:off x="3535363"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4,520</a:t>
            </a:r>
          </a:p>
        </p:txBody>
      </p:sp>
      <p:sp>
        <p:nvSpPr>
          <p:cNvPr id="299070" name="Rectangle 62"/>
          <p:cNvSpPr>
            <a:spLocks noChangeArrowheads="1"/>
          </p:cNvSpPr>
          <p:nvPr/>
        </p:nvSpPr>
        <p:spPr bwMode="auto">
          <a:xfrm>
            <a:off x="3994150" y="6030913"/>
            <a:ext cx="347663"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5,225</a:t>
            </a:r>
          </a:p>
        </p:txBody>
      </p:sp>
      <p:sp>
        <p:nvSpPr>
          <p:cNvPr id="299071" name="Rectangle 63"/>
          <p:cNvSpPr>
            <a:spLocks noChangeArrowheads="1"/>
          </p:cNvSpPr>
          <p:nvPr/>
        </p:nvSpPr>
        <p:spPr bwMode="auto">
          <a:xfrm>
            <a:off x="4457700" y="6030913"/>
            <a:ext cx="347663"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5,690</a:t>
            </a:r>
          </a:p>
        </p:txBody>
      </p:sp>
      <p:sp>
        <p:nvSpPr>
          <p:cNvPr id="299072" name="Rectangle 64"/>
          <p:cNvSpPr>
            <a:spLocks noChangeArrowheads="1"/>
          </p:cNvSpPr>
          <p:nvPr/>
        </p:nvSpPr>
        <p:spPr bwMode="auto">
          <a:xfrm>
            <a:off x="4919663"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5,910</a:t>
            </a:r>
          </a:p>
        </p:txBody>
      </p:sp>
      <p:sp>
        <p:nvSpPr>
          <p:cNvPr id="299073" name="Rectangle 65"/>
          <p:cNvSpPr>
            <a:spLocks noChangeArrowheads="1"/>
          </p:cNvSpPr>
          <p:nvPr/>
        </p:nvSpPr>
        <p:spPr bwMode="auto">
          <a:xfrm>
            <a:off x="5380038"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6,015</a:t>
            </a:r>
          </a:p>
        </p:txBody>
      </p:sp>
      <p:sp>
        <p:nvSpPr>
          <p:cNvPr id="299074" name="Rectangle 66"/>
          <p:cNvSpPr>
            <a:spLocks noChangeArrowheads="1"/>
          </p:cNvSpPr>
          <p:nvPr/>
        </p:nvSpPr>
        <p:spPr bwMode="auto">
          <a:xfrm>
            <a:off x="5840413"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7,686</a:t>
            </a:r>
          </a:p>
        </p:txBody>
      </p:sp>
      <p:sp>
        <p:nvSpPr>
          <p:cNvPr id="299075" name="Rectangle 67"/>
          <p:cNvSpPr>
            <a:spLocks noChangeArrowheads="1"/>
          </p:cNvSpPr>
          <p:nvPr/>
        </p:nvSpPr>
        <p:spPr bwMode="auto">
          <a:xfrm>
            <a:off x="6303963"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8,250</a:t>
            </a:r>
          </a:p>
        </p:txBody>
      </p:sp>
      <p:sp>
        <p:nvSpPr>
          <p:cNvPr id="299076" name="Rectangle 68"/>
          <p:cNvSpPr>
            <a:spLocks noChangeArrowheads="1"/>
          </p:cNvSpPr>
          <p:nvPr/>
        </p:nvSpPr>
        <p:spPr bwMode="auto">
          <a:xfrm>
            <a:off x="6767513" y="6030913"/>
            <a:ext cx="3476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8,562</a:t>
            </a:r>
          </a:p>
        </p:txBody>
      </p:sp>
      <p:sp>
        <p:nvSpPr>
          <p:cNvPr id="299077" name="Rectangle 69"/>
          <p:cNvSpPr>
            <a:spLocks noChangeArrowheads="1"/>
          </p:cNvSpPr>
          <p:nvPr/>
        </p:nvSpPr>
        <p:spPr bwMode="auto">
          <a:xfrm>
            <a:off x="7226300" y="6030913"/>
            <a:ext cx="347663"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8,875</a:t>
            </a:r>
          </a:p>
        </p:txBody>
      </p:sp>
      <p:sp>
        <p:nvSpPr>
          <p:cNvPr id="299078" name="Rectangle 70"/>
          <p:cNvSpPr>
            <a:spLocks noChangeArrowheads="1"/>
          </p:cNvSpPr>
          <p:nvPr/>
        </p:nvSpPr>
        <p:spPr bwMode="auto">
          <a:xfrm>
            <a:off x="7656513" y="6030913"/>
            <a:ext cx="4238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10,192</a:t>
            </a:r>
          </a:p>
        </p:txBody>
      </p:sp>
      <p:sp>
        <p:nvSpPr>
          <p:cNvPr id="299079" name="Rectangle 71"/>
          <p:cNvSpPr>
            <a:spLocks noChangeArrowheads="1"/>
          </p:cNvSpPr>
          <p:nvPr/>
        </p:nvSpPr>
        <p:spPr bwMode="auto">
          <a:xfrm>
            <a:off x="8120063" y="6030913"/>
            <a:ext cx="423862"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11,956</a:t>
            </a:r>
          </a:p>
        </p:txBody>
      </p:sp>
      <p:sp>
        <p:nvSpPr>
          <p:cNvPr id="299080" name="Rectangle 72"/>
          <p:cNvSpPr>
            <a:spLocks noChangeArrowheads="1"/>
          </p:cNvSpPr>
          <p:nvPr/>
        </p:nvSpPr>
        <p:spPr bwMode="auto">
          <a:xfrm>
            <a:off x="404813" y="6221413"/>
            <a:ext cx="696912" cy="136525"/>
          </a:xfrm>
          <a:prstGeom prst="rect">
            <a:avLst/>
          </a:prstGeom>
          <a:noFill/>
          <a:ln w="9525">
            <a:noFill/>
            <a:miter lim="800000"/>
            <a:headEnd/>
            <a:tailEnd/>
          </a:ln>
        </p:spPr>
        <p:txBody>
          <a:bodyPr wrap="none" lIns="0" tIns="0" rIns="0" bIns="0">
            <a:spAutoFit/>
          </a:bodyPr>
          <a:lstStyle/>
          <a:p>
            <a:pPr eaLnBrk="0" hangingPunct="0"/>
            <a:r>
              <a:rPr lang="en-US" sz="900">
                <a:solidFill>
                  <a:schemeClr val="tx2"/>
                </a:solidFill>
                <a:latin typeface="Tahoma" pitchFamily="34" charset="0"/>
              </a:rPr>
              <a:t>Bikeway Miles</a:t>
            </a:r>
          </a:p>
        </p:txBody>
      </p:sp>
      <p:sp>
        <p:nvSpPr>
          <p:cNvPr id="299081" name="Rectangle 73"/>
          <p:cNvSpPr>
            <a:spLocks noChangeArrowheads="1"/>
          </p:cNvSpPr>
          <p:nvPr/>
        </p:nvSpPr>
        <p:spPr bwMode="auto">
          <a:xfrm>
            <a:off x="1287463" y="6219825"/>
            <a:ext cx="1524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78</a:t>
            </a:r>
          </a:p>
        </p:txBody>
      </p:sp>
      <p:sp>
        <p:nvSpPr>
          <p:cNvPr id="299082" name="Rectangle 74"/>
          <p:cNvSpPr>
            <a:spLocks noChangeArrowheads="1"/>
          </p:cNvSpPr>
          <p:nvPr/>
        </p:nvSpPr>
        <p:spPr bwMode="auto">
          <a:xfrm>
            <a:off x="1747838" y="6219825"/>
            <a:ext cx="1524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83</a:t>
            </a:r>
          </a:p>
        </p:txBody>
      </p:sp>
      <p:sp>
        <p:nvSpPr>
          <p:cNvPr id="299083" name="Rectangle 75"/>
          <p:cNvSpPr>
            <a:spLocks noChangeArrowheads="1"/>
          </p:cNvSpPr>
          <p:nvPr/>
        </p:nvSpPr>
        <p:spPr bwMode="auto">
          <a:xfrm>
            <a:off x="2211388" y="6219825"/>
            <a:ext cx="1524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86</a:t>
            </a:r>
          </a:p>
        </p:txBody>
      </p:sp>
      <p:sp>
        <p:nvSpPr>
          <p:cNvPr id="299084" name="Rectangle 76"/>
          <p:cNvSpPr>
            <a:spLocks noChangeArrowheads="1"/>
          </p:cNvSpPr>
          <p:nvPr/>
        </p:nvSpPr>
        <p:spPr bwMode="auto">
          <a:xfrm>
            <a:off x="260826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103</a:t>
            </a:r>
          </a:p>
        </p:txBody>
      </p:sp>
      <p:sp>
        <p:nvSpPr>
          <p:cNvPr id="299085" name="Rectangle 77"/>
          <p:cNvSpPr>
            <a:spLocks noChangeArrowheads="1"/>
          </p:cNvSpPr>
          <p:nvPr/>
        </p:nvSpPr>
        <p:spPr bwMode="auto">
          <a:xfrm>
            <a:off x="307181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113</a:t>
            </a:r>
          </a:p>
        </p:txBody>
      </p:sp>
      <p:sp>
        <p:nvSpPr>
          <p:cNvPr id="299086" name="Rectangle 78"/>
          <p:cNvSpPr>
            <a:spLocks noChangeArrowheads="1"/>
          </p:cNvSpPr>
          <p:nvPr/>
        </p:nvSpPr>
        <p:spPr bwMode="auto">
          <a:xfrm>
            <a:off x="353536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144</a:t>
            </a:r>
          </a:p>
        </p:txBody>
      </p:sp>
      <p:sp>
        <p:nvSpPr>
          <p:cNvPr id="299087" name="Rectangle 79"/>
          <p:cNvSpPr>
            <a:spLocks noChangeArrowheads="1"/>
          </p:cNvSpPr>
          <p:nvPr/>
        </p:nvSpPr>
        <p:spPr bwMode="auto">
          <a:xfrm>
            <a:off x="3994150"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166</a:t>
            </a:r>
          </a:p>
        </p:txBody>
      </p:sp>
      <p:sp>
        <p:nvSpPr>
          <p:cNvPr id="299088" name="Rectangle 80"/>
          <p:cNvSpPr>
            <a:spLocks noChangeArrowheads="1"/>
          </p:cNvSpPr>
          <p:nvPr/>
        </p:nvSpPr>
        <p:spPr bwMode="auto">
          <a:xfrm>
            <a:off x="4457700"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183</a:t>
            </a:r>
          </a:p>
        </p:txBody>
      </p:sp>
      <p:sp>
        <p:nvSpPr>
          <p:cNvPr id="299089" name="Rectangle 81"/>
          <p:cNvSpPr>
            <a:spLocks noChangeArrowheads="1"/>
          </p:cNvSpPr>
          <p:nvPr/>
        </p:nvSpPr>
        <p:spPr bwMode="auto">
          <a:xfrm>
            <a:off x="491966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213</a:t>
            </a:r>
          </a:p>
        </p:txBody>
      </p:sp>
      <p:sp>
        <p:nvSpPr>
          <p:cNvPr id="299090" name="Rectangle 82"/>
          <p:cNvSpPr>
            <a:spLocks noChangeArrowheads="1"/>
          </p:cNvSpPr>
          <p:nvPr/>
        </p:nvSpPr>
        <p:spPr bwMode="auto">
          <a:xfrm>
            <a:off x="5380038"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222</a:t>
            </a:r>
          </a:p>
        </p:txBody>
      </p:sp>
      <p:sp>
        <p:nvSpPr>
          <p:cNvPr id="299091" name="Rectangle 83"/>
          <p:cNvSpPr>
            <a:spLocks noChangeArrowheads="1"/>
          </p:cNvSpPr>
          <p:nvPr/>
        </p:nvSpPr>
        <p:spPr bwMode="auto">
          <a:xfrm>
            <a:off x="594201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235</a:t>
            </a:r>
          </a:p>
        </p:txBody>
      </p:sp>
      <p:sp>
        <p:nvSpPr>
          <p:cNvPr id="299092" name="Rectangle 84"/>
          <p:cNvSpPr>
            <a:spLocks noChangeArrowheads="1"/>
          </p:cNvSpPr>
          <p:nvPr/>
        </p:nvSpPr>
        <p:spPr bwMode="auto">
          <a:xfrm>
            <a:off x="630396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252</a:t>
            </a:r>
          </a:p>
        </p:txBody>
      </p:sp>
      <p:sp>
        <p:nvSpPr>
          <p:cNvPr id="299093" name="Rectangle 85"/>
          <p:cNvSpPr>
            <a:spLocks noChangeArrowheads="1"/>
          </p:cNvSpPr>
          <p:nvPr/>
        </p:nvSpPr>
        <p:spPr bwMode="auto">
          <a:xfrm>
            <a:off x="676751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254</a:t>
            </a:r>
          </a:p>
        </p:txBody>
      </p:sp>
      <p:sp>
        <p:nvSpPr>
          <p:cNvPr id="299094" name="Rectangle 86"/>
          <p:cNvSpPr>
            <a:spLocks noChangeArrowheads="1"/>
          </p:cNvSpPr>
          <p:nvPr/>
        </p:nvSpPr>
        <p:spPr bwMode="auto">
          <a:xfrm>
            <a:off x="732631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260</a:t>
            </a:r>
          </a:p>
        </p:txBody>
      </p:sp>
      <p:sp>
        <p:nvSpPr>
          <p:cNvPr id="299095" name="Rectangle 87"/>
          <p:cNvSpPr>
            <a:spLocks noChangeArrowheads="1"/>
          </p:cNvSpPr>
          <p:nvPr/>
        </p:nvSpPr>
        <p:spPr bwMode="auto">
          <a:xfrm>
            <a:off x="772001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262</a:t>
            </a:r>
          </a:p>
        </p:txBody>
      </p:sp>
      <p:sp>
        <p:nvSpPr>
          <p:cNvPr id="299096" name="Rectangle 88"/>
          <p:cNvSpPr>
            <a:spLocks noChangeArrowheads="1"/>
          </p:cNvSpPr>
          <p:nvPr/>
        </p:nvSpPr>
        <p:spPr bwMode="auto">
          <a:xfrm>
            <a:off x="8183563" y="6219825"/>
            <a:ext cx="228600" cy="168275"/>
          </a:xfrm>
          <a:prstGeom prst="rect">
            <a:avLst/>
          </a:prstGeom>
          <a:noFill/>
          <a:ln w="9525">
            <a:noFill/>
            <a:miter lim="800000"/>
            <a:headEnd/>
            <a:tailEnd/>
          </a:ln>
        </p:spPr>
        <p:txBody>
          <a:bodyPr wrap="none" lIns="0" tIns="0" rIns="0" bIns="0">
            <a:spAutoFit/>
          </a:bodyPr>
          <a:lstStyle/>
          <a:p>
            <a:pPr eaLnBrk="0" hangingPunct="0"/>
            <a:r>
              <a:rPr lang="en-US" sz="1100">
                <a:solidFill>
                  <a:schemeClr val="tx2"/>
                </a:solidFill>
                <a:latin typeface="Tahoma" pitchFamily="34" charset="0"/>
              </a:rPr>
              <a:t>263</a:t>
            </a:r>
          </a:p>
        </p:txBody>
      </p:sp>
      <p:sp>
        <p:nvSpPr>
          <p:cNvPr id="299097" name="Rectangle 89"/>
          <p:cNvSpPr>
            <a:spLocks noGrp="1" noChangeArrowheads="1"/>
          </p:cNvSpPr>
          <p:nvPr>
            <p:ph type="title"/>
          </p:nvPr>
        </p:nvSpPr>
        <p:spPr>
          <a:xfrm>
            <a:off x="0" y="107950"/>
            <a:ext cx="9144000" cy="501650"/>
          </a:xfrm>
          <a:noFill/>
          <a:ln/>
        </p:spPr>
        <p:txBody>
          <a:bodyPr/>
          <a:lstStyle/>
          <a:p>
            <a:r>
              <a:rPr lang="en-US" sz="3600">
                <a:solidFill>
                  <a:srgbClr val="FFFF00"/>
                </a:solidFill>
              </a:rPr>
              <a:t>Increasing Bicycle Use, Portland, OR</a:t>
            </a:r>
          </a:p>
        </p:txBody>
      </p:sp>
      <p:sp>
        <p:nvSpPr>
          <p:cNvPr id="299098" name="Rectangle 90"/>
          <p:cNvSpPr>
            <a:spLocks noChangeArrowheads="1"/>
          </p:cNvSpPr>
          <p:nvPr/>
        </p:nvSpPr>
        <p:spPr bwMode="auto">
          <a:xfrm>
            <a:off x="533400" y="660400"/>
            <a:ext cx="1831975" cy="274638"/>
          </a:xfrm>
          <a:prstGeom prst="rect">
            <a:avLst/>
          </a:prstGeom>
          <a:noFill/>
          <a:ln w="9525">
            <a:noFill/>
            <a:miter lim="800000"/>
            <a:headEnd/>
            <a:tailEnd/>
          </a:ln>
        </p:spPr>
        <p:txBody>
          <a:bodyPr wrap="none" lIns="0" tIns="0" rIns="0" bIns="0">
            <a:spAutoFit/>
          </a:bodyPr>
          <a:lstStyle/>
          <a:p>
            <a:pPr algn="ctr" eaLnBrk="0" hangingPunct="0"/>
            <a:r>
              <a:rPr lang="en-US" b="1">
                <a:solidFill>
                  <a:srgbClr val="FFFF00"/>
                </a:solidFill>
                <a:latin typeface="Tahoma" pitchFamily="34" charset="0"/>
              </a:rPr>
              <a:t>Cyclists Per Day</a:t>
            </a:r>
            <a:endParaRPr lang="en-US" sz="2400" b="1">
              <a:solidFill>
                <a:srgbClr val="FFFF00"/>
              </a:solidFill>
              <a:latin typeface="Tahoma" pitchFamily="34" charset="0"/>
            </a:endParaRPr>
          </a:p>
        </p:txBody>
      </p:sp>
      <p:sp>
        <p:nvSpPr>
          <p:cNvPr id="299099" name="Line 91"/>
          <p:cNvSpPr>
            <a:spLocks noChangeShapeType="1"/>
          </p:cNvSpPr>
          <p:nvPr/>
        </p:nvSpPr>
        <p:spPr bwMode="auto">
          <a:xfrm>
            <a:off x="1141413" y="5692775"/>
            <a:ext cx="7356475" cy="3175"/>
          </a:xfrm>
          <a:prstGeom prst="line">
            <a:avLst/>
          </a:prstGeom>
          <a:noFill/>
          <a:ln w="7938">
            <a:solidFill>
              <a:srgbClr val="FFCC00"/>
            </a:solidFill>
            <a:round/>
            <a:headEnd/>
            <a:tailEnd/>
          </a:ln>
        </p:spPr>
        <p:txBody>
          <a:bodyPr/>
          <a:lstStyle/>
          <a:p>
            <a:endParaRPr lang="en-US"/>
          </a:p>
        </p:txBody>
      </p:sp>
      <p:sp>
        <p:nvSpPr>
          <p:cNvPr id="299100" name="Line 92"/>
          <p:cNvSpPr>
            <a:spLocks noChangeShapeType="1"/>
          </p:cNvSpPr>
          <p:nvPr/>
        </p:nvSpPr>
        <p:spPr bwMode="auto">
          <a:xfrm flipV="1">
            <a:off x="8497888" y="1060450"/>
            <a:ext cx="3175" cy="4632325"/>
          </a:xfrm>
          <a:prstGeom prst="line">
            <a:avLst/>
          </a:prstGeom>
          <a:noFill/>
          <a:ln w="7938">
            <a:solidFill>
              <a:srgbClr val="FFCC00"/>
            </a:solidFill>
            <a:round/>
            <a:headEnd/>
            <a:tailEnd/>
          </a:ln>
        </p:spPr>
        <p:txBody>
          <a:bodyPr/>
          <a:lstStyle/>
          <a:p>
            <a:endParaRPr lang="en-US"/>
          </a:p>
        </p:txBody>
      </p:sp>
      <p:sp>
        <p:nvSpPr>
          <p:cNvPr id="299101" name="Line 93"/>
          <p:cNvSpPr>
            <a:spLocks noChangeShapeType="1"/>
          </p:cNvSpPr>
          <p:nvPr/>
        </p:nvSpPr>
        <p:spPr bwMode="auto">
          <a:xfrm>
            <a:off x="1141413" y="1060450"/>
            <a:ext cx="3175" cy="4632325"/>
          </a:xfrm>
          <a:prstGeom prst="line">
            <a:avLst/>
          </a:prstGeom>
          <a:noFill/>
          <a:ln w="7938">
            <a:solidFill>
              <a:srgbClr val="FFCC00"/>
            </a:solidFill>
            <a:round/>
            <a:headEnd/>
            <a:tailEnd/>
          </a:ln>
        </p:spPr>
        <p:txBody>
          <a:bodyPr/>
          <a:lstStyle/>
          <a:p>
            <a:endParaRPr lang="en-US"/>
          </a:p>
        </p:txBody>
      </p:sp>
      <p:sp>
        <p:nvSpPr>
          <p:cNvPr id="299102" name="Rectangle 94"/>
          <p:cNvSpPr>
            <a:spLocks noChangeArrowheads="1"/>
          </p:cNvSpPr>
          <p:nvPr/>
        </p:nvSpPr>
        <p:spPr bwMode="auto">
          <a:xfrm>
            <a:off x="7315200" y="660400"/>
            <a:ext cx="1633538" cy="274638"/>
          </a:xfrm>
          <a:prstGeom prst="rect">
            <a:avLst/>
          </a:prstGeom>
          <a:noFill/>
          <a:ln w="9525">
            <a:noFill/>
            <a:miter lim="800000"/>
            <a:headEnd/>
            <a:tailEnd/>
          </a:ln>
        </p:spPr>
        <p:txBody>
          <a:bodyPr wrap="none" lIns="0" tIns="0" rIns="0" bIns="0">
            <a:spAutoFit/>
          </a:bodyPr>
          <a:lstStyle/>
          <a:p>
            <a:pPr algn="ctr" eaLnBrk="0" hangingPunct="0"/>
            <a:r>
              <a:rPr lang="en-US" b="1">
                <a:solidFill>
                  <a:srgbClr val="FFFF00"/>
                </a:solidFill>
                <a:latin typeface="Tahoma" pitchFamily="34" charset="0"/>
              </a:rPr>
              <a:t>Bikeway Miles</a:t>
            </a:r>
            <a:endParaRPr lang="en-US" sz="2400" b="1">
              <a:solidFill>
                <a:srgbClr val="FFFF00"/>
              </a:solidFill>
              <a:latin typeface="Tahoma" pitchFamily="34" charset="0"/>
            </a:endParaRPr>
          </a:p>
        </p:txBody>
      </p:sp>
      <p:grpSp>
        <p:nvGrpSpPr>
          <p:cNvPr id="299103" name="Group 95"/>
          <p:cNvGrpSpPr>
            <a:grpSpLocks/>
          </p:cNvGrpSpPr>
          <p:nvPr/>
        </p:nvGrpSpPr>
        <p:grpSpPr bwMode="auto">
          <a:xfrm>
            <a:off x="1295400" y="2743200"/>
            <a:ext cx="2590800" cy="1420813"/>
            <a:chOff x="864" y="1570"/>
            <a:chExt cx="1632" cy="895"/>
          </a:xfrm>
        </p:grpSpPr>
        <p:sp>
          <p:nvSpPr>
            <p:cNvPr id="299104" name="Text Box 96"/>
            <p:cNvSpPr txBox="1">
              <a:spLocks noChangeArrowheads="1"/>
            </p:cNvSpPr>
            <p:nvPr/>
          </p:nvSpPr>
          <p:spPr bwMode="auto">
            <a:xfrm>
              <a:off x="864" y="1570"/>
              <a:ext cx="1632" cy="554"/>
            </a:xfrm>
            <a:prstGeom prst="rect">
              <a:avLst/>
            </a:prstGeom>
            <a:noFill/>
            <a:ln w="28575">
              <a:solidFill>
                <a:srgbClr val="FFCC66"/>
              </a:solidFill>
              <a:miter lim="800000"/>
              <a:headEnd/>
              <a:tailEnd/>
            </a:ln>
            <a:effectLst/>
          </p:spPr>
          <p:txBody>
            <a:bodyPr anchor="ctr">
              <a:spAutoFit/>
            </a:bodyPr>
            <a:lstStyle/>
            <a:p>
              <a:pPr algn="ctr" eaLnBrk="0" hangingPunct="0">
                <a:lnSpc>
                  <a:spcPct val="70000"/>
                </a:lnSpc>
                <a:spcBef>
                  <a:spcPct val="50000"/>
                </a:spcBef>
              </a:pPr>
              <a:r>
                <a:rPr lang="en-US" sz="1600" b="1">
                  <a:solidFill>
                    <a:srgbClr val="FFFF00"/>
                  </a:solidFill>
                  <a:latin typeface="Tahoma" pitchFamily="34" charset="0"/>
                </a:rPr>
                <a:t>1991:</a:t>
              </a:r>
            </a:p>
            <a:p>
              <a:pPr algn="ctr" eaLnBrk="0" hangingPunct="0">
                <a:lnSpc>
                  <a:spcPct val="70000"/>
                </a:lnSpc>
                <a:spcBef>
                  <a:spcPct val="50000"/>
                </a:spcBef>
              </a:pPr>
              <a:r>
                <a:rPr lang="en-US" sz="1600" b="1">
                  <a:solidFill>
                    <a:srgbClr val="FFFF00"/>
                  </a:solidFill>
                  <a:latin typeface="Tahoma" pitchFamily="34" charset="0"/>
                </a:rPr>
                <a:t>78 miles of bikeways</a:t>
              </a:r>
            </a:p>
            <a:p>
              <a:pPr algn="ctr" eaLnBrk="0" hangingPunct="0">
                <a:lnSpc>
                  <a:spcPct val="70000"/>
                </a:lnSpc>
                <a:spcBef>
                  <a:spcPct val="50000"/>
                </a:spcBef>
              </a:pPr>
              <a:r>
                <a:rPr lang="en-US" sz="1600" b="1">
                  <a:solidFill>
                    <a:srgbClr val="FFFF00"/>
                  </a:solidFill>
                  <a:latin typeface="Tahoma" pitchFamily="34" charset="0"/>
                </a:rPr>
                <a:t>2,850 daily trips</a:t>
              </a:r>
            </a:p>
          </p:txBody>
        </p:sp>
        <p:sp>
          <p:nvSpPr>
            <p:cNvPr id="299105" name="Line 97"/>
            <p:cNvSpPr>
              <a:spLocks noChangeShapeType="1"/>
            </p:cNvSpPr>
            <p:nvPr/>
          </p:nvSpPr>
          <p:spPr bwMode="auto">
            <a:xfrm flipH="1">
              <a:off x="1176" y="2134"/>
              <a:ext cx="330" cy="331"/>
            </a:xfrm>
            <a:prstGeom prst="line">
              <a:avLst/>
            </a:prstGeom>
            <a:noFill/>
            <a:ln w="38100">
              <a:solidFill>
                <a:srgbClr val="FFCC66"/>
              </a:solidFill>
              <a:round/>
              <a:headEnd/>
              <a:tailEnd type="triangle" w="med" len="med"/>
            </a:ln>
            <a:effectLst/>
          </p:spPr>
          <p:txBody>
            <a:bodyPr wrap="none" anchor="ctr"/>
            <a:lstStyle/>
            <a:p>
              <a:endParaRPr lang="en-US"/>
            </a:p>
          </p:txBody>
        </p:sp>
      </p:grpSp>
      <p:grpSp>
        <p:nvGrpSpPr>
          <p:cNvPr id="299106" name="Group 98"/>
          <p:cNvGrpSpPr>
            <a:grpSpLocks/>
          </p:cNvGrpSpPr>
          <p:nvPr/>
        </p:nvGrpSpPr>
        <p:grpSpPr bwMode="auto">
          <a:xfrm>
            <a:off x="5676900" y="1409700"/>
            <a:ext cx="2667000" cy="3233738"/>
            <a:chOff x="3360" y="1104"/>
            <a:chExt cx="1680" cy="2037"/>
          </a:xfrm>
        </p:grpSpPr>
        <p:sp>
          <p:nvSpPr>
            <p:cNvPr id="299107" name="Line 99"/>
            <p:cNvSpPr>
              <a:spLocks noChangeShapeType="1"/>
            </p:cNvSpPr>
            <p:nvPr/>
          </p:nvSpPr>
          <p:spPr bwMode="auto">
            <a:xfrm flipV="1">
              <a:off x="4464" y="1104"/>
              <a:ext cx="576" cy="1775"/>
            </a:xfrm>
            <a:prstGeom prst="line">
              <a:avLst/>
            </a:prstGeom>
            <a:noFill/>
            <a:ln w="38100">
              <a:solidFill>
                <a:srgbClr val="FFCC66"/>
              </a:solidFill>
              <a:round/>
              <a:headEnd/>
              <a:tailEnd type="triangle" w="med" len="med"/>
            </a:ln>
            <a:effectLst/>
          </p:spPr>
          <p:txBody>
            <a:bodyPr wrap="none" anchor="ctr"/>
            <a:lstStyle/>
            <a:p>
              <a:endParaRPr lang="en-US"/>
            </a:p>
          </p:txBody>
        </p:sp>
        <p:sp>
          <p:nvSpPr>
            <p:cNvPr id="299108" name="Text Box 100"/>
            <p:cNvSpPr txBox="1">
              <a:spLocks noChangeArrowheads="1"/>
            </p:cNvSpPr>
            <p:nvPr/>
          </p:nvSpPr>
          <p:spPr bwMode="auto">
            <a:xfrm>
              <a:off x="3360" y="2587"/>
              <a:ext cx="1632" cy="554"/>
            </a:xfrm>
            <a:prstGeom prst="rect">
              <a:avLst/>
            </a:prstGeom>
            <a:solidFill>
              <a:srgbClr val="333399"/>
            </a:solidFill>
            <a:ln w="28575">
              <a:solidFill>
                <a:srgbClr val="FFCC66"/>
              </a:solidFill>
              <a:miter lim="800000"/>
              <a:headEnd/>
              <a:tailEnd/>
            </a:ln>
            <a:effectLst/>
          </p:spPr>
          <p:txBody>
            <a:bodyPr anchor="ctr">
              <a:spAutoFit/>
            </a:bodyPr>
            <a:lstStyle/>
            <a:p>
              <a:pPr algn="ctr" eaLnBrk="0" hangingPunct="0">
                <a:lnSpc>
                  <a:spcPct val="70000"/>
                </a:lnSpc>
                <a:spcBef>
                  <a:spcPct val="50000"/>
                </a:spcBef>
              </a:pPr>
              <a:r>
                <a:rPr lang="en-US" sz="1600" b="1">
                  <a:solidFill>
                    <a:srgbClr val="FFFF00"/>
                  </a:solidFill>
                  <a:latin typeface="Tahoma" pitchFamily="34" charset="0"/>
                </a:rPr>
                <a:t>2006:</a:t>
              </a:r>
            </a:p>
            <a:p>
              <a:pPr algn="ctr" eaLnBrk="0" hangingPunct="0">
                <a:lnSpc>
                  <a:spcPct val="70000"/>
                </a:lnSpc>
                <a:spcBef>
                  <a:spcPct val="50000"/>
                </a:spcBef>
              </a:pPr>
              <a:r>
                <a:rPr lang="en-US" sz="1600" b="1">
                  <a:solidFill>
                    <a:srgbClr val="FFFF00"/>
                  </a:solidFill>
                  <a:latin typeface="Tahoma" pitchFamily="34" charset="0"/>
                </a:rPr>
                <a:t>263 miles of bikeways</a:t>
              </a:r>
            </a:p>
            <a:p>
              <a:pPr algn="ctr" eaLnBrk="0" hangingPunct="0">
                <a:lnSpc>
                  <a:spcPct val="70000"/>
                </a:lnSpc>
                <a:spcBef>
                  <a:spcPct val="50000"/>
                </a:spcBef>
              </a:pPr>
              <a:r>
                <a:rPr lang="en-US" sz="1600" b="1">
                  <a:solidFill>
                    <a:srgbClr val="FFFF00"/>
                  </a:solidFill>
                  <a:latin typeface="Tahoma" pitchFamily="34" charset="0"/>
                </a:rPr>
                <a:t>11,956 daily trips</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6200" y="1676400"/>
            <a:ext cx="2133600" cy="990600"/>
          </a:xfrm>
        </p:spPr>
        <p:txBody>
          <a:bodyPr/>
          <a:lstStyle/>
          <a:p>
            <a:pPr eaLnBrk="1" hangingPunct="1"/>
            <a:endParaRPr lang="en-US" smtClean="0"/>
          </a:p>
        </p:txBody>
      </p:sp>
      <p:sp>
        <p:nvSpPr>
          <p:cNvPr id="16387" name="Rectangle 3"/>
          <p:cNvSpPr>
            <a:spLocks noGrp="1" noChangeArrowheads="1"/>
          </p:cNvSpPr>
          <p:nvPr>
            <p:ph type="body" sz="half" idx="2"/>
          </p:nvPr>
        </p:nvSpPr>
        <p:spPr>
          <a:xfrm>
            <a:off x="4894263" y="2606675"/>
            <a:ext cx="1855787" cy="1173163"/>
          </a:xfrm>
        </p:spPr>
        <p:txBody>
          <a:bodyPr/>
          <a:lstStyle/>
          <a:p>
            <a:pPr eaLnBrk="1" hangingPunct="1"/>
            <a:endParaRPr lang="en-US" sz="2800" smtClean="0"/>
          </a:p>
        </p:txBody>
      </p:sp>
      <p:pic>
        <p:nvPicPr>
          <p:cNvPr id="16388" name="Picture 4" descr="Fitness Center and Escalator"/>
          <p:cNvPicPr>
            <a:picLocks noGrp="1" noChangeAspect="1" noChangeArrowheads="1"/>
          </p:cNvPicPr>
          <p:nvPr>
            <p:ph type="clipArt" sz="half" idx="1"/>
          </p:nvPr>
        </p:nvPicPr>
        <p:blipFill>
          <a:blip r:embed="rId2" cstate="print"/>
          <a:srcRect/>
          <a:stretch>
            <a:fillRect/>
          </a:stretch>
        </p:blipFill>
        <p:spPr>
          <a:xfrm>
            <a:off x="228600" y="457200"/>
            <a:ext cx="8610600" cy="5221288"/>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6862763" y="1376363"/>
            <a:ext cx="614362"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rPr>
              <a:t>1998</a:t>
            </a:r>
          </a:p>
        </p:txBody>
      </p:sp>
      <p:sp>
        <p:nvSpPr>
          <p:cNvPr id="446467" name="Rectangle 3"/>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eaLnBrk="0" hangingPunct="0"/>
            <a:r>
              <a:rPr lang="en-US" sz="2400" b="1">
                <a:latin typeface="Verdana" pitchFamily="34" charset="0"/>
              </a:rPr>
              <a:t>Obesity Trends* Among U.S. Adults</a:t>
            </a:r>
            <a:r>
              <a:rPr lang="en-US" sz="2400" b="1">
                <a:solidFill>
                  <a:srgbClr val="201D5D"/>
                </a:solidFill>
                <a:latin typeface="Verdana" pitchFamily="34" charset="0"/>
              </a:rPr>
              <a:t/>
            </a:r>
            <a:br>
              <a:rPr lang="en-US" sz="2400" b="1">
                <a:solidFill>
                  <a:srgbClr val="201D5D"/>
                </a:solidFill>
                <a:latin typeface="Verdana" pitchFamily="34" charset="0"/>
              </a:rPr>
            </a:br>
            <a:r>
              <a:rPr lang="en-US" sz="2400" b="1">
                <a:solidFill>
                  <a:srgbClr val="DE3021"/>
                </a:solidFill>
                <a:latin typeface="Verdana" pitchFamily="34" charset="0"/>
              </a:rPr>
              <a:t>BRFSS,</a:t>
            </a:r>
            <a:r>
              <a:rPr lang="en-US" sz="2400" b="1">
                <a:solidFill>
                  <a:srgbClr val="201D5D"/>
                </a:solidFill>
                <a:latin typeface="Verdana" pitchFamily="34" charset="0"/>
              </a:rPr>
              <a:t> </a:t>
            </a:r>
            <a:r>
              <a:rPr lang="en-US" sz="2400" b="1">
                <a:solidFill>
                  <a:srgbClr val="DE3021"/>
                </a:solidFill>
                <a:latin typeface="Verdana" pitchFamily="34" charset="0"/>
              </a:rPr>
              <a:t>1990, 1998, 2007</a:t>
            </a:r>
          </a:p>
        </p:txBody>
      </p:sp>
      <p:sp>
        <p:nvSpPr>
          <p:cNvPr id="446468" name="Text Box 4"/>
          <p:cNvSpPr txBox="1">
            <a:spLocks noChangeArrowheads="1"/>
          </p:cNvSpPr>
          <p:nvPr/>
        </p:nvSpPr>
        <p:spPr bwMode="auto">
          <a:xfrm>
            <a:off x="0" y="990600"/>
            <a:ext cx="9144000" cy="304800"/>
          </a:xfrm>
          <a:prstGeom prst="rect">
            <a:avLst/>
          </a:prstGeom>
          <a:noFill/>
          <a:ln w="7938">
            <a:noFill/>
            <a:miter lim="800000"/>
            <a:headEnd/>
            <a:tailEnd/>
          </a:ln>
          <a:effectLst/>
        </p:spPr>
        <p:txBody>
          <a:bodyPr>
            <a:spAutoFit/>
          </a:bodyPr>
          <a:lstStyle/>
          <a:p>
            <a:pPr algn="ctr" eaLnBrk="0" hangingPunct="0">
              <a:spcBef>
                <a:spcPct val="50000"/>
              </a:spcBef>
            </a:pPr>
            <a:r>
              <a:rPr lang="en-US" sz="1400" b="1">
                <a:latin typeface="Verdana" pitchFamily="34" charset="0"/>
              </a:rPr>
              <a:t>(*BMI </a:t>
            </a:r>
            <a:r>
              <a:rPr lang="en-US" sz="1400" b="1">
                <a:latin typeface="Verdana" pitchFamily="34" charset="0"/>
                <a:sym typeface="Symbol" pitchFamily="18" charset="2"/>
              </a:rPr>
              <a:t></a:t>
            </a:r>
            <a:r>
              <a:rPr lang="en-US" sz="1400" b="1">
                <a:latin typeface="Verdana" pitchFamily="34" charset="0"/>
              </a:rPr>
              <a:t>30, or about 30 lbs. overweight for 5’4” person)</a:t>
            </a:r>
          </a:p>
        </p:txBody>
      </p:sp>
      <p:sp>
        <p:nvSpPr>
          <p:cNvPr id="446469" name="Text Box 5"/>
          <p:cNvSpPr txBox="1">
            <a:spLocks noChangeArrowheads="1"/>
          </p:cNvSpPr>
          <p:nvPr/>
        </p:nvSpPr>
        <p:spPr bwMode="auto">
          <a:xfrm>
            <a:off x="4233863" y="3378200"/>
            <a:ext cx="614362"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rPr>
              <a:t>2007</a:t>
            </a:r>
          </a:p>
        </p:txBody>
      </p:sp>
      <p:grpSp>
        <p:nvGrpSpPr>
          <p:cNvPr id="446470" name="Group 6"/>
          <p:cNvGrpSpPr>
            <a:grpSpLocks/>
          </p:cNvGrpSpPr>
          <p:nvPr/>
        </p:nvGrpSpPr>
        <p:grpSpPr bwMode="auto">
          <a:xfrm>
            <a:off x="458788" y="1558925"/>
            <a:ext cx="3227387" cy="1866900"/>
            <a:chOff x="728" y="1077"/>
            <a:chExt cx="4371" cy="2247"/>
          </a:xfrm>
        </p:grpSpPr>
        <p:sp>
          <p:nvSpPr>
            <p:cNvPr id="446471" name="Freeform 7"/>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472" name="Freeform 8"/>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73" name="Freeform 9"/>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74" name="Freeform 10"/>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75" name="Freeform 11"/>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476" name="Freeform 12"/>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77" name="Freeform 13"/>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78" name="Freeform 1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79" name="Freeform 15"/>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80" name="Freeform 16"/>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81" name="Freeform 17"/>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82" name="Freeform 18"/>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83" name="Freeform 19"/>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84" name="Freeform 20"/>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85" name="Freeform 21"/>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86" name="Freeform 22"/>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87" name="Freeform 23"/>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488" name="Freeform 24"/>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489" name="Freeform 25"/>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490" name="Freeform 26"/>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491" name="Freeform 27"/>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492" name="Freeform 28"/>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493" name="Freeform 29"/>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494" name="Freeform 30"/>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46495" name="Group 31"/>
            <p:cNvGrpSpPr>
              <a:grpSpLocks/>
            </p:cNvGrpSpPr>
            <p:nvPr/>
          </p:nvGrpSpPr>
          <p:grpSpPr bwMode="auto">
            <a:xfrm>
              <a:off x="728" y="2448"/>
              <a:ext cx="1266" cy="876"/>
              <a:chOff x="728" y="2532"/>
              <a:chExt cx="1266" cy="876"/>
            </a:xfrm>
          </p:grpSpPr>
          <p:sp>
            <p:nvSpPr>
              <p:cNvPr id="446496" name="Freeform 32"/>
              <p:cNvSpPr>
                <a:spLocks/>
              </p:cNvSpPr>
              <p:nvPr/>
            </p:nvSpPr>
            <p:spPr bwMode="auto">
              <a:xfrm>
                <a:off x="1031" y="2532"/>
                <a:ext cx="963"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497" name="Freeform 33"/>
              <p:cNvSpPr>
                <a:spLocks/>
              </p:cNvSpPr>
              <p:nvPr/>
            </p:nvSpPr>
            <p:spPr bwMode="auto">
              <a:xfrm>
                <a:off x="995" y="33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446498" name="Freeform 34"/>
              <p:cNvSpPr>
                <a:spLocks/>
              </p:cNvSpPr>
              <p:nvPr/>
            </p:nvSpPr>
            <p:spPr bwMode="auto">
              <a:xfrm>
                <a:off x="949" y="3310"/>
                <a:ext cx="46"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499" name="Freeform 35"/>
              <p:cNvSpPr>
                <a:spLocks/>
              </p:cNvSpPr>
              <p:nvPr/>
            </p:nvSpPr>
            <p:spPr bwMode="auto">
              <a:xfrm>
                <a:off x="903" y="3332"/>
                <a:ext cx="46"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46500" name="Freeform 36"/>
              <p:cNvSpPr>
                <a:spLocks/>
              </p:cNvSpPr>
              <p:nvPr/>
            </p:nvSpPr>
            <p:spPr bwMode="auto">
              <a:xfrm>
                <a:off x="903" y="3337"/>
                <a:ext cx="41"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501" name="Freeform 37"/>
              <p:cNvSpPr>
                <a:spLocks/>
              </p:cNvSpPr>
              <p:nvPr/>
            </p:nvSpPr>
            <p:spPr bwMode="auto">
              <a:xfrm>
                <a:off x="877" y="3376"/>
                <a:ext cx="4"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46502" name="Freeform 38"/>
              <p:cNvSpPr>
                <a:spLocks/>
              </p:cNvSpPr>
              <p:nvPr/>
            </p:nvSpPr>
            <p:spPr bwMode="auto">
              <a:xfrm>
                <a:off x="877" y="3376"/>
                <a:ext cx="4"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503" name="Freeform 39"/>
              <p:cNvSpPr>
                <a:spLocks/>
              </p:cNvSpPr>
              <p:nvPr/>
            </p:nvSpPr>
            <p:spPr bwMode="auto">
              <a:xfrm>
                <a:off x="836" y="33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46504" name="Freeform 40"/>
              <p:cNvSpPr>
                <a:spLocks/>
              </p:cNvSpPr>
              <p:nvPr/>
            </p:nvSpPr>
            <p:spPr bwMode="auto">
              <a:xfrm>
                <a:off x="840" y="3384"/>
                <a:ext cx="15"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505" name="Freeform 41"/>
              <p:cNvSpPr>
                <a:spLocks/>
              </p:cNvSpPr>
              <p:nvPr/>
            </p:nvSpPr>
            <p:spPr bwMode="auto">
              <a:xfrm>
                <a:off x="796" y="3390"/>
                <a:ext cx="20"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46506" name="Freeform 42"/>
              <p:cNvSpPr>
                <a:spLocks/>
              </p:cNvSpPr>
              <p:nvPr/>
            </p:nvSpPr>
            <p:spPr bwMode="auto">
              <a:xfrm>
                <a:off x="802" y="33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507" name="Freeform 43"/>
              <p:cNvSpPr>
                <a:spLocks/>
              </p:cNvSpPr>
              <p:nvPr/>
            </p:nvSpPr>
            <p:spPr bwMode="auto">
              <a:xfrm>
                <a:off x="777" y="33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46508" name="Freeform 44"/>
              <p:cNvSpPr>
                <a:spLocks/>
              </p:cNvSpPr>
              <p:nvPr/>
            </p:nvSpPr>
            <p:spPr bwMode="auto">
              <a:xfrm>
                <a:off x="777" y="33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509" name="Freeform 45"/>
              <p:cNvSpPr>
                <a:spLocks/>
              </p:cNvSpPr>
              <p:nvPr/>
            </p:nvSpPr>
            <p:spPr bwMode="auto">
              <a:xfrm>
                <a:off x="756" y="3393"/>
                <a:ext cx="16"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510" name="Freeform 46"/>
              <p:cNvSpPr>
                <a:spLocks/>
              </p:cNvSpPr>
              <p:nvPr/>
            </p:nvSpPr>
            <p:spPr bwMode="auto">
              <a:xfrm>
                <a:off x="728" y="3383"/>
                <a:ext cx="20"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446511" name="Freeform 47"/>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512" name="Freeform 48"/>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13" name="Freeform 49"/>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14" name="Freeform 50"/>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515" name="Freeform 51"/>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516" name="Freeform 52"/>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17" name="Freeform 53"/>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518" name="Freeform 54"/>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19" name="Freeform 55"/>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20" name="Freeform 56"/>
            <p:cNvSpPr>
              <a:spLocks/>
            </p:cNvSpPr>
            <p:nvPr/>
          </p:nvSpPr>
          <p:spPr bwMode="auto">
            <a:xfrm>
              <a:off x="3925" y="1506"/>
              <a:ext cx="267"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21" name="Freeform 57"/>
            <p:cNvSpPr>
              <a:spLocks/>
            </p:cNvSpPr>
            <p:nvPr/>
          </p:nvSpPr>
          <p:spPr bwMode="auto">
            <a:xfrm>
              <a:off x="3669" y="1384"/>
              <a:ext cx="426"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22" name="Freeform 58"/>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23" name="Freeform 59"/>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24" name="Freeform 60"/>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25" name="Freeform 61"/>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526" name="Freeform 62"/>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27" name="Freeform 63"/>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28" name="Freeform 64"/>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29" name="Freeform 65"/>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30" name="Freeform 66"/>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46531" name="Freeform 67"/>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32" name="Freeform 68"/>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46533" name="Freeform 69"/>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34" name="Freeform 70"/>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35" name="Freeform 71"/>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46536" name="Group 72"/>
            <p:cNvGrpSpPr>
              <a:grpSpLocks/>
            </p:cNvGrpSpPr>
            <p:nvPr/>
          </p:nvGrpSpPr>
          <p:grpSpPr bwMode="auto">
            <a:xfrm>
              <a:off x="2038" y="2920"/>
              <a:ext cx="609" cy="371"/>
              <a:chOff x="1991" y="3321"/>
              <a:chExt cx="361" cy="231"/>
            </a:xfrm>
          </p:grpSpPr>
          <p:sp>
            <p:nvSpPr>
              <p:cNvPr id="446537" name="Freeform 73"/>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6538" name="Freeform 74"/>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6539" name="Freeform 75"/>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6540" name="Freeform 76"/>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6541" name="Freeform 77"/>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6542" name="Freeform 78"/>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6543" name="Freeform 79"/>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46544" name="Freeform 80"/>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446545" name="Text Box 81"/>
          <p:cNvSpPr txBox="1">
            <a:spLocks noChangeArrowheads="1"/>
          </p:cNvSpPr>
          <p:nvPr/>
        </p:nvSpPr>
        <p:spPr bwMode="auto">
          <a:xfrm>
            <a:off x="1935163" y="1390650"/>
            <a:ext cx="614362"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rPr>
              <a:t>1990</a:t>
            </a:r>
          </a:p>
        </p:txBody>
      </p:sp>
      <p:sp>
        <p:nvSpPr>
          <p:cNvPr id="446546" name="Text Box 82"/>
          <p:cNvSpPr txBox="1">
            <a:spLocks noChangeArrowheads="1"/>
          </p:cNvSpPr>
          <p:nvPr/>
        </p:nvSpPr>
        <p:spPr bwMode="auto">
          <a:xfrm>
            <a:off x="654050" y="5775325"/>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rPr>
              <a:t>No Data          &lt;10%           10%–14%	    15%–19%           20%–24%          25%–29%           ≥30%</a:t>
            </a:r>
            <a:r>
              <a:rPr lang="en-US" sz="1400">
                <a:latin typeface="Arial Narrow" pitchFamily="34" charset="0"/>
              </a:rPr>
              <a:t>  </a:t>
            </a:r>
          </a:p>
        </p:txBody>
      </p:sp>
      <p:sp>
        <p:nvSpPr>
          <p:cNvPr id="446547" name="Rectangle 83"/>
          <p:cNvSpPr>
            <a:spLocks noChangeArrowheads="1"/>
          </p:cNvSpPr>
          <p:nvPr/>
        </p:nvSpPr>
        <p:spPr bwMode="auto">
          <a:xfrm>
            <a:off x="488950" y="5837238"/>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46548" name="Rectangle 84"/>
          <p:cNvSpPr>
            <a:spLocks noChangeArrowheads="1"/>
          </p:cNvSpPr>
          <p:nvPr/>
        </p:nvSpPr>
        <p:spPr bwMode="auto">
          <a:xfrm>
            <a:off x="1408113" y="5834063"/>
            <a:ext cx="207962"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46549" name="Rectangle 85"/>
          <p:cNvSpPr>
            <a:spLocks noChangeArrowheads="1"/>
          </p:cNvSpPr>
          <p:nvPr/>
        </p:nvSpPr>
        <p:spPr bwMode="auto">
          <a:xfrm>
            <a:off x="2197100" y="5846763"/>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ndParaRPr>
          </a:p>
        </p:txBody>
      </p:sp>
      <p:sp>
        <p:nvSpPr>
          <p:cNvPr id="446550" name="Rectangle 86"/>
          <p:cNvSpPr>
            <a:spLocks noChangeArrowheads="1"/>
          </p:cNvSpPr>
          <p:nvPr/>
        </p:nvSpPr>
        <p:spPr bwMode="auto">
          <a:xfrm>
            <a:off x="3359150" y="58420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46551" name="Rectangle 87"/>
          <p:cNvSpPr>
            <a:spLocks noChangeArrowheads="1"/>
          </p:cNvSpPr>
          <p:nvPr/>
        </p:nvSpPr>
        <p:spPr bwMode="auto">
          <a:xfrm>
            <a:off x="5581650" y="58293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46552" name="Rectangle 88"/>
          <p:cNvSpPr>
            <a:spLocks noChangeArrowheads="1"/>
          </p:cNvSpPr>
          <p:nvPr/>
        </p:nvSpPr>
        <p:spPr bwMode="auto">
          <a:xfrm>
            <a:off x="4457700" y="5826125"/>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46553" name="Rectangle 89"/>
          <p:cNvSpPr>
            <a:spLocks noChangeArrowheads="1"/>
          </p:cNvSpPr>
          <p:nvPr/>
        </p:nvSpPr>
        <p:spPr bwMode="auto">
          <a:xfrm>
            <a:off x="395288" y="5773738"/>
            <a:ext cx="7904162" cy="350837"/>
          </a:xfrm>
          <a:prstGeom prst="rect">
            <a:avLst/>
          </a:prstGeom>
          <a:noFill/>
          <a:ln w="9525">
            <a:solidFill>
              <a:schemeClr val="tx1"/>
            </a:solidFill>
            <a:miter lim="800000"/>
            <a:headEnd/>
            <a:tailEnd/>
          </a:ln>
          <a:effectLst/>
        </p:spPr>
        <p:txBody>
          <a:bodyPr wrap="none" anchor="ctr"/>
          <a:lstStyle/>
          <a:p>
            <a:endParaRPr lang="en-US"/>
          </a:p>
        </p:txBody>
      </p:sp>
      <p:sp>
        <p:nvSpPr>
          <p:cNvPr id="446554" name="Rectangle 90" descr="20%"/>
          <p:cNvSpPr>
            <a:spLocks noChangeArrowheads="1"/>
          </p:cNvSpPr>
          <p:nvPr/>
        </p:nvSpPr>
        <p:spPr bwMode="auto">
          <a:xfrm>
            <a:off x="6632575" y="5829300"/>
            <a:ext cx="209550"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grpSp>
        <p:nvGrpSpPr>
          <p:cNvPr id="446555" name="Group 91"/>
          <p:cNvGrpSpPr>
            <a:grpSpLocks/>
          </p:cNvGrpSpPr>
          <p:nvPr/>
        </p:nvGrpSpPr>
        <p:grpSpPr bwMode="auto">
          <a:xfrm>
            <a:off x="5372100" y="1527175"/>
            <a:ext cx="3284538" cy="1911350"/>
            <a:chOff x="728" y="1077"/>
            <a:chExt cx="4371" cy="2247"/>
          </a:xfrm>
        </p:grpSpPr>
        <p:sp>
          <p:nvSpPr>
            <p:cNvPr id="446556" name="Freeform 92"/>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57" name="Freeform 93"/>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58" name="Freeform 94"/>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59" name="Freeform 95"/>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60" name="Freeform 96"/>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61" name="Freeform 97"/>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62" name="Freeform 98"/>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46563" name="Group 99"/>
            <p:cNvGrpSpPr>
              <a:grpSpLocks/>
            </p:cNvGrpSpPr>
            <p:nvPr/>
          </p:nvGrpSpPr>
          <p:grpSpPr bwMode="auto">
            <a:xfrm>
              <a:off x="728" y="1077"/>
              <a:ext cx="4371" cy="2247"/>
              <a:chOff x="728" y="1077"/>
              <a:chExt cx="4371" cy="2247"/>
            </a:xfrm>
          </p:grpSpPr>
          <p:sp>
            <p:nvSpPr>
              <p:cNvPr id="446564" name="Freeform 100"/>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65" name="Freeform 101"/>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66" name="Freeform 102"/>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67" name="Freeform 103"/>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68" name="Freeform 104"/>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69" name="Freeform 105"/>
              <p:cNvSpPr>
                <a:spLocks/>
              </p:cNvSpPr>
              <p:nvPr/>
            </p:nvSpPr>
            <p:spPr bwMode="auto">
              <a:xfrm>
                <a:off x="3296" y="1718"/>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0" name="Freeform 106"/>
              <p:cNvSpPr>
                <a:spLocks/>
              </p:cNvSpPr>
              <p:nvPr/>
            </p:nvSpPr>
            <p:spPr bwMode="auto">
              <a:xfrm>
                <a:off x="3353" y="1962"/>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1" name="Freeform 107"/>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2" name="Freeform 108"/>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3" name="Freeform 109"/>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4" name="Freeform 110"/>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5" name="Freeform 111"/>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6" name="Freeform 112"/>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7" name="Freeform 113"/>
              <p:cNvSpPr>
                <a:spLocks/>
              </p:cNvSpPr>
              <p:nvPr/>
            </p:nvSpPr>
            <p:spPr bwMode="auto">
              <a:xfrm>
                <a:off x="3433" y="2298"/>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8" name="Freeform 114"/>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79" name="Freeform 115"/>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80" name="Freeform 116"/>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81" name="Freeform 117"/>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82" name="Freeform 118"/>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83" name="Freeform 119"/>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84" name="Freeform 120"/>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85" name="Freeform 121"/>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86" name="Freeform 122"/>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87" name="Freeform 123"/>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88" name="Freeform 124"/>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89" name="Freeform 125"/>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46590" name="Freeform 126"/>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91" name="Freeform 127"/>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92" name="Freeform 128"/>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93" name="Freeform 129"/>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594" name="Freeform 130"/>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46595" name="Group 131"/>
              <p:cNvGrpSpPr>
                <a:grpSpLocks/>
              </p:cNvGrpSpPr>
              <p:nvPr/>
            </p:nvGrpSpPr>
            <p:grpSpPr bwMode="auto">
              <a:xfrm>
                <a:off x="728" y="1384"/>
                <a:ext cx="3858" cy="1940"/>
                <a:chOff x="728" y="1384"/>
                <a:chExt cx="3858" cy="1940"/>
              </a:xfrm>
            </p:grpSpPr>
            <p:sp>
              <p:nvSpPr>
                <p:cNvPr id="446596" name="Freeform 132"/>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597" name="Freeform 133"/>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46598" name="Group 134"/>
                <p:cNvGrpSpPr>
                  <a:grpSpLocks/>
                </p:cNvGrpSpPr>
                <p:nvPr/>
              </p:nvGrpSpPr>
              <p:grpSpPr bwMode="auto">
                <a:xfrm>
                  <a:off x="728" y="2448"/>
                  <a:ext cx="1266" cy="876"/>
                  <a:chOff x="768" y="2832"/>
                  <a:chExt cx="1203" cy="876"/>
                </a:xfrm>
              </p:grpSpPr>
              <p:sp>
                <p:nvSpPr>
                  <p:cNvPr id="446599" name="Freeform 135"/>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00" name="Freeform 136"/>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446601" name="Freeform 137"/>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02" name="Freeform 138"/>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46603" name="Freeform 139"/>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04" name="Freeform 140"/>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46605" name="Freeform 141"/>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06" name="Freeform 142"/>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46607" name="Freeform 143"/>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08" name="Freeform 144"/>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46609" name="Freeform 145"/>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10" name="Freeform 146"/>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46611" name="Freeform 147"/>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12" name="Freeform 148"/>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13" name="Freeform 149"/>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46614" name="Freeform 150"/>
                <p:cNvSpPr>
                  <a:spLocks/>
                </p:cNvSpPr>
                <p:nvPr/>
              </p:nvSpPr>
              <p:spPr bwMode="auto">
                <a:xfrm>
                  <a:off x="3474" y="2596"/>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46615" name="Group 151"/>
                <p:cNvGrpSpPr>
                  <a:grpSpLocks/>
                </p:cNvGrpSpPr>
                <p:nvPr/>
              </p:nvGrpSpPr>
              <p:grpSpPr bwMode="auto">
                <a:xfrm>
                  <a:off x="3669" y="1384"/>
                  <a:ext cx="523" cy="468"/>
                  <a:chOff x="3562" y="1636"/>
                  <a:chExt cx="497" cy="468"/>
                </a:xfrm>
              </p:grpSpPr>
              <p:sp>
                <p:nvSpPr>
                  <p:cNvPr id="446616" name="Freeform 1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17" name="Freeform 1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46618" name="Freeform 154"/>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46619" name="Freeform 155"/>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46620" name="Freeform 156"/>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21" name="Freeform 157"/>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22" name="Freeform 158"/>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23" name="Freeform 159"/>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46624" name="Group 160"/>
              <p:cNvGrpSpPr>
                <a:grpSpLocks/>
              </p:cNvGrpSpPr>
              <p:nvPr/>
            </p:nvGrpSpPr>
            <p:grpSpPr bwMode="auto">
              <a:xfrm>
                <a:off x="2038" y="2920"/>
                <a:ext cx="609" cy="371"/>
                <a:chOff x="1991" y="3321"/>
                <a:chExt cx="361" cy="231"/>
              </a:xfrm>
            </p:grpSpPr>
            <p:sp>
              <p:nvSpPr>
                <p:cNvPr id="446625" name="Freeform 16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26" name="Freeform 16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27" name="Freeform 16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28" name="Freeform 16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29" name="Freeform 16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30" name="Freeform 16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31" name="Freeform 16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32" name="Freeform 16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grpSp>
      <p:grpSp>
        <p:nvGrpSpPr>
          <p:cNvPr id="446633" name="Group 169"/>
          <p:cNvGrpSpPr>
            <a:grpSpLocks/>
          </p:cNvGrpSpPr>
          <p:nvPr/>
        </p:nvGrpSpPr>
        <p:grpSpPr bwMode="auto">
          <a:xfrm>
            <a:off x="2732088" y="3522663"/>
            <a:ext cx="3281362" cy="1895475"/>
            <a:chOff x="728" y="1077"/>
            <a:chExt cx="4372" cy="2247"/>
          </a:xfrm>
        </p:grpSpPr>
        <p:sp>
          <p:nvSpPr>
            <p:cNvPr id="446634" name="Freeform 170"/>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46635" name="Group 171"/>
            <p:cNvGrpSpPr>
              <a:grpSpLocks/>
            </p:cNvGrpSpPr>
            <p:nvPr/>
          </p:nvGrpSpPr>
          <p:grpSpPr bwMode="auto">
            <a:xfrm>
              <a:off x="728" y="1077"/>
              <a:ext cx="4276" cy="2247"/>
              <a:chOff x="728" y="1077"/>
              <a:chExt cx="4276" cy="2247"/>
            </a:xfrm>
          </p:grpSpPr>
          <p:sp>
            <p:nvSpPr>
              <p:cNvPr id="446636" name="Freeform 172"/>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37" name="Freeform 173"/>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38" name="Freeform 174"/>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46639" name="Group 175"/>
              <p:cNvGrpSpPr>
                <a:grpSpLocks/>
              </p:cNvGrpSpPr>
              <p:nvPr/>
            </p:nvGrpSpPr>
            <p:grpSpPr bwMode="auto">
              <a:xfrm>
                <a:off x="728" y="1248"/>
                <a:ext cx="4276" cy="2076"/>
                <a:chOff x="728" y="1248"/>
                <a:chExt cx="4276" cy="2076"/>
              </a:xfrm>
            </p:grpSpPr>
            <p:sp>
              <p:nvSpPr>
                <p:cNvPr id="446640" name="Freeform 176"/>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41" name="Freeform 177"/>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42" name="Freeform 178"/>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43" name="Freeform 179"/>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44" name="Freeform 180"/>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45" name="Freeform 181"/>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46" name="Freeform 182"/>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47" name="Freeform 183"/>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48" name="Freeform 184"/>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49" name="Freeform 185"/>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46650" name="Freeform 186"/>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51" name="Freeform 187"/>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52" name="Freeform 188"/>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53" name="Freeform 189"/>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54" name="Freeform 190"/>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55" name="Freeform 191"/>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56" name="Freeform 192"/>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57" name="Freeform 193"/>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58" name="Freeform 194"/>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59" name="Freeform 195"/>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60" name="Freeform 196"/>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61" name="Freeform 197"/>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62" name="Freeform 198"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46663" name="Freeform 199"/>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64" name="Freeform 200"/>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65" name="Freeform 201"/>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66" name="Freeform 202"/>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67" name="Freeform 203"/>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68" name="Freeform 204"/>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69" name="Freeform 205" descr="20%"/>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46670" name="Freeform 206" descr="20%"/>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46671" name="Freeform 207"/>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72" name="Freeform 208"/>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446673" name="Group 209"/>
                <p:cNvGrpSpPr>
                  <a:grpSpLocks/>
                </p:cNvGrpSpPr>
                <p:nvPr/>
              </p:nvGrpSpPr>
              <p:grpSpPr bwMode="auto">
                <a:xfrm>
                  <a:off x="728" y="2448"/>
                  <a:ext cx="1266" cy="876"/>
                  <a:chOff x="768" y="2832"/>
                  <a:chExt cx="1203" cy="876"/>
                </a:xfrm>
              </p:grpSpPr>
              <p:sp>
                <p:nvSpPr>
                  <p:cNvPr id="446674" name="Freeform 210"/>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75" name="Freeform 211"/>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46676" name="Freeform 212"/>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77" name="Freeform 213"/>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46678" name="Freeform 214"/>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79" name="Freeform 215"/>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46680" name="Freeform 216"/>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81" name="Freeform 217"/>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46682" name="Freeform 218"/>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83" name="Freeform 219"/>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46684" name="Freeform 220"/>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85" name="Freeform 221"/>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46686" name="Freeform 222"/>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87" name="Freeform 223"/>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88" name="Freeform 224"/>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446689" name="Group 225"/>
                <p:cNvGrpSpPr>
                  <a:grpSpLocks/>
                </p:cNvGrpSpPr>
                <p:nvPr/>
              </p:nvGrpSpPr>
              <p:grpSpPr bwMode="auto">
                <a:xfrm>
                  <a:off x="3669" y="1384"/>
                  <a:ext cx="523" cy="468"/>
                  <a:chOff x="3562" y="1636"/>
                  <a:chExt cx="497" cy="468"/>
                </a:xfrm>
              </p:grpSpPr>
              <p:sp>
                <p:nvSpPr>
                  <p:cNvPr id="446690" name="Freeform 226"/>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91" name="Freeform 227"/>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46692" name="Freeform 228"/>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93" name="Freeform 229"/>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94" name="Freeform 230"/>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95" name="Freeform 231"/>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96" name="Freeform 232"/>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46697" name="Freeform 233"/>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98" name="Freeform 234"/>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699" name="Freeform 235"/>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700" name="Freeform 236"/>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701" name="Freeform 237"/>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46702" name="Group 238"/>
                <p:cNvGrpSpPr>
                  <a:grpSpLocks/>
                </p:cNvGrpSpPr>
                <p:nvPr/>
              </p:nvGrpSpPr>
              <p:grpSpPr bwMode="auto">
                <a:xfrm>
                  <a:off x="1990" y="2891"/>
                  <a:ext cx="658" cy="400"/>
                  <a:chOff x="1991" y="3321"/>
                  <a:chExt cx="361" cy="231"/>
                </a:xfrm>
              </p:grpSpPr>
              <p:sp>
                <p:nvSpPr>
                  <p:cNvPr id="446703" name="Freeform 23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704" name="Freeform 24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705" name="Freeform 24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706" name="Freeform 24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707" name="Freeform 24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708" name="Freeform 24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709" name="Freeform 24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46710" name="Freeform 24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762000" y="228600"/>
            <a:ext cx="7772400" cy="685800"/>
          </a:xfrm>
        </p:spPr>
        <p:txBody>
          <a:bodyPr/>
          <a:lstStyle/>
          <a:p>
            <a:r>
              <a:rPr lang="en-US"/>
              <a:t>  </a:t>
            </a:r>
            <a:r>
              <a:rPr lang="en-US">
                <a:solidFill>
                  <a:srgbClr val="FFFF00"/>
                </a:solidFill>
              </a:rPr>
              <a:t>Children Walking to School</a:t>
            </a:r>
            <a:r>
              <a:rPr lang="en-US"/>
              <a:t>	</a:t>
            </a:r>
          </a:p>
        </p:txBody>
      </p:sp>
      <p:sp>
        <p:nvSpPr>
          <p:cNvPr id="428035" name="Rectangle 3"/>
          <p:cNvSpPr>
            <a:spLocks noGrp="1" noChangeArrowheads="1"/>
          </p:cNvSpPr>
          <p:nvPr>
            <p:ph type="body" idx="1"/>
          </p:nvPr>
        </p:nvSpPr>
        <p:spPr>
          <a:xfrm>
            <a:off x="-76200" y="1066800"/>
            <a:ext cx="8839200" cy="4114800"/>
          </a:xfrm>
        </p:spPr>
        <p:txBody>
          <a:bodyPr/>
          <a:lstStyle/>
          <a:p>
            <a:pPr algn="ctr"/>
            <a:r>
              <a:rPr lang="en-US">
                <a:solidFill>
                  <a:schemeClr val="bg1"/>
                </a:solidFill>
              </a:rPr>
              <a:t>Parental reported barriers to walking/biking to school: 55% distance, 40% traffic danger</a:t>
            </a:r>
          </a:p>
        </p:txBody>
      </p:sp>
      <p:sp>
        <p:nvSpPr>
          <p:cNvPr id="428036" name="Text Box 4"/>
          <p:cNvSpPr txBox="1">
            <a:spLocks noChangeArrowheads="1"/>
          </p:cNvSpPr>
          <p:nvPr/>
        </p:nvSpPr>
        <p:spPr bwMode="auto">
          <a:xfrm>
            <a:off x="1203325" y="5799138"/>
            <a:ext cx="184150" cy="762000"/>
          </a:xfrm>
          <a:prstGeom prst="rect">
            <a:avLst/>
          </a:prstGeom>
          <a:noFill/>
          <a:ln w="12700" cap="sq">
            <a:noFill/>
            <a:miter lim="800000"/>
            <a:headEnd type="none" w="sm" len="sm"/>
            <a:tailEnd type="none" w="sm" len="sm"/>
          </a:ln>
          <a:effectLst/>
        </p:spPr>
        <p:txBody>
          <a:bodyPr wrap="none">
            <a:spAutoFit/>
          </a:bodyPr>
          <a:lstStyle/>
          <a:p>
            <a:pPr algn="ctr" eaLnBrk="0" hangingPunct="0"/>
            <a:endParaRPr lang="en-US" sz="4400">
              <a:solidFill>
                <a:schemeClr val="tx2"/>
              </a:solidFill>
              <a:latin typeface="Tahoma" pitchFamily="34" charset="0"/>
            </a:endParaRPr>
          </a:p>
        </p:txBody>
      </p:sp>
      <p:sp>
        <p:nvSpPr>
          <p:cNvPr id="428037" name="Text Box 5"/>
          <p:cNvSpPr txBox="1">
            <a:spLocks noChangeArrowheads="1"/>
          </p:cNvSpPr>
          <p:nvPr/>
        </p:nvSpPr>
        <p:spPr bwMode="auto">
          <a:xfrm>
            <a:off x="5410200" y="6096000"/>
            <a:ext cx="3717925" cy="762000"/>
          </a:xfrm>
          <a:prstGeom prst="rect">
            <a:avLst/>
          </a:prstGeom>
          <a:noFill/>
          <a:ln w="12700" cap="sq">
            <a:noFill/>
            <a:miter lim="800000"/>
            <a:headEnd type="none" w="sm" len="sm"/>
            <a:tailEnd type="none" w="sm" len="sm"/>
          </a:ln>
          <a:effectLst/>
        </p:spPr>
        <p:txBody>
          <a:bodyPr wrap="none">
            <a:spAutoFit/>
          </a:bodyPr>
          <a:lstStyle/>
          <a:p>
            <a:pPr algn="ctr" eaLnBrk="0" hangingPunct="0"/>
            <a:r>
              <a:rPr lang="en-US" sz="1600">
                <a:solidFill>
                  <a:schemeClr val="bg1"/>
                </a:solidFill>
                <a:latin typeface="Tahoma" pitchFamily="34" charset="0"/>
              </a:rPr>
              <a:t>Source: MMWR 2002;51(32):701-704</a:t>
            </a:r>
            <a:r>
              <a:rPr lang="en-US" sz="4400">
                <a:solidFill>
                  <a:schemeClr val="tx2"/>
                </a:solidFill>
                <a:latin typeface="Tahoma" pitchFamily="34" charset="0"/>
              </a:rPr>
              <a:t> </a:t>
            </a:r>
          </a:p>
        </p:txBody>
      </p:sp>
      <p:pic>
        <p:nvPicPr>
          <p:cNvPr id="428038" name="Picture 6" descr="us_ca_studiocity_carpave1"/>
          <p:cNvPicPr>
            <a:picLocks noChangeAspect="1" noChangeArrowheads="1"/>
          </p:cNvPicPr>
          <p:nvPr/>
        </p:nvPicPr>
        <p:blipFill>
          <a:blip r:embed="rId2" cstate="print"/>
          <a:srcRect/>
          <a:stretch>
            <a:fillRect/>
          </a:stretch>
        </p:blipFill>
        <p:spPr bwMode="auto">
          <a:xfrm>
            <a:off x="1371600" y="2179638"/>
            <a:ext cx="6400800" cy="4187825"/>
          </a:xfrm>
          <a:prstGeom prst="rect">
            <a:avLst/>
          </a:prstGeom>
          <a:noFill/>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4267200" y="6400800"/>
            <a:ext cx="4572000" cy="914400"/>
          </a:xfrm>
          <a:prstGeom prst="rect">
            <a:avLst/>
          </a:prstGeom>
          <a:noFill/>
          <a:ln w="9525">
            <a:noFill/>
            <a:miter lim="800000"/>
            <a:headEnd/>
            <a:tailEnd/>
          </a:ln>
          <a:effectLst/>
        </p:spPr>
        <p:txBody>
          <a:bodyPr>
            <a:spAutoFit/>
          </a:bodyPr>
          <a:lstStyle/>
          <a:p>
            <a:pPr algn="r" eaLnBrk="0" hangingPunct="0">
              <a:spcBef>
                <a:spcPct val="50000"/>
              </a:spcBef>
            </a:pPr>
            <a:r>
              <a:rPr lang="en-US">
                <a:solidFill>
                  <a:schemeClr val="bg1"/>
                </a:solidFill>
                <a:latin typeface="Tahoma" pitchFamily="34" charset="0"/>
              </a:rPr>
              <a:t>Friedman et al. </a:t>
            </a:r>
            <a:r>
              <a:rPr lang="en-US" i="1">
                <a:solidFill>
                  <a:schemeClr val="bg1"/>
                </a:solidFill>
                <a:latin typeface="Tahoma" pitchFamily="34" charset="0"/>
              </a:rPr>
              <a:t>JAMA</a:t>
            </a:r>
            <a:r>
              <a:rPr lang="en-US">
                <a:solidFill>
                  <a:schemeClr val="bg1"/>
                </a:solidFill>
                <a:latin typeface="Tahoma" pitchFamily="34" charset="0"/>
              </a:rPr>
              <a:t> 2001;285:897</a:t>
            </a:r>
          </a:p>
          <a:p>
            <a:pPr eaLnBrk="0" hangingPunct="0">
              <a:spcBef>
                <a:spcPct val="50000"/>
              </a:spcBef>
            </a:pPr>
            <a:endParaRPr lang="en-US" sz="2400">
              <a:latin typeface="Tahoma" pitchFamily="34" charset="0"/>
            </a:endParaRPr>
          </a:p>
        </p:txBody>
      </p:sp>
      <p:sp>
        <p:nvSpPr>
          <p:cNvPr id="431107" name="Rectangle 3"/>
          <p:cNvSpPr>
            <a:spLocks noGrp="1" noChangeArrowheads="1"/>
          </p:cNvSpPr>
          <p:nvPr>
            <p:ph type="title"/>
          </p:nvPr>
        </p:nvSpPr>
        <p:spPr>
          <a:xfrm>
            <a:off x="685800" y="304800"/>
            <a:ext cx="7772400" cy="838200"/>
          </a:xfrm>
        </p:spPr>
        <p:txBody>
          <a:bodyPr/>
          <a:lstStyle/>
          <a:p>
            <a:r>
              <a:rPr lang="en-US">
                <a:solidFill>
                  <a:srgbClr val="FFFF00"/>
                </a:solidFill>
              </a:rPr>
              <a:t>Asthma and Air Pollution</a:t>
            </a:r>
          </a:p>
        </p:txBody>
      </p:sp>
      <p:sp>
        <p:nvSpPr>
          <p:cNvPr id="431108" name="Text Box 4"/>
          <p:cNvSpPr txBox="1">
            <a:spLocks noChangeArrowheads="1"/>
          </p:cNvSpPr>
          <p:nvPr/>
        </p:nvSpPr>
        <p:spPr bwMode="auto">
          <a:xfrm>
            <a:off x="304800" y="4318000"/>
            <a:ext cx="8458200" cy="2014538"/>
          </a:xfrm>
          <a:prstGeom prst="rect">
            <a:avLst/>
          </a:prstGeom>
          <a:noFill/>
          <a:ln w="12700" cap="sq">
            <a:noFill/>
            <a:miter lim="800000"/>
            <a:headEnd type="none" w="sm" len="sm"/>
            <a:tailEnd type="none" w="sm" len="sm"/>
          </a:ln>
          <a:effectLst/>
        </p:spPr>
        <p:txBody>
          <a:bodyPr>
            <a:spAutoFit/>
          </a:bodyPr>
          <a:lstStyle/>
          <a:p>
            <a:pPr marL="457200" indent="-457200" eaLnBrk="0" hangingPunct="0">
              <a:spcBef>
                <a:spcPct val="50000"/>
              </a:spcBef>
              <a:buClr>
                <a:srgbClr val="FFFF00"/>
              </a:buClr>
              <a:buFontTx/>
              <a:buChar char="•"/>
            </a:pPr>
            <a:r>
              <a:rPr lang="en-US" sz="2800">
                <a:solidFill>
                  <a:schemeClr val="bg1"/>
                </a:solidFill>
                <a:latin typeface="Tahoma" pitchFamily="34" charset="0"/>
              </a:rPr>
              <a:t>Asthma-related emergency room visits by children decreased 42%</a:t>
            </a:r>
          </a:p>
          <a:p>
            <a:pPr marL="457200" indent="-457200" eaLnBrk="0" hangingPunct="0">
              <a:spcBef>
                <a:spcPct val="50000"/>
              </a:spcBef>
              <a:buClr>
                <a:srgbClr val="FFFF00"/>
              </a:buClr>
              <a:buFontTx/>
              <a:buChar char="•"/>
            </a:pPr>
            <a:r>
              <a:rPr lang="en-US" sz="2800">
                <a:solidFill>
                  <a:schemeClr val="bg1"/>
                </a:solidFill>
                <a:latin typeface="Tahoma" pitchFamily="34" charset="0"/>
              </a:rPr>
              <a:t>Children’s emergency visits for non-asthma causes did not change during same period</a:t>
            </a:r>
          </a:p>
        </p:txBody>
      </p:sp>
      <p:pic>
        <p:nvPicPr>
          <p:cNvPr id="431109" name="Picture 5" descr="PHIL"/>
          <p:cNvPicPr>
            <a:picLocks noGrp="1" noChangeAspect="1" noChangeArrowheads="1"/>
          </p:cNvPicPr>
          <p:nvPr>
            <p:ph idx="1"/>
          </p:nvPr>
        </p:nvPicPr>
        <p:blipFill>
          <a:blip r:embed="rId2" cstate="print"/>
          <a:srcRect/>
          <a:stretch>
            <a:fillRect/>
          </a:stretch>
        </p:blipFill>
        <p:spPr>
          <a:xfrm>
            <a:off x="5486400" y="1524000"/>
            <a:ext cx="3048000" cy="2286000"/>
          </a:xfrm>
          <a:noFill/>
          <a:ln/>
        </p:spPr>
      </p:pic>
      <p:sp>
        <p:nvSpPr>
          <p:cNvPr id="431110" name="Rectangle 6"/>
          <p:cNvSpPr>
            <a:spLocks noChangeArrowheads="1"/>
          </p:cNvSpPr>
          <p:nvPr/>
        </p:nvSpPr>
        <p:spPr bwMode="auto">
          <a:xfrm>
            <a:off x="304800" y="1308100"/>
            <a:ext cx="5222875" cy="3509963"/>
          </a:xfrm>
          <a:prstGeom prst="rect">
            <a:avLst/>
          </a:prstGeom>
          <a:noFill/>
          <a:ln w="12700" cap="sq">
            <a:noFill/>
            <a:miter lim="800000"/>
            <a:headEnd type="none" w="sm" len="sm"/>
            <a:tailEnd type="none" w="sm" len="sm"/>
          </a:ln>
          <a:effectLst/>
        </p:spPr>
        <p:txBody>
          <a:bodyPr>
            <a:spAutoFit/>
          </a:bodyPr>
          <a:lstStyle/>
          <a:p>
            <a:pPr marL="457200" indent="-457200" eaLnBrk="0" hangingPunct="0">
              <a:spcBef>
                <a:spcPct val="50000"/>
              </a:spcBef>
              <a:buClr>
                <a:srgbClr val="FFFF00"/>
              </a:buClr>
              <a:buFontTx/>
              <a:buChar char="•"/>
            </a:pPr>
            <a:r>
              <a:rPr lang="en-US" sz="2800">
                <a:solidFill>
                  <a:schemeClr val="bg1"/>
                </a:solidFill>
                <a:latin typeface="Tahoma" pitchFamily="34" charset="0"/>
              </a:rPr>
              <a:t>Natural experiment during 1996 Summer Olympic games in Atlanta</a:t>
            </a:r>
          </a:p>
          <a:p>
            <a:pPr marL="457200" indent="-457200" eaLnBrk="0" hangingPunct="0">
              <a:spcBef>
                <a:spcPct val="50000"/>
              </a:spcBef>
              <a:buClr>
                <a:srgbClr val="FFFF00"/>
              </a:buClr>
              <a:buFontTx/>
              <a:buChar char="•"/>
            </a:pPr>
            <a:r>
              <a:rPr lang="en-US" sz="2800">
                <a:solidFill>
                  <a:schemeClr val="bg1"/>
                </a:solidFill>
                <a:latin typeface="Tahoma" pitchFamily="34" charset="0"/>
              </a:rPr>
              <a:t>Peak morning traffic decreased 23% and peak ozone levels decreased 28%</a:t>
            </a:r>
          </a:p>
          <a:p>
            <a:pPr marL="457200" indent="-457200" eaLnBrk="0" hangingPunct="0">
              <a:spcBef>
                <a:spcPct val="50000"/>
              </a:spcBef>
              <a:buClr>
                <a:srgbClr val="FFFF00"/>
              </a:buClr>
            </a:pPr>
            <a:endParaRPr lang="en-US" sz="2800">
              <a:solidFill>
                <a:schemeClr val="bg1"/>
              </a:solidFill>
              <a:latin typeface="Tahoma" pitchFamily="34" charset="0"/>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685800" y="228600"/>
            <a:ext cx="7772400" cy="609600"/>
          </a:xfrm>
        </p:spPr>
        <p:txBody>
          <a:bodyPr/>
          <a:lstStyle/>
          <a:p>
            <a:r>
              <a:rPr lang="en-US">
                <a:solidFill>
                  <a:srgbClr val="FFFF00"/>
                </a:solidFill>
              </a:rPr>
              <a:t>Water Quality</a:t>
            </a:r>
          </a:p>
        </p:txBody>
      </p:sp>
      <p:sp>
        <p:nvSpPr>
          <p:cNvPr id="429059" name="Rectangle 3"/>
          <p:cNvSpPr>
            <a:spLocks noGrp="1" noChangeArrowheads="1"/>
          </p:cNvSpPr>
          <p:nvPr>
            <p:ph type="body" idx="1"/>
          </p:nvPr>
        </p:nvSpPr>
        <p:spPr>
          <a:xfrm>
            <a:off x="304800" y="1219200"/>
            <a:ext cx="7467600" cy="4495800"/>
          </a:xfrm>
        </p:spPr>
        <p:txBody>
          <a:bodyPr/>
          <a:lstStyle/>
          <a:p>
            <a:pPr>
              <a:lnSpc>
                <a:spcPct val="90000"/>
              </a:lnSpc>
              <a:buClr>
                <a:srgbClr val="FFFF00"/>
              </a:buClr>
            </a:pPr>
            <a:r>
              <a:rPr lang="en-US">
                <a:solidFill>
                  <a:schemeClr val="bg1"/>
                </a:solidFill>
                <a:sym typeface="Symbol" pitchFamily="18" charset="2"/>
              </a:rPr>
              <a:t>Water run-off from roads and parking lots can pollute water supplies with possible impact on human health</a:t>
            </a:r>
          </a:p>
          <a:p>
            <a:pPr>
              <a:lnSpc>
                <a:spcPct val="90000"/>
              </a:lnSpc>
              <a:buClr>
                <a:srgbClr val="FFFF00"/>
              </a:buClr>
              <a:buFontTx/>
              <a:buNone/>
            </a:pPr>
            <a:endParaRPr lang="en-US">
              <a:solidFill>
                <a:schemeClr val="bg1"/>
              </a:solidFill>
              <a:sym typeface="Symbol" pitchFamily="18" charset="2"/>
            </a:endParaRPr>
          </a:p>
          <a:p>
            <a:pPr>
              <a:spcBef>
                <a:spcPct val="0"/>
              </a:spcBef>
              <a:buClr>
                <a:srgbClr val="FFFF00"/>
              </a:buClr>
            </a:pPr>
            <a:r>
              <a:rPr lang="en-US">
                <a:solidFill>
                  <a:schemeClr val="bg1"/>
                </a:solidFill>
                <a:sym typeface="Symbol" pitchFamily="18" charset="2"/>
              </a:rPr>
              <a:t>Increased erosion and </a:t>
            </a:r>
          </a:p>
          <a:p>
            <a:pPr>
              <a:spcBef>
                <a:spcPct val="0"/>
              </a:spcBef>
              <a:buClr>
                <a:srgbClr val="FFFF00"/>
              </a:buClr>
              <a:buFontTx/>
              <a:buNone/>
            </a:pPr>
            <a:r>
              <a:rPr lang="en-US">
                <a:solidFill>
                  <a:schemeClr val="bg1"/>
                </a:solidFill>
                <a:sym typeface="Symbol" pitchFamily="18" charset="2"/>
              </a:rPr>
              <a:t>   stream siltation causes</a:t>
            </a:r>
          </a:p>
          <a:p>
            <a:pPr>
              <a:spcBef>
                <a:spcPct val="0"/>
              </a:spcBef>
              <a:buClr>
                <a:srgbClr val="FFFF00"/>
              </a:buClr>
              <a:buFontTx/>
              <a:buNone/>
            </a:pPr>
            <a:r>
              <a:rPr lang="en-US">
                <a:solidFill>
                  <a:schemeClr val="bg1"/>
                </a:solidFill>
                <a:sym typeface="Symbol" pitchFamily="18" charset="2"/>
              </a:rPr>
              <a:t>   environmental damage</a:t>
            </a:r>
          </a:p>
          <a:p>
            <a:pPr>
              <a:spcBef>
                <a:spcPct val="0"/>
              </a:spcBef>
              <a:buClr>
                <a:srgbClr val="FFFF00"/>
              </a:buClr>
              <a:buFontTx/>
              <a:buNone/>
            </a:pPr>
            <a:r>
              <a:rPr lang="en-US">
                <a:solidFill>
                  <a:schemeClr val="bg1"/>
                </a:solidFill>
                <a:sym typeface="Symbol" pitchFamily="18" charset="2"/>
              </a:rPr>
              <a:t>   and may affect water</a:t>
            </a:r>
          </a:p>
          <a:p>
            <a:pPr>
              <a:spcBef>
                <a:spcPct val="0"/>
              </a:spcBef>
              <a:buClr>
                <a:srgbClr val="FFFF00"/>
              </a:buClr>
              <a:buFontTx/>
              <a:buNone/>
            </a:pPr>
            <a:r>
              <a:rPr lang="en-US">
                <a:solidFill>
                  <a:schemeClr val="bg1"/>
                </a:solidFill>
                <a:sym typeface="Symbol" pitchFamily="18" charset="2"/>
              </a:rPr>
              <a:t>   treatment plants</a:t>
            </a:r>
            <a:endParaRPr lang="en-US">
              <a:solidFill>
                <a:schemeClr val="bg1"/>
              </a:solidFill>
            </a:endParaRPr>
          </a:p>
        </p:txBody>
      </p:sp>
      <p:graphicFrame>
        <p:nvGraphicFramePr>
          <p:cNvPr id="429060" name="Object 4"/>
          <p:cNvGraphicFramePr>
            <a:graphicFrameLocks noChangeAspect="1"/>
          </p:cNvGraphicFramePr>
          <p:nvPr/>
        </p:nvGraphicFramePr>
        <p:xfrm>
          <a:off x="5181600" y="2971800"/>
          <a:ext cx="4191000" cy="3143250"/>
        </p:xfrm>
        <a:graphic>
          <a:graphicData uri="http://schemas.openxmlformats.org/presentationml/2006/ole">
            <p:oleObj spid="_x0000_s429060" name="Photo House" r:id="rId4" imgW="8025397" imgH="5257143" progId="">
              <p:embed/>
            </p:oleObj>
          </a:graphicData>
        </a:graphic>
      </p:graphicFrame>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normAutofit fontScale="90000"/>
          </a:bodyPr>
          <a:lstStyle/>
          <a:p>
            <a:r>
              <a:rPr lang="en-US" sz="3600" b="1" dirty="0">
                <a:solidFill>
                  <a:srgbClr val="FFFF00"/>
                </a:solidFill>
              </a:rPr>
              <a:t>Deaths and Injuries to Motor Vehicle Occupants and Pedestrians</a:t>
            </a:r>
          </a:p>
        </p:txBody>
      </p:sp>
      <p:sp>
        <p:nvSpPr>
          <p:cNvPr id="432131" name="Rectangle 3"/>
          <p:cNvSpPr>
            <a:spLocks noGrp="1" noChangeArrowheads="1"/>
          </p:cNvSpPr>
          <p:nvPr>
            <p:ph type="body" sz="half" idx="1"/>
          </p:nvPr>
        </p:nvSpPr>
        <p:spPr>
          <a:xfrm>
            <a:off x="152400" y="1600200"/>
            <a:ext cx="8686800" cy="4525963"/>
          </a:xfrm>
        </p:spPr>
        <p:txBody>
          <a:bodyPr/>
          <a:lstStyle/>
          <a:p>
            <a:pPr>
              <a:buClr>
                <a:srgbClr val="FFFF00"/>
              </a:buClr>
            </a:pPr>
            <a:r>
              <a:rPr lang="en-US" sz="2800" dirty="0">
                <a:solidFill>
                  <a:schemeClr val="bg1"/>
                </a:solidFill>
              </a:rPr>
              <a:t>Leading cause of deaths among persons 1-34 years old</a:t>
            </a:r>
          </a:p>
          <a:p>
            <a:pPr>
              <a:buClr>
                <a:srgbClr val="FFFF00"/>
              </a:buClr>
            </a:pPr>
            <a:r>
              <a:rPr lang="en-US" sz="2800" dirty="0">
                <a:solidFill>
                  <a:schemeClr val="bg1"/>
                </a:solidFill>
              </a:rPr>
              <a:t>Annual toll from motor vehicle crashes in United States: </a:t>
            </a:r>
          </a:p>
          <a:p>
            <a:pPr lvl="1">
              <a:buClr>
                <a:srgbClr val="FFFF00"/>
              </a:buClr>
              <a:buFontTx/>
              <a:buChar char="•"/>
            </a:pPr>
            <a:r>
              <a:rPr lang="en-US" dirty="0" smtClean="0">
                <a:solidFill>
                  <a:schemeClr val="bg1"/>
                </a:solidFill>
              </a:rPr>
              <a:t>34,000 </a:t>
            </a:r>
            <a:r>
              <a:rPr lang="en-US" dirty="0">
                <a:solidFill>
                  <a:schemeClr val="bg1"/>
                </a:solidFill>
              </a:rPr>
              <a:t>deaths</a:t>
            </a:r>
          </a:p>
          <a:p>
            <a:pPr lvl="1">
              <a:buClr>
                <a:srgbClr val="FFFF00"/>
              </a:buClr>
              <a:buFontTx/>
              <a:buChar char="•"/>
            </a:pPr>
            <a:r>
              <a:rPr lang="en-US" dirty="0" smtClean="0">
                <a:solidFill>
                  <a:schemeClr val="bg1"/>
                </a:solidFill>
              </a:rPr>
              <a:t>2.4 </a:t>
            </a:r>
            <a:r>
              <a:rPr lang="en-US" dirty="0">
                <a:solidFill>
                  <a:schemeClr val="bg1"/>
                </a:solidFill>
              </a:rPr>
              <a:t>million nonfatal injuries</a:t>
            </a:r>
          </a:p>
          <a:p>
            <a:pPr lvl="1">
              <a:buClr>
                <a:srgbClr val="FFFF00"/>
              </a:buClr>
              <a:buFontTx/>
              <a:buChar char="•"/>
            </a:pPr>
            <a:r>
              <a:rPr lang="en-US" dirty="0" smtClean="0">
                <a:solidFill>
                  <a:schemeClr val="bg1"/>
                </a:solidFill>
              </a:rPr>
              <a:t>$100 </a:t>
            </a:r>
            <a:r>
              <a:rPr lang="en-US" dirty="0">
                <a:solidFill>
                  <a:schemeClr val="bg1"/>
                </a:solidFill>
              </a:rPr>
              <a:t>billion in costs</a:t>
            </a:r>
          </a:p>
          <a:p>
            <a:pPr>
              <a:buClr>
                <a:srgbClr val="FFFF00"/>
              </a:buClr>
            </a:pPr>
            <a:endParaRPr lang="en-US" sz="2400" dirty="0">
              <a:solidFill>
                <a:schemeClr val="bg1"/>
              </a:solidFill>
            </a:endParaRPr>
          </a:p>
        </p:txBody>
      </p:sp>
      <p:sp>
        <p:nvSpPr>
          <p:cNvPr id="432132" name="Text Box 4"/>
          <p:cNvSpPr txBox="1">
            <a:spLocks noChangeArrowheads="1"/>
          </p:cNvSpPr>
          <p:nvPr/>
        </p:nvSpPr>
        <p:spPr bwMode="auto">
          <a:xfrm>
            <a:off x="1219200" y="5562600"/>
            <a:ext cx="3200400" cy="523220"/>
          </a:xfrm>
          <a:prstGeom prst="rect">
            <a:avLst/>
          </a:prstGeom>
          <a:noFill/>
          <a:ln w="12700" cap="sq">
            <a:noFill/>
            <a:miter lim="800000"/>
            <a:headEnd type="none" w="sm" len="sm"/>
            <a:tailEnd type="none" w="sm" len="sm"/>
          </a:ln>
          <a:effectLst/>
        </p:spPr>
        <p:txBody>
          <a:bodyPr wrap="square">
            <a:spAutoFit/>
          </a:bodyPr>
          <a:lstStyle/>
          <a:p>
            <a:pPr eaLnBrk="0" hangingPunct="0">
              <a:spcBef>
                <a:spcPct val="50000"/>
              </a:spcBef>
            </a:pPr>
            <a:r>
              <a:rPr lang="en-US" sz="1400" dirty="0">
                <a:solidFill>
                  <a:schemeClr val="bg1"/>
                </a:solidFill>
                <a:latin typeface="Tahoma" charset="0"/>
              </a:rPr>
              <a:t>Sources: </a:t>
            </a:r>
            <a:r>
              <a:rPr lang="en-US" sz="1400" dirty="0" smtClean="0">
                <a:solidFill>
                  <a:schemeClr val="bg1"/>
                </a:solidFill>
                <a:latin typeface="Tahoma" charset="0"/>
              </a:rPr>
              <a:t> NHTSA 2010; USDOT 2008; Naumann 2010</a:t>
            </a:r>
            <a:r>
              <a:rPr lang="en-US" sz="1400" dirty="0" smtClean="0">
                <a:latin typeface="Tahoma" charset="0"/>
              </a:rPr>
              <a:t> </a:t>
            </a:r>
            <a:endParaRPr lang="en-US" sz="1400" dirty="0">
              <a:latin typeface="Tahoma" charset="0"/>
            </a:endParaRPr>
          </a:p>
        </p:txBody>
      </p:sp>
      <p:sp>
        <p:nvSpPr>
          <p:cNvPr id="432133" name="Text Box 5"/>
          <p:cNvSpPr txBox="1">
            <a:spLocks noChangeArrowheads="1"/>
          </p:cNvSpPr>
          <p:nvPr/>
        </p:nvSpPr>
        <p:spPr bwMode="auto">
          <a:xfrm>
            <a:off x="1143000" y="1447800"/>
            <a:ext cx="6705600" cy="7620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endParaRPr lang="en-US" sz="4400">
              <a:solidFill>
                <a:schemeClr val="tx2"/>
              </a:solidFill>
              <a:latin typeface="Tahoma" charset="0"/>
            </a:endParaRPr>
          </a:p>
        </p:txBody>
      </p:sp>
      <p:sp>
        <p:nvSpPr>
          <p:cNvPr id="432134" name="Text Box 6"/>
          <p:cNvSpPr txBox="1">
            <a:spLocks noChangeArrowheads="1"/>
          </p:cNvSpPr>
          <p:nvPr/>
        </p:nvSpPr>
        <p:spPr bwMode="auto">
          <a:xfrm>
            <a:off x="7146925" y="4732338"/>
            <a:ext cx="184150" cy="762000"/>
          </a:xfrm>
          <a:prstGeom prst="rect">
            <a:avLst/>
          </a:prstGeom>
          <a:noFill/>
          <a:ln w="12700" cap="sq">
            <a:noFill/>
            <a:miter lim="800000"/>
            <a:headEnd type="none" w="sm" len="sm"/>
            <a:tailEnd type="none" w="sm" len="sm"/>
          </a:ln>
          <a:effectLst/>
        </p:spPr>
        <p:txBody>
          <a:bodyPr wrap="none">
            <a:spAutoFit/>
          </a:bodyPr>
          <a:lstStyle/>
          <a:p>
            <a:pPr algn="ctr" eaLnBrk="0" hangingPunct="0"/>
            <a:endParaRPr lang="en-US" sz="4400">
              <a:solidFill>
                <a:schemeClr val="tx2"/>
              </a:solidFill>
              <a:latin typeface="Tahoma" charset="0"/>
            </a:endParaRPr>
          </a:p>
        </p:txBody>
      </p:sp>
      <p:pic>
        <p:nvPicPr>
          <p:cNvPr id="432135" name="Picture 7" descr="sprawl20"/>
          <p:cNvPicPr>
            <a:picLocks noGrp="1" noChangeAspect="1" noChangeArrowheads="1"/>
          </p:cNvPicPr>
          <p:nvPr>
            <p:ph sz="half" idx="2"/>
          </p:nvPr>
        </p:nvPicPr>
        <p:blipFill>
          <a:blip r:embed="rId3" cstate="print"/>
          <a:srcRect/>
          <a:stretch>
            <a:fillRect/>
          </a:stretch>
        </p:blipFill>
        <p:spPr>
          <a:xfrm>
            <a:off x="5181600" y="3581400"/>
            <a:ext cx="3962400" cy="3048000"/>
          </a:xfrm>
          <a:noFill/>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304800" y="838200"/>
            <a:ext cx="8382000" cy="701675"/>
          </a:xfrm>
          <a:noFill/>
          <a:ln/>
        </p:spPr>
        <p:txBody>
          <a:bodyPr anchor="b"/>
          <a:lstStyle/>
          <a:p>
            <a:r>
              <a:rPr lang="en-US" sz="4000">
                <a:solidFill>
                  <a:srgbClr val="FFFF00"/>
                </a:solidFill>
              </a:rPr>
              <a:t>Mental Health Issues that may Relate to Community Design</a:t>
            </a:r>
          </a:p>
        </p:txBody>
      </p:sp>
      <p:sp>
        <p:nvSpPr>
          <p:cNvPr id="434179" name="Text Box 3"/>
          <p:cNvSpPr txBox="1">
            <a:spLocks noChangeArrowheads="1"/>
          </p:cNvSpPr>
          <p:nvPr/>
        </p:nvSpPr>
        <p:spPr bwMode="auto">
          <a:xfrm>
            <a:off x="0" y="2057400"/>
            <a:ext cx="8839200" cy="4572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400">
                <a:latin typeface="Verdana" pitchFamily="34" charset="0"/>
              </a:rPr>
              <a:t> </a:t>
            </a:r>
          </a:p>
        </p:txBody>
      </p:sp>
      <p:sp>
        <p:nvSpPr>
          <p:cNvPr id="434180" name="Rectangle 4"/>
          <p:cNvSpPr>
            <a:spLocks noGrp="1" noChangeArrowheads="1"/>
          </p:cNvSpPr>
          <p:nvPr>
            <p:ph type="body" idx="1"/>
          </p:nvPr>
        </p:nvSpPr>
        <p:spPr>
          <a:xfrm>
            <a:off x="685800" y="1981200"/>
            <a:ext cx="7772400" cy="4495800"/>
          </a:xfrm>
        </p:spPr>
        <p:txBody>
          <a:bodyPr/>
          <a:lstStyle/>
          <a:p>
            <a:pPr>
              <a:buClr>
                <a:schemeClr val="bg1"/>
              </a:buClr>
            </a:pPr>
            <a:r>
              <a:rPr lang="en-US" sz="2800">
                <a:solidFill>
                  <a:schemeClr val="bg1"/>
                </a:solidFill>
              </a:rPr>
              <a:t>Depression</a:t>
            </a:r>
          </a:p>
          <a:p>
            <a:pPr lvl="1">
              <a:buClr>
                <a:schemeClr val="bg1"/>
              </a:buClr>
              <a:buFontTx/>
              <a:buChar char="•"/>
            </a:pPr>
            <a:r>
              <a:rPr lang="en-US" sz="2400">
                <a:solidFill>
                  <a:schemeClr val="bg1"/>
                </a:solidFill>
              </a:rPr>
              <a:t>Relieved by physical activity and social interaction</a:t>
            </a:r>
          </a:p>
          <a:p>
            <a:pPr>
              <a:buClr>
                <a:schemeClr val="bg1"/>
              </a:buClr>
            </a:pPr>
            <a:r>
              <a:rPr lang="en-US" sz="2800">
                <a:solidFill>
                  <a:schemeClr val="bg1"/>
                </a:solidFill>
              </a:rPr>
              <a:t>Stress</a:t>
            </a:r>
          </a:p>
          <a:p>
            <a:pPr lvl="1">
              <a:buClr>
                <a:schemeClr val="bg1"/>
              </a:buClr>
              <a:buFontTx/>
              <a:buChar char="•"/>
            </a:pPr>
            <a:r>
              <a:rPr lang="en-US" sz="2400">
                <a:solidFill>
                  <a:schemeClr val="bg1"/>
                </a:solidFill>
              </a:rPr>
              <a:t>Aggravated by long commutes</a:t>
            </a:r>
          </a:p>
          <a:p>
            <a:pPr>
              <a:buClr>
                <a:schemeClr val="bg1"/>
              </a:buClr>
            </a:pPr>
            <a:r>
              <a:rPr lang="en-US" sz="2800">
                <a:solidFill>
                  <a:schemeClr val="bg1"/>
                </a:solidFill>
              </a:rPr>
              <a:t>Attention Deficit-Hyperactivity Disorder</a:t>
            </a:r>
          </a:p>
          <a:p>
            <a:pPr lvl="1">
              <a:buClr>
                <a:schemeClr val="bg1"/>
              </a:buClr>
              <a:buFontTx/>
              <a:buChar char="•"/>
            </a:pPr>
            <a:r>
              <a:rPr lang="en-US" sz="2400">
                <a:solidFill>
                  <a:schemeClr val="bg1"/>
                </a:solidFill>
              </a:rPr>
              <a:t>Greenspace may improve function in ADHD</a:t>
            </a:r>
          </a:p>
          <a:p>
            <a:pPr>
              <a:buClr>
                <a:schemeClr val="bg1"/>
              </a:buClr>
            </a:pPr>
            <a:r>
              <a:rPr lang="en-US" sz="2800">
                <a:solidFill>
                  <a:schemeClr val="bg1"/>
                </a:solidFill>
              </a:rPr>
              <a:t>Violent Behavior – Impulse Control</a:t>
            </a:r>
          </a:p>
          <a:p>
            <a:pPr lvl="1">
              <a:buClr>
                <a:schemeClr val="bg1"/>
              </a:buClr>
              <a:buFontTx/>
              <a:buChar char="•"/>
            </a:pPr>
            <a:r>
              <a:rPr lang="en-US" sz="2400">
                <a:solidFill>
                  <a:schemeClr val="bg1"/>
                </a:solidFill>
              </a:rPr>
              <a:t>Example: road rage</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304800" y="381000"/>
            <a:ext cx="4419600" cy="838200"/>
          </a:xfrm>
        </p:spPr>
        <p:txBody>
          <a:bodyPr/>
          <a:lstStyle/>
          <a:p>
            <a:r>
              <a:rPr lang="en-US" b="1">
                <a:solidFill>
                  <a:srgbClr val="FFFF00"/>
                </a:solidFill>
              </a:rPr>
              <a:t>Social Capital</a:t>
            </a:r>
          </a:p>
        </p:txBody>
      </p:sp>
      <p:sp>
        <p:nvSpPr>
          <p:cNvPr id="436227" name="Rectangle 3"/>
          <p:cNvSpPr>
            <a:spLocks noGrp="1" noChangeArrowheads="1"/>
          </p:cNvSpPr>
          <p:nvPr>
            <p:ph type="body" sz="half" idx="1"/>
          </p:nvPr>
        </p:nvSpPr>
        <p:spPr>
          <a:xfrm>
            <a:off x="304800" y="1447800"/>
            <a:ext cx="4191000" cy="4648200"/>
          </a:xfrm>
        </p:spPr>
        <p:txBody>
          <a:bodyPr/>
          <a:lstStyle/>
          <a:p>
            <a:pPr>
              <a:buFontTx/>
              <a:buNone/>
            </a:pPr>
            <a:endParaRPr lang="en-US"/>
          </a:p>
          <a:p>
            <a:pPr>
              <a:buClr>
                <a:schemeClr val="bg1"/>
              </a:buClr>
            </a:pPr>
            <a:r>
              <a:rPr lang="en-US">
                <a:solidFill>
                  <a:schemeClr val="bg1"/>
                </a:solidFill>
              </a:rPr>
              <a:t>Defined as social networking, civic engagement, trust and reciprocity</a:t>
            </a:r>
          </a:p>
          <a:p>
            <a:pPr>
              <a:buClr>
                <a:schemeClr val="bg1"/>
              </a:buClr>
            </a:pPr>
            <a:r>
              <a:rPr lang="en-US">
                <a:solidFill>
                  <a:schemeClr val="bg1"/>
                </a:solidFill>
              </a:rPr>
              <a:t>Decreased by long commutes</a:t>
            </a:r>
          </a:p>
        </p:txBody>
      </p:sp>
      <p:sp>
        <p:nvSpPr>
          <p:cNvPr id="436228" name="Text Box 4"/>
          <p:cNvSpPr txBox="1">
            <a:spLocks noChangeArrowheads="1"/>
          </p:cNvSpPr>
          <p:nvPr/>
        </p:nvSpPr>
        <p:spPr bwMode="auto">
          <a:xfrm>
            <a:off x="2590800" y="5113338"/>
            <a:ext cx="3048000" cy="762000"/>
          </a:xfrm>
          <a:prstGeom prst="rect">
            <a:avLst/>
          </a:prstGeom>
          <a:noFill/>
          <a:ln w="12700" cap="sq">
            <a:noFill/>
            <a:miter lim="800000"/>
            <a:headEnd type="none" w="sm" len="sm"/>
            <a:tailEnd type="none" w="sm" len="sm"/>
          </a:ln>
          <a:effectLst/>
        </p:spPr>
        <p:txBody>
          <a:bodyPr>
            <a:spAutoFit/>
          </a:bodyPr>
          <a:lstStyle/>
          <a:p>
            <a:pPr algn="ctr" eaLnBrk="0" hangingPunct="0"/>
            <a:endParaRPr lang="en-US" sz="4400">
              <a:solidFill>
                <a:schemeClr val="tx2"/>
              </a:solidFill>
              <a:latin typeface="Tahoma" pitchFamily="34" charset="0"/>
            </a:endParaRPr>
          </a:p>
        </p:txBody>
      </p:sp>
      <p:pic>
        <p:nvPicPr>
          <p:cNvPr id="436229" name="Picture 5" descr="Skidmore Fountain2"/>
          <p:cNvPicPr>
            <a:picLocks noGrp="1" noChangeAspect="1" noChangeArrowheads="1"/>
          </p:cNvPicPr>
          <p:nvPr>
            <p:ph sz="quarter" idx="3"/>
          </p:nvPr>
        </p:nvPicPr>
        <p:blipFill>
          <a:blip r:embed="rId3" cstate="print"/>
          <a:srcRect/>
          <a:stretch>
            <a:fillRect/>
          </a:stretch>
        </p:blipFill>
        <p:spPr>
          <a:xfrm>
            <a:off x="4953000" y="762000"/>
            <a:ext cx="3962400" cy="5638800"/>
          </a:xfrm>
          <a:noFill/>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43800" cy="1295400"/>
          </a:xfrm>
        </p:spPr>
        <p:txBody>
          <a:bodyPr/>
          <a:lstStyle/>
          <a:p>
            <a:r>
              <a:rPr lang="en-US" b="1" dirty="0" smtClean="0">
                <a:solidFill>
                  <a:schemeClr val="tx1"/>
                </a:solidFill>
              </a:rPr>
              <a:t>Factors that Affect Health </a:t>
            </a:r>
            <a:endParaRPr lang="en-US" b="1" dirty="0">
              <a:solidFill>
                <a:schemeClr val="tx1"/>
              </a:solidFill>
            </a:endParaRPr>
          </a:p>
        </p:txBody>
      </p:sp>
      <p:graphicFrame>
        <p:nvGraphicFramePr>
          <p:cNvPr id="4" name="Content Placeholder 3"/>
          <p:cNvGraphicFramePr>
            <a:graphicFrameLocks noGrp="1"/>
          </p:cNvGraphicFramePr>
          <p:nvPr>
            <p:ph idx="1"/>
          </p:nvPr>
        </p:nvGraphicFramePr>
        <p:xfrm>
          <a:off x="533400" y="144780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43000" y="1752600"/>
            <a:ext cx="1905000" cy="369332"/>
          </a:xfrm>
          <a:prstGeom prst="rect">
            <a:avLst/>
          </a:prstGeom>
          <a:noFill/>
        </p:spPr>
        <p:txBody>
          <a:bodyPr wrap="square" rtlCol="0">
            <a:spAutoFit/>
          </a:bodyPr>
          <a:lstStyle/>
          <a:p>
            <a:r>
              <a:rPr lang="en-US" dirty="0" smtClean="0">
                <a:latin typeface="+mn-lt"/>
              </a:rPr>
              <a:t>Smallest Impact</a:t>
            </a:r>
            <a:endParaRPr lang="en-US" dirty="0">
              <a:latin typeface="+mn-lt"/>
            </a:endParaRPr>
          </a:p>
        </p:txBody>
      </p:sp>
      <p:sp>
        <p:nvSpPr>
          <p:cNvPr id="7" name="Down Arrow 6"/>
          <p:cNvSpPr/>
          <p:nvPr/>
        </p:nvSpPr>
        <p:spPr>
          <a:xfrm>
            <a:off x="609600" y="1524000"/>
            <a:ext cx="304800" cy="3810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9" name="Rectangle 8"/>
          <p:cNvSpPr/>
          <p:nvPr/>
        </p:nvSpPr>
        <p:spPr>
          <a:xfrm>
            <a:off x="4495800" y="6488668"/>
            <a:ext cx="4343400" cy="369332"/>
          </a:xfrm>
          <a:prstGeom prst="rect">
            <a:avLst/>
          </a:prstGeom>
        </p:spPr>
        <p:txBody>
          <a:bodyPr wrap="square">
            <a:spAutoFit/>
          </a:bodyPr>
          <a:lstStyle/>
          <a:p>
            <a:r>
              <a:rPr lang="en-US" sz="1800" dirty="0" err="1" smtClean="0">
                <a:solidFill>
                  <a:srgbClr val="FFC000"/>
                </a:solidFill>
              </a:rPr>
              <a:t>Frieden</a:t>
            </a:r>
            <a:r>
              <a:rPr lang="en-US" sz="1800" dirty="0" smtClean="0">
                <a:solidFill>
                  <a:srgbClr val="FFC000"/>
                </a:solidFill>
              </a:rPr>
              <a:t>, AJPH, 100:590, 2010</a:t>
            </a:r>
            <a:endParaRPr lang="en-US" sz="1800" dirty="0">
              <a:solidFill>
                <a:schemeClr val="bg2"/>
              </a:solidFill>
            </a:endParaRPr>
          </a:p>
        </p:txBody>
      </p:sp>
      <p:sp>
        <p:nvSpPr>
          <p:cNvPr id="10" name="TextBox 9"/>
          <p:cNvSpPr txBox="1"/>
          <p:nvPr/>
        </p:nvSpPr>
        <p:spPr>
          <a:xfrm>
            <a:off x="838200" y="4191000"/>
            <a:ext cx="1447800" cy="646331"/>
          </a:xfrm>
          <a:prstGeom prst="rect">
            <a:avLst/>
          </a:prstGeom>
          <a:noFill/>
        </p:spPr>
        <p:txBody>
          <a:bodyPr wrap="square" rtlCol="0">
            <a:spAutoFit/>
          </a:bodyPr>
          <a:lstStyle/>
          <a:p>
            <a:r>
              <a:rPr lang="en-US" dirty="0" smtClean="0">
                <a:latin typeface="+mn-lt"/>
              </a:rPr>
              <a:t>Largest</a:t>
            </a:r>
          </a:p>
          <a:p>
            <a:r>
              <a:rPr lang="en-US" dirty="0" smtClean="0">
                <a:latin typeface="+mn-lt"/>
              </a:rPr>
              <a:t>Impact</a:t>
            </a:r>
            <a:endParaRPr lang="en-US"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US" sz="4000" b="1">
                <a:solidFill>
                  <a:srgbClr val="FFFF00"/>
                </a:solidFill>
              </a:rPr>
              <a:t>Design Principles to </a:t>
            </a:r>
            <a:br>
              <a:rPr lang="en-US" sz="4000" b="1">
                <a:solidFill>
                  <a:srgbClr val="FFFF00"/>
                </a:solidFill>
              </a:rPr>
            </a:br>
            <a:r>
              <a:rPr lang="en-US" sz="4000" b="1">
                <a:solidFill>
                  <a:srgbClr val="FFFF00"/>
                </a:solidFill>
              </a:rPr>
              <a:t>Address Climate Change</a:t>
            </a:r>
          </a:p>
        </p:txBody>
      </p:sp>
      <p:sp>
        <p:nvSpPr>
          <p:cNvPr id="438275" name="Rectangle 3"/>
          <p:cNvSpPr>
            <a:spLocks noGrp="1" noChangeArrowheads="1"/>
          </p:cNvSpPr>
          <p:nvPr>
            <p:ph type="body" idx="1"/>
          </p:nvPr>
        </p:nvSpPr>
        <p:spPr>
          <a:xfrm>
            <a:off x="5105400" y="1905000"/>
            <a:ext cx="3581400" cy="4525963"/>
          </a:xfrm>
        </p:spPr>
        <p:txBody>
          <a:bodyPr/>
          <a:lstStyle/>
          <a:p>
            <a:r>
              <a:rPr lang="en-US">
                <a:solidFill>
                  <a:schemeClr val="bg1"/>
                </a:solidFill>
              </a:rPr>
              <a:t>Transportation alternatives</a:t>
            </a:r>
          </a:p>
          <a:p>
            <a:r>
              <a:rPr lang="en-US">
                <a:solidFill>
                  <a:schemeClr val="bg1"/>
                </a:solidFill>
              </a:rPr>
              <a:t>Density</a:t>
            </a:r>
          </a:p>
          <a:p>
            <a:r>
              <a:rPr lang="en-US">
                <a:solidFill>
                  <a:schemeClr val="bg1"/>
                </a:solidFill>
              </a:rPr>
              <a:t>Mixed land use</a:t>
            </a:r>
          </a:p>
          <a:p>
            <a:r>
              <a:rPr lang="en-US">
                <a:solidFill>
                  <a:schemeClr val="bg1"/>
                </a:solidFill>
              </a:rPr>
              <a:t>Parks and green spaces</a:t>
            </a:r>
          </a:p>
          <a:p>
            <a:r>
              <a:rPr lang="en-US">
                <a:solidFill>
                  <a:schemeClr val="bg1"/>
                </a:solidFill>
              </a:rPr>
              <a:t>Energy efficient buildings</a:t>
            </a:r>
          </a:p>
        </p:txBody>
      </p:sp>
      <p:pic>
        <p:nvPicPr>
          <p:cNvPr id="438276" name="Picture 4" descr="Rocky%20Forest%20Path"/>
          <p:cNvPicPr>
            <a:picLocks noChangeAspect="1" noChangeArrowheads="1"/>
          </p:cNvPicPr>
          <p:nvPr/>
        </p:nvPicPr>
        <p:blipFill>
          <a:blip r:embed="rId2" cstate="print"/>
          <a:srcRect/>
          <a:stretch>
            <a:fillRect/>
          </a:stretch>
        </p:blipFill>
        <p:spPr bwMode="auto">
          <a:xfrm>
            <a:off x="381000" y="2209800"/>
            <a:ext cx="4495800" cy="337185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41325"/>
            <a:ext cx="8305800" cy="701675"/>
          </a:xfrm>
        </p:spPr>
        <p:txBody>
          <a:bodyPr/>
          <a:lstStyle/>
          <a:p>
            <a:pPr eaLnBrk="1" hangingPunct="1"/>
            <a:r>
              <a:rPr lang="en-US" sz="4000" smtClean="0">
                <a:solidFill>
                  <a:srgbClr val="FFFF00"/>
                </a:solidFill>
              </a:rPr>
              <a:t>Smart Growth is Likely to Feature:</a:t>
            </a:r>
          </a:p>
        </p:txBody>
      </p:sp>
      <p:sp>
        <p:nvSpPr>
          <p:cNvPr id="24579" name="Rectangle 3"/>
          <p:cNvSpPr>
            <a:spLocks noGrp="1" noChangeArrowheads="1"/>
          </p:cNvSpPr>
          <p:nvPr>
            <p:ph type="body" sz="half" idx="1"/>
          </p:nvPr>
        </p:nvSpPr>
        <p:spPr>
          <a:xfrm>
            <a:off x="457200" y="1524000"/>
            <a:ext cx="8458200" cy="4572000"/>
          </a:xfrm>
        </p:spPr>
        <p:txBody>
          <a:bodyPr/>
          <a:lstStyle/>
          <a:p>
            <a:pPr eaLnBrk="1" hangingPunct="1">
              <a:lnSpc>
                <a:spcPct val="90000"/>
              </a:lnSpc>
              <a:buClr>
                <a:srgbClr val="FFFF00"/>
              </a:buClr>
            </a:pPr>
            <a:r>
              <a:rPr lang="en-US" smtClean="0">
                <a:solidFill>
                  <a:schemeClr val="bg1"/>
                </a:solidFill>
              </a:rPr>
              <a:t>Higher density, more contiguous development</a:t>
            </a:r>
          </a:p>
          <a:p>
            <a:pPr eaLnBrk="1" hangingPunct="1">
              <a:lnSpc>
                <a:spcPct val="90000"/>
              </a:lnSpc>
              <a:buClr>
                <a:srgbClr val="FFFF00"/>
              </a:buClr>
            </a:pPr>
            <a:r>
              <a:rPr lang="en-US" smtClean="0">
                <a:solidFill>
                  <a:schemeClr val="bg1"/>
                </a:solidFill>
              </a:rPr>
              <a:t>Preserved green spaces</a:t>
            </a:r>
          </a:p>
          <a:p>
            <a:pPr eaLnBrk="1" hangingPunct="1">
              <a:lnSpc>
                <a:spcPct val="90000"/>
              </a:lnSpc>
              <a:buClr>
                <a:srgbClr val="FFFF00"/>
              </a:buClr>
            </a:pPr>
            <a:r>
              <a:rPr lang="en-US" smtClean="0">
                <a:solidFill>
                  <a:schemeClr val="bg1"/>
                </a:solidFill>
              </a:rPr>
              <a:t>Mixed land uses with walkable neighborhoods</a:t>
            </a:r>
          </a:p>
          <a:p>
            <a:pPr eaLnBrk="1" hangingPunct="1">
              <a:lnSpc>
                <a:spcPct val="90000"/>
              </a:lnSpc>
              <a:buClr>
                <a:srgbClr val="FFFF00"/>
              </a:buClr>
            </a:pPr>
            <a:r>
              <a:rPr lang="en-US" smtClean="0">
                <a:solidFill>
                  <a:schemeClr val="bg1"/>
                </a:solidFill>
              </a:rPr>
              <a:t>Limited road construction, balanced by transportation alternatives</a:t>
            </a:r>
          </a:p>
          <a:p>
            <a:pPr eaLnBrk="1" hangingPunct="1">
              <a:lnSpc>
                <a:spcPct val="90000"/>
              </a:lnSpc>
              <a:buClr>
                <a:srgbClr val="FFFF00"/>
              </a:buClr>
            </a:pPr>
            <a:r>
              <a:rPr lang="en-US" smtClean="0">
                <a:solidFill>
                  <a:schemeClr val="bg1"/>
                </a:solidFill>
              </a:rPr>
              <a:t>Architectural heterogeneity</a:t>
            </a:r>
          </a:p>
          <a:p>
            <a:pPr eaLnBrk="1" hangingPunct="1">
              <a:lnSpc>
                <a:spcPct val="90000"/>
              </a:lnSpc>
              <a:buClr>
                <a:srgbClr val="FFFF00"/>
              </a:buClr>
            </a:pPr>
            <a:r>
              <a:rPr lang="en-US" smtClean="0">
                <a:solidFill>
                  <a:schemeClr val="bg1"/>
                </a:solidFill>
              </a:rPr>
              <a:t>Economic and racial heterogeneity</a:t>
            </a:r>
          </a:p>
          <a:p>
            <a:pPr eaLnBrk="1" hangingPunct="1">
              <a:lnSpc>
                <a:spcPct val="90000"/>
              </a:lnSpc>
              <a:buClr>
                <a:srgbClr val="FFFF00"/>
              </a:buClr>
            </a:pPr>
            <a:r>
              <a:rPr lang="en-US" smtClean="0">
                <a:solidFill>
                  <a:schemeClr val="bg1"/>
                </a:solidFill>
              </a:rPr>
              <a:t>Development and capital investment balanced between central city and periphery</a:t>
            </a:r>
          </a:p>
          <a:p>
            <a:pPr eaLnBrk="1" hangingPunct="1">
              <a:lnSpc>
                <a:spcPct val="90000"/>
              </a:lnSpc>
              <a:buClr>
                <a:srgbClr val="FFFF00"/>
              </a:buClr>
            </a:pPr>
            <a:r>
              <a:rPr lang="en-US" smtClean="0">
                <a:solidFill>
                  <a:schemeClr val="bg1"/>
                </a:solidFill>
              </a:rPr>
              <a:t>Effective, coordinated regional planning</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62000" y="2438400"/>
            <a:ext cx="8001000" cy="990600"/>
          </a:xfrm>
          <a:prstGeom prst="rect">
            <a:avLst/>
          </a:prstGeom>
          <a:gradFill rotWithShape="0">
            <a:gsLst>
              <a:gs pos="0">
                <a:srgbClr val="FE7F00"/>
              </a:gs>
              <a:gs pos="100000">
                <a:srgbClr val="D46A00"/>
              </a:gs>
            </a:gsLst>
            <a:lin ang="5400000" scaled="1"/>
          </a:gradFill>
          <a:ln w="9525">
            <a:noFill/>
            <a:miter lim="800000"/>
            <a:headEnd/>
            <a:tailEnd/>
          </a:ln>
        </p:spPr>
        <p:txBody>
          <a:bodyPr wrap="none" anchor="ctr"/>
          <a:lstStyle/>
          <a:p>
            <a:endParaRPr lang="en-US"/>
          </a:p>
        </p:txBody>
      </p:sp>
      <p:sp>
        <p:nvSpPr>
          <p:cNvPr id="267267" name="Rectangle 3"/>
          <p:cNvSpPr>
            <a:spLocks noChangeArrowheads="1"/>
          </p:cNvSpPr>
          <p:nvPr/>
        </p:nvSpPr>
        <p:spPr bwMode="auto">
          <a:xfrm>
            <a:off x="762000" y="3505200"/>
            <a:ext cx="8001000" cy="990600"/>
          </a:xfrm>
          <a:prstGeom prst="rect">
            <a:avLst/>
          </a:prstGeom>
          <a:gradFill rotWithShape="0">
            <a:gsLst>
              <a:gs pos="0">
                <a:schemeClr val="accent2"/>
              </a:gs>
              <a:gs pos="100000">
                <a:schemeClr val="accent2">
                  <a:gamma/>
                  <a:shade val="80784"/>
                  <a:invGamma/>
                </a:schemeClr>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25604" name="Rectangle 4"/>
          <p:cNvSpPr>
            <a:spLocks noChangeArrowheads="1"/>
          </p:cNvSpPr>
          <p:nvPr/>
        </p:nvSpPr>
        <p:spPr bwMode="auto">
          <a:xfrm>
            <a:off x="762000" y="4572000"/>
            <a:ext cx="8001000" cy="990600"/>
          </a:xfrm>
          <a:prstGeom prst="rect">
            <a:avLst/>
          </a:prstGeom>
          <a:gradFill rotWithShape="0">
            <a:gsLst>
              <a:gs pos="0">
                <a:srgbClr val="FF0000"/>
              </a:gs>
              <a:gs pos="100000">
                <a:srgbClr val="AF0000"/>
              </a:gs>
            </a:gsLst>
            <a:lin ang="5400000" scaled="1"/>
          </a:gradFill>
          <a:ln w="9525">
            <a:noFill/>
            <a:miter lim="800000"/>
            <a:headEnd/>
            <a:tailEnd/>
          </a:ln>
        </p:spPr>
        <p:txBody>
          <a:bodyPr wrap="none" anchor="ctr"/>
          <a:lstStyle/>
          <a:p>
            <a:endParaRPr lang="en-US"/>
          </a:p>
        </p:txBody>
      </p:sp>
      <p:sp>
        <p:nvSpPr>
          <p:cNvPr id="25605" name="Rectangle 5"/>
          <p:cNvSpPr>
            <a:spLocks noChangeArrowheads="1"/>
          </p:cNvSpPr>
          <p:nvPr/>
        </p:nvSpPr>
        <p:spPr bwMode="auto">
          <a:xfrm>
            <a:off x="762000" y="1371600"/>
            <a:ext cx="8001000" cy="990600"/>
          </a:xfrm>
          <a:prstGeom prst="rect">
            <a:avLst/>
          </a:prstGeom>
          <a:gradFill rotWithShape="0">
            <a:gsLst>
              <a:gs pos="0">
                <a:srgbClr val="009900"/>
              </a:gs>
              <a:gs pos="100000">
                <a:srgbClr val="006900"/>
              </a:gs>
            </a:gsLst>
            <a:lin ang="5400000" scaled="1"/>
          </a:gradFill>
          <a:ln w="9525">
            <a:noFill/>
            <a:miter lim="800000"/>
            <a:headEnd/>
            <a:tailEnd/>
          </a:ln>
        </p:spPr>
        <p:txBody>
          <a:bodyPr wrap="none" anchor="ctr"/>
          <a:lstStyle/>
          <a:p>
            <a:endParaRPr lang="en-US"/>
          </a:p>
        </p:txBody>
      </p:sp>
      <p:sp>
        <p:nvSpPr>
          <p:cNvPr id="25606" name="Rectangle 6"/>
          <p:cNvSpPr>
            <a:spLocks noGrp="1" noChangeArrowheads="1"/>
          </p:cNvSpPr>
          <p:nvPr>
            <p:ph type="title"/>
          </p:nvPr>
        </p:nvSpPr>
        <p:spPr>
          <a:xfrm>
            <a:off x="0" y="304800"/>
            <a:ext cx="9144000" cy="838200"/>
          </a:xfrm>
        </p:spPr>
        <p:txBody>
          <a:bodyPr/>
          <a:lstStyle/>
          <a:p>
            <a:pPr eaLnBrk="1" hangingPunct="1"/>
            <a:r>
              <a:rPr lang="en-US" sz="4000" smtClean="0">
                <a:solidFill>
                  <a:srgbClr val="FFFF00"/>
                </a:solidFill>
              </a:rPr>
              <a:t>What Smart Growth “Is” And “Is Not”</a:t>
            </a:r>
          </a:p>
        </p:txBody>
      </p:sp>
      <p:grpSp>
        <p:nvGrpSpPr>
          <p:cNvPr id="2" name="Group 7"/>
          <p:cNvGrpSpPr>
            <a:grpSpLocks/>
          </p:cNvGrpSpPr>
          <p:nvPr/>
        </p:nvGrpSpPr>
        <p:grpSpPr bwMode="auto">
          <a:xfrm>
            <a:off x="1141413" y="1516063"/>
            <a:ext cx="6726237" cy="701675"/>
            <a:chOff x="527" y="1147"/>
            <a:chExt cx="4237" cy="442"/>
          </a:xfrm>
        </p:grpSpPr>
        <p:sp>
          <p:nvSpPr>
            <p:cNvPr id="267272" name="Text Box 8"/>
            <p:cNvSpPr txBox="1">
              <a:spLocks noChangeArrowheads="1"/>
            </p:cNvSpPr>
            <p:nvPr/>
          </p:nvSpPr>
          <p:spPr bwMode="auto">
            <a:xfrm>
              <a:off x="527" y="1147"/>
              <a:ext cx="2113" cy="442"/>
            </a:xfrm>
            <a:prstGeom prst="rect">
              <a:avLst/>
            </a:prstGeom>
            <a:noFill/>
            <a:ln w="9525">
              <a:noFill/>
              <a:miter lim="800000"/>
              <a:headEnd/>
              <a:tailEnd/>
            </a:ln>
            <a:effectLst/>
          </p:spPr>
          <p:txBody>
            <a:bodyPr lIns="91434" tIns="45717" rIns="91434" bIns="45717">
              <a:spAutoFit/>
            </a:bodyPr>
            <a:lstStyle/>
            <a:p>
              <a:pPr defTabSz="917575" eaLnBrk="0" hangingPunct="0">
                <a:defRPr/>
              </a:pPr>
              <a:r>
                <a:rPr lang="en-US" sz="2000" b="1">
                  <a:solidFill>
                    <a:schemeClr val="bg1"/>
                  </a:solidFill>
                  <a:effectLst>
                    <a:outerShdw blurRad="38100" dist="38100" dir="2700000" algn="tl">
                      <a:srgbClr val="000000"/>
                    </a:outerShdw>
                  </a:effectLst>
                  <a:latin typeface="Arial" charset="0"/>
                </a:rPr>
                <a:t>More transportation choices and less traffic</a:t>
              </a:r>
            </a:p>
          </p:txBody>
        </p:sp>
        <p:sp>
          <p:nvSpPr>
            <p:cNvPr id="267273" name="Text Box 9"/>
            <p:cNvSpPr txBox="1">
              <a:spLocks noChangeArrowheads="1"/>
            </p:cNvSpPr>
            <p:nvPr/>
          </p:nvSpPr>
          <p:spPr bwMode="auto">
            <a:xfrm>
              <a:off x="3264" y="1147"/>
              <a:ext cx="1500" cy="442"/>
            </a:xfrm>
            <a:prstGeom prst="rect">
              <a:avLst/>
            </a:prstGeom>
            <a:noFill/>
            <a:ln w="9525">
              <a:noFill/>
              <a:miter lim="800000"/>
              <a:headEnd/>
              <a:tailEnd/>
            </a:ln>
            <a:effectLst/>
          </p:spPr>
          <p:txBody>
            <a:bodyPr lIns="91434" tIns="45717" rIns="91434" bIns="45717">
              <a:spAutoFit/>
            </a:bodyPr>
            <a:lstStyle/>
            <a:p>
              <a:pPr defTabSz="917575" eaLnBrk="0" hangingPunct="0">
                <a:defRPr/>
              </a:pPr>
              <a:r>
                <a:rPr lang="en-US" sz="2000" b="1">
                  <a:solidFill>
                    <a:schemeClr val="bg1"/>
                  </a:solidFill>
                  <a:effectLst>
                    <a:outerShdw blurRad="38100" dist="38100" dir="2700000" algn="tl">
                      <a:srgbClr val="000000"/>
                    </a:outerShdw>
                  </a:effectLst>
                  <a:latin typeface="Arial" charset="0"/>
                </a:rPr>
                <a:t>Not against cars and roads</a:t>
              </a:r>
            </a:p>
          </p:txBody>
        </p:sp>
      </p:grpSp>
      <p:grpSp>
        <p:nvGrpSpPr>
          <p:cNvPr id="3" name="Group 10"/>
          <p:cNvGrpSpPr>
            <a:grpSpLocks/>
          </p:cNvGrpSpPr>
          <p:nvPr/>
        </p:nvGrpSpPr>
        <p:grpSpPr bwMode="auto">
          <a:xfrm>
            <a:off x="1141413" y="2613025"/>
            <a:ext cx="6726237" cy="701675"/>
            <a:chOff x="719" y="1646"/>
            <a:chExt cx="4237" cy="442"/>
          </a:xfrm>
        </p:grpSpPr>
        <p:sp>
          <p:nvSpPr>
            <p:cNvPr id="267275" name="Text Box 11"/>
            <p:cNvSpPr txBox="1">
              <a:spLocks noChangeArrowheads="1"/>
            </p:cNvSpPr>
            <p:nvPr/>
          </p:nvSpPr>
          <p:spPr bwMode="auto">
            <a:xfrm>
              <a:off x="719" y="1646"/>
              <a:ext cx="2113" cy="442"/>
            </a:xfrm>
            <a:prstGeom prst="rect">
              <a:avLst/>
            </a:prstGeom>
            <a:noFill/>
            <a:ln w="9525">
              <a:noFill/>
              <a:miter lim="800000"/>
              <a:headEnd/>
              <a:tailEnd/>
            </a:ln>
            <a:effectLst/>
          </p:spPr>
          <p:txBody>
            <a:bodyPr lIns="91434" tIns="45717" rIns="91434" bIns="45717">
              <a:spAutoFit/>
            </a:bodyPr>
            <a:lstStyle/>
            <a:p>
              <a:pPr defTabSz="917575" eaLnBrk="0" hangingPunct="0">
                <a:defRPr/>
              </a:pPr>
              <a:r>
                <a:rPr lang="en-US" sz="2000" b="1">
                  <a:solidFill>
                    <a:schemeClr val="bg1"/>
                  </a:solidFill>
                  <a:effectLst>
                    <a:outerShdw blurRad="38100" dist="38100" dir="2700000" algn="tl">
                      <a:srgbClr val="000000"/>
                    </a:outerShdw>
                  </a:effectLst>
                  <a:latin typeface="Arial" charset="0"/>
                </a:rPr>
                <a:t>Vibrant cities, suburbs, and towns</a:t>
              </a:r>
            </a:p>
          </p:txBody>
        </p:sp>
        <p:sp>
          <p:nvSpPr>
            <p:cNvPr id="267276" name="Text Box 12"/>
            <p:cNvSpPr txBox="1">
              <a:spLocks noChangeArrowheads="1"/>
            </p:cNvSpPr>
            <p:nvPr/>
          </p:nvSpPr>
          <p:spPr bwMode="auto">
            <a:xfrm>
              <a:off x="3456" y="1732"/>
              <a:ext cx="1500" cy="250"/>
            </a:xfrm>
            <a:prstGeom prst="rect">
              <a:avLst/>
            </a:prstGeom>
            <a:noFill/>
            <a:ln w="9525">
              <a:noFill/>
              <a:miter lim="800000"/>
              <a:headEnd/>
              <a:tailEnd/>
            </a:ln>
            <a:effectLst/>
          </p:spPr>
          <p:txBody>
            <a:bodyPr lIns="91434" tIns="45717" rIns="91434" bIns="45717">
              <a:spAutoFit/>
            </a:bodyPr>
            <a:lstStyle/>
            <a:p>
              <a:pPr defTabSz="917575" eaLnBrk="0" hangingPunct="0">
                <a:defRPr/>
              </a:pPr>
              <a:r>
                <a:rPr lang="en-US" sz="2000" b="1">
                  <a:solidFill>
                    <a:schemeClr val="bg1"/>
                  </a:solidFill>
                  <a:effectLst>
                    <a:outerShdw blurRad="38100" dist="38100" dir="2700000" algn="tl">
                      <a:srgbClr val="000000"/>
                    </a:outerShdw>
                  </a:effectLst>
                  <a:latin typeface="Arial" charset="0"/>
                </a:rPr>
                <a:t>Not anti-suburban</a:t>
              </a:r>
            </a:p>
          </p:txBody>
        </p:sp>
      </p:grpSp>
      <p:grpSp>
        <p:nvGrpSpPr>
          <p:cNvPr id="4" name="Group 13"/>
          <p:cNvGrpSpPr>
            <a:grpSpLocks/>
          </p:cNvGrpSpPr>
          <p:nvPr/>
        </p:nvGrpSpPr>
        <p:grpSpPr bwMode="auto">
          <a:xfrm>
            <a:off x="1141413" y="3505200"/>
            <a:ext cx="7469187" cy="854075"/>
            <a:chOff x="527" y="2399"/>
            <a:chExt cx="4705" cy="538"/>
          </a:xfrm>
        </p:grpSpPr>
        <p:sp>
          <p:nvSpPr>
            <p:cNvPr id="267278" name="Text Box 14"/>
            <p:cNvSpPr txBox="1">
              <a:spLocks noChangeArrowheads="1"/>
            </p:cNvSpPr>
            <p:nvPr/>
          </p:nvSpPr>
          <p:spPr bwMode="auto">
            <a:xfrm>
              <a:off x="527" y="2485"/>
              <a:ext cx="1500" cy="442"/>
            </a:xfrm>
            <a:prstGeom prst="rect">
              <a:avLst/>
            </a:prstGeom>
            <a:noFill/>
            <a:ln w="9525">
              <a:noFill/>
              <a:miter lim="800000"/>
              <a:headEnd/>
              <a:tailEnd/>
            </a:ln>
            <a:effectLst/>
          </p:spPr>
          <p:txBody>
            <a:bodyPr lIns="91434" tIns="45717" rIns="91434" bIns="45717">
              <a:spAutoFit/>
            </a:bodyPr>
            <a:lstStyle/>
            <a:p>
              <a:pPr defTabSz="917575" eaLnBrk="0" hangingPunct="0">
                <a:defRPr/>
              </a:pPr>
              <a:r>
                <a:rPr lang="en-US" sz="2000" b="1">
                  <a:solidFill>
                    <a:schemeClr val="bg1"/>
                  </a:solidFill>
                  <a:effectLst>
                    <a:outerShdw blurRad="38100" dist="38100" dir="2700000" algn="tl">
                      <a:srgbClr val="000000"/>
                    </a:outerShdw>
                  </a:effectLst>
                  <a:latin typeface="Arial" charset="0"/>
                </a:rPr>
                <a:t>Wider variety of housing choices</a:t>
              </a:r>
            </a:p>
          </p:txBody>
        </p:sp>
        <p:sp>
          <p:nvSpPr>
            <p:cNvPr id="267279" name="Text Box 15"/>
            <p:cNvSpPr txBox="1">
              <a:spLocks noChangeArrowheads="1"/>
            </p:cNvSpPr>
            <p:nvPr/>
          </p:nvSpPr>
          <p:spPr bwMode="auto">
            <a:xfrm>
              <a:off x="3264" y="2399"/>
              <a:ext cx="1968" cy="538"/>
            </a:xfrm>
            <a:prstGeom prst="rect">
              <a:avLst/>
            </a:prstGeom>
            <a:noFill/>
            <a:ln w="9525">
              <a:noFill/>
              <a:miter lim="800000"/>
              <a:headEnd/>
              <a:tailEnd/>
            </a:ln>
            <a:effectLst/>
          </p:spPr>
          <p:txBody>
            <a:bodyPr lIns="91434" tIns="45717" rIns="91434" bIns="45717">
              <a:spAutoFit/>
            </a:bodyPr>
            <a:lstStyle/>
            <a:p>
              <a:pPr defTabSz="917575" eaLnBrk="0" hangingPunct="0">
                <a:defRPr/>
              </a:pPr>
              <a:endParaRPr lang="en-US" sz="1000" b="1" u="sng">
                <a:solidFill>
                  <a:schemeClr val="bg1"/>
                </a:solidFill>
                <a:effectLst>
                  <a:outerShdw blurRad="38100" dist="38100" dir="2700000" algn="tl">
                    <a:srgbClr val="000000"/>
                  </a:outerShdw>
                </a:effectLst>
                <a:latin typeface="Arial" charset="0"/>
              </a:endParaRPr>
            </a:p>
            <a:p>
              <a:pPr defTabSz="917575" eaLnBrk="0" hangingPunct="0">
                <a:defRPr/>
              </a:pPr>
              <a:r>
                <a:rPr lang="en-US" sz="2000" b="1">
                  <a:solidFill>
                    <a:schemeClr val="bg1"/>
                  </a:solidFill>
                  <a:effectLst>
                    <a:outerShdw blurRad="38100" dist="38100" dir="2700000" algn="tl">
                      <a:srgbClr val="000000"/>
                    </a:outerShdw>
                  </a:effectLst>
                  <a:latin typeface="Arial" charset="0"/>
                </a:rPr>
                <a:t>Not about telling people where or how to live</a:t>
              </a:r>
            </a:p>
          </p:txBody>
        </p:sp>
      </p:grpSp>
      <p:grpSp>
        <p:nvGrpSpPr>
          <p:cNvPr id="5" name="Group 16"/>
          <p:cNvGrpSpPr>
            <a:grpSpLocks/>
          </p:cNvGrpSpPr>
          <p:nvPr/>
        </p:nvGrpSpPr>
        <p:grpSpPr bwMode="auto">
          <a:xfrm>
            <a:off x="1141413" y="4651375"/>
            <a:ext cx="6726237" cy="839788"/>
            <a:chOff x="527" y="3122"/>
            <a:chExt cx="4237" cy="532"/>
          </a:xfrm>
        </p:grpSpPr>
        <p:sp>
          <p:nvSpPr>
            <p:cNvPr id="267281" name="Text Box 17"/>
            <p:cNvSpPr txBox="1">
              <a:spLocks noChangeArrowheads="1"/>
            </p:cNvSpPr>
            <p:nvPr/>
          </p:nvSpPr>
          <p:spPr bwMode="auto">
            <a:xfrm>
              <a:off x="527" y="3122"/>
              <a:ext cx="2113" cy="445"/>
            </a:xfrm>
            <a:prstGeom prst="rect">
              <a:avLst/>
            </a:prstGeom>
            <a:noFill/>
            <a:ln w="9525">
              <a:noFill/>
              <a:miter lim="800000"/>
              <a:headEnd/>
              <a:tailEnd/>
            </a:ln>
            <a:effectLst/>
          </p:spPr>
          <p:txBody>
            <a:bodyPr lIns="91434" tIns="45717" rIns="91434" bIns="45717">
              <a:spAutoFit/>
            </a:bodyPr>
            <a:lstStyle/>
            <a:p>
              <a:pPr defTabSz="917575" eaLnBrk="0" hangingPunct="0">
                <a:defRPr/>
              </a:pPr>
              <a:r>
                <a:rPr lang="en-US" sz="2000" b="1">
                  <a:solidFill>
                    <a:schemeClr val="bg1"/>
                  </a:solidFill>
                  <a:effectLst>
                    <a:outerShdw blurRad="38100" dist="38100" dir="2700000" algn="tl">
                      <a:srgbClr val="000000"/>
                    </a:outerShdw>
                  </a:effectLst>
                  <a:latin typeface="Arial" charset="0"/>
                </a:rPr>
                <a:t>Well-planned growth that improves quality-of-life</a:t>
              </a:r>
            </a:p>
          </p:txBody>
        </p:sp>
        <p:sp>
          <p:nvSpPr>
            <p:cNvPr id="267282" name="Text Box 18"/>
            <p:cNvSpPr txBox="1">
              <a:spLocks noChangeArrowheads="1"/>
            </p:cNvSpPr>
            <p:nvPr/>
          </p:nvSpPr>
          <p:spPr bwMode="auto">
            <a:xfrm>
              <a:off x="3264" y="3209"/>
              <a:ext cx="1500" cy="445"/>
            </a:xfrm>
            <a:prstGeom prst="rect">
              <a:avLst/>
            </a:prstGeom>
            <a:noFill/>
            <a:ln w="9525">
              <a:noFill/>
              <a:miter lim="800000"/>
              <a:headEnd/>
              <a:tailEnd/>
            </a:ln>
            <a:effectLst/>
          </p:spPr>
          <p:txBody>
            <a:bodyPr lIns="91434" tIns="45717" rIns="91434" bIns="45717">
              <a:spAutoFit/>
            </a:bodyPr>
            <a:lstStyle/>
            <a:p>
              <a:pPr defTabSz="917575" eaLnBrk="0" hangingPunct="0">
                <a:defRPr/>
              </a:pPr>
              <a:r>
                <a:rPr lang="en-US" sz="2000" b="1">
                  <a:solidFill>
                    <a:schemeClr val="bg1"/>
                  </a:solidFill>
                  <a:effectLst>
                    <a:outerShdw blurRad="38100" dist="38100" dir="2700000" algn="tl">
                      <a:srgbClr val="000000"/>
                    </a:outerShdw>
                  </a:effectLst>
                  <a:latin typeface="Arial" charset="0"/>
                </a:rPr>
                <a:t>Not against growth</a:t>
              </a:r>
            </a:p>
          </p:txBody>
        </p:sp>
      </p:grpSp>
      <p:sp>
        <p:nvSpPr>
          <p:cNvPr id="25611" name="Oval 19"/>
          <p:cNvSpPr>
            <a:spLocks noChangeArrowheads="1"/>
          </p:cNvSpPr>
          <p:nvPr/>
        </p:nvSpPr>
        <p:spPr bwMode="auto">
          <a:xfrm>
            <a:off x="4802188" y="4648200"/>
            <a:ext cx="2894012" cy="1066800"/>
          </a:xfrm>
          <a:prstGeom prst="ellipse">
            <a:avLst/>
          </a:prstGeom>
          <a:noFill/>
          <a:ln w="57150">
            <a:solidFill>
              <a:srgbClr val="FFFF00"/>
            </a:solidFill>
            <a:round/>
            <a:headEnd/>
            <a:tailEnd/>
          </a:ln>
        </p:spPr>
        <p:txBody>
          <a:bodyPr wrap="none" anchor="ctr"/>
          <a:lstStyle/>
          <a:p>
            <a:endParaRPr lang="en-US"/>
          </a:p>
        </p:txBody>
      </p:sp>
      <p:sp>
        <p:nvSpPr>
          <p:cNvPr id="25612" name="Text Box 20"/>
          <p:cNvSpPr txBox="1">
            <a:spLocks noChangeArrowheads="1"/>
          </p:cNvSpPr>
          <p:nvPr/>
        </p:nvSpPr>
        <p:spPr bwMode="auto">
          <a:xfrm>
            <a:off x="6019800" y="6307138"/>
            <a:ext cx="1524000" cy="366712"/>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atin typeface="Tahoma" pitchFamily="34" charset="0"/>
              </a:rPr>
              <a:t>Slide credit:</a:t>
            </a:r>
          </a:p>
        </p:txBody>
      </p:sp>
      <p:pic>
        <p:nvPicPr>
          <p:cNvPr id="25613" name="Picture 21" descr="BLK_LOGO copy"/>
          <p:cNvPicPr>
            <a:picLocks noChangeAspect="1" noChangeArrowheads="1"/>
          </p:cNvPicPr>
          <p:nvPr/>
        </p:nvPicPr>
        <p:blipFill>
          <a:blip r:embed="rId3" cstate="print">
            <a:lum bright="-16000"/>
          </a:blip>
          <a:srcRect/>
          <a:stretch>
            <a:fillRect/>
          </a:stretch>
        </p:blipFill>
        <p:spPr bwMode="auto">
          <a:xfrm>
            <a:off x="7543800" y="6324600"/>
            <a:ext cx="1219200" cy="3524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85800"/>
          </a:xfrm>
        </p:spPr>
        <p:txBody>
          <a:bodyPr/>
          <a:lstStyle/>
          <a:p>
            <a:pPr eaLnBrk="1" hangingPunct="1"/>
            <a:r>
              <a:rPr lang="en-US" smtClean="0">
                <a:solidFill>
                  <a:srgbClr val="FFFF00"/>
                </a:solidFill>
              </a:rPr>
              <a:t>Development Patterns</a:t>
            </a:r>
          </a:p>
        </p:txBody>
      </p:sp>
      <p:pic>
        <p:nvPicPr>
          <p:cNvPr id="26627" name="Picture 3" descr="Kendall_combined"/>
          <p:cNvPicPr>
            <a:picLocks noChangeAspect="1" noChangeArrowheads="1"/>
          </p:cNvPicPr>
          <p:nvPr/>
        </p:nvPicPr>
        <p:blipFill>
          <a:blip r:embed="rId2" cstate="print">
            <a:lum bright="6000" contrast="6000"/>
          </a:blip>
          <a:srcRect b="57014"/>
          <a:stretch>
            <a:fillRect/>
          </a:stretch>
        </p:blipFill>
        <p:spPr bwMode="auto">
          <a:xfrm>
            <a:off x="1524000" y="1295400"/>
            <a:ext cx="6096000" cy="1965325"/>
          </a:xfrm>
          <a:prstGeom prst="rect">
            <a:avLst/>
          </a:prstGeom>
          <a:noFill/>
          <a:ln w="9525">
            <a:solidFill>
              <a:schemeClr val="hlink"/>
            </a:solidFill>
            <a:miter lim="800000"/>
            <a:headEnd/>
            <a:tailEnd/>
          </a:ln>
        </p:spPr>
      </p:pic>
      <p:pic>
        <p:nvPicPr>
          <p:cNvPr id="166916" name="Picture 4" descr="Kendall_combined"/>
          <p:cNvPicPr>
            <a:picLocks noChangeAspect="1" noChangeArrowheads="1"/>
          </p:cNvPicPr>
          <p:nvPr/>
        </p:nvPicPr>
        <p:blipFill>
          <a:blip r:embed="rId2" cstate="print">
            <a:lum bright="6000" contrast="6000"/>
          </a:blip>
          <a:srcRect t="43021"/>
          <a:stretch>
            <a:fillRect/>
          </a:stretch>
        </p:blipFill>
        <p:spPr bwMode="auto">
          <a:xfrm>
            <a:off x="1524000" y="3246438"/>
            <a:ext cx="6096000" cy="2605087"/>
          </a:xfrm>
          <a:prstGeom prst="rect">
            <a:avLst/>
          </a:prstGeom>
          <a:noFill/>
          <a:ln w="9525">
            <a:solidFill>
              <a:schemeClr val="hlink"/>
            </a:solidFill>
            <a:miter lim="800000"/>
            <a:headEnd/>
            <a:tailEnd/>
          </a:ln>
        </p:spPr>
      </p:pic>
      <p:sp>
        <p:nvSpPr>
          <p:cNvPr id="26629" name="Text Box 5"/>
          <p:cNvSpPr txBox="1">
            <a:spLocks noChangeArrowheads="1"/>
          </p:cNvSpPr>
          <p:nvPr/>
        </p:nvSpPr>
        <p:spPr bwMode="auto">
          <a:xfrm>
            <a:off x="457200" y="6248400"/>
            <a:ext cx="7010400" cy="396875"/>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2000">
                <a:solidFill>
                  <a:schemeClr val="bg1"/>
                </a:solidFill>
                <a:latin typeface="Tahoma" pitchFamily="34" charset="0"/>
              </a:rPr>
              <a:t>http://www.smartgrowthamerica.org/smartgrowthintro.htm</a:t>
            </a:r>
          </a:p>
        </p:txBody>
      </p:sp>
      <p:pic>
        <p:nvPicPr>
          <p:cNvPr id="26630" name="Picture 6" descr="BLK_LOGO copy"/>
          <p:cNvPicPr>
            <a:picLocks noChangeAspect="1" noChangeArrowheads="1"/>
          </p:cNvPicPr>
          <p:nvPr/>
        </p:nvPicPr>
        <p:blipFill>
          <a:blip r:embed="rId3" cstate="print">
            <a:lum bright="-16000"/>
          </a:blip>
          <a:srcRect/>
          <a:stretch>
            <a:fillRect/>
          </a:stretch>
        </p:blipFill>
        <p:spPr bwMode="auto">
          <a:xfrm>
            <a:off x="7924800" y="6261100"/>
            <a:ext cx="1219200" cy="35242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box(out)">
                                      <p:cBhvr>
                                        <p:cTn id="7" dur="500"/>
                                        <p:tgtEl>
                                          <p:spTgt spid="16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sz="4800" b="1">
                <a:solidFill>
                  <a:srgbClr val="FFFF00"/>
                </a:solidFill>
              </a:rPr>
              <a:t>Health Impact Assessment</a:t>
            </a:r>
          </a:p>
        </p:txBody>
      </p:sp>
      <p:sp>
        <p:nvSpPr>
          <p:cNvPr id="338947" name="Rectangle 3"/>
          <p:cNvSpPr>
            <a:spLocks noGrp="1" noChangeArrowheads="1"/>
          </p:cNvSpPr>
          <p:nvPr>
            <p:ph type="body" idx="1"/>
          </p:nvPr>
        </p:nvSpPr>
        <p:spPr>
          <a:xfrm>
            <a:off x="228600" y="1524000"/>
            <a:ext cx="8763000" cy="1981200"/>
          </a:xfrm>
        </p:spPr>
        <p:txBody>
          <a:bodyPr/>
          <a:lstStyle/>
          <a:p>
            <a:pPr>
              <a:lnSpc>
                <a:spcPct val="80000"/>
              </a:lnSpc>
            </a:pPr>
            <a:r>
              <a:rPr lang="en-US" sz="3600">
                <a:solidFill>
                  <a:schemeClr val="bg1"/>
                </a:solidFill>
              </a:rPr>
              <a:t>A tool to increase partnerships and communication between public health professionals and planners and other decision-makers</a:t>
            </a:r>
          </a:p>
        </p:txBody>
      </p:sp>
      <p:pic>
        <p:nvPicPr>
          <p:cNvPr id="338948" name="Picture 4" descr="ca"/>
          <p:cNvPicPr>
            <a:picLocks noChangeAspect="1" noChangeArrowheads="1"/>
          </p:cNvPicPr>
          <p:nvPr/>
        </p:nvPicPr>
        <p:blipFill>
          <a:blip r:embed="rId2" cstate="print"/>
          <a:srcRect/>
          <a:stretch>
            <a:fillRect/>
          </a:stretch>
        </p:blipFill>
        <p:spPr bwMode="auto">
          <a:xfrm>
            <a:off x="2590800" y="3870325"/>
            <a:ext cx="4343400" cy="29876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457200"/>
            <a:ext cx="7772400" cy="990600"/>
          </a:xfrm>
        </p:spPr>
        <p:txBody>
          <a:bodyPr/>
          <a:lstStyle/>
          <a:p>
            <a:r>
              <a:rPr lang="en-US" b="1">
                <a:solidFill>
                  <a:srgbClr val="FFFF00"/>
                </a:solidFill>
              </a:rPr>
              <a:t> Health Impact Assessment</a:t>
            </a:r>
            <a:br>
              <a:rPr lang="en-US" b="1">
                <a:solidFill>
                  <a:srgbClr val="FFFF00"/>
                </a:solidFill>
              </a:rPr>
            </a:br>
            <a:r>
              <a:rPr lang="en-US" b="1">
                <a:solidFill>
                  <a:srgbClr val="FFFF00"/>
                </a:solidFill>
              </a:rPr>
              <a:t>Definition</a:t>
            </a:r>
          </a:p>
        </p:txBody>
      </p:sp>
      <p:sp>
        <p:nvSpPr>
          <p:cNvPr id="305155" name="Rectangle 3"/>
          <p:cNvSpPr>
            <a:spLocks noGrp="1" noChangeArrowheads="1"/>
          </p:cNvSpPr>
          <p:nvPr>
            <p:ph type="body" idx="1"/>
          </p:nvPr>
        </p:nvSpPr>
        <p:spPr>
          <a:xfrm>
            <a:off x="609600" y="2133600"/>
            <a:ext cx="7924800" cy="3886200"/>
          </a:xfrm>
        </p:spPr>
        <p:txBody>
          <a:bodyPr/>
          <a:lstStyle/>
          <a:p>
            <a:pPr>
              <a:lnSpc>
                <a:spcPct val="90000"/>
              </a:lnSpc>
            </a:pPr>
            <a:r>
              <a:rPr lang="en-US" sz="3600">
                <a:solidFill>
                  <a:schemeClr val="bg1"/>
                </a:solidFill>
              </a:rPr>
              <a:t>Collection of procedures and tools by which projects, policies, and programs can be evaluated based on their potential effects on the health of a population, and the distribution of those effects within the population</a:t>
            </a:r>
          </a:p>
          <a:p>
            <a:pPr>
              <a:lnSpc>
                <a:spcPct val="90000"/>
              </a:lnSpc>
              <a:buFontTx/>
              <a:buNone/>
            </a:pPr>
            <a:r>
              <a:rPr lang="en-US" sz="2000">
                <a:solidFill>
                  <a:schemeClr val="bg1"/>
                </a:solidFill>
              </a:rPr>
              <a:t>				Gothenburg consensus statement, 1999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85800" y="457200"/>
            <a:ext cx="7772400" cy="990600"/>
          </a:xfrm>
        </p:spPr>
        <p:txBody>
          <a:bodyPr/>
          <a:lstStyle/>
          <a:p>
            <a:r>
              <a:rPr lang="en-US" b="1">
                <a:solidFill>
                  <a:srgbClr val="FFFF00"/>
                </a:solidFill>
              </a:rPr>
              <a:t>A Vision of </a:t>
            </a:r>
            <a:br>
              <a:rPr lang="en-US" b="1">
                <a:solidFill>
                  <a:srgbClr val="FFFF00"/>
                </a:solidFill>
              </a:rPr>
            </a:br>
            <a:r>
              <a:rPr lang="en-US" b="1">
                <a:solidFill>
                  <a:srgbClr val="FFFF00"/>
                </a:solidFill>
              </a:rPr>
              <a:t>Health Impact Assessment</a:t>
            </a:r>
          </a:p>
        </p:txBody>
      </p:sp>
      <p:sp>
        <p:nvSpPr>
          <p:cNvPr id="337923" name="Rectangle 3"/>
          <p:cNvSpPr>
            <a:spLocks noGrp="1" noChangeArrowheads="1"/>
          </p:cNvSpPr>
          <p:nvPr>
            <p:ph type="body" idx="1"/>
          </p:nvPr>
        </p:nvSpPr>
        <p:spPr>
          <a:xfrm>
            <a:off x="609600" y="1905000"/>
            <a:ext cx="7924800" cy="4343400"/>
          </a:xfrm>
        </p:spPr>
        <p:txBody>
          <a:bodyPr/>
          <a:lstStyle/>
          <a:p>
            <a:pPr>
              <a:spcAft>
                <a:spcPct val="20000"/>
              </a:spcAft>
            </a:pPr>
            <a:r>
              <a:rPr lang="en-US" sz="2800">
                <a:solidFill>
                  <a:schemeClr val="bg1"/>
                </a:solidFill>
              </a:rPr>
              <a:t>Planners and others will request information on potential health consequences of projects and policies as part of their decision-making process</a:t>
            </a:r>
          </a:p>
          <a:p>
            <a:pPr>
              <a:spcAft>
                <a:spcPct val="20000"/>
              </a:spcAft>
            </a:pPr>
            <a:r>
              <a:rPr lang="en-US" sz="2800">
                <a:solidFill>
                  <a:schemeClr val="bg1"/>
                </a:solidFill>
              </a:rPr>
              <a:t>Health officials will have a tool to facilitate their involvement in planning and land use decisions</a:t>
            </a:r>
          </a:p>
          <a:p>
            <a:pPr>
              <a:lnSpc>
                <a:spcPct val="90000"/>
              </a:lnSpc>
              <a:spcAft>
                <a:spcPct val="20000"/>
              </a:spcAft>
            </a:pPr>
            <a:r>
              <a:rPr lang="en-US" sz="2800">
                <a:solidFill>
                  <a:schemeClr val="bg1"/>
                </a:solidFill>
              </a:rPr>
              <a:t>HIAs will lead to a better informed decisions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685800" y="228600"/>
            <a:ext cx="7772400" cy="762000"/>
          </a:xfrm>
        </p:spPr>
        <p:txBody>
          <a:bodyPr/>
          <a:lstStyle/>
          <a:p>
            <a:r>
              <a:rPr lang="en-US" sz="4000" b="1">
                <a:solidFill>
                  <a:srgbClr val="FFFF00"/>
                </a:solidFill>
              </a:rPr>
              <a:t>Steps in Conducting an HIA</a:t>
            </a:r>
          </a:p>
        </p:txBody>
      </p:sp>
      <p:sp>
        <p:nvSpPr>
          <p:cNvPr id="307203" name="Rectangle 3"/>
          <p:cNvSpPr>
            <a:spLocks noGrp="1" noChangeArrowheads="1"/>
          </p:cNvSpPr>
          <p:nvPr>
            <p:ph type="body" idx="1"/>
          </p:nvPr>
        </p:nvSpPr>
        <p:spPr>
          <a:xfrm>
            <a:off x="304800" y="914400"/>
            <a:ext cx="8686800" cy="5562600"/>
          </a:xfrm>
        </p:spPr>
        <p:txBody>
          <a:bodyPr/>
          <a:lstStyle/>
          <a:p>
            <a:pPr marL="609600" indent="-609600">
              <a:lnSpc>
                <a:spcPct val="95000"/>
              </a:lnSpc>
              <a:spcBef>
                <a:spcPct val="15000"/>
              </a:spcBef>
              <a:spcAft>
                <a:spcPct val="15000"/>
              </a:spcAft>
            </a:pPr>
            <a:r>
              <a:rPr lang="en-US" sz="2800" b="1" u="sng">
                <a:solidFill>
                  <a:schemeClr val="bg1"/>
                </a:solidFill>
              </a:rPr>
              <a:t>Screening</a:t>
            </a:r>
            <a:r>
              <a:rPr lang="en-US" sz="2800">
                <a:solidFill>
                  <a:schemeClr val="bg1"/>
                </a:solidFill>
              </a:rPr>
              <a:t> </a:t>
            </a:r>
          </a:p>
          <a:p>
            <a:pPr marL="990600" lvl="1" indent="-533400">
              <a:lnSpc>
                <a:spcPct val="95000"/>
              </a:lnSpc>
              <a:spcBef>
                <a:spcPct val="15000"/>
              </a:spcBef>
              <a:spcAft>
                <a:spcPct val="15000"/>
              </a:spcAft>
            </a:pPr>
            <a:r>
              <a:rPr lang="en-US" sz="2400">
                <a:solidFill>
                  <a:schemeClr val="bg1"/>
                </a:solidFill>
              </a:rPr>
              <a:t>Identify projects/policies for which HIA useful</a:t>
            </a:r>
          </a:p>
          <a:p>
            <a:pPr marL="609600" indent="-609600">
              <a:lnSpc>
                <a:spcPct val="95000"/>
              </a:lnSpc>
              <a:spcBef>
                <a:spcPct val="15000"/>
              </a:spcBef>
              <a:spcAft>
                <a:spcPct val="15000"/>
              </a:spcAft>
            </a:pPr>
            <a:r>
              <a:rPr lang="en-US" sz="2800" b="1" u="sng">
                <a:solidFill>
                  <a:schemeClr val="bg1"/>
                </a:solidFill>
              </a:rPr>
              <a:t>Scoping</a:t>
            </a:r>
            <a:r>
              <a:rPr lang="en-US" sz="2800">
                <a:solidFill>
                  <a:schemeClr val="bg1"/>
                </a:solidFill>
              </a:rPr>
              <a:t> </a:t>
            </a:r>
          </a:p>
          <a:p>
            <a:pPr marL="990600" lvl="1" indent="-533400">
              <a:lnSpc>
                <a:spcPct val="95000"/>
              </a:lnSpc>
              <a:spcBef>
                <a:spcPct val="15000"/>
              </a:spcBef>
              <a:spcAft>
                <a:spcPct val="15000"/>
              </a:spcAft>
            </a:pPr>
            <a:r>
              <a:rPr lang="en-US" sz="2400">
                <a:solidFill>
                  <a:schemeClr val="bg1"/>
                </a:solidFill>
              </a:rPr>
              <a:t>Identify which health impacts to include</a:t>
            </a:r>
          </a:p>
          <a:p>
            <a:pPr marL="609600" indent="-609600">
              <a:lnSpc>
                <a:spcPct val="95000"/>
              </a:lnSpc>
              <a:spcBef>
                <a:spcPct val="15000"/>
              </a:spcBef>
              <a:spcAft>
                <a:spcPct val="15000"/>
              </a:spcAft>
            </a:pPr>
            <a:r>
              <a:rPr lang="en-US" sz="2800" b="1" u="sng">
                <a:solidFill>
                  <a:schemeClr val="bg1"/>
                </a:solidFill>
              </a:rPr>
              <a:t>Risk assessment</a:t>
            </a:r>
            <a:r>
              <a:rPr lang="en-US" sz="2800">
                <a:solidFill>
                  <a:schemeClr val="bg1"/>
                </a:solidFill>
              </a:rPr>
              <a:t>  </a:t>
            </a:r>
          </a:p>
          <a:p>
            <a:pPr marL="990600" lvl="1" indent="-533400">
              <a:lnSpc>
                <a:spcPct val="95000"/>
              </a:lnSpc>
              <a:spcBef>
                <a:spcPct val="15000"/>
              </a:spcBef>
              <a:spcAft>
                <a:spcPct val="15000"/>
              </a:spcAft>
            </a:pPr>
            <a:r>
              <a:rPr lang="en-US" sz="2400">
                <a:solidFill>
                  <a:schemeClr val="bg1"/>
                </a:solidFill>
              </a:rPr>
              <a:t>Identify how many and which people may be affected</a:t>
            </a:r>
          </a:p>
          <a:p>
            <a:pPr marL="990600" lvl="1" indent="-533400">
              <a:lnSpc>
                <a:spcPct val="95000"/>
              </a:lnSpc>
              <a:spcBef>
                <a:spcPct val="15000"/>
              </a:spcBef>
              <a:spcAft>
                <a:spcPct val="15000"/>
              </a:spcAft>
            </a:pPr>
            <a:r>
              <a:rPr lang="en-US" sz="2400">
                <a:solidFill>
                  <a:schemeClr val="bg1"/>
                </a:solidFill>
              </a:rPr>
              <a:t>Assess how they may be affected</a:t>
            </a:r>
          </a:p>
          <a:p>
            <a:pPr marL="609600" indent="-609600">
              <a:lnSpc>
                <a:spcPct val="95000"/>
              </a:lnSpc>
              <a:spcBef>
                <a:spcPct val="15000"/>
              </a:spcBef>
              <a:spcAft>
                <a:spcPct val="15000"/>
              </a:spcAft>
            </a:pPr>
            <a:r>
              <a:rPr lang="en-US" sz="2800" b="1" u="sng">
                <a:solidFill>
                  <a:schemeClr val="bg1"/>
                </a:solidFill>
              </a:rPr>
              <a:t>Recommendations</a:t>
            </a:r>
            <a:r>
              <a:rPr lang="en-US" sz="2800">
                <a:solidFill>
                  <a:schemeClr val="bg1"/>
                </a:solidFill>
              </a:rPr>
              <a:t> </a:t>
            </a:r>
          </a:p>
          <a:p>
            <a:pPr marL="990600" lvl="1" indent="-533400">
              <a:lnSpc>
                <a:spcPct val="95000"/>
              </a:lnSpc>
              <a:spcBef>
                <a:spcPct val="15000"/>
              </a:spcBef>
              <a:spcAft>
                <a:spcPct val="15000"/>
              </a:spcAft>
            </a:pPr>
            <a:r>
              <a:rPr lang="en-US" sz="2400">
                <a:solidFill>
                  <a:schemeClr val="bg1"/>
                </a:solidFill>
              </a:rPr>
              <a:t>Identify changes to promote health or mitigate harm</a:t>
            </a:r>
          </a:p>
          <a:p>
            <a:pPr marL="609600" indent="-609600">
              <a:lnSpc>
                <a:spcPct val="95000"/>
              </a:lnSpc>
              <a:spcBef>
                <a:spcPct val="15000"/>
              </a:spcBef>
              <a:spcAft>
                <a:spcPct val="15000"/>
              </a:spcAft>
            </a:pPr>
            <a:r>
              <a:rPr lang="en-US" sz="2800" b="1" u="sng">
                <a:solidFill>
                  <a:schemeClr val="bg1"/>
                </a:solidFill>
              </a:rPr>
              <a:t>Reporting</a:t>
            </a:r>
            <a:r>
              <a:rPr lang="en-US" sz="2800">
                <a:solidFill>
                  <a:schemeClr val="bg1"/>
                </a:solidFill>
              </a:rPr>
              <a:t> of results to decision-makers</a:t>
            </a:r>
          </a:p>
          <a:p>
            <a:pPr marL="609600" indent="-609600">
              <a:lnSpc>
                <a:spcPct val="95000"/>
              </a:lnSpc>
              <a:spcBef>
                <a:spcPct val="15000"/>
              </a:spcBef>
              <a:spcAft>
                <a:spcPct val="15000"/>
              </a:spcAft>
            </a:pPr>
            <a:r>
              <a:rPr lang="en-US" sz="2800" b="1" u="sng">
                <a:solidFill>
                  <a:schemeClr val="bg1"/>
                </a:solidFill>
              </a:rPr>
              <a:t>Evaluation</a:t>
            </a:r>
            <a:r>
              <a:rPr lang="en-US" sz="2800">
                <a:solidFill>
                  <a:schemeClr val="bg1"/>
                </a:solidFill>
              </a:rPr>
              <a:t> of impact of HIA on decision process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p:cNvPicPr preferRelativeResize="0">
            <a:picLocks noChangeAspect="1" noChangeArrowheads="1"/>
          </p:cNvPicPr>
          <p:nvPr/>
        </p:nvPicPr>
        <p:blipFill>
          <a:blip r:embed="rId3"/>
          <a:srcRect/>
          <a:stretch>
            <a:fillRect/>
          </a:stretch>
        </p:blipFill>
        <p:spPr bwMode="auto">
          <a:xfrm>
            <a:off x="528638" y="6232525"/>
            <a:ext cx="19050" cy="9525"/>
          </a:xfrm>
          <a:prstGeom prst="rect">
            <a:avLst/>
          </a:prstGeom>
          <a:noFill/>
          <a:ln w="9525">
            <a:noFill/>
            <a:miter lim="800000"/>
            <a:headEnd/>
            <a:tailEnd/>
          </a:ln>
        </p:spPr>
      </p:pic>
      <p:sp>
        <p:nvSpPr>
          <p:cNvPr id="319491" name="Freeform 3"/>
          <p:cNvSpPr>
            <a:spLocks/>
          </p:cNvSpPr>
          <p:nvPr/>
        </p:nvSpPr>
        <p:spPr bwMode="auto">
          <a:xfrm>
            <a:off x="1138238" y="554038"/>
            <a:ext cx="1030287" cy="803275"/>
          </a:xfrm>
          <a:custGeom>
            <a:avLst/>
            <a:gdLst/>
            <a:ahLst/>
            <a:cxnLst>
              <a:cxn ang="0">
                <a:pos x="2" y="49"/>
              </a:cxn>
              <a:cxn ang="0">
                <a:pos x="0" y="48"/>
              </a:cxn>
              <a:cxn ang="0">
                <a:pos x="1" y="45"/>
              </a:cxn>
              <a:cxn ang="0">
                <a:pos x="1" y="43"/>
              </a:cxn>
              <a:cxn ang="0">
                <a:pos x="2" y="42"/>
              </a:cxn>
              <a:cxn ang="0">
                <a:pos x="2" y="44"/>
              </a:cxn>
              <a:cxn ang="0">
                <a:pos x="2" y="45"/>
              </a:cxn>
              <a:cxn ang="0">
                <a:pos x="4" y="44"/>
              </a:cxn>
              <a:cxn ang="0">
                <a:pos x="4" y="42"/>
              </a:cxn>
              <a:cxn ang="0">
                <a:pos x="4" y="40"/>
              </a:cxn>
              <a:cxn ang="0">
                <a:pos x="3" y="36"/>
              </a:cxn>
              <a:cxn ang="0">
                <a:pos x="5" y="36"/>
              </a:cxn>
              <a:cxn ang="0">
                <a:pos x="7" y="36"/>
              </a:cxn>
              <a:cxn ang="0">
                <a:pos x="5" y="34"/>
              </a:cxn>
              <a:cxn ang="0">
                <a:pos x="3" y="34"/>
              </a:cxn>
              <a:cxn ang="0">
                <a:pos x="3" y="31"/>
              </a:cxn>
              <a:cxn ang="0">
                <a:pos x="4" y="26"/>
              </a:cxn>
              <a:cxn ang="0">
                <a:pos x="4" y="20"/>
              </a:cxn>
              <a:cxn ang="0">
                <a:pos x="2" y="13"/>
              </a:cxn>
              <a:cxn ang="0">
                <a:pos x="3" y="7"/>
              </a:cxn>
              <a:cxn ang="0">
                <a:pos x="14" y="11"/>
              </a:cxn>
              <a:cxn ang="0">
                <a:pos x="24" y="15"/>
              </a:cxn>
              <a:cxn ang="0">
                <a:pos x="28" y="17"/>
              </a:cxn>
              <a:cxn ang="0">
                <a:pos x="30" y="19"/>
              </a:cxn>
              <a:cxn ang="0">
                <a:pos x="30" y="25"/>
              </a:cxn>
              <a:cxn ang="0">
                <a:pos x="27" y="28"/>
              </a:cxn>
              <a:cxn ang="0">
                <a:pos x="28" y="31"/>
              </a:cxn>
              <a:cxn ang="0">
                <a:pos x="27" y="33"/>
              </a:cxn>
              <a:cxn ang="0">
                <a:pos x="28" y="34"/>
              </a:cxn>
              <a:cxn ang="0">
                <a:pos x="31" y="29"/>
              </a:cxn>
              <a:cxn ang="0">
                <a:pos x="33" y="26"/>
              </a:cxn>
              <a:cxn ang="0">
                <a:pos x="36" y="22"/>
              </a:cxn>
              <a:cxn ang="0">
                <a:pos x="32" y="12"/>
              </a:cxn>
              <a:cxn ang="0">
                <a:pos x="33" y="11"/>
              </a:cxn>
              <a:cxn ang="0">
                <a:pos x="35" y="9"/>
              </a:cxn>
              <a:cxn ang="0">
                <a:pos x="34" y="5"/>
              </a:cxn>
              <a:cxn ang="0">
                <a:pos x="33" y="0"/>
              </a:cxn>
              <a:cxn ang="0">
                <a:pos x="76" y="11"/>
              </a:cxn>
              <a:cxn ang="0">
                <a:pos x="110" y="19"/>
              </a:cxn>
              <a:cxn ang="0">
                <a:pos x="98" y="71"/>
              </a:cxn>
              <a:cxn ang="0">
                <a:pos x="97" y="73"/>
              </a:cxn>
              <a:cxn ang="0">
                <a:pos x="98" y="74"/>
              </a:cxn>
              <a:cxn ang="0">
                <a:pos x="98" y="76"/>
              </a:cxn>
              <a:cxn ang="0">
                <a:pos x="98" y="77"/>
              </a:cxn>
              <a:cxn ang="0">
                <a:pos x="98" y="80"/>
              </a:cxn>
              <a:cxn ang="0">
                <a:pos x="67" y="74"/>
              </a:cxn>
              <a:cxn ang="0">
                <a:pos x="64" y="74"/>
              </a:cxn>
              <a:cxn ang="0">
                <a:pos x="61" y="73"/>
              </a:cxn>
              <a:cxn ang="0">
                <a:pos x="58" y="74"/>
              </a:cxn>
              <a:cxn ang="0">
                <a:pos x="54" y="73"/>
              </a:cxn>
              <a:cxn ang="0">
                <a:pos x="50" y="74"/>
              </a:cxn>
              <a:cxn ang="0">
                <a:pos x="46" y="73"/>
              </a:cxn>
              <a:cxn ang="0">
                <a:pos x="37" y="73"/>
              </a:cxn>
              <a:cxn ang="0">
                <a:pos x="30" y="70"/>
              </a:cxn>
              <a:cxn ang="0">
                <a:pos x="24" y="70"/>
              </a:cxn>
              <a:cxn ang="0">
                <a:pos x="15" y="67"/>
              </a:cxn>
              <a:cxn ang="0">
                <a:pos x="14" y="60"/>
              </a:cxn>
              <a:cxn ang="0">
                <a:pos x="14" y="56"/>
              </a:cxn>
              <a:cxn ang="0">
                <a:pos x="9" y="54"/>
              </a:cxn>
              <a:cxn ang="0">
                <a:pos x="7" y="52"/>
              </a:cxn>
            </a:cxnLst>
            <a:rect l="0" t="0" r="r" b="b"/>
            <a:pathLst>
              <a:path w="110" h="80">
                <a:moveTo>
                  <a:pt x="4" y="51"/>
                </a:moveTo>
                <a:lnTo>
                  <a:pt x="2" y="49"/>
                </a:lnTo>
                <a:lnTo>
                  <a:pt x="1" y="49"/>
                </a:lnTo>
                <a:lnTo>
                  <a:pt x="0" y="48"/>
                </a:lnTo>
                <a:lnTo>
                  <a:pt x="0" y="48"/>
                </a:lnTo>
                <a:lnTo>
                  <a:pt x="1" y="45"/>
                </a:lnTo>
                <a:lnTo>
                  <a:pt x="1" y="44"/>
                </a:lnTo>
                <a:lnTo>
                  <a:pt x="1" y="43"/>
                </a:lnTo>
                <a:lnTo>
                  <a:pt x="1" y="42"/>
                </a:lnTo>
                <a:lnTo>
                  <a:pt x="2" y="42"/>
                </a:lnTo>
                <a:lnTo>
                  <a:pt x="2" y="42"/>
                </a:lnTo>
                <a:lnTo>
                  <a:pt x="2" y="44"/>
                </a:lnTo>
                <a:lnTo>
                  <a:pt x="2" y="44"/>
                </a:lnTo>
                <a:lnTo>
                  <a:pt x="2" y="45"/>
                </a:lnTo>
                <a:lnTo>
                  <a:pt x="2" y="46"/>
                </a:lnTo>
                <a:lnTo>
                  <a:pt x="4" y="44"/>
                </a:lnTo>
                <a:lnTo>
                  <a:pt x="4" y="43"/>
                </a:lnTo>
                <a:lnTo>
                  <a:pt x="4" y="42"/>
                </a:lnTo>
                <a:lnTo>
                  <a:pt x="5" y="41"/>
                </a:lnTo>
                <a:lnTo>
                  <a:pt x="4" y="40"/>
                </a:lnTo>
                <a:lnTo>
                  <a:pt x="3" y="40"/>
                </a:lnTo>
                <a:lnTo>
                  <a:pt x="3" y="36"/>
                </a:lnTo>
                <a:lnTo>
                  <a:pt x="3" y="36"/>
                </a:lnTo>
                <a:lnTo>
                  <a:pt x="5" y="36"/>
                </a:lnTo>
                <a:lnTo>
                  <a:pt x="5" y="36"/>
                </a:lnTo>
                <a:lnTo>
                  <a:pt x="7" y="36"/>
                </a:lnTo>
                <a:lnTo>
                  <a:pt x="5" y="34"/>
                </a:lnTo>
                <a:lnTo>
                  <a:pt x="5" y="34"/>
                </a:lnTo>
                <a:lnTo>
                  <a:pt x="5" y="34"/>
                </a:lnTo>
                <a:lnTo>
                  <a:pt x="3" y="34"/>
                </a:lnTo>
                <a:lnTo>
                  <a:pt x="3" y="32"/>
                </a:lnTo>
                <a:lnTo>
                  <a:pt x="3" y="31"/>
                </a:lnTo>
                <a:lnTo>
                  <a:pt x="4" y="28"/>
                </a:lnTo>
                <a:lnTo>
                  <a:pt x="4" y="26"/>
                </a:lnTo>
                <a:lnTo>
                  <a:pt x="4" y="25"/>
                </a:lnTo>
                <a:lnTo>
                  <a:pt x="4" y="20"/>
                </a:lnTo>
                <a:lnTo>
                  <a:pt x="4" y="19"/>
                </a:lnTo>
                <a:lnTo>
                  <a:pt x="2" y="13"/>
                </a:lnTo>
                <a:lnTo>
                  <a:pt x="3" y="9"/>
                </a:lnTo>
                <a:lnTo>
                  <a:pt x="3" y="7"/>
                </a:lnTo>
                <a:lnTo>
                  <a:pt x="4" y="4"/>
                </a:lnTo>
                <a:lnTo>
                  <a:pt x="14" y="11"/>
                </a:lnTo>
                <a:lnTo>
                  <a:pt x="19" y="14"/>
                </a:lnTo>
                <a:lnTo>
                  <a:pt x="24" y="15"/>
                </a:lnTo>
                <a:lnTo>
                  <a:pt x="26" y="17"/>
                </a:lnTo>
                <a:lnTo>
                  <a:pt x="28" y="17"/>
                </a:lnTo>
                <a:lnTo>
                  <a:pt x="29" y="17"/>
                </a:lnTo>
                <a:lnTo>
                  <a:pt x="30" y="19"/>
                </a:lnTo>
                <a:lnTo>
                  <a:pt x="30" y="24"/>
                </a:lnTo>
                <a:lnTo>
                  <a:pt x="30" y="25"/>
                </a:lnTo>
                <a:lnTo>
                  <a:pt x="28" y="26"/>
                </a:lnTo>
                <a:lnTo>
                  <a:pt x="27" y="28"/>
                </a:lnTo>
                <a:lnTo>
                  <a:pt x="27" y="30"/>
                </a:lnTo>
                <a:lnTo>
                  <a:pt x="28" y="31"/>
                </a:lnTo>
                <a:lnTo>
                  <a:pt x="28" y="32"/>
                </a:lnTo>
                <a:lnTo>
                  <a:pt x="27" y="33"/>
                </a:lnTo>
                <a:lnTo>
                  <a:pt x="27" y="34"/>
                </a:lnTo>
                <a:lnTo>
                  <a:pt x="28" y="34"/>
                </a:lnTo>
                <a:lnTo>
                  <a:pt x="30" y="33"/>
                </a:lnTo>
                <a:lnTo>
                  <a:pt x="31" y="29"/>
                </a:lnTo>
                <a:lnTo>
                  <a:pt x="32" y="28"/>
                </a:lnTo>
                <a:lnTo>
                  <a:pt x="33" y="26"/>
                </a:lnTo>
                <a:lnTo>
                  <a:pt x="36" y="23"/>
                </a:lnTo>
                <a:lnTo>
                  <a:pt x="36" y="22"/>
                </a:lnTo>
                <a:lnTo>
                  <a:pt x="35" y="18"/>
                </a:lnTo>
                <a:lnTo>
                  <a:pt x="32" y="12"/>
                </a:lnTo>
                <a:lnTo>
                  <a:pt x="32" y="11"/>
                </a:lnTo>
                <a:lnTo>
                  <a:pt x="33" y="11"/>
                </a:lnTo>
                <a:lnTo>
                  <a:pt x="34" y="11"/>
                </a:lnTo>
                <a:lnTo>
                  <a:pt x="35" y="9"/>
                </a:lnTo>
                <a:lnTo>
                  <a:pt x="35" y="6"/>
                </a:lnTo>
                <a:lnTo>
                  <a:pt x="34" y="5"/>
                </a:lnTo>
                <a:lnTo>
                  <a:pt x="33" y="4"/>
                </a:lnTo>
                <a:lnTo>
                  <a:pt x="33" y="0"/>
                </a:lnTo>
                <a:lnTo>
                  <a:pt x="55" y="6"/>
                </a:lnTo>
                <a:lnTo>
                  <a:pt x="76" y="11"/>
                </a:lnTo>
                <a:lnTo>
                  <a:pt x="110" y="19"/>
                </a:lnTo>
                <a:lnTo>
                  <a:pt x="110" y="19"/>
                </a:lnTo>
                <a:lnTo>
                  <a:pt x="98" y="71"/>
                </a:lnTo>
                <a:lnTo>
                  <a:pt x="98" y="71"/>
                </a:lnTo>
                <a:lnTo>
                  <a:pt x="98" y="72"/>
                </a:lnTo>
                <a:lnTo>
                  <a:pt x="97" y="73"/>
                </a:lnTo>
                <a:lnTo>
                  <a:pt x="98" y="74"/>
                </a:lnTo>
                <a:lnTo>
                  <a:pt x="98" y="74"/>
                </a:lnTo>
                <a:lnTo>
                  <a:pt x="99" y="75"/>
                </a:lnTo>
                <a:lnTo>
                  <a:pt x="98" y="76"/>
                </a:lnTo>
                <a:lnTo>
                  <a:pt x="98" y="76"/>
                </a:lnTo>
                <a:lnTo>
                  <a:pt x="98" y="77"/>
                </a:lnTo>
                <a:lnTo>
                  <a:pt x="98" y="79"/>
                </a:lnTo>
                <a:lnTo>
                  <a:pt x="98" y="80"/>
                </a:lnTo>
                <a:lnTo>
                  <a:pt x="69" y="73"/>
                </a:lnTo>
                <a:lnTo>
                  <a:pt x="67" y="74"/>
                </a:lnTo>
                <a:lnTo>
                  <a:pt x="65" y="74"/>
                </a:lnTo>
                <a:lnTo>
                  <a:pt x="64" y="74"/>
                </a:lnTo>
                <a:lnTo>
                  <a:pt x="62" y="74"/>
                </a:lnTo>
                <a:lnTo>
                  <a:pt x="61" y="73"/>
                </a:lnTo>
                <a:lnTo>
                  <a:pt x="59" y="73"/>
                </a:lnTo>
                <a:lnTo>
                  <a:pt x="58" y="74"/>
                </a:lnTo>
                <a:lnTo>
                  <a:pt x="56" y="73"/>
                </a:lnTo>
                <a:lnTo>
                  <a:pt x="54" y="73"/>
                </a:lnTo>
                <a:lnTo>
                  <a:pt x="52" y="74"/>
                </a:lnTo>
                <a:lnTo>
                  <a:pt x="50" y="74"/>
                </a:lnTo>
                <a:lnTo>
                  <a:pt x="47" y="74"/>
                </a:lnTo>
                <a:lnTo>
                  <a:pt x="46" y="73"/>
                </a:lnTo>
                <a:lnTo>
                  <a:pt x="43" y="72"/>
                </a:lnTo>
                <a:lnTo>
                  <a:pt x="37" y="73"/>
                </a:lnTo>
                <a:lnTo>
                  <a:pt x="35" y="71"/>
                </a:lnTo>
                <a:lnTo>
                  <a:pt x="30" y="70"/>
                </a:lnTo>
                <a:lnTo>
                  <a:pt x="27" y="69"/>
                </a:lnTo>
                <a:lnTo>
                  <a:pt x="24" y="70"/>
                </a:lnTo>
                <a:lnTo>
                  <a:pt x="19" y="69"/>
                </a:lnTo>
                <a:lnTo>
                  <a:pt x="15" y="67"/>
                </a:lnTo>
                <a:lnTo>
                  <a:pt x="14" y="66"/>
                </a:lnTo>
                <a:lnTo>
                  <a:pt x="14" y="60"/>
                </a:lnTo>
                <a:lnTo>
                  <a:pt x="15" y="59"/>
                </a:lnTo>
                <a:lnTo>
                  <a:pt x="14" y="56"/>
                </a:lnTo>
                <a:lnTo>
                  <a:pt x="11" y="54"/>
                </a:lnTo>
                <a:lnTo>
                  <a:pt x="9" y="54"/>
                </a:lnTo>
                <a:lnTo>
                  <a:pt x="8" y="53"/>
                </a:lnTo>
                <a:lnTo>
                  <a:pt x="7" y="52"/>
                </a:lnTo>
                <a:lnTo>
                  <a:pt x="4" y="51"/>
                </a:lnTo>
              </a:path>
            </a:pathLst>
          </a:custGeom>
          <a:solidFill>
            <a:srgbClr val="669900"/>
          </a:solidFill>
          <a:ln w="25400">
            <a:solidFill>
              <a:schemeClr val="bg1"/>
            </a:solidFill>
            <a:round/>
            <a:headEnd/>
            <a:tailEnd/>
          </a:ln>
        </p:spPr>
        <p:txBody>
          <a:bodyPr/>
          <a:lstStyle/>
          <a:p>
            <a:endParaRPr lang="en-US"/>
          </a:p>
        </p:txBody>
      </p:sp>
      <p:sp>
        <p:nvSpPr>
          <p:cNvPr id="319492" name="Freeform 4"/>
          <p:cNvSpPr>
            <a:spLocks/>
          </p:cNvSpPr>
          <p:nvPr/>
        </p:nvSpPr>
        <p:spPr bwMode="auto">
          <a:xfrm>
            <a:off x="866775" y="1057275"/>
            <a:ext cx="1236663" cy="1114425"/>
          </a:xfrm>
          <a:custGeom>
            <a:avLst/>
            <a:gdLst/>
            <a:ahLst/>
            <a:cxnLst>
              <a:cxn ang="0">
                <a:pos x="1" y="82"/>
              </a:cxn>
              <a:cxn ang="0">
                <a:pos x="0" y="76"/>
              </a:cxn>
              <a:cxn ang="0">
                <a:pos x="2" y="71"/>
              </a:cxn>
              <a:cxn ang="0">
                <a:pos x="2" y="63"/>
              </a:cxn>
              <a:cxn ang="0">
                <a:pos x="4" y="61"/>
              </a:cxn>
              <a:cxn ang="0">
                <a:pos x="6" y="58"/>
              </a:cxn>
              <a:cxn ang="0">
                <a:pos x="7" y="55"/>
              </a:cxn>
              <a:cxn ang="0">
                <a:pos x="13" y="46"/>
              </a:cxn>
              <a:cxn ang="0">
                <a:pos x="20" y="28"/>
              </a:cxn>
              <a:cxn ang="0">
                <a:pos x="25" y="16"/>
              </a:cxn>
              <a:cxn ang="0">
                <a:pos x="29" y="4"/>
              </a:cxn>
              <a:cxn ang="0">
                <a:pos x="30" y="1"/>
              </a:cxn>
              <a:cxn ang="0">
                <a:pos x="33" y="1"/>
              </a:cxn>
              <a:cxn ang="0">
                <a:pos x="36" y="2"/>
              </a:cxn>
              <a:cxn ang="0">
                <a:pos x="38" y="4"/>
              </a:cxn>
              <a:cxn ang="0">
                <a:pos x="43" y="6"/>
              </a:cxn>
              <a:cxn ang="0">
                <a:pos x="43" y="10"/>
              </a:cxn>
              <a:cxn ang="0">
                <a:pos x="44" y="17"/>
              </a:cxn>
              <a:cxn ang="0">
                <a:pos x="53" y="20"/>
              </a:cxn>
              <a:cxn ang="0">
                <a:pos x="59" y="20"/>
              </a:cxn>
              <a:cxn ang="0">
                <a:pos x="66" y="23"/>
              </a:cxn>
              <a:cxn ang="0">
                <a:pos x="75" y="23"/>
              </a:cxn>
              <a:cxn ang="0">
                <a:pos x="79" y="24"/>
              </a:cxn>
              <a:cxn ang="0">
                <a:pos x="83" y="23"/>
              </a:cxn>
              <a:cxn ang="0">
                <a:pos x="87" y="24"/>
              </a:cxn>
              <a:cxn ang="0">
                <a:pos x="90" y="23"/>
              </a:cxn>
              <a:cxn ang="0">
                <a:pos x="93" y="24"/>
              </a:cxn>
              <a:cxn ang="0">
                <a:pos x="96" y="24"/>
              </a:cxn>
              <a:cxn ang="0">
                <a:pos x="127" y="30"/>
              </a:cxn>
              <a:cxn ang="0">
                <a:pos x="128" y="34"/>
              </a:cxn>
              <a:cxn ang="0">
                <a:pos x="131" y="35"/>
              </a:cxn>
              <a:cxn ang="0">
                <a:pos x="125" y="49"/>
              </a:cxn>
              <a:cxn ang="0">
                <a:pos x="123" y="52"/>
              </a:cxn>
              <a:cxn ang="0">
                <a:pos x="120" y="55"/>
              </a:cxn>
              <a:cxn ang="0">
                <a:pos x="115" y="63"/>
              </a:cxn>
              <a:cxn ang="0">
                <a:pos x="118" y="65"/>
              </a:cxn>
              <a:cxn ang="0">
                <a:pos x="118" y="68"/>
              </a:cxn>
              <a:cxn ang="0">
                <a:pos x="118" y="69"/>
              </a:cxn>
              <a:cxn ang="0">
                <a:pos x="116" y="74"/>
              </a:cxn>
              <a:cxn ang="0">
                <a:pos x="63" y="100"/>
              </a:cxn>
            </a:cxnLst>
            <a:rect l="0" t="0" r="r" b="b"/>
            <a:pathLst>
              <a:path w="132" h="111">
                <a:moveTo>
                  <a:pt x="2" y="83"/>
                </a:moveTo>
                <a:lnTo>
                  <a:pt x="1" y="82"/>
                </a:lnTo>
                <a:lnTo>
                  <a:pt x="0" y="78"/>
                </a:lnTo>
                <a:lnTo>
                  <a:pt x="0" y="76"/>
                </a:lnTo>
                <a:lnTo>
                  <a:pt x="0" y="74"/>
                </a:lnTo>
                <a:lnTo>
                  <a:pt x="2" y="71"/>
                </a:lnTo>
                <a:lnTo>
                  <a:pt x="1" y="65"/>
                </a:lnTo>
                <a:lnTo>
                  <a:pt x="2" y="63"/>
                </a:lnTo>
                <a:lnTo>
                  <a:pt x="3" y="62"/>
                </a:lnTo>
                <a:lnTo>
                  <a:pt x="4" y="61"/>
                </a:lnTo>
                <a:lnTo>
                  <a:pt x="5" y="59"/>
                </a:lnTo>
                <a:lnTo>
                  <a:pt x="6" y="58"/>
                </a:lnTo>
                <a:lnTo>
                  <a:pt x="6" y="55"/>
                </a:lnTo>
                <a:lnTo>
                  <a:pt x="7" y="55"/>
                </a:lnTo>
                <a:lnTo>
                  <a:pt x="11" y="51"/>
                </a:lnTo>
                <a:lnTo>
                  <a:pt x="13" y="46"/>
                </a:lnTo>
                <a:lnTo>
                  <a:pt x="16" y="40"/>
                </a:lnTo>
                <a:lnTo>
                  <a:pt x="20" y="28"/>
                </a:lnTo>
                <a:lnTo>
                  <a:pt x="23" y="24"/>
                </a:lnTo>
                <a:lnTo>
                  <a:pt x="25" y="16"/>
                </a:lnTo>
                <a:lnTo>
                  <a:pt x="28" y="7"/>
                </a:lnTo>
                <a:lnTo>
                  <a:pt x="29" y="4"/>
                </a:lnTo>
                <a:lnTo>
                  <a:pt x="30" y="2"/>
                </a:lnTo>
                <a:lnTo>
                  <a:pt x="30" y="1"/>
                </a:lnTo>
                <a:lnTo>
                  <a:pt x="31" y="0"/>
                </a:lnTo>
                <a:lnTo>
                  <a:pt x="33" y="1"/>
                </a:lnTo>
                <a:lnTo>
                  <a:pt x="34" y="1"/>
                </a:lnTo>
                <a:lnTo>
                  <a:pt x="36" y="2"/>
                </a:lnTo>
                <a:lnTo>
                  <a:pt x="37" y="3"/>
                </a:lnTo>
                <a:lnTo>
                  <a:pt x="38" y="4"/>
                </a:lnTo>
                <a:lnTo>
                  <a:pt x="40" y="4"/>
                </a:lnTo>
                <a:lnTo>
                  <a:pt x="43" y="6"/>
                </a:lnTo>
                <a:lnTo>
                  <a:pt x="44" y="9"/>
                </a:lnTo>
                <a:lnTo>
                  <a:pt x="43" y="10"/>
                </a:lnTo>
                <a:lnTo>
                  <a:pt x="43" y="16"/>
                </a:lnTo>
                <a:lnTo>
                  <a:pt x="44" y="17"/>
                </a:lnTo>
                <a:lnTo>
                  <a:pt x="48" y="19"/>
                </a:lnTo>
                <a:lnTo>
                  <a:pt x="53" y="20"/>
                </a:lnTo>
                <a:lnTo>
                  <a:pt x="56" y="19"/>
                </a:lnTo>
                <a:lnTo>
                  <a:pt x="59" y="20"/>
                </a:lnTo>
                <a:lnTo>
                  <a:pt x="64" y="21"/>
                </a:lnTo>
                <a:lnTo>
                  <a:pt x="66" y="23"/>
                </a:lnTo>
                <a:lnTo>
                  <a:pt x="72" y="22"/>
                </a:lnTo>
                <a:lnTo>
                  <a:pt x="75" y="23"/>
                </a:lnTo>
                <a:lnTo>
                  <a:pt x="76" y="24"/>
                </a:lnTo>
                <a:lnTo>
                  <a:pt x="79" y="24"/>
                </a:lnTo>
                <a:lnTo>
                  <a:pt x="81" y="24"/>
                </a:lnTo>
                <a:lnTo>
                  <a:pt x="83" y="23"/>
                </a:lnTo>
                <a:lnTo>
                  <a:pt x="85" y="23"/>
                </a:lnTo>
                <a:lnTo>
                  <a:pt x="87" y="24"/>
                </a:lnTo>
                <a:lnTo>
                  <a:pt x="88" y="23"/>
                </a:lnTo>
                <a:lnTo>
                  <a:pt x="90" y="23"/>
                </a:lnTo>
                <a:lnTo>
                  <a:pt x="91" y="24"/>
                </a:lnTo>
                <a:lnTo>
                  <a:pt x="93" y="24"/>
                </a:lnTo>
                <a:lnTo>
                  <a:pt x="94" y="24"/>
                </a:lnTo>
                <a:lnTo>
                  <a:pt x="96" y="24"/>
                </a:lnTo>
                <a:lnTo>
                  <a:pt x="98" y="23"/>
                </a:lnTo>
                <a:lnTo>
                  <a:pt x="127" y="30"/>
                </a:lnTo>
                <a:lnTo>
                  <a:pt x="127" y="32"/>
                </a:lnTo>
                <a:lnTo>
                  <a:pt x="128" y="34"/>
                </a:lnTo>
                <a:lnTo>
                  <a:pt x="130" y="34"/>
                </a:lnTo>
                <a:lnTo>
                  <a:pt x="131" y="35"/>
                </a:lnTo>
                <a:lnTo>
                  <a:pt x="132" y="38"/>
                </a:lnTo>
                <a:lnTo>
                  <a:pt x="125" y="49"/>
                </a:lnTo>
                <a:lnTo>
                  <a:pt x="124" y="50"/>
                </a:lnTo>
                <a:lnTo>
                  <a:pt x="123" y="52"/>
                </a:lnTo>
                <a:lnTo>
                  <a:pt x="122" y="54"/>
                </a:lnTo>
                <a:lnTo>
                  <a:pt x="120" y="55"/>
                </a:lnTo>
                <a:lnTo>
                  <a:pt x="116" y="60"/>
                </a:lnTo>
                <a:lnTo>
                  <a:pt x="115" y="63"/>
                </a:lnTo>
                <a:lnTo>
                  <a:pt x="116" y="64"/>
                </a:lnTo>
                <a:lnTo>
                  <a:pt x="118" y="65"/>
                </a:lnTo>
                <a:lnTo>
                  <a:pt x="119" y="67"/>
                </a:lnTo>
                <a:lnTo>
                  <a:pt x="118" y="68"/>
                </a:lnTo>
                <a:lnTo>
                  <a:pt x="118" y="69"/>
                </a:lnTo>
                <a:lnTo>
                  <a:pt x="118" y="69"/>
                </a:lnTo>
                <a:lnTo>
                  <a:pt x="118" y="71"/>
                </a:lnTo>
                <a:lnTo>
                  <a:pt x="116" y="74"/>
                </a:lnTo>
                <a:lnTo>
                  <a:pt x="107" y="111"/>
                </a:lnTo>
                <a:lnTo>
                  <a:pt x="63" y="100"/>
                </a:lnTo>
                <a:lnTo>
                  <a:pt x="2" y="83"/>
                </a:lnTo>
              </a:path>
            </a:pathLst>
          </a:custGeom>
          <a:solidFill>
            <a:srgbClr val="669900"/>
          </a:solidFill>
          <a:ln w="25400">
            <a:solidFill>
              <a:schemeClr val="bg1"/>
            </a:solidFill>
            <a:round/>
            <a:headEnd/>
            <a:tailEnd/>
          </a:ln>
        </p:spPr>
        <p:txBody>
          <a:bodyPr/>
          <a:lstStyle/>
          <a:p>
            <a:endParaRPr lang="en-US"/>
          </a:p>
        </p:txBody>
      </p:sp>
      <p:sp>
        <p:nvSpPr>
          <p:cNvPr id="319493" name="Freeform 5"/>
          <p:cNvSpPr>
            <a:spLocks/>
          </p:cNvSpPr>
          <p:nvPr/>
        </p:nvSpPr>
        <p:spPr bwMode="auto">
          <a:xfrm>
            <a:off x="763588" y="1890713"/>
            <a:ext cx="1227137" cy="2260600"/>
          </a:xfrm>
          <a:custGeom>
            <a:avLst/>
            <a:gdLst/>
            <a:ahLst/>
            <a:cxnLst>
              <a:cxn ang="0">
                <a:pos x="74" y="219"/>
              </a:cxn>
              <a:cxn ang="0">
                <a:pos x="74" y="216"/>
              </a:cxn>
              <a:cxn ang="0">
                <a:pos x="73" y="214"/>
              </a:cxn>
              <a:cxn ang="0">
                <a:pos x="69" y="199"/>
              </a:cxn>
              <a:cxn ang="0">
                <a:pos x="62" y="191"/>
              </a:cxn>
              <a:cxn ang="0">
                <a:pos x="59" y="187"/>
              </a:cxn>
              <a:cxn ang="0">
                <a:pos x="57" y="183"/>
              </a:cxn>
              <a:cxn ang="0">
                <a:pos x="47" y="179"/>
              </a:cxn>
              <a:cxn ang="0">
                <a:pos x="40" y="172"/>
              </a:cxn>
              <a:cxn ang="0">
                <a:pos x="27" y="167"/>
              </a:cxn>
              <a:cxn ang="0">
                <a:pos x="27" y="162"/>
              </a:cxn>
              <a:cxn ang="0">
                <a:pos x="28" y="155"/>
              </a:cxn>
              <a:cxn ang="0">
                <a:pos x="25" y="149"/>
              </a:cxn>
              <a:cxn ang="0">
                <a:pos x="27" y="146"/>
              </a:cxn>
              <a:cxn ang="0">
                <a:pos x="19" y="133"/>
              </a:cxn>
              <a:cxn ang="0">
                <a:pos x="14" y="124"/>
              </a:cxn>
              <a:cxn ang="0">
                <a:pos x="17" y="118"/>
              </a:cxn>
              <a:cxn ang="0">
                <a:pos x="18" y="111"/>
              </a:cxn>
              <a:cxn ang="0">
                <a:pos x="11" y="105"/>
              </a:cxn>
              <a:cxn ang="0">
                <a:pos x="12" y="96"/>
              </a:cxn>
              <a:cxn ang="0">
                <a:pos x="14" y="92"/>
              </a:cxn>
              <a:cxn ang="0">
                <a:pos x="15" y="96"/>
              </a:cxn>
              <a:cxn ang="0">
                <a:pos x="18" y="96"/>
              </a:cxn>
              <a:cxn ang="0">
                <a:pos x="17" y="87"/>
              </a:cxn>
              <a:cxn ang="0">
                <a:pos x="14" y="89"/>
              </a:cxn>
              <a:cxn ang="0">
                <a:pos x="9" y="86"/>
              </a:cxn>
              <a:cxn ang="0">
                <a:pos x="8" y="75"/>
              </a:cxn>
              <a:cxn ang="0">
                <a:pos x="1" y="63"/>
              </a:cxn>
              <a:cxn ang="0">
                <a:pos x="2" y="57"/>
              </a:cxn>
              <a:cxn ang="0">
                <a:pos x="5" y="49"/>
              </a:cxn>
              <a:cxn ang="0">
                <a:pos x="2" y="39"/>
              </a:cxn>
              <a:cxn ang="0">
                <a:pos x="0" y="35"/>
              </a:cxn>
              <a:cxn ang="0">
                <a:pos x="0" y="30"/>
              </a:cxn>
              <a:cxn ang="0">
                <a:pos x="8" y="19"/>
              </a:cxn>
              <a:cxn ang="0">
                <a:pos x="11" y="12"/>
              </a:cxn>
              <a:cxn ang="0">
                <a:pos x="12" y="2"/>
              </a:cxn>
              <a:cxn ang="0">
                <a:pos x="58" y="79"/>
              </a:cxn>
              <a:cxn ang="0">
                <a:pos x="126" y="182"/>
              </a:cxn>
              <a:cxn ang="0">
                <a:pos x="127" y="188"/>
              </a:cxn>
              <a:cxn ang="0">
                <a:pos x="130" y="192"/>
              </a:cxn>
              <a:cxn ang="0">
                <a:pos x="131" y="196"/>
              </a:cxn>
              <a:cxn ang="0">
                <a:pos x="126" y="198"/>
              </a:cxn>
              <a:cxn ang="0">
                <a:pos x="119" y="210"/>
              </a:cxn>
              <a:cxn ang="0">
                <a:pos x="118" y="213"/>
              </a:cxn>
              <a:cxn ang="0">
                <a:pos x="117" y="218"/>
              </a:cxn>
              <a:cxn ang="0">
                <a:pos x="119" y="222"/>
              </a:cxn>
              <a:cxn ang="0">
                <a:pos x="117" y="224"/>
              </a:cxn>
            </a:cxnLst>
            <a:rect l="0" t="0" r="r" b="b"/>
            <a:pathLst>
              <a:path w="131" h="225">
                <a:moveTo>
                  <a:pt x="114" y="224"/>
                </a:moveTo>
                <a:lnTo>
                  <a:pt x="74" y="220"/>
                </a:lnTo>
                <a:lnTo>
                  <a:pt x="74" y="219"/>
                </a:lnTo>
                <a:lnTo>
                  <a:pt x="74" y="217"/>
                </a:lnTo>
                <a:lnTo>
                  <a:pt x="74" y="217"/>
                </a:lnTo>
                <a:lnTo>
                  <a:pt x="74" y="216"/>
                </a:lnTo>
                <a:lnTo>
                  <a:pt x="74" y="216"/>
                </a:lnTo>
                <a:lnTo>
                  <a:pt x="73" y="215"/>
                </a:lnTo>
                <a:lnTo>
                  <a:pt x="73" y="214"/>
                </a:lnTo>
                <a:lnTo>
                  <a:pt x="73" y="213"/>
                </a:lnTo>
                <a:lnTo>
                  <a:pt x="73" y="206"/>
                </a:lnTo>
                <a:lnTo>
                  <a:pt x="69" y="199"/>
                </a:lnTo>
                <a:lnTo>
                  <a:pt x="67" y="197"/>
                </a:lnTo>
                <a:lnTo>
                  <a:pt x="66" y="194"/>
                </a:lnTo>
                <a:lnTo>
                  <a:pt x="62" y="191"/>
                </a:lnTo>
                <a:lnTo>
                  <a:pt x="59" y="191"/>
                </a:lnTo>
                <a:lnTo>
                  <a:pt x="58" y="189"/>
                </a:lnTo>
                <a:lnTo>
                  <a:pt x="59" y="187"/>
                </a:lnTo>
                <a:lnTo>
                  <a:pt x="58" y="186"/>
                </a:lnTo>
                <a:lnTo>
                  <a:pt x="58" y="185"/>
                </a:lnTo>
                <a:lnTo>
                  <a:pt x="57" y="183"/>
                </a:lnTo>
                <a:lnTo>
                  <a:pt x="53" y="183"/>
                </a:lnTo>
                <a:lnTo>
                  <a:pt x="50" y="182"/>
                </a:lnTo>
                <a:lnTo>
                  <a:pt x="47" y="179"/>
                </a:lnTo>
                <a:lnTo>
                  <a:pt x="46" y="175"/>
                </a:lnTo>
                <a:lnTo>
                  <a:pt x="43" y="173"/>
                </a:lnTo>
                <a:lnTo>
                  <a:pt x="40" y="172"/>
                </a:lnTo>
                <a:lnTo>
                  <a:pt x="33" y="169"/>
                </a:lnTo>
                <a:lnTo>
                  <a:pt x="30" y="169"/>
                </a:lnTo>
                <a:lnTo>
                  <a:pt x="27" y="167"/>
                </a:lnTo>
                <a:lnTo>
                  <a:pt x="25" y="165"/>
                </a:lnTo>
                <a:lnTo>
                  <a:pt x="26" y="163"/>
                </a:lnTo>
                <a:lnTo>
                  <a:pt x="27" y="162"/>
                </a:lnTo>
                <a:lnTo>
                  <a:pt x="27" y="158"/>
                </a:lnTo>
                <a:lnTo>
                  <a:pt x="28" y="156"/>
                </a:lnTo>
                <a:lnTo>
                  <a:pt x="28" y="155"/>
                </a:lnTo>
                <a:lnTo>
                  <a:pt x="28" y="152"/>
                </a:lnTo>
                <a:lnTo>
                  <a:pt x="26" y="151"/>
                </a:lnTo>
                <a:lnTo>
                  <a:pt x="25" y="149"/>
                </a:lnTo>
                <a:lnTo>
                  <a:pt x="26" y="148"/>
                </a:lnTo>
                <a:lnTo>
                  <a:pt x="26" y="148"/>
                </a:lnTo>
                <a:lnTo>
                  <a:pt x="27" y="146"/>
                </a:lnTo>
                <a:lnTo>
                  <a:pt x="25" y="145"/>
                </a:lnTo>
                <a:lnTo>
                  <a:pt x="20" y="136"/>
                </a:lnTo>
                <a:lnTo>
                  <a:pt x="19" y="133"/>
                </a:lnTo>
                <a:lnTo>
                  <a:pt x="18" y="131"/>
                </a:lnTo>
                <a:lnTo>
                  <a:pt x="18" y="129"/>
                </a:lnTo>
                <a:lnTo>
                  <a:pt x="14" y="124"/>
                </a:lnTo>
                <a:lnTo>
                  <a:pt x="15" y="119"/>
                </a:lnTo>
                <a:lnTo>
                  <a:pt x="16" y="118"/>
                </a:lnTo>
                <a:lnTo>
                  <a:pt x="17" y="118"/>
                </a:lnTo>
                <a:lnTo>
                  <a:pt x="18" y="116"/>
                </a:lnTo>
                <a:lnTo>
                  <a:pt x="19" y="112"/>
                </a:lnTo>
                <a:lnTo>
                  <a:pt x="18" y="111"/>
                </a:lnTo>
                <a:lnTo>
                  <a:pt x="15" y="110"/>
                </a:lnTo>
                <a:lnTo>
                  <a:pt x="12" y="108"/>
                </a:lnTo>
                <a:lnTo>
                  <a:pt x="11" y="105"/>
                </a:lnTo>
                <a:lnTo>
                  <a:pt x="12" y="98"/>
                </a:lnTo>
                <a:lnTo>
                  <a:pt x="12" y="97"/>
                </a:lnTo>
                <a:lnTo>
                  <a:pt x="12" y="96"/>
                </a:lnTo>
                <a:lnTo>
                  <a:pt x="13" y="95"/>
                </a:lnTo>
                <a:lnTo>
                  <a:pt x="13" y="92"/>
                </a:lnTo>
                <a:lnTo>
                  <a:pt x="14" y="92"/>
                </a:lnTo>
                <a:lnTo>
                  <a:pt x="14" y="93"/>
                </a:lnTo>
                <a:lnTo>
                  <a:pt x="14" y="95"/>
                </a:lnTo>
                <a:lnTo>
                  <a:pt x="15" y="96"/>
                </a:lnTo>
                <a:lnTo>
                  <a:pt x="17" y="98"/>
                </a:lnTo>
                <a:lnTo>
                  <a:pt x="18" y="97"/>
                </a:lnTo>
                <a:lnTo>
                  <a:pt x="18" y="96"/>
                </a:lnTo>
                <a:lnTo>
                  <a:pt x="17" y="92"/>
                </a:lnTo>
                <a:lnTo>
                  <a:pt x="16" y="90"/>
                </a:lnTo>
                <a:lnTo>
                  <a:pt x="17" y="87"/>
                </a:lnTo>
                <a:lnTo>
                  <a:pt x="16" y="87"/>
                </a:lnTo>
                <a:lnTo>
                  <a:pt x="14" y="88"/>
                </a:lnTo>
                <a:lnTo>
                  <a:pt x="14" y="89"/>
                </a:lnTo>
                <a:lnTo>
                  <a:pt x="14" y="91"/>
                </a:lnTo>
                <a:lnTo>
                  <a:pt x="11" y="90"/>
                </a:lnTo>
                <a:lnTo>
                  <a:pt x="9" y="86"/>
                </a:lnTo>
                <a:lnTo>
                  <a:pt x="7" y="85"/>
                </a:lnTo>
                <a:lnTo>
                  <a:pt x="8" y="83"/>
                </a:lnTo>
                <a:lnTo>
                  <a:pt x="8" y="75"/>
                </a:lnTo>
                <a:lnTo>
                  <a:pt x="5" y="72"/>
                </a:lnTo>
                <a:lnTo>
                  <a:pt x="3" y="69"/>
                </a:lnTo>
                <a:lnTo>
                  <a:pt x="1" y="63"/>
                </a:lnTo>
                <a:lnTo>
                  <a:pt x="2" y="61"/>
                </a:lnTo>
                <a:lnTo>
                  <a:pt x="2" y="59"/>
                </a:lnTo>
                <a:lnTo>
                  <a:pt x="2" y="57"/>
                </a:lnTo>
                <a:lnTo>
                  <a:pt x="3" y="53"/>
                </a:lnTo>
                <a:lnTo>
                  <a:pt x="4" y="51"/>
                </a:lnTo>
                <a:lnTo>
                  <a:pt x="5" y="49"/>
                </a:lnTo>
                <a:lnTo>
                  <a:pt x="4" y="45"/>
                </a:lnTo>
                <a:lnTo>
                  <a:pt x="2" y="41"/>
                </a:lnTo>
                <a:lnTo>
                  <a:pt x="2" y="39"/>
                </a:lnTo>
                <a:lnTo>
                  <a:pt x="2" y="38"/>
                </a:lnTo>
                <a:lnTo>
                  <a:pt x="1" y="37"/>
                </a:lnTo>
                <a:lnTo>
                  <a:pt x="0" y="35"/>
                </a:lnTo>
                <a:lnTo>
                  <a:pt x="0" y="33"/>
                </a:lnTo>
                <a:lnTo>
                  <a:pt x="0" y="32"/>
                </a:lnTo>
                <a:lnTo>
                  <a:pt x="0" y="30"/>
                </a:lnTo>
                <a:lnTo>
                  <a:pt x="2" y="26"/>
                </a:lnTo>
                <a:lnTo>
                  <a:pt x="8" y="20"/>
                </a:lnTo>
                <a:lnTo>
                  <a:pt x="8" y="19"/>
                </a:lnTo>
                <a:lnTo>
                  <a:pt x="8" y="16"/>
                </a:lnTo>
                <a:lnTo>
                  <a:pt x="10" y="15"/>
                </a:lnTo>
                <a:lnTo>
                  <a:pt x="11" y="12"/>
                </a:lnTo>
                <a:lnTo>
                  <a:pt x="12" y="7"/>
                </a:lnTo>
                <a:lnTo>
                  <a:pt x="10" y="4"/>
                </a:lnTo>
                <a:lnTo>
                  <a:pt x="12" y="2"/>
                </a:lnTo>
                <a:lnTo>
                  <a:pt x="13" y="0"/>
                </a:lnTo>
                <a:lnTo>
                  <a:pt x="74" y="17"/>
                </a:lnTo>
                <a:lnTo>
                  <a:pt x="58" y="79"/>
                </a:lnTo>
                <a:lnTo>
                  <a:pt x="126" y="178"/>
                </a:lnTo>
                <a:lnTo>
                  <a:pt x="126" y="181"/>
                </a:lnTo>
                <a:lnTo>
                  <a:pt x="126" y="182"/>
                </a:lnTo>
                <a:lnTo>
                  <a:pt x="126" y="183"/>
                </a:lnTo>
                <a:lnTo>
                  <a:pt x="127" y="186"/>
                </a:lnTo>
                <a:lnTo>
                  <a:pt x="127" y="188"/>
                </a:lnTo>
                <a:lnTo>
                  <a:pt x="128" y="189"/>
                </a:lnTo>
                <a:lnTo>
                  <a:pt x="129" y="192"/>
                </a:lnTo>
                <a:lnTo>
                  <a:pt x="130" y="192"/>
                </a:lnTo>
                <a:lnTo>
                  <a:pt x="131" y="193"/>
                </a:lnTo>
                <a:lnTo>
                  <a:pt x="131" y="196"/>
                </a:lnTo>
                <a:lnTo>
                  <a:pt x="131" y="196"/>
                </a:lnTo>
                <a:lnTo>
                  <a:pt x="130" y="196"/>
                </a:lnTo>
                <a:lnTo>
                  <a:pt x="128" y="197"/>
                </a:lnTo>
                <a:lnTo>
                  <a:pt x="126" y="198"/>
                </a:lnTo>
                <a:lnTo>
                  <a:pt x="124" y="201"/>
                </a:lnTo>
                <a:lnTo>
                  <a:pt x="123" y="206"/>
                </a:lnTo>
                <a:lnTo>
                  <a:pt x="119" y="210"/>
                </a:lnTo>
                <a:lnTo>
                  <a:pt x="118" y="210"/>
                </a:lnTo>
                <a:lnTo>
                  <a:pt x="117" y="212"/>
                </a:lnTo>
                <a:lnTo>
                  <a:pt x="118" y="213"/>
                </a:lnTo>
                <a:lnTo>
                  <a:pt x="118" y="214"/>
                </a:lnTo>
                <a:lnTo>
                  <a:pt x="117" y="217"/>
                </a:lnTo>
                <a:lnTo>
                  <a:pt x="117" y="218"/>
                </a:lnTo>
                <a:lnTo>
                  <a:pt x="120" y="220"/>
                </a:lnTo>
                <a:lnTo>
                  <a:pt x="120" y="221"/>
                </a:lnTo>
                <a:lnTo>
                  <a:pt x="119" y="222"/>
                </a:lnTo>
                <a:lnTo>
                  <a:pt x="119" y="223"/>
                </a:lnTo>
                <a:lnTo>
                  <a:pt x="118" y="225"/>
                </a:lnTo>
                <a:lnTo>
                  <a:pt x="117" y="224"/>
                </a:lnTo>
                <a:lnTo>
                  <a:pt x="114" y="224"/>
                </a:lnTo>
              </a:path>
            </a:pathLst>
          </a:custGeom>
          <a:solidFill>
            <a:srgbClr val="669900"/>
          </a:solidFill>
          <a:ln w="25400">
            <a:solidFill>
              <a:schemeClr val="bg1"/>
            </a:solidFill>
            <a:round/>
            <a:headEnd/>
            <a:tailEnd/>
          </a:ln>
        </p:spPr>
        <p:txBody>
          <a:bodyPr/>
          <a:lstStyle/>
          <a:p>
            <a:endParaRPr lang="en-US"/>
          </a:p>
        </p:txBody>
      </p:sp>
      <p:sp>
        <p:nvSpPr>
          <p:cNvPr id="319494" name="Freeform 6"/>
          <p:cNvSpPr>
            <a:spLocks/>
          </p:cNvSpPr>
          <p:nvPr/>
        </p:nvSpPr>
        <p:spPr bwMode="auto">
          <a:xfrm>
            <a:off x="1878013" y="744538"/>
            <a:ext cx="919162" cy="1598612"/>
          </a:xfrm>
          <a:custGeom>
            <a:avLst/>
            <a:gdLst/>
            <a:ahLst/>
            <a:cxnLst>
              <a:cxn ang="0">
                <a:pos x="8" y="105"/>
              </a:cxn>
              <a:cxn ang="0">
                <a:pos x="10" y="100"/>
              </a:cxn>
              <a:cxn ang="0">
                <a:pos x="11" y="99"/>
              </a:cxn>
              <a:cxn ang="0">
                <a:pos x="10" y="96"/>
              </a:cxn>
              <a:cxn ang="0">
                <a:pos x="7" y="94"/>
              </a:cxn>
              <a:cxn ang="0">
                <a:pos x="12" y="86"/>
              </a:cxn>
              <a:cxn ang="0">
                <a:pos x="15" y="83"/>
              </a:cxn>
              <a:cxn ang="0">
                <a:pos x="17" y="80"/>
              </a:cxn>
              <a:cxn ang="0">
                <a:pos x="24" y="67"/>
              </a:cxn>
              <a:cxn ang="0">
                <a:pos x="21" y="65"/>
              </a:cxn>
              <a:cxn ang="0">
                <a:pos x="19" y="61"/>
              </a:cxn>
              <a:cxn ang="0">
                <a:pos x="19" y="57"/>
              </a:cxn>
              <a:cxn ang="0">
                <a:pos x="19" y="55"/>
              </a:cxn>
              <a:cxn ang="0">
                <a:pos x="19" y="52"/>
              </a:cxn>
              <a:cxn ang="0">
                <a:pos x="31" y="0"/>
              </a:cxn>
              <a:cxn ang="0">
                <a:pos x="40" y="23"/>
              </a:cxn>
              <a:cxn ang="0">
                <a:pos x="43" y="32"/>
              </a:cxn>
              <a:cxn ang="0">
                <a:pos x="42" y="35"/>
              </a:cxn>
              <a:cxn ang="0">
                <a:pos x="44" y="39"/>
              </a:cxn>
              <a:cxn ang="0">
                <a:pos x="50" y="47"/>
              </a:cxn>
              <a:cxn ang="0">
                <a:pos x="52" y="53"/>
              </a:cxn>
              <a:cxn ang="0">
                <a:pos x="54" y="54"/>
              </a:cxn>
              <a:cxn ang="0">
                <a:pos x="59" y="56"/>
              </a:cxn>
              <a:cxn ang="0">
                <a:pos x="56" y="64"/>
              </a:cxn>
              <a:cxn ang="0">
                <a:pos x="54" y="68"/>
              </a:cxn>
              <a:cxn ang="0">
                <a:pos x="54" y="70"/>
              </a:cxn>
              <a:cxn ang="0">
                <a:pos x="52" y="74"/>
              </a:cxn>
              <a:cxn ang="0">
                <a:pos x="51" y="76"/>
              </a:cxn>
              <a:cxn ang="0">
                <a:pos x="55" y="79"/>
              </a:cxn>
              <a:cxn ang="0">
                <a:pos x="60" y="75"/>
              </a:cxn>
              <a:cxn ang="0">
                <a:pos x="61" y="77"/>
              </a:cxn>
              <a:cxn ang="0">
                <a:pos x="63" y="78"/>
              </a:cxn>
              <a:cxn ang="0">
                <a:pos x="62" y="85"/>
              </a:cxn>
              <a:cxn ang="0">
                <a:pos x="65" y="90"/>
              </a:cxn>
              <a:cxn ang="0">
                <a:pos x="64" y="93"/>
              </a:cxn>
              <a:cxn ang="0">
                <a:pos x="67" y="96"/>
              </a:cxn>
              <a:cxn ang="0">
                <a:pos x="69" y="99"/>
              </a:cxn>
              <a:cxn ang="0">
                <a:pos x="68" y="102"/>
              </a:cxn>
              <a:cxn ang="0">
                <a:pos x="71" y="106"/>
              </a:cxn>
              <a:cxn ang="0">
                <a:pos x="73" y="103"/>
              </a:cxn>
              <a:cxn ang="0">
                <a:pos x="78" y="105"/>
              </a:cxn>
              <a:cxn ang="0">
                <a:pos x="80" y="103"/>
              </a:cxn>
              <a:cxn ang="0">
                <a:pos x="85" y="104"/>
              </a:cxn>
              <a:cxn ang="0">
                <a:pos x="88" y="105"/>
              </a:cxn>
              <a:cxn ang="0">
                <a:pos x="92" y="103"/>
              </a:cxn>
              <a:cxn ang="0">
                <a:pos x="95" y="104"/>
              </a:cxn>
              <a:cxn ang="0">
                <a:pos x="98" y="108"/>
              </a:cxn>
              <a:cxn ang="0">
                <a:pos x="90" y="159"/>
              </a:cxn>
              <a:cxn ang="0">
                <a:pos x="0" y="142"/>
              </a:cxn>
            </a:cxnLst>
            <a:rect l="0" t="0" r="r" b="b"/>
            <a:pathLst>
              <a:path w="98" h="159">
                <a:moveTo>
                  <a:pt x="0" y="142"/>
                </a:moveTo>
                <a:lnTo>
                  <a:pt x="8" y="105"/>
                </a:lnTo>
                <a:lnTo>
                  <a:pt x="10" y="102"/>
                </a:lnTo>
                <a:lnTo>
                  <a:pt x="10" y="100"/>
                </a:lnTo>
                <a:lnTo>
                  <a:pt x="10" y="100"/>
                </a:lnTo>
                <a:lnTo>
                  <a:pt x="11" y="99"/>
                </a:lnTo>
                <a:lnTo>
                  <a:pt x="11" y="98"/>
                </a:lnTo>
                <a:lnTo>
                  <a:pt x="10" y="96"/>
                </a:lnTo>
                <a:lnTo>
                  <a:pt x="8" y="95"/>
                </a:lnTo>
                <a:lnTo>
                  <a:pt x="7" y="94"/>
                </a:lnTo>
                <a:lnTo>
                  <a:pt x="8" y="91"/>
                </a:lnTo>
                <a:lnTo>
                  <a:pt x="12" y="86"/>
                </a:lnTo>
                <a:lnTo>
                  <a:pt x="14" y="85"/>
                </a:lnTo>
                <a:lnTo>
                  <a:pt x="15" y="83"/>
                </a:lnTo>
                <a:lnTo>
                  <a:pt x="16" y="81"/>
                </a:lnTo>
                <a:lnTo>
                  <a:pt x="17" y="80"/>
                </a:lnTo>
                <a:lnTo>
                  <a:pt x="24" y="69"/>
                </a:lnTo>
                <a:lnTo>
                  <a:pt x="24" y="67"/>
                </a:lnTo>
                <a:lnTo>
                  <a:pt x="22" y="65"/>
                </a:lnTo>
                <a:lnTo>
                  <a:pt x="21" y="65"/>
                </a:lnTo>
                <a:lnTo>
                  <a:pt x="19" y="63"/>
                </a:lnTo>
                <a:lnTo>
                  <a:pt x="19" y="61"/>
                </a:lnTo>
                <a:lnTo>
                  <a:pt x="19" y="58"/>
                </a:lnTo>
                <a:lnTo>
                  <a:pt x="19" y="57"/>
                </a:lnTo>
                <a:lnTo>
                  <a:pt x="20" y="56"/>
                </a:lnTo>
                <a:lnTo>
                  <a:pt x="19" y="55"/>
                </a:lnTo>
                <a:lnTo>
                  <a:pt x="19" y="53"/>
                </a:lnTo>
                <a:lnTo>
                  <a:pt x="19" y="52"/>
                </a:lnTo>
                <a:lnTo>
                  <a:pt x="31" y="0"/>
                </a:lnTo>
                <a:lnTo>
                  <a:pt x="31" y="0"/>
                </a:lnTo>
                <a:lnTo>
                  <a:pt x="44" y="3"/>
                </a:lnTo>
                <a:lnTo>
                  <a:pt x="40" y="23"/>
                </a:lnTo>
                <a:lnTo>
                  <a:pt x="43" y="29"/>
                </a:lnTo>
                <a:lnTo>
                  <a:pt x="43" y="32"/>
                </a:lnTo>
                <a:lnTo>
                  <a:pt x="43" y="34"/>
                </a:lnTo>
                <a:lnTo>
                  <a:pt x="42" y="35"/>
                </a:lnTo>
                <a:lnTo>
                  <a:pt x="43" y="36"/>
                </a:lnTo>
                <a:lnTo>
                  <a:pt x="44" y="39"/>
                </a:lnTo>
                <a:lnTo>
                  <a:pt x="48" y="42"/>
                </a:lnTo>
                <a:lnTo>
                  <a:pt x="50" y="47"/>
                </a:lnTo>
                <a:lnTo>
                  <a:pt x="51" y="50"/>
                </a:lnTo>
                <a:lnTo>
                  <a:pt x="52" y="53"/>
                </a:lnTo>
                <a:lnTo>
                  <a:pt x="54" y="53"/>
                </a:lnTo>
                <a:lnTo>
                  <a:pt x="54" y="54"/>
                </a:lnTo>
                <a:lnTo>
                  <a:pt x="58" y="55"/>
                </a:lnTo>
                <a:lnTo>
                  <a:pt x="59" y="56"/>
                </a:lnTo>
                <a:lnTo>
                  <a:pt x="55" y="63"/>
                </a:lnTo>
                <a:lnTo>
                  <a:pt x="56" y="64"/>
                </a:lnTo>
                <a:lnTo>
                  <a:pt x="54" y="65"/>
                </a:lnTo>
                <a:lnTo>
                  <a:pt x="54" y="68"/>
                </a:lnTo>
                <a:lnTo>
                  <a:pt x="54" y="68"/>
                </a:lnTo>
                <a:lnTo>
                  <a:pt x="54" y="70"/>
                </a:lnTo>
                <a:lnTo>
                  <a:pt x="52" y="72"/>
                </a:lnTo>
                <a:lnTo>
                  <a:pt x="52" y="74"/>
                </a:lnTo>
                <a:lnTo>
                  <a:pt x="52" y="75"/>
                </a:lnTo>
                <a:lnTo>
                  <a:pt x="51" y="76"/>
                </a:lnTo>
                <a:lnTo>
                  <a:pt x="54" y="79"/>
                </a:lnTo>
                <a:lnTo>
                  <a:pt x="55" y="79"/>
                </a:lnTo>
                <a:lnTo>
                  <a:pt x="59" y="75"/>
                </a:lnTo>
                <a:lnTo>
                  <a:pt x="60" y="75"/>
                </a:lnTo>
                <a:lnTo>
                  <a:pt x="61" y="75"/>
                </a:lnTo>
                <a:lnTo>
                  <a:pt x="61" y="77"/>
                </a:lnTo>
                <a:lnTo>
                  <a:pt x="62" y="77"/>
                </a:lnTo>
                <a:lnTo>
                  <a:pt x="63" y="78"/>
                </a:lnTo>
                <a:lnTo>
                  <a:pt x="62" y="81"/>
                </a:lnTo>
                <a:lnTo>
                  <a:pt x="62" y="85"/>
                </a:lnTo>
                <a:lnTo>
                  <a:pt x="63" y="88"/>
                </a:lnTo>
                <a:lnTo>
                  <a:pt x="65" y="90"/>
                </a:lnTo>
                <a:lnTo>
                  <a:pt x="65" y="91"/>
                </a:lnTo>
                <a:lnTo>
                  <a:pt x="64" y="93"/>
                </a:lnTo>
                <a:lnTo>
                  <a:pt x="65" y="96"/>
                </a:lnTo>
                <a:lnTo>
                  <a:pt x="67" y="96"/>
                </a:lnTo>
                <a:lnTo>
                  <a:pt x="69" y="98"/>
                </a:lnTo>
                <a:lnTo>
                  <a:pt x="69" y="99"/>
                </a:lnTo>
                <a:lnTo>
                  <a:pt x="68" y="102"/>
                </a:lnTo>
                <a:lnTo>
                  <a:pt x="68" y="102"/>
                </a:lnTo>
                <a:lnTo>
                  <a:pt x="69" y="105"/>
                </a:lnTo>
                <a:lnTo>
                  <a:pt x="71" y="106"/>
                </a:lnTo>
                <a:lnTo>
                  <a:pt x="72" y="104"/>
                </a:lnTo>
                <a:lnTo>
                  <a:pt x="73" y="103"/>
                </a:lnTo>
                <a:lnTo>
                  <a:pt x="77" y="104"/>
                </a:lnTo>
                <a:lnTo>
                  <a:pt x="78" y="105"/>
                </a:lnTo>
                <a:lnTo>
                  <a:pt x="79" y="103"/>
                </a:lnTo>
                <a:lnTo>
                  <a:pt x="80" y="103"/>
                </a:lnTo>
                <a:lnTo>
                  <a:pt x="81" y="104"/>
                </a:lnTo>
                <a:lnTo>
                  <a:pt x="85" y="104"/>
                </a:lnTo>
                <a:lnTo>
                  <a:pt x="87" y="105"/>
                </a:lnTo>
                <a:lnTo>
                  <a:pt x="88" y="105"/>
                </a:lnTo>
                <a:lnTo>
                  <a:pt x="92" y="105"/>
                </a:lnTo>
                <a:lnTo>
                  <a:pt x="92" y="103"/>
                </a:lnTo>
                <a:lnTo>
                  <a:pt x="93" y="102"/>
                </a:lnTo>
                <a:lnTo>
                  <a:pt x="95" y="104"/>
                </a:lnTo>
                <a:lnTo>
                  <a:pt x="96" y="106"/>
                </a:lnTo>
                <a:lnTo>
                  <a:pt x="98" y="108"/>
                </a:lnTo>
                <a:lnTo>
                  <a:pt x="90" y="159"/>
                </a:lnTo>
                <a:lnTo>
                  <a:pt x="90" y="159"/>
                </a:lnTo>
                <a:lnTo>
                  <a:pt x="44" y="151"/>
                </a:lnTo>
                <a:lnTo>
                  <a:pt x="0" y="142"/>
                </a:lnTo>
              </a:path>
            </a:pathLst>
          </a:custGeom>
          <a:solidFill>
            <a:srgbClr val="FFBF3F"/>
          </a:solidFill>
          <a:ln w="25400">
            <a:solidFill>
              <a:schemeClr val="bg1"/>
            </a:solidFill>
            <a:round/>
            <a:headEnd/>
            <a:tailEnd/>
          </a:ln>
        </p:spPr>
        <p:txBody>
          <a:bodyPr/>
          <a:lstStyle/>
          <a:p>
            <a:endParaRPr lang="en-US"/>
          </a:p>
        </p:txBody>
      </p:sp>
      <p:sp>
        <p:nvSpPr>
          <p:cNvPr id="319495" name="Freeform 7"/>
          <p:cNvSpPr>
            <a:spLocks/>
          </p:cNvSpPr>
          <p:nvPr/>
        </p:nvSpPr>
        <p:spPr bwMode="auto">
          <a:xfrm>
            <a:off x="2252663" y="774700"/>
            <a:ext cx="1574800" cy="1076325"/>
          </a:xfrm>
          <a:custGeom>
            <a:avLst/>
            <a:gdLst/>
            <a:ahLst/>
            <a:cxnLst>
              <a:cxn ang="0">
                <a:pos x="59" y="94"/>
              </a:cxn>
              <a:cxn ang="0">
                <a:pos x="56" y="103"/>
              </a:cxn>
              <a:cxn ang="0">
                <a:pos x="53" y="99"/>
              </a:cxn>
              <a:cxn ang="0">
                <a:pos x="52" y="102"/>
              </a:cxn>
              <a:cxn ang="0">
                <a:pos x="47" y="102"/>
              </a:cxn>
              <a:cxn ang="0">
                <a:pos x="41" y="101"/>
              </a:cxn>
              <a:cxn ang="0">
                <a:pos x="39" y="100"/>
              </a:cxn>
              <a:cxn ang="0">
                <a:pos x="37" y="101"/>
              </a:cxn>
              <a:cxn ang="0">
                <a:pos x="32" y="101"/>
              </a:cxn>
              <a:cxn ang="0">
                <a:pos x="29" y="102"/>
              </a:cxn>
              <a:cxn ang="0">
                <a:pos x="28" y="99"/>
              </a:cxn>
              <a:cxn ang="0">
                <a:pos x="28" y="95"/>
              </a:cxn>
              <a:cxn ang="0">
                <a:pos x="25" y="93"/>
              </a:cxn>
              <a:cxn ang="0">
                <a:pos x="25" y="88"/>
              </a:cxn>
              <a:cxn ang="0">
                <a:pos x="23" y="85"/>
              </a:cxn>
              <a:cxn ang="0">
                <a:pos x="22" y="78"/>
              </a:cxn>
              <a:cxn ang="0">
                <a:pos x="22" y="74"/>
              </a:cxn>
              <a:cxn ang="0">
                <a:pos x="21" y="73"/>
              </a:cxn>
              <a:cxn ang="0">
                <a:pos x="19" y="73"/>
              </a:cxn>
              <a:cxn ang="0">
                <a:pos x="14" y="76"/>
              </a:cxn>
              <a:cxn ang="0">
                <a:pos x="12" y="72"/>
              </a:cxn>
              <a:cxn ang="0">
                <a:pos x="12" y="69"/>
              </a:cxn>
              <a:cxn ang="0">
                <a:pos x="14" y="65"/>
              </a:cxn>
              <a:cxn ang="0">
                <a:pos x="14" y="62"/>
              </a:cxn>
              <a:cxn ang="0">
                <a:pos x="15" y="60"/>
              </a:cxn>
              <a:cxn ang="0">
                <a:pos x="17" y="52"/>
              </a:cxn>
              <a:cxn ang="0">
                <a:pos x="14" y="50"/>
              </a:cxn>
              <a:cxn ang="0">
                <a:pos x="11" y="47"/>
              </a:cxn>
              <a:cxn ang="0">
                <a:pos x="8" y="39"/>
              </a:cxn>
              <a:cxn ang="0">
                <a:pos x="3" y="33"/>
              </a:cxn>
              <a:cxn ang="0">
                <a:pos x="2" y="31"/>
              </a:cxn>
              <a:cxn ang="0">
                <a:pos x="2" y="26"/>
              </a:cxn>
              <a:cxn ang="0">
                <a:pos x="4" y="0"/>
              </a:cxn>
              <a:cxn ang="0">
                <a:pos x="60" y="10"/>
              </a:cxn>
              <a:cxn ang="0">
                <a:pos x="168" y="24"/>
              </a:cxn>
              <a:cxn ang="0">
                <a:pos x="161" y="107"/>
              </a:cxn>
            </a:cxnLst>
            <a:rect l="0" t="0" r="r" b="b"/>
            <a:pathLst>
              <a:path w="168" h="107">
                <a:moveTo>
                  <a:pt x="161" y="107"/>
                </a:moveTo>
                <a:lnTo>
                  <a:pt x="59" y="94"/>
                </a:lnTo>
                <a:lnTo>
                  <a:pt x="58" y="105"/>
                </a:lnTo>
                <a:lnTo>
                  <a:pt x="56" y="103"/>
                </a:lnTo>
                <a:lnTo>
                  <a:pt x="55" y="101"/>
                </a:lnTo>
                <a:lnTo>
                  <a:pt x="53" y="99"/>
                </a:lnTo>
                <a:lnTo>
                  <a:pt x="52" y="100"/>
                </a:lnTo>
                <a:lnTo>
                  <a:pt x="52" y="102"/>
                </a:lnTo>
                <a:lnTo>
                  <a:pt x="48" y="102"/>
                </a:lnTo>
                <a:lnTo>
                  <a:pt x="47" y="102"/>
                </a:lnTo>
                <a:lnTo>
                  <a:pt x="45" y="101"/>
                </a:lnTo>
                <a:lnTo>
                  <a:pt x="41" y="101"/>
                </a:lnTo>
                <a:lnTo>
                  <a:pt x="40" y="100"/>
                </a:lnTo>
                <a:lnTo>
                  <a:pt x="39" y="100"/>
                </a:lnTo>
                <a:lnTo>
                  <a:pt x="38" y="102"/>
                </a:lnTo>
                <a:lnTo>
                  <a:pt x="37" y="101"/>
                </a:lnTo>
                <a:lnTo>
                  <a:pt x="33" y="100"/>
                </a:lnTo>
                <a:lnTo>
                  <a:pt x="32" y="101"/>
                </a:lnTo>
                <a:lnTo>
                  <a:pt x="31" y="103"/>
                </a:lnTo>
                <a:lnTo>
                  <a:pt x="29" y="102"/>
                </a:lnTo>
                <a:lnTo>
                  <a:pt x="28" y="99"/>
                </a:lnTo>
                <a:lnTo>
                  <a:pt x="28" y="99"/>
                </a:lnTo>
                <a:lnTo>
                  <a:pt x="29" y="96"/>
                </a:lnTo>
                <a:lnTo>
                  <a:pt x="28" y="95"/>
                </a:lnTo>
                <a:lnTo>
                  <a:pt x="27" y="93"/>
                </a:lnTo>
                <a:lnTo>
                  <a:pt x="25" y="93"/>
                </a:lnTo>
                <a:lnTo>
                  <a:pt x="24" y="90"/>
                </a:lnTo>
                <a:lnTo>
                  <a:pt x="25" y="88"/>
                </a:lnTo>
                <a:lnTo>
                  <a:pt x="25" y="87"/>
                </a:lnTo>
                <a:lnTo>
                  <a:pt x="23" y="85"/>
                </a:lnTo>
                <a:lnTo>
                  <a:pt x="22" y="82"/>
                </a:lnTo>
                <a:lnTo>
                  <a:pt x="22" y="78"/>
                </a:lnTo>
                <a:lnTo>
                  <a:pt x="22" y="75"/>
                </a:lnTo>
                <a:lnTo>
                  <a:pt x="22" y="74"/>
                </a:lnTo>
                <a:lnTo>
                  <a:pt x="21" y="74"/>
                </a:lnTo>
                <a:lnTo>
                  <a:pt x="21" y="73"/>
                </a:lnTo>
                <a:lnTo>
                  <a:pt x="20" y="72"/>
                </a:lnTo>
                <a:lnTo>
                  <a:pt x="19" y="73"/>
                </a:lnTo>
                <a:lnTo>
                  <a:pt x="15" y="76"/>
                </a:lnTo>
                <a:lnTo>
                  <a:pt x="14" y="76"/>
                </a:lnTo>
                <a:lnTo>
                  <a:pt x="11" y="73"/>
                </a:lnTo>
                <a:lnTo>
                  <a:pt x="12" y="72"/>
                </a:lnTo>
                <a:lnTo>
                  <a:pt x="12" y="71"/>
                </a:lnTo>
                <a:lnTo>
                  <a:pt x="12" y="69"/>
                </a:lnTo>
                <a:lnTo>
                  <a:pt x="14" y="67"/>
                </a:lnTo>
                <a:lnTo>
                  <a:pt x="14" y="65"/>
                </a:lnTo>
                <a:lnTo>
                  <a:pt x="14" y="65"/>
                </a:lnTo>
                <a:lnTo>
                  <a:pt x="14" y="62"/>
                </a:lnTo>
                <a:lnTo>
                  <a:pt x="15" y="61"/>
                </a:lnTo>
                <a:lnTo>
                  <a:pt x="15" y="60"/>
                </a:lnTo>
                <a:lnTo>
                  <a:pt x="19" y="53"/>
                </a:lnTo>
                <a:lnTo>
                  <a:pt x="17" y="52"/>
                </a:lnTo>
                <a:lnTo>
                  <a:pt x="14" y="51"/>
                </a:lnTo>
                <a:lnTo>
                  <a:pt x="14" y="50"/>
                </a:lnTo>
                <a:lnTo>
                  <a:pt x="12" y="50"/>
                </a:lnTo>
                <a:lnTo>
                  <a:pt x="11" y="47"/>
                </a:lnTo>
                <a:lnTo>
                  <a:pt x="10" y="44"/>
                </a:lnTo>
                <a:lnTo>
                  <a:pt x="8" y="39"/>
                </a:lnTo>
                <a:lnTo>
                  <a:pt x="4" y="36"/>
                </a:lnTo>
                <a:lnTo>
                  <a:pt x="3" y="33"/>
                </a:lnTo>
                <a:lnTo>
                  <a:pt x="2" y="32"/>
                </a:lnTo>
                <a:lnTo>
                  <a:pt x="2" y="31"/>
                </a:lnTo>
                <a:lnTo>
                  <a:pt x="3" y="29"/>
                </a:lnTo>
                <a:lnTo>
                  <a:pt x="2" y="26"/>
                </a:lnTo>
                <a:lnTo>
                  <a:pt x="0" y="20"/>
                </a:lnTo>
                <a:lnTo>
                  <a:pt x="4" y="0"/>
                </a:lnTo>
                <a:lnTo>
                  <a:pt x="19" y="3"/>
                </a:lnTo>
                <a:lnTo>
                  <a:pt x="60" y="10"/>
                </a:lnTo>
                <a:lnTo>
                  <a:pt x="103" y="17"/>
                </a:lnTo>
                <a:lnTo>
                  <a:pt x="168" y="24"/>
                </a:lnTo>
                <a:lnTo>
                  <a:pt x="163" y="87"/>
                </a:lnTo>
                <a:lnTo>
                  <a:pt x="161" y="107"/>
                </a:lnTo>
              </a:path>
            </a:pathLst>
          </a:custGeom>
          <a:solidFill>
            <a:srgbClr val="669900"/>
          </a:solidFill>
          <a:ln w="25400">
            <a:solidFill>
              <a:schemeClr val="bg1"/>
            </a:solidFill>
            <a:round/>
            <a:headEnd/>
            <a:tailEnd/>
          </a:ln>
        </p:spPr>
        <p:txBody>
          <a:bodyPr/>
          <a:lstStyle/>
          <a:p>
            <a:endParaRPr lang="en-US"/>
          </a:p>
        </p:txBody>
      </p:sp>
      <p:sp>
        <p:nvSpPr>
          <p:cNvPr id="319496" name="Freeform 8"/>
          <p:cNvSpPr>
            <a:spLocks/>
          </p:cNvSpPr>
          <p:nvPr/>
        </p:nvSpPr>
        <p:spPr bwMode="auto">
          <a:xfrm>
            <a:off x="2693988" y="1719263"/>
            <a:ext cx="1068387" cy="955675"/>
          </a:xfrm>
          <a:custGeom>
            <a:avLst/>
            <a:gdLst/>
            <a:ahLst/>
            <a:cxnLst>
              <a:cxn ang="0">
                <a:pos x="107" y="95"/>
              </a:cxn>
              <a:cxn ang="0">
                <a:pos x="111" y="54"/>
              </a:cxn>
              <a:cxn ang="0">
                <a:pos x="114" y="13"/>
              </a:cxn>
              <a:cxn ang="0">
                <a:pos x="12" y="0"/>
              </a:cxn>
              <a:cxn ang="0">
                <a:pos x="11" y="11"/>
              </a:cxn>
              <a:cxn ang="0">
                <a:pos x="3" y="62"/>
              </a:cxn>
              <a:cxn ang="0">
                <a:pos x="3" y="62"/>
              </a:cxn>
              <a:cxn ang="0">
                <a:pos x="0" y="82"/>
              </a:cxn>
              <a:cxn ang="0">
                <a:pos x="30" y="87"/>
              </a:cxn>
              <a:cxn ang="0">
                <a:pos x="107" y="95"/>
              </a:cxn>
              <a:cxn ang="0">
                <a:pos x="107" y="95"/>
              </a:cxn>
            </a:cxnLst>
            <a:rect l="0" t="0" r="r" b="b"/>
            <a:pathLst>
              <a:path w="114" h="95">
                <a:moveTo>
                  <a:pt x="107" y="95"/>
                </a:moveTo>
                <a:lnTo>
                  <a:pt x="111" y="54"/>
                </a:lnTo>
                <a:lnTo>
                  <a:pt x="114" y="13"/>
                </a:lnTo>
                <a:lnTo>
                  <a:pt x="12" y="0"/>
                </a:lnTo>
                <a:lnTo>
                  <a:pt x="11" y="11"/>
                </a:lnTo>
                <a:lnTo>
                  <a:pt x="3" y="62"/>
                </a:lnTo>
                <a:lnTo>
                  <a:pt x="3" y="62"/>
                </a:lnTo>
                <a:lnTo>
                  <a:pt x="0" y="82"/>
                </a:lnTo>
                <a:lnTo>
                  <a:pt x="30" y="87"/>
                </a:lnTo>
                <a:lnTo>
                  <a:pt x="107" y="95"/>
                </a:lnTo>
                <a:lnTo>
                  <a:pt x="107" y="95"/>
                </a:lnTo>
              </a:path>
            </a:pathLst>
          </a:custGeom>
          <a:solidFill>
            <a:srgbClr val="FFBF3F"/>
          </a:solidFill>
          <a:ln w="25400">
            <a:solidFill>
              <a:schemeClr val="bg1"/>
            </a:solidFill>
            <a:round/>
            <a:headEnd/>
            <a:tailEnd/>
          </a:ln>
        </p:spPr>
        <p:txBody>
          <a:bodyPr/>
          <a:lstStyle/>
          <a:p>
            <a:endParaRPr lang="en-US"/>
          </a:p>
        </p:txBody>
      </p:sp>
      <p:sp>
        <p:nvSpPr>
          <p:cNvPr id="319497" name="Freeform 9"/>
          <p:cNvSpPr>
            <a:spLocks/>
          </p:cNvSpPr>
          <p:nvPr/>
        </p:nvSpPr>
        <p:spPr bwMode="auto">
          <a:xfrm>
            <a:off x="1306513" y="2062163"/>
            <a:ext cx="984250" cy="1617662"/>
          </a:xfrm>
          <a:custGeom>
            <a:avLst/>
            <a:gdLst/>
            <a:ahLst/>
            <a:cxnLst>
              <a:cxn ang="0">
                <a:pos x="16" y="0"/>
              </a:cxn>
              <a:cxn ang="0">
                <a:pos x="0" y="61"/>
              </a:cxn>
              <a:cxn ang="0">
                <a:pos x="68" y="161"/>
              </a:cxn>
              <a:cxn ang="0">
                <a:pos x="68" y="160"/>
              </a:cxn>
              <a:cxn ang="0">
                <a:pos x="69" y="159"/>
              </a:cxn>
              <a:cxn ang="0">
                <a:pos x="70" y="154"/>
              </a:cxn>
              <a:cxn ang="0">
                <a:pos x="69" y="153"/>
              </a:cxn>
              <a:cxn ang="0">
                <a:pos x="71" y="143"/>
              </a:cxn>
              <a:cxn ang="0">
                <a:pos x="70" y="139"/>
              </a:cxn>
              <a:cxn ang="0">
                <a:pos x="71" y="138"/>
              </a:cxn>
              <a:cxn ang="0">
                <a:pos x="73" y="138"/>
              </a:cxn>
              <a:cxn ang="0">
                <a:pos x="76" y="139"/>
              </a:cxn>
              <a:cxn ang="0">
                <a:pos x="77" y="140"/>
              </a:cxn>
              <a:cxn ang="0">
                <a:pos x="77" y="141"/>
              </a:cxn>
              <a:cxn ang="0">
                <a:pos x="79" y="142"/>
              </a:cxn>
              <a:cxn ang="0">
                <a:pos x="80" y="142"/>
              </a:cxn>
              <a:cxn ang="0">
                <a:pos x="83" y="133"/>
              </a:cxn>
              <a:cxn ang="0">
                <a:pos x="86" y="122"/>
              </a:cxn>
              <a:cxn ang="0">
                <a:pos x="105" y="20"/>
              </a:cxn>
              <a:cxn ang="0">
                <a:pos x="60" y="11"/>
              </a:cxn>
              <a:cxn ang="0">
                <a:pos x="16" y="0"/>
              </a:cxn>
            </a:cxnLst>
            <a:rect l="0" t="0" r="r" b="b"/>
            <a:pathLst>
              <a:path w="105" h="161">
                <a:moveTo>
                  <a:pt x="16" y="0"/>
                </a:moveTo>
                <a:lnTo>
                  <a:pt x="0" y="61"/>
                </a:lnTo>
                <a:lnTo>
                  <a:pt x="68" y="161"/>
                </a:lnTo>
                <a:lnTo>
                  <a:pt x="68" y="160"/>
                </a:lnTo>
                <a:lnTo>
                  <a:pt x="69" y="159"/>
                </a:lnTo>
                <a:lnTo>
                  <a:pt x="70" y="154"/>
                </a:lnTo>
                <a:lnTo>
                  <a:pt x="69" y="153"/>
                </a:lnTo>
                <a:lnTo>
                  <a:pt x="71" y="143"/>
                </a:lnTo>
                <a:lnTo>
                  <a:pt x="70" y="139"/>
                </a:lnTo>
                <a:lnTo>
                  <a:pt x="71" y="138"/>
                </a:lnTo>
                <a:lnTo>
                  <a:pt x="73" y="138"/>
                </a:lnTo>
                <a:lnTo>
                  <a:pt x="76" y="139"/>
                </a:lnTo>
                <a:lnTo>
                  <a:pt x="77" y="140"/>
                </a:lnTo>
                <a:lnTo>
                  <a:pt x="77" y="141"/>
                </a:lnTo>
                <a:lnTo>
                  <a:pt x="79" y="142"/>
                </a:lnTo>
                <a:lnTo>
                  <a:pt x="80" y="142"/>
                </a:lnTo>
                <a:lnTo>
                  <a:pt x="83" y="133"/>
                </a:lnTo>
                <a:lnTo>
                  <a:pt x="86" y="122"/>
                </a:lnTo>
                <a:lnTo>
                  <a:pt x="105" y="20"/>
                </a:lnTo>
                <a:lnTo>
                  <a:pt x="60" y="11"/>
                </a:lnTo>
                <a:lnTo>
                  <a:pt x="16" y="0"/>
                </a:lnTo>
              </a:path>
            </a:pathLst>
          </a:custGeom>
          <a:solidFill>
            <a:srgbClr val="FFBF3F"/>
          </a:solidFill>
          <a:ln w="25400">
            <a:solidFill>
              <a:schemeClr val="bg1"/>
            </a:solidFill>
            <a:round/>
            <a:headEnd/>
            <a:tailEnd/>
          </a:ln>
        </p:spPr>
        <p:txBody>
          <a:bodyPr/>
          <a:lstStyle/>
          <a:p>
            <a:endParaRPr lang="en-US"/>
          </a:p>
        </p:txBody>
      </p:sp>
      <p:sp>
        <p:nvSpPr>
          <p:cNvPr id="319498" name="Freeform 10"/>
          <p:cNvSpPr>
            <a:spLocks/>
          </p:cNvSpPr>
          <p:nvPr/>
        </p:nvSpPr>
        <p:spPr bwMode="auto">
          <a:xfrm>
            <a:off x="1822450" y="3297238"/>
            <a:ext cx="1049338" cy="1296987"/>
          </a:xfrm>
          <a:custGeom>
            <a:avLst/>
            <a:gdLst/>
            <a:ahLst/>
            <a:cxnLst>
              <a:cxn ang="0">
                <a:pos x="95" y="129"/>
              </a:cxn>
              <a:cxn ang="0">
                <a:pos x="112" y="12"/>
              </a:cxn>
              <a:cxn ang="0">
                <a:pos x="30" y="0"/>
              </a:cxn>
              <a:cxn ang="0">
                <a:pos x="28" y="10"/>
              </a:cxn>
              <a:cxn ang="0">
                <a:pos x="25" y="19"/>
              </a:cxn>
              <a:cxn ang="0">
                <a:pos x="24" y="19"/>
              </a:cxn>
              <a:cxn ang="0">
                <a:pos x="22" y="18"/>
              </a:cxn>
              <a:cxn ang="0">
                <a:pos x="22" y="17"/>
              </a:cxn>
              <a:cxn ang="0">
                <a:pos x="21" y="16"/>
              </a:cxn>
              <a:cxn ang="0">
                <a:pos x="18" y="15"/>
              </a:cxn>
              <a:cxn ang="0">
                <a:pos x="16" y="15"/>
              </a:cxn>
              <a:cxn ang="0">
                <a:pos x="15" y="16"/>
              </a:cxn>
              <a:cxn ang="0">
                <a:pos x="16" y="20"/>
              </a:cxn>
              <a:cxn ang="0">
                <a:pos x="14" y="30"/>
              </a:cxn>
              <a:cxn ang="0">
                <a:pos x="15" y="32"/>
              </a:cxn>
              <a:cxn ang="0">
                <a:pos x="14" y="36"/>
              </a:cxn>
              <a:cxn ang="0">
                <a:pos x="13" y="37"/>
              </a:cxn>
              <a:cxn ang="0">
                <a:pos x="13" y="38"/>
              </a:cxn>
              <a:cxn ang="0">
                <a:pos x="13" y="41"/>
              </a:cxn>
              <a:cxn ang="0">
                <a:pos x="13" y="42"/>
              </a:cxn>
              <a:cxn ang="0">
                <a:pos x="13" y="43"/>
              </a:cxn>
              <a:cxn ang="0">
                <a:pos x="14" y="46"/>
              </a:cxn>
              <a:cxn ang="0">
                <a:pos x="14" y="48"/>
              </a:cxn>
              <a:cxn ang="0">
                <a:pos x="15" y="49"/>
              </a:cxn>
              <a:cxn ang="0">
                <a:pos x="16" y="52"/>
              </a:cxn>
              <a:cxn ang="0">
                <a:pos x="17" y="52"/>
              </a:cxn>
              <a:cxn ang="0">
                <a:pos x="18" y="54"/>
              </a:cxn>
              <a:cxn ang="0">
                <a:pos x="18" y="56"/>
              </a:cxn>
              <a:cxn ang="0">
                <a:pos x="18" y="56"/>
              </a:cxn>
              <a:cxn ang="0">
                <a:pos x="17" y="56"/>
              </a:cxn>
              <a:cxn ang="0">
                <a:pos x="15" y="57"/>
              </a:cxn>
              <a:cxn ang="0">
                <a:pos x="13" y="58"/>
              </a:cxn>
              <a:cxn ang="0">
                <a:pos x="11" y="61"/>
              </a:cxn>
              <a:cxn ang="0">
                <a:pos x="10" y="66"/>
              </a:cxn>
              <a:cxn ang="0">
                <a:pos x="6" y="70"/>
              </a:cxn>
              <a:cxn ang="0">
                <a:pos x="5" y="70"/>
              </a:cxn>
              <a:cxn ang="0">
                <a:pos x="4" y="72"/>
              </a:cxn>
              <a:cxn ang="0">
                <a:pos x="5" y="73"/>
              </a:cxn>
              <a:cxn ang="0">
                <a:pos x="5" y="74"/>
              </a:cxn>
              <a:cxn ang="0">
                <a:pos x="4" y="77"/>
              </a:cxn>
              <a:cxn ang="0">
                <a:pos x="4" y="78"/>
              </a:cxn>
              <a:cxn ang="0">
                <a:pos x="7" y="80"/>
              </a:cxn>
              <a:cxn ang="0">
                <a:pos x="7" y="81"/>
              </a:cxn>
              <a:cxn ang="0">
                <a:pos x="6" y="82"/>
              </a:cxn>
              <a:cxn ang="0">
                <a:pos x="6" y="83"/>
              </a:cxn>
              <a:cxn ang="0">
                <a:pos x="5" y="85"/>
              </a:cxn>
              <a:cxn ang="0">
                <a:pos x="4" y="85"/>
              </a:cxn>
              <a:cxn ang="0">
                <a:pos x="1" y="84"/>
              </a:cxn>
              <a:cxn ang="0">
                <a:pos x="0" y="89"/>
              </a:cxn>
              <a:cxn ang="0">
                <a:pos x="60" y="124"/>
              </a:cxn>
              <a:cxn ang="0">
                <a:pos x="95" y="129"/>
              </a:cxn>
              <a:cxn ang="0">
                <a:pos x="95" y="129"/>
              </a:cxn>
            </a:cxnLst>
            <a:rect l="0" t="0" r="r" b="b"/>
            <a:pathLst>
              <a:path w="112" h="129">
                <a:moveTo>
                  <a:pt x="95" y="129"/>
                </a:moveTo>
                <a:lnTo>
                  <a:pt x="112" y="12"/>
                </a:lnTo>
                <a:lnTo>
                  <a:pt x="30" y="0"/>
                </a:lnTo>
                <a:lnTo>
                  <a:pt x="28" y="10"/>
                </a:lnTo>
                <a:lnTo>
                  <a:pt x="25" y="19"/>
                </a:lnTo>
                <a:lnTo>
                  <a:pt x="24" y="19"/>
                </a:lnTo>
                <a:lnTo>
                  <a:pt x="22" y="18"/>
                </a:lnTo>
                <a:lnTo>
                  <a:pt x="22" y="17"/>
                </a:lnTo>
                <a:lnTo>
                  <a:pt x="21" y="16"/>
                </a:lnTo>
                <a:lnTo>
                  <a:pt x="18" y="15"/>
                </a:lnTo>
                <a:lnTo>
                  <a:pt x="16" y="15"/>
                </a:lnTo>
                <a:lnTo>
                  <a:pt x="15" y="16"/>
                </a:lnTo>
                <a:lnTo>
                  <a:pt x="16" y="20"/>
                </a:lnTo>
                <a:lnTo>
                  <a:pt x="14" y="30"/>
                </a:lnTo>
                <a:lnTo>
                  <a:pt x="15" y="32"/>
                </a:lnTo>
                <a:lnTo>
                  <a:pt x="14" y="36"/>
                </a:lnTo>
                <a:lnTo>
                  <a:pt x="13" y="37"/>
                </a:lnTo>
                <a:lnTo>
                  <a:pt x="13" y="38"/>
                </a:lnTo>
                <a:lnTo>
                  <a:pt x="13" y="41"/>
                </a:lnTo>
                <a:lnTo>
                  <a:pt x="13" y="42"/>
                </a:lnTo>
                <a:lnTo>
                  <a:pt x="13" y="43"/>
                </a:lnTo>
                <a:lnTo>
                  <a:pt x="14" y="46"/>
                </a:lnTo>
                <a:lnTo>
                  <a:pt x="14" y="48"/>
                </a:lnTo>
                <a:lnTo>
                  <a:pt x="15" y="49"/>
                </a:lnTo>
                <a:lnTo>
                  <a:pt x="16" y="52"/>
                </a:lnTo>
                <a:lnTo>
                  <a:pt x="17" y="52"/>
                </a:lnTo>
                <a:lnTo>
                  <a:pt x="18" y="54"/>
                </a:lnTo>
                <a:lnTo>
                  <a:pt x="18" y="56"/>
                </a:lnTo>
                <a:lnTo>
                  <a:pt x="18" y="56"/>
                </a:lnTo>
                <a:lnTo>
                  <a:pt x="17" y="56"/>
                </a:lnTo>
                <a:lnTo>
                  <a:pt x="15" y="57"/>
                </a:lnTo>
                <a:lnTo>
                  <a:pt x="13" y="58"/>
                </a:lnTo>
                <a:lnTo>
                  <a:pt x="11" y="61"/>
                </a:lnTo>
                <a:lnTo>
                  <a:pt x="10" y="66"/>
                </a:lnTo>
                <a:lnTo>
                  <a:pt x="6" y="70"/>
                </a:lnTo>
                <a:lnTo>
                  <a:pt x="5" y="70"/>
                </a:lnTo>
                <a:lnTo>
                  <a:pt x="4" y="72"/>
                </a:lnTo>
                <a:lnTo>
                  <a:pt x="5" y="73"/>
                </a:lnTo>
                <a:lnTo>
                  <a:pt x="5" y="74"/>
                </a:lnTo>
                <a:lnTo>
                  <a:pt x="4" y="77"/>
                </a:lnTo>
                <a:lnTo>
                  <a:pt x="4" y="78"/>
                </a:lnTo>
                <a:lnTo>
                  <a:pt x="7" y="80"/>
                </a:lnTo>
                <a:lnTo>
                  <a:pt x="7" y="81"/>
                </a:lnTo>
                <a:lnTo>
                  <a:pt x="6" y="82"/>
                </a:lnTo>
                <a:lnTo>
                  <a:pt x="6" y="83"/>
                </a:lnTo>
                <a:lnTo>
                  <a:pt x="5" y="85"/>
                </a:lnTo>
                <a:lnTo>
                  <a:pt x="4" y="85"/>
                </a:lnTo>
                <a:lnTo>
                  <a:pt x="1" y="84"/>
                </a:lnTo>
                <a:lnTo>
                  <a:pt x="0" y="89"/>
                </a:lnTo>
                <a:lnTo>
                  <a:pt x="60" y="124"/>
                </a:lnTo>
                <a:lnTo>
                  <a:pt x="95" y="129"/>
                </a:lnTo>
                <a:lnTo>
                  <a:pt x="95" y="129"/>
                </a:lnTo>
              </a:path>
            </a:pathLst>
          </a:custGeom>
          <a:solidFill>
            <a:srgbClr val="FFBF3F"/>
          </a:solidFill>
          <a:ln w="25400">
            <a:solidFill>
              <a:schemeClr val="bg1"/>
            </a:solidFill>
            <a:round/>
            <a:headEnd/>
            <a:tailEnd/>
          </a:ln>
        </p:spPr>
        <p:txBody>
          <a:bodyPr/>
          <a:lstStyle/>
          <a:p>
            <a:endParaRPr lang="en-US"/>
          </a:p>
        </p:txBody>
      </p:sp>
      <p:sp>
        <p:nvSpPr>
          <p:cNvPr id="319499" name="Freeform 11"/>
          <p:cNvSpPr>
            <a:spLocks/>
          </p:cNvSpPr>
          <p:nvPr/>
        </p:nvSpPr>
        <p:spPr bwMode="auto">
          <a:xfrm>
            <a:off x="2871788" y="2593975"/>
            <a:ext cx="1116012" cy="944563"/>
          </a:xfrm>
          <a:custGeom>
            <a:avLst/>
            <a:gdLst/>
            <a:ahLst/>
            <a:cxnLst>
              <a:cxn ang="0">
                <a:pos x="0" y="82"/>
              </a:cxn>
              <a:cxn ang="0">
                <a:pos x="11" y="0"/>
              </a:cxn>
              <a:cxn ang="0">
                <a:pos x="89" y="8"/>
              </a:cxn>
              <a:cxn ang="0">
                <a:pos x="119" y="11"/>
              </a:cxn>
              <a:cxn ang="0">
                <a:pos x="118" y="32"/>
              </a:cxn>
              <a:cxn ang="0">
                <a:pos x="115" y="94"/>
              </a:cxn>
              <a:cxn ang="0">
                <a:pos x="99" y="93"/>
              </a:cxn>
              <a:cxn ang="0">
                <a:pos x="0" y="82"/>
              </a:cxn>
            </a:cxnLst>
            <a:rect l="0" t="0" r="r" b="b"/>
            <a:pathLst>
              <a:path w="119" h="94">
                <a:moveTo>
                  <a:pt x="0" y="82"/>
                </a:moveTo>
                <a:lnTo>
                  <a:pt x="11" y="0"/>
                </a:lnTo>
                <a:lnTo>
                  <a:pt x="89" y="8"/>
                </a:lnTo>
                <a:lnTo>
                  <a:pt x="119" y="11"/>
                </a:lnTo>
                <a:lnTo>
                  <a:pt x="118" y="32"/>
                </a:lnTo>
                <a:lnTo>
                  <a:pt x="115" y="94"/>
                </a:lnTo>
                <a:lnTo>
                  <a:pt x="99" y="93"/>
                </a:lnTo>
                <a:lnTo>
                  <a:pt x="0" y="82"/>
                </a:lnTo>
              </a:path>
            </a:pathLst>
          </a:custGeom>
          <a:solidFill>
            <a:srgbClr val="669900"/>
          </a:solidFill>
          <a:ln w="25400">
            <a:solidFill>
              <a:schemeClr val="bg1"/>
            </a:solidFill>
            <a:round/>
            <a:headEnd/>
            <a:tailEnd/>
          </a:ln>
        </p:spPr>
        <p:txBody>
          <a:bodyPr/>
          <a:lstStyle/>
          <a:p>
            <a:endParaRPr lang="en-US"/>
          </a:p>
        </p:txBody>
      </p:sp>
      <p:sp>
        <p:nvSpPr>
          <p:cNvPr id="319500" name="Freeform 12"/>
          <p:cNvSpPr>
            <a:spLocks/>
          </p:cNvSpPr>
          <p:nvPr/>
        </p:nvSpPr>
        <p:spPr bwMode="auto">
          <a:xfrm>
            <a:off x="2722563" y="3417888"/>
            <a:ext cx="1077912" cy="1196975"/>
          </a:xfrm>
          <a:custGeom>
            <a:avLst/>
            <a:gdLst/>
            <a:ahLst/>
            <a:cxnLst>
              <a:cxn ang="0">
                <a:pos x="16" y="0"/>
              </a:cxn>
              <a:cxn ang="0">
                <a:pos x="0" y="117"/>
              </a:cxn>
              <a:cxn ang="0">
                <a:pos x="0" y="117"/>
              </a:cxn>
              <a:cxn ang="0">
                <a:pos x="15" y="119"/>
              </a:cxn>
              <a:cxn ang="0">
                <a:pos x="16" y="110"/>
              </a:cxn>
              <a:cxn ang="0">
                <a:pos x="44" y="113"/>
              </a:cxn>
              <a:cxn ang="0">
                <a:pos x="44" y="113"/>
              </a:cxn>
              <a:cxn ang="0">
                <a:pos x="43" y="111"/>
              </a:cxn>
              <a:cxn ang="0">
                <a:pos x="44" y="110"/>
              </a:cxn>
              <a:cxn ang="0">
                <a:pos x="44" y="110"/>
              </a:cxn>
              <a:cxn ang="0">
                <a:pos x="43" y="109"/>
              </a:cxn>
              <a:cxn ang="0">
                <a:pos x="44" y="109"/>
              </a:cxn>
              <a:cxn ang="0">
                <a:pos x="106" y="115"/>
              </a:cxn>
              <a:cxn ang="0">
                <a:pos x="113" y="21"/>
              </a:cxn>
              <a:cxn ang="0">
                <a:pos x="114" y="21"/>
              </a:cxn>
              <a:cxn ang="0">
                <a:pos x="115" y="11"/>
              </a:cxn>
              <a:cxn ang="0">
                <a:pos x="16" y="0"/>
              </a:cxn>
            </a:cxnLst>
            <a:rect l="0" t="0" r="r" b="b"/>
            <a:pathLst>
              <a:path w="115" h="119">
                <a:moveTo>
                  <a:pt x="16" y="0"/>
                </a:moveTo>
                <a:lnTo>
                  <a:pt x="0" y="117"/>
                </a:lnTo>
                <a:lnTo>
                  <a:pt x="0" y="117"/>
                </a:lnTo>
                <a:lnTo>
                  <a:pt x="15" y="119"/>
                </a:lnTo>
                <a:lnTo>
                  <a:pt x="16" y="110"/>
                </a:lnTo>
                <a:lnTo>
                  <a:pt x="44" y="113"/>
                </a:lnTo>
                <a:lnTo>
                  <a:pt x="44" y="113"/>
                </a:lnTo>
                <a:lnTo>
                  <a:pt x="43" y="111"/>
                </a:lnTo>
                <a:lnTo>
                  <a:pt x="44" y="110"/>
                </a:lnTo>
                <a:lnTo>
                  <a:pt x="44" y="110"/>
                </a:lnTo>
                <a:lnTo>
                  <a:pt x="43" y="109"/>
                </a:lnTo>
                <a:lnTo>
                  <a:pt x="44" y="109"/>
                </a:lnTo>
                <a:lnTo>
                  <a:pt x="106" y="115"/>
                </a:lnTo>
                <a:lnTo>
                  <a:pt x="113" y="21"/>
                </a:lnTo>
                <a:lnTo>
                  <a:pt x="114" y="21"/>
                </a:lnTo>
                <a:lnTo>
                  <a:pt x="115" y="11"/>
                </a:lnTo>
                <a:lnTo>
                  <a:pt x="16" y="0"/>
                </a:lnTo>
              </a:path>
            </a:pathLst>
          </a:custGeom>
          <a:solidFill>
            <a:srgbClr val="FFBF3F"/>
          </a:solidFill>
          <a:ln w="25400">
            <a:solidFill>
              <a:schemeClr val="bg1"/>
            </a:solidFill>
            <a:round/>
            <a:headEnd/>
            <a:tailEnd/>
          </a:ln>
        </p:spPr>
        <p:txBody>
          <a:bodyPr/>
          <a:lstStyle/>
          <a:p>
            <a:endParaRPr lang="en-US"/>
          </a:p>
        </p:txBody>
      </p:sp>
      <p:sp>
        <p:nvSpPr>
          <p:cNvPr id="319501" name="Freeform 13"/>
          <p:cNvSpPr>
            <a:spLocks/>
          </p:cNvSpPr>
          <p:nvPr/>
        </p:nvSpPr>
        <p:spPr bwMode="auto">
          <a:xfrm>
            <a:off x="3781425" y="1016000"/>
            <a:ext cx="1011238" cy="684213"/>
          </a:xfrm>
          <a:custGeom>
            <a:avLst/>
            <a:gdLst/>
            <a:ahLst/>
            <a:cxnLst>
              <a:cxn ang="0">
                <a:pos x="0" y="63"/>
              </a:cxn>
              <a:cxn ang="0">
                <a:pos x="5" y="0"/>
              </a:cxn>
              <a:cxn ang="0">
                <a:pos x="53" y="3"/>
              </a:cxn>
              <a:cxn ang="0">
                <a:pos x="99" y="5"/>
              </a:cxn>
              <a:cxn ang="0">
                <a:pos x="100" y="6"/>
              </a:cxn>
              <a:cxn ang="0">
                <a:pos x="101" y="11"/>
              </a:cxn>
              <a:cxn ang="0">
                <a:pos x="101" y="12"/>
              </a:cxn>
              <a:cxn ang="0">
                <a:pos x="100" y="16"/>
              </a:cxn>
              <a:cxn ang="0">
                <a:pos x="100" y="22"/>
              </a:cxn>
              <a:cxn ang="0">
                <a:pos x="102" y="29"/>
              </a:cxn>
              <a:cxn ang="0">
                <a:pos x="103" y="30"/>
              </a:cxn>
              <a:cxn ang="0">
                <a:pos x="105" y="36"/>
              </a:cxn>
              <a:cxn ang="0">
                <a:pos x="105" y="47"/>
              </a:cxn>
              <a:cxn ang="0">
                <a:pos x="105" y="49"/>
              </a:cxn>
              <a:cxn ang="0">
                <a:pos x="105" y="53"/>
              </a:cxn>
              <a:cxn ang="0">
                <a:pos x="106" y="54"/>
              </a:cxn>
              <a:cxn ang="0">
                <a:pos x="108" y="62"/>
              </a:cxn>
              <a:cxn ang="0">
                <a:pos x="108" y="64"/>
              </a:cxn>
              <a:cxn ang="0">
                <a:pos x="108" y="68"/>
              </a:cxn>
              <a:cxn ang="0">
                <a:pos x="0" y="63"/>
              </a:cxn>
            </a:cxnLst>
            <a:rect l="0" t="0" r="r" b="b"/>
            <a:pathLst>
              <a:path w="108" h="68">
                <a:moveTo>
                  <a:pt x="0" y="63"/>
                </a:moveTo>
                <a:lnTo>
                  <a:pt x="5" y="0"/>
                </a:lnTo>
                <a:lnTo>
                  <a:pt x="53" y="3"/>
                </a:lnTo>
                <a:lnTo>
                  <a:pt x="99" y="5"/>
                </a:lnTo>
                <a:lnTo>
                  <a:pt x="100" y="6"/>
                </a:lnTo>
                <a:lnTo>
                  <a:pt x="101" y="11"/>
                </a:lnTo>
                <a:lnTo>
                  <a:pt x="101" y="12"/>
                </a:lnTo>
                <a:lnTo>
                  <a:pt x="100" y="16"/>
                </a:lnTo>
                <a:lnTo>
                  <a:pt x="100" y="22"/>
                </a:lnTo>
                <a:lnTo>
                  <a:pt x="102" y="29"/>
                </a:lnTo>
                <a:lnTo>
                  <a:pt x="103" y="30"/>
                </a:lnTo>
                <a:lnTo>
                  <a:pt x="105" y="36"/>
                </a:lnTo>
                <a:lnTo>
                  <a:pt x="105" y="47"/>
                </a:lnTo>
                <a:lnTo>
                  <a:pt x="105" y="49"/>
                </a:lnTo>
                <a:lnTo>
                  <a:pt x="105" y="53"/>
                </a:lnTo>
                <a:lnTo>
                  <a:pt x="106" y="54"/>
                </a:lnTo>
                <a:lnTo>
                  <a:pt x="108" y="62"/>
                </a:lnTo>
                <a:lnTo>
                  <a:pt x="108" y="64"/>
                </a:lnTo>
                <a:lnTo>
                  <a:pt x="108" y="68"/>
                </a:lnTo>
                <a:lnTo>
                  <a:pt x="0" y="63"/>
                </a:lnTo>
              </a:path>
            </a:pathLst>
          </a:custGeom>
          <a:solidFill>
            <a:srgbClr val="FFBF3F"/>
          </a:solidFill>
          <a:ln w="25400">
            <a:solidFill>
              <a:schemeClr val="bg1"/>
            </a:solidFill>
            <a:round/>
            <a:headEnd/>
            <a:tailEnd/>
          </a:ln>
        </p:spPr>
        <p:txBody>
          <a:bodyPr/>
          <a:lstStyle/>
          <a:p>
            <a:endParaRPr lang="en-US"/>
          </a:p>
        </p:txBody>
      </p:sp>
      <p:sp>
        <p:nvSpPr>
          <p:cNvPr id="319502" name="Freeform 14"/>
          <p:cNvSpPr>
            <a:spLocks/>
          </p:cNvSpPr>
          <p:nvPr/>
        </p:nvSpPr>
        <p:spPr bwMode="auto">
          <a:xfrm>
            <a:off x="3733800" y="1649413"/>
            <a:ext cx="1077913" cy="773112"/>
          </a:xfrm>
          <a:custGeom>
            <a:avLst/>
            <a:gdLst/>
            <a:ahLst/>
            <a:cxnLst>
              <a:cxn ang="0">
                <a:pos x="0" y="61"/>
              </a:cxn>
              <a:cxn ang="0">
                <a:pos x="3" y="20"/>
              </a:cxn>
              <a:cxn ang="0">
                <a:pos x="5" y="0"/>
              </a:cxn>
              <a:cxn ang="0">
                <a:pos x="113" y="5"/>
              </a:cxn>
              <a:cxn ang="0">
                <a:pos x="113" y="6"/>
              </a:cxn>
              <a:cxn ang="0">
                <a:pos x="112" y="8"/>
              </a:cxn>
              <a:cxn ang="0">
                <a:pos x="109" y="11"/>
              </a:cxn>
              <a:cxn ang="0">
                <a:pos x="110" y="13"/>
              </a:cxn>
              <a:cxn ang="0">
                <a:pos x="115" y="18"/>
              </a:cxn>
              <a:cxn ang="0">
                <a:pos x="115" y="56"/>
              </a:cxn>
              <a:cxn ang="0">
                <a:pos x="114" y="56"/>
              </a:cxn>
              <a:cxn ang="0">
                <a:pos x="113" y="56"/>
              </a:cxn>
              <a:cxn ang="0">
                <a:pos x="113" y="57"/>
              </a:cxn>
              <a:cxn ang="0">
                <a:pos x="114" y="58"/>
              </a:cxn>
              <a:cxn ang="0">
                <a:pos x="113" y="60"/>
              </a:cxn>
              <a:cxn ang="0">
                <a:pos x="114" y="61"/>
              </a:cxn>
              <a:cxn ang="0">
                <a:pos x="115" y="64"/>
              </a:cxn>
              <a:cxn ang="0">
                <a:pos x="114" y="65"/>
              </a:cxn>
              <a:cxn ang="0">
                <a:pos x="114" y="67"/>
              </a:cxn>
              <a:cxn ang="0">
                <a:pos x="113" y="71"/>
              </a:cxn>
              <a:cxn ang="0">
                <a:pos x="114" y="75"/>
              </a:cxn>
              <a:cxn ang="0">
                <a:pos x="114" y="77"/>
              </a:cxn>
              <a:cxn ang="0">
                <a:pos x="114" y="77"/>
              </a:cxn>
              <a:cxn ang="0">
                <a:pos x="111" y="75"/>
              </a:cxn>
              <a:cxn ang="0">
                <a:pos x="104" y="71"/>
              </a:cxn>
              <a:cxn ang="0">
                <a:pos x="103" y="70"/>
              </a:cxn>
              <a:cxn ang="0">
                <a:pos x="100" y="70"/>
              </a:cxn>
              <a:cxn ang="0">
                <a:pos x="98" y="72"/>
              </a:cxn>
              <a:cxn ang="0">
                <a:pos x="96" y="72"/>
              </a:cxn>
              <a:cxn ang="0">
                <a:pos x="94" y="72"/>
              </a:cxn>
              <a:cxn ang="0">
                <a:pos x="92" y="69"/>
              </a:cxn>
              <a:cxn ang="0">
                <a:pos x="91" y="68"/>
              </a:cxn>
              <a:cxn ang="0">
                <a:pos x="89" y="69"/>
              </a:cxn>
              <a:cxn ang="0">
                <a:pos x="86" y="69"/>
              </a:cxn>
              <a:cxn ang="0">
                <a:pos x="84" y="65"/>
              </a:cxn>
              <a:cxn ang="0">
                <a:pos x="0" y="61"/>
              </a:cxn>
            </a:cxnLst>
            <a:rect l="0" t="0" r="r" b="b"/>
            <a:pathLst>
              <a:path w="115" h="77">
                <a:moveTo>
                  <a:pt x="0" y="61"/>
                </a:moveTo>
                <a:lnTo>
                  <a:pt x="3" y="20"/>
                </a:lnTo>
                <a:lnTo>
                  <a:pt x="5" y="0"/>
                </a:lnTo>
                <a:lnTo>
                  <a:pt x="113" y="5"/>
                </a:lnTo>
                <a:lnTo>
                  <a:pt x="113" y="6"/>
                </a:lnTo>
                <a:lnTo>
                  <a:pt x="112" y="8"/>
                </a:lnTo>
                <a:lnTo>
                  <a:pt x="109" y="11"/>
                </a:lnTo>
                <a:lnTo>
                  <a:pt x="110" y="13"/>
                </a:lnTo>
                <a:lnTo>
                  <a:pt x="115" y="18"/>
                </a:lnTo>
                <a:lnTo>
                  <a:pt x="115" y="56"/>
                </a:lnTo>
                <a:lnTo>
                  <a:pt x="114" y="56"/>
                </a:lnTo>
                <a:lnTo>
                  <a:pt x="113" y="56"/>
                </a:lnTo>
                <a:lnTo>
                  <a:pt x="113" y="57"/>
                </a:lnTo>
                <a:lnTo>
                  <a:pt x="114" y="58"/>
                </a:lnTo>
                <a:lnTo>
                  <a:pt x="113" y="60"/>
                </a:lnTo>
                <a:lnTo>
                  <a:pt x="114" y="61"/>
                </a:lnTo>
                <a:lnTo>
                  <a:pt x="115" y="64"/>
                </a:lnTo>
                <a:lnTo>
                  <a:pt x="114" y="65"/>
                </a:lnTo>
                <a:lnTo>
                  <a:pt x="114" y="67"/>
                </a:lnTo>
                <a:lnTo>
                  <a:pt x="113" y="71"/>
                </a:lnTo>
                <a:lnTo>
                  <a:pt x="114" y="75"/>
                </a:lnTo>
                <a:lnTo>
                  <a:pt x="114" y="77"/>
                </a:lnTo>
                <a:lnTo>
                  <a:pt x="114" y="77"/>
                </a:lnTo>
                <a:lnTo>
                  <a:pt x="111" y="75"/>
                </a:lnTo>
                <a:lnTo>
                  <a:pt x="104" y="71"/>
                </a:lnTo>
                <a:lnTo>
                  <a:pt x="103" y="70"/>
                </a:lnTo>
                <a:lnTo>
                  <a:pt x="100" y="70"/>
                </a:lnTo>
                <a:lnTo>
                  <a:pt x="98" y="72"/>
                </a:lnTo>
                <a:lnTo>
                  <a:pt x="96" y="72"/>
                </a:lnTo>
                <a:lnTo>
                  <a:pt x="94" y="72"/>
                </a:lnTo>
                <a:lnTo>
                  <a:pt x="92" y="69"/>
                </a:lnTo>
                <a:lnTo>
                  <a:pt x="91" y="68"/>
                </a:lnTo>
                <a:lnTo>
                  <a:pt x="89" y="69"/>
                </a:lnTo>
                <a:lnTo>
                  <a:pt x="86" y="69"/>
                </a:lnTo>
                <a:lnTo>
                  <a:pt x="84" y="65"/>
                </a:lnTo>
                <a:lnTo>
                  <a:pt x="0" y="61"/>
                </a:lnTo>
              </a:path>
            </a:pathLst>
          </a:custGeom>
          <a:solidFill>
            <a:srgbClr val="FFBF3F"/>
          </a:solidFill>
          <a:ln w="25400">
            <a:solidFill>
              <a:schemeClr val="bg1"/>
            </a:solidFill>
            <a:round/>
            <a:headEnd/>
            <a:tailEnd/>
          </a:ln>
        </p:spPr>
        <p:txBody>
          <a:bodyPr/>
          <a:lstStyle/>
          <a:p>
            <a:endParaRPr lang="en-US"/>
          </a:p>
        </p:txBody>
      </p:sp>
      <p:sp>
        <p:nvSpPr>
          <p:cNvPr id="319503" name="Freeform 15"/>
          <p:cNvSpPr>
            <a:spLocks/>
          </p:cNvSpPr>
          <p:nvPr/>
        </p:nvSpPr>
        <p:spPr bwMode="auto">
          <a:xfrm>
            <a:off x="3697288" y="2262188"/>
            <a:ext cx="1273175" cy="673100"/>
          </a:xfrm>
          <a:custGeom>
            <a:avLst/>
            <a:gdLst/>
            <a:ahLst/>
            <a:cxnLst>
              <a:cxn ang="0">
                <a:pos x="0" y="41"/>
              </a:cxn>
              <a:cxn ang="0">
                <a:pos x="4" y="0"/>
              </a:cxn>
              <a:cxn ang="0">
                <a:pos x="87" y="4"/>
              </a:cxn>
              <a:cxn ang="0">
                <a:pos x="90" y="7"/>
              </a:cxn>
              <a:cxn ang="0">
                <a:pos x="93" y="7"/>
              </a:cxn>
              <a:cxn ang="0">
                <a:pos x="95" y="7"/>
              </a:cxn>
              <a:cxn ang="0">
                <a:pos x="96" y="8"/>
              </a:cxn>
              <a:cxn ang="0">
                <a:pos x="98" y="11"/>
              </a:cxn>
              <a:cxn ang="0">
                <a:pos x="100" y="11"/>
              </a:cxn>
              <a:cxn ang="0">
                <a:pos x="102" y="11"/>
              </a:cxn>
              <a:cxn ang="0">
                <a:pos x="104" y="9"/>
              </a:cxn>
              <a:cxn ang="0">
                <a:pos x="107" y="9"/>
              </a:cxn>
              <a:cxn ang="0">
                <a:pos x="108" y="10"/>
              </a:cxn>
              <a:cxn ang="0">
                <a:pos x="115" y="14"/>
              </a:cxn>
              <a:cxn ang="0">
                <a:pos x="118" y="16"/>
              </a:cxn>
              <a:cxn ang="0">
                <a:pos x="118" y="18"/>
              </a:cxn>
              <a:cxn ang="0">
                <a:pos x="121" y="20"/>
              </a:cxn>
              <a:cxn ang="0">
                <a:pos x="121" y="21"/>
              </a:cxn>
              <a:cxn ang="0">
                <a:pos x="120" y="24"/>
              </a:cxn>
              <a:cxn ang="0">
                <a:pos x="121" y="26"/>
              </a:cxn>
              <a:cxn ang="0">
                <a:pos x="122" y="29"/>
              </a:cxn>
              <a:cxn ang="0">
                <a:pos x="124" y="31"/>
              </a:cxn>
              <a:cxn ang="0">
                <a:pos x="123" y="32"/>
              </a:cxn>
              <a:cxn ang="0">
                <a:pos x="124" y="34"/>
              </a:cxn>
              <a:cxn ang="0">
                <a:pos x="126" y="36"/>
              </a:cxn>
              <a:cxn ang="0">
                <a:pos x="127" y="37"/>
              </a:cxn>
              <a:cxn ang="0">
                <a:pos x="126" y="39"/>
              </a:cxn>
              <a:cxn ang="0">
                <a:pos x="126" y="42"/>
              </a:cxn>
              <a:cxn ang="0">
                <a:pos x="128" y="43"/>
              </a:cxn>
              <a:cxn ang="0">
                <a:pos x="128" y="45"/>
              </a:cxn>
              <a:cxn ang="0">
                <a:pos x="127" y="47"/>
              </a:cxn>
              <a:cxn ang="0">
                <a:pos x="128" y="48"/>
              </a:cxn>
              <a:cxn ang="0">
                <a:pos x="129" y="50"/>
              </a:cxn>
              <a:cxn ang="0">
                <a:pos x="128" y="52"/>
              </a:cxn>
              <a:cxn ang="0">
                <a:pos x="129" y="54"/>
              </a:cxn>
              <a:cxn ang="0">
                <a:pos x="130" y="55"/>
              </a:cxn>
              <a:cxn ang="0">
                <a:pos x="131" y="56"/>
              </a:cxn>
              <a:cxn ang="0">
                <a:pos x="132" y="58"/>
              </a:cxn>
              <a:cxn ang="0">
                <a:pos x="133" y="61"/>
              </a:cxn>
              <a:cxn ang="0">
                <a:pos x="135" y="64"/>
              </a:cxn>
              <a:cxn ang="0">
                <a:pos x="136" y="64"/>
              </a:cxn>
              <a:cxn ang="0">
                <a:pos x="135" y="67"/>
              </a:cxn>
              <a:cxn ang="0">
                <a:pos x="136" y="67"/>
              </a:cxn>
              <a:cxn ang="0">
                <a:pos x="30" y="65"/>
              </a:cxn>
              <a:cxn ang="0">
                <a:pos x="31" y="44"/>
              </a:cxn>
              <a:cxn ang="0">
                <a:pos x="0" y="41"/>
              </a:cxn>
              <a:cxn ang="0">
                <a:pos x="0" y="41"/>
              </a:cxn>
            </a:cxnLst>
            <a:rect l="0" t="0" r="r" b="b"/>
            <a:pathLst>
              <a:path w="136" h="67">
                <a:moveTo>
                  <a:pt x="0" y="41"/>
                </a:moveTo>
                <a:lnTo>
                  <a:pt x="4" y="0"/>
                </a:lnTo>
                <a:lnTo>
                  <a:pt x="87" y="4"/>
                </a:lnTo>
                <a:lnTo>
                  <a:pt x="90" y="7"/>
                </a:lnTo>
                <a:lnTo>
                  <a:pt x="93" y="7"/>
                </a:lnTo>
                <a:lnTo>
                  <a:pt x="95" y="7"/>
                </a:lnTo>
                <a:lnTo>
                  <a:pt x="96" y="8"/>
                </a:lnTo>
                <a:lnTo>
                  <a:pt x="98" y="11"/>
                </a:lnTo>
                <a:lnTo>
                  <a:pt x="100" y="11"/>
                </a:lnTo>
                <a:lnTo>
                  <a:pt x="102" y="11"/>
                </a:lnTo>
                <a:lnTo>
                  <a:pt x="104" y="9"/>
                </a:lnTo>
                <a:lnTo>
                  <a:pt x="107" y="9"/>
                </a:lnTo>
                <a:lnTo>
                  <a:pt x="108" y="10"/>
                </a:lnTo>
                <a:lnTo>
                  <a:pt x="115" y="14"/>
                </a:lnTo>
                <a:lnTo>
                  <a:pt x="118" y="16"/>
                </a:lnTo>
                <a:lnTo>
                  <a:pt x="118" y="18"/>
                </a:lnTo>
                <a:lnTo>
                  <a:pt x="121" y="20"/>
                </a:lnTo>
                <a:lnTo>
                  <a:pt x="121" y="21"/>
                </a:lnTo>
                <a:lnTo>
                  <a:pt x="120" y="24"/>
                </a:lnTo>
                <a:lnTo>
                  <a:pt x="121" y="26"/>
                </a:lnTo>
                <a:lnTo>
                  <a:pt x="122" y="29"/>
                </a:lnTo>
                <a:lnTo>
                  <a:pt x="124" y="31"/>
                </a:lnTo>
                <a:lnTo>
                  <a:pt x="123" y="32"/>
                </a:lnTo>
                <a:lnTo>
                  <a:pt x="124" y="34"/>
                </a:lnTo>
                <a:lnTo>
                  <a:pt x="126" y="36"/>
                </a:lnTo>
                <a:lnTo>
                  <a:pt x="127" y="37"/>
                </a:lnTo>
                <a:lnTo>
                  <a:pt x="126" y="39"/>
                </a:lnTo>
                <a:lnTo>
                  <a:pt x="126" y="42"/>
                </a:lnTo>
                <a:lnTo>
                  <a:pt x="128" y="43"/>
                </a:lnTo>
                <a:lnTo>
                  <a:pt x="128" y="45"/>
                </a:lnTo>
                <a:lnTo>
                  <a:pt x="127" y="47"/>
                </a:lnTo>
                <a:lnTo>
                  <a:pt x="128" y="48"/>
                </a:lnTo>
                <a:lnTo>
                  <a:pt x="129" y="50"/>
                </a:lnTo>
                <a:lnTo>
                  <a:pt x="128" y="52"/>
                </a:lnTo>
                <a:lnTo>
                  <a:pt x="129" y="54"/>
                </a:lnTo>
                <a:lnTo>
                  <a:pt x="130" y="55"/>
                </a:lnTo>
                <a:lnTo>
                  <a:pt x="131" y="56"/>
                </a:lnTo>
                <a:lnTo>
                  <a:pt x="132" y="58"/>
                </a:lnTo>
                <a:lnTo>
                  <a:pt x="133" y="61"/>
                </a:lnTo>
                <a:lnTo>
                  <a:pt x="135" y="64"/>
                </a:lnTo>
                <a:lnTo>
                  <a:pt x="136" y="64"/>
                </a:lnTo>
                <a:lnTo>
                  <a:pt x="135" y="67"/>
                </a:lnTo>
                <a:lnTo>
                  <a:pt x="136" y="67"/>
                </a:lnTo>
                <a:lnTo>
                  <a:pt x="30" y="65"/>
                </a:lnTo>
                <a:lnTo>
                  <a:pt x="31" y="44"/>
                </a:lnTo>
                <a:lnTo>
                  <a:pt x="0" y="41"/>
                </a:lnTo>
                <a:lnTo>
                  <a:pt x="0" y="41"/>
                </a:lnTo>
              </a:path>
            </a:pathLst>
          </a:custGeom>
          <a:solidFill>
            <a:srgbClr val="FFBF3F"/>
          </a:solidFill>
          <a:ln w="25400">
            <a:solidFill>
              <a:schemeClr val="bg1"/>
            </a:solidFill>
            <a:round/>
            <a:headEnd/>
            <a:tailEnd/>
          </a:ln>
        </p:spPr>
        <p:txBody>
          <a:bodyPr/>
          <a:lstStyle/>
          <a:p>
            <a:endParaRPr lang="en-US"/>
          </a:p>
        </p:txBody>
      </p:sp>
      <p:sp>
        <p:nvSpPr>
          <p:cNvPr id="319504" name="Freeform 16"/>
          <p:cNvSpPr>
            <a:spLocks/>
          </p:cNvSpPr>
          <p:nvPr/>
        </p:nvSpPr>
        <p:spPr bwMode="auto">
          <a:xfrm>
            <a:off x="3949700" y="2916238"/>
            <a:ext cx="1133475" cy="652462"/>
          </a:xfrm>
          <a:custGeom>
            <a:avLst/>
            <a:gdLst/>
            <a:ahLst/>
            <a:cxnLst>
              <a:cxn ang="0">
                <a:pos x="3" y="0"/>
              </a:cxn>
              <a:cxn ang="0">
                <a:pos x="109" y="2"/>
              </a:cxn>
              <a:cxn ang="0">
                <a:pos x="116" y="7"/>
              </a:cxn>
              <a:cxn ang="0">
                <a:pos x="114" y="10"/>
              </a:cxn>
              <a:cxn ang="0">
                <a:pos x="113" y="12"/>
              </a:cxn>
              <a:cxn ang="0">
                <a:pos x="114" y="14"/>
              </a:cxn>
              <a:cxn ang="0">
                <a:pos x="116" y="14"/>
              </a:cxn>
              <a:cxn ang="0">
                <a:pos x="117" y="18"/>
              </a:cxn>
              <a:cxn ang="0">
                <a:pos x="119" y="19"/>
              </a:cxn>
              <a:cxn ang="0">
                <a:pos x="120" y="20"/>
              </a:cxn>
              <a:cxn ang="0">
                <a:pos x="121" y="20"/>
              </a:cxn>
              <a:cxn ang="0">
                <a:pos x="121" y="65"/>
              </a:cxn>
              <a:cxn ang="0">
                <a:pos x="0" y="62"/>
              </a:cxn>
              <a:cxn ang="0">
                <a:pos x="3" y="0"/>
              </a:cxn>
            </a:cxnLst>
            <a:rect l="0" t="0" r="r" b="b"/>
            <a:pathLst>
              <a:path w="121" h="65">
                <a:moveTo>
                  <a:pt x="3" y="0"/>
                </a:moveTo>
                <a:lnTo>
                  <a:pt x="109" y="2"/>
                </a:lnTo>
                <a:lnTo>
                  <a:pt x="116" y="7"/>
                </a:lnTo>
                <a:lnTo>
                  <a:pt x="114" y="10"/>
                </a:lnTo>
                <a:lnTo>
                  <a:pt x="113" y="12"/>
                </a:lnTo>
                <a:lnTo>
                  <a:pt x="114" y="14"/>
                </a:lnTo>
                <a:lnTo>
                  <a:pt x="116" y="14"/>
                </a:lnTo>
                <a:lnTo>
                  <a:pt x="117" y="18"/>
                </a:lnTo>
                <a:lnTo>
                  <a:pt x="119" y="19"/>
                </a:lnTo>
                <a:lnTo>
                  <a:pt x="120" y="20"/>
                </a:lnTo>
                <a:lnTo>
                  <a:pt x="121" y="20"/>
                </a:lnTo>
                <a:lnTo>
                  <a:pt x="121" y="65"/>
                </a:lnTo>
                <a:lnTo>
                  <a:pt x="0" y="62"/>
                </a:lnTo>
                <a:lnTo>
                  <a:pt x="3" y="0"/>
                </a:lnTo>
              </a:path>
            </a:pathLst>
          </a:custGeom>
          <a:solidFill>
            <a:srgbClr val="FFBF3F"/>
          </a:solidFill>
          <a:ln w="25400">
            <a:solidFill>
              <a:schemeClr val="bg1"/>
            </a:solidFill>
            <a:round/>
            <a:headEnd/>
            <a:tailEnd/>
          </a:ln>
        </p:spPr>
        <p:txBody>
          <a:bodyPr/>
          <a:lstStyle/>
          <a:p>
            <a:endParaRPr lang="en-US"/>
          </a:p>
        </p:txBody>
      </p:sp>
      <p:sp>
        <p:nvSpPr>
          <p:cNvPr id="319505" name="Freeform 17"/>
          <p:cNvSpPr>
            <a:spLocks/>
          </p:cNvSpPr>
          <p:nvPr/>
        </p:nvSpPr>
        <p:spPr bwMode="auto">
          <a:xfrm>
            <a:off x="3790950" y="3529013"/>
            <a:ext cx="1320800" cy="733425"/>
          </a:xfrm>
          <a:custGeom>
            <a:avLst/>
            <a:gdLst/>
            <a:ahLst/>
            <a:cxnLst>
              <a:cxn ang="0">
                <a:pos x="17" y="1"/>
              </a:cxn>
              <a:cxn ang="0">
                <a:pos x="0" y="10"/>
              </a:cxn>
              <a:cxn ang="0">
                <a:pos x="48" y="53"/>
              </a:cxn>
              <a:cxn ang="0">
                <a:pos x="51" y="54"/>
              </a:cxn>
              <a:cxn ang="0">
                <a:pos x="54" y="58"/>
              </a:cxn>
              <a:cxn ang="0">
                <a:pos x="59" y="57"/>
              </a:cxn>
              <a:cxn ang="0">
                <a:pos x="61" y="59"/>
              </a:cxn>
              <a:cxn ang="0">
                <a:pos x="62" y="61"/>
              </a:cxn>
              <a:cxn ang="0">
                <a:pos x="67" y="62"/>
              </a:cxn>
              <a:cxn ang="0">
                <a:pos x="70" y="63"/>
              </a:cxn>
              <a:cxn ang="0">
                <a:pos x="71" y="62"/>
              </a:cxn>
              <a:cxn ang="0">
                <a:pos x="74" y="65"/>
              </a:cxn>
              <a:cxn ang="0">
                <a:pos x="80" y="64"/>
              </a:cxn>
              <a:cxn ang="0">
                <a:pos x="82" y="66"/>
              </a:cxn>
              <a:cxn ang="0">
                <a:pos x="82" y="69"/>
              </a:cxn>
              <a:cxn ang="0">
                <a:pos x="86" y="67"/>
              </a:cxn>
              <a:cxn ang="0">
                <a:pos x="92" y="70"/>
              </a:cxn>
              <a:cxn ang="0">
                <a:pos x="94" y="69"/>
              </a:cxn>
              <a:cxn ang="0">
                <a:pos x="96" y="70"/>
              </a:cxn>
              <a:cxn ang="0">
                <a:pos x="96" y="72"/>
              </a:cxn>
              <a:cxn ang="0">
                <a:pos x="97" y="71"/>
              </a:cxn>
              <a:cxn ang="0">
                <a:pos x="100" y="68"/>
              </a:cxn>
              <a:cxn ang="0">
                <a:pos x="101" y="69"/>
              </a:cxn>
              <a:cxn ang="0">
                <a:pos x="103" y="70"/>
              </a:cxn>
              <a:cxn ang="0">
                <a:pos x="105" y="69"/>
              </a:cxn>
              <a:cxn ang="0">
                <a:pos x="106" y="70"/>
              </a:cxn>
              <a:cxn ang="0">
                <a:pos x="110" y="73"/>
              </a:cxn>
              <a:cxn ang="0">
                <a:pos x="114" y="70"/>
              </a:cxn>
              <a:cxn ang="0">
                <a:pos x="120" y="68"/>
              </a:cxn>
              <a:cxn ang="0">
                <a:pos x="123" y="68"/>
              </a:cxn>
              <a:cxn ang="0">
                <a:pos x="129" y="68"/>
              </a:cxn>
              <a:cxn ang="0">
                <a:pos x="138" y="72"/>
              </a:cxn>
              <a:cxn ang="0">
                <a:pos x="140" y="73"/>
              </a:cxn>
              <a:cxn ang="0">
                <a:pos x="141" y="37"/>
              </a:cxn>
              <a:cxn ang="0">
                <a:pos x="138" y="4"/>
              </a:cxn>
            </a:cxnLst>
            <a:rect l="0" t="0" r="r" b="b"/>
            <a:pathLst>
              <a:path w="141" h="73">
                <a:moveTo>
                  <a:pt x="138" y="4"/>
                </a:moveTo>
                <a:lnTo>
                  <a:pt x="17" y="1"/>
                </a:lnTo>
                <a:lnTo>
                  <a:pt x="1" y="0"/>
                </a:lnTo>
                <a:lnTo>
                  <a:pt x="0" y="10"/>
                </a:lnTo>
                <a:lnTo>
                  <a:pt x="49" y="13"/>
                </a:lnTo>
                <a:lnTo>
                  <a:pt x="48" y="53"/>
                </a:lnTo>
                <a:lnTo>
                  <a:pt x="50" y="54"/>
                </a:lnTo>
                <a:lnTo>
                  <a:pt x="51" y="54"/>
                </a:lnTo>
                <a:lnTo>
                  <a:pt x="53" y="58"/>
                </a:lnTo>
                <a:lnTo>
                  <a:pt x="54" y="58"/>
                </a:lnTo>
                <a:lnTo>
                  <a:pt x="58" y="58"/>
                </a:lnTo>
                <a:lnTo>
                  <a:pt x="59" y="57"/>
                </a:lnTo>
                <a:lnTo>
                  <a:pt x="61" y="58"/>
                </a:lnTo>
                <a:lnTo>
                  <a:pt x="61" y="59"/>
                </a:lnTo>
                <a:lnTo>
                  <a:pt x="61" y="60"/>
                </a:lnTo>
                <a:lnTo>
                  <a:pt x="62" y="61"/>
                </a:lnTo>
                <a:lnTo>
                  <a:pt x="63" y="61"/>
                </a:lnTo>
                <a:lnTo>
                  <a:pt x="67" y="62"/>
                </a:lnTo>
                <a:lnTo>
                  <a:pt x="69" y="63"/>
                </a:lnTo>
                <a:lnTo>
                  <a:pt x="70" y="63"/>
                </a:lnTo>
                <a:lnTo>
                  <a:pt x="70" y="63"/>
                </a:lnTo>
                <a:lnTo>
                  <a:pt x="71" y="62"/>
                </a:lnTo>
                <a:lnTo>
                  <a:pt x="72" y="64"/>
                </a:lnTo>
                <a:lnTo>
                  <a:pt x="74" y="65"/>
                </a:lnTo>
                <a:lnTo>
                  <a:pt x="75" y="63"/>
                </a:lnTo>
                <a:lnTo>
                  <a:pt x="80" y="64"/>
                </a:lnTo>
                <a:lnTo>
                  <a:pt x="80" y="65"/>
                </a:lnTo>
                <a:lnTo>
                  <a:pt x="82" y="66"/>
                </a:lnTo>
                <a:lnTo>
                  <a:pt x="82" y="67"/>
                </a:lnTo>
                <a:lnTo>
                  <a:pt x="82" y="69"/>
                </a:lnTo>
                <a:lnTo>
                  <a:pt x="86" y="70"/>
                </a:lnTo>
                <a:lnTo>
                  <a:pt x="86" y="67"/>
                </a:lnTo>
                <a:lnTo>
                  <a:pt x="88" y="67"/>
                </a:lnTo>
                <a:lnTo>
                  <a:pt x="92" y="70"/>
                </a:lnTo>
                <a:lnTo>
                  <a:pt x="92" y="70"/>
                </a:lnTo>
                <a:lnTo>
                  <a:pt x="94" y="69"/>
                </a:lnTo>
                <a:lnTo>
                  <a:pt x="96" y="69"/>
                </a:lnTo>
                <a:lnTo>
                  <a:pt x="96" y="70"/>
                </a:lnTo>
                <a:lnTo>
                  <a:pt x="95" y="71"/>
                </a:lnTo>
                <a:lnTo>
                  <a:pt x="96" y="72"/>
                </a:lnTo>
                <a:lnTo>
                  <a:pt x="97" y="72"/>
                </a:lnTo>
                <a:lnTo>
                  <a:pt x="97" y="71"/>
                </a:lnTo>
                <a:lnTo>
                  <a:pt x="98" y="69"/>
                </a:lnTo>
                <a:lnTo>
                  <a:pt x="100" y="68"/>
                </a:lnTo>
                <a:lnTo>
                  <a:pt x="100" y="68"/>
                </a:lnTo>
                <a:lnTo>
                  <a:pt x="101" y="69"/>
                </a:lnTo>
                <a:lnTo>
                  <a:pt x="103" y="70"/>
                </a:lnTo>
                <a:lnTo>
                  <a:pt x="103" y="70"/>
                </a:lnTo>
                <a:lnTo>
                  <a:pt x="104" y="69"/>
                </a:lnTo>
                <a:lnTo>
                  <a:pt x="105" y="69"/>
                </a:lnTo>
                <a:lnTo>
                  <a:pt x="106" y="70"/>
                </a:lnTo>
                <a:lnTo>
                  <a:pt x="106" y="70"/>
                </a:lnTo>
                <a:lnTo>
                  <a:pt x="107" y="71"/>
                </a:lnTo>
                <a:lnTo>
                  <a:pt x="110" y="73"/>
                </a:lnTo>
                <a:lnTo>
                  <a:pt x="113" y="70"/>
                </a:lnTo>
                <a:lnTo>
                  <a:pt x="114" y="70"/>
                </a:lnTo>
                <a:lnTo>
                  <a:pt x="117" y="70"/>
                </a:lnTo>
                <a:lnTo>
                  <a:pt x="120" y="68"/>
                </a:lnTo>
                <a:lnTo>
                  <a:pt x="122" y="68"/>
                </a:lnTo>
                <a:lnTo>
                  <a:pt x="123" y="68"/>
                </a:lnTo>
                <a:lnTo>
                  <a:pt x="127" y="69"/>
                </a:lnTo>
                <a:lnTo>
                  <a:pt x="129" y="68"/>
                </a:lnTo>
                <a:lnTo>
                  <a:pt x="130" y="68"/>
                </a:lnTo>
                <a:lnTo>
                  <a:pt x="138" y="72"/>
                </a:lnTo>
                <a:lnTo>
                  <a:pt x="139" y="72"/>
                </a:lnTo>
                <a:lnTo>
                  <a:pt x="140" y="73"/>
                </a:lnTo>
                <a:lnTo>
                  <a:pt x="141" y="73"/>
                </a:lnTo>
                <a:lnTo>
                  <a:pt x="141" y="37"/>
                </a:lnTo>
                <a:lnTo>
                  <a:pt x="138" y="14"/>
                </a:lnTo>
                <a:lnTo>
                  <a:pt x="138" y="4"/>
                </a:lnTo>
              </a:path>
            </a:pathLst>
          </a:custGeom>
          <a:solidFill>
            <a:srgbClr val="FFBF3F"/>
          </a:solidFill>
          <a:ln w="25400">
            <a:solidFill>
              <a:schemeClr val="bg1"/>
            </a:solidFill>
            <a:round/>
            <a:headEnd/>
            <a:tailEnd/>
          </a:ln>
        </p:spPr>
        <p:txBody>
          <a:bodyPr/>
          <a:lstStyle/>
          <a:p>
            <a:endParaRPr lang="en-US"/>
          </a:p>
        </p:txBody>
      </p:sp>
      <p:sp>
        <p:nvSpPr>
          <p:cNvPr id="319506" name="Freeform 18"/>
          <p:cNvSpPr>
            <a:spLocks/>
          </p:cNvSpPr>
          <p:nvPr/>
        </p:nvSpPr>
        <p:spPr bwMode="auto">
          <a:xfrm>
            <a:off x="3125788" y="3629025"/>
            <a:ext cx="2154237" cy="2262188"/>
          </a:xfrm>
          <a:custGeom>
            <a:avLst/>
            <a:gdLst/>
            <a:ahLst/>
            <a:cxnLst>
              <a:cxn ang="0">
                <a:pos x="209" y="62"/>
              </a:cxn>
              <a:cxn ang="0">
                <a:pos x="194" y="58"/>
              </a:cxn>
              <a:cxn ang="0">
                <a:pos x="185" y="60"/>
              </a:cxn>
              <a:cxn ang="0">
                <a:pos x="177" y="60"/>
              </a:cxn>
              <a:cxn ang="0">
                <a:pos x="175" y="60"/>
              </a:cxn>
              <a:cxn ang="0">
                <a:pos x="171" y="58"/>
              </a:cxn>
              <a:cxn ang="0">
                <a:pos x="167" y="62"/>
              </a:cxn>
              <a:cxn ang="0">
                <a:pos x="165" y="59"/>
              </a:cxn>
              <a:cxn ang="0">
                <a:pos x="157" y="57"/>
              </a:cxn>
              <a:cxn ang="0">
                <a:pos x="153" y="56"/>
              </a:cxn>
              <a:cxn ang="0">
                <a:pos x="145" y="55"/>
              </a:cxn>
              <a:cxn ang="0">
                <a:pos x="141" y="53"/>
              </a:cxn>
              <a:cxn ang="0">
                <a:pos x="133" y="51"/>
              </a:cxn>
              <a:cxn ang="0">
                <a:pos x="130" y="47"/>
              </a:cxn>
              <a:cxn ang="0">
                <a:pos x="122" y="44"/>
              </a:cxn>
              <a:cxn ang="0">
                <a:pos x="71" y="0"/>
              </a:cxn>
              <a:cxn ang="0">
                <a:pos x="0" y="88"/>
              </a:cxn>
              <a:cxn ang="0">
                <a:pos x="1" y="92"/>
              </a:cxn>
              <a:cxn ang="0">
                <a:pos x="7" y="99"/>
              </a:cxn>
              <a:cxn ang="0">
                <a:pos x="28" y="121"/>
              </a:cxn>
              <a:cxn ang="0">
                <a:pos x="31" y="128"/>
              </a:cxn>
              <a:cxn ang="0">
                <a:pos x="46" y="150"/>
              </a:cxn>
              <a:cxn ang="0">
                <a:pos x="60" y="153"/>
              </a:cxn>
              <a:cxn ang="0">
                <a:pos x="68" y="140"/>
              </a:cxn>
              <a:cxn ang="0">
                <a:pos x="73" y="138"/>
              </a:cxn>
              <a:cxn ang="0">
                <a:pos x="82" y="141"/>
              </a:cxn>
              <a:cxn ang="0">
                <a:pos x="91" y="146"/>
              </a:cxn>
              <a:cxn ang="0">
                <a:pos x="94" y="148"/>
              </a:cxn>
              <a:cxn ang="0">
                <a:pos x="102" y="158"/>
              </a:cxn>
              <a:cxn ang="0">
                <a:pos x="115" y="182"/>
              </a:cxn>
              <a:cxn ang="0">
                <a:pos x="122" y="190"/>
              </a:cxn>
              <a:cxn ang="0">
                <a:pos x="124" y="202"/>
              </a:cxn>
              <a:cxn ang="0">
                <a:pos x="135" y="215"/>
              </a:cxn>
              <a:cxn ang="0">
                <a:pos x="154" y="221"/>
              </a:cxn>
              <a:cxn ang="0">
                <a:pos x="164" y="223"/>
              </a:cxn>
              <a:cxn ang="0">
                <a:pos x="163" y="220"/>
              </a:cxn>
              <a:cxn ang="0">
                <a:pos x="160" y="198"/>
              </a:cxn>
              <a:cxn ang="0">
                <a:pos x="158" y="195"/>
              </a:cxn>
              <a:cxn ang="0">
                <a:pos x="163" y="187"/>
              </a:cxn>
              <a:cxn ang="0">
                <a:pos x="164" y="184"/>
              </a:cxn>
              <a:cxn ang="0">
                <a:pos x="167" y="177"/>
              </a:cxn>
              <a:cxn ang="0">
                <a:pos x="170" y="177"/>
              </a:cxn>
              <a:cxn ang="0">
                <a:pos x="172" y="174"/>
              </a:cxn>
              <a:cxn ang="0">
                <a:pos x="174" y="174"/>
              </a:cxn>
              <a:cxn ang="0">
                <a:pos x="179" y="171"/>
              </a:cxn>
              <a:cxn ang="0">
                <a:pos x="181" y="167"/>
              </a:cxn>
              <a:cxn ang="0">
                <a:pos x="183" y="168"/>
              </a:cxn>
              <a:cxn ang="0">
                <a:pos x="201" y="159"/>
              </a:cxn>
              <a:cxn ang="0">
                <a:pos x="205" y="148"/>
              </a:cxn>
              <a:cxn ang="0">
                <a:pos x="209" y="147"/>
              </a:cxn>
              <a:cxn ang="0">
                <a:pos x="221" y="145"/>
              </a:cxn>
              <a:cxn ang="0">
                <a:pos x="224" y="144"/>
              </a:cxn>
              <a:cxn ang="0">
                <a:pos x="226" y="139"/>
              </a:cxn>
              <a:cxn ang="0">
                <a:pos x="227" y="130"/>
              </a:cxn>
              <a:cxn ang="0">
                <a:pos x="229" y="123"/>
              </a:cxn>
              <a:cxn ang="0">
                <a:pos x="228" y="112"/>
              </a:cxn>
              <a:cxn ang="0">
                <a:pos x="226" y="107"/>
              </a:cxn>
              <a:cxn ang="0">
                <a:pos x="224" y="101"/>
              </a:cxn>
              <a:cxn ang="0">
                <a:pos x="220" y="65"/>
              </a:cxn>
              <a:cxn ang="0">
                <a:pos x="212" y="63"/>
              </a:cxn>
            </a:cxnLst>
            <a:rect l="0" t="0" r="r" b="b"/>
            <a:pathLst>
              <a:path w="230" h="225">
                <a:moveTo>
                  <a:pt x="212" y="63"/>
                </a:moveTo>
                <a:lnTo>
                  <a:pt x="211" y="63"/>
                </a:lnTo>
                <a:lnTo>
                  <a:pt x="210" y="62"/>
                </a:lnTo>
                <a:lnTo>
                  <a:pt x="209" y="62"/>
                </a:lnTo>
                <a:lnTo>
                  <a:pt x="201" y="58"/>
                </a:lnTo>
                <a:lnTo>
                  <a:pt x="200" y="58"/>
                </a:lnTo>
                <a:lnTo>
                  <a:pt x="198" y="59"/>
                </a:lnTo>
                <a:lnTo>
                  <a:pt x="194" y="58"/>
                </a:lnTo>
                <a:lnTo>
                  <a:pt x="193" y="58"/>
                </a:lnTo>
                <a:lnTo>
                  <a:pt x="192" y="58"/>
                </a:lnTo>
                <a:lnTo>
                  <a:pt x="188" y="60"/>
                </a:lnTo>
                <a:lnTo>
                  <a:pt x="185" y="60"/>
                </a:lnTo>
                <a:lnTo>
                  <a:pt x="184" y="60"/>
                </a:lnTo>
                <a:lnTo>
                  <a:pt x="181" y="63"/>
                </a:lnTo>
                <a:lnTo>
                  <a:pt x="178" y="61"/>
                </a:lnTo>
                <a:lnTo>
                  <a:pt x="177" y="60"/>
                </a:lnTo>
                <a:lnTo>
                  <a:pt x="177" y="60"/>
                </a:lnTo>
                <a:lnTo>
                  <a:pt x="176" y="59"/>
                </a:lnTo>
                <a:lnTo>
                  <a:pt x="175" y="59"/>
                </a:lnTo>
                <a:lnTo>
                  <a:pt x="175" y="60"/>
                </a:lnTo>
                <a:lnTo>
                  <a:pt x="174" y="60"/>
                </a:lnTo>
                <a:lnTo>
                  <a:pt x="172" y="59"/>
                </a:lnTo>
                <a:lnTo>
                  <a:pt x="171" y="58"/>
                </a:lnTo>
                <a:lnTo>
                  <a:pt x="171" y="58"/>
                </a:lnTo>
                <a:lnTo>
                  <a:pt x="169" y="59"/>
                </a:lnTo>
                <a:lnTo>
                  <a:pt x="168" y="61"/>
                </a:lnTo>
                <a:lnTo>
                  <a:pt x="168" y="62"/>
                </a:lnTo>
                <a:lnTo>
                  <a:pt x="167" y="62"/>
                </a:lnTo>
                <a:lnTo>
                  <a:pt x="166" y="61"/>
                </a:lnTo>
                <a:lnTo>
                  <a:pt x="167" y="60"/>
                </a:lnTo>
                <a:lnTo>
                  <a:pt x="167" y="59"/>
                </a:lnTo>
                <a:lnTo>
                  <a:pt x="165" y="59"/>
                </a:lnTo>
                <a:lnTo>
                  <a:pt x="163" y="60"/>
                </a:lnTo>
                <a:lnTo>
                  <a:pt x="163" y="60"/>
                </a:lnTo>
                <a:lnTo>
                  <a:pt x="159" y="57"/>
                </a:lnTo>
                <a:lnTo>
                  <a:pt x="157" y="57"/>
                </a:lnTo>
                <a:lnTo>
                  <a:pt x="157" y="60"/>
                </a:lnTo>
                <a:lnTo>
                  <a:pt x="153" y="59"/>
                </a:lnTo>
                <a:lnTo>
                  <a:pt x="153" y="57"/>
                </a:lnTo>
                <a:lnTo>
                  <a:pt x="153" y="56"/>
                </a:lnTo>
                <a:lnTo>
                  <a:pt x="151" y="55"/>
                </a:lnTo>
                <a:lnTo>
                  <a:pt x="151" y="54"/>
                </a:lnTo>
                <a:lnTo>
                  <a:pt x="146" y="53"/>
                </a:lnTo>
                <a:lnTo>
                  <a:pt x="145" y="55"/>
                </a:lnTo>
                <a:lnTo>
                  <a:pt x="143" y="54"/>
                </a:lnTo>
                <a:lnTo>
                  <a:pt x="143" y="52"/>
                </a:lnTo>
                <a:lnTo>
                  <a:pt x="141" y="53"/>
                </a:lnTo>
                <a:lnTo>
                  <a:pt x="141" y="53"/>
                </a:lnTo>
                <a:lnTo>
                  <a:pt x="140" y="53"/>
                </a:lnTo>
                <a:lnTo>
                  <a:pt x="138" y="52"/>
                </a:lnTo>
                <a:lnTo>
                  <a:pt x="134" y="51"/>
                </a:lnTo>
                <a:lnTo>
                  <a:pt x="133" y="51"/>
                </a:lnTo>
                <a:lnTo>
                  <a:pt x="132" y="50"/>
                </a:lnTo>
                <a:lnTo>
                  <a:pt x="132" y="49"/>
                </a:lnTo>
                <a:lnTo>
                  <a:pt x="132" y="48"/>
                </a:lnTo>
                <a:lnTo>
                  <a:pt x="130" y="47"/>
                </a:lnTo>
                <a:lnTo>
                  <a:pt x="129" y="48"/>
                </a:lnTo>
                <a:lnTo>
                  <a:pt x="125" y="48"/>
                </a:lnTo>
                <a:lnTo>
                  <a:pt x="124" y="48"/>
                </a:lnTo>
                <a:lnTo>
                  <a:pt x="122" y="44"/>
                </a:lnTo>
                <a:lnTo>
                  <a:pt x="121" y="44"/>
                </a:lnTo>
                <a:lnTo>
                  <a:pt x="119" y="43"/>
                </a:lnTo>
                <a:lnTo>
                  <a:pt x="120" y="3"/>
                </a:lnTo>
                <a:lnTo>
                  <a:pt x="71" y="0"/>
                </a:lnTo>
                <a:lnTo>
                  <a:pt x="70" y="0"/>
                </a:lnTo>
                <a:lnTo>
                  <a:pt x="63" y="94"/>
                </a:lnTo>
                <a:lnTo>
                  <a:pt x="1" y="88"/>
                </a:lnTo>
                <a:lnTo>
                  <a:pt x="0" y="88"/>
                </a:lnTo>
                <a:lnTo>
                  <a:pt x="1" y="89"/>
                </a:lnTo>
                <a:lnTo>
                  <a:pt x="1" y="89"/>
                </a:lnTo>
                <a:lnTo>
                  <a:pt x="0" y="90"/>
                </a:lnTo>
                <a:lnTo>
                  <a:pt x="1" y="92"/>
                </a:lnTo>
                <a:lnTo>
                  <a:pt x="1" y="92"/>
                </a:lnTo>
                <a:lnTo>
                  <a:pt x="4" y="95"/>
                </a:lnTo>
                <a:lnTo>
                  <a:pt x="5" y="97"/>
                </a:lnTo>
                <a:lnTo>
                  <a:pt x="7" y="99"/>
                </a:lnTo>
                <a:lnTo>
                  <a:pt x="10" y="102"/>
                </a:lnTo>
                <a:lnTo>
                  <a:pt x="19" y="113"/>
                </a:lnTo>
                <a:lnTo>
                  <a:pt x="27" y="120"/>
                </a:lnTo>
                <a:lnTo>
                  <a:pt x="28" y="121"/>
                </a:lnTo>
                <a:lnTo>
                  <a:pt x="29" y="122"/>
                </a:lnTo>
                <a:lnTo>
                  <a:pt x="29" y="124"/>
                </a:lnTo>
                <a:lnTo>
                  <a:pt x="29" y="125"/>
                </a:lnTo>
                <a:lnTo>
                  <a:pt x="31" y="128"/>
                </a:lnTo>
                <a:lnTo>
                  <a:pt x="31" y="134"/>
                </a:lnTo>
                <a:lnTo>
                  <a:pt x="31" y="137"/>
                </a:lnTo>
                <a:lnTo>
                  <a:pt x="34" y="141"/>
                </a:lnTo>
                <a:lnTo>
                  <a:pt x="46" y="150"/>
                </a:lnTo>
                <a:lnTo>
                  <a:pt x="54" y="155"/>
                </a:lnTo>
                <a:lnTo>
                  <a:pt x="57" y="156"/>
                </a:lnTo>
                <a:lnTo>
                  <a:pt x="58" y="155"/>
                </a:lnTo>
                <a:lnTo>
                  <a:pt x="60" y="153"/>
                </a:lnTo>
                <a:lnTo>
                  <a:pt x="62" y="151"/>
                </a:lnTo>
                <a:lnTo>
                  <a:pt x="65" y="143"/>
                </a:lnTo>
                <a:lnTo>
                  <a:pt x="67" y="141"/>
                </a:lnTo>
                <a:lnTo>
                  <a:pt x="68" y="140"/>
                </a:lnTo>
                <a:lnTo>
                  <a:pt x="71" y="141"/>
                </a:lnTo>
                <a:lnTo>
                  <a:pt x="72" y="141"/>
                </a:lnTo>
                <a:lnTo>
                  <a:pt x="72" y="139"/>
                </a:lnTo>
                <a:lnTo>
                  <a:pt x="73" y="138"/>
                </a:lnTo>
                <a:lnTo>
                  <a:pt x="75" y="139"/>
                </a:lnTo>
                <a:lnTo>
                  <a:pt x="76" y="140"/>
                </a:lnTo>
                <a:lnTo>
                  <a:pt x="81" y="141"/>
                </a:lnTo>
                <a:lnTo>
                  <a:pt x="82" y="141"/>
                </a:lnTo>
                <a:lnTo>
                  <a:pt x="85" y="142"/>
                </a:lnTo>
                <a:lnTo>
                  <a:pt x="87" y="141"/>
                </a:lnTo>
                <a:lnTo>
                  <a:pt x="90" y="144"/>
                </a:lnTo>
                <a:lnTo>
                  <a:pt x="91" y="146"/>
                </a:lnTo>
                <a:lnTo>
                  <a:pt x="92" y="146"/>
                </a:lnTo>
                <a:lnTo>
                  <a:pt x="92" y="147"/>
                </a:lnTo>
                <a:lnTo>
                  <a:pt x="93" y="147"/>
                </a:lnTo>
                <a:lnTo>
                  <a:pt x="94" y="148"/>
                </a:lnTo>
                <a:lnTo>
                  <a:pt x="97" y="151"/>
                </a:lnTo>
                <a:lnTo>
                  <a:pt x="100" y="154"/>
                </a:lnTo>
                <a:lnTo>
                  <a:pt x="102" y="157"/>
                </a:lnTo>
                <a:lnTo>
                  <a:pt x="102" y="158"/>
                </a:lnTo>
                <a:lnTo>
                  <a:pt x="107" y="171"/>
                </a:lnTo>
                <a:lnTo>
                  <a:pt x="108" y="173"/>
                </a:lnTo>
                <a:lnTo>
                  <a:pt x="114" y="180"/>
                </a:lnTo>
                <a:lnTo>
                  <a:pt x="115" y="182"/>
                </a:lnTo>
                <a:lnTo>
                  <a:pt x="119" y="186"/>
                </a:lnTo>
                <a:lnTo>
                  <a:pt x="120" y="187"/>
                </a:lnTo>
                <a:lnTo>
                  <a:pt x="121" y="189"/>
                </a:lnTo>
                <a:lnTo>
                  <a:pt x="122" y="190"/>
                </a:lnTo>
                <a:lnTo>
                  <a:pt x="121" y="194"/>
                </a:lnTo>
                <a:lnTo>
                  <a:pt x="123" y="196"/>
                </a:lnTo>
                <a:lnTo>
                  <a:pt x="123" y="201"/>
                </a:lnTo>
                <a:lnTo>
                  <a:pt x="124" y="202"/>
                </a:lnTo>
                <a:lnTo>
                  <a:pt x="129" y="210"/>
                </a:lnTo>
                <a:lnTo>
                  <a:pt x="129" y="213"/>
                </a:lnTo>
                <a:lnTo>
                  <a:pt x="132" y="213"/>
                </a:lnTo>
                <a:lnTo>
                  <a:pt x="135" y="215"/>
                </a:lnTo>
                <a:lnTo>
                  <a:pt x="139" y="216"/>
                </a:lnTo>
                <a:lnTo>
                  <a:pt x="145" y="220"/>
                </a:lnTo>
                <a:lnTo>
                  <a:pt x="153" y="221"/>
                </a:lnTo>
                <a:lnTo>
                  <a:pt x="154" y="221"/>
                </a:lnTo>
                <a:lnTo>
                  <a:pt x="159" y="224"/>
                </a:lnTo>
                <a:lnTo>
                  <a:pt x="161" y="225"/>
                </a:lnTo>
                <a:lnTo>
                  <a:pt x="163" y="222"/>
                </a:lnTo>
                <a:lnTo>
                  <a:pt x="164" y="223"/>
                </a:lnTo>
                <a:lnTo>
                  <a:pt x="165" y="222"/>
                </a:lnTo>
                <a:lnTo>
                  <a:pt x="165" y="221"/>
                </a:lnTo>
                <a:lnTo>
                  <a:pt x="163" y="220"/>
                </a:lnTo>
                <a:lnTo>
                  <a:pt x="163" y="220"/>
                </a:lnTo>
                <a:lnTo>
                  <a:pt x="162" y="217"/>
                </a:lnTo>
                <a:lnTo>
                  <a:pt x="159" y="208"/>
                </a:lnTo>
                <a:lnTo>
                  <a:pt x="158" y="204"/>
                </a:lnTo>
                <a:lnTo>
                  <a:pt x="160" y="198"/>
                </a:lnTo>
                <a:lnTo>
                  <a:pt x="160" y="196"/>
                </a:lnTo>
                <a:lnTo>
                  <a:pt x="159" y="196"/>
                </a:lnTo>
                <a:lnTo>
                  <a:pt x="159" y="196"/>
                </a:lnTo>
                <a:lnTo>
                  <a:pt x="158" y="195"/>
                </a:lnTo>
                <a:lnTo>
                  <a:pt x="158" y="195"/>
                </a:lnTo>
                <a:lnTo>
                  <a:pt x="159" y="194"/>
                </a:lnTo>
                <a:lnTo>
                  <a:pt x="161" y="193"/>
                </a:lnTo>
                <a:lnTo>
                  <a:pt x="163" y="187"/>
                </a:lnTo>
                <a:lnTo>
                  <a:pt x="162" y="187"/>
                </a:lnTo>
                <a:lnTo>
                  <a:pt x="161" y="184"/>
                </a:lnTo>
                <a:lnTo>
                  <a:pt x="162" y="183"/>
                </a:lnTo>
                <a:lnTo>
                  <a:pt x="164" y="184"/>
                </a:lnTo>
                <a:lnTo>
                  <a:pt x="167" y="182"/>
                </a:lnTo>
                <a:lnTo>
                  <a:pt x="168" y="179"/>
                </a:lnTo>
                <a:lnTo>
                  <a:pt x="166" y="178"/>
                </a:lnTo>
                <a:lnTo>
                  <a:pt x="167" y="177"/>
                </a:lnTo>
                <a:lnTo>
                  <a:pt x="168" y="177"/>
                </a:lnTo>
                <a:lnTo>
                  <a:pt x="168" y="177"/>
                </a:lnTo>
                <a:lnTo>
                  <a:pt x="169" y="177"/>
                </a:lnTo>
                <a:lnTo>
                  <a:pt x="170" y="177"/>
                </a:lnTo>
                <a:lnTo>
                  <a:pt x="171" y="177"/>
                </a:lnTo>
                <a:lnTo>
                  <a:pt x="172" y="177"/>
                </a:lnTo>
                <a:lnTo>
                  <a:pt x="172" y="176"/>
                </a:lnTo>
                <a:lnTo>
                  <a:pt x="172" y="174"/>
                </a:lnTo>
                <a:lnTo>
                  <a:pt x="172" y="173"/>
                </a:lnTo>
                <a:lnTo>
                  <a:pt x="173" y="173"/>
                </a:lnTo>
                <a:lnTo>
                  <a:pt x="174" y="173"/>
                </a:lnTo>
                <a:lnTo>
                  <a:pt x="174" y="174"/>
                </a:lnTo>
                <a:lnTo>
                  <a:pt x="179" y="172"/>
                </a:lnTo>
                <a:lnTo>
                  <a:pt x="179" y="172"/>
                </a:lnTo>
                <a:lnTo>
                  <a:pt x="179" y="171"/>
                </a:lnTo>
                <a:lnTo>
                  <a:pt x="179" y="171"/>
                </a:lnTo>
                <a:lnTo>
                  <a:pt x="177" y="170"/>
                </a:lnTo>
                <a:lnTo>
                  <a:pt x="177" y="169"/>
                </a:lnTo>
                <a:lnTo>
                  <a:pt x="181" y="167"/>
                </a:lnTo>
                <a:lnTo>
                  <a:pt x="181" y="167"/>
                </a:lnTo>
                <a:lnTo>
                  <a:pt x="183" y="166"/>
                </a:lnTo>
                <a:lnTo>
                  <a:pt x="183" y="167"/>
                </a:lnTo>
                <a:lnTo>
                  <a:pt x="182" y="167"/>
                </a:lnTo>
                <a:lnTo>
                  <a:pt x="183" y="168"/>
                </a:lnTo>
                <a:lnTo>
                  <a:pt x="184" y="168"/>
                </a:lnTo>
                <a:lnTo>
                  <a:pt x="184" y="168"/>
                </a:lnTo>
                <a:lnTo>
                  <a:pt x="191" y="166"/>
                </a:lnTo>
                <a:lnTo>
                  <a:pt x="201" y="159"/>
                </a:lnTo>
                <a:lnTo>
                  <a:pt x="202" y="156"/>
                </a:lnTo>
                <a:lnTo>
                  <a:pt x="207" y="152"/>
                </a:lnTo>
                <a:lnTo>
                  <a:pt x="207" y="151"/>
                </a:lnTo>
                <a:lnTo>
                  <a:pt x="205" y="148"/>
                </a:lnTo>
                <a:lnTo>
                  <a:pt x="205" y="146"/>
                </a:lnTo>
                <a:lnTo>
                  <a:pt x="208" y="145"/>
                </a:lnTo>
                <a:lnTo>
                  <a:pt x="209" y="145"/>
                </a:lnTo>
                <a:lnTo>
                  <a:pt x="209" y="147"/>
                </a:lnTo>
                <a:lnTo>
                  <a:pt x="209" y="148"/>
                </a:lnTo>
                <a:lnTo>
                  <a:pt x="213" y="148"/>
                </a:lnTo>
                <a:lnTo>
                  <a:pt x="213" y="149"/>
                </a:lnTo>
                <a:lnTo>
                  <a:pt x="221" y="145"/>
                </a:lnTo>
                <a:lnTo>
                  <a:pt x="225" y="145"/>
                </a:lnTo>
                <a:lnTo>
                  <a:pt x="225" y="145"/>
                </a:lnTo>
                <a:lnTo>
                  <a:pt x="225" y="144"/>
                </a:lnTo>
                <a:lnTo>
                  <a:pt x="224" y="144"/>
                </a:lnTo>
                <a:lnTo>
                  <a:pt x="224" y="142"/>
                </a:lnTo>
                <a:lnTo>
                  <a:pt x="225" y="142"/>
                </a:lnTo>
                <a:lnTo>
                  <a:pt x="225" y="141"/>
                </a:lnTo>
                <a:lnTo>
                  <a:pt x="226" y="139"/>
                </a:lnTo>
                <a:lnTo>
                  <a:pt x="228" y="134"/>
                </a:lnTo>
                <a:lnTo>
                  <a:pt x="227" y="133"/>
                </a:lnTo>
                <a:lnTo>
                  <a:pt x="227" y="131"/>
                </a:lnTo>
                <a:lnTo>
                  <a:pt x="227" y="130"/>
                </a:lnTo>
                <a:lnTo>
                  <a:pt x="227" y="129"/>
                </a:lnTo>
                <a:lnTo>
                  <a:pt x="227" y="126"/>
                </a:lnTo>
                <a:lnTo>
                  <a:pt x="229" y="125"/>
                </a:lnTo>
                <a:lnTo>
                  <a:pt x="229" y="123"/>
                </a:lnTo>
                <a:lnTo>
                  <a:pt x="230" y="120"/>
                </a:lnTo>
                <a:lnTo>
                  <a:pt x="230" y="117"/>
                </a:lnTo>
                <a:lnTo>
                  <a:pt x="229" y="114"/>
                </a:lnTo>
                <a:lnTo>
                  <a:pt x="228" y="112"/>
                </a:lnTo>
                <a:lnTo>
                  <a:pt x="228" y="111"/>
                </a:lnTo>
                <a:lnTo>
                  <a:pt x="228" y="110"/>
                </a:lnTo>
                <a:lnTo>
                  <a:pt x="227" y="109"/>
                </a:lnTo>
                <a:lnTo>
                  <a:pt x="226" y="107"/>
                </a:lnTo>
                <a:lnTo>
                  <a:pt x="225" y="106"/>
                </a:lnTo>
                <a:lnTo>
                  <a:pt x="225" y="106"/>
                </a:lnTo>
                <a:lnTo>
                  <a:pt x="225" y="104"/>
                </a:lnTo>
                <a:lnTo>
                  <a:pt x="224" y="101"/>
                </a:lnTo>
                <a:lnTo>
                  <a:pt x="221" y="98"/>
                </a:lnTo>
                <a:lnTo>
                  <a:pt x="221" y="97"/>
                </a:lnTo>
                <a:lnTo>
                  <a:pt x="220" y="76"/>
                </a:lnTo>
                <a:lnTo>
                  <a:pt x="220" y="65"/>
                </a:lnTo>
                <a:lnTo>
                  <a:pt x="217" y="64"/>
                </a:lnTo>
                <a:lnTo>
                  <a:pt x="215" y="66"/>
                </a:lnTo>
                <a:lnTo>
                  <a:pt x="215" y="65"/>
                </a:lnTo>
                <a:lnTo>
                  <a:pt x="212" y="63"/>
                </a:lnTo>
              </a:path>
            </a:pathLst>
          </a:custGeom>
          <a:solidFill>
            <a:srgbClr val="FFBF3F"/>
          </a:solidFill>
          <a:ln w="25400">
            <a:solidFill>
              <a:schemeClr val="bg1"/>
            </a:solidFill>
            <a:round/>
            <a:headEnd/>
            <a:tailEnd/>
          </a:ln>
        </p:spPr>
        <p:txBody>
          <a:bodyPr/>
          <a:lstStyle/>
          <a:p>
            <a:endParaRPr lang="en-US"/>
          </a:p>
        </p:txBody>
      </p:sp>
      <p:sp>
        <p:nvSpPr>
          <p:cNvPr id="319507" name="Freeform 19"/>
          <p:cNvSpPr>
            <a:spLocks/>
          </p:cNvSpPr>
          <p:nvPr/>
        </p:nvSpPr>
        <p:spPr bwMode="auto">
          <a:xfrm>
            <a:off x="4708525" y="985838"/>
            <a:ext cx="1022350" cy="1227137"/>
          </a:xfrm>
          <a:custGeom>
            <a:avLst/>
            <a:gdLst/>
            <a:ahLst/>
            <a:cxnLst>
              <a:cxn ang="0">
                <a:pos x="11" y="84"/>
              </a:cxn>
              <a:cxn ang="0">
                <a:pos x="5" y="77"/>
              </a:cxn>
              <a:cxn ang="0">
                <a:pos x="9" y="72"/>
              </a:cxn>
              <a:cxn ang="0">
                <a:pos x="9" y="67"/>
              </a:cxn>
              <a:cxn ang="0">
                <a:pos x="7" y="57"/>
              </a:cxn>
              <a:cxn ang="0">
                <a:pos x="6" y="52"/>
              </a:cxn>
              <a:cxn ang="0">
                <a:pos x="6" y="39"/>
              </a:cxn>
              <a:cxn ang="0">
                <a:pos x="3" y="32"/>
              </a:cxn>
              <a:cxn ang="0">
                <a:pos x="1" y="19"/>
              </a:cxn>
              <a:cxn ang="0">
                <a:pos x="2" y="14"/>
              </a:cxn>
              <a:cxn ang="0">
                <a:pos x="0" y="8"/>
              </a:cxn>
              <a:cxn ang="0">
                <a:pos x="29" y="3"/>
              </a:cxn>
              <a:cxn ang="0">
                <a:pos x="31" y="0"/>
              </a:cxn>
              <a:cxn ang="0">
                <a:pos x="34" y="6"/>
              </a:cxn>
              <a:cxn ang="0">
                <a:pos x="35" y="12"/>
              </a:cxn>
              <a:cxn ang="0">
                <a:pos x="39" y="13"/>
              </a:cxn>
              <a:cxn ang="0">
                <a:pos x="42" y="15"/>
              </a:cxn>
              <a:cxn ang="0">
                <a:pos x="47" y="15"/>
              </a:cxn>
              <a:cxn ang="0">
                <a:pos x="48" y="17"/>
              </a:cxn>
              <a:cxn ang="0">
                <a:pos x="53" y="15"/>
              </a:cxn>
              <a:cxn ang="0">
                <a:pos x="63" y="16"/>
              </a:cxn>
              <a:cxn ang="0">
                <a:pos x="64" y="17"/>
              </a:cxn>
              <a:cxn ang="0">
                <a:pos x="65" y="18"/>
              </a:cxn>
              <a:cxn ang="0">
                <a:pos x="67" y="21"/>
              </a:cxn>
              <a:cxn ang="0">
                <a:pos x="70" y="20"/>
              </a:cxn>
              <a:cxn ang="0">
                <a:pos x="72" y="20"/>
              </a:cxn>
              <a:cxn ang="0">
                <a:pos x="76" y="23"/>
              </a:cxn>
              <a:cxn ang="0">
                <a:pos x="79" y="25"/>
              </a:cxn>
              <a:cxn ang="0">
                <a:pos x="83" y="25"/>
              </a:cxn>
              <a:cxn ang="0">
                <a:pos x="89" y="22"/>
              </a:cxn>
              <a:cxn ang="0">
                <a:pos x="99" y="23"/>
              </a:cxn>
              <a:cxn ang="0">
                <a:pos x="101" y="24"/>
              </a:cxn>
              <a:cxn ang="0">
                <a:pos x="105" y="25"/>
              </a:cxn>
              <a:cxn ang="0">
                <a:pos x="106" y="27"/>
              </a:cxn>
              <a:cxn ang="0">
                <a:pos x="99" y="30"/>
              </a:cxn>
              <a:cxn ang="0">
                <a:pos x="95" y="33"/>
              </a:cxn>
              <a:cxn ang="0">
                <a:pos x="89" y="36"/>
              </a:cxn>
              <a:cxn ang="0">
                <a:pos x="72" y="53"/>
              </a:cxn>
              <a:cxn ang="0">
                <a:pos x="70" y="55"/>
              </a:cxn>
              <a:cxn ang="0">
                <a:pos x="70" y="67"/>
              </a:cxn>
              <a:cxn ang="0">
                <a:pos x="64" y="71"/>
              </a:cxn>
              <a:cxn ang="0">
                <a:pos x="63" y="74"/>
              </a:cxn>
              <a:cxn ang="0">
                <a:pos x="65" y="78"/>
              </a:cxn>
              <a:cxn ang="0">
                <a:pos x="65" y="83"/>
              </a:cxn>
              <a:cxn ang="0">
                <a:pos x="65" y="88"/>
              </a:cxn>
              <a:cxn ang="0">
                <a:pos x="65" y="95"/>
              </a:cxn>
              <a:cxn ang="0">
                <a:pos x="67" y="97"/>
              </a:cxn>
              <a:cxn ang="0">
                <a:pos x="72" y="98"/>
              </a:cxn>
              <a:cxn ang="0">
                <a:pos x="73" y="100"/>
              </a:cxn>
              <a:cxn ang="0">
                <a:pos x="79" y="105"/>
              </a:cxn>
              <a:cxn ang="0">
                <a:pos x="88" y="112"/>
              </a:cxn>
              <a:cxn ang="0">
                <a:pos x="88" y="115"/>
              </a:cxn>
              <a:cxn ang="0">
                <a:pos x="11" y="122"/>
              </a:cxn>
            </a:cxnLst>
            <a:rect l="0" t="0" r="r" b="b"/>
            <a:pathLst>
              <a:path w="109" h="122">
                <a:moveTo>
                  <a:pt x="11" y="122"/>
                </a:moveTo>
                <a:lnTo>
                  <a:pt x="11" y="84"/>
                </a:lnTo>
                <a:lnTo>
                  <a:pt x="6" y="79"/>
                </a:lnTo>
                <a:lnTo>
                  <a:pt x="5" y="77"/>
                </a:lnTo>
                <a:lnTo>
                  <a:pt x="8" y="74"/>
                </a:lnTo>
                <a:lnTo>
                  <a:pt x="9" y="72"/>
                </a:lnTo>
                <a:lnTo>
                  <a:pt x="9" y="71"/>
                </a:lnTo>
                <a:lnTo>
                  <a:pt x="9" y="67"/>
                </a:lnTo>
                <a:lnTo>
                  <a:pt x="9" y="65"/>
                </a:lnTo>
                <a:lnTo>
                  <a:pt x="7" y="57"/>
                </a:lnTo>
                <a:lnTo>
                  <a:pt x="6" y="56"/>
                </a:lnTo>
                <a:lnTo>
                  <a:pt x="6" y="52"/>
                </a:lnTo>
                <a:lnTo>
                  <a:pt x="6" y="50"/>
                </a:lnTo>
                <a:lnTo>
                  <a:pt x="6" y="39"/>
                </a:lnTo>
                <a:lnTo>
                  <a:pt x="4" y="33"/>
                </a:lnTo>
                <a:lnTo>
                  <a:pt x="3" y="32"/>
                </a:lnTo>
                <a:lnTo>
                  <a:pt x="1" y="25"/>
                </a:lnTo>
                <a:lnTo>
                  <a:pt x="1" y="19"/>
                </a:lnTo>
                <a:lnTo>
                  <a:pt x="2" y="15"/>
                </a:lnTo>
                <a:lnTo>
                  <a:pt x="2" y="14"/>
                </a:lnTo>
                <a:lnTo>
                  <a:pt x="1" y="9"/>
                </a:lnTo>
                <a:lnTo>
                  <a:pt x="0" y="8"/>
                </a:lnTo>
                <a:lnTo>
                  <a:pt x="28" y="8"/>
                </a:lnTo>
                <a:lnTo>
                  <a:pt x="29" y="3"/>
                </a:lnTo>
                <a:lnTo>
                  <a:pt x="29" y="0"/>
                </a:lnTo>
                <a:lnTo>
                  <a:pt x="31" y="0"/>
                </a:lnTo>
                <a:lnTo>
                  <a:pt x="34" y="1"/>
                </a:lnTo>
                <a:lnTo>
                  <a:pt x="34" y="6"/>
                </a:lnTo>
                <a:lnTo>
                  <a:pt x="35" y="9"/>
                </a:lnTo>
                <a:lnTo>
                  <a:pt x="35" y="12"/>
                </a:lnTo>
                <a:lnTo>
                  <a:pt x="38" y="14"/>
                </a:lnTo>
                <a:lnTo>
                  <a:pt x="39" y="13"/>
                </a:lnTo>
                <a:lnTo>
                  <a:pt x="41" y="14"/>
                </a:lnTo>
                <a:lnTo>
                  <a:pt x="42" y="15"/>
                </a:lnTo>
                <a:lnTo>
                  <a:pt x="45" y="15"/>
                </a:lnTo>
                <a:lnTo>
                  <a:pt x="47" y="15"/>
                </a:lnTo>
                <a:lnTo>
                  <a:pt x="48" y="16"/>
                </a:lnTo>
                <a:lnTo>
                  <a:pt x="48" y="17"/>
                </a:lnTo>
                <a:lnTo>
                  <a:pt x="52" y="17"/>
                </a:lnTo>
                <a:lnTo>
                  <a:pt x="53" y="15"/>
                </a:lnTo>
                <a:lnTo>
                  <a:pt x="59" y="15"/>
                </a:lnTo>
                <a:lnTo>
                  <a:pt x="63" y="16"/>
                </a:lnTo>
                <a:lnTo>
                  <a:pt x="64" y="16"/>
                </a:lnTo>
                <a:lnTo>
                  <a:pt x="64" y="17"/>
                </a:lnTo>
                <a:lnTo>
                  <a:pt x="65" y="18"/>
                </a:lnTo>
                <a:lnTo>
                  <a:pt x="65" y="18"/>
                </a:lnTo>
                <a:lnTo>
                  <a:pt x="66" y="19"/>
                </a:lnTo>
                <a:lnTo>
                  <a:pt x="67" y="21"/>
                </a:lnTo>
                <a:lnTo>
                  <a:pt x="68" y="22"/>
                </a:lnTo>
                <a:lnTo>
                  <a:pt x="70" y="20"/>
                </a:lnTo>
                <a:lnTo>
                  <a:pt x="71" y="20"/>
                </a:lnTo>
                <a:lnTo>
                  <a:pt x="72" y="20"/>
                </a:lnTo>
                <a:lnTo>
                  <a:pt x="73" y="22"/>
                </a:lnTo>
                <a:lnTo>
                  <a:pt x="76" y="23"/>
                </a:lnTo>
                <a:lnTo>
                  <a:pt x="77" y="24"/>
                </a:lnTo>
                <a:lnTo>
                  <a:pt x="79" y="25"/>
                </a:lnTo>
                <a:lnTo>
                  <a:pt x="81" y="25"/>
                </a:lnTo>
                <a:lnTo>
                  <a:pt x="83" y="25"/>
                </a:lnTo>
                <a:lnTo>
                  <a:pt x="88" y="21"/>
                </a:lnTo>
                <a:lnTo>
                  <a:pt x="89" y="22"/>
                </a:lnTo>
                <a:lnTo>
                  <a:pt x="91" y="23"/>
                </a:lnTo>
                <a:lnTo>
                  <a:pt x="99" y="23"/>
                </a:lnTo>
                <a:lnTo>
                  <a:pt x="100" y="23"/>
                </a:lnTo>
                <a:lnTo>
                  <a:pt x="101" y="24"/>
                </a:lnTo>
                <a:lnTo>
                  <a:pt x="103" y="26"/>
                </a:lnTo>
                <a:lnTo>
                  <a:pt x="105" y="25"/>
                </a:lnTo>
                <a:lnTo>
                  <a:pt x="109" y="25"/>
                </a:lnTo>
                <a:lnTo>
                  <a:pt x="106" y="27"/>
                </a:lnTo>
                <a:lnTo>
                  <a:pt x="102" y="29"/>
                </a:lnTo>
                <a:lnTo>
                  <a:pt x="99" y="30"/>
                </a:lnTo>
                <a:lnTo>
                  <a:pt x="97" y="31"/>
                </a:lnTo>
                <a:lnTo>
                  <a:pt x="95" y="33"/>
                </a:lnTo>
                <a:lnTo>
                  <a:pt x="91" y="35"/>
                </a:lnTo>
                <a:lnTo>
                  <a:pt x="89" y="36"/>
                </a:lnTo>
                <a:lnTo>
                  <a:pt x="82" y="44"/>
                </a:lnTo>
                <a:lnTo>
                  <a:pt x="72" y="53"/>
                </a:lnTo>
                <a:lnTo>
                  <a:pt x="71" y="54"/>
                </a:lnTo>
                <a:lnTo>
                  <a:pt x="70" y="55"/>
                </a:lnTo>
                <a:lnTo>
                  <a:pt x="71" y="66"/>
                </a:lnTo>
                <a:lnTo>
                  <a:pt x="70" y="67"/>
                </a:lnTo>
                <a:lnTo>
                  <a:pt x="68" y="68"/>
                </a:lnTo>
                <a:lnTo>
                  <a:pt x="64" y="71"/>
                </a:lnTo>
                <a:lnTo>
                  <a:pt x="64" y="73"/>
                </a:lnTo>
                <a:lnTo>
                  <a:pt x="63" y="74"/>
                </a:lnTo>
                <a:lnTo>
                  <a:pt x="62" y="77"/>
                </a:lnTo>
                <a:lnTo>
                  <a:pt x="65" y="78"/>
                </a:lnTo>
                <a:lnTo>
                  <a:pt x="66" y="81"/>
                </a:lnTo>
                <a:lnTo>
                  <a:pt x="65" y="83"/>
                </a:lnTo>
                <a:lnTo>
                  <a:pt x="65" y="85"/>
                </a:lnTo>
                <a:lnTo>
                  <a:pt x="65" y="88"/>
                </a:lnTo>
                <a:lnTo>
                  <a:pt x="65" y="94"/>
                </a:lnTo>
                <a:lnTo>
                  <a:pt x="65" y="95"/>
                </a:lnTo>
                <a:lnTo>
                  <a:pt x="67" y="96"/>
                </a:lnTo>
                <a:lnTo>
                  <a:pt x="67" y="97"/>
                </a:lnTo>
                <a:lnTo>
                  <a:pt x="71" y="98"/>
                </a:lnTo>
                <a:lnTo>
                  <a:pt x="72" y="98"/>
                </a:lnTo>
                <a:lnTo>
                  <a:pt x="72" y="100"/>
                </a:lnTo>
                <a:lnTo>
                  <a:pt x="73" y="100"/>
                </a:lnTo>
                <a:lnTo>
                  <a:pt x="77" y="102"/>
                </a:lnTo>
                <a:lnTo>
                  <a:pt x="79" y="105"/>
                </a:lnTo>
                <a:lnTo>
                  <a:pt x="83" y="108"/>
                </a:lnTo>
                <a:lnTo>
                  <a:pt x="88" y="112"/>
                </a:lnTo>
                <a:lnTo>
                  <a:pt x="88" y="113"/>
                </a:lnTo>
                <a:lnTo>
                  <a:pt x="88" y="115"/>
                </a:lnTo>
                <a:lnTo>
                  <a:pt x="89" y="119"/>
                </a:lnTo>
                <a:lnTo>
                  <a:pt x="11" y="122"/>
                </a:lnTo>
              </a:path>
            </a:pathLst>
          </a:custGeom>
          <a:solidFill>
            <a:srgbClr val="669900"/>
          </a:solidFill>
          <a:ln w="25400">
            <a:solidFill>
              <a:schemeClr val="bg1"/>
            </a:solidFill>
            <a:round/>
            <a:headEnd/>
            <a:tailEnd/>
          </a:ln>
        </p:spPr>
        <p:txBody>
          <a:bodyPr/>
          <a:lstStyle/>
          <a:p>
            <a:endParaRPr lang="en-US"/>
          </a:p>
        </p:txBody>
      </p:sp>
      <p:sp>
        <p:nvSpPr>
          <p:cNvPr id="319508" name="Freeform 20"/>
          <p:cNvSpPr>
            <a:spLocks/>
          </p:cNvSpPr>
          <p:nvPr/>
        </p:nvSpPr>
        <p:spPr bwMode="auto">
          <a:xfrm>
            <a:off x="4792663" y="2182813"/>
            <a:ext cx="919162" cy="652462"/>
          </a:xfrm>
          <a:custGeom>
            <a:avLst/>
            <a:gdLst/>
            <a:ahLst/>
            <a:cxnLst>
              <a:cxn ang="0">
                <a:pos x="80" y="0"/>
              </a:cxn>
              <a:cxn ang="0">
                <a:pos x="82" y="4"/>
              </a:cxn>
              <a:cxn ang="0">
                <a:pos x="81" y="7"/>
              </a:cxn>
              <a:cxn ang="0">
                <a:pos x="83" y="16"/>
              </a:cxn>
              <a:cxn ang="0">
                <a:pos x="89" y="19"/>
              </a:cxn>
              <a:cxn ang="0">
                <a:pos x="91" y="22"/>
              </a:cxn>
              <a:cxn ang="0">
                <a:pos x="94" y="26"/>
              </a:cxn>
              <a:cxn ang="0">
                <a:pos x="98" y="31"/>
              </a:cxn>
              <a:cxn ang="0">
                <a:pos x="97" y="35"/>
              </a:cxn>
              <a:cxn ang="0">
                <a:pos x="96" y="38"/>
              </a:cxn>
              <a:cxn ang="0">
                <a:pos x="91" y="42"/>
              </a:cxn>
              <a:cxn ang="0">
                <a:pos x="87" y="43"/>
              </a:cxn>
              <a:cxn ang="0">
                <a:pos x="84" y="46"/>
              </a:cxn>
              <a:cxn ang="0">
                <a:pos x="86" y="49"/>
              </a:cxn>
              <a:cxn ang="0">
                <a:pos x="86" y="54"/>
              </a:cxn>
              <a:cxn ang="0">
                <a:pos x="82" y="60"/>
              </a:cxn>
              <a:cxn ang="0">
                <a:pos x="81" y="64"/>
              </a:cxn>
              <a:cxn ang="0">
                <a:pos x="75" y="61"/>
              </a:cxn>
              <a:cxn ang="0">
                <a:pos x="12" y="62"/>
              </a:cxn>
              <a:cxn ang="0">
                <a:pos x="12" y="58"/>
              </a:cxn>
              <a:cxn ang="0">
                <a:pos x="10" y="55"/>
              </a:cxn>
              <a:cxn ang="0">
                <a:pos x="11" y="51"/>
              </a:cxn>
              <a:cxn ang="0">
                <a:pos x="9" y="47"/>
              </a:cxn>
              <a:cxn ang="0">
                <a:pos x="9" y="44"/>
              </a:cxn>
              <a:cxn ang="0">
                <a:pos x="6" y="40"/>
              </a:cxn>
              <a:cxn ang="0">
                <a:pos x="5" y="37"/>
              </a:cxn>
              <a:cxn ang="0">
                <a:pos x="3" y="32"/>
              </a:cxn>
              <a:cxn ang="0">
                <a:pos x="4" y="28"/>
              </a:cxn>
              <a:cxn ang="0">
                <a:pos x="1" y="24"/>
              </a:cxn>
              <a:cxn ang="0">
                <a:pos x="1" y="22"/>
              </a:cxn>
              <a:cxn ang="0">
                <a:pos x="1" y="14"/>
              </a:cxn>
              <a:cxn ang="0">
                <a:pos x="2" y="11"/>
              </a:cxn>
              <a:cxn ang="0">
                <a:pos x="0" y="7"/>
              </a:cxn>
              <a:cxn ang="0">
                <a:pos x="0" y="4"/>
              </a:cxn>
              <a:cxn ang="0">
                <a:pos x="1" y="3"/>
              </a:cxn>
            </a:cxnLst>
            <a:rect l="0" t="0" r="r" b="b"/>
            <a:pathLst>
              <a:path w="98" h="65">
                <a:moveTo>
                  <a:pt x="2" y="3"/>
                </a:moveTo>
                <a:lnTo>
                  <a:pt x="80" y="0"/>
                </a:lnTo>
                <a:lnTo>
                  <a:pt x="81" y="3"/>
                </a:lnTo>
                <a:lnTo>
                  <a:pt x="82" y="4"/>
                </a:lnTo>
                <a:lnTo>
                  <a:pt x="82" y="6"/>
                </a:lnTo>
                <a:lnTo>
                  <a:pt x="81" y="7"/>
                </a:lnTo>
                <a:lnTo>
                  <a:pt x="82" y="10"/>
                </a:lnTo>
                <a:lnTo>
                  <a:pt x="83" y="16"/>
                </a:lnTo>
                <a:lnTo>
                  <a:pt x="88" y="17"/>
                </a:lnTo>
                <a:lnTo>
                  <a:pt x="89" y="19"/>
                </a:lnTo>
                <a:lnTo>
                  <a:pt x="90" y="21"/>
                </a:lnTo>
                <a:lnTo>
                  <a:pt x="91" y="22"/>
                </a:lnTo>
                <a:lnTo>
                  <a:pt x="94" y="24"/>
                </a:lnTo>
                <a:lnTo>
                  <a:pt x="94" y="26"/>
                </a:lnTo>
                <a:lnTo>
                  <a:pt x="97" y="28"/>
                </a:lnTo>
                <a:lnTo>
                  <a:pt x="98" y="31"/>
                </a:lnTo>
                <a:lnTo>
                  <a:pt x="98" y="33"/>
                </a:lnTo>
                <a:lnTo>
                  <a:pt x="97" y="35"/>
                </a:lnTo>
                <a:lnTo>
                  <a:pt x="96" y="36"/>
                </a:lnTo>
                <a:lnTo>
                  <a:pt x="96" y="38"/>
                </a:lnTo>
                <a:lnTo>
                  <a:pt x="93" y="41"/>
                </a:lnTo>
                <a:lnTo>
                  <a:pt x="91" y="42"/>
                </a:lnTo>
                <a:lnTo>
                  <a:pt x="90" y="42"/>
                </a:lnTo>
                <a:lnTo>
                  <a:pt x="87" y="43"/>
                </a:lnTo>
                <a:lnTo>
                  <a:pt x="85" y="44"/>
                </a:lnTo>
                <a:lnTo>
                  <a:pt x="84" y="46"/>
                </a:lnTo>
                <a:lnTo>
                  <a:pt x="84" y="48"/>
                </a:lnTo>
                <a:lnTo>
                  <a:pt x="86" y="49"/>
                </a:lnTo>
                <a:lnTo>
                  <a:pt x="87" y="51"/>
                </a:lnTo>
                <a:lnTo>
                  <a:pt x="86" y="54"/>
                </a:lnTo>
                <a:lnTo>
                  <a:pt x="84" y="59"/>
                </a:lnTo>
                <a:lnTo>
                  <a:pt x="82" y="60"/>
                </a:lnTo>
                <a:lnTo>
                  <a:pt x="81" y="62"/>
                </a:lnTo>
                <a:lnTo>
                  <a:pt x="81" y="64"/>
                </a:lnTo>
                <a:lnTo>
                  <a:pt x="80" y="65"/>
                </a:lnTo>
                <a:lnTo>
                  <a:pt x="75" y="61"/>
                </a:lnTo>
                <a:lnTo>
                  <a:pt x="12" y="63"/>
                </a:lnTo>
                <a:lnTo>
                  <a:pt x="12" y="62"/>
                </a:lnTo>
                <a:lnTo>
                  <a:pt x="11" y="60"/>
                </a:lnTo>
                <a:lnTo>
                  <a:pt x="12" y="58"/>
                </a:lnTo>
                <a:lnTo>
                  <a:pt x="11" y="56"/>
                </a:lnTo>
                <a:lnTo>
                  <a:pt x="10" y="55"/>
                </a:lnTo>
                <a:lnTo>
                  <a:pt x="11" y="53"/>
                </a:lnTo>
                <a:lnTo>
                  <a:pt x="11" y="51"/>
                </a:lnTo>
                <a:lnTo>
                  <a:pt x="9" y="50"/>
                </a:lnTo>
                <a:lnTo>
                  <a:pt x="9" y="47"/>
                </a:lnTo>
                <a:lnTo>
                  <a:pt x="10" y="45"/>
                </a:lnTo>
                <a:lnTo>
                  <a:pt x="9" y="44"/>
                </a:lnTo>
                <a:lnTo>
                  <a:pt x="7" y="42"/>
                </a:lnTo>
                <a:lnTo>
                  <a:pt x="6" y="40"/>
                </a:lnTo>
                <a:lnTo>
                  <a:pt x="7" y="39"/>
                </a:lnTo>
                <a:lnTo>
                  <a:pt x="5" y="37"/>
                </a:lnTo>
                <a:lnTo>
                  <a:pt x="4" y="34"/>
                </a:lnTo>
                <a:lnTo>
                  <a:pt x="3" y="32"/>
                </a:lnTo>
                <a:lnTo>
                  <a:pt x="4" y="29"/>
                </a:lnTo>
                <a:lnTo>
                  <a:pt x="4" y="28"/>
                </a:lnTo>
                <a:lnTo>
                  <a:pt x="1" y="26"/>
                </a:lnTo>
                <a:lnTo>
                  <a:pt x="1" y="24"/>
                </a:lnTo>
                <a:lnTo>
                  <a:pt x="1" y="24"/>
                </a:lnTo>
                <a:lnTo>
                  <a:pt x="1" y="22"/>
                </a:lnTo>
                <a:lnTo>
                  <a:pt x="0" y="18"/>
                </a:lnTo>
                <a:lnTo>
                  <a:pt x="1" y="14"/>
                </a:lnTo>
                <a:lnTo>
                  <a:pt x="1" y="12"/>
                </a:lnTo>
                <a:lnTo>
                  <a:pt x="2" y="11"/>
                </a:lnTo>
                <a:lnTo>
                  <a:pt x="1" y="8"/>
                </a:lnTo>
                <a:lnTo>
                  <a:pt x="0" y="7"/>
                </a:lnTo>
                <a:lnTo>
                  <a:pt x="1" y="5"/>
                </a:lnTo>
                <a:lnTo>
                  <a:pt x="0" y="4"/>
                </a:lnTo>
                <a:lnTo>
                  <a:pt x="0" y="3"/>
                </a:lnTo>
                <a:lnTo>
                  <a:pt x="1" y="3"/>
                </a:lnTo>
                <a:lnTo>
                  <a:pt x="2" y="3"/>
                </a:lnTo>
              </a:path>
            </a:pathLst>
          </a:custGeom>
          <a:solidFill>
            <a:srgbClr val="FFBF3F"/>
          </a:solidFill>
          <a:ln w="25400">
            <a:solidFill>
              <a:schemeClr val="bg1"/>
            </a:solidFill>
            <a:round/>
            <a:headEnd/>
            <a:tailEnd/>
          </a:ln>
        </p:spPr>
        <p:txBody>
          <a:bodyPr/>
          <a:lstStyle/>
          <a:p>
            <a:endParaRPr lang="en-US"/>
          </a:p>
        </p:txBody>
      </p:sp>
      <p:sp>
        <p:nvSpPr>
          <p:cNvPr id="319509" name="Freeform 21"/>
          <p:cNvSpPr>
            <a:spLocks/>
          </p:cNvSpPr>
          <p:nvPr/>
        </p:nvSpPr>
        <p:spPr bwMode="auto">
          <a:xfrm>
            <a:off x="4914900" y="2795588"/>
            <a:ext cx="1030288" cy="954087"/>
          </a:xfrm>
          <a:custGeom>
            <a:avLst/>
            <a:gdLst/>
            <a:ahLst/>
            <a:cxnLst>
              <a:cxn ang="0">
                <a:pos x="92" y="84"/>
              </a:cxn>
              <a:cxn ang="0">
                <a:pos x="93" y="86"/>
              </a:cxn>
              <a:cxn ang="0">
                <a:pos x="94" y="89"/>
              </a:cxn>
              <a:cxn ang="0">
                <a:pos x="89" y="94"/>
              </a:cxn>
              <a:cxn ang="0">
                <a:pos x="100" y="94"/>
              </a:cxn>
              <a:cxn ang="0">
                <a:pos x="101" y="90"/>
              </a:cxn>
              <a:cxn ang="0">
                <a:pos x="103" y="84"/>
              </a:cxn>
              <a:cxn ang="0">
                <a:pos x="106" y="81"/>
              </a:cxn>
              <a:cxn ang="0">
                <a:pos x="108" y="81"/>
              </a:cxn>
              <a:cxn ang="0">
                <a:pos x="109" y="74"/>
              </a:cxn>
              <a:cxn ang="0">
                <a:pos x="108" y="73"/>
              </a:cxn>
              <a:cxn ang="0">
                <a:pos x="107" y="72"/>
              </a:cxn>
              <a:cxn ang="0">
                <a:pos x="106" y="73"/>
              </a:cxn>
              <a:cxn ang="0">
                <a:pos x="102" y="67"/>
              </a:cxn>
              <a:cxn ang="0">
                <a:pos x="103" y="65"/>
              </a:cxn>
              <a:cxn ang="0">
                <a:pos x="102" y="62"/>
              </a:cxn>
              <a:cxn ang="0">
                <a:pos x="96" y="55"/>
              </a:cxn>
              <a:cxn ang="0">
                <a:pos x="89" y="51"/>
              </a:cxn>
              <a:cxn ang="0">
                <a:pos x="86" y="46"/>
              </a:cxn>
              <a:cxn ang="0">
                <a:pos x="89" y="42"/>
              </a:cxn>
              <a:cxn ang="0">
                <a:pos x="89" y="36"/>
              </a:cxn>
              <a:cxn ang="0">
                <a:pos x="85" y="33"/>
              </a:cxn>
              <a:cxn ang="0">
                <a:pos x="82" y="35"/>
              </a:cxn>
              <a:cxn ang="0">
                <a:pos x="79" y="27"/>
              </a:cxn>
              <a:cxn ang="0">
                <a:pos x="73" y="22"/>
              </a:cxn>
              <a:cxn ang="0">
                <a:pos x="68" y="15"/>
              </a:cxn>
              <a:cxn ang="0">
                <a:pos x="66" y="7"/>
              </a:cxn>
              <a:cxn ang="0">
                <a:pos x="67" y="4"/>
              </a:cxn>
              <a:cxn ang="0">
                <a:pos x="0" y="2"/>
              </a:cxn>
              <a:cxn ang="0">
                <a:pos x="2" y="5"/>
              </a:cxn>
              <a:cxn ang="0">
                <a:pos x="5" y="11"/>
              </a:cxn>
              <a:cxn ang="0">
                <a:pos x="5" y="14"/>
              </a:cxn>
              <a:cxn ang="0">
                <a:pos x="13" y="19"/>
              </a:cxn>
              <a:cxn ang="0">
                <a:pos x="10" y="24"/>
              </a:cxn>
              <a:cxn ang="0">
                <a:pos x="13" y="26"/>
              </a:cxn>
              <a:cxn ang="0">
                <a:pos x="16" y="31"/>
              </a:cxn>
              <a:cxn ang="0">
                <a:pos x="18" y="32"/>
              </a:cxn>
              <a:cxn ang="0">
                <a:pos x="18" y="87"/>
              </a:cxn>
            </a:cxnLst>
            <a:rect l="0" t="0" r="r" b="b"/>
            <a:pathLst>
              <a:path w="110" h="95">
                <a:moveTo>
                  <a:pt x="18" y="87"/>
                </a:moveTo>
                <a:lnTo>
                  <a:pt x="92" y="84"/>
                </a:lnTo>
                <a:lnTo>
                  <a:pt x="92" y="85"/>
                </a:lnTo>
                <a:lnTo>
                  <a:pt x="93" y="86"/>
                </a:lnTo>
                <a:lnTo>
                  <a:pt x="94" y="88"/>
                </a:lnTo>
                <a:lnTo>
                  <a:pt x="94" y="89"/>
                </a:lnTo>
                <a:lnTo>
                  <a:pt x="91" y="91"/>
                </a:lnTo>
                <a:lnTo>
                  <a:pt x="89" y="94"/>
                </a:lnTo>
                <a:lnTo>
                  <a:pt x="89" y="95"/>
                </a:lnTo>
                <a:lnTo>
                  <a:pt x="100" y="94"/>
                </a:lnTo>
                <a:lnTo>
                  <a:pt x="101" y="91"/>
                </a:lnTo>
                <a:lnTo>
                  <a:pt x="101" y="90"/>
                </a:lnTo>
                <a:lnTo>
                  <a:pt x="102" y="86"/>
                </a:lnTo>
                <a:lnTo>
                  <a:pt x="103" y="84"/>
                </a:lnTo>
                <a:lnTo>
                  <a:pt x="104" y="82"/>
                </a:lnTo>
                <a:lnTo>
                  <a:pt x="106" y="81"/>
                </a:lnTo>
                <a:lnTo>
                  <a:pt x="107" y="81"/>
                </a:lnTo>
                <a:lnTo>
                  <a:pt x="108" y="81"/>
                </a:lnTo>
                <a:lnTo>
                  <a:pt x="110" y="76"/>
                </a:lnTo>
                <a:lnTo>
                  <a:pt x="109" y="74"/>
                </a:lnTo>
                <a:lnTo>
                  <a:pt x="108" y="73"/>
                </a:lnTo>
                <a:lnTo>
                  <a:pt x="108" y="73"/>
                </a:lnTo>
                <a:lnTo>
                  <a:pt x="107" y="72"/>
                </a:lnTo>
                <a:lnTo>
                  <a:pt x="107" y="72"/>
                </a:lnTo>
                <a:lnTo>
                  <a:pt x="106" y="72"/>
                </a:lnTo>
                <a:lnTo>
                  <a:pt x="106" y="73"/>
                </a:lnTo>
                <a:lnTo>
                  <a:pt x="105" y="73"/>
                </a:lnTo>
                <a:lnTo>
                  <a:pt x="102" y="67"/>
                </a:lnTo>
                <a:lnTo>
                  <a:pt x="102" y="67"/>
                </a:lnTo>
                <a:lnTo>
                  <a:pt x="103" y="65"/>
                </a:lnTo>
                <a:lnTo>
                  <a:pt x="103" y="64"/>
                </a:lnTo>
                <a:lnTo>
                  <a:pt x="102" y="62"/>
                </a:lnTo>
                <a:lnTo>
                  <a:pt x="101" y="59"/>
                </a:lnTo>
                <a:lnTo>
                  <a:pt x="96" y="55"/>
                </a:lnTo>
                <a:lnTo>
                  <a:pt x="94" y="54"/>
                </a:lnTo>
                <a:lnTo>
                  <a:pt x="89" y="51"/>
                </a:lnTo>
                <a:lnTo>
                  <a:pt x="87" y="49"/>
                </a:lnTo>
                <a:lnTo>
                  <a:pt x="86" y="46"/>
                </a:lnTo>
                <a:lnTo>
                  <a:pt x="86" y="45"/>
                </a:lnTo>
                <a:lnTo>
                  <a:pt x="89" y="42"/>
                </a:lnTo>
                <a:lnTo>
                  <a:pt x="88" y="39"/>
                </a:lnTo>
                <a:lnTo>
                  <a:pt x="89" y="36"/>
                </a:lnTo>
                <a:lnTo>
                  <a:pt x="89" y="35"/>
                </a:lnTo>
                <a:lnTo>
                  <a:pt x="85" y="33"/>
                </a:lnTo>
                <a:lnTo>
                  <a:pt x="84" y="34"/>
                </a:lnTo>
                <a:lnTo>
                  <a:pt x="82" y="35"/>
                </a:lnTo>
                <a:lnTo>
                  <a:pt x="81" y="34"/>
                </a:lnTo>
                <a:lnTo>
                  <a:pt x="79" y="27"/>
                </a:lnTo>
                <a:lnTo>
                  <a:pt x="77" y="26"/>
                </a:lnTo>
                <a:lnTo>
                  <a:pt x="73" y="22"/>
                </a:lnTo>
                <a:lnTo>
                  <a:pt x="68" y="16"/>
                </a:lnTo>
                <a:lnTo>
                  <a:pt x="68" y="15"/>
                </a:lnTo>
                <a:lnTo>
                  <a:pt x="66" y="11"/>
                </a:lnTo>
                <a:lnTo>
                  <a:pt x="66" y="7"/>
                </a:lnTo>
                <a:lnTo>
                  <a:pt x="67" y="5"/>
                </a:lnTo>
                <a:lnTo>
                  <a:pt x="67" y="4"/>
                </a:lnTo>
                <a:lnTo>
                  <a:pt x="62" y="0"/>
                </a:lnTo>
                <a:lnTo>
                  <a:pt x="0" y="2"/>
                </a:lnTo>
                <a:lnTo>
                  <a:pt x="1" y="3"/>
                </a:lnTo>
                <a:lnTo>
                  <a:pt x="2" y="5"/>
                </a:lnTo>
                <a:lnTo>
                  <a:pt x="3" y="8"/>
                </a:lnTo>
                <a:lnTo>
                  <a:pt x="5" y="11"/>
                </a:lnTo>
                <a:lnTo>
                  <a:pt x="6" y="11"/>
                </a:lnTo>
                <a:lnTo>
                  <a:pt x="5" y="14"/>
                </a:lnTo>
                <a:lnTo>
                  <a:pt x="6" y="14"/>
                </a:lnTo>
                <a:lnTo>
                  <a:pt x="13" y="19"/>
                </a:lnTo>
                <a:lnTo>
                  <a:pt x="11" y="22"/>
                </a:lnTo>
                <a:lnTo>
                  <a:pt x="10" y="24"/>
                </a:lnTo>
                <a:lnTo>
                  <a:pt x="11" y="26"/>
                </a:lnTo>
                <a:lnTo>
                  <a:pt x="13" y="26"/>
                </a:lnTo>
                <a:lnTo>
                  <a:pt x="14" y="30"/>
                </a:lnTo>
                <a:lnTo>
                  <a:pt x="16" y="31"/>
                </a:lnTo>
                <a:lnTo>
                  <a:pt x="17" y="32"/>
                </a:lnTo>
                <a:lnTo>
                  <a:pt x="18" y="32"/>
                </a:lnTo>
                <a:lnTo>
                  <a:pt x="18" y="77"/>
                </a:lnTo>
                <a:lnTo>
                  <a:pt x="18" y="87"/>
                </a:lnTo>
              </a:path>
            </a:pathLst>
          </a:custGeom>
          <a:solidFill>
            <a:srgbClr val="FFBF3F"/>
          </a:solidFill>
          <a:ln w="25400">
            <a:solidFill>
              <a:schemeClr val="bg1"/>
            </a:solidFill>
            <a:round/>
            <a:headEnd/>
            <a:tailEnd/>
          </a:ln>
        </p:spPr>
        <p:txBody>
          <a:bodyPr/>
          <a:lstStyle/>
          <a:p>
            <a:endParaRPr lang="en-US"/>
          </a:p>
        </p:txBody>
      </p:sp>
      <p:sp>
        <p:nvSpPr>
          <p:cNvPr id="319510" name="Freeform 22"/>
          <p:cNvSpPr>
            <a:spLocks/>
          </p:cNvSpPr>
          <p:nvPr/>
        </p:nvSpPr>
        <p:spPr bwMode="auto">
          <a:xfrm>
            <a:off x="5186363" y="4383088"/>
            <a:ext cx="871537" cy="814387"/>
          </a:xfrm>
          <a:custGeom>
            <a:avLst/>
            <a:gdLst/>
            <a:ahLst/>
            <a:cxnLst>
              <a:cxn ang="0">
                <a:pos x="50" y="1"/>
              </a:cxn>
              <a:cxn ang="0">
                <a:pos x="53" y="12"/>
              </a:cxn>
              <a:cxn ang="0">
                <a:pos x="53" y="16"/>
              </a:cxn>
              <a:cxn ang="0">
                <a:pos x="48" y="26"/>
              </a:cxn>
              <a:cxn ang="0">
                <a:pos x="77" y="40"/>
              </a:cxn>
              <a:cxn ang="0">
                <a:pos x="77" y="49"/>
              </a:cxn>
              <a:cxn ang="0">
                <a:pos x="76" y="55"/>
              </a:cxn>
              <a:cxn ang="0">
                <a:pos x="70" y="53"/>
              </a:cxn>
              <a:cxn ang="0">
                <a:pos x="68" y="59"/>
              </a:cxn>
              <a:cxn ang="0">
                <a:pos x="75" y="58"/>
              </a:cxn>
              <a:cxn ang="0">
                <a:pos x="80" y="58"/>
              </a:cxn>
              <a:cxn ang="0">
                <a:pos x="78" y="60"/>
              </a:cxn>
              <a:cxn ang="0">
                <a:pos x="81" y="62"/>
              </a:cxn>
              <a:cxn ang="0">
                <a:pos x="86" y="58"/>
              </a:cxn>
              <a:cxn ang="0">
                <a:pos x="89" y="58"/>
              </a:cxn>
              <a:cxn ang="0">
                <a:pos x="89" y="62"/>
              </a:cxn>
              <a:cxn ang="0">
                <a:pos x="82" y="68"/>
              </a:cxn>
              <a:cxn ang="0">
                <a:pos x="86" y="73"/>
              </a:cxn>
              <a:cxn ang="0">
                <a:pos x="93" y="78"/>
              </a:cxn>
              <a:cxn ang="0">
                <a:pos x="86" y="77"/>
              </a:cxn>
              <a:cxn ang="0">
                <a:pos x="77" y="72"/>
              </a:cxn>
              <a:cxn ang="0">
                <a:pos x="74" y="76"/>
              </a:cxn>
              <a:cxn ang="0">
                <a:pos x="72" y="79"/>
              </a:cxn>
              <a:cxn ang="0">
                <a:pos x="69" y="76"/>
              </a:cxn>
              <a:cxn ang="0">
                <a:pos x="65" y="76"/>
              </a:cxn>
              <a:cxn ang="0">
                <a:pos x="59" y="78"/>
              </a:cxn>
              <a:cxn ang="0">
                <a:pos x="50" y="72"/>
              </a:cxn>
              <a:cxn ang="0">
                <a:pos x="46" y="69"/>
              </a:cxn>
              <a:cxn ang="0">
                <a:pos x="45" y="68"/>
              </a:cxn>
              <a:cxn ang="0">
                <a:pos x="42" y="67"/>
              </a:cxn>
              <a:cxn ang="0">
                <a:pos x="40" y="66"/>
              </a:cxn>
              <a:cxn ang="0">
                <a:pos x="37" y="71"/>
              </a:cxn>
              <a:cxn ang="0">
                <a:pos x="17" y="67"/>
              </a:cxn>
              <a:cxn ang="0">
                <a:pos x="4" y="67"/>
              </a:cxn>
              <a:cxn ang="0">
                <a:pos x="6" y="64"/>
              </a:cxn>
              <a:cxn ang="0">
                <a:pos x="7" y="56"/>
              </a:cxn>
              <a:cxn ang="0">
                <a:pos x="7" y="51"/>
              </a:cxn>
              <a:cxn ang="0">
                <a:pos x="10" y="45"/>
              </a:cxn>
              <a:cxn ang="0">
                <a:pos x="8" y="37"/>
              </a:cxn>
              <a:cxn ang="0">
                <a:pos x="7" y="34"/>
              </a:cxn>
              <a:cxn ang="0">
                <a:pos x="5" y="31"/>
              </a:cxn>
              <a:cxn ang="0">
                <a:pos x="1" y="23"/>
              </a:cxn>
            </a:cxnLst>
            <a:rect l="0" t="0" r="r" b="b"/>
            <a:pathLst>
              <a:path w="93" h="81">
                <a:moveTo>
                  <a:pt x="0" y="1"/>
                </a:moveTo>
                <a:lnTo>
                  <a:pt x="50" y="0"/>
                </a:lnTo>
                <a:lnTo>
                  <a:pt x="50" y="1"/>
                </a:lnTo>
                <a:lnTo>
                  <a:pt x="52" y="6"/>
                </a:lnTo>
                <a:lnTo>
                  <a:pt x="53" y="9"/>
                </a:lnTo>
                <a:lnTo>
                  <a:pt x="53" y="12"/>
                </a:lnTo>
                <a:lnTo>
                  <a:pt x="55" y="13"/>
                </a:lnTo>
                <a:lnTo>
                  <a:pt x="55" y="15"/>
                </a:lnTo>
                <a:lnTo>
                  <a:pt x="53" y="16"/>
                </a:lnTo>
                <a:lnTo>
                  <a:pt x="52" y="17"/>
                </a:lnTo>
                <a:lnTo>
                  <a:pt x="51" y="21"/>
                </a:lnTo>
                <a:lnTo>
                  <a:pt x="48" y="26"/>
                </a:lnTo>
                <a:lnTo>
                  <a:pt x="45" y="35"/>
                </a:lnTo>
                <a:lnTo>
                  <a:pt x="45" y="41"/>
                </a:lnTo>
                <a:lnTo>
                  <a:pt x="77" y="40"/>
                </a:lnTo>
                <a:lnTo>
                  <a:pt x="78" y="41"/>
                </a:lnTo>
                <a:lnTo>
                  <a:pt x="77" y="44"/>
                </a:lnTo>
                <a:lnTo>
                  <a:pt x="77" y="49"/>
                </a:lnTo>
                <a:lnTo>
                  <a:pt x="80" y="52"/>
                </a:lnTo>
                <a:lnTo>
                  <a:pt x="81" y="56"/>
                </a:lnTo>
                <a:lnTo>
                  <a:pt x="76" y="55"/>
                </a:lnTo>
                <a:lnTo>
                  <a:pt x="72" y="53"/>
                </a:lnTo>
                <a:lnTo>
                  <a:pt x="71" y="53"/>
                </a:lnTo>
                <a:lnTo>
                  <a:pt x="70" y="53"/>
                </a:lnTo>
                <a:lnTo>
                  <a:pt x="67" y="56"/>
                </a:lnTo>
                <a:lnTo>
                  <a:pt x="67" y="58"/>
                </a:lnTo>
                <a:lnTo>
                  <a:pt x="68" y="59"/>
                </a:lnTo>
                <a:lnTo>
                  <a:pt x="70" y="60"/>
                </a:lnTo>
                <a:lnTo>
                  <a:pt x="73" y="60"/>
                </a:lnTo>
                <a:lnTo>
                  <a:pt x="75" y="58"/>
                </a:lnTo>
                <a:lnTo>
                  <a:pt x="76" y="58"/>
                </a:lnTo>
                <a:lnTo>
                  <a:pt x="79" y="58"/>
                </a:lnTo>
                <a:lnTo>
                  <a:pt x="80" y="58"/>
                </a:lnTo>
                <a:lnTo>
                  <a:pt x="80" y="58"/>
                </a:lnTo>
                <a:lnTo>
                  <a:pt x="79" y="59"/>
                </a:lnTo>
                <a:lnTo>
                  <a:pt x="78" y="60"/>
                </a:lnTo>
                <a:lnTo>
                  <a:pt x="78" y="61"/>
                </a:lnTo>
                <a:lnTo>
                  <a:pt x="79" y="62"/>
                </a:lnTo>
                <a:lnTo>
                  <a:pt x="81" y="62"/>
                </a:lnTo>
                <a:lnTo>
                  <a:pt x="81" y="62"/>
                </a:lnTo>
                <a:lnTo>
                  <a:pt x="83" y="59"/>
                </a:lnTo>
                <a:lnTo>
                  <a:pt x="86" y="58"/>
                </a:lnTo>
                <a:lnTo>
                  <a:pt x="88" y="57"/>
                </a:lnTo>
                <a:lnTo>
                  <a:pt x="89" y="57"/>
                </a:lnTo>
                <a:lnTo>
                  <a:pt x="89" y="58"/>
                </a:lnTo>
                <a:lnTo>
                  <a:pt x="89" y="60"/>
                </a:lnTo>
                <a:lnTo>
                  <a:pt x="89" y="60"/>
                </a:lnTo>
                <a:lnTo>
                  <a:pt x="89" y="62"/>
                </a:lnTo>
                <a:lnTo>
                  <a:pt x="87" y="62"/>
                </a:lnTo>
                <a:lnTo>
                  <a:pt x="85" y="66"/>
                </a:lnTo>
                <a:lnTo>
                  <a:pt x="82" y="68"/>
                </a:lnTo>
                <a:lnTo>
                  <a:pt x="82" y="70"/>
                </a:lnTo>
                <a:lnTo>
                  <a:pt x="83" y="71"/>
                </a:lnTo>
                <a:lnTo>
                  <a:pt x="86" y="73"/>
                </a:lnTo>
                <a:lnTo>
                  <a:pt x="93" y="76"/>
                </a:lnTo>
                <a:lnTo>
                  <a:pt x="93" y="77"/>
                </a:lnTo>
                <a:lnTo>
                  <a:pt x="93" y="78"/>
                </a:lnTo>
                <a:lnTo>
                  <a:pt x="92" y="79"/>
                </a:lnTo>
                <a:lnTo>
                  <a:pt x="87" y="81"/>
                </a:lnTo>
                <a:lnTo>
                  <a:pt x="86" y="77"/>
                </a:lnTo>
                <a:lnTo>
                  <a:pt x="84" y="76"/>
                </a:lnTo>
                <a:lnTo>
                  <a:pt x="78" y="74"/>
                </a:lnTo>
                <a:lnTo>
                  <a:pt x="77" y="72"/>
                </a:lnTo>
                <a:lnTo>
                  <a:pt x="77" y="71"/>
                </a:lnTo>
                <a:lnTo>
                  <a:pt x="75" y="72"/>
                </a:lnTo>
                <a:lnTo>
                  <a:pt x="74" y="76"/>
                </a:lnTo>
                <a:lnTo>
                  <a:pt x="75" y="76"/>
                </a:lnTo>
                <a:lnTo>
                  <a:pt x="75" y="77"/>
                </a:lnTo>
                <a:lnTo>
                  <a:pt x="72" y="79"/>
                </a:lnTo>
                <a:lnTo>
                  <a:pt x="71" y="79"/>
                </a:lnTo>
                <a:lnTo>
                  <a:pt x="70" y="77"/>
                </a:lnTo>
                <a:lnTo>
                  <a:pt x="69" y="76"/>
                </a:lnTo>
                <a:lnTo>
                  <a:pt x="67" y="77"/>
                </a:lnTo>
                <a:lnTo>
                  <a:pt x="66" y="76"/>
                </a:lnTo>
                <a:lnTo>
                  <a:pt x="65" y="76"/>
                </a:lnTo>
                <a:lnTo>
                  <a:pt x="63" y="79"/>
                </a:lnTo>
                <a:lnTo>
                  <a:pt x="60" y="79"/>
                </a:lnTo>
                <a:lnTo>
                  <a:pt x="59" y="78"/>
                </a:lnTo>
                <a:lnTo>
                  <a:pt x="56" y="78"/>
                </a:lnTo>
                <a:lnTo>
                  <a:pt x="52" y="72"/>
                </a:lnTo>
                <a:lnTo>
                  <a:pt x="50" y="72"/>
                </a:lnTo>
                <a:lnTo>
                  <a:pt x="47" y="71"/>
                </a:lnTo>
                <a:lnTo>
                  <a:pt x="46" y="69"/>
                </a:lnTo>
                <a:lnTo>
                  <a:pt x="46" y="69"/>
                </a:lnTo>
                <a:lnTo>
                  <a:pt x="45" y="69"/>
                </a:lnTo>
                <a:lnTo>
                  <a:pt x="45" y="69"/>
                </a:lnTo>
                <a:lnTo>
                  <a:pt x="45" y="68"/>
                </a:lnTo>
                <a:lnTo>
                  <a:pt x="44" y="67"/>
                </a:lnTo>
                <a:lnTo>
                  <a:pt x="43" y="68"/>
                </a:lnTo>
                <a:lnTo>
                  <a:pt x="42" y="67"/>
                </a:lnTo>
                <a:lnTo>
                  <a:pt x="41" y="67"/>
                </a:lnTo>
                <a:lnTo>
                  <a:pt x="41" y="66"/>
                </a:lnTo>
                <a:lnTo>
                  <a:pt x="40" y="66"/>
                </a:lnTo>
                <a:lnTo>
                  <a:pt x="36" y="69"/>
                </a:lnTo>
                <a:lnTo>
                  <a:pt x="38" y="71"/>
                </a:lnTo>
                <a:lnTo>
                  <a:pt x="37" y="71"/>
                </a:lnTo>
                <a:lnTo>
                  <a:pt x="32" y="71"/>
                </a:lnTo>
                <a:lnTo>
                  <a:pt x="23" y="70"/>
                </a:lnTo>
                <a:lnTo>
                  <a:pt x="17" y="67"/>
                </a:lnTo>
                <a:lnTo>
                  <a:pt x="5" y="69"/>
                </a:lnTo>
                <a:lnTo>
                  <a:pt x="4" y="69"/>
                </a:lnTo>
                <a:lnTo>
                  <a:pt x="4" y="67"/>
                </a:lnTo>
                <a:lnTo>
                  <a:pt x="4" y="67"/>
                </a:lnTo>
                <a:lnTo>
                  <a:pt x="5" y="66"/>
                </a:lnTo>
                <a:lnTo>
                  <a:pt x="6" y="64"/>
                </a:lnTo>
                <a:lnTo>
                  <a:pt x="8" y="59"/>
                </a:lnTo>
                <a:lnTo>
                  <a:pt x="7" y="58"/>
                </a:lnTo>
                <a:lnTo>
                  <a:pt x="7" y="56"/>
                </a:lnTo>
                <a:lnTo>
                  <a:pt x="7" y="55"/>
                </a:lnTo>
                <a:lnTo>
                  <a:pt x="7" y="54"/>
                </a:lnTo>
                <a:lnTo>
                  <a:pt x="7" y="51"/>
                </a:lnTo>
                <a:lnTo>
                  <a:pt x="9" y="50"/>
                </a:lnTo>
                <a:lnTo>
                  <a:pt x="9" y="48"/>
                </a:lnTo>
                <a:lnTo>
                  <a:pt x="10" y="45"/>
                </a:lnTo>
                <a:lnTo>
                  <a:pt x="10" y="42"/>
                </a:lnTo>
                <a:lnTo>
                  <a:pt x="9" y="39"/>
                </a:lnTo>
                <a:lnTo>
                  <a:pt x="8" y="37"/>
                </a:lnTo>
                <a:lnTo>
                  <a:pt x="7" y="36"/>
                </a:lnTo>
                <a:lnTo>
                  <a:pt x="8" y="35"/>
                </a:lnTo>
                <a:lnTo>
                  <a:pt x="7" y="34"/>
                </a:lnTo>
                <a:lnTo>
                  <a:pt x="6" y="32"/>
                </a:lnTo>
                <a:lnTo>
                  <a:pt x="5" y="31"/>
                </a:lnTo>
                <a:lnTo>
                  <a:pt x="5" y="31"/>
                </a:lnTo>
                <a:lnTo>
                  <a:pt x="5" y="29"/>
                </a:lnTo>
                <a:lnTo>
                  <a:pt x="4" y="26"/>
                </a:lnTo>
                <a:lnTo>
                  <a:pt x="1" y="23"/>
                </a:lnTo>
                <a:lnTo>
                  <a:pt x="1" y="22"/>
                </a:lnTo>
                <a:lnTo>
                  <a:pt x="0" y="1"/>
                </a:lnTo>
              </a:path>
            </a:pathLst>
          </a:custGeom>
          <a:solidFill>
            <a:srgbClr val="FFBF3F"/>
          </a:solidFill>
          <a:ln w="25400">
            <a:solidFill>
              <a:schemeClr val="bg1"/>
            </a:solidFill>
            <a:round/>
            <a:headEnd/>
            <a:tailEnd/>
          </a:ln>
        </p:spPr>
        <p:txBody>
          <a:bodyPr/>
          <a:lstStyle/>
          <a:p>
            <a:endParaRPr lang="en-US"/>
          </a:p>
        </p:txBody>
      </p:sp>
      <p:sp>
        <p:nvSpPr>
          <p:cNvPr id="319511" name="Freeform 23"/>
          <p:cNvSpPr>
            <a:spLocks/>
          </p:cNvSpPr>
          <p:nvPr/>
        </p:nvSpPr>
        <p:spPr bwMode="auto">
          <a:xfrm>
            <a:off x="5289550" y="1458913"/>
            <a:ext cx="815975" cy="935037"/>
          </a:xfrm>
          <a:custGeom>
            <a:avLst/>
            <a:gdLst/>
            <a:ahLst/>
            <a:cxnLst>
              <a:cxn ang="0">
                <a:pos x="37" y="91"/>
              </a:cxn>
              <a:cxn ang="0">
                <a:pos x="30" y="88"/>
              </a:cxn>
              <a:cxn ang="0">
                <a:pos x="28" y="79"/>
              </a:cxn>
              <a:cxn ang="0">
                <a:pos x="29" y="76"/>
              </a:cxn>
              <a:cxn ang="0">
                <a:pos x="27" y="72"/>
              </a:cxn>
              <a:cxn ang="0">
                <a:pos x="26" y="66"/>
              </a:cxn>
              <a:cxn ang="0">
                <a:pos x="21" y="61"/>
              </a:cxn>
              <a:cxn ang="0">
                <a:pos x="15" y="55"/>
              </a:cxn>
              <a:cxn ang="0">
                <a:pos x="10" y="53"/>
              </a:cxn>
              <a:cxn ang="0">
                <a:pos x="9" y="51"/>
              </a:cxn>
              <a:cxn ang="0">
                <a:pos x="5" y="49"/>
              </a:cxn>
              <a:cxn ang="0">
                <a:pos x="3" y="47"/>
              </a:cxn>
              <a:cxn ang="0">
                <a:pos x="3" y="38"/>
              </a:cxn>
              <a:cxn ang="0">
                <a:pos x="4" y="34"/>
              </a:cxn>
              <a:cxn ang="0">
                <a:pos x="0" y="30"/>
              </a:cxn>
              <a:cxn ang="0">
                <a:pos x="2" y="26"/>
              </a:cxn>
              <a:cxn ang="0">
                <a:pos x="6" y="21"/>
              </a:cxn>
              <a:cxn ang="0">
                <a:pos x="9" y="19"/>
              </a:cxn>
              <a:cxn ang="0">
                <a:pos x="9" y="7"/>
              </a:cxn>
              <a:cxn ang="0">
                <a:pos x="12" y="7"/>
              </a:cxn>
              <a:cxn ang="0">
                <a:pos x="16" y="7"/>
              </a:cxn>
              <a:cxn ang="0">
                <a:pos x="28" y="1"/>
              </a:cxn>
              <a:cxn ang="0">
                <a:pos x="29" y="1"/>
              </a:cxn>
              <a:cxn ang="0">
                <a:pos x="29" y="4"/>
              </a:cxn>
              <a:cxn ang="0">
                <a:pos x="28" y="8"/>
              </a:cxn>
              <a:cxn ang="0">
                <a:pos x="32" y="6"/>
              </a:cxn>
              <a:cxn ang="0">
                <a:pos x="35" y="8"/>
              </a:cxn>
              <a:cxn ang="0">
                <a:pos x="38" y="9"/>
              </a:cxn>
              <a:cxn ang="0">
                <a:pos x="40" y="12"/>
              </a:cxn>
              <a:cxn ang="0">
                <a:pos x="54" y="16"/>
              </a:cxn>
              <a:cxn ang="0">
                <a:pos x="59" y="18"/>
              </a:cxn>
              <a:cxn ang="0">
                <a:pos x="62" y="19"/>
              </a:cxn>
              <a:cxn ang="0">
                <a:pos x="63" y="18"/>
              </a:cxn>
              <a:cxn ang="0">
                <a:pos x="69" y="19"/>
              </a:cxn>
              <a:cxn ang="0">
                <a:pos x="69" y="21"/>
              </a:cxn>
              <a:cxn ang="0">
                <a:pos x="71" y="22"/>
              </a:cxn>
              <a:cxn ang="0">
                <a:pos x="74" y="25"/>
              </a:cxn>
              <a:cxn ang="0">
                <a:pos x="74" y="31"/>
              </a:cxn>
              <a:cxn ang="0">
                <a:pos x="77" y="30"/>
              </a:cxn>
              <a:cxn ang="0">
                <a:pos x="76" y="33"/>
              </a:cxn>
              <a:cxn ang="0">
                <a:pos x="79" y="36"/>
              </a:cxn>
              <a:cxn ang="0">
                <a:pos x="75" y="40"/>
              </a:cxn>
              <a:cxn ang="0">
                <a:pos x="73" y="46"/>
              </a:cxn>
              <a:cxn ang="0">
                <a:pos x="73" y="48"/>
              </a:cxn>
              <a:cxn ang="0">
                <a:pos x="78" y="42"/>
              </a:cxn>
              <a:cxn ang="0">
                <a:pos x="82" y="40"/>
              </a:cxn>
              <a:cxn ang="0">
                <a:pos x="83" y="37"/>
              </a:cxn>
              <a:cxn ang="0">
                <a:pos x="84" y="35"/>
              </a:cxn>
              <a:cxn ang="0">
                <a:pos x="85" y="33"/>
              </a:cxn>
              <a:cxn ang="0">
                <a:pos x="86" y="31"/>
              </a:cxn>
              <a:cxn ang="0">
                <a:pos x="87" y="32"/>
              </a:cxn>
              <a:cxn ang="0">
                <a:pos x="85" y="40"/>
              </a:cxn>
              <a:cxn ang="0">
                <a:pos x="83" y="43"/>
              </a:cxn>
              <a:cxn ang="0">
                <a:pos x="81" y="48"/>
              </a:cxn>
              <a:cxn ang="0">
                <a:pos x="81" y="54"/>
              </a:cxn>
              <a:cxn ang="0">
                <a:pos x="79" y="58"/>
              </a:cxn>
              <a:cxn ang="0">
                <a:pos x="79" y="65"/>
              </a:cxn>
              <a:cxn ang="0">
                <a:pos x="77" y="72"/>
              </a:cxn>
              <a:cxn ang="0">
                <a:pos x="80" y="85"/>
              </a:cxn>
              <a:cxn ang="0">
                <a:pos x="80" y="87"/>
              </a:cxn>
              <a:cxn ang="0">
                <a:pos x="80" y="90"/>
              </a:cxn>
            </a:cxnLst>
            <a:rect l="0" t="0" r="r" b="b"/>
            <a:pathLst>
              <a:path w="87" h="93">
                <a:moveTo>
                  <a:pt x="37" y="93"/>
                </a:moveTo>
                <a:lnTo>
                  <a:pt x="37" y="91"/>
                </a:lnTo>
                <a:lnTo>
                  <a:pt x="35" y="89"/>
                </a:lnTo>
                <a:lnTo>
                  <a:pt x="30" y="88"/>
                </a:lnTo>
                <a:lnTo>
                  <a:pt x="29" y="82"/>
                </a:lnTo>
                <a:lnTo>
                  <a:pt x="28" y="79"/>
                </a:lnTo>
                <a:lnTo>
                  <a:pt x="29" y="78"/>
                </a:lnTo>
                <a:lnTo>
                  <a:pt x="29" y="76"/>
                </a:lnTo>
                <a:lnTo>
                  <a:pt x="28" y="75"/>
                </a:lnTo>
                <a:lnTo>
                  <a:pt x="27" y="72"/>
                </a:lnTo>
                <a:lnTo>
                  <a:pt x="26" y="68"/>
                </a:lnTo>
                <a:lnTo>
                  <a:pt x="26" y="66"/>
                </a:lnTo>
                <a:lnTo>
                  <a:pt x="26" y="65"/>
                </a:lnTo>
                <a:lnTo>
                  <a:pt x="21" y="61"/>
                </a:lnTo>
                <a:lnTo>
                  <a:pt x="17" y="58"/>
                </a:lnTo>
                <a:lnTo>
                  <a:pt x="15" y="55"/>
                </a:lnTo>
                <a:lnTo>
                  <a:pt x="11" y="53"/>
                </a:lnTo>
                <a:lnTo>
                  <a:pt x="10" y="53"/>
                </a:lnTo>
                <a:lnTo>
                  <a:pt x="10" y="51"/>
                </a:lnTo>
                <a:lnTo>
                  <a:pt x="9" y="51"/>
                </a:lnTo>
                <a:lnTo>
                  <a:pt x="5" y="50"/>
                </a:lnTo>
                <a:lnTo>
                  <a:pt x="5" y="49"/>
                </a:lnTo>
                <a:lnTo>
                  <a:pt x="3" y="48"/>
                </a:lnTo>
                <a:lnTo>
                  <a:pt x="3" y="47"/>
                </a:lnTo>
                <a:lnTo>
                  <a:pt x="3" y="41"/>
                </a:lnTo>
                <a:lnTo>
                  <a:pt x="3" y="38"/>
                </a:lnTo>
                <a:lnTo>
                  <a:pt x="3" y="36"/>
                </a:lnTo>
                <a:lnTo>
                  <a:pt x="4" y="34"/>
                </a:lnTo>
                <a:lnTo>
                  <a:pt x="3" y="31"/>
                </a:lnTo>
                <a:lnTo>
                  <a:pt x="0" y="30"/>
                </a:lnTo>
                <a:lnTo>
                  <a:pt x="1" y="27"/>
                </a:lnTo>
                <a:lnTo>
                  <a:pt x="2" y="26"/>
                </a:lnTo>
                <a:lnTo>
                  <a:pt x="2" y="24"/>
                </a:lnTo>
                <a:lnTo>
                  <a:pt x="6" y="21"/>
                </a:lnTo>
                <a:lnTo>
                  <a:pt x="8" y="21"/>
                </a:lnTo>
                <a:lnTo>
                  <a:pt x="9" y="19"/>
                </a:lnTo>
                <a:lnTo>
                  <a:pt x="8" y="8"/>
                </a:lnTo>
                <a:lnTo>
                  <a:pt x="9" y="7"/>
                </a:lnTo>
                <a:lnTo>
                  <a:pt x="10" y="6"/>
                </a:lnTo>
                <a:lnTo>
                  <a:pt x="12" y="7"/>
                </a:lnTo>
                <a:lnTo>
                  <a:pt x="14" y="7"/>
                </a:lnTo>
                <a:lnTo>
                  <a:pt x="16" y="7"/>
                </a:lnTo>
                <a:lnTo>
                  <a:pt x="20" y="4"/>
                </a:lnTo>
                <a:lnTo>
                  <a:pt x="28" y="1"/>
                </a:lnTo>
                <a:lnTo>
                  <a:pt x="29" y="0"/>
                </a:lnTo>
                <a:lnTo>
                  <a:pt x="29" y="1"/>
                </a:lnTo>
                <a:lnTo>
                  <a:pt x="29" y="3"/>
                </a:lnTo>
                <a:lnTo>
                  <a:pt x="29" y="4"/>
                </a:lnTo>
                <a:lnTo>
                  <a:pt x="29" y="5"/>
                </a:lnTo>
                <a:lnTo>
                  <a:pt x="28" y="8"/>
                </a:lnTo>
                <a:lnTo>
                  <a:pt x="31" y="6"/>
                </a:lnTo>
                <a:lnTo>
                  <a:pt x="32" y="6"/>
                </a:lnTo>
                <a:lnTo>
                  <a:pt x="34" y="8"/>
                </a:lnTo>
                <a:lnTo>
                  <a:pt x="35" y="8"/>
                </a:lnTo>
                <a:lnTo>
                  <a:pt x="36" y="9"/>
                </a:lnTo>
                <a:lnTo>
                  <a:pt x="38" y="9"/>
                </a:lnTo>
                <a:lnTo>
                  <a:pt x="39" y="10"/>
                </a:lnTo>
                <a:lnTo>
                  <a:pt x="40" y="12"/>
                </a:lnTo>
                <a:lnTo>
                  <a:pt x="41" y="13"/>
                </a:lnTo>
                <a:lnTo>
                  <a:pt x="54" y="16"/>
                </a:lnTo>
                <a:lnTo>
                  <a:pt x="56" y="16"/>
                </a:lnTo>
                <a:lnTo>
                  <a:pt x="59" y="18"/>
                </a:lnTo>
                <a:lnTo>
                  <a:pt x="61" y="18"/>
                </a:lnTo>
                <a:lnTo>
                  <a:pt x="62" y="19"/>
                </a:lnTo>
                <a:lnTo>
                  <a:pt x="62" y="18"/>
                </a:lnTo>
                <a:lnTo>
                  <a:pt x="63" y="18"/>
                </a:lnTo>
                <a:lnTo>
                  <a:pt x="67" y="19"/>
                </a:lnTo>
                <a:lnTo>
                  <a:pt x="69" y="19"/>
                </a:lnTo>
                <a:lnTo>
                  <a:pt x="70" y="20"/>
                </a:lnTo>
                <a:lnTo>
                  <a:pt x="69" y="21"/>
                </a:lnTo>
                <a:lnTo>
                  <a:pt x="69" y="21"/>
                </a:lnTo>
                <a:lnTo>
                  <a:pt x="71" y="22"/>
                </a:lnTo>
                <a:lnTo>
                  <a:pt x="74" y="23"/>
                </a:lnTo>
                <a:lnTo>
                  <a:pt x="74" y="25"/>
                </a:lnTo>
                <a:lnTo>
                  <a:pt x="74" y="30"/>
                </a:lnTo>
                <a:lnTo>
                  <a:pt x="74" y="31"/>
                </a:lnTo>
                <a:lnTo>
                  <a:pt x="77" y="30"/>
                </a:lnTo>
                <a:lnTo>
                  <a:pt x="77" y="30"/>
                </a:lnTo>
                <a:lnTo>
                  <a:pt x="77" y="32"/>
                </a:lnTo>
                <a:lnTo>
                  <a:pt x="76" y="33"/>
                </a:lnTo>
                <a:lnTo>
                  <a:pt x="77" y="35"/>
                </a:lnTo>
                <a:lnTo>
                  <a:pt x="79" y="36"/>
                </a:lnTo>
                <a:lnTo>
                  <a:pt x="78" y="36"/>
                </a:lnTo>
                <a:lnTo>
                  <a:pt x="75" y="40"/>
                </a:lnTo>
                <a:lnTo>
                  <a:pt x="74" y="44"/>
                </a:lnTo>
                <a:lnTo>
                  <a:pt x="73" y="46"/>
                </a:lnTo>
                <a:lnTo>
                  <a:pt x="72" y="47"/>
                </a:lnTo>
                <a:lnTo>
                  <a:pt x="73" y="48"/>
                </a:lnTo>
                <a:lnTo>
                  <a:pt x="75" y="47"/>
                </a:lnTo>
                <a:lnTo>
                  <a:pt x="78" y="42"/>
                </a:lnTo>
                <a:lnTo>
                  <a:pt x="80" y="40"/>
                </a:lnTo>
                <a:lnTo>
                  <a:pt x="82" y="40"/>
                </a:lnTo>
                <a:lnTo>
                  <a:pt x="82" y="38"/>
                </a:lnTo>
                <a:lnTo>
                  <a:pt x="83" y="37"/>
                </a:lnTo>
                <a:lnTo>
                  <a:pt x="84" y="36"/>
                </a:lnTo>
                <a:lnTo>
                  <a:pt x="84" y="35"/>
                </a:lnTo>
                <a:lnTo>
                  <a:pt x="84" y="33"/>
                </a:lnTo>
                <a:lnTo>
                  <a:pt x="85" y="33"/>
                </a:lnTo>
                <a:lnTo>
                  <a:pt x="85" y="32"/>
                </a:lnTo>
                <a:lnTo>
                  <a:pt x="86" y="31"/>
                </a:lnTo>
                <a:lnTo>
                  <a:pt x="86" y="31"/>
                </a:lnTo>
                <a:lnTo>
                  <a:pt x="87" y="32"/>
                </a:lnTo>
                <a:lnTo>
                  <a:pt x="87" y="34"/>
                </a:lnTo>
                <a:lnTo>
                  <a:pt x="85" y="40"/>
                </a:lnTo>
                <a:lnTo>
                  <a:pt x="84" y="41"/>
                </a:lnTo>
                <a:lnTo>
                  <a:pt x="83" y="43"/>
                </a:lnTo>
                <a:lnTo>
                  <a:pt x="83" y="44"/>
                </a:lnTo>
                <a:lnTo>
                  <a:pt x="81" y="48"/>
                </a:lnTo>
                <a:lnTo>
                  <a:pt x="81" y="52"/>
                </a:lnTo>
                <a:lnTo>
                  <a:pt x="81" y="54"/>
                </a:lnTo>
                <a:lnTo>
                  <a:pt x="79" y="57"/>
                </a:lnTo>
                <a:lnTo>
                  <a:pt x="79" y="58"/>
                </a:lnTo>
                <a:lnTo>
                  <a:pt x="79" y="61"/>
                </a:lnTo>
                <a:lnTo>
                  <a:pt x="79" y="65"/>
                </a:lnTo>
                <a:lnTo>
                  <a:pt x="79" y="67"/>
                </a:lnTo>
                <a:lnTo>
                  <a:pt x="77" y="72"/>
                </a:lnTo>
                <a:lnTo>
                  <a:pt x="78" y="80"/>
                </a:lnTo>
                <a:lnTo>
                  <a:pt x="80" y="85"/>
                </a:lnTo>
                <a:lnTo>
                  <a:pt x="80" y="86"/>
                </a:lnTo>
                <a:lnTo>
                  <a:pt x="80" y="87"/>
                </a:lnTo>
                <a:lnTo>
                  <a:pt x="80" y="88"/>
                </a:lnTo>
                <a:lnTo>
                  <a:pt x="80" y="90"/>
                </a:lnTo>
                <a:lnTo>
                  <a:pt x="37" y="93"/>
                </a:lnTo>
              </a:path>
            </a:pathLst>
          </a:custGeom>
          <a:solidFill>
            <a:srgbClr val="FFBF3F"/>
          </a:solidFill>
          <a:ln w="25400">
            <a:solidFill>
              <a:schemeClr val="bg1"/>
            </a:solidFill>
            <a:round/>
            <a:headEnd/>
            <a:tailEnd/>
          </a:ln>
        </p:spPr>
        <p:txBody>
          <a:bodyPr/>
          <a:lstStyle/>
          <a:p>
            <a:endParaRPr lang="en-US"/>
          </a:p>
        </p:txBody>
      </p:sp>
      <p:sp>
        <p:nvSpPr>
          <p:cNvPr id="319512" name="Freeform 24"/>
          <p:cNvSpPr>
            <a:spLocks/>
          </p:cNvSpPr>
          <p:nvPr/>
        </p:nvSpPr>
        <p:spPr bwMode="auto">
          <a:xfrm>
            <a:off x="5534025" y="2363788"/>
            <a:ext cx="608013" cy="1165225"/>
          </a:xfrm>
          <a:custGeom>
            <a:avLst/>
            <a:gdLst/>
            <a:ahLst/>
            <a:cxnLst>
              <a:cxn ang="0">
                <a:pos x="11" y="3"/>
              </a:cxn>
              <a:cxn ang="0">
                <a:pos x="15" y="6"/>
              </a:cxn>
              <a:cxn ang="0">
                <a:pos x="18" y="10"/>
              </a:cxn>
              <a:cxn ang="0">
                <a:pos x="19" y="15"/>
              </a:cxn>
              <a:cxn ang="0">
                <a:pos x="17" y="18"/>
              </a:cxn>
              <a:cxn ang="0">
                <a:pos x="14" y="23"/>
              </a:cxn>
              <a:cxn ang="0">
                <a:pos x="11" y="24"/>
              </a:cxn>
              <a:cxn ang="0">
                <a:pos x="6" y="26"/>
              </a:cxn>
              <a:cxn ang="0">
                <a:pos x="5" y="30"/>
              </a:cxn>
              <a:cxn ang="0">
                <a:pos x="8" y="33"/>
              </a:cxn>
              <a:cxn ang="0">
                <a:pos x="5" y="41"/>
              </a:cxn>
              <a:cxn ang="0">
                <a:pos x="2" y="44"/>
              </a:cxn>
              <a:cxn ang="0">
                <a:pos x="1" y="47"/>
              </a:cxn>
              <a:cxn ang="0">
                <a:pos x="0" y="50"/>
              </a:cxn>
              <a:cxn ang="0">
                <a:pos x="2" y="58"/>
              </a:cxn>
              <a:cxn ang="0">
                <a:pos x="7" y="65"/>
              </a:cxn>
              <a:cxn ang="0">
                <a:pos x="13" y="70"/>
              </a:cxn>
              <a:cxn ang="0">
                <a:pos x="16" y="78"/>
              </a:cxn>
              <a:cxn ang="0">
                <a:pos x="19" y="76"/>
              </a:cxn>
              <a:cxn ang="0">
                <a:pos x="23" y="79"/>
              </a:cxn>
              <a:cxn ang="0">
                <a:pos x="23" y="85"/>
              </a:cxn>
              <a:cxn ang="0">
                <a:pos x="20" y="89"/>
              </a:cxn>
              <a:cxn ang="0">
                <a:pos x="23" y="94"/>
              </a:cxn>
              <a:cxn ang="0">
                <a:pos x="30" y="98"/>
              </a:cxn>
              <a:cxn ang="0">
                <a:pos x="36" y="106"/>
              </a:cxn>
              <a:cxn ang="0">
                <a:pos x="37" y="108"/>
              </a:cxn>
              <a:cxn ang="0">
                <a:pos x="36" y="110"/>
              </a:cxn>
              <a:cxn ang="0">
                <a:pos x="40" y="116"/>
              </a:cxn>
              <a:cxn ang="0">
                <a:pos x="41" y="115"/>
              </a:cxn>
              <a:cxn ang="0">
                <a:pos x="42" y="112"/>
              </a:cxn>
              <a:cxn ang="0">
                <a:pos x="47" y="111"/>
              </a:cxn>
              <a:cxn ang="0">
                <a:pos x="51" y="114"/>
              </a:cxn>
              <a:cxn ang="0">
                <a:pos x="52" y="108"/>
              </a:cxn>
              <a:cxn ang="0">
                <a:pos x="54" y="106"/>
              </a:cxn>
              <a:cxn ang="0">
                <a:pos x="59" y="104"/>
              </a:cxn>
              <a:cxn ang="0">
                <a:pos x="57" y="101"/>
              </a:cxn>
              <a:cxn ang="0">
                <a:pos x="58" y="99"/>
              </a:cxn>
              <a:cxn ang="0">
                <a:pos x="58" y="97"/>
              </a:cxn>
              <a:cxn ang="0">
                <a:pos x="58" y="96"/>
              </a:cxn>
              <a:cxn ang="0">
                <a:pos x="59" y="89"/>
              </a:cxn>
              <a:cxn ang="0">
                <a:pos x="63" y="83"/>
              </a:cxn>
              <a:cxn ang="0">
                <a:pos x="65" y="78"/>
              </a:cxn>
              <a:cxn ang="0">
                <a:pos x="63" y="70"/>
              </a:cxn>
              <a:cxn ang="0">
                <a:pos x="63" y="65"/>
              </a:cxn>
              <a:cxn ang="0">
                <a:pos x="60" y="15"/>
              </a:cxn>
              <a:cxn ang="0">
                <a:pos x="58" y="14"/>
              </a:cxn>
              <a:cxn ang="0">
                <a:pos x="57" y="8"/>
              </a:cxn>
              <a:cxn ang="0">
                <a:pos x="54" y="4"/>
              </a:cxn>
            </a:cxnLst>
            <a:rect l="0" t="0" r="r" b="b"/>
            <a:pathLst>
              <a:path w="65" h="116">
                <a:moveTo>
                  <a:pt x="54" y="0"/>
                </a:moveTo>
                <a:lnTo>
                  <a:pt x="11" y="3"/>
                </a:lnTo>
                <a:lnTo>
                  <a:pt x="12" y="4"/>
                </a:lnTo>
                <a:lnTo>
                  <a:pt x="15" y="6"/>
                </a:lnTo>
                <a:lnTo>
                  <a:pt x="15" y="8"/>
                </a:lnTo>
                <a:lnTo>
                  <a:pt x="18" y="10"/>
                </a:lnTo>
                <a:lnTo>
                  <a:pt x="19" y="13"/>
                </a:lnTo>
                <a:lnTo>
                  <a:pt x="19" y="15"/>
                </a:lnTo>
                <a:lnTo>
                  <a:pt x="18" y="17"/>
                </a:lnTo>
                <a:lnTo>
                  <a:pt x="17" y="18"/>
                </a:lnTo>
                <a:lnTo>
                  <a:pt x="17" y="20"/>
                </a:lnTo>
                <a:lnTo>
                  <a:pt x="14" y="23"/>
                </a:lnTo>
                <a:lnTo>
                  <a:pt x="12" y="24"/>
                </a:lnTo>
                <a:lnTo>
                  <a:pt x="11" y="24"/>
                </a:lnTo>
                <a:lnTo>
                  <a:pt x="8" y="25"/>
                </a:lnTo>
                <a:lnTo>
                  <a:pt x="6" y="26"/>
                </a:lnTo>
                <a:lnTo>
                  <a:pt x="5" y="28"/>
                </a:lnTo>
                <a:lnTo>
                  <a:pt x="5" y="30"/>
                </a:lnTo>
                <a:lnTo>
                  <a:pt x="7" y="31"/>
                </a:lnTo>
                <a:lnTo>
                  <a:pt x="8" y="33"/>
                </a:lnTo>
                <a:lnTo>
                  <a:pt x="7" y="36"/>
                </a:lnTo>
                <a:lnTo>
                  <a:pt x="5" y="41"/>
                </a:lnTo>
                <a:lnTo>
                  <a:pt x="3" y="42"/>
                </a:lnTo>
                <a:lnTo>
                  <a:pt x="2" y="44"/>
                </a:lnTo>
                <a:lnTo>
                  <a:pt x="2" y="46"/>
                </a:lnTo>
                <a:lnTo>
                  <a:pt x="1" y="47"/>
                </a:lnTo>
                <a:lnTo>
                  <a:pt x="1" y="48"/>
                </a:lnTo>
                <a:lnTo>
                  <a:pt x="0" y="50"/>
                </a:lnTo>
                <a:lnTo>
                  <a:pt x="0" y="54"/>
                </a:lnTo>
                <a:lnTo>
                  <a:pt x="2" y="58"/>
                </a:lnTo>
                <a:lnTo>
                  <a:pt x="2" y="59"/>
                </a:lnTo>
                <a:lnTo>
                  <a:pt x="7" y="65"/>
                </a:lnTo>
                <a:lnTo>
                  <a:pt x="11" y="69"/>
                </a:lnTo>
                <a:lnTo>
                  <a:pt x="13" y="70"/>
                </a:lnTo>
                <a:lnTo>
                  <a:pt x="15" y="77"/>
                </a:lnTo>
                <a:lnTo>
                  <a:pt x="16" y="78"/>
                </a:lnTo>
                <a:lnTo>
                  <a:pt x="18" y="77"/>
                </a:lnTo>
                <a:lnTo>
                  <a:pt x="19" y="76"/>
                </a:lnTo>
                <a:lnTo>
                  <a:pt x="23" y="78"/>
                </a:lnTo>
                <a:lnTo>
                  <a:pt x="23" y="79"/>
                </a:lnTo>
                <a:lnTo>
                  <a:pt x="22" y="82"/>
                </a:lnTo>
                <a:lnTo>
                  <a:pt x="23" y="85"/>
                </a:lnTo>
                <a:lnTo>
                  <a:pt x="20" y="88"/>
                </a:lnTo>
                <a:lnTo>
                  <a:pt x="20" y="89"/>
                </a:lnTo>
                <a:lnTo>
                  <a:pt x="21" y="92"/>
                </a:lnTo>
                <a:lnTo>
                  <a:pt x="23" y="94"/>
                </a:lnTo>
                <a:lnTo>
                  <a:pt x="28" y="97"/>
                </a:lnTo>
                <a:lnTo>
                  <a:pt x="30" y="98"/>
                </a:lnTo>
                <a:lnTo>
                  <a:pt x="35" y="102"/>
                </a:lnTo>
                <a:lnTo>
                  <a:pt x="36" y="106"/>
                </a:lnTo>
                <a:lnTo>
                  <a:pt x="37" y="108"/>
                </a:lnTo>
                <a:lnTo>
                  <a:pt x="37" y="108"/>
                </a:lnTo>
                <a:lnTo>
                  <a:pt x="36" y="110"/>
                </a:lnTo>
                <a:lnTo>
                  <a:pt x="36" y="110"/>
                </a:lnTo>
                <a:lnTo>
                  <a:pt x="39" y="116"/>
                </a:lnTo>
                <a:lnTo>
                  <a:pt x="40" y="116"/>
                </a:lnTo>
                <a:lnTo>
                  <a:pt x="40" y="115"/>
                </a:lnTo>
                <a:lnTo>
                  <a:pt x="41" y="115"/>
                </a:lnTo>
                <a:lnTo>
                  <a:pt x="41" y="115"/>
                </a:lnTo>
                <a:lnTo>
                  <a:pt x="42" y="112"/>
                </a:lnTo>
                <a:lnTo>
                  <a:pt x="44" y="111"/>
                </a:lnTo>
                <a:lnTo>
                  <a:pt x="47" y="111"/>
                </a:lnTo>
                <a:lnTo>
                  <a:pt x="49" y="112"/>
                </a:lnTo>
                <a:lnTo>
                  <a:pt x="51" y="114"/>
                </a:lnTo>
                <a:lnTo>
                  <a:pt x="53" y="113"/>
                </a:lnTo>
                <a:lnTo>
                  <a:pt x="52" y="108"/>
                </a:lnTo>
                <a:lnTo>
                  <a:pt x="52" y="106"/>
                </a:lnTo>
                <a:lnTo>
                  <a:pt x="54" y="106"/>
                </a:lnTo>
                <a:lnTo>
                  <a:pt x="59" y="104"/>
                </a:lnTo>
                <a:lnTo>
                  <a:pt x="59" y="104"/>
                </a:lnTo>
                <a:lnTo>
                  <a:pt x="57" y="102"/>
                </a:lnTo>
                <a:lnTo>
                  <a:pt x="57" y="101"/>
                </a:lnTo>
                <a:lnTo>
                  <a:pt x="58" y="100"/>
                </a:lnTo>
                <a:lnTo>
                  <a:pt x="58" y="99"/>
                </a:lnTo>
                <a:lnTo>
                  <a:pt x="59" y="98"/>
                </a:lnTo>
                <a:lnTo>
                  <a:pt x="58" y="97"/>
                </a:lnTo>
                <a:lnTo>
                  <a:pt x="58" y="97"/>
                </a:lnTo>
                <a:lnTo>
                  <a:pt x="58" y="96"/>
                </a:lnTo>
                <a:lnTo>
                  <a:pt x="59" y="92"/>
                </a:lnTo>
                <a:lnTo>
                  <a:pt x="59" y="89"/>
                </a:lnTo>
                <a:lnTo>
                  <a:pt x="62" y="87"/>
                </a:lnTo>
                <a:lnTo>
                  <a:pt x="63" y="83"/>
                </a:lnTo>
                <a:lnTo>
                  <a:pt x="63" y="82"/>
                </a:lnTo>
                <a:lnTo>
                  <a:pt x="65" y="78"/>
                </a:lnTo>
                <a:lnTo>
                  <a:pt x="65" y="73"/>
                </a:lnTo>
                <a:lnTo>
                  <a:pt x="63" y="70"/>
                </a:lnTo>
                <a:lnTo>
                  <a:pt x="64" y="67"/>
                </a:lnTo>
                <a:lnTo>
                  <a:pt x="63" y="65"/>
                </a:lnTo>
                <a:lnTo>
                  <a:pt x="64" y="65"/>
                </a:lnTo>
                <a:lnTo>
                  <a:pt x="60" y="15"/>
                </a:lnTo>
                <a:lnTo>
                  <a:pt x="59" y="15"/>
                </a:lnTo>
                <a:lnTo>
                  <a:pt x="58" y="14"/>
                </a:lnTo>
                <a:lnTo>
                  <a:pt x="57" y="9"/>
                </a:lnTo>
                <a:lnTo>
                  <a:pt x="57" y="8"/>
                </a:lnTo>
                <a:lnTo>
                  <a:pt x="55" y="6"/>
                </a:lnTo>
                <a:lnTo>
                  <a:pt x="54" y="4"/>
                </a:lnTo>
                <a:lnTo>
                  <a:pt x="54" y="0"/>
                </a:lnTo>
              </a:path>
            </a:pathLst>
          </a:custGeom>
          <a:solidFill>
            <a:srgbClr val="FFBF3F"/>
          </a:solidFill>
          <a:ln w="25400">
            <a:solidFill>
              <a:schemeClr val="bg1"/>
            </a:solidFill>
            <a:round/>
            <a:headEnd/>
            <a:tailEnd/>
          </a:ln>
        </p:spPr>
        <p:txBody>
          <a:bodyPr/>
          <a:lstStyle/>
          <a:p>
            <a:endParaRPr lang="en-US"/>
          </a:p>
        </p:txBody>
      </p:sp>
      <p:grpSp>
        <p:nvGrpSpPr>
          <p:cNvPr id="2" name="Group 25"/>
          <p:cNvGrpSpPr>
            <a:grpSpLocks/>
          </p:cNvGrpSpPr>
          <p:nvPr/>
        </p:nvGrpSpPr>
        <p:grpSpPr bwMode="auto">
          <a:xfrm>
            <a:off x="5618163" y="1327150"/>
            <a:ext cx="1162050" cy="1176338"/>
            <a:chOff x="3163" y="1122"/>
            <a:chExt cx="620" cy="585"/>
          </a:xfrm>
          <a:solidFill>
            <a:srgbClr val="669900"/>
          </a:solidFill>
        </p:grpSpPr>
        <p:sp>
          <p:nvSpPr>
            <p:cNvPr id="319514" name="Freeform 26"/>
            <p:cNvSpPr>
              <a:spLocks/>
            </p:cNvSpPr>
            <p:nvPr/>
          </p:nvSpPr>
          <p:spPr bwMode="auto">
            <a:xfrm>
              <a:off x="3468" y="1272"/>
              <a:ext cx="315" cy="435"/>
            </a:xfrm>
            <a:custGeom>
              <a:avLst/>
              <a:gdLst/>
              <a:ahLst/>
              <a:cxnLst>
                <a:cxn ang="0">
                  <a:pos x="31" y="83"/>
                </a:cxn>
                <a:cxn ang="0">
                  <a:pos x="52" y="81"/>
                </a:cxn>
                <a:cxn ang="0">
                  <a:pos x="54" y="76"/>
                </a:cxn>
                <a:cxn ang="0">
                  <a:pos x="55" y="71"/>
                </a:cxn>
                <a:cxn ang="0">
                  <a:pos x="59" y="66"/>
                </a:cxn>
                <a:cxn ang="0">
                  <a:pos x="59" y="63"/>
                </a:cxn>
                <a:cxn ang="0">
                  <a:pos x="61" y="60"/>
                </a:cxn>
                <a:cxn ang="0">
                  <a:pos x="62" y="62"/>
                </a:cxn>
                <a:cxn ang="0">
                  <a:pos x="63" y="61"/>
                </a:cxn>
                <a:cxn ang="0">
                  <a:pos x="63" y="57"/>
                </a:cxn>
                <a:cxn ang="0">
                  <a:pos x="62" y="51"/>
                </a:cxn>
                <a:cxn ang="0">
                  <a:pos x="57" y="34"/>
                </a:cxn>
                <a:cxn ang="0">
                  <a:pos x="51" y="34"/>
                </a:cxn>
                <a:cxn ang="0">
                  <a:pos x="43" y="44"/>
                </a:cxn>
                <a:cxn ang="0">
                  <a:pos x="42" y="43"/>
                </a:cxn>
                <a:cxn ang="0">
                  <a:pos x="39" y="42"/>
                </a:cxn>
                <a:cxn ang="0">
                  <a:pos x="39" y="37"/>
                </a:cxn>
                <a:cxn ang="0">
                  <a:pos x="43" y="34"/>
                </a:cxn>
                <a:cxn ang="0">
                  <a:pos x="44" y="31"/>
                </a:cxn>
                <a:cxn ang="0">
                  <a:pos x="45" y="29"/>
                </a:cxn>
                <a:cxn ang="0">
                  <a:pos x="47" y="21"/>
                </a:cxn>
                <a:cxn ang="0">
                  <a:pos x="45" y="17"/>
                </a:cxn>
                <a:cxn ang="0">
                  <a:pos x="43" y="14"/>
                </a:cxn>
                <a:cxn ang="0">
                  <a:pos x="45" y="12"/>
                </a:cxn>
                <a:cxn ang="0">
                  <a:pos x="43" y="8"/>
                </a:cxn>
                <a:cxn ang="0">
                  <a:pos x="36" y="5"/>
                </a:cxn>
                <a:cxn ang="0">
                  <a:pos x="31" y="3"/>
                </a:cxn>
                <a:cxn ang="0">
                  <a:pos x="25" y="1"/>
                </a:cxn>
                <a:cxn ang="0">
                  <a:pos x="22" y="1"/>
                </a:cxn>
                <a:cxn ang="0">
                  <a:pos x="18" y="4"/>
                </a:cxn>
                <a:cxn ang="0">
                  <a:pos x="19" y="7"/>
                </a:cxn>
                <a:cxn ang="0">
                  <a:pos x="19" y="9"/>
                </a:cxn>
                <a:cxn ang="0">
                  <a:pos x="18" y="9"/>
                </a:cxn>
                <a:cxn ang="0">
                  <a:pos x="15" y="12"/>
                </a:cxn>
                <a:cxn ang="0">
                  <a:pos x="15" y="16"/>
                </a:cxn>
                <a:cxn ang="0">
                  <a:pos x="14" y="21"/>
                </a:cxn>
                <a:cxn ang="0">
                  <a:pos x="11" y="20"/>
                </a:cxn>
                <a:cxn ang="0">
                  <a:pos x="12" y="16"/>
                </a:cxn>
                <a:cxn ang="0">
                  <a:pos x="12" y="14"/>
                </a:cxn>
                <a:cxn ang="0">
                  <a:pos x="10" y="16"/>
                </a:cxn>
                <a:cxn ang="0">
                  <a:pos x="9" y="19"/>
                </a:cxn>
                <a:cxn ang="0">
                  <a:pos x="6" y="21"/>
                </a:cxn>
                <a:cxn ang="0">
                  <a:pos x="5" y="23"/>
                </a:cxn>
                <a:cxn ang="0">
                  <a:pos x="3" y="29"/>
                </a:cxn>
                <a:cxn ang="0">
                  <a:pos x="3" y="34"/>
                </a:cxn>
                <a:cxn ang="0">
                  <a:pos x="0" y="39"/>
                </a:cxn>
                <a:cxn ang="0">
                  <a:pos x="2" y="45"/>
                </a:cxn>
                <a:cxn ang="0">
                  <a:pos x="2" y="50"/>
                </a:cxn>
                <a:cxn ang="0">
                  <a:pos x="7" y="61"/>
                </a:cxn>
                <a:cxn ang="0">
                  <a:pos x="8" y="66"/>
                </a:cxn>
                <a:cxn ang="0">
                  <a:pos x="8" y="68"/>
                </a:cxn>
                <a:cxn ang="0">
                  <a:pos x="6" y="75"/>
                </a:cxn>
                <a:cxn ang="0">
                  <a:pos x="2" y="84"/>
                </a:cxn>
                <a:cxn ang="0">
                  <a:pos x="0" y="87"/>
                </a:cxn>
              </a:cxnLst>
              <a:rect l="0" t="0" r="r" b="b"/>
              <a:pathLst>
                <a:path w="63" h="87">
                  <a:moveTo>
                    <a:pt x="0" y="87"/>
                  </a:moveTo>
                  <a:lnTo>
                    <a:pt x="31" y="83"/>
                  </a:lnTo>
                  <a:lnTo>
                    <a:pt x="31" y="84"/>
                  </a:lnTo>
                  <a:lnTo>
                    <a:pt x="52" y="81"/>
                  </a:lnTo>
                  <a:lnTo>
                    <a:pt x="52" y="80"/>
                  </a:lnTo>
                  <a:lnTo>
                    <a:pt x="54" y="76"/>
                  </a:lnTo>
                  <a:lnTo>
                    <a:pt x="55" y="74"/>
                  </a:lnTo>
                  <a:lnTo>
                    <a:pt x="55" y="71"/>
                  </a:lnTo>
                  <a:lnTo>
                    <a:pt x="56" y="68"/>
                  </a:lnTo>
                  <a:lnTo>
                    <a:pt x="59" y="66"/>
                  </a:lnTo>
                  <a:lnTo>
                    <a:pt x="59" y="64"/>
                  </a:lnTo>
                  <a:lnTo>
                    <a:pt x="59" y="63"/>
                  </a:lnTo>
                  <a:lnTo>
                    <a:pt x="59" y="62"/>
                  </a:lnTo>
                  <a:lnTo>
                    <a:pt x="61" y="60"/>
                  </a:lnTo>
                  <a:lnTo>
                    <a:pt x="61" y="62"/>
                  </a:lnTo>
                  <a:lnTo>
                    <a:pt x="62" y="62"/>
                  </a:lnTo>
                  <a:lnTo>
                    <a:pt x="63" y="61"/>
                  </a:lnTo>
                  <a:lnTo>
                    <a:pt x="63" y="61"/>
                  </a:lnTo>
                  <a:lnTo>
                    <a:pt x="63" y="59"/>
                  </a:lnTo>
                  <a:lnTo>
                    <a:pt x="63" y="57"/>
                  </a:lnTo>
                  <a:lnTo>
                    <a:pt x="63" y="53"/>
                  </a:lnTo>
                  <a:lnTo>
                    <a:pt x="62" y="51"/>
                  </a:lnTo>
                  <a:lnTo>
                    <a:pt x="62" y="46"/>
                  </a:lnTo>
                  <a:lnTo>
                    <a:pt x="57" y="34"/>
                  </a:lnTo>
                  <a:lnTo>
                    <a:pt x="53" y="32"/>
                  </a:lnTo>
                  <a:lnTo>
                    <a:pt x="51" y="34"/>
                  </a:lnTo>
                  <a:lnTo>
                    <a:pt x="49" y="36"/>
                  </a:lnTo>
                  <a:lnTo>
                    <a:pt x="43" y="44"/>
                  </a:lnTo>
                  <a:lnTo>
                    <a:pt x="43" y="44"/>
                  </a:lnTo>
                  <a:lnTo>
                    <a:pt x="42" y="43"/>
                  </a:lnTo>
                  <a:lnTo>
                    <a:pt x="40" y="42"/>
                  </a:lnTo>
                  <a:lnTo>
                    <a:pt x="39" y="42"/>
                  </a:lnTo>
                  <a:lnTo>
                    <a:pt x="39" y="40"/>
                  </a:lnTo>
                  <a:lnTo>
                    <a:pt x="39" y="37"/>
                  </a:lnTo>
                  <a:lnTo>
                    <a:pt x="40" y="35"/>
                  </a:lnTo>
                  <a:lnTo>
                    <a:pt x="43" y="34"/>
                  </a:lnTo>
                  <a:lnTo>
                    <a:pt x="44" y="32"/>
                  </a:lnTo>
                  <a:lnTo>
                    <a:pt x="44" y="31"/>
                  </a:lnTo>
                  <a:lnTo>
                    <a:pt x="44" y="30"/>
                  </a:lnTo>
                  <a:lnTo>
                    <a:pt x="45" y="29"/>
                  </a:lnTo>
                  <a:lnTo>
                    <a:pt x="47" y="26"/>
                  </a:lnTo>
                  <a:lnTo>
                    <a:pt x="47" y="21"/>
                  </a:lnTo>
                  <a:lnTo>
                    <a:pt x="46" y="19"/>
                  </a:lnTo>
                  <a:lnTo>
                    <a:pt x="45" y="17"/>
                  </a:lnTo>
                  <a:lnTo>
                    <a:pt x="43" y="15"/>
                  </a:lnTo>
                  <a:lnTo>
                    <a:pt x="43" y="14"/>
                  </a:lnTo>
                  <a:lnTo>
                    <a:pt x="43" y="13"/>
                  </a:lnTo>
                  <a:lnTo>
                    <a:pt x="45" y="12"/>
                  </a:lnTo>
                  <a:lnTo>
                    <a:pt x="45" y="12"/>
                  </a:lnTo>
                  <a:lnTo>
                    <a:pt x="43" y="8"/>
                  </a:lnTo>
                  <a:lnTo>
                    <a:pt x="41" y="7"/>
                  </a:lnTo>
                  <a:lnTo>
                    <a:pt x="36" y="5"/>
                  </a:lnTo>
                  <a:lnTo>
                    <a:pt x="32" y="4"/>
                  </a:lnTo>
                  <a:lnTo>
                    <a:pt x="31" y="3"/>
                  </a:lnTo>
                  <a:lnTo>
                    <a:pt x="28" y="2"/>
                  </a:lnTo>
                  <a:lnTo>
                    <a:pt x="25" y="1"/>
                  </a:lnTo>
                  <a:lnTo>
                    <a:pt x="23" y="0"/>
                  </a:lnTo>
                  <a:lnTo>
                    <a:pt x="22" y="1"/>
                  </a:lnTo>
                  <a:lnTo>
                    <a:pt x="20" y="1"/>
                  </a:lnTo>
                  <a:lnTo>
                    <a:pt x="18" y="4"/>
                  </a:lnTo>
                  <a:lnTo>
                    <a:pt x="18" y="7"/>
                  </a:lnTo>
                  <a:lnTo>
                    <a:pt x="19" y="7"/>
                  </a:lnTo>
                  <a:lnTo>
                    <a:pt x="19" y="8"/>
                  </a:lnTo>
                  <a:lnTo>
                    <a:pt x="19" y="9"/>
                  </a:lnTo>
                  <a:lnTo>
                    <a:pt x="19" y="9"/>
                  </a:lnTo>
                  <a:lnTo>
                    <a:pt x="18" y="9"/>
                  </a:lnTo>
                  <a:lnTo>
                    <a:pt x="17" y="10"/>
                  </a:lnTo>
                  <a:lnTo>
                    <a:pt x="15" y="12"/>
                  </a:lnTo>
                  <a:lnTo>
                    <a:pt x="15" y="14"/>
                  </a:lnTo>
                  <a:lnTo>
                    <a:pt x="15" y="16"/>
                  </a:lnTo>
                  <a:lnTo>
                    <a:pt x="15" y="18"/>
                  </a:lnTo>
                  <a:lnTo>
                    <a:pt x="14" y="21"/>
                  </a:lnTo>
                  <a:lnTo>
                    <a:pt x="12" y="21"/>
                  </a:lnTo>
                  <a:lnTo>
                    <a:pt x="11" y="20"/>
                  </a:lnTo>
                  <a:lnTo>
                    <a:pt x="12" y="18"/>
                  </a:lnTo>
                  <a:lnTo>
                    <a:pt x="12" y="16"/>
                  </a:lnTo>
                  <a:lnTo>
                    <a:pt x="12" y="15"/>
                  </a:lnTo>
                  <a:lnTo>
                    <a:pt x="12" y="14"/>
                  </a:lnTo>
                  <a:lnTo>
                    <a:pt x="11" y="14"/>
                  </a:lnTo>
                  <a:lnTo>
                    <a:pt x="10" y="16"/>
                  </a:lnTo>
                  <a:lnTo>
                    <a:pt x="10" y="18"/>
                  </a:lnTo>
                  <a:lnTo>
                    <a:pt x="9" y="19"/>
                  </a:lnTo>
                  <a:lnTo>
                    <a:pt x="8" y="19"/>
                  </a:lnTo>
                  <a:lnTo>
                    <a:pt x="6" y="21"/>
                  </a:lnTo>
                  <a:lnTo>
                    <a:pt x="5" y="22"/>
                  </a:lnTo>
                  <a:lnTo>
                    <a:pt x="5" y="23"/>
                  </a:lnTo>
                  <a:lnTo>
                    <a:pt x="3" y="25"/>
                  </a:lnTo>
                  <a:lnTo>
                    <a:pt x="3" y="29"/>
                  </a:lnTo>
                  <a:lnTo>
                    <a:pt x="3" y="32"/>
                  </a:lnTo>
                  <a:lnTo>
                    <a:pt x="3" y="34"/>
                  </a:lnTo>
                  <a:lnTo>
                    <a:pt x="2" y="37"/>
                  </a:lnTo>
                  <a:lnTo>
                    <a:pt x="0" y="39"/>
                  </a:lnTo>
                  <a:lnTo>
                    <a:pt x="0" y="40"/>
                  </a:lnTo>
                  <a:lnTo>
                    <a:pt x="2" y="45"/>
                  </a:lnTo>
                  <a:lnTo>
                    <a:pt x="1" y="48"/>
                  </a:lnTo>
                  <a:lnTo>
                    <a:pt x="2" y="50"/>
                  </a:lnTo>
                  <a:lnTo>
                    <a:pt x="5" y="56"/>
                  </a:lnTo>
                  <a:lnTo>
                    <a:pt x="7" y="61"/>
                  </a:lnTo>
                  <a:lnTo>
                    <a:pt x="7" y="66"/>
                  </a:lnTo>
                  <a:lnTo>
                    <a:pt x="8" y="66"/>
                  </a:lnTo>
                  <a:lnTo>
                    <a:pt x="8" y="67"/>
                  </a:lnTo>
                  <a:lnTo>
                    <a:pt x="8" y="68"/>
                  </a:lnTo>
                  <a:lnTo>
                    <a:pt x="7" y="72"/>
                  </a:lnTo>
                  <a:lnTo>
                    <a:pt x="6" y="75"/>
                  </a:lnTo>
                  <a:lnTo>
                    <a:pt x="5" y="78"/>
                  </a:lnTo>
                  <a:lnTo>
                    <a:pt x="2" y="84"/>
                  </a:lnTo>
                  <a:lnTo>
                    <a:pt x="0" y="86"/>
                  </a:lnTo>
                  <a:lnTo>
                    <a:pt x="0" y="87"/>
                  </a:lnTo>
                </a:path>
              </a:pathLst>
            </a:custGeom>
            <a:grpFill/>
            <a:ln w="25400">
              <a:solidFill>
                <a:schemeClr val="bg1"/>
              </a:solidFill>
              <a:round/>
              <a:headEnd/>
              <a:tailEnd/>
            </a:ln>
          </p:spPr>
          <p:txBody>
            <a:bodyPr/>
            <a:lstStyle/>
            <a:p>
              <a:endParaRPr lang="en-US"/>
            </a:p>
          </p:txBody>
        </p:sp>
        <p:sp>
          <p:nvSpPr>
            <p:cNvPr id="319515" name="Freeform 27"/>
            <p:cNvSpPr>
              <a:spLocks/>
            </p:cNvSpPr>
            <p:nvPr/>
          </p:nvSpPr>
          <p:spPr bwMode="auto">
            <a:xfrm>
              <a:off x="3163" y="1122"/>
              <a:ext cx="500" cy="245"/>
            </a:xfrm>
            <a:custGeom>
              <a:avLst/>
              <a:gdLst/>
              <a:ahLst/>
              <a:cxnLst>
                <a:cxn ang="0">
                  <a:pos x="5" y="19"/>
                </a:cxn>
                <a:cxn ang="0">
                  <a:pos x="10" y="15"/>
                </a:cxn>
                <a:cxn ang="0">
                  <a:pos x="24" y="7"/>
                </a:cxn>
                <a:cxn ang="0">
                  <a:pos x="32" y="1"/>
                </a:cxn>
                <a:cxn ang="0">
                  <a:pos x="37" y="1"/>
                </a:cxn>
                <a:cxn ang="0">
                  <a:pos x="33" y="4"/>
                </a:cxn>
                <a:cxn ang="0">
                  <a:pos x="28" y="10"/>
                </a:cxn>
                <a:cxn ang="0">
                  <a:pos x="28" y="14"/>
                </a:cxn>
                <a:cxn ang="0">
                  <a:pos x="34" y="11"/>
                </a:cxn>
                <a:cxn ang="0">
                  <a:pos x="48" y="18"/>
                </a:cxn>
                <a:cxn ang="0">
                  <a:pos x="52" y="19"/>
                </a:cxn>
                <a:cxn ang="0">
                  <a:pos x="54" y="20"/>
                </a:cxn>
                <a:cxn ang="0">
                  <a:pos x="59" y="16"/>
                </a:cxn>
                <a:cxn ang="0">
                  <a:pos x="77" y="10"/>
                </a:cxn>
                <a:cxn ang="0">
                  <a:pos x="77" y="14"/>
                </a:cxn>
                <a:cxn ang="0">
                  <a:pos x="80" y="16"/>
                </a:cxn>
                <a:cxn ang="0">
                  <a:pos x="87" y="16"/>
                </a:cxn>
                <a:cxn ang="0">
                  <a:pos x="92" y="21"/>
                </a:cxn>
                <a:cxn ang="0">
                  <a:pos x="100" y="22"/>
                </a:cxn>
                <a:cxn ang="0">
                  <a:pos x="99" y="25"/>
                </a:cxn>
                <a:cxn ang="0">
                  <a:pos x="96" y="25"/>
                </a:cxn>
                <a:cxn ang="0">
                  <a:pos x="91" y="25"/>
                </a:cxn>
                <a:cxn ang="0">
                  <a:pos x="84" y="25"/>
                </a:cxn>
                <a:cxn ang="0">
                  <a:pos x="84" y="28"/>
                </a:cxn>
                <a:cxn ang="0">
                  <a:pos x="75" y="26"/>
                </a:cxn>
                <a:cxn ang="0">
                  <a:pos x="69" y="28"/>
                </a:cxn>
                <a:cxn ang="0">
                  <a:pos x="66" y="29"/>
                </a:cxn>
                <a:cxn ang="0">
                  <a:pos x="61" y="30"/>
                </a:cxn>
                <a:cxn ang="0">
                  <a:pos x="56" y="37"/>
                </a:cxn>
                <a:cxn ang="0">
                  <a:pos x="57" y="33"/>
                </a:cxn>
                <a:cxn ang="0">
                  <a:pos x="53" y="34"/>
                </a:cxn>
                <a:cxn ang="0">
                  <a:pos x="51" y="32"/>
                </a:cxn>
                <a:cxn ang="0">
                  <a:pos x="48" y="38"/>
                </a:cxn>
                <a:cxn ang="0">
                  <a:pos x="44" y="46"/>
                </a:cxn>
                <a:cxn ang="0">
                  <a:pos x="42" y="48"/>
                </a:cxn>
                <a:cxn ang="0">
                  <a:pos x="42" y="43"/>
                </a:cxn>
                <a:cxn ang="0">
                  <a:pos x="39" y="43"/>
                </a:cxn>
                <a:cxn ang="0">
                  <a:pos x="36" y="35"/>
                </a:cxn>
                <a:cxn ang="0">
                  <a:pos x="35" y="33"/>
                </a:cxn>
                <a:cxn ang="0">
                  <a:pos x="28" y="31"/>
                </a:cxn>
                <a:cxn ang="0">
                  <a:pos x="26" y="31"/>
                </a:cxn>
                <a:cxn ang="0">
                  <a:pos x="19" y="29"/>
                </a:cxn>
                <a:cxn ang="0">
                  <a:pos x="4" y="23"/>
                </a:cxn>
                <a:cxn ang="0">
                  <a:pos x="0" y="21"/>
                </a:cxn>
              </a:cxnLst>
              <a:rect l="0" t="0" r="r" b="b"/>
              <a:pathLst>
                <a:path w="100" h="49">
                  <a:moveTo>
                    <a:pt x="0" y="21"/>
                  </a:moveTo>
                  <a:lnTo>
                    <a:pt x="3" y="20"/>
                  </a:lnTo>
                  <a:lnTo>
                    <a:pt x="5" y="19"/>
                  </a:lnTo>
                  <a:lnTo>
                    <a:pt x="8" y="17"/>
                  </a:lnTo>
                  <a:lnTo>
                    <a:pt x="8" y="15"/>
                  </a:lnTo>
                  <a:lnTo>
                    <a:pt x="10" y="15"/>
                  </a:lnTo>
                  <a:lnTo>
                    <a:pt x="15" y="13"/>
                  </a:lnTo>
                  <a:lnTo>
                    <a:pt x="19" y="11"/>
                  </a:lnTo>
                  <a:lnTo>
                    <a:pt x="24" y="7"/>
                  </a:lnTo>
                  <a:lnTo>
                    <a:pt x="25" y="6"/>
                  </a:lnTo>
                  <a:lnTo>
                    <a:pt x="29" y="2"/>
                  </a:lnTo>
                  <a:lnTo>
                    <a:pt x="32" y="1"/>
                  </a:lnTo>
                  <a:lnTo>
                    <a:pt x="36" y="0"/>
                  </a:lnTo>
                  <a:lnTo>
                    <a:pt x="37" y="0"/>
                  </a:lnTo>
                  <a:lnTo>
                    <a:pt x="37" y="1"/>
                  </a:lnTo>
                  <a:lnTo>
                    <a:pt x="35" y="2"/>
                  </a:lnTo>
                  <a:lnTo>
                    <a:pt x="34" y="2"/>
                  </a:lnTo>
                  <a:lnTo>
                    <a:pt x="33" y="4"/>
                  </a:lnTo>
                  <a:lnTo>
                    <a:pt x="30" y="8"/>
                  </a:lnTo>
                  <a:lnTo>
                    <a:pt x="29" y="9"/>
                  </a:lnTo>
                  <a:lnTo>
                    <a:pt x="28" y="10"/>
                  </a:lnTo>
                  <a:lnTo>
                    <a:pt x="27" y="13"/>
                  </a:lnTo>
                  <a:lnTo>
                    <a:pt x="28" y="15"/>
                  </a:lnTo>
                  <a:lnTo>
                    <a:pt x="28" y="14"/>
                  </a:lnTo>
                  <a:lnTo>
                    <a:pt x="31" y="12"/>
                  </a:lnTo>
                  <a:lnTo>
                    <a:pt x="33" y="12"/>
                  </a:lnTo>
                  <a:lnTo>
                    <a:pt x="34" y="11"/>
                  </a:lnTo>
                  <a:lnTo>
                    <a:pt x="40" y="14"/>
                  </a:lnTo>
                  <a:lnTo>
                    <a:pt x="44" y="19"/>
                  </a:lnTo>
                  <a:lnTo>
                    <a:pt x="48" y="18"/>
                  </a:lnTo>
                  <a:lnTo>
                    <a:pt x="50" y="19"/>
                  </a:lnTo>
                  <a:lnTo>
                    <a:pt x="51" y="19"/>
                  </a:lnTo>
                  <a:lnTo>
                    <a:pt x="52" y="19"/>
                  </a:lnTo>
                  <a:lnTo>
                    <a:pt x="52" y="19"/>
                  </a:lnTo>
                  <a:lnTo>
                    <a:pt x="54" y="20"/>
                  </a:lnTo>
                  <a:lnTo>
                    <a:pt x="54" y="20"/>
                  </a:lnTo>
                  <a:lnTo>
                    <a:pt x="55" y="20"/>
                  </a:lnTo>
                  <a:lnTo>
                    <a:pt x="55" y="18"/>
                  </a:lnTo>
                  <a:lnTo>
                    <a:pt x="59" y="16"/>
                  </a:lnTo>
                  <a:lnTo>
                    <a:pt x="72" y="12"/>
                  </a:lnTo>
                  <a:lnTo>
                    <a:pt x="76" y="10"/>
                  </a:lnTo>
                  <a:lnTo>
                    <a:pt x="77" y="10"/>
                  </a:lnTo>
                  <a:lnTo>
                    <a:pt x="78" y="11"/>
                  </a:lnTo>
                  <a:lnTo>
                    <a:pt x="77" y="12"/>
                  </a:lnTo>
                  <a:lnTo>
                    <a:pt x="77" y="14"/>
                  </a:lnTo>
                  <a:lnTo>
                    <a:pt x="78" y="17"/>
                  </a:lnTo>
                  <a:lnTo>
                    <a:pt x="80" y="17"/>
                  </a:lnTo>
                  <a:lnTo>
                    <a:pt x="80" y="16"/>
                  </a:lnTo>
                  <a:lnTo>
                    <a:pt x="82" y="17"/>
                  </a:lnTo>
                  <a:lnTo>
                    <a:pt x="83" y="16"/>
                  </a:lnTo>
                  <a:lnTo>
                    <a:pt x="87" y="16"/>
                  </a:lnTo>
                  <a:lnTo>
                    <a:pt x="89" y="17"/>
                  </a:lnTo>
                  <a:lnTo>
                    <a:pt x="91" y="20"/>
                  </a:lnTo>
                  <a:lnTo>
                    <a:pt x="92" y="21"/>
                  </a:lnTo>
                  <a:lnTo>
                    <a:pt x="95" y="23"/>
                  </a:lnTo>
                  <a:lnTo>
                    <a:pt x="99" y="22"/>
                  </a:lnTo>
                  <a:lnTo>
                    <a:pt x="100" y="22"/>
                  </a:lnTo>
                  <a:lnTo>
                    <a:pt x="100" y="23"/>
                  </a:lnTo>
                  <a:lnTo>
                    <a:pt x="100" y="24"/>
                  </a:lnTo>
                  <a:lnTo>
                    <a:pt x="99" y="25"/>
                  </a:lnTo>
                  <a:lnTo>
                    <a:pt x="97" y="26"/>
                  </a:lnTo>
                  <a:lnTo>
                    <a:pt x="96" y="25"/>
                  </a:lnTo>
                  <a:lnTo>
                    <a:pt x="96" y="25"/>
                  </a:lnTo>
                  <a:lnTo>
                    <a:pt x="95" y="25"/>
                  </a:lnTo>
                  <a:lnTo>
                    <a:pt x="93" y="26"/>
                  </a:lnTo>
                  <a:lnTo>
                    <a:pt x="91" y="25"/>
                  </a:lnTo>
                  <a:lnTo>
                    <a:pt x="90" y="25"/>
                  </a:lnTo>
                  <a:lnTo>
                    <a:pt x="87" y="26"/>
                  </a:lnTo>
                  <a:lnTo>
                    <a:pt x="84" y="25"/>
                  </a:lnTo>
                  <a:lnTo>
                    <a:pt x="84" y="26"/>
                  </a:lnTo>
                  <a:lnTo>
                    <a:pt x="84" y="28"/>
                  </a:lnTo>
                  <a:lnTo>
                    <a:pt x="84" y="28"/>
                  </a:lnTo>
                  <a:lnTo>
                    <a:pt x="83" y="28"/>
                  </a:lnTo>
                  <a:lnTo>
                    <a:pt x="80" y="26"/>
                  </a:lnTo>
                  <a:lnTo>
                    <a:pt x="75" y="26"/>
                  </a:lnTo>
                  <a:lnTo>
                    <a:pt x="74" y="26"/>
                  </a:lnTo>
                  <a:lnTo>
                    <a:pt x="73" y="25"/>
                  </a:lnTo>
                  <a:lnTo>
                    <a:pt x="69" y="28"/>
                  </a:lnTo>
                  <a:lnTo>
                    <a:pt x="68" y="28"/>
                  </a:lnTo>
                  <a:lnTo>
                    <a:pt x="67" y="29"/>
                  </a:lnTo>
                  <a:lnTo>
                    <a:pt x="66" y="29"/>
                  </a:lnTo>
                  <a:lnTo>
                    <a:pt x="65" y="30"/>
                  </a:lnTo>
                  <a:lnTo>
                    <a:pt x="63" y="29"/>
                  </a:lnTo>
                  <a:lnTo>
                    <a:pt x="61" y="30"/>
                  </a:lnTo>
                  <a:lnTo>
                    <a:pt x="61" y="32"/>
                  </a:lnTo>
                  <a:lnTo>
                    <a:pt x="60" y="33"/>
                  </a:lnTo>
                  <a:lnTo>
                    <a:pt x="56" y="37"/>
                  </a:lnTo>
                  <a:lnTo>
                    <a:pt x="55" y="36"/>
                  </a:lnTo>
                  <a:lnTo>
                    <a:pt x="55" y="36"/>
                  </a:lnTo>
                  <a:lnTo>
                    <a:pt x="57" y="33"/>
                  </a:lnTo>
                  <a:lnTo>
                    <a:pt x="56" y="32"/>
                  </a:lnTo>
                  <a:lnTo>
                    <a:pt x="54" y="32"/>
                  </a:lnTo>
                  <a:lnTo>
                    <a:pt x="53" y="34"/>
                  </a:lnTo>
                  <a:lnTo>
                    <a:pt x="52" y="35"/>
                  </a:lnTo>
                  <a:lnTo>
                    <a:pt x="51" y="34"/>
                  </a:lnTo>
                  <a:lnTo>
                    <a:pt x="51" y="32"/>
                  </a:lnTo>
                  <a:lnTo>
                    <a:pt x="50" y="32"/>
                  </a:lnTo>
                  <a:lnTo>
                    <a:pt x="50" y="35"/>
                  </a:lnTo>
                  <a:lnTo>
                    <a:pt x="48" y="38"/>
                  </a:lnTo>
                  <a:lnTo>
                    <a:pt x="47" y="41"/>
                  </a:lnTo>
                  <a:lnTo>
                    <a:pt x="46" y="43"/>
                  </a:lnTo>
                  <a:lnTo>
                    <a:pt x="44" y="46"/>
                  </a:lnTo>
                  <a:lnTo>
                    <a:pt x="44" y="48"/>
                  </a:lnTo>
                  <a:lnTo>
                    <a:pt x="44" y="49"/>
                  </a:lnTo>
                  <a:lnTo>
                    <a:pt x="42" y="48"/>
                  </a:lnTo>
                  <a:lnTo>
                    <a:pt x="41" y="46"/>
                  </a:lnTo>
                  <a:lnTo>
                    <a:pt x="42" y="45"/>
                  </a:lnTo>
                  <a:lnTo>
                    <a:pt x="42" y="43"/>
                  </a:lnTo>
                  <a:lnTo>
                    <a:pt x="42" y="43"/>
                  </a:lnTo>
                  <a:lnTo>
                    <a:pt x="39" y="44"/>
                  </a:lnTo>
                  <a:lnTo>
                    <a:pt x="39" y="43"/>
                  </a:lnTo>
                  <a:lnTo>
                    <a:pt x="39" y="38"/>
                  </a:lnTo>
                  <a:lnTo>
                    <a:pt x="39" y="36"/>
                  </a:lnTo>
                  <a:lnTo>
                    <a:pt x="36" y="35"/>
                  </a:lnTo>
                  <a:lnTo>
                    <a:pt x="34" y="34"/>
                  </a:lnTo>
                  <a:lnTo>
                    <a:pt x="34" y="34"/>
                  </a:lnTo>
                  <a:lnTo>
                    <a:pt x="35" y="33"/>
                  </a:lnTo>
                  <a:lnTo>
                    <a:pt x="34" y="32"/>
                  </a:lnTo>
                  <a:lnTo>
                    <a:pt x="32" y="32"/>
                  </a:lnTo>
                  <a:lnTo>
                    <a:pt x="28" y="31"/>
                  </a:lnTo>
                  <a:lnTo>
                    <a:pt x="27" y="31"/>
                  </a:lnTo>
                  <a:lnTo>
                    <a:pt x="27" y="32"/>
                  </a:lnTo>
                  <a:lnTo>
                    <a:pt x="26" y="31"/>
                  </a:lnTo>
                  <a:lnTo>
                    <a:pt x="24" y="31"/>
                  </a:lnTo>
                  <a:lnTo>
                    <a:pt x="21" y="29"/>
                  </a:lnTo>
                  <a:lnTo>
                    <a:pt x="19" y="29"/>
                  </a:lnTo>
                  <a:lnTo>
                    <a:pt x="6" y="26"/>
                  </a:lnTo>
                  <a:lnTo>
                    <a:pt x="5" y="25"/>
                  </a:lnTo>
                  <a:lnTo>
                    <a:pt x="4" y="23"/>
                  </a:lnTo>
                  <a:lnTo>
                    <a:pt x="3" y="22"/>
                  </a:lnTo>
                  <a:lnTo>
                    <a:pt x="1" y="22"/>
                  </a:lnTo>
                  <a:lnTo>
                    <a:pt x="0" y="21"/>
                  </a:lnTo>
                </a:path>
              </a:pathLst>
            </a:custGeom>
            <a:grpFill/>
            <a:ln w="25400">
              <a:solidFill>
                <a:schemeClr val="bg1"/>
              </a:solidFill>
              <a:round/>
              <a:headEnd/>
              <a:tailEnd/>
            </a:ln>
          </p:spPr>
          <p:txBody>
            <a:bodyPr/>
            <a:lstStyle/>
            <a:p>
              <a:endParaRPr lang="en-US"/>
            </a:p>
          </p:txBody>
        </p:sp>
      </p:grpSp>
      <p:sp>
        <p:nvSpPr>
          <p:cNvPr id="319516" name="Freeform 28"/>
          <p:cNvSpPr>
            <a:spLocks/>
          </p:cNvSpPr>
          <p:nvPr/>
        </p:nvSpPr>
        <p:spPr bwMode="auto">
          <a:xfrm>
            <a:off x="6076950" y="2463800"/>
            <a:ext cx="468313" cy="884238"/>
          </a:xfrm>
          <a:custGeom>
            <a:avLst/>
            <a:gdLst/>
            <a:ahLst/>
            <a:cxnLst>
              <a:cxn ang="0">
                <a:pos x="2" y="5"/>
              </a:cxn>
              <a:cxn ang="0">
                <a:pos x="6" y="55"/>
              </a:cxn>
              <a:cxn ang="0">
                <a:pos x="5" y="55"/>
              </a:cxn>
              <a:cxn ang="0">
                <a:pos x="6" y="57"/>
              </a:cxn>
              <a:cxn ang="0">
                <a:pos x="5" y="60"/>
              </a:cxn>
              <a:cxn ang="0">
                <a:pos x="7" y="63"/>
              </a:cxn>
              <a:cxn ang="0">
                <a:pos x="7" y="68"/>
              </a:cxn>
              <a:cxn ang="0">
                <a:pos x="5" y="72"/>
              </a:cxn>
              <a:cxn ang="0">
                <a:pos x="5" y="73"/>
              </a:cxn>
              <a:cxn ang="0">
                <a:pos x="4" y="77"/>
              </a:cxn>
              <a:cxn ang="0">
                <a:pos x="1" y="79"/>
              </a:cxn>
              <a:cxn ang="0">
                <a:pos x="1" y="82"/>
              </a:cxn>
              <a:cxn ang="0">
                <a:pos x="0" y="86"/>
              </a:cxn>
              <a:cxn ang="0">
                <a:pos x="0" y="87"/>
              </a:cxn>
              <a:cxn ang="0">
                <a:pos x="0" y="87"/>
              </a:cxn>
              <a:cxn ang="0">
                <a:pos x="1" y="87"/>
              </a:cxn>
              <a:cxn ang="0">
                <a:pos x="2" y="88"/>
              </a:cxn>
              <a:cxn ang="0">
                <a:pos x="3" y="87"/>
              </a:cxn>
              <a:cxn ang="0">
                <a:pos x="3" y="87"/>
              </a:cxn>
              <a:cxn ang="0">
                <a:pos x="3" y="85"/>
              </a:cxn>
              <a:cxn ang="0">
                <a:pos x="6" y="85"/>
              </a:cxn>
              <a:cxn ang="0">
                <a:pos x="10" y="84"/>
              </a:cxn>
              <a:cxn ang="0">
                <a:pos x="15" y="86"/>
              </a:cxn>
              <a:cxn ang="0">
                <a:pos x="16" y="87"/>
              </a:cxn>
              <a:cxn ang="0">
                <a:pos x="17" y="86"/>
              </a:cxn>
              <a:cxn ang="0">
                <a:pos x="18" y="83"/>
              </a:cxn>
              <a:cxn ang="0">
                <a:pos x="20" y="82"/>
              </a:cxn>
              <a:cxn ang="0">
                <a:pos x="21" y="84"/>
              </a:cxn>
              <a:cxn ang="0">
                <a:pos x="23" y="85"/>
              </a:cxn>
              <a:cxn ang="0">
                <a:pos x="24" y="84"/>
              </a:cxn>
              <a:cxn ang="0">
                <a:pos x="26" y="79"/>
              </a:cxn>
              <a:cxn ang="0">
                <a:pos x="27" y="78"/>
              </a:cxn>
              <a:cxn ang="0">
                <a:pos x="28" y="78"/>
              </a:cxn>
              <a:cxn ang="0">
                <a:pos x="30" y="80"/>
              </a:cxn>
              <a:cxn ang="0">
                <a:pos x="34" y="80"/>
              </a:cxn>
              <a:cxn ang="0">
                <a:pos x="35" y="76"/>
              </a:cxn>
              <a:cxn ang="0">
                <a:pos x="41" y="68"/>
              </a:cxn>
              <a:cxn ang="0">
                <a:pos x="41" y="65"/>
              </a:cxn>
              <a:cxn ang="0">
                <a:pos x="43" y="64"/>
              </a:cxn>
              <a:cxn ang="0">
                <a:pos x="45" y="64"/>
              </a:cxn>
              <a:cxn ang="0">
                <a:pos x="47" y="63"/>
              </a:cxn>
              <a:cxn ang="0">
                <a:pos x="49" y="62"/>
              </a:cxn>
              <a:cxn ang="0">
                <a:pos x="50" y="61"/>
              </a:cxn>
              <a:cxn ang="0">
                <a:pos x="49" y="57"/>
              </a:cxn>
              <a:cxn ang="0">
                <a:pos x="49" y="56"/>
              </a:cxn>
              <a:cxn ang="0">
                <a:pos x="50" y="55"/>
              </a:cxn>
              <a:cxn ang="0">
                <a:pos x="43" y="1"/>
              </a:cxn>
              <a:cxn ang="0">
                <a:pos x="43" y="0"/>
              </a:cxn>
              <a:cxn ang="0">
                <a:pos x="12" y="4"/>
              </a:cxn>
              <a:cxn ang="0">
                <a:pos x="11" y="5"/>
              </a:cxn>
              <a:cxn ang="0">
                <a:pos x="8" y="6"/>
              </a:cxn>
              <a:cxn ang="0">
                <a:pos x="7" y="6"/>
              </a:cxn>
              <a:cxn ang="0">
                <a:pos x="4" y="7"/>
              </a:cxn>
              <a:cxn ang="0">
                <a:pos x="2" y="5"/>
              </a:cxn>
            </a:cxnLst>
            <a:rect l="0" t="0" r="r" b="b"/>
            <a:pathLst>
              <a:path w="50" h="88">
                <a:moveTo>
                  <a:pt x="2" y="5"/>
                </a:moveTo>
                <a:lnTo>
                  <a:pt x="6" y="55"/>
                </a:lnTo>
                <a:lnTo>
                  <a:pt x="5" y="55"/>
                </a:lnTo>
                <a:lnTo>
                  <a:pt x="6" y="57"/>
                </a:lnTo>
                <a:lnTo>
                  <a:pt x="5" y="60"/>
                </a:lnTo>
                <a:lnTo>
                  <a:pt x="7" y="63"/>
                </a:lnTo>
                <a:lnTo>
                  <a:pt x="7" y="68"/>
                </a:lnTo>
                <a:lnTo>
                  <a:pt x="5" y="72"/>
                </a:lnTo>
                <a:lnTo>
                  <a:pt x="5" y="73"/>
                </a:lnTo>
                <a:lnTo>
                  <a:pt x="4" y="77"/>
                </a:lnTo>
                <a:lnTo>
                  <a:pt x="1" y="79"/>
                </a:lnTo>
                <a:lnTo>
                  <a:pt x="1" y="82"/>
                </a:lnTo>
                <a:lnTo>
                  <a:pt x="0" y="86"/>
                </a:lnTo>
                <a:lnTo>
                  <a:pt x="0" y="87"/>
                </a:lnTo>
                <a:lnTo>
                  <a:pt x="0" y="87"/>
                </a:lnTo>
                <a:lnTo>
                  <a:pt x="1" y="87"/>
                </a:lnTo>
                <a:lnTo>
                  <a:pt x="2" y="88"/>
                </a:lnTo>
                <a:lnTo>
                  <a:pt x="3" y="87"/>
                </a:lnTo>
                <a:lnTo>
                  <a:pt x="3" y="87"/>
                </a:lnTo>
                <a:lnTo>
                  <a:pt x="3" y="85"/>
                </a:lnTo>
                <a:lnTo>
                  <a:pt x="6" y="85"/>
                </a:lnTo>
                <a:lnTo>
                  <a:pt x="10" y="84"/>
                </a:lnTo>
                <a:lnTo>
                  <a:pt x="15" y="86"/>
                </a:lnTo>
                <a:lnTo>
                  <a:pt x="16" y="87"/>
                </a:lnTo>
                <a:lnTo>
                  <a:pt x="17" y="86"/>
                </a:lnTo>
                <a:lnTo>
                  <a:pt x="18" y="83"/>
                </a:lnTo>
                <a:lnTo>
                  <a:pt x="20" y="82"/>
                </a:lnTo>
                <a:lnTo>
                  <a:pt x="21" y="84"/>
                </a:lnTo>
                <a:lnTo>
                  <a:pt x="23" y="85"/>
                </a:lnTo>
                <a:lnTo>
                  <a:pt x="24" y="84"/>
                </a:lnTo>
                <a:lnTo>
                  <a:pt x="26" y="79"/>
                </a:lnTo>
                <a:lnTo>
                  <a:pt x="27" y="78"/>
                </a:lnTo>
                <a:lnTo>
                  <a:pt x="28" y="78"/>
                </a:lnTo>
                <a:lnTo>
                  <a:pt x="30" y="80"/>
                </a:lnTo>
                <a:lnTo>
                  <a:pt x="34" y="80"/>
                </a:lnTo>
                <a:lnTo>
                  <a:pt x="35" y="76"/>
                </a:lnTo>
                <a:lnTo>
                  <a:pt x="41" y="68"/>
                </a:lnTo>
                <a:lnTo>
                  <a:pt x="41" y="65"/>
                </a:lnTo>
                <a:lnTo>
                  <a:pt x="43" y="64"/>
                </a:lnTo>
                <a:lnTo>
                  <a:pt x="45" y="64"/>
                </a:lnTo>
                <a:lnTo>
                  <a:pt x="47" y="63"/>
                </a:lnTo>
                <a:lnTo>
                  <a:pt x="49" y="62"/>
                </a:lnTo>
                <a:lnTo>
                  <a:pt x="50" y="61"/>
                </a:lnTo>
                <a:lnTo>
                  <a:pt x="49" y="57"/>
                </a:lnTo>
                <a:lnTo>
                  <a:pt x="49" y="56"/>
                </a:lnTo>
                <a:lnTo>
                  <a:pt x="50" y="55"/>
                </a:lnTo>
                <a:lnTo>
                  <a:pt x="43" y="1"/>
                </a:lnTo>
                <a:lnTo>
                  <a:pt x="43" y="0"/>
                </a:lnTo>
                <a:lnTo>
                  <a:pt x="12" y="4"/>
                </a:lnTo>
                <a:lnTo>
                  <a:pt x="11" y="5"/>
                </a:lnTo>
                <a:lnTo>
                  <a:pt x="8" y="6"/>
                </a:lnTo>
                <a:lnTo>
                  <a:pt x="7" y="6"/>
                </a:lnTo>
                <a:lnTo>
                  <a:pt x="4" y="7"/>
                </a:lnTo>
                <a:lnTo>
                  <a:pt x="2" y="5"/>
                </a:lnTo>
              </a:path>
            </a:pathLst>
          </a:custGeom>
          <a:solidFill>
            <a:srgbClr val="FFBF3F"/>
          </a:solidFill>
          <a:ln w="25400">
            <a:solidFill>
              <a:schemeClr val="bg1"/>
            </a:solidFill>
            <a:round/>
            <a:headEnd/>
            <a:tailEnd/>
          </a:ln>
        </p:spPr>
        <p:txBody>
          <a:bodyPr/>
          <a:lstStyle/>
          <a:p>
            <a:endParaRPr lang="en-US"/>
          </a:p>
        </p:txBody>
      </p:sp>
      <p:sp>
        <p:nvSpPr>
          <p:cNvPr id="319517" name="Freeform 29"/>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endParaRPr lang="en-US"/>
          </a:p>
        </p:txBody>
      </p:sp>
      <p:sp>
        <p:nvSpPr>
          <p:cNvPr id="319518" name="Freeform 30"/>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endParaRPr lang="en-US"/>
          </a:p>
        </p:txBody>
      </p:sp>
      <p:sp>
        <p:nvSpPr>
          <p:cNvPr id="319519" name="Freeform 31"/>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endParaRPr lang="en-US"/>
          </a:p>
        </p:txBody>
      </p:sp>
      <p:sp>
        <p:nvSpPr>
          <p:cNvPr id="319520" name="Freeform 32"/>
          <p:cNvSpPr>
            <a:spLocks/>
          </p:cNvSpPr>
          <p:nvPr/>
        </p:nvSpPr>
        <p:spPr bwMode="auto">
          <a:xfrm>
            <a:off x="6480175" y="2333625"/>
            <a:ext cx="646113" cy="782638"/>
          </a:xfrm>
          <a:custGeom>
            <a:avLst/>
            <a:gdLst/>
            <a:ahLst/>
            <a:cxnLst>
              <a:cxn ang="0">
                <a:pos x="7" y="68"/>
              </a:cxn>
              <a:cxn ang="0">
                <a:pos x="10" y="69"/>
              </a:cxn>
              <a:cxn ang="0">
                <a:pos x="12" y="68"/>
              </a:cxn>
              <a:cxn ang="0">
                <a:pos x="17" y="73"/>
              </a:cxn>
              <a:cxn ang="0">
                <a:pos x="23" y="74"/>
              </a:cxn>
              <a:cxn ang="0">
                <a:pos x="27" y="75"/>
              </a:cxn>
              <a:cxn ang="0">
                <a:pos x="31" y="75"/>
              </a:cxn>
              <a:cxn ang="0">
                <a:pos x="34" y="75"/>
              </a:cxn>
              <a:cxn ang="0">
                <a:pos x="36" y="73"/>
              </a:cxn>
              <a:cxn ang="0">
                <a:pos x="39" y="73"/>
              </a:cxn>
              <a:cxn ang="0">
                <a:pos x="42" y="76"/>
              </a:cxn>
              <a:cxn ang="0">
                <a:pos x="44" y="78"/>
              </a:cxn>
              <a:cxn ang="0">
                <a:pos x="48" y="75"/>
              </a:cxn>
              <a:cxn ang="0">
                <a:pos x="49" y="72"/>
              </a:cxn>
              <a:cxn ang="0">
                <a:pos x="51" y="64"/>
              </a:cxn>
              <a:cxn ang="0">
                <a:pos x="53" y="67"/>
              </a:cxn>
              <a:cxn ang="0">
                <a:pos x="55" y="62"/>
              </a:cxn>
              <a:cxn ang="0">
                <a:pos x="58" y="57"/>
              </a:cxn>
              <a:cxn ang="0">
                <a:pos x="59" y="55"/>
              </a:cxn>
              <a:cxn ang="0">
                <a:pos x="62" y="55"/>
              </a:cxn>
              <a:cxn ang="0">
                <a:pos x="65" y="50"/>
              </a:cxn>
              <a:cxn ang="0">
                <a:pos x="68" y="48"/>
              </a:cxn>
              <a:cxn ang="0">
                <a:pos x="68" y="45"/>
              </a:cxn>
              <a:cxn ang="0">
                <a:pos x="68" y="41"/>
              </a:cxn>
              <a:cxn ang="0">
                <a:pos x="66" y="33"/>
              </a:cxn>
              <a:cxn ang="0">
                <a:pos x="68" y="28"/>
              </a:cxn>
              <a:cxn ang="0">
                <a:pos x="69" y="28"/>
              </a:cxn>
              <a:cxn ang="0">
                <a:pos x="57" y="4"/>
              </a:cxn>
              <a:cxn ang="0">
                <a:pos x="52" y="8"/>
              </a:cxn>
              <a:cxn ang="0">
                <a:pos x="46" y="13"/>
              </a:cxn>
              <a:cxn ang="0">
                <a:pos x="42" y="13"/>
              </a:cxn>
              <a:cxn ang="0">
                <a:pos x="37" y="17"/>
              </a:cxn>
              <a:cxn ang="0">
                <a:pos x="33" y="15"/>
              </a:cxn>
              <a:cxn ang="0">
                <a:pos x="31" y="16"/>
              </a:cxn>
              <a:cxn ang="0">
                <a:pos x="31" y="14"/>
              </a:cxn>
              <a:cxn ang="0">
                <a:pos x="24" y="12"/>
              </a:cxn>
              <a:cxn ang="0">
                <a:pos x="21" y="12"/>
              </a:cxn>
              <a:cxn ang="0">
                <a:pos x="0" y="14"/>
              </a:cxn>
            </a:cxnLst>
            <a:rect l="0" t="0" r="r" b="b"/>
            <a:pathLst>
              <a:path w="69" h="78">
                <a:moveTo>
                  <a:pt x="0" y="14"/>
                </a:moveTo>
                <a:lnTo>
                  <a:pt x="7" y="68"/>
                </a:lnTo>
                <a:lnTo>
                  <a:pt x="8" y="68"/>
                </a:lnTo>
                <a:lnTo>
                  <a:pt x="10" y="69"/>
                </a:lnTo>
                <a:lnTo>
                  <a:pt x="11" y="69"/>
                </a:lnTo>
                <a:lnTo>
                  <a:pt x="12" y="68"/>
                </a:lnTo>
                <a:lnTo>
                  <a:pt x="16" y="70"/>
                </a:lnTo>
                <a:lnTo>
                  <a:pt x="17" y="73"/>
                </a:lnTo>
                <a:lnTo>
                  <a:pt x="19" y="74"/>
                </a:lnTo>
                <a:lnTo>
                  <a:pt x="23" y="74"/>
                </a:lnTo>
                <a:lnTo>
                  <a:pt x="26" y="76"/>
                </a:lnTo>
                <a:lnTo>
                  <a:pt x="27" y="75"/>
                </a:lnTo>
                <a:lnTo>
                  <a:pt x="28" y="74"/>
                </a:lnTo>
                <a:lnTo>
                  <a:pt x="31" y="75"/>
                </a:lnTo>
                <a:lnTo>
                  <a:pt x="34" y="75"/>
                </a:lnTo>
                <a:lnTo>
                  <a:pt x="34" y="75"/>
                </a:lnTo>
                <a:lnTo>
                  <a:pt x="35" y="74"/>
                </a:lnTo>
                <a:lnTo>
                  <a:pt x="36" y="73"/>
                </a:lnTo>
                <a:lnTo>
                  <a:pt x="38" y="72"/>
                </a:lnTo>
                <a:lnTo>
                  <a:pt x="39" y="73"/>
                </a:lnTo>
                <a:lnTo>
                  <a:pt x="40" y="75"/>
                </a:lnTo>
                <a:lnTo>
                  <a:pt x="42" y="76"/>
                </a:lnTo>
                <a:lnTo>
                  <a:pt x="44" y="77"/>
                </a:lnTo>
                <a:lnTo>
                  <a:pt x="44" y="78"/>
                </a:lnTo>
                <a:lnTo>
                  <a:pt x="46" y="77"/>
                </a:lnTo>
                <a:lnTo>
                  <a:pt x="48" y="75"/>
                </a:lnTo>
                <a:lnTo>
                  <a:pt x="49" y="74"/>
                </a:lnTo>
                <a:lnTo>
                  <a:pt x="49" y="72"/>
                </a:lnTo>
                <a:lnTo>
                  <a:pt x="49" y="69"/>
                </a:lnTo>
                <a:lnTo>
                  <a:pt x="51" y="64"/>
                </a:lnTo>
                <a:lnTo>
                  <a:pt x="52" y="64"/>
                </a:lnTo>
                <a:lnTo>
                  <a:pt x="53" y="67"/>
                </a:lnTo>
                <a:lnTo>
                  <a:pt x="55" y="64"/>
                </a:lnTo>
                <a:lnTo>
                  <a:pt x="55" y="62"/>
                </a:lnTo>
                <a:lnTo>
                  <a:pt x="56" y="59"/>
                </a:lnTo>
                <a:lnTo>
                  <a:pt x="58" y="57"/>
                </a:lnTo>
                <a:lnTo>
                  <a:pt x="58" y="56"/>
                </a:lnTo>
                <a:lnTo>
                  <a:pt x="59" y="55"/>
                </a:lnTo>
                <a:lnTo>
                  <a:pt x="61" y="55"/>
                </a:lnTo>
                <a:lnTo>
                  <a:pt x="62" y="55"/>
                </a:lnTo>
                <a:lnTo>
                  <a:pt x="62" y="54"/>
                </a:lnTo>
                <a:lnTo>
                  <a:pt x="65" y="50"/>
                </a:lnTo>
                <a:lnTo>
                  <a:pt x="66" y="50"/>
                </a:lnTo>
                <a:lnTo>
                  <a:pt x="68" y="48"/>
                </a:lnTo>
                <a:lnTo>
                  <a:pt x="68" y="46"/>
                </a:lnTo>
                <a:lnTo>
                  <a:pt x="68" y="45"/>
                </a:lnTo>
                <a:lnTo>
                  <a:pt x="68" y="43"/>
                </a:lnTo>
                <a:lnTo>
                  <a:pt x="68" y="41"/>
                </a:lnTo>
                <a:lnTo>
                  <a:pt x="69" y="34"/>
                </a:lnTo>
                <a:lnTo>
                  <a:pt x="66" y="33"/>
                </a:lnTo>
                <a:lnTo>
                  <a:pt x="69" y="31"/>
                </a:lnTo>
                <a:lnTo>
                  <a:pt x="68" y="28"/>
                </a:lnTo>
                <a:lnTo>
                  <a:pt x="69" y="27"/>
                </a:lnTo>
                <a:lnTo>
                  <a:pt x="69" y="28"/>
                </a:lnTo>
                <a:lnTo>
                  <a:pt x="65" y="0"/>
                </a:lnTo>
                <a:lnTo>
                  <a:pt x="57" y="4"/>
                </a:lnTo>
                <a:lnTo>
                  <a:pt x="53" y="7"/>
                </a:lnTo>
                <a:lnTo>
                  <a:pt x="52" y="8"/>
                </a:lnTo>
                <a:lnTo>
                  <a:pt x="48" y="12"/>
                </a:lnTo>
                <a:lnTo>
                  <a:pt x="46" y="13"/>
                </a:lnTo>
                <a:lnTo>
                  <a:pt x="45" y="13"/>
                </a:lnTo>
                <a:lnTo>
                  <a:pt x="42" y="13"/>
                </a:lnTo>
                <a:lnTo>
                  <a:pt x="41" y="14"/>
                </a:lnTo>
                <a:lnTo>
                  <a:pt x="37" y="17"/>
                </a:lnTo>
                <a:lnTo>
                  <a:pt x="36" y="16"/>
                </a:lnTo>
                <a:lnTo>
                  <a:pt x="33" y="15"/>
                </a:lnTo>
                <a:lnTo>
                  <a:pt x="32" y="16"/>
                </a:lnTo>
                <a:lnTo>
                  <a:pt x="31" y="16"/>
                </a:lnTo>
                <a:lnTo>
                  <a:pt x="32" y="14"/>
                </a:lnTo>
                <a:lnTo>
                  <a:pt x="31" y="14"/>
                </a:lnTo>
                <a:lnTo>
                  <a:pt x="29" y="14"/>
                </a:lnTo>
                <a:lnTo>
                  <a:pt x="24" y="12"/>
                </a:lnTo>
                <a:lnTo>
                  <a:pt x="23" y="12"/>
                </a:lnTo>
                <a:lnTo>
                  <a:pt x="21" y="12"/>
                </a:lnTo>
                <a:lnTo>
                  <a:pt x="21" y="11"/>
                </a:lnTo>
                <a:lnTo>
                  <a:pt x="0" y="14"/>
                </a:lnTo>
              </a:path>
            </a:pathLst>
          </a:custGeom>
          <a:solidFill>
            <a:srgbClr val="669900"/>
          </a:solidFill>
          <a:ln w="25400">
            <a:solidFill>
              <a:schemeClr val="bg1"/>
            </a:solidFill>
            <a:round/>
            <a:headEnd/>
            <a:tailEnd/>
          </a:ln>
        </p:spPr>
        <p:txBody>
          <a:bodyPr/>
          <a:lstStyle/>
          <a:p>
            <a:endParaRPr lang="en-US"/>
          </a:p>
        </p:txBody>
      </p:sp>
      <p:sp>
        <p:nvSpPr>
          <p:cNvPr id="319521" name="Freeform 33"/>
          <p:cNvSpPr>
            <a:spLocks/>
          </p:cNvSpPr>
          <p:nvPr/>
        </p:nvSpPr>
        <p:spPr bwMode="auto">
          <a:xfrm>
            <a:off x="7183438" y="1498600"/>
            <a:ext cx="1162050" cy="954088"/>
          </a:xfrm>
          <a:custGeom>
            <a:avLst/>
            <a:gdLst/>
            <a:ahLst/>
            <a:cxnLst>
              <a:cxn ang="0">
                <a:pos x="95" y="85"/>
              </a:cxn>
              <a:cxn ang="0">
                <a:pos x="93" y="88"/>
              </a:cxn>
              <a:cxn ang="0">
                <a:pos x="91" y="91"/>
              </a:cxn>
              <a:cxn ang="0">
                <a:pos x="91" y="95"/>
              </a:cxn>
              <a:cxn ang="0">
                <a:pos x="94" y="92"/>
              </a:cxn>
              <a:cxn ang="0">
                <a:pos x="99" y="91"/>
              </a:cxn>
              <a:cxn ang="0">
                <a:pos x="106" y="88"/>
              </a:cxn>
              <a:cxn ang="0">
                <a:pos x="117" y="80"/>
              </a:cxn>
              <a:cxn ang="0">
                <a:pos x="121" y="78"/>
              </a:cxn>
              <a:cxn ang="0">
                <a:pos x="124" y="74"/>
              </a:cxn>
              <a:cxn ang="0">
                <a:pos x="122" y="75"/>
              </a:cxn>
              <a:cxn ang="0">
                <a:pos x="117" y="77"/>
              </a:cxn>
              <a:cxn ang="0">
                <a:pos x="115" y="79"/>
              </a:cxn>
              <a:cxn ang="0">
                <a:pos x="118" y="74"/>
              </a:cxn>
              <a:cxn ang="0">
                <a:pos x="115" y="76"/>
              </a:cxn>
              <a:cxn ang="0">
                <a:pos x="105" y="82"/>
              </a:cxn>
              <a:cxn ang="0">
                <a:pos x="97" y="87"/>
              </a:cxn>
              <a:cxn ang="0">
                <a:pos x="96" y="83"/>
              </a:cxn>
              <a:cxn ang="0">
                <a:pos x="99" y="77"/>
              </a:cxn>
              <a:cxn ang="0">
                <a:pos x="96" y="60"/>
              </a:cxn>
              <a:cxn ang="0">
                <a:pos x="94" y="42"/>
              </a:cxn>
              <a:cxn ang="0">
                <a:pos x="92" y="30"/>
              </a:cxn>
              <a:cxn ang="0">
                <a:pos x="89" y="28"/>
              </a:cxn>
              <a:cxn ang="0">
                <a:pos x="89" y="25"/>
              </a:cxn>
              <a:cxn ang="0">
                <a:pos x="87" y="15"/>
              </a:cxn>
              <a:cxn ang="0">
                <a:pos x="84" y="4"/>
              </a:cxn>
              <a:cxn ang="0">
                <a:pos x="82" y="0"/>
              </a:cxn>
              <a:cxn ang="0">
                <a:pos x="62" y="4"/>
              </a:cxn>
              <a:cxn ang="0">
                <a:pos x="51" y="17"/>
              </a:cxn>
              <a:cxn ang="0">
                <a:pos x="50" y="21"/>
              </a:cxn>
              <a:cxn ang="0">
                <a:pos x="43" y="28"/>
              </a:cxn>
              <a:cxn ang="0">
                <a:pos x="46" y="30"/>
              </a:cxn>
              <a:cxn ang="0">
                <a:pos x="46" y="33"/>
              </a:cxn>
              <a:cxn ang="0">
                <a:pos x="47" y="39"/>
              </a:cxn>
              <a:cxn ang="0">
                <a:pos x="36" y="47"/>
              </a:cxn>
              <a:cxn ang="0">
                <a:pos x="23" y="47"/>
              </a:cxn>
              <a:cxn ang="0">
                <a:pos x="10" y="50"/>
              </a:cxn>
              <a:cxn ang="0">
                <a:pos x="8" y="56"/>
              </a:cxn>
              <a:cxn ang="0">
                <a:pos x="11" y="63"/>
              </a:cxn>
              <a:cxn ang="0">
                <a:pos x="2" y="73"/>
              </a:cxn>
              <a:cxn ang="0">
                <a:pos x="67" y="67"/>
              </a:cxn>
              <a:cxn ang="0">
                <a:pos x="70" y="69"/>
              </a:cxn>
              <a:cxn ang="0">
                <a:pos x="72" y="70"/>
              </a:cxn>
              <a:cxn ang="0">
                <a:pos x="75" y="76"/>
              </a:cxn>
              <a:cxn ang="0">
                <a:pos x="80" y="78"/>
              </a:cxn>
            </a:cxnLst>
            <a:rect l="0" t="0" r="r" b="b"/>
            <a:pathLst>
              <a:path w="124" h="95">
                <a:moveTo>
                  <a:pt x="80" y="78"/>
                </a:moveTo>
                <a:lnTo>
                  <a:pt x="94" y="83"/>
                </a:lnTo>
                <a:lnTo>
                  <a:pt x="95" y="85"/>
                </a:lnTo>
                <a:lnTo>
                  <a:pt x="94" y="86"/>
                </a:lnTo>
                <a:lnTo>
                  <a:pt x="93" y="87"/>
                </a:lnTo>
                <a:lnTo>
                  <a:pt x="93" y="88"/>
                </a:lnTo>
                <a:lnTo>
                  <a:pt x="93" y="90"/>
                </a:lnTo>
                <a:lnTo>
                  <a:pt x="92" y="90"/>
                </a:lnTo>
                <a:lnTo>
                  <a:pt x="91" y="91"/>
                </a:lnTo>
                <a:lnTo>
                  <a:pt x="90" y="94"/>
                </a:lnTo>
                <a:lnTo>
                  <a:pt x="90" y="94"/>
                </a:lnTo>
                <a:lnTo>
                  <a:pt x="91" y="95"/>
                </a:lnTo>
                <a:lnTo>
                  <a:pt x="91" y="94"/>
                </a:lnTo>
                <a:lnTo>
                  <a:pt x="92" y="94"/>
                </a:lnTo>
                <a:lnTo>
                  <a:pt x="94" y="92"/>
                </a:lnTo>
                <a:lnTo>
                  <a:pt x="95" y="92"/>
                </a:lnTo>
                <a:lnTo>
                  <a:pt x="98" y="92"/>
                </a:lnTo>
                <a:lnTo>
                  <a:pt x="99" y="91"/>
                </a:lnTo>
                <a:lnTo>
                  <a:pt x="102" y="90"/>
                </a:lnTo>
                <a:lnTo>
                  <a:pt x="104" y="89"/>
                </a:lnTo>
                <a:lnTo>
                  <a:pt x="106" y="88"/>
                </a:lnTo>
                <a:lnTo>
                  <a:pt x="107" y="87"/>
                </a:lnTo>
                <a:lnTo>
                  <a:pt x="115" y="82"/>
                </a:lnTo>
                <a:lnTo>
                  <a:pt x="117" y="80"/>
                </a:lnTo>
                <a:lnTo>
                  <a:pt x="118" y="79"/>
                </a:lnTo>
                <a:lnTo>
                  <a:pt x="119" y="79"/>
                </a:lnTo>
                <a:lnTo>
                  <a:pt x="121" y="78"/>
                </a:lnTo>
                <a:lnTo>
                  <a:pt x="122" y="77"/>
                </a:lnTo>
                <a:lnTo>
                  <a:pt x="123" y="76"/>
                </a:lnTo>
                <a:lnTo>
                  <a:pt x="124" y="74"/>
                </a:lnTo>
                <a:lnTo>
                  <a:pt x="124" y="74"/>
                </a:lnTo>
                <a:lnTo>
                  <a:pt x="124" y="73"/>
                </a:lnTo>
                <a:lnTo>
                  <a:pt x="122" y="75"/>
                </a:lnTo>
                <a:lnTo>
                  <a:pt x="120" y="75"/>
                </a:lnTo>
                <a:lnTo>
                  <a:pt x="118" y="76"/>
                </a:lnTo>
                <a:lnTo>
                  <a:pt x="117" y="77"/>
                </a:lnTo>
                <a:lnTo>
                  <a:pt x="117" y="78"/>
                </a:lnTo>
                <a:lnTo>
                  <a:pt x="115" y="79"/>
                </a:lnTo>
                <a:lnTo>
                  <a:pt x="115" y="79"/>
                </a:lnTo>
                <a:lnTo>
                  <a:pt x="115" y="77"/>
                </a:lnTo>
                <a:lnTo>
                  <a:pt x="116" y="76"/>
                </a:lnTo>
                <a:lnTo>
                  <a:pt x="118" y="74"/>
                </a:lnTo>
                <a:lnTo>
                  <a:pt x="117" y="73"/>
                </a:lnTo>
                <a:lnTo>
                  <a:pt x="116" y="74"/>
                </a:lnTo>
                <a:lnTo>
                  <a:pt x="115" y="76"/>
                </a:lnTo>
                <a:lnTo>
                  <a:pt x="114" y="77"/>
                </a:lnTo>
                <a:lnTo>
                  <a:pt x="110" y="79"/>
                </a:lnTo>
                <a:lnTo>
                  <a:pt x="105" y="82"/>
                </a:lnTo>
                <a:lnTo>
                  <a:pt x="100" y="84"/>
                </a:lnTo>
                <a:lnTo>
                  <a:pt x="99" y="85"/>
                </a:lnTo>
                <a:lnTo>
                  <a:pt x="97" y="87"/>
                </a:lnTo>
                <a:lnTo>
                  <a:pt x="96" y="86"/>
                </a:lnTo>
                <a:lnTo>
                  <a:pt x="96" y="85"/>
                </a:lnTo>
                <a:lnTo>
                  <a:pt x="96" y="83"/>
                </a:lnTo>
                <a:lnTo>
                  <a:pt x="98" y="82"/>
                </a:lnTo>
                <a:lnTo>
                  <a:pt x="96" y="80"/>
                </a:lnTo>
                <a:lnTo>
                  <a:pt x="99" y="77"/>
                </a:lnTo>
                <a:lnTo>
                  <a:pt x="99" y="76"/>
                </a:lnTo>
                <a:lnTo>
                  <a:pt x="98" y="75"/>
                </a:lnTo>
                <a:lnTo>
                  <a:pt x="96" y="60"/>
                </a:lnTo>
                <a:lnTo>
                  <a:pt x="95" y="59"/>
                </a:lnTo>
                <a:lnTo>
                  <a:pt x="95" y="45"/>
                </a:lnTo>
                <a:lnTo>
                  <a:pt x="94" y="42"/>
                </a:lnTo>
                <a:lnTo>
                  <a:pt x="93" y="38"/>
                </a:lnTo>
                <a:lnTo>
                  <a:pt x="93" y="35"/>
                </a:lnTo>
                <a:lnTo>
                  <a:pt x="92" y="30"/>
                </a:lnTo>
                <a:lnTo>
                  <a:pt x="90" y="28"/>
                </a:lnTo>
                <a:lnTo>
                  <a:pt x="89" y="28"/>
                </a:lnTo>
                <a:lnTo>
                  <a:pt x="89" y="28"/>
                </a:lnTo>
                <a:lnTo>
                  <a:pt x="89" y="29"/>
                </a:lnTo>
                <a:lnTo>
                  <a:pt x="88" y="28"/>
                </a:lnTo>
                <a:lnTo>
                  <a:pt x="89" y="25"/>
                </a:lnTo>
                <a:lnTo>
                  <a:pt x="86" y="19"/>
                </a:lnTo>
                <a:lnTo>
                  <a:pt x="86" y="17"/>
                </a:lnTo>
                <a:lnTo>
                  <a:pt x="87" y="15"/>
                </a:lnTo>
                <a:lnTo>
                  <a:pt x="86" y="10"/>
                </a:lnTo>
                <a:lnTo>
                  <a:pt x="84" y="4"/>
                </a:lnTo>
                <a:lnTo>
                  <a:pt x="84" y="4"/>
                </a:lnTo>
                <a:lnTo>
                  <a:pt x="83" y="3"/>
                </a:lnTo>
                <a:lnTo>
                  <a:pt x="83" y="2"/>
                </a:lnTo>
                <a:lnTo>
                  <a:pt x="82" y="0"/>
                </a:lnTo>
                <a:lnTo>
                  <a:pt x="63" y="5"/>
                </a:lnTo>
                <a:lnTo>
                  <a:pt x="62" y="4"/>
                </a:lnTo>
                <a:lnTo>
                  <a:pt x="62" y="4"/>
                </a:lnTo>
                <a:lnTo>
                  <a:pt x="60" y="5"/>
                </a:lnTo>
                <a:lnTo>
                  <a:pt x="55" y="10"/>
                </a:lnTo>
                <a:lnTo>
                  <a:pt x="51" y="17"/>
                </a:lnTo>
                <a:lnTo>
                  <a:pt x="50" y="18"/>
                </a:lnTo>
                <a:lnTo>
                  <a:pt x="50" y="19"/>
                </a:lnTo>
                <a:lnTo>
                  <a:pt x="50" y="21"/>
                </a:lnTo>
                <a:lnTo>
                  <a:pt x="49" y="22"/>
                </a:lnTo>
                <a:lnTo>
                  <a:pt x="44" y="27"/>
                </a:lnTo>
                <a:lnTo>
                  <a:pt x="43" y="28"/>
                </a:lnTo>
                <a:lnTo>
                  <a:pt x="44" y="30"/>
                </a:lnTo>
                <a:lnTo>
                  <a:pt x="44" y="30"/>
                </a:lnTo>
                <a:lnTo>
                  <a:pt x="46" y="30"/>
                </a:lnTo>
                <a:lnTo>
                  <a:pt x="47" y="31"/>
                </a:lnTo>
                <a:lnTo>
                  <a:pt x="47" y="32"/>
                </a:lnTo>
                <a:lnTo>
                  <a:pt x="46" y="33"/>
                </a:lnTo>
                <a:lnTo>
                  <a:pt x="46" y="34"/>
                </a:lnTo>
                <a:lnTo>
                  <a:pt x="47" y="36"/>
                </a:lnTo>
                <a:lnTo>
                  <a:pt x="47" y="39"/>
                </a:lnTo>
                <a:lnTo>
                  <a:pt x="44" y="41"/>
                </a:lnTo>
                <a:lnTo>
                  <a:pt x="40" y="45"/>
                </a:lnTo>
                <a:lnTo>
                  <a:pt x="36" y="47"/>
                </a:lnTo>
                <a:lnTo>
                  <a:pt x="28" y="49"/>
                </a:lnTo>
                <a:lnTo>
                  <a:pt x="26" y="48"/>
                </a:lnTo>
                <a:lnTo>
                  <a:pt x="23" y="47"/>
                </a:lnTo>
                <a:lnTo>
                  <a:pt x="19" y="48"/>
                </a:lnTo>
                <a:lnTo>
                  <a:pt x="15" y="49"/>
                </a:lnTo>
                <a:lnTo>
                  <a:pt x="10" y="50"/>
                </a:lnTo>
                <a:lnTo>
                  <a:pt x="8" y="52"/>
                </a:lnTo>
                <a:lnTo>
                  <a:pt x="8" y="54"/>
                </a:lnTo>
                <a:lnTo>
                  <a:pt x="8" y="56"/>
                </a:lnTo>
                <a:lnTo>
                  <a:pt x="11" y="60"/>
                </a:lnTo>
                <a:lnTo>
                  <a:pt x="11" y="61"/>
                </a:lnTo>
                <a:lnTo>
                  <a:pt x="11" y="63"/>
                </a:lnTo>
                <a:lnTo>
                  <a:pt x="10" y="64"/>
                </a:lnTo>
                <a:lnTo>
                  <a:pt x="9" y="67"/>
                </a:lnTo>
                <a:lnTo>
                  <a:pt x="2" y="73"/>
                </a:lnTo>
                <a:lnTo>
                  <a:pt x="0" y="75"/>
                </a:lnTo>
                <a:lnTo>
                  <a:pt x="1" y="80"/>
                </a:lnTo>
                <a:lnTo>
                  <a:pt x="67" y="67"/>
                </a:lnTo>
                <a:lnTo>
                  <a:pt x="69" y="68"/>
                </a:lnTo>
                <a:lnTo>
                  <a:pt x="69" y="69"/>
                </a:lnTo>
                <a:lnTo>
                  <a:pt x="70" y="69"/>
                </a:lnTo>
                <a:lnTo>
                  <a:pt x="70" y="69"/>
                </a:lnTo>
                <a:lnTo>
                  <a:pt x="71" y="70"/>
                </a:lnTo>
                <a:lnTo>
                  <a:pt x="72" y="70"/>
                </a:lnTo>
                <a:lnTo>
                  <a:pt x="74" y="74"/>
                </a:lnTo>
                <a:lnTo>
                  <a:pt x="74" y="75"/>
                </a:lnTo>
                <a:lnTo>
                  <a:pt x="75" y="76"/>
                </a:lnTo>
                <a:lnTo>
                  <a:pt x="75" y="77"/>
                </a:lnTo>
                <a:lnTo>
                  <a:pt x="79" y="77"/>
                </a:lnTo>
                <a:lnTo>
                  <a:pt x="80" y="78"/>
                </a:lnTo>
              </a:path>
            </a:pathLst>
          </a:custGeom>
          <a:solidFill>
            <a:srgbClr val="FFBF3F"/>
          </a:solidFill>
          <a:ln w="25400">
            <a:solidFill>
              <a:schemeClr val="bg1"/>
            </a:solidFill>
            <a:round/>
            <a:headEnd/>
            <a:tailEnd/>
          </a:ln>
        </p:spPr>
        <p:txBody>
          <a:bodyPr/>
          <a:lstStyle/>
          <a:p>
            <a:endParaRPr lang="en-US"/>
          </a:p>
        </p:txBody>
      </p:sp>
      <p:sp>
        <p:nvSpPr>
          <p:cNvPr id="319522" name="Freeform 34"/>
          <p:cNvSpPr>
            <a:spLocks/>
          </p:cNvSpPr>
          <p:nvPr/>
        </p:nvSpPr>
        <p:spPr bwMode="auto">
          <a:xfrm>
            <a:off x="7089775" y="2171700"/>
            <a:ext cx="898525" cy="623888"/>
          </a:xfrm>
          <a:custGeom>
            <a:avLst/>
            <a:gdLst/>
            <a:ahLst/>
            <a:cxnLst>
              <a:cxn ang="0">
                <a:pos x="24" y="59"/>
              </a:cxn>
              <a:cxn ang="0">
                <a:pos x="67" y="51"/>
              </a:cxn>
              <a:cxn ang="0">
                <a:pos x="81" y="48"/>
              </a:cxn>
              <a:cxn ang="0">
                <a:pos x="81" y="48"/>
              </a:cxn>
              <a:cxn ang="0">
                <a:pos x="81" y="48"/>
              </a:cxn>
              <a:cxn ang="0">
                <a:pos x="82" y="46"/>
              </a:cxn>
              <a:cxn ang="0">
                <a:pos x="83" y="45"/>
              </a:cxn>
              <a:cxn ang="0">
                <a:pos x="85" y="45"/>
              </a:cxn>
              <a:cxn ang="0">
                <a:pos x="86" y="45"/>
              </a:cxn>
              <a:cxn ang="0">
                <a:pos x="90" y="42"/>
              </a:cxn>
              <a:cxn ang="0">
                <a:pos x="91" y="40"/>
              </a:cxn>
              <a:cxn ang="0">
                <a:pos x="93" y="37"/>
              </a:cxn>
              <a:cxn ang="0">
                <a:pos x="96" y="36"/>
              </a:cxn>
              <a:cxn ang="0">
                <a:pos x="96" y="35"/>
              </a:cxn>
              <a:cxn ang="0">
                <a:pos x="94" y="34"/>
              </a:cxn>
              <a:cxn ang="0">
                <a:pos x="93" y="33"/>
              </a:cxn>
              <a:cxn ang="0">
                <a:pos x="92" y="32"/>
              </a:cxn>
              <a:cxn ang="0">
                <a:pos x="91" y="32"/>
              </a:cxn>
              <a:cxn ang="0">
                <a:pos x="89" y="31"/>
              </a:cxn>
              <a:cxn ang="0">
                <a:pos x="89" y="29"/>
              </a:cxn>
              <a:cxn ang="0">
                <a:pos x="87" y="28"/>
              </a:cxn>
              <a:cxn ang="0">
                <a:pos x="86" y="28"/>
              </a:cxn>
              <a:cxn ang="0">
                <a:pos x="86" y="24"/>
              </a:cxn>
              <a:cxn ang="0">
                <a:pos x="87" y="24"/>
              </a:cxn>
              <a:cxn ang="0">
                <a:pos x="87" y="22"/>
              </a:cxn>
              <a:cxn ang="0">
                <a:pos x="85" y="20"/>
              </a:cxn>
              <a:cxn ang="0">
                <a:pos x="85" y="20"/>
              </a:cxn>
              <a:cxn ang="0">
                <a:pos x="86" y="19"/>
              </a:cxn>
              <a:cxn ang="0">
                <a:pos x="88" y="17"/>
              </a:cxn>
              <a:cxn ang="0">
                <a:pos x="89" y="14"/>
              </a:cxn>
              <a:cxn ang="0">
                <a:pos x="89" y="13"/>
              </a:cxn>
              <a:cxn ang="0">
                <a:pos x="89" y="11"/>
              </a:cxn>
              <a:cxn ang="0">
                <a:pos x="90" y="11"/>
              </a:cxn>
              <a:cxn ang="0">
                <a:pos x="89" y="10"/>
              </a:cxn>
              <a:cxn ang="0">
                <a:pos x="85" y="10"/>
              </a:cxn>
              <a:cxn ang="0">
                <a:pos x="85" y="9"/>
              </a:cxn>
              <a:cxn ang="0">
                <a:pos x="84" y="8"/>
              </a:cxn>
              <a:cxn ang="0">
                <a:pos x="84" y="7"/>
              </a:cxn>
              <a:cxn ang="0">
                <a:pos x="82" y="3"/>
              </a:cxn>
              <a:cxn ang="0">
                <a:pos x="81" y="3"/>
              </a:cxn>
              <a:cxn ang="0">
                <a:pos x="80" y="2"/>
              </a:cxn>
              <a:cxn ang="0">
                <a:pos x="80" y="2"/>
              </a:cxn>
              <a:cxn ang="0">
                <a:pos x="79" y="2"/>
              </a:cxn>
              <a:cxn ang="0">
                <a:pos x="79" y="1"/>
              </a:cxn>
              <a:cxn ang="0">
                <a:pos x="77" y="0"/>
              </a:cxn>
              <a:cxn ang="0">
                <a:pos x="11" y="13"/>
              </a:cxn>
              <a:cxn ang="0">
                <a:pos x="10" y="8"/>
              </a:cxn>
              <a:cxn ang="0">
                <a:pos x="6" y="11"/>
              </a:cxn>
              <a:cxn ang="0">
                <a:pos x="6" y="12"/>
              </a:cxn>
              <a:cxn ang="0">
                <a:pos x="5" y="11"/>
              </a:cxn>
              <a:cxn ang="0">
                <a:pos x="5" y="11"/>
              </a:cxn>
              <a:cxn ang="0">
                <a:pos x="4" y="13"/>
              </a:cxn>
              <a:cxn ang="0">
                <a:pos x="1" y="16"/>
              </a:cxn>
              <a:cxn ang="0">
                <a:pos x="0" y="16"/>
              </a:cxn>
              <a:cxn ang="0">
                <a:pos x="4" y="44"/>
              </a:cxn>
              <a:cxn ang="0">
                <a:pos x="8" y="62"/>
              </a:cxn>
              <a:cxn ang="0">
                <a:pos x="24" y="59"/>
              </a:cxn>
            </a:cxnLst>
            <a:rect l="0" t="0" r="r" b="b"/>
            <a:pathLst>
              <a:path w="96" h="62">
                <a:moveTo>
                  <a:pt x="24" y="59"/>
                </a:moveTo>
                <a:lnTo>
                  <a:pt x="67" y="51"/>
                </a:lnTo>
                <a:lnTo>
                  <a:pt x="81" y="48"/>
                </a:lnTo>
                <a:lnTo>
                  <a:pt x="81" y="48"/>
                </a:lnTo>
                <a:lnTo>
                  <a:pt x="81" y="48"/>
                </a:lnTo>
                <a:lnTo>
                  <a:pt x="82" y="46"/>
                </a:lnTo>
                <a:lnTo>
                  <a:pt x="83" y="45"/>
                </a:lnTo>
                <a:lnTo>
                  <a:pt x="85" y="45"/>
                </a:lnTo>
                <a:lnTo>
                  <a:pt x="86" y="45"/>
                </a:lnTo>
                <a:lnTo>
                  <a:pt x="90" y="42"/>
                </a:lnTo>
                <a:lnTo>
                  <a:pt x="91" y="40"/>
                </a:lnTo>
                <a:lnTo>
                  <a:pt x="93" y="37"/>
                </a:lnTo>
                <a:lnTo>
                  <a:pt x="96" y="36"/>
                </a:lnTo>
                <a:lnTo>
                  <a:pt x="96" y="35"/>
                </a:lnTo>
                <a:lnTo>
                  <a:pt x="94" y="34"/>
                </a:lnTo>
                <a:lnTo>
                  <a:pt x="93" y="33"/>
                </a:lnTo>
                <a:lnTo>
                  <a:pt x="92" y="32"/>
                </a:lnTo>
                <a:lnTo>
                  <a:pt x="91" y="32"/>
                </a:lnTo>
                <a:lnTo>
                  <a:pt x="89" y="31"/>
                </a:lnTo>
                <a:lnTo>
                  <a:pt x="89" y="29"/>
                </a:lnTo>
                <a:lnTo>
                  <a:pt x="87" y="28"/>
                </a:lnTo>
                <a:lnTo>
                  <a:pt x="86" y="28"/>
                </a:lnTo>
                <a:lnTo>
                  <a:pt x="86" y="24"/>
                </a:lnTo>
                <a:lnTo>
                  <a:pt x="87" y="24"/>
                </a:lnTo>
                <a:lnTo>
                  <a:pt x="87" y="22"/>
                </a:lnTo>
                <a:lnTo>
                  <a:pt x="85" y="20"/>
                </a:lnTo>
                <a:lnTo>
                  <a:pt x="85" y="20"/>
                </a:lnTo>
                <a:lnTo>
                  <a:pt x="86" y="19"/>
                </a:lnTo>
                <a:lnTo>
                  <a:pt x="88" y="17"/>
                </a:lnTo>
                <a:lnTo>
                  <a:pt x="89" y="14"/>
                </a:lnTo>
                <a:lnTo>
                  <a:pt x="89" y="13"/>
                </a:lnTo>
                <a:lnTo>
                  <a:pt x="89" y="11"/>
                </a:lnTo>
                <a:lnTo>
                  <a:pt x="90" y="11"/>
                </a:lnTo>
                <a:lnTo>
                  <a:pt x="89" y="10"/>
                </a:lnTo>
                <a:lnTo>
                  <a:pt x="85" y="10"/>
                </a:lnTo>
                <a:lnTo>
                  <a:pt x="85" y="9"/>
                </a:lnTo>
                <a:lnTo>
                  <a:pt x="84" y="8"/>
                </a:lnTo>
                <a:lnTo>
                  <a:pt x="84" y="7"/>
                </a:lnTo>
                <a:lnTo>
                  <a:pt x="82" y="3"/>
                </a:lnTo>
                <a:lnTo>
                  <a:pt x="81" y="3"/>
                </a:lnTo>
                <a:lnTo>
                  <a:pt x="80" y="2"/>
                </a:lnTo>
                <a:lnTo>
                  <a:pt x="80" y="2"/>
                </a:lnTo>
                <a:lnTo>
                  <a:pt x="79" y="2"/>
                </a:lnTo>
                <a:lnTo>
                  <a:pt x="79" y="1"/>
                </a:lnTo>
                <a:lnTo>
                  <a:pt x="77" y="0"/>
                </a:lnTo>
                <a:lnTo>
                  <a:pt x="11" y="13"/>
                </a:lnTo>
                <a:lnTo>
                  <a:pt x="10" y="8"/>
                </a:lnTo>
                <a:lnTo>
                  <a:pt x="6" y="11"/>
                </a:lnTo>
                <a:lnTo>
                  <a:pt x="6" y="12"/>
                </a:lnTo>
                <a:lnTo>
                  <a:pt x="5" y="11"/>
                </a:lnTo>
                <a:lnTo>
                  <a:pt x="5" y="11"/>
                </a:lnTo>
                <a:lnTo>
                  <a:pt x="4" y="13"/>
                </a:lnTo>
                <a:lnTo>
                  <a:pt x="1" y="16"/>
                </a:lnTo>
                <a:lnTo>
                  <a:pt x="0" y="16"/>
                </a:lnTo>
                <a:lnTo>
                  <a:pt x="4" y="44"/>
                </a:lnTo>
                <a:lnTo>
                  <a:pt x="8" y="62"/>
                </a:lnTo>
                <a:lnTo>
                  <a:pt x="24" y="59"/>
                </a:lnTo>
              </a:path>
            </a:pathLst>
          </a:custGeom>
          <a:solidFill>
            <a:srgbClr val="669900"/>
          </a:solidFill>
          <a:ln w="25400">
            <a:solidFill>
              <a:schemeClr val="bg1"/>
            </a:solidFill>
            <a:round/>
            <a:headEnd/>
            <a:tailEnd/>
          </a:ln>
        </p:spPr>
        <p:txBody>
          <a:bodyPr/>
          <a:lstStyle/>
          <a:p>
            <a:endParaRPr lang="en-US"/>
          </a:p>
        </p:txBody>
      </p:sp>
      <p:sp>
        <p:nvSpPr>
          <p:cNvPr id="319523" name="Freeform 3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endParaRPr lang="en-US"/>
          </a:p>
        </p:txBody>
      </p:sp>
      <p:sp>
        <p:nvSpPr>
          <p:cNvPr id="319524" name="Freeform 3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endParaRPr lang="en-US"/>
          </a:p>
        </p:txBody>
      </p:sp>
      <p:sp>
        <p:nvSpPr>
          <p:cNvPr id="319525" name="Freeform 3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endParaRPr lang="en-US"/>
          </a:p>
        </p:txBody>
      </p:sp>
      <p:sp>
        <p:nvSpPr>
          <p:cNvPr id="319526" name="Freeform 38"/>
          <p:cNvSpPr>
            <a:spLocks/>
          </p:cNvSpPr>
          <p:nvPr/>
        </p:nvSpPr>
        <p:spPr bwMode="auto">
          <a:xfrm>
            <a:off x="6515100" y="3798888"/>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endParaRPr lang="en-US"/>
          </a:p>
        </p:txBody>
      </p:sp>
      <p:sp>
        <p:nvSpPr>
          <p:cNvPr id="319527" name="Freeform 39"/>
          <p:cNvSpPr>
            <a:spLocks/>
          </p:cNvSpPr>
          <p:nvPr/>
        </p:nvSpPr>
        <p:spPr bwMode="auto">
          <a:xfrm>
            <a:off x="6264275" y="4629150"/>
            <a:ext cx="1406525" cy="1136650"/>
          </a:xfrm>
          <a:custGeom>
            <a:avLst/>
            <a:gdLst/>
            <a:ahLst/>
            <a:cxnLst>
              <a:cxn ang="0">
                <a:pos x="1" y="10"/>
              </a:cxn>
              <a:cxn ang="0">
                <a:pos x="1" y="12"/>
              </a:cxn>
              <a:cxn ang="0">
                <a:pos x="3" y="15"/>
              </a:cxn>
              <a:cxn ang="0">
                <a:pos x="4" y="18"/>
              </a:cxn>
              <a:cxn ang="0">
                <a:pos x="5" y="20"/>
              </a:cxn>
              <a:cxn ang="0">
                <a:pos x="4" y="23"/>
              </a:cxn>
              <a:cxn ang="0">
                <a:pos x="9" y="22"/>
              </a:cxn>
              <a:cxn ang="0">
                <a:pos x="11" y="19"/>
              </a:cxn>
              <a:cxn ang="0">
                <a:pos x="13" y="18"/>
              </a:cxn>
              <a:cxn ang="0">
                <a:pos x="11" y="21"/>
              </a:cxn>
              <a:cxn ang="0">
                <a:pos x="23" y="17"/>
              </a:cxn>
              <a:cxn ang="0">
                <a:pos x="23" y="19"/>
              </a:cxn>
              <a:cxn ang="0">
                <a:pos x="31" y="21"/>
              </a:cxn>
              <a:cxn ang="0">
                <a:pos x="35" y="22"/>
              </a:cxn>
              <a:cxn ang="0">
                <a:pos x="39" y="23"/>
              </a:cxn>
              <a:cxn ang="0">
                <a:pos x="39" y="24"/>
              </a:cxn>
              <a:cxn ang="0">
                <a:pos x="44" y="30"/>
              </a:cxn>
              <a:cxn ang="0">
                <a:pos x="43" y="31"/>
              </a:cxn>
              <a:cxn ang="0">
                <a:pos x="42" y="32"/>
              </a:cxn>
              <a:cxn ang="0">
                <a:pos x="50" y="30"/>
              </a:cxn>
              <a:cxn ang="0">
                <a:pos x="61" y="25"/>
              </a:cxn>
              <a:cxn ang="0">
                <a:pos x="61" y="21"/>
              </a:cxn>
              <a:cxn ang="0">
                <a:pos x="75" y="26"/>
              </a:cxn>
              <a:cxn ang="0">
                <a:pos x="84" y="34"/>
              </a:cxn>
              <a:cxn ang="0">
                <a:pos x="90" y="37"/>
              </a:cxn>
              <a:cxn ang="0">
                <a:pos x="94" y="43"/>
              </a:cxn>
              <a:cxn ang="0">
                <a:pos x="93" y="58"/>
              </a:cxn>
              <a:cxn ang="0">
                <a:pos x="97" y="66"/>
              </a:cxn>
              <a:cxn ang="0">
                <a:pos x="96" y="61"/>
              </a:cxn>
              <a:cxn ang="0">
                <a:pos x="100" y="63"/>
              </a:cxn>
              <a:cxn ang="0">
                <a:pos x="101" y="61"/>
              </a:cxn>
              <a:cxn ang="0">
                <a:pos x="101" y="64"/>
              </a:cxn>
              <a:cxn ang="0">
                <a:pos x="98" y="70"/>
              </a:cxn>
              <a:cxn ang="0">
                <a:pos x="101" y="74"/>
              </a:cxn>
              <a:cxn ang="0">
                <a:pos x="109" y="83"/>
              </a:cxn>
              <a:cxn ang="0">
                <a:pos x="111" y="84"/>
              </a:cxn>
              <a:cxn ang="0">
                <a:pos x="115" y="90"/>
              </a:cxn>
              <a:cxn ang="0">
                <a:pos x="121" y="100"/>
              </a:cxn>
              <a:cxn ang="0">
                <a:pos x="132" y="107"/>
              </a:cxn>
              <a:cxn ang="0">
                <a:pos x="136" y="110"/>
              </a:cxn>
              <a:cxn ang="0">
                <a:pos x="134" y="111"/>
              </a:cxn>
              <a:cxn ang="0">
                <a:pos x="133" y="112"/>
              </a:cxn>
              <a:cxn ang="0">
                <a:pos x="137" y="113"/>
              </a:cxn>
              <a:cxn ang="0">
                <a:pos x="148" y="107"/>
              </a:cxn>
              <a:cxn ang="0">
                <a:pos x="147" y="100"/>
              </a:cxn>
              <a:cxn ang="0">
                <a:pos x="149" y="90"/>
              </a:cxn>
              <a:cxn ang="0">
                <a:pos x="147" y="74"/>
              </a:cxn>
              <a:cxn ang="0">
                <a:pos x="138" y="59"/>
              </a:cxn>
              <a:cxn ang="0">
                <a:pos x="134" y="52"/>
              </a:cxn>
              <a:cxn ang="0">
                <a:pos x="134" y="46"/>
              </a:cxn>
              <a:cxn ang="0">
                <a:pos x="126" y="35"/>
              </a:cxn>
              <a:cxn ang="0">
                <a:pos x="120" y="29"/>
              </a:cxn>
              <a:cxn ang="0">
                <a:pos x="112" y="10"/>
              </a:cxn>
              <a:cxn ang="0">
                <a:pos x="110" y="8"/>
              </a:cxn>
              <a:cxn ang="0">
                <a:pos x="108" y="2"/>
              </a:cxn>
              <a:cxn ang="0">
                <a:pos x="100" y="1"/>
              </a:cxn>
              <a:cxn ang="0">
                <a:pos x="101" y="8"/>
              </a:cxn>
              <a:cxn ang="0">
                <a:pos x="97" y="9"/>
              </a:cxn>
              <a:cxn ang="0">
                <a:pos x="48" y="8"/>
              </a:cxn>
              <a:cxn ang="0">
                <a:pos x="46" y="4"/>
              </a:cxn>
            </a:cxnLst>
            <a:rect l="0" t="0" r="r" b="b"/>
            <a:pathLst>
              <a:path w="150" h="113">
                <a:moveTo>
                  <a:pt x="46" y="4"/>
                </a:moveTo>
                <a:lnTo>
                  <a:pt x="1" y="9"/>
                </a:lnTo>
                <a:lnTo>
                  <a:pt x="1" y="10"/>
                </a:lnTo>
                <a:lnTo>
                  <a:pt x="1" y="10"/>
                </a:lnTo>
                <a:lnTo>
                  <a:pt x="0" y="11"/>
                </a:lnTo>
                <a:lnTo>
                  <a:pt x="1" y="12"/>
                </a:lnTo>
                <a:lnTo>
                  <a:pt x="2" y="14"/>
                </a:lnTo>
                <a:lnTo>
                  <a:pt x="3" y="15"/>
                </a:lnTo>
                <a:lnTo>
                  <a:pt x="3" y="15"/>
                </a:lnTo>
                <a:lnTo>
                  <a:pt x="5" y="16"/>
                </a:lnTo>
                <a:lnTo>
                  <a:pt x="5" y="17"/>
                </a:lnTo>
                <a:lnTo>
                  <a:pt x="4" y="18"/>
                </a:lnTo>
                <a:lnTo>
                  <a:pt x="4" y="19"/>
                </a:lnTo>
                <a:lnTo>
                  <a:pt x="5" y="20"/>
                </a:lnTo>
                <a:lnTo>
                  <a:pt x="5" y="20"/>
                </a:lnTo>
                <a:lnTo>
                  <a:pt x="5" y="20"/>
                </a:lnTo>
                <a:lnTo>
                  <a:pt x="4" y="21"/>
                </a:lnTo>
                <a:lnTo>
                  <a:pt x="4" y="23"/>
                </a:lnTo>
                <a:lnTo>
                  <a:pt x="5" y="23"/>
                </a:lnTo>
                <a:lnTo>
                  <a:pt x="8" y="22"/>
                </a:lnTo>
                <a:lnTo>
                  <a:pt x="9" y="22"/>
                </a:lnTo>
                <a:lnTo>
                  <a:pt x="9" y="19"/>
                </a:lnTo>
                <a:lnTo>
                  <a:pt x="10" y="18"/>
                </a:lnTo>
                <a:lnTo>
                  <a:pt x="11" y="19"/>
                </a:lnTo>
                <a:lnTo>
                  <a:pt x="12" y="19"/>
                </a:lnTo>
                <a:lnTo>
                  <a:pt x="12" y="18"/>
                </a:lnTo>
                <a:lnTo>
                  <a:pt x="13" y="18"/>
                </a:lnTo>
                <a:lnTo>
                  <a:pt x="13" y="19"/>
                </a:lnTo>
                <a:lnTo>
                  <a:pt x="11" y="21"/>
                </a:lnTo>
                <a:lnTo>
                  <a:pt x="11" y="21"/>
                </a:lnTo>
                <a:lnTo>
                  <a:pt x="13" y="20"/>
                </a:lnTo>
                <a:lnTo>
                  <a:pt x="15" y="20"/>
                </a:lnTo>
                <a:lnTo>
                  <a:pt x="23" y="17"/>
                </a:lnTo>
                <a:lnTo>
                  <a:pt x="25" y="17"/>
                </a:lnTo>
                <a:lnTo>
                  <a:pt x="25" y="18"/>
                </a:lnTo>
                <a:lnTo>
                  <a:pt x="23" y="19"/>
                </a:lnTo>
                <a:lnTo>
                  <a:pt x="24" y="20"/>
                </a:lnTo>
                <a:lnTo>
                  <a:pt x="27" y="20"/>
                </a:lnTo>
                <a:lnTo>
                  <a:pt x="31" y="21"/>
                </a:lnTo>
                <a:lnTo>
                  <a:pt x="34" y="23"/>
                </a:lnTo>
                <a:lnTo>
                  <a:pt x="35" y="23"/>
                </a:lnTo>
                <a:lnTo>
                  <a:pt x="35" y="22"/>
                </a:lnTo>
                <a:lnTo>
                  <a:pt x="36" y="22"/>
                </a:lnTo>
                <a:lnTo>
                  <a:pt x="37" y="22"/>
                </a:lnTo>
                <a:lnTo>
                  <a:pt x="39" y="23"/>
                </a:lnTo>
                <a:lnTo>
                  <a:pt x="39" y="23"/>
                </a:lnTo>
                <a:lnTo>
                  <a:pt x="39" y="24"/>
                </a:lnTo>
                <a:lnTo>
                  <a:pt x="39" y="24"/>
                </a:lnTo>
                <a:lnTo>
                  <a:pt x="39" y="25"/>
                </a:lnTo>
                <a:lnTo>
                  <a:pt x="44" y="28"/>
                </a:lnTo>
                <a:lnTo>
                  <a:pt x="44" y="30"/>
                </a:lnTo>
                <a:lnTo>
                  <a:pt x="44" y="31"/>
                </a:lnTo>
                <a:lnTo>
                  <a:pt x="43" y="31"/>
                </a:lnTo>
                <a:lnTo>
                  <a:pt x="43" y="31"/>
                </a:lnTo>
                <a:lnTo>
                  <a:pt x="42" y="30"/>
                </a:lnTo>
                <a:lnTo>
                  <a:pt x="42" y="31"/>
                </a:lnTo>
                <a:lnTo>
                  <a:pt x="42" y="32"/>
                </a:lnTo>
                <a:lnTo>
                  <a:pt x="43" y="32"/>
                </a:lnTo>
                <a:lnTo>
                  <a:pt x="50" y="30"/>
                </a:lnTo>
                <a:lnTo>
                  <a:pt x="50" y="30"/>
                </a:lnTo>
                <a:lnTo>
                  <a:pt x="52" y="29"/>
                </a:lnTo>
                <a:lnTo>
                  <a:pt x="57" y="25"/>
                </a:lnTo>
                <a:lnTo>
                  <a:pt x="61" y="25"/>
                </a:lnTo>
                <a:lnTo>
                  <a:pt x="61" y="24"/>
                </a:lnTo>
                <a:lnTo>
                  <a:pt x="60" y="23"/>
                </a:lnTo>
                <a:lnTo>
                  <a:pt x="61" y="21"/>
                </a:lnTo>
                <a:lnTo>
                  <a:pt x="67" y="21"/>
                </a:lnTo>
                <a:lnTo>
                  <a:pt x="75" y="25"/>
                </a:lnTo>
                <a:lnTo>
                  <a:pt x="75" y="26"/>
                </a:lnTo>
                <a:lnTo>
                  <a:pt x="77" y="28"/>
                </a:lnTo>
                <a:lnTo>
                  <a:pt x="79" y="30"/>
                </a:lnTo>
                <a:lnTo>
                  <a:pt x="84" y="34"/>
                </a:lnTo>
                <a:lnTo>
                  <a:pt x="85" y="35"/>
                </a:lnTo>
                <a:lnTo>
                  <a:pt x="86" y="37"/>
                </a:lnTo>
                <a:lnTo>
                  <a:pt x="90" y="37"/>
                </a:lnTo>
                <a:lnTo>
                  <a:pt x="93" y="41"/>
                </a:lnTo>
                <a:lnTo>
                  <a:pt x="94" y="42"/>
                </a:lnTo>
                <a:lnTo>
                  <a:pt x="94" y="43"/>
                </a:lnTo>
                <a:lnTo>
                  <a:pt x="95" y="48"/>
                </a:lnTo>
                <a:lnTo>
                  <a:pt x="95" y="53"/>
                </a:lnTo>
                <a:lnTo>
                  <a:pt x="93" y="58"/>
                </a:lnTo>
                <a:lnTo>
                  <a:pt x="93" y="63"/>
                </a:lnTo>
                <a:lnTo>
                  <a:pt x="94" y="64"/>
                </a:lnTo>
                <a:lnTo>
                  <a:pt x="97" y="66"/>
                </a:lnTo>
                <a:lnTo>
                  <a:pt x="98" y="64"/>
                </a:lnTo>
                <a:lnTo>
                  <a:pt x="97" y="64"/>
                </a:lnTo>
                <a:lnTo>
                  <a:pt x="96" y="61"/>
                </a:lnTo>
                <a:lnTo>
                  <a:pt x="97" y="60"/>
                </a:lnTo>
                <a:lnTo>
                  <a:pt x="98" y="60"/>
                </a:lnTo>
                <a:lnTo>
                  <a:pt x="100" y="63"/>
                </a:lnTo>
                <a:lnTo>
                  <a:pt x="100" y="63"/>
                </a:lnTo>
                <a:lnTo>
                  <a:pt x="101" y="61"/>
                </a:lnTo>
                <a:lnTo>
                  <a:pt x="101" y="61"/>
                </a:lnTo>
                <a:lnTo>
                  <a:pt x="102" y="62"/>
                </a:lnTo>
                <a:lnTo>
                  <a:pt x="102" y="63"/>
                </a:lnTo>
                <a:lnTo>
                  <a:pt x="101" y="64"/>
                </a:lnTo>
                <a:lnTo>
                  <a:pt x="100" y="66"/>
                </a:lnTo>
                <a:lnTo>
                  <a:pt x="99" y="69"/>
                </a:lnTo>
                <a:lnTo>
                  <a:pt x="98" y="70"/>
                </a:lnTo>
                <a:lnTo>
                  <a:pt x="98" y="71"/>
                </a:lnTo>
                <a:lnTo>
                  <a:pt x="99" y="72"/>
                </a:lnTo>
                <a:lnTo>
                  <a:pt x="101" y="74"/>
                </a:lnTo>
                <a:lnTo>
                  <a:pt x="104" y="80"/>
                </a:lnTo>
                <a:lnTo>
                  <a:pt x="108" y="83"/>
                </a:lnTo>
                <a:lnTo>
                  <a:pt x="109" y="83"/>
                </a:lnTo>
                <a:lnTo>
                  <a:pt x="109" y="81"/>
                </a:lnTo>
                <a:lnTo>
                  <a:pt x="110" y="81"/>
                </a:lnTo>
                <a:lnTo>
                  <a:pt x="111" y="84"/>
                </a:lnTo>
                <a:lnTo>
                  <a:pt x="111" y="85"/>
                </a:lnTo>
                <a:lnTo>
                  <a:pt x="113" y="89"/>
                </a:lnTo>
                <a:lnTo>
                  <a:pt x="115" y="90"/>
                </a:lnTo>
                <a:lnTo>
                  <a:pt x="116" y="90"/>
                </a:lnTo>
                <a:lnTo>
                  <a:pt x="120" y="99"/>
                </a:lnTo>
                <a:lnTo>
                  <a:pt x="121" y="100"/>
                </a:lnTo>
                <a:lnTo>
                  <a:pt x="125" y="100"/>
                </a:lnTo>
                <a:lnTo>
                  <a:pt x="127" y="101"/>
                </a:lnTo>
                <a:lnTo>
                  <a:pt x="132" y="107"/>
                </a:lnTo>
                <a:lnTo>
                  <a:pt x="134" y="109"/>
                </a:lnTo>
                <a:lnTo>
                  <a:pt x="135" y="109"/>
                </a:lnTo>
                <a:lnTo>
                  <a:pt x="136" y="110"/>
                </a:lnTo>
                <a:lnTo>
                  <a:pt x="136" y="111"/>
                </a:lnTo>
                <a:lnTo>
                  <a:pt x="135" y="111"/>
                </a:lnTo>
                <a:lnTo>
                  <a:pt x="134" y="111"/>
                </a:lnTo>
                <a:lnTo>
                  <a:pt x="134" y="111"/>
                </a:lnTo>
                <a:lnTo>
                  <a:pt x="133" y="111"/>
                </a:lnTo>
                <a:lnTo>
                  <a:pt x="133" y="112"/>
                </a:lnTo>
                <a:lnTo>
                  <a:pt x="134" y="113"/>
                </a:lnTo>
                <a:lnTo>
                  <a:pt x="136" y="113"/>
                </a:lnTo>
                <a:lnTo>
                  <a:pt x="137" y="113"/>
                </a:lnTo>
                <a:lnTo>
                  <a:pt x="139" y="112"/>
                </a:lnTo>
                <a:lnTo>
                  <a:pt x="147" y="110"/>
                </a:lnTo>
                <a:lnTo>
                  <a:pt x="148" y="107"/>
                </a:lnTo>
                <a:lnTo>
                  <a:pt x="148" y="106"/>
                </a:lnTo>
                <a:lnTo>
                  <a:pt x="147" y="102"/>
                </a:lnTo>
                <a:lnTo>
                  <a:pt x="147" y="100"/>
                </a:lnTo>
                <a:lnTo>
                  <a:pt x="149" y="97"/>
                </a:lnTo>
                <a:lnTo>
                  <a:pt x="150" y="97"/>
                </a:lnTo>
                <a:lnTo>
                  <a:pt x="149" y="90"/>
                </a:lnTo>
                <a:lnTo>
                  <a:pt x="149" y="86"/>
                </a:lnTo>
                <a:lnTo>
                  <a:pt x="149" y="80"/>
                </a:lnTo>
                <a:lnTo>
                  <a:pt x="147" y="74"/>
                </a:lnTo>
                <a:lnTo>
                  <a:pt x="146" y="72"/>
                </a:lnTo>
                <a:lnTo>
                  <a:pt x="141" y="66"/>
                </a:lnTo>
                <a:lnTo>
                  <a:pt x="138" y="59"/>
                </a:lnTo>
                <a:lnTo>
                  <a:pt x="134" y="53"/>
                </a:lnTo>
                <a:lnTo>
                  <a:pt x="134" y="53"/>
                </a:lnTo>
                <a:lnTo>
                  <a:pt x="134" y="52"/>
                </a:lnTo>
                <a:lnTo>
                  <a:pt x="133" y="49"/>
                </a:lnTo>
                <a:lnTo>
                  <a:pt x="133" y="47"/>
                </a:lnTo>
                <a:lnTo>
                  <a:pt x="134" y="46"/>
                </a:lnTo>
                <a:lnTo>
                  <a:pt x="134" y="45"/>
                </a:lnTo>
                <a:lnTo>
                  <a:pt x="129" y="38"/>
                </a:lnTo>
                <a:lnTo>
                  <a:pt x="126" y="35"/>
                </a:lnTo>
                <a:lnTo>
                  <a:pt x="124" y="34"/>
                </a:lnTo>
                <a:lnTo>
                  <a:pt x="124" y="33"/>
                </a:lnTo>
                <a:lnTo>
                  <a:pt x="120" y="29"/>
                </a:lnTo>
                <a:lnTo>
                  <a:pt x="116" y="21"/>
                </a:lnTo>
                <a:lnTo>
                  <a:pt x="115" y="16"/>
                </a:lnTo>
                <a:lnTo>
                  <a:pt x="112" y="10"/>
                </a:lnTo>
                <a:lnTo>
                  <a:pt x="112" y="9"/>
                </a:lnTo>
                <a:lnTo>
                  <a:pt x="111" y="8"/>
                </a:lnTo>
                <a:lnTo>
                  <a:pt x="110" y="8"/>
                </a:lnTo>
                <a:lnTo>
                  <a:pt x="110" y="3"/>
                </a:lnTo>
                <a:lnTo>
                  <a:pt x="109" y="1"/>
                </a:lnTo>
                <a:lnTo>
                  <a:pt x="108" y="2"/>
                </a:lnTo>
                <a:lnTo>
                  <a:pt x="105" y="2"/>
                </a:lnTo>
                <a:lnTo>
                  <a:pt x="102" y="0"/>
                </a:lnTo>
                <a:lnTo>
                  <a:pt x="100" y="1"/>
                </a:lnTo>
                <a:lnTo>
                  <a:pt x="100" y="2"/>
                </a:lnTo>
                <a:lnTo>
                  <a:pt x="99" y="3"/>
                </a:lnTo>
                <a:lnTo>
                  <a:pt x="101" y="8"/>
                </a:lnTo>
                <a:lnTo>
                  <a:pt x="100" y="10"/>
                </a:lnTo>
                <a:lnTo>
                  <a:pt x="98" y="10"/>
                </a:lnTo>
                <a:lnTo>
                  <a:pt x="97" y="9"/>
                </a:lnTo>
                <a:lnTo>
                  <a:pt x="96" y="7"/>
                </a:lnTo>
                <a:lnTo>
                  <a:pt x="49" y="10"/>
                </a:lnTo>
                <a:lnTo>
                  <a:pt x="48" y="8"/>
                </a:lnTo>
                <a:lnTo>
                  <a:pt x="48" y="7"/>
                </a:lnTo>
                <a:lnTo>
                  <a:pt x="47" y="5"/>
                </a:lnTo>
                <a:lnTo>
                  <a:pt x="46" y="4"/>
                </a:lnTo>
              </a:path>
            </a:pathLst>
          </a:custGeom>
          <a:solidFill>
            <a:srgbClr val="669900"/>
          </a:solidFill>
          <a:ln w="25400">
            <a:solidFill>
              <a:schemeClr val="bg1"/>
            </a:solidFill>
            <a:round/>
            <a:headEnd/>
            <a:tailEnd/>
          </a:ln>
        </p:spPr>
        <p:txBody>
          <a:bodyPr/>
          <a:lstStyle/>
          <a:p>
            <a:endParaRPr lang="en-US"/>
          </a:p>
        </p:txBody>
      </p:sp>
      <p:sp>
        <p:nvSpPr>
          <p:cNvPr id="319528" name="Freeform 40"/>
          <p:cNvSpPr>
            <a:spLocks/>
          </p:cNvSpPr>
          <p:nvPr/>
        </p:nvSpPr>
        <p:spPr bwMode="auto">
          <a:xfrm>
            <a:off x="7313613" y="2654300"/>
            <a:ext cx="703262" cy="361950"/>
          </a:xfrm>
          <a:custGeom>
            <a:avLst/>
            <a:gdLst/>
            <a:ahLst/>
            <a:cxnLst>
              <a:cxn ang="0">
                <a:pos x="43" y="3"/>
              </a:cxn>
              <a:cxn ang="0">
                <a:pos x="2" y="22"/>
              </a:cxn>
              <a:cxn ang="0">
                <a:pos x="4" y="20"/>
              </a:cxn>
              <a:cxn ang="0">
                <a:pos x="8" y="16"/>
              </a:cxn>
              <a:cxn ang="0">
                <a:pos x="11" y="13"/>
              </a:cxn>
              <a:cxn ang="0">
                <a:pos x="13" y="12"/>
              </a:cxn>
              <a:cxn ang="0">
                <a:pos x="17" y="12"/>
              </a:cxn>
              <a:cxn ang="0">
                <a:pos x="22" y="9"/>
              </a:cxn>
              <a:cxn ang="0">
                <a:pos x="25" y="9"/>
              </a:cxn>
              <a:cxn ang="0">
                <a:pos x="27" y="11"/>
              </a:cxn>
              <a:cxn ang="0">
                <a:pos x="29" y="15"/>
              </a:cxn>
              <a:cxn ang="0">
                <a:pos x="32" y="15"/>
              </a:cxn>
              <a:cxn ang="0">
                <a:pos x="33" y="17"/>
              </a:cxn>
              <a:cxn ang="0">
                <a:pos x="37" y="19"/>
              </a:cxn>
              <a:cxn ang="0">
                <a:pos x="41" y="21"/>
              </a:cxn>
              <a:cxn ang="0">
                <a:pos x="42" y="24"/>
              </a:cxn>
              <a:cxn ang="0">
                <a:pos x="39" y="31"/>
              </a:cxn>
              <a:cxn ang="0">
                <a:pos x="41" y="33"/>
              </a:cxn>
              <a:cxn ang="0">
                <a:pos x="45" y="34"/>
              </a:cxn>
              <a:cxn ang="0">
                <a:pos x="46" y="34"/>
              </a:cxn>
              <a:cxn ang="0">
                <a:pos x="51" y="34"/>
              </a:cxn>
              <a:cxn ang="0">
                <a:pos x="56" y="35"/>
              </a:cxn>
              <a:cxn ang="0">
                <a:pos x="56" y="35"/>
              </a:cxn>
              <a:cxn ang="0">
                <a:pos x="54" y="31"/>
              </a:cxn>
              <a:cxn ang="0">
                <a:pos x="53" y="31"/>
              </a:cxn>
              <a:cxn ang="0">
                <a:pos x="53" y="30"/>
              </a:cxn>
              <a:cxn ang="0">
                <a:pos x="52" y="28"/>
              </a:cxn>
              <a:cxn ang="0">
                <a:pos x="50" y="23"/>
              </a:cxn>
              <a:cxn ang="0">
                <a:pos x="49" y="19"/>
              </a:cxn>
              <a:cxn ang="0">
                <a:pos x="49" y="15"/>
              </a:cxn>
              <a:cxn ang="0">
                <a:pos x="49" y="13"/>
              </a:cxn>
              <a:cxn ang="0">
                <a:pos x="49" y="11"/>
              </a:cxn>
              <a:cxn ang="0">
                <a:pos x="53" y="8"/>
              </a:cxn>
              <a:cxn ang="0">
                <a:pos x="54" y="5"/>
              </a:cxn>
              <a:cxn ang="0">
                <a:pos x="57" y="6"/>
              </a:cxn>
              <a:cxn ang="0">
                <a:pos x="54" y="10"/>
              </a:cxn>
              <a:cxn ang="0">
                <a:pos x="52" y="13"/>
              </a:cxn>
              <a:cxn ang="0">
                <a:pos x="55" y="15"/>
              </a:cxn>
              <a:cxn ang="0">
                <a:pos x="55" y="19"/>
              </a:cxn>
              <a:cxn ang="0">
                <a:pos x="53" y="22"/>
              </a:cxn>
              <a:cxn ang="0">
                <a:pos x="56" y="23"/>
              </a:cxn>
              <a:cxn ang="0">
                <a:pos x="56" y="26"/>
              </a:cxn>
              <a:cxn ang="0">
                <a:pos x="56" y="29"/>
              </a:cxn>
              <a:cxn ang="0">
                <a:pos x="60" y="31"/>
              </a:cxn>
              <a:cxn ang="0">
                <a:pos x="62" y="30"/>
              </a:cxn>
              <a:cxn ang="0">
                <a:pos x="62" y="32"/>
              </a:cxn>
              <a:cxn ang="0">
                <a:pos x="64" y="35"/>
              </a:cxn>
              <a:cxn ang="0">
                <a:pos x="66" y="36"/>
              </a:cxn>
              <a:cxn ang="0">
                <a:pos x="68" y="35"/>
              </a:cxn>
              <a:cxn ang="0">
                <a:pos x="73" y="32"/>
              </a:cxn>
              <a:cxn ang="0">
                <a:pos x="75" y="24"/>
              </a:cxn>
              <a:cxn ang="0">
                <a:pos x="64" y="25"/>
              </a:cxn>
            </a:cxnLst>
            <a:rect l="0" t="0" r="r" b="b"/>
            <a:pathLst>
              <a:path w="75" h="36">
                <a:moveTo>
                  <a:pt x="57" y="0"/>
                </a:moveTo>
                <a:lnTo>
                  <a:pt x="43" y="3"/>
                </a:lnTo>
                <a:lnTo>
                  <a:pt x="0" y="11"/>
                </a:lnTo>
                <a:lnTo>
                  <a:pt x="2" y="22"/>
                </a:lnTo>
                <a:lnTo>
                  <a:pt x="3" y="20"/>
                </a:lnTo>
                <a:lnTo>
                  <a:pt x="4" y="20"/>
                </a:lnTo>
                <a:lnTo>
                  <a:pt x="7" y="16"/>
                </a:lnTo>
                <a:lnTo>
                  <a:pt x="8" y="16"/>
                </a:lnTo>
                <a:lnTo>
                  <a:pt x="10" y="14"/>
                </a:lnTo>
                <a:lnTo>
                  <a:pt x="11" y="13"/>
                </a:lnTo>
                <a:lnTo>
                  <a:pt x="12" y="11"/>
                </a:lnTo>
                <a:lnTo>
                  <a:pt x="13" y="12"/>
                </a:lnTo>
                <a:lnTo>
                  <a:pt x="15" y="13"/>
                </a:lnTo>
                <a:lnTo>
                  <a:pt x="17" y="12"/>
                </a:lnTo>
                <a:lnTo>
                  <a:pt x="17" y="11"/>
                </a:lnTo>
                <a:lnTo>
                  <a:pt x="22" y="9"/>
                </a:lnTo>
                <a:lnTo>
                  <a:pt x="23" y="9"/>
                </a:lnTo>
                <a:lnTo>
                  <a:pt x="25" y="9"/>
                </a:lnTo>
                <a:lnTo>
                  <a:pt x="26" y="9"/>
                </a:lnTo>
                <a:lnTo>
                  <a:pt x="27" y="11"/>
                </a:lnTo>
                <a:lnTo>
                  <a:pt x="27" y="11"/>
                </a:lnTo>
                <a:lnTo>
                  <a:pt x="29" y="15"/>
                </a:lnTo>
                <a:lnTo>
                  <a:pt x="30" y="14"/>
                </a:lnTo>
                <a:lnTo>
                  <a:pt x="32" y="15"/>
                </a:lnTo>
                <a:lnTo>
                  <a:pt x="33" y="15"/>
                </a:lnTo>
                <a:lnTo>
                  <a:pt x="33" y="17"/>
                </a:lnTo>
                <a:lnTo>
                  <a:pt x="34" y="19"/>
                </a:lnTo>
                <a:lnTo>
                  <a:pt x="37" y="19"/>
                </a:lnTo>
                <a:lnTo>
                  <a:pt x="39" y="20"/>
                </a:lnTo>
                <a:lnTo>
                  <a:pt x="41" y="21"/>
                </a:lnTo>
                <a:lnTo>
                  <a:pt x="42" y="23"/>
                </a:lnTo>
                <a:lnTo>
                  <a:pt x="42" y="24"/>
                </a:lnTo>
                <a:lnTo>
                  <a:pt x="40" y="28"/>
                </a:lnTo>
                <a:lnTo>
                  <a:pt x="39" y="31"/>
                </a:lnTo>
                <a:lnTo>
                  <a:pt x="39" y="33"/>
                </a:lnTo>
                <a:lnTo>
                  <a:pt x="41" y="33"/>
                </a:lnTo>
                <a:lnTo>
                  <a:pt x="43" y="32"/>
                </a:lnTo>
                <a:lnTo>
                  <a:pt x="45" y="34"/>
                </a:lnTo>
                <a:lnTo>
                  <a:pt x="46" y="34"/>
                </a:lnTo>
                <a:lnTo>
                  <a:pt x="46" y="34"/>
                </a:lnTo>
                <a:lnTo>
                  <a:pt x="48" y="33"/>
                </a:lnTo>
                <a:lnTo>
                  <a:pt x="51" y="34"/>
                </a:lnTo>
                <a:lnTo>
                  <a:pt x="54" y="35"/>
                </a:lnTo>
                <a:lnTo>
                  <a:pt x="56" y="35"/>
                </a:lnTo>
                <a:lnTo>
                  <a:pt x="56" y="35"/>
                </a:lnTo>
                <a:lnTo>
                  <a:pt x="56" y="35"/>
                </a:lnTo>
                <a:lnTo>
                  <a:pt x="56" y="34"/>
                </a:lnTo>
                <a:lnTo>
                  <a:pt x="54" y="31"/>
                </a:lnTo>
                <a:lnTo>
                  <a:pt x="53" y="31"/>
                </a:lnTo>
                <a:lnTo>
                  <a:pt x="53" y="31"/>
                </a:lnTo>
                <a:lnTo>
                  <a:pt x="53" y="30"/>
                </a:lnTo>
                <a:lnTo>
                  <a:pt x="53" y="30"/>
                </a:lnTo>
                <a:lnTo>
                  <a:pt x="54" y="29"/>
                </a:lnTo>
                <a:lnTo>
                  <a:pt x="52" y="28"/>
                </a:lnTo>
                <a:lnTo>
                  <a:pt x="51" y="26"/>
                </a:lnTo>
                <a:lnTo>
                  <a:pt x="50" y="23"/>
                </a:lnTo>
                <a:lnTo>
                  <a:pt x="49" y="22"/>
                </a:lnTo>
                <a:lnTo>
                  <a:pt x="49" y="19"/>
                </a:lnTo>
                <a:lnTo>
                  <a:pt x="50" y="16"/>
                </a:lnTo>
                <a:lnTo>
                  <a:pt x="49" y="15"/>
                </a:lnTo>
                <a:lnTo>
                  <a:pt x="49" y="14"/>
                </a:lnTo>
                <a:lnTo>
                  <a:pt x="49" y="13"/>
                </a:lnTo>
                <a:lnTo>
                  <a:pt x="49" y="12"/>
                </a:lnTo>
                <a:lnTo>
                  <a:pt x="49" y="11"/>
                </a:lnTo>
                <a:lnTo>
                  <a:pt x="50" y="10"/>
                </a:lnTo>
                <a:lnTo>
                  <a:pt x="53" y="8"/>
                </a:lnTo>
                <a:lnTo>
                  <a:pt x="53" y="7"/>
                </a:lnTo>
                <a:lnTo>
                  <a:pt x="54" y="5"/>
                </a:lnTo>
                <a:lnTo>
                  <a:pt x="56" y="5"/>
                </a:lnTo>
                <a:lnTo>
                  <a:pt x="57" y="6"/>
                </a:lnTo>
                <a:lnTo>
                  <a:pt x="55" y="8"/>
                </a:lnTo>
                <a:lnTo>
                  <a:pt x="54" y="10"/>
                </a:lnTo>
                <a:lnTo>
                  <a:pt x="53" y="11"/>
                </a:lnTo>
                <a:lnTo>
                  <a:pt x="52" y="13"/>
                </a:lnTo>
                <a:lnTo>
                  <a:pt x="53" y="15"/>
                </a:lnTo>
                <a:lnTo>
                  <a:pt x="55" y="15"/>
                </a:lnTo>
                <a:lnTo>
                  <a:pt x="55" y="19"/>
                </a:lnTo>
                <a:lnTo>
                  <a:pt x="55" y="19"/>
                </a:lnTo>
                <a:lnTo>
                  <a:pt x="53" y="21"/>
                </a:lnTo>
                <a:lnTo>
                  <a:pt x="53" y="22"/>
                </a:lnTo>
                <a:lnTo>
                  <a:pt x="55" y="22"/>
                </a:lnTo>
                <a:lnTo>
                  <a:pt x="56" y="23"/>
                </a:lnTo>
                <a:lnTo>
                  <a:pt x="55" y="25"/>
                </a:lnTo>
                <a:lnTo>
                  <a:pt x="56" y="26"/>
                </a:lnTo>
                <a:lnTo>
                  <a:pt x="56" y="27"/>
                </a:lnTo>
                <a:lnTo>
                  <a:pt x="56" y="29"/>
                </a:lnTo>
                <a:lnTo>
                  <a:pt x="59" y="31"/>
                </a:lnTo>
                <a:lnTo>
                  <a:pt x="60" y="31"/>
                </a:lnTo>
                <a:lnTo>
                  <a:pt x="61" y="30"/>
                </a:lnTo>
                <a:lnTo>
                  <a:pt x="62" y="30"/>
                </a:lnTo>
                <a:lnTo>
                  <a:pt x="63" y="30"/>
                </a:lnTo>
                <a:lnTo>
                  <a:pt x="62" y="32"/>
                </a:lnTo>
                <a:lnTo>
                  <a:pt x="64" y="34"/>
                </a:lnTo>
                <a:lnTo>
                  <a:pt x="64" y="35"/>
                </a:lnTo>
                <a:lnTo>
                  <a:pt x="64" y="36"/>
                </a:lnTo>
                <a:lnTo>
                  <a:pt x="66" y="36"/>
                </a:lnTo>
                <a:lnTo>
                  <a:pt x="67" y="36"/>
                </a:lnTo>
                <a:lnTo>
                  <a:pt x="68" y="35"/>
                </a:lnTo>
                <a:lnTo>
                  <a:pt x="73" y="33"/>
                </a:lnTo>
                <a:lnTo>
                  <a:pt x="73" y="32"/>
                </a:lnTo>
                <a:lnTo>
                  <a:pt x="74" y="31"/>
                </a:lnTo>
                <a:lnTo>
                  <a:pt x="75" y="24"/>
                </a:lnTo>
                <a:lnTo>
                  <a:pt x="75" y="23"/>
                </a:lnTo>
                <a:lnTo>
                  <a:pt x="64" y="25"/>
                </a:lnTo>
                <a:lnTo>
                  <a:pt x="57" y="0"/>
                </a:lnTo>
              </a:path>
            </a:pathLst>
          </a:custGeom>
          <a:solidFill>
            <a:srgbClr val="669900"/>
          </a:solidFill>
          <a:ln w="25400">
            <a:solidFill>
              <a:schemeClr val="bg1"/>
            </a:solidFill>
            <a:round/>
            <a:headEnd/>
            <a:tailEnd/>
          </a:ln>
        </p:spPr>
        <p:txBody>
          <a:bodyPr/>
          <a:lstStyle/>
          <a:p>
            <a:endParaRPr lang="en-US"/>
          </a:p>
        </p:txBody>
      </p:sp>
      <p:sp>
        <p:nvSpPr>
          <p:cNvPr id="319529" name="Freeform 41"/>
          <p:cNvSpPr>
            <a:spLocks/>
          </p:cNvSpPr>
          <p:nvPr/>
        </p:nvSpPr>
        <p:spPr bwMode="auto">
          <a:xfrm>
            <a:off x="7848600" y="2624138"/>
            <a:ext cx="168275" cy="280987"/>
          </a:xfrm>
          <a:custGeom>
            <a:avLst/>
            <a:gdLst/>
            <a:ahLst/>
            <a:cxnLst>
              <a:cxn ang="0">
                <a:pos x="18" y="26"/>
              </a:cxn>
              <a:cxn ang="0">
                <a:pos x="18" y="24"/>
              </a:cxn>
              <a:cxn ang="0">
                <a:pos x="16" y="21"/>
              </a:cxn>
              <a:cxn ang="0">
                <a:pos x="14" y="19"/>
              </a:cxn>
              <a:cxn ang="0">
                <a:pos x="12" y="17"/>
              </a:cxn>
              <a:cxn ang="0">
                <a:pos x="10" y="16"/>
              </a:cxn>
              <a:cxn ang="0">
                <a:pos x="10" y="15"/>
              </a:cxn>
              <a:cxn ang="0">
                <a:pos x="8" y="11"/>
              </a:cxn>
              <a:cxn ang="0">
                <a:pos x="7" y="9"/>
              </a:cxn>
              <a:cxn ang="0">
                <a:pos x="5" y="7"/>
              </a:cxn>
              <a:cxn ang="0">
                <a:pos x="4" y="6"/>
              </a:cxn>
              <a:cxn ang="0">
                <a:pos x="4" y="5"/>
              </a:cxn>
              <a:cxn ang="0">
                <a:pos x="4" y="4"/>
              </a:cxn>
              <a:cxn ang="0">
                <a:pos x="4" y="4"/>
              </a:cxn>
              <a:cxn ang="0">
                <a:pos x="5" y="0"/>
              </a:cxn>
              <a:cxn ang="0">
                <a:pos x="4" y="0"/>
              </a:cxn>
              <a:cxn ang="0">
                <a:pos x="2" y="0"/>
              </a:cxn>
              <a:cxn ang="0">
                <a:pos x="1" y="1"/>
              </a:cxn>
              <a:cxn ang="0">
                <a:pos x="0" y="3"/>
              </a:cxn>
              <a:cxn ang="0">
                <a:pos x="0" y="3"/>
              </a:cxn>
              <a:cxn ang="0">
                <a:pos x="0" y="3"/>
              </a:cxn>
              <a:cxn ang="0">
                <a:pos x="7" y="28"/>
              </a:cxn>
              <a:cxn ang="0">
                <a:pos x="18" y="26"/>
              </a:cxn>
            </a:cxnLst>
            <a:rect l="0" t="0" r="r" b="b"/>
            <a:pathLst>
              <a:path w="18" h="28">
                <a:moveTo>
                  <a:pt x="18" y="26"/>
                </a:moveTo>
                <a:lnTo>
                  <a:pt x="18" y="24"/>
                </a:lnTo>
                <a:lnTo>
                  <a:pt x="16" y="21"/>
                </a:lnTo>
                <a:lnTo>
                  <a:pt x="14" y="19"/>
                </a:lnTo>
                <a:lnTo>
                  <a:pt x="12" y="17"/>
                </a:lnTo>
                <a:lnTo>
                  <a:pt x="10" y="16"/>
                </a:lnTo>
                <a:lnTo>
                  <a:pt x="10" y="15"/>
                </a:lnTo>
                <a:lnTo>
                  <a:pt x="8" y="11"/>
                </a:lnTo>
                <a:lnTo>
                  <a:pt x="7" y="9"/>
                </a:lnTo>
                <a:lnTo>
                  <a:pt x="5" y="7"/>
                </a:lnTo>
                <a:lnTo>
                  <a:pt x="4" y="6"/>
                </a:lnTo>
                <a:lnTo>
                  <a:pt x="4" y="5"/>
                </a:lnTo>
                <a:lnTo>
                  <a:pt x="4" y="4"/>
                </a:lnTo>
                <a:lnTo>
                  <a:pt x="4" y="4"/>
                </a:lnTo>
                <a:lnTo>
                  <a:pt x="5" y="0"/>
                </a:lnTo>
                <a:lnTo>
                  <a:pt x="4" y="0"/>
                </a:lnTo>
                <a:lnTo>
                  <a:pt x="2" y="0"/>
                </a:lnTo>
                <a:lnTo>
                  <a:pt x="1" y="1"/>
                </a:lnTo>
                <a:lnTo>
                  <a:pt x="0" y="3"/>
                </a:lnTo>
                <a:lnTo>
                  <a:pt x="0" y="3"/>
                </a:lnTo>
                <a:lnTo>
                  <a:pt x="0" y="3"/>
                </a:lnTo>
                <a:lnTo>
                  <a:pt x="7" y="28"/>
                </a:lnTo>
                <a:lnTo>
                  <a:pt x="18" y="26"/>
                </a:lnTo>
              </a:path>
            </a:pathLst>
          </a:custGeom>
          <a:solidFill>
            <a:srgbClr val="FFBF3F"/>
          </a:solidFill>
          <a:ln w="25400">
            <a:solidFill>
              <a:schemeClr val="bg1"/>
            </a:solidFill>
            <a:round/>
            <a:headEnd/>
            <a:tailEnd/>
          </a:ln>
        </p:spPr>
        <p:txBody>
          <a:bodyPr/>
          <a:lstStyle/>
          <a:p>
            <a:endParaRPr lang="en-US"/>
          </a:p>
        </p:txBody>
      </p:sp>
      <p:sp>
        <p:nvSpPr>
          <p:cNvPr id="319530" name="Freeform 42"/>
          <p:cNvSpPr>
            <a:spLocks/>
          </p:cNvSpPr>
          <p:nvPr/>
        </p:nvSpPr>
        <p:spPr bwMode="auto">
          <a:xfrm>
            <a:off x="7885113" y="2282825"/>
            <a:ext cx="215900" cy="501650"/>
          </a:xfrm>
          <a:custGeom>
            <a:avLst/>
            <a:gdLst/>
            <a:ahLst/>
            <a:cxnLst>
              <a:cxn ang="0">
                <a:pos x="0" y="38"/>
              </a:cxn>
              <a:cxn ang="0">
                <a:pos x="1" y="38"/>
              </a:cxn>
              <a:cxn ang="0">
                <a:pos x="3" y="41"/>
              </a:cxn>
              <a:cxn ang="0">
                <a:pos x="8" y="45"/>
              </a:cxn>
              <a:cxn ang="0">
                <a:pos x="12" y="45"/>
              </a:cxn>
              <a:cxn ang="0">
                <a:pos x="13" y="48"/>
              </a:cxn>
              <a:cxn ang="0">
                <a:pos x="14" y="50"/>
              </a:cxn>
              <a:cxn ang="0">
                <a:pos x="16" y="47"/>
              </a:cxn>
              <a:cxn ang="0">
                <a:pos x="17" y="42"/>
              </a:cxn>
              <a:cxn ang="0">
                <a:pos x="21" y="36"/>
              </a:cxn>
              <a:cxn ang="0">
                <a:pos x="23" y="31"/>
              </a:cxn>
              <a:cxn ang="0">
                <a:pos x="22" y="23"/>
              </a:cxn>
              <a:cxn ang="0">
                <a:pos x="20" y="16"/>
              </a:cxn>
              <a:cxn ang="0">
                <a:pos x="17" y="17"/>
              </a:cxn>
              <a:cxn ang="0">
                <a:pos x="16" y="16"/>
              </a:cxn>
              <a:cxn ang="0">
                <a:pos x="15" y="16"/>
              </a:cxn>
              <a:cxn ang="0">
                <a:pos x="16" y="13"/>
              </a:cxn>
              <a:cxn ang="0">
                <a:pos x="18" y="12"/>
              </a:cxn>
              <a:cxn ang="0">
                <a:pos x="18" y="9"/>
              </a:cxn>
              <a:cxn ang="0">
                <a:pos x="20" y="7"/>
              </a:cxn>
              <a:cxn ang="0">
                <a:pos x="5" y="0"/>
              </a:cxn>
              <a:cxn ang="0">
                <a:pos x="4" y="2"/>
              </a:cxn>
              <a:cxn ang="0">
                <a:pos x="3" y="6"/>
              </a:cxn>
              <a:cxn ang="0">
                <a:pos x="0" y="9"/>
              </a:cxn>
              <a:cxn ang="0">
                <a:pos x="2" y="11"/>
              </a:cxn>
              <a:cxn ang="0">
                <a:pos x="1" y="13"/>
              </a:cxn>
              <a:cxn ang="0">
                <a:pos x="2" y="17"/>
              </a:cxn>
              <a:cxn ang="0">
                <a:pos x="4" y="20"/>
              </a:cxn>
              <a:cxn ang="0">
                <a:pos x="7" y="21"/>
              </a:cxn>
              <a:cxn ang="0">
                <a:pos x="9" y="23"/>
              </a:cxn>
              <a:cxn ang="0">
                <a:pos x="11" y="25"/>
              </a:cxn>
              <a:cxn ang="0">
                <a:pos x="6" y="29"/>
              </a:cxn>
              <a:cxn ang="0">
                <a:pos x="1" y="34"/>
              </a:cxn>
            </a:cxnLst>
            <a:rect l="0" t="0" r="r" b="b"/>
            <a:pathLst>
              <a:path w="23" h="50">
                <a:moveTo>
                  <a:pt x="1" y="34"/>
                </a:moveTo>
                <a:lnTo>
                  <a:pt x="0" y="38"/>
                </a:lnTo>
                <a:lnTo>
                  <a:pt x="0" y="38"/>
                </a:lnTo>
                <a:lnTo>
                  <a:pt x="1" y="38"/>
                </a:lnTo>
                <a:lnTo>
                  <a:pt x="2" y="40"/>
                </a:lnTo>
                <a:lnTo>
                  <a:pt x="3" y="41"/>
                </a:lnTo>
                <a:lnTo>
                  <a:pt x="4" y="43"/>
                </a:lnTo>
                <a:lnTo>
                  <a:pt x="8" y="45"/>
                </a:lnTo>
                <a:lnTo>
                  <a:pt x="9" y="45"/>
                </a:lnTo>
                <a:lnTo>
                  <a:pt x="12" y="45"/>
                </a:lnTo>
                <a:lnTo>
                  <a:pt x="13" y="46"/>
                </a:lnTo>
                <a:lnTo>
                  <a:pt x="13" y="48"/>
                </a:lnTo>
                <a:lnTo>
                  <a:pt x="13" y="50"/>
                </a:lnTo>
                <a:lnTo>
                  <a:pt x="14" y="50"/>
                </a:lnTo>
                <a:lnTo>
                  <a:pt x="15" y="49"/>
                </a:lnTo>
                <a:lnTo>
                  <a:pt x="16" y="47"/>
                </a:lnTo>
                <a:lnTo>
                  <a:pt x="16" y="45"/>
                </a:lnTo>
                <a:lnTo>
                  <a:pt x="17" y="42"/>
                </a:lnTo>
                <a:lnTo>
                  <a:pt x="18" y="39"/>
                </a:lnTo>
                <a:lnTo>
                  <a:pt x="21" y="36"/>
                </a:lnTo>
                <a:lnTo>
                  <a:pt x="22" y="34"/>
                </a:lnTo>
                <a:lnTo>
                  <a:pt x="23" y="31"/>
                </a:lnTo>
                <a:lnTo>
                  <a:pt x="23" y="30"/>
                </a:lnTo>
                <a:lnTo>
                  <a:pt x="22" y="23"/>
                </a:lnTo>
                <a:lnTo>
                  <a:pt x="21" y="17"/>
                </a:lnTo>
                <a:lnTo>
                  <a:pt x="20" y="16"/>
                </a:lnTo>
                <a:lnTo>
                  <a:pt x="18" y="16"/>
                </a:lnTo>
                <a:lnTo>
                  <a:pt x="17" y="17"/>
                </a:lnTo>
                <a:lnTo>
                  <a:pt x="17" y="17"/>
                </a:lnTo>
                <a:lnTo>
                  <a:pt x="16" y="16"/>
                </a:lnTo>
                <a:lnTo>
                  <a:pt x="16" y="17"/>
                </a:lnTo>
                <a:lnTo>
                  <a:pt x="15" y="16"/>
                </a:lnTo>
                <a:lnTo>
                  <a:pt x="15" y="16"/>
                </a:lnTo>
                <a:lnTo>
                  <a:pt x="16" y="13"/>
                </a:lnTo>
                <a:lnTo>
                  <a:pt x="17" y="12"/>
                </a:lnTo>
                <a:lnTo>
                  <a:pt x="18" y="12"/>
                </a:lnTo>
                <a:lnTo>
                  <a:pt x="18" y="10"/>
                </a:lnTo>
                <a:lnTo>
                  <a:pt x="18" y="9"/>
                </a:lnTo>
                <a:lnTo>
                  <a:pt x="19" y="8"/>
                </a:lnTo>
                <a:lnTo>
                  <a:pt x="20" y="7"/>
                </a:lnTo>
                <a:lnTo>
                  <a:pt x="19" y="5"/>
                </a:lnTo>
                <a:lnTo>
                  <a:pt x="5" y="0"/>
                </a:lnTo>
                <a:lnTo>
                  <a:pt x="4" y="0"/>
                </a:lnTo>
                <a:lnTo>
                  <a:pt x="4" y="2"/>
                </a:lnTo>
                <a:lnTo>
                  <a:pt x="4" y="3"/>
                </a:lnTo>
                <a:lnTo>
                  <a:pt x="3" y="6"/>
                </a:lnTo>
                <a:lnTo>
                  <a:pt x="1" y="8"/>
                </a:lnTo>
                <a:lnTo>
                  <a:pt x="0" y="9"/>
                </a:lnTo>
                <a:lnTo>
                  <a:pt x="0" y="9"/>
                </a:lnTo>
                <a:lnTo>
                  <a:pt x="2" y="11"/>
                </a:lnTo>
                <a:lnTo>
                  <a:pt x="2" y="13"/>
                </a:lnTo>
                <a:lnTo>
                  <a:pt x="1" y="13"/>
                </a:lnTo>
                <a:lnTo>
                  <a:pt x="1" y="17"/>
                </a:lnTo>
                <a:lnTo>
                  <a:pt x="2" y="17"/>
                </a:lnTo>
                <a:lnTo>
                  <a:pt x="4" y="18"/>
                </a:lnTo>
                <a:lnTo>
                  <a:pt x="4" y="20"/>
                </a:lnTo>
                <a:lnTo>
                  <a:pt x="6" y="21"/>
                </a:lnTo>
                <a:lnTo>
                  <a:pt x="7" y="21"/>
                </a:lnTo>
                <a:lnTo>
                  <a:pt x="8" y="22"/>
                </a:lnTo>
                <a:lnTo>
                  <a:pt x="9" y="23"/>
                </a:lnTo>
                <a:lnTo>
                  <a:pt x="11" y="24"/>
                </a:lnTo>
                <a:lnTo>
                  <a:pt x="11" y="25"/>
                </a:lnTo>
                <a:lnTo>
                  <a:pt x="8" y="26"/>
                </a:lnTo>
                <a:lnTo>
                  <a:pt x="6" y="29"/>
                </a:lnTo>
                <a:lnTo>
                  <a:pt x="5" y="31"/>
                </a:lnTo>
                <a:lnTo>
                  <a:pt x="1" y="34"/>
                </a:lnTo>
              </a:path>
            </a:pathLst>
          </a:custGeom>
          <a:solidFill>
            <a:srgbClr val="669900"/>
          </a:solidFill>
          <a:ln w="25400">
            <a:solidFill>
              <a:schemeClr val="bg1"/>
            </a:solidFill>
            <a:round/>
            <a:headEnd/>
            <a:tailEnd/>
          </a:ln>
        </p:spPr>
        <p:txBody>
          <a:bodyPr/>
          <a:lstStyle/>
          <a:p>
            <a:endParaRPr lang="en-US"/>
          </a:p>
        </p:txBody>
      </p:sp>
      <p:sp>
        <p:nvSpPr>
          <p:cNvPr id="319531" name="Freeform 43"/>
          <p:cNvSpPr>
            <a:spLocks/>
          </p:cNvSpPr>
          <p:nvPr/>
        </p:nvSpPr>
        <p:spPr bwMode="auto">
          <a:xfrm>
            <a:off x="8081963" y="2041525"/>
            <a:ext cx="263525" cy="280988"/>
          </a:xfrm>
          <a:custGeom>
            <a:avLst/>
            <a:gdLst/>
            <a:ahLst/>
            <a:cxnLst>
              <a:cxn ang="0">
                <a:pos x="0" y="6"/>
              </a:cxn>
              <a:cxn ang="0">
                <a:pos x="9" y="3"/>
              </a:cxn>
              <a:cxn ang="0">
                <a:pos x="10" y="4"/>
              </a:cxn>
              <a:cxn ang="0">
                <a:pos x="10" y="4"/>
              </a:cxn>
              <a:cxn ang="0">
                <a:pos x="11" y="3"/>
              </a:cxn>
              <a:cxn ang="0">
                <a:pos x="25" y="0"/>
              </a:cxn>
              <a:cxn ang="0">
                <a:pos x="28" y="11"/>
              </a:cxn>
              <a:cxn ang="0">
                <a:pos x="27" y="12"/>
              </a:cxn>
              <a:cxn ang="0">
                <a:pos x="27" y="13"/>
              </a:cxn>
              <a:cxn ang="0">
                <a:pos x="27" y="14"/>
              </a:cxn>
              <a:cxn ang="0">
                <a:pos x="27" y="14"/>
              </a:cxn>
              <a:cxn ang="0">
                <a:pos x="26" y="14"/>
              </a:cxn>
              <a:cxn ang="0">
                <a:pos x="21" y="16"/>
              </a:cxn>
              <a:cxn ang="0">
                <a:pos x="20" y="16"/>
              </a:cxn>
              <a:cxn ang="0">
                <a:pos x="19" y="17"/>
              </a:cxn>
              <a:cxn ang="0">
                <a:pos x="19" y="18"/>
              </a:cxn>
              <a:cxn ang="0">
                <a:pos x="19" y="18"/>
              </a:cxn>
              <a:cxn ang="0">
                <a:pos x="16" y="18"/>
              </a:cxn>
              <a:cxn ang="0">
                <a:pos x="12" y="20"/>
              </a:cxn>
              <a:cxn ang="0">
                <a:pos x="12" y="20"/>
              </a:cxn>
              <a:cxn ang="0">
                <a:pos x="9" y="22"/>
              </a:cxn>
              <a:cxn ang="0">
                <a:pos x="4" y="26"/>
              </a:cxn>
              <a:cxn ang="0">
                <a:pos x="2" y="28"/>
              </a:cxn>
              <a:cxn ang="0">
                <a:pos x="0" y="26"/>
              </a:cxn>
              <a:cxn ang="0">
                <a:pos x="3" y="23"/>
              </a:cxn>
              <a:cxn ang="0">
                <a:pos x="3" y="22"/>
              </a:cxn>
              <a:cxn ang="0">
                <a:pos x="2" y="21"/>
              </a:cxn>
              <a:cxn ang="0">
                <a:pos x="0" y="6"/>
              </a:cxn>
            </a:cxnLst>
            <a:rect l="0" t="0" r="r" b="b"/>
            <a:pathLst>
              <a:path w="28" h="28">
                <a:moveTo>
                  <a:pt x="0" y="6"/>
                </a:moveTo>
                <a:lnTo>
                  <a:pt x="9" y="3"/>
                </a:lnTo>
                <a:lnTo>
                  <a:pt x="10" y="4"/>
                </a:lnTo>
                <a:lnTo>
                  <a:pt x="10" y="4"/>
                </a:lnTo>
                <a:lnTo>
                  <a:pt x="11" y="3"/>
                </a:lnTo>
                <a:lnTo>
                  <a:pt x="25" y="0"/>
                </a:lnTo>
                <a:lnTo>
                  <a:pt x="28" y="11"/>
                </a:lnTo>
                <a:lnTo>
                  <a:pt x="27" y="12"/>
                </a:lnTo>
                <a:lnTo>
                  <a:pt x="27" y="13"/>
                </a:lnTo>
                <a:lnTo>
                  <a:pt x="27" y="14"/>
                </a:lnTo>
                <a:lnTo>
                  <a:pt x="27" y="14"/>
                </a:lnTo>
                <a:lnTo>
                  <a:pt x="26" y="14"/>
                </a:lnTo>
                <a:lnTo>
                  <a:pt x="21" y="16"/>
                </a:lnTo>
                <a:lnTo>
                  <a:pt x="20" y="16"/>
                </a:lnTo>
                <a:lnTo>
                  <a:pt x="19" y="17"/>
                </a:lnTo>
                <a:lnTo>
                  <a:pt x="19" y="18"/>
                </a:lnTo>
                <a:lnTo>
                  <a:pt x="19" y="18"/>
                </a:lnTo>
                <a:lnTo>
                  <a:pt x="16" y="18"/>
                </a:lnTo>
                <a:lnTo>
                  <a:pt x="12" y="20"/>
                </a:lnTo>
                <a:lnTo>
                  <a:pt x="12" y="20"/>
                </a:lnTo>
                <a:lnTo>
                  <a:pt x="9" y="22"/>
                </a:lnTo>
                <a:lnTo>
                  <a:pt x="4" y="26"/>
                </a:lnTo>
                <a:lnTo>
                  <a:pt x="2" y="28"/>
                </a:lnTo>
                <a:lnTo>
                  <a:pt x="0" y="26"/>
                </a:lnTo>
                <a:lnTo>
                  <a:pt x="3" y="23"/>
                </a:lnTo>
                <a:lnTo>
                  <a:pt x="3" y="22"/>
                </a:lnTo>
                <a:lnTo>
                  <a:pt x="2" y="21"/>
                </a:lnTo>
                <a:lnTo>
                  <a:pt x="0" y="6"/>
                </a:lnTo>
              </a:path>
            </a:pathLst>
          </a:custGeom>
          <a:solidFill>
            <a:srgbClr val="FFBF3F"/>
          </a:solidFill>
          <a:ln w="25400">
            <a:solidFill>
              <a:schemeClr val="bg1"/>
            </a:solidFill>
            <a:round/>
            <a:headEnd/>
            <a:tailEnd/>
          </a:ln>
        </p:spPr>
        <p:txBody>
          <a:bodyPr/>
          <a:lstStyle/>
          <a:p>
            <a:endParaRPr lang="en-US"/>
          </a:p>
        </p:txBody>
      </p:sp>
      <p:sp>
        <p:nvSpPr>
          <p:cNvPr id="319532" name="Freeform 44"/>
          <p:cNvSpPr>
            <a:spLocks/>
          </p:cNvSpPr>
          <p:nvPr/>
        </p:nvSpPr>
        <p:spPr bwMode="auto">
          <a:xfrm>
            <a:off x="8074025" y="1830388"/>
            <a:ext cx="514350" cy="280987"/>
          </a:xfrm>
          <a:custGeom>
            <a:avLst/>
            <a:gdLst/>
            <a:ahLst/>
            <a:cxnLst>
              <a:cxn ang="0">
                <a:pos x="11" y="9"/>
              </a:cxn>
              <a:cxn ang="0">
                <a:pos x="29" y="5"/>
              </a:cxn>
              <a:cxn ang="0">
                <a:pos x="30" y="5"/>
              </a:cxn>
              <a:cxn ang="0">
                <a:pos x="30" y="3"/>
              </a:cxn>
              <a:cxn ang="0">
                <a:pos x="33" y="0"/>
              </a:cxn>
              <a:cxn ang="0">
                <a:pos x="35" y="1"/>
              </a:cxn>
              <a:cxn ang="0">
                <a:pos x="38" y="5"/>
              </a:cxn>
              <a:cxn ang="0">
                <a:pos x="38" y="6"/>
              </a:cxn>
              <a:cxn ang="0">
                <a:pos x="36" y="9"/>
              </a:cxn>
              <a:cxn ang="0">
                <a:pos x="36" y="12"/>
              </a:cxn>
              <a:cxn ang="0">
                <a:pos x="40" y="13"/>
              </a:cxn>
              <a:cxn ang="0">
                <a:pos x="44" y="19"/>
              </a:cxn>
              <a:cxn ang="0">
                <a:pos x="49" y="21"/>
              </a:cxn>
              <a:cxn ang="0">
                <a:pos x="53" y="17"/>
              </a:cxn>
              <a:cxn ang="0">
                <a:pos x="50" y="15"/>
              </a:cxn>
              <a:cxn ang="0">
                <a:pos x="49" y="13"/>
              </a:cxn>
              <a:cxn ang="0">
                <a:pos x="51" y="14"/>
              </a:cxn>
              <a:cxn ang="0">
                <a:pos x="55" y="21"/>
              </a:cxn>
              <a:cxn ang="0">
                <a:pos x="53" y="21"/>
              </a:cxn>
              <a:cxn ang="0">
                <a:pos x="49" y="24"/>
              </a:cxn>
              <a:cxn ang="0">
                <a:pos x="45" y="26"/>
              </a:cxn>
              <a:cxn ang="0">
                <a:pos x="45" y="25"/>
              </a:cxn>
              <a:cxn ang="0">
                <a:pos x="44" y="23"/>
              </a:cxn>
              <a:cxn ang="0">
                <a:pos x="41" y="28"/>
              </a:cxn>
              <a:cxn ang="0">
                <a:pos x="39" y="27"/>
              </a:cxn>
              <a:cxn ang="0">
                <a:pos x="38" y="26"/>
              </a:cxn>
              <a:cxn ang="0">
                <a:pos x="37" y="25"/>
              </a:cxn>
              <a:cxn ang="0">
                <a:pos x="34" y="24"/>
              </a:cxn>
              <a:cxn ang="0">
                <a:pos x="32" y="21"/>
              </a:cxn>
              <a:cxn ang="0">
                <a:pos x="26" y="21"/>
              </a:cxn>
              <a:cxn ang="0">
                <a:pos x="11" y="25"/>
              </a:cxn>
              <a:cxn ang="0">
                <a:pos x="10" y="24"/>
              </a:cxn>
              <a:cxn ang="0">
                <a:pos x="0" y="26"/>
              </a:cxn>
            </a:cxnLst>
            <a:rect l="0" t="0" r="r" b="b"/>
            <a:pathLst>
              <a:path w="55" h="28">
                <a:moveTo>
                  <a:pt x="0" y="12"/>
                </a:moveTo>
                <a:lnTo>
                  <a:pt x="11" y="9"/>
                </a:lnTo>
                <a:lnTo>
                  <a:pt x="29" y="6"/>
                </a:lnTo>
                <a:lnTo>
                  <a:pt x="29" y="5"/>
                </a:lnTo>
                <a:lnTo>
                  <a:pt x="30" y="4"/>
                </a:lnTo>
                <a:lnTo>
                  <a:pt x="30" y="5"/>
                </a:lnTo>
                <a:lnTo>
                  <a:pt x="31" y="4"/>
                </a:lnTo>
                <a:lnTo>
                  <a:pt x="30" y="3"/>
                </a:lnTo>
                <a:lnTo>
                  <a:pt x="32" y="3"/>
                </a:lnTo>
                <a:lnTo>
                  <a:pt x="33" y="0"/>
                </a:lnTo>
                <a:lnTo>
                  <a:pt x="34" y="0"/>
                </a:lnTo>
                <a:lnTo>
                  <a:pt x="35" y="1"/>
                </a:lnTo>
                <a:lnTo>
                  <a:pt x="36" y="3"/>
                </a:lnTo>
                <a:lnTo>
                  <a:pt x="38" y="5"/>
                </a:lnTo>
                <a:lnTo>
                  <a:pt x="38" y="6"/>
                </a:lnTo>
                <a:lnTo>
                  <a:pt x="38" y="6"/>
                </a:lnTo>
                <a:lnTo>
                  <a:pt x="37" y="7"/>
                </a:lnTo>
                <a:lnTo>
                  <a:pt x="36" y="9"/>
                </a:lnTo>
                <a:lnTo>
                  <a:pt x="35" y="11"/>
                </a:lnTo>
                <a:lnTo>
                  <a:pt x="36" y="12"/>
                </a:lnTo>
                <a:lnTo>
                  <a:pt x="38" y="12"/>
                </a:lnTo>
                <a:lnTo>
                  <a:pt x="40" y="13"/>
                </a:lnTo>
                <a:lnTo>
                  <a:pt x="43" y="16"/>
                </a:lnTo>
                <a:lnTo>
                  <a:pt x="44" y="19"/>
                </a:lnTo>
                <a:lnTo>
                  <a:pt x="45" y="20"/>
                </a:lnTo>
                <a:lnTo>
                  <a:pt x="49" y="21"/>
                </a:lnTo>
                <a:lnTo>
                  <a:pt x="51" y="20"/>
                </a:lnTo>
                <a:lnTo>
                  <a:pt x="53" y="17"/>
                </a:lnTo>
                <a:lnTo>
                  <a:pt x="52" y="17"/>
                </a:lnTo>
                <a:lnTo>
                  <a:pt x="50" y="15"/>
                </a:lnTo>
                <a:lnTo>
                  <a:pt x="49" y="14"/>
                </a:lnTo>
                <a:lnTo>
                  <a:pt x="49" y="13"/>
                </a:lnTo>
                <a:lnTo>
                  <a:pt x="50" y="14"/>
                </a:lnTo>
                <a:lnTo>
                  <a:pt x="51" y="14"/>
                </a:lnTo>
                <a:lnTo>
                  <a:pt x="53" y="17"/>
                </a:lnTo>
                <a:lnTo>
                  <a:pt x="55" y="21"/>
                </a:lnTo>
                <a:lnTo>
                  <a:pt x="55" y="22"/>
                </a:lnTo>
                <a:lnTo>
                  <a:pt x="53" y="21"/>
                </a:lnTo>
                <a:lnTo>
                  <a:pt x="51" y="23"/>
                </a:lnTo>
                <a:lnTo>
                  <a:pt x="49" y="24"/>
                </a:lnTo>
                <a:lnTo>
                  <a:pt x="46" y="26"/>
                </a:lnTo>
                <a:lnTo>
                  <a:pt x="45" y="26"/>
                </a:lnTo>
                <a:lnTo>
                  <a:pt x="45" y="26"/>
                </a:lnTo>
                <a:lnTo>
                  <a:pt x="45" y="25"/>
                </a:lnTo>
                <a:lnTo>
                  <a:pt x="44" y="23"/>
                </a:lnTo>
                <a:lnTo>
                  <a:pt x="44" y="23"/>
                </a:lnTo>
                <a:lnTo>
                  <a:pt x="42" y="25"/>
                </a:lnTo>
                <a:lnTo>
                  <a:pt x="41" y="28"/>
                </a:lnTo>
                <a:lnTo>
                  <a:pt x="40" y="28"/>
                </a:lnTo>
                <a:lnTo>
                  <a:pt x="39" y="27"/>
                </a:lnTo>
                <a:lnTo>
                  <a:pt x="39" y="27"/>
                </a:lnTo>
                <a:lnTo>
                  <a:pt x="38" y="26"/>
                </a:lnTo>
                <a:lnTo>
                  <a:pt x="38" y="26"/>
                </a:lnTo>
                <a:lnTo>
                  <a:pt x="37" y="25"/>
                </a:lnTo>
                <a:lnTo>
                  <a:pt x="37" y="25"/>
                </a:lnTo>
                <a:lnTo>
                  <a:pt x="34" y="24"/>
                </a:lnTo>
                <a:lnTo>
                  <a:pt x="33" y="22"/>
                </a:lnTo>
                <a:lnTo>
                  <a:pt x="32" y="21"/>
                </a:lnTo>
                <a:lnTo>
                  <a:pt x="31" y="20"/>
                </a:lnTo>
                <a:lnTo>
                  <a:pt x="26" y="21"/>
                </a:lnTo>
                <a:lnTo>
                  <a:pt x="12" y="25"/>
                </a:lnTo>
                <a:lnTo>
                  <a:pt x="11" y="25"/>
                </a:lnTo>
                <a:lnTo>
                  <a:pt x="11" y="25"/>
                </a:lnTo>
                <a:lnTo>
                  <a:pt x="10" y="24"/>
                </a:lnTo>
                <a:lnTo>
                  <a:pt x="1" y="27"/>
                </a:lnTo>
                <a:lnTo>
                  <a:pt x="0" y="26"/>
                </a:lnTo>
                <a:lnTo>
                  <a:pt x="0" y="12"/>
                </a:lnTo>
              </a:path>
            </a:pathLst>
          </a:custGeom>
          <a:solidFill>
            <a:srgbClr val="669900"/>
          </a:solidFill>
          <a:ln w="25400">
            <a:solidFill>
              <a:schemeClr val="bg1"/>
            </a:solidFill>
            <a:round/>
            <a:headEnd/>
            <a:tailEnd/>
          </a:ln>
        </p:spPr>
        <p:txBody>
          <a:bodyPr/>
          <a:lstStyle/>
          <a:p>
            <a:endParaRPr lang="en-US"/>
          </a:p>
        </p:txBody>
      </p:sp>
      <p:sp>
        <p:nvSpPr>
          <p:cNvPr id="319533" name="Freeform 45"/>
          <p:cNvSpPr>
            <a:spLocks/>
          </p:cNvSpPr>
          <p:nvPr/>
        </p:nvSpPr>
        <p:spPr bwMode="auto">
          <a:xfrm>
            <a:off x="8307388" y="2032000"/>
            <a:ext cx="141287" cy="150813"/>
          </a:xfrm>
          <a:custGeom>
            <a:avLst/>
            <a:gdLst/>
            <a:ahLst/>
            <a:cxnLst>
              <a:cxn ang="0">
                <a:pos x="0" y="1"/>
              </a:cxn>
              <a:cxn ang="0">
                <a:pos x="4" y="12"/>
              </a:cxn>
              <a:cxn ang="0">
                <a:pos x="3" y="13"/>
              </a:cxn>
              <a:cxn ang="0">
                <a:pos x="3" y="14"/>
              </a:cxn>
              <a:cxn ang="0">
                <a:pos x="3" y="15"/>
              </a:cxn>
              <a:cxn ang="0">
                <a:pos x="3" y="15"/>
              </a:cxn>
              <a:cxn ang="0">
                <a:pos x="4" y="15"/>
              </a:cxn>
              <a:cxn ang="0">
                <a:pos x="7" y="13"/>
              </a:cxn>
              <a:cxn ang="0">
                <a:pos x="9" y="12"/>
              </a:cxn>
              <a:cxn ang="0">
                <a:pos x="9" y="11"/>
              </a:cxn>
              <a:cxn ang="0">
                <a:pos x="8" y="10"/>
              </a:cxn>
              <a:cxn ang="0">
                <a:pos x="8" y="8"/>
              </a:cxn>
              <a:cxn ang="0">
                <a:pos x="10" y="6"/>
              </a:cxn>
              <a:cxn ang="0">
                <a:pos x="10" y="7"/>
              </a:cxn>
              <a:cxn ang="0">
                <a:pos x="10" y="8"/>
              </a:cxn>
              <a:cxn ang="0">
                <a:pos x="10" y="11"/>
              </a:cxn>
              <a:cxn ang="0">
                <a:pos x="11" y="11"/>
              </a:cxn>
              <a:cxn ang="0">
                <a:pos x="12" y="11"/>
              </a:cxn>
              <a:cxn ang="0">
                <a:pos x="12" y="10"/>
              </a:cxn>
              <a:cxn ang="0">
                <a:pos x="12" y="10"/>
              </a:cxn>
              <a:cxn ang="0">
                <a:pos x="13" y="9"/>
              </a:cxn>
              <a:cxn ang="0">
                <a:pos x="15" y="8"/>
              </a:cxn>
              <a:cxn ang="0">
                <a:pos x="15" y="8"/>
              </a:cxn>
              <a:cxn ang="0">
                <a:pos x="14" y="7"/>
              </a:cxn>
              <a:cxn ang="0">
                <a:pos x="14" y="6"/>
              </a:cxn>
              <a:cxn ang="0">
                <a:pos x="13" y="6"/>
              </a:cxn>
              <a:cxn ang="0">
                <a:pos x="13" y="6"/>
              </a:cxn>
              <a:cxn ang="0">
                <a:pos x="12" y="5"/>
              </a:cxn>
              <a:cxn ang="0">
                <a:pos x="12" y="4"/>
              </a:cxn>
              <a:cxn ang="0">
                <a:pos x="9" y="4"/>
              </a:cxn>
              <a:cxn ang="0">
                <a:pos x="8" y="2"/>
              </a:cxn>
              <a:cxn ang="0">
                <a:pos x="7" y="1"/>
              </a:cxn>
              <a:cxn ang="0">
                <a:pos x="6" y="0"/>
              </a:cxn>
              <a:cxn ang="0">
                <a:pos x="0" y="1"/>
              </a:cxn>
            </a:cxnLst>
            <a:rect l="0" t="0" r="r" b="b"/>
            <a:pathLst>
              <a:path w="15" h="15">
                <a:moveTo>
                  <a:pt x="0" y="1"/>
                </a:moveTo>
                <a:lnTo>
                  <a:pt x="4" y="12"/>
                </a:lnTo>
                <a:lnTo>
                  <a:pt x="3" y="13"/>
                </a:lnTo>
                <a:lnTo>
                  <a:pt x="3" y="14"/>
                </a:lnTo>
                <a:lnTo>
                  <a:pt x="3" y="15"/>
                </a:lnTo>
                <a:lnTo>
                  <a:pt x="3" y="15"/>
                </a:lnTo>
                <a:lnTo>
                  <a:pt x="4" y="15"/>
                </a:lnTo>
                <a:lnTo>
                  <a:pt x="7" y="13"/>
                </a:lnTo>
                <a:lnTo>
                  <a:pt x="9" y="12"/>
                </a:lnTo>
                <a:lnTo>
                  <a:pt x="9" y="11"/>
                </a:lnTo>
                <a:lnTo>
                  <a:pt x="8" y="10"/>
                </a:lnTo>
                <a:lnTo>
                  <a:pt x="8" y="8"/>
                </a:lnTo>
                <a:lnTo>
                  <a:pt x="10" y="6"/>
                </a:lnTo>
                <a:lnTo>
                  <a:pt x="10" y="7"/>
                </a:lnTo>
                <a:lnTo>
                  <a:pt x="10" y="8"/>
                </a:lnTo>
                <a:lnTo>
                  <a:pt x="10" y="11"/>
                </a:lnTo>
                <a:lnTo>
                  <a:pt x="11" y="11"/>
                </a:lnTo>
                <a:lnTo>
                  <a:pt x="12" y="11"/>
                </a:lnTo>
                <a:lnTo>
                  <a:pt x="12" y="10"/>
                </a:lnTo>
                <a:lnTo>
                  <a:pt x="12" y="10"/>
                </a:lnTo>
                <a:lnTo>
                  <a:pt x="13" y="9"/>
                </a:lnTo>
                <a:lnTo>
                  <a:pt x="15" y="8"/>
                </a:lnTo>
                <a:lnTo>
                  <a:pt x="15" y="8"/>
                </a:lnTo>
                <a:lnTo>
                  <a:pt x="14" y="7"/>
                </a:lnTo>
                <a:lnTo>
                  <a:pt x="14" y="6"/>
                </a:lnTo>
                <a:lnTo>
                  <a:pt x="13" y="6"/>
                </a:lnTo>
                <a:lnTo>
                  <a:pt x="13" y="6"/>
                </a:lnTo>
                <a:lnTo>
                  <a:pt x="12" y="5"/>
                </a:lnTo>
                <a:lnTo>
                  <a:pt x="12" y="4"/>
                </a:lnTo>
                <a:lnTo>
                  <a:pt x="9" y="4"/>
                </a:lnTo>
                <a:lnTo>
                  <a:pt x="8" y="2"/>
                </a:lnTo>
                <a:lnTo>
                  <a:pt x="7" y="1"/>
                </a:lnTo>
                <a:lnTo>
                  <a:pt x="6" y="0"/>
                </a:lnTo>
                <a:lnTo>
                  <a:pt x="0" y="1"/>
                </a:lnTo>
              </a:path>
            </a:pathLst>
          </a:custGeom>
          <a:solidFill>
            <a:srgbClr val="FFBF3F"/>
          </a:solidFill>
          <a:ln w="25400">
            <a:solidFill>
              <a:schemeClr val="bg1"/>
            </a:solidFill>
            <a:round/>
            <a:headEnd/>
            <a:tailEnd/>
          </a:ln>
        </p:spPr>
        <p:txBody>
          <a:bodyPr/>
          <a:lstStyle/>
          <a:p>
            <a:endParaRPr lang="en-US"/>
          </a:p>
        </p:txBody>
      </p:sp>
      <p:sp>
        <p:nvSpPr>
          <p:cNvPr id="319534" name="Freeform 46"/>
          <p:cNvSpPr>
            <a:spLocks/>
          </p:cNvSpPr>
          <p:nvPr/>
        </p:nvSpPr>
        <p:spPr bwMode="auto">
          <a:xfrm>
            <a:off x="7951788" y="1428750"/>
            <a:ext cx="271462" cy="522288"/>
          </a:xfrm>
          <a:custGeom>
            <a:avLst/>
            <a:gdLst/>
            <a:ahLst/>
            <a:cxnLst>
              <a:cxn ang="0">
                <a:pos x="0" y="7"/>
              </a:cxn>
              <a:cxn ang="0">
                <a:pos x="1" y="9"/>
              </a:cxn>
              <a:cxn ang="0">
                <a:pos x="1" y="10"/>
              </a:cxn>
              <a:cxn ang="0">
                <a:pos x="2" y="11"/>
              </a:cxn>
              <a:cxn ang="0">
                <a:pos x="2" y="11"/>
              </a:cxn>
              <a:cxn ang="0">
                <a:pos x="4" y="17"/>
              </a:cxn>
              <a:cxn ang="0">
                <a:pos x="5" y="22"/>
              </a:cxn>
              <a:cxn ang="0">
                <a:pos x="4" y="24"/>
              </a:cxn>
              <a:cxn ang="0">
                <a:pos x="4" y="26"/>
              </a:cxn>
              <a:cxn ang="0">
                <a:pos x="7" y="32"/>
              </a:cxn>
              <a:cxn ang="0">
                <a:pos x="6" y="35"/>
              </a:cxn>
              <a:cxn ang="0">
                <a:pos x="7" y="35"/>
              </a:cxn>
              <a:cxn ang="0">
                <a:pos x="7" y="35"/>
              </a:cxn>
              <a:cxn ang="0">
                <a:pos x="7" y="35"/>
              </a:cxn>
              <a:cxn ang="0">
                <a:pos x="8" y="35"/>
              </a:cxn>
              <a:cxn ang="0">
                <a:pos x="10" y="37"/>
              </a:cxn>
              <a:cxn ang="0">
                <a:pos x="10" y="42"/>
              </a:cxn>
              <a:cxn ang="0">
                <a:pos x="10" y="45"/>
              </a:cxn>
              <a:cxn ang="0">
                <a:pos x="12" y="48"/>
              </a:cxn>
              <a:cxn ang="0">
                <a:pos x="13" y="52"/>
              </a:cxn>
              <a:cxn ang="0">
                <a:pos x="24" y="49"/>
              </a:cxn>
              <a:cxn ang="0">
                <a:pos x="24" y="48"/>
              </a:cxn>
              <a:cxn ang="0">
                <a:pos x="23" y="47"/>
              </a:cxn>
              <a:cxn ang="0">
                <a:pos x="23" y="45"/>
              </a:cxn>
              <a:cxn ang="0">
                <a:pos x="23" y="44"/>
              </a:cxn>
              <a:cxn ang="0">
                <a:pos x="23" y="42"/>
              </a:cxn>
              <a:cxn ang="0">
                <a:pos x="22" y="34"/>
              </a:cxn>
              <a:cxn ang="0">
                <a:pos x="22" y="31"/>
              </a:cxn>
              <a:cxn ang="0">
                <a:pos x="23" y="26"/>
              </a:cxn>
              <a:cxn ang="0">
                <a:pos x="24" y="23"/>
              </a:cxn>
              <a:cxn ang="0">
                <a:pos x="24" y="21"/>
              </a:cxn>
              <a:cxn ang="0">
                <a:pos x="23" y="19"/>
              </a:cxn>
              <a:cxn ang="0">
                <a:pos x="23" y="17"/>
              </a:cxn>
              <a:cxn ang="0">
                <a:pos x="24" y="16"/>
              </a:cxn>
              <a:cxn ang="0">
                <a:pos x="27" y="13"/>
              </a:cxn>
              <a:cxn ang="0">
                <a:pos x="29" y="9"/>
              </a:cxn>
              <a:cxn ang="0">
                <a:pos x="27" y="6"/>
              </a:cxn>
              <a:cxn ang="0">
                <a:pos x="27" y="5"/>
              </a:cxn>
              <a:cxn ang="0">
                <a:pos x="27" y="4"/>
              </a:cxn>
              <a:cxn ang="0">
                <a:pos x="27" y="3"/>
              </a:cxn>
              <a:cxn ang="0">
                <a:pos x="26" y="0"/>
              </a:cxn>
              <a:cxn ang="0">
                <a:pos x="0" y="7"/>
              </a:cxn>
            </a:cxnLst>
            <a:rect l="0" t="0" r="r" b="b"/>
            <a:pathLst>
              <a:path w="29" h="52">
                <a:moveTo>
                  <a:pt x="0" y="7"/>
                </a:moveTo>
                <a:lnTo>
                  <a:pt x="1" y="9"/>
                </a:lnTo>
                <a:lnTo>
                  <a:pt x="1" y="10"/>
                </a:lnTo>
                <a:lnTo>
                  <a:pt x="2" y="11"/>
                </a:lnTo>
                <a:lnTo>
                  <a:pt x="2" y="11"/>
                </a:lnTo>
                <a:lnTo>
                  <a:pt x="4" y="17"/>
                </a:lnTo>
                <a:lnTo>
                  <a:pt x="5" y="22"/>
                </a:lnTo>
                <a:lnTo>
                  <a:pt x="4" y="24"/>
                </a:lnTo>
                <a:lnTo>
                  <a:pt x="4" y="26"/>
                </a:lnTo>
                <a:lnTo>
                  <a:pt x="7" y="32"/>
                </a:lnTo>
                <a:lnTo>
                  <a:pt x="6" y="35"/>
                </a:lnTo>
                <a:lnTo>
                  <a:pt x="7" y="35"/>
                </a:lnTo>
                <a:lnTo>
                  <a:pt x="7" y="35"/>
                </a:lnTo>
                <a:lnTo>
                  <a:pt x="7" y="35"/>
                </a:lnTo>
                <a:lnTo>
                  <a:pt x="8" y="35"/>
                </a:lnTo>
                <a:lnTo>
                  <a:pt x="10" y="37"/>
                </a:lnTo>
                <a:lnTo>
                  <a:pt x="10" y="42"/>
                </a:lnTo>
                <a:lnTo>
                  <a:pt x="10" y="45"/>
                </a:lnTo>
                <a:lnTo>
                  <a:pt x="12" y="48"/>
                </a:lnTo>
                <a:lnTo>
                  <a:pt x="13" y="52"/>
                </a:lnTo>
                <a:lnTo>
                  <a:pt x="24" y="49"/>
                </a:lnTo>
                <a:lnTo>
                  <a:pt x="24" y="48"/>
                </a:lnTo>
                <a:lnTo>
                  <a:pt x="23" y="47"/>
                </a:lnTo>
                <a:lnTo>
                  <a:pt x="23" y="45"/>
                </a:lnTo>
                <a:lnTo>
                  <a:pt x="23" y="44"/>
                </a:lnTo>
                <a:lnTo>
                  <a:pt x="23" y="42"/>
                </a:lnTo>
                <a:lnTo>
                  <a:pt x="22" y="34"/>
                </a:lnTo>
                <a:lnTo>
                  <a:pt x="22" y="31"/>
                </a:lnTo>
                <a:lnTo>
                  <a:pt x="23" y="26"/>
                </a:lnTo>
                <a:lnTo>
                  <a:pt x="24" y="23"/>
                </a:lnTo>
                <a:lnTo>
                  <a:pt x="24" y="21"/>
                </a:lnTo>
                <a:lnTo>
                  <a:pt x="23" y="19"/>
                </a:lnTo>
                <a:lnTo>
                  <a:pt x="23" y="17"/>
                </a:lnTo>
                <a:lnTo>
                  <a:pt x="24" y="16"/>
                </a:lnTo>
                <a:lnTo>
                  <a:pt x="27" y="13"/>
                </a:lnTo>
                <a:lnTo>
                  <a:pt x="29" y="9"/>
                </a:lnTo>
                <a:lnTo>
                  <a:pt x="27" y="6"/>
                </a:lnTo>
                <a:lnTo>
                  <a:pt x="27" y="5"/>
                </a:lnTo>
                <a:lnTo>
                  <a:pt x="27" y="4"/>
                </a:lnTo>
                <a:lnTo>
                  <a:pt x="27" y="3"/>
                </a:lnTo>
                <a:lnTo>
                  <a:pt x="26" y="0"/>
                </a:lnTo>
                <a:lnTo>
                  <a:pt x="0" y="7"/>
                </a:lnTo>
              </a:path>
            </a:pathLst>
          </a:custGeom>
          <a:solidFill>
            <a:srgbClr val="FFBF3F"/>
          </a:solidFill>
          <a:ln w="25400">
            <a:solidFill>
              <a:schemeClr val="bg1"/>
            </a:solidFill>
            <a:round/>
            <a:headEnd/>
            <a:tailEnd/>
          </a:ln>
        </p:spPr>
        <p:txBody>
          <a:bodyPr/>
          <a:lstStyle/>
          <a:p>
            <a:endParaRPr lang="en-US"/>
          </a:p>
        </p:txBody>
      </p:sp>
      <p:sp>
        <p:nvSpPr>
          <p:cNvPr id="319535" name="Freeform 47"/>
          <p:cNvSpPr>
            <a:spLocks/>
          </p:cNvSpPr>
          <p:nvPr/>
        </p:nvSpPr>
        <p:spPr bwMode="auto">
          <a:xfrm>
            <a:off x="8158163" y="1347788"/>
            <a:ext cx="242887" cy="573087"/>
          </a:xfrm>
          <a:custGeom>
            <a:avLst/>
            <a:gdLst/>
            <a:ahLst/>
            <a:cxnLst>
              <a:cxn ang="0">
                <a:pos x="26" y="49"/>
              </a:cxn>
              <a:cxn ang="0">
                <a:pos x="25" y="48"/>
              </a:cxn>
              <a:cxn ang="0">
                <a:pos x="24" y="48"/>
              </a:cxn>
              <a:cxn ang="0">
                <a:pos x="23" y="51"/>
              </a:cxn>
              <a:cxn ang="0">
                <a:pos x="21" y="51"/>
              </a:cxn>
              <a:cxn ang="0">
                <a:pos x="22" y="52"/>
              </a:cxn>
              <a:cxn ang="0">
                <a:pos x="21" y="53"/>
              </a:cxn>
              <a:cxn ang="0">
                <a:pos x="21" y="52"/>
              </a:cxn>
              <a:cxn ang="0">
                <a:pos x="20" y="53"/>
              </a:cxn>
              <a:cxn ang="0">
                <a:pos x="20" y="53"/>
              </a:cxn>
              <a:cxn ang="0">
                <a:pos x="2" y="57"/>
              </a:cxn>
              <a:cxn ang="0">
                <a:pos x="2" y="56"/>
              </a:cxn>
              <a:cxn ang="0">
                <a:pos x="1" y="55"/>
              </a:cxn>
              <a:cxn ang="0">
                <a:pos x="1" y="53"/>
              </a:cxn>
              <a:cxn ang="0">
                <a:pos x="2" y="52"/>
              </a:cxn>
              <a:cxn ang="0">
                <a:pos x="1" y="50"/>
              </a:cxn>
              <a:cxn ang="0">
                <a:pos x="0" y="42"/>
              </a:cxn>
              <a:cxn ang="0">
                <a:pos x="0" y="39"/>
              </a:cxn>
              <a:cxn ang="0">
                <a:pos x="1" y="35"/>
              </a:cxn>
              <a:cxn ang="0">
                <a:pos x="2" y="31"/>
              </a:cxn>
              <a:cxn ang="0">
                <a:pos x="2" y="29"/>
              </a:cxn>
              <a:cxn ang="0">
                <a:pos x="1" y="27"/>
              </a:cxn>
              <a:cxn ang="0">
                <a:pos x="1" y="25"/>
              </a:cxn>
              <a:cxn ang="0">
                <a:pos x="2" y="24"/>
              </a:cxn>
              <a:cxn ang="0">
                <a:pos x="5" y="21"/>
              </a:cxn>
              <a:cxn ang="0">
                <a:pos x="7" y="17"/>
              </a:cxn>
              <a:cxn ang="0">
                <a:pos x="5" y="14"/>
              </a:cxn>
              <a:cxn ang="0">
                <a:pos x="5" y="13"/>
              </a:cxn>
              <a:cxn ang="0">
                <a:pos x="5" y="12"/>
              </a:cxn>
              <a:cxn ang="0">
                <a:pos x="5" y="11"/>
              </a:cxn>
              <a:cxn ang="0">
                <a:pos x="4" y="8"/>
              </a:cxn>
              <a:cxn ang="0">
                <a:pos x="5" y="4"/>
              </a:cxn>
              <a:cxn ang="0">
                <a:pos x="4" y="3"/>
              </a:cxn>
              <a:cxn ang="0">
                <a:pos x="5" y="3"/>
              </a:cxn>
              <a:cxn ang="0">
                <a:pos x="6" y="3"/>
              </a:cxn>
              <a:cxn ang="0">
                <a:pos x="6" y="1"/>
              </a:cxn>
              <a:cxn ang="0">
                <a:pos x="7" y="2"/>
              </a:cxn>
              <a:cxn ang="0">
                <a:pos x="8" y="1"/>
              </a:cxn>
              <a:cxn ang="0">
                <a:pos x="9" y="0"/>
              </a:cxn>
              <a:cxn ang="0">
                <a:pos x="21" y="35"/>
              </a:cxn>
              <a:cxn ang="0">
                <a:pos x="21" y="36"/>
              </a:cxn>
              <a:cxn ang="0">
                <a:pos x="21" y="38"/>
              </a:cxn>
              <a:cxn ang="0">
                <a:pos x="21" y="38"/>
              </a:cxn>
              <a:cxn ang="0">
                <a:pos x="24" y="40"/>
              </a:cxn>
              <a:cxn ang="0">
                <a:pos x="24" y="41"/>
              </a:cxn>
              <a:cxn ang="0">
                <a:pos x="25" y="42"/>
              </a:cxn>
              <a:cxn ang="0">
                <a:pos x="25" y="43"/>
              </a:cxn>
              <a:cxn ang="0">
                <a:pos x="26" y="46"/>
              </a:cxn>
              <a:cxn ang="0">
                <a:pos x="26" y="46"/>
              </a:cxn>
              <a:cxn ang="0">
                <a:pos x="26" y="48"/>
              </a:cxn>
              <a:cxn ang="0">
                <a:pos x="26" y="49"/>
              </a:cxn>
            </a:cxnLst>
            <a:rect l="0" t="0" r="r" b="b"/>
            <a:pathLst>
              <a:path w="26" h="57">
                <a:moveTo>
                  <a:pt x="26" y="49"/>
                </a:moveTo>
                <a:lnTo>
                  <a:pt x="25" y="48"/>
                </a:lnTo>
                <a:lnTo>
                  <a:pt x="24" y="48"/>
                </a:lnTo>
                <a:lnTo>
                  <a:pt x="23" y="51"/>
                </a:lnTo>
                <a:lnTo>
                  <a:pt x="21" y="51"/>
                </a:lnTo>
                <a:lnTo>
                  <a:pt x="22" y="52"/>
                </a:lnTo>
                <a:lnTo>
                  <a:pt x="21" y="53"/>
                </a:lnTo>
                <a:lnTo>
                  <a:pt x="21" y="52"/>
                </a:lnTo>
                <a:lnTo>
                  <a:pt x="20" y="53"/>
                </a:lnTo>
                <a:lnTo>
                  <a:pt x="20" y="53"/>
                </a:lnTo>
                <a:lnTo>
                  <a:pt x="2" y="57"/>
                </a:lnTo>
                <a:lnTo>
                  <a:pt x="2" y="56"/>
                </a:lnTo>
                <a:lnTo>
                  <a:pt x="1" y="55"/>
                </a:lnTo>
                <a:lnTo>
                  <a:pt x="1" y="53"/>
                </a:lnTo>
                <a:lnTo>
                  <a:pt x="2" y="52"/>
                </a:lnTo>
                <a:lnTo>
                  <a:pt x="1" y="50"/>
                </a:lnTo>
                <a:lnTo>
                  <a:pt x="0" y="42"/>
                </a:lnTo>
                <a:lnTo>
                  <a:pt x="0" y="39"/>
                </a:lnTo>
                <a:lnTo>
                  <a:pt x="1" y="35"/>
                </a:lnTo>
                <a:lnTo>
                  <a:pt x="2" y="31"/>
                </a:lnTo>
                <a:lnTo>
                  <a:pt x="2" y="29"/>
                </a:lnTo>
                <a:lnTo>
                  <a:pt x="1" y="27"/>
                </a:lnTo>
                <a:lnTo>
                  <a:pt x="1" y="25"/>
                </a:lnTo>
                <a:lnTo>
                  <a:pt x="2" y="24"/>
                </a:lnTo>
                <a:lnTo>
                  <a:pt x="5" y="21"/>
                </a:lnTo>
                <a:lnTo>
                  <a:pt x="7" y="17"/>
                </a:lnTo>
                <a:lnTo>
                  <a:pt x="5" y="14"/>
                </a:lnTo>
                <a:lnTo>
                  <a:pt x="5" y="13"/>
                </a:lnTo>
                <a:lnTo>
                  <a:pt x="5" y="12"/>
                </a:lnTo>
                <a:lnTo>
                  <a:pt x="5" y="11"/>
                </a:lnTo>
                <a:lnTo>
                  <a:pt x="4" y="8"/>
                </a:lnTo>
                <a:lnTo>
                  <a:pt x="5" y="4"/>
                </a:lnTo>
                <a:lnTo>
                  <a:pt x="4" y="3"/>
                </a:lnTo>
                <a:lnTo>
                  <a:pt x="5" y="3"/>
                </a:lnTo>
                <a:lnTo>
                  <a:pt x="6" y="3"/>
                </a:lnTo>
                <a:lnTo>
                  <a:pt x="6" y="1"/>
                </a:lnTo>
                <a:lnTo>
                  <a:pt x="7" y="2"/>
                </a:lnTo>
                <a:lnTo>
                  <a:pt x="8" y="1"/>
                </a:lnTo>
                <a:lnTo>
                  <a:pt x="9" y="0"/>
                </a:lnTo>
                <a:lnTo>
                  <a:pt x="21" y="35"/>
                </a:lnTo>
                <a:lnTo>
                  <a:pt x="21" y="36"/>
                </a:lnTo>
                <a:lnTo>
                  <a:pt x="21" y="38"/>
                </a:lnTo>
                <a:lnTo>
                  <a:pt x="21" y="38"/>
                </a:lnTo>
                <a:lnTo>
                  <a:pt x="24" y="40"/>
                </a:lnTo>
                <a:lnTo>
                  <a:pt x="24" y="41"/>
                </a:lnTo>
                <a:lnTo>
                  <a:pt x="25" y="42"/>
                </a:lnTo>
                <a:lnTo>
                  <a:pt x="25" y="43"/>
                </a:lnTo>
                <a:lnTo>
                  <a:pt x="26" y="46"/>
                </a:lnTo>
                <a:lnTo>
                  <a:pt x="26" y="46"/>
                </a:lnTo>
                <a:lnTo>
                  <a:pt x="26" y="48"/>
                </a:lnTo>
                <a:lnTo>
                  <a:pt x="26" y="49"/>
                </a:lnTo>
              </a:path>
            </a:pathLst>
          </a:custGeom>
          <a:solidFill>
            <a:srgbClr val="FFBF3F"/>
          </a:solidFill>
          <a:ln w="25400">
            <a:solidFill>
              <a:schemeClr val="bg1"/>
            </a:solidFill>
            <a:round/>
            <a:headEnd/>
            <a:tailEnd/>
          </a:ln>
        </p:spPr>
        <p:txBody>
          <a:bodyPr/>
          <a:lstStyle/>
          <a:p>
            <a:endParaRPr lang="en-US"/>
          </a:p>
        </p:txBody>
      </p:sp>
      <p:sp>
        <p:nvSpPr>
          <p:cNvPr id="319536" name="Freeform 48"/>
          <p:cNvSpPr>
            <a:spLocks/>
          </p:cNvSpPr>
          <p:nvPr/>
        </p:nvSpPr>
        <p:spPr bwMode="auto">
          <a:xfrm>
            <a:off x="8242300" y="825500"/>
            <a:ext cx="561975" cy="984250"/>
          </a:xfrm>
          <a:custGeom>
            <a:avLst/>
            <a:gdLst/>
            <a:ahLst/>
            <a:cxnLst>
              <a:cxn ang="0">
                <a:pos x="12" y="87"/>
              </a:cxn>
              <a:cxn ang="0">
                <a:pos x="12" y="90"/>
              </a:cxn>
              <a:cxn ang="0">
                <a:pos x="15" y="92"/>
              </a:cxn>
              <a:cxn ang="0">
                <a:pos x="16" y="94"/>
              </a:cxn>
              <a:cxn ang="0">
                <a:pos x="17" y="98"/>
              </a:cxn>
              <a:cxn ang="0">
                <a:pos x="18" y="95"/>
              </a:cxn>
              <a:cxn ang="0">
                <a:pos x="20" y="89"/>
              </a:cxn>
              <a:cxn ang="0">
                <a:pos x="22" y="84"/>
              </a:cxn>
              <a:cxn ang="0">
                <a:pos x="21" y="83"/>
              </a:cxn>
              <a:cxn ang="0">
                <a:pos x="25" y="77"/>
              </a:cxn>
              <a:cxn ang="0">
                <a:pos x="26" y="79"/>
              </a:cxn>
              <a:cxn ang="0">
                <a:pos x="27" y="79"/>
              </a:cxn>
              <a:cxn ang="0">
                <a:pos x="27" y="76"/>
              </a:cxn>
              <a:cxn ang="0">
                <a:pos x="31" y="75"/>
              </a:cxn>
              <a:cxn ang="0">
                <a:pos x="32" y="72"/>
              </a:cxn>
              <a:cxn ang="0">
                <a:pos x="34" y="72"/>
              </a:cxn>
              <a:cxn ang="0">
                <a:pos x="36" y="69"/>
              </a:cxn>
              <a:cxn ang="0">
                <a:pos x="37" y="65"/>
              </a:cxn>
              <a:cxn ang="0">
                <a:pos x="38" y="63"/>
              </a:cxn>
              <a:cxn ang="0">
                <a:pos x="41" y="63"/>
              </a:cxn>
              <a:cxn ang="0">
                <a:pos x="43" y="60"/>
              </a:cxn>
              <a:cxn ang="0">
                <a:pos x="45" y="58"/>
              </a:cxn>
              <a:cxn ang="0">
                <a:pos x="48" y="59"/>
              </a:cxn>
              <a:cxn ang="0">
                <a:pos x="53" y="54"/>
              </a:cxn>
              <a:cxn ang="0">
                <a:pos x="57" y="50"/>
              </a:cxn>
              <a:cxn ang="0">
                <a:pos x="58" y="50"/>
              </a:cxn>
              <a:cxn ang="0">
                <a:pos x="60" y="47"/>
              </a:cxn>
              <a:cxn ang="0">
                <a:pos x="59" y="45"/>
              </a:cxn>
              <a:cxn ang="0">
                <a:pos x="58" y="45"/>
              </a:cxn>
              <a:cxn ang="0">
                <a:pos x="59" y="44"/>
              </a:cxn>
              <a:cxn ang="0">
                <a:pos x="57" y="40"/>
              </a:cxn>
              <a:cxn ang="0">
                <a:pos x="55" y="39"/>
              </a:cxn>
              <a:cxn ang="0">
                <a:pos x="53" y="40"/>
              </a:cxn>
              <a:cxn ang="0">
                <a:pos x="50" y="34"/>
              </a:cxn>
              <a:cxn ang="0">
                <a:pos x="51" y="33"/>
              </a:cxn>
              <a:cxn ang="0">
                <a:pos x="49" y="32"/>
              </a:cxn>
              <a:cxn ang="0">
                <a:pos x="46" y="32"/>
              </a:cxn>
              <a:cxn ang="0">
                <a:pos x="44" y="31"/>
              </a:cxn>
              <a:cxn ang="0">
                <a:pos x="43" y="27"/>
              </a:cxn>
              <a:cxn ang="0">
                <a:pos x="30" y="1"/>
              </a:cxn>
              <a:cxn ang="0">
                <a:pos x="26" y="1"/>
              </a:cxn>
              <a:cxn ang="0">
                <a:pos x="25" y="3"/>
              </a:cxn>
              <a:cxn ang="0">
                <a:pos x="22" y="4"/>
              </a:cxn>
              <a:cxn ang="0">
                <a:pos x="18" y="7"/>
              </a:cxn>
              <a:cxn ang="0">
                <a:pos x="17" y="3"/>
              </a:cxn>
              <a:cxn ang="0">
                <a:pos x="15" y="2"/>
              </a:cxn>
              <a:cxn ang="0">
                <a:pos x="8" y="21"/>
              </a:cxn>
              <a:cxn ang="0">
                <a:pos x="9" y="24"/>
              </a:cxn>
              <a:cxn ang="0">
                <a:pos x="8" y="28"/>
              </a:cxn>
              <a:cxn ang="0">
                <a:pos x="6" y="30"/>
              </a:cxn>
              <a:cxn ang="0">
                <a:pos x="7" y="40"/>
              </a:cxn>
              <a:cxn ang="0">
                <a:pos x="5" y="45"/>
              </a:cxn>
              <a:cxn ang="0">
                <a:pos x="5" y="49"/>
              </a:cxn>
              <a:cxn ang="0">
                <a:pos x="4" y="49"/>
              </a:cxn>
              <a:cxn ang="0">
                <a:pos x="4" y="52"/>
              </a:cxn>
              <a:cxn ang="0">
                <a:pos x="2" y="51"/>
              </a:cxn>
            </a:cxnLst>
            <a:rect l="0" t="0" r="r" b="b"/>
            <a:pathLst>
              <a:path w="60" h="98">
                <a:moveTo>
                  <a:pt x="0" y="52"/>
                </a:moveTo>
                <a:lnTo>
                  <a:pt x="12" y="87"/>
                </a:lnTo>
                <a:lnTo>
                  <a:pt x="12" y="88"/>
                </a:lnTo>
                <a:lnTo>
                  <a:pt x="12" y="90"/>
                </a:lnTo>
                <a:lnTo>
                  <a:pt x="12" y="90"/>
                </a:lnTo>
                <a:lnTo>
                  <a:pt x="15" y="92"/>
                </a:lnTo>
                <a:lnTo>
                  <a:pt x="15" y="93"/>
                </a:lnTo>
                <a:lnTo>
                  <a:pt x="16" y="94"/>
                </a:lnTo>
                <a:lnTo>
                  <a:pt x="16" y="95"/>
                </a:lnTo>
                <a:lnTo>
                  <a:pt x="17" y="98"/>
                </a:lnTo>
                <a:lnTo>
                  <a:pt x="18" y="97"/>
                </a:lnTo>
                <a:lnTo>
                  <a:pt x="18" y="95"/>
                </a:lnTo>
                <a:lnTo>
                  <a:pt x="18" y="92"/>
                </a:lnTo>
                <a:lnTo>
                  <a:pt x="20" y="89"/>
                </a:lnTo>
                <a:lnTo>
                  <a:pt x="21" y="85"/>
                </a:lnTo>
                <a:lnTo>
                  <a:pt x="22" y="84"/>
                </a:lnTo>
                <a:lnTo>
                  <a:pt x="22" y="83"/>
                </a:lnTo>
                <a:lnTo>
                  <a:pt x="21" y="83"/>
                </a:lnTo>
                <a:lnTo>
                  <a:pt x="21" y="81"/>
                </a:lnTo>
                <a:lnTo>
                  <a:pt x="25" y="77"/>
                </a:lnTo>
                <a:lnTo>
                  <a:pt x="25" y="77"/>
                </a:lnTo>
                <a:lnTo>
                  <a:pt x="26" y="79"/>
                </a:lnTo>
                <a:lnTo>
                  <a:pt x="26" y="80"/>
                </a:lnTo>
                <a:lnTo>
                  <a:pt x="27" y="79"/>
                </a:lnTo>
                <a:lnTo>
                  <a:pt x="27" y="77"/>
                </a:lnTo>
                <a:lnTo>
                  <a:pt x="27" y="76"/>
                </a:lnTo>
                <a:lnTo>
                  <a:pt x="30" y="76"/>
                </a:lnTo>
                <a:lnTo>
                  <a:pt x="31" y="75"/>
                </a:lnTo>
                <a:lnTo>
                  <a:pt x="31" y="73"/>
                </a:lnTo>
                <a:lnTo>
                  <a:pt x="32" y="72"/>
                </a:lnTo>
                <a:lnTo>
                  <a:pt x="33" y="73"/>
                </a:lnTo>
                <a:lnTo>
                  <a:pt x="34" y="72"/>
                </a:lnTo>
                <a:lnTo>
                  <a:pt x="35" y="71"/>
                </a:lnTo>
                <a:lnTo>
                  <a:pt x="36" y="69"/>
                </a:lnTo>
                <a:lnTo>
                  <a:pt x="35" y="67"/>
                </a:lnTo>
                <a:lnTo>
                  <a:pt x="37" y="65"/>
                </a:lnTo>
                <a:lnTo>
                  <a:pt x="37" y="63"/>
                </a:lnTo>
                <a:lnTo>
                  <a:pt x="38" y="63"/>
                </a:lnTo>
                <a:lnTo>
                  <a:pt x="40" y="64"/>
                </a:lnTo>
                <a:lnTo>
                  <a:pt x="41" y="63"/>
                </a:lnTo>
                <a:lnTo>
                  <a:pt x="42" y="62"/>
                </a:lnTo>
                <a:lnTo>
                  <a:pt x="43" y="60"/>
                </a:lnTo>
                <a:lnTo>
                  <a:pt x="43" y="60"/>
                </a:lnTo>
                <a:lnTo>
                  <a:pt x="45" y="58"/>
                </a:lnTo>
                <a:lnTo>
                  <a:pt x="47" y="58"/>
                </a:lnTo>
                <a:lnTo>
                  <a:pt x="48" y="59"/>
                </a:lnTo>
                <a:lnTo>
                  <a:pt x="51" y="55"/>
                </a:lnTo>
                <a:lnTo>
                  <a:pt x="53" y="54"/>
                </a:lnTo>
                <a:lnTo>
                  <a:pt x="56" y="52"/>
                </a:lnTo>
                <a:lnTo>
                  <a:pt x="57" y="50"/>
                </a:lnTo>
                <a:lnTo>
                  <a:pt x="57" y="50"/>
                </a:lnTo>
                <a:lnTo>
                  <a:pt x="58" y="50"/>
                </a:lnTo>
                <a:lnTo>
                  <a:pt x="59" y="49"/>
                </a:lnTo>
                <a:lnTo>
                  <a:pt x="60" y="47"/>
                </a:lnTo>
                <a:lnTo>
                  <a:pt x="60" y="46"/>
                </a:lnTo>
                <a:lnTo>
                  <a:pt x="59" y="45"/>
                </a:lnTo>
                <a:lnTo>
                  <a:pt x="58" y="46"/>
                </a:lnTo>
                <a:lnTo>
                  <a:pt x="58" y="45"/>
                </a:lnTo>
                <a:lnTo>
                  <a:pt x="58" y="44"/>
                </a:lnTo>
                <a:lnTo>
                  <a:pt x="59" y="44"/>
                </a:lnTo>
                <a:lnTo>
                  <a:pt x="58" y="42"/>
                </a:lnTo>
                <a:lnTo>
                  <a:pt x="57" y="40"/>
                </a:lnTo>
                <a:lnTo>
                  <a:pt x="56" y="39"/>
                </a:lnTo>
                <a:lnTo>
                  <a:pt x="55" y="39"/>
                </a:lnTo>
                <a:lnTo>
                  <a:pt x="54" y="40"/>
                </a:lnTo>
                <a:lnTo>
                  <a:pt x="53" y="40"/>
                </a:lnTo>
                <a:lnTo>
                  <a:pt x="51" y="39"/>
                </a:lnTo>
                <a:lnTo>
                  <a:pt x="50" y="34"/>
                </a:lnTo>
                <a:lnTo>
                  <a:pt x="51" y="34"/>
                </a:lnTo>
                <a:lnTo>
                  <a:pt x="51" y="33"/>
                </a:lnTo>
                <a:lnTo>
                  <a:pt x="50" y="32"/>
                </a:lnTo>
                <a:lnTo>
                  <a:pt x="49" y="32"/>
                </a:lnTo>
                <a:lnTo>
                  <a:pt x="48" y="33"/>
                </a:lnTo>
                <a:lnTo>
                  <a:pt x="46" y="32"/>
                </a:lnTo>
                <a:lnTo>
                  <a:pt x="45" y="32"/>
                </a:lnTo>
                <a:lnTo>
                  <a:pt x="44" y="31"/>
                </a:lnTo>
                <a:lnTo>
                  <a:pt x="43" y="28"/>
                </a:lnTo>
                <a:lnTo>
                  <a:pt x="43" y="27"/>
                </a:lnTo>
                <a:lnTo>
                  <a:pt x="36" y="5"/>
                </a:lnTo>
                <a:lnTo>
                  <a:pt x="30" y="1"/>
                </a:lnTo>
                <a:lnTo>
                  <a:pt x="28" y="0"/>
                </a:lnTo>
                <a:lnTo>
                  <a:pt x="26" y="1"/>
                </a:lnTo>
                <a:lnTo>
                  <a:pt x="26" y="2"/>
                </a:lnTo>
                <a:lnTo>
                  <a:pt x="25" y="3"/>
                </a:lnTo>
                <a:lnTo>
                  <a:pt x="25" y="3"/>
                </a:lnTo>
                <a:lnTo>
                  <a:pt x="22" y="4"/>
                </a:lnTo>
                <a:lnTo>
                  <a:pt x="19" y="7"/>
                </a:lnTo>
                <a:lnTo>
                  <a:pt x="18" y="7"/>
                </a:lnTo>
                <a:lnTo>
                  <a:pt x="17" y="5"/>
                </a:lnTo>
                <a:lnTo>
                  <a:pt x="17" y="3"/>
                </a:lnTo>
                <a:lnTo>
                  <a:pt x="16" y="2"/>
                </a:lnTo>
                <a:lnTo>
                  <a:pt x="15" y="2"/>
                </a:lnTo>
                <a:lnTo>
                  <a:pt x="13" y="3"/>
                </a:lnTo>
                <a:lnTo>
                  <a:pt x="8" y="21"/>
                </a:lnTo>
                <a:lnTo>
                  <a:pt x="7" y="23"/>
                </a:lnTo>
                <a:lnTo>
                  <a:pt x="9" y="24"/>
                </a:lnTo>
                <a:lnTo>
                  <a:pt x="9" y="26"/>
                </a:lnTo>
                <a:lnTo>
                  <a:pt x="8" y="28"/>
                </a:lnTo>
                <a:lnTo>
                  <a:pt x="7" y="28"/>
                </a:lnTo>
                <a:lnTo>
                  <a:pt x="6" y="30"/>
                </a:lnTo>
                <a:lnTo>
                  <a:pt x="8" y="37"/>
                </a:lnTo>
                <a:lnTo>
                  <a:pt x="7" y="40"/>
                </a:lnTo>
                <a:lnTo>
                  <a:pt x="7" y="41"/>
                </a:lnTo>
                <a:lnTo>
                  <a:pt x="5" y="45"/>
                </a:lnTo>
                <a:lnTo>
                  <a:pt x="4" y="46"/>
                </a:lnTo>
                <a:lnTo>
                  <a:pt x="5" y="49"/>
                </a:lnTo>
                <a:lnTo>
                  <a:pt x="5" y="49"/>
                </a:lnTo>
                <a:lnTo>
                  <a:pt x="4" y="49"/>
                </a:lnTo>
                <a:lnTo>
                  <a:pt x="4" y="51"/>
                </a:lnTo>
                <a:lnTo>
                  <a:pt x="4" y="52"/>
                </a:lnTo>
                <a:lnTo>
                  <a:pt x="3" y="52"/>
                </a:lnTo>
                <a:lnTo>
                  <a:pt x="2" y="51"/>
                </a:lnTo>
                <a:lnTo>
                  <a:pt x="0" y="52"/>
                </a:lnTo>
              </a:path>
            </a:pathLst>
          </a:custGeom>
          <a:solidFill>
            <a:srgbClr val="FFBF3F"/>
          </a:solidFill>
          <a:ln w="25400">
            <a:solidFill>
              <a:schemeClr val="bg1"/>
            </a:solidFill>
            <a:round/>
            <a:headEnd/>
            <a:tailEnd/>
          </a:ln>
        </p:spPr>
        <p:txBody>
          <a:bodyPr/>
          <a:lstStyle/>
          <a:p>
            <a:endParaRPr lang="en-US"/>
          </a:p>
        </p:txBody>
      </p:sp>
      <p:sp>
        <p:nvSpPr>
          <p:cNvPr id="319537" name="Freeform 49"/>
          <p:cNvSpPr>
            <a:spLocks/>
          </p:cNvSpPr>
          <p:nvPr/>
        </p:nvSpPr>
        <p:spPr bwMode="auto">
          <a:xfrm>
            <a:off x="6902450" y="2603500"/>
            <a:ext cx="684213" cy="735013"/>
          </a:xfrm>
          <a:custGeom>
            <a:avLst/>
            <a:gdLst/>
            <a:ahLst/>
            <a:cxnLst>
              <a:cxn ang="0">
                <a:pos x="24" y="0"/>
              </a:cxn>
              <a:cxn ang="0">
                <a:pos x="24" y="3"/>
              </a:cxn>
              <a:cxn ang="0">
                <a:pos x="24" y="7"/>
              </a:cxn>
              <a:cxn ang="0">
                <a:pos x="23" y="16"/>
              </a:cxn>
              <a:cxn ang="0">
                <a:pos x="23" y="19"/>
              </a:cxn>
              <a:cxn ang="0">
                <a:pos x="21" y="23"/>
              </a:cxn>
              <a:cxn ang="0">
                <a:pos x="18" y="27"/>
              </a:cxn>
              <a:cxn ang="0">
                <a:pos x="16" y="28"/>
              </a:cxn>
              <a:cxn ang="0">
                <a:pos x="13" y="29"/>
              </a:cxn>
              <a:cxn ang="0">
                <a:pos x="11" y="31"/>
              </a:cxn>
              <a:cxn ang="0">
                <a:pos x="10" y="37"/>
              </a:cxn>
              <a:cxn ang="0">
                <a:pos x="7" y="37"/>
              </a:cxn>
              <a:cxn ang="0">
                <a:pos x="4" y="42"/>
              </a:cxn>
              <a:cxn ang="0">
                <a:pos x="4" y="47"/>
              </a:cxn>
              <a:cxn ang="0">
                <a:pos x="2" y="50"/>
              </a:cxn>
              <a:cxn ang="0">
                <a:pos x="0" y="53"/>
              </a:cxn>
              <a:cxn ang="0">
                <a:pos x="0" y="56"/>
              </a:cxn>
              <a:cxn ang="0">
                <a:pos x="4" y="62"/>
              </a:cxn>
              <a:cxn ang="0">
                <a:pos x="6" y="65"/>
              </a:cxn>
              <a:cxn ang="0">
                <a:pos x="8" y="66"/>
              </a:cxn>
              <a:cxn ang="0">
                <a:pos x="9" y="67"/>
              </a:cxn>
              <a:cxn ang="0">
                <a:pos x="12" y="68"/>
              </a:cxn>
              <a:cxn ang="0">
                <a:pos x="12" y="70"/>
              </a:cxn>
              <a:cxn ang="0">
                <a:pos x="18" y="73"/>
              </a:cxn>
              <a:cxn ang="0">
                <a:pos x="21" y="72"/>
              </a:cxn>
              <a:cxn ang="0">
                <a:pos x="23" y="70"/>
              </a:cxn>
              <a:cxn ang="0">
                <a:pos x="25" y="72"/>
              </a:cxn>
              <a:cxn ang="0">
                <a:pos x="30" y="70"/>
              </a:cxn>
              <a:cxn ang="0">
                <a:pos x="31" y="67"/>
              </a:cxn>
              <a:cxn ang="0">
                <a:pos x="36" y="65"/>
              </a:cxn>
              <a:cxn ang="0">
                <a:pos x="40" y="62"/>
              </a:cxn>
              <a:cxn ang="0">
                <a:pos x="39" y="58"/>
              </a:cxn>
              <a:cxn ang="0">
                <a:pos x="45" y="40"/>
              </a:cxn>
              <a:cxn ang="0">
                <a:pos x="48" y="41"/>
              </a:cxn>
              <a:cxn ang="0">
                <a:pos x="49" y="43"/>
              </a:cxn>
              <a:cxn ang="0">
                <a:pos x="53" y="40"/>
              </a:cxn>
              <a:cxn ang="0">
                <a:pos x="55" y="33"/>
              </a:cxn>
              <a:cxn ang="0">
                <a:pos x="59" y="31"/>
              </a:cxn>
              <a:cxn ang="0">
                <a:pos x="61" y="29"/>
              </a:cxn>
              <a:cxn ang="0">
                <a:pos x="63" y="25"/>
              </a:cxn>
              <a:cxn ang="0">
                <a:pos x="62" y="24"/>
              </a:cxn>
              <a:cxn ang="0">
                <a:pos x="63" y="19"/>
              </a:cxn>
              <a:cxn ang="0">
                <a:pos x="71" y="23"/>
              </a:cxn>
              <a:cxn ang="0">
                <a:pos x="73" y="24"/>
              </a:cxn>
              <a:cxn ang="0">
                <a:pos x="71" y="16"/>
              </a:cxn>
              <a:cxn ang="0">
                <a:pos x="70" y="14"/>
              </a:cxn>
              <a:cxn ang="0">
                <a:pos x="67" y="14"/>
              </a:cxn>
              <a:cxn ang="0">
                <a:pos x="61" y="15"/>
              </a:cxn>
              <a:cxn ang="0">
                <a:pos x="59" y="17"/>
              </a:cxn>
              <a:cxn ang="0">
                <a:pos x="56" y="16"/>
              </a:cxn>
              <a:cxn ang="0">
                <a:pos x="54" y="19"/>
              </a:cxn>
              <a:cxn ang="0">
                <a:pos x="51" y="21"/>
              </a:cxn>
              <a:cxn ang="0">
                <a:pos x="47" y="25"/>
              </a:cxn>
              <a:cxn ang="0">
                <a:pos x="44" y="16"/>
              </a:cxn>
              <a:cxn ang="0">
                <a:pos x="24" y="1"/>
              </a:cxn>
            </a:cxnLst>
            <a:rect l="0" t="0" r="r" b="b"/>
            <a:pathLst>
              <a:path w="73" h="73">
                <a:moveTo>
                  <a:pt x="24" y="1"/>
                </a:moveTo>
                <a:lnTo>
                  <a:pt x="24" y="0"/>
                </a:lnTo>
                <a:lnTo>
                  <a:pt x="23" y="1"/>
                </a:lnTo>
                <a:lnTo>
                  <a:pt x="24" y="3"/>
                </a:lnTo>
                <a:lnTo>
                  <a:pt x="21" y="5"/>
                </a:lnTo>
                <a:lnTo>
                  <a:pt x="24" y="7"/>
                </a:lnTo>
                <a:lnTo>
                  <a:pt x="23" y="14"/>
                </a:lnTo>
                <a:lnTo>
                  <a:pt x="23" y="16"/>
                </a:lnTo>
                <a:lnTo>
                  <a:pt x="23" y="18"/>
                </a:lnTo>
                <a:lnTo>
                  <a:pt x="23" y="19"/>
                </a:lnTo>
                <a:lnTo>
                  <a:pt x="23" y="21"/>
                </a:lnTo>
                <a:lnTo>
                  <a:pt x="21" y="23"/>
                </a:lnTo>
                <a:lnTo>
                  <a:pt x="20" y="23"/>
                </a:lnTo>
                <a:lnTo>
                  <a:pt x="18" y="27"/>
                </a:lnTo>
                <a:lnTo>
                  <a:pt x="17" y="28"/>
                </a:lnTo>
                <a:lnTo>
                  <a:pt x="16" y="28"/>
                </a:lnTo>
                <a:lnTo>
                  <a:pt x="14" y="28"/>
                </a:lnTo>
                <a:lnTo>
                  <a:pt x="13" y="29"/>
                </a:lnTo>
                <a:lnTo>
                  <a:pt x="13" y="30"/>
                </a:lnTo>
                <a:lnTo>
                  <a:pt x="11" y="31"/>
                </a:lnTo>
                <a:lnTo>
                  <a:pt x="10" y="35"/>
                </a:lnTo>
                <a:lnTo>
                  <a:pt x="10" y="37"/>
                </a:lnTo>
                <a:lnTo>
                  <a:pt x="8" y="40"/>
                </a:lnTo>
                <a:lnTo>
                  <a:pt x="7" y="37"/>
                </a:lnTo>
                <a:lnTo>
                  <a:pt x="6" y="37"/>
                </a:lnTo>
                <a:lnTo>
                  <a:pt x="4" y="42"/>
                </a:lnTo>
                <a:lnTo>
                  <a:pt x="4" y="45"/>
                </a:lnTo>
                <a:lnTo>
                  <a:pt x="4" y="47"/>
                </a:lnTo>
                <a:lnTo>
                  <a:pt x="3" y="48"/>
                </a:lnTo>
                <a:lnTo>
                  <a:pt x="2" y="50"/>
                </a:lnTo>
                <a:lnTo>
                  <a:pt x="0" y="51"/>
                </a:lnTo>
                <a:lnTo>
                  <a:pt x="0" y="53"/>
                </a:lnTo>
                <a:lnTo>
                  <a:pt x="0" y="55"/>
                </a:lnTo>
                <a:lnTo>
                  <a:pt x="0" y="56"/>
                </a:lnTo>
                <a:lnTo>
                  <a:pt x="0" y="57"/>
                </a:lnTo>
                <a:lnTo>
                  <a:pt x="4" y="62"/>
                </a:lnTo>
                <a:lnTo>
                  <a:pt x="6" y="65"/>
                </a:lnTo>
                <a:lnTo>
                  <a:pt x="6" y="65"/>
                </a:lnTo>
                <a:lnTo>
                  <a:pt x="7" y="65"/>
                </a:lnTo>
                <a:lnTo>
                  <a:pt x="8" y="66"/>
                </a:lnTo>
                <a:lnTo>
                  <a:pt x="9" y="67"/>
                </a:lnTo>
                <a:lnTo>
                  <a:pt x="9" y="67"/>
                </a:lnTo>
                <a:lnTo>
                  <a:pt x="11" y="68"/>
                </a:lnTo>
                <a:lnTo>
                  <a:pt x="12" y="68"/>
                </a:lnTo>
                <a:lnTo>
                  <a:pt x="12" y="68"/>
                </a:lnTo>
                <a:lnTo>
                  <a:pt x="12" y="70"/>
                </a:lnTo>
                <a:lnTo>
                  <a:pt x="14" y="72"/>
                </a:lnTo>
                <a:lnTo>
                  <a:pt x="18" y="73"/>
                </a:lnTo>
                <a:lnTo>
                  <a:pt x="19" y="73"/>
                </a:lnTo>
                <a:lnTo>
                  <a:pt x="21" y="72"/>
                </a:lnTo>
                <a:lnTo>
                  <a:pt x="22" y="71"/>
                </a:lnTo>
                <a:lnTo>
                  <a:pt x="23" y="70"/>
                </a:lnTo>
                <a:lnTo>
                  <a:pt x="24" y="71"/>
                </a:lnTo>
                <a:lnTo>
                  <a:pt x="25" y="72"/>
                </a:lnTo>
                <a:lnTo>
                  <a:pt x="26" y="71"/>
                </a:lnTo>
                <a:lnTo>
                  <a:pt x="30" y="70"/>
                </a:lnTo>
                <a:lnTo>
                  <a:pt x="31" y="67"/>
                </a:lnTo>
                <a:lnTo>
                  <a:pt x="31" y="67"/>
                </a:lnTo>
                <a:lnTo>
                  <a:pt x="32" y="68"/>
                </a:lnTo>
                <a:lnTo>
                  <a:pt x="36" y="65"/>
                </a:lnTo>
                <a:lnTo>
                  <a:pt x="37" y="66"/>
                </a:lnTo>
                <a:lnTo>
                  <a:pt x="40" y="62"/>
                </a:lnTo>
                <a:lnTo>
                  <a:pt x="39" y="61"/>
                </a:lnTo>
                <a:lnTo>
                  <a:pt x="39" y="58"/>
                </a:lnTo>
                <a:lnTo>
                  <a:pt x="42" y="53"/>
                </a:lnTo>
                <a:lnTo>
                  <a:pt x="45" y="40"/>
                </a:lnTo>
                <a:lnTo>
                  <a:pt x="46" y="40"/>
                </a:lnTo>
                <a:lnTo>
                  <a:pt x="48" y="41"/>
                </a:lnTo>
                <a:lnTo>
                  <a:pt x="48" y="42"/>
                </a:lnTo>
                <a:lnTo>
                  <a:pt x="49" y="43"/>
                </a:lnTo>
                <a:lnTo>
                  <a:pt x="51" y="42"/>
                </a:lnTo>
                <a:lnTo>
                  <a:pt x="53" y="40"/>
                </a:lnTo>
                <a:lnTo>
                  <a:pt x="54" y="35"/>
                </a:lnTo>
                <a:lnTo>
                  <a:pt x="55" y="33"/>
                </a:lnTo>
                <a:lnTo>
                  <a:pt x="57" y="34"/>
                </a:lnTo>
                <a:lnTo>
                  <a:pt x="59" y="31"/>
                </a:lnTo>
                <a:lnTo>
                  <a:pt x="60" y="30"/>
                </a:lnTo>
                <a:lnTo>
                  <a:pt x="61" y="29"/>
                </a:lnTo>
                <a:lnTo>
                  <a:pt x="62" y="26"/>
                </a:lnTo>
                <a:lnTo>
                  <a:pt x="63" y="25"/>
                </a:lnTo>
                <a:lnTo>
                  <a:pt x="63" y="24"/>
                </a:lnTo>
                <a:lnTo>
                  <a:pt x="62" y="24"/>
                </a:lnTo>
                <a:lnTo>
                  <a:pt x="63" y="20"/>
                </a:lnTo>
                <a:lnTo>
                  <a:pt x="63" y="19"/>
                </a:lnTo>
                <a:lnTo>
                  <a:pt x="64" y="19"/>
                </a:lnTo>
                <a:lnTo>
                  <a:pt x="71" y="23"/>
                </a:lnTo>
                <a:lnTo>
                  <a:pt x="72" y="24"/>
                </a:lnTo>
                <a:lnTo>
                  <a:pt x="73" y="24"/>
                </a:lnTo>
                <a:lnTo>
                  <a:pt x="73" y="20"/>
                </a:lnTo>
                <a:lnTo>
                  <a:pt x="71" y="16"/>
                </a:lnTo>
                <a:lnTo>
                  <a:pt x="71" y="16"/>
                </a:lnTo>
                <a:lnTo>
                  <a:pt x="70" y="14"/>
                </a:lnTo>
                <a:lnTo>
                  <a:pt x="69" y="14"/>
                </a:lnTo>
                <a:lnTo>
                  <a:pt x="67" y="14"/>
                </a:lnTo>
                <a:lnTo>
                  <a:pt x="66" y="14"/>
                </a:lnTo>
                <a:lnTo>
                  <a:pt x="61" y="15"/>
                </a:lnTo>
                <a:lnTo>
                  <a:pt x="61" y="17"/>
                </a:lnTo>
                <a:lnTo>
                  <a:pt x="59" y="17"/>
                </a:lnTo>
                <a:lnTo>
                  <a:pt x="57" y="17"/>
                </a:lnTo>
                <a:lnTo>
                  <a:pt x="56" y="16"/>
                </a:lnTo>
                <a:lnTo>
                  <a:pt x="55" y="18"/>
                </a:lnTo>
                <a:lnTo>
                  <a:pt x="54" y="19"/>
                </a:lnTo>
                <a:lnTo>
                  <a:pt x="52" y="20"/>
                </a:lnTo>
                <a:lnTo>
                  <a:pt x="51" y="21"/>
                </a:lnTo>
                <a:lnTo>
                  <a:pt x="48" y="25"/>
                </a:lnTo>
                <a:lnTo>
                  <a:pt x="47" y="25"/>
                </a:lnTo>
                <a:lnTo>
                  <a:pt x="46" y="26"/>
                </a:lnTo>
                <a:lnTo>
                  <a:pt x="44" y="16"/>
                </a:lnTo>
                <a:lnTo>
                  <a:pt x="28" y="19"/>
                </a:lnTo>
                <a:lnTo>
                  <a:pt x="24" y="1"/>
                </a:lnTo>
              </a:path>
            </a:pathLst>
          </a:custGeom>
          <a:solidFill>
            <a:srgbClr val="FFBF3F"/>
          </a:solidFill>
          <a:ln w="25400">
            <a:solidFill>
              <a:schemeClr val="bg1"/>
            </a:solidFill>
            <a:round/>
            <a:headEnd/>
            <a:tailEnd/>
          </a:ln>
        </p:spPr>
        <p:txBody>
          <a:bodyPr/>
          <a:lstStyle/>
          <a:p>
            <a:endParaRPr lang="en-US"/>
          </a:p>
        </p:txBody>
      </p:sp>
      <p:sp>
        <p:nvSpPr>
          <p:cNvPr id="319538" name="Freeform 50"/>
          <p:cNvSpPr>
            <a:spLocks/>
          </p:cNvSpPr>
          <p:nvPr/>
        </p:nvSpPr>
        <p:spPr bwMode="auto">
          <a:xfrm>
            <a:off x="5083175" y="3638550"/>
            <a:ext cx="768350" cy="754063"/>
          </a:xfrm>
          <a:custGeom>
            <a:avLst/>
            <a:gdLst/>
            <a:ahLst/>
            <a:cxnLst>
              <a:cxn ang="0">
                <a:pos x="0" y="3"/>
              </a:cxn>
              <a:cxn ang="0">
                <a:pos x="74" y="0"/>
              </a:cxn>
              <a:cxn ang="0">
                <a:pos x="74" y="1"/>
              </a:cxn>
              <a:cxn ang="0">
                <a:pos x="75" y="2"/>
              </a:cxn>
              <a:cxn ang="0">
                <a:pos x="76" y="4"/>
              </a:cxn>
              <a:cxn ang="0">
                <a:pos x="76" y="5"/>
              </a:cxn>
              <a:cxn ang="0">
                <a:pos x="73" y="7"/>
              </a:cxn>
              <a:cxn ang="0">
                <a:pos x="72" y="10"/>
              </a:cxn>
              <a:cxn ang="0">
                <a:pos x="71" y="11"/>
              </a:cxn>
              <a:cxn ang="0">
                <a:pos x="82" y="10"/>
              </a:cxn>
              <a:cxn ang="0">
                <a:pos x="82" y="11"/>
              </a:cxn>
              <a:cxn ang="0">
                <a:pos x="82" y="12"/>
              </a:cxn>
              <a:cxn ang="0">
                <a:pos x="81" y="14"/>
              </a:cxn>
              <a:cxn ang="0">
                <a:pos x="79" y="16"/>
              </a:cxn>
              <a:cxn ang="0">
                <a:pos x="79" y="20"/>
              </a:cxn>
              <a:cxn ang="0">
                <a:pos x="77" y="23"/>
              </a:cxn>
              <a:cxn ang="0">
                <a:pos x="77" y="26"/>
              </a:cxn>
              <a:cxn ang="0">
                <a:pos x="77" y="30"/>
              </a:cxn>
              <a:cxn ang="0">
                <a:pos x="76" y="30"/>
              </a:cxn>
              <a:cxn ang="0">
                <a:pos x="74" y="31"/>
              </a:cxn>
              <a:cxn ang="0">
                <a:pos x="74" y="33"/>
              </a:cxn>
              <a:cxn ang="0">
                <a:pos x="71" y="35"/>
              </a:cxn>
              <a:cxn ang="0">
                <a:pos x="70" y="39"/>
              </a:cxn>
              <a:cxn ang="0">
                <a:pos x="70" y="42"/>
              </a:cxn>
              <a:cxn ang="0">
                <a:pos x="70" y="44"/>
              </a:cxn>
              <a:cxn ang="0">
                <a:pos x="67" y="46"/>
              </a:cxn>
              <a:cxn ang="0">
                <a:pos x="65" y="49"/>
              </a:cxn>
              <a:cxn ang="0">
                <a:pos x="64" y="50"/>
              </a:cxn>
              <a:cxn ang="0">
                <a:pos x="64" y="52"/>
              </a:cxn>
              <a:cxn ang="0">
                <a:pos x="62" y="54"/>
              </a:cxn>
              <a:cxn ang="0">
                <a:pos x="62" y="56"/>
              </a:cxn>
              <a:cxn ang="0">
                <a:pos x="61" y="59"/>
              </a:cxn>
              <a:cxn ang="0">
                <a:pos x="59" y="62"/>
              </a:cxn>
              <a:cxn ang="0">
                <a:pos x="60" y="65"/>
              </a:cxn>
              <a:cxn ang="0">
                <a:pos x="62" y="67"/>
              </a:cxn>
              <a:cxn ang="0">
                <a:pos x="62" y="69"/>
              </a:cxn>
              <a:cxn ang="0">
                <a:pos x="62" y="69"/>
              </a:cxn>
              <a:cxn ang="0">
                <a:pos x="62" y="70"/>
              </a:cxn>
              <a:cxn ang="0">
                <a:pos x="61" y="71"/>
              </a:cxn>
              <a:cxn ang="0">
                <a:pos x="61" y="73"/>
              </a:cxn>
              <a:cxn ang="0">
                <a:pos x="61" y="74"/>
              </a:cxn>
              <a:cxn ang="0">
                <a:pos x="11" y="75"/>
              </a:cxn>
              <a:cxn ang="0">
                <a:pos x="11" y="64"/>
              </a:cxn>
              <a:cxn ang="0">
                <a:pos x="9" y="63"/>
              </a:cxn>
              <a:cxn ang="0">
                <a:pos x="6" y="65"/>
              </a:cxn>
              <a:cxn ang="0">
                <a:pos x="6" y="64"/>
              </a:cxn>
              <a:cxn ang="0">
                <a:pos x="3" y="62"/>
              </a:cxn>
              <a:cxn ang="0">
                <a:pos x="4" y="26"/>
              </a:cxn>
              <a:cxn ang="0">
                <a:pos x="0" y="3"/>
              </a:cxn>
            </a:cxnLst>
            <a:rect l="0" t="0" r="r" b="b"/>
            <a:pathLst>
              <a:path w="82" h="75">
                <a:moveTo>
                  <a:pt x="0" y="3"/>
                </a:moveTo>
                <a:lnTo>
                  <a:pt x="74" y="0"/>
                </a:lnTo>
                <a:lnTo>
                  <a:pt x="74" y="1"/>
                </a:lnTo>
                <a:lnTo>
                  <a:pt x="75" y="2"/>
                </a:lnTo>
                <a:lnTo>
                  <a:pt x="76" y="4"/>
                </a:lnTo>
                <a:lnTo>
                  <a:pt x="76" y="5"/>
                </a:lnTo>
                <a:lnTo>
                  <a:pt x="73" y="7"/>
                </a:lnTo>
                <a:lnTo>
                  <a:pt x="72" y="10"/>
                </a:lnTo>
                <a:lnTo>
                  <a:pt x="71" y="11"/>
                </a:lnTo>
                <a:lnTo>
                  <a:pt x="82" y="10"/>
                </a:lnTo>
                <a:lnTo>
                  <a:pt x="82" y="11"/>
                </a:lnTo>
                <a:lnTo>
                  <a:pt x="82" y="12"/>
                </a:lnTo>
                <a:lnTo>
                  <a:pt x="81" y="14"/>
                </a:lnTo>
                <a:lnTo>
                  <a:pt x="79" y="16"/>
                </a:lnTo>
                <a:lnTo>
                  <a:pt x="79" y="20"/>
                </a:lnTo>
                <a:lnTo>
                  <a:pt x="77" y="23"/>
                </a:lnTo>
                <a:lnTo>
                  <a:pt x="77" y="26"/>
                </a:lnTo>
                <a:lnTo>
                  <a:pt x="77" y="30"/>
                </a:lnTo>
                <a:lnTo>
                  <a:pt x="76" y="30"/>
                </a:lnTo>
                <a:lnTo>
                  <a:pt x="74" y="31"/>
                </a:lnTo>
                <a:lnTo>
                  <a:pt x="74" y="33"/>
                </a:lnTo>
                <a:lnTo>
                  <a:pt x="71" y="35"/>
                </a:lnTo>
                <a:lnTo>
                  <a:pt x="70" y="39"/>
                </a:lnTo>
                <a:lnTo>
                  <a:pt x="70" y="42"/>
                </a:lnTo>
                <a:lnTo>
                  <a:pt x="70" y="44"/>
                </a:lnTo>
                <a:lnTo>
                  <a:pt x="67" y="46"/>
                </a:lnTo>
                <a:lnTo>
                  <a:pt x="65" y="49"/>
                </a:lnTo>
                <a:lnTo>
                  <a:pt x="64" y="50"/>
                </a:lnTo>
                <a:lnTo>
                  <a:pt x="64" y="52"/>
                </a:lnTo>
                <a:lnTo>
                  <a:pt x="62" y="54"/>
                </a:lnTo>
                <a:lnTo>
                  <a:pt x="62" y="56"/>
                </a:lnTo>
                <a:lnTo>
                  <a:pt x="61" y="59"/>
                </a:lnTo>
                <a:lnTo>
                  <a:pt x="59" y="62"/>
                </a:lnTo>
                <a:lnTo>
                  <a:pt x="60" y="65"/>
                </a:lnTo>
                <a:lnTo>
                  <a:pt x="62" y="67"/>
                </a:lnTo>
                <a:lnTo>
                  <a:pt x="62" y="69"/>
                </a:lnTo>
                <a:lnTo>
                  <a:pt x="62" y="69"/>
                </a:lnTo>
                <a:lnTo>
                  <a:pt x="62" y="70"/>
                </a:lnTo>
                <a:lnTo>
                  <a:pt x="61" y="71"/>
                </a:lnTo>
                <a:lnTo>
                  <a:pt x="61" y="73"/>
                </a:lnTo>
                <a:lnTo>
                  <a:pt x="61" y="74"/>
                </a:lnTo>
                <a:lnTo>
                  <a:pt x="11" y="75"/>
                </a:lnTo>
                <a:lnTo>
                  <a:pt x="11" y="64"/>
                </a:lnTo>
                <a:lnTo>
                  <a:pt x="9" y="63"/>
                </a:lnTo>
                <a:lnTo>
                  <a:pt x="6" y="65"/>
                </a:lnTo>
                <a:lnTo>
                  <a:pt x="6" y="64"/>
                </a:lnTo>
                <a:lnTo>
                  <a:pt x="3" y="62"/>
                </a:lnTo>
                <a:lnTo>
                  <a:pt x="4" y="26"/>
                </a:lnTo>
                <a:lnTo>
                  <a:pt x="0" y="3"/>
                </a:lnTo>
              </a:path>
            </a:pathLst>
          </a:custGeom>
          <a:solidFill>
            <a:srgbClr val="FFBF3F"/>
          </a:solidFill>
          <a:ln w="25400">
            <a:solidFill>
              <a:schemeClr val="bg1"/>
            </a:solidFill>
            <a:round/>
            <a:headEnd/>
            <a:tailEnd/>
          </a:ln>
        </p:spPr>
        <p:txBody>
          <a:bodyPr/>
          <a:lstStyle/>
          <a:p>
            <a:endParaRPr lang="en-US"/>
          </a:p>
        </p:txBody>
      </p:sp>
      <p:sp>
        <p:nvSpPr>
          <p:cNvPr id="319539" name="Freeform 51"/>
          <p:cNvSpPr>
            <a:spLocks/>
          </p:cNvSpPr>
          <p:nvPr/>
        </p:nvSpPr>
        <p:spPr bwMode="auto">
          <a:xfrm>
            <a:off x="2112963" y="2262188"/>
            <a:ext cx="862012" cy="1155700"/>
          </a:xfrm>
          <a:custGeom>
            <a:avLst/>
            <a:gdLst/>
            <a:ahLst/>
            <a:cxnLst>
              <a:cxn ang="0">
                <a:pos x="81" y="115"/>
              </a:cxn>
              <a:cxn ang="0">
                <a:pos x="92" y="33"/>
              </a:cxn>
              <a:cxn ang="0">
                <a:pos x="62" y="28"/>
              </a:cxn>
              <a:cxn ang="0">
                <a:pos x="65" y="8"/>
              </a:cxn>
              <a:cxn ang="0">
                <a:pos x="19" y="0"/>
              </a:cxn>
              <a:cxn ang="0">
                <a:pos x="0" y="102"/>
              </a:cxn>
              <a:cxn ang="0">
                <a:pos x="81" y="115"/>
              </a:cxn>
            </a:cxnLst>
            <a:rect l="0" t="0" r="r" b="b"/>
            <a:pathLst>
              <a:path w="92" h="115">
                <a:moveTo>
                  <a:pt x="81" y="115"/>
                </a:moveTo>
                <a:lnTo>
                  <a:pt x="92" y="33"/>
                </a:lnTo>
                <a:lnTo>
                  <a:pt x="62" y="28"/>
                </a:lnTo>
                <a:lnTo>
                  <a:pt x="65" y="8"/>
                </a:lnTo>
                <a:lnTo>
                  <a:pt x="19" y="0"/>
                </a:lnTo>
                <a:lnTo>
                  <a:pt x="0" y="102"/>
                </a:lnTo>
                <a:lnTo>
                  <a:pt x="81" y="115"/>
                </a:lnTo>
              </a:path>
            </a:pathLst>
          </a:custGeom>
          <a:solidFill>
            <a:srgbClr val="FFBF3F"/>
          </a:solidFill>
          <a:ln w="25400">
            <a:solidFill>
              <a:schemeClr val="bg1"/>
            </a:solidFill>
            <a:round/>
            <a:headEnd/>
            <a:tailEnd/>
          </a:ln>
        </p:spPr>
        <p:txBody>
          <a:bodyPr/>
          <a:lstStyle/>
          <a:p>
            <a:endParaRPr lang="en-US"/>
          </a:p>
        </p:txBody>
      </p:sp>
      <p:sp>
        <p:nvSpPr>
          <p:cNvPr id="319540" name="Freeform 52"/>
          <p:cNvSpPr>
            <a:spLocks/>
          </p:cNvSpPr>
          <p:nvPr/>
        </p:nvSpPr>
        <p:spPr bwMode="auto">
          <a:xfrm>
            <a:off x="2413000" y="2322513"/>
            <a:ext cx="122238" cy="211137"/>
          </a:xfrm>
          <a:custGeom>
            <a:avLst/>
            <a:gdLst/>
            <a:ahLst/>
            <a:cxnLst>
              <a:cxn ang="0">
                <a:pos x="2" y="1"/>
              </a:cxn>
              <a:cxn ang="0">
                <a:pos x="1" y="2"/>
              </a:cxn>
              <a:cxn ang="0">
                <a:pos x="0" y="3"/>
              </a:cxn>
              <a:cxn ang="0">
                <a:pos x="0" y="5"/>
              </a:cxn>
              <a:cxn ang="0">
                <a:pos x="0" y="6"/>
              </a:cxn>
              <a:cxn ang="0">
                <a:pos x="0" y="7"/>
              </a:cxn>
              <a:cxn ang="0">
                <a:pos x="0" y="8"/>
              </a:cxn>
              <a:cxn ang="0">
                <a:pos x="1" y="7"/>
              </a:cxn>
              <a:cxn ang="0">
                <a:pos x="1" y="8"/>
              </a:cxn>
              <a:cxn ang="0">
                <a:pos x="1" y="10"/>
              </a:cxn>
              <a:cxn ang="0">
                <a:pos x="1" y="12"/>
              </a:cxn>
              <a:cxn ang="0">
                <a:pos x="1" y="12"/>
              </a:cxn>
              <a:cxn ang="0">
                <a:pos x="1" y="12"/>
              </a:cxn>
              <a:cxn ang="0">
                <a:pos x="1" y="13"/>
              </a:cxn>
              <a:cxn ang="0">
                <a:pos x="0" y="15"/>
              </a:cxn>
              <a:cxn ang="0">
                <a:pos x="0" y="17"/>
              </a:cxn>
              <a:cxn ang="0">
                <a:pos x="1" y="18"/>
              </a:cxn>
              <a:cxn ang="0">
                <a:pos x="1" y="17"/>
              </a:cxn>
              <a:cxn ang="0">
                <a:pos x="1" y="17"/>
              </a:cxn>
              <a:cxn ang="0">
                <a:pos x="2" y="16"/>
              </a:cxn>
              <a:cxn ang="0">
                <a:pos x="2" y="17"/>
              </a:cxn>
              <a:cxn ang="0">
                <a:pos x="2" y="18"/>
              </a:cxn>
              <a:cxn ang="0">
                <a:pos x="2" y="20"/>
              </a:cxn>
              <a:cxn ang="0">
                <a:pos x="3" y="20"/>
              </a:cxn>
              <a:cxn ang="0">
                <a:pos x="5" y="21"/>
              </a:cxn>
              <a:cxn ang="0">
                <a:pos x="7" y="20"/>
              </a:cxn>
              <a:cxn ang="0">
                <a:pos x="9" y="19"/>
              </a:cxn>
              <a:cxn ang="0">
                <a:pos x="10" y="19"/>
              </a:cxn>
              <a:cxn ang="0">
                <a:pos x="11" y="19"/>
              </a:cxn>
              <a:cxn ang="0">
                <a:pos x="11" y="17"/>
              </a:cxn>
              <a:cxn ang="0">
                <a:pos x="11" y="16"/>
              </a:cxn>
              <a:cxn ang="0">
                <a:pos x="10" y="15"/>
              </a:cxn>
              <a:cxn ang="0">
                <a:pos x="9" y="14"/>
              </a:cxn>
              <a:cxn ang="0">
                <a:pos x="9" y="12"/>
              </a:cxn>
              <a:cxn ang="0">
                <a:pos x="9" y="12"/>
              </a:cxn>
              <a:cxn ang="0">
                <a:pos x="10" y="10"/>
              </a:cxn>
              <a:cxn ang="0">
                <a:pos x="12" y="10"/>
              </a:cxn>
              <a:cxn ang="0">
                <a:pos x="13" y="8"/>
              </a:cxn>
              <a:cxn ang="0">
                <a:pos x="13" y="7"/>
              </a:cxn>
              <a:cxn ang="0">
                <a:pos x="12" y="7"/>
              </a:cxn>
              <a:cxn ang="0">
                <a:pos x="11" y="6"/>
              </a:cxn>
              <a:cxn ang="0">
                <a:pos x="9" y="6"/>
              </a:cxn>
              <a:cxn ang="0">
                <a:pos x="8" y="6"/>
              </a:cxn>
              <a:cxn ang="0">
                <a:pos x="7" y="8"/>
              </a:cxn>
              <a:cxn ang="0">
                <a:pos x="6" y="8"/>
              </a:cxn>
              <a:cxn ang="0">
                <a:pos x="6" y="7"/>
              </a:cxn>
              <a:cxn ang="0">
                <a:pos x="6" y="5"/>
              </a:cxn>
              <a:cxn ang="0">
                <a:pos x="6" y="5"/>
              </a:cxn>
              <a:cxn ang="0">
                <a:pos x="5" y="4"/>
              </a:cxn>
              <a:cxn ang="0">
                <a:pos x="5" y="3"/>
              </a:cxn>
              <a:cxn ang="0">
                <a:pos x="5" y="2"/>
              </a:cxn>
              <a:cxn ang="0">
                <a:pos x="5" y="0"/>
              </a:cxn>
              <a:cxn ang="0">
                <a:pos x="2" y="0"/>
              </a:cxn>
            </a:cxnLst>
            <a:rect l="0" t="0" r="r" b="b"/>
            <a:pathLst>
              <a:path w="13" h="21">
                <a:moveTo>
                  <a:pt x="2" y="0"/>
                </a:moveTo>
                <a:lnTo>
                  <a:pt x="2" y="1"/>
                </a:lnTo>
                <a:lnTo>
                  <a:pt x="2" y="1"/>
                </a:lnTo>
                <a:lnTo>
                  <a:pt x="2" y="2"/>
                </a:lnTo>
                <a:lnTo>
                  <a:pt x="1" y="2"/>
                </a:lnTo>
                <a:lnTo>
                  <a:pt x="1" y="2"/>
                </a:lnTo>
                <a:lnTo>
                  <a:pt x="1" y="3"/>
                </a:lnTo>
                <a:lnTo>
                  <a:pt x="1" y="3"/>
                </a:lnTo>
                <a:lnTo>
                  <a:pt x="0" y="3"/>
                </a:lnTo>
                <a:lnTo>
                  <a:pt x="0" y="4"/>
                </a:lnTo>
                <a:lnTo>
                  <a:pt x="0" y="4"/>
                </a:lnTo>
                <a:lnTo>
                  <a:pt x="0" y="5"/>
                </a:lnTo>
                <a:lnTo>
                  <a:pt x="0" y="5"/>
                </a:lnTo>
                <a:lnTo>
                  <a:pt x="0" y="6"/>
                </a:lnTo>
                <a:lnTo>
                  <a:pt x="0" y="6"/>
                </a:lnTo>
                <a:lnTo>
                  <a:pt x="0" y="6"/>
                </a:lnTo>
                <a:lnTo>
                  <a:pt x="0" y="6"/>
                </a:lnTo>
                <a:lnTo>
                  <a:pt x="0" y="7"/>
                </a:lnTo>
                <a:lnTo>
                  <a:pt x="0" y="7"/>
                </a:lnTo>
                <a:lnTo>
                  <a:pt x="0" y="7"/>
                </a:lnTo>
                <a:lnTo>
                  <a:pt x="0" y="8"/>
                </a:lnTo>
                <a:lnTo>
                  <a:pt x="1" y="7"/>
                </a:lnTo>
                <a:lnTo>
                  <a:pt x="1" y="7"/>
                </a:lnTo>
                <a:lnTo>
                  <a:pt x="1" y="7"/>
                </a:lnTo>
                <a:lnTo>
                  <a:pt x="1" y="8"/>
                </a:lnTo>
                <a:lnTo>
                  <a:pt x="1" y="8"/>
                </a:lnTo>
                <a:lnTo>
                  <a:pt x="1" y="8"/>
                </a:lnTo>
                <a:lnTo>
                  <a:pt x="1" y="9"/>
                </a:lnTo>
                <a:lnTo>
                  <a:pt x="1" y="9"/>
                </a:lnTo>
                <a:lnTo>
                  <a:pt x="1" y="10"/>
                </a:lnTo>
                <a:lnTo>
                  <a:pt x="1" y="11"/>
                </a:lnTo>
                <a:lnTo>
                  <a:pt x="1" y="11"/>
                </a:lnTo>
                <a:lnTo>
                  <a:pt x="1" y="12"/>
                </a:lnTo>
                <a:lnTo>
                  <a:pt x="1" y="12"/>
                </a:lnTo>
                <a:lnTo>
                  <a:pt x="1" y="12"/>
                </a:lnTo>
                <a:lnTo>
                  <a:pt x="1" y="12"/>
                </a:lnTo>
                <a:lnTo>
                  <a:pt x="1" y="12"/>
                </a:lnTo>
                <a:lnTo>
                  <a:pt x="1" y="12"/>
                </a:lnTo>
                <a:lnTo>
                  <a:pt x="1" y="12"/>
                </a:lnTo>
                <a:lnTo>
                  <a:pt x="1" y="12"/>
                </a:lnTo>
                <a:lnTo>
                  <a:pt x="1" y="12"/>
                </a:lnTo>
                <a:lnTo>
                  <a:pt x="1" y="13"/>
                </a:lnTo>
                <a:lnTo>
                  <a:pt x="1" y="14"/>
                </a:lnTo>
                <a:lnTo>
                  <a:pt x="0" y="14"/>
                </a:lnTo>
                <a:lnTo>
                  <a:pt x="0" y="15"/>
                </a:lnTo>
                <a:lnTo>
                  <a:pt x="0" y="16"/>
                </a:lnTo>
                <a:lnTo>
                  <a:pt x="0" y="16"/>
                </a:lnTo>
                <a:lnTo>
                  <a:pt x="0" y="17"/>
                </a:lnTo>
                <a:lnTo>
                  <a:pt x="0" y="18"/>
                </a:lnTo>
                <a:lnTo>
                  <a:pt x="0" y="18"/>
                </a:lnTo>
                <a:lnTo>
                  <a:pt x="1" y="18"/>
                </a:lnTo>
                <a:lnTo>
                  <a:pt x="1" y="18"/>
                </a:lnTo>
                <a:lnTo>
                  <a:pt x="1" y="17"/>
                </a:lnTo>
                <a:lnTo>
                  <a:pt x="1" y="17"/>
                </a:lnTo>
                <a:lnTo>
                  <a:pt x="1" y="17"/>
                </a:lnTo>
                <a:lnTo>
                  <a:pt x="1" y="17"/>
                </a:lnTo>
                <a:lnTo>
                  <a:pt x="1" y="17"/>
                </a:lnTo>
                <a:lnTo>
                  <a:pt x="1" y="16"/>
                </a:lnTo>
                <a:lnTo>
                  <a:pt x="2" y="16"/>
                </a:lnTo>
                <a:lnTo>
                  <a:pt x="2" y="16"/>
                </a:lnTo>
                <a:lnTo>
                  <a:pt x="2" y="15"/>
                </a:lnTo>
                <a:lnTo>
                  <a:pt x="2" y="16"/>
                </a:lnTo>
                <a:lnTo>
                  <a:pt x="2" y="17"/>
                </a:lnTo>
                <a:lnTo>
                  <a:pt x="2" y="17"/>
                </a:lnTo>
                <a:lnTo>
                  <a:pt x="2" y="18"/>
                </a:lnTo>
                <a:lnTo>
                  <a:pt x="2" y="18"/>
                </a:lnTo>
                <a:lnTo>
                  <a:pt x="3" y="19"/>
                </a:lnTo>
                <a:lnTo>
                  <a:pt x="2" y="20"/>
                </a:lnTo>
                <a:lnTo>
                  <a:pt x="2" y="20"/>
                </a:lnTo>
                <a:lnTo>
                  <a:pt x="2" y="20"/>
                </a:lnTo>
                <a:lnTo>
                  <a:pt x="3" y="20"/>
                </a:lnTo>
                <a:lnTo>
                  <a:pt x="3" y="20"/>
                </a:lnTo>
                <a:lnTo>
                  <a:pt x="3" y="20"/>
                </a:lnTo>
                <a:lnTo>
                  <a:pt x="4" y="21"/>
                </a:lnTo>
                <a:lnTo>
                  <a:pt x="5" y="21"/>
                </a:lnTo>
                <a:lnTo>
                  <a:pt x="5" y="21"/>
                </a:lnTo>
                <a:lnTo>
                  <a:pt x="6" y="20"/>
                </a:lnTo>
                <a:lnTo>
                  <a:pt x="7" y="20"/>
                </a:lnTo>
                <a:lnTo>
                  <a:pt x="7" y="20"/>
                </a:lnTo>
                <a:lnTo>
                  <a:pt x="8" y="20"/>
                </a:lnTo>
                <a:lnTo>
                  <a:pt x="9" y="19"/>
                </a:lnTo>
                <a:lnTo>
                  <a:pt x="10" y="19"/>
                </a:lnTo>
                <a:lnTo>
                  <a:pt x="10" y="19"/>
                </a:lnTo>
                <a:lnTo>
                  <a:pt x="10" y="19"/>
                </a:lnTo>
                <a:lnTo>
                  <a:pt x="11" y="19"/>
                </a:lnTo>
                <a:lnTo>
                  <a:pt x="11" y="19"/>
                </a:lnTo>
                <a:lnTo>
                  <a:pt x="11" y="19"/>
                </a:lnTo>
                <a:lnTo>
                  <a:pt x="11" y="18"/>
                </a:lnTo>
                <a:lnTo>
                  <a:pt x="11" y="18"/>
                </a:lnTo>
                <a:lnTo>
                  <a:pt x="11" y="17"/>
                </a:lnTo>
                <a:lnTo>
                  <a:pt x="11" y="17"/>
                </a:lnTo>
                <a:lnTo>
                  <a:pt x="11" y="16"/>
                </a:lnTo>
                <a:lnTo>
                  <a:pt x="11" y="16"/>
                </a:lnTo>
                <a:lnTo>
                  <a:pt x="10" y="16"/>
                </a:lnTo>
                <a:lnTo>
                  <a:pt x="10" y="15"/>
                </a:lnTo>
                <a:lnTo>
                  <a:pt x="10" y="15"/>
                </a:lnTo>
                <a:lnTo>
                  <a:pt x="9" y="15"/>
                </a:lnTo>
                <a:lnTo>
                  <a:pt x="9" y="14"/>
                </a:lnTo>
                <a:lnTo>
                  <a:pt x="9" y="14"/>
                </a:lnTo>
                <a:lnTo>
                  <a:pt x="8" y="13"/>
                </a:lnTo>
                <a:lnTo>
                  <a:pt x="8" y="13"/>
                </a:lnTo>
                <a:lnTo>
                  <a:pt x="9" y="12"/>
                </a:lnTo>
                <a:lnTo>
                  <a:pt x="9" y="12"/>
                </a:lnTo>
                <a:lnTo>
                  <a:pt x="9" y="12"/>
                </a:lnTo>
                <a:lnTo>
                  <a:pt x="9" y="12"/>
                </a:lnTo>
                <a:lnTo>
                  <a:pt x="9" y="11"/>
                </a:lnTo>
                <a:lnTo>
                  <a:pt x="10" y="11"/>
                </a:lnTo>
                <a:lnTo>
                  <a:pt x="10" y="10"/>
                </a:lnTo>
                <a:lnTo>
                  <a:pt x="11" y="10"/>
                </a:lnTo>
                <a:lnTo>
                  <a:pt x="11" y="10"/>
                </a:lnTo>
                <a:lnTo>
                  <a:pt x="12" y="10"/>
                </a:lnTo>
                <a:lnTo>
                  <a:pt x="12" y="9"/>
                </a:lnTo>
                <a:lnTo>
                  <a:pt x="13" y="9"/>
                </a:lnTo>
                <a:lnTo>
                  <a:pt x="13" y="8"/>
                </a:lnTo>
                <a:lnTo>
                  <a:pt x="13" y="8"/>
                </a:lnTo>
                <a:lnTo>
                  <a:pt x="13" y="8"/>
                </a:lnTo>
                <a:lnTo>
                  <a:pt x="13" y="7"/>
                </a:lnTo>
                <a:lnTo>
                  <a:pt x="13" y="7"/>
                </a:lnTo>
                <a:lnTo>
                  <a:pt x="12" y="7"/>
                </a:lnTo>
                <a:lnTo>
                  <a:pt x="12" y="7"/>
                </a:lnTo>
                <a:lnTo>
                  <a:pt x="11" y="6"/>
                </a:lnTo>
                <a:lnTo>
                  <a:pt x="11" y="6"/>
                </a:lnTo>
                <a:lnTo>
                  <a:pt x="11" y="6"/>
                </a:lnTo>
                <a:lnTo>
                  <a:pt x="10" y="6"/>
                </a:lnTo>
                <a:lnTo>
                  <a:pt x="10" y="6"/>
                </a:lnTo>
                <a:lnTo>
                  <a:pt x="9" y="6"/>
                </a:lnTo>
                <a:lnTo>
                  <a:pt x="9" y="6"/>
                </a:lnTo>
                <a:lnTo>
                  <a:pt x="9" y="6"/>
                </a:lnTo>
                <a:lnTo>
                  <a:pt x="8" y="6"/>
                </a:lnTo>
                <a:lnTo>
                  <a:pt x="8" y="7"/>
                </a:lnTo>
                <a:lnTo>
                  <a:pt x="7" y="8"/>
                </a:lnTo>
                <a:lnTo>
                  <a:pt x="7" y="8"/>
                </a:lnTo>
                <a:lnTo>
                  <a:pt x="6" y="8"/>
                </a:lnTo>
                <a:lnTo>
                  <a:pt x="6" y="8"/>
                </a:lnTo>
                <a:lnTo>
                  <a:pt x="6" y="8"/>
                </a:lnTo>
                <a:lnTo>
                  <a:pt x="6" y="8"/>
                </a:lnTo>
                <a:lnTo>
                  <a:pt x="6" y="8"/>
                </a:lnTo>
                <a:lnTo>
                  <a:pt x="6" y="7"/>
                </a:lnTo>
                <a:lnTo>
                  <a:pt x="6" y="6"/>
                </a:lnTo>
                <a:lnTo>
                  <a:pt x="6" y="5"/>
                </a:lnTo>
                <a:lnTo>
                  <a:pt x="6" y="5"/>
                </a:lnTo>
                <a:lnTo>
                  <a:pt x="6" y="5"/>
                </a:lnTo>
                <a:lnTo>
                  <a:pt x="6" y="5"/>
                </a:lnTo>
                <a:lnTo>
                  <a:pt x="6" y="5"/>
                </a:lnTo>
                <a:lnTo>
                  <a:pt x="5" y="5"/>
                </a:lnTo>
                <a:lnTo>
                  <a:pt x="5" y="4"/>
                </a:lnTo>
                <a:lnTo>
                  <a:pt x="5" y="4"/>
                </a:lnTo>
                <a:lnTo>
                  <a:pt x="5" y="3"/>
                </a:lnTo>
                <a:lnTo>
                  <a:pt x="5" y="3"/>
                </a:lnTo>
                <a:lnTo>
                  <a:pt x="5" y="3"/>
                </a:lnTo>
                <a:lnTo>
                  <a:pt x="5" y="3"/>
                </a:lnTo>
                <a:lnTo>
                  <a:pt x="5" y="2"/>
                </a:lnTo>
                <a:lnTo>
                  <a:pt x="5" y="2"/>
                </a:lnTo>
                <a:lnTo>
                  <a:pt x="5" y="1"/>
                </a:lnTo>
                <a:lnTo>
                  <a:pt x="5" y="0"/>
                </a:lnTo>
                <a:lnTo>
                  <a:pt x="5" y="0"/>
                </a:lnTo>
                <a:lnTo>
                  <a:pt x="4" y="0"/>
                </a:lnTo>
                <a:lnTo>
                  <a:pt x="3" y="0"/>
                </a:lnTo>
                <a:lnTo>
                  <a:pt x="2" y="0"/>
                </a:lnTo>
              </a:path>
            </a:pathLst>
          </a:custGeom>
          <a:solidFill>
            <a:schemeClr val="bg1"/>
          </a:solidFill>
          <a:ln w="25400">
            <a:solidFill>
              <a:schemeClr val="bg1"/>
            </a:solidFill>
            <a:round/>
            <a:headEnd/>
            <a:tailEnd/>
          </a:ln>
        </p:spPr>
        <p:txBody>
          <a:bodyPr/>
          <a:lstStyle/>
          <a:p>
            <a:endParaRPr lang="en-US"/>
          </a:p>
        </p:txBody>
      </p:sp>
      <p:sp>
        <p:nvSpPr>
          <p:cNvPr id="319541" name="Freeform 53"/>
          <p:cNvSpPr>
            <a:spLocks/>
          </p:cNvSpPr>
          <p:nvPr/>
        </p:nvSpPr>
        <p:spPr bwMode="auto">
          <a:xfrm>
            <a:off x="682625" y="5870575"/>
            <a:ext cx="104775" cy="69850"/>
          </a:xfrm>
          <a:custGeom>
            <a:avLst/>
            <a:gdLst/>
            <a:ahLst/>
            <a:cxnLst>
              <a:cxn ang="0">
                <a:pos x="555" y="296"/>
              </a:cxn>
              <a:cxn ang="0">
                <a:pos x="534" y="268"/>
              </a:cxn>
              <a:cxn ang="0">
                <a:pos x="517" y="233"/>
              </a:cxn>
              <a:cxn ang="0">
                <a:pos x="497" y="195"/>
              </a:cxn>
              <a:cxn ang="0">
                <a:pos x="487" y="164"/>
              </a:cxn>
              <a:cxn ang="0">
                <a:pos x="467" y="128"/>
              </a:cxn>
              <a:cxn ang="0">
                <a:pos x="445" y="93"/>
              </a:cxn>
              <a:cxn ang="0">
                <a:pos x="423" y="69"/>
              </a:cxn>
              <a:cxn ang="0">
                <a:pos x="390" y="47"/>
              </a:cxn>
              <a:cxn ang="0">
                <a:pos x="358" y="40"/>
              </a:cxn>
              <a:cxn ang="0">
                <a:pos x="322" y="43"/>
              </a:cxn>
              <a:cxn ang="0">
                <a:pos x="299" y="61"/>
              </a:cxn>
              <a:cxn ang="0">
                <a:pos x="281" y="87"/>
              </a:cxn>
              <a:cxn ang="0">
                <a:pos x="265" y="53"/>
              </a:cxn>
              <a:cxn ang="0">
                <a:pos x="248" y="26"/>
              </a:cxn>
              <a:cxn ang="0">
                <a:pos x="214" y="13"/>
              </a:cxn>
              <a:cxn ang="0">
                <a:pos x="182" y="0"/>
              </a:cxn>
              <a:cxn ang="0">
                <a:pos x="163" y="3"/>
              </a:cxn>
              <a:cxn ang="0">
                <a:pos x="141" y="10"/>
              </a:cxn>
              <a:cxn ang="0">
                <a:pos x="124" y="18"/>
              </a:cxn>
              <a:cxn ang="0">
                <a:pos x="100" y="28"/>
              </a:cxn>
              <a:cxn ang="0">
                <a:pos x="78" y="30"/>
              </a:cxn>
              <a:cxn ang="0">
                <a:pos x="58" y="19"/>
              </a:cxn>
              <a:cxn ang="0">
                <a:pos x="40" y="10"/>
              </a:cxn>
              <a:cxn ang="0">
                <a:pos x="10" y="16"/>
              </a:cxn>
              <a:cxn ang="0">
                <a:pos x="12" y="21"/>
              </a:cxn>
              <a:cxn ang="0">
                <a:pos x="5" y="27"/>
              </a:cxn>
              <a:cxn ang="0">
                <a:pos x="10" y="33"/>
              </a:cxn>
              <a:cxn ang="0">
                <a:pos x="13" y="44"/>
              </a:cxn>
              <a:cxn ang="0">
                <a:pos x="17" y="46"/>
              </a:cxn>
              <a:cxn ang="0">
                <a:pos x="8" y="46"/>
              </a:cxn>
              <a:cxn ang="0">
                <a:pos x="0" y="46"/>
              </a:cxn>
              <a:cxn ang="0">
                <a:pos x="11" y="65"/>
              </a:cxn>
              <a:cxn ang="0">
                <a:pos x="23" y="85"/>
              </a:cxn>
              <a:cxn ang="0">
                <a:pos x="40" y="102"/>
              </a:cxn>
              <a:cxn ang="0">
                <a:pos x="58" y="112"/>
              </a:cxn>
              <a:cxn ang="0">
                <a:pos x="85" y="126"/>
              </a:cxn>
              <a:cxn ang="0">
                <a:pos x="122" y="141"/>
              </a:cxn>
              <a:cxn ang="0">
                <a:pos x="142" y="151"/>
              </a:cxn>
              <a:cxn ang="0">
                <a:pos x="173" y="167"/>
              </a:cxn>
              <a:cxn ang="0">
                <a:pos x="196" y="184"/>
              </a:cxn>
              <a:cxn ang="0">
                <a:pos x="220" y="196"/>
              </a:cxn>
              <a:cxn ang="0">
                <a:pos x="242" y="213"/>
              </a:cxn>
              <a:cxn ang="0">
                <a:pos x="270" y="227"/>
              </a:cxn>
              <a:cxn ang="0">
                <a:pos x="307" y="242"/>
              </a:cxn>
              <a:cxn ang="0">
                <a:pos x="338" y="249"/>
              </a:cxn>
              <a:cxn ang="0">
                <a:pos x="370" y="262"/>
              </a:cxn>
              <a:cxn ang="0">
                <a:pos x="398" y="276"/>
              </a:cxn>
              <a:cxn ang="0">
                <a:pos x="418" y="287"/>
              </a:cxn>
              <a:cxn ang="0">
                <a:pos x="440" y="306"/>
              </a:cxn>
              <a:cxn ang="0">
                <a:pos x="452" y="317"/>
              </a:cxn>
              <a:cxn ang="0">
                <a:pos x="475" y="330"/>
              </a:cxn>
              <a:cxn ang="0">
                <a:pos x="492" y="339"/>
              </a:cxn>
              <a:cxn ang="0">
                <a:pos x="512" y="353"/>
              </a:cxn>
              <a:cxn ang="0">
                <a:pos x="534" y="343"/>
              </a:cxn>
              <a:cxn ang="0">
                <a:pos x="554" y="331"/>
              </a:cxn>
              <a:cxn ang="0">
                <a:pos x="554" y="322"/>
              </a:cxn>
              <a:cxn ang="0">
                <a:pos x="559" y="312"/>
              </a:cxn>
              <a:cxn ang="0">
                <a:pos x="566" y="298"/>
              </a:cxn>
              <a:cxn ang="0">
                <a:pos x="558" y="280"/>
              </a:cxn>
              <a:cxn ang="0">
                <a:pos x="560" y="286"/>
              </a:cxn>
              <a:cxn ang="0">
                <a:pos x="553" y="291"/>
              </a:cxn>
              <a:cxn ang="0">
                <a:pos x="555" y="296"/>
              </a:cxn>
            </a:cxnLst>
            <a:rect l="0" t="0" r="r" b="b"/>
            <a:pathLst>
              <a:path w="566" h="353">
                <a:moveTo>
                  <a:pt x="555" y="296"/>
                </a:moveTo>
                <a:lnTo>
                  <a:pt x="534" y="268"/>
                </a:lnTo>
                <a:lnTo>
                  <a:pt x="517" y="233"/>
                </a:lnTo>
                <a:lnTo>
                  <a:pt x="497" y="195"/>
                </a:lnTo>
                <a:lnTo>
                  <a:pt x="487" y="164"/>
                </a:lnTo>
                <a:lnTo>
                  <a:pt x="467" y="128"/>
                </a:lnTo>
                <a:lnTo>
                  <a:pt x="445" y="93"/>
                </a:lnTo>
                <a:lnTo>
                  <a:pt x="423" y="69"/>
                </a:lnTo>
                <a:lnTo>
                  <a:pt x="390" y="47"/>
                </a:lnTo>
                <a:lnTo>
                  <a:pt x="358" y="40"/>
                </a:lnTo>
                <a:lnTo>
                  <a:pt x="322" y="43"/>
                </a:lnTo>
                <a:lnTo>
                  <a:pt x="299" y="61"/>
                </a:lnTo>
                <a:lnTo>
                  <a:pt x="281" y="87"/>
                </a:lnTo>
                <a:lnTo>
                  <a:pt x="265" y="53"/>
                </a:lnTo>
                <a:lnTo>
                  <a:pt x="248" y="26"/>
                </a:lnTo>
                <a:lnTo>
                  <a:pt x="214" y="13"/>
                </a:lnTo>
                <a:lnTo>
                  <a:pt x="182" y="0"/>
                </a:lnTo>
                <a:lnTo>
                  <a:pt x="163" y="3"/>
                </a:lnTo>
                <a:lnTo>
                  <a:pt x="141" y="10"/>
                </a:lnTo>
                <a:lnTo>
                  <a:pt x="124" y="18"/>
                </a:lnTo>
                <a:lnTo>
                  <a:pt x="100" y="28"/>
                </a:lnTo>
                <a:lnTo>
                  <a:pt x="78" y="30"/>
                </a:lnTo>
                <a:lnTo>
                  <a:pt x="58" y="19"/>
                </a:lnTo>
                <a:lnTo>
                  <a:pt x="40" y="10"/>
                </a:lnTo>
                <a:lnTo>
                  <a:pt x="10" y="16"/>
                </a:lnTo>
                <a:lnTo>
                  <a:pt x="12" y="21"/>
                </a:lnTo>
                <a:lnTo>
                  <a:pt x="5" y="27"/>
                </a:lnTo>
                <a:lnTo>
                  <a:pt x="10" y="33"/>
                </a:lnTo>
                <a:lnTo>
                  <a:pt x="13" y="44"/>
                </a:lnTo>
                <a:lnTo>
                  <a:pt x="17" y="46"/>
                </a:lnTo>
                <a:lnTo>
                  <a:pt x="8" y="46"/>
                </a:lnTo>
                <a:lnTo>
                  <a:pt x="0" y="46"/>
                </a:lnTo>
                <a:lnTo>
                  <a:pt x="11" y="65"/>
                </a:lnTo>
                <a:lnTo>
                  <a:pt x="23" y="85"/>
                </a:lnTo>
                <a:lnTo>
                  <a:pt x="40" y="102"/>
                </a:lnTo>
                <a:lnTo>
                  <a:pt x="58" y="112"/>
                </a:lnTo>
                <a:lnTo>
                  <a:pt x="85" y="126"/>
                </a:lnTo>
                <a:lnTo>
                  <a:pt x="122" y="141"/>
                </a:lnTo>
                <a:lnTo>
                  <a:pt x="142" y="151"/>
                </a:lnTo>
                <a:lnTo>
                  <a:pt x="173" y="167"/>
                </a:lnTo>
                <a:lnTo>
                  <a:pt x="196" y="184"/>
                </a:lnTo>
                <a:lnTo>
                  <a:pt x="220" y="196"/>
                </a:lnTo>
                <a:lnTo>
                  <a:pt x="242" y="213"/>
                </a:lnTo>
                <a:lnTo>
                  <a:pt x="270" y="227"/>
                </a:lnTo>
                <a:lnTo>
                  <a:pt x="307" y="242"/>
                </a:lnTo>
                <a:lnTo>
                  <a:pt x="338" y="249"/>
                </a:lnTo>
                <a:lnTo>
                  <a:pt x="370" y="262"/>
                </a:lnTo>
                <a:lnTo>
                  <a:pt x="398" y="276"/>
                </a:lnTo>
                <a:lnTo>
                  <a:pt x="418" y="287"/>
                </a:lnTo>
                <a:lnTo>
                  <a:pt x="440" y="306"/>
                </a:lnTo>
                <a:lnTo>
                  <a:pt x="452" y="317"/>
                </a:lnTo>
                <a:lnTo>
                  <a:pt x="475" y="330"/>
                </a:lnTo>
                <a:lnTo>
                  <a:pt x="492" y="339"/>
                </a:lnTo>
                <a:lnTo>
                  <a:pt x="512" y="353"/>
                </a:lnTo>
                <a:lnTo>
                  <a:pt x="534" y="343"/>
                </a:lnTo>
                <a:lnTo>
                  <a:pt x="554" y="331"/>
                </a:lnTo>
                <a:lnTo>
                  <a:pt x="554" y="322"/>
                </a:lnTo>
                <a:lnTo>
                  <a:pt x="559" y="312"/>
                </a:lnTo>
                <a:lnTo>
                  <a:pt x="566" y="298"/>
                </a:lnTo>
                <a:lnTo>
                  <a:pt x="558" y="280"/>
                </a:lnTo>
                <a:lnTo>
                  <a:pt x="560" y="286"/>
                </a:lnTo>
                <a:lnTo>
                  <a:pt x="553" y="291"/>
                </a:lnTo>
                <a:lnTo>
                  <a:pt x="555" y="296"/>
                </a:lnTo>
                <a:close/>
              </a:path>
            </a:pathLst>
          </a:custGeom>
          <a:solidFill>
            <a:srgbClr val="009900"/>
          </a:solidFill>
          <a:ln w="9525">
            <a:solidFill>
              <a:schemeClr val="bg1"/>
            </a:solidFill>
            <a:round/>
            <a:headEnd/>
            <a:tailEnd/>
          </a:ln>
        </p:spPr>
        <p:txBody>
          <a:bodyPr/>
          <a:lstStyle/>
          <a:p>
            <a:endParaRPr lang="en-US"/>
          </a:p>
        </p:txBody>
      </p:sp>
      <p:sp>
        <p:nvSpPr>
          <p:cNvPr id="319542" name="Freeform 54"/>
          <p:cNvSpPr>
            <a:spLocks/>
          </p:cNvSpPr>
          <p:nvPr/>
        </p:nvSpPr>
        <p:spPr bwMode="auto">
          <a:xfrm>
            <a:off x="601663" y="5803900"/>
            <a:ext cx="101600" cy="58738"/>
          </a:xfrm>
          <a:custGeom>
            <a:avLst/>
            <a:gdLst/>
            <a:ahLst/>
            <a:cxnLst>
              <a:cxn ang="0">
                <a:pos x="412" y="279"/>
              </a:cxn>
              <a:cxn ang="0">
                <a:pos x="453" y="278"/>
              </a:cxn>
              <a:cxn ang="0">
                <a:pos x="504" y="283"/>
              </a:cxn>
              <a:cxn ang="0">
                <a:pos x="529" y="265"/>
              </a:cxn>
              <a:cxn ang="0">
                <a:pos x="544" y="239"/>
              </a:cxn>
              <a:cxn ang="0">
                <a:pos x="538" y="209"/>
              </a:cxn>
              <a:cxn ang="0">
                <a:pos x="523" y="178"/>
              </a:cxn>
              <a:cxn ang="0">
                <a:pos x="504" y="156"/>
              </a:cxn>
              <a:cxn ang="0">
                <a:pos x="478" y="146"/>
              </a:cxn>
              <a:cxn ang="0">
                <a:pos x="438" y="130"/>
              </a:cxn>
              <a:cxn ang="0">
                <a:pos x="407" y="123"/>
              </a:cxn>
              <a:cxn ang="0">
                <a:pos x="377" y="120"/>
              </a:cxn>
              <a:cxn ang="0">
                <a:pos x="346" y="113"/>
              </a:cxn>
              <a:cxn ang="0">
                <a:pos x="329" y="112"/>
              </a:cxn>
              <a:cxn ang="0">
                <a:pos x="316" y="119"/>
              </a:cxn>
              <a:cxn ang="0">
                <a:pos x="293" y="120"/>
              </a:cxn>
              <a:cxn ang="0">
                <a:pos x="271" y="130"/>
              </a:cxn>
              <a:cxn ang="0">
                <a:pos x="257" y="132"/>
              </a:cxn>
              <a:cxn ang="0">
                <a:pos x="243" y="125"/>
              </a:cxn>
              <a:cxn ang="0">
                <a:pos x="226" y="125"/>
              </a:cxn>
              <a:cxn ang="0">
                <a:pos x="205" y="113"/>
              </a:cxn>
              <a:cxn ang="0">
                <a:pos x="194" y="99"/>
              </a:cxn>
              <a:cxn ang="0">
                <a:pos x="185" y="85"/>
              </a:cxn>
              <a:cxn ang="0">
                <a:pos x="169" y="73"/>
              </a:cxn>
              <a:cxn ang="0">
                <a:pos x="157" y="62"/>
              </a:cxn>
              <a:cxn ang="0">
                <a:pos x="140" y="53"/>
              </a:cxn>
              <a:cxn ang="0">
                <a:pos x="117" y="37"/>
              </a:cxn>
              <a:cxn ang="0">
                <a:pos x="87" y="35"/>
              </a:cxn>
              <a:cxn ang="0">
                <a:pos x="60" y="21"/>
              </a:cxn>
              <a:cxn ang="0">
                <a:pos x="47" y="18"/>
              </a:cxn>
              <a:cxn ang="0">
                <a:pos x="32" y="6"/>
              </a:cxn>
              <a:cxn ang="0">
                <a:pos x="13" y="0"/>
              </a:cxn>
              <a:cxn ang="0">
                <a:pos x="2" y="12"/>
              </a:cxn>
              <a:cxn ang="0">
                <a:pos x="0" y="33"/>
              </a:cxn>
              <a:cxn ang="0">
                <a:pos x="12" y="53"/>
              </a:cxn>
              <a:cxn ang="0">
                <a:pos x="29" y="70"/>
              </a:cxn>
              <a:cxn ang="0">
                <a:pos x="48" y="85"/>
              </a:cxn>
              <a:cxn ang="0">
                <a:pos x="77" y="96"/>
              </a:cxn>
              <a:cxn ang="0">
                <a:pos x="109" y="103"/>
              </a:cxn>
              <a:cxn ang="0">
                <a:pos x="136" y="117"/>
              </a:cxn>
              <a:cxn ang="0">
                <a:pos x="164" y="132"/>
              </a:cxn>
              <a:cxn ang="0">
                <a:pos x="199" y="159"/>
              </a:cxn>
              <a:cxn ang="0">
                <a:pos x="230" y="184"/>
              </a:cxn>
              <a:cxn ang="0">
                <a:pos x="264" y="211"/>
              </a:cxn>
              <a:cxn ang="0">
                <a:pos x="304" y="235"/>
              </a:cxn>
              <a:cxn ang="0">
                <a:pos x="333" y="246"/>
              </a:cxn>
              <a:cxn ang="0">
                <a:pos x="364" y="254"/>
              </a:cxn>
              <a:cxn ang="0">
                <a:pos x="393" y="274"/>
              </a:cxn>
              <a:cxn ang="0">
                <a:pos x="420" y="291"/>
              </a:cxn>
              <a:cxn ang="0">
                <a:pos x="418" y="287"/>
              </a:cxn>
              <a:cxn ang="0">
                <a:pos x="412" y="279"/>
              </a:cxn>
            </a:cxnLst>
            <a:rect l="0" t="0" r="r" b="b"/>
            <a:pathLst>
              <a:path w="544" h="291">
                <a:moveTo>
                  <a:pt x="412" y="279"/>
                </a:moveTo>
                <a:lnTo>
                  <a:pt x="453" y="278"/>
                </a:lnTo>
                <a:lnTo>
                  <a:pt x="504" y="283"/>
                </a:lnTo>
                <a:lnTo>
                  <a:pt x="529" y="265"/>
                </a:lnTo>
                <a:lnTo>
                  <a:pt x="544" y="239"/>
                </a:lnTo>
                <a:lnTo>
                  <a:pt x="538" y="209"/>
                </a:lnTo>
                <a:lnTo>
                  <a:pt x="523" y="178"/>
                </a:lnTo>
                <a:lnTo>
                  <a:pt x="504" y="156"/>
                </a:lnTo>
                <a:lnTo>
                  <a:pt x="478" y="146"/>
                </a:lnTo>
                <a:lnTo>
                  <a:pt x="438" y="130"/>
                </a:lnTo>
                <a:lnTo>
                  <a:pt x="407" y="123"/>
                </a:lnTo>
                <a:lnTo>
                  <a:pt x="377" y="120"/>
                </a:lnTo>
                <a:lnTo>
                  <a:pt x="346" y="113"/>
                </a:lnTo>
                <a:lnTo>
                  <a:pt x="329" y="112"/>
                </a:lnTo>
                <a:lnTo>
                  <a:pt x="316" y="119"/>
                </a:lnTo>
                <a:lnTo>
                  <a:pt x="293" y="120"/>
                </a:lnTo>
                <a:lnTo>
                  <a:pt x="271" y="130"/>
                </a:lnTo>
                <a:lnTo>
                  <a:pt x="257" y="132"/>
                </a:lnTo>
                <a:lnTo>
                  <a:pt x="243" y="125"/>
                </a:lnTo>
                <a:lnTo>
                  <a:pt x="226" y="125"/>
                </a:lnTo>
                <a:lnTo>
                  <a:pt x="205" y="113"/>
                </a:lnTo>
                <a:lnTo>
                  <a:pt x="194" y="99"/>
                </a:lnTo>
                <a:lnTo>
                  <a:pt x="185" y="85"/>
                </a:lnTo>
                <a:lnTo>
                  <a:pt x="169" y="73"/>
                </a:lnTo>
                <a:lnTo>
                  <a:pt x="157" y="62"/>
                </a:lnTo>
                <a:lnTo>
                  <a:pt x="140" y="53"/>
                </a:lnTo>
                <a:lnTo>
                  <a:pt x="117" y="37"/>
                </a:lnTo>
                <a:lnTo>
                  <a:pt x="87" y="35"/>
                </a:lnTo>
                <a:lnTo>
                  <a:pt x="60" y="21"/>
                </a:lnTo>
                <a:lnTo>
                  <a:pt x="47" y="18"/>
                </a:lnTo>
                <a:lnTo>
                  <a:pt x="32" y="6"/>
                </a:lnTo>
                <a:lnTo>
                  <a:pt x="13" y="0"/>
                </a:lnTo>
                <a:lnTo>
                  <a:pt x="2" y="12"/>
                </a:lnTo>
                <a:lnTo>
                  <a:pt x="0" y="33"/>
                </a:lnTo>
                <a:lnTo>
                  <a:pt x="12" y="53"/>
                </a:lnTo>
                <a:lnTo>
                  <a:pt x="29" y="70"/>
                </a:lnTo>
                <a:lnTo>
                  <a:pt x="48" y="85"/>
                </a:lnTo>
                <a:lnTo>
                  <a:pt x="77" y="96"/>
                </a:lnTo>
                <a:lnTo>
                  <a:pt x="109" y="103"/>
                </a:lnTo>
                <a:lnTo>
                  <a:pt x="136" y="117"/>
                </a:lnTo>
                <a:lnTo>
                  <a:pt x="164" y="132"/>
                </a:lnTo>
                <a:lnTo>
                  <a:pt x="199" y="159"/>
                </a:lnTo>
                <a:lnTo>
                  <a:pt x="230" y="184"/>
                </a:lnTo>
                <a:lnTo>
                  <a:pt x="264" y="211"/>
                </a:lnTo>
                <a:lnTo>
                  <a:pt x="304" y="235"/>
                </a:lnTo>
                <a:lnTo>
                  <a:pt x="333" y="246"/>
                </a:lnTo>
                <a:lnTo>
                  <a:pt x="364" y="254"/>
                </a:lnTo>
                <a:lnTo>
                  <a:pt x="393" y="274"/>
                </a:lnTo>
                <a:lnTo>
                  <a:pt x="420" y="291"/>
                </a:lnTo>
                <a:lnTo>
                  <a:pt x="418" y="287"/>
                </a:lnTo>
                <a:lnTo>
                  <a:pt x="412" y="279"/>
                </a:lnTo>
                <a:close/>
              </a:path>
            </a:pathLst>
          </a:custGeom>
          <a:solidFill>
            <a:srgbClr val="009900"/>
          </a:solidFill>
          <a:ln w="9525">
            <a:solidFill>
              <a:schemeClr val="bg1"/>
            </a:solidFill>
            <a:round/>
            <a:headEnd/>
            <a:tailEnd/>
          </a:ln>
        </p:spPr>
        <p:txBody>
          <a:bodyPr/>
          <a:lstStyle/>
          <a:p>
            <a:endParaRPr lang="en-US"/>
          </a:p>
        </p:txBody>
      </p:sp>
      <p:sp>
        <p:nvSpPr>
          <p:cNvPr id="319543" name="Freeform 55"/>
          <p:cNvSpPr>
            <a:spLocks/>
          </p:cNvSpPr>
          <p:nvPr/>
        </p:nvSpPr>
        <p:spPr bwMode="auto">
          <a:xfrm>
            <a:off x="566738" y="5776913"/>
            <a:ext cx="19050" cy="20637"/>
          </a:xfrm>
          <a:custGeom>
            <a:avLst/>
            <a:gdLst/>
            <a:ahLst/>
            <a:cxnLst>
              <a:cxn ang="0">
                <a:pos x="78" y="64"/>
              </a:cxn>
              <a:cxn ang="0">
                <a:pos x="58" y="41"/>
              </a:cxn>
              <a:cxn ang="0">
                <a:pos x="46" y="17"/>
              </a:cxn>
              <a:cxn ang="0">
                <a:pos x="23" y="0"/>
              </a:cxn>
              <a:cxn ang="0">
                <a:pos x="0" y="2"/>
              </a:cxn>
              <a:cxn ang="0">
                <a:pos x="11" y="29"/>
              </a:cxn>
              <a:cxn ang="0">
                <a:pos x="30" y="62"/>
              </a:cxn>
              <a:cxn ang="0">
                <a:pos x="54" y="83"/>
              </a:cxn>
              <a:cxn ang="0">
                <a:pos x="84" y="94"/>
              </a:cxn>
              <a:cxn ang="0">
                <a:pos x="91" y="89"/>
              </a:cxn>
              <a:cxn ang="0">
                <a:pos x="95" y="82"/>
              </a:cxn>
              <a:cxn ang="0">
                <a:pos x="87" y="69"/>
              </a:cxn>
              <a:cxn ang="0">
                <a:pos x="95" y="64"/>
              </a:cxn>
              <a:cxn ang="0">
                <a:pos x="86" y="64"/>
              </a:cxn>
              <a:cxn ang="0">
                <a:pos x="79" y="69"/>
              </a:cxn>
              <a:cxn ang="0">
                <a:pos x="78" y="64"/>
              </a:cxn>
            </a:cxnLst>
            <a:rect l="0" t="0" r="r" b="b"/>
            <a:pathLst>
              <a:path w="95" h="94">
                <a:moveTo>
                  <a:pt x="78" y="64"/>
                </a:moveTo>
                <a:lnTo>
                  <a:pt x="58" y="41"/>
                </a:lnTo>
                <a:lnTo>
                  <a:pt x="46" y="17"/>
                </a:lnTo>
                <a:lnTo>
                  <a:pt x="23" y="0"/>
                </a:lnTo>
                <a:lnTo>
                  <a:pt x="0" y="2"/>
                </a:lnTo>
                <a:lnTo>
                  <a:pt x="11" y="29"/>
                </a:lnTo>
                <a:lnTo>
                  <a:pt x="30" y="62"/>
                </a:lnTo>
                <a:lnTo>
                  <a:pt x="54" y="83"/>
                </a:lnTo>
                <a:lnTo>
                  <a:pt x="84" y="94"/>
                </a:lnTo>
                <a:lnTo>
                  <a:pt x="91" y="89"/>
                </a:lnTo>
                <a:lnTo>
                  <a:pt x="95" y="82"/>
                </a:lnTo>
                <a:lnTo>
                  <a:pt x="87" y="69"/>
                </a:lnTo>
                <a:lnTo>
                  <a:pt x="95" y="64"/>
                </a:lnTo>
                <a:lnTo>
                  <a:pt x="86" y="64"/>
                </a:lnTo>
                <a:lnTo>
                  <a:pt x="79" y="69"/>
                </a:lnTo>
                <a:lnTo>
                  <a:pt x="78" y="64"/>
                </a:lnTo>
                <a:close/>
              </a:path>
            </a:pathLst>
          </a:custGeom>
          <a:solidFill>
            <a:srgbClr val="009900"/>
          </a:solidFill>
          <a:ln w="9525">
            <a:solidFill>
              <a:schemeClr val="bg1"/>
            </a:solidFill>
            <a:round/>
            <a:headEnd/>
            <a:tailEnd/>
          </a:ln>
        </p:spPr>
        <p:txBody>
          <a:bodyPr/>
          <a:lstStyle/>
          <a:p>
            <a:endParaRPr lang="en-US"/>
          </a:p>
        </p:txBody>
      </p:sp>
      <p:sp>
        <p:nvSpPr>
          <p:cNvPr id="319544" name="Freeform 56"/>
          <p:cNvSpPr>
            <a:spLocks/>
          </p:cNvSpPr>
          <p:nvPr/>
        </p:nvSpPr>
        <p:spPr bwMode="auto">
          <a:xfrm>
            <a:off x="538163" y="5764213"/>
            <a:ext cx="12700" cy="11112"/>
          </a:xfrm>
          <a:custGeom>
            <a:avLst/>
            <a:gdLst/>
            <a:ahLst/>
            <a:cxnLst>
              <a:cxn ang="0">
                <a:pos x="65" y="44"/>
              </a:cxn>
              <a:cxn ang="0">
                <a:pos x="65" y="27"/>
              </a:cxn>
              <a:cxn ang="0">
                <a:pos x="59" y="15"/>
              </a:cxn>
              <a:cxn ang="0">
                <a:pos x="38" y="4"/>
              </a:cxn>
              <a:cxn ang="0">
                <a:pos x="22" y="0"/>
              </a:cxn>
              <a:cxn ang="0">
                <a:pos x="14" y="0"/>
              </a:cxn>
              <a:cxn ang="0">
                <a:pos x="8" y="1"/>
              </a:cxn>
              <a:cxn ang="0">
                <a:pos x="0" y="9"/>
              </a:cxn>
              <a:cxn ang="0">
                <a:pos x="5" y="17"/>
              </a:cxn>
              <a:cxn ang="0">
                <a:pos x="17" y="36"/>
              </a:cxn>
              <a:cxn ang="0">
                <a:pos x="35" y="50"/>
              </a:cxn>
              <a:cxn ang="0">
                <a:pos x="55" y="57"/>
              </a:cxn>
              <a:cxn ang="0">
                <a:pos x="65" y="44"/>
              </a:cxn>
            </a:cxnLst>
            <a:rect l="0" t="0" r="r" b="b"/>
            <a:pathLst>
              <a:path w="65" h="57">
                <a:moveTo>
                  <a:pt x="65" y="44"/>
                </a:moveTo>
                <a:lnTo>
                  <a:pt x="65" y="27"/>
                </a:lnTo>
                <a:lnTo>
                  <a:pt x="59" y="15"/>
                </a:lnTo>
                <a:lnTo>
                  <a:pt x="38" y="4"/>
                </a:lnTo>
                <a:lnTo>
                  <a:pt x="22" y="0"/>
                </a:lnTo>
                <a:lnTo>
                  <a:pt x="14" y="0"/>
                </a:lnTo>
                <a:lnTo>
                  <a:pt x="8" y="1"/>
                </a:lnTo>
                <a:lnTo>
                  <a:pt x="0" y="9"/>
                </a:lnTo>
                <a:lnTo>
                  <a:pt x="5" y="17"/>
                </a:lnTo>
                <a:lnTo>
                  <a:pt x="17" y="36"/>
                </a:lnTo>
                <a:lnTo>
                  <a:pt x="35" y="50"/>
                </a:lnTo>
                <a:lnTo>
                  <a:pt x="55" y="57"/>
                </a:lnTo>
                <a:lnTo>
                  <a:pt x="65" y="44"/>
                </a:lnTo>
                <a:close/>
              </a:path>
            </a:pathLst>
          </a:custGeom>
          <a:solidFill>
            <a:srgbClr val="009900"/>
          </a:solidFill>
          <a:ln w="9525">
            <a:solidFill>
              <a:schemeClr val="bg1"/>
            </a:solidFill>
            <a:round/>
            <a:headEnd/>
            <a:tailEnd/>
          </a:ln>
        </p:spPr>
        <p:txBody>
          <a:bodyPr/>
          <a:lstStyle/>
          <a:p>
            <a:endParaRPr lang="en-US"/>
          </a:p>
        </p:txBody>
      </p:sp>
      <p:sp>
        <p:nvSpPr>
          <p:cNvPr id="319545" name="Freeform 57"/>
          <p:cNvSpPr>
            <a:spLocks/>
          </p:cNvSpPr>
          <p:nvPr/>
        </p:nvSpPr>
        <p:spPr bwMode="auto">
          <a:xfrm>
            <a:off x="519113" y="5751513"/>
            <a:ext cx="4762" cy="4762"/>
          </a:xfrm>
          <a:custGeom>
            <a:avLst/>
            <a:gdLst/>
            <a:ahLst/>
            <a:cxnLst>
              <a:cxn ang="0">
                <a:pos x="16" y="16"/>
              </a:cxn>
              <a:cxn ang="0">
                <a:pos x="21" y="15"/>
              </a:cxn>
              <a:cxn ang="0">
                <a:pos x="19" y="10"/>
              </a:cxn>
              <a:cxn ang="0">
                <a:pos x="15" y="2"/>
              </a:cxn>
              <a:cxn ang="0">
                <a:pos x="7" y="8"/>
              </a:cxn>
              <a:cxn ang="0">
                <a:pos x="5" y="2"/>
              </a:cxn>
              <a:cxn ang="0">
                <a:pos x="2" y="0"/>
              </a:cxn>
              <a:cxn ang="0">
                <a:pos x="0" y="13"/>
              </a:cxn>
              <a:cxn ang="0">
                <a:pos x="2" y="18"/>
              </a:cxn>
              <a:cxn ang="0">
                <a:pos x="3" y="23"/>
              </a:cxn>
              <a:cxn ang="0">
                <a:pos x="14" y="19"/>
              </a:cxn>
              <a:cxn ang="0">
                <a:pos x="16" y="16"/>
              </a:cxn>
            </a:cxnLst>
            <a:rect l="0" t="0" r="r" b="b"/>
            <a:pathLst>
              <a:path w="21" h="23">
                <a:moveTo>
                  <a:pt x="16" y="16"/>
                </a:moveTo>
                <a:lnTo>
                  <a:pt x="21" y="15"/>
                </a:lnTo>
                <a:lnTo>
                  <a:pt x="19" y="10"/>
                </a:lnTo>
                <a:lnTo>
                  <a:pt x="15" y="2"/>
                </a:lnTo>
                <a:lnTo>
                  <a:pt x="7" y="8"/>
                </a:lnTo>
                <a:lnTo>
                  <a:pt x="5" y="2"/>
                </a:lnTo>
                <a:lnTo>
                  <a:pt x="2" y="0"/>
                </a:lnTo>
                <a:lnTo>
                  <a:pt x="0" y="13"/>
                </a:lnTo>
                <a:lnTo>
                  <a:pt x="2" y="18"/>
                </a:lnTo>
                <a:lnTo>
                  <a:pt x="3" y="23"/>
                </a:lnTo>
                <a:lnTo>
                  <a:pt x="14" y="19"/>
                </a:lnTo>
                <a:lnTo>
                  <a:pt x="16" y="16"/>
                </a:lnTo>
                <a:close/>
              </a:path>
            </a:pathLst>
          </a:custGeom>
          <a:solidFill>
            <a:srgbClr val="009900"/>
          </a:solidFill>
          <a:ln w="9525">
            <a:solidFill>
              <a:schemeClr val="bg1"/>
            </a:solidFill>
            <a:round/>
            <a:headEnd/>
            <a:tailEnd/>
          </a:ln>
        </p:spPr>
        <p:txBody>
          <a:bodyPr/>
          <a:lstStyle/>
          <a:p>
            <a:endParaRPr lang="en-US"/>
          </a:p>
        </p:txBody>
      </p:sp>
      <p:sp>
        <p:nvSpPr>
          <p:cNvPr id="319546" name="Freeform 58"/>
          <p:cNvSpPr>
            <a:spLocks/>
          </p:cNvSpPr>
          <p:nvPr/>
        </p:nvSpPr>
        <p:spPr bwMode="auto">
          <a:xfrm>
            <a:off x="504825" y="5738813"/>
            <a:ext cx="4763" cy="11112"/>
          </a:xfrm>
          <a:custGeom>
            <a:avLst/>
            <a:gdLst/>
            <a:ahLst/>
            <a:cxnLst>
              <a:cxn ang="0">
                <a:pos x="30" y="24"/>
              </a:cxn>
              <a:cxn ang="0">
                <a:pos x="28" y="19"/>
              </a:cxn>
              <a:cxn ang="0">
                <a:pos x="27" y="13"/>
              </a:cxn>
              <a:cxn ang="0">
                <a:pos x="24" y="8"/>
              </a:cxn>
              <a:cxn ang="0">
                <a:pos x="20" y="0"/>
              </a:cxn>
              <a:cxn ang="0">
                <a:pos x="13" y="6"/>
              </a:cxn>
              <a:cxn ang="0">
                <a:pos x="7" y="8"/>
              </a:cxn>
              <a:cxn ang="0">
                <a:pos x="0" y="12"/>
              </a:cxn>
              <a:cxn ang="0">
                <a:pos x="7" y="25"/>
              </a:cxn>
              <a:cxn ang="0">
                <a:pos x="8" y="31"/>
              </a:cxn>
              <a:cxn ang="0">
                <a:pos x="14" y="37"/>
              </a:cxn>
              <a:cxn ang="0">
                <a:pos x="19" y="45"/>
              </a:cxn>
              <a:cxn ang="0">
                <a:pos x="24" y="42"/>
              </a:cxn>
              <a:cxn ang="0">
                <a:pos x="27" y="31"/>
              </a:cxn>
              <a:cxn ang="0">
                <a:pos x="31" y="28"/>
              </a:cxn>
              <a:cxn ang="0">
                <a:pos x="30" y="24"/>
              </a:cxn>
            </a:cxnLst>
            <a:rect l="0" t="0" r="r" b="b"/>
            <a:pathLst>
              <a:path w="31" h="45">
                <a:moveTo>
                  <a:pt x="30" y="24"/>
                </a:moveTo>
                <a:lnTo>
                  <a:pt x="28" y="19"/>
                </a:lnTo>
                <a:lnTo>
                  <a:pt x="27" y="13"/>
                </a:lnTo>
                <a:lnTo>
                  <a:pt x="24" y="8"/>
                </a:lnTo>
                <a:lnTo>
                  <a:pt x="20" y="0"/>
                </a:lnTo>
                <a:lnTo>
                  <a:pt x="13" y="6"/>
                </a:lnTo>
                <a:lnTo>
                  <a:pt x="7" y="8"/>
                </a:lnTo>
                <a:lnTo>
                  <a:pt x="0" y="12"/>
                </a:lnTo>
                <a:lnTo>
                  <a:pt x="7" y="25"/>
                </a:lnTo>
                <a:lnTo>
                  <a:pt x="8" y="31"/>
                </a:lnTo>
                <a:lnTo>
                  <a:pt x="14" y="37"/>
                </a:lnTo>
                <a:lnTo>
                  <a:pt x="19" y="45"/>
                </a:lnTo>
                <a:lnTo>
                  <a:pt x="24" y="42"/>
                </a:lnTo>
                <a:lnTo>
                  <a:pt x="27" y="31"/>
                </a:lnTo>
                <a:lnTo>
                  <a:pt x="31" y="28"/>
                </a:lnTo>
                <a:lnTo>
                  <a:pt x="30" y="24"/>
                </a:lnTo>
                <a:close/>
              </a:path>
            </a:pathLst>
          </a:custGeom>
          <a:solidFill>
            <a:srgbClr val="009900"/>
          </a:solidFill>
          <a:ln w="9525">
            <a:solidFill>
              <a:schemeClr val="bg1"/>
            </a:solidFill>
            <a:round/>
            <a:headEnd/>
            <a:tailEnd/>
          </a:ln>
        </p:spPr>
        <p:txBody>
          <a:bodyPr/>
          <a:lstStyle/>
          <a:p>
            <a:endParaRPr lang="en-US"/>
          </a:p>
        </p:txBody>
      </p:sp>
      <p:sp>
        <p:nvSpPr>
          <p:cNvPr id="319547" name="Freeform 59"/>
          <p:cNvSpPr>
            <a:spLocks/>
          </p:cNvSpPr>
          <p:nvPr/>
        </p:nvSpPr>
        <p:spPr bwMode="auto">
          <a:xfrm>
            <a:off x="484188" y="5711825"/>
            <a:ext cx="11112" cy="22225"/>
          </a:xfrm>
          <a:custGeom>
            <a:avLst/>
            <a:gdLst/>
            <a:ahLst/>
            <a:cxnLst>
              <a:cxn ang="0">
                <a:pos x="50" y="38"/>
              </a:cxn>
              <a:cxn ang="0">
                <a:pos x="43" y="25"/>
              </a:cxn>
              <a:cxn ang="0">
                <a:pos x="33" y="20"/>
              </a:cxn>
              <a:cxn ang="0">
                <a:pos x="24" y="11"/>
              </a:cxn>
              <a:cxn ang="0">
                <a:pos x="16" y="1"/>
              </a:cxn>
              <a:cxn ang="0">
                <a:pos x="11" y="0"/>
              </a:cxn>
              <a:cxn ang="0">
                <a:pos x="5" y="6"/>
              </a:cxn>
              <a:cxn ang="0">
                <a:pos x="0" y="7"/>
              </a:cxn>
              <a:cxn ang="0">
                <a:pos x="11" y="35"/>
              </a:cxn>
              <a:cxn ang="0">
                <a:pos x="24" y="59"/>
              </a:cxn>
              <a:cxn ang="0">
                <a:pos x="42" y="86"/>
              </a:cxn>
              <a:cxn ang="0">
                <a:pos x="55" y="111"/>
              </a:cxn>
              <a:cxn ang="0">
                <a:pos x="61" y="109"/>
              </a:cxn>
              <a:cxn ang="0">
                <a:pos x="67" y="104"/>
              </a:cxn>
              <a:cxn ang="0">
                <a:pos x="59" y="86"/>
              </a:cxn>
              <a:cxn ang="0">
                <a:pos x="60" y="69"/>
              </a:cxn>
              <a:cxn ang="0">
                <a:pos x="57" y="50"/>
              </a:cxn>
              <a:cxn ang="0">
                <a:pos x="50" y="38"/>
              </a:cxn>
            </a:cxnLst>
            <a:rect l="0" t="0" r="r" b="b"/>
            <a:pathLst>
              <a:path w="67" h="111">
                <a:moveTo>
                  <a:pt x="50" y="38"/>
                </a:moveTo>
                <a:lnTo>
                  <a:pt x="43" y="25"/>
                </a:lnTo>
                <a:lnTo>
                  <a:pt x="33" y="20"/>
                </a:lnTo>
                <a:lnTo>
                  <a:pt x="24" y="11"/>
                </a:lnTo>
                <a:lnTo>
                  <a:pt x="16" y="1"/>
                </a:lnTo>
                <a:lnTo>
                  <a:pt x="11" y="0"/>
                </a:lnTo>
                <a:lnTo>
                  <a:pt x="5" y="6"/>
                </a:lnTo>
                <a:lnTo>
                  <a:pt x="0" y="7"/>
                </a:lnTo>
                <a:lnTo>
                  <a:pt x="11" y="35"/>
                </a:lnTo>
                <a:lnTo>
                  <a:pt x="24" y="59"/>
                </a:lnTo>
                <a:lnTo>
                  <a:pt x="42" y="86"/>
                </a:lnTo>
                <a:lnTo>
                  <a:pt x="55" y="111"/>
                </a:lnTo>
                <a:lnTo>
                  <a:pt x="61" y="109"/>
                </a:lnTo>
                <a:lnTo>
                  <a:pt x="67" y="104"/>
                </a:lnTo>
                <a:lnTo>
                  <a:pt x="59" y="86"/>
                </a:lnTo>
                <a:lnTo>
                  <a:pt x="60" y="69"/>
                </a:lnTo>
                <a:lnTo>
                  <a:pt x="57" y="50"/>
                </a:lnTo>
                <a:lnTo>
                  <a:pt x="50" y="38"/>
                </a:lnTo>
                <a:close/>
              </a:path>
            </a:pathLst>
          </a:custGeom>
          <a:solidFill>
            <a:srgbClr val="009900"/>
          </a:solidFill>
          <a:ln w="9525">
            <a:solidFill>
              <a:schemeClr val="bg1"/>
            </a:solidFill>
            <a:round/>
            <a:headEnd/>
            <a:tailEnd/>
          </a:ln>
        </p:spPr>
        <p:txBody>
          <a:bodyPr/>
          <a:lstStyle/>
          <a:p>
            <a:endParaRPr lang="en-US"/>
          </a:p>
        </p:txBody>
      </p:sp>
      <p:sp>
        <p:nvSpPr>
          <p:cNvPr id="319548" name="Freeform 60"/>
          <p:cNvSpPr>
            <a:spLocks/>
          </p:cNvSpPr>
          <p:nvPr/>
        </p:nvSpPr>
        <p:spPr bwMode="auto">
          <a:xfrm>
            <a:off x="457200" y="5684838"/>
            <a:ext cx="38100" cy="22225"/>
          </a:xfrm>
          <a:custGeom>
            <a:avLst/>
            <a:gdLst/>
            <a:ahLst/>
            <a:cxnLst>
              <a:cxn ang="0">
                <a:pos x="153" y="27"/>
              </a:cxn>
              <a:cxn ang="0">
                <a:pos x="188" y="45"/>
              </a:cxn>
              <a:cxn ang="0">
                <a:pos x="203" y="67"/>
              </a:cxn>
              <a:cxn ang="0">
                <a:pos x="201" y="87"/>
              </a:cxn>
              <a:cxn ang="0">
                <a:pos x="171" y="111"/>
              </a:cxn>
              <a:cxn ang="0">
                <a:pos x="164" y="108"/>
              </a:cxn>
              <a:cxn ang="0">
                <a:pos x="151" y="100"/>
              </a:cxn>
              <a:cxn ang="0">
                <a:pos x="146" y="89"/>
              </a:cxn>
              <a:cxn ang="0">
                <a:pos x="140" y="78"/>
              </a:cxn>
              <a:cxn ang="0">
                <a:pos x="138" y="89"/>
              </a:cxn>
              <a:cxn ang="0">
                <a:pos x="141" y="100"/>
              </a:cxn>
              <a:cxn ang="0">
                <a:pos x="138" y="108"/>
              </a:cxn>
              <a:cxn ang="0">
                <a:pos x="146" y="116"/>
              </a:cxn>
              <a:cxn ang="0">
                <a:pos x="131" y="112"/>
              </a:cxn>
              <a:cxn ang="0">
                <a:pos x="117" y="106"/>
              </a:cxn>
              <a:cxn ang="0">
                <a:pos x="105" y="95"/>
              </a:cxn>
              <a:cxn ang="0">
                <a:pos x="89" y="82"/>
              </a:cxn>
              <a:cxn ang="0">
                <a:pos x="84" y="74"/>
              </a:cxn>
              <a:cxn ang="0">
                <a:pos x="74" y="69"/>
              </a:cxn>
              <a:cxn ang="0">
                <a:pos x="55" y="72"/>
              </a:cxn>
              <a:cxn ang="0">
                <a:pos x="50" y="66"/>
              </a:cxn>
              <a:cxn ang="0">
                <a:pos x="36" y="50"/>
              </a:cxn>
              <a:cxn ang="0">
                <a:pos x="19" y="40"/>
              </a:cxn>
              <a:cxn ang="0">
                <a:pos x="12" y="20"/>
              </a:cxn>
              <a:cxn ang="0">
                <a:pos x="0" y="0"/>
              </a:cxn>
              <a:cxn ang="0">
                <a:pos x="30" y="2"/>
              </a:cxn>
              <a:cxn ang="0">
                <a:pos x="62" y="10"/>
              </a:cxn>
              <a:cxn ang="0">
                <a:pos x="91" y="21"/>
              </a:cxn>
              <a:cxn ang="0">
                <a:pos x="122" y="28"/>
              </a:cxn>
              <a:cxn ang="0">
                <a:pos x="129" y="33"/>
              </a:cxn>
              <a:cxn ang="0">
                <a:pos x="141" y="42"/>
              </a:cxn>
              <a:cxn ang="0">
                <a:pos x="156" y="38"/>
              </a:cxn>
              <a:cxn ang="0">
                <a:pos x="153" y="27"/>
              </a:cxn>
            </a:cxnLst>
            <a:rect l="0" t="0" r="r" b="b"/>
            <a:pathLst>
              <a:path w="203" h="116">
                <a:moveTo>
                  <a:pt x="153" y="27"/>
                </a:moveTo>
                <a:lnTo>
                  <a:pt x="188" y="45"/>
                </a:lnTo>
                <a:lnTo>
                  <a:pt x="203" y="67"/>
                </a:lnTo>
                <a:lnTo>
                  <a:pt x="201" y="87"/>
                </a:lnTo>
                <a:lnTo>
                  <a:pt x="171" y="111"/>
                </a:lnTo>
                <a:lnTo>
                  <a:pt x="164" y="108"/>
                </a:lnTo>
                <a:lnTo>
                  <a:pt x="151" y="100"/>
                </a:lnTo>
                <a:lnTo>
                  <a:pt x="146" y="89"/>
                </a:lnTo>
                <a:lnTo>
                  <a:pt x="140" y="78"/>
                </a:lnTo>
                <a:lnTo>
                  <a:pt x="138" y="89"/>
                </a:lnTo>
                <a:lnTo>
                  <a:pt x="141" y="100"/>
                </a:lnTo>
                <a:lnTo>
                  <a:pt x="138" y="108"/>
                </a:lnTo>
                <a:lnTo>
                  <a:pt x="146" y="116"/>
                </a:lnTo>
                <a:lnTo>
                  <a:pt x="131" y="112"/>
                </a:lnTo>
                <a:lnTo>
                  <a:pt x="117" y="106"/>
                </a:lnTo>
                <a:lnTo>
                  <a:pt x="105" y="95"/>
                </a:lnTo>
                <a:lnTo>
                  <a:pt x="89" y="82"/>
                </a:lnTo>
                <a:lnTo>
                  <a:pt x="84" y="74"/>
                </a:lnTo>
                <a:lnTo>
                  <a:pt x="74" y="69"/>
                </a:lnTo>
                <a:lnTo>
                  <a:pt x="55" y="72"/>
                </a:lnTo>
                <a:lnTo>
                  <a:pt x="50" y="66"/>
                </a:lnTo>
                <a:lnTo>
                  <a:pt x="36" y="50"/>
                </a:lnTo>
                <a:lnTo>
                  <a:pt x="19" y="40"/>
                </a:lnTo>
                <a:lnTo>
                  <a:pt x="12" y="20"/>
                </a:lnTo>
                <a:lnTo>
                  <a:pt x="0" y="0"/>
                </a:lnTo>
                <a:lnTo>
                  <a:pt x="30" y="2"/>
                </a:lnTo>
                <a:lnTo>
                  <a:pt x="62" y="10"/>
                </a:lnTo>
                <a:lnTo>
                  <a:pt x="91" y="21"/>
                </a:lnTo>
                <a:lnTo>
                  <a:pt x="122" y="28"/>
                </a:lnTo>
                <a:lnTo>
                  <a:pt x="129" y="33"/>
                </a:lnTo>
                <a:lnTo>
                  <a:pt x="141" y="42"/>
                </a:lnTo>
                <a:lnTo>
                  <a:pt x="156" y="38"/>
                </a:lnTo>
                <a:lnTo>
                  <a:pt x="153" y="27"/>
                </a:lnTo>
                <a:close/>
              </a:path>
            </a:pathLst>
          </a:custGeom>
          <a:solidFill>
            <a:srgbClr val="009900"/>
          </a:solidFill>
          <a:ln w="9525">
            <a:solidFill>
              <a:schemeClr val="bg1"/>
            </a:solidFill>
            <a:round/>
            <a:headEnd/>
            <a:tailEnd/>
          </a:ln>
        </p:spPr>
        <p:txBody>
          <a:bodyPr/>
          <a:lstStyle/>
          <a:p>
            <a:endParaRPr lang="en-US"/>
          </a:p>
        </p:txBody>
      </p:sp>
      <p:sp>
        <p:nvSpPr>
          <p:cNvPr id="319549" name="Freeform 61"/>
          <p:cNvSpPr>
            <a:spLocks/>
          </p:cNvSpPr>
          <p:nvPr/>
        </p:nvSpPr>
        <p:spPr bwMode="auto">
          <a:xfrm>
            <a:off x="427038" y="5637213"/>
            <a:ext cx="28575" cy="36512"/>
          </a:xfrm>
          <a:custGeom>
            <a:avLst/>
            <a:gdLst/>
            <a:ahLst/>
            <a:cxnLst>
              <a:cxn ang="0">
                <a:pos x="123" y="119"/>
              </a:cxn>
              <a:cxn ang="0">
                <a:pos x="128" y="103"/>
              </a:cxn>
              <a:cxn ang="0">
                <a:pos x="139" y="92"/>
              </a:cxn>
              <a:cxn ang="0">
                <a:pos x="144" y="81"/>
              </a:cxn>
              <a:cxn ang="0">
                <a:pos x="155" y="69"/>
              </a:cxn>
              <a:cxn ang="0">
                <a:pos x="155" y="52"/>
              </a:cxn>
              <a:cxn ang="0">
                <a:pos x="155" y="34"/>
              </a:cxn>
              <a:cxn ang="0">
                <a:pos x="137" y="16"/>
              </a:cxn>
              <a:cxn ang="0">
                <a:pos x="129" y="8"/>
              </a:cxn>
              <a:cxn ang="0">
                <a:pos x="116" y="0"/>
              </a:cxn>
              <a:cxn ang="0">
                <a:pos x="103" y="7"/>
              </a:cxn>
              <a:cxn ang="0">
                <a:pos x="96" y="12"/>
              </a:cxn>
              <a:cxn ang="0">
                <a:pos x="84" y="19"/>
              </a:cxn>
              <a:cxn ang="0">
                <a:pos x="84" y="45"/>
              </a:cxn>
              <a:cxn ang="0">
                <a:pos x="85" y="77"/>
              </a:cxn>
              <a:cxn ang="0">
                <a:pos x="84" y="94"/>
              </a:cxn>
              <a:cxn ang="0">
                <a:pos x="64" y="106"/>
              </a:cxn>
              <a:cxn ang="0">
                <a:pos x="50" y="98"/>
              </a:cxn>
              <a:cxn ang="0">
                <a:pos x="38" y="92"/>
              </a:cxn>
              <a:cxn ang="0">
                <a:pos x="27" y="86"/>
              </a:cxn>
              <a:cxn ang="0">
                <a:pos x="15" y="84"/>
              </a:cxn>
              <a:cxn ang="0">
                <a:pos x="4" y="96"/>
              </a:cxn>
              <a:cxn ang="0">
                <a:pos x="5" y="118"/>
              </a:cxn>
              <a:cxn ang="0">
                <a:pos x="0" y="129"/>
              </a:cxn>
              <a:cxn ang="0">
                <a:pos x="15" y="141"/>
              </a:cxn>
              <a:cxn ang="0">
                <a:pos x="24" y="151"/>
              </a:cxn>
              <a:cxn ang="0">
                <a:pos x="34" y="156"/>
              </a:cxn>
              <a:cxn ang="0">
                <a:pos x="48" y="162"/>
              </a:cxn>
              <a:cxn ang="0">
                <a:pos x="58" y="168"/>
              </a:cxn>
              <a:cxn ang="0">
                <a:pos x="85" y="177"/>
              </a:cxn>
              <a:cxn ang="0">
                <a:pos x="104" y="166"/>
              </a:cxn>
              <a:cxn ang="0">
                <a:pos x="120" y="143"/>
              </a:cxn>
              <a:cxn ang="0">
                <a:pos x="123" y="119"/>
              </a:cxn>
            </a:cxnLst>
            <a:rect l="0" t="0" r="r" b="b"/>
            <a:pathLst>
              <a:path w="155" h="177">
                <a:moveTo>
                  <a:pt x="123" y="119"/>
                </a:moveTo>
                <a:lnTo>
                  <a:pt x="128" y="103"/>
                </a:lnTo>
                <a:lnTo>
                  <a:pt x="139" y="92"/>
                </a:lnTo>
                <a:lnTo>
                  <a:pt x="144" y="81"/>
                </a:lnTo>
                <a:lnTo>
                  <a:pt x="155" y="69"/>
                </a:lnTo>
                <a:lnTo>
                  <a:pt x="155" y="52"/>
                </a:lnTo>
                <a:lnTo>
                  <a:pt x="155" y="34"/>
                </a:lnTo>
                <a:lnTo>
                  <a:pt x="137" y="16"/>
                </a:lnTo>
                <a:lnTo>
                  <a:pt x="129" y="8"/>
                </a:lnTo>
                <a:lnTo>
                  <a:pt x="116" y="0"/>
                </a:lnTo>
                <a:lnTo>
                  <a:pt x="103" y="7"/>
                </a:lnTo>
                <a:lnTo>
                  <a:pt x="96" y="12"/>
                </a:lnTo>
                <a:lnTo>
                  <a:pt x="84" y="19"/>
                </a:lnTo>
                <a:lnTo>
                  <a:pt x="84" y="45"/>
                </a:lnTo>
                <a:lnTo>
                  <a:pt x="85" y="77"/>
                </a:lnTo>
                <a:lnTo>
                  <a:pt x="84" y="94"/>
                </a:lnTo>
                <a:lnTo>
                  <a:pt x="64" y="106"/>
                </a:lnTo>
                <a:lnTo>
                  <a:pt x="50" y="98"/>
                </a:lnTo>
                <a:lnTo>
                  <a:pt x="38" y="92"/>
                </a:lnTo>
                <a:lnTo>
                  <a:pt x="27" y="86"/>
                </a:lnTo>
                <a:lnTo>
                  <a:pt x="15" y="84"/>
                </a:lnTo>
                <a:lnTo>
                  <a:pt x="4" y="96"/>
                </a:lnTo>
                <a:lnTo>
                  <a:pt x="5" y="118"/>
                </a:lnTo>
                <a:lnTo>
                  <a:pt x="0" y="129"/>
                </a:lnTo>
                <a:lnTo>
                  <a:pt x="15" y="141"/>
                </a:lnTo>
                <a:lnTo>
                  <a:pt x="24" y="151"/>
                </a:lnTo>
                <a:lnTo>
                  <a:pt x="34" y="156"/>
                </a:lnTo>
                <a:lnTo>
                  <a:pt x="48" y="162"/>
                </a:lnTo>
                <a:lnTo>
                  <a:pt x="58" y="168"/>
                </a:lnTo>
                <a:lnTo>
                  <a:pt x="85" y="177"/>
                </a:lnTo>
                <a:lnTo>
                  <a:pt x="104" y="166"/>
                </a:lnTo>
                <a:lnTo>
                  <a:pt x="120" y="143"/>
                </a:lnTo>
                <a:lnTo>
                  <a:pt x="123" y="119"/>
                </a:lnTo>
                <a:close/>
              </a:path>
            </a:pathLst>
          </a:custGeom>
          <a:solidFill>
            <a:srgbClr val="009900"/>
          </a:solidFill>
          <a:ln w="9525">
            <a:solidFill>
              <a:schemeClr val="bg1"/>
            </a:solidFill>
            <a:round/>
            <a:headEnd/>
            <a:tailEnd/>
          </a:ln>
        </p:spPr>
        <p:txBody>
          <a:bodyPr/>
          <a:lstStyle/>
          <a:p>
            <a:endParaRPr lang="en-US"/>
          </a:p>
        </p:txBody>
      </p:sp>
      <p:sp>
        <p:nvSpPr>
          <p:cNvPr id="319550" name="Freeform 62"/>
          <p:cNvSpPr>
            <a:spLocks/>
          </p:cNvSpPr>
          <p:nvPr/>
        </p:nvSpPr>
        <p:spPr bwMode="auto">
          <a:xfrm>
            <a:off x="398463" y="5605463"/>
            <a:ext cx="41275" cy="31750"/>
          </a:xfrm>
          <a:custGeom>
            <a:avLst/>
            <a:gdLst/>
            <a:ahLst/>
            <a:cxnLst>
              <a:cxn ang="0">
                <a:pos x="153" y="103"/>
              </a:cxn>
              <a:cxn ang="0">
                <a:pos x="164" y="96"/>
              </a:cxn>
              <a:cxn ang="0">
                <a:pos x="170" y="86"/>
              </a:cxn>
              <a:cxn ang="0">
                <a:pos x="186" y="72"/>
              </a:cxn>
              <a:cxn ang="0">
                <a:pos x="199" y="65"/>
              </a:cxn>
              <a:cxn ang="0">
                <a:pos x="213" y="81"/>
              </a:cxn>
              <a:cxn ang="0">
                <a:pos x="222" y="95"/>
              </a:cxn>
              <a:cxn ang="0">
                <a:pos x="220" y="107"/>
              </a:cxn>
              <a:cxn ang="0">
                <a:pos x="212" y="116"/>
              </a:cxn>
              <a:cxn ang="0">
                <a:pos x="199" y="140"/>
              </a:cxn>
              <a:cxn ang="0">
                <a:pos x="182" y="158"/>
              </a:cxn>
              <a:cxn ang="0">
                <a:pos x="163" y="166"/>
              </a:cxn>
              <a:cxn ang="0">
                <a:pos x="149" y="159"/>
              </a:cxn>
              <a:cxn ang="0">
                <a:pos x="128" y="143"/>
              </a:cxn>
              <a:cxn ang="0">
                <a:pos x="109" y="129"/>
              </a:cxn>
              <a:cxn ang="0">
                <a:pos x="89" y="114"/>
              </a:cxn>
              <a:cxn ang="0">
                <a:pos x="72" y="96"/>
              </a:cxn>
              <a:cxn ang="0">
                <a:pos x="54" y="73"/>
              </a:cxn>
              <a:cxn ang="0">
                <a:pos x="35" y="59"/>
              </a:cxn>
              <a:cxn ang="0">
                <a:pos x="17" y="33"/>
              </a:cxn>
              <a:cxn ang="0">
                <a:pos x="0" y="15"/>
              </a:cxn>
              <a:cxn ang="0">
                <a:pos x="22" y="0"/>
              </a:cxn>
              <a:cxn ang="0">
                <a:pos x="38" y="3"/>
              </a:cxn>
              <a:cxn ang="0">
                <a:pos x="58" y="14"/>
              </a:cxn>
              <a:cxn ang="0">
                <a:pos x="77" y="37"/>
              </a:cxn>
              <a:cxn ang="0">
                <a:pos x="98" y="57"/>
              </a:cxn>
              <a:cxn ang="0">
                <a:pos x="111" y="81"/>
              </a:cxn>
              <a:cxn ang="0">
                <a:pos x="135" y="94"/>
              </a:cxn>
              <a:cxn ang="0">
                <a:pos x="153" y="103"/>
              </a:cxn>
            </a:cxnLst>
            <a:rect l="0" t="0" r="r" b="b"/>
            <a:pathLst>
              <a:path w="222" h="166">
                <a:moveTo>
                  <a:pt x="153" y="103"/>
                </a:moveTo>
                <a:lnTo>
                  <a:pt x="164" y="96"/>
                </a:lnTo>
                <a:lnTo>
                  <a:pt x="170" y="86"/>
                </a:lnTo>
                <a:lnTo>
                  <a:pt x="186" y="72"/>
                </a:lnTo>
                <a:lnTo>
                  <a:pt x="199" y="65"/>
                </a:lnTo>
                <a:lnTo>
                  <a:pt x="213" y="81"/>
                </a:lnTo>
                <a:lnTo>
                  <a:pt x="222" y="95"/>
                </a:lnTo>
                <a:lnTo>
                  <a:pt x="220" y="107"/>
                </a:lnTo>
                <a:lnTo>
                  <a:pt x="212" y="116"/>
                </a:lnTo>
                <a:lnTo>
                  <a:pt x="199" y="140"/>
                </a:lnTo>
                <a:lnTo>
                  <a:pt x="182" y="158"/>
                </a:lnTo>
                <a:lnTo>
                  <a:pt x="163" y="166"/>
                </a:lnTo>
                <a:lnTo>
                  <a:pt x="149" y="159"/>
                </a:lnTo>
                <a:lnTo>
                  <a:pt x="128" y="143"/>
                </a:lnTo>
                <a:lnTo>
                  <a:pt x="109" y="129"/>
                </a:lnTo>
                <a:lnTo>
                  <a:pt x="89" y="114"/>
                </a:lnTo>
                <a:lnTo>
                  <a:pt x="72" y="96"/>
                </a:lnTo>
                <a:lnTo>
                  <a:pt x="54" y="73"/>
                </a:lnTo>
                <a:lnTo>
                  <a:pt x="35" y="59"/>
                </a:lnTo>
                <a:lnTo>
                  <a:pt x="17" y="33"/>
                </a:lnTo>
                <a:lnTo>
                  <a:pt x="0" y="15"/>
                </a:lnTo>
                <a:lnTo>
                  <a:pt x="22" y="0"/>
                </a:lnTo>
                <a:lnTo>
                  <a:pt x="38" y="3"/>
                </a:lnTo>
                <a:lnTo>
                  <a:pt x="58" y="14"/>
                </a:lnTo>
                <a:lnTo>
                  <a:pt x="77" y="37"/>
                </a:lnTo>
                <a:lnTo>
                  <a:pt x="98" y="57"/>
                </a:lnTo>
                <a:lnTo>
                  <a:pt x="111" y="81"/>
                </a:lnTo>
                <a:lnTo>
                  <a:pt x="135" y="94"/>
                </a:lnTo>
                <a:lnTo>
                  <a:pt x="153" y="103"/>
                </a:lnTo>
                <a:close/>
              </a:path>
            </a:pathLst>
          </a:custGeom>
          <a:solidFill>
            <a:srgbClr val="009900"/>
          </a:solidFill>
          <a:ln w="9525">
            <a:solidFill>
              <a:schemeClr val="bg1"/>
            </a:solidFill>
            <a:round/>
            <a:headEnd/>
            <a:tailEnd/>
          </a:ln>
        </p:spPr>
        <p:txBody>
          <a:bodyPr/>
          <a:lstStyle/>
          <a:p>
            <a:endParaRPr lang="en-US"/>
          </a:p>
        </p:txBody>
      </p:sp>
      <p:sp>
        <p:nvSpPr>
          <p:cNvPr id="319551" name="Freeform 63"/>
          <p:cNvSpPr>
            <a:spLocks/>
          </p:cNvSpPr>
          <p:nvPr/>
        </p:nvSpPr>
        <p:spPr bwMode="auto">
          <a:xfrm>
            <a:off x="382588" y="5562600"/>
            <a:ext cx="38100" cy="31750"/>
          </a:xfrm>
          <a:custGeom>
            <a:avLst/>
            <a:gdLst/>
            <a:ahLst/>
            <a:cxnLst>
              <a:cxn ang="0">
                <a:pos x="141" y="85"/>
              </a:cxn>
              <a:cxn ang="0">
                <a:pos x="166" y="68"/>
              </a:cxn>
              <a:cxn ang="0">
                <a:pos x="176" y="42"/>
              </a:cxn>
              <a:cxn ang="0">
                <a:pos x="171" y="26"/>
              </a:cxn>
              <a:cxn ang="0">
                <a:pos x="164" y="6"/>
              </a:cxn>
              <a:cxn ang="0">
                <a:pos x="152" y="4"/>
              </a:cxn>
              <a:cxn ang="0">
                <a:pos x="145" y="0"/>
              </a:cxn>
              <a:cxn ang="0">
                <a:pos x="135" y="4"/>
              </a:cxn>
              <a:cxn ang="0">
                <a:pos x="124" y="7"/>
              </a:cxn>
              <a:cxn ang="0">
                <a:pos x="117" y="29"/>
              </a:cxn>
              <a:cxn ang="0">
                <a:pos x="115" y="50"/>
              </a:cxn>
              <a:cxn ang="0">
                <a:pos x="99" y="64"/>
              </a:cxn>
              <a:cxn ang="0">
                <a:pos x="85" y="73"/>
              </a:cxn>
              <a:cxn ang="0">
                <a:pos x="73" y="64"/>
              </a:cxn>
              <a:cxn ang="0">
                <a:pos x="61" y="53"/>
              </a:cxn>
              <a:cxn ang="0">
                <a:pos x="50" y="48"/>
              </a:cxn>
              <a:cxn ang="0">
                <a:pos x="36" y="32"/>
              </a:cxn>
              <a:cxn ang="0">
                <a:pos x="30" y="36"/>
              </a:cxn>
              <a:cxn ang="0">
                <a:pos x="26" y="43"/>
              </a:cxn>
              <a:cxn ang="0">
                <a:pos x="22" y="58"/>
              </a:cxn>
              <a:cxn ang="0">
                <a:pos x="20" y="71"/>
              </a:cxn>
              <a:cxn ang="0">
                <a:pos x="18" y="83"/>
              </a:cxn>
              <a:cxn ang="0">
                <a:pos x="13" y="85"/>
              </a:cxn>
              <a:cxn ang="0">
                <a:pos x="13" y="94"/>
              </a:cxn>
              <a:cxn ang="0">
                <a:pos x="13" y="111"/>
              </a:cxn>
              <a:cxn ang="0">
                <a:pos x="16" y="122"/>
              </a:cxn>
              <a:cxn ang="0">
                <a:pos x="31" y="125"/>
              </a:cxn>
              <a:cxn ang="0">
                <a:pos x="25" y="130"/>
              </a:cxn>
              <a:cxn ang="0">
                <a:pos x="17" y="136"/>
              </a:cxn>
              <a:cxn ang="0">
                <a:pos x="6" y="139"/>
              </a:cxn>
              <a:cxn ang="0">
                <a:pos x="0" y="136"/>
              </a:cxn>
              <a:cxn ang="0">
                <a:pos x="3" y="145"/>
              </a:cxn>
              <a:cxn ang="0">
                <a:pos x="14" y="151"/>
              </a:cxn>
              <a:cxn ang="0">
                <a:pos x="18" y="158"/>
              </a:cxn>
              <a:cxn ang="0">
                <a:pos x="26" y="162"/>
              </a:cxn>
              <a:cxn ang="0">
                <a:pos x="56" y="155"/>
              </a:cxn>
              <a:cxn ang="0">
                <a:pos x="76" y="140"/>
              </a:cxn>
              <a:cxn ang="0">
                <a:pos x="105" y="120"/>
              </a:cxn>
              <a:cxn ang="0">
                <a:pos x="124" y="108"/>
              </a:cxn>
              <a:cxn ang="0">
                <a:pos x="140" y="111"/>
              </a:cxn>
              <a:cxn ang="0">
                <a:pos x="153" y="110"/>
              </a:cxn>
              <a:cxn ang="0">
                <a:pos x="175" y="121"/>
              </a:cxn>
              <a:cxn ang="0">
                <a:pos x="189" y="111"/>
              </a:cxn>
              <a:cxn ang="0">
                <a:pos x="195" y="106"/>
              </a:cxn>
              <a:cxn ang="0">
                <a:pos x="192" y="95"/>
              </a:cxn>
              <a:cxn ang="0">
                <a:pos x="182" y="81"/>
              </a:cxn>
              <a:cxn ang="0">
                <a:pos x="166" y="68"/>
              </a:cxn>
              <a:cxn ang="0">
                <a:pos x="155" y="76"/>
              </a:cxn>
              <a:cxn ang="0">
                <a:pos x="152" y="79"/>
              </a:cxn>
              <a:cxn ang="0">
                <a:pos x="141" y="85"/>
              </a:cxn>
            </a:cxnLst>
            <a:rect l="0" t="0" r="r" b="b"/>
            <a:pathLst>
              <a:path w="195" h="162">
                <a:moveTo>
                  <a:pt x="141" y="85"/>
                </a:moveTo>
                <a:lnTo>
                  <a:pt x="166" y="68"/>
                </a:lnTo>
                <a:lnTo>
                  <a:pt x="176" y="42"/>
                </a:lnTo>
                <a:lnTo>
                  <a:pt x="171" y="26"/>
                </a:lnTo>
                <a:lnTo>
                  <a:pt x="164" y="6"/>
                </a:lnTo>
                <a:lnTo>
                  <a:pt x="152" y="4"/>
                </a:lnTo>
                <a:lnTo>
                  <a:pt x="145" y="0"/>
                </a:lnTo>
                <a:lnTo>
                  <a:pt x="135" y="4"/>
                </a:lnTo>
                <a:lnTo>
                  <a:pt x="124" y="7"/>
                </a:lnTo>
                <a:lnTo>
                  <a:pt x="117" y="29"/>
                </a:lnTo>
                <a:lnTo>
                  <a:pt x="115" y="50"/>
                </a:lnTo>
                <a:lnTo>
                  <a:pt x="99" y="64"/>
                </a:lnTo>
                <a:lnTo>
                  <a:pt x="85" y="73"/>
                </a:lnTo>
                <a:lnTo>
                  <a:pt x="73" y="64"/>
                </a:lnTo>
                <a:lnTo>
                  <a:pt x="61" y="53"/>
                </a:lnTo>
                <a:lnTo>
                  <a:pt x="50" y="48"/>
                </a:lnTo>
                <a:lnTo>
                  <a:pt x="36" y="32"/>
                </a:lnTo>
                <a:lnTo>
                  <a:pt x="30" y="36"/>
                </a:lnTo>
                <a:lnTo>
                  <a:pt x="26" y="43"/>
                </a:lnTo>
                <a:lnTo>
                  <a:pt x="22" y="58"/>
                </a:lnTo>
                <a:lnTo>
                  <a:pt x="20" y="71"/>
                </a:lnTo>
                <a:lnTo>
                  <a:pt x="18" y="83"/>
                </a:lnTo>
                <a:lnTo>
                  <a:pt x="13" y="85"/>
                </a:lnTo>
                <a:lnTo>
                  <a:pt x="13" y="94"/>
                </a:lnTo>
                <a:lnTo>
                  <a:pt x="13" y="111"/>
                </a:lnTo>
                <a:lnTo>
                  <a:pt x="16" y="122"/>
                </a:lnTo>
                <a:lnTo>
                  <a:pt x="31" y="125"/>
                </a:lnTo>
                <a:lnTo>
                  <a:pt x="25" y="130"/>
                </a:lnTo>
                <a:lnTo>
                  <a:pt x="17" y="136"/>
                </a:lnTo>
                <a:lnTo>
                  <a:pt x="6" y="139"/>
                </a:lnTo>
                <a:lnTo>
                  <a:pt x="0" y="136"/>
                </a:lnTo>
                <a:lnTo>
                  <a:pt x="3" y="145"/>
                </a:lnTo>
                <a:lnTo>
                  <a:pt x="14" y="151"/>
                </a:lnTo>
                <a:lnTo>
                  <a:pt x="18" y="158"/>
                </a:lnTo>
                <a:lnTo>
                  <a:pt x="26" y="162"/>
                </a:lnTo>
                <a:lnTo>
                  <a:pt x="56" y="155"/>
                </a:lnTo>
                <a:lnTo>
                  <a:pt x="76" y="140"/>
                </a:lnTo>
                <a:lnTo>
                  <a:pt x="105" y="120"/>
                </a:lnTo>
                <a:lnTo>
                  <a:pt x="124" y="108"/>
                </a:lnTo>
                <a:lnTo>
                  <a:pt x="140" y="111"/>
                </a:lnTo>
                <a:lnTo>
                  <a:pt x="153" y="110"/>
                </a:lnTo>
                <a:lnTo>
                  <a:pt x="175" y="121"/>
                </a:lnTo>
                <a:lnTo>
                  <a:pt x="189" y="111"/>
                </a:lnTo>
                <a:lnTo>
                  <a:pt x="195" y="106"/>
                </a:lnTo>
                <a:lnTo>
                  <a:pt x="192" y="95"/>
                </a:lnTo>
                <a:lnTo>
                  <a:pt x="182" y="81"/>
                </a:lnTo>
                <a:lnTo>
                  <a:pt x="166" y="68"/>
                </a:lnTo>
                <a:lnTo>
                  <a:pt x="155" y="76"/>
                </a:lnTo>
                <a:lnTo>
                  <a:pt x="152" y="79"/>
                </a:lnTo>
                <a:lnTo>
                  <a:pt x="141" y="85"/>
                </a:lnTo>
                <a:close/>
              </a:path>
            </a:pathLst>
          </a:custGeom>
          <a:solidFill>
            <a:srgbClr val="009900"/>
          </a:solidFill>
          <a:ln w="9525">
            <a:solidFill>
              <a:schemeClr val="bg1"/>
            </a:solidFill>
            <a:round/>
            <a:headEnd/>
            <a:tailEnd/>
          </a:ln>
        </p:spPr>
        <p:txBody>
          <a:bodyPr/>
          <a:lstStyle/>
          <a:p>
            <a:endParaRPr lang="en-US"/>
          </a:p>
        </p:txBody>
      </p:sp>
      <p:sp>
        <p:nvSpPr>
          <p:cNvPr id="319552" name="Freeform 64"/>
          <p:cNvSpPr>
            <a:spLocks/>
          </p:cNvSpPr>
          <p:nvPr/>
        </p:nvSpPr>
        <p:spPr bwMode="auto">
          <a:xfrm>
            <a:off x="388938" y="5553075"/>
            <a:ext cx="4762" cy="3175"/>
          </a:xfrm>
          <a:custGeom>
            <a:avLst/>
            <a:gdLst/>
            <a:ahLst/>
            <a:cxnLst>
              <a:cxn ang="0">
                <a:pos x="26" y="13"/>
              </a:cxn>
              <a:cxn ang="0">
                <a:pos x="20" y="6"/>
              </a:cxn>
              <a:cxn ang="0">
                <a:pos x="19" y="0"/>
              </a:cxn>
              <a:cxn ang="0">
                <a:pos x="11" y="0"/>
              </a:cxn>
              <a:cxn ang="0">
                <a:pos x="3" y="6"/>
              </a:cxn>
              <a:cxn ang="0">
                <a:pos x="7" y="8"/>
              </a:cxn>
              <a:cxn ang="0">
                <a:pos x="0" y="13"/>
              </a:cxn>
              <a:cxn ang="0">
                <a:pos x="1" y="17"/>
              </a:cxn>
              <a:cxn ang="0">
                <a:pos x="14" y="20"/>
              </a:cxn>
              <a:cxn ang="0">
                <a:pos x="18" y="19"/>
              </a:cxn>
              <a:cxn ang="0">
                <a:pos x="26" y="13"/>
              </a:cxn>
            </a:cxnLst>
            <a:rect l="0" t="0" r="r" b="b"/>
            <a:pathLst>
              <a:path w="26" h="20">
                <a:moveTo>
                  <a:pt x="26" y="13"/>
                </a:moveTo>
                <a:lnTo>
                  <a:pt x="20" y="6"/>
                </a:lnTo>
                <a:lnTo>
                  <a:pt x="19" y="0"/>
                </a:lnTo>
                <a:lnTo>
                  <a:pt x="11" y="0"/>
                </a:lnTo>
                <a:lnTo>
                  <a:pt x="3" y="6"/>
                </a:lnTo>
                <a:lnTo>
                  <a:pt x="7" y="8"/>
                </a:lnTo>
                <a:lnTo>
                  <a:pt x="0" y="13"/>
                </a:lnTo>
                <a:lnTo>
                  <a:pt x="1" y="17"/>
                </a:lnTo>
                <a:lnTo>
                  <a:pt x="14" y="20"/>
                </a:lnTo>
                <a:lnTo>
                  <a:pt x="18" y="19"/>
                </a:lnTo>
                <a:lnTo>
                  <a:pt x="26" y="13"/>
                </a:lnTo>
                <a:close/>
              </a:path>
            </a:pathLst>
          </a:custGeom>
          <a:solidFill>
            <a:srgbClr val="009900"/>
          </a:solidFill>
          <a:ln w="9525">
            <a:solidFill>
              <a:schemeClr val="bg1"/>
            </a:solidFill>
            <a:round/>
            <a:headEnd/>
            <a:tailEnd/>
          </a:ln>
        </p:spPr>
        <p:txBody>
          <a:bodyPr/>
          <a:lstStyle/>
          <a:p>
            <a:endParaRPr lang="en-US"/>
          </a:p>
        </p:txBody>
      </p:sp>
      <p:sp>
        <p:nvSpPr>
          <p:cNvPr id="319553" name="Freeform 65"/>
          <p:cNvSpPr>
            <a:spLocks/>
          </p:cNvSpPr>
          <p:nvPr/>
        </p:nvSpPr>
        <p:spPr bwMode="auto">
          <a:xfrm>
            <a:off x="379413" y="5526088"/>
            <a:ext cx="12700" cy="11112"/>
          </a:xfrm>
          <a:custGeom>
            <a:avLst/>
            <a:gdLst/>
            <a:ahLst/>
            <a:cxnLst>
              <a:cxn ang="0">
                <a:pos x="65" y="45"/>
              </a:cxn>
              <a:cxn ang="0">
                <a:pos x="65" y="28"/>
              </a:cxn>
              <a:cxn ang="0">
                <a:pos x="53" y="17"/>
              </a:cxn>
              <a:cxn ang="0">
                <a:pos x="37" y="4"/>
              </a:cxn>
              <a:cxn ang="0">
                <a:pos x="17" y="2"/>
              </a:cxn>
              <a:cxn ang="0">
                <a:pos x="5" y="0"/>
              </a:cxn>
              <a:cxn ang="0">
                <a:pos x="0" y="2"/>
              </a:cxn>
              <a:cxn ang="0">
                <a:pos x="0" y="11"/>
              </a:cxn>
              <a:cxn ang="0">
                <a:pos x="4" y="18"/>
              </a:cxn>
              <a:cxn ang="0">
                <a:pos x="12" y="35"/>
              </a:cxn>
              <a:cxn ang="0">
                <a:pos x="35" y="51"/>
              </a:cxn>
              <a:cxn ang="0">
                <a:pos x="54" y="57"/>
              </a:cxn>
              <a:cxn ang="0">
                <a:pos x="65" y="45"/>
              </a:cxn>
            </a:cxnLst>
            <a:rect l="0" t="0" r="r" b="b"/>
            <a:pathLst>
              <a:path w="65" h="57">
                <a:moveTo>
                  <a:pt x="65" y="45"/>
                </a:moveTo>
                <a:lnTo>
                  <a:pt x="65" y="28"/>
                </a:lnTo>
                <a:lnTo>
                  <a:pt x="53" y="17"/>
                </a:lnTo>
                <a:lnTo>
                  <a:pt x="37" y="4"/>
                </a:lnTo>
                <a:lnTo>
                  <a:pt x="17" y="2"/>
                </a:lnTo>
                <a:lnTo>
                  <a:pt x="5" y="0"/>
                </a:lnTo>
                <a:lnTo>
                  <a:pt x="0" y="2"/>
                </a:lnTo>
                <a:lnTo>
                  <a:pt x="0" y="11"/>
                </a:lnTo>
                <a:lnTo>
                  <a:pt x="4" y="18"/>
                </a:lnTo>
                <a:lnTo>
                  <a:pt x="12" y="35"/>
                </a:lnTo>
                <a:lnTo>
                  <a:pt x="35" y="51"/>
                </a:lnTo>
                <a:lnTo>
                  <a:pt x="54" y="57"/>
                </a:lnTo>
                <a:lnTo>
                  <a:pt x="65" y="45"/>
                </a:lnTo>
                <a:close/>
              </a:path>
            </a:pathLst>
          </a:custGeom>
          <a:solidFill>
            <a:srgbClr val="009900"/>
          </a:solidFill>
          <a:ln w="9525">
            <a:solidFill>
              <a:schemeClr val="bg1"/>
            </a:solidFill>
            <a:round/>
            <a:headEnd/>
            <a:tailEnd/>
          </a:ln>
        </p:spPr>
        <p:txBody>
          <a:bodyPr/>
          <a:lstStyle/>
          <a:p>
            <a:endParaRPr lang="en-US"/>
          </a:p>
        </p:txBody>
      </p:sp>
      <p:sp>
        <p:nvSpPr>
          <p:cNvPr id="319554" name="Freeform 66"/>
          <p:cNvSpPr>
            <a:spLocks/>
          </p:cNvSpPr>
          <p:nvPr/>
        </p:nvSpPr>
        <p:spPr bwMode="auto">
          <a:xfrm>
            <a:off x="352425" y="5481638"/>
            <a:ext cx="22225" cy="60325"/>
          </a:xfrm>
          <a:custGeom>
            <a:avLst/>
            <a:gdLst/>
            <a:ahLst/>
            <a:cxnLst>
              <a:cxn ang="0">
                <a:pos x="2" y="286"/>
              </a:cxn>
              <a:cxn ang="0">
                <a:pos x="8" y="290"/>
              </a:cxn>
              <a:cxn ang="0">
                <a:pos x="12" y="301"/>
              </a:cxn>
              <a:cxn ang="0">
                <a:pos x="19" y="295"/>
              </a:cxn>
              <a:cxn ang="0">
                <a:pos x="35" y="247"/>
              </a:cxn>
              <a:cxn ang="0">
                <a:pos x="59" y="193"/>
              </a:cxn>
              <a:cxn ang="0">
                <a:pos x="77" y="141"/>
              </a:cxn>
              <a:cxn ang="0">
                <a:pos x="103" y="101"/>
              </a:cxn>
              <a:cxn ang="0">
                <a:pos x="92" y="122"/>
              </a:cxn>
              <a:cxn ang="0">
                <a:pos x="93" y="118"/>
              </a:cxn>
              <a:cxn ang="0">
                <a:pos x="108" y="100"/>
              </a:cxn>
              <a:cxn ang="0">
                <a:pos x="121" y="67"/>
              </a:cxn>
              <a:cxn ang="0">
                <a:pos x="121" y="32"/>
              </a:cxn>
              <a:cxn ang="0">
                <a:pos x="122" y="5"/>
              </a:cxn>
              <a:cxn ang="0">
                <a:pos x="103" y="0"/>
              </a:cxn>
              <a:cxn ang="0">
                <a:pos x="70" y="14"/>
              </a:cxn>
              <a:cxn ang="0">
                <a:pos x="65" y="29"/>
              </a:cxn>
              <a:cxn ang="0">
                <a:pos x="60" y="65"/>
              </a:cxn>
              <a:cxn ang="0">
                <a:pos x="53" y="93"/>
              </a:cxn>
              <a:cxn ang="0">
                <a:pos x="47" y="116"/>
              </a:cxn>
              <a:cxn ang="0">
                <a:pos x="32" y="144"/>
              </a:cxn>
              <a:cxn ang="0">
                <a:pos x="23" y="161"/>
              </a:cxn>
              <a:cxn ang="0">
                <a:pos x="8" y="180"/>
              </a:cxn>
              <a:cxn ang="0">
                <a:pos x="0" y="206"/>
              </a:cxn>
              <a:cxn ang="0">
                <a:pos x="3" y="234"/>
              </a:cxn>
              <a:cxn ang="0">
                <a:pos x="1" y="263"/>
              </a:cxn>
              <a:cxn ang="0">
                <a:pos x="3" y="282"/>
              </a:cxn>
              <a:cxn ang="0">
                <a:pos x="2" y="286"/>
              </a:cxn>
            </a:cxnLst>
            <a:rect l="0" t="0" r="r" b="b"/>
            <a:pathLst>
              <a:path w="122" h="301">
                <a:moveTo>
                  <a:pt x="2" y="286"/>
                </a:moveTo>
                <a:lnTo>
                  <a:pt x="8" y="290"/>
                </a:lnTo>
                <a:lnTo>
                  <a:pt x="12" y="301"/>
                </a:lnTo>
                <a:lnTo>
                  <a:pt x="19" y="295"/>
                </a:lnTo>
                <a:lnTo>
                  <a:pt x="35" y="247"/>
                </a:lnTo>
                <a:lnTo>
                  <a:pt x="59" y="193"/>
                </a:lnTo>
                <a:lnTo>
                  <a:pt x="77" y="141"/>
                </a:lnTo>
                <a:lnTo>
                  <a:pt x="103" y="101"/>
                </a:lnTo>
                <a:lnTo>
                  <a:pt x="92" y="122"/>
                </a:lnTo>
                <a:lnTo>
                  <a:pt x="93" y="118"/>
                </a:lnTo>
                <a:lnTo>
                  <a:pt x="108" y="100"/>
                </a:lnTo>
                <a:lnTo>
                  <a:pt x="121" y="67"/>
                </a:lnTo>
                <a:lnTo>
                  <a:pt x="121" y="32"/>
                </a:lnTo>
                <a:lnTo>
                  <a:pt x="122" y="5"/>
                </a:lnTo>
                <a:lnTo>
                  <a:pt x="103" y="0"/>
                </a:lnTo>
                <a:lnTo>
                  <a:pt x="70" y="14"/>
                </a:lnTo>
                <a:lnTo>
                  <a:pt x="65" y="29"/>
                </a:lnTo>
                <a:lnTo>
                  <a:pt x="60" y="65"/>
                </a:lnTo>
                <a:lnTo>
                  <a:pt x="53" y="93"/>
                </a:lnTo>
                <a:lnTo>
                  <a:pt x="47" y="116"/>
                </a:lnTo>
                <a:lnTo>
                  <a:pt x="32" y="144"/>
                </a:lnTo>
                <a:lnTo>
                  <a:pt x="23" y="161"/>
                </a:lnTo>
                <a:lnTo>
                  <a:pt x="8" y="180"/>
                </a:lnTo>
                <a:lnTo>
                  <a:pt x="0" y="206"/>
                </a:lnTo>
                <a:lnTo>
                  <a:pt x="3" y="234"/>
                </a:lnTo>
                <a:lnTo>
                  <a:pt x="1" y="263"/>
                </a:lnTo>
                <a:lnTo>
                  <a:pt x="3" y="282"/>
                </a:lnTo>
                <a:lnTo>
                  <a:pt x="2" y="286"/>
                </a:lnTo>
                <a:close/>
              </a:path>
            </a:pathLst>
          </a:custGeom>
          <a:solidFill>
            <a:srgbClr val="009900"/>
          </a:solidFill>
          <a:ln w="9525">
            <a:solidFill>
              <a:schemeClr val="bg1"/>
            </a:solidFill>
            <a:round/>
            <a:headEnd/>
            <a:tailEnd/>
          </a:ln>
        </p:spPr>
        <p:txBody>
          <a:bodyPr/>
          <a:lstStyle/>
          <a:p>
            <a:endParaRPr lang="en-US"/>
          </a:p>
        </p:txBody>
      </p:sp>
      <p:sp>
        <p:nvSpPr>
          <p:cNvPr id="319555" name="Freeform 67"/>
          <p:cNvSpPr>
            <a:spLocks/>
          </p:cNvSpPr>
          <p:nvPr/>
        </p:nvSpPr>
        <p:spPr bwMode="auto">
          <a:xfrm>
            <a:off x="357188" y="5464175"/>
            <a:ext cx="4762" cy="3175"/>
          </a:xfrm>
          <a:custGeom>
            <a:avLst/>
            <a:gdLst/>
            <a:ahLst/>
            <a:cxnLst>
              <a:cxn ang="0">
                <a:pos x="19" y="11"/>
              </a:cxn>
              <a:cxn ang="0">
                <a:pos x="24" y="10"/>
              </a:cxn>
              <a:cxn ang="0">
                <a:pos x="23" y="5"/>
              </a:cxn>
              <a:cxn ang="0">
                <a:pos x="12" y="0"/>
              </a:cxn>
              <a:cxn ang="0">
                <a:pos x="6" y="4"/>
              </a:cxn>
              <a:cxn ang="0">
                <a:pos x="0" y="6"/>
              </a:cxn>
              <a:cxn ang="0">
                <a:pos x="1" y="11"/>
              </a:cxn>
              <a:cxn ang="0">
                <a:pos x="7" y="19"/>
              </a:cxn>
              <a:cxn ang="0">
                <a:pos x="15" y="19"/>
              </a:cxn>
              <a:cxn ang="0">
                <a:pos x="21" y="17"/>
              </a:cxn>
              <a:cxn ang="0">
                <a:pos x="19" y="11"/>
              </a:cxn>
            </a:cxnLst>
            <a:rect l="0" t="0" r="r" b="b"/>
            <a:pathLst>
              <a:path w="24" h="19">
                <a:moveTo>
                  <a:pt x="19" y="11"/>
                </a:moveTo>
                <a:lnTo>
                  <a:pt x="24" y="10"/>
                </a:lnTo>
                <a:lnTo>
                  <a:pt x="23" y="5"/>
                </a:lnTo>
                <a:lnTo>
                  <a:pt x="12" y="0"/>
                </a:lnTo>
                <a:lnTo>
                  <a:pt x="6" y="4"/>
                </a:lnTo>
                <a:lnTo>
                  <a:pt x="0" y="6"/>
                </a:lnTo>
                <a:lnTo>
                  <a:pt x="1" y="11"/>
                </a:lnTo>
                <a:lnTo>
                  <a:pt x="7" y="19"/>
                </a:lnTo>
                <a:lnTo>
                  <a:pt x="15" y="19"/>
                </a:lnTo>
                <a:lnTo>
                  <a:pt x="21" y="17"/>
                </a:lnTo>
                <a:lnTo>
                  <a:pt x="19" y="11"/>
                </a:lnTo>
                <a:close/>
              </a:path>
            </a:pathLst>
          </a:custGeom>
          <a:solidFill>
            <a:srgbClr val="009900"/>
          </a:solidFill>
          <a:ln w="9525">
            <a:solidFill>
              <a:schemeClr val="bg1"/>
            </a:solidFill>
            <a:round/>
            <a:headEnd/>
            <a:tailEnd/>
          </a:ln>
        </p:spPr>
        <p:txBody>
          <a:bodyPr/>
          <a:lstStyle/>
          <a:p>
            <a:endParaRPr lang="en-US"/>
          </a:p>
        </p:txBody>
      </p:sp>
      <p:sp>
        <p:nvSpPr>
          <p:cNvPr id="319556" name="Freeform 68"/>
          <p:cNvSpPr>
            <a:spLocks/>
          </p:cNvSpPr>
          <p:nvPr/>
        </p:nvSpPr>
        <p:spPr bwMode="auto">
          <a:xfrm>
            <a:off x="339725" y="5424488"/>
            <a:ext cx="39688" cy="15875"/>
          </a:xfrm>
          <a:custGeom>
            <a:avLst/>
            <a:gdLst/>
            <a:ahLst/>
            <a:cxnLst>
              <a:cxn ang="0">
                <a:pos x="84" y="20"/>
              </a:cxn>
              <a:cxn ang="0">
                <a:pos x="116" y="28"/>
              </a:cxn>
              <a:cxn ang="0">
                <a:pos x="148" y="32"/>
              </a:cxn>
              <a:cxn ang="0">
                <a:pos x="176" y="46"/>
              </a:cxn>
              <a:cxn ang="0">
                <a:pos x="205" y="57"/>
              </a:cxn>
              <a:cxn ang="0">
                <a:pos x="177" y="77"/>
              </a:cxn>
              <a:cxn ang="0">
                <a:pos x="149" y="72"/>
              </a:cxn>
              <a:cxn ang="0">
                <a:pos x="115" y="62"/>
              </a:cxn>
              <a:cxn ang="0">
                <a:pos x="85" y="60"/>
              </a:cxn>
              <a:cxn ang="0">
                <a:pos x="79" y="62"/>
              </a:cxn>
              <a:cxn ang="0">
                <a:pos x="69" y="74"/>
              </a:cxn>
              <a:cxn ang="0">
                <a:pos x="69" y="83"/>
              </a:cxn>
              <a:cxn ang="0">
                <a:pos x="63" y="84"/>
              </a:cxn>
              <a:cxn ang="0">
                <a:pos x="45" y="78"/>
              </a:cxn>
              <a:cxn ang="0">
                <a:pos x="28" y="70"/>
              </a:cxn>
              <a:cxn ang="0">
                <a:pos x="12" y="57"/>
              </a:cxn>
              <a:cxn ang="0">
                <a:pos x="0" y="46"/>
              </a:cxn>
              <a:cxn ang="0">
                <a:pos x="2" y="34"/>
              </a:cxn>
              <a:cxn ang="0">
                <a:pos x="0" y="20"/>
              </a:cxn>
              <a:cxn ang="0">
                <a:pos x="5" y="10"/>
              </a:cxn>
              <a:cxn ang="0">
                <a:pos x="20" y="0"/>
              </a:cxn>
              <a:cxn ang="0">
                <a:pos x="32" y="11"/>
              </a:cxn>
              <a:cxn ang="0">
                <a:pos x="53" y="13"/>
              </a:cxn>
              <a:cxn ang="0">
                <a:pos x="72" y="10"/>
              </a:cxn>
              <a:cxn ang="0">
                <a:pos x="91" y="15"/>
              </a:cxn>
              <a:cxn ang="0">
                <a:pos x="84" y="20"/>
              </a:cxn>
            </a:cxnLst>
            <a:rect l="0" t="0" r="r" b="b"/>
            <a:pathLst>
              <a:path w="205" h="84">
                <a:moveTo>
                  <a:pt x="84" y="20"/>
                </a:moveTo>
                <a:lnTo>
                  <a:pt x="116" y="28"/>
                </a:lnTo>
                <a:lnTo>
                  <a:pt x="148" y="32"/>
                </a:lnTo>
                <a:lnTo>
                  <a:pt x="176" y="46"/>
                </a:lnTo>
                <a:lnTo>
                  <a:pt x="205" y="57"/>
                </a:lnTo>
                <a:lnTo>
                  <a:pt x="177" y="77"/>
                </a:lnTo>
                <a:lnTo>
                  <a:pt x="149" y="72"/>
                </a:lnTo>
                <a:lnTo>
                  <a:pt x="115" y="62"/>
                </a:lnTo>
                <a:lnTo>
                  <a:pt x="85" y="60"/>
                </a:lnTo>
                <a:lnTo>
                  <a:pt x="79" y="62"/>
                </a:lnTo>
                <a:lnTo>
                  <a:pt x="69" y="74"/>
                </a:lnTo>
                <a:lnTo>
                  <a:pt x="69" y="83"/>
                </a:lnTo>
                <a:lnTo>
                  <a:pt x="63" y="84"/>
                </a:lnTo>
                <a:lnTo>
                  <a:pt x="45" y="78"/>
                </a:lnTo>
                <a:lnTo>
                  <a:pt x="28" y="70"/>
                </a:lnTo>
                <a:lnTo>
                  <a:pt x="12" y="57"/>
                </a:lnTo>
                <a:lnTo>
                  <a:pt x="0" y="46"/>
                </a:lnTo>
                <a:lnTo>
                  <a:pt x="2" y="34"/>
                </a:lnTo>
                <a:lnTo>
                  <a:pt x="0" y="20"/>
                </a:lnTo>
                <a:lnTo>
                  <a:pt x="5" y="10"/>
                </a:lnTo>
                <a:lnTo>
                  <a:pt x="20" y="0"/>
                </a:lnTo>
                <a:lnTo>
                  <a:pt x="32" y="11"/>
                </a:lnTo>
                <a:lnTo>
                  <a:pt x="53" y="13"/>
                </a:lnTo>
                <a:lnTo>
                  <a:pt x="72" y="10"/>
                </a:lnTo>
                <a:lnTo>
                  <a:pt x="91" y="15"/>
                </a:lnTo>
                <a:lnTo>
                  <a:pt x="84" y="20"/>
                </a:lnTo>
                <a:close/>
              </a:path>
            </a:pathLst>
          </a:custGeom>
          <a:solidFill>
            <a:srgbClr val="009900"/>
          </a:solidFill>
          <a:ln w="9525">
            <a:solidFill>
              <a:schemeClr val="bg1"/>
            </a:solidFill>
            <a:round/>
            <a:headEnd/>
            <a:tailEnd/>
          </a:ln>
        </p:spPr>
        <p:txBody>
          <a:bodyPr/>
          <a:lstStyle/>
          <a:p>
            <a:endParaRPr lang="en-US"/>
          </a:p>
        </p:txBody>
      </p:sp>
      <p:sp>
        <p:nvSpPr>
          <p:cNvPr id="319557" name="Freeform 69"/>
          <p:cNvSpPr>
            <a:spLocks/>
          </p:cNvSpPr>
          <p:nvPr/>
        </p:nvSpPr>
        <p:spPr bwMode="auto">
          <a:xfrm>
            <a:off x="374650" y="5329238"/>
            <a:ext cx="4763" cy="4762"/>
          </a:xfrm>
          <a:custGeom>
            <a:avLst/>
            <a:gdLst/>
            <a:ahLst/>
            <a:cxnLst>
              <a:cxn ang="0">
                <a:pos x="20" y="18"/>
              </a:cxn>
              <a:cxn ang="0">
                <a:pos x="23" y="10"/>
              </a:cxn>
              <a:cxn ang="0">
                <a:pos x="21" y="5"/>
              </a:cxn>
              <a:cxn ang="0">
                <a:pos x="16" y="7"/>
              </a:cxn>
              <a:cxn ang="0">
                <a:pos x="11" y="0"/>
              </a:cxn>
              <a:cxn ang="0">
                <a:pos x="3" y="5"/>
              </a:cxn>
              <a:cxn ang="0">
                <a:pos x="0" y="13"/>
              </a:cxn>
              <a:cxn ang="0">
                <a:pos x="6" y="19"/>
              </a:cxn>
              <a:cxn ang="0">
                <a:pos x="3" y="22"/>
              </a:cxn>
              <a:cxn ang="0">
                <a:pos x="14" y="19"/>
              </a:cxn>
              <a:cxn ang="0">
                <a:pos x="20" y="18"/>
              </a:cxn>
            </a:cxnLst>
            <a:rect l="0" t="0" r="r" b="b"/>
            <a:pathLst>
              <a:path w="23" h="22">
                <a:moveTo>
                  <a:pt x="20" y="18"/>
                </a:moveTo>
                <a:lnTo>
                  <a:pt x="23" y="10"/>
                </a:lnTo>
                <a:lnTo>
                  <a:pt x="21" y="5"/>
                </a:lnTo>
                <a:lnTo>
                  <a:pt x="16" y="7"/>
                </a:lnTo>
                <a:lnTo>
                  <a:pt x="11" y="0"/>
                </a:lnTo>
                <a:lnTo>
                  <a:pt x="3" y="5"/>
                </a:lnTo>
                <a:lnTo>
                  <a:pt x="0" y="13"/>
                </a:lnTo>
                <a:lnTo>
                  <a:pt x="6" y="19"/>
                </a:lnTo>
                <a:lnTo>
                  <a:pt x="3" y="22"/>
                </a:lnTo>
                <a:lnTo>
                  <a:pt x="14" y="19"/>
                </a:lnTo>
                <a:lnTo>
                  <a:pt x="20" y="18"/>
                </a:lnTo>
                <a:close/>
              </a:path>
            </a:pathLst>
          </a:custGeom>
          <a:solidFill>
            <a:srgbClr val="009900"/>
          </a:solidFill>
          <a:ln w="9525">
            <a:solidFill>
              <a:schemeClr val="bg1"/>
            </a:solidFill>
            <a:round/>
            <a:headEnd/>
            <a:tailEnd/>
          </a:ln>
        </p:spPr>
        <p:txBody>
          <a:bodyPr/>
          <a:lstStyle/>
          <a:p>
            <a:endParaRPr lang="en-US"/>
          </a:p>
        </p:txBody>
      </p:sp>
      <p:sp>
        <p:nvSpPr>
          <p:cNvPr id="319558" name="Freeform 70"/>
          <p:cNvSpPr>
            <a:spLocks noEditPoints="1"/>
          </p:cNvSpPr>
          <p:nvPr/>
        </p:nvSpPr>
        <p:spPr bwMode="auto">
          <a:xfrm>
            <a:off x="628650" y="4598988"/>
            <a:ext cx="2744788" cy="2173287"/>
          </a:xfrm>
          <a:custGeom>
            <a:avLst/>
            <a:gdLst/>
            <a:ahLst/>
            <a:cxnLst>
              <a:cxn ang="0">
                <a:pos x="10339" y="7519"/>
              </a:cxn>
              <a:cxn ang="0">
                <a:pos x="11318" y="8195"/>
              </a:cxn>
              <a:cxn ang="0">
                <a:pos x="11993" y="7838"/>
              </a:cxn>
              <a:cxn ang="0">
                <a:pos x="14267" y="9720"/>
              </a:cxn>
              <a:cxn ang="0">
                <a:pos x="14316" y="10781"/>
              </a:cxn>
              <a:cxn ang="0">
                <a:pos x="13250" y="10131"/>
              </a:cxn>
              <a:cxn ang="0">
                <a:pos x="12763" y="10276"/>
              </a:cxn>
              <a:cxn ang="0">
                <a:pos x="11896" y="8772"/>
              </a:cxn>
              <a:cxn ang="0">
                <a:pos x="11665" y="8888"/>
              </a:cxn>
              <a:cxn ang="0">
                <a:pos x="9999" y="7791"/>
              </a:cxn>
              <a:cxn ang="0">
                <a:pos x="8772" y="7126"/>
              </a:cxn>
              <a:cxn ang="0">
                <a:pos x="8007" y="6808"/>
              </a:cxn>
              <a:cxn ang="0">
                <a:pos x="6389" y="7133"/>
              </a:cxn>
              <a:cxn ang="0">
                <a:pos x="6646" y="6480"/>
              </a:cxn>
              <a:cxn ang="0">
                <a:pos x="5570" y="6690"/>
              </a:cxn>
              <a:cxn ang="0">
                <a:pos x="5098" y="7251"/>
              </a:cxn>
              <a:cxn ang="0">
                <a:pos x="3092" y="7270"/>
              </a:cxn>
              <a:cxn ang="0">
                <a:pos x="2108" y="6736"/>
              </a:cxn>
              <a:cxn ang="0">
                <a:pos x="3777" y="6584"/>
              </a:cxn>
              <a:cxn ang="0">
                <a:pos x="3949" y="5955"/>
              </a:cxn>
              <a:cxn ang="0">
                <a:pos x="3452" y="5541"/>
              </a:cxn>
              <a:cxn ang="0">
                <a:pos x="2899" y="5097"/>
              </a:cxn>
              <a:cxn ang="0">
                <a:pos x="3316" y="4506"/>
              </a:cxn>
              <a:cxn ang="0">
                <a:pos x="2919" y="3641"/>
              </a:cxn>
              <a:cxn ang="0">
                <a:pos x="3194" y="3310"/>
              </a:cxn>
              <a:cxn ang="0">
                <a:pos x="3880" y="2888"/>
              </a:cxn>
              <a:cxn ang="0">
                <a:pos x="4433" y="3019"/>
              </a:cxn>
              <a:cxn ang="0">
                <a:pos x="5203" y="3196"/>
              </a:cxn>
              <a:cxn ang="0">
                <a:pos x="5816" y="2686"/>
              </a:cxn>
              <a:cxn ang="0">
                <a:pos x="5073" y="2283"/>
              </a:cxn>
              <a:cxn ang="0">
                <a:pos x="4560" y="1766"/>
              </a:cxn>
              <a:cxn ang="0">
                <a:pos x="4863" y="1207"/>
              </a:cxn>
              <a:cxn ang="0">
                <a:pos x="5436" y="1303"/>
              </a:cxn>
              <a:cxn ang="0">
                <a:pos x="5863" y="1581"/>
              </a:cxn>
              <a:cxn ang="0">
                <a:pos x="6245" y="2029"/>
              </a:cxn>
              <a:cxn ang="0">
                <a:pos x="6175" y="1269"/>
              </a:cxn>
              <a:cxn ang="0">
                <a:pos x="6523" y="184"/>
              </a:cxn>
              <a:cxn ang="0">
                <a:pos x="7785" y="74"/>
              </a:cxn>
              <a:cxn ang="0">
                <a:pos x="8955" y="132"/>
              </a:cxn>
              <a:cxn ang="0">
                <a:pos x="9372" y="1006"/>
              </a:cxn>
              <a:cxn ang="0">
                <a:pos x="10214" y="1536"/>
              </a:cxn>
              <a:cxn ang="0">
                <a:pos x="10913" y="1843"/>
              </a:cxn>
              <a:cxn ang="0">
                <a:pos x="1584" y="6284"/>
              </a:cxn>
              <a:cxn ang="0">
                <a:pos x="153" y="5773"/>
              </a:cxn>
              <a:cxn ang="0">
                <a:pos x="256" y="6069"/>
              </a:cxn>
              <a:cxn ang="0">
                <a:pos x="870" y="6402"/>
              </a:cxn>
              <a:cxn ang="0">
                <a:pos x="1877" y="6851"/>
              </a:cxn>
              <a:cxn ang="0">
                <a:pos x="5550" y="7304"/>
              </a:cxn>
              <a:cxn ang="0">
                <a:pos x="4795" y="7544"/>
              </a:cxn>
              <a:cxn ang="0">
                <a:pos x="5097" y="7876"/>
              </a:cxn>
              <a:cxn ang="0">
                <a:pos x="5922" y="7505"/>
              </a:cxn>
              <a:cxn ang="0">
                <a:pos x="2181" y="3096"/>
              </a:cxn>
              <a:cxn ang="0">
                <a:pos x="2416" y="3682"/>
              </a:cxn>
              <a:cxn ang="0">
                <a:pos x="2291" y="3157"/>
              </a:cxn>
              <a:cxn ang="0">
                <a:pos x="3178" y="1521"/>
              </a:cxn>
              <a:cxn ang="0">
                <a:pos x="3584" y="1838"/>
              </a:cxn>
              <a:cxn ang="0">
                <a:pos x="3293" y="1175"/>
              </a:cxn>
            </a:cxnLst>
            <a:rect l="0" t="0" r="r" b="b"/>
            <a:pathLst>
              <a:path w="14649" h="10810">
                <a:moveTo>
                  <a:pt x="10913" y="1843"/>
                </a:moveTo>
                <a:lnTo>
                  <a:pt x="10022" y="7347"/>
                </a:lnTo>
                <a:lnTo>
                  <a:pt x="10190" y="7439"/>
                </a:lnTo>
                <a:lnTo>
                  <a:pt x="10339" y="7519"/>
                </a:lnTo>
                <a:lnTo>
                  <a:pt x="10736" y="7495"/>
                </a:lnTo>
                <a:lnTo>
                  <a:pt x="10840" y="7791"/>
                </a:lnTo>
                <a:lnTo>
                  <a:pt x="11194" y="7982"/>
                </a:lnTo>
                <a:lnTo>
                  <a:pt x="11318" y="8195"/>
                </a:lnTo>
                <a:lnTo>
                  <a:pt x="11393" y="8235"/>
                </a:lnTo>
                <a:lnTo>
                  <a:pt x="11505" y="8295"/>
                </a:lnTo>
                <a:lnTo>
                  <a:pt x="11702" y="8065"/>
                </a:lnTo>
                <a:lnTo>
                  <a:pt x="11993" y="7838"/>
                </a:lnTo>
                <a:lnTo>
                  <a:pt x="12268" y="8084"/>
                </a:lnTo>
                <a:lnTo>
                  <a:pt x="12480" y="8271"/>
                </a:lnTo>
                <a:lnTo>
                  <a:pt x="13678" y="9474"/>
                </a:lnTo>
                <a:lnTo>
                  <a:pt x="14267" y="9720"/>
                </a:lnTo>
                <a:lnTo>
                  <a:pt x="14508" y="9851"/>
                </a:lnTo>
                <a:lnTo>
                  <a:pt x="14649" y="10168"/>
                </a:lnTo>
                <a:lnTo>
                  <a:pt x="14578" y="10610"/>
                </a:lnTo>
                <a:lnTo>
                  <a:pt x="14316" y="10781"/>
                </a:lnTo>
                <a:lnTo>
                  <a:pt x="13748" y="10810"/>
                </a:lnTo>
                <a:lnTo>
                  <a:pt x="13562" y="10709"/>
                </a:lnTo>
                <a:lnTo>
                  <a:pt x="13362" y="10504"/>
                </a:lnTo>
                <a:lnTo>
                  <a:pt x="13250" y="10131"/>
                </a:lnTo>
                <a:lnTo>
                  <a:pt x="13064" y="10030"/>
                </a:lnTo>
                <a:lnTo>
                  <a:pt x="13020" y="10247"/>
                </a:lnTo>
                <a:lnTo>
                  <a:pt x="12933" y="10272"/>
                </a:lnTo>
                <a:lnTo>
                  <a:pt x="12763" y="10276"/>
                </a:lnTo>
                <a:lnTo>
                  <a:pt x="11976" y="9200"/>
                </a:lnTo>
                <a:lnTo>
                  <a:pt x="11795" y="8957"/>
                </a:lnTo>
                <a:lnTo>
                  <a:pt x="11835" y="8883"/>
                </a:lnTo>
                <a:lnTo>
                  <a:pt x="11896" y="8772"/>
                </a:lnTo>
                <a:lnTo>
                  <a:pt x="11966" y="8642"/>
                </a:lnTo>
                <a:lnTo>
                  <a:pt x="11836" y="8571"/>
                </a:lnTo>
                <a:lnTo>
                  <a:pt x="11820" y="8779"/>
                </a:lnTo>
                <a:lnTo>
                  <a:pt x="11665" y="8888"/>
                </a:lnTo>
                <a:lnTo>
                  <a:pt x="10906" y="8379"/>
                </a:lnTo>
                <a:lnTo>
                  <a:pt x="10450" y="7892"/>
                </a:lnTo>
                <a:lnTo>
                  <a:pt x="10333" y="7972"/>
                </a:lnTo>
                <a:lnTo>
                  <a:pt x="9999" y="7791"/>
                </a:lnTo>
                <a:lnTo>
                  <a:pt x="9475" y="7604"/>
                </a:lnTo>
                <a:lnTo>
                  <a:pt x="9061" y="7524"/>
                </a:lnTo>
                <a:lnTo>
                  <a:pt x="8878" y="7376"/>
                </a:lnTo>
                <a:lnTo>
                  <a:pt x="8772" y="7126"/>
                </a:lnTo>
                <a:lnTo>
                  <a:pt x="8450" y="7144"/>
                </a:lnTo>
                <a:lnTo>
                  <a:pt x="8360" y="6999"/>
                </a:lnTo>
                <a:lnTo>
                  <a:pt x="8234" y="6787"/>
                </a:lnTo>
                <a:lnTo>
                  <a:pt x="8007" y="6808"/>
                </a:lnTo>
                <a:lnTo>
                  <a:pt x="7650" y="7023"/>
                </a:lnTo>
                <a:lnTo>
                  <a:pt x="7515" y="7095"/>
                </a:lnTo>
                <a:lnTo>
                  <a:pt x="6917" y="7179"/>
                </a:lnTo>
                <a:lnTo>
                  <a:pt x="6389" y="7133"/>
                </a:lnTo>
                <a:lnTo>
                  <a:pt x="6259" y="7063"/>
                </a:lnTo>
                <a:lnTo>
                  <a:pt x="6444" y="6851"/>
                </a:lnTo>
                <a:lnTo>
                  <a:pt x="6385" y="6650"/>
                </a:lnTo>
                <a:lnTo>
                  <a:pt x="6646" y="6480"/>
                </a:lnTo>
                <a:lnTo>
                  <a:pt x="6661" y="6318"/>
                </a:lnTo>
                <a:lnTo>
                  <a:pt x="6400" y="6490"/>
                </a:lnTo>
                <a:lnTo>
                  <a:pt x="5656" y="6664"/>
                </a:lnTo>
                <a:lnTo>
                  <a:pt x="5570" y="6690"/>
                </a:lnTo>
                <a:lnTo>
                  <a:pt x="5601" y="6946"/>
                </a:lnTo>
                <a:lnTo>
                  <a:pt x="5711" y="7007"/>
                </a:lnTo>
                <a:lnTo>
                  <a:pt x="5424" y="7092"/>
                </a:lnTo>
                <a:lnTo>
                  <a:pt x="5098" y="7251"/>
                </a:lnTo>
                <a:lnTo>
                  <a:pt x="4580" y="7187"/>
                </a:lnTo>
                <a:lnTo>
                  <a:pt x="3981" y="7271"/>
                </a:lnTo>
                <a:lnTo>
                  <a:pt x="3249" y="7114"/>
                </a:lnTo>
                <a:lnTo>
                  <a:pt x="3092" y="7270"/>
                </a:lnTo>
                <a:lnTo>
                  <a:pt x="2650" y="7199"/>
                </a:lnTo>
                <a:lnTo>
                  <a:pt x="2278" y="6997"/>
                </a:lnTo>
                <a:lnTo>
                  <a:pt x="2067" y="6810"/>
                </a:lnTo>
                <a:lnTo>
                  <a:pt x="2108" y="6736"/>
                </a:lnTo>
                <a:lnTo>
                  <a:pt x="2289" y="6666"/>
                </a:lnTo>
                <a:lnTo>
                  <a:pt x="3053" y="6767"/>
                </a:lnTo>
                <a:lnTo>
                  <a:pt x="3611" y="6758"/>
                </a:lnTo>
                <a:lnTo>
                  <a:pt x="3777" y="6584"/>
                </a:lnTo>
                <a:lnTo>
                  <a:pt x="4098" y="6300"/>
                </a:lnTo>
                <a:lnTo>
                  <a:pt x="4299" y="6241"/>
                </a:lnTo>
                <a:lnTo>
                  <a:pt x="4039" y="6100"/>
                </a:lnTo>
                <a:lnTo>
                  <a:pt x="3949" y="5955"/>
                </a:lnTo>
                <a:lnTo>
                  <a:pt x="3893" y="5925"/>
                </a:lnTo>
                <a:lnTo>
                  <a:pt x="3692" y="5984"/>
                </a:lnTo>
                <a:lnTo>
                  <a:pt x="3637" y="5954"/>
                </a:lnTo>
                <a:lnTo>
                  <a:pt x="3452" y="5541"/>
                </a:lnTo>
                <a:lnTo>
                  <a:pt x="3445" y="5466"/>
                </a:lnTo>
                <a:lnTo>
                  <a:pt x="3025" y="5310"/>
                </a:lnTo>
                <a:lnTo>
                  <a:pt x="2839" y="5209"/>
                </a:lnTo>
                <a:lnTo>
                  <a:pt x="2899" y="5097"/>
                </a:lnTo>
                <a:lnTo>
                  <a:pt x="3185" y="4747"/>
                </a:lnTo>
                <a:lnTo>
                  <a:pt x="3272" y="4721"/>
                </a:lnTo>
                <a:lnTo>
                  <a:pt x="3371" y="4536"/>
                </a:lnTo>
                <a:lnTo>
                  <a:pt x="3316" y="4506"/>
                </a:lnTo>
                <a:lnTo>
                  <a:pt x="2926" y="4294"/>
                </a:lnTo>
                <a:lnTo>
                  <a:pt x="2838" y="4102"/>
                </a:lnTo>
                <a:lnTo>
                  <a:pt x="2978" y="3842"/>
                </a:lnTo>
                <a:lnTo>
                  <a:pt x="2919" y="3641"/>
                </a:lnTo>
                <a:lnTo>
                  <a:pt x="2949" y="3585"/>
                </a:lnTo>
                <a:lnTo>
                  <a:pt x="3135" y="3686"/>
                </a:lnTo>
                <a:lnTo>
                  <a:pt x="3165" y="3630"/>
                </a:lnTo>
                <a:lnTo>
                  <a:pt x="3194" y="3310"/>
                </a:lnTo>
                <a:lnTo>
                  <a:pt x="3126" y="3128"/>
                </a:lnTo>
                <a:lnTo>
                  <a:pt x="3322" y="2898"/>
                </a:lnTo>
                <a:lnTo>
                  <a:pt x="3775" y="2903"/>
                </a:lnTo>
                <a:lnTo>
                  <a:pt x="3880" y="2888"/>
                </a:lnTo>
                <a:lnTo>
                  <a:pt x="4092" y="2762"/>
                </a:lnTo>
                <a:lnTo>
                  <a:pt x="4349" y="2732"/>
                </a:lnTo>
                <a:lnTo>
                  <a:pt x="4404" y="2763"/>
                </a:lnTo>
                <a:lnTo>
                  <a:pt x="4433" y="3019"/>
                </a:lnTo>
                <a:lnTo>
                  <a:pt x="4619" y="3120"/>
                </a:lnTo>
                <a:lnTo>
                  <a:pt x="4906" y="3035"/>
                </a:lnTo>
                <a:lnTo>
                  <a:pt x="4962" y="3065"/>
                </a:lnTo>
                <a:lnTo>
                  <a:pt x="5203" y="3196"/>
                </a:lnTo>
                <a:lnTo>
                  <a:pt x="5308" y="3180"/>
                </a:lnTo>
                <a:lnTo>
                  <a:pt x="5375" y="2881"/>
                </a:lnTo>
                <a:lnTo>
                  <a:pt x="5475" y="2695"/>
                </a:lnTo>
                <a:lnTo>
                  <a:pt x="5816" y="2686"/>
                </a:lnTo>
                <a:lnTo>
                  <a:pt x="5686" y="2616"/>
                </a:lnTo>
                <a:lnTo>
                  <a:pt x="5233" y="2564"/>
                </a:lnTo>
                <a:lnTo>
                  <a:pt x="5103" y="2493"/>
                </a:lnTo>
                <a:lnTo>
                  <a:pt x="5073" y="2283"/>
                </a:lnTo>
                <a:lnTo>
                  <a:pt x="4886" y="2182"/>
                </a:lnTo>
                <a:lnTo>
                  <a:pt x="4701" y="2083"/>
                </a:lnTo>
                <a:lnTo>
                  <a:pt x="4632" y="1900"/>
                </a:lnTo>
                <a:lnTo>
                  <a:pt x="4560" y="1766"/>
                </a:lnTo>
                <a:lnTo>
                  <a:pt x="4631" y="1636"/>
                </a:lnTo>
                <a:lnTo>
                  <a:pt x="4874" y="1454"/>
                </a:lnTo>
                <a:lnTo>
                  <a:pt x="4904" y="1398"/>
                </a:lnTo>
                <a:lnTo>
                  <a:pt x="4863" y="1207"/>
                </a:lnTo>
                <a:lnTo>
                  <a:pt x="4893" y="1152"/>
                </a:lnTo>
                <a:lnTo>
                  <a:pt x="5189" y="1048"/>
                </a:lnTo>
                <a:lnTo>
                  <a:pt x="5301" y="1108"/>
                </a:lnTo>
                <a:lnTo>
                  <a:pt x="5436" y="1303"/>
                </a:lnTo>
                <a:lnTo>
                  <a:pt x="5617" y="1280"/>
                </a:lnTo>
                <a:lnTo>
                  <a:pt x="5728" y="1340"/>
                </a:lnTo>
                <a:lnTo>
                  <a:pt x="5858" y="1411"/>
                </a:lnTo>
                <a:lnTo>
                  <a:pt x="5863" y="1581"/>
                </a:lnTo>
                <a:lnTo>
                  <a:pt x="5822" y="1655"/>
                </a:lnTo>
                <a:lnTo>
                  <a:pt x="5932" y="2028"/>
                </a:lnTo>
                <a:lnTo>
                  <a:pt x="6044" y="2089"/>
                </a:lnTo>
                <a:lnTo>
                  <a:pt x="6245" y="2029"/>
                </a:lnTo>
                <a:lnTo>
                  <a:pt x="6461" y="2074"/>
                </a:lnTo>
                <a:lnTo>
                  <a:pt x="6249" y="1887"/>
                </a:lnTo>
                <a:lnTo>
                  <a:pt x="6477" y="1601"/>
                </a:lnTo>
                <a:lnTo>
                  <a:pt x="6175" y="1269"/>
                </a:lnTo>
                <a:lnTo>
                  <a:pt x="6306" y="1028"/>
                </a:lnTo>
                <a:lnTo>
                  <a:pt x="6291" y="611"/>
                </a:lnTo>
                <a:lnTo>
                  <a:pt x="6262" y="356"/>
                </a:lnTo>
                <a:lnTo>
                  <a:pt x="6523" y="184"/>
                </a:lnTo>
                <a:lnTo>
                  <a:pt x="6764" y="315"/>
                </a:lnTo>
                <a:lnTo>
                  <a:pt x="7054" y="401"/>
                </a:lnTo>
                <a:lnTo>
                  <a:pt x="7507" y="141"/>
                </a:lnTo>
                <a:lnTo>
                  <a:pt x="7785" y="74"/>
                </a:lnTo>
                <a:lnTo>
                  <a:pt x="8115" y="85"/>
                </a:lnTo>
                <a:lnTo>
                  <a:pt x="8402" y="0"/>
                </a:lnTo>
                <a:lnTo>
                  <a:pt x="8473" y="134"/>
                </a:lnTo>
                <a:lnTo>
                  <a:pt x="8955" y="132"/>
                </a:lnTo>
                <a:lnTo>
                  <a:pt x="8918" y="377"/>
                </a:lnTo>
                <a:lnTo>
                  <a:pt x="9326" y="645"/>
                </a:lnTo>
                <a:lnTo>
                  <a:pt x="9346" y="920"/>
                </a:lnTo>
                <a:lnTo>
                  <a:pt x="9372" y="1006"/>
                </a:lnTo>
                <a:lnTo>
                  <a:pt x="9687" y="1178"/>
                </a:lnTo>
                <a:lnTo>
                  <a:pt x="9943" y="1461"/>
                </a:lnTo>
                <a:lnTo>
                  <a:pt x="10129" y="1562"/>
                </a:lnTo>
                <a:lnTo>
                  <a:pt x="10214" y="1536"/>
                </a:lnTo>
                <a:lnTo>
                  <a:pt x="10460" y="1525"/>
                </a:lnTo>
                <a:lnTo>
                  <a:pt x="10590" y="1595"/>
                </a:lnTo>
                <a:lnTo>
                  <a:pt x="10858" y="1812"/>
                </a:lnTo>
                <a:lnTo>
                  <a:pt x="10913" y="1843"/>
                </a:lnTo>
                <a:close/>
                <a:moveTo>
                  <a:pt x="2034" y="6697"/>
                </a:moveTo>
                <a:lnTo>
                  <a:pt x="1937" y="6475"/>
                </a:lnTo>
                <a:lnTo>
                  <a:pt x="1703" y="6373"/>
                </a:lnTo>
                <a:lnTo>
                  <a:pt x="1584" y="6284"/>
                </a:lnTo>
                <a:lnTo>
                  <a:pt x="1396" y="6230"/>
                </a:lnTo>
                <a:lnTo>
                  <a:pt x="1055" y="6238"/>
                </a:lnTo>
                <a:lnTo>
                  <a:pt x="719" y="6104"/>
                </a:lnTo>
                <a:lnTo>
                  <a:pt x="153" y="5773"/>
                </a:lnTo>
                <a:lnTo>
                  <a:pt x="20" y="5796"/>
                </a:lnTo>
                <a:lnTo>
                  <a:pt x="0" y="5834"/>
                </a:lnTo>
                <a:lnTo>
                  <a:pt x="52" y="5959"/>
                </a:lnTo>
                <a:lnTo>
                  <a:pt x="256" y="6069"/>
                </a:lnTo>
                <a:lnTo>
                  <a:pt x="468" y="6256"/>
                </a:lnTo>
                <a:lnTo>
                  <a:pt x="580" y="6317"/>
                </a:lnTo>
                <a:lnTo>
                  <a:pt x="815" y="6372"/>
                </a:lnTo>
                <a:lnTo>
                  <a:pt x="870" y="6402"/>
                </a:lnTo>
                <a:lnTo>
                  <a:pt x="1297" y="6634"/>
                </a:lnTo>
                <a:lnTo>
                  <a:pt x="1532" y="6689"/>
                </a:lnTo>
                <a:lnTo>
                  <a:pt x="1617" y="6710"/>
                </a:lnTo>
                <a:lnTo>
                  <a:pt x="1877" y="6851"/>
                </a:lnTo>
                <a:lnTo>
                  <a:pt x="1963" y="6826"/>
                </a:lnTo>
                <a:lnTo>
                  <a:pt x="2034" y="6697"/>
                </a:lnTo>
                <a:close/>
                <a:moveTo>
                  <a:pt x="5797" y="7294"/>
                </a:moveTo>
                <a:lnTo>
                  <a:pt x="5550" y="7304"/>
                </a:lnTo>
                <a:lnTo>
                  <a:pt x="5354" y="7534"/>
                </a:lnTo>
                <a:lnTo>
                  <a:pt x="5097" y="7563"/>
                </a:lnTo>
                <a:lnTo>
                  <a:pt x="4911" y="7462"/>
                </a:lnTo>
                <a:lnTo>
                  <a:pt x="4795" y="7544"/>
                </a:lnTo>
                <a:lnTo>
                  <a:pt x="4724" y="7674"/>
                </a:lnTo>
                <a:lnTo>
                  <a:pt x="4735" y="7921"/>
                </a:lnTo>
                <a:lnTo>
                  <a:pt x="4952" y="7965"/>
                </a:lnTo>
                <a:lnTo>
                  <a:pt x="5097" y="7876"/>
                </a:lnTo>
                <a:lnTo>
                  <a:pt x="5538" y="7947"/>
                </a:lnTo>
                <a:lnTo>
                  <a:pt x="5751" y="7821"/>
                </a:lnTo>
                <a:lnTo>
                  <a:pt x="5766" y="7661"/>
                </a:lnTo>
                <a:lnTo>
                  <a:pt x="5922" y="7505"/>
                </a:lnTo>
                <a:lnTo>
                  <a:pt x="5983" y="7394"/>
                </a:lnTo>
                <a:lnTo>
                  <a:pt x="5927" y="7363"/>
                </a:lnTo>
                <a:lnTo>
                  <a:pt x="5797" y="7294"/>
                </a:lnTo>
                <a:close/>
                <a:moveTo>
                  <a:pt x="2181" y="3096"/>
                </a:moveTo>
                <a:lnTo>
                  <a:pt x="2064" y="3178"/>
                </a:lnTo>
                <a:lnTo>
                  <a:pt x="2120" y="3473"/>
                </a:lnTo>
                <a:lnTo>
                  <a:pt x="2305" y="3621"/>
                </a:lnTo>
                <a:lnTo>
                  <a:pt x="2416" y="3682"/>
                </a:lnTo>
                <a:lnTo>
                  <a:pt x="2637" y="3584"/>
                </a:lnTo>
                <a:lnTo>
                  <a:pt x="2578" y="3384"/>
                </a:lnTo>
                <a:lnTo>
                  <a:pt x="2336" y="3253"/>
                </a:lnTo>
                <a:lnTo>
                  <a:pt x="2291" y="3157"/>
                </a:lnTo>
                <a:lnTo>
                  <a:pt x="2181" y="3096"/>
                </a:lnTo>
                <a:close/>
                <a:moveTo>
                  <a:pt x="3293" y="1175"/>
                </a:moveTo>
                <a:lnTo>
                  <a:pt x="3249" y="1391"/>
                </a:lnTo>
                <a:lnTo>
                  <a:pt x="3178" y="1521"/>
                </a:lnTo>
                <a:lnTo>
                  <a:pt x="3212" y="1636"/>
                </a:lnTo>
                <a:lnTo>
                  <a:pt x="3398" y="1737"/>
                </a:lnTo>
                <a:lnTo>
                  <a:pt x="3383" y="1897"/>
                </a:lnTo>
                <a:lnTo>
                  <a:pt x="3584" y="1838"/>
                </a:lnTo>
                <a:lnTo>
                  <a:pt x="3535" y="1617"/>
                </a:lnTo>
                <a:lnTo>
                  <a:pt x="3424" y="1245"/>
                </a:lnTo>
                <a:lnTo>
                  <a:pt x="3349" y="1205"/>
                </a:lnTo>
                <a:lnTo>
                  <a:pt x="3293" y="1175"/>
                </a:lnTo>
                <a:close/>
              </a:path>
            </a:pathLst>
          </a:custGeom>
          <a:solidFill>
            <a:srgbClr val="669900"/>
          </a:solidFill>
          <a:ln w="28575" cmpd="sng">
            <a:solidFill>
              <a:schemeClr val="bg1"/>
            </a:solidFill>
            <a:round/>
            <a:headEnd/>
            <a:tailEnd/>
          </a:ln>
        </p:spPr>
        <p:txBody>
          <a:bodyPr/>
          <a:lstStyle/>
          <a:p>
            <a:endParaRPr lang="en-US"/>
          </a:p>
        </p:txBody>
      </p:sp>
      <p:grpSp>
        <p:nvGrpSpPr>
          <p:cNvPr id="3" name="Group 71"/>
          <p:cNvGrpSpPr>
            <a:grpSpLocks/>
          </p:cNvGrpSpPr>
          <p:nvPr/>
        </p:nvGrpSpPr>
        <p:grpSpPr bwMode="auto">
          <a:xfrm>
            <a:off x="3098800" y="5659438"/>
            <a:ext cx="1416050" cy="892175"/>
            <a:chOff x="1661" y="3362"/>
            <a:chExt cx="756" cy="444"/>
          </a:xfrm>
        </p:grpSpPr>
        <p:sp>
          <p:nvSpPr>
            <p:cNvPr id="319560" name="Freeform 72"/>
            <p:cNvSpPr>
              <a:spLocks/>
            </p:cNvSpPr>
            <p:nvPr/>
          </p:nvSpPr>
          <p:spPr bwMode="auto">
            <a:xfrm>
              <a:off x="2261" y="3609"/>
              <a:ext cx="156" cy="197"/>
            </a:xfrm>
            <a:custGeom>
              <a:avLst/>
              <a:gdLst/>
              <a:ahLst/>
              <a:cxnLst>
                <a:cxn ang="0">
                  <a:pos x="434" y="237"/>
                </a:cxn>
                <a:cxn ang="0">
                  <a:pos x="552" y="631"/>
                </a:cxn>
                <a:cxn ang="0">
                  <a:pos x="552" y="1024"/>
                </a:cxn>
                <a:cxn ang="0">
                  <a:pos x="158" y="1261"/>
                </a:cxn>
                <a:cxn ang="0">
                  <a:pos x="0" y="1537"/>
                </a:cxn>
                <a:cxn ang="0">
                  <a:pos x="0" y="1930"/>
                </a:cxn>
                <a:cxn ang="0">
                  <a:pos x="276" y="2088"/>
                </a:cxn>
                <a:cxn ang="0">
                  <a:pos x="276" y="2482"/>
                </a:cxn>
                <a:cxn ang="0">
                  <a:pos x="158" y="3388"/>
                </a:cxn>
                <a:cxn ang="0">
                  <a:pos x="158" y="3546"/>
                </a:cxn>
                <a:cxn ang="0">
                  <a:pos x="828" y="3939"/>
                </a:cxn>
                <a:cxn ang="0">
                  <a:pos x="1222" y="4333"/>
                </a:cxn>
                <a:cxn ang="0">
                  <a:pos x="1458" y="3781"/>
                </a:cxn>
                <a:cxn ang="0">
                  <a:pos x="1971" y="3269"/>
                </a:cxn>
                <a:cxn ang="0">
                  <a:pos x="3035" y="2600"/>
                </a:cxn>
                <a:cxn ang="0">
                  <a:pos x="3429" y="2324"/>
                </a:cxn>
                <a:cxn ang="0">
                  <a:pos x="3429" y="2207"/>
                </a:cxn>
                <a:cxn ang="0">
                  <a:pos x="3154" y="1694"/>
                </a:cxn>
                <a:cxn ang="0">
                  <a:pos x="2917" y="1418"/>
                </a:cxn>
                <a:cxn ang="0">
                  <a:pos x="2917" y="1143"/>
                </a:cxn>
                <a:cxn ang="0">
                  <a:pos x="2286" y="631"/>
                </a:cxn>
                <a:cxn ang="0">
                  <a:pos x="1616" y="237"/>
                </a:cxn>
                <a:cxn ang="0">
                  <a:pos x="670" y="0"/>
                </a:cxn>
                <a:cxn ang="0">
                  <a:pos x="434" y="237"/>
                </a:cxn>
              </a:cxnLst>
              <a:rect l="0" t="0" r="r" b="b"/>
              <a:pathLst>
                <a:path w="3429" h="4333">
                  <a:moveTo>
                    <a:pt x="434" y="237"/>
                  </a:moveTo>
                  <a:lnTo>
                    <a:pt x="552" y="631"/>
                  </a:lnTo>
                  <a:lnTo>
                    <a:pt x="552" y="1024"/>
                  </a:lnTo>
                  <a:lnTo>
                    <a:pt x="158" y="1261"/>
                  </a:lnTo>
                  <a:lnTo>
                    <a:pt x="0" y="1537"/>
                  </a:lnTo>
                  <a:lnTo>
                    <a:pt x="0" y="1930"/>
                  </a:lnTo>
                  <a:lnTo>
                    <a:pt x="276" y="2088"/>
                  </a:lnTo>
                  <a:lnTo>
                    <a:pt x="276" y="2482"/>
                  </a:lnTo>
                  <a:lnTo>
                    <a:pt x="158" y="3388"/>
                  </a:lnTo>
                  <a:lnTo>
                    <a:pt x="158" y="3546"/>
                  </a:lnTo>
                  <a:lnTo>
                    <a:pt x="828" y="3939"/>
                  </a:lnTo>
                  <a:lnTo>
                    <a:pt x="1222" y="4333"/>
                  </a:lnTo>
                  <a:lnTo>
                    <a:pt x="1458" y="3781"/>
                  </a:lnTo>
                  <a:lnTo>
                    <a:pt x="1971" y="3269"/>
                  </a:lnTo>
                  <a:lnTo>
                    <a:pt x="3035" y="2600"/>
                  </a:lnTo>
                  <a:lnTo>
                    <a:pt x="3429" y="2324"/>
                  </a:lnTo>
                  <a:lnTo>
                    <a:pt x="3429" y="2207"/>
                  </a:lnTo>
                  <a:lnTo>
                    <a:pt x="3154" y="1694"/>
                  </a:lnTo>
                  <a:lnTo>
                    <a:pt x="2917" y="1418"/>
                  </a:lnTo>
                  <a:lnTo>
                    <a:pt x="2917" y="1143"/>
                  </a:lnTo>
                  <a:lnTo>
                    <a:pt x="2286" y="631"/>
                  </a:lnTo>
                  <a:lnTo>
                    <a:pt x="1616" y="237"/>
                  </a:lnTo>
                  <a:lnTo>
                    <a:pt x="670" y="0"/>
                  </a:lnTo>
                  <a:lnTo>
                    <a:pt x="434" y="237"/>
                  </a:lnTo>
                  <a:close/>
                </a:path>
              </a:pathLst>
            </a:custGeom>
            <a:solidFill>
              <a:srgbClr val="FFBF3F"/>
            </a:solidFill>
            <a:ln w="28575" cmpd="sng">
              <a:solidFill>
                <a:schemeClr val="bg1"/>
              </a:solidFill>
              <a:round/>
              <a:headEnd/>
              <a:tailEnd/>
            </a:ln>
          </p:spPr>
          <p:txBody>
            <a:bodyPr/>
            <a:lstStyle/>
            <a:p>
              <a:endParaRPr lang="en-US"/>
            </a:p>
          </p:txBody>
        </p:sp>
        <p:sp>
          <p:nvSpPr>
            <p:cNvPr id="319561" name="Freeform 73"/>
            <p:cNvSpPr>
              <a:spLocks/>
            </p:cNvSpPr>
            <p:nvPr/>
          </p:nvSpPr>
          <p:spPr bwMode="auto">
            <a:xfrm>
              <a:off x="2172" y="3505"/>
              <a:ext cx="89" cy="61"/>
            </a:xfrm>
            <a:custGeom>
              <a:avLst/>
              <a:gdLst/>
              <a:ahLst/>
              <a:cxnLst>
                <a:cxn ang="0">
                  <a:pos x="0" y="393"/>
                </a:cxn>
                <a:cxn ang="0">
                  <a:pos x="512" y="551"/>
                </a:cxn>
                <a:cxn ang="0">
                  <a:pos x="669" y="788"/>
                </a:cxn>
                <a:cxn ang="0">
                  <a:pos x="946" y="1182"/>
                </a:cxn>
                <a:cxn ang="0">
                  <a:pos x="1182" y="1339"/>
                </a:cxn>
                <a:cxn ang="0">
                  <a:pos x="1734" y="1063"/>
                </a:cxn>
                <a:cxn ang="0">
                  <a:pos x="1852" y="945"/>
                </a:cxn>
                <a:cxn ang="0">
                  <a:pos x="1970" y="670"/>
                </a:cxn>
                <a:cxn ang="0">
                  <a:pos x="1458" y="276"/>
                </a:cxn>
                <a:cxn ang="0">
                  <a:pos x="1063" y="118"/>
                </a:cxn>
                <a:cxn ang="0">
                  <a:pos x="669" y="118"/>
                </a:cxn>
                <a:cxn ang="0">
                  <a:pos x="394" y="0"/>
                </a:cxn>
                <a:cxn ang="0">
                  <a:pos x="275" y="0"/>
                </a:cxn>
                <a:cxn ang="0">
                  <a:pos x="157" y="118"/>
                </a:cxn>
                <a:cxn ang="0">
                  <a:pos x="0" y="393"/>
                </a:cxn>
              </a:cxnLst>
              <a:rect l="0" t="0" r="r" b="b"/>
              <a:pathLst>
                <a:path w="1970" h="1339">
                  <a:moveTo>
                    <a:pt x="0" y="393"/>
                  </a:moveTo>
                  <a:lnTo>
                    <a:pt x="512" y="551"/>
                  </a:lnTo>
                  <a:lnTo>
                    <a:pt x="669" y="788"/>
                  </a:lnTo>
                  <a:lnTo>
                    <a:pt x="946" y="1182"/>
                  </a:lnTo>
                  <a:lnTo>
                    <a:pt x="1182" y="1339"/>
                  </a:lnTo>
                  <a:lnTo>
                    <a:pt x="1734" y="1063"/>
                  </a:lnTo>
                  <a:lnTo>
                    <a:pt x="1852" y="945"/>
                  </a:lnTo>
                  <a:lnTo>
                    <a:pt x="1970" y="670"/>
                  </a:lnTo>
                  <a:lnTo>
                    <a:pt x="1458" y="276"/>
                  </a:lnTo>
                  <a:lnTo>
                    <a:pt x="1063" y="118"/>
                  </a:lnTo>
                  <a:lnTo>
                    <a:pt x="669" y="118"/>
                  </a:lnTo>
                  <a:lnTo>
                    <a:pt x="394" y="0"/>
                  </a:lnTo>
                  <a:lnTo>
                    <a:pt x="275" y="0"/>
                  </a:lnTo>
                  <a:lnTo>
                    <a:pt x="157" y="118"/>
                  </a:lnTo>
                  <a:lnTo>
                    <a:pt x="0" y="393"/>
                  </a:lnTo>
                  <a:close/>
                </a:path>
              </a:pathLst>
            </a:custGeom>
            <a:solidFill>
              <a:srgbClr val="FFBF3F"/>
            </a:solidFill>
            <a:ln w="28575" cmpd="sng">
              <a:solidFill>
                <a:schemeClr val="bg1"/>
              </a:solidFill>
              <a:round/>
              <a:headEnd/>
              <a:tailEnd/>
            </a:ln>
          </p:spPr>
          <p:txBody>
            <a:bodyPr/>
            <a:lstStyle/>
            <a:p>
              <a:endParaRPr lang="en-US"/>
            </a:p>
          </p:txBody>
        </p:sp>
        <p:sp>
          <p:nvSpPr>
            <p:cNvPr id="319562" name="Freeform 74"/>
            <p:cNvSpPr>
              <a:spLocks/>
            </p:cNvSpPr>
            <p:nvPr/>
          </p:nvSpPr>
          <p:spPr bwMode="auto">
            <a:xfrm>
              <a:off x="2172" y="3566"/>
              <a:ext cx="30" cy="23"/>
            </a:xfrm>
            <a:custGeom>
              <a:avLst/>
              <a:gdLst/>
              <a:ahLst/>
              <a:cxnLst>
                <a:cxn ang="0">
                  <a:pos x="512" y="0"/>
                </a:cxn>
                <a:cxn ang="0">
                  <a:pos x="275" y="0"/>
                </a:cxn>
                <a:cxn ang="0">
                  <a:pos x="157" y="118"/>
                </a:cxn>
                <a:cxn ang="0">
                  <a:pos x="0" y="237"/>
                </a:cxn>
                <a:cxn ang="0">
                  <a:pos x="0" y="512"/>
                </a:cxn>
                <a:cxn ang="0">
                  <a:pos x="275" y="395"/>
                </a:cxn>
                <a:cxn ang="0">
                  <a:pos x="512" y="395"/>
                </a:cxn>
                <a:cxn ang="0">
                  <a:pos x="669" y="395"/>
                </a:cxn>
                <a:cxn ang="0">
                  <a:pos x="669" y="237"/>
                </a:cxn>
                <a:cxn ang="0">
                  <a:pos x="512" y="0"/>
                </a:cxn>
              </a:cxnLst>
              <a:rect l="0" t="0" r="r" b="b"/>
              <a:pathLst>
                <a:path w="669" h="512">
                  <a:moveTo>
                    <a:pt x="512" y="0"/>
                  </a:moveTo>
                  <a:lnTo>
                    <a:pt x="275" y="0"/>
                  </a:lnTo>
                  <a:lnTo>
                    <a:pt x="157" y="118"/>
                  </a:lnTo>
                  <a:lnTo>
                    <a:pt x="0" y="237"/>
                  </a:lnTo>
                  <a:lnTo>
                    <a:pt x="0" y="512"/>
                  </a:lnTo>
                  <a:lnTo>
                    <a:pt x="275" y="395"/>
                  </a:lnTo>
                  <a:lnTo>
                    <a:pt x="512" y="395"/>
                  </a:lnTo>
                  <a:lnTo>
                    <a:pt x="669" y="395"/>
                  </a:lnTo>
                  <a:lnTo>
                    <a:pt x="669" y="237"/>
                  </a:lnTo>
                  <a:lnTo>
                    <a:pt x="512" y="0"/>
                  </a:lnTo>
                  <a:close/>
                </a:path>
              </a:pathLst>
            </a:custGeom>
            <a:solidFill>
              <a:srgbClr val="FFBF3F"/>
            </a:solidFill>
            <a:ln w="28575" cmpd="sng">
              <a:solidFill>
                <a:schemeClr val="bg1"/>
              </a:solidFill>
              <a:round/>
              <a:headEnd/>
              <a:tailEnd/>
            </a:ln>
          </p:spPr>
          <p:txBody>
            <a:bodyPr/>
            <a:lstStyle/>
            <a:p>
              <a:endParaRPr lang="en-US"/>
            </a:p>
          </p:txBody>
        </p:sp>
        <p:sp>
          <p:nvSpPr>
            <p:cNvPr id="319563" name="Freeform 75"/>
            <p:cNvSpPr>
              <a:spLocks/>
            </p:cNvSpPr>
            <p:nvPr/>
          </p:nvSpPr>
          <p:spPr bwMode="auto">
            <a:xfrm>
              <a:off x="2123" y="3518"/>
              <a:ext cx="36" cy="36"/>
            </a:xfrm>
            <a:custGeom>
              <a:avLst/>
              <a:gdLst/>
              <a:ahLst/>
              <a:cxnLst>
                <a:cxn ang="0">
                  <a:pos x="0" y="117"/>
                </a:cxn>
                <a:cxn ang="0">
                  <a:pos x="0" y="275"/>
                </a:cxn>
                <a:cxn ang="0">
                  <a:pos x="158" y="394"/>
                </a:cxn>
                <a:cxn ang="0">
                  <a:pos x="276" y="669"/>
                </a:cxn>
                <a:cxn ang="0">
                  <a:pos x="513" y="787"/>
                </a:cxn>
                <a:cxn ang="0">
                  <a:pos x="788" y="787"/>
                </a:cxn>
                <a:cxn ang="0">
                  <a:pos x="788" y="512"/>
                </a:cxn>
                <a:cxn ang="0">
                  <a:pos x="788" y="394"/>
                </a:cxn>
                <a:cxn ang="0">
                  <a:pos x="671" y="117"/>
                </a:cxn>
                <a:cxn ang="0">
                  <a:pos x="276" y="0"/>
                </a:cxn>
                <a:cxn ang="0">
                  <a:pos x="0" y="117"/>
                </a:cxn>
              </a:cxnLst>
              <a:rect l="0" t="0" r="r" b="b"/>
              <a:pathLst>
                <a:path w="788" h="787">
                  <a:moveTo>
                    <a:pt x="0" y="117"/>
                  </a:moveTo>
                  <a:lnTo>
                    <a:pt x="0" y="275"/>
                  </a:lnTo>
                  <a:lnTo>
                    <a:pt x="158" y="394"/>
                  </a:lnTo>
                  <a:lnTo>
                    <a:pt x="276" y="669"/>
                  </a:lnTo>
                  <a:lnTo>
                    <a:pt x="513" y="787"/>
                  </a:lnTo>
                  <a:lnTo>
                    <a:pt x="788" y="787"/>
                  </a:lnTo>
                  <a:lnTo>
                    <a:pt x="788" y="512"/>
                  </a:lnTo>
                  <a:lnTo>
                    <a:pt x="788" y="394"/>
                  </a:lnTo>
                  <a:lnTo>
                    <a:pt x="671" y="117"/>
                  </a:lnTo>
                  <a:lnTo>
                    <a:pt x="276" y="0"/>
                  </a:lnTo>
                  <a:lnTo>
                    <a:pt x="0" y="117"/>
                  </a:lnTo>
                  <a:close/>
                </a:path>
              </a:pathLst>
            </a:custGeom>
            <a:solidFill>
              <a:srgbClr val="FFBF3F"/>
            </a:solidFill>
            <a:ln w="28575" cmpd="sng">
              <a:solidFill>
                <a:schemeClr val="bg1"/>
              </a:solidFill>
              <a:round/>
              <a:headEnd/>
              <a:tailEnd/>
            </a:ln>
          </p:spPr>
          <p:txBody>
            <a:bodyPr/>
            <a:lstStyle/>
            <a:p>
              <a:endParaRPr lang="en-US"/>
            </a:p>
          </p:txBody>
        </p:sp>
        <p:sp>
          <p:nvSpPr>
            <p:cNvPr id="319564" name="Freeform 76"/>
            <p:cNvSpPr>
              <a:spLocks/>
            </p:cNvSpPr>
            <p:nvPr/>
          </p:nvSpPr>
          <p:spPr bwMode="auto">
            <a:xfrm>
              <a:off x="2077" y="3482"/>
              <a:ext cx="95" cy="36"/>
            </a:xfrm>
            <a:custGeom>
              <a:avLst/>
              <a:gdLst/>
              <a:ahLst/>
              <a:cxnLst>
                <a:cxn ang="0">
                  <a:pos x="394" y="118"/>
                </a:cxn>
                <a:cxn ang="0">
                  <a:pos x="119" y="276"/>
                </a:cxn>
                <a:cxn ang="0">
                  <a:pos x="0" y="512"/>
                </a:cxn>
                <a:cxn ang="0">
                  <a:pos x="0" y="788"/>
                </a:cxn>
                <a:cxn ang="0">
                  <a:pos x="237" y="512"/>
                </a:cxn>
                <a:cxn ang="0">
                  <a:pos x="789" y="512"/>
                </a:cxn>
                <a:cxn ang="0">
                  <a:pos x="1301" y="393"/>
                </a:cxn>
                <a:cxn ang="0">
                  <a:pos x="1696" y="393"/>
                </a:cxn>
                <a:cxn ang="0">
                  <a:pos x="1971" y="276"/>
                </a:cxn>
                <a:cxn ang="0">
                  <a:pos x="2090" y="118"/>
                </a:cxn>
                <a:cxn ang="0">
                  <a:pos x="1971" y="0"/>
                </a:cxn>
                <a:cxn ang="0">
                  <a:pos x="1301" y="0"/>
                </a:cxn>
                <a:cxn ang="0">
                  <a:pos x="946" y="118"/>
                </a:cxn>
                <a:cxn ang="0">
                  <a:pos x="671" y="118"/>
                </a:cxn>
                <a:cxn ang="0">
                  <a:pos x="394" y="118"/>
                </a:cxn>
              </a:cxnLst>
              <a:rect l="0" t="0" r="r" b="b"/>
              <a:pathLst>
                <a:path w="2090" h="788">
                  <a:moveTo>
                    <a:pt x="394" y="118"/>
                  </a:moveTo>
                  <a:lnTo>
                    <a:pt x="119" y="276"/>
                  </a:lnTo>
                  <a:lnTo>
                    <a:pt x="0" y="512"/>
                  </a:lnTo>
                  <a:lnTo>
                    <a:pt x="0" y="788"/>
                  </a:lnTo>
                  <a:lnTo>
                    <a:pt x="237" y="512"/>
                  </a:lnTo>
                  <a:lnTo>
                    <a:pt x="789" y="512"/>
                  </a:lnTo>
                  <a:lnTo>
                    <a:pt x="1301" y="393"/>
                  </a:lnTo>
                  <a:lnTo>
                    <a:pt x="1696" y="393"/>
                  </a:lnTo>
                  <a:lnTo>
                    <a:pt x="1971" y="276"/>
                  </a:lnTo>
                  <a:lnTo>
                    <a:pt x="2090" y="118"/>
                  </a:lnTo>
                  <a:lnTo>
                    <a:pt x="1971" y="0"/>
                  </a:lnTo>
                  <a:lnTo>
                    <a:pt x="1301" y="0"/>
                  </a:lnTo>
                  <a:lnTo>
                    <a:pt x="946" y="118"/>
                  </a:lnTo>
                  <a:lnTo>
                    <a:pt x="671" y="118"/>
                  </a:lnTo>
                  <a:lnTo>
                    <a:pt x="394" y="118"/>
                  </a:lnTo>
                  <a:close/>
                </a:path>
              </a:pathLst>
            </a:custGeom>
            <a:solidFill>
              <a:srgbClr val="FFBF3F"/>
            </a:solidFill>
            <a:ln w="28575" cmpd="sng">
              <a:solidFill>
                <a:schemeClr val="bg1"/>
              </a:solidFill>
              <a:round/>
              <a:headEnd/>
              <a:tailEnd/>
            </a:ln>
          </p:spPr>
          <p:txBody>
            <a:bodyPr/>
            <a:lstStyle/>
            <a:p>
              <a:endParaRPr lang="en-US"/>
            </a:p>
          </p:txBody>
        </p:sp>
        <p:sp>
          <p:nvSpPr>
            <p:cNvPr id="319565" name="Freeform 77"/>
            <p:cNvSpPr>
              <a:spLocks/>
            </p:cNvSpPr>
            <p:nvPr/>
          </p:nvSpPr>
          <p:spPr bwMode="auto">
            <a:xfrm>
              <a:off x="1962" y="3421"/>
              <a:ext cx="79" cy="61"/>
            </a:xfrm>
            <a:custGeom>
              <a:avLst/>
              <a:gdLst/>
              <a:ahLst/>
              <a:cxnLst>
                <a:cxn ang="0">
                  <a:pos x="669" y="0"/>
                </a:cxn>
                <a:cxn ang="0">
                  <a:pos x="669" y="118"/>
                </a:cxn>
                <a:cxn ang="0">
                  <a:pos x="275" y="393"/>
                </a:cxn>
                <a:cxn ang="0">
                  <a:pos x="0" y="512"/>
                </a:cxn>
                <a:cxn ang="0">
                  <a:pos x="157" y="512"/>
                </a:cxn>
                <a:cxn ang="0">
                  <a:pos x="275" y="1063"/>
                </a:cxn>
                <a:cxn ang="0">
                  <a:pos x="551" y="1339"/>
                </a:cxn>
                <a:cxn ang="0">
                  <a:pos x="669" y="1339"/>
                </a:cxn>
                <a:cxn ang="0">
                  <a:pos x="906" y="1182"/>
                </a:cxn>
                <a:cxn ang="0">
                  <a:pos x="1063" y="1182"/>
                </a:cxn>
                <a:cxn ang="0">
                  <a:pos x="1340" y="1339"/>
                </a:cxn>
                <a:cxn ang="0">
                  <a:pos x="1458" y="1182"/>
                </a:cxn>
                <a:cxn ang="0">
                  <a:pos x="1575" y="1182"/>
                </a:cxn>
                <a:cxn ang="0">
                  <a:pos x="1734" y="1063"/>
                </a:cxn>
                <a:cxn ang="0">
                  <a:pos x="1575" y="788"/>
                </a:cxn>
                <a:cxn ang="0">
                  <a:pos x="1340" y="512"/>
                </a:cxn>
                <a:cxn ang="0">
                  <a:pos x="1063" y="118"/>
                </a:cxn>
                <a:cxn ang="0">
                  <a:pos x="906" y="0"/>
                </a:cxn>
                <a:cxn ang="0">
                  <a:pos x="669" y="0"/>
                </a:cxn>
              </a:cxnLst>
              <a:rect l="0" t="0" r="r" b="b"/>
              <a:pathLst>
                <a:path w="1734" h="1339">
                  <a:moveTo>
                    <a:pt x="669" y="0"/>
                  </a:moveTo>
                  <a:lnTo>
                    <a:pt x="669" y="118"/>
                  </a:lnTo>
                  <a:lnTo>
                    <a:pt x="275" y="393"/>
                  </a:lnTo>
                  <a:lnTo>
                    <a:pt x="0" y="512"/>
                  </a:lnTo>
                  <a:lnTo>
                    <a:pt x="157" y="512"/>
                  </a:lnTo>
                  <a:lnTo>
                    <a:pt x="275" y="1063"/>
                  </a:lnTo>
                  <a:lnTo>
                    <a:pt x="551" y="1339"/>
                  </a:lnTo>
                  <a:lnTo>
                    <a:pt x="669" y="1339"/>
                  </a:lnTo>
                  <a:lnTo>
                    <a:pt x="906" y="1182"/>
                  </a:lnTo>
                  <a:lnTo>
                    <a:pt x="1063" y="1182"/>
                  </a:lnTo>
                  <a:lnTo>
                    <a:pt x="1340" y="1339"/>
                  </a:lnTo>
                  <a:lnTo>
                    <a:pt x="1458" y="1182"/>
                  </a:lnTo>
                  <a:lnTo>
                    <a:pt x="1575" y="1182"/>
                  </a:lnTo>
                  <a:lnTo>
                    <a:pt x="1734" y="1063"/>
                  </a:lnTo>
                  <a:lnTo>
                    <a:pt x="1575" y="788"/>
                  </a:lnTo>
                  <a:lnTo>
                    <a:pt x="1340" y="512"/>
                  </a:lnTo>
                  <a:lnTo>
                    <a:pt x="1063" y="118"/>
                  </a:lnTo>
                  <a:lnTo>
                    <a:pt x="906" y="0"/>
                  </a:lnTo>
                  <a:lnTo>
                    <a:pt x="669" y="0"/>
                  </a:lnTo>
                  <a:close/>
                </a:path>
              </a:pathLst>
            </a:custGeom>
            <a:solidFill>
              <a:srgbClr val="FFBF3F"/>
            </a:solidFill>
            <a:ln w="28575" cmpd="sng">
              <a:solidFill>
                <a:schemeClr val="bg1"/>
              </a:solidFill>
              <a:round/>
              <a:headEnd/>
              <a:tailEnd/>
            </a:ln>
          </p:spPr>
          <p:txBody>
            <a:bodyPr/>
            <a:lstStyle/>
            <a:p>
              <a:endParaRPr lang="en-US"/>
            </a:p>
          </p:txBody>
        </p:sp>
        <p:sp>
          <p:nvSpPr>
            <p:cNvPr id="319566" name="Freeform 78"/>
            <p:cNvSpPr>
              <a:spLocks/>
            </p:cNvSpPr>
            <p:nvPr/>
          </p:nvSpPr>
          <p:spPr bwMode="auto">
            <a:xfrm>
              <a:off x="1772" y="3362"/>
              <a:ext cx="72" cy="54"/>
            </a:xfrm>
            <a:custGeom>
              <a:avLst/>
              <a:gdLst/>
              <a:ahLst/>
              <a:cxnLst>
                <a:cxn ang="0">
                  <a:pos x="0" y="512"/>
                </a:cxn>
                <a:cxn ang="0">
                  <a:pos x="0" y="787"/>
                </a:cxn>
                <a:cxn ang="0">
                  <a:pos x="118" y="787"/>
                </a:cxn>
                <a:cxn ang="0">
                  <a:pos x="394" y="787"/>
                </a:cxn>
                <a:cxn ang="0">
                  <a:pos x="473" y="1181"/>
                </a:cxn>
                <a:cxn ang="0">
                  <a:pos x="906" y="1181"/>
                </a:cxn>
                <a:cxn ang="0">
                  <a:pos x="1182" y="1064"/>
                </a:cxn>
                <a:cxn ang="0">
                  <a:pos x="1300" y="906"/>
                </a:cxn>
                <a:cxn ang="0">
                  <a:pos x="1419" y="512"/>
                </a:cxn>
                <a:cxn ang="0">
                  <a:pos x="1576" y="237"/>
                </a:cxn>
                <a:cxn ang="0">
                  <a:pos x="1300" y="0"/>
                </a:cxn>
                <a:cxn ang="0">
                  <a:pos x="906" y="0"/>
                </a:cxn>
                <a:cxn ang="0">
                  <a:pos x="118" y="237"/>
                </a:cxn>
                <a:cxn ang="0">
                  <a:pos x="0" y="512"/>
                </a:cxn>
              </a:cxnLst>
              <a:rect l="0" t="0" r="r" b="b"/>
              <a:pathLst>
                <a:path w="1576" h="1181">
                  <a:moveTo>
                    <a:pt x="0" y="512"/>
                  </a:moveTo>
                  <a:lnTo>
                    <a:pt x="0" y="787"/>
                  </a:lnTo>
                  <a:lnTo>
                    <a:pt x="118" y="787"/>
                  </a:lnTo>
                  <a:lnTo>
                    <a:pt x="394" y="787"/>
                  </a:lnTo>
                  <a:lnTo>
                    <a:pt x="473" y="1181"/>
                  </a:lnTo>
                  <a:lnTo>
                    <a:pt x="906" y="1181"/>
                  </a:lnTo>
                  <a:lnTo>
                    <a:pt x="1182" y="1064"/>
                  </a:lnTo>
                  <a:lnTo>
                    <a:pt x="1300" y="906"/>
                  </a:lnTo>
                  <a:lnTo>
                    <a:pt x="1419" y="512"/>
                  </a:lnTo>
                  <a:lnTo>
                    <a:pt x="1576" y="237"/>
                  </a:lnTo>
                  <a:lnTo>
                    <a:pt x="1300" y="0"/>
                  </a:lnTo>
                  <a:lnTo>
                    <a:pt x="906" y="0"/>
                  </a:lnTo>
                  <a:lnTo>
                    <a:pt x="118" y="237"/>
                  </a:lnTo>
                  <a:lnTo>
                    <a:pt x="0" y="512"/>
                  </a:lnTo>
                  <a:close/>
                </a:path>
              </a:pathLst>
            </a:custGeom>
            <a:solidFill>
              <a:srgbClr val="FFBF3F"/>
            </a:solidFill>
            <a:ln w="28575" cmpd="sng">
              <a:solidFill>
                <a:schemeClr val="bg1"/>
              </a:solidFill>
              <a:round/>
              <a:headEnd/>
              <a:tailEnd/>
            </a:ln>
          </p:spPr>
          <p:txBody>
            <a:bodyPr/>
            <a:lstStyle/>
            <a:p>
              <a:endParaRPr lang="en-US"/>
            </a:p>
          </p:txBody>
        </p:sp>
        <p:sp>
          <p:nvSpPr>
            <p:cNvPr id="319567" name="Freeform 79"/>
            <p:cNvSpPr>
              <a:spLocks/>
            </p:cNvSpPr>
            <p:nvPr/>
          </p:nvSpPr>
          <p:spPr bwMode="auto">
            <a:xfrm>
              <a:off x="1709" y="3403"/>
              <a:ext cx="38" cy="36"/>
            </a:xfrm>
            <a:custGeom>
              <a:avLst/>
              <a:gdLst/>
              <a:ahLst/>
              <a:cxnLst>
                <a:cxn ang="0">
                  <a:pos x="315" y="275"/>
                </a:cxn>
                <a:cxn ang="0">
                  <a:pos x="0" y="512"/>
                </a:cxn>
                <a:cxn ang="0">
                  <a:pos x="157" y="630"/>
                </a:cxn>
                <a:cxn ang="0">
                  <a:pos x="434" y="787"/>
                </a:cxn>
                <a:cxn ang="0">
                  <a:pos x="552" y="394"/>
                </a:cxn>
                <a:cxn ang="0">
                  <a:pos x="670" y="275"/>
                </a:cxn>
                <a:cxn ang="0">
                  <a:pos x="828" y="0"/>
                </a:cxn>
                <a:cxn ang="0">
                  <a:pos x="670" y="0"/>
                </a:cxn>
                <a:cxn ang="0">
                  <a:pos x="552" y="0"/>
                </a:cxn>
                <a:cxn ang="0">
                  <a:pos x="315" y="275"/>
                </a:cxn>
              </a:cxnLst>
              <a:rect l="0" t="0" r="r" b="b"/>
              <a:pathLst>
                <a:path w="828" h="787">
                  <a:moveTo>
                    <a:pt x="315" y="275"/>
                  </a:moveTo>
                  <a:lnTo>
                    <a:pt x="0" y="512"/>
                  </a:lnTo>
                  <a:lnTo>
                    <a:pt x="157" y="630"/>
                  </a:lnTo>
                  <a:lnTo>
                    <a:pt x="434" y="787"/>
                  </a:lnTo>
                  <a:lnTo>
                    <a:pt x="552" y="394"/>
                  </a:lnTo>
                  <a:lnTo>
                    <a:pt x="670" y="275"/>
                  </a:lnTo>
                  <a:lnTo>
                    <a:pt x="828" y="0"/>
                  </a:lnTo>
                  <a:lnTo>
                    <a:pt x="670" y="0"/>
                  </a:lnTo>
                  <a:lnTo>
                    <a:pt x="552" y="0"/>
                  </a:lnTo>
                  <a:lnTo>
                    <a:pt x="315" y="275"/>
                  </a:lnTo>
                  <a:close/>
                </a:path>
              </a:pathLst>
            </a:custGeom>
            <a:solidFill>
              <a:srgbClr val="FFBF3F"/>
            </a:solidFill>
            <a:ln w="28575" cmpd="sng">
              <a:solidFill>
                <a:schemeClr val="bg1"/>
              </a:solidFill>
              <a:round/>
              <a:headEnd/>
              <a:tailEnd/>
            </a:ln>
          </p:spPr>
          <p:txBody>
            <a:bodyPr/>
            <a:lstStyle/>
            <a:p>
              <a:endParaRPr lang="en-US"/>
            </a:p>
          </p:txBody>
        </p:sp>
        <p:sp>
          <p:nvSpPr>
            <p:cNvPr id="319568" name="Freeform 80"/>
            <p:cNvSpPr>
              <a:spLocks/>
            </p:cNvSpPr>
            <p:nvPr/>
          </p:nvSpPr>
          <p:spPr bwMode="auto">
            <a:xfrm>
              <a:off x="1661" y="3444"/>
              <a:ext cx="20" cy="18"/>
            </a:xfrm>
            <a:custGeom>
              <a:avLst/>
              <a:gdLst/>
              <a:ahLst/>
              <a:cxnLst>
                <a:cxn ang="0">
                  <a:pos x="158" y="0"/>
                </a:cxn>
                <a:cxn ang="0">
                  <a:pos x="0" y="276"/>
                </a:cxn>
                <a:cxn ang="0">
                  <a:pos x="158" y="393"/>
                </a:cxn>
                <a:cxn ang="0">
                  <a:pos x="433" y="276"/>
                </a:cxn>
                <a:cxn ang="0">
                  <a:pos x="433" y="158"/>
                </a:cxn>
                <a:cxn ang="0">
                  <a:pos x="433" y="0"/>
                </a:cxn>
                <a:cxn ang="0">
                  <a:pos x="158" y="0"/>
                </a:cxn>
              </a:cxnLst>
              <a:rect l="0" t="0" r="r" b="b"/>
              <a:pathLst>
                <a:path w="433" h="393">
                  <a:moveTo>
                    <a:pt x="158" y="0"/>
                  </a:moveTo>
                  <a:lnTo>
                    <a:pt x="0" y="276"/>
                  </a:lnTo>
                  <a:lnTo>
                    <a:pt x="158" y="393"/>
                  </a:lnTo>
                  <a:lnTo>
                    <a:pt x="433" y="276"/>
                  </a:lnTo>
                  <a:lnTo>
                    <a:pt x="433" y="158"/>
                  </a:lnTo>
                  <a:lnTo>
                    <a:pt x="433" y="0"/>
                  </a:lnTo>
                  <a:lnTo>
                    <a:pt x="158" y="0"/>
                  </a:lnTo>
                  <a:close/>
                </a:path>
              </a:pathLst>
            </a:custGeom>
            <a:solidFill>
              <a:srgbClr val="FFBF3F"/>
            </a:solidFill>
            <a:ln w="28575" cmpd="sng">
              <a:solidFill>
                <a:schemeClr val="bg1"/>
              </a:solidFill>
              <a:round/>
              <a:headEnd/>
              <a:tailEnd/>
            </a:ln>
          </p:spPr>
          <p:txBody>
            <a:bodyPr/>
            <a:lstStyle/>
            <a:p>
              <a:endParaRPr lang="en-US"/>
            </a:p>
          </p:txBody>
        </p:sp>
      </p:grpSp>
      <p:sp>
        <p:nvSpPr>
          <p:cNvPr id="319569" name="Text Box 81"/>
          <p:cNvSpPr txBox="1">
            <a:spLocks noChangeArrowheads="1"/>
          </p:cNvSpPr>
          <p:nvPr/>
        </p:nvSpPr>
        <p:spPr bwMode="auto">
          <a:xfrm>
            <a:off x="1905000" y="5257800"/>
            <a:ext cx="457200" cy="244475"/>
          </a:xfrm>
          <a:prstGeom prst="rect">
            <a:avLst/>
          </a:prstGeom>
          <a:solidFill>
            <a:srgbClr val="669900"/>
          </a:solidFill>
          <a:ln w="38100">
            <a:noFill/>
            <a:miter lim="800000"/>
            <a:headEnd/>
            <a:tailEnd/>
          </a:ln>
          <a:effectLst/>
        </p:spPr>
        <p:txBody>
          <a:bodyPr lIns="0" tIns="0" rIns="0" bIns="0">
            <a:spAutoFit/>
          </a:bodyPr>
          <a:lstStyle/>
          <a:p>
            <a:pPr algn="ctr" eaLnBrk="0" hangingPunct="0">
              <a:spcBef>
                <a:spcPct val="50000"/>
              </a:spcBef>
            </a:pPr>
            <a:r>
              <a:rPr lang="en-US" sz="1600" dirty="0">
                <a:latin typeface="FrizQuadrata BT" pitchFamily="34" charset="0"/>
              </a:rPr>
              <a:t>AK </a:t>
            </a:r>
            <a:r>
              <a:rPr lang="en-US" sz="1600" dirty="0" smtClean="0">
                <a:latin typeface="FrizQuadrata BT" pitchFamily="34" charset="0"/>
              </a:rPr>
              <a:t>3</a:t>
            </a:r>
            <a:endParaRPr lang="en-US" sz="1600" dirty="0">
              <a:latin typeface="FrizQuadrata BT" pitchFamily="34" charset="0"/>
            </a:endParaRPr>
          </a:p>
        </p:txBody>
      </p:sp>
      <p:sp>
        <p:nvSpPr>
          <p:cNvPr id="319570" name="Text Box 82"/>
          <p:cNvSpPr txBox="1">
            <a:spLocks noChangeArrowheads="1"/>
          </p:cNvSpPr>
          <p:nvPr/>
        </p:nvSpPr>
        <p:spPr bwMode="auto">
          <a:xfrm>
            <a:off x="1066800" y="3048000"/>
            <a:ext cx="449263" cy="492443"/>
          </a:xfrm>
          <a:prstGeom prst="rect">
            <a:avLst/>
          </a:prstGeom>
          <a:solidFill>
            <a:srgbClr val="669900"/>
          </a:solidFill>
          <a:ln w="38100">
            <a:noFill/>
            <a:miter lim="800000"/>
            <a:headEnd/>
            <a:tailEnd/>
          </a:ln>
          <a:effectLst/>
        </p:spPr>
        <p:txBody>
          <a:bodyPr wrap="square" lIns="0" tIns="0" rIns="0" bIns="0">
            <a:spAutoFit/>
          </a:bodyPr>
          <a:lstStyle/>
          <a:p>
            <a:pPr algn="ctr" eaLnBrk="0" hangingPunct="0">
              <a:spcBef>
                <a:spcPct val="50000"/>
              </a:spcBef>
            </a:pPr>
            <a:r>
              <a:rPr lang="en-US" sz="1600" dirty="0">
                <a:latin typeface="FrizQuadrata BT" pitchFamily="34" charset="0"/>
              </a:rPr>
              <a:t>CA </a:t>
            </a:r>
            <a:r>
              <a:rPr lang="en-US" sz="1600" dirty="0" smtClean="0">
                <a:latin typeface="FrizQuadrata BT" pitchFamily="34" charset="0"/>
              </a:rPr>
              <a:t>25</a:t>
            </a:r>
            <a:endParaRPr lang="en-US" sz="1600" dirty="0">
              <a:latin typeface="FrizQuadrata BT" pitchFamily="34" charset="0"/>
            </a:endParaRPr>
          </a:p>
        </p:txBody>
      </p:sp>
      <p:sp>
        <p:nvSpPr>
          <p:cNvPr id="319571" name="Text Box 83"/>
          <p:cNvSpPr txBox="1">
            <a:spLocks noChangeArrowheads="1"/>
          </p:cNvSpPr>
          <p:nvPr/>
        </p:nvSpPr>
        <p:spPr bwMode="auto">
          <a:xfrm>
            <a:off x="3124200" y="2895600"/>
            <a:ext cx="600075" cy="244475"/>
          </a:xfrm>
          <a:prstGeom prst="rect">
            <a:avLst/>
          </a:prstGeom>
          <a:solidFill>
            <a:srgbClr val="669900"/>
          </a:solidFill>
          <a:ln w="38100">
            <a:noFill/>
            <a:miter lim="800000"/>
            <a:headEnd/>
            <a:tailEnd/>
          </a:ln>
          <a:effectLst/>
        </p:spPr>
        <p:txBody>
          <a:bodyPr lIns="0" tIns="0" rIns="0" bIns="0">
            <a:spAutoFit/>
          </a:bodyPr>
          <a:lstStyle/>
          <a:p>
            <a:pPr algn="ctr" eaLnBrk="0" hangingPunct="0">
              <a:spcBef>
                <a:spcPct val="50000"/>
              </a:spcBef>
            </a:pPr>
            <a:r>
              <a:rPr lang="en-US" sz="1600" dirty="0">
                <a:latin typeface="FrizQuadrata BT" pitchFamily="34" charset="0"/>
              </a:rPr>
              <a:t>CO </a:t>
            </a:r>
            <a:r>
              <a:rPr lang="en-US" sz="1600" dirty="0" smtClean="0">
                <a:latin typeface="FrizQuadrata BT" pitchFamily="34" charset="0"/>
              </a:rPr>
              <a:t>2</a:t>
            </a:r>
            <a:endParaRPr lang="en-US" sz="1600" dirty="0">
              <a:latin typeface="FrizQuadrata BT" pitchFamily="34" charset="0"/>
            </a:endParaRPr>
          </a:p>
        </p:txBody>
      </p:sp>
      <p:sp>
        <p:nvSpPr>
          <p:cNvPr id="319572" name="Text Box 84"/>
          <p:cNvSpPr txBox="1">
            <a:spLocks noChangeArrowheads="1"/>
          </p:cNvSpPr>
          <p:nvPr/>
        </p:nvSpPr>
        <p:spPr bwMode="auto">
          <a:xfrm>
            <a:off x="7088188" y="4967288"/>
            <a:ext cx="487362" cy="581025"/>
          </a:xfrm>
          <a:prstGeom prst="rect">
            <a:avLst/>
          </a:prstGeom>
          <a:noFill/>
          <a:ln w="38100">
            <a:noFill/>
            <a:miter lim="800000"/>
            <a:headEnd/>
            <a:tailEnd/>
          </a:ln>
          <a:effectLst/>
        </p:spPr>
        <p:txBody>
          <a:bodyPr>
            <a:spAutoFit/>
          </a:bodyPr>
          <a:lstStyle/>
          <a:p>
            <a:pPr algn="ctr" eaLnBrk="0" hangingPunct="0">
              <a:spcBef>
                <a:spcPct val="50000"/>
              </a:spcBef>
            </a:pPr>
            <a:r>
              <a:rPr lang="en-US" sz="1600">
                <a:latin typeface="FrizQuadrata BT" pitchFamily="34" charset="0"/>
              </a:rPr>
              <a:t>FL 1</a:t>
            </a:r>
          </a:p>
        </p:txBody>
      </p:sp>
      <p:sp>
        <p:nvSpPr>
          <p:cNvPr id="319573" name="Text Box 85"/>
          <p:cNvSpPr txBox="1">
            <a:spLocks noChangeArrowheads="1"/>
          </p:cNvSpPr>
          <p:nvPr/>
        </p:nvSpPr>
        <p:spPr bwMode="auto">
          <a:xfrm>
            <a:off x="8418513" y="2192338"/>
            <a:ext cx="708025" cy="266700"/>
          </a:xfrm>
          <a:prstGeom prst="rect">
            <a:avLst/>
          </a:prstGeom>
          <a:solidFill>
            <a:srgbClr val="669900"/>
          </a:solidFill>
          <a:ln w="22225">
            <a:solidFill>
              <a:schemeClr val="bg1"/>
            </a:solidFill>
            <a:miter lim="800000"/>
            <a:headEnd/>
            <a:tailEnd/>
          </a:ln>
          <a:effectLst/>
        </p:spPr>
        <p:txBody>
          <a:bodyPr lIns="0" tIns="0" rIns="0" bIns="0">
            <a:spAutoFit/>
          </a:bodyPr>
          <a:lstStyle/>
          <a:p>
            <a:pPr algn="ctr" eaLnBrk="0" hangingPunct="0">
              <a:spcBef>
                <a:spcPct val="50000"/>
              </a:spcBef>
            </a:pPr>
            <a:r>
              <a:rPr lang="en-US" sz="1600">
                <a:latin typeface="FrizQuadrata BT" pitchFamily="34" charset="0"/>
              </a:rPr>
              <a:t>MA 2</a:t>
            </a:r>
          </a:p>
        </p:txBody>
      </p:sp>
      <p:sp>
        <p:nvSpPr>
          <p:cNvPr id="319574" name="Text Box 86"/>
          <p:cNvSpPr txBox="1">
            <a:spLocks noChangeArrowheads="1"/>
          </p:cNvSpPr>
          <p:nvPr/>
        </p:nvSpPr>
        <p:spPr bwMode="auto">
          <a:xfrm>
            <a:off x="8401050" y="2741613"/>
            <a:ext cx="685800" cy="266700"/>
          </a:xfrm>
          <a:prstGeom prst="rect">
            <a:avLst/>
          </a:prstGeom>
          <a:solidFill>
            <a:srgbClr val="669900"/>
          </a:solidFill>
          <a:ln w="22225">
            <a:solidFill>
              <a:schemeClr val="bg1"/>
            </a:solidFill>
            <a:miter lim="800000"/>
            <a:headEnd/>
            <a:tailEnd/>
          </a:ln>
          <a:effectLst/>
        </p:spPr>
        <p:txBody>
          <a:bodyPr lIns="0" tIns="0" rIns="0" bIns="0">
            <a:spAutoFit/>
          </a:bodyPr>
          <a:lstStyle/>
          <a:p>
            <a:pPr algn="ctr" eaLnBrk="0" hangingPunct="0">
              <a:spcBef>
                <a:spcPct val="50000"/>
              </a:spcBef>
            </a:pPr>
            <a:r>
              <a:rPr lang="en-US" sz="1600">
                <a:latin typeface="FrizQuadrata BT" pitchFamily="34" charset="0"/>
              </a:rPr>
              <a:t>NJ 1</a:t>
            </a:r>
          </a:p>
        </p:txBody>
      </p:sp>
      <p:sp>
        <p:nvSpPr>
          <p:cNvPr id="319575" name="Line 87"/>
          <p:cNvSpPr>
            <a:spLocks noChangeShapeType="1"/>
          </p:cNvSpPr>
          <p:nvPr/>
        </p:nvSpPr>
        <p:spPr bwMode="auto">
          <a:xfrm flipH="1" flipV="1">
            <a:off x="8037513" y="2592388"/>
            <a:ext cx="681037" cy="144462"/>
          </a:xfrm>
          <a:prstGeom prst="line">
            <a:avLst/>
          </a:prstGeom>
          <a:noFill/>
          <a:ln w="25400">
            <a:solidFill>
              <a:schemeClr val="bg1"/>
            </a:solidFill>
            <a:round/>
            <a:headEnd/>
            <a:tailEnd/>
          </a:ln>
          <a:effectLst/>
        </p:spPr>
        <p:txBody>
          <a:bodyPr wrap="none" anchor="ctr"/>
          <a:lstStyle/>
          <a:p>
            <a:endParaRPr lang="en-US"/>
          </a:p>
        </p:txBody>
      </p:sp>
      <p:sp>
        <p:nvSpPr>
          <p:cNvPr id="319576" name="Line 88"/>
          <p:cNvSpPr>
            <a:spLocks noChangeShapeType="1"/>
          </p:cNvSpPr>
          <p:nvPr/>
        </p:nvSpPr>
        <p:spPr bwMode="auto">
          <a:xfrm flipH="1" flipV="1">
            <a:off x="8280400" y="1976438"/>
            <a:ext cx="454025" cy="214312"/>
          </a:xfrm>
          <a:prstGeom prst="line">
            <a:avLst/>
          </a:prstGeom>
          <a:noFill/>
          <a:ln w="25400">
            <a:solidFill>
              <a:schemeClr val="bg1"/>
            </a:solidFill>
            <a:round/>
            <a:headEnd/>
            <a:tailEnd/>
          </a:ln>
          <a:effectLst/>
        </p:spPr>
        <p:txBody>
          <a:bodyPr wrap="none" anchor="ctr"/>
          <a:lstStyle/>
          <a:p>
            <a:endParaRPr lang="en-US"/>
          </a:p>
        </p:txBody>
      </p:sp>
      <p:sp>
        <p:nvSpPr>
          <p:cNvPr id="319577" name="Text Box 89"/>
          <p:cNvSpPr txBox="1">
            <a:spLocks noChangeArrowheads="1"/>
          </p:cNvSpPr>
          <p:nvPr/>
        </p:nvSpPr>
        <p:spPr bwMode="auto">
          <a:xfrm>
            <a:off x="1357313" y="0"/>
            <a:ext cx="7597775" cy="946150"/>
          </a:xfrm>
          <a:prstGeom prst="rect">
            <a:avLst/>
          </a:prstGeom>
          <a:noFill/>
          <a:ln w="38100">
            <a:noFill/>
            <a:miter lim="800000"/>
            <a:headEnd/>
            <a:tailEnd/>
          </a:ln>
          <a:effectLst/>
        </p:spPr>
        <p:txBody>
          <a:bodyPr>
            <a:spAutoFit/>
          </a:bodyPr>
          <a:lstStyle/>
          <a:p>
            <a:pPr algn="ctr" eaLnBrk="0" hangingPunct="0"/>
            <a:r>
              <a:rPr lang="en-US" sz="2800" dirty="0">
                <a:solidFill>
                  <a:srgbClr val="FFFF00"/>
                </a:solidFill>
                <a:cs typeface="Arial" charset="0"/>
              </a:rPr>
              <a:t>Completed HIAs in the United States</a:t>
            </a:r>
          </a:p>
          <a:p>
            <a:pPr algn="ctr" eaLnBrk="0" hangingPunct="0"/>
            <a:r>
              <a:rPr lang="en-US" sz="2800" dirty="0" smtClean="0">
                <a:solidFill>
                  <a:srgbClr val="FFFF00"/>
                </a:solidFill>
                <a:cs typeface="Arial" charset="0"/>
              </a:rPr>
              <a:t>1999–2009  </a:t>
            </a:r>
            <a:r>
              <a:rPr lang="en-US" sz="2800" dirty="0">
                <a:solidFill>
                  <a:srgbClr val="FFFF00"/>
                </a:solidFill>
                <a:cs typeface="Arial" charset="0"/>
              </a:rPr>
              <a:t>(N = </a:t>
            </a:r>
            <a:r>
              <a:rPr lang="en-US" sz="2800" dirty="0" smtClean="0">
                <a:solidFill>
                  <a:srgbClr val="FFFF00"/>
                </a:solidFill>
                <a:cs typeface="Arial" charset="0"/>
              </a:rPr>
              <a:t>54)</a:t>
            </a:r>
            <a:endParaRPr lang="en-US" sz="2800" dirty="0">
              <a:solidFill>
                <a:srgbClr val="FFFF00"/>
              </a:solidFill>
              <a:cs typeface="Arial" charset="0"/>
            </a:endParaRPr>
          </a:p>
        </p:txBody>
      </p:sp>
      <p:sp>
        <p:nvSpPr>
          <p:cNvPr id="319578" name="Text Box 90"/>
          <p:cNvSpPr txBox="1">
            <a:spLocks noChangeArrowheads="1"/>
          </p:cNvSpPr>
          <p:nvPr/>
        </p:nvSpPr>
        <p:spPr bwMode="auto">
          <a:xfrm>
            <a:off x="4843463" y="1243013"/>
            <a:ext cx="523875" cy="244475"/>
          </a:xfrm>
          <a:prstGeom prst="rect">
            <a:avLst/>
          </a:prstGeom>
          <a:solidFill>
            <a:srgbClr val="669900"/>
          </a:solidFill>
          <a:ln w="38100">
            <a:noFill/>
            <a:miter lim="800000"/>
            <a:headEnd/>
            <a:tailEnd/>
          </a:ln>
          <a:effectLst/>
        </p:spPr>
        <p:txBody>
          <a:bodyPr lIns="0" tIns="0" rIns="0" bIns="0">
            <a:spAutoFit/>
          </a:bodyPr>
          <a:lstStyle/>
          <a:p>
            <a:pPr algn="ctr" eaLnBrk="0" hangingPunct="0">
              <a:spcBef>
                <a:spcPct val="50000"/>
              </a:spcBef>
            </a:pPr>
            <a:r>
              <a:rPr lang="en-US" sz="1600" dirty="0">
                <a:latin typeface="FrizQuadrata BT" pitchFamily="34" charset="0"/>
              </a:rPr>
              <a:t>MN </a:t>
            </a:r>
            <a:r>
              <a:rPr lang="en-US" sz="1600" dirty="0" smtClean="0">
                <a:latin typeface="FrizQuadrata BT" pitchFamily="34" charset="0"/>
              </a:rPr>
              <a:t>5</a:t>
            </a:r>
            <a:endParaRPr lang="en-US" sz="1600" dirty="0">
              <a:latin typeface="FrizQuadrata BT" pitchFamily="34" charset="0"/>
            </a:endParaRPr>
          </a:p>
        </p:txBody>
      </p:sp>
      <p:sp>
        <p:nvSpPr>
          <p:cNvPr id="319579" name="Freeform 91"/>
          <p:cNvSpPr>
            <a:spLocks/>
          </p:cNvSpPr>
          <p:nvPr/>
        </p:nvSpPr>
        <p:spPr bwMode="auto">
          <a:xfrm>
            <a:off x="5880100" y="3016250"/>
            <a:ext cx="1133475" cy="622300"/>
          </a:xfrm>
          <a:custGeom>
            <a:avLst/>
            <a:gdLst/>
            <a:ahLst/>
            <a:cxnLst>
              <a:cxn ang="0">
                <a:pos x="24" y="60"/>
              </a:cxn>
              <a:cxn ang="0">
                <a:pos x="24" y="56"/>
              </a:cxn>
              <a:cxn ang="0">
                <a:pos x="27" y="57"/>
              </a:cxn>
              <a:cxn ang="0">
                <a:pos x="97" y="49"/>
              </a:cxn>
              <a:cxn ang="0">
                <a:pos x="104" y="46"/>
              </a:cxn>
              <a:cxn ang="0">
                <a:pos x="108" y="42"/>
              </a:cxn>
              <a:cxn ang="0">
                <a:pos x="108" y="40"/>
              </a:cxn>
              <a:cxn ang="0">
                <a:pos x="110" y="37"/>
              </a:cxn>
              <a:cxn ang="0">
                <a:pos x="120" y="28"/>
              </a:cxn>
              <a:cxn ang="0">
                <a:pos x="120" y="27"/>
              </a:cxn>
              <a:cxn ang="0">
                <a:pos x="118" y="26"/>
              </a:cxn>
              <a:cxn ang="0">
                <a:pos x="116" y="24"/>
              </a:cxn>
              <a:cxn ang="0">
                <a:pos x="115" y="24"/>
              </a:cxn>
              <a:cxn ang="0">
                <a:pos x="109" y="16"/>
              </a:cxn>
              <a:cxn ang="0">
                <a:pos x="109" y="14"/>
              </a:cxn>
              <a:cxn ang="0">
                <a:pos x="109" y="10"/>
              </a:cxn>
              <a:cxn ang="0">
                <a:pos x="106" y="8"/>
              </a:cxn>
              <a:cxn ang="0">
                <a:pos x="103" y="5"/>
              </a:cxn>
              <a:cxn ang="0">
                <a:pos x="100" y="5"/>
              </a:cxn>
              <a:cxn ang="0">
                <a:pos x="98" y="6"/>
              </a:cxn>
              <a:cxn ang="0">
                <a:pos x="95" y="7"/>
              </a:cxn>
              <a:cxn ang="0">
                <a:pos x="91" y="6"/>
              </a:cxn>
              <a:cxn ang="0">
                <a:pos x="87" y="6"/>
              </a:cxn>
              <a:cxn ang="0">
                <a:pos x="81" y="5"/>
              </a:cxn>
              <a:cxn ang="0">
                <a:pos x="76" y="0"/>
              </a:cxn>
              <a:cxn ang="0">
                <a:pos x="74" y="1"/>
              </a:cxn>
              <a:cxn ang="0">
                <a:pos x="71" y="0"/>
              </a:cxn>
              <a:cxn ang="0">
                <a:pos x="70" y="2"/>
              </a:cxn>
              <a:cxn ang="0">
                <a:pos x="70" y="7"/>
              </a:cxn>
              <a:cxn ang="0">
                <a:pos x="66" y="9"/>
              </a:cxn>
              <a:cxn ang="0">
                <a:pos x="62" y="10"/>
              </a:cxn>
              <a:cxn ang="0">
                <a:pos x="56" y="21"/>
              </a:cxn>
              <a:cxn ang="0">
                <a:pos x="51" y="25"/>
              </a:cxn>
              <a:cxn ang="0">
                <a:pos x="48" y="23"/>
              </a:cxn>
              <a:cxn ang="0">
                <a:pos x="45" y="28"/>
              </a:cxn>
              <a:cxn ang="0">
                <a:pos x="42" y="29"/>
              </a:cxn>
              <a:cxn ang="0">
                <a:pos x="39" y="28"/>
              </a:cxn>
              <a:cxn ang="0">
                <a:pos x="37" y="32"/>
              </a:cxn>
              <a:cxn ang="0">
                <a:pos x="31" y="29"/>
              </a:cxn>
              <a:cxn ang="0">
                <a:pos x="24" y="30"/>
              </a:cxn>
              <a:cxn ang="0">
                <a:pos x="24" y="32"/>
              </a:cxn>
              <a:cxn ang="0">
                <a:pos x="22" y="32"/>
              </a:cxn>
              <a:cxn ang="0">
                <a:pos x="22" y="33"/>
              </a:cxn>
              <a:cxn ang="0">
                <a:pos x="21" y="35"/>
              </a:cxn>
              <a:cxn ang="0">
                <a:pos x="20" y="37"/>
              </a:cxn>
              <a:cxn ang="0">
                <a:pos x="22" y="39"/>
              </a:cxn>
              <a:cxn ang="0">
                <a:pos x="15" y="41"/>
              </a:cxn>
              <a:cxn ang="0">
                <a:pos x="16" y="48"/>
              </a:cxn>
              <a:cxn ang="0">
                <a:pos x="12" y="47"/>
              </a:cxn>
              <a:cxn ang="0">
                <a:pos x="7" y="46"/>
              </a:cxn>
              <a:cxn ang="0">
                <a:pos x="4" y="50"/>
              </a:cxn>
              <a:cxn ang="0">
                <a:pos x="5" y="51"/>
              </a:cxn>
              <a:cxn ang="0">
                <a:pos x="7" y="54"/>
              </a:cxn>
              <a:cxn ang="0">
                <a:pos x="4" y="59"/>
              </a:cxn>
              <a:cxn ang="0">
                <a:pos x="1" y="60"/>
              </a:cxn>
            </a:cxnLst>
            <a:rect l="0" t="0" r="r" b="b"/>
            <a:pathLst>
              <a:path w="121" h="62">
                <a:moveTo>
                  <a:pt x="0" y="62"/>
                </a:moveTo>
                <a:lnTo>
                  <a:pt x="24" y="60"/>
                </a:lnTo>
                <a:lnTo>
                  <a:pt x="24" y="58"/>
                </a:lnTo>
                <a:lnTo>
                  <a:pt x="24" y="56"/>
                </a:lnTo>
                <a:lnTo>
                  <a:pt x="26" y="56"/>
                </a:lnTo>
                <a:lnTo>
                  <a:pt x="27" y="57"/>
                </a:lnTo>
                <a:lnTo>
                  <a:pt x="95" y="51"/>
                </a:lnTo>
                <a:lnTo>
                  <a:pt x="97" y="49"/>
                </a:lnTo>
                <a:lnTo>
                  <a:pt x="98" y="48"/>
                </a:lnTo>
                <a:lnTo>
                  <a:pt x="104" y="46"/>
                </a:lnTo>
                <a:lnTo>
                  <a:pt x="104" y="44"/>
                </a:lnTo>
                <a:lnTo>
                  <a:pt x="108" y="42"/>
                </a:lnTo>
                <a:lnTo>
                  <a:pt x="108" y="40"/>
                </a:lnTo>
                <a:lnTo>
                  <a:pt x="108" y="40"/>
                </a:lnTo>
                <a:lnTo>
                  <a:pt x="110" y="39"/>
                </a:lnTo>
                <a:lnTo>
                  <a:pt x="110" y="37"/>
                </a:lnTo>
                <a:lnTo>
                  <a:pt x="112" y="35"/>
                </a:lnTo>
                <a:lnTo>
                  <a:pt x="120" y="28"/>
                </a:lnTo>
                <a:lnTo>
                  <a:pt x="121" y="27"/>
                </a:lnTo>
                <a:lnTo>
                  <a:pt x="120" y="27"/>
                </a:lnTo>
                <a:lnTo>
                  <a:pt x="118" y="26"/>
                </a:lnTo>
                <a:lnTo>
                  <a:pt x="118" y="26"/>
                </a:lnTo>
                <a:lnTo>
                  <a:pt x="117" y="25"/>
                </a:lnTo>
                <a:lnTo>
                  <a:pt x="116" y="24"/>
                </a:lnTo>
                <a:lnTo>
                  <a:pt x="115" y="24"/>
                </a:lnTo>
                <a:lnTo>
                  <a:pt x="115" y="24"/>
                </a:lnTo>
                <a:lnTo>
                  <a:pt x="112" y="21"/>
                </a:lnTo>
                <a:lnTo>
                  <a:pt x="109" y="16"/>
                </a:lnTo>
                <a:lnTo>
                  <a:pt x="109" y="15"/>
                </a:lnTo>
                <a:lnTo>
                  <a:pt x="109" y="14"/>
                </a:lnTo>
                <a:lnTo>
                  <a:pt x="109" y="12"/>
                </a:lnTo>
                <a:lnTo>
                  <a:pt x="109" y="10"/>
                </a:lnTo>
                <a:lnTo>
                  <a:pt x="108" y="9"/>
                </a:lnTo>
                <a:lnTo>
                  <a:pt x="106" y="8"/>
                </a:lnTo>
                <a:lnTo>
                  <a:pt x="104" y="7"/>
                </a:lnTo>
                <a:lnTo>
                  <a:pt x="103" y="5"/>
                </a:lnTo>
                <a:lnTo>
                  <a:pt x="102" y="4"/>
                </a:lnTo>
                <a:lnTo>
                  <a:pt x="100" y="5"/>
                </a:lnTo>
                <a:lnTo>
                  <a:pt x="99" y="6"/>
                </a:lnTo>
                <a:lnTo>
                  <a:pt x="98" y="6"/>
                </a:lnTo>
                <a:lnTo>
                  <a:pt x="98" y="7"/>
                </a:lnTo>
                <a:lnTo>
                  <a:pt x="95" y="7"/>
                </a:lnTo>
                <a:lnTo>
                  <a:pt x="92" y="6"/>
                </a:lnTo>
                <a:lnTo>
                  <a:pt x="91" y="6"/>
                </a:lnTo>
                <a:lnTo>
                  <a:pt x="90" y="8"/>
                </a:lnTo>
                <a:lnTo>
                  <a:pt x="87" y="6"/>
                </a:lnTo>
                <a:lnTo>
                  <a:pt x="83" y="6"/>
                </a:lnTo>
                <a:lnTo>
                  <a:pt x="81" y="5"/>
                </a:lnTo>
                <a:lnTo>
                  <a:pt x="80" y="2"/>
                </a:lnTo>
                <a:lnTo>
                  <a:pt x="76" y="0"/>
                </a:lnTo>
                <a:lnTo>
                  <a:pt x="75" y="1"/>
                </a:lnTo>
                <a:lnTo>
                  <a:pt x="74" y="1"/>
                </a:lnTo>
                <a:lnTo>
                  <a:pt x="72" y="0"/>
                </a:lnTo>
                <a:lnTo>
                  <a:pt x="71" y="0"/>
                </a:lnTo>
                <a:lnTo>
                  <a:pt x="70" y="1"/>
                </a:lnTo>
                <a:lnTo>
                  <a:pt x="70" y="2"/>
                </a:lnTo>
                <a:lnTo>
                  <a:pt x="71" y="6"/>
                </a:lnTo>
                <a:lnTo>
                  <a:pt x="70" y="7"/>
                </a:lnTo>
                <a:lnTo>
                  <a:pt x="69" y="8"/>
                </a:lnTo>
                <a:lnTo>
                  <a:pt x="66" y="9"/>
                </a:lnTo>
                <a:lnTo>
                  <a:pt x="64" y="9"/>
                </a:lnTo>
                <a:lnTo>
                  <a:pt x="62" y="10"/>
                </a:lnTo>
                <a:lnTo>
                  <a:pt x="62" y="13"/>
                </a:lnTo>
                <a:lnTo>
                  <a:pt x="56" y="21"/>
                </a:lnTo>
                <a:lnTo>
                  <a:pt x="55" y="25"/>
                </a:lnTo>
                <a:lnTo>
                  <a:pt x="51" y="25"/>
                </a:lnTo>
                <a:lnTo>
                  <a:pt x="49" y="23"/>
                </a:lnTo>
                <a:lnTo>
                  <a:pt x="48" y="23"/>
                </a:lnTo>
                <a:lnTo>
                  <a:pt x="47" y="24"/>
                </a:lnTo>
                <a:lnTo>
                  <a:pt x="45" y="28"/>
                </a:lnTo>
                <a:lnTo>
                  <a:pt x="44" y="30"/>
                </a:lnTo>
                <a:lnTo>
                  <a:pt x="42" y="29"/>
                </a:lnTo>
                <a:lnTo>
                  <a:pt x="41" y="27"/>
                </a:lnTo>
                <a:lnTo>
                  <a:pt x="39" y="28"/>
                </a:lnTo>
                <a:lnTo>
                  <a:pt x="38" y="31"/>
                </a:lnTo>
                <a:lnTo>
                  <a:pt x="37" y="32"/>
                </a:lnTo>
                <a:lnTo>
                  <a:pt x="36" y="31"/>
                </a:lnTo>
                <a:lnTo>
                  <a:pt x="31" y="29"/>
                </a:lnTo>
                <a:lnTo>
                  <a:pt x="27" y="30"/>
                </a:lnTo>
                <a:lnTo>
                  <a:pt x="24" y="30"/>
                </a:lnTo>
                <a:lnTo>
                  <a:pt x="24" y="32"/>
                </a:lnTo>
                <a:lnTo>
                  <a:pt x="24" y="32"/>
                </a:lnTo>
                <a:lnTo>
                  <a:pt x="23" y="33"/>
                </a:lnTo>
                <a:lnTo>
                  <a:pt x="22" y="32"/>
                </a:lnTo>
                <a:lnTo>
                  <a:pt x="21" y="32"/>
                </a:lnTo>
                <a:lnTo>
                  <a:pt x="22" y="33"/>
                </a:lnTo>
                <a:lnTo>
                  <a:pt x="21" y="34"/>
                </a:lnTo>
                <a:lnTo>
                  <a:pt x="21" y="35"/>
                </a:lnTo>
                <a:lnTo>
                  <a:pt x="20" y="36"/>
                </a:lnTo>
                <a:lnTo>
                  <a:pt x="20" y="37"/>
                </a:lnTo>
                <a:lnTo>
                  <a:pt x="22" y="39"/>
                </a:lnTo>
                <a:lnTo>
                  <a:pt x="22" y="39"/>
                </a:lnTo>
                <a:lnTo>
                  <a:pt x="17" y="40"/>
                </a:lnTo>
                <a:lnTo>
                  <a:pt x="15" y="41"/>
                </a:lnTo>
                <a:lnTo>
                  <a:pt x="15" y="43"/>
                </a:lnTo>
                <a:lnTo>
                  <a:pt x="16" y="48"/>
                </a:lnTo>
                <a:lnTo>
                  <a:pt x="14" y="49"/>
                </a:lnTo>
                <a:lnTo>
                  <a:pt x="12" y="47"/>
                </a:lnTo>
                <a:lnTo>
                  <a:pt x="10" y="46"/>
                </a:lnTo>
                <a:lnTo>
                  <a:pt x="7" y="46"/>
                </a:lnTo>
                <a:lnTo>
                  <a:pt x="5" y="47"/>
                </a:lnTo>
                <a:lnTo>
                  <a:pt x="4" y="50"/>
                </a:lnTo>
                <a:lnTo>
                  <a:pt x="5" y="51"/>
                </a:lnTo>
                <a:lnTo>
                  <a:pt x="5" y="51"/>
                </a:lnTo>
                <a:lnTo>
                  <a:pt x="6" y="52"/>
                </a:lnTo>
                <a:lnTo>
                  <a:pt x="7" y="54"/>
                </a:lnTo>
                <a:lnTo>
                  <a:pt x="5" y="59"/>
                </a:lnTo>
                <a:lnTo>
                  <a:pt x="4" y="59"/>
                </a:lnTo>
                <a:lnTo>
                  <a:pt x="3" y="59"/>
                </a:lnTo>
                <a:lnTo>
                  <a:pt x="1" y="60"/>
                </a:lnTo>
                <a:lnTo>
                  <a:pt x="0" y="62"/>
                </a:lnTo>
              </a:path>
            </a:pathLst>
          </a:custGeom>
          <a:solidFill>
            <a:srgbClr val="FFBF3F"/>
          </a:solidFill>
          <a:ln w="25400">
            <a:solidFill>
              <a:schemeClr val="bg1"/>
            </a:solidFill>
            <a:round/>
            <a:headEnd/>
            <a:tailEnd/>
          </a:ln>
        </p:spPr>
        <p:txBody>
          <a:bodyPr/>
          <a:lstStyle/>
          <a:p>
            <a:endParaRPr lang="en-US"/>
          </a:p>
        </p:txBody>
      </p:sp>
      <p:sp>
        <p:nvSpPr>
          <p:cNvPr id="319580" name="Freeform 92"/>
          <p:cNvSpPr>
            <a:spLocks/>
          </p:cNvSpPr>
          <p:nvPr/>
        </p:nvSpPr>
        <p:spPr bwMode="auto">
          <a:xfrm>
            <a:off x="5776913" y="3478213"/>
            <a:ext cx="1265237" cy="482600"/>
          </a:xfrm>
          <a:custGeom>
            <a:avLst/>
            <a:gdLst/>
            <a:ahLst/>
            <a:cxnLst>
              <a:cxn ang="0">
                <a:pos x="135" y="0"/>
              </a:cxn>
              <a:cxn ang="0">
                <a:pos x="108" y="3"/>
              </a:cxn>
              <a:cxn ang="0">
                <a:pos x="107" y="5"/>
              </a:cxn>
              <a:cxn ang="0">
                <a:pos x="38" y="11"/>
              </a:cxn>
              <a:cxn ang="0">
                <a:pos x="37" y="10"/>
              </a:cxn>
              <a:cxn ang="0">
                <a:pos x="35" y="10"/>
              </a:cxn>
              <a:cxn ang="0">
                <a:pos x="35" y="12"/>
              </a:cxn>
              <a:cxn ang="0">
                <a:pos x="35" y="13"/>
              </a:cxn>
              <a:cxn ang="0">
                <a:pos x="11" y="16"/>
              </a:cxn>
              <a:cxn ang="0">
                <a:pos x="10" y="18"/>
              </a:cxn>
              <a:cxn ang="0">
                <a:pos x="9" y="22"/>
              </a:cxn>
              <a:cxn ang="0">
                <a:pos x="9" y="23"/>
              </a:cxn>
              <a:cxn ang="0">
                <a:pos x="8" y="26"/>
              </a:cxn>
              <a:cxn ang="0">
                <a:pos x="8" y="27"/>
              </a:cxn>
              <a:cxn ang="0">
                <a:pos x="8" y="28"/>
              </a:cxn>
              <a:cxn ang="0">
                <a:pos x="7" y="30"/>
              </a:cxn>
              <a:cxn ang="0">
                <a:pos x="5" y="32"/>
              </a:cxn>
              <a:cxn ang="0">
                <a:pos x="5" y="36"/>
              </a:cxn>
              <a:cxn ang="0">
                <a:pos x="2" y="39"/>
              </a:cxn>
              <a:cxn ang="0">
                <a:pos x="3" y="42"/>
              </a:cxn>
              <a:cxn ang="0">
                <a:pos x="3" y="46"/>
              </a:cxn>
              <a:cxn ang="0">
                <a:pos x="2" y="46"/>
              </a:cxn>
              <a:cxn ang="0">
                <a:pos x="0" y="48"/>
              </a:cxn>
              <a:cxn ang="0">
                <a:pos x="35" y="45"/>
              </a:cxn>
              <a:cxn ang="0">
                <a:pos x="79" y="41"/>
              </a:cxn>
              <a:cxn ang="0">
                <a:pos x="95" y="39"/>
              </a:cxn>
              <a:cxn ang="0">
                <a:pos x="96" y="34"/>
              </a:cxn>
              <a:cxn ang="0">
                <a:pos x="97" y="34"/>
              </a:cxn>
              <a:cxn ang="0">
                <a:pos x="98" y="34"/>
              </a:cxn>
              <a:cxn ang="0">
                <a:pos x="99" y="33"/>
              </a:cxn>
              <a:cxn ang="0">
                <a:pos x="99" y="32"/>
              </a:cxn>
              <a:cxn ang="0">
                <a:pos x="99" y="31"/>
              </a:cxn>
              <a:cxn ang="0">
                <a:pos x="100" y="30"/>
              </a:cxn>
              <a:cxn ang="0">
                <a:pos x="101" y="28"/>
              </a:cxn>
              <a:cxn ang="0">
                <a:pos x="104" y="27"/>
              </a:cxn>
              <a:cxn ang="0">
                <a:pos x="108" y="26"/>
              </a:cxn>
              <a:cxn ang="0">
                <a:pos x="112" y="22"/>
              </a:cxn>
              <a:cxn ang="0">
                <a:pos x="114" y="22"/>
              </a:cxn>
              <a:cxn ang="0">
                <a:pos x="116" y="19"/>
              </a:cxn>
              <a:cxn ang="0">
                <a:pos x="117" y="17"/>
              </a:cxn>
              <a:cxn ang="0">
                <a:pos x="117" y="17"/>
              </a:cxn>
              <a:cxn ang="0">
                <a:pos x="118" y="17"/>
              </a:cxn>
              <a:cxn ang="0">
                <a:pos x="119" y="16"/>
              </a:cxn>
              <a:cxn ang="0">
                <a:pos x="119" y="16"/>
              </a:cxn>
              <a:cxn ang="0">
                <a:pos x="120" y="14"/>
              </a:cxn>
              <a:cxn ang="0">
                <a:pos x="121" y="15"/>
              </a:cxn>
              <a:cxn ang="0">
                <a:pos x="122" y="16"/>
              </a:cxn>
              <a:cxn ang="0">
                <a:pos x="123" y="15"/>
              </a:cxn>
              <a:cxn ang="0">
                <a:pos x="124" y="14"/>
              </a:cxn>
              <a:cxn ang="0">
                <a:pos x="125" y="12"/>
              </a:cxn>
              <a:cxn ang="0">
                <a:pos x="127" y="12"/>
              </a:cxn>
              <a:cxn ang="0">
                <a:pos x="129" y="12"/>
              </a:cxn>
              <a:cxn ang="0">
                <a:pos x="132" y="7"/>
              </a:cxn>
              <a:cxn ang="0">
                <a:pos x="135" y="6"/>
              </a:cxn>
              <a:cxn ang="0">
                <a:pos x="135" y="4"/>
              </a:cxn>
              <a:cxn ang="0">
                <a:pos x="135" y="3"/>
              </a:cxn>
              <a:cxn ang="0">
                <a:pos x="135" y="1"/>
              </a:cxn>
              <a:cxn ang="0">
                <a:pos x="135" y="0"/>
              </a:cxn>
            </a:cxnLst>
            <a:rect l="0" t="0" r="r" b="b"/>
            <a:pathLst>
              <a:path w="135" h="48">
                <a:moveTo>
                  <a:pt x="135" y="0"/>
                </a:moveTo>
                <a:lnTo>
                  <a:pt x="108" y="3"/>
                </a:lnTo>
                <a:lnTo>
                  <a:pt x="107" y="5"/>
                </a:lnTo>
                <a:lnTo>
                  <a:pt x="38" y="11"/>
                </a:lnTo>
                <a:lnTo>
                  <a:pt x="37" y="10"/>
                </a:lnTo>
                <a:lnTo>
                  <a:pt x="35" y="10"/>
                </a:lnTo>
                <a:lnTo>
                  <a:pt x="35" y="12"/>
                </a:lnTo>
                <a:lnTo>
                  <a:pt x="35" y="13"/>
                </a:lnTo>
                <a:lnTo>
                  <a:pt x="11" y="16"/>
                </a:lnTo>
                <a:lnTo>
                  <a:pt x="10" y="18"/>
                </a:lnTo>
                <a:lnTo>
                  <a:pt x="9" y="22"/>
                </a:lnTo>
                <a:lnTo>
                  <a:pt x="9" y="23"/>
                </a:lnTo>
                <a:lnTo>
                  <a:pt x="8" y="26"/>
                </a:lnTo>
                <a:lnTo>
                  <a:pt x="8" y="27"/>
                </a:lnTo>
                <a:lnTo>
                  <a:pt x="8" y="28"/>
                </a:lnTo>
                <a:lnTo>
                  <a:pt x="7" y="30"/>
                </a:lnTo>
                <a:lnTo>
                  <a:pt x="5" y="32"/>
                </a:lnTo>
                <a:lnTo>
                  <a:pt x="5" y="36"/>
                </a:lnTo>
                <a:lnTo>
                  <a:pt x="2" y="39"/>
                </a:lnTo>
                <a:lnTo>
                  <a:pt x="3" y="42"/>
                </a:lnTo>
                <a:lnTo>
                  <a:pt x="3" y="46"/>
                </a:lnTo>
                <a:lnTo>
                  <a:pt x="2" y="46"/>
                </a:lnTo>
                <a:lnTo>
                  <a:pt x="0" y="48"/>
                </a:lnTo>
                <a:lnTo>
                  <a:pt x="35" y="45"/>
                </a:lnTo>
                <a:lnTo>
                  <a:pt x="79" y="41"/>
                </a:lnTo>
                <a:lnTo>
                  <a:pt x="95" y="39"/>
                </a:lnTo>
                <a:lnTo>
                  <a:pt x="96" y="34"/>
                </a:lnTo>
                <a:lnTo>
                  <a:pt x="97" y="34"/>
                </a:lnTo>
                <a:lnTo>
                  <a:pt x="98" y="34"/>
                </a:lnTo>
                <a:lnTo>
                  <a:pt x="99" y="33"/>
                </a:lnTo>
                <a:lnTo>
                  <a:pt x="99" y="32"/>
                </a:lnTo>
                <a:lnTo>
                  <a:pt x="99" y="31"/>
                </a:lnTo>
                <a:lnTo>
                  <a:pt x="100" y="30"/>
                </a:lnTo>
                <a:lnTo>
                  <a:pt x="101" y="28"/>
                </a:lnTo>
                <a:lnTo>
                  <a:pt x="104" y="27"/>
                </a:lnTo>
                <a:lnTo>
                  <a:pt x="108" y="26"/>
                </a:lnTo>
                <a:lnTo>
                  <a:pt x="112" y="22"/>
                </a:lnTo>
                <a:lnTo>
                  <a:pt x="114" y="22"/>
                </a:lnTo>
                <a:lnTo>
                  <a:pt x="116" y="19"/>
                </a:lnTo>
                <a:lnTo>
                  <a:pt x="117" y="17"/>
                </a:lnTo>
                <a:lnTo>
                  <a:pt x="117" y="17"/>
                </a:lnTo>
                <a:lnTo>
                  <a:pt x="118" y="17"/>
                </a:lnTo>
                <a:lnTo>
                  <a:pt x="119" y="16"/>
                </a:lnTo>
                <a:lnTo>
                  <a:pt x="119" y="16"/>
                </a:lnTo>
                <a:lnTo>
                  <a:pt x="120" y="14"/>
                </a:lnTo>
                <a:lnTo>
                  <a:pt x="121" y="15"/>
                </a:lnTo>
                <a:lnTo>
                  <a:pt x="122" y="16"/>
                </a:lnTo>
                <a:lnTo>
                  <a:pt x="123" y="15"/>
                </a:lnTo>
                <a:lnTo>
                  <a:pt x="124" y="14"/>
                </a:lnTo>
                <a:lnTo>
                  <a:pt x="125" y="12"/>
                </a:lnTo>
                <a:lnTo>
                  <a:pt x="127" y="12"/>
                </a:lnTo>
                <a:lnTo>
                  <a:pt x="129" y="12"/>
                </a:lnTo>
                <a:lnTo>
                  <a:pt x="132" y="7"/>
                </a:lnTo>
                <a:lnTo>
                  <a:pt x="135" y="6"/>
                </a:lnTo>
                <a:lnTo>
                  <a:pt x="135" y="4"/>
                </a:lnTo>
                <a:lnTo>
                  <a:pt x="135" y="3"/>
                </a:lnTo>
                <a:lnTo>
                  <a:pt x="135" y="1"/>
                </a:lnTo>
                <a:lnTo>
                  <a:pt x="135" y="0"/>
                </a:lnTo>
              </a:path>
            </a:pathLst>
          </a:custGeom>
          <a:solidFill>
            <a:srgbClr val="FFBF3F"/>
          </a:solidFill>
          <a:ln w="25400">
            <a:solidFill>
              <a:schemeClr val="bg1"/>
            </a:solidFill>
            <a:round/>
            <a:headEnd/>
            <a:tailEnd/>
          </a:ln>
        </p:spPr>
        <p:txBody>
          <a:bodyPr/>
          <a:lstStyle/>
          <a:p>
            <a:endParaRPr lang="en-US"/>
          </a:p>
        </p:txBody>
      </p:sp>
      <p:sp>
        <p:nvSpPr>
          <p:cNvPr id="319581" name="Freeform 93"/>
          <p:cNvSpPr>
            <a:spLocks/>
          </p:cNvSpPr>
          <p:nvPr/>
        </p:nvSpPr>
        <p:spPr bwMode="auto">
          <a:xfrm>
            <a:off x="5608638" y="3930650"/>
            <a:ext cx="533400" cy="1014413"/>
          </a:xfrm>
          <a:custGeom>
            <a:avLst/>
            <a:gdLst/>
            <a:ahLst/>
            <a:cxnLst>
              <a:cxn ang="0">
                <a:pos x="53" y="0"/>
              </a:cxn>
              <a:cxn ang="0">
                <a:pos x="18" y="2"/>
              </a:cxn>
              <a:cxn ang="0">
                <a:pos x="18" y="4"/>
              </a:cxn>
              <a:cxn ang="0">
                <a:pos x="15" y="6"/>
              </a:cxn>
              <a:cxn ang="0">
                <a:pos x="14" y="10"/>
              </a:cxn>
              <a:cxn ang="0">
                <a:pos x="14" y="13"/>
              </a:cxn>
              <a:cxn ang="0">
                <a:pos x="13" y="15"/>
              </a:cxn>
              <a:cxn ang="0">
                <a:pos x="10" y="17"/>
              </a:cxn>
              <a:cxn ang="0">
                <a:pos x="8" y="20"/>
              </a:cxn>
              <a:cxn ang="0">
                <a:pos x="8" y="21"/>
              </a:cxn>
              <a:cxn ang="0">
                <a:pos x="8" y="23"/>
              </a:cxn>
              <a:cxn ang="0">
                <a:pos x="6" y="25"/>
              </a:cxn>
              <a:cxn ang="0">
                <a:pos x="6" y="27"/>
              </a:cxn>
              <a:cxn ang="0">
                <a:pos x="5" y="30"/>
              </a:cxn>
              <a:cxn ang="0">
                <a:pos x="3" y="33"/>
              </a:cxn>
              <a:cxn ang="0">
                <a:pos x="4" y="36"/>
              </a:cxn>
              <a:cxn ang="0">
                <a:pos x="5" y="38"/>
              </a:cxn>
              <a:cxn ang="0">
                <a:pos x="6" y="40"/>
              </a:cxn>
              <a:cxn ang="0">
                <a:pos x="6" y="40"/>
              </a:cxn>
              <a:cxn ang="0">
                <a:pos x="6" y="41"/>
              </a:cxn>
              <a:cxn ang="0">
                <a:pos x="5" y="42"/>
              </a:cxn>
              <a:cxn ang="0">
                <a:pos x="5" y="44"/>
              </a:cxn>
              <a:cxn ang="0">
                <a:pos x="5" y="45"/>
              </a:cxn>
              <a:cxn ang="0">
                <a:pos x="5" y="47"/>
              </a:cxn>
              <a:cxn ang="0">
                <a:pos x="7" y="51"/>
              </a:cxn>
              <a:cxn ang="0">
                <a:pos x="8" y="54"/>
              </a:cxn>
              <a:cxn ang="0">
                <a:pos x="8" y="57"/>
              </a:cxn>
              <a:cxn ang="0">
                <a:pos x="10" y="58"/>
              </a:cxn>
              <a:cxn ang="0">
                <a:pos x="10" y="60"/>
              </a:cxn>
              <a:cxn ang="0">
                <a:pos x="8" y="61"/>
              </a:cxn>
              <a:cxn ang="0">
                <a:pos x="7" y="62"/>
              </a:cxn>
              <a:cxn ang="0">
                <a:pos x="6" y="66"/>
              </a:cxn>
              <a:cxn ang="0">
                <a:pos x="3" y="71"/>
              </a:cxn>
              <a:cxn ang="0">
                <a:pos x="0" y="80"/>
              </a:cxn>
              <a:cxn ang="0">
                <a:pos x="0" y="86"/>
              </a:cxn>
              <a:cxn ang="0">
                <a:pos x="32" y="85"/>
              </a:cxn>
              <a:cxn ang="0">
                <a:pos x="33" y="86"/>
              </a:cxn>
              <a:cxn ang="0">
                <a:pos x="32" y="89"/>
              </a:cxn>
              <a:cxn ang="0">
                <a:pos x="32" y="94"/>
              </a:cxn>
              <a:cxn ang="0">
                <a:pos x="35" y="97"/>
              </a:cxn>
              <a:cxn ang="0">
                <a:pos x="36" y="101"/>
              </a:cxn>
              <a:cxn ang="0">
                <a:pos x="38" y="101"/>
              </a:cxn>
              <a:cxn ang="0">
                <a:pos x="42" y="98"/>
              </a:cxn>
              <a:cxn ang="0">
                <a:pos x="50" y="96"/>
              </a:cxn>
              <a:cxn ang="0">
                <a:pos x="52" y="96"/>
              </a:cxn>
              <a:cxn ang="0">
                <a:pos x="55" y="95"/>
              </a:cxn>
              <a:cxn ang="0">
                <a:pos x="55" y="96"/>
              </a:cxn>
              <a:cxn ang="0">
                <a:pos x="57" y="97"/>
              </a:cxn>
              <a:cxn ang="0">
                <a:pos x="57" y="96"/>
              </a:cxn>
              <a:cxn ang="0">
                <a:pos x="54" y="66"/>
              </a:cxn>
              <a:cxn ang="0">
                <a:pos x="53" y="63"/>
              </a:cxn>
              <a:cxn ang="0">
                <a:pos x="55" y="2"/>
              </a:cxn>
              <a:cxn ang="0">
                <a:pos x="53" y="0"/>
              </a:cxn>
            </a:cxnLst>
            <a:rect l="0" t="0" r="r" b="b"/>
            <a:pathLst>
              <a:path w="57" h="101">
                <a:moveTo>
                  <a:pt x="53" y="0"/>
                </a:moveTo>
                <a:lnTo>
                  <a:pt x="18" y="2"/>
                </a:lnTo>
                <a:lnTo>
                  <a:pt x="18" y="4"/>
                </a:lnTo>
                <a:lnTo>
                  <a:pt x="15" y="6"/>
                </a:lnTo>
                <a:lnTo>
                  <a:pt x="14" y="10"/>
                </a:lnTo>
                <a:lnTo>
                  <a:pt x="14" y="13"/>
                </a:lnTo>
                <a:lnTo>
                  <a:pt x="13" y="15"/>
                </a:lnTo>
                <a:lnTo>
                  <a:pt x="10" y="17"/>
                </a:lnTo>
                <a:lnTo>
                  <a:pt x="8" y="20"/>
                </a:lnTo>
                <a:lnTo>
                  <a:pt x="8" y="21"/>
                </a:lnTo>
                <a:lnTo>
                  <a:pt x="8" y="23"/>
                </a:lnTo>
                <a:lnTo>
                  <a:pt x="6" y="25"/>
                </a:lnTo>
                <a:lnTo>
                  <a:pt x="6" y="27"/>
                </a:lnTo>
                <a:lnTo>
                  <a:pt x="5" y="30"/>
                </a:lnTo>
                <a:lnTo>
                  <a:pt x="3" y="33"/>
                </a:lnTo>
                <a:lnTo>
                  <a:pt x="4" y="36"/>
                </a:lnTo>
                <a:lnTo>
                  <a:pt x="5" y="38"/>
                </a:lnTo>
                <a:lnTo>
                  <a:pt x="6" y="40"/>
                </a:lnTo>
                <a:lnTo>
                  <a:pt x="6" y="40"/>
                </a:lnTo>
                <a:lnTo>
                  <a:pt x="6" y="41"/>
                </a:lnTo>
                <a:lnTo>
                  <a:pt x="5" y="42"/>
                </a:lnTo>
                <a:lnTo>
                  <a:pt x="5" y="44"/>
                </a:lnTo>
                <a:lnTo>
                  <a:pt x="5" y="45"/>
                </a:lnTo>
                <a:lnTo>
                  <a:pt x="5" y="47"/>
                </a:lnTo>
                <a:lnTo>
                  <a:pt x="7" y="51"/>
                </a:lnTo>
                <a:lnTo>
                  <a:pt x="8" y="54"/>
                </a:lnTo>
                <a:lnTo>
                  <a:pt x="8" y="57"/>
                </a:lnTo>
                <a:lnTo>
                  <a:pt x="10" y="58"/>
                </a:lnTo>
                <a:lnTo>
                  <a:pt x="10" y="60"/>
                </a:lnTo>
                <a:lnTo>
                  <a:pt x="8" y="61"/>
                </a:lnTo>
                <a:lnTo>
                  <a:pt x="7" y="62"/>
                </a:lnTo>
                <a:lnTo>
                  <a:pt x="6" y="66"/>
                </a:lnTo>
                <a:lnTo>
                  <a:pt x="3" y="71"/>
                </a:lnTo>
                <a:lnTo>
                  <a:pt x="0" y="80"/>
                </a:lnTo>
                <a:lnTo>
                  <a:pt x="0" y="86"/>
                </a:lnTo>
                <a:lnTo>
                  <a:pt x="32" y="85"/>
                </a:lnTo>
                <a:lnTo>
                  <a:pt x="33" y="86"/>
                </a:lnTo>
                <a:lnTo>
                  <a:pt x="32" y="89"/>
                </a:lnTo>
                <a:lnTo>
                  <a:pt x="32" y="94"/>
                </a:lnTo>
                <a:lnTo>
                  <a:pt x="35" y="97"/>
                </a:lnTo>
                <a:lnTo>
                  <a:pt x="36" y="101"/>
                </a:lnTo>
                <a:lnTo>
                  <a:pt x="38" y="101"/>
                </a:lnTo>
                <a:lnTo>
                  <a:pt x="42" y="98"/>
                </a:lnTo>
                <a:lnTo>
                  <a:pt x="50" y="96"/>
                </a:lnTo>
                <a:lnTo>
                  <a:pt x="52" y="96"/>
                </a:lnTo>
                <a:lnTo>
                  <a:pt x="55" y="95"/>
                </a:lnTo>
                <a:lnTo>
                  <a:pt x="55" y="96"/>
                </a:lnTo>
                <a:lnTo>
                  <a:pt x="57" y="97"/>
                </a:lnTo>
                <a:lnTo>
                  <a:pt x="57" y="96"/>
                </a:lnTo>
                <a:lnTo>
                  <a:pt x="54" y="66"/>
                </a:lnTo>
                <a:lnTo>
                  <a:pt x="53" y="63"/>
                </a:lnTo>
                <a:lnTo>
                  <a:pt x="55" y="2"/>
                </a:lnTo>
                <a:lnTo>
                  <a:pt x="53" y="0"/>
                </a:lnTo>
              </a:path>
            </a:pathLst>
          </a:custGeom>
          <a:solidFill>
            <a:srgbClr val="FFBF3F"/>
          </a:solidFill>
          <a:ln w="25400">
            <a:solidFill>
              <a:schemeClr val="bg1"/>
            </a:solidFill>
            <a:round/>
            <a:headEnd/>
            <a:tailEnd/>
          </a:ln>
        </p:spPr>
        <p:txBody>
          <a:bodyPr/>
          <a:lstStyle/>
          <a:p>
            <a:endParaRPr lang="en-US"/>
          </a:p>
        </p:txBody>
      </p:sp>
      <p:sp>
        <p:nvSpPr>
          <p:cNvPr id="319582" name="Freeform 94"/>
          <p:cNvSpPr>
            <a:spLocks/>
          </p:cNvSpPr>
          <p:nvPr/>
        </p:nvSpPr>
        <p:spPr bwMode="auto">
          <a:xfrm>
            <a:off x="6105525" y="3890963"/>
            <a:ext cx="590550" cy="1014412"/>
          </a:xfrm>
          <a:custGeom>
            <a:avLst/>
            <a:gdLst/>
            <a:ahLst/>
            <a:cxnLst>
              <a:cxn ang="0">
                <a:pos x="0" y="4"/>
              </a:cxn>
              <a:cxn ang="0">
                <a:pos x="2" y="6"/>
              </a:cxn>
              <a:cxn ang="0">
                <a:pos x="1" y="67"/>
              </a:cxn>
              <a:cxn ang="0">
                <a:pos x="1" y="70"/>
              </a:cxn>
              <a:cxn ang="0">
                <a:pos x="4" y="100"/>
              </a:cxn>
              <a:cxn ang="0">
                <a:pos x="5" y="100"/>
              </a:cxn>
              <a:cxn ang="0">
                <a:pos x="6" y="99"/>
              </a:cxn>
              <a:cxn ang="0">
                <a:pos x="9" y="100"/>
              </a:cxn>
              <a:cxn ang="0">
                <a:pos x="10" y="99"/>
              </a:cxn>
              <a:cxn ang="0">
                <a:pos x="10" y="94"/>
              </a:cxn>
              <a:cxn ang="0">
                <a:pos x="11" y="91"/>
              </a:cxn>
              <a:cxn ang="0">
                <a:pos x="13" y="94"/>
              </a:cxn>
              <a:cxn ang="0">
                <a:pos x="13" y="96"/>
              </a:cxn>
              <a:cxn ang="0">
                <a:pos x="14" y="98"/>
              </a:cxn>
              <a:cxn ang="0">
                <a:pos x="16" y="101"/>
              </a:cxn>
              <a:cxn ang="0">
                <a:pos x="17" y="101"/>
              </a:cxn>
              <a:cxn ang="0">
                <a:pos x="19" y="101"/>
              </a:cxn>
              <a:cxn ang="0">
                <a:pos x="21" y="99"/>
              </a:cxn>
              <a:cxn ang="0">
                <a:pos x="21" y="98"/>
              </a:cxn>
              <a:cxn ang="0">
                <a:pos x="22" y="97"/>
              </a:cxn>
              <a:cxn ang="0">
                <a:pos x="22" y="97"/>
              </a:cxn>
              <a:cxn ang="0">
                <a:pos x="22" y="97"/>
              </a:cxn>
              <a:cxn ang="0">
                <a:pos x="21" y="96"/>
              </a:cxn>
              <a:cxn ang="0">
                <a:pos x="21" y="96"/>
              </a:cxn>
              <a:cxn ang="0">
                <a:pos x="22" y="94"/>
              </a:cxn>
              <a:cxn ang="0">
                <a:pos x="22" y="93"/>
              </a:cxn>
              <a:cxn ang="0">
                <a:pos x="20" y="92"/>
              </a:cxn>
              <a:cxn ang="0">
                <a:pos x="20" y="92"/>
              </a:cxn>
              <a:cxn ang="0">
                <a:pos x="19" y="91"/>
              </a:cxn>
              <a:cxn ang="0">
                <a:pos x="18" y="89"/>
              </a:cxn>
              <a:cxn ang="0">
                <a:pos x="17" y="88"/>
              </a:cxn>
              <a:cxn ang="0">
                <a:pos x="18" y="87"/>
              </a:cxn>
              <a:cxn ang="0">
                <a:pos x="18" y="87"/>
              </a:cxn>
              <a:cxn ang="0">
                <a:pos x="18" y="86"/>
              </a:cxn>
              <a:cxn ang="0">
                <a:pos x="63" y="81"/>
              </a:cxn>
              <a:cxn ang="0">
                <a:pos x="63" y="80"/>
              </a:cxn>
              <a:cxn ang="0">
                <a:pos x="61" y="77"/>
              </a:cxn>
              <a:cxn ang="0">
                <a:pos x="61" y="71"/>
              </a:cxn>
              <a:cxn ang="0">
                <a:pos x="59" y="67"/>
              </a:cxn>
              <a:cxn ang="0">
                <a:pos x="59" y="63"/>
              </a:cxn>
              <a:cxn ang="0">
                <a:pos x="60" y="61"/>
              </a:cxn>
              <a:cxn ang="0">
                <a:pos x="60" y="58"/>
              </a:cxn>
              <a:cxn ang="0">
                <a:pos x="62" y="56"/>
              </a:cxn>
              <a:cxn ang="0">
                <a:pos x="62" y="55"/>
              </a:cxn>
              <a:cxn ang="0">
                <a:pos x="60" y="53"/>
              </a:cxn>
              <a:cxn ang="0">
                <a:pos x="61" y="51"/>
              </a:cxn>
              <a:cxn ang="0">
                <a:pos x="60" y="50"/>
              </a:cxn>
              <a:cxn ang="0">
                <a:pos x="58" y="49"/>
              </a:cxn>
              <a:cxn ang="0">
                <a:pos x="58" y="48"/>
              </a:cxn>
              <a:cxn ang="0">
                <a:pos x="57" y="45"/>
              </a:cxn>
              <a:cxn ang="0">
                <a:pos x="56" y="44"/>
              </a:cxn>
              <a:cxn ang="0">
                <a:pos x="44" y="0"/>
              </a:cxn>
              <a:cxn ang="0">
                <a:pos x="0" y="4"/>
              </a:cxn>
            </a:cxnLst>
            <a:rect l="0" t="0" r="r" b="b"/>
            <a:pathLst>
              <a:path w="63" h="101">
                <a:moveTo>
                  <a:pt x="0" y="4"/>
                </a:moveTo>
                <a:lnTo>
                  <a:pt x="2" y="6"/>
                </a:lnTo>
                <a:lnTo>
                  <a:pt x="1" y="67"/>
                </a:lnTo>
                <a:lnTo>
                  <a:pt x="1" y="70"/>
                </a:lnTo>
                <a:lnTo>
                  <a:pt x="4" y="100"/>
                </a:lnTo>
                <a:lnTo>
                  <a:pt x="5" y="100"/>
                </a:lnTo>
                <a:lnTo>
                  <a:pt x="6" y="99"/>
                </a:lnTo>
                <a:lnTo>
                  <a:pt x="9" y="100"/>
                </a:lnTo>
                <a:lnTo>
                  <a:pt x="10" y="99"/>
                </a:lnTo>
                <a:lnTo>
                  <a:pt x="10" y="94"/>
                </a:lnTo>
                <a:lnTo>
                  <a:pt x="11" y="91"/>
                </a:lnTo>
                <a:lnTo>
                  <a:pt x="13" y="94"/>
                </a:lnTo>
                <a:lnTo>
                  <a:pt x="13" y="96"/>
                </a:lnTo>
                <a:lnTo>
                  <a:pt x="14" y="98"/>
                </a:lnTo>
                <a:lnTo>
                  <a:pt x="16" y="101"/>
                </a:lnTo>
                <a:lnTo>
                  <a:pt x="17" y="101"/>
                </a:lnTo>
                <a:lnTo>
                  <a:pt x="19" y="101"/>
                </a:lnTo>
                <a:lnTo>
                  <a:pt x="21" y="99"/>
                </a:lnTo>
                <a:lnTo>
                  <a:pt x="21" y="98"/>
                </a:lnTo>
                <a:lnTo>
                  <a:pt x="22" y="97"/>
                </a:lnTo>
                <a:lnTo>
                  <a:pt x="22" y="97"/>
                </a:lnTo>
                <a:lnTo>
                  <a:pt x="22" y="97"/>
                </a:lnTo>
                <a:lnTo>
                  <a:pt x="21" y="96"/>
                </a:lnTo>
                <a:lnTo>
                  <a:pt x="21" y="96"/>
                </a:lnTo>
                <a:lnTo>
                  <a:pt x="22" y="94"/>
                </a:lnTo>
                <a:lnTo>
                  <a:pt x="22" y="93"/>
                </a:lnTo>
                <a:lnTo>
                  <a:pt x="20" y="92"/>
                </a:lnTo>
                <a:lnTo>
                  <a:pt x="20" y="92"/>
                </a:lnTo>
                <a:lnTo>
                  <a:pt x="19" y="91"/>
                </a:lnTo>
                <a:lnTo>
                  <a:pt x="18" y="89"/>
                </a:lnTo>
                <a:lnTo>
                  <a:pt x="17" y="88"/>
                </a:lnTo>
                <a:lnTo>
                  <a:pt x="18" y="87"/>
                </a:lnTo>
                <a:lnTo>
                  <a:pt x="18" y="87"/>
                </a:lnTo>
                <a:lnTo>
                  <a:pt x="18" y="86"/>
                </a:lnTo>
                <a:lnTo>
                  <a:pt x="63" y="81"/>
                </a:lnTo>
                <a:lnTo>
                  <a:pt x="63" y="80"/>
                </a:lnTo>
                <a:lnTo>
                  <a:pt x="61" y="77"/>
                </a:lnTo>
                <a:lnTo>
                  <a:pt x="61" y="71"/>
                </a:lnTo>
                <a:lnTo>
                  <a:pt x="59" y="67"/>
                </a:lnTo>
                <a:lnTo>
                  <a:pt x="59" y="63"/>
                </a:lnTo>
                <a:lnTo>
                  <a:pt x="60" y="61"/>
                </a:lnTo>
                <a:lnTo>
                  <a:pt x="60" y="58"/>
                </a:lnTo>
                <a:lnTo>
                  <a:pt x="62" y="56"/>
                </a:lnTo>
                <a:lnTo>
                  <a:pt x="62" y="55"/>
                </a:lnTo>
                <a:lnTo>
                  <a:pt x="60" y="53"/>
                </a:lnTo>
                <a:lnTo>
                  <a:pt x="61" y="51"/>
                </a:lnTo>
                <a:lnTo>
                  <a:pt x="60" y="50"/>
                </a:lnTo>
                <a:lnTo>
                  <a:pt x="58" y="49"/>
                </a:lnTo>
                <a:lnTo>
                  <a:pt x="58" y="48"/>
                </a:lnTo>
                <a:lnTo>
                  <a:pt x="57" y="45"/>
                </a:lnTo>
                <a:lnTo>
                  <a:pt x="56" y="44"/>
                </a:lnTo>
                <a:lnTo>
                  <a:pt x="44" y="0"/>
                </a:lnTo>
                <a:lnTo>
                  <a:pt x="0" y="4"/>
                </a:lnTo>
              </a:path>
            </a:pathLst>
          </a:custGeom>
          <a:solidFill>
            <a:srgbClr val="FFBF3F"/>
          </a:solidFill>
          <a:ln w="25400">
            <a:solidFill>
              <a:schemeClr val="bg1"/>
            </a:solidFill>
            <a:round/>
            <a:headEnd/>
            <a:tailEnd/>
          </a:ln>
        </p:spPr>
        <p:txBody>
          <a:bodyPr/>
          <a:lstStyle/>
          <a:p>
            <a:endParaRPr lang="en-US"/>
          </a:p>
        </p:txBody>
      </p:sp>
      <p:sp>
        <p:nvSpPr>
          <p:cNvPr id="319583" name="Freeform 95"/>
          <p:cNvSpPr>
            <a:spLocks/>
          </p:cNvSpPr>
          <p:nvPr/>
        </p:nvSpPr>
        <p:spPr bwMode="auto">
          <a:xfrm>
            <a:off x="6789738" y="2795588"/>
            <a:ext cx="1171575" cy="712787"/>
          </a:xfrm>
          <a:custGeom>
            <a:avLst/>
            <a:gdLst/>
            <a:ahLst/>
            <a:cxnLst>
              <a:cxn ang="0">
                <a:pos x="39" y="67"/>
              </a:cxn>
              <a:cxn ang="0">
                <a:pos x="32" y="68"/>
              </a:cxn>
              <a:cxn ang="0">
                <a:pos x="27" y="68"/>
              </a:cxn>
              <a:cxn ang="0">
                <a:pos x="7" y="68"/>
              </a:cxn>
              <a:cxn ang="0">
                <a:pos x="11" y="62"/>
              </a:cxn>
              <a:cxn ang="0">
                <a:pos x="13" y="59"/>
              </a:cxn>
              <a:cxn ang="0">
                <a:pos x="24" y="49"/>
              </a:cxn>
              <a:cxn ang="0">
                <a:pos x="26" y="53"/>
              </a:cxn>
              <a:cxn ang="0">
                <a:pos x="33" y="53"/>
              </a:cxn>
              <a:cxn ang="0">
                <a:pos x="36" y="52"/>
              </a:cxn>
              <a:cxn ang="0">
                <a:pos x="42" y="51"/>
              </a:cxn>
              <a:cxn ang="0">
                <a:pos x="44" y="49"/>
              </a:cxn>
              <a:cxn ang="0">
                <a:pos x="51" y="43"/>
              </a:cxn>
              <a:cxn ang="0">
                <a:pos x="54" y="34"/>
              </a:cxn>
              <a:cxn ang="0">
                <a:pos x="60" y="22"/>
              </a:cxn>
              <a:cxn ang="0">
                <a:pos x="63" y="23"/>
              </a:cxn>
              <a:cxn ang="0">
                <a:pos x="67" y="14"/>
              </a:cxn>
              <a:cxn ang="0">
                <a:pos x="72" y="11"/>
              </a:cxn>
              <a:cxn ang="0">
                <a:pos x="75" y="6"/>
              </a:cxn>
              <a:cxn ang="0">
                <a:pos x="75" y="1"/>
              </a:cxn>
              <a:cxn ang="0">
                <a:pos x="83" y="4"/>
              </a:cxn>
              <a:cxn ang="0">
                <a:pos x="85" y="0"/>
              </a:cxn>
              <a:cxn ang="0">
                <a:pos x="89" y="1"/>
              </a:cxn>
              <a:cxn ang="0">
                <a:pos x="93" y="5"/>
              </a:cxn>
              <a:cxn ang="0">
                <a:pos x="98" y="9"/>
              </a:cxn>
              <a:cxn ang="0">
                <a:pos x="95" y="17"/>
              </a:cxn>
              <a:cxn ang="0">
                <a:pos x="99" y="18"/>
              </a:cxn>
              <a:cxn ang="0">
                <a:pos x="103" y="21"/>
              </a:cxn>
              <a:cxn ang="0">
                <a:pos x="106" y="21"/>
              </a:cxn>
              <a:cxn ang="0">
                <a:pos x="113" y="24"/>
              </a:cxn>
              <a:cxn ang="0">
                <a:pos x="113" y="27"/>
              </a:cxn>
              <a:cxn ang="0">
                <a:pos x="112" y="31"/>
              </a:cxn>
              <a:cxn ang="0">
                <a:pos x="116" y="35"/>
              </a:cxn>
              <a:cxn ang="0">
                <a:pos x="113" y="36"/>
              </a:cxn>
              <a:cxn ang="0">
                <a:pos x="114" y="37"/>
              </a:cxn>
              <a:cxn ang="0">
                <a:pos x="112" y="38"/>
              </a:cxn>
              <a:cxn ang="0">
                <a:pos x="115" y="40"/>
              </a:cxn>
              <a:cxn ang="0">
                <a:pos x="115" y="44"/>
              </a:cxn>
              <a:cxn ang="0">
                <a:pos x="112" y="44"/>
              </a:cxn>
              <a:cxn ang="0">
                <a:pos x="117" y="45"/>
              </a:cxn>
              <a:cxn ang="0">
                <a:pos x="123" y="44"/>
              </a:cxn>
              <a:cxn ang="0">
                <a:pos x="124" y="51"/>
              </a:cxn>
            </a:cxnLst>
            <a:rect l="0" t="0" r="r" b="b"/>
            <a:pathLst>
              <a:path w="125" h="71">
                <a:moveTo>
                  <a:pt x="123" y="52"/>
                </a:moveTo>
                <a:lnTo>
                  <a:pt x="82" y="60"/>
                </a:lnTo>
                <a:lnTo>
                  <a:pt x="39" y="67"/>
                </a:lnTo>
                <a:lnTo>
                  <a:pt x="38" y="67"/>
                </a:lnTo>
                <a:lnTo>
                  <a:pt x="36" y="67"/>
                </a:lnTo>
                <a:lnTo>
                  <a:pt x="32" y="68"/>
                </a:lnTo>
                <a:lnTo>
                  <a:pt x="32" y="67"/>
                </a:lnTo>
                <a:lnTo>
                  <a:pt x="27" y="68"/>
                </a:lnTo>
                <a:lnTo>
                  <a:pt x="27" y="68"/>
                </a:lnTo>
                <a:lnTo>
                  <a:pt x="0" y="71"/>
                </a:lnTo>
                <a:lnTo>
                  <a:pt x="1" y="70"/>
                </a:lnTo>
                <a:lnTo>
                  <a:pt x="7" y="68"/>
                </a:lnTo>
                <a:lnTo>
                  <a:pt x="7" y="66"/>
                </a:lnTo>
                <a:lnTo>
                  <a:pt x="11" y="64"/>
                </a:lnTo>
                <a:lnTo>
                  <a:pt x="11" y="62"/>
                </a:lnTo>
                <a:lnTo>
                  <a:pt x="11" y="62"/>
                </a:lnTo>
                <a:lnTo>
                  <a:pt x="13" y="61"/>
                </a:lnTo>
                <a:lnTo>
                  <a:pt x="13" y="59"/>
                </a:lnTo>
                <a:lnTo>
                  <a:pt x="15" y="57"/>
                </a:lnTo>
                <a:lnTo>
                  <a:pt x="23" y="50"/>
                </a:lnTo>
                <a:lnTo>
                  <a:pt x="24" y="49"/>
                </a:lnTo>
                <a:lnTo>
                  <a:pt x="24" y="49"/>
                </a:lnTo>
                <a:lnTo>
                  <a:pt x="24" y="51"/>
                </a:lnTo>
                <a:lnTo>
                  <a:pt x="26" y="53"/>
                </a:lnTo>
                <a:lnTo>
                  <a:pt x="30" y="54"/>
                </a:lnTo>
                <a:lnTo>
                  <a:pt x="31" y="54"/>
                </a:lnTo>
                <a:lnTo>
                  <a:pt x="33" y="53"/>
                </a:lnTo>
                <a:lnTo>
                  <a:pt x="34" y="52"/>
                </a:lnTo>
                <a:lnTo>
                  <a:pt x="35" y="51"/>
                </a:lnTo>
                <a:lnTo>
                  <a:pt x="36" y="52"/>
                </a:lnTo>
                <a:lnTo>
                  <a:pt x="37" y="53"/>
                </a:lnTo>
                <a:lnTo>
                  <a:pt x="38" y="52"/>
                </a:lnTo>
                <a:lnTo>
                  <a:pt x="42" y="51"/>
                </a:lnTo>
                <a:lnTo>
                  <a:pt x="43" y="48"/>
                </a:lnTo>
                <a:lnTo>
                  <a:pt x="43" y="48"/>
                </a:lnTo>
                <a:lnTo>
                  <a:pt x="44" y="49"/>
                </a:lnTo>
                <a:lnTo>
                  <a:pt x="48" y="46"/>
                </a:lnTo>
                <a:lnTo>
                  <a:pt x="49" y="47"/>
                </a:lnTo>
                <a:lnTo>
                  <a:pt x="51" y="43"/>
                </a:lnTo>
                <a:lnTo>
                  <a:pt x="51" y="42"/>
                </a:lnTo>
                <a:lnTo>
                  <a:pt x="51" y="39"/>
                </a:lnTo>
                <a:lnTo>
                  <a:pt x="54" y="34"/>
                </a:lnTo>
                <a:lnTo>
                  <a:pt x="57" y="21"/>
                </a:lnTo>
                <a:lnTo>
                  <a:pt x="58" y="21"/>
                </a:lnTo>
                <a:lnTo>
                  <a:pt x="60" y="22"/>
                </a:lnTo>
                <a:lnTo>
                  <a:pt x="60" y="23"/>
                </a:lnTo>
                <a:lnTo>
                  <a:pt x="61" y="24"/>
                </a:lnTo>
                <a:lnTo>
                  <a:pt x="63" y="23"/>
                </a:lnTo>
                <a:lnTo>
                  <a:pt x="65" y="21"/>
                </a:lnTo>
                <a:lnTo>
                  <a:pt x="66" y="16"/>
                </a:lnTo>
                <a:lnTo>
                  <a:pt x="67" y="14"/>
                </a:lnTo>
                <a:lnTo>
                  <a:pt x="69" y="15"/>
                </a:lnTo>
                <a:lnTo>
                  <a:pt x="71" y="12"/>
                </a:lnTo>
                <a:lnTo>
                  <a:pt x="72" y="11"/>
                </a:lnTo>
                <a:lnTo>
                  <a:pt x="73" y="10"/>
                </a:lnTo>
                <a:lnTo>
                  <a:pt x="74" y="7"/>
                </a:lnTo>
                <a:lnTo>
                  <a:pt x="75" y="6"/>
                </a:lnTo>
                <a:lnTo>
                  <a:pt x="75" y="5"/>
                </a:lnTo>
                <a:lnTo>
                  <a:pt x="74" y="5"/>
                </a:lnTo>
                <a:lnTo>
                  <a:pt x="75" y="1"/>
                </a:lnTo>
                <a:lnTo>
                  <a:pt x="75" y="0"/>
                </a:lnTo>
                <a:lnTo>
                  <a:pt x="76" y="0"/>
                </a:lnTo>
                <a:lnTo>
                  <a:pt x="83" y="4"/>
                </a:lnTo>
                <a:lnTo>
                  <a:pt x="84" y="5"/>
                </a:lnTo>
                <a:lnTo>
                  <a:pt x="84" y="5"/>
                </a:lnTo>
                <a:lnTo>
                  <a:pt x="85" y="0"/>
                </a:lnTo>
                <a:lnTo>
                  <a:pt x="86" y="0"/>
                </a:lnTo>
                <a:lnTo>
                  <a:pt x="88" y="1"/>
                </a:lnTo>
                <a:lnTo>
                  <a:pt x="89" y="1"/>
                </a:lnTo>
                <a:lnTo>
                  <a:pt x="89" y="3"/>
                </a:lnTo>
                <a:lnTo>
                  <a:pt x="90" y="5"/>
                </a:lnTo>
                <a:lnTo>
                  <a:pt x="93" y="5"/>
                </a:lnTo>
                <a:lnTo>
                  <a:pt x="95" y="6"/>
                </a:lnTo>
                <a:lnTo>
                  <a:pt x="97" y="7"/>
                </a:lnTo>
                <a:lnTo>
                  <a:pt x="98" y="9"/>
                </a:lnTo>
                <a:lnTo>
                  <a:pt x="98" y="10"/>
                </a:lnTo>
                <a:lnTo>
                  <a:pt x="96" y="14"/>
                </a:lnTo>
                <a:lnTo>
                  <a:pt x="95" y="17"/>
                </a:lnTo>
                <a:lnTo>
                  <a:pt x="95" y="19"/>
                </a:lnTo>
                <a:lnTo>
                  <a:pt x="97" y="19"/>
                </a:lnTo>
                <a:lnTo>
                  <a:pt x="99" y="18"/>
                </a:lnTo>
                <a:lnTo>
                  <a:pt x="101" y="20"/>
                </a:lnTo>
                <a:lnTo>
                  <a:pt x="102" y="20"/>
                </a:lnTo>
                <a:lnTo>
                  <a:pt x="103" y="21"/>
                </a:lnTo>
                <a:lnTo>
                  <a:pt x="104" y="22"/>
                </a:lnTo>
                <a:lnTo>
                  <a:pt x="105" y="22"/>
                </a:lnTo>
                <a:lnTo>
                  <a:pt x="106" y="21"/>
                </a:lnTo>
                <a:lnTo>
                  <a:pt x="107" y="21"/>
                </a:lnTo>
                <a:lnTo>
                  <a:pt x="110" y="23"/>
                </a:lnTo>
                <a:lnTo>
                  <a:pt x="113" y="24"/>
                </a:lnTo>
                <a:lnTo>
                  <a:pt x="114" y="26"/>
                </a:lnTo>
                <a:lnTo>
                  <a:pt x="114" y="26"/>
                </a:lnTo>
                <a:lnTo>
                  <a:pt x="113" y="27"/>
                </a:lnTo>
                <a:lnTo>
                  <a:pt x="114" y="30"/>
                </a:lnTo>
                <a:lnTo>
                  <a:pt x="113" y="30"/>
                </a:lnTo>
                <a:lnTo>
                  <a:pt x="112" y="31"/>
                </a:lnTo>
                <a:lnTo>
                  <a:pt x="112" y="31"/>
                </a:lnTo>
                <a:lnTo>
                  <a:pt x="115" y="33"/>
                </a:lnTo>
                <a:lnTo>
                  <a:pt x="116" y="35"/>
                </a:lnTo>
                <a:lnTo>
                  <a:pt x="116" y="35"/>
                </a:lnTo>
                <a:lnTo>
                  <a:pt x="116" y="36"/>
                </a:lnTo>
                <a:lnTo>
                  <a:pt x="113" y="36"/>
                </a:lnTo>
                <a:lnTo>
                  <a:pt x="113" y="37"/>
                </a:lnTo>
                <a:lnTo>
                  <a:pt x="114" y="37"/>
                </a:lnTo>
                <a:lnTo>
                  <a:pt x="114" y="37"/>
                </a:lnTo>
                <a:lnTo>
                  <a:pt x="114" y="38"/>
                </a:lnTo>
                <a:lnTo>
                  <a:pt x="113" y="39"/>
                </a:lnTo>
                <a:lnTo>
                  <a:pt x="112" y="38"/>
                </a:lnTo>
                <a:lnTo>
                  <a:pt x="112" y="39"/>
                </a:lnTo>
                <a:lnTo>
                  <a:pt x="113" y="40"/>
                </a:lnTo>
                <a:lnTo>
                  <a:pt x="115" y="40"/>
                </a:lnTo>
                <a:lnTo>
                  <a:pt x="117" y="41"/>
                </a:lnTo>
                <a:lnTo>
                  <a:pt x="117" y="42"/>
                </a:lnTo>
                <a:lnTo>
                  <a:pt x="115" y="44"/>
                </a:lnTo>
                <a:lnTo>
                  <a:pt x="114" y="44"/>
                </a:lnTo>
                <a:lnTo>
                  <a:pt x="112" y="43"/>
                </a:lnTo>
                <a:lnTo>
                  <a:pt x="112" y="44"/>
                </a:lnTo>
                <a:lnTo>
                  <a:pt x="113" y="45"/>
                </a:lnTo>
                <a:lnTo>
                  <a:pt x="115" y="46"/>
                </a:lnTo>
                <a:lnTo>
                  <a:pt x="117" y="45"/>
                </a:lnTo>
                <a:lnTo>
                  <a:pt x="119" y="44"/>
                </a:lnTo>
                <a:lnTo>
                  <a:pt x="120" y="44"/>
                </a:lnTo>
                <a:lnTo>
                  <a:pt x="123" y="44"/>
                </a:lnTo>
                <a:lnTo>
                  <a:pt x="123" y="44"/>
                </a:lnTo>
                <a:lnTo>
                  <a:pt x="125" y="50"/>
                </a:lnTo>
                <a:lnTo>
                  <a:pt x="124" y="51"/>
                </a:lnTo>
                <a:lnTo>
                  <a:pt x="123" y="51"/>
                </a:lnTo>
                <a:lnTo>
                  <a:pt x="123" y="52"/>
                </a:lnTo>
              </a:path>
            </a:pathLst>
          </a:custGeom>
          <a:solidFill>
            <a:srgbClr val="FFBF3F"/>
          </a:solidFill>
          <a:ln w="25400">
            <a:solidFill>
              <a:schemeClr val="bg1"/>
            </a:solidFill>
            <a:round/>
            <a:headEnd/>
            <a:tailEnd/>
          </a:ln>
        </p:spPr>
        <p:txBody>
          <a:bodyPr/>
          <a:lstStyle/>
          <a:p>
            <a:endParaRPr lang="en-US"/>
          </a:p>
        </p:txBody>
      </p:sp>
      <p:sp>
        <p:nvSpPr>
          <p:cNvPr id="319584" name="Freeform 96"/>
          <p:cNvSpPr>
            <a:spLocks/>
          </p:cNvSpPr>
          <p:nvPr/>
        </p:nvSpPr>
        <p:spPr bwMode="auto">
          <a:xfrm>
            <a:off x="6667500" y="3317875"/>
            <a:ext cx="1358900" cy="622300"/>
          </a:xfrm>
          <a:custGeom>
            <a:avLst/>
            <a:gdLst/>
            <a:ahLst/>
            <a:cxnLst>
              <a:cxn ang="0">
                <a:pos x="2" y="50"/>
              </a:cxn>
              <a:cxn ang="0">
                <a:pos x="4" y="48"/>
              </a:cxn>
              <a:cxn ang="0">
                <a:pos x="6" y="44"/>
              </a:cxn>
              <a:cxn ang="0">
                <a:pos x="17" y="38"/>
              </a:cxn>
              <a:cxn ang="0">
                <a:pos x="22" y="33"/>
              </a:cxn>
              <a:cxn ang="0">
                <a:pos x="24" y="32"/>
              </a:cxn>
              <a:cxn ang="0">
                <a:pos x="26" y="31"/>
              </a:cxn>
              <a:cxn ang="0">
                <a:pos x="28" y="30"/>
              </a:cxn>
              <a:cxn ang="0">
                <a:pos x="34" y="28"/>
              </a:cxn>
              <a:cxn ang="0">
                <a:pos x="40" y="20"/>
              </a:cxn>
              <a:cxn ang="0">
                <a:pos x="40" y="16"/>
              </a:cxn>
              <a:cxn ang="0">
                <a:pos x="44" y="16"/>
              </a:cxn>
              <a:cxn ang="0">
                <a:pos x="52" y="15"/>
              </a:cxn>
              <a:cxn ang="0">
                <a:pos x="137" y="1"/>
              </a:cxn>
              <a:cxn ang="0">
                <a:pos x="139" y="2"/>
              </a:cxn>
              <a:cxn ang="0">
                <a:pos x="141" y="6"/>
              </a:cxn>
              <a:cxn ang="0">
                <a:pos x="141" y="7"/>
              </a:cxn>
              <a:cxn ang="0">
                <a:pos x="138" y="6"/>
              </a:cxn>
              <a:cxn ang="0">
                <a:pos x="137" y="7"/>
              </a:cxn>
              <a:cxn ang="0">
                <a:pos x="132" y="10"/>
              </a:cxn>
              <a:cxn ang="0">
                <a:pos x="128" y="14"/>
              </a:cxn>
              <a:cxn ang="0">
                <a:pos x="129" y="14"/>
              </a:cxn>
              <a:cxn ang="0">
                <a:pos x="136" y="11"/>
              </a:cxn>
              <a:cxn ang="0">
                <a:pos x="138" y="13"/>
              </a:cxn>
              <a:cxn ang="0">
                <a:pos x="140" y="14"/>
              </a:cxn>
              <a:cxn ang="0">
                <a:pos x="143" y="11"/>
              </a:cxn>
              <a:cxn ang="0">
                <a:pos x="145" y="17"/>
              </a:cxn>
              <a:cxn ang="0">
                <a:pos x="142" y="21"/>
              </a:cxn>
              <a:cxn ang="0">
                <a:pos x="139" y="24"/>
              </a:cxn>
              <a:cxn ang="0">
                <a:pos x="134" y="24"/>
              </a:cxn>
              <a:cxn ang="0">
                <a:pos x="133" y="23"/>
              </a:cxn>
              <a:cxn ang="0">
                <a:pos x="132" y="22"/>
              </a:cxn>
              <a:cxn ang="0">
                <a:pos x="131" y="25"/>
              </a:cxn>
              <a:cxn ang="0">
                <a:pos x="133" y="26"/>
              </a:cxn>
              <a:cxn ang="0">
                <a:pos x="134" y="30"/>
              </a:cxn>
              <a:cxn ang="0">
                <a:pos x="128" y="33"/>
              </a:cxn>
              <a:cxn ang="0">
                <a:pos x="128" y="35"/>
              </a:cxn>
              <a:cxn ang="0">
                <a:pos x="136" y="32"/>
              </a:cxn>
              <a:cxn ang="0">
                <a:pos x="139" y="33"/>
              </a:cxn>
              <a:cxn ang="0">
                <a:pos x="132" y="39"/>
              </a:cxn>
              <a:cxn ang="0">
                <a:pos x="125" y="44"/>
              </a:cxn>
              <a:cxn ang="0">
                <a:pos x="124" y="45"/>
              </a:cxn>
              <a:cxn ang="0">
                <a:pos x="117" y="54"/>
              </a:cxn>
              <a:cxn ang="0">
                <a:pos x="113" y="61"/>
              </a:cxn>
              <a:cxn ang="0">
                <a:pos x="84" y="47"/>
              </a:cxn>
              <a:cxn ang="0">
                <a:pos x="61" y="44"/>
              </a:cxn>
              <a:cxn ang="0">
                <a:pos x="59" y="44"/>
              </a:cxn>
              <a:cxn ang="0">
                <a:pos x="37" y="46"/>
              </a:cxn>
              <a:cxn ang="0">
                <a:pos x="32" y="49"/>
              </a:cxn>
              <a:cxn ang="0">
                <a:pos x="0" y="55"/>
              </a:cxn>
            </a:cxnLst>
            <a:rect l="0" t="0" r="r" b="b"/>
            <a:pathLst>
              <a:path w="145" h="62">
                <a:moveTo>
                  <a:pt x="0" y="55"/>
                </a:moveTo>
                <a:lnTo>
                  <a:pt x="1" y="50"/>
                </a:lnTo>
                <a:lnTo>
                  <a:pt x="2" y="50"/>
                </a:lnTo>
                <a:lnTo>
                  <a:pt x="3" y="50"/>
                </a:lnTo>
                <a:lnTo>
                  <a:pt x="4" y="49"/>
                </a:lnTo>
                <a:lnTo>
                  <a:pt x="4" y="48"/>
                </a:lnTo>
                <a:lnTo>
                  <a:pt x="4" y="47"/>
                </a:lnTo>
                <a:lnTo>
                  <a:pt x="5" y="46"/>
                </a:lnTo>
                <a:lnTo>
                  <a:pt x="6" y="44"/>
                </a:lnTo>
                <a:lnTo>
                  <a:pt x="9" y="43"/>
                </a:lnTo>
                <a:lnTo>
                  <a:pt x="13" y="42"/>
                </a:lnTo>
                <a:lnTo>
                  <a:pt x="17" y="38"/>
                </a:lnTo>
                <a:lnTo>
                  <a:pt x="19" y="38"/>
                </a:lnTo>
                <a:lnTo>
                  <a:pt x="21" y="35"/>
                </a:lnTo>
                <a:lnTo>
                  <a:pt x="22" y="33"/>
                </a:lnTo>
                <a:lnTo>
                  <a:pt x="22" y="33"/>
                </a:lnTo>
                <a:lnTo>
                  <a:pt x="23" y="33"/>
                </a:lnTo>
                <a:lnTo>
                  <a:pt x="24" y="32"/>
                </a:lnTo>
                <a:lnTo>
                  <a:pt x="24" y="32"/>
                </a:lnTo>
                <a:lnTo>
                  <a:pt x="25" y="30"/>
                </a:lnTo>
                <a:lnTo>
                  <a:pt x="26" y="31"/>
                </a:lnTo>
                <a:lnTo>
                  <a:pt x="27" y="31"/>
                </a:lnTo>
                <a:lnTo>
                  <a:pt x="28" y="31"/>
                </a:lnTo>
                <a:lnTo>
                  <a:pt x="28" y="30"/>
                </a:lnTo>
                <a:lnTo>
                  <a:pt x="30" y="28"/>
                </a:lnTo>
                <a:lnTo>
                  <a:pt x="32" y="28"/>
                </a:lnTo>
                <a:lnTo>
                  <a:pt x="34" y="28"/>
                </a:lnTo>
                <a:lnTo>
                  <a:pt x="37" y="23"/>
                </a:lnTo>
                <a:lnTo>
                  <a:pt x="40" y="22"/>
                </a:lnTo>
                <a:lnTo>
                  <a:pt x="40" y="20"/>
                </a:lnTo>
                <a:lnTo>
                  <a:pt x="40" y="19"/>
                </a:lnTo>
                <a:lnTo>
                  <a:pt x="40" y="17"/>
                </a:lnTo>
                <a:lnTo>
                  <a:pt x="40" y="16"/>
                </a:lnTo>
                <a:lnTo>
                  <a:pt x="40" y="16"/>
                </a:lnTo>
                <a:lnTo>
                  <a:pt x="45" y="15"/>
                </a:lnTo>
                <a:lnTo>
                  <a:pt x="44" y="16"/>
                </a:lnTo>
                <a:lnTo>
                  <a:pt x="49" y="15"/>
                </a:lnTo>
                <a:lnTo>
                  <a:pt x="51" y="15"/>
                </a:lnTo>
                <a:lnTo>
                  <a:pt x="52" y="15"/>
                </a:lnTo>
                <a:lnTo>
                  <a:pt x="95" y="8"/>
                </a:lnTo>
                <a:lnTo>
                  <a:pt x="136" y="0"/>
                </a:lnTo>
                <a:lnTo>
                  <a:pt x="137" y="1"/>
                </a:lnTo>
                <a:lnTo>
                  <a:pt x="137" y="1"/>
                </a:lnTo>
                <a:lnTo>
                  <a:pt x="138" y="2"/>
                </a:lnTo>
                <a:lnTo>
                  <a:pt x="139" y="2"/>
                </a:lnTo>
                <a:lnTo>
                  <a:pt x="140" y="3"/>
                </a:lnTo>
                <a:lnTo>
                  <a:pt x="140" y="4"/>
                </a:lnTo>
                <a:lnTo>
                  <a:pt x="141" y="6"/>
                </a:lnTo>
                <a:lnTo>
                  <a:pt x="141" y="7"/>
                </a:lnTo>
                <a:lnTo>
                  <a:pt x="141" y="7"/>
                </a:lnTo>
                <a:lnTo>
                  <a:pt x="141" y="7"/>
                </a:lnTo>
                <a:lnTo>
                  <a:pt x="140" y="6"/>
                </a:lnTo>
                <a:lnTo>
                  <a:pt x="139" y="6"/>
                </a:lnTo>
                <a:lnTo>
                  <a:pt x="138" y="6"/>
                </a:lnTo>
                <a:lnTo>
                  <a:pt x="137" y="6"/>
                </a:lnTo>
                <a:lnTo>
                  <a:pt x="137" y="6"/>
                </a:lnTo>
                <a:lnTo>
                  <a:pt x="137" y="7"/>
                </a:lnTo>
                <a:lnTo>
                  <a:pt x="137" y="8"/>
                </a:lnTo>
                <a:lnTo>
                  <a:pt x="133" y="9"/>
                </a:lnTo>
                <a:lnTo>
                  <a:pt x="132" y="10"/>
                </a:lnTo>
                <a:lnTo>
                  <a:pt x="131" y="12"/>
                </a:lnTo>
                <a:lnTo>
                  <a:pt x="128" y="12"/>
                </a:lnTo>
                <a:lnTo>
                  <a:pt x="128" y="14"/>
                </a:lnTo>
                <a:lnTo>
                  <a:pt x="128" y="14"/>
                </a:lnTo>
                <a:lnTo>
                  <a:pt x="128" y="14"/>
                </a:lnTo>
                <a:lnTo>
                  <a:pt x="129" y="14"/>
                </a:lnTo>
                <a:lnTo>
                  <a:pt x="132" y="13"/>
                </a:lnTo>
                <a:lnTo>
                  <a:pt x="134" y="12"/>
                </a:lnTo>
                <a:lnTo>
                  <a:pt x="136" y="11"/>
                </a:lnTo>
                <a:lnTo>
                  <a:pt x="138" y="11"/>
                </a:lnTo>
                <a:lnTo>
                  <a:pt x="139" y="12"/>
                </a:lnTo>
                <a:lnTo>
                  <a:pt x="138" y="13"/>
                </a:lnTo>
                <a:lnTo>
                  <a:pt x="139" y="14"/>
                </a:lnTo>
                <a:lnTo>
                  <a:pt x="139" y="14"/>
                </a:lnTo>
                <a:lnTo>
                  <a:pt x="140" y="14"/>
                </a:lnTo>
                <a:lnTo>
                  <a:pt x="141" y="13"/>
                </a:lnTo>
                <a:lnTo>
                  <a:pt x="142" y="11"/>
                </a:lnTo>
                <a:lnTo>
                  <a:pt x="143" y="11"/>
                </a:lnTo>
                <a:lnTo>
                  <a:pt x="144" y="13"/>
                </a:lnTo>
                <a:lnTo>
                  <a:pt x="145" y="16"/>
                </a:lnTo>
                <a:lnTo>
                  <a:pt x="145" y="17"/>
                </a:lnTo>
                <a:lnTo>
                  <a:pt x="145" y="18"/>
                </a:lnTo>
                <a:lnTo>
                  <a:pt x="143" y="20"/>
                </a:lnTo>
                <a:lnTo>
                  <a:pt x="142" y="21"/>
                </a:lnTo>
                <a:lnTo>
                  <a:pt x="142" y="22"/>
                </a:lnTo>
                <a:lnTo>
                  <a:pt x="140" y="23"/>
                </a:lnTo>
                <a:lnTo>
                  <a:pt x="139" y="24"/>
                </a:lnTo>
                <a:lnTo>
                  <a:pt x="138" y="24"/>
                </a:lnTo>
                <a:lnTo>
                  <a:pt x="135" y="24"/>
                </a:lnTo>
                <a:lnTo>
                  <a:pt x="134" y="24"/>
                </a:lnTo>
                <a:lnTo>
                  <a:pt x="134" y="24"/>
                </a:lnTo>
                <a:lnTo>
                  <a:pt x="134" y="24"/>
                </a:lnTo>
                <a:lnTo>
                  <a:pt x="133" y="23"/>
                </a:lnTo>
                <a:lnTo>
                  <a:pt x="133" y="22"/>
                </a:lnTo>
                <a:lnTo>
                  <a:pt x="133" y="22"/>
                </a:lnTo>
                <a:lnTo>
                  <a:pt x="132" y="22"/>
                </a:lnTo>
                <a:lnTo>
                  <a:pt x="131" y="22"/>
                </a:lnTo>
                <a:lnTo>
                  <a:pt x="132" y="25"/>
                </a:lnTo>
                <a:lnTo>
                  <a:pt x="131" y="25"/>
                </a:lnTo>
                <a:lnTo>
                  <a:pt x="131" y="25"/>
                </a:lnTo>
                <a:lnTo>
                  <a:pt x="132" y="26"/>
                </a:lnTo>
                <a:lnTo>
                  <a:pt x="133" y="26"/>
                </a:lnTo>
                <a:lnTo>
                  <a:pt x="134" y="28"/>
                </a:lnTo>
                <a:lnTo>
                  <a:pt x="133" y="29"/>
                </a:lnTo>
                <a:lnTo>
                  <a:pt x="134" y="30"/>
                </a:lnTo>
                <a:lnTo>
                  <a:pt x="131" y="34"/>
                </a:lnTo>
                <a:lnTo>
                  <a:pt x="130" y="34"/>
                </a:lnTo>
                <a:lnTo>
                  <a:pt x="128" y="33"/>
                </a:lnTo>
                <a:lnTo>
                  <a:pt x="127" y="33"/>
                </a:lnTo>
                <a:lnTo>
                  <a:pt x="126" y="34"/>
                </a:lnTo>
                <a:lnTo>
                  <a:pt x="128" y="35"/>
                </a:lnTo>
                <a:lnTo>
                  <a:pt x="131" y="35"/>
                </a:lnTo>
                <a:lnTo>
                  <a:pt x="133" y="34"/>
                </a:lnTo>
                <a:lnTo>
                  <a:pt x="136" y="32"/>
                </a:lnTo>
                <a:lnTo>
                  <a:pt x="137" y="31"/>
                </a:lnTo>
                <a:lnTo>
                  <a:pt x="137" y="32"/>
                </a:lnTo>
                <a:lnTo>
                  <a:pt x="139" y="33"/>
                </a:lnTo>
                <a:lnTo>
                  <a:pt x="137" y="35"/>
                </a:lnTo>
                <a:lnTo>
                  <a:pt x="135" y="38"/>
                </a:lnTo>
                <a:lnTo>
                  <a:pt x="132" y="39"/>
                </a:lnTo>
                <a:lnTo>
                  <a:pt x="131" y="39"/>
                </a:lnTo>
                <a:lnTo>
                  <a:pt x="128" y="40"/>
                </a:lnTo>
                <a:lnTo>
                  <a:pt x="125" y="44"/>
                </a:lnTo>
                <a:lnTo>
                  <a:pt x="123" y="45"/>
                </a:lnTo>
                <a:lnTo>
                  <a:pt x="123" y="45"/>
                </a:lnTo>
                <a:lnTo>
                  <a:pt x="124" y="45"/>
                </a:lnTo>
                <a:lnTo>
                  <a:pt x="120" y="47"/>
                </a:lnTo>
                <a:lnTo>
                  <a:pt x="119" y="50"/>
                </a:lnTo>
                <a:lnTo>
                  <a:pt x="117" y="54"/>
                </a:lnTo>
                <a:lnTo>
                  <a:pt x="116" y="59"/>
                </a:lnTo>
                <a:lnTo>
                  <a:pt x="115" y="60"/>
                </a:lnTo>
                <a:lnTo>
                  <a:pt x="113" y="61"/>
                </a:lnTo>
                <a:lnTo>
                  <a:pt x="107" y="62"/>
                </a:lnTo>
                <a:lnTo>
                  <a:pt x="106" y="62"/>
                </a:lnTo>
                <a:lnTo>
                  <a:pt x="84" y="47"/>
                </a:lnTo>
                <a:lnTo>
                  <a:pt x="65" y="50"/>
                </a:lnTo>
                <a:lnTo>
                  <a:pt x="65" y="47"/>
                </a:lnTo>
                <a:lnTo>
                  <a:pt x="61" y="44"/>
                </a:lnTo>
                <a:lnTo>
                  <a:pt x="60" y="45"/>
                </a:lnTo>
                <a:lnTo>
                  <a:pt x="59" y="44"/>
                </a:lnTo>
                <a:lnTo>
                  <a:pt x="59" y="44"/>
                </a:lnTo>
                <a:lnTo>
                  <a:pt x="59" y="43"/>
                </a:lnTo>
                <a:lnTo>
                  <a:pt x="37" y="46"/>
                </a:lnTo>
                <a:lnTo>
                  <a:pt x="37" y="46"/>
                </a:lnTo>
                <a:lnTo>
                  <a:pt x="36" y="46"/>
                </a:lnTo>
                <a:lnTo>
                  <a:pt x="32" y="48"/>
                </a:lnTo>
                <a:lnTo>
                  <a:pt x="32" y="49"/>
                </a:lnTo>
                <a:lnTo>
                  <a:pt x="30" y="49"/>
                </a:lnTo>
                <a:lnTo>
                  <a:pt x="25" y="52"/>
                </a:lnTo>
                <a:lnTo>
                  <a:pt x="0" y="55"/>
                </a:lnTo>
              </a:path>
            </a:pathLst>
          </a:custGeom>
          <a:solidFill>
            <a:srgbClr val="FFBF3F"/>
          </a:solidFill>
          <a:ln w="25400">
            <a:solidFill>
              <a:schemeClr val="bg1"/>
            </a:solidFill>
            <a:round/>
            <a:headEnd/>
            <a:tailEnd/>
          </a:ln>
        </p:spPr>
        <p:txBody>
          <a:bodyPr/>
          <a:lstStyle/>
          <a:p>
            <a:endParaRPr lang="en-US"/>
          </a:p>
        </p:txBody>
      </p:sp>
      <p:sp>
        <p:nvSpPr>
          <p:cNvPr id="319585" name="Freeform 97"/>
          <p:cNvSpPr>
            <a:spLocks/>
          </p:cNvSpPr>
          <p:nvPr/>
        </p:nvSpPr>
        <p:spPr bwMode="auto">
          <a:xfrm>
            <a:off x="6873875" y="3749675"/>
            <a:ext cx="787400" cy="642938"/>
          </a:xfrm>
          <a:custGeom>
            <a:avLst/>
            <a:gdLst/>
            <a:ahLst/>
            <a:cxnLst>
              <a:cxn ang="0">
                <a:pos x="49" y="64"/>
              </a:cxn>
              <a:cxn ang="0">
                <a:pos x="46" y="63"/>
              </a:cxn>
              <a:cxn ang="0">
                <a:pos x="45" y="58"/>
              </a:cxn>
              <a:cxn ang="0">
                <a:pos x="40" y="54"/>
              </a:cxn>
              <a:cxn ang="0">
                <a:pos x="37" y="48"/>
              </a:cxn>
              <a:cxn ang="0">
                <a:pos x="35" y="45"/>
              </a:cxn>
              <a:cxn ang="0">
                <a:pos x="30" y="41"/>
              </a:cxn>
              <a:cxn ang="0">
                <a:pos x="28" y="39"/>
              </a:cxn>
              <a:cxn ang="0">
                <a:pos x="26" y="36"/>
              </a:cxn>
              <a:cxn ang="0">
                <a:pos x="18" y="30"/>
              </a:cxn>
              <a:cxn ang="0">
                <a:pos x="15" y="28"/>
              </a:cxn>
              <a:cxn ang="0">
                <a:pos x="11" y="22"/>
              </a:cxn>
              <a:cxn ang="0">
                <a:pos x="9" y="20"/>
              </a:cxn>
              <a:cxn ang="0">
                <a:pos x="1" y="17"/>
              </a:cxn>
              <a:cxn ang="0">
                <a:pos x="1" y="12"/>
              </a:cxn>
              <a:cxn ang="0">
                <a:pos x="3" y="10"/>
              </a:cxn>
              <a:cxn ang="0">
                <a:pos x="3" y="9"/>
              </a:cxn>
              <a:cxn ang="0">
                <a:pos x="10" y="6"/>
              </a:cxn>
              <a:cxn ang="0">
                <a:pos x="14" y="3"/>
              </a:cxn>
              <a:cxn ang="0">
                <a:pos x="15" y="3"/>
              </a:cxn>
              <a:cxn ang="0">
                <a:pos x="37" y="1"/>
              </a:cxn>
              <a:cxn ang="0">
                <a:pos x="38" y="2"/>
              </a:cxn>
              <a:cxn ang="0">
                <a:pos x="43" y="4"/>
              </a:cxn>
              <a:cxn ang="0">
                <a:pos x="62" y="4"/>
              </a:cxn>
              <a:cxn ang="0">
                <a:pos x="83" y="20"/>
              </a:cxn>
              <a:cxn ang="0">
                <a:pos x="80" y="23"/>
              </a:cxn>
              <a:cxn ang="0">
                <a:pos x="76" y="29"/>
              </a:cxn>
              <a:cxn ang="0">
                <a:pos x="76" y="34"/>
              </a:cxn>
              <a:cxn ang="0">
                <a:pos x="75" y="36"/>
              </a:cxn>
              <a:cxn ang="0">
                <a:pos x="73" y="37"/>
              </a:cxn>
              <a:cxn ang="0">
                <a:pos x="71" y="39"/>
              </a:cxn>
              <a:cxn ang="0">
                <a:pos x="69" y="43"/>
              </a:cxn>
              <a:cxn ang="0">
                <a:pos x="65" y="47"/>
              </a:cxn>
              <a:cxn ang="0">
                <a:pos x="61" y="50"/>
              </a:cxn>
              <a:cxn ang="0">
                <a:pos x="59" y="52"/>
              </a:cxn>
              <a:cxn ang="0">
                <a:pos x="56" y="53"/>
              </a:cxn>
              <a:cxn ang="0">
                <a:pos x="56" y="54"/>
              </a:cxn>
              <a:cxn ang="0">
                <a:pos x="55" y="56"/>
              </a:cxn>
              <a:cxn ang="0">
                <a:pos x="52" y="58"/>
              </a:cxn>
              <a:cxn ang="0">
                <a:pos x="52" y="58"/>
              </a:cxn>
              <a:cxn ang="0">
                <a:pos x="53" y="59"/>
              </a:cxn>
              <a:cxn ang="0">
                <a:pos x="53" y="60"/>
              </a:cxn>
              <a:cxn ang="0">
                <a:pos x="51" y="62"/>
              </a:cxn>
              <a:cxn ang="0">
                <a:pos x="50" y="64"/>
              </a:cxn>
            </a:cxnLst>
            <a:rect l="0" t="0" r="r" b="b"/>
            <a:pathLst>
              <a:path w="84" h="64">
                <a:moveTo>
                  <a:pt x="50" y="64"/>
                </a:moveTo>
                <a:lnTo>
                  <a:pt x="49" y="64"/>
                </a:lnTo>
                <a:lnTo>
                  <a:pt x="47" y="64"/>
                </a:lnTo>
                <a:lnTo>
                  <a:pt x="46" y="63"/>
                </a:lnTo>
                <a:lnTo>
                  <a:pt x="46" y="62"/>
                </a:lnTo>
                <a:lnTo>
                  <a:pt x="45" y="58"/>
                </a:lnTo>
                <a:lnTo>
                  <a:pt x="43" y="55"/>
                </a:lnTo>
                <a:lnTo>
                  <a:pt x="40" y="54"/>
                </a:lnTo>
                <a:lnTo>
                  <a:pt x="39" y="49"/>
                </a:lnTo>
                <a:lnTo>
                  <a:pt x="37" y="48"/>
                </a:lnTo>
                <a:lnTo>
                  <a:pt x="36" y="45"/>
                </a:lnTo>
                <a:lnTo>
                  <a:pt x="35" y="45"/>
                </a:lnTo>
                <a:lnTo>
                  <a:pt x="32" y="44"/>
                </a:lnTo>
                <a:lnTo>
                  <a:pt x="30" y="41"/>
                </a:lnTo>
                <a:lnTo>
                  <a:pt x="28" y="40"/>
                </a:lnTo>
                <a:lnTo>
                  <a:pt x="28" y="39"/>
                </a:lnTo>
                <a:lnTo>
                  <a:pt x="27" y="37"/>
                </a:lnTo>
                <a:lnTo>
                  <a:pt x="26" y="36"/>
                </a:lnTo>
                <a:lnTo>
                  <a:pt x="24" y="35"/>
                </a:lnTo>
                <a:lnTo>
                  <a:pt x="18" y="30"/>
                </a:lnTo>
                <a:lnTo>
                  <a:pt x="16" y="29"/>
                </a:lnTo>
                <a:lnTo>
                  <a:pt x="15" y="28"/>
                </a:lnTo>
                <a:lnTo>
                  <a:pt x="13" y="26"/>
                </a:lnTo>
                <a:lnTo>
                  <a:pt x="11" y="22"/>
                </a:lnTo>
                <a:lnTo>
                  <a:pt x="10" y="21"/>
                </a:lnTo>
                <a:lnTo>
                  <a:pt x="9" y="20"/>
                </a:lnTo>
                <a:lnTo>
                  <a:pt x="6" y="19"/>
                </a:lnTo>
                <a:lnTo>
                  <a:pt x="1" y="17"/>
                </a:lnTo>
                <a:lnTo>
                  <a:pt x="0" y="15"/>
                </a:lnTo>
                <a:lnTo>
                  <a:pt x="1" y="12"/>
                </a:lnTo>
                <a:lnTo>
                  <a:pt x="3" y="11"/>
                </a:lnTo>
                <a:lnTo>
                  <a:pt x="3" y="10"/>
                </a:lnTo>
                <a:lnTo>
                  <a:pt x="3" y="9"/>
                </a:lnTo>
                <a:lnTo>
                  <a:pt x="3" y="9"/>
                </a:lnTo>
                <a:lnTo>
                  <a:pt x="8" y="6"/>
                </a:lnTo>
                <a:lnTo>
                  <a:pt x="10" y="6"/>
                </a:lnTo>
                <a:lnTo>
                  <a:pt x="10" y="5"/>
                </a:lnTo>
                <a:lnTo>
                  <a:pt x="14" y="3"/>
                </a:lnTo>
                <a:lnTo>
                  <a:pt x="15" y="3"/>
                </a:lnTo>
                <a:lnTo>
                  <a:pt x="15" y="3"/>
                </a:lnTo>
                <a:lnTo>
                  <a:pt x="37" y="0"/>
                </a:lnTo>
                <a:lnTo>
                  <a:pt x="37" y="1"/>
                </a:lnTo>
                <a:lnTo>
                  <a:pt x="37" y="2"/>
                </a:lnTo>
                <a:lnTo>
                  <a:pt x="38" y="2"/>
                </a:lnTo>
                <a:lnTo>
                  <a:pt x="39" y="1"/>
                </a:lnTo>
                <a:lnTo>
                  <a:pt x="43" y="4"/>
                </a:lnTo>
                <a:lnTo>
                  <a:pt x="43" y="7"/>
                </a:lnTo>
                <a:lnTo>
                  <a:pt x="62" y="4"/>
                </a:lnTo>
                <a:lnTo>
                  <a:pt x="84" y="19"/>
                </a:lnTo>
                <a:lnTo>
                  <a:pt x="83" y="20"/>
                </a:lnTo>
                <a:lnTo>
                  <a:pt x="81" y="21"/>
                </a:lnTo>
                <a:lnTo>
                  <a:pt x="80" y="23"/>
                </a:lnTo>
                <a:lnTo>
                  <a:pt x="77" y="27"/>
                </a:lnTo>
                <a:lnTo>
                  <a:pt x="76" y="29"/>
                </a:lnTo>
                <a:lnTo>
                  <a:pt x="75" y="32"/>
                </a:lnTo>
                <a:lnTo>
                  <a:pt x="76" y="34"/>
                </a:lnTo>
                <a:lnTo>
                  <a:pt x="75" y="35"/>
                </a:lnTo>
                <a:lnTo>
                  <a:pt x="75" y="36"/>
                </a:lnTo>
                <a:lnTo>
                  <a:pt x="74" y="37"/>
                </a:lnTo>
                <a:lnTo>
                  <a:pt x="73" y="37"/>
                </a:lnTo>
                <a:lnTo>
                  <a:pt x="72" y="38"/>
                </a:lnTo>
                <a:lnTo>
                  <a:pt x="71" y="39"/>
                </a:lnTo>
                <a:lnTo>
                  <a:pt x="70" y="41"/>
                </a:lnTo>
                <a:lnTo>
                  <a:pt x="69" y="43"/>
                </a:lnTo>
                <a:lnTo>
                  <a:pt x="66" y="45"/>
                </a:lnTo>
                <a:lnTo>
                  <a:pt x="65" y="47"/>
                </a:lnTo>
                <a:lnTo>
                  <a:pt x="63" y="48"/>
                </a:lnTo>
                <a:lnTo>
                  <a:pt x="61" y="50"/>
                </a:lnTo>
                <a:lnTo>
                  <a:pt x="60" y="51"/>
                </a:lnTo>
                <a:lnTo>
                  <a:pt x="59" y="52"/>
                </a:lnTo>
                <a:lnTo>
                  <a:pt x="58" y="53"/>
                </a:lnTo>
                <a:lnTo>
                  <a:pt x="56" y="53"/>
                </a:lnTo>
                <a:lnTo>
                  <a:pt x="56" y="54"/>
                </a:lnTo>
                <a:lnTo>
                  <a:pt x="56" y="54"/>
                </a:lnTo>
                <a:lnTo>
                  <a:pt x="56" y="55"/>
                </a:lnTo>
                <a:lnTo>
                  <a:pt x="55" y="56"/>
                </a:lnTo>
                <a:lnTo>
                  <a:pt x="54" y="58"/>
                </a:lnTo>
                <a:lnTo>
                  <a:pt x="52" y="58"/>
                </a:lnTo>
                <a:lnTo>
                  <a:pt x="52" y="58"/>
                </a:lnTo>
                <a:lnTo>
                  <a:pt x="52" y="58"/>
                </a:lnTo>
                <a:lnTo>
                  <a:pt x="52" y="59"/>
                </a:lnTo>
                <a:lnTo>
                  <a:pt x="53" y="59"/>
                </a:lnTo>
                <a:lnTo>
                  <a:pt x="53" y="59"/>
                </a:lnTo>
                <a:lnTo>
                  <a:pt x="53" y="60"/>
                </a:lnTo>
                <a:lnTo>
                  <a:pt x="52" y="61"/>
                </a:lnTo>
                <a:lnTo>
                  <a:pt x="51" y="62"/>
                </a:lnTo>
                <a:lnTo>
                  <a:pt x="50" y="63"/>
                </a:lnTo>
                <a:lnTo>
                  <a:pt x="50" y="64"/>
                </a:lnTo>
              </a:path>
            </a:pathLst>
          </a:custGeom>
          <a:solidFill>
            <a:srgbClr val="FFBF3F"/>
          </a:solidFill>
          <a:ln w="25400">
            <a:solidFill>
              <a:schemeClr val="bg1"/>
            </a:solidFill>
            <a:round/>
            <a:headEnd/>
            <a:tailEnd/>
          </a:ln>
        </p:spPr>
        <p:txBody>
          <a:bodyPr/>
          <a:lstStyle/>
          <a:p>
            <a:endParaRPr lang="en-US"/>
          </a:p>
        </p:txBody>
      </p:sp>
      <p:sp>
        <p:nvSpPr>
          <p:cNvPr id="319586" name="Freeform 98"/>
          <p:cNvSpPr>
            <a:spLocks/>
          </p:cNvSpPr>
          <p:nvPr/>
        </p:nvSpPr>
        <p:spPr bwMode="auto">
          <a:xfrm>
            <a:off x="6518275" y="3840163"/>
            <a:ext cx="833438" cy="925512"/>
          </a:xfrm>
          <a:custGeom>
            <a:avLst/>
            <a:gdLst/>
            <a:ahLst/>
            <a:cxnLst>
              <a:cxn ang="0">
                <a:pos x="12" y="49"/>
              </a:cxn>
              <a:cxn ang="0">
                <a:pos x="14" y="53"/>
              </a:cxn>
              <a:cxn ang="0">
                <a:pos x="16" y="55"/>
              </a:cxn>
              <a:cxn ang="0">
                <a:pos x="16" y="58"/>
              </a:cxn>
              <a:cxn ang="0">
                <a:pos x="18" y="61"/>
              </a:cxn>
              <a:cxn ang="0">
                <a:pos x="16" y="66"/>
              </a:cxn>
              <a:cxn ang="0">
                <a:pos x="15" y="72"/>
              </a:cxn>
              <a:cxn ang="0">
                <a:pos x="17" y="82"/>
              </a:cxn>
              <a:cxn ang="0">
                <a:pos x="19" y="86"/>
              </a:cxn>
              <a:cxn ang="0">
                <a:pos x="21" y="89"/>
              </a:cxn>
              <a:cxn ang="0">
                <a:pos x="22" y="92"/>
              </a:cxn>
              <a:cxn ang="0">
                <a:pos x="70" y="91"/>
              </a:cxn>
              <a:cxn ang="0">
                <a:pos x="73" y="92"/>
              </a:cxn>
              <a:cxn ang="0">
                <a:pos x="72" y="86"/>
              </a:cxn>
              <a:cxn ang="0">
                <a:pos x="73" y="83"/>
              </a:cxn>
              <a:cxn ang="0">
                <a:pos x="78" y="84"/>
              </a:cxn>
              <a:cxn ang="0">
                <a:pos x="82" y="84"/>
              </a:cxn>
              <a:cxn ang="0">
                <a:pos x="81" y="78"/>
              </a:cxn>
              <a:cxn ang="0">
                <a:pos x="82" y="74"/>
              </a:cxn>
              <a:cxn ang="0">
                <a:pos x="85" y="64"/>
              </a:cxn>
              <a:cxn ang="0">
                <a:pos x="87" y="58"/>
              </a:cxn>
              <a:cxn ang="0">
                <a:pos x="89" y="56"/>
              </a:cxn>
              <a:cxn ang="0">
                <a:pos x="88" y="55"/>
              </a:cxn>
              <a:cxn ang="0">
                <a:pos x="88" y="55"/>
              </a:cxn>
              <a:cxn ang="0">
                <a:pos x="84" y="54"/>
              </a:cxn>
              <a:cxn ang="0">
                <a:pos x="83" y="49"/>
              </a:cxn>
              <a:cxn ang="0">
                <a:pos x="78" y="45"/>
              </a:cxn>
              <a:cxn ang="0">
                <a:pos x="75" y="39"/>
              </a:cxn>
              <a:cxn ang="0">
                <a:pos x="73" y="36"/>
              </a:cxn>
              <a:cxn ang="0">
                <a:pos x="68" y="32"/>
              </a:cxn>
              <a:cxn ang="0">
                <a:pos x="66" y="30"/>
              </a:cxn>
              <a:cxn ang="0">
                <a:pos x="65" y="27"/>
              </a:cxn>
              <a:cxn ang="0">
                <a:pos x="56" y="21"/>
              </a:cxn>
              <a:cxn ang="0">
                <a:pos x="53" y="19"/>
              </a:cxn>
              <a:cxn ang="0">
                <a:pos x="49" y="13"/>
              </a:cxn>
              <a:cxn ang="0">
                <a:pos x="47" y="11"/>
              </a:cxn>
              <a:cxn ang="0">
                <a:pos x="39" y="8"/>
              </a:cxn>
              <a:cxn ang="0">
                <a:pos x="39" y="3"/>
              </a:cxn>
              <a:cxn ang="0">
                <a:pos x="41" y="1"/>
              </a:cxn>
              <a:cxn ang="0">
                <a:pos x="41" y="0"/>
              </a:cxn>
              <a:cxn ang="0">
                <a:pos x="0" y="5"/>
              </a:cxn>
            </a:cxnLst>
            <a:rect l="0" t="0" r="r" b="b"/>
            <a:pathLst>
              <a:path w="89" h="92">
                <a:moveTo>
                  <a:pt x="0" y="5"/>
                </a:moveTo>
                <a:lnTo>
                  <a:pt x="12" y="49"/>
                </a:lnTo>
                <a:lnTo>
                  <a:pt x="13" y="50"/>
                </a:lnTo>
                <a:lnTo>
                  <a:pt x="14" y="53"/>
                </a:lnTo>
                <a:lnTo>
                  <a:pt x="14" y="54"/>
                </a:lnTo>
                <a:lnTo>
                  <a:pt x="16" y="55"/>
                </a:lnTo>
                <a:lnTo>
                  <a:pt x="17" y="57"/>
                </a:lnTo>
                <a:lnTo>
                  <a:pt x="16" y="58"/>
                </a:lnTo>
                <a:lnTo>
                  <a:pt x="18" y="60"/>
                </a:lnTo>
                <a:lnTo>
                  <a:pt x="18" y="61"/>
                </a:lnTo>
                <a:lnTo>
                  <a:pt x="16" y="63"/>
                </a:lnTo>
                <a:lnTo>
                  <a:pt x="16" y="66"/>
                </a:lnTo>
                <a:lnTo>
                  <a:pt x="15" y="68"/>
                </a:lnTo>
                <a:lnTo>
                  <a:pt x="15" y="72"/>
                </a:lnTo>
                <a:lnTo>
                  <a:pt x="17" y="76"/>
                </a:lnTo>
                <a:lnTo>
                  <a:pt x="17" y="82"/>
                </a:lnTo>
                <a:lnTo>
                  <a:pt x="19" y="85"/>
                </a:lnTo>
                <a:lnTo>
                  <a:pt x="19" y="86"/>
                </a:lnTo>
                <a:lnTo>
                  <a:pt x="20" y="87"/>
                </a:lnTo>
                <a:lnTo>
                  <a:pt x="21" y="89"/>
                </a:lnTo>
                <a:lnTo>
                  <a:pt x="21" y="90"/>
                </a:lnTo>
                <a:lnTo>
                  <a:pt x="22" y="92"/>
                </a:lnTo>
                <a:lnTo>
                  <a:pt x="69" y="89"/>
                </a:lnTo>
                <a:lnTo>
                  <a:pt x="70" y="91"/>
                </a:lnTo>
                <a:lnTo>
                  <a:pt x="71" y="92"/>
                </a:lnTo>
                <a:lnTo>
                  <a:pt x="73" y="92"/>
                </a:lnTo>
                <a:lnTo>
                  <a:pt x="74" y="90"/>
                </a:lnTo>
                <a:lnTo>
                  <a:pt x="72" y="86"/>
                </a:lnTo>
                <a:lnTo>
                  <a:pt x="73" y="84"/>
                </a:lnTo>
                <a:lnTo>
                  <a:pt x="73" y="83"/>
                </a:lnTo>
                <a:lnTo>
                  <a:pt x="74" y="82"/>
                </a:lnTo>
                <a:lnTo>
                  <a:pt x="78" y="84"/>
                </a:lnTo>
                <a:lnTo>
                  <a:pt x="81" y="84"/>
                </a:lnTo>
                <a:lnTo>
                  <a:pt x="82" y="84"/>
                </a:lnTo>
                <a:lnTo>
                  <a:pt x="82" y="80"/>
                </a:lnTo>
                <a:lnTo>
                  <a:pt x="81" y="78"/>
                </a:lnTo>
                <a:lnTo>
                  <a:pt x="81" y="76"/>
                </a:lnTo>
                <a:lnTo>
                  <a:pt x="82" y="74"/>
                </a:lnTo>
                <a:lnTo>
                  <a:pt x="84" y="67"/>
                </a:lnTo>
                <a:lnTo>
                  <a:pt x="85" y="64"/>
                </a:lnTo>
                <a:lnTo>
                  <a:pt x="86" y="61"/>
                </a:lnTo>
                <a:lnTo>
                  <a:pt x="87" y="58"/>
                </a:lnTo>
                <a:lnTo>
                  <a:pt x="89" y="57"/>
                </a:lnTo>
                <a:lnTo>
                  <a:pt x="89" y="56"/>
                </a:lnTo>
                <a:lnTo>
                  <a:pt x="89" y="56"/>
                </a:lnTo>
                <a:lnTo>
                  <a:pt x="88" y="55"/>
                </a:lnTo>
                <a:lnTo>
                  <a:pt x="88" y="55"/>
                </a:lnTo>
                <a:lnTo>
                  <a:pt x="88" y="55"/>
                </a:lnTo>
                <a:lnTo>
                  <a:pt x="85" y="55"/>
                </a:lnTo>
                <a:lnTo>
                  <a:pt x="84" y="54"/>
                </a:lnTo>
                <a:lnTo>
                  <a:pt x="84" y="53"/>
                </a:lnTo>
                <a:lnTo>
                  <a:pt x="83" y="49"/>
                </a:lnTo>
                <a:lnTo>
                  <a:pt x="81" y="46"/>
                </a:lnTo>
                <a:lnTo>
                  <a:pt x="78" y="45"/>
                </a:lnTo>
                <a:lnTo>
                  <a:pt x="77" y="40"/>
                </a:lnTo>
                <a:lnTo>
                  <a:pt x="75" y="39"/>
                </a:lnTo>
                <a:lnTo>
                  <a:pt x="74" y="36"/>
                </a:lnTo>
                <a:lnTo>
                  <a:pt x="73" y="36"/>
                </a:lnTo>
                <a:lnTo>
                  <a:pt x="70" y="35"/>
                </a:lnTo>
                <a:lnTo>
                  <a:pt x="68" y="32"/>
                </a:lnTo>
                <a:lnTo>
                  <a:pt x="66" y="31"/>
                </a:lnTo>
                <a:lnTo>
                  <a:pt x="66" y="30"/>
                </a:lnTo>
                <a:lnTo>
                  <a:pt x="65" y="28"/>
                </a:lnTo>
                <a:lnTo>
                  <a:pt x="65" y="27"/>
                </a:lnTo>
                <a:lnTo>
                  <a:pt x="62" y="26"/>
                </a:lnTo>
                <a:lnTo>
                  <a:pt x="56" y="21"/>
                </a:lnTo>
                <a:lnTo>
                  <a:pt x="54" y="20"/>
                </a:lnTo>
                <a:lnTo>
                  <a:pt x="53" y="19"/>
                </a:lnTo>
                <a:lnTo>
                  <a:pt x="51" y="17"/>
                </a:lnTo>
                <a:lnTo>
                  <a:pt x="49" y="13"/>
                </a:lnTo>
                <a:lnTo>
                  <a:pt x="48" y="12"/>
                </a:lnTo>
                <a:lnTo>
                  <a:pt x="47" y="11"/>
                </a:lnTo>
                <a:lnTo>
                  <a:pt x="44" y="10"/>
                </a:lnTo>
                <a:lnTo>
                  <a:pt x="39" y="8"/>
                </a:lnTo>
                <a:lnTo>
                  <a:pt x="38" y="7"/>
                </a:lnTo>
                <a:lnTo>
                  <a:pt x="39" y="3"/>
                </a:lnTo>
                <a:lnTo>
                  <a:pt x="41" y="2"/>
                </a:lnTo>
                <a:lnTo>
                  <a:pt x="41" y="1"/>
                </a:lnTo>
                <a:lnTo>
                  <a:pt x="42" y="0"/>
                </a:lnTo>
                <a:lnTo>
                  <a:pt x="41" y="0"/>
                </a:lnTo>
                <a:lnTo>
                  <a:pt x="16" y="3"/>
                </a:lnTo>
                <a:lnTo>
                  <a:pt x="0" y="5"/>
                </a:lnTo>
              </a:path>
            </a:pathLst>
          </a:custGeom>
          <a:solidFill>
            <a:srgbClr val="669900"/>
          </a:solidFill>
          <a:ln w="25400">
            <a:solidFill>
              <a:schemeClr val="bg1"/>
            </a:solidFill>
            <a:round/>
            <a:headEnd/>
            <a:tailEnd/>
          </a:ln>
        </p:spPr>
        <p:txBody>
          <a:bodyPr/>
          <a:lstStyle/>
          <a:p>
            <a:endParaRPr lang="en-US"/>
          </a:p>
        </p:txBody>
      </p:sp>
      <p:sp>
        <p:nvSpPr>
          <p:cNvPr id="319587" name="Text Box 99"/>
          <p:cNvSpPr txBox="1">
            <a:spLocks noChangeArrowheads="1"/>
          </p:cNvSpPr>
          <p:nvPr/>
        </p:nvSpPr>
        <p:spPr bwMode="auto">
          <a:xfrm>
            <a:off x="6700838" y="4314825"/>
            <a:ext cx="508000" cy="244475"/>
          </a:xfrm>
          <a:prstGeom prst="rect">
            <a:avLst/>
          </a:prstGeom>
          <a:solidFill>
            <a:srgbClr val="669900"/>
          </a:solidFill>
          <a:ln w="38100">
            <a:noFill/>
            <a:miter lim="800000"/>
            <a:headEnd/>
            <a:tailEnd/>
          </a:ln>
          <a:effectLst/>
        </p:spPr>
        <p:txBody>
          <a:bodyPr lIns="0" tIns="0" rIns="0" bIns="0">
            <a:spAutoFit/>
          </a:bodyPr>
          <a:lstStyle/>
          <a:p>
            <a:pPr algn="ctr" eaLnBrk="0" hangingPunct="0">
              <a:spcBef>
                <a:spcPct val="50000"/>
              </a:spcBef>
            </a:pPr>
            <a:r>
              <a:rPr lang="en-US" sz="1600" dirty="0">
                <a:latin typeface="FrizQuadrata BT" pitchFamily="34" charset="0"/>
              </a:rPr>
              <a:t>GA </a:t>
            </a:r>
            <a:r>
              <a:rPr lang="en-US" sz="1600" dirty="0" smtClean="0">
                <a:latin typeface="FrizQuadrata BT" pitchFamily="34" charset="0"/>
              </a:rPr>
              <a:t>4</a:t>
            </a:r>
            <a:endParaRPr lang="en-US" sz="1600" dirty="0">
              <a:latin typeface="FrizQuadrata BT" pitchFamily="34" charset="0"/>
            </a:endParaRPr>
          </a:p>
        </p:txBody>
      </p:sp>
      <p:sp>
        <p:nvSpPr>
          <p:cNvPr id="319588" name="Text Box 100"/>
          <p:cNvSpPr txBox="1">
            <a:spLocks noChangeArrowheads="1"/>
          </p:cNvSpPr>
          <p:nvPr/>
        </p:nvSpPr>
        <p:spPr bwMode="auto">
          <a:xfrm>
            <a:off x="1371600" y="838200"/>
            <a:ext cx="762000" cy="336550"/>
          </a:xfrm>
          <a:prstGeom prst="rect">
            <a:avLst/>
          </a:prstGeom>
          <a:noFill/>
          <a:ln w="9525">
            <a:noFill/>
            <a:miter lim="800000"/>
            <a:headEnd/>
            <a:tailEnd/>
          </a:ln>
          <a:effectLst/>
        </p:spPr>
        <p:txBody>
          <a:bodyPr>
            <a:spAutoFit/>
          </a:bodyPr>
          <a:lstStyle/>
          <a:p>
            <a:r>
              <a:rPr lang="en-US" sz="1600" dirty="0"/>
              <a:t>WA </a:t>
            </a:r>
            <a:r>
              <a:rPr lang="en-US" sz="1600" dirty="0" smtClean="0"/>
              <a:t>4</a:t>
            </a:r>
            <a:endParaRPr lang="en-US" sz="1600" dirty="0"/>
          </a:p>
        </p:txBody>
      </p:sp>
      <p:sp>
        <p:nvSpPr>
          <p:cNvPr id="319589" name="Text Box 101"/>
          <p:cNvSpPr txBox="1">
            <a:spLocks noChangeArrowheads="1"/>
          </p:cNvSpPr>
          <p:nvPr/>
        </p:nvSpPr>
        <p:spPr bwMode="auto">
          <a:xfrm>
            <a:off x="1143000" y="1447800"/>
            <a:ext cx="762000" cy="336550"/>
          </a:xfrm>
          <a:prstGeom prst="rect">
            <a:avLst/>
          </a:prstGeom>
          <a:noFill/>
          <a:ln w="9525">
            <a:noFill/>
            <a:miter lim="800000"/>
            <a:headEnd/>
            <a:tailEnd/>
          </a:ln>
          <a:effectLst/>
        </p:spPr>
        <p:txBody>
          <a:bodyPr>
            <a:spAutoFit/>
          </a:bodyPr>
          <a:lstStyle/>
          <a:p>
            <a:r>
              <a:rPr lang="en-US" sz="1600" dirty="0"/>
              <a:t>OR </a:t>
            </a:r>
            <a:r>
              <a:rPr lang="en-US" sz="1600" dirty="0" smtClean="0"/>
              <a:t>2</a:t>
            </a:r>
            <a:endParaRPr lang="en-US" sz="1600" dirty="0"/>
          </a:p>
        </p:txBody>
      </p:sp>
      <p:sp>
        <p:nvSpPr>
          <p:cNvPr id="319590" name="Text Box 102"/>
          <p:cNvSpPr txBox="1">
            <a:spLocks noChangeArrowheads="1"/>
          </p:cNvSpPr>
          <p:nvPr/>
        </p:nvSpPr>
        <p:spPr bwMode="auto">
          <a:xfrm>
            <a:off x="6477000" y="2514600"/>
            <a:ext cx="762000" cy="336550"/>
          </a:xfrm>
          <a:prstGeom prst="rect">
            <a:avLst/>
          </a:prstGeom>
          <a:noFill/>
          <a:ln w="9525">
            <a:noFill/>
            <a:miter lim="800000"/>
            <a:headEnd/>
            <a:tailEnd/>
          </a:ln>
          <a:effectLst/>
        </p:spPr>
        <p:txBody>
          <a:bodyPr>
            <a:spAutoFit/>
          </a:bodyPr>
          <a:lstStyle/>
          <a:p>
            <a:r>
              <a:rPr lang="en-US" sz="1600"/>
              <a:t>OH 1</a:t>
            </a:r>
          </a:p>
        </p:txBody>
      </p:sp>
      <p:sp>
        <p:nvSpPr>
          <p:cNvPr id="319591" name="Text Box 103"/>
          <p:cNvSpPr txBox="1">
            <a:spLocks noChangeArrowheads="1"/>
          </p:cNvSpPr>
          <p:nvPr/>
        </p:nvSpPr>
        <p:spPr bwMode="auto">
          <a:xfrm>
            <a:off x="7239000" y="2270125"/>
            <a:ext cx="760413" cy="336550"/>
          </a:xfrm>
          <a:prstGeom prst="rect">
            <a:avLst/>
          </a:prstGeom>
          <a:noFill/>
          <a:ln w="9525">
            <a:noFill/>
            <a:miter lim="800000"/>
            <a:headEnd/>
            <a:tailEnd/>
          </a:ln>
          <a:effectLst/>
        </p:spPr>
        <p:txBody>
          <a:bodyPr>
            <a:spAutoFit/>
          </a:bodyPr>
          <a:lstStyle/>
          <a:p>
            <a:r>
              <a:rPr lang="en-US" sz="1600"/>
              <a:t>PA 1</a:t>
            </a:r>
          </a:p>
        </p:txBody>
      </p:sp>
      <p:sp>
        <p:nvSpPr>
          <p:cNvPr id="319592" name="Text Box 104"/>
          <p:cNvSpPr txBox="1">
            <a:spLocks noChangeArrowheads="1"/>
          </p:cNvSpPr>
          <p:nvPr/>
        </p:nvSpPr>
        <p:spPr bwMode="auto">
          <a:xfrm>
            <a:off x="7924800" y="3048000"/>
            <a:ext cx="669925" cy="336550"/>
          </a:xfrm>
          <a:prstGeom prst="rect">
            <a:avLst/>
          </a:prstGeom>
          <a:solidFill>
            <a:srgbClr val="669900"/>
          </a:solidFill>
          <a:ln w="28575">
            <a:solidFill>
              <a:schemeClr val="accent3"/>
            </a:solidFill>
            <a:miter lim="800000"/>
            <a:headEnd/>
            <a:tailEnd/>
          </a:ln>
          <a:effectLst/>
        </p:spPr>
        <p:txBody>
          <a:bodyPr wrap="none">
            <a:spAutoFit/>
          </a:bodyPr>
          <a:lstStyle/>
          <a:p>
            <a:r>
              <a:rPr lang="en-US" sz="1600" dirty="0">
                <a:latin typeface="FrizQuadrata BT" pitchFamily="34" charset="0"/>
              </a:rPr>
              <a:t>MD 1</a:t>
            </a:r>
          </a:p>
        </p:txBody>
      </p:sp>
      <p:sp>
        <p:nvSpPr>
          <p:cNvPr id="105" name="Text Box 90"/>
          <p:cNvSpPr txBox="1">
            <a:spLocks noChangeArrowheads="1"/>
          </p:cNvSpPr>
          <p:nvPr/>
        </p:nvSpPr>
        <p:spPr bwMode="auto">
          <a:xfrm>
            <a:off x="2819400" y="1219200"/>
            <a:ext cx="523875" cy="246221"/>
          </a:xfrm>
          <a:prstGeom prst="rect">
            <a:avLst/>
          </a:prstGeom>
          <a:solidFill>
            <a:srgbClr val="669900"/>
          </a:solidFill>
          <a:ln w="38100">
            <a:noFill/>
            <a:miter lim="800000"/>
            <a:headEnd/>
            <a:tailEnd/>
          </a:ln>
          <a:effectLst/>
        </p:spPr>
        <p:txBody>
          <a:bodyPr wrap="square" lIns="0" tIns="0" rIns="0" bIns="0">
            <a:spAutoFit/>
          </a:bodyPr>
          <a:lstStyle/>
          <a:p>
            <a:pPr algn="ctr" eaLnBrk="0" hangingPunct="0">
              <a:spcBef>
                <a:spcPct val="50000"/>
              </a:spcBef>
            </a:pPr>
            <a:r>
              <a:rPr lang="en-US" sz="1600" dirty="0" smtClean="0">
                <a:latin typeface="FrizQuadrata BT" pitchFamily="34" charset="0"/>
              </a:rPr>
              <a:t>MT 1</a:t>
            </a:r>
            <a:endParaRPr lang="en-US" sz="1600" dirty="0">
              <a:latin typeface="FrizQuadrata BT" pitchFamily="34" charset="0"/>
            </a:endParaRPr>
          </a:p>
        </p:txBody>
      </p:sp>
      <p:sp>
        <p:nvSpPr>
          <p:cNvPr id="106" name="Text Box 90"/>
          <p:cNvSpPr txBox="1">
            <a:spLocks noChangeArrowheads="1"/>
          </p:cNvSpPr>
          <p:nvPr/>
        </p:nvSpPr>
        <p:spPr bwMode="auto">
          <a:xfrm>
            <a:off x="6248400" y="2133600"/>
            <a:ext cx="447675" cy="246221"/>
          </a:xfrm>
          <a:prstGeom prst="rect">
            <a:avLst/>
          </a:prstGeom>
          <a:solidFill>
            <a:srgbClr val="669900"/>
          </a:solidFill>
          <a:ln w="38100">
            <a:noFill/>
            <a:miter lim="800000"/>
            <a:headEnd/>
            <a:tailEnd/>
          </a:ln>
          <a:effectLst/>
        </p:spPr>
        <p:txBody>
          <a:bodyPr wrap="square" lIns="0" tIns="0" rIns="0" bIns="0">
            <a:spAutoFit/>
          </a:bodyPr>
          <a:lstStyle/>
          <a:p>
            <a:pPr algn="ctr" eaLnBrk="0" hangingPunct="0">
              <a:spcBef>
                <a:spcPct val="50000"/>
              </a:spcBef>
            </a:pPr>
            <a:r>
              <a:rPr lang="en-US" sz="1600" dirty="0" smtClean="0">
                <a:latin typeface="FrizQuadrata BT" pitchFamily="34" charset="0"/>
              </a:rPr>
              <a:t>MI 1</a:t>
            </a:r>
            <a:endParaRPr lang="en-US" sz="1600" dirty="0">
              <a:latin typeface="FrizQuadrata BT"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85800" y="304800"/>
            <a:ext cx="7772400" cy="762000"/>
          </a:xfrm>
        </p:spPr>
        <p:txBody>
          <a:bodyPr/>
          <a:lstStyle/>
          <a:p>
            <a:r>
              <a:rPr lang="en-US" sz="4000" b="1">
                <a:solidFill>
                  <a:srgbClr val="FFFF00"/>
                </a:solidFill>
              </a:rPr>
              <a:t>HIAs of Projects and Policies</a:t>
            </a:r>
          </a:p>
        </p:txBody>
      </p:sp>
      <p:sp>
        <p:nvSpPr>
          <p:cNvPr id="344067" name="Rectangle 3"/>
          <p:cNvSpPr>
            <a:spLocks noGrp="1" noChangeArrowheads="1"/>
          </p:cNvSpPr>
          <p:nvPr>
            <p:ph type="body" idx="1"/>
          </p:nvPr>
        </p:nvSpPr>
        <p:spPr>
          <a:xfrm>
            <a:off x="914400" y="1143000"/>
            <a:ext cx="7924800" cy="5334000"/>
          </a:xfrm>
        </p:spPr>
        <p:txBody>
          <a:bodyPr/>
          <a:lstStyle/>
          <a:p>
            <a:pPr marL="990600" lvl="1" indent="-533400">
              <a:lnSpc>
                <a:spcPct val="90000"/>
              </a:lnSpc>
              <a:buFont typeface="Wingdings" pitchFamily="2" charset="2"/>
              <a:buChar char="§"/>
            </a:pPr>
            <a:r>
              <a:rPr lang="en-US" sz="2400">
                <a:solidFill>
                  <a:schemeClr val="bg1"/>
                </a:solidFill>
              </a:rPr>
              <a:t>Housing redevelopment</a:t>
            </a:r>
          </a:p>
          <a:p>
            <a:pPr marL="990600" lvl="1" indent="-533400">
              <a:lnSpc>
                <a:spcPct val="90000"/>
              </a:lnSpc>
              <a:buFont typeface="Wingdings" pitchFamily="2" charset="2"/>
              <a:buChar char="§"/>
            </a:pPr>
            <a:r>
              <a:rPr lang="en-US" sz="2400">
                <a:solidFill>
                  <a:schemeClr val="bg1"/>
                </a:solidFill>
              </a:rPr>
              <a:t>Highway corridor redevelopment </a:t>
            </a:r>
          </a:p>
          <a:p>
            <a:pPr marL="990600" lvl="1" indent="-533400">
              <a:lnSpc>
                <a:spcPct val="90000"/>
              </a:lnSpc>
              <a:buFont typeface="Wingdings" pitchFamily="2" charset="2"/>
              <a:buChar char="§"/>
            </a:pPr>
            <a:r>
              <a:rPr lang="en-US" sz="2400">
                <a:solidFill>
                  <a:schemeClr val="bg1"/>
                </a:solidFill>
              </a:rPr>
              <a:t>Pedestrian/bicycle trail development </a:t>
            </a:r>
          </a:p>
          <a:p>
            <a:pPr marL="990600" lvl="1" indent="-533400">
              <a:lnSpc>
                <a:spcPct val="90000"/>
              </a:lnSpc>
              <a:buFont typeface="Wingdings" pitchFamily="2" charset="2"/>
              <a:buChar char="§"/>
            </a:pPr>
            <a:r>
              <a:rPr lang="en-US" sz="2400">
                <a:solidFill>
                  <a:schemeClr val="bg1"/>
                </a:solidFill>
              </a:rPr>
              <a:t>Highway bridge replacement</a:t>
            </a:r>
          </a:p>
          <a:p>
            <a:pPr marL="990600" lvl="1" indent="-533400">
              <a:lnSpc>
                <a:spcPct val="90000"/>
              </a:lnSpc>
              <a:buFont typeface="Wingdings" pitchFamily="2" charset="2"/>
              <a:buChar char="§"/>
            </a:pPr>
            <a:r>
              <a:rPr lang="en-US" sz="2400">
                <a:solidFill>
                  <a:schemeClr val="bg1"/>
                </a:solidFill>
              </a:rPr>
              <a:t>Transit line</a:t>
            </a:r>
          </a:p>
          <a:p>
            <a:pPr marL="990600" lvl="1" indent="-533400">
              <a:lnSpc>
                <a:spcPct val="90000"/>
              </a:lnSpc>
              <a:buFont typeface="Wingdings" pitchFamily="2" charset="2"/>
              <a:buChar char="§"/>
            </a:pPr>
            <a:r>
              <a:rPr lang="en-US" sz="2400">
                <a:solidFill>
                  <a:schemeClr val="bg1"/>
                </a:solidFill>
              </a:rPr>
              <a:t>Community transportation plan  </a:t>
            </a:r>
          </a:p>
          <a:p>
            <a:pPr marL="990600" lvl="1" indent="-533400">
              <a:lnSpc>
                <a:spcPct val="90000"/>
              </a:lnSpc>
              <a:buFont typeface="Wingdings" pitchFamily="2" charset="2"/>
              <a:buChar char="§"/>
            </a:pPr>
            <a:r>
              <a:rPr lang="en-US" sz="2400">
                <a:solidFill>
                  <a:schemeClr val="bg1"/>
                </a:solidFill>
              </a:rPr>
              <a:t>Local area and comprehensive plans </a:t>
            </a:r>
          </a:p>
          <a:p>
            <a:pPr marL="990600" lvl="1" indent="-533400">
              <a:lnSpc>
                <a:spcPct val="90000"/>
              </a:lnSpc>
              <a:buFont typeface="Wingdings" pitchFamily="2" charset="2"/>
              <a:buChar char="§"/>
            </a:pPr>
            <a:r>
              <a:rPr lang="en-US" sz="2400">
                <a:solidFill>
                  <a:schemeClr val="bg1"/>
                </a:solidFill>
              </a:rPr>
              <a:t>After-school programs </a:t>
            </a:r>
          </a:p>
          <a:p>
            <a:pPr marL="990600" lvl="1" indent="-533400">
              <a:lnSpc>
                <a:spcPct val="90000"/>
              </a:lnSpc>
              <a:buFont typeface="Wingdings" pitchFamily="2" charset="2"/>
              <a:buChar char="§"/>
            </a:pPr>
            <a:r>
              <a:rPr lang="en-US" sz="2400">
                <a:solidFill>
                  <a:schemeClr val="bg1"/>
                </a:solidFill>
              </a:rPr>
              <a:t>Living wage ordinance   </a:t>
            </a:r>
          </a:p>
          <a:p>
            <a:pPr marL="990600" lvl="1" indent="-533400">
              <a:lnSpc>
                <a:spcPct val="90000"/>
              </a:lnSpc>
              <a:buFont typeface="Wingdings" pitchFamily="2" charset="2"/>
              <a:buChar char="§"/>
            </a:pPr>
            <a:r>
              <a:rPr lang="en-US" sz="2400">
                <a:solidFill>
                  <a:schemeClr val="bg1"/>
                </a:solidFill>
              </a:rPr>
              <a:t>Paid sick leave policy</a:t>
            </a:r>
          </a:p>
          <a:p>
            <a:pPr marL="990600" lvl="1" indent="-533400">
              <a:lnSpc>
                <a:spcPct val="90000"/>
              </a:lnSpc>
              <a:buFont typeface="Wingdings" pitchFamily="2" charset="2"/>
              <a:buChar char="§"/>
            </a:pPr>
            <a:r>
              <a:rPr lang="en-US" sz="2400">
                <a:solidFill>
                  <a:schemeClr val="bg1"/>
                </a:solidFill>
              </a:rPr>
              <a:t>Coal-fired power plant </a:t>
            </a:r>
          </a:p>
          <a:p>
            <a:pPr marL="990600" lvl="1" indent="-533400">
              <a:lnSpc>
                <a:spcPct val="90000"/>
              </a:lnSpc>
              <a:buFont typeface="Wingdings" pitchFamily="2" charset="2"/>
              <a:buChar char="§"/>
            </a:pPr>
            <a:r>
              <a:rPr lang="en-US" sz="2400">
                <a:solidFill>
                  <a:schemeClr val="bg1"/>
                </a:solidFill>
              </a:rPr>
              <a:t>Low income home energy subsidies</a:t>
            </a:r>
          </a:p>
          <a:p>
            <a:pPr marL="990600" lvl="1" indent="-533400">
              <a:lnSpc>
                <a:spcPct val="90000"/>
              </a:lnSpc>
              <a:buFont typeface="Wingdings" pitchFamily="2" charset="2"/>
              <a:buChar char="§"/>
            </a:pPr>
            <a:r>
              <a:rPr lang="en-US" sz="2400">
                <a:solidFill>
                  <a:schemeClr val="bg1"/>
                </a:solidFill>
              </a:rPr>
              <a:t>Oil and gas leasing policies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228600"/>
            <a:ext cx="8382000" cy="685800"/>
          </a:xfrm>
        </p:spPr>
        <p:txBody>
          <a:bodyPr/>
          <a:lstStyle/>
          <a:p>
            <a:r>
              <a:rPr lang="en-US">
                <a:solidFill>
                  <a:srgbClr val="FFFF00"/>
                </a:solidFill>
              </a:rPr>
              <a:t>Community Design and Health</a:t>
            </a:r>
          </a:p>
        </p:txBody>
      </p:sp>
      <p:sp>
        <p:nvSpPr>
          <p:cNvPr id="339971" name="Rectangle 3"/>
          <p:cNvSpPr>
            <a:spLocks noGrp="1" noChangeArrowheads="1"/>
          </p:cNvSpPr>
          <p:nvPr>
            <p:ph type="body" idx="1"/>
          </p:nvPr>
        </p:nvSpPr>
        <p:spPr>
          <a:xfrm>
            <a:off x="3768725" y="1219200"/>
            <a:ext cx="5375275" cy="5257800"/>
          </a:xfrm>
        </p:spPr>
        <p:txBody>
          <a:bodyPr/>
          <a:lstStyle/>
          <a:p>
            <a:pPr>
              <a:lnSpc>
                <a:spcPct val="90000"/>
              </a:lnSpc>
              <a:buClr>
                <a:srgbClr val="FFFF00"/>
              </a:buClr>
            </a:pPr>
            <a:r>
              <a:rPr lang="en-US" sz="2800">
                <a:solidFill>
                  <a:schemeClr val="bg1"/>
                </a:solidFill>
              </a:rPr>
              <a:t>Obesity, physical activity, CVD</a:t>
            </a:r>
          </a:p>
          <a:p>
            <a:pPr>
              <a:lnSpc>
                <a:spcPct val="90000"/>
              </a:lnSpc>
              <a:buClr>
                <a:srgbClr val="FFFF00"/>
              </a:buClr>
            </a:pPr>
            <a:r>
              <a:rPr lang="en-US" sz="2800">
                <a:solidFill>
                  <a:schemeClr val="bg1"/>
                </a:solidFill>
              </a:rPr>
              <a:t>Water quantity and quality</a:t>
            </a:r>
            <a:endParaRPr lang="en-US" sz="2800">
              <a:solidFill>
                <a:schemeClr val="bg1"/>
              </a:solidFill>
              <a:sym typeface="Symbol" pitchFamily="18" charset="2"/>
            </a:endParaRPr>
          </a:p>
          <a:p>
            <a:pPr>
              <a:lnSpc>
                <a:spcPct val="90000"/>
              </a:lnSpc>
              <a:buClr>
                <a:srgbClr val="FFFF00"/>
              </a:buClr>
            </a:pPr>
            <a:endParaRPr lang="en-US" sz="2800">
              <a:solidFill>
                <a:schemeClr val="bg1"/>
              </a:solidFill>
              <a:sym typeface="Symbol" pitchFamily="18" charset="2"/>
            </a:endParaRPr>
          </a:p>
          <a:p>
            <a:pPr>
              <a:lnSpc>
                <a:spcPct val="90000"/>
              </a:lnSpc>
              <a:buClr>
                <a:srgbClr val="FFFF00"/>
              </a:buClr>
            </a:pPr>
            <a:r>
              <a:rPr lang="en-US" sz="2800">
                <a:solidFill>
                  <a:schemeClr val="bg1"/>
                </a:solidFill>
              </a:rPr>
              <a:t>Air pollution and asthma</a:t>
            </a:r>
          </a:p>
          <a:p>
            <a:pPr>
              <a:lnSpc>
                <a:spcPct val="90000"/>
              </a:lnSpc>
              <a:buClr>
                <a:srgbClr val="FFFF00"/>
              </a:buClr>
            </a:pPr>
            <a:r>
              <a:rPr lang="en-US" sz="2800">
                <a:solidFill>
                  <a:schemeClr val="bg1"/>
                </a:solidFill>
              </a:rPr>
              <a:t>Climate change contribution</a:t>
            </a:r>
          </a:p>
          <a:p>
            <a:pPr>
              <a:lnSpc>
                <a:spcPct val="90000"/>
              </a:lnSpc>
              <a:buClr>
                <a:srgbClr val="FFFF00"/>
              </a:buClr>
            </a:pPr>
            <a:r>
              <a:rPr lang="en-US" sz="2800">
                <a:solidFill>
                  <a:schemeClr val="bg1"/>
                </a:solidFill>
              </a:rPr>
              <a:t>Car crashes</a:t>
            </a:r>
          </a:p>
          <a:p>
            <a:pPr>
              <a:lnSpc>
                <a:spcPct val="90000"/>
              </a:lnSpc>
              <a:buClr>
                <a:srgbClr val="FFFF00"/>
              </a:buClr>
            </a:pPr>
            <a:r>
              <a:rPr lang="en-US" sz="2800">
                <a:solidFill>
                  <a:schemeClr val="bg1"/>
                </a:solidFill>
              </a:rPr>
              <a:t>Pedestrian injuries</a:t>
            </a:r>
          </a:p>
          <a:p>
            <a:pPr>
              <a:lnSpc>
                <a:spcPct val="90000"/>
              </a:lnSpc>
              <a:buClr>
                <a:srgbClr val="FFFF00"/>
              </a:buClr>
              <a:buFontTx/>
              <a:buNone/>
            </a:pPr>
            <a:endParaRPr lang="en-US" sz="1600" b="1">
              <a:solidFill>
                <a:schemeClr val="bg1"/>
              </a:solidFill>
              <a:sym typeface="Symbol" pitchFamily="18" charset="2"/>
            </a:endParaRPr>
          </a:p>
          <a:p>
            <a:pPr>
              <a:lnSpc>
                <a:spcPct val="90000"/>
              </a:lnSpc>
              <a:buClr>
                <a:srgbClr val="FFFF00"/>
              </a:buClr>
            </a:pPr>
            <a:r>
              <a:rPr lang="en-US" sz="2800">
                <a:solidFill>
                  <a:schemeClr val="bg1"/>
                </a:solidFill>
                <a:sym typeface="Symbol" pitchFamily="18" charset="2"/>
              </a:rPr>
              <a:t>Mental health impact</a:t>
            </a:r>
            <a:endParaRPr lang="en-US" sz="2800">
              <a:solidFill>
                <a:schemeClr val="bg1"/>
              </a:solidFill>
            </a:endParaRPr>
          </a:p>
          <a:p>
            <a:pPr>
              <a:lnSpc>
                <a:spcPct val="90000"/>
              </a:lnSpc>
              <a:buClr>
                <a:srgbClr val="FFFF00"/>
              </a:buClr>
            </a:pPr>
            <a:r>
              <a:rPr lang="en-US" sz="2800">
                <a:solidFill>
                  <a:schemeClr val="bg1"/>
                </a:solidFill>
              </a:rPr>
              <a:t>Social capital</a:t>
            </a:r>
          </a:p>
          <a:p>
            <a:pPr>
              <a:lnSpc>
                <a:spcPct val="90000"/>
              </a:lnSpc>
              <a:buClr>
                <a:srgbClr val="FFFF00"/>
              </a:buClr>
            </a:pPr>
            <a:r>
              <a:rPr lang="en-US" sz="2800">
                <a:solidFill>
                  <a:schemeClr val="bg1"/>
                </a:solidFill>
              </a:rPr>
              <a:t>Environmental justice</a:t>
            </a:r>
          </a:p>
        </p:txBody>
      </p:sp>
      <p:sp>
        <p:nvSpPr>
          <p:cNvPr id="339972" name="Text Box 4"/>
          <p:cNvSpPr txBox="1">
            <a:spLocks noChangeArrowheads="1"/>
          </p:cNvSpPr>
          <p:nvPr/>
        </p:nvSpPr>
        <p:spPr bwMode="auto">
          <a:xfrm>
            <a:off x="304800" y="1295400"/>
            <a:ext cx="3200400" cy="4792663"/>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kumimoji="1" lang="en-US" sz="2800" b="1">
                <a:solidFill>
                  <a:schemeClr val="bg1"/>
                </a:solidFill>
                <a:latin typeface="Tahoma" pitchFamily="34" charset="0"/>
                <a:sym typeface="Symbol" pitchFamily="18" charset="2"/>
              </a:rPr>
              <a:t>Related to land use</a:t>
            </a:r>
          </a:p>
          <a:p>
            <a:pPr algn="ctr" eaLnBrk="0" hangingPunct="0">
              <a:spcBef>
                <a:spcPct val="50000"/>
              </a:spcBef>
            </a:pPr>
            <a:endParaRPr kumimoji="1" lang="en-US" sz="2800" b="1">
              <a:solidFill>
                <a:schemeClr val="bg1"/>
              </a:solidFill>
              <a:latin typeface="Tahoma" pitchFamily="34" charset="0"/>
              <a:sym typeface="Symbol" pitchFamily="18" charset="2"/>
            </a:endParaRPr>
          </a:p>
          <a:p>
            <a:pPr algn="ctr" eaLnBrk="0" hangingPunct="0">
              <a:spcBef>
                <a:spcPct val="50000"/>
              </a:spcBef>
            </a:pPr>
            <a:r>
              <a:rPr kumimoji="1" lang="en-US" sz="2800" b="1">
                <a:solidFill>
                  <a:schemeClr val="bg1"/>
                </a:solidFill>
                <a:latin typeface="Tahoma" pitchFamily="34" charset="0"/>
                <a:sym typeface="Symbol" pitchFamily="18" charset="2"/>
              </a:rPr>
              <a:t>Related to automobile dependency</a:t>
            </a:r>
          </a:p>
          <a:p>
            <a:pPr algn="ctr" eaLnBrk="0" hangingPunct="0">
              <a:spcBef>
                <a:spcPct val="50000"/>
              </a:spcBef>
            </a:pPr>
            <a:endParaRPr kumimoji="1" lang="en-US" sz="2800" b="1">
              <a:solidFill>
                <a:schemeClr val="bg1"/>
              </a:solidFill>
              <a:latin typeface="Tahoma" pitchFamily="34" charset="0"/>
              <a:sym typeface="Symbol" pitchFamily="18" charset="2"/>
            </a:endParaRPr>
          </a:p>
          <a:p>
            <a:pPr algn="ctr" eaLnBrk="0" hangingPunct="0">
              <a:spcBef>
                <a:spcPct val="50000"/>
              </a:spcBef>
            </a:pPr>
            <a:r>
              <a:rPr kumimoji="1" lang="en-US" sz="2800" b="1">
                <a:solidFill>
                  <a:schemeClr val="bg1"/>
                </a:solidFill>
                <a:latin typeface="Tahoma" pitchFamily="34" charset="0"/>
                <a:sym typeface="Symbol" pitchFamily="18" charset="2"/>
              </a:rPr>
              <a:t>Related to social processes</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228600" y="274638"/>
            <a:ext cx="8686800" cy="1143000"/>
          </a:xfrm>
        </p:spPr>
        <p:txBody>
          <a:bodyPr/>
          <a:lstStyle/>
          <a:p>
            <a:r>
              <a:rPr lang="en-US" sz="3600">
                <a:solidFill>
                  <a:srgbClr val="FFFF00"/>
                </a:solidFill>
              </a:rPr>
              <a:t>HIA of Housing Redevelopment Projects</a:t>
            </a:r>
            <a:br>
              <a:rPr lang="en-US" sz="3600">
                <a:solidFill>
                  <a:srgbClr val="FFFF00"/>
                </a:solidFill>
              </a:rPr>
            </a:br>
            <a:r>
              <a:rPr lang="en-US" sz="2800">
                <a:solidFill>
                  <a:srgbClr val="FFFF00"/>
                </a:solidFill>
              </a:rPr>
              <a:t>Rajiv Bhatia, San Francisco Health Department</a:t>
            </a:r>
          </a:p>
        </p:txBody>
      </p:sp>
      <p:sp>
        <p:nvSpPr>
          <p:cNvPr id="439299" name="Rectangle 3"/>
          <p:cNvSpPr>
            <a:spLocks noGrp="1" noChangeArrowheads="1"/>
          </p:cNvSpPr>
          <p:nvPr>
            <p:ph type="body" idx="1"/>
          </p:nvPr>
        </p:nvSpPr>
        <p:spPr>
          <a:xfrm>
            <a:off x="152400" y="1676400"/>
            <a:ext cx="8991600" cy="4525963"/>
          </a:xfrm>
        </p:spPr>
        <p:txBody>
          <a:bodyPr/>
          <a:lstStyle/>
          <a:p>
            <a:pPr>
              <a:spcAft>
                <a:spcPct val="20000"/>
              </a:spcAft>
            </a:pPr>
            <a:r>
              <a:rPr lang="en-US" sz="2800">
                <a:solidFill>
                  <a:srgbClr val="FFFFFF"/>
                </a:solidFill>
              </a:rPr>
              <a:t>Rapid assessment of health impacts in housing redevelopment projects</a:t>
            </a:r>
          </a:p>
          <a:p>
            <a:pPr>
              <a:spcAft>
                <a:spcPct val="20000"/>
              </a:spcAft>
            </a:pPr>
            <a:r>
              <a:rPr lang="en-US" sz="2800">
                <a:solidFill>
                  <a:srgbClr val="FFFFFF"/>
                </a:solidFill>
              </a:rPr>
              <a:t>Qualitative review of Environmental Impact Report, community engagement, secondary data analysis</a:t>
            </a:r>
          </a:p>
          <a:p>
            <a:pPr>
              <a:spcAft>
                <a:spcPct val="20000"/>
              </a:spcAft>
            </a:pPr>
            <a:r>
              <a:rPr lang="en-US" sz="2800">
                <a:solidFill>
                  <a:srgbClr val="FFFFFF"/>
                </a:solidFill>
              </a:rPr>
              <a:t>Findings:  Effects on housing affordability, vehicle commutes, displacement of residents, segregation, and public infrastructure</a:t>
            </a:r>
          </a:p>
          <a:p>
            <a:pPr>
              <a:spcAft>
                <a:spcPct val="20000"/>
              </a:spcAft>
            </a:pPr>
            <a:r>
              <a:rPr lang="en-US" sz="2800">
                <a:solidFill>
                  <a:srgbClr val="FFFFFF"/>
                </a:solidFill>
              </a:rPr>
              <a:t>HIA analyses led to improved project with replacement housing for low income residents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0"/>
            <a:ext cx="5486400" cy="1219200"/>
          </a:xfrm>
        </p:spPr>
        <p:txBody>
          <a:bodyPr/>
          <a:lstStyle/>
          <a:p>
            <a:r>
              <a:rPr lang="en-US" sz="2400">
                <a:solidFill>
                  <a:schemeClr val="bg1"/>
                </a:solidFill>
              </a:rPr>
              <a:t>Minutes of Walking To and</a:t>
            </a:r>
            <a:br>
              <a:rPr lang="en-US" sz="2400">
                <a:solidFill>
                  <a:schemeClr val="bg1"/>
                </a:solidFill>
              </a:rPr>
            </a:br>
            <a:r>
              <a:rPr lang="en-US" sz="2400">
                <a:solidFill>
                  <a:schemeClr val="bg1"/>
                </a:solidFill>
              </a:rPr>
              <a:t> From Public Transit Per Day</a:t>
            </a:r>
          </a:p>
        </p:txBody>
      </p:sp>
      <p:graphicFrame>
        <p:nvGraphicFramePr>
          <p:cNvPr id="9219" name="Object 3"/>
          <p:cNvGraphicFramePr>
            <a:graphicFrameLocks noChangeAspect="1"/>
          </p:cNvGraphicFramePr>
          <p:nvPr>
            <p:ph sz="half" idx="1"/>
          </p:nvPr>
        </p:nvGraphicFramePr>
        <p:xfrm>
          <a:off x="0" y="2133600"/>
          <a:ext cx="4168775" cy="4724400"/>
        </p:xfrm>
        <a:graphic>
          <a:graphicData uri="http://schemas.openxmlformats.org/presentationml/2006/ole">
            <p:oleObj spid="_x0000_s450562" name="Chart" r:id="rId3" imgW="4038652" imgH="4524333" progId="MSGraph.Chart.8">
              <p:embed followColorScheme="full"/>
            </p:oleObj>
          </a:graphicData>
        </a:graphic>
      </p:graphicFrame>
      <p:sp>
        <p:nvSpPr>
          <p:cNvPr id="9220" name="Rectangle 4"/>
          <p:cNvSpPr>
            <a:spLocks noChangeArrowheads="1"/>
          </p:cNvSpPr>
          <p:nvPr/>
        </p:nvSpPr>
        <p:spPr bwMode="auto">
          <a:xfrm>
            <a:off x="5562600" y="3657600"/>
            <a:ext cx="3886200" cy="533400"/>
          </a:xfrm>
          <a:prstGeom prst="rect">
            <a:avLst/>
          </a:prstGeom>
          <a:noFill/>
          <a:ln w="9525">
            <a:noFill/>
            <a:miter lim="800000"/>
            <a:headEnd/>
            <a:tailEnd/>
          </a:ln>
          <a:effectLst/>
        </p:spPr>
        <p:txBody>
          <a:bodyPr wrap="none" anchor="ctr"/>
          <a:lstStyle/>
          <a:p>
            <a:r>
              <a:rPr lang="en-US" sz="1600">
                <a:solidFill>
                  <a:schemeClr val="bg1"/>
                </a:solidFill>
              </a:rPr>
              <a:t>Besser LM, Dannenberg AL</a:t>
            </a:r>
          </a:p>
          <a:p>
            <a:r>
              <a:rPr lang="en-US" sz="1600" i="1">
                <a:solidFill>
                  <a:schemeClr val="bg1"/>
                </a:solidFill>
              </a:rPr>
              <a:t>Amer J Prev Med</a:t>
            </a:r>
            <a:r>
              <a:rPr lang="en-US" sz="1600">
                <a:solidFill>
                  <a:schemeClr val="bg1"/>
                </a:solidFill>
              </a:rPr>
              <a:t> 29:273, 2005</a:t>
            </a:r>
          </a:p>
        </p:txBody>
      </p:sp>
      <p:sp>
        <p:nvSpPr>
          <p:cNvPr id="9221" name="Text Box 5"/>
          <p:cNvSpPr txBox="1">
            <a:spLocks noChangeArrowheads="1"/>
          </p:cNvSpPr>
          <p:nvPr/>
        </p:nvSpPr>
        <p:spPr bwMode="auto">
          <a:xfrm>
            <a:off x="4876800" y="2743200"/>
            <a:ext cx="4267200" cy="915988"/>
          </a:xfrm>
          <a:prstGeom prst="rect">
            <a:avLst/>
          </a:prstGeom>
          <a:noFill/>
          <a:ln w="9525" algn="ctr">
            <a:noFill/>
            <a:miter lim="800000"/>
            <a:headEnd/>
            <a:tailEnd/>
          </a:ln>
          <a:effectLst/>
        </p:spPr>
        <p:txBody>
          <a:bodyPr lIns="0" rIns="0">
            <a:spAutoFit/>
          </a:bodyPr>
          <a:lstStyle/>
          <a:p>
            <a:pPr marL="742950" indent="-285750" eaLnBrk="0" hangingPunct="0">
              <a:buClr>
                <a:schemeClr val="tx2"/>
              </a:buClr>
            </a:pPr>
            <a:r>
              <a:rPr kumimoji="1" lang="en-US">
                <a:solidFill>
                  <a:schemeClr val="bg1"/>
                </a:solidFill>
                <a:latin typeface="Tahoma" pitchFamily="34" charset="0"/>
              </a:rPr>
              <a:t>Data from National Household Travel Survey, 2001, USDOT</a:t>
            </a:r>
          </a:p>
          <a:p>
            <a:pPr marL="742950" indent="-285750" eaLnBrk="0" hangingPunct="0">
              <a:buClr>
                <a:schemeClr val="tx2"/>
              </a:buClr>
            </a:pPr>
            <a:r>
              <a:rPr kumimoji="1" lang="en-US">
                <a:solidFill>
                  <a:schemeClr val="bg1"/>
                </a:solidFill>
                <a:latin typeface="Tahoma" pitchFamily="34" charset="0"/>
              </a:rPr>
              <a:t>   N= 3312 transit users</a:t>
            </a:r>
          </a:p>
        </p:txBody>
      </p:sp>
      <p:sp>
        <p:nvSpPr>
          <p:cNvPr id="9222" name="Text Box 6"/>
          <p:cNvSpPr txBox="1">
            <a:spLocks noChangeArrowheads="1"/>
          </p:cNvSpPr>
          <p:nvPr/>
        </p:nvSpPr>
        <p:spPr bwMode="auto">
          <a:xfrm>
            <a:off x="6689725" y="4608513"/>
            <a:ext cx="184150" cy="366712"/>
          </a:xfrm>
          <a:prstGeom prst="rect">
            <a:avLst/>
          </a:prstGeom>
          <a:noFill/>
          <a:ln w="9525">
            <a:noFill/>
            <a:miter lim="800000"/>
            <a:headEnd/>
            <a:tailEnd/>
          </a:ln>
          <a:effectLst/>
        </p:spPr>
        <p:txBody>
          <a:bodyPr wrap="none">
            <a:spAutoFit/>
          </a:bodyPr>
          <a:lstStyle/>
          <a:p>
            <a:endParaRPr lang="en-US"/>
          </a:p>
        </p:txBody>
      </p:sp>
      <p:pic>
        <p:nvPicPr>
          <p:cNvPr id="9223" name="Picture 7" descr="Max Light Railroad from airport to Downtown Portland (photo credit - Portland Oregon Visitors Association)"/>
          <p:cNvPicPr>
            <a:picLocks noChangeAspect="1" noChangeArrowheads="1"/>
          </p:cNvPicPr>
          <p:nvPr/>
        </p:nvPicPr>
        <p:blipFill>
          <a:blip r:embed="rId4" cstate="print"/>
          <a:srcRect/>
          <a:stretch>
            <a:fillRect/>
          </a:stretch>
        </p:blipFill>
        <p:spPr bwMode="auto">
          <a:xfrm>
            <a:off x="5562600" y="4254500"/>
            <a:ext cx="3581400" cy="2603500"/>
          </a:xfrm>
          <a:prstGeom prst="rect">
            <a:avLst/>
          </a:prstGeom>
          <a:noFill/>
        </p:spPr>
      </p:pic>
      <p:sp>
        <p:nvSpPr>
          <p:cNvPr id="9224" name="Text Box 8"/>
          <p:cNvSpPr txBox="1">
            <a:spLocks noChangeArrowheads="1"/>
          </p:cNvSpPr>
          <p:nvPr/>
        </p:nvSpPr>
        <p:spPr bwMode="auto">
          <a:xfrm>
            <a:off x="0" y="152400"/>
            <a:ext cx="9144000" cy="1189038"/>
          </a:xfrm>
          <a:prstGeom prst="rect">
            <a:avLst/>
          </a:prstGeom>
          <a:noFill/>
          <a:ln w="9525">
            <a:noFill/>
            <a:miter lim="800000"/>
            <a:headEnd/>
            <a:tailEnd/>
          </a:ln>
          <a:effectLst/>
        </p:spPr>
        <p:txBody>
          <a:bodyPr>
            <a:spAutoFit/>
          </a:bodyPr>
          <a:lstStyle/>
          <a:p>
            <a:pPr algn="ctr"/>
            <a:r>
              <a:rPr lang="en-US" sz="4000" b="1">
                <a:solidFill>
                  <a:srgbClr val="FFFF00"/>
                </a:solidFill>
              </a:rPr>
              <a:t>SCIENCE</a:t>
            </a:r>
            <a:r>
              <a:rPr lang="en-US" sz="4000">
                <a:solidFill>
                  <a:srgbClr val="FFFF00"/>
                </a:solidFill>
              </a:rPr>
              <a:t> </a:t>
            </a:r>
            <a:r>
              <a:rPr lang="en-US" sz="3200">
                <a:solidFill>
                  <a:srgbClr val="FFFF00"/>
                </a:solidFill>
              </a:rPr>
              <a:t> </a:t>
            </a:r>
          </a:p>
          <a:p>
            <a:pPr algn="ctr"/>
            <a:r>
              <a:rPr lang="en-US" sz="3200">
                <a:solidFill>
                  <a:srgbClr val="FFFF00"/>
                </a:solidFill>
              </a:rPr>
              <a:t>Documenting Health and Transportation Links</a:t>
            </a:r>
            <a:r>
              <a:rPr lang="en-US" sz="320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905000"/>
            <a:ext cx="8763000" cy="838200"/>
          </a:xfrm>
        </p:spPr>
        <p:txBody>
          <a:bodyPr/>
          <a:lstStyle/>
          <a:p>
            <a:r>
              <a:rPr lang="en-US" sz="2400">
                <a:solidFill>
                  <a:schemeClr val="bg1"/>
                </a:solidFill>
              </a:rPr>
              <a:t>Safe Routes to School:  Benefits for the Larger Community</a:t>
            </a:r>
          </a:p>
        </p:txBody>
      </p:sp>
      <p:sp>
        <p:nvSpPr>
          <p:cNvPr id="10244" name="Text Box 4"/>
          <p:cNvSpPr txBox="1">
            <a:spLocks noChangeArrowheads="1"/>
          </p:cNvSpPr>
          <p:nvPr/>
        </p:nvSpPr>
        <p:spPr bwMode="auto">
          <a:xfrm>
            <a:off x="4098925" y="3694113"/>
            <a:ext cx="184150" cy="366712"/>
          </a:xfrm>
          <a:prstGeom prst="rect">
            <a:avLst/>
          </a:prstGeom>
          <a:noFill/>
          <a:ln w="9525">
            <a:noFill/>
            <a:miter lim="800000"/>
            <a:headEnd/>
            <a:tailEnd/>
          </a:ln>
          <a:effectLst/>
        </p:spPr>
        <p:txBody>
          <a:bodyPr wrap="none">
            <a:spAutoFit/>
          </a:bodyPr>
          <a:lstStyle/>
          <a:p>
            <a:endParaRPr lang="en-US"/>
          </a:p>
        </p:txBody>
      </p:sp>
      <p:pic>
        <p:nvPicPr>
          <p:cNvPr id="10245" name="Picture 5"/>
          <p:cNvPicPr>
            <a:picLocks noChangeAspect="1" noChangeArrowheads="1"/>
          </p:cNvPicPr>
          <p:nvPr/>
        </p:nvPicPr>
        <p:blipFill>
          <a:blip r:embed="rId2" cstate="print"/>
          <a:srcRect/>
          <a:stretch>
            <a:fillRect/>
          </a:stretch>
        </p:blipFill>
        <p:spPr bwMode="auto">
          <a:xfrm>
            <a:off x="0" y="2819400"/>
            <a:ext cx="4343400" cy="3332163"/>
          </a:xfrm>
          <a:prstGeom prst="rect">
            <a:avLst/>
          </a:prstGeom>
          <a:noFill/>
          <a:ln w="9525">
            <a:noFill/>
            <a:miter lim="800000"/>
            <a:headEnd/>
            <a:tailEnd/>
          </a:ln>
        </p:spPr>
      </p:pic>
      <p:sp>
        <p:nvSpPr>
          <p:cNvPr id="10246" name="Text Box 6"/>
          <p:cNvSpPr txBox="1">
            <a:spLocks noChangeArrowheads="1"/>
          </p:cNvSpPr>
          <p:nvPr/>
        </p:nvSpPr>
        <p:spPr bwMode="auto">
          <a:xfrm>
            <a:off x="6994525" y="4303713"/>
            <a:ext cx="184150" cy="366712"/>
          </a:xfrm>
          <a:prstGeom prst="rect">
            <a:avLst/>
          </a:prstGeom>
          <a:noFill/>
          <a:ln w="9525">
            <a:noFill/>
            <a:miter lim="800000"/>
            <a:headEnd/>
            <a:tailEnd/>
          </a:ln>
          <a:effectLst/>
        </p:spPr>
        <p:txBody>
          <a:bodyPr wrap="none">
            <a:spAutoFit/>
          </a:bodyPr>
          <a:lstStyle/>
          <a:p>
            <a:endParaRPr lang="en-US"/>
          </a:p>
        </p:txBody>
      </p:sp>
      <p:pic>
        <p:nvPicPr>
          <p:cNvPr id="10247" name="Picture 7"/>
          <p:cNvPicPr>
            <a:picLocks noChangeAspect="1" noChangeArrowheads="1"/>
          </p:cNvPicPr>
          <p:nvPr/>
        </p:nvPicPr>
        <p:blipFill>
          <a:blip r:embed="rId3" cstate="print"/>
          <a:srcRect/>
          <a:stretch>
            <a:fillRect/>
          </a:stretch>
        </p:blipFill>
        <p:spPr bwMode="auto">
          <a:xfrm>
            <a:off x="4695825" y="2819400"/>
            <a:ext cx="4448175" cy="3354388"/>
          </a:xfrm>
          <a:prstGeom prst="rect">
            <a:avLst/>
          </a:prstGeom>
          <a:noFill/>
          <a:ln w="9525">
            <a:noFill/>
            <a:miter lim="800000"/>
            <a:headEnd/>
            <a:tailEnd/>
          </a:ln>
        </p:spPr>
      </p:pic>
      <p:sp>
        <p:nvSpPr>
          <p:cNvPr id="10248" name="Text Box 8"/>
          <p:cNvSpPr txBox="1">
            <a:spLocks noChangeArrowheads="1"/>
          </p:cNvSpPr>
          <p:nvPr/>
        </p:nvSpPr>
        <p:spPr bwMode="auto">
          <a:xfrm>
            <a:off x="381000" y="6324600"/>
            <a:ext cx="8293745" cy="369332"/>
          </a:xfrm>
          <a:prstGeom prst="rect">
            <a:avLst/>
          </a:prstGeom>
          <a:noFill/>
          <a:ln w="9525">
            <a:noFill/>
            <a:miter lim="800000"/>
            <a:headEnd/>
            <a:tailEnd/>
          </a:ln>
          <a:effectLst/>
        </p:spPr>
        <p:txBody>
          <a:bodyPr wrap="none">
            <a:spAutoFit/>
          </a:bodyPr>
          <a:lstStyle/>
          <a:p>
            <a:r>
              <a:rPr lang="en-US" dirty="0">
                <a:solidFill>
                  <a:schemeClr val="bg1"/>
                </a:solidFill>
              </a:rPr>
              <a:t>Watson </a:t>
            </a:r>
            <a:r>
              <a:rPr lang="en-US" dirty="0" smtClean="0">
                <a:solidFill>
                  <a:schemeClr val="bg1"/>
                </a:solidFill>
              </a:rPr>
              <a:t>M, </a:t>
            </a:r>
            <a:r>
              <a:rPr lang="en-US" dirty="0">
                <a:solidFill>
                  <a:schemeClr val="bg1"/>
                </a:solidFill>
              </a:rPr>
              <a:t>Dannenberg </a:t>
            </a:r>
            <a:r>
              <a:rPr lang="en-US" dirty="0" smtClean="0">
                <a:solidFill>
                  <a:schemeClr val="bg1"/>
                </a:solidFill>
              </a:rPr>
              <a:t>AL. </a:t>
            </a:r>
            <a:r>
              <a:rPr lang="en-US" i="1" dirty="0" smtClean="0">
                <a:solidFill>
                  <a:schemeClr val="bg1"/>
                </a:solidFill>
              </a:rPr>
              <a:t>Preventing </a:t>
            </a:r>
            <a:r>
              <a:rPr lang="en-US" i="1" dirty="0">
                <a:solidFill>
                  <a:schemeClr val="bg1"/>
                </a:solidFill>
              </a:rPr>
              <a:t>Chronic </a:t>
            </a:r>
            <a:r>
              <a:rPr lang="en-US" i="1" dirty="0" smtClean="0">
                <a:solidFill>
                  <a:schemeClr val="bg1"/>
                </a:solidFill>
              </a:rPr>
              <a:t>Disease</a:t>
            </a:r>
            <a:r>
              <a:rPr lang="en-US" dirty="0" smtClean="0">
                <a:solidFill>
                  <a:schemeClr val="bg1"/>
                </a:solidFill>
              </a:rPr>
              <a:t>. July 2008; 5(3):A90</a:t>
            </a:r>
            <a:endParaRPr lang="en-US" dirty="0">
              <a:solidFill>
                <a:schemeClr val="bg1"/>
              </a:solidFill>
            </a:endParaRPr>
          </a:p>
        </p:txBody>
      </p:sp>
      <p:sp>
        <p:nvSpPr>
          <p:cNvPr id="10249" name="Text Box 9"/>
          <p:cNvSpPr txBox="1">
            <a:spLocks noChangeArrowheads="1"/>
          </p:cNvSpPr>
          <p:nvPr/>
        </p:nvSpPr>
        <p:spPr bwMode="auto">
          <a:xfrm>
            <a:off x="457200" y="228600"/>
            <a:ext cx="8153400" cy="1250950"/>
          </a:xfrm>
          <a:prstGeom prst="rect">
            <a:avLst/>
          </a:prstGeom>
          <a:noFill/>
          <a:ln w="9525">
            <a:noFill/>
            <a:miter lim="800000"/>
            <a:headEnd/>
            <a:tailEnd/>
          </a:ln>
          <a:effectLst/>
        </p:spPr>
        <p:txBody>
          <a:bodyPr>
            <a:spAutoFit/>
          </a:bodyPr>
          <a:lstStyle/>
          <a:p>
            <a:pPr algn="ctr"/>
            <a:r>
              <a:rPr lang="en-US" sz="4000" b="1">
                <a:solidFill>
                  <a:srgbClr val="FFFF00"/>
                </a:solidFill>
              </a:rPr>
              <a:t>SCIENCE</a:t>
            </a:r>
            <a:r>
              <a:rPr lang="en-US" sz="3600">
                <a:solidFill>
                  <a:srgbClr val="FFFF00"/>
                </a:solidFill>
              </a:rPr>
              <a:t> </a:t>
            </a:r>
          </a:p>
          <a:p>
            <a:pPr algn="ctr"/>
            <a:r>
              <a:rPr lang="en-US" sz="3600">
                <a:solidFill>
                  <a:srgbClr val="FFFF00"/>
                </a:solidFill>
              </a:rPr>
              <a:t> Using GIS to Examine Health Impacts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r>
              <a:rPr lang="en-US"/>
              <a:t>Slide </a:t>
            </a:r>
            <a:fld id="{DAA2A65B-6304-4C8E-9C2F-C33B836AB609}" type="slidenum">
              <a:rPr lang="en-US"/>
              <a:pPr/>
              <a:t>33</a:t>
            </a:fld>
            <a:endParaRPr lang="en-US"/>
          </a:p>
        </p:txBody>
      </p:sp>
      <p:sp>
        <p:nvSpPr>
          <p:cNvPr id="316418" name="Rectangle 2"/>
          <p:cNvSpPr>
            <a:spLocks noGrp="1" noChangeArrowheads="1"/>
          </p:cNvSpPr>
          <p:nvPr>
            <p:ph type="title" idx="4294967295"/>
          </p:nvPr>
        </p:nvSpPr>
        <p:spPr>
          <a:xfrm>
            <a:off x="762000" y="228600"/>
            <a:ext cx="7391400" cy="1143000"/>
          </a:xfrm>
        </p:spPr>
        <p:txBody>
          <a:bodyPr/>
          <a:lstStyle/>
          <a:p>
            <a:r>
              <a:rPr lang="en-US" dirty="0" smtClean="0">
                <a:solidFill>
                  <a:srgbClr val="FFFF00"/>
                </a:solidFill>
              </a:rPr>
              <a:t>SURVEILLANCE</a:t>
            </a:r>
            <a:endParaRPr lang="en-US" dirty="0">
              <a:solidFill>
                <a:srgbClr val="FFFF00"/>
              </a:solidFill>
            </a:endParaRPr>
          </a:p>
        </p:txBody>
      </p:sp>
      <p:sp>
        <p:nvSpPr>
          <p:cNvPr id="316419" name="Rectangle 3"/>
          <p:cNvSpPr>
            <a:spLocks noGrp="1" noChangeArrowheads="1"/>
          </p:cNvSpPr>
          <p:nvPr>
            <p:ph type="body" idx="4294967295"/>
          </p:nvPr>
        </p:nvSpPr>
        <p:spPr>
          <a:xfrm>
            <a:off x="304800" y="1371600"/>
            <a:ext cx="4800600" cy="4876800"/>
          </a:xfrm>
        </p:spPr>
        <p:txBody>
          <a:bodyPr/>
          <a:lstStyle/>
          <a:p>
            <a:r>
              <a:rPr lang="en-US" dirty="0" smtClean="0">
                <a:solidFill>
                  <a:schemeClr val="bg1"/>
                </a:solidFill>
              </a:rPr>
              <a:t>Alliance for Biking and Walking Benchmarking </a:t>
            </a:r>
            <a:r>
              <a:rPr lang="en-US" dirty="0" smtClean="0">
                <a:solidFill>
                  <a:schemeClr val="bg1"/>
                </a:solidFill>
              </a:rPr>
              <a:t>project</a:t>
            </a:r>
          </a:p>
          <a:p>
            <a:r>
              <a:rPr lang="en-US" dirty="0" smtClean="0">
                <a:solidFill>
                  <a:schemeClr val="bg1"/>
                </a:solidFill>
              </a:rPr>
              <a:t>Existing </a:t>
            </a:r>
            <a:r>
              <a:rPr lang="en-US" dirty="0" smtClean="0">
                <a:solidFill>
                  <a:schemeClr val="bg1"/>
                </a:solidFill>
              </a:rPr>
              <a:t>data from 50 states and 50 cities on walking and bicycling and their relation to obesity and other health outcomes</a:t>
            </a:r>
            <a:endParaRPr lang="en-US" dirty="0">
              <a:solidFill>
                <a:schemeClr val="bg1"/>
              </a:solidFill>
            </a:endParaRPr>
          </a:p>
          <a:p>
            <a:pPr lvl="1"/>
            <a:endParaRPr lang="en-US" dirty="0"/>
          </a:p>
          <a:p>
            <a:pPr lvl="1"/>
            <a:endParaRPr lang="en-US" dirty="0"/>
          </a:p>
          <a:p>
            <a:pPr>
              <a:buFont typeface="Arial" charset="0"/>
              <a:buNone/>
            </a:pPr>
            <a:endParaRPr lang="en-US" dirty="0"/>
          </a:p>
          <a:p>
            <a:endParaRPr lang="en-US" dirty="0"/>
          </a:p>
        </p:txBody>
      </p:sp>
      <p:sp>
        <p:nvSpPr>
          <p:cNvPr id="316420" name="Text Box 4"/>
          <p:cNvSpPr txBox="1">
            <a:spLocks noChangeArrowheads="1"/>
          </p:cNvSpPr>
          <p:nvPr/>
        </p:nvSpPr>
        <p:spPr bwMode="auto">
          <a:xfrm>
            <a:off x="1371600" y="6172200"/>
            <a:ext cx="6477000" cy="381000"/>
          </a:xfrm>
          <a:prstGeom prst="rect">
            <a:avLst/>
          </a:prstGeom>
          <a:noFill/>
          <a:ln w="9525">
            <a:noFill/>
            <a:miter lim="800000"/>
            <a:headEnd/>
            <a:tailEnd/>
          </a:ln>
        </p:spPr>
        <p:txBody>
          <a:bodyPr>
            <a:spAutoFit/>
          </a:bodyPr>
          <a:lstStyle/>
          <a:p>
            <a:r>
              <a:rPr lang="en-US" sz="2800" baseline="-25000" dirty="0">
                <a:solidFill>
                  <a:schemeClr val="bg1"/>
                </a:solidFill>
                <a:latin typeface="Arial" charset="0"/>
              </a:rPr>
              <a:t>peoplepoweredmovement.org/</a:t>
            </a:r>
            <a:r>
              <a:rPr lang="en-US" sz="2800" baseline="-25000" dirty="0" err="1">
                <a:solidFill>
                  <a:schemeClr val="bg1"/>
                </a:solidFill>
                <a:latin typeface="Arial" charset="0"/>
              </a:rPr>
              <a:t>pdf</a:t>
            </a:r>
            <a:r>
              <a:rPr lang="en-US" sz="2800" baseline="-25000" dirty="0">
                <a:solidFill>
                  <a:schemeClr val="bg1"/>
                </a:solidFill>
                <a:latin typeface="Arial" charset="0"/>
              </a:rPr>
              <a:t>/benchmarking2007.pd</a:t>
            </a:r>
            <a:r>
              <a:rPr lang="en-US" sz="2800" baseline="-25000" dirty="0">
                <a:latin typeface="Arial" charset="0"/>
              </a:rPr>
              <a:t>f</a:t>
            </a:r>
          </a:p>
        </p:txBody>
      </p:sp>
      <p:pic>
        <p:nvPicPr>
          <p:cNvPr id="499714" name="Picture 2" descr="Benchmarking Report Cover">
            <a:hlinkClick r:id="rId3"/>
          </p:cNvPr>
          <p:cNvPicPr>
            <a:picLocks noChangeAspect="1" noChangeArrowheads="1"/>
          </p:cNvPicPr>
          <p:nvPr/>
        </p:nvPicPr>
        <p:blipFill>
          <a:blip r:embed="rId4" cstate="print"/>
          <a:srcRect/>
          <a:stretch>
            <a:fillRect/>
          </a:stretch>
        </p:blipFill>
        <p:spPr bwMode="auto">
          <a:xfrm>
            <a:off x="5410200" y="1219200"/>
            <a:ext cx="3733800" cy="470459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457200" y="1524000"/>
            <a:ext cx="5334000" cy="4997450"/>
          </a:xfrm>
          <a:prstGeom prst="rect">
            <a:avLst/>
          </a:prstGeom>
          <a:noFill/>
          <a:ln w="12700" cap="sq">
            <a:noFill/>
            <a:miter lim="800000"/>
            <a:headEnd type="none" w="sm" len="sm"/>
            <a:tailEnd type="none" w="sm" len="sm"/>
          </a:ln>
          <a:effectLst/>
        </p:spPr>
      </p:pic>
      <p:sp>
        <p:nvSpPr>
          <p:cNvPr id="15365" name="Text Box 5"/>
          <p:cNvSpPr txBox="1">
            <a:spLocks noChangeArrowheads="1"/>
          </p:cNvSpPr>
          <p:nvPr/>
        </p:nvSpPr>
        <p:spPr bwMode="auto">
          <a:xfrm>
            <a:off x="5943600" y="2743200"/>
            <a:ext cx="1387475" cy="366713"/>
          </a:xfrm>
          <a:prstGeom prst="rect">
            <a:avLst/>
          </a:prstGeom>
          <a:noFill/>
          <a:ln w="9525">
            <a:noFill/>
            <a:miter lim="800000"/>
            <a:headEnd/>
            <a:tailEnd/>
          </a:ln>
          <a:effectLst/>
        </p:spPr>
        <p:txBody>
          <a:bodyPr>
            <a:spAutoFit/>
          </a:bodyPr>
          <a:lstStyle/>
          <a:p>
            <a:endParaRPr lang="en-US"/>
          </a:p>
        </p:txBody>
      </p:sp>
      <p:sp>
        <p:nvSpPr>
          <p:cNvPr id="15366" name="Text Box 6"/>
          <p:cNvSpPr txBox="1">
            <a:spLocks noChangeArrowheads="1"/>
          </p:cNvSpPr>
          <p:nvPr/>
        </p:nvSpPr>
        <p:spPr bwMode="auto">
          <a:xfrm>
            <a:off x="4267200" y="2590800"/>
            <a:ext cx="4419600" cy="3805238"/>
          </a:xfrm>
          <a:prstGeom prst="rect">
            <a:avLst/>
          </a:prstGeom>
          <a:solidFill>
            <a:srgbClr val="0000FF"/>
          </a:solidFill>
          <a:ln w="9525">
            <a:noFill/>
            <a:miter lim="800000"/>
            <a:headEnd/>
            <a:tailEnd/>
          </a:ln>
          <a:effectLst/>
        </p:spPr>
        <p:txBody>
          <a:bodyPr>
            <a:spAutoFit/>
          </a:bodyPr>
          <a:lstStyle/>
          <a:p>
            <a:pPr>
              <a:buFontTx/>
              <a:buChar char="•"/>
            </a:pPr>
            <a:r>
              <a:rPr lang="en-US" sz="2800">
                <a:solidFill>
                  <a:srgbClr val="FFFF00"/>
                </a:solidFill>
              </a:rPr>
              <a:t> </a:t>
            </a:r>
            <a:r>
              <a:rPr lang="en-US" sz="2400" u="sng">
                <a:solidFill>
                  <a:srgbClr val="FFFF00"/>
                </a:solidFill>
              </a:rPr>
              <a:t>LEED for Neighborhood Development</a:t>
            </a:r>
            <a:r>
              <a:rPr lang="en-US" sz="2400">
                <a:solidFill>
                  <a:srgbClr val="FFFF00"/>
                </a:solidFill>
              </a:rPr>
              <a:t> Rating System integrates the principles of smart growth, urbanism, public health, and green building into the first national standard for neighborhood design </a:t>
            </a:r>
          </a:p>
          <a:p>
            <a:pPr>
              <a:buFontTx/>
              <a:buChar char="•"/>
            </a:pPr>
            <a:endParaRPr lang="en-US" sz="2400">
              <a:solidFill>
                <a:srgbClr val="FFFF00"/>
              </a:solidFill>
            </a:endParaRPr>
          </a:p>
          <a:p>
            <a:pPr>
              <a:buFontTx/>
              <a:buChar char="•"/>
            </a:pPr>
            <a:r>
              <a:rPr lang="en-US" sz="2400">
                <a:solidFill>
                  <a:srgbClr val="FFFF00"/>
                </a:solidFill>
              </a:rPr>
              <a:t> Supported in part by NCEH and EPA</a:t>
            </a:r>
            <a:endParaRPr lang="en-US" sz="2400"/>
          </a:p>
        </p:txBody>
      </p:sp>
      <p:sp>
        <p:nvSpPr>
          <p:cNvPr id="15367" name="Text Box 7"/>
          <p:cNvSpPr txBox="1">
            <a:spLocks noChangeArrowheads="1"/>
          </p:cNvSpPr>
          <p:nvPr/>
        </p:nvSpPr>
        <p:spPr bwMode="auto">
          <a:xfrm>
            <a:off x="2133600" y="6461125"/>
            <a:ext cx="6783388" cy="396875"/>
          </a:xfrm>
          <a:prstGeom prst="rect">
            <a:avLst/>
          </a:prstGeom>
          <a:noFill/>
          <a:ln w="9525">
            <a:noFill/>
            <a:miter lim="800000"/>
            <a:headEnd/>
            <a:tailEnd/>
          </a:ln>
          <a:effectLst/>
        </p:spPr>
        <p:txBody>
          <a:bodyPr wrap="none">
            <a:spAutoFit/>
          </a:bodyPr>
          <a:lstStyle/>
          <a:p>
            <a:r>
              <a:rPr lang="en-US" sz="2000">
                <a:solidFill>
                  <a:schemeClr val="bg1"/>
                </a:solidFill>
              </a:rPr>
              <a:t>http://www.usgbc.org/DisplayPage.aspx?CMSPageID=148</a:t>
            </a:r>
          </a:p>
        </p:txBody>
      </p:sp>
      <p:sp>
        <p:nvSpPr>
          <p:cNvPr id="15368" name="Text Box 8"/>
          <p:cNvSpPr txBox="1">
            <a:spLocks noChangeArrowheads="1"/>
          </p:cNvSpPr>
          <p:nvPr/>
        </p:nvSpPr>
        <p:spPr bwMode="auto">
          <a:xfrm>
            <a:off x="1895475" y="130175"/>
            <a:ext cx="5365750" cy="1250950"/>
          </a:xfrm>
          <a:prstGeom prst="rect">
            <a:avLst/>
          </a:prstGeom>
          <a:noFill/>
          <a:ln w="9525">
            <a:noFill/>
            <a:miter lim="800000"/>
            <a:headEnd/>
            <a:tailEnd/>
          </a:ln>
          <a:effectLst/>
        </p:spPr>
        <p:txBody>
          <a:bodyPr wrap="none">
            <a:spAutoFit/>
          </a:bodyPr>
          <a:lstStyle/>
          <a:p>
            <a:pPr algn="ctr"/>
            <a:r>
              <a:rPr lang="en-US" sz="4000" b="1">
                <a:solidFill>
                  <a:srgbClr val="FFFF00"/>
                </a:solidFill>
              </a:rPr>
              <a:t>PARTNERSHIPS</a:t>
            </a:r>
            <a:r>
              <a:rPr lang="en-US" sz="4000">
                <a:solidFill>
                  <a:srgbClr val="FFFF00"/>
                </a:solidFill>
              </a:rPr>
              <a:t/>
            </a:r>
            <a:br>
              <a:rPr lang="en-US" sz="4000">
                <a:solidFill>
                  <a:srgbClr val="FFFF00"/>
                </a:solidFill>
              </a:rPr>
            </a:br>
            <a:r>
              <a:rPr lang="en-US" sz="3600">
                <a:solidFill>
                  <a:srgbClr val="FFFF00"/>
                </a:solidFill>
              </a:rPr>
              <a:t> Working with Developers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p:cNvSpPr>
            <a:spLocks noChangeArrowheads="1"/>
          </p:cNvSpPr>
          <p:nvPr/>
        </p:nvSpPr>
        <p:spPr bwMode="auto">
          <a:xfrm>
            <a:off x="228600" y="1524000"/>
            <a:ext cx="6248400" cy="4648200"/>
          </a:xfrm>
          <a:prstGeom prst="ellipse">
            <a:avLst/>
          </a:prstGeom>
          <a:solidFill>
            <a:srgbClr val="FFFF99"/>
          </a:solidFill>
          <a:ln w="9525">
            <a:solidFill>
              <a:srgbClr val="FFFF00"/>
            </a:solidFill>
            <a:round/>
            <a:headEnd/>
            <a:tailEnd/>
          </a:ln>
        </p:spPr>
        <p:txBody>
          <a:bodyPr wrap="none" anchor="ctr"/>
          <a:lstStyle/>
          <a:p>
            <a:endParaRPr lang="en-US"/>
          </a:p>
        </p:txBody>
      </p:sp>
      <p:sp>
        <p:nvSpPr>
          <p:cNvPr id="46083" name="Oval 3"/>
          <p:cNvSpPr>
            <a:spLocks noChangeArrowheads="1"/>
          </p:cNvSpPr>
          <p:nvPr/>
        </p:nvSpPr>
        <p:spPr bwMode="auto">
          <a:xfrm>
            <a:off x="2362200" y="1447800"/>
            <a:ext cx="6477000" cy="4648200"/>
          </a:xfrm>
          <a:prstGeom prst="ellipse">
            <a:avLst/>
          </a:prstGeom>
          <a:solidFill>
            <a:srgbClr val="33CCCC">
              <a:alpha val="41176"/>
            </a:srgbClr>
          </a:solidFill>
          <a:ln w="9525">
            <a:solidFill>
              <a:srgbClr val="008080"/>
            </a:solidFill>
            <a:round/>
            <a:headEnd/>
            <a:tailEnd/>
          </a:ln>
        </p:spPr>
        <p:txBody>
          <a:bodyPr wrap="none" anchor="ctr"/>
          <a:lstStyle/>
          <a:p>
            <a:endParaRPr lang="en-US"/>
          </a:p>
        </p:txBody>
      </p:sp>
      <p:sp>
        <p:nvSpPr>
          <p:cNvPr id="46084" name="Text Box 4"/>
          <p:cNvSpPr txBox="1">
            <a:spLocks noChangeArrowheads="1"/>
          </p:cNvSpPr>
          <p:nvPr/>
        </p:nvSpPr>
        <p:spPr bwMode="auto">
          <a:xfrm>
            <a:off x="6629400" y="6096000"/>
            <a:ext cx="15240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rPr>
              <a:t>Healthy</a:t>
            </a:r>
          </a:p>
        </p:txBody>
      </p:sp>
      <p:sp>
        <p:nvSpPr>
          <p:cNvPr id="46085" name="Text Box 5"/>
          <p:cNvSpPr txBox="1">
            <a:spLocks noChangeArrowheads="1"/>
          </p:cNvSpPr>
          <p:nvPr/>
        </p:nvSpPr>
        <p:spPr bwMode="auto">
          <a:xfrm>
            <a:off x="762000" y="2133600"/>
            <a:ext cx="2209800" cy="3254375"/>
          </a:xfrm>
          <a:prstGeom prst="rect">
            <a:avLst/>
          </a:prstGeom>
          <a:noFill/>
          <a:ln w="9525">
            <a:noFill/>
            <a:miter lim="800000"/>
            <a:headEnd/>
            <a:tailEnd/>
          </a:ln>
        </p:spPr>
        <p:txBody>
          <a:bodyPr>
            <a:spAutoFit/>
          </a:bodyPr>
          <a:lstStyle/>
          <a:p>
            <a:pPr>
              <a:spcBef>
                <a:spcPct val="50000"/>
              </a:spcBef>
            </a:pPr>
            <a:r>
              <a:rPr lang="en-US" b="1"/>
              <a:t>          </a:t>
            </a:r>
          </a:p>
          <a:p>
            <a:pPr>
              <a:spcBef>
                <a:spcPct val="50000"/>
              </a:spcBef>
            </a:pPr>
            <a:r>
              <a:rPr lang="en-US" b="1"/>
              <a:t>Unplug unused electronics</a:t>
            </a:r>
          </a:p>
          <a:p>
            <a:pPr>
              <a:spcBef>
                <a:spcPct val="50000"/>
              </a:spcBef>
            </a:pPr>
            <a:r>
              <a:rPr lang="en-US" b="1"/>
              <a:t>Recycle newspapers</a:t>
            </a:r>
          </a:p>
          <a:p>
            <a:pPr>
              <a:spcBef>
                <a:spcPct val="50000"/>
              </a:spcBef>
            </a:pPr>
            <a:r>
              <a:rPr lang="en-US" b="1"/>
              <a:t>Install solar panels</a:t>
            </a:r>
          </a:p>
          <a:p>
            <a:pPr>
              <a:spcBef>
                <a:spcPct val="50000"/>
              </a:spcBef>
            </a:pPr>
            <a:endParaRPr lang="en-US" b="1"/>
          </a:p>
          <a:p>
            <a:pPr>
              <a:spcBef>
                <a:spcPct val="50000"/>
              </a:spcBef>
            </a:pPr>
            <a:endParaRPr lang="en-US" b="1"/>
          </a:p>
        </p:txBody>
      </p:sp>
      <p:sp>
        <p:nvSpPr>
          <p:cNvPr id="46086" name="Text Box 6"/>
          <p:cNvSpPr txBox="1">
            <a:spLocks noChangeArrowheads="1"/>
          </p:cNvSpPr>
          <p:nvPr/>
        </p:nvSpPr>
        <p:spPr bwMode="auto">
          <a:xfrm>
            <a:off x="3352800" y="2133600"/>
            <a:ext cx="2667000" cy="3939540"/>
          </a:xfrm>
          <a:prstGeom prst="rect">
            <a:avLst/>
          </a:prstGeom>
          <a:noFill/>
          <a:ln w="9525">
            <a:noFill/>
            <a:miter lim="800000"/>
            <a:headEnd/>
            <a:tailEnd/>
          </a:ln>
        </p:spPr>
        <p:txBody>
          <a:bodyPr>
            <a:spAutoFit/>
          </a:bodyPr>
          <a:lstStyle/>
          <a:p>
            <a:pPr>
              <a:spcBef>
                <a:spcPct val="50000"/>
              </a:spcBef>
            </a:pPr>
            <a:r>
              <a:rPr lang="en-US" sz="2000" b="1" dirty="0" smtClean="0"/>
              <a:t>Build and use walking and biking infrastructure</a:t>
            </a:r>
            <a:endParaRPr lang="en-US" sz="2000" b="1" dirty="0"/>
          </a:p>
          <a:p>
            <a:pPr>
              <a:spcBef>
                <a:spcPct val="50000"/>
              </a:spcBef>
            </a:pPr>
            <a:r>
              <a:rPr lang="en-US" sz="2000" b="1" dirty="0"/>
              <a:t>Use non-toxic cleaners</a:t>
            </a:r>
          </a:p>
          <a:p>
            <a:pPr>
              <a:spcBef>
                <a:spcPct val="50000"/>
              </a:spcBef>
            </a:pPr>
            <a:r>
              <a:rPr lang="en-US" sz="2000" b="1" dirty="0"/>
              <a:t>Take the stairs</a:t>
            </a:r>
          </a:p>
          <a:p>
            <a:pPr>
              <a:spcBef>
                <a:spcPct val="50000"/>
              </a:spcBef>
            </a:pPr>
            <a:r>
              <a:rPr lang="en-US" sz="2000" b="1" dirty="0"/>
              <a:t>Plant trees</a:t>
            </a:r>
          </a:p>
          <a:p>
            <a:pPr>
              <a:spcBef>
                <a:spcPct val="50000"/>
              </a:spcBef>
            </a:pPr>
            <a:r>
              <a:rPr lang="en-US" sz="2000" b="1" dirty="0"/>
              <a:t>Buy locally grown organic food</a:t>
            </a:r>
          </a:p>
          <a:p>
            <a:pPr>
              <a:spcBef>
                <a:spcPct val="50000"/>
              </a:spcBef>
            </a:pPr>
            <a:endParaRPr lang="en-US" sz="2000" dirty="0"/>
          </a:p>
        </p:txBody>
      </p:sp>
      <p:sp>
        <p:nvSpPr>
          <p:cNvPr id="46087" name="Text Box 7"/>
          <p:cNvSpPr txBox="1">
            <a:spLocks noChangeArrowheads="1"/>
          </p:cNvSpPr>
          <p:nvPr/>
        </p:nvSpPr>
        <p:spPr bwMode="auto">
          <a:xfrm>
            <a:off x="0" y="473075"/>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FF00"/>
                </a:solidFill>
              </a:rPr>
              <a:t>Green, Sustainable and Healthy Actions</a:t>
            </a:r>
          </a:p>
        </p:txBody>
      </p:sp>
      <p:sp>
        <p:nvSpPr>
          <p:cNvPr id="46088" name="Text Box 8"/>
          <p:cNvSpPr txBox="1">
            <a:spLocks noChangeArrowheads="1"/>
          </p:cNvSpPr>
          <p:nvPr/>
        </p:nvSpPr>
        <p:spPr bwMode="auto">
          <a:xfrm>
            <a:off x="6553200" y="2438400"/>
            <a:ext cx="1981200" cy="2428875"/>
          </a:xfrm>
          <a:prstGeom prst="rect">
            <a:avLst/>
          </a:prstGeom>
          <a:noFill/>
          <a:ln w="9525">
            <a:noFill/>
            <a:miter lim="800000"/>
            <a:headEnd/>
            <a:tailEnd/>
          </a:ln>
        </p:spPr>
        <p:txBody>
          <a:bodyPr>
            <a:spAutoFit/>
          </a:bodyPr>
          <a:lstStyle/>
          <a:p>
            <a:pPr>
              <a:spcBef>
                <a:spcPct val="50000"/>
              </a:spcBef>
            </a:pPr>
            <a:r>
              <a:rPr lang="en-US" b="1">
                <a:solidFill>
                  <a:schemeClr val="bg1"/>
                </a:solidFill>
              </a:rPr>
              <a:t>Get regular exercise</a:t>
            </a:r>
          </a:p>
          <a:p>
            <a:pPr>
              <a:spcBef>
                <a:spcPct val="50000"/>
              </a:spcBef>
            </a:pPr>
            <a:r>
              <a:rPr lang="en-US" b="1">
                <a:solidFill>
                  <a:schemeClr val="bg1"/>
                </a:solidFill>
              </a:rPr>
              <a:t>Get adequate sleep </a:t>
            </a:r>
          </a:p>
          <a:p>
            <a:pPr>
              <a:spcBef>
                <a:spcPct val="50000"/>
              </a:spcBef>
            </a:pPr>
            <a:r>
              <a:rPr lang="en-US" b="1">
                <a:solidFill>
                  <a:schemeClr val="bg1"/>
                </a:solidFill>
              </a:rPr>
              <a:t>Eat a low-salt diet</a:t>
            </a:r>
          </a:p>
          <a:p>
            <a:pPr>
              <a:spcBef>
                <a:spcPct val="50000"/>
              </a:spcBef>
            </a:pPr>
            <a:endParaRPr lang="en-US">
              <a:solidFill>
                <a:schemeClr val="bg1"/>
              </a:solidFill>
            </a:endParaRPr>
          </a:p>
        </p:txBody>
      </p:sp>
      <p:sp>
        <p:nvSpPr>
          <p:cNvPr id="46089" name="Line 9"/>
          <p:cNvSpPr>
            <a:spLocks noChangeShapeType="1"/>
          </p:cNvSpPr>
          <p:nvPr/>
        </p:nvSpPr>
        <p:spPr bwMode="auto">
          <a:xfrm flipV="1">
            <a:off x="1447800" y="5562600"/>
            <a:ext cx="457200" cy="685800"/>
          </a:xfrm>
          <a:prstGeom prst="line">
            <a:avLst/>
          </a:prstGeom>
          <a:noFill/>
          <a:ln w="41275">
            <a:solidFill>
              <a:srgbClr val="C0C0C0"/>
            </a:solidFill>
            <a:round/>
            <a:headEnd/>
            <a:tailEnd type="arrow" w="sm" len="med"/>
          </a:ln>
        </p:spPr>
        <p:txBody>
          <a:bodyPr/>
          <a:lstStyle/>
          <a:p>
            <a:endParaRPr lang="en-US"/>
          </a:p>
        </p:txBody>
      </p:sp>
      <p:sp>
        <p:nvSpPr>
          <p:cNvPr id="46090" name="Line 10"/>
          <p:cNvSpPr>
            <a:spLocks noChangeShapeType="1"/>
          </p:cNvSpPr>
          <p:nvPr/>
        </p:nvSpPr>
        <p:spPr bwMode="auto">
          <a:xfrm flipH="1" flipV="1">
            <a:off x="6705600" y="5638800"/>
            <a:ext cx="381000" cy="533400"/>
          </a:xfrm>
          <a:prstGeom prst="line">
            <a:avLst/>
          </a:prstGeom>
          <a:noFill/>
          <a:ln w="41275">
            <a:solidFill>
              <a:srgbClr val="C0C0C0"/>
            </a:solidFill>
            <a:round/>
            <a:headEnd/>
            <a:tailEnd type="arrow" w="sm" len="med"/>
          </a:ln>
        </p:spPr>
        <p:txBody>
          <a:bodyPr/>
          <a:lstStyle/>
          <a:p>
            <a:endParaRPr lang="en-US"/>
          </a:p>
        </p:txBody>
      </p:sp>
      <p:sp>
        <p:nvSpPr>
          <p:cNvPr id="46091" name="Rectangle 11"/>
          <p:cNvSpPr>
            <a:spLocks noChangeArrowheads="1"/>
          </p:cNvSpPr>
          <p:nvPr/>
        </p:nvSpPr>
        <p:spPr bwMode="auto">
          <a:xfrm>
            <a:off x="228600" y="6248400"/>
            <a:ext cx="3548063" cy="457200"/>
          </a:xfrm>
          <a:prstGeom prst="rect">
            <a:avLst/>
          </a:prstGeom>
          <a:noFill/>
          <a:ln w="9525">
            <a:noFill/>
            <a:miter lim="800000"/>
            <a:headEnd/>
            <a:tailEnd/>
          </a:ln>
        </p:spPr>
        <p:txBody>
          <a:bodyPr wrap="none">
            <a:spAutoFit/>
          </a:bodyPr>
          <a:lstStyle/>
          <a:p>
            <a:pPr>
              <a:spcBef>
                <a:spcPct val="50000"/>
              </a:spcBef>
            </a:pPr>
            <a:r>
              <a:rPr lang="en-US" sz="2400" b="1">
                <a:solidFill>
                  <a:schemeClr val="bg1"/>
                </a:solidFill>
              </a:rPr>
              <a:t>Green and Sustainable</a:t>
            </a:r>
            <a:r>
              <a:rPr lang="en-US"/>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191000" y="228600"/>
            <a:ext cx="4648200" cy="1600200"/>
          </a:xfrm>
        </p:spPr>
        <p:txBody>
          <a:bodyPr/>
          <a:lstStyle/>
          <a:p>
            <a:r>
              <a:rPr lang="en-US" sz="2400" b="1">
                <a:solidFill>
                  <a:srgbClr val="FFFFCC"/>
                </a:solidFill>
              </a:rPr>
              <a:t>Community design choices can be used to promote human health</a:t>
            </a:r>
            <a:r>
              <a:rPr lang="en-US" sz="2800" b="1">
                <a:solidFill>
                  <a:srgbClr val="FFFFCC"/>
                </a:solidFill>
              </a:rPr>
              <a:t> </a:t>
            </a:r>
          </a:p>
        </p:txBody>
      </p:sp>
      <p:pic>
        <p:nvPicPr>
          <p:cNvPr id="335875" name="Picture 3" descr="P6180215"/>
          <p:cNvPicPr>
            <a:picLocks noChangeAspect="1" noChangeArrowheads="1"/>
          </p:cNvPicPr>
          <p:nvPr/>
        </p:nvPicPr>
        <p:blipFill>
          <a:blip r:embed="rId2" cstate="print"/>
          <a:srcRect/>
          <a:stretch>
            <a:fillRect/>
          </a:stretch>
        </p:blipFill>
        <p:spPr bwMode="auto">
          <a:xfrm rot="21600000">
            <a:off x="4267200" y="1905000"/>
            <a:ext cx="4343400" cy="3360738"/>
          </a:xfrm>
          <a:prstGeom prst="rect">
            <a:avLst/>
          </a:prstGeom>
          <a:noFill/>
        </p:spPr>
      </p:pic>
      <p:sp>
        <p:nvSpPr>
          <p:cNvPr id="335876" name="Text Box 4"/>
          <p:cNvSpPr txBox="1">
            <a:spLocks noChangeArrowheads="1"/>
          </p:cNvSpPr>
          <p:nvPr/>
        </p:nvSpPr>
        <p:spPr bwMode="auto">
          <a:xfrm>
            <a:off x="457200" y="5334000"/>
            <a:ext cx="8382000" cy="1200329"/>
          </a:xfrm>
          <a:prstGeom prst="rect">
            <a:avLst/>
          </a:prstGeom>
          <a:noFill/>
          <a:ln w="12700" cap="sq">
            <a:noFill/>
            <a:miter lim="800000"/>
            <a:headEnd type="none" w="sm" len="sm"/>
            <a:tailEnd type="none" w="sm" len="sm"/>
          </a:ln>
          <a:effectLst/>
        </p:spPr>
        <p:txBody>
          <a:bodyPr>
            <a:spAutoFit/>
          </a:bodyPr>
          <a:lstStyle/>
          <a:p>
            <a:pPr algn="ctr" eaLnBrk="0" hangingPunct="0"/>
            <a:r>
              <a:rPr lang="en-US" sz="3600" b="1" dirty="0">
                <a:solidFill>
                  <a:srgbClr val="FFFF00"/>
                </a:solidFill>
              </a:rPr>
              <a:t>www.cdc.gov/healthyplaces</a:t>
            </a:r>
            <a:r>
              <a:rPr lang="en-US" sz="3600" dirty="0"/>
              <a:t> </a:t>
            </a:r>
            <a:r>
              <a:rPr lang="en-US" sz="3600" b="1" dirty="0" smtClean="0">
                <a:solidFill>
                  <a:srgbClr val="FFFF00"/>
                </a:solidFill>
              </a:rPr>
              <a:t>www.epa.gov/smartgrowth</a:t>
            </a:r>
            <a:endParaRPr lang="en-US" sz="3600" b="1" dirty="0">
              <a:solidFill>
                <a:srgbClr val="FFFF00"/>
              </a:solidFill>
            </a:endParaRPr>
          </a:p>
        </p:txBody>
      </p:sp>
      <p:sp>
        <p:nvSpPr>
          <p:cNvPr id="335877" name="Text Box 5"/>
          <p:cNvSpPr txBox="1">
            <a:spLocks noChangeArrowheads="1"/>
          </p:cNvSpPr>
          <p:nvPr/>
        </p:nvSpPr>
        <p:spPr bwMode="auto">
          <a:xfrm>
            <a:off x="2041525" y="3360738"/>
            <a:ext cx="184150" cy="762000"/>
          </a:xfrm>
          <a:prstGeom prst="rect">
            <a:avLst/>
          </a:prstGeom>
          <a:noFill/>
          <a:ln w="12700" cap="sq">
            <a:noFill/>
            <a:miter lim="800000"/>
            <a:headEnd type="none" w="sm" len="sm"/>
            <a:tailEnd type="none" w="sm" len="sm"/>
          </a:ln>
          <a:effectLst/>
        </p:spPr>
        <p:txBody>
          <a:bodyPr wrap="none">
            <a:spAutoFit/>
          </a:bodyPr>
          <a:lstStyle/>
          <a:p>
            <a:pPr algn="ctr" eaLnBrk="0" hangingPunct="0"/>
            <a:endParaRPr lang="en-US" sz="4400">
              <a:solidFill>
                <a:schemeClr val="tx2"/>
              </a:solidFill>
              <a:latin typeface="Tahoma" pitchFamily="34" charset="0"/>
            </a:endParaRPr>
          </a:p>
        </p:txBody>
      </p:sp>
      <p:pic>
        <p:nvPicPr>
          <p:cNvPr id="335878" name="Picture 6" descr="015_15"/>
          <p:cNvPicPr>
            <a:picLocks noGrp="1" noChangeAspect="1" noChangeArrowheads="1"/>
          </p:cNvPicPr>
          <p:nvPr>
            <p:ph sz="half" idx="2"/>
          </p:nvPr>
        </p:nvPicPr>
        <p:blipFill>
          <a:blip r:embed="rId3" cstate="print">
            <a:lum contrast="6000"/>
          </a:blip>
          <a:srcRect/>
          <a:stretch>
            <a:fillRect/>
          </a:stretch>
        </p:blipFill>
        <p:spPr>
          <a:xfrm>
            <a:off x="0" y="0"/>
            <a:ext cx="3657600" cy="5257800"/>
          </a:xfrm>
          <a:noFill/>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09600" y="609600"/>
            <a:ext cx="7772400" cy="838200"/>
          </a:xfrm>
        </p:spPr>
        <p:txBody>
          <a:bodyPr/>
          <a:lstStyle/>
          <a:p>
            <a:r>
              <a:rPr lang="en-US" sz="4000">
                <a:solidFill>
                  <a:srgbClr val="FFFF00"/>
                </a:solidFill>
              </a:rPr>
              <a:t>Walkable Community Designs:  Connectivity and Physical Activity</a:t>
            </a:r>
          </a:p>
        </p:txBody>
      </p:sp>
      <p:pic>
        <p:nvPicPr>
          <p:cNvPr id="114691" name="Picture 3"/>
          <p:cNvPicPr>
            <a:picLocks noChangeArrowheads="1"/>
          </p:cNvPicPr>
          <p:nvPr/>
        </p:nvPicPr>
        <p:blipFill>
          <a:blip r:embed="rId3" cstate="print"/>
          <a:srcRect/>
          <a:stretch>
            <a:fillRect/>
          </a:stretch>
        </p:blipFill>
        <p:spPr bwMode="auto">
          <a:xfrm>
            <a:off x="3733800" y="1828800"/>
            <a:ext cx="5181600" cy="4576763"/>
          </a:xfrm>
          <a:prstGeom prst="rect">
            <a:avLst/>
          </a:prstGeom>
          <a:noFill/>
          <a:ln w="9525">
            <a:noFill/>
            <a:miter lim="800000"/>
            <a:headEnd/>
            <a:tailEnd/>
          </a:ln>
          <a:effectLst/>
        </p:spPr>
      </p:pic>
      <p:sp>
        <p:nvSpPr>
          <p:cNvPr id="114692" name="Text Box 4"/>
          <p:cNvSpPr txBox="1">
            <a:spLocks noChangeArrowheads="1"/>
          </p:cNvSpPr>
          <p:nvPr/>
        </p:nvSpPr>
        <p:spPr bwMode="auto">
          <a:xfrm>
            <a:off x="838200" y="2438400"/>
            <a:ext cx="2209800" cy="860425"/>
          </a:xfrm>
          <a:prstGeom prst="rect">
            <a:avLst/>
          </a:prstGeom>
          <a:noFill/>
          <a:ln w="38100" cap="sq">
            <a:solidFill>
              <a:srgbClr val="FFFF00"/>
            </a:solidFill>
            <a:miter lim="800000"/>
            <a:headEnd type="none" w="sm" len="sm"/>
            <a:tailEnd type="none" w="sm" len="sm"/>
          </a:ln>
          <a:effectLst/>
        </p:spPr>
        <p:txBody>
          <a:bodyPr>
            <a:spAutoFit/>
          </a:bodyPr>
          <a:lstStyle/>
          <a:p>
            <a:pPr eaLnBrk="0" hangingPunct="0">
              <a:spcBef>
                <a:spcPct val="50000"/>
              </a:spcBef>
            </a:pPr>
            <a:r>
              <a:rPr lang="en-US" sz="2400">
                <a:solidFill>
                  <a:schemeClr val="bg1"/>
                </a:solidFill>
                <a:latin typeface="Tahoma" pitchFamily="34" charset="0"/>
              </a:rPr>
              <a:t>Suburban Development</a:t>
            </a:r>
          </a:p>
        </p:txBody>
      </p:sp>
      <p:sp>
        <p:nvSpPr>
          <p:cNvPr id="114693" name="Text Box 5"/>
          <p:cNvSpPr txBox="1">
            <a:spLocks noChangeArrowheads="1"/>
          </p:cNvSpPr>
          <p:nvPr/>
        </p:nvSpPr>
        <p:spPr bwMode="auto">
          <a:xfrm>
            <a:off x="762000" y="4648200"/>
            <a:ext cx="2133600" cy="860425"/>
          </a:xfrm>
          <a:prstGeom prst="rect">
            <a:avLst/>
          </a:prstGeom>
          <a:noFill/>
          <a:ln w="38100" cap="sq">
            <a:solidFill>
              <a:srgbClr val="FFFF00"/>
            </a:solidFill>
            <a:miter lim="800000"/>
            <a:headEnd type="none" w="sm" len="sm"/>
            <a:tailEnd type="none" w="sm" len="sm"/>
          </a:ln>
          <a:effectLst/>
        </p:spPr>
        <p:txBody>
          <a:bodyPr>
            <a:spAutoFit/>
          </a:bodyPr>
          <a:lstStyle/>
          <a:p>
            <a:pPr eaLnBrk="0" hangingPunct="0">
              <a:spcBef>
                <a:spcPct val="50000"/>
              </a:spcBef>
            </a:pPr>
            <a:r>
              <a:rPr lang="en-US" sz="2400">
                <a:solidFill>
                  <a:schemeClr val="bg1"/>
                </a:solidFill>
                <a:latin typeface="Tahoma" pitchFamily="34" charset="0"/>
              </a:rPr>
              <a:t>Traditional Neighborhood</a:t>
            </a:r>
          </a:p>
        </p:txBody>
      </p:sp>
      <p:sp>
        <p:nvSpPr>
          <p:cNvPr id="114694" name="Line 6"/>
          <p:cNvSpPr>
            <a:spLocks noChangeShapeType="1"/>
          </p:cNvSpPr>
          <p:nvPr/>
        </p:nvSpPr>
        <p:spPr bwMode="auto">
          <a:xfrm>
            <a:off x="3200400" y="2819400"/>
            <a:ext cx="457200" cy="0"/>
          </a:xfrm>
          <a:prstGeom prst="line">
            <a:avLst/>
          </a:prstGeom>
          <a:noFill/>
          <a:ln w="63500" cap="sq">
            <a:solidFill>
              <a:srgbClr val="FFFF00"/>
            </a:solidFill>
            <a:round/>
            <a:headEnd type="none" w="sm" len="sm"/>
            <a:tailEnd type="arrow" w="sm" len="sm"/>
          </a:ln>
          <a:effectLst/>
        </p:spPr>
        <p:txBody>
          <a:bodyPr/>
          <a:lstStyle/>
          <a:p>
            <a:endParaRPr lang="en-US"/>
          </a:p>
        </p:txBody>
      </p:sp>
      <p:sp>
        <p:nvSpPr>
          <p:cNvPr id="114695" name="Line 7"/>
          <p:cNvSpPr>
            <a:spLocks noChangeShapeType="1"/>
          </p:cNvSpPr>
          <p:nvPr/>
        </p:nvSpPr>
        <p:spPr bwMode="auto">
          <a:xfrm>
            <a:off x="3048000" y="5105400"/>
            <a:ext cx="533400" cy="0"/>
          </a:xfrm>
          <a:prstGeom prst="line">
            <a:avLst/>
          </a:prstGeom>
          <a:noFill/>
          <a:ln w="63500" cap="sq">
            <a:solidFill>
              <a:srgbClr val="FFFF00"/>
            </a:solidFill>
            <a:round/>
            <a:headEnd type="none" w="sm" len="sm"/>
            <a:tailEnd type="arrow" w="sm" len="sm"/>
          </a:ln>
          <a:effectLst/>
        </p:spPr>
        <p:txBody>
          <a:bodyPr/>
          <a:lstStyle/>
          <a:p>
            <a:endParaRPr lang="en-US"/>
          </a:p>
        </p:txBody>
      </p:sp>
      <p:sp>
        <p:nvSpPr>
          <p:cNvPr id="114696" name="Text Box 8"/>
          <p:cNvSpPr txBox="1">
            <a:spLocks noChangeArrowheads="1"/>
          </p:cNvSpPr>
          <p:nvPr/>
        </p:nvSpPr>
        <p:spPr bwMode="auto">
          <a:xfrm>
            <a:off x="381000" y="6096000"/>
            <a:ext cx="2835275" cy="517525"/>
          </a:xfrm>
          <a:prstGeom prst="rect">
            <a:avLst/>
          </a:prstGeom>
          <a:noFill/>
          <a:ln w="9525">
            <a:noFill/>
            <a:miter lim="800000"/>
            <a:headEnd/>
            <a:tailEnd/>
          </a:ln>
          <a:effectLst/>
        </p:spPr>
        <p:txBody>
          <a:bodyPr>
            <a:spAutoFit/>
          </a:bodyPr>
          <a:lstStyle/>
          <a:p>
            <a:r>
              <a:rPr lang="en-US" sz="1400">
                <a:solidFill>
                  <a:srgbClr val="FFFF00"/>
                </a:solidFill>
              </a:rPr>
              <a:t>Drawing by Duany Plater Zyberk,</a:t>
            </a:r>
          </a:p>
          <a:p>
            <a:r>
              <a:rPr lang="en-US" sz="1400">
                <a:solidFill>
                  <a:srgbClr val="FFFF00"/>
                </a:solidFill>
              </a:rPr>
              <a:t> in ITE Journal 1989;59:17-18</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baltimoresprawl"/>
          <p:cNvPicPr>
            <a:picLocks noChangeAspect="1" noChangeArrowheads="1"/>
          </p:cNvPicPr>
          <p:nvPr/>
        </p:nvPicPr>
        <p:blipFill>
          <a:blip r:embed="rId2" cstate="print"/>
          <a:srcRect/>
          <a:stretch>
            <a:fillRect/>
          </a:stretch>
        </p:blipFill>
        <p:spPr bwMode="auto">
          <a:xfrm>
            <a:off x="0" y="381000"/>
            <a:ext cx="9144000" cy="6122988"/>
          </a:xfrm>
          <a:prstGeom prst="rect">
            <a:avLst/>
          </a:prstGeom>
          <a:noFill/>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endParaRPr lang="en-US"/>
          </a:p>
        </p:txBody>
      </p:sp>
      <p:sp>
        <p:nvSpPr>
          <p:cNvPr id="423939" name="Rectangle 3"/>
          <p:cNvSpPr>
            <a:spLocks noGrp="1" noChangeArrowheads="1"/>
          </p:cNvSpPr>
          <p:nvPr>
            <p:ph type="body" idx="1"/>
          </p:nvPr>
        </p:nvSpPr>
        <p:spPr/>
        <p:txBody>
          <a:bodyPr/>
          <a:lstStyle/>
          <a:p>
            <a:endParaRPr lang="en-US"/>
          </a:p>
        </p:txBody>
      </p:sp>
      <p:pic>
        <p:nvPicPr>
          <p:cNvPr id="423940" name="Picture 4" descr="Disconnect 12"/>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p:spPr>
      </p:pic>
      <p:sp>
        <p:nvSpPr>
          <p:cNvPr id="423941" name="Text Box 5"/>
          <p:cNvSpPr txBox="1">
            <a:spLocks noChangeArrowheads="1"/>
          </p:cNvSpPr>
          <p:nvPr/>
        </p:nvSpPr>
        <p:spPr bwMode="auto">
          <a:xfrm>
            <a:off x="6705600" y="5867400"/>
            <a:ext cx="2035175" cy="396875"/>
          </a:xfrm>
          <a:prstGeom prst="rect">
            <a:avLst/>
          </a:prstGeom>
          <a:noFill/>
          <a:ln w="9525">
            <a:noFill/>
            <a:miter lim="800000"/>
            <a:headEnd/>
            <a:tailEnd/>
          </a:ln>
          <a:effectLst/>
        </p:spPr>
        <p:txBody>
          <a:bodyPr>
            <a:spAutoFit/>
          </a:bodyPr>
          <a:lstStyle/>
          <a:p>
            <a:r>
              <a:rPr lang="en-US" sz="2000">
                <a:solidFill>
                  <a:srgbClr val="FFFF00"/>
                </a:solidFill>
              </a:rPr>
              <a:t>Durham, NC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P6180200"/>
          <p:cNvPicPr>
            <a:picLocks noChangeAspect="1" noChangeArrowheads="1"/>
          </p:cNvPicPr>
          <p:nvPr/>
        </p:nvPicPr>
        <p:blipFill>
          <a:blip r:embed="rId2" cstate="print"/>
          <a:srcRect/>
          <a:stretch>
            <a:fillRect/>
          </a:stretch>
        </p:blipFill>
        <p:spPr bwMode="auto">
          <a:xfrm>
            <a:off x="0" y="1962150"/>
            <a:ext cx="5410200" cy="4395788"/>
          </a:xfrm>
          <a:prstGeom prst="rect">
            <a:avLst/>
          </a:prstGeom>
          <a:noFill/>
        </p:spPr>
      </p:pic>
      <p:sp>
        <p:nvSpPr>
          <p:cNvPr id="302083" name="Text Box 3"/>
          <p:cNvSpPr txBox="1">
            <a:spLocks noChangeArrowheads="1"/>
          </p:cNvSpPr>
          <p:nvPr/>
        </p:nvSpPr>
        <p:spPr bwMode="auto">
          <a:xfrm>
            <a:off x="1828800" y="228600"/>
            <a:ext cx="5486400" cy="823913"/>
          </a:xfrm>
          <a:prstGeom prst="rect">
            <a:avLst/>
          </a:prstGeom>
          <a:noFill/>
          <a:ln w="9525">
            <a:noFill/>
            <a:miter lim="800000"/>
            <a:headEnd/>
            <a:tailEnd/>
          </a:ln>
          <a:effectLst/>
        </p:spPr>
        <p:txBody>
          <a:bodyPr>
            <a:spAutoFit/>
          </a:bodyPr>
          <a:lstStyle/>
          <a:p>
            <a:r>
              <a:rPr lang="en-US" sz="4800" b="1">
                <a:solidFill>
                  <a:srgbClr val="FFFF00"/>
                </a:solidFill>
              </a:rPr>
              <a:t>Access to Parks</a:t>
            </a:r>
          </a:p>
        </p:txBody>
      </p:sp>
      <p:sp>
        <p:nvSpPr>
          <p:cNvPr id="302084" name="Text Box 4"/>
          <p:cNvSpPr txBox="1">
            <a:spLocks noChangeArrowheads="1"/>
          </p:cNvSpPr>
          <p:nvPr/>
        </p:nvSpPr>
        <p:spPr bwMode="auto">
          <a:xfrm>
            <a:off x="1355725" y="4227513"/>
            <a:ext cx="184150" cy="366712"/>
          </a:xfrm>
          <a:prstGeom prst="rect">
            <a:avLst/>
          </a:prstGeom>
          <a:noFill/>
          <a:ln w="9525">
            <a:noFill/>
            <a:miter lim="800000"/>
            <a:headEnd/>
            <a:tailEnd/>
          </a:ln>
          <a:effectLst/>
        </p:spPr>
        <p:txBody>
          <a:bodyPr wrap="none">
            <a:spAutoFit/>
          </a:bodyPr>
          <a:lstStyle/>
          <a:p>
            <a:endParaRPr lang="en-US"/>
          </a:p>
        </p:txBody>
      </p:sp>
      <p:pic>
        <p:nvPicPr>
          <p:cNvPr id="302085" name="Picture 5" descr="00a401c57e83$e6244780$1302a8c0@Systemax"/>
          <p:cNvPicPr>
            <a:picLocks noChangeAspect="1" noChangeArrowheads="1"/>
          </p:cNvPicPr>
          <p:nvPr/>
        </p:nvPicPr>
        <p:blipFill>
          <a:blip r:embed="rId3" cstate="print"/>
          <a:srcRect/>
          <a:stretch>
            <a:fillRect/>
          </a:stretch>
        </p:blipFill>
        <p:spPr bwMode="auto">
          <a:xfrm>
            <a:off x="5622925" y="1371600"/>
            <a:ext cx="3521075" cy="5334000"/>
          </a:xfrm>
          <a:prstGeom prst="rect">
            <a:avLst/>
          </a:prstGeom>
          <a:noFill/>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6" name="Picture 2"/>
          <p:cNvPicPr>
            <a:picLocks noChangeAspect="1" noChangeArrowheads="1"/>
          </p:cNvPicPr>
          <p:nvPr/>
        </p:nvPicPr>
        <p:blipFill>
          <a:blip r:embed="rId2" cstate="print"/>
          <a:srcRect/>
          <a:stretch>
            <a:fillRect/>
          </a:stretch>
        </p:blipFill>
        <p:spPr bwMode="auto">
          <a:xfrm>
            <a:off x="5486400" y="1600200"/>
            <a:ext cx="3190875" cy="4800600"/>
          </a:xfrm>
          <a:prstGeom prst="rect">
            <a:avLst/>
          </a:prstGeom>
          <a:noFill/>
          <a:ln w="9525">
            <a:noFill/>
            <a:miter lim="800000"/>
            <a:headEnd/>
            <a:tailEnd/>
          </a:ln>
          <a:effectLst/>
        </p:spPr>
      </p:pic>
      <p:pic>
        <p:nvPicPr>
          <p:cNvPr id="441347" name="Picture 3"/>
          <p:cNvPicPr>
            <a:picLocks noChangeAspect="1" noChangeArrowheads="1"/>
          </p:cNvPicPr>
          <p:nvPr/>
        </p:nvPicPr>
        <p:blipFill>
          <a:blip r:embed="rId3" cstate="print"/>
          <a:srcRect/>
          <a:stretch>
            <a:fillRect/>
          </a:stretch>
        </p:blipFill>
        <p:spPr bwMode="auto">
          <a:xfrm>
            <a:off x="304800" y="4267200"/>
            <a:ext cx="4705350" cy="1962150"/>
          </a:xfrm>
          <a:prstGeom prst="rect">
            <a:avLst/>
          </a:prstGeom>
          <a:noFill/>
          <a:ln w="9525">
            <a:noFill/>
            <a:miter lim="800000"/>
            <a:headEnd/>
            <a:tailEnd/>
          </a:ln>
          <a:effectLst/>
        </p:spPr>
      </p:pic>
      <p:sp>
        <p:nvSpPr>
          <p:cNvPr id="441348" name="Text Box 4"/>
          <p:cNvSpPr txBox="1">
            <a:spLocks noChangeArrowheads="1"/>
          </p:cNvSpPr>
          <p:nvPr/>
        </p:nvSpPr>
        <p:spPr bwMode="auto">
          <a:xfrm>
            <a:off x="381000" y="6400800"/>
            <a:ext cx="4419600" cy="304800"/>
          </a:xfrm>
          <a:prstGeom prst="rect">
            <a:avLst/>
          </a:prstGeom>
          <a:noFill/>
          <a:ln w="9525">
            <a:noFill/>
            <a:miter lim="800000"/>
            <a:headEnd/>
            <a:tailEnd/>
          </a:ln>
          <a:effectLst/>
        </p:spPr>
        <p:txBody>
          <a:bodyPr>
            <a:spAutoFit/>
          </a:bodyPr>
          <a:lstStyle/>
          <a:p>
            <a:pPr>
              <a:spcBef>
                <a:spcPct val="50000"/>
              </a:spcBef>
            </a:pPr>
            <a:r>
              <a:rPr lang="en-US" sz="1400">
                <a:solidFill>
                  <a:schemeClr val="bg1"/>
                </a:solidFill>
              </a:rPr>
              <a:t>Source: Atlanta Journal-Constitution, March 10, 2006</a:t>
            </a:r>
          </a:p>
        </p:txBody>
      </p:sp>
      <p:pic>
        <p:nvPicPr>
          <p:cNvPr id="441349" name="Picture 5"/>
          <p:cNvPicPr>
            <a:picLocks noChangeAspect="1" noChangeArrowheads="1"/>
          </p:cNvPicPr>
          <p:nvPr/>
        </p:nvPicPr>
        <p:blipFill>
          <a:blip r:embed="rId4" cstate="print"/>
          <a:srcRect/>
          <a:stretch>
            <a:fillRect/>
          </a:stretch>
        </p:blipFill>
        <p:spPr bwMode="auto">
          <a:xfrm>
            <a:off x="457200" y="1600200"/>
            <a:ext cx="4362450" cy="609600"/>
          </a:xfrm>
          <a:prstGeom prst="rect">
            <a:avLst/>
          </a:prstGeom>
          <a:noFill/>
          <a:ln w="9525">
            <a:noFill/>
            <a:miter lim="800000"/>
            <a:headEnd/>
            <a:tailEnd/>
          </a:ln>
          <a:effectLst/>
        </p:spPr>
      </p:pic>
      <p:sp>
        <p:nvSpPr>
          <p:cNvPr id="441350" name="Rectangle 6"/>
          <p:cNvSpPr>
            <a:spLocks noGrp="1" noChangeArrowheads="1"/>
          </p:cNvSpPr>
          <p:nvPr>
            <p:ph type="title"/>
          </p:nvPr>
        </p:nvSpPr>
        <p:spPr/>
        <p:txBody>
          <a:bodyPr/>
          <a:lstStyle/>
          <a:p>
            <a:r>
              <a:rPr lang="en-US" sz="3600" b="1">
                <a:solidFill>
                  <a:srgbClr val="FFFF00"/>
                </a:solidFill>
                <a:latin typeface="Times New Roman" pitchFamily="18" charset="0"/>
              </a:rPr>
              <a:t>Transportation Planning </a:t>
            </a:r>
            <a:br>
              <a:rPr lang="en-US" sz="3600" b="1">
                <a:solidFill>
                  <a:srgbClr val="FFFF00"/>
                </a:solidFill>
                <a:latin typeface="Times New Roman" pitchFamily="18" charset="0"/>
              </a:rPr>
            </a:br>
            <a:r>
              <a:rPr lang="en-US" sz="3600" b="1">
                <a:solidFill>
                  <a:srgbClr val="FFFF00"/>
                </a:solidFill>
                <a:latin typeface="Times New Roman" pitchFamily="18" charset="0"/>
              </a:rPr>
              <a:t>and Land Use Choices</a:t>
            </a:r>
          </a:p>
        </p:txBody>
      </p:sp>
      <p:pic>
        <p:nvPicPr>
          <p:cNvPr id="441351" name="Picture 7"/>
          <p:cNvPicPr>
            <a:picLocks noChangeAspect="1" noChangeArrowheads="1"/>
          </p:cNvPicPr>
          <p:nvPr/>
        </p:nvPicPr>
        <p:blipFill>
          <a:blip r:embed="rId5" cstate="print"/>
          <a:srcRect/>
          <a:stretch>
            <a:fillRect/>
          </a:stretch>
        </p:blipFill>
        <p:spPr bwMode="auto">
          <a:xfrm>
            <a:off x="2362200" y="2590800"/>
            <a:ext cx="2616200" cy="1320800"/>
          </a:xfrm>
          <a:prstGeom prst="rect">
            <a:avLst/>
          </a:prstGeom>
          <a:noFill/>
          <a:ln w="9525">
            <a:noFill/>
            <a:miter lim="800000"/>
            <a:headEnd/>
            <a:tailEnd/>
          </a:ln>
          <a:effectLst/>
        </p:spPr>
      </p:pic>
      <p:pic>
        <p:nvPicPr>
          <p:cNvPr id="441352" name="Picture 8"/>
          <p:cNvPicPr>
            <a:picLocks noChangeAspect="1" noChangeArrowheads="1"/>
          </p:cNvPicPr>
          <p:nvPr/>
        </p:nvPicPr>
        <p:blipFill>
          <a:blip r:embed="rId6" cstate="print"/>
          <a:srcRect/>
          <a:stretch>
            <a:fillRect/>
          </a:stretch>
        </p:blipFill>
        <p:spPr bwMode="auto">
          <a:xfrm>
            <a:off x="304800" y="2438400"/>
            <a:ext cx="1981200"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P1010107"/>
          <p:cNvPicPr>
            <a:picLocks noChangeAspect="1" noChangeArrowheads="1"/>
          </p:cNvPicPr>
          <p:nvPr/>
        </p:nvPicPr>
        <p:blipFill>
          <a:blip r:embed="rId2" cstate="print"/>
          <a:srcRect/>
          <a:stretch>
            <a:fillRect/>
          </a:stretch>
        </p:blipFill>
        <p:spPr bwMode="auto">
          <a:xfrm>
            <a:off x="0" y="2667000"/>
            <a:ext cx="4419600" cy="3771900"/>
          </a:xfrm>
          <a:prstGeom prst="rect">
            <a:avLst/>
          </a:prstGeom>
          <a:noFill/>
        </p:spPr>
      </p:pic>
      <p:pic>
        <p:nvPicPr>
          <p:cNvPr id="3" name="Picture 2" descr="Img0013"/>
          <p:cNvPicPr>
            <a:picLocks noChangeAspect="1" noChangeArrowheads="1"/>
          </p:cNvPicPr>
          <p:nvPr/>
        </p:nvPicPr>
        <p:blipFill>
          <a:blip r:embed="rId3" cstate="print"/>
          <a:srcRect/>
          <a:stretch>
            <a:fillRect/>
          </a:stretch>
        </p:blipFill>
        <p:spPr bwMode="auto">
          <a:xfrm>
            <a:off x="4634204" y="2667000"/>
            <a:ext cx="4509796" cy="3810000"/>
          </a:xfrm>
          <a:prstGeom prst="rect">
            <a:avLst/>
          </a:prstGeom>
          <a:noFill/>
        </p:spPr>
      </p:pic>
      <p:sp>
        <p:nvSpPr>
          <p:cNvPr id="4" name="TextBox 3"/>
          <p:cNvSpPr txBox="1"/>
          <p:nvPr/>
        </p:nvSpPr>
        <p:spPr>
          <a:xfrm>
            <a:off x="1279748" y="609600"/>
            <a:ext cx="6758774" cy="1323439"/>
          </a:xfrm>
          <a:prstGeom prst="rect">
            <a:avLst/>
          </a:prstGeom>
          <a:noFill/>
        </p:spPr>
        <p:txBody>
          <a:bodyPr wrap="none" rtlCol="0">
            <a:spAutoFit/>
          </a:bodyPr>
          <a:lstStyle/>
          <a:p>
            <a:pPr algn="ctr"/>
            <a:r>
              <a:rPr lang="en-US" sz="4000" b="1" dirty="0" smtClean="0">
                <a:solidFill>
                  <a:srgbClr val="FFFF00"/>
                </a:solidFill>
              </a:rPr>
              <a:t>Transportation Design</a:t>
            </a:r>
          </a:p>
          <a:p>
            <a:pPr algn="ctr"/>
            <a:r>
              <a:rPr lang="en-US" sz="4000" b="1" dirty="0" smtClean="0">
                <a:solidFill>
                  <a:srgbClr val="FFFF00"/>
                </a:solidFill>
              </a:rPr>
              <a:t> to Discourage Physical Activity</a:t>
            </a:r>
            <a:endParaRPr lang="en-US" sz="4000"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5096</TotalTime>
  <Words>1636</Words>
  <Application>Microsoft Office PowerPoint</Application>
  <PresentationFormat>On-screen Show (4:3)</PresentationFormat>
  <Paragraphs>343</Paragraphs>
  <Slides>36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Default Design</vt:lpstr>
      <vt:lpstr>Photo House</vt:lpstr>
      <vt:lpstr>Chart</vt:lpstr>
      <vt:lpstr>Overview of Health and the Built Environment</vt:lpstr>
      <vt:lpstr>Factors that Affect Health </vt:lpstr>
      <vt:lpstr>Community Design and Health</vt:lpstr>
      <vt:lpstr>Walkable Community Designs:  Connectivity and Physical Activity</vt:lpstr>
      <vt:lpstr>Slide 5</vt:lpstr>
      <vt:lpstr>Slide 6</vt:lpstr>
      <vt:lpstr>Slide 7</vt:lpstr>
      <vt:lpstr>Transportation Planning  and Land Use Choices</vt:lpstr>
      <vt:lpstr>Slide 9</vt:lpstr>
      <vt:lpstr>Cooper River Bridge, Charleston, SC</vt:lpstr>
      <vt:lpstr>Increasing Bicycle Use, Portland, OR</vt:lpstr>
      <vt:lpstr>Slide 12</vt:lpstr>
      <vt:lpstr>Slide 13</vt:lpstr>
      <vt:lpstr>  Children Walking to School </vt:lpstr>
      <vt:lpstr>Asthma and Air Pollution</vt:lpstr>
      <vt:lpstr>Water Quality</vt:lpstr>
      <vt:lpstr>Deaths and Injuries to Motor Vehicle Occupants and Pedestrians</vt:lpstr>
      <vt:lpstr>Mental Health Issues that may Relate to Community Design</vt:lpstr>
      <vt:lpstr>Social Capital</vt:lpstr>
      <vt:lpstr>Design Principles to  Address Climate Change</vt:lpstr>
      <vt:lpstr>Smart Growth is Likely to Feature:</vt:lpstr>
      <vt:lpstr>What Smart Growth “Is” And “Is Not”</vt:lpstr>
      <vt:lpstr>Development Patterns</vt:lpstr>
      <vt:lpstr>Health Impact Assessment</vt:lpstr>
      <vt:lpstr> Health Impact Assessment Definition</vt:lpstr>
      <vt:lpstr>A Vision of  Health Impact Assessment</vt:lpstr>
      <vt:lpstr>Steps in Conducting an HIA</vt:lpstr>
      <vt:lpstr>Slide 28</vt:lpstr>
      <vt:lpstr>HIAs of Projects and Policies</vt:lpstr>
      <vt:lpstr>HIA of Housing Redevelopment Projects Rajiv Bhatia, San Francisco Health Department</vt:lpstr>
      <vt:lpstr>Minutes of Walking To and  From Public Transit Per Day</vt:lpstr>
      <vt:lpstr>Safe Routes to School:  Benefits for the Larger Community</vt:lpstr>
      <vt:lpstr>SURVEILLANCE</vt:lpstr>
      <vt:lpstr>Slide 34</vt:lpstr>
      <vt:lpstr>Slide 35</vt:lpstr>
      <vt:lpstr>Community design choices can be used to promote human health </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tsc7</dc:creator>
  <cp:lastModifiedBy>Andrew Dannenberg</cp:lastModifiedBy>
  <cp:revision>173</cp:revision>
  <dcterms:created xsi:type="dcterms:W3CDTF">2003-10-31T18:21:43Z</dcterms:created>
  <dcterms:modified xsi:type="dcterms:W3CDTF">2011-01-03T19:09:41Z</dcterms:modified>
</cp:coreProperties>
</file>