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59" r:id="rId5"/>
    <p:sldId id="260" r:id="rId6"/>
    <p:sldId id="262" r:id="rId7"/>
    <p:sldId id="268" r:id="rId8"/>
    <p:sldId id="264" r:id="rId9"/>
    <p:sldId id="267" r:id="rId10"/>
    <p:sldId id="265" r:id="rId11"/>
    <p:sldId id="269" r:id="rId12"/>
    <p:sldId id="270" r:id="rId13"/>
    <p:sldId id="308" r:id="rId14"/>
    <p:sldId id="271" r:id="rId15"/>
    <p:sldId id="277" r:id="rId16"/>
    <p:sldId id="278" r:id="rId17"/>
    <p:sldId id="272" r:id="rId18"/>
    <p:sldId id="275" r:id="rId19"/>
    <p:sldId id="274" r:id="rId20"/>
    <p:sldId id="285" r:id="rId21"/>
    <p:sldId id="286" r:id="rId22"/>
    <p:sldId id="287" r:id="rId23"/>
    <p:sldId id="289" r:id="rId24"/>
    <p:sldId id="288"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57" autoAdjust="0"/>
  </p:normalViewPr>
  <p:slideViewPr>
    <p:cSldViewPr>
      <p:cViewPr varScale="1">
        <p:scale>
          <a:sx n="81" d="100"/>
          <a:sy n="81" d="100"/>
        </p:scale>
        <p:origin x="-6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85D5CE32-2A02-403E-AA78-5EC0B185A6B5}">
      <dgm:prSet phldrT="[Text]" custT="1"/>
      <dgm:spPr/>
      <dgm:t>
        <a:bodyPr/>
        <a:lstStyle/>
        <a:p>
          <a:r>
            <a:rPr lang="en-US" sz="1800" dirty="0" smtClean="0">
              <a:solidFill>
                <a:schemeClr val="bg1"/>
              </a:solidFill>
            </a:rPr>
            <a:t>Academic researchers</a:t>
          </a:r>
          <a:endParaRPr lang="en-US" sz="1800" dirty="0">
            <a:solidFill>
              <a:schemeClr val="bg1"/>
            </a:solidFill>
          </a:endParaRPr>
        </a:p>
      </dgm:t>
    </dgm:pt>
    <dgm:pt modelId="{164F9647-A001-4FDD-9202-25CB51E070AB}" type="parTrans" cxnId="{887CB858-B646-4AC6-ACDC-8F28E726BC66}">
      <dgm:prSet/>
      <dgm:spPr/>
      <dgm:t>
        <a:bodyPr/>
        <a:lstStyle/>
        <a:p>
          <a:endParaRPr lang="en-US"/>
        </a:p>
      </dgm:t>
    </dgm:pt>
    <dgm:pt modelId="{F2995AD5-5FF0-4D89-882C-D996F5CD4BFB}" type="sibTrans" cxnId="{887CB858-B646-4AC6-ACDC-8F28E726BC66}">
      <dgm:prSet/>
      <dgm:spPr/>
      <dgm:t>
        <a:bodyPr/>
        <a:lstStyle/>
        <a:p>
          <a:endParaRPr lang="en-US"/>
        </a:p>
      </dgm:t>
    </dgm:pt>
    <dgm:pt modelId="{6300BBA6-5D7F-4A2B-A733-25E137503335}">
      <dgm:prSet phldrT="[Text]" custT="1"/>
      <dgm:spPr/>
      <dgm:t>
        <a:bodyPr/>
        <a:lstStyle/>
        <a:p>
          <a:r>
            <a:rPr lang="en-US" sz="1800" dirty="0" smtClean="0">
              <a:solidFill>
                <a:schemeClr val="bg1"/>
              </a:solidFill>
            </a:rPr>
            <a:t>Food system stakeholders &amp; advocates</a:t>
          </a:r>
          <a:endParaRPr lang="en-US" sz="1800" dirty="0">
            <a:solidFill>
              <a:schemeClr val="bg1"/>
            </a:solidFill>
          </a:endParaRPr>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826B1338-6885-4930-A91C-9F175405CAC5}">
      <dgm:prSet phldrT="[Text]" custT="1"/>
      <dgm:spPr/>
      <dgm:t>
        <a:bodyPr/>
        <a:lstStyle/>
        <a:p>
          <a:r>
            <a:rPr lang="en-US" sz="1800" dirty="0" smtClean="0">
              <a:solidFill>
                <a:schemeClr val="bg1"/>
              </a:solidFill>
            </a:rPr>
            <a:t>Residents, households, consumers </a:t>
          </a:r>
          <a:endParaRPr lang="en-US" sz="1800" dirty="0">
            <a:solidFill>
              <a:schemeClr val="bg1"/>
            </a:solidFill>
          </a:endParaRPr>
        </a:p>
      </dgm:t>
    </dgm:pt>
    <dgm:pt modelId="{4315253F-C73A-4124-ACC5-11600A39C1BB}" type="parTrans" cxnId="{4ED13F84-5C18-4034-BB5A-DF9BDFB61255}">
      <dgm:prSet/>
      <dgm:spPr/>
      <dgm:t>
        <a:bodyPr/>
        <a:lstStyle/>
        <a:p>
          <a:endParaRPr lang="en-US"/>
        </a:p>
      </dgm:t>
    </dgm:pt>
    <dgm:pt modelId="{FD781C1C-CB71-4B8B-8094-4255D4E9C204}" type="sibTrans" cxnId="{4ED13F84-5C18-4034-BB5A-DF9BDFB61255}">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19C4FB5B-BB1A-4110-8AB9-4C39E0EDF855}" type="pres">
      <dgm:prSet presAssocID="{826B1338-6885-4930-A91C-9F175405CAC5}" presName="circ3" presStyleLbl="vennNode1" presStyleIdx="2" presStyleCnt="3"/>
      <dgm:spPr/>
      <dgm:t>
        <a:bodyPr/>
        <a:lstStyle/>
        <a:p>
          <a:endParaRPr lang="en-US"/>
        </a:p>
      </dgm:t>
    </dgm:pt>
    <dgm:pt modelId="{2125405E-CF83-419F-94F5-0B638C96834C}" type="pres">
      <dgm:prSet presAssocID="{826B1338-6885-4930-A91C-9F175405CAC5}"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356028E8-D95E-4FD4-908A-F66C932BD9E5}" type="presOf" srcId="{092D021F-1DC0-4EA5-9F0E-96719029E12A}" destId="{38866754-E142-4890-B53F-7E0545361184}" srcOrd="0" destOrd="0" presId="urn:microsoft.com/office/officeart/2005/8/layout/venn1"/>
    <dgm:cxn modelId="{1F76C59D-3F7B-4A07-8196-F72D73D8573C}" type="presOf" srcId="{826B1338-6885-4930-A91C-9F175405CAC5}" destId="{2125405E-CF83-419F-94F5-0B638C96834C}" srcOrd="1" destOrd="0" presId="urn:microsoft.com/office/officeart/2005/8/layout/venn1"/>
    <dgm:cxn modelId="{4ED13F84-5C18-4034-BB5A-DF9BDFB61255}" srcId="{092D021F-1DC0-4EA5-9F0E-96719029E12A}" destId="{826B1338-6885-4930-A91C-9F175405CAC5}" srcOrd="2" destOrd="0" parTransId="{4315253F-C73A-4124-ACC5-11600A39C1BB}" sibTransId="{FD781C1C-CB71-4B8B-8094-4255D4E9C204}"/>
    <dgm:cxn modelId="{E86D5014-CD98-4EC7-82B8-51045DE4883D}" type="presOf" srcId="{6300BBA6-5D7F-4A2B-A733-25E137503335}" destId="{4E022CFD-9AFC-42FA-BDEF-003E31E92F43}" srcOrd="1" destOrd="0" presId="urn:microsoft.com/office/officeart/2005/8/layout/venn1"/>
    <dgm:cxn modelId="{C4F1B2CF-65FE-4BCF-B3DA-345514D9CB11}" type="presOf" srcId="{85D5CE32-2A02-403E-AA78-5EC0B185A6B5}" destId="{0EF252E8-AE28-4308-957C-BEF3E290661A}" srcOrd="1" destOrd="0" presId="urn:microsoft.com/office/officeart/2005/8/layout/venn1"/>
    <dgm:cxn modelId="{8B11D24E-2E3A-406C-956F-0565130F40D4}" type="presOf" srcId="{6300BBA6-5D7F-4A2B-A733-25E137503335}" destId="{64D9720E-4216-4AE1-9070-15859905B3E8}" srcOrd="0" destOrd="0" presId="urn:microsoft.com/office/officeart/2005/8/layout/venn1"/>
    <dgm:cxn modelId="{F81CE809-1805-450C-AEFF-CAAFB3912D48}" type="presOf" srcId="{826B1338-6885-4930-A91C-9F175405CAC5}" destId="{19C4FB5B-BB1A-4110-8AB9-4C39E0EDF855}" srcOrd="0" destOrd="0" presId="urn:microsoft.com/office/officeart/2005/8/layout/venn1"/>
    <dgm:cxn modelId="{ED438E12-96E5-475E-AF7B-F224F949FFE8}" type="presOf" srcId="{85D5CE32-2A02-403E-AA78-5EC0B185A6B5}" destId="{8A58524F-664B-4115-8A74-38DDC76B8DCA}" srcOrd="0" destOrd="0" presId="urn:microsoft.com/office/officeart/2005/8/layout/venn1"/>
    <dgm:cxn modelId="{3A66089D-23E3-4322-A1DB-0457986791A3}" srcId="{092D021F-1DC0-4EA5-9F0E-96719029E12A}" destId="{6300BBA6-5D7F-4A2B-A733-25E137503335}" srcOrd="1" destOrd="0" parTransId="{23F24A65-2C6B-4E6B-8ED8-DE9EADAFB18F}" sibTransId="{D4354CE7-8B70-4417-A082-3E5FF6D06C53}"/>
    <dgm:cxn modelId="{ABD0C68B-95E6-420E-8DAD-A8734107B780}" type="presParOf" srcId="{38866754-E142-4890-B53F-7E0545361184}" destId="{8A58524F-664B-4115-8A74-38DDC76B8DCA}" srcOrd="0" destOrd="0" presId="urn:microsoft.com/office/officeart/2005/8/layout/venn1"/>
    <dgm:cxn modelId="{8D2B2A64-EA08-401D-9738-1896FB60D7FE}" type="presParOf" srcId="{38866754-E142-4890-B53F-7E0545361184}" destId="{0EF252E8-AE28-4308-957C-BEF3E290661A}" srcOrd="1" destOrd="0" presId="urn:microsoft.com/office/officeart/2005/8/layout/venn1"/>
    <dgm:cxn modelId="{1B64BB8F-22DA-44A1-808E-CC6FFF59C3E1}" type="presParOf" srcId="{38866754-E142-4890-B53F-7E0545361184}" destId="{64D9720E-4216-4AE1-9070-15859905B3E8}" srcOrd="2" destOrd="0" presId="urn:microsoft.com/office/officeart/2005/8/layout/venn1"/>
    <dgm:cxn modelId="{977B8479-CE75-461B-8686-696435046900}" type="presParOf" srcId="{38866754-E142-4890-B53F-7E0545361184}" destId="{4E022CFD-9AFC-42FA-BDEF-003E31E92F43}" srcOrd="3" destOrd="0" presId="urn:microsoft.com/office/officeart/2005/8/layout/venn1"/>
    <dgm:cxn modelId="{AE294DAF-AB00-4D21-9780-01EF55539433}" type="presParOf" srcId="{38866754-E142-4890-B53F-7E0545361184}" destId="{19C4FB5B-BB1A-4110-8AB9-4C39E0EDF855}" srcOrd="4" destOrd="0" presId="urn:microsoft.com/office/officeart/2005/8/layout/venn1"/>
    <dgm:cxn modelId="{B09FBC89-3089-4B92-8F69-F73CC57C9A7D}" type="presParOf" srcId="{38866754-E142-4890-B53F-7E0545361184}" destId="{2125405E-CF83-419F-94F5-0B638C96834C}"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6300BBA6-5D7F-4A2B-A733-25E137503335}">
      <dgm:prSet phldrT="[Text]" custT="1"/>
      <dgm:spPr>
        <a:solidFill>
          <a:schemeClr val="tx2"/>
        </a:solidFill>
      </dgm:spPr>
      <dgm:t>
        <a:bodyPr/>
        <a:lstStyle/>
        <a:p>
          <a:endParaRPr lang="en-US" sz="1800" dirty="0"/>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DFD8E213-E22C-44EE-B4E3-C2C01491F928}">
      <dgm:prSet phldrT="[Text]" custT="1"/>
      <dgm:spPr>
        <a:solidFill>
          <a:schemeClr val="tx2"/>
        </a:solidFill>
      </dgm:spPr>
      <dgm:t>
        <a:bodyPr/>
        <a:lstStyle/>
        <a:p>
          <a:endParaRPr lang="en-US" sz="1800" dirty="0"/>
        </a:p>
      </dgm:t>
    </dgm:pt>
    <dgm:pt modelId="{8671E614-70C9-43BD-AC4D-671B7D19AA09}" type="parTrans" cxnId="{44108E1A-751F-421C-A025-F597EA2BAB8A}">
      <dgm:prSet/>
      <dgm:spPr/>
      <dgm:t>
        <a:bodyPr/>
        <a:lstStyle/>
        <a:p>
          <a:endParaRPr lang="en-US"/>
        </a:p>
      </dgm:t>
    </dgm:pt>
    <dgm:pt modelId="{ACD08318-8060-45D8-A6BB-EA9882967F5D}" type="sibTrans" cxnId="{44108E1A-751F-421C-A025-F597EA2BAB8A}">
      <dgm:prSet/>
      <dgm:spPr/>
      <dgm:t>
        <a:bodyPr/>
        <a:lstStyle/>
        <a:p>
          <a:endParaRPr lang="en-US"/>
        </a:p>
      </dgm:t>
    </dgm:pt>
    <dgm:pt modelId="{85D5CE32-2A02-403E-AA78-5EC0B185A6B5}">
      <dgm:prSet phldrT="[Text]" custT="1"/>
      <dgm:spPr>
        <a:solidFill>
          <a:schemeClr val="accent1"/>
        </a:solidFill>
      </dgm:spPr>
      <dgm:t>
        <a:bodyPr/>
        <a:lstStyle/>
        <a:p>
          <a:endParaRPr lang="en-US" sz="1800" dirty="0"/>
        </a:p>
      </dgm:t>
    </dgm:pt>
    <dgm:pt modelId="{F2995AD5-5FF0-4D89-882C-D996F5CD4BFB}" type="sibTrans" cxnId="{887CB858-B646-4AC6-ACDC-8F28E726BC66}">
      <dgm:prSet/>
      <dgm:spPr/>
      <dgm:t>
        <a:bodyPr/>
        <a:lstStyle/>
        <a:p>
          <a:endParaRPr lang="en-US"/>
        </a:p>
      </dgm:t>
    </dgm:pt>
    <dgm:pt modelId="{164F9647-A001-4FDD-9202-25CB51E070AB}" type="parTrans" cxnId="{887CB858-B646-4AC6-ACDC-8F28E726BC66}">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E5B3A2AA-8D51-4544-B33B-24584FFB3046}" type="pres">
      <dgm:prSet presAssocID="{DFD8E213-E22C-44EE-B4E3-C2C01491F928}" presName="circ3" presStyleLbl="vennNode1" presStyleIdx="2" presStyleCnt="3"/>
      <dgm:spPr/>
      <dgm:t>
        <a:bodyPr/>
        <a:lstStyle/>
        <a:p>
          <a:endParaRPr lang="en-US"/>
        </a:p>
      </dgm:t>
    </dgm:pt>
    <dgm:pt modelId="{42F2B5CC-677A-496B-8890-8EC620203F79}" type="pres">
      <dgm:prSet presAssocID="{DFD8E213-E22C-44EE-B4E3-C2C01491F928}"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84053E74-9706-4F25-BFE9-861329C64034}" type="presOf" srcId="{DFD8E213-E22C-44EE-B4E3-C2C01491F928}" destId="{E5B3A2AA-8D51-4544-B33B-24584FFB3046}" srcOrd="0" destOrd="0" presId="urn:microsoft.com/office/officeart/2005/8/layout/venn1"/>
    <dgm:cxn modelId="{AB8185DC-A06B-4A9F-8344-FFFA6B83C33B}" type="presOf" srcId="{85D5CE32-2A02-403E-AA78-5EC0B185A6B5}" destId="{8A58524F-664B-4115-8A74-38DDC76B8DCA}" srcOrd="0" destOrd="0" presId="urn:microsoft.com/office/officeart/2005/8/layout/venn1"/>
    <dgm:cxn modelId="{DD718DBE-4B15-4F76-9FAD-A6F31CAD7C28}" type="presOf" srcId="{85D5CE32-2A02-403E-AA78-5EC0B185A6B5}" destId="{0EF252E8-AE28-4308-957C-BEF3E290661A}" srcOrd="1" destOrd="0" presId="urn:microsoft.com/office/officeart/2005/8/layout/venn1"/>
    <dgm:cxn modelId="{11D88174-90DF-402C-89ED-8C22A420F03D}" type="presOf" srcId="{DFD8E213-E22C-44EE-B4E3-C2C01491F928}" destId="{42F2B5CC-677A-496B-8890-8EC620203F79}" srcOrd="1" destOrd="0" presId="urn:microsoft.com/office/officeart/2005/8/layout/venn1"/>
    <dgm:cxn modelId="{0F4CC256-6D25-4F77-BE79-36A7ECEFDDA0}" type="presOf" srcId="{6300BBA6-5D7F-4A2B-A733-25E137503335}" destId="{64D9720E-4216-4AE1-9070-15859905B3E8}" srcOrd="0" destOrd="0" presId="urn:microsoft.com/office/officeart/2005/8/layout/venn1"/>
    <dgm:cxn modelId="{AAA6D223-C02D-4121-B3A5-801D318C238F}" type="presOf" srcId="{6300BBA6-5D7F-4A2B-A733-25E137503335}" destId="{4E022CFD-9AFC-42FA-BDEF-003E31E92F43}" srcOrd="1" destOrd="0" presId="urn:microsoft.com/office/officeart/2005/8/layout/venn1"/>
    <dgm:cxn modelId="{44108E1A-751F-421C-A025-F597EA2BAB8A}" srcId="{092D021F-1DC0-4EA5-9F0E-96719029E12A}" destId="{DFD8E213-E22C-44EE-B4E3-C2C01491F928}" srcOrd="2" destOrd="0" parTransId="{8671E614-70C9-43BD-AC4D-671B7D19AA09}" sibTransId="{ACD08318-8060-45D8-A6BB-EA9882967F5D}"/>
    <dgm:cxn modelId="{3A66089D-23E3-4322-A1DB-0457986791A3}" srcId="{092D021F-1DC0-4EA5-9F0E-96719029E12A}" destId="{6300BBA6-5D7F-4A2B-A733-25E137503335}" srcOrd="1" destOrd="0" parTransId="{23F24A65-2C6B-4E6B-8ED8-DE9EADAFB18F}" sibTransId="{D4354CE7-8B70-4417-A082-3E5FF6D06C53}"/>
    <dgm:cxn modelId="{CD762E03-4D71-4850-B879-E18002615E64}" type="presOf" srcId="{092D021F-1DC0-4EA5-9F0E-96719029E12A}" destId="{38866754-E142-4890-B53F-7E0545361184}" srcOrd="0" destOrd="0" presId="urn:microsoft.com/office/officeart/2005/8/layout/venn1"/>
    <dgm:cxn modelId="{AFD77FE6-BCFE-4258-8C45-B5119665959E}" type="presParOf" srcId="{38866754-E142-4890-B53F-7E0545361184}" destId="{8A58524F-664B-4115-8A74-38DDC76B8DCA}" srcOrd="0" destOrd="0" presId="urn:microsoft.com/office/officeart/2005/8/layout/venn1"/>
    <dgm:cxn modelId="{C3738EED-E6A8-4ABB-BA48-C7C257A28BA2}" type="presParOf" srcId="{38866754-E142-4890-B53F-7E0545361184}" destId="{0EF252E8-AE28-4308-957C-BEF3E290661A}" srcOrd="1" destOrd="0" presId="urn:microsoft.com/office/officeart/2005/8/layout/venn1"/>
    <dgm:cxn modelId="{509A78DC-E683-4CED-B6C0-A7B8402F1DC3}" type="presParOf" srcId="{38866754-E142-4890-B53F-7E0545361184}" destId="{64D9720E-4216-4AE1-9070-15859905B3E8}" srcOrd="2" destOrd="0" presId="urn:microsoft.com/office/officeart/2005/8/layout/venn1"/>
    <dgm:cxn modelId="{92F71D5C-A287-42EC-B53F-9BCFDDE5D1B5}" type="presParOf" srcId="{38866754-E142-4890-B53F-7E0545361184}" destId="{4E022CFD-9AFC-42FA-BDEF-003E31E92F43}" srcOrd="3" destOrd="0" presId="urn:microsoft.com/office/officeart/2005/8/layout/venn1"/>
    <dgm:cxn modelId="{A32C76E3-9DD3-4A92-AFD9-EE049FE2DB05}" type="presParOf" srcId="{38866754-E142-4890-B53F-7E0545361184}" destId="{E5B3A2AA-8D51-4544-B33B-24584FFB3046}" srcOrd="4" destOrd="0" presId="urn:microsoft.com/office/officeart/2005/8/layout/venn1"/>
    <dgm:cxn modelId="{DFB163D0-7F65-45D5-B4D0-DB3E419C7800}" type="presParOf" srcId="{38866754-E142-4890-B53F-7E0545361184}" destId="{42F2B5CC-677A-496B-8890-8EC620203F79}"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6300BBA6-5D7F-4A2B-A733-25E137503335}">
      <dgm:prSet phldrT="[Text]" custT="1"/>
      <dgm:spPr>
        <a:xfrm>
          <a:off x="558622" y="413385"/>
          <a:ext cx="640080" cy="640080"/>
        </a:xfrm>
        <a:prstGeom prst="ellipse">
          <a:avLst/>
        </a:prstGeom>
        <a:solidFill>
          <a:srgbClr val="4BACC6">
            <a:hueOff val="-4966938"/>
            <a:satOff val="19906"/>
            <a:lumOff val="4314"/>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DFD8E213-E22C-44EE-B4E3-C2C01491F928}">
      <dgm:prSet phldrT="[Text]" custT="1"/>
      <dgm:spPr>
        <a:xfrm>
          <a:off x="96697" y="413385"/>
          <a:ext cx="640080" cy="640080"/>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8671E614-70C9-43BD-AC4D-671B7D19AA09}" type="parTrans" cxnId="{44108E1A-751F-421C-A025-F597EA2BAB8A}">
      <dgm:prSet/>
      <dgm:spPr/>
      <dgm:t>
        <a:bodyPr/>
        <a:lstStyle/>
        <a:p>
          <a:endParaRPr lang="en-US"/>
        </a:p>
      </dgm:t>
    </dgm:pt>
    <dgm:pt modelId="{ACD08318-8060-45D8-A6BB-EA9882967F5D}" type="sibTrans" cxnId="{44108E1A-751F-421C-A025-F597EA2BAB8A}">
      <dgm:prSet/>
      <dgm:spPr/>
      <dgm:t>
        <a:bodyPr/>
        <a:lstStyle/>
        <a:p>
          <a:endParaRPr lang="en-US"/>
        </a:p>
      </dgm:t>
    </dgm:pt>
    <dgm:pt modelId="{85D5CE32-2A02-403E-AA78-5EC0B185A6B5}">
      <dgm:prSet phldrT="[Text]" custT="1"/>
      <dgm:spPr>
        <a:xfrm>
          <a:off x="327659" y="13334"/>
          <a:ext cx="640080" cy="640080"/>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F2995AD5-5FF0-4D89-882C-D996F5CD4BFB}" type="sibTrans" cxnId="{887CB858-B646-4AC6-ACDC-8F28E726BC66}">
      <dgm:prSet/>
      <dgm:spPr/>
      <dgm:t>
        <a:bodyPr/>
        <a:lstStyle/>
        <a:p>
          <a:endParaRPr lang="en-US"/>
        </a:p>
      </dgm:t>
    </dgm:pt>
    <dgm:pt modelId="{164F9647-A001-4FDD-9202-25CB51E070AB}" type="parTrans" cxnId="{887CB858-B646-4AC6-ACDC-8F28E726BC66}">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E5B3A2AA-8D51-4544-B33B-24584FFB3046}" type="pres">
      <dgm:prSet presAssocID="{DFD8E213-E22C-44EE-B4E3-C2C01491F928}" presName="circ3" presStyleLbl="vennNode1" presStyleIdx="2" presStyleCnt="3"/>
      <dgm:spPr/>
      <dgm:t>
        <a:bodyPr/>
        <a:lstStyle/>
        <a:p>
          <a:endParaRPr lang="en-US"/>
        </a:p>
      </dgm:t>
    </dgm:pt>
    <dgm:pt modelId="{42F2B5CC-677A-496B-8890-8EC620203F79}" type="pres">
      <dgm:prSet presAssocID="{DFD8E213-E22C-44EE-B4E3-C2C01491F928}"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8F673027-01E0-4A8E-89F9-9BA0459BB8A7}" type="presOf" srcId="{092D021F-1DC0-4EA5-9F0E-96719029E12A}" destId="{38866754-E142-4890-B53F-7E0545361184}" srcOrd="0" destOrd="0" presId="urn:microsoft.com/office/officeart/2005/8/layout/venn1"/>
    <dgm:cxn modelId="{3BA3084E-58A1-44FC-9EE1-7D0175B17BF8}" type="presOf" srcId="{85D5CE32-2A02-403E-AA78-5EC0B185A6B5}" destId="{8A58524F-664B-4115-8A74-38DDC76B8DCA}" srcOrd="0" destOrd="0" presId="urn:microsoft.com/office/officeart/2005/8/layout/venn1"/>
    <dgm:cxn modelId="{F7ED0D76-ED12-441A-BC08-885B8DE10262}" type="presOf" srcId="{DFD8E213-E22C-44EE-B4E3-C2C01491F928}" destId="{E5B3A2AA-8D51-4544-B33B-24584FFB3046}" srcOrd="0" destOrd="0" presId="urn:microsoft.com/office/officeart/2005/8/layout/venn1"/>
    <dgm:cxn modelId="{FAA61E4A-E7F6-488D-BF68-1917CE64BCAA}" type="presOf" srcId="{85D5CE32-2A02-403E-AA78-5EC0B185A6B5}" destId="{0EF252E8-AE28-4308-957C-BEF3E290661A}" srcOrd="1" destOrd="0" presId="urn:microsoft.com/office/officeart/2005/8/layout/venn1"/>
    <dgm:cxn modelId="{337ED2E7-97AD-4830-9CAA-18E235BC5B78}" type="presOf" srcId="{DFD8E213-E22C-44EE-B4E3-C2C01491F928}" destId="{42F2B5CC-677A-496B-8890-8EC620203F79}" srcOrd="1" destOrd="0" presId="urn:microsoft.com/office/officeart/2005/8/layout/venn1"/>
    <dgm:cxn modelId="{DFA046A4-5A48-4C41-8A37-BAC67E5A0B44}" type="presOf" srcId="{6300BBA6-5D7F-4A2B-A733-25E137503335}" destId="{64D9720E-4216-4AE1-9070-15859905B3E8}" srcOrd="0" destOrd="0" presId="urn:microsoft.com/office/officeart/2005/8/layout/venn1"/>
    <dgm:cxn modelId="{44108E1A-751F-421C-A025-F597EA2BAB8A}" srcId="{092D021F-1DC0-4EA5-9F0E-96719029E12A}" destId="{DFD8E213-E22C-44EE-B4E3-C2C01491F928}" srcOrd="2" destOrd="0" parTransId="{8671E614-70C9-43BD-AC4D-671B7D19AA09}" sibTransId="{ACD08318-8060-45D8-A6BB-EA9882967F5D}"/>
    <dgm:cxn modelId="{694E32C4-30C8-4E9F-A011-83E6741A9E5D}" type="presOf" srcId="{6300BBA6-5D7F-4A2B-A733-25E137503335}" destId="{4E022CFD-9AFC-42FA-BDEF-003E31E92F43}" srcOrd="1" destOrd="0" presId="urn:microsoft.com/office/officeart/2005/8/layout/venn1"/>
    <dgm:cxn modelId="{3A66089D-23E3-4322-A1DB-0457986791A3}" srcId="{092D021F-1DC0-4EA5-9F0E-96719029E12A}" destId="{6300BBA6-5D7F-4A2B-A733-25E137503335}" srcOrd="1" destOrd="0" parTransId="{23F24A65-2C6B-4E6B-8ED8-DE9EADAFB18F}" sibTransId="{D4354CE7-8B70-4417-A082-3E5FF6D06C53}"/>
    <dgm:cxn modelId="{C7B9456E-6527-4F91-848F-1A894B8DB171}" type="presParOf" srcId="{38866754-E142-4890-B53F-7E0545361184}" destId="{8A58524F-664B-4115-8A74-38DDC76B8DCA}" srcOrd="0" destOrd="0" presId="urn:microsoft.com/office/officeart/2005/8/layout/venn1"/>
    <dgm:cxn modelId="{4B24800D-BE12-4290-9908-C9BEBF584C33}" type="presParOf" srcId="{38866754-E142-4890-B53F-7E0545361184}" destId="{0EF252E8-AE28-4308-957C-BEF3E290661A}" srcOrd="1" destOrd="0" presId="urn:microsoft.com/office/officeart/2005/8/layout/venn1"/>
    <dgm:cxn modelId="{084AD346-2CFB-4DE5-8B27-0A422C179A34}" type="presParOf" srcId="{38866754-E142-4890-B53F-7E0545361184}" destId="{64D9720E-4216-4AE1-9070-15859905B3E8}" srcOrd="2" destOrd="0" presId="urn:microsoft.com/office/officeart/2005/8/layout/venn1"/>
    <dgm:cxn modelId="{26DDB481-A49A-4C86-8DD9-AC3ACDD60CB0}" type="presParOf" srcId="{38866754-E142-4890-B53F-7E0545361184}" destId="{4E022CFD-9AFC-42FA-BDEF-003E31E92F43}" srcOrd="3" destOrd="0" presId="urn:microsoft.com/office/officeart/2005/8/layout/venn1"/>
    <dgm:cxn modelId="{8A6D3E4A-2EDE-49EE-A613-2B11A2475C74}" type="presParOf" srcId="{38866754-E142-4890-B53F-7E0545361184}" destId="{E5B3A2AA-8D51-4544-B33B-24584FFB3046}" srcOrd="4" destOrd="0" presId="urn:microsoft.com/office/officeart/2005/8/layout/venn1"/>
    <dgm:cxn modelId="{A0DB3244-7FC0-46AD-B58B-EAAE2A99A573}" type="presParOf" srcId="{38866754-E142-4890-B53F-7E0545361184}" destId="{42F2B5CC-677A-496B-8890-8EC620203F79}"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6300BBA6-5D7F-4A2B-A733-25E137503335}">
      <dgm:prSet phldrT="[Text]" custT="1"/>
      <dgm:spPr>
        <a:solidFill>
          <a:schemeClr val="tx2"/>
        </a:solidFill>
      </dgm:spPr>
      <dgm:t>
        <a:bodyPr/>
        <a:lstStyle/>
        <a:p>
          <a:endParaRPr lang="en-US" sz="1800" dirty="0"/>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DFD8E213-E22C-44EE-B4E3-C2C01491F928}">
      <dgm:prSet phldrT="[Text]" custT="1"/>
      <dgm:spPr>
        <a:solidFill>
          <a:schemeClr val="tx2"/>
        </a:solidFill>
      </dgm:spPr>
      <dgm:t>
        <a:bodyPr/>
        <a:lstStyle/>
        <a:p>
          <a:endParaRPr lang="en-US" sz="1800" dirty="0"/>
        </a:p>
      </dgm:t>
    </dgm:pt>
    <dgm:pt modelId="{8671E614-70C9-43BD-AC4D-671B7D19AA09}" type="parTrans" cxnId="{44108E1A-751F-421C-A025-F597EA2BAB8A}">
      <dgm:prSet/>
      <dgm:spPr/>
      <dgm:t>
        <a:bodyPr/>
        <a:lstStyle/>
        <a:p>
          <a:endParaRPr lang="en-US"/>
        </a:p>
      </dgm:t>
    </dgm:pt>
    <dgm:pt modelId="{ACD08318-8060-45D8-A6BB-EA9882967F5D}" type="sibTrans" cxnId="{44108E1A-751F-421C-A025-F597EA2BAB8A}">
      <dgm:prSet/>
      <dgm:spPr/>
      <dgm:t>
        <a:bodyPr/>
        <a:lstStyle/>
        <a:p>
          <a:endParaRPr lang="en-US"/>
        </a:p>
      </dgm:t>
    </dgm:pt>
    <dgm:pt modelId="{85D5CE32-2A02-403E-AA78-5EC0B185A6B5}">
      <dgm:prSet phldrT="[Text]" custT="1"/>
      <dgm:spPr>
        <a:solidFill>
          <a:schemeClr val="accent1"/>
        </a:solidFill>
      </dgm:spPr>
      <dgm:t>
        <a:bodyPr/>
        <a:lstStyle/>
        <a:p>
          <a:endParaRPr lang="en-US" sz="1800" dirty="0"/>
        </a:p>
      </dgm:t>
    </dgm:pt>
    <dgm:pt modelId="{F2995AD5-5FF0-4D89-882C-D996F5CD4BFB}" type="sibTrans" cxnId="{887CB858-B646-4AC6-ACDC-8F28E726BC66}">
      <dgm:prSet/>
      <dgm:spPr/>
      <dgm:t>
        <a:bodyPr/>
        <a:lstStyle/>
        <a:p>
          <a:endParaRPr lang="en-US"/>
        </a:p>
      </dgm:t>
    </dgm:pt>
    <dgm:pt modelId="{164F9647-A001-4FDD-9202-25CB51E070AB}" type="parTrans" cxnId="{887CB858-B646-4AC6-ACDC-8F28E726BC66}">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E5B3A2AA-8D51-4544-B33B-24584FFB3046}" type="pres">
      <dgm:prSet presAssocID="{DFD8E213-E22C-44EE-B4E3-C2C01491F928}" presName="circ3" presStyleLbl="vennNode1" presStyleIdx="2" presStyleCnt="3"/>
      <dgm:spPr/>
      <dgm:t>
        <a:bodyPr/>
        <a:lstStyle/>
        <a:p>
          <a:endParaRPr lang="en-US"/>
        </a:p>
      </dgm:t>
    </dgm:pt>
    <dgm:pt modelId="{42F2B5CC-677A-496B-8890-8EC620203F79}" type="pres">
      <dgm:prSet presAssocID="{DFD8E213-E22C-44EE-B4E3-C2C01491F928}"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7B7F0B0B-574D-4627-92D2-7858DC0CF8BB}" type="presOf" srcId="{6300BBA6-5D7F-4A2B-A733-25E137503335}" destId="{64D9720E-4216-4AE1-9070-15859905B3E8}" srcOrd="0" destOrd="0" presId="urn:microsoft.com/office/officeart/2005/8/layout/venn1"/>
    <dgm:cxn modelId="{3A80A521-F83B-4F05-AC90-2477F148BBA6}" type="presOf" srcId="{DFD8E213-E22C-44EE-B4E3-C2C01491F928}" destId="{E5B3A2AA-8D51-4544-B33B-24584FFB3046}" srcOrd="0" destOrd="0" presId="urn:microsoft.com/office/officeart/2005/8/layout/venn1"/>
    <dgm:cxn modelId="{732739F4-E82F-410E-96B5-41CC6F65540E}" type="presOf" srcId="{85D5CE32-2A02-403E-AA78-5EC0B185A6B5}" destId="{0EF252E8-AE28-4308-957C-BEF3E290661A}" srcOrd="1" destOrd="0" presId="urn:microsoft.com/office/officeart/2005/8/layout/venn1"/>
    <dgm:cxn modelId="{5DC6874C-8179-4BAF-92B9-B90AFCFD20D1}" type="presOf" srcId="{85D5CE32-2A02-403E-AA78-5EC0B185A6B5}" destId="{8A58524F-664B-4115-8A74-38DDC76B8DCA}" srcOrd="0" destOrd="0" presId="urn:microsoft.com/office/officeart/2005/8/layout/venn1"/>
    <dgm:cxn modelId="{44108E1A-751F-421C-A025-F597EA2BAB8A}" srcId="{092D021F-1DC0-4EA5-9F0E-96719029E12A}" destId="{DFD8E213-E22C-44EE-B4E3-C2C01491F928}" srcOrd="2" destOrd="0" parTransId="{8671E614-70C9-43BD-AC4D-671B7D19AA09}" sibTransId="{ACD08318-8060-45D8-A6BB-EA9882967F5D}"/>
    <dgm:cxn modelId="{3A66089D-23E3-4322-A1DB-0457986791A3}" srcId="{092D021F-1DC0-4EA5-9F0E-96719029E12A}" destId="{6300BBA6-5D7F-4A2B-A733-25E137503335}" srcOrd="1" destOrd="0" parTransId="{23F24A65-2C6B-4E6B-8ED8-DE9EADAFB18F}" sibTransId="{D4354CE7-8B70-4417-A082-3E5FF6D06C53}"/>
    <dgm:cxn modelId="{3E786AC0-3A00-42FE-BE14-61E8412B5B32}" type="presOf" srcId="{DFD8E213-E22C-44EE-B4E3-C2C01491F928}" destId="{42F2B5CC-677A-496B-8890-8EC620203F79}" srcOrd="1" destOrd="0" presId="urn:microsoft.com/office/officeart/2005/8/layout/venn1"/>
    <dgm:cxn modelId="{381B411A-0494-4D6E-B394-15A3ECAF0F7B}" type="presOf" srcId="{6300BBA6-5D7F-4A2B-A733-25E137503335}" destId="{4E022CFD-9AFC-42FA-BDEF-003E31E92F43}" srcOrd="1" destOrd="0" presId="urn:microsoft.com/office/officeart/2005/8/layout/venn1"/>
    <dgm:cxn modelId="{0D438BED-070C-40AD-B967-BA6A24BDD9FA}" type="presOf" srcId="{092D021F-1DC0-4EA5-9F0E-96719029E12A}" destId="{38866754-E142-4890-B53F-7E0545361184}" srcOrd="0" destOrd="0" presId="urn:microsoft.com/office/officeart/2005/8/layout/venn1"/>
    <dgm:cxn modelId="{F0F357E1-D9EF-4D41-9C4E-B0D687C150B5}" type="presParOf" srcId="{38866754-E142-4890-B53F-7E0545361184}" destId="{8A58524F-664B-4115-8A74-38DDC76B8DCA}" srcOrd="0" destOrd="0" presId="urn:microsoft.com/office/officeart/2005/8/layout/venn1"/>
    <dgm:cxn modelId="{F1C128A4-8D32-41DF-8ABE-3710135CF7D9}" type="presParOf" srcId="{38866754-E142-4890-B53F-7E0545361184}" destId="{0EF252E8-AE28-4308-957C-BEF3E290661A}" srcOrd="1" destOrd="0" presId="urn:microsoft.com/office/officeart/2005/8/layout/venn1"/>
    <dgm:cxn modelId="{C9AF3178-A9F3-4BEF-8BEE-917DD9369DF5}" type="presParOf" srcId="{38866754-E142-4890-B53F-7E0545361184}" destId="{64D9720E-4216-4AE1-9070-15859905B3E8}" srcOrd="2" destOrd="0" presId="urn:microsoft.com/office/officeart/2005/8/layout/venn1"/>
    <dgm:cxn modelId="{857776F8-4378-4BFA-9A17-20C53BEAF01B}" type="presParOf" srcId="{38866754-E142-4890-B53F-7E0545361184}" destId="{4E022CFD-9AFC-42FA-BDEF-003E31E92F43}" srcOrd="3" destOrd="0" presId="urn:microsoft.com/office/officeart/2005/8/layout/venn1"/>
    <dgm:cxn modelId="{97C67079-273C-4836-9764-37DD85CEB18B}" type="presParOf" srcId="{38866754-E142-4890-B53F-7E0545361184}" destId="{E5B3A2AA-8D51-4544-B33B-24584FFB3046}" srcOrd="4" destOrd="0" presId="urn:microsoft.com/office/officeart/2005/8/layout/venn1"/>
    <dgm:cxn modelId="{3CC00EC3-5B97-4ACA-9AC5-7E25EBF651EF}" type="presParOf" srcId="{38866754-E142-4890-B53F-7E0545361184}" destId="{42F2B5CC-677A-496B-8890-8EC620203F79}"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6300BBA6-5D7F-4A2B-A733-25E137503335}">
      <dgm:prSet phldrT="[Text]" custT="1"/>
      <dgm:spPr>
        <a:solidFill>
          <a:schemeClr val="tx2"/>
        </a:solidFill>
      </dgm:spPr>
      <dgm:t>
        <a:bodyPr/>
        <a:lstStyle/>
        <a:p>
          <a:endParaRPr lang="en-US" sz="1800" dirty="0"/>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DFD8E213-E22C-44EE-B4E3-C2C01491F928}">
      <dgm:prSet phldrT="[Text]" custT="1"/>
      <dgm:spPr>
        <a:solidFill>
          <a:schemeClr val="accent2"/>
        </a:solidFill>
      </dgm:spPr>
      <dgm:t>
        <a:bodyPr/>
        <a:lstStyle/>
        <a:p>
          <a:endParaRPr lang="en-US" sz="1800" dirty="0"/>
        </a:p>
      </dgm:t>
    </dgm:pt>
    <dgm:pt modelId="{8671E614-70C9-43BD-AC4D-671B7D19AA09}" type="parTrans" cxnId="{44108E1A-751F-421C-A025-F597EA2BAB8A}">
      <dgm:prSet/>
      <dgm:spPr/>
      <dgm:t>
        <a:bodyPr/>
        <a:lstStyle/>
        <a:p>
          <a:endParaRPr lang="en-US"/>
        </a:p>
      </dgm:t>
    </dgm:pt>
    <dgm:pt modelId="{ACD08318-8060-45D8-A6BB-EA9882967F5D}" type="sibTrans" cxnId="{44108E1A-751F-421C-A025-F597EA2BAB8A}">
      <dgm:prSet/>
      <dgm:spPr/>
      <dgm:t>
        <a:bodyPr/>
        <a:lstStyle/>
        <a:p>
          <a:endParaRPr lang="en-US"/>
        </a:p>
      </dgm:t>
    </dgm:pt>
    <dgm:pt modelId="{85D5CE32-2A02-403E-AA78-5EC0B185A6B5}">
      <dgm:prSet phldrT="[Text]" custT="1"/>
      <dgm:spPr>
        <a:solidFill>
          <a:schemeClr val="tx1"/>
        </a:solidFill>
      </dgm:spPr>
      <dgm:t>
        <a:bodyPr/>
        <a:lstStyle/>
        <a:p>
          <a:endParaRPr lang="en-US" sz="1800" dirty="0"/>
        </a:p>
      </dgm:t>
    </dgm:pt>
    <dgm:pt modelId="{F2995AD5-5FF0-4D89-882C-D996F5CD4BFB}" type="sibTrans" cxnId="{887CB858-B646-4AC6-ACDC-8F28E726BC66}">
      <dgm:prSet/>
      <dgm:spPr/>
      <dgm:t>
        <a:bodyPr/>
        <a:lstStyle/>
        <a:p>
          <a:endParaRPr lang="en-US"/>
        </a:p>
      </dgm:t>
    </dgm:pt>
    <dgm:pt modelId="{164F9647-A001-4FDD-9202-25CB51E070AB}" type="parTrans" cxnId="{887CB858-B646-4AC6-ACDC-8F28E726BC66}">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E5B3A2AA-8D51-4544-B33B-24584FFB3046}" type="pres">
      <dgm:prSet presAssocID="{DFD8E213-E22C-44EE-B4E3-C2C01491F928}" presName="circ3" presStyleLbl="vennNode1" presStyleIdx="2" presStyleCnt="3"/>
      <dgm:spPr/>
      <dgm:t>
        <a:bodyPr/>
        <a:lstStyle/>
        <a:p>
          <a:endParaRPr lang="en-US"/>
        </a:p>
      </dgm:t>
    </dgm:pt>
    <dgm:pt modelId="{42F2B5CC-677A-496B-8890-8EC620203F79}" type="pres">
      <dgm:prSet presAssocID="{DFD8E213-E22C-44EE-B4E3-C2C01491F928}"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839E9824-52C1-4F03-912D-AFC401B71EE5}" type="presOf" srcId="{6300BBA6-5D7F-4A2B-A733-25E137503335}" destId="{4E022CFD-9AFC-42FA-BDEF-003E31E92F43}" srcOrd="1" destOrd="0" presId="urn:microsoft.com/office/officeart/2005/8/layout/venn1"/>
    <dgm:cxn modelId="{5A487026-0788-4492-8C1F-AC28AFF41BCD}" type="presOf" srcId="{85D5CE32-2A02-403E-AA78-5EC0B185A6B5}" destId="{8A58524F-664B-4115-8A74-38DDC76B8DCA}" srcOrd="0" destOrd="0" presId="urn:microsoft.com/office/officeart/2005/8/layout/venn1"/>
    <dgm:cxn modelId="{CA9FC72E-AA48-4479-88AD-4326D2089E4C}" type="presOf" srcId="{DFD8E213-E22C-44EE-B4E3-C2C01491F928}" destId="{42F2B5CC-677A-496B-8890-8EC620203F79}" srcOrd="1" destOrd="0" presId="urn:microsoft.com/office/officeart/2005/8/layout/venn1"/>
    <dgm:cxn modelId="{B33D395A-F392-47C9-8298-8B1DFAC33F94}" type="presOf" srcId="{092D021F-1DC0-4EA5-9F0E-96719029E12A}" destId="{38866754-E142-4890-B53F-7E0545361184}" srcOrd="0" destOrd="0" presId="urn:microsoft.com/office/officeart/2005/8/layout/venn1"/>
    <dgm:cxn modelId="{3474AF66-CBEC-40CB-95EF-C88C146DC711}" type="presOf" srcId="{6300BBA6-5D7F-4A2B-A733-25E137503335}" destId="{64D9720E-4216-4AE1-9070-15859905B3E8}" srcOrd="0" destOrd="0" presId="urn:microsoft.com/office/officeart/2005/8/layout/venn1"/>
    <dgm:cxn modelId="{44108E1A-751F-421C-A025-F597EA2BAB8A}" srcId="{092D021F-1DC0-4EA5-9F0E-96719029E12A}" destId="{DFD8E213-E22C-44EE-B4E3-C2C01491F928}" srcOrd="2" destOrd="0" parTransId="{8671E614-70C9-43BD-AC4D-671B7D19AA09}" sibTransId="{ACD08318-8060-45D8-A6BB-EA9882967F5D}"/>
    <dgm:cxn modelId="{76BC287E-5089-4D1E-A80E-DE794486F262}" type="presOf" srcId="{DFD8E213-E22C-44EE-B4E3-C2C01491F928}" destId="{E5B3A2AA-8D51-4544-B33B-24584FFB3046}" srcOrd="0" destOrd="0" presId="urn:microsoft.com/office/officeart/2005/8/layout/venn1"/>
    <dgm:cxn modelId="{3A66089D-23E3-4322-A1DB-0457986791A3}" srcId="{092D021F-1DC0-4EA5-9F0E-96719029E12A}" destId="{6300BBA6-5D7F-4A2B-A733-25E137503335}" srcOrd="1" destOrd="0" parTransId="{23F24A65-2C6B-4E6B-8ED8-DE9EADAFB18F}" sibTransId="{D4354CE7-8B70-4417-A082-3E5FF6D06C53}"/>
    <dgm:cxn modelId="{3719ED55-F873-447B-AD28-2C5CEC386E52}" type="presOf" srcId="{85D5CE32-2A02-403E-AA78-5EC0B185A6B5}" destId="{0EF252E8-AE28-4308-957C-BEF3E290661A}" srcOrd="1" destOrd="0" presId="urn:microsoft.com/office/officeart/2005/8/layout/venn1"/>
    <dgm:cxn modelId="{06455CBE-F20C-4D01-83B6-CC268BA14DC5}" type="presParOf" srcId="{38866754-E142-4890-B53F-7E0545361184}" destId="{8A58524F-664B-4115-8A74-38DDC76B8DCA}" srcOrd="0" destOrd="0" presId="urn:microsoft.com/office/officeart/2005/8/layout/venn1"/>
    <dgm:cxn modelId="{22E4BA7E-95DE-44F8-8D6F-AA371B182D3F}" type="presParOf" srcId="{38866754-E142-4890-B53F-7E0545361184}" destId="{0EF252E8-AE28-4308-957C-BEF3E290661A}" srcOrd="1" destOrd="0" presId="urn:microsoft.com/office/officeart/2005/8/layout/venn1"/>
    <dgm:cxn modelId="{145BC383-F62D-48E7-A4D0-8A47E2E16969}" type="presParOf" srcId="{38866754-E142-4890-B53F-7E0545361184}" destId="{64D9720E-4216-4AE1-9070-15859905B3E8}" srcOrd="2" destOrd="0" presId="urn:microsoft.com/office/officeart/2005/8/layout/venn1"/>
    <dgm:cxn modelId="{B325DAE7-27D2-4D86-9767-08EF0F62A962}" type="presParOf" srcId="{38866754-E142-4890-B53F-7E0545361184}" destId="{4E022CFD-9AFC-42FA-BDEF-003E31E92F43}" srcOrd="3" destOrd="0" presId="urn:microsoft.com/office/officeart/2005/8/layout/venn1"/>
    <dgm:cxn modelId="{CEDE7BCE-731E-4D02-8F3C-B90BF5FFE1B8}" type="presParOf" srcId="{38866754-E142-4890-B53F-7E0545361184}" destId="{E5B3A2AA-8D51-4544-B33B-24584FFB3046}" srcOrd="4" destOrd="0" presId="urn:microsoft.com/office/officeart/2005/8/layout/venn1"/>
    <dgm:cxn modelId="{DB314953-549A-44EF-B589-789F2820245F}" type="presParOf" srcId="{38866754-E142-4890-B53F-7E0545361184}" destId="{42F2B5CC-677A-496B-8890-8EC620203F79}"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D021F-1DC0-4EA5-9F0E-96719029E12A}" type="doc">
      <dgm:prSet loTypeId="urn:microsoft.com/office/officeart/2005/8/layout/venn1" loCatId="relationship" qsTypeId="urn:microsoft.com/office/officeart/2005/8/quickstyle/3d3" qsCatId="3D" csTypeId="urn:microsoft.com/office/officeart/2005/8/colors/colorful5" csCatId="colorful" phldr="1"/>
      <dgm:spPr/>
    </dgm:pt>
    <dgm:pt modelId="{6300BBA6-5D7F-4A2B-A733-25E137503335}">
      <dgm:prSet phldrT="[Text]" custT="1"/>
      <dgm:spPr>
        <a:xfrm>
          <a:off x="558622" y="413385"/>
          <a:ext cx="640080" cy="640080"/>
        </a:xfrm>
        <a:solidFill>
          <a:srgbClr val="4BACC6">
            <a:hueOff val="-4966938"/>
            <a:satOff val="19906"/>
            <a:lumOff val="4314"/>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23F24A65-2C6B-4E6B-8ED8-DE9EADAFB18F}" type="parTrans" cxnId="{3A66089D-23E3-4322-A1DB-0457986791A3}">
      <dgm:prSet/>
      <dgm:spPr/>
      <dgm:t>
        <a:bodyPr/>
        <a:lstStyle/>
        <a:p>
          <a:endParaRPr lang="en-US"/>
        </a:p>
      </dgm:t>
    </dgm:pt>
    <dgm:pt modelId="{D4354CE7-8B70-4417-A082-3E5FF6D06C53}" type="sibTrans" cxnId="{3A66089D-23E3-4322-A1DB-0457986791A3}">
      <dgm:prSet/>
      <dgm:spPr/>
      <dgm:t>
        <a:bodyPr/>
        <a:lstStyle/>
        <a:p>
          <a:endParaRPr lang="en-US"/>
        </a:p>
      </dgm:t>
    </dgm:pt>
    <dgm:pt modelId="{DFD8E213-E22C-44EE-B4E3-C2C01491F928}">
      <dgm:prSet phldrT="[Text]" custT="1"/>
      <dgm:spPr>
        <a:xfrm>
          <a:off x="96697" y="413385"/>
          <a:ext cx="640080" cy="640080"/>
        </a:xfr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8671E614-70C9-43BD-AC4D-671B7D19AA09}" type="parTrans" cxnId="{44108E1A-751F-421C-A025-F597EA2BAB8A}">
      <dgm:prSet/>
      <dgm:spPr/>
      <dgm:t>
        <a:bodyPr/>
        <a:lstStyle/>
        <a:p>
          <a:endParaRPr lang="en-US"/>
        </a:p>
      </dgm:t>
    </dgm:pt>
    <dgm:pt modelId="{ACD08318-8060-45D8-A6BB-EA9882967F5D}" type="sibTrans" cxnId="{44108E1A-751F-421C-A025-F597EA2BAB8A}">
      <dgm:prSet/>
      <dgm:spPr/>
      <dgm:t>
        <a:bodyPr/>
        <a:lstStyle/>
        <a:p>
          <a:endParaRPr lang="en-US"/>
        </a:p>
      </dgm:t>
    </dgm:pt>
    <dgm:pt modelId="{85D5CE32-2A02-403E-AA78-5EC0B185A6B5}">
      <dgm:prSet phldrT="[Text]" custT="1"/>
      <dgm:spPr>
        <a:xfrm>
          <a:off x="327659" y="13334"/>
          <a:ext cx="640080" cy="640080"/>
        </a:xfr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endParaRPr lang="en-US" sz="1800" dirty="0">
            <a:solidFill>
              <a:sysClr val="windowText" lastClr="000000">
                <a:hueOff val="0"/>
                <a:satOff val="0"/>
                <a:lumOff val="0"/>
                <a:alphaOff val="0"/>
              </a:sysClr>
            </a:solidFill>
            <a:latin typeface="Calibri"/>
            <a:ea typeface="+mn-ea"/>
            <a:cs typeface="+mn-cs"/>
          </a:endParaRPr>
        </a:p>
      </dgm:t>
    </dgm:pt>
    <dgm:pt modelId="{F2995AD5-5FF0-4D89-882C-D996F5CD4BFB}" type="sibTrans" cxnId="{887CB858-B646-4AC6-ACDC-8F28E726BC66}">
      <dgm:prSet/>
      <dgm:spPr/>
      <dgm:t>
        <a:bodyPr/>
        <a:lstStyle/>
        <a:p>
          <a:endParaRPr lang="en-US"/>
        </a:p>
      </dgm:t>
    </dgm:pt>
    <dgm:pt modelId="{164F9647-A001-4FDD-9202-25CB51E070AB}" type="parTrans" cxnId="{887CB858-B646-4AC6-ACDC-8F28E726BC66}">
      <dgm:prSet/>
      <dgm:spPr/>
      <dgm:t>
        <a:bodyPr/>
        <a:lstStyle/>
        <a:p>
          <a:endParaRPr lang="en-US"/>
        </a:p>
      </dgm:t>
    </dgm:pt>
    <dgm:pt modelId="{38866754-E142-4890-B53F-7E0545361184}" type="pres">
      <dgm:prSet presAssocID="{092D021F-1DC0-4EA5-9F0E-96719029E12A}" presName="compositeShape" presStyleCnt="0">
        <dgm:presLayoutVars>
          <dgm:chMax val="7"/>
          <dgm:dir/>
          <dgm:resizeHandles val="exact"/>
        </dgm:presLayoutVars>
      </dgm:prSet>
      <dgm:spPr/>
    </dgm:pt>
    <dgm:pt modelId="{8A58524F-664B-4115-8A74-38DDC76B8DCA}" type="pres">
      <dgm:prSet presAssocID="{85D5CE32-2A02-403E-AA78-5EC0B185A6B5}" presName="circ1" presStyleLbl="vennNode1" presStyleIdx="0" presStyleCnt="3"/>
      <dgm:spPr>
        <a:prstGeom prst="ellipse">
          <a:avLst/>
        </a:prstGeom>
      </dgm:spPr>
      <dgm:t>
        <a:bodyPr/>
        <a:lstStyle/>
        <a:p>
          <a:endParaRPr lang="en-US"/>
        </a:p>
      </dgm:t>
    </dgm:pt>
    <dgm:pt modelId="{0EF252E8-AE28-4308-957C-BEF3E290661A}" type="pres">
      <dgm:prSet presAssocID="{85D5CE32-2A02-403E-AA78-5EC0B185A6B5}" presName="circ1Tx" presStyleLbl="revTx" presStyleIdx="0" presStyleCnt="0">
        <dgm:presLayoutVars>
          <dgm:chMax val="0"/>
          <dgm:chPref val="0"/>
          <dgm:bulletEnabled val="1"/>
        </dgm:presLayoutVars>
      </dgm:prSet>
      <dgm:spPr/>
      <dgm:t>
        <a:bodyPr/>
        <a:lstStyle/>
        <a:p>
          <a:endParaRPr lang="en-US"/>
        </a:p>
      </dgm:t>
    </dgm:pt>
    <dgm:pt modelId="{64D9720E-4216-4AE1-9070-15859905B3E8}" type="pres">
      <dgm:prSet presAssocID="{6300BBA6-5D7F-4A2B-A733-25E137503335}" presName="circ2" presStyleLbl="vennNode1" presStyleIdx="1" presStyleCnt="3"/>
      <dgm:spPr>
        <a:prstGeom prst="ellipse">
          <a:avLst/>
        </a:prstGeom>
      </dgm:spPr>
      <dgm:t>
        <a:bodyPr/>
        <a:lstStyle/>
        <a:p>
          <a:endParaRPr lang="en-US"/>
        </a:p>
      </dgm:t>
    </dgm:pt>
    <dgm:pt modelId="{4E022CFD-9AFC-42FA-BDEF-003E31E92F43}" type="pres">
      <dgm:prSet presAssocID="{6300BBA6-5D7F-4A2B-A733-25E137503335}" presName="circ2Tx" presStyleLbl="revTx" presStyleIdx="0" presStyleCnt="0">
        <dgm:presLayoutVars>
          <dgm:chMax val="0"/>
          <dgm:chPref val="0"/>
          <dgm:bulletEnabled val="1"/>
        </dgm:presLayoutVars>
      </dgm:prSet>
      <dgm:spPr/>
      <dgm:t>
        <a:bodyPr/>
        <a:lstStyle/>
        <a:p>
          <a:endParaRPr lang="en-US"/>
        </a:p>
      </dgm:t>
    </dgm:pt>
    <dgm:pt modelId="{E5B3A2AA-8D51-4544-B33B-24584FFB3046}" type="pres">
      <dgm:prSet presAssocID="{DFD8E213-E22C-44EE-B4E3-C2C01491F928}" presName="circ3" presStyleLbl="vennNode1" presStyleIdx="2" presStyleCnt="3"/>
      <dgm:spPr>
        <a:prstGeom prst="ellipse">
          <a:avLst/>
        </a:prstGeom>
      </dgm:spPr>
      <dgm:t>
        <a:bodyPr/>
        <a:lstStyle/>
        <a:p>
          <a:endParaRPr lang="en-US"/>
        </a:p>
      </dgm:t>
    </dgm:pt>
    <dgm:pt modelId="{42F2B5CC-677A-496B-8890-8EC620203F79}" type="pres">
      <dgm:prSet presAssocID="{DFD8E213-E22C-44EE-B4E3-C2C01491F928}" presName="circ3Tx" presStyleLbl="revTx" presStyleIdx="0" presStyleCnt="0">
        <dgm:presLayoutVars>
          <dgm:chMax val="0"/>
          <dgm:chPref val="0"/>
          <dgm:bulletEnabled val="1"/>
        </dgm:presLayoutVars>
      </dgm:prSet>
      <dgm:spPr/>
      <dgm:t>
        <a:bodyPr/>
        <a:lstStyle/>
        <a:p>
          <a:endParaRPr lang="en-US"/>
        </a:p>
      </dgm:t>
    </dgm:pt>
  </dgm:ptLst>
  <dgm:cxnLst>
    <dgm:cxn modelId="{887CB858-B646-4AC6-ACDC-8F28E726BC66}" srcId="{092D021F-1DC0-4EA5-9F0E-96719029E12A}" destId="{85D5CE32-2A02-403E-AA78-5EC0B185A6B5}" srcOrd="0" destOrd="0" parTransId="{164F9647-A001-4FDD-9202-25CB51E070AB}" sibTransId="{F2995AD5-5FF0-4D89-882C-D996F5CD4BFB}"/>
    <dgm:cxn modelId="{11DA5526-6D77-4014-86C6-0994C350EA49}" type="presOf" srcId="{85D5CE32-2A02-403E-AA78-5EC0B185A6B5}" destId="{8A58524F-664B-4115-8A74-38DDC76B8DCA}" srcOrd="0" destOrd="0" presId="urn:microsoft.com/office/officeart/2005/8/layout/venn1"/>
    <dgm:cxn modelId="{3CEAF719-51D7-4CA0-A358-2B290FD9545F}" type="presOf" srcId="{DFD8E213-E22C-44EE-B4E3-C2C01491F928}" destId="{42F2B5CC-677A-496B-8890-8EC620203F79}" srcOrd="1" destOrd="0" presId="urn:microsoft.com/office/officeart/2005/8/layout/venn1"/>
    <dgm:cxn modelId="{7F646C79-5CE9-4DEC-BC2D-5EE9D0C2F972}" type="presOf" srcId="{85D5CE32-2A02-403E-AA78-5EC0B185A6B5}" destId="{0EF252E8-AE28-4308-957C-BEF3E290661A}" srcOrd="1" destOrd="0" presId="urn:microsoft.com/office/officeart/2005/8/layout/venn1"/>
    <dgm:cxn modelId="{8FB132E6-528B-40D1-8F97-63FF8CF9AF2B}" type="presOf" srcId="{DFD8E213-E22C-44EE-B4E3-C2C01491F928}" destId="{E5B3A2AA-8D51-4544-B33B-24584FFB3046}" srcOrd="0" destOrd="0" presId="urn:microsoft.com/office/officeart/2005/8/layout/venn1"/>
    <dgm:cxn modelId="{8BECBACC-6DBC-4CE8-BBFC-F82C2BBE345A}" type="presOf" srcId="{6300BBA6-5D7F-4A2B-A733-25E137503335}" destId="{64D9720E-4216-4AE1-9070-15859905B3E8}" srcOrd="0" destOrd="0" presId="urn:microsoft.com/office/officeart/2005/8/layout/venn1"/>
    <dgm:cxn modelId="{E9862657-B906-437C-8CC6-6091EB6BC696}" type="presOf" srcId="{6300BBA6-5D7F-4A2B-A733-25E137503335}" destId="{4E022CFD-9AFC-42FA-BDEF-003E31E92F43}" srcOrd="1" destOrd="0" presId="urn:microsoft.com/office/officeart/2005/8/layout/venn1"/>
    <dgm:cxn modelId="{44108E1A-751F-421C-A025-F597EA2BAB8A}" srcId="{092D021F-1DC0-4EA5-9F0E-96719029E12A}" destId="{DFD8E213-E22C-44EE-B4E3-C2C01491F928}" srcOrd="2" destOrd="0" parTransId="{8671E614-70C9-43BD-AC4D-671B7D19AA09}" sibTransId="{ACD08318-8060-45D8-A6BB-EA9882967F5D}"/>
    <dgm:cxn modelId="{3A66089D-23E3-4322-A1DB-0457986791A3}" srcId="{092D021F-1DC0-4EA5-9F0E-96719029E12A}" destId="{6300BBA6-5D7F-4A2B-A733-25E137503335}" srcOrd="1" destOrd="0" parTransId="{23F24A65-2C6B-4E6B-8ED8-DE9EADAFB18F}" sibTransId="{D4354CE7-8B70-4417-A082-3E5FF6D06C53}"/>
    <dgm:cxn modelId="{077D1B06-ECB2-4457-9363-C6A6CCC89E04}" type="presOf" srcId="{092D021F-1DC0-4EA5-9F0E-96719029E12A}" destId="{38866754-E142-4890-B53F-7E0545361184}" srcOrd="0" destOrd="0" presId="urn:microsoft.com/office/officeart/2005/8/layout/venn1"/>
    <dgm:cxn modelId="{A4BEB761-1428-4A7F-AE00-3357BB36A6AA}" type="presParOf" srcId="{38866754-E142-4890-B53F-7E0545361184}" destId="{8A58524F-664B-4115-8A74-38DDC76B8DCA}" srcOrd="0" destOrd="0" presId="urn:microsoft.com/office/officeart/2005/8/layout/venn1"/>
    <dgm:cxn modelId="{B3F68AA1-C80E-4F16-87B8-619A7ED4F76C}" type="presParOf" srcId="{38866754-E142-4890-B53F-7E0545361184}" destId="{0EF252E8-AE28-4308-957C-BEF3E290661A}" srcOrd="1" destOrd="0" presId="urn:microsoft.com/office/officeart/2005/8/layout/venn1"/>
    <dgm:cxn modelId="{4E614692-8D86-445B-B8DF-C361903EE13E}" type="presParOf" srcId="{38866754-E142-4890-B53F-7E0545361184}" destId="{64D9720E-4216-4AE1-9070-15859905B3E8}" srcOrd="2" destOrd="0" presId="urn:microsoft.com/office/officeart/2005/8/layout/venn1"/>
    <dgm:cxn modelId="{A91074B8-2D3E-48B5-9790-A173162DE0A5}" type="presParOf" srcId="{38866754-E142-4890-B53F-7E0545361184}" destId="{4E022CFD-9AFC-42FA-BDEF-003E31E92F43}" srcOrd="3" destOrd="0" presId="urn:microsoft.com/office/officeart/2005/8/layout/venn1"/>
    <dgm:cxn modelId="{B507EA01-8A99-4F2B-8003-1228C6826FD1}" type="presParOf" srcId="{38866754-E142-4890-B53F-7E0545361184}" destId="{E5B3A2AA-8D51-4544-B33B-24584FFB3046}" srcOrd="4" destOrd="0" presId="urn:microsoft.com/office/officeart/2005/8/layout/venn1"/>
    <dgm:cxn modelId="{2AFA87A0-9112-4AE4-8456-9FA26FC978D8}" type="presParOf" srcId="{38866754-E142-4890-B53F-7E0545361184}" destId="{42F2B5CC-677A-496B-8890-8EC620203F79}" srcOrd="5" destOrd="0" presId="urn:microsoft.com/office/officeart/2005/8/layout/venn1"/>
  </dgm:cxnLst>
  <dgm:bg>
    <a:solidFill>
      <a:schemeClr val="tx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153FC2-6E08-4FFA-BE3B-DA00356EF315}" type="doc">
      <dgm:prSet loTypeId="urn:microsoft.com/office/officeart/2005/8/layout/venn1" loCatId="relationship" qsTypeId="urn:microsoft.com/office/officeart/2005/8/quickstyle/simple1" qsCatId="simple" csTypeId="urn:microsoft.com/office/officeart/2005/8/colors/accent3_2" csCatId="accent3" phldr="1"/>
      <dgm:spPr/>
    </dgm:pt>
    <dgm:pt modelId="{7DFAD009-D871-4BD2-B2A2-548E68AC9DF3}">
      <dgm:prSet phldrT="[Text]"/>
      <dgm:spPr>
        <a:xfrm>
          <a:off x="2364920" y="0"/>
          <a:ext cx="1594759" cy="853440"/>
        </a:xfrm>
        <a:prstGeom prst="rect">
          <a:avLst/>
        </a:prstGeom>
        <a:noFill/>
        <a:ln>
          <a:noFill/>
        </a:ln>
        <a:effectLst/>
        <a:sp3d/>
      </dgm:spPr>
      <dgm:t>
        <a:bodyPr/>
        <a:lstStyle/>
        <a:p>
          <a:r>
            <a:rPr lang="en-US" i="1" smtClean="0">
              <a:solidFill>
                <a:schemeClr val="tx1"/>
              </a:solidFill>
              <a:latin typeface="Calibri"/>
              <a:ea typeface="+mn-ea"/>
              <a:cs typeface="+mn-cs"/>
            </a:rPr>
            <a:t>Public health</a:t>
          </a:r>
          <a:endParaRPr lang="en-US" i="1" dirty="0">
            <a:solidFill>
              <a:schemeClr val="tx1"/>
            </a:solidFill>
            <a:latin typeface="Calibri"/>
            <a:ea typeface="+mn-ea"/>
            <a:cs typeface="+mn-cs"/>
          </a:endParaRPr>
        </a:p>
      </dgm:t>
    </dgm:pt>
    <dgm:pt modelId="{F1224E04-3565-4970-A141-A3CBB4305087}" type="parTrans" cxnId="{799A93F9-F059-4B01-8737-DA350E82B38C}">
      <dgm:prSet/>
      <dgm:spPr/>
      <dgm:t>
        <a:bodyPr/>
        <a:lstStyle/>
        <a:p>
          <a:endParaRPr lang="en-US"/>
        </a:p>
      </dgm:t>
    </dgm:pt>
    <dgm:pt modelId="{FFE23D42-D532-444F-A45F-594C9FB568B6}" type="sibTrans" cxnId="{799A93F9-F059-4B01-8737-DA350E82B38C}">
      <dgm:prSet/>
      <dgm:spPr/>
      <dgm:t>
        <a:bodyPr/>
        <a:lstStyle/>
        <a:p>
          <a:endParaRPr lang="en-US"/>
        </a:p>
      </dgm:t>
    </dgm:pt>
    <dgm:pt modelId="{A26C1CF1-6D54-4FDE-9A0A-356FA707411C}">
      <dgm:prSet phldrT="[Text]"/>
      <dgm:spPr>
        <a:xfrm>
          <a:off x="4583085" y="2005584"/>
          <a:ext cx="1478776" cy="1002792"/>
        </a:xfrm>
        <a:prstGeom prst="rect">
          <a:avLst/>
        </a:prstGeom>
        <a:noFill/>
        <a:ln>
          <a:noFill/>
        </a:ln>
        <a:effectLst/>
        <a:sp3d/>
      </dgm:spPr>
      <dgm:t>
        <a:bodyPr/>
        <a:lstStyle/>
        <a:p>
          <a:r>
            <a:rPr lang="en-US" i="1" smtClean="0">
              <a:solidFill>
                <a:schemeClr val="tx1"/>
              </a:solidFill>
              <a:latin typeface="Calibri"/>
              <a:ea typeface="+mn-ea"/>
              <a:cs typeface="+mn-cs"/>
            </a:rPr>
            <a:t>Nutrition policy advocates</a:t>
          </a:r>
          <a:endParaRPr lang="en-US" i="1" dirty="0">
            <a:solidFill>
              <a:schemeClr val="tx1"/>
            </a:solidFill>
            <a:latin typeface="Calibri"/>
            <a:ea typeface="+mn-ea"/>
            <a:cs typeface="+mn-cs"/>
          </a:endParaRPr>
        </a:p>
      </dgm:t>
    </dgm:pt>
    <dgm:pt modelId="{9370400E-7DB4-4190-93AE-157CFBE95EA8}" type="parTrans" cxnId="{79369B6E-82DB-4D01-9CC6-FD4A4EB239C6}">
      <dgm:prSet/>
      <dgm:spPr/>
      <dgm:t>
        <a:bodyPr/>
        <a:lstStyle/>
        <a:p>
          <a:endParaRPr lang="en-US"/>
        </a:p>
      </dgm:t>
    </dgm:pt>
    <dgm:pt modelId="{B3E69ED0-0CAD-491C-BDA7-9CF1D29EF1FD}" type="sibTrans" cxnId="{79369B6E-82DB-4D01-9CC6-FD4A4EB239C6}">
      <dgm:prSet/>
      <dgm:spPr/>
      <dgm:t>
        <a:bodyPr/>
        <a:lstStyle/>
        <a:p>
          <a:endParaRPr lang="en-US"/>
        </a:p>
      </dgm:t>
    </dgm:pt>
    <dgm:pt modelId="{9FFF424A-146E-4476-8728-D27FD9EE814A}">
      <dgm:prSet phldrT="[Text]"/>
      <dgm:spPr>
        <a:xfrm>
          <a:off x="784658" y="3349752"/>
          <a:ext cx="1594759" cy="917448"/>
        </a:xfrm>
        <a:noFill/>
        <a:ln>
          <a:noFill/>
        </a:ln>
        <a:effectLst/>
        <a:sp3d/>
      </dgm:spPr>
      <dgm:t>
        <a:bodyPr/>
        <a:lstStyle/>
        <a:p>
          <a:r>
            <a:rPr lang="en-US" i="1" smtClean="0">
              <a:solidFill>
                <a:schemeClr val="tx1"/>
              </a:solidFill>
              <a:latin typeface="Calibri"/>
              <a:ea typeface="+mn-ea"/>
              <a:cs typeface="+mn-cs"/>
            </a:rPr>
            <a:t>Small producers</a:t>
          </a:r>
          <a:endParaRPr lang="en-US" i="1" dirty="0">
            <a:solidFill>
              <a:schemeClr val="tx1"/>
            </a:solidFill>
            <a:latin typeface="Calibri"/>
            <a:ea typeface="+mn-ea"/>
            <a:cs typeface="+mn-cs"/>
          </a:endParaRPr>
        </a:p>
      </dgm:t>
    </dgm:pt>
    <dgm:pt modelId="{C237073B-A130-46B3-8BAF-0089E49E0AD5}" type="parTrans" cxnId="{DC006963-78E3-462F-B1F5-8C430389684F}">
      <dgm:prSet/>
      <dgm:spPr/>
      <dgm:t>
        <a:bodyPr/>
        <a:lstStyle/>
        <a:p>
          <a:endParaRPr lang="en-US"/>
        </a:p>
      </dgm:t>
    </dgm:pt>
    <dgm:pt modelId="{8E1EED30-9479-4C35-A001-C2C4F509BB34}" type="sibTrans" cxnId="{DC006963-78E3-462F-B1F5-8C430389684F}">
      <dgm:prSet/>
      <dgm:spPr/>
      <dgm:t>
        <a:bodyPr/>
        <a:lstStyle/>
        <a:p>
          <a:endParaRPr lang="en-US"/>
        </a:p>
      </dgm:t>
    </dgm:pt>
    <dgm:pt modelId="{5A8BBF5B-54B0-4BEB-A95F-6A84286B6268}">
      <dgm:prSet phldrT="[Text]"/>
      <dgm:spPr>
        <a:xfrm>
          <a:off x="262737" y="2005584"/>
          <a:ext cx="1478776" cy="1002792"/>
        </a:xfrm>
        <a:noFill/>
        <a:ln>
          <a:noFill/>
        </a:ln>
        <a:effectLst/>
        <a:sp3d/>
      </dgm:spPr>
      <dgm:t>
        <a:bodyPr/>
        <a:lstStyle/>
        <a:p>
          <a:r>
            <a:rPr lang="en-US" i="1" smtClean="0">
              <a:solidFill>
                <a:schemeClr val="tx1"/>
              </a:solidFill>
              <a:latin typeface="Calibri"/>
              <a:ea typeface="+mn-ea"/>
              <a:cs typeface="+mn-cs"/>
            </a:rPr>
            <a:t>Large producers</a:t>
          </a:r>
          <a:endParaRPr lang="en-US" i="1" dirty="0">
            <a:solidFill>
              <a:schemeClr val="tx1"/>
            </a:solidFill>
            <a:latin typeface="Calibri"/>
            <a:ea typeface="+mn-ea"/>
            <a:cs typeface="+mn-cs"/>
          </a:endParaRPr>
        </a:p>
      </dgm:t>
    </dgm:pt>
    <dgm:pt modelId="{B1D4A0FA-6F9A-4E6D-B933-3BA13B4F47EE}" type="parTrans" cxnId="{5D6E476C-DAEF-4C30-B7D4-C48B6ECA911F}">
      <dgm:prSet/>
      <dgm:spPr/>
      <dgm:t>
        <a:bodyPr/>
        <a:lstStyle/>
        <a:p>
          <a:endParaRPr lang="en-US"/>
        </a:p>
      </dgm:t>
    </dgm:pt>
    <dgm:pt modelId="{575C08FB-F84B-412F-BEA4-31D79F6B1FA5}" type="sibTrans" cxnId="{5D6E476C-DAEF-4C30-B7D4-C48B6ECA911F}">
      <dgm:prSet/>
      <dgm:spPr/>
      <dgm:t>
        <a:bodyPr/>
        <a:lstStyle/>
        <a:p>
          <a:endParaRPr lang="en-US"/>
        </a:p>
      </dgm:t>
    </dgm:pt>
    <dgm:pt modelId="{4B6D61AC-845F-4B8B-9753-91AB67FF73D2}">
      <dgm:prSet phldrT="[Text]"/>
      <dgm:spPr>
        <a:xfrm>
          <a:off x="378720" y="810768"/>
          <a:ext cx="1507772" cy="938784"/>
        </a:xfrm>
        <a:noFill/>
        <a:ln>
          <a:noFill/>
        </a:ln>
        <a:effectLst/>
        <a:sp3d/>
      </dgm:spPr>
      <dgm:t>
        <a:bodyPr/>
        <a:lstStyle/>
        <a:p>
          <a:r>
            <a:rPr lang="en-US" i="1" dirty="0" smtClean="0">
              <a:solidFill>
                <a:schemeClr val="tx1"/>
              </a:solidFill>
              <a:latin typeface="Calibri"/>
              <a:ea typeface="+mn-ea"/>
              <a:cs typeface="+mn-cs"/>
            </a:rPr>
            <a:t>Agriculture policy advocates</a:t>
          </a:r>
          <a:endParaRPr lang="en-US" i="1" dirty="0">
            <a:solidFill>
              <a:schemeClr val="tx1"/>
            </a:solidFill>
            <a:latin typeface="Calibri"/>
            <a:ea typeface="+mn-ea"/>
            <a:cs typeface="+mn-cs"/>
          </a:endParaRPr>
        </a:p>
      </dgm:t>
    </dgm:pt>
    <dgm:pt modelId="{829AD754-025D-4050-9C69-046C54794378}" type="parTrans" cxnId="{1AA2E7F9-0B0A-408B-B445-3994142119BB}">
      <dgm:prSet/>
      <dgm:spPr/>
      <dgm:t>
        <a:bodyPr/>
        <a:lstStyle/>
        <a:p>
          <a:endParaRPr lang="en-US"/>
        </a:p>
      </dgm:t>
    </dgm:pt>
    <dgm:pt modelId="{2AED3630-3E9B-4F8E-BFE6-7ECF33CB629C}" type="sibTrans" cxnId="{1AA2E7F9-0B0A-408B-B445-3994142119BB}">
      <dgm:prSet/>
      <dgm:spPr/>
      <dgm:t>
        <a:bodyPr/>
        <a:lstStyle/>
        <a:p>
          <a:endParaRPr lang="en-US"/>
        </a:p>
      </dgm:t>
    </dgm:pt>
    <dgm:pt modelId="{FA9282AE-B155-4CD8-9CC8-F0E02E755215}">
      <dgm:prSet phldrT="[Text]"/>
      <dgm:spPr>
        <a:xfrm>
          <a:off x="4438107" y="810768"/>
          <a:ext cx="1507772" cy="938784"/>
        </a:xfrm>
        <a:prstGeom prst="rect">
          <a:avLst/>
        </a:prstGeom>
        <a:noFill/>
        <a:ln>
          <a:noFill/>
        </a:ln>
        <a:effectLst/>
        <a:sp3d/>
      </dgm:spPr>
      <dgm:t>
        <a:bodyPr/>
        <a:lstStyle/>
        <a:p>
          <a:r>
            <a:rPr lang="en-US" i="1" dirty="0" smtClean="0">
              <a:solidFill>
                <a:schemeClr val="tx1"/>
              </a:solidFill>
              <a:latin typeface="Calibri"/>
              <a:ea typeface="+mn-ea"/>
              <a:cs typeface="+mn-cs"/>
            </a:rPr>
            <a:t>NGOs, private charities, CBOs</a:t>
          </a:r>
          <a:endParaRPr lang="en-US" i="1" dirty="0">
            <a:solidFill>
              <a:schemeClr val="tx1"/>
            </a:solidFill>
            <a:latin typeface="Calibri"/>
            <a:ea typeface="+mn-ea"/>
            <a:cs typeface="+mn-cs"/>
          </a:endParaRPr>
        </a:p>
      </dgm:t>
    </dgm:pt>
    <dgm:pt modelId="{1797667E-4A0B-4A77-871E-22F4AA6FD108}" type="parTrans" cxnId="{FD7D9A2E-DF43-44C3-AC57-6245244FDD6F}">
      <dgm:prSet/>
      <dgm:spPr/>
      <dgm:t>
        <a:bodyPr/>
        <a:lstStyle/>
        <a:p>
          <a:endParaRPr lang="en-US"/>
        </a:p>
      </dgm:t>
    </dgm:pt>
    <dgm:pt modelId="{69D4FD1B-6332-45CD-8CAE-3F98827C0655}" type="sibTrans" cxnId="{FD7D9A2E-DF43-44C3-AC57-6245244FDD6F}">
      <dgm:prSet/>
      <dgm:spPr/>
      <dgm:t>
        <a:bodyPr/>
        <a:lstStyle/>
        <a:p>
          <a:endParaRPr lang="en-US"/>
        </a:p>
      </dgm:t>
    </dgm:pt>
    <dgm:pt modelId="{46769DCF-58B0-410C-A665-5888C1E424EF}" type="pres">
      <dgm:prSet presAssocID="{B9153FC2-6E08-4FFA-BE3B-DA00356EF315}" presName="compositeShape" presStyleCnt="0">
        <dgm:presLayoutVars>
          <dgm:chMax val="7"/>
          <dgm:dir/>
          <dgm:resizeHandles val="exact"/>
        </dgm:presLayoutVars>
      </dgm:prSet>
      <dgm:spPr/>
    </dgm:pt>
    <dgm:pt modelId="{D4598E7A-25A9-4650-974A-FB91A5AC3D7B}" type="pres">
      <dgm:prSet presAssocID="{7DFAD009-D871-4BD2-B2A2-548E68AC9DF3}" presName="circ1" presStyleLbl="vennNode1" presStyleIdx="0" presStyleCnt="6"/>
      <dgm:spPr>
        <a:xfrm>
          <a:off x="2466405" y="1086429"/>
          <a:ext cx="1391789" cy="139196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8385CDC-D0CF-492A-B27C-4A95E1CBD70D}" type="pres">
      <dgm:prSet presAssocID="{7DFAD009-D871-4BD2-B2A2-548E68AC9DF3}" presName="circ1Tx" presStyleLbl="revTx" presStyleIdx="0" presStyleCnt="0">
        <dgm:presLayoutVars>
          <dgm:chMax val="0"/>
          <dgm:chPref val="0"/>
          <dgm:bulletEnabled val="1"/>
        </dgm:presLayoutVars>
      </dgm:prSet>
      <dgm:spPr/>
      <dgm:t>
        <a:bodyPr/>
        <a:lstStyle/>
        <a:p>
          <a:endParaRPr lang="en-US"/>
        </a:p>
      </dgm:t>
    </dgm:pt>
    <dgm:pt modelId="{C93BC467-CF50-4C94-B975-452E541B7D12}" type="pres">
      <dgm:prSet presAssocID="{FA9282AE-B155-4CD8-9CC8-F0E02E755215}" presName="circ2" presStyleLbl="vennNode1" presStyleIdx="1" presStyleCnt="6"/>
      <dgm:spPr>
        <a:xfrm>
          <a:off x="2874663" y="1282720"/>
          <a:ext cx="1391789" cy="139196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2652D51-D277-4000-BB9C-050B75AD5901}" type="pres">
      <dgm:prSet presAssocID="{FA9282AE-B155-4CD8-9CC8-F0E02E755215}" presName="circ2Tx" presStyleLbl="revTx" presStyleIdx="0" presStyleCnt="0">
        <dgm:presLayoutVars>
          <dgm:chMax val="0"/>
          <dgm:chPref val="0"/>
          <dgm:bulletEnabled val="1"/>
        </dgm:presLayoutVars>
      </dgm:prSet>
      <dgm:spPr/>
      <dgm:t>
        <a:bodyPr/>
        <a:lstStyle/>
        <a:p>
          <a:endParaRPr lang="en-US"/>
        </a:p>
      </dgm:t>
    </dgm:pt>
    <dgm:pt modelId="{F4E3665C-5DE5-4EB6-BDC2-73B7511ECBAE}" type="pres">
      <dgm:prSet presAssocID="{A26C1CF1-6D54-4FDE-9A0A-356FA707411C}" presName="circ3" presStyleLbl="vennNode1" presStyleIdx="2" presStyleCnt="6"/>
      <dgm:spPr>
        <a:xfrm>
          <a:off x="2974988" y="1724375"/>
          <a:ext cx="1391789" cy="1391960"/>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B70CDA7-28D2-4275-9379-0242E728B6DC}" type="pres">
      <dgm:prSet presAssocID="{A26C1CF1-6D54-4FDE-9A0A-356FA707411C}" presName="circ3Tx" presStyleLbl="revTx" presStyleIdx="0" presStyleCnt="0">
        <dgm:presLayoutVars>
          <dgm:chMax val="0"/>
          <dgm:chPref val="0"/>
          <dgm:bulletEnabled val="1"/>
        </dgm:presLayoutVars>
      </dgm:prSet>
      <dgm:spPr/>
      <dgm:t>
        <a:bodyPr/>
        <a:lstStyle/>
        <a:p>
          <a:endParaRPr lang="en-US"/>
        </a:p>
      </dgm:t>
    </dgm:pt>
    <dgm:pt modelId="{3E7DF737-D447-4202-B9B3-3978E4E1F483}" type="pres">
      <dgm:prSet presAssocID="{9FFF424A-146E-4476-8728-D27FD9EE814A}" presName="circ4" presStyleLbl="vennNode1" presStyleIdx="3" presStyleCnt="6"/>
      <dgm:spPr/>
    </dgm:pt>
    <dgm:pt modelId="{941B8144-0FBC-4FC5-BF1B-ADBF182B31EC}" type="pres">
      <dgm:prSet presAssocID="{9FFF424A-146E-4476-8728-D27FD9EE814A}" presName="circ4Tx" presStyleLbl="revTx" presStyleIdx="0" presStyleCnt="0">
        <dgm:presLayoutVars>
          <dgm:chMax val="0"/>
          <dgm:chPref val="0"/>
          <dgm:bulletEnabled val="1"/>
        </dgm:presLayoutVars>
      </dgm:prSet>
      <dgm:spPr>
        <a:prstGeom prst="rect">
          <a:avLst/>
        </a:prstGeom>
      </dgm:spPr>
      <dgm:t>
        <a:bodyPr/>
        <a:lstStyle/>
        <a:p>
          <a:endParaRPr lang="en-US"/>
        </a:p>
      </dgm:t>
    </dgm:pt>
    <dgm:pt modelId="{127256D2-57D1-4AFA-A044-0407717D2233}" type="pres">
      <dgm:prSet presAssocID="{5A8BBF5B-54B0-4BEB-A95F-6A84286B6268}" presName="circ5" presStyleLbl="vennNode1" presStyleIdx="4" presStyleCnt="6"/>
      <dgm:spPr/>
    </dgm:pt>
    <dgm:pt modelId="{5F7292FA-3760-4F18-80CD-9EF1D02F14D9}" type="pres">
      <dgm:prSet presAssocID="{5A8BBF5B-54B0-4BEB-A95F-6A84286B6268}" presName="circ5Tx" presStyleLbl="revTx" presStyleIdx="0" presStyleCnt="0">
        <dgm:presLayoutVars>
          <dgm:chMax val="0"/>
          <dgm:chPref val="0"/>
          <dgm:bulletEnabled val="1"/>
        </dgm:presLayoutVars>
      </dgm:prSet>
      <dgm:spPr>
        <a:prstGeom prst="rect">
          <a:avLst/>
        </a:prstGeom>
      </dgm:spPr>
      <dgm:t>
        <a:bodyPr/>
        <a:lstStyle/>
        <a:p>
          <a:endParaRPr lang="en-US"/>
        </a:p>
      </dgm:t>
    </dgm:pt>
    <dgm:pt modelId="{8155403C-7878-4B99-851A-96EF4E5AC207}" type="pres">
      <dgm:prSet presAssocID="{4B6D61AC-845F-4B8B-9753-91AB67FF73D2}" presName="circ6" presStyleLbl="vennNode1" presStyleIdx="5" presStyleCnt="6"/>
      <dgm:spPr/>
    </dgm:pt>
    <dgm:pt modelId="{C08352CC-E0A4-4CA7-A56D-6E68DC74B51B}" type="pres">
      <dgm:prSet presAssocID="{4B6D61AC-845F-4B8B-9753-91AB67FF73D2}" presName="circ6Tx" presStyleLbl="revTx" presStyleIdx="0" presStyleCnt="0">
        <dgm:presLayoutVars>
          <dgm:chMax val="0"/>
          <dgm:chPref val="0"/>
          <dgm:bulletEnabled val="1"/>
        </dgm:presLayoutVars>
      </dgm:prSet>
      <dgm:spPr>
        <a:prstGeom prst="rect">
          <a:avLst/>
        </a:prstGeom>
      </dgm:spPr>
      <dgm:t>
        <a:bodyPr/>
        <a:lstStyle/>
        <a:p>
          <a:endParaRPr lang="en-US"/>
        </a:p>
      </dgm:t>
    </dgm:pt>
  </dgm:ptLst>
  <dgm:cxnLst>
    <dgm:cxn modelId="{F9559F23-6753-4539-BA5F-F2B196D9C87A}" type="presOf" srcId="{7DFAD009-D871-4BD2-B2A2-548E68AC9DF3}" destId="{A8385CDC-D0CF-492A-B27C-4A95E1CBD70D}" srcOrd="0" destOrd="0" presId="urn:microsoft.com/office/officeart/2005/8/layout/venn1"/>
    <dgm:cxn modelId="{C6C1CD31-C3D4-4CE0-9FCD-E732EE5CC58C}" type="presOf" srcId="{FA9282AE-B155-4CD8-9CC8-F0E02E755215}" destId="{A2652D51-D277-4000-BB9C-050B75AD5901}" srcOrd="0" destOrd="0" presId="urn:microsoft.com/office/officeart/2005/8/layout/venn1"/>
    <dgm:cxn modelId="{97C99F5F-2B4B-49BB-88E8-E68CFE390100}" type="presOf" srcId="{5A8BBF5B-54B0-4BEB-A95F-6A84286B6268}" destId="{5F7292FA-3760-4F18-80CD-9EF1D02F14D9}" srcOrd="0" destOrd="0" presId="urn:microsoft.com/office/officeart/2005/8/layout/venn1"/>
    <dgm:cxn modelId="{FD7D9A2E-DF43-44C3-AC57-6245244FDD6F}" srcId="{B9153FC2-6E08-4FFA-BE3B-DA00356EF315}" destId="{FA9282AE-B155-4CD8-9CC8-F0E02E755215}" srcOrd="1" destOrd="0" parTransId="{1797667E-4A0B-4A77-871E-22F4AA6FD108}" sibTransId="{69D4FD1B-6332-45CD-8CAE-3F98827C0655}"/>
    <dgm:cxn modelId="{79369B6E-82DB-4D01-9CC6-FD4A4EB239C6}" srcId="{B9153FC2-6E08-4FFA-BE3B-DA00356EF315}" destId="{A26C1CF1-6D54-4FDE-9A0A-356FA707411C}" srcOrd="2" destOrd="0" parTransId="{9370400E-7DB4-4190-93AE-157CFBE95EA8}" sibTransId="{B3E69ED0-0CAD-491C-BDA7-9CF1D29EF1FD}"/>
    <dgm:cxn modelId="{AC4019A9-BA27-462B-9A3E-E645EFA4027B}" type="presOf" srcId="{B9153FC2-6E08-4FFA-BE3B-DA00356EF315}" destId="{46769DCF-58B0-410C-A665-5888C1E424EF}" srcOrd="0" destOrd="0" presId="urn:microsoft.com/office/officeart/2005/8/layout/venn1"/>
    <dgm:cxn modelId="{5D6E476C-DAEF-4C30-B7D4-C48B6ECA911F}" srcId="{B9153FC2-6E08-4FFA-BE3B-DA00356EF315}" destId="{5A8BBF5B-54B0-4BEB-A95F-6A84286B6268}" srcOrd="4" destOrd="0" parTransId="{B1D4A0FA-6F9A-4E6D-B933-3BA13B4F47EE}" sibTransId="{575C08FB-F84B-412F-BEA4-31D79F6B1FA5}"/>
    <dgm:cxn modelId="{A70FD710-DD73-49DB-B162-13F9BD108788}" type="presOf" srcId="{A26C1CF1-6D54-4FDE-9A0A-356FA707411C}" destId="{9B70CDA7-28D2-4275-9379-0242E728B6DC}" srcOrd="0" destOrd="0" presId="urn:microsoft.com/office/officeart/2005/8/layout/venn1"/>
    <dgm:cxn modelId="{1AA2E7F9-0B0A-408B-B445-3994142119BB}" srcId="{B9153FC2-6E08-4FFA-BE3B-DA00356EF315}" destId="{4B6D61AC-845F-4B8B-9753-91AB67FF73D2}" srcOrd="5" destOrd="0" parTransId="{829AD754-025D-4050-9C69-046C54794378}" sibTransId="{2AED3630-3E9B-4F8E-BFE6-7ECF33CB629C}"/>
    <dgm:cxn modelId="{712891C1-9057-43AB-B036-79328B4D10A3}" type="presOf" srcId="{9FFF424A-146E-4476-8728-D27FD9EE814A}" destId="{941B8144-0FBC-4FC5-BF1B-ADBF182B31EC}" srcOrd="0" destOrd="0" presId="urn:microsoft.com/office/officeart/2005/8/layout/venn1"/>
    <dgm:cxn modelId="{48A08BE2-E355-430B-A3F7-4820FC6DBC0D}" type="presOf" srcId="{4B6D61AC-845F-4B8B-9753-91AB67FF73D2}" destId="{C08352CC-E0A4-4CA7-A56D-6E68DC74B51B}" srcOrd="0" destOrd="0" presId="urn:microsoft.com/office/officeart/2005/8/layout/venn1"/>
    <dgm:cxn modelId="{799A93F9-F059-4B01-8737-DA350E82B38C}" srcId="{B9153FC2-6E08-4FFA-BE3B-DA00356EF315}" destId="{7DFAD009-D871-4BD2-B2A2-548E68AC9DF3}" srcOrd="0" destOrd="0" parTransId="{F1224E04-3565-4970-A141-A3CBB4305087}" sibTransId="{FFE23D42-D532-444F-A45F-594C9FB568B6}"/>
    <dgm:cxn modelId="{DC006963-78E3-462F-B1F5-8C430389684F}" srcId="{B9153FC2-6E08-4FFA-BE3B-DA00356EF315}" destId="{9FFF424A-146E-4476-8728-D27FD9EE814A}" srcOrd="3" destOrd="0" parTransId="{C237073B-A130-46B3-8BAF-0089E49E0AD5}" sibTransId="{8E1EED30-9479-4C35-A001-C2C4F509BB34}"/>
    <dgm:cxn modelId="{A4480EE1-A95F-47A5-93AC-E3A81AA6FC12}" type="presParOf" srcId="{46769DCF-58B0-410C-A665-5888C1E424EF}" destId="{D4598E7A-25A9-4650-974A-FB91A5AC3D7B}" srcOrd="0" destOrd="0" presId="urn:microsoft.com/office/officeart/2005/8/layout/venn1"/>
    <dgm:cxn modelId="{D075679E-4122-40DE-A52E-80DD8C0386E2}" type="presParOf" srcId="{46769DCF-58B0-410C-A665-5888C1E424EF}" destId="{A8385CDC-D0CF-492A-B27C-4A95E1CBD70D}" srcOrd="1" destOrd="0" presId="urn:microsoft.com/office/officeart/2005/8/layout/venn1"/>
    <dgm:cxn modelId="{0E4AD3DA-1D05-4886-945F-C3B8CA9C15E6}" type="presParOf" srcId="{46769DCF-58B0-410C-A665-5888C1E424EF}" destId="{C93BC467-CF50-4C94-B975-452E541B7D12}" srcOrd="2" destOrd="0" presId="urn:microsoft.com/office/officeart/2005/8/layout/venn1"/>
    <dgm:cxn modelId="{FD09C788-F544-43DB-85D3-492631BC3C80}" type="presParOf" srcId="{46769DCF-58B0-410C-A665-5888C1E424EF}" destId="{A2652D51-D277-4000-BB9C-050B75AD5901}" srcOrd="3" destOrd="0" presId="urn:microsoft.com/office/officeart/2005/8/layout/venn1"/>
    <dgm:cxn modelId="{122B2F1B-6D70-4C08-9275-9BAA12B34A28}" type="presParOf" srcId="{46769DCF-58B0-410C-A665-5888C1E424EF}" destId="{F4E3665C-5DE5-4EB6-BDC2-73B7511ECBAE}" srcOrd="4" destOrd="0" presId="urn:microsoft.com/office/officeart/2005/8/layout/venn1"/>
    <dgm:cxn modelId="{03F711D8-4513-4273-ABB1-D88BBB9A065B}" type="presParOf" srcId="{46769DCF-58B0-410C-A665-5888C1E424EF}" destId="{9B70CDA7-28D2-4275-9379-0242E728B6DC}" srcOrd="5" destOrd="0" presId="urn:microsoft.com/office/officeart/2005/8/layout/venn1"/>
    <dgm:cxn modelId="{111EDE63-68C5-4A61-A1BF-EAC920358D2E}" type="presParOf" srcId="{46769DCF-58B0-410C-A665-5888C1E424EF}" destId="{3E7DF737-D447-4202-B9B3-3978E4E1F483}" srcOrd="6" destOrd="0" presId="urn:microsoft.com/office/officeart/2005/8/layout/venn1"/>
    <dgm:cxn modelId="{2F67E493-8BE5-4429-95EA-3A5CCED94B6E}" type="presParOf" srcId="{46769DCF-58B0-410C-A665-5888C1E424EF}" destId="{941B8144-0FBC-4FC5-BF1B-ADBF182B31EC}" srcOrd="7" destOrd="0" presId="urn:microsoft.com/office/officeart/2005/8/layout/venn1"/>
    <dgm:cxn modelId="{D320398C-B5F8-4811-A1B5-09968378F8C3}" type="presParOf" srcId="{46769DCF-58B0-410C-A665-5888C1E424EF}" destId="{127256D2-57D1-4AFA-A044-0407717D2233}" srcOrd="8" destOrd="0" presId="urn:microsoft.com/office/officeart/2005/8/layout/venn1"/>
    <dgm:cxn modelId="{D198FE9A-EC29-4E93-A994-17CBE37FC70C}" type="presParOf" srcId="{46769DCF-58B0-410C-A665-5888C1E424EF}" destId="{5F7292FA-3760-4F18-80CD-9EF1D02F14D9}" srcOrd="9" destOrd="0" presId="urn:microsoft.com/office/officeart/2005/8/layout/venn1"/>
    <dgm:cxn modelId="{253CBC07-94DC-444E-9AA7-1952A99FCE3C}" type="presParOf" srcId="{46769DCF-58B0-410C-A665-5888C1E424EF}" destId="{8155403C-7878-4B99-851A-96EF4E5AC207}" srcOrd="10" destOrd="0" presId="urn:microsoft.com/office/officeart/2005/8/layout/venn1"/>
    <dgm:cxn modelId="{E6816D32-2EB5-4F0A-8883-A1DD02F29684}" type="presParOf" srcId="{46769DCF-58B0-410C-A665-5888C1E424EF}" destId="{C08352CC-E0A4-4CA7-A56D-6E68DC74B51B}" srcOrd="11" destOrd="0" presId="urn:microsoft.com/office/officeart/2005/8/layout/venn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1722119" y="60007"/>
          <a:ext cx="2880360" cy="288036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Academic researchers</a:t>
          </a:r>
          <a:endParaRPr lang="en-US" sz="1800" kern="1200" dirty="0">
            <a:solidFill>
              <a:schemeClr val="bg1"/>
            </a:solidFill>
          </a:endParaRPr>
        </a:p>
      </dsp:txBody>
      <dsp:txXfrm>
        <a:off x="2106168" y="564070"/>
        <a:ext cx="2112264" cy="1296162"/>
      </dsp:txXfrm>
    </dsp:sp>
    <dsp:sp modelId="{64D9720E-4216-4AE1-9070-15859905B3E8}">
      <dsp:nvSpPr>
        <dsp:cNvPr id="0" name=""/>
        <dsp:cNvSpPr/>
      </dsp:nvSpPr>
      <dsp:spPr>
        <a:xfrm>
          <a:off x="2761449" y="1860232"/>
          <a:ext cx="2880360" cy="2880360"/>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Food system stakeholders &amp; advocates</a:t>
          </a:r>
          <a:endParaRPr lang="en-US" sz="1800" kern="1200" dirty="0">
            <a:solidFill>
              <a:schemeClr val="bg1"/>
            </a:solidFill>
          </a:endParaRPr>
        </a:p>
      </dsp:txBody>
      <dsp:txXfrm>
        <a:off x="3642360" y="2604325"/>
        <a:ext cx="1728216" cy="1584198"/>
      </dsp:txXfrm>
    </dsp:sp>
    <dsp:sp modelId="{19C4FB5B-BB1A-4110-8AB9-4C39E0EDF855}">
      <dsp:nvSpPr>
        <dsp:cNvPr id="0" name=""/>
        <dsp:cNvSpPr/>
      </dsp:nvSpPr>
      <dsp:spPr>
        <a:xfrm>
          <a:off x="682790" y="1860232"/>
          <a:ext cx="2880360" cy="2880360"/>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Residents, households, consumers </a:t>
          </a:r>
          <a:endParaRPr lang="en-US" sz="1800" kern="1200" dirty="0">
            <a:solidFill>
              <a:schemeClr val="bg1"/>
            </a:solidFill>
          </a:endParaRPr>
        </a:p>
      </dsp:txBody>
      <dsp:txXfrm>
        <a:off x="954023" y="2604325"/>
        <a:ext cx="1728216" cy="15841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315190" y="9092"/>
          <a:ext cx="436418" cy="436418"/>
        </a:xfrm>
        <a:prstGeom prst="ellipse">
          <a:avLst/>
        </a:prstGeom>
        <a:solidFill>
          <a:schemeClr val="accent1"/>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373379" y="85465"/>
        <a:ext cx="320040" cy="196388"/>
      </dsp:txXfrm>
    </dsp:sp>
    <dsp:sp modelId="{64D9720E-4216-4AE1-9070-15859905B3E8}">
      <dsp:nvSpPr>
        <dsp:cNvPr id="0" name=""/>
        <dsp:cNvSpPr/>
      </dsp:nvSpPr>
      <dsp:spPr>
        <a:xfrm>
          <a:off x="472665" y="281853"/>
          <a:ext cx="436418" cy="436418"/>
        </a:xfrm>
        <a:prstGeom prst="ellipse">
          <a:avLst/>
        </a:prstGeom>
        <a:solidFill>
          <a:schemeClr val="tx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06136" y="394594"/>
        <a:ext cx="261851" cy="240030"/>
      </dsp:txXfrm>
    </dsp:sp>
    <dsp:sp modelId="{E5B3A2AA-8D51-4544-B33B-24584FFB3046}">
      <dsp:nvSpPr>
        <dsp:cNvPr id="0" name=""/>
        <dsp:cNvSpPr/>
      </dsp:nvSpPr>
      <dsp:spPr>
        <a:xfrm>
          <a:off x="157716" y="281853"/>
          <a:ext cx="436418" cy="436418"/>
        </a:xfrm>
        <a:prstGeom prst="ellipse">
          <a:avLst/>
        </a:prstGeom>
        <a:solidFill>
          <a:schemeClr val="tx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98812" y="394594"/>
        <a:ext cx="261851" cy="2400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500600" y="15654"/>
          <a:ext cx="751398" cy="751398"/>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600787" y="147148"/>
        <a:ext cx="551025" cy="338129"/>
      </dsp:txXfrm>
    </dsp:sp>
    <dsp:sp modelId="{64D9720E-4216-4AE1-9070-15859905B3E8}">
      <dsp:nvSpPr>
        <dsp:cNvPr id="0" name=""/>
        <dsp:cNvSpPr/>
      </dsp:nvSpPr>
      <dsp:spPr>
        <a:xfrm>
          <a:off x="771730" y="485277"/>
          <a:ext cx="751398" cy="751398"/>
        </a:xfrm>
        <a:prstGeom prst="ellipse">
          <a:avLst/>
        </a:prstGeom>
        <a:solidFill>
          <a:srgbClr val="4BACC6">
            <a:hueOff val="-4966938"/>
            <a:satOff val="19906"/>
            <a:lumOff val="431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1001532" y="679389"/>
        <a:ext cx="450838" cy="413268"/>
      </dsp:txXfrm>
    </dsp:sp>
    <dsp:sp modelId="{E5B3A2AA-8D51-4544-B33B-24584FFB3046}">
      <dsp:nvSpPr>
        <dsp:cNvPr id="0" name=""/>
        <dsp:cNvSpPr/>
      </dsp:nvSpPr>
      <dsp:spPr>
        <a:xfrm>
          <a:off x="229471" y="485277"/>
          <a:ext cx="751398" cy="751398"/>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300228" y="679389"/>
        <a:ext cx="450838" cy="4132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398363" y="16739"/>
          <a:ext cx="803472" cy="803472"/>
        </a:xfrm>
        <a:prstGeom prst="ellipse">
          <a:avLst/>
        </a:prstGeom>
        <a:solidFill>
          <a:schemeClr val="accent1"/>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05493" y="157346"/>
        <a:ext cx="589213" cy="361562"/>
      </dsp:txXfrm>
    </dsp:sp>
    <dsp:sp modelId="{64D9720E-4216-4AE1-9070-15859905B3E8}">
      <dsp:nvSpPr>
        <dsp:cNvPr id="0" name=""/>
        <dsp:cNvSpPr/>
      </dsp:nvSpPr>
      <dsp:spPr>
        <a:xfrm>
          <a:off x="688283" y="518909"/>
          <a:ext cx="803472" cy="803472"/>
        </a:xfrm>
        <a:prstGeom prst="ellipse">
          <a:avLst/>
        </a:prstGeom>
        <a:solidFill>
          <a:schemeClr val="tx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934012" y="726473"/>
        <a:ext cx="482083" cy="441909"/>
      </dsp:txXfrm>
    </dsp:sp>
    <dsp:sp modelId="{E5B3A2AA-8D51-4544-B33B-24584FFB3046}">
      <dsp:nvSpPr>
        <dsp:cNvPr id="0" name=""/>
        <dsp:cNvSpPr/>
      </dsp:nvSpPr>
      <dsp:spPr>
        <a:xfrm>
          <a:off x="108444" y="518909"/>
          <a:ext cx="803472" cy="803472"/>
        </a:xfrm>
        <a:prstGeom prst="ellipse">
          <a:avLst/>
        </a:prstGeom>
        <a:solidFill>
          <a:schemeClr val="tx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84104" y="726473"/>
        <a:ext cx="482083" cy="4419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398363" y="16739"/>
          <a:ext cx="803472" cy="803472"/>
        </a:xfrm>
        <a:prstGeom prst="ellipse">
          <a:avLst/>
        </a:prstGeom>
        <a:solidFill>
          <a:schemeClr val="tx1"/>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05493" y="157346"/>
        <a:ext cx="589213" cy="361562"/>
      </dsp:txXfrm>
    </dsp:sp>
    <dsp:sp modelId="{64D9720E-4216-4AE1-9070-15859905B3E8}">
      <dsp:nvSpPr>
        <dsp:cNvPr id="0" name=""/>
        <dsp:cNvSpPr/>
      </dsp:nvSpPr>
      <dsp:spPr>
        <a:xfrm>
          <a:off x="688283" y="518909"/>
          <a:ext cx="803472" cy="803472"/>
        </a:xfrm>
        <a:prstGeom prst="ellipse">
          <a:avLst/>
        </a:prstGeom>
        <a:solidFill>
          <a:schemeClr val="tx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934012" y="726473"/>
        <a:ext cx="482083" cy="441909"/>
      </dsp:txXfrm>
    </dsp:sp>
    <dsp:sp modelId="{E5B3A2AA-8D51-4544-B33B-24584FFB3046}">
      <dsp:nvSpPr>
        <dsp:cNvPr id="0" name=""/>
        <dsp:cNvSpPr/>
      </dsp:nvSpPr>
      <dsp:spPr>
        <a:xfrm>
          <a:off x="108444" y="518909"/>
          <a:ext cx="803472" cy="803472"/>
        </a:xfrm>
        <a:prstGeom prst="ellipse">
          <a:avLst/>
        </a:prstGeom>
        <a:solidFill>
          <a:schemeClr val="accent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84104" y="726473"/>
        <a:ext cx="482083" cy="4419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8524F-664B-4115-8A74-38DDC76B8DCA}">
      <dsp:nvSpPr>
        <dsp:cNvPr id="0" name=""/>
        <dsp:cNvSpPr/>
      </dsp:nvSpPr>
      <dsp:spPr>
        <a:xfrm>
          <a:off x="500600" y="15654"/>
          <a:ext cx="751398" cy="751398"/>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600787" y="147148"/>
        <a:ext cx="551025" cy="338129"/>
      </dsp:txXfrm>
    </dsp:sp>
    <dsp:sp modelId="{64D9720E-4216-4AE1-9070-15859905B3E8}">
      <dsp:nvSpPr>
        <dsp:cNvPr id="0" name=""/>
        <dsp:cNvSpPr/>
      </dsp:nvSpPr>
      <dsp:spPr>
        <a:xfrm>
          <a:off x="771730" y="485277"/>
          <a:ext cx="751398" cy="751398"/>
        </a:xfrm>
        <a:prstGeom prst="ellipse">
          <a:avLst/>
        </a:prstGeom>
        <a:solidFill>
          <a:srgbClr val="4BACC6">
            <a:hueOff val="-4966938"/>
            <a:satOff val="19906"/>
            <a:lumOff val="431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1001532" y="679389"/>
        <a:ext cx="450838" cy="413268"/>
      </dsp:txXfrm>
    </dsp:sp>
    <dsp:sp modelId="{E5B3A2AA-8D51-4544-B33B-24584FFB3046}">
      <dsp:nvSpPr>
        <dsp:cNvPr id="0" name=""/>
        <dsp:cNvSpPr/>
      </dsp:nvSpPr>
      <dsp:spPr>
        <a:xfrm>
          <a:off x="229471" y="485277"/>
          <a:ext cx="751398" cy="751398"/>
        </a:xfrm>
        <a:prstGeom prst="ellipse">
          <a:avLst/>
        </a:prstGeom>
        <a:solidFill>
          <a:sysClr val="window" lastClr="FFFF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Text" lastClr="000000">
                <a:hueOff val="0"/>
                <a:satOff val="0"/>
                <a:lumOff val="0"/>
                <a:alphaOff val="0"/>
              </a:sysClr>
            </a:solidFill>
            <a:latin typeface="Calibri"/>
            <a:ea typeface="+mn-ea"/>
            <a:cs typeface="+mn-cs"/>
          </a:endParaRPr>
        </a:p>
      </dsp:txBody>
      <dsp:txXfrm>
        <a:off x="300228" y="679389"/>
        <a:ext cx="450838" cy="41326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598E7A-25A9-4650-974A-FB91A5AC3D7B}">
      <dsp:nvSpPr>
        <dsp:cNvPr id="0" name=""/>
        <dsp:cNvSpPr/>
      </dsp:nvSpPr>
      <dsp:spPr>
        <a:xfrm>
          <a:off x="2504297" y="982309"/>
          <a:ext cx="1316004" cy="1316004"/>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sp>
    <dsp:sp modelId="{A8385CDC-D0CF-492A-B27C-4A95E1CBD70D}">
      <dsp:nvSpPr>
        <dsp:cNvPr id="0" name=""/>
        <dsp:cNvSpPr/>
      </dsp:nvSpPr>
      <dsp:spPr>
        <a:xfrm>
          <a:off x="2339797" y="0"/>
          <a:ext cx="1645005" cy="8961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smtClean="0">
              <a:solidFill>
                <a:schemeClr val="tx1"/>
              </a:solidFill>
              <a:latin typeface="Calibri"/>
              <a:ea typeface="+mn-ea"/>
              <a:cs typeface="+mn-cs"/>
            </a:rPr>
            <a:t>Public health</a:t>
          </a:r>
          <a:endParaRPr lang="en-US" sz="2100" i="1" kern="1200" dirty="0">
            <a:solidFill>
              <a:schemeClr val="tx1"/>
            </a:solidFill>
            <a:latin typeface="Calibri"/>
            <a:ea typeface="+mn-ea"/>
            <a:cs typeface="+mn-cs"/>
          </a:endParaRPr>
        </a:p>
      </dsp:txBody>
      <dsp:txXfrm>
        <a:off x="2339797" y="0"/>
        <a:ext cx="1645005" cy="896112"/>
      </dsp:txXfrm>
    </dsp:sp>
    <dsp:sp modelId="{C93BC467-CF50-4C94-B975-452E541B7D12}">
      <dsp:nvSpPr>
        <dsp:cNvPr id="0" name=""/>
        <dsp:cNvSpPr/>
      </dsp:nvSpPr>
      <dsp:spPr>
        <a:xfrm>
          <a:off x="2931450" y="1228953"/>
          <a:ext cx="1316004" cy="1316004"/>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sp>
    <dsp:sp modelId="{A2652D51-D277-4000-BB9C-050B75AD5901}">
      <dsp:nvSpPr>
        <dsp:cNvPr id="0" name=""/>
        <dsp:cNvSpPr/>
      </dsp:nvSpPr>
      <dsp:spPr>
        <a:xfrm>
          <a:off x="4345059" y="853440"/>
          <a:ext cx="1558916" cy="981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dirty="0" smtClean="0">
              <a:solidFill>
                <a:schemeClr val="tx1"/>
              </a:solidFill>
              <a:latin typeface="Calibri"/>
              <a:ea typeface="+mn-ea"/>
              <a:cs typeface="+mn-cs"/>
            </a:rPr>
            <a:t>NGOs, private charities, CBOs</a:t>
          </a:r>
          <a:endParaRPr lang="en-US" sz="2100" i="1" kern="1200" dirty="0">
            <a:solidFill>
              <a:schemeClr val="tx1"/>
            </a:solidFill>
            <a:latin typeface="Calibri"/>
            <a:ea typeface="+mn-ea"/>
            <a:cs typeface="+mn-cs"/>
          </a:endParaRPr>
        </a:p>
      </dsp:txBody>
      <dsp:txXfrm>
        <a:off x="4345059" y="853440"/>
        <a:ext cx="1558916" cy="981456"/>
      </dsp:txXfrm>
    </dsp:sp>
    <dsp:sp modelId="{F4E3665C-5DE5-4EB6-BDC2-73B7511ECBAE}">
      <dsp:nvSpPr>
        <dsp:cNvPr id="0" name=""/>
        <dsp:cNvSpPr/>
      </dsp:nvSpPr>
      <dsp:spPr>
        <a:xfrm>
          <a:off x="2931450" y="1722241"/>
          <a:ext cx="1316004" cy="1316004"/>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sp>
    <dsp:sp modelId="{9B70CDA7-28D2-4275-9379-0242E728B6DC}">
      <dsp:nvSpPr>
        <dsp:cNvPr id="0" name=""/>
        <dsp:cNvSpPr/>
      </dsp:nvSpPr>
      <dsp:spPr>
        <a:xfrm>
          <a:off x="4345059" y="2317089"/>
          <a:ext cx="1558916" cy="10966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smtClean="0">
              <a:solidFill>
                <a:schemeClr val="tx1"/>
              </a:solidFill>
              <a:latin typeface="Calibri"/>
              <a:ea typeface="+mn-ea"/>
              <a:cs typeface="+mn-cs"/>
            </a:rPr>
            <a:t>Nutrition policy advocates</a:t>
          </a:r>
          <a:endParaRPr lang="en-US" sz="2100" i="1" kern="1200" dirty="0">
            <a:solidFill>
              <a:schemeClr val="tx1"/>
            </a:solidFill>
            <a:latin typeface="Calibri"/>
            <a:ea typeface="+mn-ea"/>
            <a:cs typeface="+mn-cs"/>
          </a:endParaRPr>
        </a:p>
      </dsp:txBody>
      <dsp:txXfrm>
        <a:off x="4345059" y="2317089"/>
        <a:ext cx="1558916" cy="1096670"/>
      </dsp:txXfrm>
    </dsp:sp>
    <dsp:sp modelId="{3E7DF737-D447-4202-B9B3-3978E4E1F483}">
      <dsp:nvSpPr>
        <dsp:cNvPr id="0" name=""/>
        <dsp:cNvSpPr/>
      </dsp:nvSpPr>
      <dsp:spPr>
        <a:xfrm>
          <a:off x="2504297" y="1969312"/>
          <a:ext cx="1316004" cy="13160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41B8144-0FBC-4FC5-BF1B-ADBF182B31EC}">
      <dsp:nvSpPr>
        <dsp:cNvPr id="0" name=""/>
        <dsp:cNvSpPr/>
      </dsp:nvSpPr>
      <dsp:spPr>
        <a:xfrm>
          <a:off x="2339797" y="3371088"/>
          <a:ext cx="1645005" cy="8961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smtClean="0">
              <a:solidFill>
                <a:schemeClr val="tx1"/>
              </a:solidFill>
              <a:latin typeface="Calibri"/>
              <a:ea typeface="+mn-ea"/>
              <a:cs typeface="+mn-cs"/>
            </a:rPr>
            <a:t>Small producers</a:t>
          </a:r>
          <a:endParaRPr lang="en-US" sz="2100" i="1" kern="1200" dirty="0">
            <a:solidFill>
              <a:schemeClr val="tx1"/>
            </a:solidFill>
            <a:latin typeface="Calibri"/>
            <a:ea typeface="+mn-ea"/>
            <a:cs typeface="+mn-cs"/>
          </a:endParaRPr>
        </a:p>
      </dsp:txBody>
      <dsp:txXfrm>
        <a:off x="2339797" y="3371088"/>
        <a:ext cx="1645005" cy="896112"/>
      </dsp:txXfrm>
    </dsp:sp>
    <dsp:sp modelId="{127256D2-57D1-4AFA-A044-0407717D2233}">
      <dsp:nvSpPr>
        <dsp:cNvPr id="0" name=""/>
        <dsp:cNvSpPr/>
      </dsp:nvSpPr>
      <dsp:spPr>
        <a:xfrm>
          <a:off x="2077144" y="1722241"/>
          <a:ext cx="1316004" cy="13160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7292FA-3760-4F18-80CD-9EF1D02F14D9}">
      <dsp:nvSpPr>
        <dsp:cNvPr id="0" name=""/>
        <dsp:cNvSpPr/>
      </dsp:nvSpPr>
      <dsp:spPr>
        <a:xfrm>
          <a:off x="420623" y="2317089"/>
          <a:ext cx="1558916" cy="10966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smtClean="0">
              <a:solidFill>
                <a:schemeClr val="tx1"/>
              </a:solidFill>
              <a:latin typeface="Calibri"/>
              <a:ea typeface="+mn-ea"/>
              <a:cs typeface="+mn-cs"/>
            </a:rPr>
            <a:t>Large producers</a:t>
          </a:r>
          <a:endParaRPr lang="en-US" sz="2100" i="1" kern="1200" dirty="0">
            <a:solidFill>
              <a:schemeClr val="tx1"/>
            </a:solidFill>
            <a:latin typeface="Calibri"/>
            <a:ea typeface="+mn-ea"/>
            <a:cs typeface="+mn-cs"/>
          </a:endParaRPr>
        </a:p>
      </dsp:txBody>
      <dsp:txXfrm>
        <a:off x="420623" y="2317089"/>
        <a:ext cx="1558916" cy="1096670"/>
      </dsp:txXfrm>
    </dsp:sp>
    <dsp:sp modelId="{8155403C-7878-4B99-851A-96EF4E5AC207}">
      <dsp:nvSpPr>
        <dsp:cNvPr id="0" name=""/>
        <dsp:cNvSpPr/>
      </dsp:nvSpPr>
      <dsp:spPr>
        <a:xfrm>
          <a:off x="2077144" y="1228953"/>
          <a:ext cx="1316004" cy="13160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8352CC-E0A4-4CA7-A56D-6E68DC74B51B}">
      <dsp:nvSpPr>
        <dsp:cNvPr id="0" name=""/>
        <dsp:cNvSpPr/>
      </dsp:nvSpPr>
      <dsp:spPr>
        <a:xfrm>
          <a:off x="420623" y="853440"/>
          <a:ext cx="1558916" cy="10966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i="1" kern="1200" dirty="0" smtClean="0">
              <a:solidFill>
                <a:schemeClr val="tx1"/>
              </a:solidFill>
              <a:latin typeface="Calibri"/>
              <a:ea typeface="+mn-ea"/>
              <a:cs typeface="+mn-cs"/>
            </a:rPr>
            <a:t>Agriculture policy advocates</a:t>
          </a:r>
          <a:endParaRPr lang="en-US" sz="2100" i="1" kern="1200" dirty="0">
            <a:solidFill>
              <a:schemeClr val="tx1"/>
            </a:solidFill>
            <a:latin typeface="Calibri"/>
            <a:ea typeface="+mn-ea"/>
            <a:cs typeface="+mn-cs"/>
          </a:endParaRPr>
        </a:p>
      </dsp:txBody>
      <dsp:txXfrm>
        <a:off x="420623" y="853440"/>
        <a:ext cx="1558916" cy="10966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512AD-71AE-4B49-9F87-3BC408DF43C1}" type="datetimeFigureOut">
              <a:rPr lang="en-US" smtClean="0"/>
              <a:pPr/>
              <a:t>7/21/2011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18838-CFA6-425B-98B2-88E7409802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usiness.unr.edu/faculty/kuechler/788/softsysBPinnovatio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conducted a nonsystematic</a:t>
            </a:r>
            <a:r>
              <a:rPr lang="en-US" baseline="0" dirty="0" smtClean="0"/>
              <a:t> literature search with a focus on identifying existing conceptual models and frameworks in the published and gray literature. Searched </a:t>
            </a:r>
            <a:r>
              <a:rPr lang="en-US" baseline="0" dirty="0" err="1" smtClean="0"/>
              <a:t>PubMed</a:t>
            </a:r>
            <a:r>
              <a:rPr lang="en-US" baseline="0" dirty="0" smtClean="0"/>
              <a:t>, Google Scholar, and Google Image with terms: food access conceptual model, food access framework, rural food access conceptual model, rural food access framework. </a:t>
            </a:r>
          </a:p>
          <a:p>
            <a:endParaRPr lang="en-US" baseline="0" dirty="0" smtClean="0"/>
          </a:p>
          <a:p>
            <a:r>
              <a:rPr lang="en-US" baseline="0" dirty="0" smtClean="0"/>
              <a:t>I pulled 12 distinct example of models and frameworks (see addendum for complete list) to reflect the diversity of perspectives and paradigms that are used to conceptualize food access and other contextual factors related to food access. *N.B.: These models and frameworks do not reflect priority models nor all possibilities. </a:t>
            </a:r>
          </a:p>
          <a:p>
            <a:endParaRPr lang="en-US" baseline="0" dirty="0" smtClean="0"/>
          </a:p>
          <a:p>
            <a:r>
              <a:rPr lang="en-US" baseline="0" dirty="0" smtClean="0"/>
              <a:t>We will discuss 4 conceptual models later on.</a:t>
            </a:r>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approach draws upon multiple stakeholders with differing and conceivably conflicting perceptions of current and future practices”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Models</a:t>
            </a:r>
            <a:r>
              <a:rPr lang="en-US" sz="1200" kern="1200" baseline="0" dirty="0" smtClean="0">
                <a:solidFill>
                  <a:schemeClr val="tx1"/>
                </a:solidFill>
                <a:latin typeface="+mn-lt"/>
                <a:ea typeface="+mn-ea"/>
                <a:cs typeface="+mn-cs"/>
              </a:rPr>
              <a:t> are analytic lenses and</a:t>
            </a:r>
            <a:r>
              <a:rPr lang="en-US" sz="1200" kern="1200" dirty="0" smtClean="0">
                <a:solidFill>
                  <a:schemeClr val="tx1"/>
                </a:solidFill>
                <a:latin typeface="+mn-lt"/>
                <a:ea typeface="+mn-ea"/>
                <a:cs typeface="+mn-cs"/>
              </a:rPr>
              <a:t> inherently exclude areas of potential interest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C000"/>
                </a:solidFill>
              </a:rPr>
              <a:t> Lewis et al., 2007 Available online: </a:t>
            </a:r>
            <a:r>
              <a:rPr lang="en-US" sz="1200" dirty="0" smtClean="0">
                <a:solidFill>
                  <a:srgbClr val="FFC000"/>
                </a:solidFill>
                <a:hlinkClick r:id="rId3"/>
              </a:rPr>
              <a:t>http://www.business.unr.edu/faculty/kuechler/788/softsysBPinnovation.pdf</a:t>
            </a:r>
            <a:r>
              <a:rPr lang="en-US" sz="1200" dirty="0" smtClean="0">
                <a:solidFill>
                  <a:srgbClr val="FFC000"/>
                </a:solidFill>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418838-CFA6-425B-98B2-88E74098029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Systems</a:t>
            </a:r>
            <a:r>
              <a:rPr lang="en-US" baseline="0" dirty="0" smtClean="0"/>
              <a:t> thinking and modeling uses a systems approach, a set of conceptual and analytical methods. The development of a systems thinking and modeling intervention involves 5 phases: (1) problem structuring, (2) causal looping modeling, (3) dynamic modeling, (4) scenario planning and modeling, (5) </a:t>
            </a:r>
            <a:r>
              <a:rPr lang="en-US" baseline="0" dirty="0" err="1" smtClean="0"/>
              <a:t>implementational</a:t>
            </a:r>
            <a:r>
              <a:rPr lang="en-US" baseline="0" dirty="0" smtClean="0"/>
              <a:t> and organizational learning. </a:t>
            </a:r>
          </a:p>
          <a:p>
            <a:endParaRPr lang="en-US" baseline="0" dirty="0" smtClean="0"/>
          </a:p>
          <a:p>
            <a:r>
              <a:rPr lang="en-US" baseline="0" dirty="0" smtClean="0"/>
              <a:t>[See Elias &amp; </a:t>
            </a:r>
            <a:r>
              <a:rPr lang="en-US" baseline="0" dirty="0" err="1" smtClean="0"/>
              <a:t>Cavana</a:t>
            </a:r>
            <a:r>
              <a:rPr lang="en-US" baseline="0" dirty="0" smtClean="0"/>
              <a:t>, N.D. http://portals.wi.wur.nl/files/docs/ppme/BobCavana.pdf] </a:t>
            </a:r>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This is a snapshot of measures and dimensions of food access based on a nonsystematic literature search focused on methods to measure food access. See reference section for literature that was consulted to create this free list of terms. *N.B.: Terms are in alphabetical order and do not reflection priority measures/dimensions nor all possible measures/dimensions. See slide 30 for references consulted for this slide.</a:t>
            </a:r>
          </a:p>
          <a:p>
            <a:endParaRPr lang="en-US" b="1" baseline="0" dirty="0" smtClean="0"/>
          </a:p>
          <a:p>
            <a:r>
              <a:rPr lang="en-US" b="1" baseline="0" dirty="0" smtClean="0"/>
              <a:t>These are imprecise terms, therefore the measurement decisions are significant, e.g.</a:t>
            </a:r>
          </a:p>
          <a:p>
            <a:r>
              <a:rPr lang="en-US" baseline="0" dirty="0" smtClean="0"/>
              <a:t>	-Proximity might be nearest location, a single location, multiple locations, from origins other than homes (trip chaining) 	(Sharkey 2009)</a:t>
            </a:r>
          </a:p>
          <a:p>
            <a:r>
              <a:rPr lang="en-US" baseline="0" dirty="0" smtClean="0"/>
              <a:t>	-Physical accessibility might be road network drive time, walking time (</a:t>
            </a:r>
            <a:r>
              <a:rPr lang="en-US" baseline="0" dirty="0" err="1" smtClean="0"/>
              <a:t>Muamba</a:t>
            </a:r>
            <a:r>
              <a:rPr lang="en-US" baseline="0" dirty="0" smtClean="0"/>
              <a:t> et al., 2010)</a:t>
            </a:r>
          </a:p>
          <a:p>
            <a:r>
              <a:rPr lang="en-US" baseline="0" dirty="0" smtClean="0"/>
              <a:t>	-Measures are often combined, e.g. </a:t>
            </a:r>
            <a:r>
              <a:rPr lang="en-US" i="1" baseline="0" dirty="0" smtClean="0"/>
              <a:t>Diversity </a:t>
            </a:r>
            <a:r>
              <a:rPr lang="en-US" i="0" baseline="0" dirty="0" smtClean="0"/>
              <a:t> refers to density and type of food store; </a:t>
            </a:r>
            <a:r>
              <a:rPr lang="en-US" i="1" baseline="0" dirty="0" smtClean="0"/>
              <a:t>Variety </a:t>
            </a:r>
            <a:r>
              <a:rPr lang="en-US" i="0" baseline="0" dirty="0" smtClean="0"/>
              <a:t>refers to availability of different types of food stores or restaurants as well as their price and quality (McKinnon et al., 2009)</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Dimensions</a:t>
            </a:r>
            <a:r>
              <a:rPr lang="en-US" b="1" baseline="0" dirty="0" smtClean="0"/>
              <a:t> of accessibility is nuanced: e.g.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-Distance to the nearest store may not reflect the actual experience of people. Decisions on where to shop are influenced by opening hours, standard of service, family preferences, and established relationships (cited in Sharkey &amp; </a:t>
            </a:r>
            <a:r>
              <a:rPr lang="en-US" baseline="0" dirty="0" err="1" smtClean="0"/>
              <a:t>Horel</a:t>
            </a:r>
            <a:r>
              <a:rPr lang="en-US" baseline="0" dirty="0" smtClean="0"/>
              <a:t>, 2008)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-Reasonable distance is not well established in rural food studies; acceptable travel expresses distance in time (</a:t>
            </a:r>
            <a:r>
              <a:rPr lang="en-US" baseline="0" dirty="0" err="1" smtClean="0"/>
              <a:t>Hubley</a:t>
            </a:r>
            <a:r>
              <a:rPr lang="en-US" baseline="0" dirty="0" smtClean="0"/>
              <a:t> 2010)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-There are feedback loops</a:t>
            </a:r>
          </a:p>
          <a:p>
            <a:pPr lvl="0"/>
            <a:endParaRPr lang="en-US" baseline="0" dirty="0" smtClean="0"/>
          </a:p>
          <a:p>
            <a:pPr lvl="0"/>
            <a:r>
              <a:rPr lang="en-US" i="1" baseline="0" dirty="0" smtClean="0"/>
              <a:t>Gravity model </a:t>
            </a:r>
            <a:r>
              <a:rPr lang="en-US" baseline="0" dirty="0" smtClean="0"/>
              <a:t>(u</a:t>
            </a:r>
            <a:r>
              <a:rPr lang="en-US" sz="1200" kern="1200" dirty="0" smtClean="0">
                <a:solidFill>
                  <a:schemeClr val="tx1"/>
                </a:solidFill>
                <a:latin typeface="+mn-lt"/>
                <a:ea typeface="+mn-ea"/>
                <a:cs typeface="+mn-cs"/>
              </a:rPr>
              <a:t>sed in transportation and urban planning research):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predicts aggregate human behaviors related to spatial interaction, such as traffic flow and shopping activities (</a:t>
            </a:r>
            <a:r>
              <a:rPr lang="en-US" sz="1200" kern="1200" dirty="0" err="1" smtClean="0">
                <a:solidFill>
                  <a:schemeClr val="tx1"/>
                </a:solidFill>
                <a:latin typeface="+mn-lt"/>
                <a:ea typeface="+mn-ea"/>
                <a:cs typeface="+mn-cs"/>
              </a:rPr>
              <a:t>Glanz</a:t>
            </a:r>
            <a:r>
              <a:rPr lang="en-US" sz="1200" kern="1200" baseline="0" dirty="0" smtClean="0">
                <a:solidFill>
                  <a:schemeClr val="tx1"/>
                </a:solidFill>
                <a:latin typeface="+mn-lt"/>
                <a:ea typeface="+mn-ea"/>
                <a:cs typeface="+mn-cs"/>
              </a:rPr>
              <a:t> et al., 2005)</a:t>
            </a:r>
          </a:p>
          <a:p>
            <a:pPr lvl="0"/>
            <a:endParaRPr lang="en-US" sz="1200" kern="1200" baseline="0" dirty="0" smtClean="0">
              <a:solidFill>
                <a:schemeClr val="tx1"/>
              </a:solidFill>
              <a:latin typeface="+mn-lt"/>
              <a:ea typeface="+mn-ea"/>
              <a:cs typeface="+mn-cs"/>
            </a:endParaRPr>
          </a:p>
          <a:p>
            <a:pPr lvl="0"/>
            <a:r>
              <a:rPr lang="en-US" sz="1200" i="1" kern="1200" dirty="0" err="1" smtClean="0">
                <a:solidFill>
                  <a:schemeClr val="tx1"/>
                </a:solidFill>
                <a:latin typeface="+mn-lt"/>
                <a:ea typeface="+mn-ea"/>
                <a:cs typeface="+mn-cs"/>
              </a:rPr>
              <a:t>Zipf’s</a:t>
            </a:r>
            <a:r>
              <a:rPr lang="en-US" sz="1200" i="1" kern="1200" dirty="0" smtClean="0">
                <a:solidFill>
                  <a:schemeClr val="tx1"/>
                </a:solidFill>
                <a:latin typeface="+mn-lt"/>
                <a:ea typeface="+mn-ea"/>
                <a:cs typeface="+mn-cs"/>
              </a:rPr>
              <a:t> Principle of Least Effort </a:t>
            </a:r>
            <a:r>
              <a:rPr lang="en-US" sz="1200" kern="1200" dirty="0" smtClean="0">
                <a:solidFill>
                  <a:schemeClr val="tx1"/>
                </a:solidFill>
                <a:latin typeface="+mn-lt"/>
                <a:ea typeface="+mn-ea"/>
                <a:cs typeface="+mn-cs"/>
              </a:rPr>
              <a:t>suggests that relative proximity in space of healthy vs. unhealthy food products affects the odds of a healthy vs. unhealthy diet (</a:t>
            </a:r>
            <a:r>
              <a:rPr lang="en-US" sz="1200" kern="1200" dirty="0" err="1" smtClean="0">
                <a:solidFill>
                  <a:schemeClr val="tx1"/>
                </a:solidFill>
                <a:latin typeface="+mn-lt"/>
                <a:ea typeface="+mn-ea"/>
                <a:cs typeface="+mn-cs"/>
              </a:rPr>
              <a:t>Glanz</a:t>
            </a:r>
            <a:r>
              <a:rPr lang="en-US" sz="1200" kern="1200" baseline="0" dirty="0" smtClean="0">
                <a:solidFill>
                  <a:schemeClr val="tx1"/>
                </a:solidFill>
                <a:latin typeface="+mn-lt"/>
                <a:ea typeface="+mn-ea"/>
                <a:cs typeface="+mn-cs"/>
              </a:rPr>
              <a:t> et al., 2005)</a:t>
            </a:r>
          </a:p>
          <a:p>
            <a:pPr lvl="0"/>
            <a:endParaRPr lang="en-US" sz="1200" kern="1200" baseline="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questions naturally follow from any attempt to measure these environments…” (Oakes et al., 2009 p. S177)</a:t>
            </a:r>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Additionally,</a:t>
            </a:r>
            <a:r>
              <a:rPr lang="en-US" b="0" i="0" baseline="0" dirty="0" smtClean="0"/>
              <a:t> there are some important considerations for measuring </a:t>
            </a:r>
            <a:r>
              <a:rPr lang="en-US" b="0" i="1" baseline="0" dirty="0" smtClean="0"/>
              <a:t>rural</a:t>
            </a:r>
            <a:r>
              <a:rPr lang="en-US" b="0" i="0" baseline="0" dirty="0" smtClean="0"/>
              <a:t> food environments</a:t>
            </a:r>
            <a:endParaRPr lang="en-US"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t>Recognizing</a:t>
            </a:r>
            <a:r>
              <a:rPr lang="en-US" b="0" i="1" baseline="0" dirty="0" smtClean="0"/>
              <a:t> changing market factors: </a:t>
            </a:r>
            <a:r>
              <a:rPr lang="en-US" baseline="0" dirty="0" smtClean="0"/>
              <a:t>u</a:t>
            </a:r>
            <a:r>
              <a:rPr lang="en-US" sz="1200" kern="1200" dirty="0" smtClean="0">
                <a:solidFill>
                  <a:schemeClr val="tx1"/>
                </a:solidFill>
                <a:latin typeface="+mn-lt"/>
                <a:ea typeface="+mn-ea"/>
                <a:cs typeface="+mn-cs"/>
              </a:rPr>
              <a:t>nless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multiple measures of the food environment are made over time, many of the trends and changes to the food environment may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go unobserved. Trends and changes include the consolidation of the retail food industry, loss</a:t>
            </a:r>
            <a:r>
              <a:rPr lang="en-US" sz="1200" kern="1200" baseline="0" dirty="0" smtClean="0">
                <a:solidFill>
                  <a:schemeClr val="tx1"/>
                </a:solidFill>
                <a:latin typeface="+mn-lt"/>
                <a:ea typeface="+mn-ea"/>
                <a:cs typeface="+mn-cs"/>
              </a:rPr>
              <a:t> of small town stores, increasing numbers of nontraditional stores (e</a:t>
            </a:r>
            <a:r>
              <a:rPr lang="en-US" baseline="0" dirty="0" smtClean="0"/>
              <a:t>.g. big box stores—even Home Depot– combine merchandise and full-line grocery; dollar store and drug stores)</a:t>
            </a:r>
            <a:endParaRPr lang="en-US" sz="1200" kern="1200" dirty="0" smtClean="0">
              <a:solidFill>
                <a:schemeClr val="tx1"/>
              </a:solidFill>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Identifying all food stores and food-service places: </a:t>
            </a:r>
            <a:r>
              <a:rPr lang="en-US" dirty="0" smtClean="0"/>
              <a:t> there</a:t>
            </a:r>
            <a:r>
              <a:rPr lang="en-US" baseline="0" dirty="0" smtClean="0"/>
              <a:t> is a wider variety of food stores/food service places in rural areas than is reported by urban areas</a:t>
            </a:r>
            <a:endParaRPr lang="en-US" dirty="0" smtClean="0"/>
          </a:p>
          <a:p>
            <a:endParaRPr lang="en-US" dirty="0" smtClean="0"/>
          </a:p>
          <a:p>
            <a:r>
              <a:rPr lang="en-US" i="1" dirty="0" smtClean="0"/>
              <a:t>Determining location coordinates:</a:t>
            </a:r>
            <a:r>
              <a:rPr lang="en-US" i="1" baseline="0" dirty="0" smtClean="0"/>
              <a:t> </a:t>
            </a:r>
            <a:r>
              <a:rPr lang="en-US" dirty="0" smtClean="0"/>
              <a:t>origin and destination points may produce dramatically different results and travel to a supermarket may not begin at the residence, neighborhood, or center of a census tract (relates</a:t>
            </a:r>
            <a:r>
              <a:rPr lang="en-US" baseline="0" dirty="0" smtClean="0"/>
              <a:t> to </a:t>
            </a:r>
            <a:r>
              <a:rPr lang="en-US" dirty="0" smtClean="0"/>
              <a:t>issue of how to account for trip-chaining)</a:t>
            </a:r>
          </a:p>
          <a:p>
            <a:endParaRPr lang="en-US" dirty="0" smtClean="0"/>
          </a:p>
          <a:p>
            <a:r>
              <a:rPr lang="en-US" i="1" dirty="0" smtClean="0"/>
              <a:t>Use of secondary data: </a:t>
            </a:r>
            <a:r>
              <a:rPr lang="en-US" i="0" dirty="0" smtClean="0"/>
              <a:t>may</a:t>
            </a:r>
            <a:r>
              <a:rPr lang="en-US" i="0" baseline="0" dirty="0" smtClean="0"/>
              <a:t> provide outdated food environment measures or overstate existing food stores. Sharkey recommends “ground-</a:t>
            </a:r>
            <a:r>
              <a:rPr lang="en-US" i="0" baseline="0" dirty="0" err="1" smtClean="0"/>
              <a:t>truthing</a:t>
            </a:r>
            <a:r>
              <a:rPr lang="en-US" i="0" baseline="0" dirty="0" smtClean="0"/>
              <a:t>” (in-person, neighborhood street canvas and enumeration of food stores) (see Sharkey &amp; </a:t>
            </a:r>
            <a:r>
              <a:rPr lang="en-US" i="0" baseline="0" dirty="0" err="1" smtClean="0"/>
              <a:t>Horel</a:t>
            </a:r>
            <a:r>
              <a:rPr lang="en-US" i="0" baseline="0" dirty="0" smtClean="0"/>
              <a:t>, 2008)</a:t>
            </a:r>
            <a:endParaRPr lang="en-US" i="1" dirty="0" smtClean="0"/>
          </a:p>
          <a:p>
            <a:endParaRPr lang="en-US" dirty="0" smtClean="0"/>
          </a:p>
          <a:p>
            <a:r>
              <a:rPr lang="en-US" i="1" dirty="0" smtClean="0"/>
              <a:t>Use of geographic</a:t>
            </a:r>
            <a:r>
              <a:rPr lang="en-US" i="1" baseline="0" dirty="0" smtClean="0"/>
              <a:t> boundaries </a:t>
            </a:r>
            <a:r>
              <a:rPr lang="en-US" i="0" baseline="0" dirty="0" smtClean="0"/>
              <a:t> may misrepresent access, e.g. residence may be located near the county edge and nearest food store may be in the adjacent county; census block group in rural areas are larger than in urban areas so the geographic center may not accurately represent the population center (see Sharkey &amp; </a:t>
            </a:r>
            <a:r>
              <a:rPr lang="en-US" i="0" baseline="0" dirty="0" err="1" smtClean="0"/>
              <a:t>Horel</a:t>
            </a:r>
            <a:r>
              <a:rPr lang="en-US" i="0" baseline="0" dirty="0" smtClean="0"/>
              <a:t>, 2008)</a:t>
            </a:r>
            <a:endParaRPr lang="en-US" i="1" dirty="0" smtClean="0"/>
          </a:p>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2007 Measures of the Food and Built Environments workshop, sponsored by the NIH and RWJF</a:t>
            </a:r>
          </a:p>
          <a:p>
            <a:endParaRPr lang="en-US" dirty="0" smtClean="0"/>
          </a:p>
          <a:p>
            <a:r>
              <a:rPr lang="en-US" dirty="0" smtClean="0"/>
              <a:t>Matthews e</a:t>
            </a:r>
            <a:r>
              <a:rPr lang="en-US" baseline="0" dirty="0" smtClean="0"/>
              <a:t>t al discuss how GIS technologies are transforming research on social and built environments, however…</a:t>
            </a:r>
          </a:p>
          <a:p>
            <a:endParaRPr lang="en-US" baseline="0" dirty="0" smtClean="0"/>
          </a:p>
          <a:p>
            <a:pPr lvl="0"/>
            <a:r>
              <a:rPr lang="en-US" baseline="0" dirty="0" smtClean="0"/>
              <a:t>In Challenge #2 Matthews et al discuss “improving the understanding between place and the reciprocal dynamics between people and place”. </a:t>
            </a:r>
            <a:r>
              <a:rPr lang="en-US" sz="1200" kern="1200" dirty="0" smtClean="0">
                <a:solidFill>
                  <a:schemeClr val="tx1"/>
                </a:solidFill>
                <a:latin typeface="+mn-lt"/>
                <a:ea typeface="+mn-ea"/>
                <a:cs typeface="+mn-cs"/>
              </a:rPr>
              <a:t>Concept of place is a weak area in public health research and is based on tenuous assumptions. Static measures,</a:t>
            </a:r>
            <a:r>
              <a:rPr lang="en-US" sz="1200" kern="1200" baseline="0" dirty="0" smtClean="0">
                <a:solidFill>
                  <a:schemeClr val="tx1"/>
                </a:solidFill>
                <a:latin typeface="+mn-lt"/>
                <a:ea typeface="+mn-ea"/>
                <a:cs typeface="+mn-cs"/>
              </a:rPr>
              <a:t> e.g. administrative boundaries, ignore contextual influences that are significant to human behavior, such as </a:t>
            </a:r>
            <a:r>
              <a:rPr lang="en-US" sz="1200" kern="1200" dirty="0" smtClean="0">
                <a:solidFill>
                  <a:schemeClr val="tx1"/>
                </a:solidFill>
                <a:latin typeface="+mn-lt"/>
                <a:ea typeface="+mn-ea"/>
                <a:cs typeface="+mn-cs"/>
              </a:rPr>
              <a:t>personal characteristics, socio-cultural factors, commuting patterns, social networks, and preferences for use of facilities and resources</a:t>
            </a:r>
            <a:r>
              <a:rPr lang="en-US" sz="1200" kern="1200" baseline="0" dirty="0" smtClean="0">
                <a:solidFill>
                  <a:schemeClr val="tx1"/>
                </a:solidFill>
                <a:latin typeface="+mn-lt"/>
                <a:ea typeface="+mn-ea"/>
                <a:cs typeface="+mn-cs"/>
              </a:rPr>
              <a:t> (see p. S 172).</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2007 Measures of the Food and Built Environments workshop, sponsored by the NIH and RWJF</a:t>
            </a:r>
          </a:p>
          <a:p>
            <a:endParaRPr lang="en-US" dirty="0"/>
          </a:p>
        </p:txBody>
      </p:sp>
      <p:sp>
        <p:nvSpPr>
          <p:cNvPr id="4" name="Slide Number Placeholder 3"/>
          <p:cNvSpPr>
            <a:spLocks noGrp="1"/>
          </p:cNvSpPr>
          <p:nvPr>
            <p:ph type="sldNum" sz="quarter" idx="10"/>
          </p:nvPr>
        </p:nvSpPr>
        <p:spPr/>
        <p:txBody>
          <a:bodyPr/>
          <a:lstStyle/>
          <a:p>
            <a:fld id="{1C418838-CFA6-425B-98B2-88E7409802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E4A81-42DA-4071-85D6-EDD07DAB3973}" type="datetimeFigureOut">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4A81-42DA-4071-85D6-EDD07DAB3973}" type="datetimeFigureOut">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4A81-42DA-4071-85D6-EDD07DAB3973}" type="datetimeFigureOut">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4A81-42DA-4071-85D6-EDD07DAB3973}" type="datetimeFigureOut">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E4A81-42DA-4071-85D6-EDD07DAB3973}" type="datetimeFigureOut">
              <a:rPr lang="en-US" smtClean="0"/>
              <a:pPr/>
              <a:t>7/21/2011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CE4A81-42DA-4071-85D6-EDD07DAB3973}" type="datetimeFigureOut">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CE4A81-42DA-4071-85D6-EDD07DAB3973}" type="datetimeFigureOut">
              <a:rPr lang="en-US" smtClean="0"/>
              <a:pPr/>
              <a:t>7/21/2011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E4A81-42DA-4071-85D6-EDD07DAB3973}" type="datetimeFigureOut">
              <a:rPr lang="en-US" smtClean="0"/>
              <a:pPr/>
              <a:t>7/21/2011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E4A81-42DA-4071-85D6-EDD07DAB3973}" type="datetimeFigureOut">
              <a:rPr lang="en-US" smtClean="0"/>
              <a:pPr/>
              <a:t>7/21/2011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4A81-42DA-4071-85D6-EDD07DAB3973}" type="datetimeFigureOut">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4A81-42DA-4071-85D6-EDD07DAB3973}" type="datetimeFigureOut">
              <a:rPr lang="en-US" smtClean="0"/>
              <a:pPr/>
              <a:t>7/21/2011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CCDD2-338D-44E6-97D7-4C3F0A2286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4A81-42DA-4071-85D6-EDD07DAB3973}" type="datetimeFigureOut">
              <a:rPr lang="en-US" smtClean="0"/>
              <a:pPr/>
              <a:t>7/21/2011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CDD2-338D-44E6-97D7-4C3F0A2286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D44C3-87BC-4308-B762-5AE48B16DBD3}" type="datetimeFigureOut">
              <a:rPr lang="en-US" smtClean="0">
                <a:solidFill>
                  <a:prstClr val="black">
                    <a:tint val="75000"/>
                  </a:prstClr>
                </a:solidFill>
              </a:rPr>
              <a:pPr/>
              <a:t>7/21/2011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92C5B-4077-4EC6-AE09-53271EB07FB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2.png"/><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Food access: concepts and frameworks</a:t>
            </a:r>
            <a:endParaRPr lang="en-US" i="1" dirty="0"/>
          </a:p>
        </p:txBody>
      </p:sp>
      <p:sp>
        <p:nvSpPr>
          <p:cNvPr id="3" name="Subtitle 2"/>
          <p:cNvSpPr>
            <a:spLocks noGrp="1"/>
          </p:cNvSpPr>
          <p:nvPr>
            <p:ph type="subTitle" idx="1"/>
          </p:nvPr>
        </p:nvSpPr>
        <p:spPr>
          <a:xfrm>
            <a:off x="1371600" y="4419600"/>
            <a:ext cx="6400800" cy="1752600"/>
          </a:xfrm>
        </p:spPr>
        <p:txBody>
          <a:bodyPr/>
          <a:lstStyle/>
          <a:p>
            <a:r>
              <a:rPr lang="en-US" sz="2000" dirty="0" smtClean="0"/>
              <a:t>Presented by:</a:t>
            </a:r>
          </a:p>
          <a:p>
            <a:r>
              <a:rPr lang="en-US" sz="2000" dirty="0" smtClean="0"/>
              <a:t>Bridget </a:t>
            </a:r>
            <a:r>
              <a:rPr lang="en-US" sz="2000" dirty="0" err="1" smtClean="0"/>
              <a:t>Igoe</a:t>
            </a:r>
            <a:r>
              <a:rPr lang="en-US" sz="2000" dirty="0" smtClean="0"/>
              <a:t>, University of Washington Graduate Student</a:t>
            </a:r>
          </a:p>
          <a:p>
            <a:r>
              <a:rPr lang="en-US" sz="2000" dirty="0" smtClean="0"/>
              <a:t>WA-NOPREN Meeting</a:t>
            </a:r>
          </a:p>
          <a:p>
            <a:r>
              <a:rPr lang="en-US" sz="2000" dirty="0" smtClean="0"/>
              <a:t>July 22, 2011</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Existing concepts and frameworks</a:t>
            </a:r>
            <a:endParaRPr lang="en-US" dirty="0"/>
          </a:p>
        </p:txBody>
      </p:sp>
      <p:sp>
        <p:nvSpPr>
          <p:cNvPr id="8" name="Content Placeholder 2"/>
          <p:cNvSpPr>
            <a:spLocks noGrp="1"/>
          </p:cNvSpPr>
          <p:nvPr>
            <p:ph idx="1"/>
          </p:nvPr>
        </p:nvSpPr>
        <p:spPr/>
        <p:txBody>
          <a:bodyPr>
            <a:normAutofit fontScale="85000" lnSpcReduction="20000"/>
          </a:bodyPr>
          <a:lstStyle/>
          <a:p>
            <a:pPr>
              <a:buNone/>
            </a:pPr>
            <a:r>
              <a:rPr lang="en-US" dirty="0" smtClean="0"/>
              <a:t>For example:</a:t>
            </a:r>
          </a:p>
          <a:p>
            <a:pPr lvl="1"/>
            <a:r>
              <a:rPr lang="en-US" dirty="0" smtClean="0"/>
              <a:t>Community nutrition environments </a:t>
            </a:r>
          </a:p>
          <a:p>
            <a:pPr lvl="1"/>
            <a:r>
              <a:rPr lang="en-US" dirty="0" smtClean="0"/>
              <a:t>Food access model</a:t>
            </a:r>
          </a:p>
          <a:p>
            <a:pPr lvl="1"/>
            <a:r>
              <a:rPr lang="en-US" dirty="0" smtClean="0"/>
              <a:t>Food access theory </a:t>
            </a:r>
            <a:r>
              <a:rPr lang="en-US" i="1" dirty="0" smtClean="0"/>
              <a:t>(work in-progress)</a:t>
            </a:r>
            <a:r>
              <a:rPr lang="en-US" dirty="0" smtClean="0"/>
              <a:t> </a:t>
            </a:r>
          </a:p>
          <a:p>
            <a:pPr lvl="1"/>
            <a:r>
              <a:rPr lang="en-US" dirty="0" smtClean="0"/>
              <a:t>Food insecurity &amp; determinants of access to food resources </a:t>
            </a:r>
          </a:p>
          <a:p>
            <a:pPr lvl="1"/>
            <a:r>
              <a:rPr lang="en-US" dirty="0" smtClean="0"/>
              <a:t>Food  systems, food environments, social conditions </a:t>
            </a:r>
            <a:r>
              <a:rPr lang="en-US" dirty="0" smtClean="0">
                <a:sym typeface="Wingdings" pitchFamily="2" charset="2"/>
              </a:rPr>
              <a:t> as they contribute to diet and health disparities </a:t>
            </a:r>
          </a:p>
          <a:p>
            <a:pPr lvl="1"/>
            <a:r>
              <a:rPr lang="en-US" dirty="0" smtClean="0"/>
              <a:t>Rural food system </a:t>
            </a:r>
          </a:p>
          <a:p>
            <a:pPr lvl="1"/>
            <a:r>
              <a:rPr lang="en-US" dirty="0" smtClean="0"/>
              <a:t>Nutritional self-management model </a:t>
            </a:r>
          </a:p>
          <a:p>
            <a:pPr lvl="1"/>
            <a:r>
              <a:rPr lang="en-US" dirty="0" smtClean="0"/>
              <a:t>Food choice/purchasing </a:t>
            </a:r>
          </a:p>
          <a:p>
            <a:pPr lvl="1"/>
            <a:r>
              <a:rPr lang="en-US" dirty="0" smtClean="0"/>
              <a:t>Consumption of organic and local food </a:t>
            </a:r>
          </a:p>
        </p:txBody>
      </p:sp>
      <p:sp>
        <p:nvSpPr>
          <p:cNvPr id="14" name="Rectangle 13"/>
          <p:cNvSpPr/>
          <p:nvPr/>
        </p:nvSpPr>
        <p:spPr>
          <a:xfrm>
            <a:off x="838200" y="1981200"/>
            <a:ext cx="7620000" cy="762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200" y="5105400"/>
            <a:ext cx="7620000" cy="457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 y="3048000"/>
            <a:ext cx="7620000" cy="6858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6519446"/>
            <a:ext cx="9144000" cy="338554"/>
            <a:chOff x="228600" y="6324600"/>
            <a:chExt cx="8740022" cy="338554"/>
          </a:xfrm>
        </p:grpSpPr>
        <p:sp>
          <p:nvSpPr>
            <p:cNvPr id="18" name="Rectangle 17"/>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19" name="Rectangle 18"/>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20" name="Rectangle 19"/>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System </a:t>
            </a:r>
            <a:br>
              <a:rPr lang="en-US" dirty="0" smtClean="0"/>
            </a:br>
            <a:r>
              <a:rPr lang="en-US" dirty="0" smtClean="0"/>
              <a:t>Stakeholder Interviews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524000"/>
            <a:ext cx="3674721" cy="4739689"/>
          </a:xfrm>
          <a:prstGeom prst="rect">
            <a:avLst/>
          </a:prstGeom>
          <a:noFill/>
          <a:ln w="9525">
            <a:noFill/>
            <a:miter lim="800000"/>
            <a:headEnd/>
            <a:tailEnd/>
          </a:ln>
        </p:spPr>
      </p:pic>
      <p:grpSp>
        <p:nvGrpSpPr>
          <p:cNvPr id="16" name="Group 15"/>
          <p:cNvGrpSpPr/>
          <p:nvPr/>
        </p:nvGrpSpPr>
        <p:grpSpPr>
          <a:xfrm>
            <a:off x="4267200" y="3657600"/>
            <a:ext cx="1752600" cy="2057400"/>
            <a:chOff x="7772400" y="0"/>
            <a:chExt cx="1371600" cy="1752600"/>
          </a:xfrm>
        </p:grpSpPr>
        <p:sp>
          <p:nvSpPr>
            <p:cNvPr id="15" name="Rectangle 14"/>
            <p:cNvSpPr/>
            <p:nvPr/>
          </p:nvSpPr>
          <p:spPr>
            <a:xfrm>
              <a:off x="7772400" y="0"/>
              <a:ext cx="1371600" cy="738664"/>
            </a:xfrm>
            <a:prstGeom prst="rect">
              <a:avLst/>
            </a:prstGeom>
            <a:solidFill>
              <a:schemeClr val="tx1"/>
            </a:solidFill>
          </p:spPr>
          <p:txBody>
            <a:bodyPr wrap="square">
              <a:spAutoFit/>
            </a:bodyPr>
            <a:lstStyle/>
            <a:p>
              <a:pPr lvl="0" algn="ctr"/>
              <a:r>
                <a:rPr lang="en-US" sz="1400" b="1" dirty="0" smtClean="0">
                  <a:solidFill>
                    <a:srgbClr val="00B050"/>
                  </a:solidFill>
                </a:rPr>
                <a:t>Food system stakeholders &amp; advocates</a:t>
              </a:r>
              <a:endParaRPr lang="en-US" sz="1400" b="1" dirty="0">
                <a:solidFill>
                  <a:srgbClr val="00B050"/>
                </a:solidFill>
              </a:endParaRPr>
            </a:p>
          </p:txBody>
        </p:sp>
        <p:graphicFrame>
          <p:nvGraphicFramePr>
            <p:cNvPr id="14" name="Diagram 13"/>
            <p:cNvGraphicFramePr/>
            <p:nvPr/>
          </p:nvGraphicFramePr>
          <p:xfrm>
            <a:off x="7772400" y="685800"/>
            <a:ext cx="1371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7" name="TextBox 16"/>
          <p:cNvSpPr txBox="1"/>
          <p:nvPr/>
        </p:nvSpPr>
        <p:spPr>
          <a:xfrm>
            <a:off x="4419600" y="1676400"/>
            <a:ext cx="4038600" cy="1477328"/>
          </a:xfrm>
          <a:prstGeom prst="rect">
            <a:avLst/>
          </a:prstGeom>
          <a:noFill/>
        </p:spPr>
        <p:txBody>
          <a:bodyPr wrap="square" rtlCol="0">
            <a:spAutoFit/>
          </a:bodyPr>
          <a:lstStyle/>
          <a:p>
            <a:r>
              <a:rPr lang="en-US" b="1" dirty="0" smtClean="0"/>
              <a:t>Perceptions of access to healthy foods</a:t>
            </a:r>
          </a:p>
          <a:p>
            <a:endParaRPr lang="en-US" b="1" dirty="0" smtClean="0"/>
          </a:p>
          <a:p>
            <a:r>
              <a:rPr lang="en-US" b="1" dirty="0" smtClean="0"/>
              <a:t>Dimensions of accessibility</a:t>
            </a:r>
          </a:p>
          <a:p>
            <a:endParaRPr lang="en-US" b="1" dirty="0" smtClean="0"/>
          </a:p>
          <a:p>
            <a:r>
              <a:rPr lang="en-US" b="1" dirty="0" smtClean="0"/>
              <a:t>Barriers, facilitators, mediators of access</a:t>
            </a:r>
          </a:p>
        </p:txBody>
      </p:sp>
      <p:grpSp>
        <p:nvGrpSpPr>
          <p:cNvPr id="18" name="Group 17"/>
          <p:cNvGrpSpPr/>
          <p:nvPr/>
        </p:nvGrpSpPr>
        <p:grpSpPr>
          <a:xfrm>
            <a:off x="5943600" y="3657600"/>
            <a:ext cx="1600200" cy="2057400"/>
            <a:chOff x="7543800" y="-111760"/>
            <a:chExt cx="1371600" cy="1639011"/>
          </a:xfrm>
        </p:grpSpPr>
        <p:sp>
          <p:nvSpPr>
            <p:cNvPr id="19" name="Rectangle 18"/>
            <p:cNvSpPr/>
            <p:nvPr/>
          </p:nvSpPr>
          <p:spPr>
            <a:xfrm>
              <a:off x="7543800" y="-111760"/>
              <a:ext cx="1371600" cy="767389"/>
            </a:xfrm>
            <a:prstGeom prst="rect">
              <a:avLst/>
            </a:prstGeom>
            <a:solidFill>
              <a:schemeClr val="tx1"/>
            </a:solidFill>
          </p:spPr>
          <p:txBody>
            <a:bodyPr wrap="square">
              <a:spAutoFit/>
            </a:bodyPr>
            <a:lstStyle/>
            <a:p>
              <a:pPr lvl="0" algn="ctr"/>
              <a:r>
                <a:rPr lang="en-US" sz="1400" b="1" dirty="0" smtClean="0">
                  <a:solidFill>
                    <a:schemeClr val="accent1"/>
                  </a:solidFill>
                </a:rPr>
                <a:t>Academic researchers</a:t>
              </a:r>
              <a:endParaRPr lang="en-US" sz="1400" b="1" dirty="0">
                <a:solidFill>
                  <a:schemeClr val="accent1"/>
                </a:solidFill>
              </a:endParaRPr>
            </a:p>
          </p:txBody>
        </p:sp>
        <p:graphicFrame>
          <p:nvGraphicFramePr>
            <p:cNvPr id="20" name="Diagram 19"/>
            <p:cNvGraphicFramePr/>
            <p:nvPr/>
          </p:nvGraphicFramePr>
          <p:xfrm>
            <a:off x="7543800" y="460451"/>
            <a:ext cx="13716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1" name="Group 20"/>
          <p:cNvGrpSpPr/>
          <p:nvPr/>
        </p:nvGrpSpPr>
        <p:grpSpPr>
          <a:xfrm>
            <a:off x="7543800" y="3657600"/>
            <a:ext cx="1600200" cy="2057400"/>
            <a:chOff x="7543800" y="-111760"/>
            <a:chExt cx="1371600" cy="1639011"/>
          </a:xfrm>
        </p:grpSpPr>
        <p:sp>
          <p:nvSpPr>
            <p:cNvPr id="22" name="Rectangle 21"/>
            <p:cNvSpPr/>
            <p:nvPr/>
          </p:nvSpPr>
          <p:spPr>
            <a:xfrm>
              <a:off x="7543800" y="-111760"/>
              <a:ext cx="1371600" cy="693359"/>
            </a:xfrm>
            <a:prstGeom prst="rect">
              <a:avLst/>
            </a:prstGeom>
            <a:solidFill>
              <a:schemeClr val="tx1"/>
            </a:solidFill>
          </p:spPr>
          <p:txBody>
            <a:bodyPr wrap="square">
              <a:spAutoFit/>
            </a:bodyPr>
            <a:lstStyle/>
            <a:p>
              <a:pPr lvl="0" algn="ctr"/>
              <a:r>
                <a:rPr lang="en-US" sz="1400" b="1" dirty="0" smtClean="0">
                  <a:solidFill>
                    <a:schemeClr val="accent2"/>
                  </a:solidFill>
                </a:rPr>
                <a:t>Residents, households, consumers </a:t>
              </a:r>
              <a:endParaRPr lang="en-US" sz="1400" b="1" dirty="0">
                <a:solidFill>
                  <a:schemeClr val="accent2"/>
                </a:solidFill>
              </a:endParaRPr>
            </a:p>
          </p:txBody>
        </p:sp>
        <p:graphicFrame>
          <p:nvGraphicFramePr>
            <p:cNvPr id="23" name="Diagram 22"/>
            <p:cNvGraphicFramePr/>
            <p:nvPr/>
          </p:nvGraphicFramePr>
          <p:xfrm>
            <a:off x="7543800" y="460451"/>
            <a:ext cx="1371600" cy="106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24" name="Group 23"/>
          <p:cNvGrpSpPr/>
          <p:nvPr/>
        </p:nvGrpSpPr>
        <p:grpSpPr>
          <a:xfrm>
            <a:off x="0" y="6519446"/>
            <a:ext cx="9144000" cy="338554"/>
            <a:chOff x="228600" y="6324600"/>
            <a:chExt cx="8740022" cy="338554"/>
          </a:xfrm>
        </p:grpSpPr>
        <p:sp>
          <p:nvSpPr>
            <p:cNvPr id="25" name="Rectangle 24"/>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26" name="Rectangle 25"/>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27" name="Rectangle 26"/>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[Pull quote slides]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28600" y="2286000"/>
            <a:ext cx="1752600" cy="2057400"/>
            <a:chOff x="7772400" y="0"/>
            <a:chExt cx="1371600" cy="1752600"/>
          </a:xfrm>
        </p:grpSpPr>
        <p:sp>
          <p:nvSpPr>
            <p:cNvPr id="17" name="Rectangle 16"/>
            <p:cNvSpPr/>
            <p:nvPr/>
          </p:nvSpPr>
          <p:spPr>
            <a:xfrm>
              <a:off x="7772400" y="0"/>
              <a:ext cx="1371600" cy="738664"/>
            </a:xfrm>
            <a:prstGeom prst="rect">
              <a:avLst/>
            </a:prstGeom>
            <a:solidFill>
              <a:schemeClr val="tx1"/>
            </a:solidFill>
          </p:spPr>
          <p:txBody>
            <a:bodyPr wrap="square">
              <a:spAutoFit/>
            </a:bodyPr>
            <a:lstStyle/>
            <a:p>
              <a:pPr lvl="0" algn="ctr"/>
              <a:r>
                <a:rPr lang="en-US" sz="1400" b="1" dirty="0" smtClean="0">
                  <a:solidFill>
                    <a:srgbClr val="00B050"/>
                  </a:solidFill>
                </a:rPr>
                <a:t>Food system stakeholders &amp; advocates</a:t>
              </a:r>
              <a:endParaRPr lang="en-US" sz="1400" b="1" dirty="0">
                <a:solidFill>
                  <a:srgbClr val="00B050"/>
                </a:solidFill>
              </a:endParaRPr>
            </a:p>
          </p:txBody>
        </p:sp>
        <p:graphicFrame>
          <p:nvGraphicFramePr>
            <p:cNvPr id="18" name="Diagram 17"/>
            <p:cNvGraphicFramePr/>
            <p:nvPr/>
          </p:nvGraphicFramePr>
          <p:xfrm>
            <a:off x="7772400" y="685800"/>
            <a:ext cx="1371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12" name="Group 11"/>
          <p:cNvGrpSpPr/>
          <p:nvPr/>
        </p:nvGrpSpPr>
        <p:grpSpPr>
          <a:xfrm>
            <a:off x="2362200" y="1752600"/>
            <a:ext cx="6629400" cy="4724400"/>
            <a:chOff x="2057400" y="2133600"/>
            <a:chExt cx="6629400" cy="4724400"/>
          </a:xfrm>
        </p:grpSpPr>
        <p:graphicFrame>
          <p:nvGraphicFramePr>
            <p:cNvPr id="13" name="Diagram 12"/>
            <p:cNvGraphicFramePr/>
            <p:nvPr/>
          </p:nvGraphicFramePr>
          <p:xfrm>
            <a:off x="2057400" y="2286000"/>
            <a:ext cx="632460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Oval Callout 14"/>
            <p:cNvSpPr/>
            <p:nvPr/>
          </p:nvSpPr>
          <p:spPr>
            <a:xfrm>
              <a:off x="2133600" y="2133600"/>
              <a:ext cx="6553200" cy="4724400"/>
            </a:xfrm>
            <a:prstGeom prst="wedgeEllipseCallout">
              <a:avLst>
                <a:gd name="adj1" fmla="val -60739"/>
                <a:gd name="adj2" fmla="val -4602"/>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9" name="Group 18"/>
          <p:cNvGrpSpPr/>
          <p:nvPr/>
        </p:nvGrpSpPr>
        <p:grpSpPr>
          <a:xfrm>
            <a:off x="0" y="6519446"/>
            <a:ext cx="9144000" cy="338554"/>
            <a:chOff x="228600" y="6324600"/>
            <a:chExt cx="8740022" cy="338554"/>
          </a:xfrm>
        </p:grpSpPr>
        <p:sp>
          <p:nvSpPr>
            <p:cNvPr id="20" name="Rectangle 19"/>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21" name="Rectangle 20"/>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22" name="Rectangle 21"/>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
        <p:nvSpPr>
          <p:cNvPr id="23" name="Title 22"/>
          <p:cNvSpPr>
            <a:spLocks noGrp="1"/>
          </p:cNvSpPr>
          <p:nvPr>
            <p:ph type="title"/>
          </p:nvPr>
        </p:nvSpPr>
        <p:spPr/>
        <p:txBody>
          <a:bodyPr>
            <a:normAutofit fontScale="90000"/>
          </a:bodyPr>
          <a:lstStyle/>
          <a:p>
            <a:r>
              <a:rPr lang="en-US" dirty="0" smtClean="0"/>
              <a:t>“…multiple stakeholders with differing, conceivably conflicting perspectives…” </a:t>
            </a:r>
            <a:r>
              <a:rPr lang="en-US" sz="2000" dirty="0" smtClean="0"/>
              <a:t>(Lewis et al., 2007)</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Analysis</a:t>
            </a:r>
            <a:endParaRPr lang="en-US" dirty="0"/>
          </a:p>
        </p:txBody>
      </p:sp>
      <p:sp>
        <p:nvSpPr>
          <p:cNvPr id="3" name="Content Placeholder 2"/>
          <p:cNvSpPr>
            <a:spLocks noGrp="1"/>
          </p:cNvSpPr>
          <p:nvPr>
            <p:ph idx="1"/>
          </p:nvPr>
        </p:nvSpPr>
        <p:spPr>
          <a:xfrm>
            <a:off x="457200" y="2209800"/>
            <a:ext cx="8229600" cy="4297363"/>
          </a:xfrm>
        </p:spPr>
        <p:txBody>
          <a:bodyPr>
            <a:normAutofit/>
          </a:bodyPr>
          <a:lstStyle/>
          <a:p>
            <a:r>
              <a:rPr lang="en-US" dirty="0" smtClean="0"/>
              <a:t>Valuable in complex organizational settings</a:t>
            </a:r>
          </a:p>
          <a:p>
            <a:r>
              <a:rPr lang="en-US" dirty="0" smtClean="0"/>
              <a:t>Focus on contextual peculiarities, beliefs, and perceptions of involved stakeholders</a:t>
            </a:r>
          </a:p>
          <a:p>
            <a:r>
              <a:rPr lang="en-US" dirty="0" smtClean="0"/>
              <a:t>Combine and integrate perspectives from multiple disciplines</a:t>
            </a:r>
          </a:p>
          <a:p>
            <a:r>
              <a:rPr lang="en-US" dirty="0" smtClean="0"/>
              <a:t>May provide new ways to explain the relationship between an organization and its environment</a:t>
            </a:r>
          </a:p>
        </p:txBody>
      </p:sp>
      <p:sp>
        <p:nvSpPr>
          <p:cNvPr id="5" name="Rectangle 4"/>
          <p:cNvSpPr/>
          <p:nvPr/>
        </p:nvSpPr>
        <p:spPr>
          <a:xfrm>
            <a:off x="533400" y="1295400"/>
            <a:ext cx="8001000" cy="584775"/>
          </a:xfrm>
          <a:prstGeom prst="rect">
            <a:avLst/>
          </a:prstGeom>
        </p:spPr>
        <p:txBody>
          <a:bodyPr wrap="square">
            <a:spAutoFit/>
          </a:bodyPr>
          <a:lstStyle/>
          <a:p>
            <a:pPr algn="ctr"/>
            <a:r>
              <a:rPr lang="en-US" sz="1600" b="1" dirty="0" smtClean="0">
                <a:solidFill>
                  <a:srgbClr val="FFC000"/>
                </a:solidFill>
              </a:rPr>
              <a:t>Lewis, Young, </a:t>
            </a:r>
            <a:r>
              <a:rPr lang="en-US" sz="1600" b="1" dirty="0" err="1" smtClean="0">
                <a:solidFill>
                  <a:srgbClr val="FFC000"/>
                </a:solidFill>
              </a:rPr>
              <a:t>Mathiassen</a:t>
            </a:r>
            <a:r>
              <a:rPr lang="en-US" sz="1600" b="1" dirty="0" smtClean="0">
                <a:solidFill>
                  <a:srgbClr val="FFC000"/>
                </a:solidFill>
              </a:rPr>
              <a:t> et al. Business process innovation based on stakeholder perceptions. Information Knowledge Systems Management 6 (2007) 7–27.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Analysis</a:t>
            </a:r>
            <a:endParaRPr lang="en-US" dirty="0"/>
          </a:p>
        </p:txBody>
      </p:sp>
      <p:sp>
        <p:nvSpPr>
          <p:cNvPr id="3" name="Content Placeholder 2"/>
          <p:cNvSpPr>
            <a:spLocks noGrp="1"/>
          </p:cNvSpPr>
          <p:nvPr>
            <p:ph idx="1"/>
          </p:nvPr>
        </p:nvSpPr>
        <p:spPr>
          <a:xfrm>
            <a:off x="609600" y="2743200"/>
            <a:ext cx="8229600" cy="4525963"/>
          </a:xfrm>
        </p:spPr>
        <p:txBody>
          <a:bodyPr/>
          <a:lstStyle/>
          <a:p>
            <a:pPr>
              <a:buNone/>
            </a:pPr>
            <a:r>
              <a:rPr lang="en-US" dirty="0" smtClean="0"/>
              <a:t>“We would like to propose that a well  structured stakeholder analysis along with the active interaction of stakeholders would enrich the different phases of the systems thinking and modeling process.” (p. 6)</a:t>
            </a:r>
            <a:endParaRPr lang="en-US" dirty="0"/>
          </a:p>
        </p:txBody>
      </p:sp>
      <p:sp>
        <p:nvSpPr>
          <p:cNvPr id="5" name="Rectangle 4"/>
          <p:cNvSpPr/>
          <p:nvPr/>
        </p:nvSpPr>
        <p:spPr>
          <a:xfrm>
            <a:off x="609600" y="1524000"/>
            <a:ext cx="8001000" cy="584775"/>
          </a:xfrm>
          <a:prstGeom prst="rect">
            <a:avLst/>
          </a:prstGeom>
        </p:spPr>
        <p:txBody>
          <a:bodyPr wrap="square">
            <a:spAutoFit/>
          </a:bodyPr>
          <a:lstStyle/>
          <a:p>
            <a:pPr algn="ctr"/>
            <a:r>
              <a:rPr lang="en-US" sz="1600" b="1" dirty="0" smtClean="0">
                <a:solidFill>
                  <a:srgbClr val="FFC000"/>
                </a:solidFill>
              </a:rPr>
              <a:t>Elias &amp; </a:t>
            </a:r>
            <a:r>
              <a:rPr lang="en-US" sz="1600" b="1" dirty="0" err="1" smtClean="0">
                <a:solidFill>
                  <a:srgbClr val="FFC000"/>
                </a:solidFill>
              </a:rPr>
              <a:t>Cavana</a:t>
            </a:r>
            <a:r>
              <a:rPr lang="en-US" sz="1600" b="1" dirty="0" smtClean="0">
                <a:solidFill>
                  <a:srgbClr val="FFC000"/>
                </a:solidFill>
              </a:rPr>
              <a:t>. Stakeholder Analysis for Systems Thinking and </a:t>
            </a:r>
            <a:r>
              <a:rPr lang="en-US" sz="1600" b="1" dirty="0" err="1" smtClean="0">
                <a:solidFill>
                  <a:srgbClr val="FFC000"/>
                </a:solidFill>
              </a:rPr>
              <a:t>Modelling</a:t>
            </a:r>
            <a:r>
              <a:rPr lang="en-US" sz="1600" b="1" dirty="0" smtClean="0">
                <a:solidFill>
                  <a:srgbClr val="FFC000"/>
                </a:solidFill>
              </a:rPr>
              <a:t> [sic]. N.D. http://portals.wi.wur.nl/files/docs/ppme/BobCavana.pdf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274638"/>
            <a:ext cx="8229600" cy="1143000"/>
          </a:xfrm>
        </p:spPr>
        <p:txBody>
          <a:bodyPr>
            <a:normAutofit/>
          </a:bodyPr>
          <a:lstStyle/>
          <a:p>
            <a:r>
              <a:rPr lang="en-US" dirty="0" smtClean="0"/>
              <a:t>Stakeholder Analysis Grid, e.g.:</a:t>
            </a:r>
            <a:endParaRPr lang="en-US" dirty="0"/>
          </a:p>
        </p:txBody>
      </p:sp>
      <p:graphicFrame>
        <p:nvGraphicFramePr>
          <p:cNvPr id="2" name="Table 1"/>
          <p:cNvGraphicFramePr>
            <a:graphicFrameLocks noGrp="1"/>
          </p:cNvGraphicFramePr>
          <p:nvPr/>
        </p:nvGraphicFramePr>
        <p:xfrm>
          <a:off x="685800" y="1447800"/>
          <a:ext cx="7848600" cy="4820425"/>
        </p:xfrm>
        <a:graphic>
          <a:graphicData uri="http://schemas.openxmlformats.org/drawingml/2006/table">
            <a:tbl>
              <a:tblPr firstRow="1" bandRow="1">
                <a:tableStyleId>{0505E3EF-67EA-436B-97B2-0124C06EBD24}</a:tableStyleId>
              </a:tblPr>
              <a:tblGrid>
                <a:gridCol w="1569720"/>
                <a:gridCol w="1569720"/>
                <a:gridCol w="1569720"/>
                <a:gridCol w="1569720"/>
                <a:gridCol w="1569720"/>
              </a:tblGrid>
              <a:tr h="1021342">
                <a:tc>
                  <a:txBody>
                    <a:bodyPr/>
                    <a:lstStyle/>
                    <a:p>
                      <a:r>
                        <a:rPr lang="en-US" sz="1400" dirty="0" smtClean="0">
                          <a:solidFill>
                            <a:schemeClr val="bg1">
                              <a:lumMod val="85000"/>
                              <a:lumOff val="15000"/>
                            </a:schemeClr>
                          </a:solidFill>
                        </a:rPr>
                        <a:t>         Topic</a:t>
                      </a:r>
                    </a:p>
                    <a:p>
                      <a:endParaRPr lang="en-US" sz="1400" dirty="0" smtClean="0">
                        <a:solidFill>
                          <a:schemeClr val="bg1">
                            <a:lumMod val="85000"/>
                            <a:lumOff val="15000"/>
                          </a:schemeClr>
                        </a:solidFill>
                      </a:endParaRPr>
                    </a:p>
                    <a:p>
                      <a:endParaRPr lang="en-US" sz="1400" dirty="0" smtClean="0">
                        <a:solidFill>
                          <a:schemeClr val="bg1">
                            <a:lumMod val="85000"/>
                            <a:lumOff val="15000"/>
                          </a:schemeClr>
                        </a:solidFill>
                      </a:endParaRPr>
                    </a:p>
                    <a:p>
                      <a:r>
                        <a:rPr lang="en-US" sz="1400" dirty="0" smtClean="0">
                          <a:solidFill>
                            <a:schemeClr val="bg1">
                              <a:lumMod val="85000"/>
                              <a:lumOff val="15000"/>
                            </a:schemeClr>
                          </a:solidFill>
                        </a:rPr>
                        <a:t>Stakeholder</a:t>
                      </a:r>
                    </a:p>
                  </a:txBody>
                  <a:tcPr>
                    <a:solidFill>
                      <a:schemeClr val="tx1"/>
                    </a:solidFill>
                  </a:tcPr>
                </a:tc>
                <a:tc>
                  <a:txBody>
                    <a:bodyPr/>
                    <a:lstStyle/>
                    <a:p>
                      <a:r>
                        <a:rPr lang="en-US" sz="1400" dirty="0" smtClean="0">
                          <a:solidFill>
                            <a:schemeClr val="bg1">
                              <a:lumMod val="85000"/>
                              <a:lumOff val="15000"/>
                            </a:schemeClr>
                          </a:solidFill>
                        </a:rPr>
                        <a:t>Perceptions of </a:t>
                      </a:r>
                      <a:r>
                        <a:rPr lang="en-US" sz="1400" baseline="0" dirty="0" smtClean="0">
                          <a:solidFill>
                            <a:schemeClr val="bg1">
                              <a:lumMod val="85000"/>
                              <a:lumOff val="15000"/>
                            </a:schemeClr>
                          </a:solidFill>
                        </a:rPr>
                        <a:t>access </a:t>
                      </a:r>
                      <a:endParaRPr lang="en-US" sz="1400" dirty="0">
                        <a:solidFill>
                          <a:schemeClr val="bg1">
                            <a:lumMod val="85000"/>
                            <a:lumOff val="15000"/>
                          </a:schemeClr>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lumMod val="85000"/>
                              <a:lumOff val="15000"/>
                            </a:schemeClr>
                          </a:solidFill>
                        </a:rPr>
                        <a:t>Dimensions of accessibility</a:t>
                      </a:r>
                      <a:endParaRPr lang="en-US" sz="1400" dirty="0" smtClean="0">
                        <a:solidFill>
                          <a:schemeClr val="bg1">
                            <a:lumMod val="85000"/>
                            <a:lumOff val="15000"/>
                          </a:schemeClr>
                        </a:solidFill>
                      </a:endParaRPr>
                    </a:p>
                    <a:p>
                      <a:endParaRPr lang="en-US" sz="1400" dirty="0">
                        <a:solidFill>
                          <a:schemeClr val="bg1">
                            <a:lumMod val="85000"/>
                            <a:lumOff val="15000"/>
                          </a:schemeClr>
                        </a:solidFill>
                      </a:endParaRPr>
                    </a:p>
                  </a:txBody>
                  <a:tcPr>
                    <a:solidFill>
                      <a:schemeClr val="tx1"/>
                    </a:solidFill>
                  </a:tcPr>
                </a:tc>
                <a:tc>
                  <a:txBody>
                    <a:bodyPr/>
                    <a:lstStyle/>
                    <a:p>
                      <a:r>
                        <a:rPr lang="en-US" sz="1400" dirty="0" smtClean="0">
                          <a:solidFill>
                            <a:schemeClr val="bg1">
                              <a:lumMod val="85000"/>
                              <a:lumOff val="15000"/>
                            </a:schemeClr>
                          </a:solidFill>
                        </a:rPr>
                        <a:t>Barriers to food</a:t>
                      </a:r>
                      <a:r>
                        <a:rPr lang="en-US" sz="1400" baseline="0" dirty="0" smtClean="0">
                          <a:solidFill>
                            <a:schemeClr val="bg1">
                              <a:lumMod val="85000"/>
                              <a:lumOff val="15000"/>
                            </a:schemeClr>
                          </a:solidFill>
                        </a:rPr>
                        <a:t> access</a:t>
                      </a:r>
                      <a:endParaRPr lang="en-US" sz="1400" dirty="0">
                        <a:solidFill>
                          <a:schemeClr val="bg1">
                            <a:lumMod val="85000"/>
                            <a:lumOff val="15000"/>
                          </a:schemeClr>
                        </a:solidFill>
                      </a:endParaRPr>
                    </a:p>
                  </a:txBody>
                  <a:tcPr>
                    <a:solidFill>
                      <a:schemeClr val="tx1"/>
                    </a:solidFill>
                  </a:tcPr>
                </a:tc>
                <a:tc>
                  <a:txBody>
                    <a:bodyPr/>
                    <a:lstStyle/>
                    <a:p>
                      <a:r>
                        <a:rPr lang="en-US" sz="1400" dirty="0" smtClean="0">
                          <a:solidFill>
                            <a:schemeClr val="bg1">
                              <a:lumMod val="85000"/>
                              <a:lumOff val="15000"/>
                            </a:schemeClr>
                          </a:solidFill>
                        </a:rPr>
                        <a:t>Enhancers</a:t>
                      </a:r>
                      <a:r>
                        <a:rPr lang="en-US" sz="1400" baseline="0" dirty="0" smtClean="0">
                          <a:solidFill>
                            <a:schemeClr val="bg1">
                              <a:lumMod val="85000"/>
                              <a:lumOff val="15000"/>
                            </a:schemeClr>
                          </a:solidFill>
                        </a:rPr>
                        <a:t>, facilitators, mediators to food access</a:t>
                      </a:r>
                      <a:endParaRPr lang="en-US" sz="1400" dirty="0">
                        <a:solidFill>
                          <a:schemeClr val="bg1">
                            <a:lumMod val="85000"/>
                            <a:lumOff val="15000"/>
                          </a:schemeClr>
                        </a:solidFill>
                      </a:endParaRPr>
                    </a:p>
                  </a:txBody>
                  <a:tcPr>
                    <a:solidFill>
                      <a:schemeClr val="tx1"/>
                    </a:solidFill>
                  </a:tcPr>
                </a:tc>
              </a:tr>
              <a:tr h="553227">
                <a:tc>
                  <a:txBody>
                    <a:bodyPr/>
                    <a:lstStyle/>
                    <a:p>
                      <a:r>
                        <a:rPr lang="en-US" sz="1400" b="1" i="1" dirty="0" smtClean="0">
                          <a:solidFill>
                            <a:schemeClr val="bg1">
                              <a:lumMod val="85000"/>
                              <a:lumOff val="15000"/>
                            </a:schemeClr>
                          </a:solidFill>
                        </a:rPr>
                        <a:t>Public health</a:t>
                      </a:r>
                      <a:endParaRPr lang="en-US" sz="1400" b="1" i="1"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r>
              <a:tr h="553227">
                <a:tc>
                  <a:txBody>
                    <a:bodyPr/>
                    <a:lstStyle/>
                    <a:p>
                      <a:r>
                        <a:rPr lang="en-US" sz="1400" b="1" i="1" dirty="0" smtClean="0">
                          <a:solidFill>
                            <a:schemeClr val="bg1">
                              <a:lumMod val="85000"/>
                              <a:lumOff val="15000"/>
                            </a:schemeClr>
                          </a:solidFill>
                        </a:rPr>
                        <a:t>NGOs, private charities, CBOs</a:t>
                      </a:r>
                      <a:endParaRPr lang="en-US" sz="1400" b="1" i="1" dirty="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r>
              <a:tr h="1032948">
                <a:tc>
                  <a:txBody>
                    <a:bodyPr/>
                    <a:lstStyle/>
                    <a:p>
                      <a:r>
                        <a:rPr lang="en-US" sz="1400" b="1" i="1" dirty="0" smtClean="0">
                          <a:solidFill>
                            <a:schemeClr val="bg1">
                              <a:lumMod val="85000"/>
                              <a:lumOff val="15000"/>
                            </a:schemeClr>
                          </a:solidFill>
                        </a:rPr>
                        <a:t>Nutrition policy advocates</a:t>
                      </a:r>
                      <a:endParaRPr lang="en-US" sz="1400" b="1" i="1"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r>
              <a:tr h="553227">
                <a:tc>
                  <a:txBody>
                    <a:bodyPr/>
                    <a:lstStyle/>
                    <a:p>
                      <a:r>
                        <a:rPr lang="en-US" sz="1400" b="1" i="1" dirty="0" smtClean="0">
                          <a:solidFill>
                            <a:schemeClr val="bg1">
                              <a:lumMod val="85000"/>
                              <a:lumOff val="15000"/>
                            </a:schemeClr>
                          </a:solidFill>
                        </a:rPr>
                        <a:t>Agricultural policy advocates</a:t>
                      </a:r>
                      <a:endParaRPr lang="en-US" sz="1400" b="1" i="1" dirty="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c>
                  <a:txBody>
                    <a:bodyPr/>
                    <a:lstStyle/>
                    <a:p>
                      <a:endParaRPr lang="en-US" sz="1400">
                        <a:solidFill>
                          <a:schemeClr val="bg1">
                            <a:lumMod val="85000"/>
                            <a:lumOff val="15000"/>
                          </a:schemeClr>
                        </a:solidFill>
                      </a:endParaRPr>
                    </a:p>
                  </a:txBody>
                  <a:tcPr>
                    <a:solidFill>
                      <a:schemeClr val="tx1"/>
                    </a:solidFill>
                  </a:tcPr>
                </a:tc>
              </a:tr>
              <a:tr h="553227">
                <a:tc>
                  <a:txBody>
                    <a:bodyPr/>
                    <a:lstStyle/>
                    <a:p>
                      <a:r>
                        <a:rPr lang="en-US" sz="1400" b="1" i="1" dirty="0" smtClean="0">
                          <a:solidFill>
                            <a:schemeClr val="bg1">
                              <a:lumMod val="85000"/>
                              <a:lumOff val="15000"/>
                            </a:schemeClr>
                          </a:solidFill>
                        </a:rPr>
                        <a:t>Small producers</a:t>
                      </a:r>
                      <a:endParaRPr lang="en-US" sz="1400" b="1" i="1"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r>
              <a:tr h="553227">
                <a:tc>
                  <a:txBody>
                    <a:bodyPr/>
                    <a:lstStyle/>
                    <a:p>
                      <a:r>
                        <a:rPr lang="en-US" sz="1400" b="1" i="1" dirty="0" smtClean="0">
                          <a:solidFill>
                            <a:schemeClr val="bg1">
                              <a:lumMod val="85000"/>
                              <a:lumOff val="15000"/>
                            </a:schemeClr>
                          </a:solidFill>
                        </a:rPr>
                        <a:t>Large producers</a:t>
                      </a:r>
                      <a:endParaRPr lang="en-US" sz="1400" b="1" i="1"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c>
                  <a:txBody>
                    <a:bodyPr/>
                    <a:lstStyle/>
                    <a:p>
                      <a:endParaRPr lang="en-US" sz="1400" dirty="0">
                        <a:solidFill>
                          <a:schemeClr val="bg1">
                            <a:lumMod val="85000"/>
                            <a:lumOff val="15000"/>
                          </a:schemeClr>
                        </a:solidFill>
                      </a:endParaRPr>
                    </a:p>
                  </a:txBody>
                  <a:tcPr>
                    <a:solidFill>
                      <a:schemeClr val="tx1"/>
                    </a:solidFill>
                  </a:tcPr>
                </a:tc>
              </a:tr>
            </a:tbl>
          </a:graphicData>
        </a:graphic>
      </p:graphicFrame>
      <p:cxnSp>
        <p:nvCxnSpPr>
          <p:cNvPr id="10" name="Straight Connector 9"/>
          <p:cNvCxnSpPr/>
          <p:nvPr/>
        </p:nvCxnSpPr>
        <p:spPr>
          <a:xfrm>
            <a:off x="685800" y="1447800"/>
            <a:ext cx="1524000" cy="9906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Group discussion</a:t>
            </a:r>
            <a:endParaRPr lang="en-US" dirty="0"/>
          </a:p>
        </p:txBody>
      </p:sp>
      <p:sp>
        <p:nvSpPr>
          <p:cNvPr id="6" name="Text Placeholder 5"/>
          <p:cNvSpPr>
            <a:spLocks noGrp="1"/>
          </p:cNvSpPr>
          <p:nvPr>
            <p:ph type="body" idx="1"/>
          </p:nvPr>
        </p:nvSpPr>
        <p:spPr/>
        <p:txBody>
          <a:bodyPr/>
          <a:lstStyle/>
          <a:p>
            <a:r>
              <a:rPr lang="en-US" dirty="0" smtClean="0"/>
              <a:t>Conceptual models and frameworks</a:t>
            </a:r>
            <a:endParaRPr lang="en-US" dirty="0"/>
          </a:p>
        </p:txBody>
      </p:sp>
      <p:grpSp>
        <p:nvGrpSpPr>
          <p:cNvPr id="7" name="Group 6"/>
          <p:cNvGrpSpPr/>
          <p:nvPr/>
        </p:nvGrpSpPr>
        <p:grpSpPr>
          <a:xfrm>
            <a:off x="0" y="6519446"/>
            <a:ext cx="9144000" cy="338554"/>
            <a:chOff x="228600" y="6324600"/>
            <a:chExt cx="8740022" cy="338554"/>
          </a:xfrm>
        </p:grpSpPr>
        <p:sp>
          <p:nvSpPr>
            <p:cNvPr id="8" name="Rectangle 7"/>
            <p:cNvSpPr/>
            <p:nvPr/>
          </p:nvSpPr>
          <p:spPr>
            <a:xfrm>
              <a:off x="2971800" y="6324600"/>
              <a:ext cx="2726196" cy="338554"/>
            </a:xfrm>
            <a:prstGeom prst="rect">
              <a:avLst/>
            </a:prstGeom>
            <a:solidFill>
              <a:schemeClr val="tx1"/>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9" name="Rectangle 8"/>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0" name="Rectangle 9"/>
            <p:cNvSpPr/>
            <p:nvPr/>
          </p:nvSpPr>
          <p:spPr>
            <a:xfrm>
              <a:off x="5638800" y="6324600"/>
              <a:ext cx="3329822" cy="338554"/>
            </a:xfrm>
            <a:prstGeom prst="rect">
              <a:avLst/>
            </a:prstGeom>
            <a:solidFill>
              <a:srgbClr val="00B0F0"/>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Model </a:t>
            </a:r>
            <a:r>
              <a:rPr lang="en-US" sz="2800" b="1" dirty="0"/>
              <a:t>of Community Nutrition Environments</a:t>
            </a:r>
            <a:br>
              <a:rPr lang="en-US" sz="2800" b="1" dirty="0"/>
            </a:br>
            <a:r>
              <a:rPr lang="en-US" sz="2800" dirty="0" err="1"/>
              <a:t>Glanz</a:t>
            </a:r>
            <a:r>
              <a:rPr lang="en-US" sz="2800" dirty="0"/>
              <a:t> et al. </a:t>
            </a:r>
            <a:r>
              <a:rPr lang="en-US" sz="2800" i="1" dirty="0"/>
              <a:t>Am J Health </a:t>
            </a:r>
            <a:r>
              <a:rPr lang="en-US" sz="2800" i="1" dirty="0" smtClean="0"/>
              <a:t>Promotion</a:t>
            </a:r>
            <a:r>
              <a:rPr lang="en-US" sz="2800" dirty="0" smtClean="0"/>
              <a:t>. </a:t>
            </a:r>
            <a:r>
              <a:rPr lang="en-US" sz="2800" dirty="0"/>
              <a:t>2005 May-Jun;19(5):330-3, </a:t>
            </a:r>
            <a:r>
              <a:rPr lang="en-US" sz="2800" dirty="0" smtClean="0"/>
              <a:t>ii.2005</a:t>
            </a:r>
            <a:endParaRPr lang="en-US" sz="2800" dirty="0"/>
          </a:p>
        </p:txBody>
      </p:sp>
      <p:pic>
        <p:nvPicPr>
          <p:cNvPr id="3" name="Picture 2"/>
          <p:cNvPicPr/>
          <p:nvPr/>
        </p:nvPicPr>
        <p:blipFill>
          <a:blip r:embed="rId2" cstate="print"/>
          <a:srcRect/>
          <a:stretch>
            <a:fillRect/>
          </a:stretch>
        </p:blipFill>
        <p:spPr bwMode="auto">
          <a:xfrm>
            <a:off x="609600" y="1600200"/>
            <a:ext cx="7924800" cy="4766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Conceptual </a:t>
            </a:r>
            <a:r>
              <a:rPr lang="en-US" sz="2400" b="1" dirty="0"/>
              <a:t>model of food access</a:t>
            </a:r>
            <a:br>
              <a:rPr lang="en-US" sz="2400" b="1" dirty="0"/>
            </a:br>
            <a:r>
              <a:rPr lang="en-US" sz="2400" dirty="0"/>
              <a:t>Sharkey et al. </a:t>
            </a:r>
            <a:r>
              <a:rPr lang="en-US" sz="2400" i="1" dirty="0"/>
              <a:t>International Journal of Health </a:t>
            </a:r>
            <a:r>
              <a:rPr lang="en-US" sz="2400" i="1" dirty="0" err="1"/>
              <a:t>Geographics</a:t>
            </a:r>
            <a:r>
              <a:rPr lang="en-US" sz="2400" dirty="0"/>
              <a:t> 2010, 9:26 </a:t>
            </a:r>
            <a:r>
              <a:rPr lang="en-US" sz="2400" dirty="0" smtClean="0"/>
              <a:t>2010</a:t>
            </a:r>
            <a:endParaRPr lang="en-US" sz="2400" dirty="0"/>
          </a:p>
        </p:txBody>
      </p:sp>
      <p:pic>
        <p:nvPicPr>
          <p:cNvPr id="3" name="Picture 2"/>
          <p:cNvPicPr/>
          <p:nvPr/>
        </p:nvPicPr>
        <p:blipFill>
          <a:blip r:embed="rId2" cstate="print"/>
          <a:srcRect/>
          <a:stretch>
            <a:fillRect/>
          </a:stretch>
        </p:blipFill>
        <p:spPr bwMode="auto">
          <a:xfrm>
            <a:off x="2209800" y="1447800"/>
            <a:ext cx="4876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Report out from NOPREN Collaborator Meeting (Austin, TX Feb 2011)</a:t>
            </a:r>
          </a:p>
          <a:p>
            <a:pPr lvl="1"/>
            <a:endParaRPr lang="en-US" dirty="0" smtClean="0"/>
          </a:p>
          <a:p>
            <a:pPr lvl="1"/>
            <a:r>
              <a:rPr lang="en-US" dirty="0" smtClean="0"/>
              <a:t>Measuring &amp; modeling food access, literature</a:t>
            </a:r>
          </a:p>
          <a:p>
            <a:pPr lvl="1"/>
            <a:r>
              <a:rPr lang="en-US" dirty="0" smtClean="0"/>
              <a:t>Revisiting food system stakeholder interviews</a:t>
            </a:r>
          </a:p>
          <a:p>
            <a:pPr lvl="1"/>
            <a:r>
              <a:rPr lang="en-US" dirty="0" smtClean="0"/>
              <a:t>Conceptual model examples</a:t>
            </a:r>
          </a:p>
          <a:p>
            <a:pPr>
              <a:buNone/>
            </a:pPr>
            <a:endParaRPr lang="en-US" dirty="0" smtClean="0"/>
          </a:p>
        </p:txBody>
      </p:sp>
      <p:sp>
        <p:nvSpPr>
          <p:cNvPr id="8" name="Rectangle 7"/>
          <p:cNvSpPr/>
          <p:nvPr/>
        </p:nvSpPr>
        <p:spPr>
          <a:xfrm>
            <a:off x="533400" y="1524000"/>
            <a:ext cx="5300425" cy="584775"/>
          </a:xfrm>
          <a:prstGeom prst="rect">
            <a:avLst/>
          </a:prstGeom>
          <a:solidFill>
            <a:srgbClr val="92D050"/>
          </a:solidFill>
        </p:spPr>
        <p:txBody>
          <a:bodyPr wrap="none">
            <a:spAutoFit/>
          </a:bodyPr>
          <a:lstStyle/>
          <a:p>
            <a:pPr marL="342900" lvl="0" indent="-342900">
              <a:spcBef>
                <a:spcPct val="20000"/>
              </a:spcBef>
            </a:pPr>
            <a:r>
              <a:rPr lang="en-US" sz="3200" dirty="0" smtClean="0">
                <a:solidFill>
                  <a:schemeClr val="bg1">
                    <a:lumMod val="85000"/>
                    <a:lumOff val="15000"/>
                  </a:schemeClr>
                </a:solidFill>
              </a:rPr>
              <a:t>Rural Food Access Work Group</a:t>
            </a:r>
          </a:p>
        </p:txBody>
      </p:sp>
      <p:sp>
        <p:nvSpPr>
          <p:cNvPr id="9" name="Rectangle 8"/>
          <p:cNvSpPr/>
          <p:nvPr/>
        </p:nvSpPr>
        <p:spPr>
          <a:xfrm>
            <a:off x="533400" y="3048000"/>
            <a:ext cx="5515036" cy="584775"/>
          </a:xfrm>
          <a:prstGeom prst="rect">
            <a:avLst/>
          </a:prstGeom>
          <a:solidFill>
            <a:srgbClr val="FFC000"/>
          </a:solidFill>
        </p:spPr>
        <p:txBody>
          <a:bodyPr wrap="none">
            <a:spAutoFit/>
          </a:bodyPr>
          <a:lstStyle/>
          <a:p>
            <a:pPr marL="342900" lvl="0" indent="-342900">
              <a:spcBef>
                <a:spcPct val="20000"/>
              </a:spcBef>
            </a:pPr>
            <a:r>
              <a:rPr lang="en-US" sz="3200" dirty="0" smtClean="0">
                <a:solidFill>
                  <a:schemeClr val="bg1">
                    <a:lumMod val="85000"/>
                    <a:lumOff val="15000"/>
                  </a:schemeClr>
                </a:solidFill>
              </a:rPr>
              <a:t>Summarize supporting activities</a:t>
            </a:r>
          </a:p>
        </p:txBody>
      </p:sp>
      <p:sp>
        <p:nvSpPr>
          <p:cNvPr id="11" name="Rectangle 10"/>
          <p:cNvSpPr/>
          <p:nvPr/>
        </p:nvSpPr>
        <p:spPr>
          <a:xfrm>
            <a:off x="533400" y="5105400"/>
            <a:ext cx="6484724" cy="584775"/>
          </a:xfrm>
          <a:prstGeom prst="rect">
            <a:avLst/>
          </a:prstGeom>
          <a:solidFill>
            <a:srgbClr val="00B0F0"/>
          </a:solidFill>
        </p:spPr>
        <p:txBody>
          <a:bodyPr wrap="none">
            <a:spAutoFit/>
          </a:bodyPr>
          <a:lstStyle/>
          <a:p>
            <a:pPr marL="342900" lvl="0" indent="-342900">
              <a:spcBef>
                <a:spcPct val="20000"/>
              </a:spcBef>
            </a:pPr>
            <a:r>
              <a:rPr lang="en-US" sz="3200" dirty="0" smtClean="0">
                <a:solidFill>
                  <a:schemeClr val="bg1"/>
                </a:solidFill>
              </a:rPr>
              <a:t>Discuss 4 different conceptual models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t>Conceptual </a:t>
            </a:r>
            <a:r>
              <a:rPr lang="en-US" sz="2800" b="1" dirty="0"/>
              <a:t>Model of food insecurity and determinants of access to food resources</a:t>
            </a:r>
            <a:br>
              <a:rPr lang="en-US" sz="2800" b="1" dirty="0"/>
            </a:br>
            <a:r>
              <a:rPr lang="en-US" sz="2800" dirty="0"/>
              <a:t>Dean &amp; Sharkey. </a:t>
            </a:r>
            <a:r>
              <a:rPr lang="en-US" sz="2800" i="1" dirty="0"/>
              <a:t>Soc </a:t>
            </a:r>
            <a:r>
              <a:rPr lang="en-US" sz="2800" i="1" dirty="0" err="1"/>
              <a:t>Sci</a:t>
            </a:r>
            <a:r>
              <a:rPr lang="en-US" sz="2800" i="1" dirty="0"/>
              <a:t> &amp; Med.</a:t>
            </a:r>
            <a:r>
              <a:rPr lang="en-US" sz="2800" dirty="0"/>
              <a:t> (2011) </a:t>
            </a:r>
            <a:r>
              <a:rPr lang="en-US" sz="2800" dirty="0" err="1"/>
              <a:t>vol</a:t>
            </a:r>
            <a:r>
              <a:rPr lang="en-US" sz="2800" dirty="0"/>
              <a:t> 72, issue 9, </a:t>
            </a:r>
            <a:r>
              <a:rPr lang="en-US" sz="2800" dirty="0" smtClean="0"/>
              <a:t>1454-1462</a:t>
            </a:r>
            <a:endParaRPr lang="en-US" sz="2800" dirty="0"/>
          </a:p>
        </p:txBody>
      </p:sp>
      <p:pic>
        <p:nvPicPr>
          <p:cNvPr id="3" name="Picture 2"/>
          <p:cNvPicPr/>
          <p:nvPr/>
        </p:nvPicPr>
        <p:blipFill>
          <a:blip r:embed="rId2" cstate="print"/>
          <a:srcRect/>
          <a:stretch>
            <a:fillRect/>
          </a:stretch>
        </p:blipFill>
        <p:spPr bwMode="auto">
          <a:xfrm>
            <a:off x="1219200" y="1905000"/>
            <a:ext cx="6629400" cy="4734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Food </a:t>
            </a:r>
            <a:r>
              <a:rPr lang="en-US" sz="3200" b="1" dirty="0"/>
              <a:t>choice process model</a:t>
            </a:r>
            <a:br>
              <a:rPr lang="en-US" sz="3200" b="1" dirty="0"/>
            </a:br>
            <a:r>
              <a:rPr lang="en-US" sz="3200" dirty="0" err="1" smtClean="0"/>
              <a:t>Sobal</a:t>
            </a:r>
            <a:r>
              <a:rPr lang="en-US" sz="3200" dirty="0" smtClean="0"/>
              <a:t> &amp; </a:t>
            </a:r>
            <a:r>
              <a:rPr lang="en-US" sz="3200" dirty="0" err="1" smtClean="0"/>
              <a:t>Bisogni</a:t>
            </a:r>
            <a:r>
              <a:rPr lang="en-US" sz="3200" dirty="0" smtClean="0"/>
              <a:t>. </a:t>
            </a:r>
            <a:r>
              <a:rPr lang="en-US" sz="3200" i="1" dirty="0" smtClean="0"/>
              <a:t>Ann. </a:t>
            </a:r>
            <a:r>
              <a:rPr lang="en-US" sz="3200" i="1" dirty="0" err="1" smtClean="0"/>
              <a:t>Behav</a:t>
            </a:r>
            <a:r>
              <a:rPr lang="en-US" sz="3200" i="1" dirty="0" smtClean="0"/>
              <a:t>. Med</a:t>
            </a:r>
            <a:r>
              <a:rPr lang="en-US" sz="3200" dirty="0" smtClean="0"/>
              <a:t>. (2009) 38 (</a:t>
            </a:r>
            <a:r>
              <a:rPr lang="en-US" sz="3200" dirty="0" err="1" smtClean="0"/>
              <a:t>Suppl</a:t>
            </a:r>
            <a:r>
              <a:rPr lang="en-US" sz="3200" dirty="0" smtClean="0"/>
              <a:t> 1):S37-S46</a:t>
            </a:r>
            <a:endParaRPr lang="en-US" sz="3200" dirty="0"/>
          </a:p>
        </p:txBody>
      </p:sp>
      <p:pic>
        <p:nvPicPr>
          <p:cNvPr id="3" name="Picture 2"/>
          <p:cNvPicPr/>
          <p:nvPr/>
        </p:nvPicPr>
        <p:blipFill>
          <a:blip r:embed="rId2" cstate="print"/>
          <a:srcRect/>
          <a:stretch>
            <a:fillRect/>
          </a:stretch>
        </p:blipFill>
        <p:spPr bwMode="auto">
          <a:xfrm>
            <a:off x="762000" y="1676400"/>
            <a:ext cx="7924800" cy="4878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criteria to evaluate concept models</a:t>
            </a:r>
            <a:br>
              <a:rPr lang="en-US" dirty="0" smtClean="0"/>
            </a:br>
            <a:r>
              <a:rPr lang="en-US" dirty="0" smtClean="0"/>
              <a:t>(Moody &amp; Shanks, 1994)</a:t>
            </a:r>
            <a:endParaRPr lang="en-US" dirty="0"/>
          </a:p>
        </p:txBody>
      </p:sp>
      <p:sp>
        <p:nvSpPr>
          <p:cNvPr id="3" name="Content Placeholder 2"/>
          <p:cNvSpPr>
            <a:spLocks noGrp="1"/>
          </p:cNvSpPr>
          <p:nvPr>
            <p:ph idx="1"/>
          </p:nvPr>
        </p:nvSpPr>
        <p:spPr/>
        <p:txBody>
          <a:bodyPr/>
          <a:lstStyle/>
          <a:p>
            <a:r>
              <a:rPr lang="en-US" dirty="0" smtClean="0"/>
              <a:t>Simplicity</a:t>
            </a:r>
          </a:p>
          <a:p>
            <a:r>
              <a:rPr lang="en-US" dirty="0" smtClean="0"/>
              <a:t>Understandability</a:t>
            </a:r>
          </a:p>
          <a:p>
            <a:r>
              <a:rPr lang="en-US" dirty="0" smtClean="0"/>
              <a:t>Flexibility</a:t>
            </a:r>
          </a:p>
          <a:p>
            <a:r>
              <a:rPr lang="en-US" dirty="0" smtClean="0"/>
              <a:t>Completeness</a:t>
            </a:r>
          </a:p>
          <a:p>
            <a:r>
              <a:rPr lang="en-US" dirty="0" smtClean="0"/>
              <a:t>Integration</a:t>
            </a:r>
          </a:p>
          <a:p>
            <a:r>
              <a:rPr lang="en-US" dirty="0" err="1" smtClean="0"/>
              <a:t>Implementability</a:t>
            </a:r>
            <a:endParaRPr lang="en-US" dirty="0"/>
          </a:p>
        </p:txBody>
      </p:sp>
      <p:sp>
        <p:nvSpPr>
          <p:cNvPr id="4" name="Rectangle 3"/>
          <p:cNvSpPr/>
          <p:nvPr/>
        </p:nvSpPr>
        <p:spPr>
          <a:xfrm>
            <a:off x="228600" y="5943600"/>
            <a:ext cx="861060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Wolff &amp; Frank, N.D. A MULTI-PERSPECTIVE FRAMEWORK FOR EVALUATING CONCEPTUAL MODELS</a:t>
            </a:r>
          </a:p>
          <a:p>
            <a:r>
              <a:rPr lang="en-US" sz="1600" dirty="0" smtClean="0"/>
              <a:t>IN ORGANISATIONAL CHANGE. </a:t>
            </a:r>
          </a:p>
          <a:p>
            <a:r>
              <a:rPr lang="en-US" sz="1600" dirty="0" smtClean="0"/>
              <a:t>Available at: http://wit.tuwien.ac.at/research/tips/evaluating_conceptual_models.pdf </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Does the model reflect “truth”? </a:t>
            </a:r>
          </a:p>
          <a:p>
            <a:pPr lvl="1"/>
            <a:r>
              <a:rPr lang="en-US" dirty="0" smtClean="0"/>
              <a:t>Are there domains that are missing?</a:t>
            </a:r>
          </a:p>
          <a:p>
            <a:pPr lvl="1"/>
            <a:r>
              <a:rPr lang="en-US" dirty="0" smtClean="0"/>
              <a:t>Are the facts described by the model correct?</a:t>
            </a:r>
          </a:p>
          <a:p>
            <a:pPr lvl="0"/>
            <a:r>
              <a:rPr lang="en-US" dirty="0" smtClean="0">
                <a:solidFill>
                  <a:prstClr val="white"/>
                </a:solidFill>
              </a:rPr>
              <a:t>Does the model capture the appropriate systemic relationships?</a:t>
            </a:r>
          </a:p>
          <a:p>
            <a:pPr lvl="1"/>
            <a:r>
              <a:rPr lang="en-US" dirty="0" smtClean="0">
                <a:solidFill>
                  <a:prstClr val="white"/>
                </a:solidFill>
              </a:rPr>
              <a:t>What areas of interest/influence are excluded?</a:t>
            </a:r>
          </a:p>
          <a:p>
            <a:pPr lvl="1"/>
            <a:r>
              <a:rPr lang="en-US" dirty="0" smtClean="0">
                <a:solidFill>
                  <a:prstClr val="white"/>
                </a:solidFill>
              </a:rPr>
              <a:t>Is the model </a:t>
            </a:r>
            <a:r>
              <a:rPr lang="en-US" i="1" dirty="0" smtClean="0">
                <a:solidFill>
                  <a:prstClr val="white"/>
                </a:solidFill>
              </a:rPr>
              <a:t>language</a:t>
            </a:r>
            <a:r>
              <a:rPr lang="en-US" dirty="0" smtClean="0">
                <a:solidFill>
                  <a:prstClr val="white"/>
                </a:solidFill>
              </a:rPr>
              <a:t> and</a:t>
            </a:r>
            <a:r>
              <a:rPr lang="en-US" i="1" dirty="0" smtClean="0">
                <a:solidFill>
                  <a:prstClr val="white"/>
                </a:solidFill>
              </a:rPr>
              <a:t> infrastructure </a:t>
            </a:r>
            <a:r>
              <a:rPr lang="en-US" dirty="0" smtClean="0">
                <a:solidFill>
                  <a:prstClr val="white"/>
                </a:solidFill>
              </a:rPr>
              <a:t>transferable?</a:t>
            </a:r>
          </a:p>
          <a:p>
            <a:pPr lvl="0"/>
            <a:r>
              <a:rPr lang="en-US" dirty="0" smtClean="0">
                <a:solidFill>
                  <a:prstClr val="white"/>
                </a:solidFill>
              </a:rPr>
              <a:t>Does the model inform future action and strategy?</a:t>
            </a:r>
          </a:p>
          <a:p>
            <a:pPr lvl="1"/>
            <a:endParaRPr lang="en-US" dirty="0" smtClean="0">
              <a:solidFill>
                <a:prstClr val="white"/>
              </a:solidFill>
            </a:endParaRPr>
          </a:p>
          <a:p>
            <a:pPr lvl="1"/>
            <a:endParaRPr lang="en-US" dirty="0" smtClean="0">
              <a:solidFill>
                <a:prstClr val="white"/>
              </a:solidFill>
            </a:endParaRPr>
          </a:p>
          <a:p>
            <a:pPr lvl="1"/>
            <a:endParaRPr lang="en-US" dirty="0"/>
          </a:p>
        </p:txBody>
      </p:sp>
      <p:sp>
        <p:nvSpPr>
          <p:cNvPr id="5" name="Rectangle 4"/>
          <p:cNvSpPr/>
          <p:nvPr/>
        </p:nvSpPr>
        <p:spPr>
          <a:xfrm>
            <a:off x="228600" y="6019800"/>
            <a:ext cx="86106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Questions adapted from those in Wolff &amp; Frank, N.D. Available at: http://wit.tuwien.ac.at/research/tips/evaluating_conceptual_models.pdf </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References</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a:buNone/>
            </a:pPr>
            <a:r>
              <a:rPr lang="en-US" sz="1400" dirty="0" err="1" smtClean="0"/>
              <a:t>Glanz</a:t>
            </a:r>
            <a:r>
              <a:rPr lang="en-US" sz="1400" dirty="0" smtClean="0"/>
              <a:t> K, </a:t>
            </a:r>
            <a:r>
              <a:rPr lang="en-US" sz="1400" dirty="0" err="1" smtClean="0"/>
              <a:t>Sallis</a:t>
            </a:r>
            <a:r>
              <a:rPr lang="en-US" sz="1400" dirty="0" smtClean="0"/>
              <a:t> J, </a:t>
            </a:r>
            <a:r>
              <a:rPr lang="en-US" sz="1400" dirty="0" err="1" smtClean="0"/>
              <a:t>Saelens</a:t>
            </a:r>
            <a:r>
              <a:rPr lang="en-US" sz="1400" dirty="0" smtClean="0"/>
              <a:t> BE, Frank LD. Health Nutrition Environments: Concepts and Measures. </a:t>
            </a:r>
            <a:r>
              <a:rPr lang="en-US" sz="1400" i="1" dirty="0" smtClean="0"/>
              <a:t>Am J Health Promotion</a:t>
            </a:r>
            <a:r>
              <a:rPr lang="en-US" sz="1400" dirty="0" smtClean="0"/>
              <a:t>. 2005;19(5):330-333.</a:t>
            </a:r>
          </a:p>
          <a:p>
            <a:pPr>
              <a:buNone/>
            </a:pPr>
            <a:r>
              <a:rPr lang="en-US" sz="1400" dirty="0" smtClean="0"/>
              <a:t> </a:t>
            </a:r>
          </a:p>
          <a:p>
            <a:pPr>
              <a:buNone/>
            </a:pPr>
            <a:r>
              <a:rPr lang="en-US" sz="1400" dirty="0" err="1" smtClean="0"/>
              <a:t>Hubley</a:t>
            </a:r>
            <a:r>
              <a:rPr lang="en-US" sz="1400" dirty="0" smtClean="0"/>
              <a:t> TA. Assessing the Proximity of Healthy Food Options and Food Deserts in a Rural Area in Maine. </a:t>
            </a:r>
            <a:r>
              <a:rPr lang="en-US" sz="1400" i="1" dirty="0" smtClean="0"/>
              <a:t>Applied Geography</a:t>
            </a:r>
            <a:r>
              <a:rPr lang="en-US" sz="1400" dirty="0" smtClean="0"/>
              <a:t>. (2010).</a:t>
            </a:r>
          </a:p>
          <a:p>
            <a:pPr>
              <a:buNone/>
            </a:pPr>
            <a:r>
              <a:rPr lang="en-US" sz="1400" dirty="0" smtClean="0"/>
              <a:t> </a:t>
            </a:r>
          </a:p>
          <a:p>
            <a:pPr>
              <a:buNone/>
            </a:pPr>
            <a:r>
              <a:rPr lang="en-US" sz="1400" dirty="0" smtClean="0"/>
              <a:t> McKinnon RA, Reedy J, </a:t>
            </a:r>
            <a:r>
              <a:rPr lang="en-US" sz="1400" dirty="0" err="1" smtClean="0"/>
              <a:t>Morrissett</a:t>
            </a:r>
            <a:r>
              <a:rPr lang="en-US" sz="1400" dirty="0" smtClean="0"/>
              <a:t> MA, Lytle LA, </a:t>
            </a:r>
            <a:r>
              <a:rPr lang="en-US" sz="1400" dirty="0" err="1" smtClean="0"/>
              <a:t>Yaroch</a:t>
            </a:r>
            <a:r>
              <a:rPr lang="en-US" sz="1400" dirty="0" smtClean="0"/>
              <a:t> AL. Measures of the Food Environment A Compilation of the Literature, 1990–2007. </a:t>
            </a:r>
            <a:r>
              <a:rPr lang="en-US" sz="1400" i="1" dirty="0" smtClean="0"/>
              <a:t>Am J </a:t>
            </a:r>
            <a:r>
              <a:rPr lang="en-US" sz="1400" i="1" dirty="0" err="1" smtClean="0"/>
              <a:t>Prev</a:t>
            </a:r>
            <a:r>
              <a:rPr lang="en-US" sz="1400" i="1" dirty="0" smtClean="0"/>
              <a:t> Med</a:t>
            </a:r>
            <a:r>
              <a:rPr lang="en-US" sz="1400" dirty="0" smtClean="0"/>
              <a:t> 2009;36(4S) [Review article]</a:t>
            </a:r>
          </a:p>
          <a:p>
            <a:pPr>
              <a:buNone/>
            </a:pPr>
            <a:r>
              <a:rPr lang="en-US" sz="1400" dirty="0" smtClean="0"/>
              <a:t> </a:t>
            </a:r>
          </a:p>
          <a:p>
            <a:pPr>
              <a:buNone/>
            </a:pPr>
            <a:r>
              <a:rPr lang="en-US" sz="1400" dirty="0" err="1" smtClean="0"/>
              <a:t>Muamba</a:t>
            </a:r>
            <a:r>
              <a:rPr lang="en-US" sz="1400" dirty="0" smtClean="0"/>
              <a:t> F, Clark JK, Betz N. </a:t>
            </a:r>
            <a:r>
              <a:rPr lang="en-US" sz="1400" i="1" dirty="0" smtClean="0"/>
              <a:t>Food Access Gaps in Rural Ohio</a:t>
            </a:r>
            <a:r>
              <a:rPr lang="en-US" sz="1400" dirty="0" smtClean="0"/>
              <a:t>. Center for Farmland Policy Innovation. Department of Agricultural, Environmental and Development Economics. Research Brief #2010-5. May 24, 2010. </a:t>
            </a:r>
          </a:p>
          <a:p>
            <a:pPr>
              <a:buNone/>
            </a:pPr>
            <a:r>
              <a:rPr lang="en-US" sz="1400" dirty="0" smtClean="0"/>
              <a:t> </a:t>
            </a:r>
          </a:p>
          <a:p>
            <a:pPr>
              <a:buNone/>
            </a:pPr>
            <a:r>
              <a:rPr lang="en-US" sz="1400" dirty="0" smtClean="0"/>
              <a:t>Sharkey JR, </a:t>
            </a:r>
            <a:r>
              <a:rPr lang="en-US" sz="1400" dirty="0" err="1" smtClean="0"/>
              <a:t>Horel</a:t>
            </a:r>
            <a:r>
              <a:rPr lang="en-US" sz="1400" dirty="0" smtClean="0"/>
              <a:t> S. Neighborhood Socioeconomic Deprivation and Minority Composition Are Associated with Better Potential Spatial Access to the Ground-</a:t>
            </a:r>
            <a:r>
              <a:rPr lang="en-US" sz="1400" dirty="0" err="1" smtClean="0"/>
              <a:t>Truthed</a:t>
            </a:r>
            <a:r>
              <a:rPr lang="en-US" sz="1400" dirty="0" smtClean="0"/>
              <a:t> Food Environment in a Large Rural Area. </a:t>
            </a:r>
            <a:r>
              <a:rPr lang="en-US" sz="1400" i="1" dirty="0" smtClean="0"/>
              <a:t>J. </a:t>
            </a:r>
            <a:r>
              <a:rPr lang="en-US" sz="1400" i="1" dirty="0" err="1" smtClean="0"/>
              <a:t>Nutr</a:t>
            </a:r>
            <a:r>
              <a:rPr lang="en-US" sz="1400" i="1" dirty="0" smtClean="0"/>
              <a:t>. </a:t>
            </a:r>
            <a:r>
              <a:rPr lang="en-US" sz="1400" dirty="0" smtClean="0"/>
              <a:t>March 1, 2008 vol. 138 no. 3 620-627.</a:t>
            </a:r>
          </a:p>
          <a:p>
            <a:pPr>
              <a:buNone/>
            </a:pPr>
            <a:r>
              <a:rPr lang="en-US" sz="1400" dirty="0" smtClean="0"/>
              <a:t> </a:t>
            </a:r>
          </a:p>
          <a:p>
            <a:pPr>
              <a:buNone/>
            </a:pPr>
            <a:r>
              <a:rPr lang="en-US" sz="1400" dirty="0" smtClean="0"/>
              <a:t>Sharkey JR. Measuring potential access to food stores and food-service places in rural areas in the U.S. </a:t>
            </a:r>
            <a:r>
              <a:rPr lang="en-US" sz="1400" i="1" dirty="0" smtClean="0"/>
              <a:t>Am J </a:t>
            </a:r>
            <a:r>
              <a:rPr lang="en-US" sz="1400" i="1" dirty="0" err="1" smtClean="0"/>
              <a:t>Prev</a:t>
            </a:r>
            <a:r>
              <a:rPr lang="en-US" sz="1400" i="1" dirty="0" smtClean="0"/>
              <a:t> Med</a:t>
            </a:r>
            <a:r>
              <a:rPr lang="en-US" sz="1400" dirty="0" smtClean="0"/>
              <a:t>. 2009 Apr;36(4 </a:t>
            </a:r>
            <a:r>
              <a:rPr lang="en-US" sz="1400" dirty="0" err="1" smtClean="0"/>
              <a:t>Suppl</a:t>
            </a:r>
            <a:r>
              <a:rPr lang="en-US" sz="1400" dirty="0" smtClean="0"/>
              <a:t>):S151-5.</a:t>
            </a:r>
          </a:p>
          <a:p>
            <a:pPr>
              <a:buNone/>
            </a:pPr>
            <a:r>
              <a:rPr lang="en-US" sz="1400" dirty="0" smtClean="0"/>
              <a:t> </a:t>
            </a:r>
          </a:p>
          <a:p>
            <a:pPr>
              <a:buNone/>
            </a:pPr>
            <a:r>
              <a:rPr lang="en-US" sz="1400" dirty="0" smtClean="0"/>
              <a:t>Walker RE, Keane CR, Burke JG. Disparities and access to healthy food in the United States: A review of food deserts literature. </a:t>
            </a:r>
            <a:r>
              <a:rPr lang="en-US" sz="1400" i="1" dirty="0" smtClean="0"/>
              <a:t>Health Place.</a:t>
            </a:r>
            <a:r>
              <a:rPr lang="en-US" sz="1400" dirty="0" smtClean="0"/>
              <a:t> 2010 Sep;16(5):876-84. </a:t>
            </a:r>
            <a:r>
              <a:rPr lang="en-US" sz="1400" dirty="0" err="1" smtClean="0"/>
              <a:t>Epub</a:t>
            </a:r>
            <a:r>
              <a:rPr lang="en-US" sz="1400" dirty="0" smtClean="0"/>
              <a:t> 2010 Apr 24.</a:t>
            </a:r>
          </a:p>
          <a:p>
            <a:pPr>
              <a:buNone/>
            </a:pPr>
            <a:endParaRPr lang="en-US" sz="1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solidFill>
              </a:rPr>
              <a:t>ADDENDUM</a:t>
            </a:r>
            <a:endParaRPr lang="en-US" dirty="0">
              <a:solidFill>
                <a:schemeClr val="bg2"/>
              </a:solidFill>
            </a:endParaRPr>
          </a:p>
        </p:txBody>
      </p:sp>
      <p:sp>
        <p:nvSpPr>
          <p:cNvPr id="5" name="Text Placeholder 4"/>
          <p:cNvSpPr>
            <a:spLocks noGrp="1"/>
          </p:cNvSpPr>
          <p:nvPr>
            <p:ph type="body" idx="1"/>
          </p:nvPr>
        </p:nvSpPr>
        <p:spPr/>
        <p:txBody>
          <a:bodyPr/>
          <a:lstStyle/>
          <a:p>
            <a:r>
              <a:rPr lang="en-US" dirty="0" smtClean="0">
                <a:solidFill>
                  <a:schemeClr val="bg2"/>
                </a:solidFill>
              </a:rPr>
              <a:t>Conceptual models and frameworks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Conceptual </a:t>
            </a:r>
            <a:r>
              <a:rPr lang="en-US" sz="3200" b="1" dirty="0"/>
              <a:t>model of food choice</a:t>
            </a:r>
            <a:br>
              <a:rPr lang="en-US" sz="3200" b="1" dirty="0"/>
            </a:br>
            <a:r>
              <a:rPr lang="en-US" sz="3200" dirty="0" err="1" smtClean="0"/>
              <a:t>Furst</a:t>
            </a:r>
            <a:r>
              <a:rPr lang="en-US" sz="3200" dirty="0" smtClean="0"/>
              <a:t> et al. </a:t>
            </a:r>
            <a:r>
              <a:rPr lang="en-US" sz="3200" i="1" dirty="0" smtClean="0"/>
              <a:t>Appetite, </a:t>
            </a:r>
            <a:r>
              <a:rPr lang="en-US" sz="3200" dirty="0" smtClean="0"/>
              <a:t>26, 247-266, 1996</a:t>
            </a:r>
            <a:endParaRPr lang="en-US" sz="3200" dirty="0"/>
          </a:p>
        </p:txBody>
      </p:sp>
      <p:pic>
        <p:nvPicPr>
          <p:cNvPr id="3" name="Picture 2"/>
          <p:cNvPicPr/>
          <p:nvPr/>
        </p:nvPicPr>
        <p:blipFill>
          <a:blip r:embed="rId2" cstate="print"/>
          <a:stretch>
            <a:fillRect/>
          </a:stretch>
        </p:blipFill>
        <p:spPr>
          <a:xfrm>
            <a:off x="609600" y="1600200"/>
            <a:ext cx="3505200" cy="4617900"/>
          </a:xfrm>
          <a:prstGeom prst="rect">
            <a:avLst/>
          </a:prstGeom>
        </p:spPr>
      </p:pic>
      <p:pic>
        <p:nvPicPr>
          <p:cNvPr id="4" name="Picture 3"/>
          <p:cNvPicPr/>
          <p:nvPr/>
        </p:nvPicPr>
        <p:blipFill>
          <a:blip r:embed="rId3" cstate="print"/>
          <a:srcRect/>
          <a:stretch>
            <a:fillRect/>
          </a:stretch>
        </p:blipFill>
        <p:spPr bwMode="auto">
          <a:xfrm>
            <a:off x="4572000" y="1828800"/>
            <a:ext cx="3581400" cy="4267200"/>
          </a:xfrm>
          <a:prstGeom prst="rect">
            <a:avLst/>
          </a:prstGeom>
          <a:noFill/>
          <a:ln w="9525">
            <a:noFill/>
            <a:miter lim="800000"/>
            <a:headEnd/>
            <a:tailEnd/>
          </a:ln>
        </p:spPr>
      </p:pic>
      <p:sp>
        <p:nvSpPr>
          <p:cNvPr id="5" name="Rectangle 4"/>
          <p:cNvSpPr/>
          <p:nvPr/>
        </p:nvSpPr>
        <p:spPr>
          <a:xfrm>
            <a:off x="4343400" y="6324600"/>
            <a:ext cx="3655488" cy="369332"/>
          </a:xfrm>
          <a:prstGeom prst="rect">
            <a:avLst/>
          </a:prstGeom>
        </p:spPr>
        <p:txBody>
          <a:bodyPr wrap="none">
            <a:spAutoFit/>
          </a:bodyPr>
          <a:lstStyle/>
          <a:p>
            <a:pPr lvl="1"/>
            <a:r>
              <a:rPr lang="en-US" b="1" dirty="0" smtClean="0">
                <a:solidFill>
                  <a:srgbClr val="4F81BD"/>
                </a:solidFill>
              </a:rPr>
              <a:t>Food choice/purchasing (1 of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Food </a:t>
            </a:r>
            <a:r>
              <a:rPr lang="en-US" sz="3200" b="1" dirty="0"/>
              <a:t>choice process model</a:t>
            </a:r>
            <a:br>
              <a:rPr lang="en-US" sz="3200" b="1" dirty="0"/>
            </a:br>
            <a:r>
              <a:rPr lang="en-US" sz="3200" dirty="0" err="1" smtClean="0"/>
              <a:t>Sobal</a:t>
            </a:r>
            <a:r>
              <a:rPr lang="en-US" sz="3200" dirty="0" smtClean="0"/>
              <a:t> &amp; </a:t>
            </a:r>
            <a:r>
              <a:rPr lang="en-US" sz="3200" dirty="0" err="1" smtClean="0"/>
              <a:t>Bisogni</a:t>
            </a:r>
            <a:r>
              <a:rPr lang="en-US" sz="3200" dirty="0" smtClean="0"/>
              <a:t>. </a:t>
            </a:r>
            <a:r>
              <a:rPr lang="en-US" sz="3200" i="1" dirty="0" smtClean="0"/>
              <a:t>Ann. </a:t>
            </a:r>
            <a:r>
              <a:rPr lang="en-US" sz="3200" i="1" dirty="0" err="1" smtClean="0"/>
              <a:t>Behav</a:t>
            </a:r>
            <a:r>
              <a:rPr lang="en-US" sz="3200" i="1" dirty="0" smtClean="0"/>
              <a:t>. Med</a:t>
            </a:r>
            <a:r>
              <a:rPr lang="en-US" sz="3200" dirty="0" smtClean="0"/>
              <a:t>. (2009) 38 (</a:t>
            </a:r>
            <a:r>
              <a:rPr lang="en-US" sz="3200" dirty="0" err="1" smtClean="0"/>
              <a:t>Suppl</a:t>
            </a:r>
            <a:r>
              <a:rPr lang="en-US" sz="3200" dirty="0" smtClean="0"/>
              <a:t> 1):S37-S46</a:t>
            </a:r>
            <a:endParaRPr lang="en-US" sz="3200" dirty="0"/>
          </a:p>
        </p:txBody>
      </p:sp>
      <p:pic>
        <p:nvPicPr>
          <p:cNvPr id="3" name="Picture 2"/>
          <p:cNvPicPr/>
          <p:nvPr/>
        </p:nvPicPr>
        <p:blipFill>
          <a:blip r:embed="rId2" cstate="print"/>
          <a:srcRect/>
          <a:stretch>
            <a:fillRect/>
          </a:stretch>
        </p:blipFill>
        <p:spPr bwMode="auto">
          <a:xfrm>
            <a:off x="762000" y="1676400"/>
            <a:ext cx="7924800" cy="4878246"/>
          </a:xfrm>
          <a:prstGeom prst="rect">
            <a:avLst/>
          </a:prstGeom>
          <a:noFill/>
          <a:ln w="9525">
            <a:noFill/>
            <a:miter lim="800000"/>
            <a:headEnd/>
            <a:tailEnd/>
          </a:ln>
        </p:spPr>
      </p:pic>
      <p:sp>
        <p:nvSpPr>
          <p:cNvPr id="4" name="Rectangle 3"/>
          <p:cNvSpPr/>
          <p:nvPr/>
        </p:nvSpPr>
        <p:spPr>
          <a:xfrm>
            <a:off x="533400" y="4953000"/>
            <a:ext cx="3655488" cy="369332"/>
          </a:xfrm>
          <a:prstGeom prst="rect">
            <a:avLst/>
          </a:prstGeom>
        </p:spPr>
        <p:txBody>
          <a:bodyPr wrap="none">
            <a:spAutoFit/>
          </a:bodyPr>
          <a:lstStyle/>
          <a:p>
            <a:pPr lvl="1"/>
            <a:r>
              <a:rPr lang="en-US" b="1" dirty="0" smtClean="0">
                <a:solidFill>
                  <a:srgbClr val="4F81BD"/>
                </a:solidFill>
              </a:rPr>
              <a:t>Food choice/purchasing (1 of 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Economic </a:t>
            </a:r>
            <a:r>
              <a:rPr lang="en-US" sz="3200" b="1" dirty="0"/>
              <a:t>model of food consumption adapted to include neighborhood effects</a:t>
            </a:r>
            <a:br>
              <a:rPr lang="en-US" sz="3200" b="1" dirty="0"/>
            </a:br>
            <a:r>
              <a:rPr lang="en-US" sz="3200" dirty="0" smtClean="0"/>
              <a:t>Rose et al. </a:t>
            </a:r>
            <a:r>
              <a:rPr lang="en-US" sz="3200" i="1" dirty="0" smtClean="0"/>
              <a:t>J of </a:t>
            </a:r>
            <a:r>
              <a:rPr lang="en-US" sz="3200" i="1" dirty="0" err="1" smtClean="0"/>
              <a:t>Nutr</a:t>
            </a:r>
            <a:r>
              <a:rPr lang="en-US" sz="3200" i="1" dirty="0" smtClean="0"/>
              <a:t> </a:t>
            </a:r>
            <a:r>
              <a:rPr lang="en-US" sz="3200" dirty="0" smtClean="0"/>
              <a:t>2010</a:t>
            </a:r>
            <a:endParaRPr lang="en-US" sz="3200" dirty="0"/>
          </a:p>
        </p:txBody>
      </p:sp>
      <p:pic>
        <p:nvPicPr>
          <p:cNvPr id="3" name="Picture 2"/>
          <p:cNvPicPr/>
          <p:nvPr/>
        </p:nvPicPr>
        <p:blipFill>
          <a:blip r:embed="rId2" cstate="print"/>
          <a:srcRect/>
          <a:stretch>
            <a:fillRect/>
          </a:stretch>
        </p:blipFill>
        <p:spPr bwMode="auto">
          <a:xfrm>
            <a:off x="762000" y="1981200"/>
            <a:ext cx="7619999" cy="4114800"/>
          </a:xfrm>
          <a:prstGeom prst="rect">
            <a:avLst/>
          </a:prstGeom>
          <a:noFill/>
          <a:ln w="9525">
            <a:noFill/>
            <a:miter lim="800000"/>
            <a:headEnd/>
            <a:tailEnd/>
          </a:ln>
        </p:spPr>
      </p:pic>
      <p:sp>
        <p:nvSpPr>
          <p:cNvPr id="4" name="Rectangle 3"/>
          <p:cNvSpPr/>
          <p:nvPr/>
        </p:nvSpPr>
        <p:spPr>
          <a:xfrm>
            <a:off x="4343400" y="6324600"/>
            <a:ext cx="3655488" cy="369332"/>
          </a:xfrm>
          <a:prstGeom prst="rect">
            <a:avLst/>
          </a:prstGeom>
        </p:spPr>
        <p:txBody>
          <a:bodyPr wrap="none">
            <a:spAutoFit/>
          </a:bodyPr>
          <a:lstStyle/>
          <a:p>
            <a:pPr lvl="1"/>
            <a:r>
              <a:rPr lang="en-US" b="1" dirty="0" smtClean="0">
                <a:solidFill>
                  <a:srgbClr val="4F81BD"/>
                </a:solidFill>
              </a:rPr>
              <a:t>Food choice/purchasing (2 of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b="1" dirty="0" smtClean="0"/>
              <a:t>Conceptual </a:t>
            </a:r>
            <a:r>
              <a:rPr lang="en-US" sz="2800" b="1" dirty="0"/>
              <a:t>model for understanding factors influencing food choice</a:t>
            </a:r>
            <a:br>
              <a:rPr lang="en-US" sz="2800" b="1" dirty="0"/>
            </a:br>
            <a:r>
              <a:rPr lang="en-US" sz="2800" dirty="0"/>
              <a:t>Krebs-Smith &amp; Kantor, </a:t>
            </a:r>
            <a:r>
              <a:rPr lang="en-US" sz="2800" i="1" dirty="0"/>
              <a:t>J. </a:t>
            </a:r>
            <a:r>
              <a:rPr lang="en-US" sz="2800" i="1" dirty="0" err="1"/>
              <a:t>Nutr</a:t>
            </a:r>
            <a:r>
              <a:rPr lang="en-US" sz="2800" i="1" dirty="0"/>
              <a:t>. </a:t>
            </a:r>
            <a:r>
              <a:rPr lang="en-US" sz="2800" dirty="0"/>
              <a:t>2001 </a:t>
            </a:r>
            <a:r>
              <a:rPr lang="en-US" sz="2800" dirty="0" err="1"/>
              <a:t>vol</a:t>
            </a:r>
            <a:r>
              <a:rPr lang="en-US" sz="2800" dirty="0"/>
              <a:t> 131 no. 2 </a:t>
            </a:r>
            <a:r>
              <a:rPr lang="en-US" sz="2800" dirty="0" smtClean="0"/>
              <a:t>4875-5015</a:t>
            </a:r>
            <a:endParaRPr lang="en-US" sz="2800" dirty="0"/>
          </a:p>
        </p:txBody>
      </p:sp>
      <p:pic>
        <p:nvPicPr>
          <p:cNvPr id="3" name="Picture 2"/>
          <p:cNvPicPr/>
          <p:nvPr/>
        </p:nvPicPr>
        <p:blipFill>
          <a:blip r:embed="rId2" cstate="print"/>
          <a:srcRect/>
          <a:stretch>
            <a:fillRect/>
          </a:stretch>
        </p:blipFill>
        <p:spPr bwMode="auto">
          <a:xfrm>
            <a:off x="1066800" y="1905000"/>
            <a:ext cx="7086599" cy="4114799"/>
          </a:xfrm>
          <a:prstGeom prst="rect">
            <a:avLst/>
          </a:prstGeom>
          <a:noFill/>
          <a:ln w="9525">
            <a:noFill/>
            <a:miter lim="800000"/>
            <a:headEnd/>
            <a:tailEnd/>
          </a:ln>
        </p:spPr>
      </p:pic>
      <p:sp>
        <p:nvSpPr>
          <p:cNvPr id="5" name="Rectangle 4"/>
          <p:cNvSpPr/>
          <p:nvPr/>
        </p:nvSpPr>
        <p:spPr>
          <a:xfrm>
            <a:off x="5105400" y="6172200"/>
            <a:ext cx="3657600" cy="369332"/>
          </a:xfrm>
          <a:prstGeom prst="rect">
            <a:avLst/>
          </a:prstGeom>
        </p:spPr>
        <p:txBody>
          <a:bodyPr wrap="square">
            <a:spAutoFit/>
          </a:bodyPr>
          <a:lstStyle/>
          <a:p>
            <a:pPr lvl="1"/>
            <a:r>
              <a:rPr lang="en-US" b="1" dirty="0" smtClean="0">
                <a:solidFill>
                  <a:srgbClr val="4F81BD"/>
                </a:solidFill>
              </a:rPr>
              <a:t>Food choice/purchasing (3 of 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NOPREN Collaborator Meeting </a:t>
            </a:r>
            <a:br>
              <a:rPr lang="en-US" dirty="0" smtClean="0"/>
            </a:br>
            <a:r>
              <a:rPr lang="en-US" dirty="0" smtClean="0"/>
              <a:t>(Austin, TX Feb 2011)</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447800" y="1600200"/>
            <a:ext cx="6400800" cy="4831706"/>
          </a:xfrm>
          <a:prstGeom prst="rect">
            <a:avLst/>
          </a:prstGeom>
          <a:noFill/>
          <a:ln w="9525">
            <a:noFill/>
            <a:miter lim="800000"/>
            <a:headEnd/>
            <a:tailEnd/>
          </a:ln>
        </p:spPr>
      </p:pic>
      <p:grpSp>
        <p:nvGrpSpPr>
          <p:cNvPr id="11" name="Group 10"/>
          <p:cNvGrpSpPr/>
          <p:nvPr/>
        </p:nvGrpSpPr>
        <p:grpSpPr>
          <a:xfrm>
            <a:off x="0" y="6519446"/>
            <a:ext cx="9144000" cy="338554"/>
            <a:chOff x="228600" y="6324600"/>
            <a:chExt cx="8740022" cy="338554"/>
          </a:xfrm>
        </p:grpSpPr>
        <p:sp>
          <p:nvSpPr>
            <p:cNvPr id="7" name="Rectangle 6"/>
            <p:cNvSpPr/>
            <p:nvPr/>
          </p:nvSpPr>
          <p:spPr>
            <a:xfrm>
              <a:off x="2971800" y="6324600"/>
              <a:ext cx="2726196" cy="338554"/>
            </a:xfrm>
            <a:prstGeom prst="rect">
              <a:avLst/>
            </a:prstGeom>
            <a:solidFill>
              <a:schemeClr val="tx1"/>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9" name="Rectangle 8"/>
            <p:cNvSpPr/>
            <p:nvPr/>
          </p:nvSpPr>
          <p:spPr>
            <a:xfrm>
              <a:off x="228600" y="6324600"/>
              <a:ext cx="2744919" cy="338554"/>
            </a:xfrm>
            <a:prstGeom prst="rect">
              <a:avLst/>
            </a:prstGeom>
            <a:solidFill>
              <a:srgbClr val="92D050"/>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0" name="Rectangle 9"/>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Autofit/>
          </a:bodyPr>
          <a:lstStyle/>
          <a:p>
            <a:r>
              <a:rPr lang="en-US" sz="2400" b="1" dirty="0" smtClean="0"/>
              <a:t>Conceptual </a:t>
            </a:r>
            <a:r>
              <a:rPr lang="en-US" sz="2400" b="1" dirty="0"/>
              <a:t>Model: Food systems and health disparities</a:t>
            </a:r>
            <a:br>
              <a:rPr lang="en-US" sz="2400" b="1" dirty="0"/>
            </a:br>
            <a:r>
              <a:rPr lang="en-US" sz="2400" dirty="0"/>
              <a:t>Neff et al. </a:t>
            </a:r>
            <a:r>
              <a:rPr lang="en-US" sz="2400" i="1" dirty="0"/>
              <a:t>J of Hunger and Environmental </a:t>
            </a:r>
            <a:r>
              <a:rPr lang="en-US" sz="2400" i="1" dirty="0" err="1"/>
              <a:t>Nutr</a:t>
            </a:r>
            <a:r>
              <a:rPr lang="en-US" sz="2400" i="1" dirty="0"/>
              <a:t> </a:t>
            </a:r>
            <a:r>
              <a:rPr lang="en-US" sz="2400" dirty="0"/>
              <a:t>(2009) 4:3-4, 282-314 </a:t>
            </a:r>
          </a:p>
        </p:txBody>
      </p:sp>
      <p:pic>
        <p:nvPicPr>
          <p:cNvPr id="3" name="Picture 2"/>
          <p:cNvPicPr/>
          <p:nvPr/>
        </p:nvPicPr>
        <p:blipFill>
          <a:blip r:embed="rId2" cstate="print"/>
          <a:srcRect/>
          <a:stretch>
            <a:fillRect/>
          </a:stretch>
        </p:blipFill>
        <p:spPr bwMode="auto">
          <a:xfrm>
            <a:off x="1981200" y="1524000"/>
            <a:ext cx="5310894" cy="4507867"/>
          </a:xfrm>
          <a:prstGeom prst="rect">
            <a:avLst/>
          </a:prstGeom>
          <a:noFill/>
          <a:ln w="9525">
            <a:noFill/>
            <a:miter lim="800000"/>
            <a:headEnd/>
            <a:tailEnd/>
          </a:ln>
        </p:spPr>
      </p:pic>
      <p:sp>
        <p:nvSpPr>
          <p:cNvPr id="4" name="Rectangle 3"/>
          <p:cNvSpPr/>
          <p:nvPr/>
        </p:nvSpPr>
        <p:spPr>
          <a:xfrm>
            <a:off x="381000" y="5791200"/>
            <a:ext cx="4572000" cy="646331"/>
          </a:xfrm>
          <a:prstGeom prst="rect">
            <a:avLst/>
          </a:prstGeom>
        </p:spPr>
        <p:txBody>
          <a:bodyPr>
            <a:spAutoFit/>
          </a:bodyPr>
          <a:lstStyle/>
          <a:p>
            <a:pPr lvl="1"/>
            <a:r>
              <a:rPr lang="en-US" b="1" dirty="0" smtClean="0">
                <a:solidFill>
                  <a:srgbClr val="4F81BD"/>
                </a:solidFill>
              </a:rPr>
              <a:t>Food systems/conditions ↔ social conditions </a:t>
            </a:r>
            <a:r>
              <a:rPr lang="en-US" b="1" dirty="0" smtClean="0">
                <a:solidFill>
                  <a:srgbClr val="4F81BD"/>
                </a:solidFill>
                <a:sym typeface="Wingdings" pitchFamily="2" charset="2"/>
              </a:rPr>
              <a:t> health disparities (1 of 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Nutritional </a:t>
            </a:r>
            <a:r>
              <a:rPr lang="en-US" sz="2800" b="1" dirty="0"/>
              <a:t>Self-Management Model</a:t>
            </a:r>
            <a:br>
              <a:rPr lang="en-US" sz="2800" b="1" dirty="0"/>
            </a:br>
            <a:r>
              <a:rPr lang="en-US" sz="2800" dirty="0" err="1"/>
              <a:t>Quandt</a:t>
            </a:r>
            <a:r>
              <a:rPr lang="en-US" sz="2800" dirty="0"/>
              <a:t>, </a:t>
            </a:r>
            <a:r>
              <a:rPr lang="en-US" sz="2800" dirty="0" err="1"/>
              <a:t>Arcury</a:t>
            </a:r>
            <a:r>
              <a:rPr lang="en-US" sz="2800" dirty="0"/>
              <a:t>, &amp; Bell. J of Aging Studies. 1998 </a:t>
            </a:r>
            <a:r>
              <a:rPr lang="en-US" sz="2800" dirty="0" err="1"/>
              <a:t>vol</a:t>
            </a:r>
            <a:r>
              <a:rPr lang="en-US" sz="2800" dirty="0"/>
              <a:t> 12 no. 4 </a:t>
            </a:r>
            <a:r>
              <a:rPr lang="en-US" sz="2800" dirty="0" smtClean="0"/>
              <a:t>351-368</a:t>
            </a:r>
            <a:endParaRPr lang="en-US" sz="2800" dirty="0"/>
          </a:p>
        </p:txBody>
      </p:sp>
      <p:pic>
        <p:nvPicPr>
          <p:cNvPr id="3" name="Picture 2"/>
          <p:cNvPicPr/>
          <p:nvPr/>
        </p:nvPicPr>
        <p:blipFill>
          <a:blip r:embed="rId2" cstate="print"/>
          <a:stretch>
            <a:fillRect/>
          </a:stretch>
        </p:blipFill>
        <p:spPr>
          <a:xfrm>
            <a:off x="1828800" y="1752600"/>
            <a:ext cx="5698560" cy="4771226"/>
          </a:xfrm>
          <a:prstGeom prst="rect">
            <a:avLst/>
          </a:prstGeom>
        </p:spPr>
      </p:pic>
      <p:sp>
        <p:nvSpPr>
          <p:cNvPr id="4" name="Rectangle 3"/>
          <p:cNvSpPr/>
          <p:nvPr/>
        </p:nvSpPr>
        <p:spPr>
          <a:xfrm>
            <a:off x="152401" y="5410200"/>
            <a:ext cx="2971800" cy="923330"/>
          </a:xfrm>
          <a:prstGeom prst="rect">
            <a:avLst/>
          </a:prstGeom>
        </p:spPr>
        <p:txBody>
          <a:bodyPr wrap="square">
            <a:spAutoFit/>
          </a:bodyPr>
          <a:lstStyle/>
          <a:p>
            <a:pPr lvl="1"/>
            <a:r>
              <a:rPr lang="en-US" b="1" dirty="0" smtClean="0">
                <a:solidFill>
                  <a:srgbClr val="4F81BD"/>
                </a:solidFill>
              </a:rPr>
              <a:t>Nutritional self-management model </a:t>
            </a:r>
          </a:p>
          <a:p>
            <a:pPr lvl="1"/>
            <a:r>
              <a:rPr lang="en-US" b="1" dirty="0" smtClean="0">
                <a:solidFill>
                  <a:srgbClr val="4F81BD"/>
                </a:solidFill>
              </a:rPr>
              <a:t>(1 of 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Attitude-Behavior-Context </a:t>
            </a:r>
            <a:r>
              <a:rPr lang="en-US" sz="2000" b="1" dirty="0"/>
              <a:t>(ABC) theory as an overall framework, and containing Means-end chain (MEC) theory, Health Belief (HB), and Food-related lifestyle (FRL) models (</a:t>
            </a:r>
            <a:r>
              <a:rPr lang="en-US" sz="2000" b="1" dirty="0" err="1"/>
              <a:t>Nie</a:t>
            </a:r>
            <a:r>
              <a:rPr lang="en-US" sz="2000" b="1" dirty="0"/>
              <a:t> &amp; Zepeda, 2011)</a:t>
            </a:r>
            <a:br>
              <a:rPr lang="en-US" sz="2000" b="1" dirty="0"/>
            </a:br>
            <a:r>
              <a:rPr lang="en-US" sz="2000" dirty="0"/>
              <a:t> </a:t>
            </a:r>
            <a:r>
              <a:rPr lang="en-US" sz="2000" dirty="0" err="1" smtClean="0"/>
              <a:t>Nie</a:t>
            </a:r>
            <a:r>
              <a:rPr lang="en-US" sz="2000" dirty="0" smtClean="0"/>
              <a:t> </a:t>
            </a:r>
            <a:r>
              <a:rPr lang="en-US" sz="2000" dirty="0"/>
              <a:t>&amp; Zepeda. </a:t>
            </a:r>
            <a:r>
              <a:rPr lang="en-US" sz="2000" i="1" dirty="0"/>
              <a:t>Appetite</a:t>
            </a:r>
            <a:r>
              <a:rPr lang="en-US" sz="2000" dirty="0"/>
              <a:t>. 2011 </a:t>
            </a:r>
            <a:r>
              <a:rPr lang="en-US" sz="2000" dirty="0" err="1"/>
              <a:t>vol</a:t>
            </a:r>
            <a:r>
              <a:rPr lang="en-US" sz="2000" dirty="0"/>
              <a:t> 57, issue 1, </a:t>
            </a:r>
            <a:r>
              <a:rPr lang="en-US" sz="2000" dirty="0" smtClean="0"/>
              <a:t>28-37</a:t>
            </a:r>
            <a:endParaRPr lang="en-US" sz="2000" dirty="0"/>
          </a:p>
        </p:txBody>
      </p:sp>
      <p:pic>
        <p:nvPicPr>
          <p:cNvPr id="3" name="Picture 2"/>
          <p:cNvPicPr/>
          <p:nvPr/>
        </p:nvPicPr>
        <p:blipFill>
          <a:blip r:embed="rId2" cstate="print"/>
          <a:srcRect/>
          <a:stretch>
            <a:fillRect/>
          </a:stretch>
        </p:blipFill>
        <p:spPr bwMode="auto">
          <a:xfrm>
            <a:off x="1371600" y="1828800"/>
            <a:ext cx="6477000" cy="4038599"/>
          </a:xfrm>
          <a:prstGeom prst="rect">
            <a:avLst/>
          </a:prstGeom>
          <a:noFill/>
          <a:ln w="9525">
            <a:noFill/>
            <a:miter lim="800000"/>
            <a:headEnd/>
            <a:tailEnd/>
          </a:ln>
        </p:spPr>
      </p:pic>
      <p:sp>
        <p:nvSpPr>
          <p:cNvPr id="4" name="Rectangle 3"/>
          <p:cNvSpPr/>
          <p:nvPr/>
        </p:nvSpPr>
        <p:spPr>
          <a:xfrm>
            <a:off x="5257800" y="5943600"/>
            <a:ext cx="3048000" cy="646331"/>
          </a:xfrm>
          <a:prstGeom prst="rect">
            <a:avLst/>
          </a:prstGeom>
        </p:spPr>
        <p:txBody>
          <a:bodyPr wrap="square">
            <a:spAutoFit/>
          </a:bodyPr>
          <a:lstStyle/>
          <a:p>
            <a:pPr lvl="1"/>
            <a:r>
              <a:rPr lang="en-US" b="1" dirty="0" smtClean="0">
                <a:solidFill>
                  <a:srgbClr val="4F81BD"/>
                </a:solidFill>
              </a:rPr>
              <a:t>Consumption of organic and local food (1 of 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Rural </a:t>
            </a:r>
            <a:r>
              <a:rPr lang="en-US" sz="2800" b="1" dirty="0"/>
              <a:t>Food System Conceptual Framework</a:t>
            </a:r>
            <a:br>
              <a:rPr lang="en-US" sz="2800" b="1" dirty="0"/>
            </a:br>
            <a:r>
              <a:rPr lang="en-US" sz="2800" dirty="0"/>
              <a:t>Stubblefield et al. California Center for Rural Policy. 2010 </a:t>
            </a:r>
            <a:r>
              <a:rPr lang="en-US" sz="2800" dirty="0" smtClean="0"/>
              <a:t>(?)</a:t>
            </a:r>
            <a:endParaRPr lang="en-US" sz="2800" dirty="0"/>
          </a:p>
        </p:txBody>
      </p:sp>
      <p:pic>
        <p:nvPicPr>
          <p:cNvPr id="3" name="Picture 2"/>
          <p:cNvPicPr/>
          <p:nvPr/>
        </p:nvPicPr>
        <p:blipFill>
          <a:blip r:embed="rId2" cstate="print"/>
          <a:srcRect/>
          <a:stretch>
            <a:fillRect/>
          </a:stretch>
        </p:blipFill>
        <p:spPr bwMode="auto">
          <a:xfrm>
            <a:off x="2209800" y="1676400"/>
            <a:ext cx="4812954" cy="4684213"/>
          </a:xfrm>
          <a:prstGeom prst="rect">
            <a:avLst/>
          </a:prstGeom>
          <a:noFill/>
          <a:ln w="9525">
            <a:noFill/>
            <a:miter lim="800000"/>
            <a:headEnd/>
            <a:tailEnd/>
          </a:ln>
        </p:spPr>
      </p:pic>
      <p:sp>
        <p:nvSpPr>
          <p:cNvPr id="4" name="Rectangle 3"/>
          <p:cNvSpPr/>
          <p:nvPr/>
        </p:nvSpPr>
        <p:spPr>
          <a:xfrm>
            <a:off x="228600" y="5791200"/>
            <a:ext cx="2133600" cy="646331"/>
          </a:xfrm>
          <a:prstGeom prst="rect">
            <a:avLst/>
          </a:prstGeom>
        </p:spPr>
        <p:txBody>
          <a:bodyPr wrap="square">
            <a:spAutoFit/>
          </a:bodyPr>
          <a:lstStyle/>
          <a:p>
            <a:pPr lvl="1"/>
            <a:r>
              <a:rPr lang="en-US" b="1" dirty="0" smtClean="0">
                <a:solidFill>
                  <a:srgbClr val="4F81BD"/>
                </a:solidFill>
              </a:rPr>
              <a:t>Rural food system (1 of 1)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Conceptual </a:t>
            </a:r>
            <a:r>
              <a:rPr lang="en-US" sz="2400" b="1" dirty="0"/>
              <a:t>model of food access</a:t>
            </a:r>
            <a:br>
              <a:rPr lang="en-US" sz="2400" b="1" dirty="0"/>
            </a:br>
            <a:r>
              <a:rPr lang="en-US" sz="2400" dirty="0"/>
              <a:t>Sharkey et al. </a:t>
            </a:r>
            <a:r>
              <a:rPr lang="en-US" sz="2400" i="1" dirty="0"/>
              <a:t>International Journal of Health </a:t>
            </a:r>
            <a:r>
              <a:rPr lang="en-US" sz="2400" i="1" dirty="0" err="1"/>
              <a:t>Geographics</a:t>
            </a:r>
            <a:r>
              <a:rPr lang="en-US" sz="2400" dirty="0"/>
              <a:t> 2010, 9:26 </a:t>
            </a:r>
            <a:r>
              <a:rPr lang="en-US" sz="2400" dirty="0" smtClean="0"/>
              <a:t>2010</a:t>
            </a:r>
            <a:endParaRPr lang="en-US" sz="2400" dirty="0"/>
          </a:p>
        </p:txBody>
      </p:sp>
      <p:pic>
        <p:nvPicPr>
          <p:cNvPr id="3" name="Picture 2"/>
          <p:cNvPicPr/>
          <p:nvPr/>
        </p:nvPicPr>
        <p:blipFill>
          <a:blip r:embed="rId2" cstate="print"/>
          <a:srcRect/>
          <a:stretch>
            <a:fillRect/>
          </a:stretch>
        </p:blipFill>
        <p:spPr bwMode="auto">
          <a:xfrm>
            <a:off x="2286000" y="1447800"/>
            <a:ext cx="4876800" cy="5410200"/>
          </a:xfrm>
          <a:prstGeom prst="rect">
            <a:avLst/>
          </a:prstGeom>
          <a:noFill/>
          <a:ln w="9525">
            <a:noFill/>
            <a:miter lim="800000"/>
            <a:headEnd/>
            <a:tailEnd/>
          </a:ln>
        </p:spPr>
      </p:pic>
      <p:sp>
        <p:nvSpPr>
          <p:cNvPr id="4" name="Rectangle 3"/>
          <p:cNvSpPr/>
          <p:nvPr/>
        </p:nvSpPr>
        <p:spPr>
          <a:xfrm>
            <a:off x="152400" y="5410200"/>
            <a:ext cx="3200400" cy="646331"/>
          </a:xfrm>
          <a:prstGeom prst="rect">
            <a:avLst/>
          </a:prstGeom>
        </p:spPr>
        <p:txBody>
          <a:bodyPr wrap="square">
            <a:spAutoFit/>
          </a:bodyPr>
          <a:lstStyle/>
          <a:p>
            <a:pPr lvl="1"/>
            <a:r>
              <a:rPr lang="en-US" b="1" dirty="0" smtClean="0">
                <a:solidFill>
                  <a:srgbClr val="4F81BD"/>
                </a:solidFill>
              </a:rPr>
              <a:t>Food access, model and theory (1 of 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1600200"/>
          </a:xfrm>
        </p:spPr>
        <p:txBody>
          <a:bodyPr>
            <a:noAutofit/>
          </a:bodyPr>
          <a:lstStyle/>
          <a:p>
            <a:r>
              <a:rPr lang="en-US" sz="2800" b="1" dirty="0" smtClean="0"/>
              <a:t>[Spatial </a:t>
            </a:r>
            <a:r>
              <a:rPr lang="en-US" sz="2800" b="1" dirty="0"/>
              <a:t>model of the utilization of healthcare </a:t>
            </a:r>
            <a:r>
              <a:rPr lang="en-US" sz="2800" b="1" dirty="0" smtClean="0"/>
              <a:t>services]</a:t>
            </a:r>
            <a:r>
              <a:rPr lang="en-US" sz="2800" dirty="0"/>
              <a:t/>
            </a:r>
            <a:br>
              <a:rPr lang="en-US" sz="2800" dirty="0"/>
            </a:br>
            <a:r>
              <a:rPr lang="en-US" sz="2800" dirty="0"/>
              <a:t>Mobley </a:t>
            </a:r>
            <a:r>
              <a:rPr lang="en-US" sz="2800" i="1" dirty="0"/>
              <a:t>et al.</a:t>
            </a:r>
            <a:r>
              <a:rPr lang="en-US" sz="2800" dirty="0"/>
              <a:t> </a:t>
            </a:r>
            <a:r>
              <a:rPr lang="en-US" sz="2800" i="1" dirty="0"/>
              <a:t>International Journal of Health </a:t>
            </a:r>
            <a:r>
              <a:rPr lang="en-US" sz="2800" i="1" dirty="0" err="1"/>
              <a:t>Geographics</a:t>
            </a:r>
            <a:r>
              <a:rPr lang="en-US" sz="2800" dirty="0"/>
              <a:t> 2006 </a:t>
            </a:r>
            <a:r>
              <a:rPr lang="en-US" sz="2800" b="1" dirty="0"/>
              <a:t>5</a:t>
            </a:r>
            <a:r>
              <a:rPr lang="en-US" sz="2800" dirty="0"/>
              <a:t>:19   doi:10.1186/1476-072X-5-19</a:t>
            </a:r>
            <a:br>
              <a:rPr lang="en-US" sz="2800" dirty="0"/>
            </a:br>
            <a:endParaRPr lang="en-US" sz="2800" dirty="0"/>
          </a:p>
        </p:txBody>
      </p:sp>
      <p:pic>
        <p:nvPicPr>
          <p:cNvPr id="3" name="Picture 2"/>
          <p:cNvPicPr/>
          <p:nvPr/>
        </p:nvPicPr>
        <p:blipFill>
          <a:blip r:embed="rId2" cstate="print"/>
          <a:stretch>
            <a:fillRect/>
          </a:stretch>
        </p:blipFill>
        <p:spPr>
          <a:xfrm>
            <a:off x="1600200" y="1752600"/>
            <a:ext cx="5880980" cy="477268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800" b="1" dirty="0" smtClean="0"/>
              <a:t>Developing </a:t>
            </a:r>
            <a:r>
              <a:rPr lang="en-US" sz="2800" b="1" dirty="0"/>
              <a:t>a Theory of Food Access</a:t>
            </a:r>
            <a:br>
              <a:rPr lang="en-US" sz="2800" b="1" dirty="0"/>
            </a:br>
            <a:r>
              <a:rPr lang="en-US" sz="2800" dirty="0" smtClean="0"/>
              <a:t>Freedman </a:t>
            </a:r>
            <a:r>
              <a:rPr lang="en-US" sz="2800" dirty="0"/>
              <a:t>et al.  </a:t>
            </a:r>
            <a:r>
              <a:rPr lang="en-US" sz="2800" i="1" dirty="0"/>
              <a:t>University of South Carolina, Center for Research in Nutrition and Health Disparities Healthy Eating in Context Symposium</a:t>
            </a:r>
            <a:r>
              <a:rPr lang="en-US" sz="2800" dirty="0"/>
              <a:t>, March 18, </a:t>
            </a:r>
            <a:r>
              <a:rPr lang="en-US" sz="2800" dirty="0" smtClean="0"/>
              <a:t>2011</a:t>
            </a:r>
            <a:endParaRPr lang="en-US" sz="2800" dirty="0"/>
          </a:p>
        </p:txBody>
      </p:sp>
      <p:pic>
        <p:nvPicPr>
          <p:cNvPr id="3" name="Picture 2"/>
          <p:cNvPicPr/>
          <p:nvPr/>
        </p:nvPicPr>
        <p:blipFill>
          <a:blip r:embed="rId2" cstate="print"/>
          <a:srcRect/>
          <a:stretch>
            <a:fillRect/>
          </a:stretch>
        </p:blipFill>
        <p:spPr bwMode="auto">
          <a:xfrm>
            <a:off x="1600200" y="2286000"/>
            <a:ext cx="5943600" cy="4172833"/>
          </a:xfrm>
          <a:prstGeom prst="rect">
            <a:avLst/>
          </a:prstGeom>
          <a:noFill/>
          <a:ln w="9525">
            <a:noFill/>
            <a:miter lim="800000"/>
            <a:headEnd/>
            <a:tailEnd/>
          </a:ln>
        </p:spPr>
      </p:pic>
      <p:sp>
        <p:nvSpPr>
          <p:cNvPr id="4" name="Rectangle 3"/>
          <p:cNvSpPr/>
          <p:nvPr/>
        </p:nvSpPr>
        <p:spPr>
          <a:xfrm>
            <a:off x="7162800" y="5486400"/>
            <a:ext cx="1828800" cy="1200329"/>
          </a:xfrm>
          <a:prstGeom prst="rect">
            <a:avLst/>
          </a:prstGeom>
        </p:spPr>
        <p:txBody>
          <a:bodyPr wrap="square">
            <a:spAutoFit/>
          </a:bodyPr>
          <a:lstStyle/>
          <a:p>
            <a:pPr lvl="1"/>
            <a:r>
              <a:rPr lang="en-US" b="1" dirty="0" smtClean="0">
                <a:solidFill>
                  <a:srgbClr val="4F81BD"/>
                </a:solidFill>
              </a:rPr>
              <a:t>Food access, model and theory </a:t>
            </a:r>
          </a:p>
          <a:p>
            <a:pPr lvl="1"/>
            <a:r>
              <a:rPr lang="en-US" b="1" dirty="0" smtClean="0">
                <a:solidFill>
                  <a:srgbClr val="4F81BD"/>
                </a:solidFill>
              </a:rPr>
              <a:t>(2 of 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t>Conceptual </a:t>
            </a:r>
            <a:r>
              <a:rPr lang="en-US" sz="2800" b="1" dirty="0"/>
              <a:t>Model of food insecurity and determinants of access to food resources</a:t>
            </a:r>
            <a:br>
              <a:rPr lang="en-US" sz="2800" b="1" dirty="0"/>
            </a:br>
            <a:r>
              <a:rPr lang="en-US" sz="2800" dirty="0"/>
              <a:t>Dean &amp; Sharkey. </a:t>
            </a:r>
            <a:r>
              <a:rPr lang="en-US" sz="2800" i="1" dirty="0"/>
              <a:t>Soc </a:t>
            </a:r>
            <a:r>
              <a:rPr lang="en-US" sz="2800" i="1" dirty="0" err="1"/>
              <a:t>Sci</a:t>
            </a:r>
            <a:r>
              <a:rPr lang="en-US" sz="2800" i="1" dirty="0"/>
              <a:t> &amp; Med.</a:t>
            </a:r>
            <a:r>
              <a:rPr lang="en-US" sz="2800" dirty="0"/>
              <a:t> (2011) </a:t>
            </a:r>
            <a:r>
              <a:rPr lang="en-US" sz="2800" dirty="0" err="1"/>
              <a:t>vol</a:t>
            </a:r>
            <a:r>
              <a:rPr lang="en-US" sz="2800" dirty="0"/>
              <a:t> 72, issue 9, </a:t>
            </a:r>
            <a:r>
              <a:rPr lang="en-US" sz="2800" dirty="0" smtClean="0"/>
              <a:t>1454-1462</a:t>
            </a:r>
            <a:endParaRPr lang="en-US" sz="2800" dirty="0"/>
          </a:p>
        </p:txBody>
      </p:sp>
      <p:pic>
        <p:nvPicPr>
          <p:cNvPr id="3" name="Picture 2"/>
          <p:cNvPicPr/>
          <p:nvPr/>
        </p:nvPicPr>
        <p:blipFill>
          <a:blip r:embed="rId2" cstate="print"/>
          <a:srcRect/>
          <a:stretch>
            <a:fillRect/>
          </a:stretch>
        </p:blipFill>
        <p:spPr bwMode="auto">
          <a:xfrm>
            <a:off x="1371600" y="1981200"/>
            <a:ext cx="6629400" cy="4734481"/>
          </a:xfrm>
          <a:prstGeom prst="rect">
            <a:avLst/>
          </a:prstGeom>
          <a:noFill/>
          <a:ln w="9525">
            <a:noFill/>
            <a:miter lim="800000"/>
            <a:headEnd/>
            <a:tailEnd/>
          </a:ln>
        </p:spPr>
      </p:pic>
      <p:sp>
        <p:nvSpPr>
          <p:cNvPr id="4" name="Rectangle 3"/>
          <p:cNvSpPr/>
          <p:nvPr/>
        </p:nvSpPr>
        <p:spPr>
          <a:xfrm>
            <a:off x="6248400" y="5486400"/>
            <a:ext cx="2438400" cy="1200329"/>
          </a:xfrm>
          <a:prstGeom prst="rect">
            <a:avLst/>
          </a:prstGeom>
        </p:spPr>
        <p:txBody>
          <a:bodyPr wrap="square">
            <a:spAutoFit/>
          </a:bodyPr>
          <a:lstStyle/>
          <a:p>
            <a:pPr lvl="1"/>
            <a:r>
              <a:rPr lang="en-US" b="1" dirty="0" smtClean="0">
                <a:solidFill>
                  <a:srgbClr val="4F81BD"/>
                </a:solidFill>
              </a:rPr>
              <a:t>Food insecurity &amp; determinants of access to food resources (1 of 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2400" b="1" dirty="0" smtClean="0"/>
              <a:t>The </a:t>
            </a:r>
            <a:r>
              <a:rPr lang="en-US" sz="2400" b="1" dirty="0"/>
              <a:t>Global Environmental Change and Food Security </a:t>
            </a:r>
            <a:r>
              <a:rPr lang="en-US" sz="2400" b="1" dirty="0" smtClean="0"/>
              <a:t>framework</a:t>
            </a:r>
            <a:br>
              <a:rPr lang="en-US" sz="2400" b="1" dirty="0" smtClean="0"/>
            </a:br>
            <a:r>
              <a:rPr lang="en-US" sz="2400" dirty="0" smtClean="0"/>
              <a:t>White, Stewart, &amp; O’Neill. Environmental Change Institute &amp; Institute of Ageing at Oxford. N.D. </a:t>
            </a:r>
            <a:endParaRPr lang="en-US" sz="2400" b="1" dirty="0"/>
          </a:p>
        </p:txBody>
      </p:sp>
      <p:pic>
        <p:nvPicPr>
          <p:cNvPr id="3" name="Picture 2"/>
          <p:cNvPicPr/>
          <p:nvPr/>
        </p:nvPicPr>
        <p:blipFill>
          <a:blip r:embed="rId2" cstate="print"/>
          <a:srcRect/>
          <a:stretch>
            <a:fillRect/>
          </a:stretch>
        </p:blipFill>
        <p:spPr bwMode="auto">
          <a:xfrm>
            <a:off x="1143000" y="2133600"/>
            <a:ext cx="5939356" cy="4293899"/>
          </a:xfrm>
          <a:prstGeom prst="rect">
            <a:avLst/>
          </a:prstGeom>
          <a:noFill/>
          <a:ln w="9525">
            <a:noFill/>
            <a:miter lim="800000"/>
            <a:headEnd/>
            <a:tailEnd/>
          </a:ln>
        </p:spPr>
      </p:pic>
      <p:sp>
        <p:nvSpPr>
          <p:cNvPr id="4" name="Rectangle 3"/>
          <p:cNvSpPr/>
          <p:nvPr/>
        </p:nvSpPr>
        <p:spPr>
          <a:xfrm>
            <a:off x="6705600" y="4572000"/>
            <a:ext cx="2057400" cy="1754326"/>
          </a:xfrm>
          <a:prstGeom prst="rect">
            <a:avLst/>
          </a:prstGeom>
        </p:spPr>
        <p:txBody>
          <a:bodyPr wrap="square">
            <a:spAutoFit/>
          </a:bodyPr>
          <a:lstStyle/>
          <a:p>
            <a:pPr lvl="1"/>
            <a:r>
              <a:rPr lang="en-US" b="1" dirty="0" smtClean="0">
                <a:solidFill>
                  <a:srgbClr val="4F81BD"/>
                </a:solidFill>
              </a:rPr>
              <a:t>Food insecurity &amp; determinants of access to food resources (2 of 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2400" b="1" dirty="0" smtClean="0"/>
              <a:t>Conceptual </a:t>
            </a:r>
            <a:r>
              <a:rPr lang="en-US" sz="2400" b="1" dirty="0"/>
              <a:t>model for food </a:t>
            </a:r>
            <a:r>
              <a:rPr lang="en-US" sz="2400" b="1" dirty="0" smtClean="0"/>
              <a:t>affordability</a:t>
            </a:r>
            <a:br>
              <a:rPr lang="en-US" sz="2400" b="1" dirty="0" smtClean="0"/>
            </a:br>
            <a:r>
              <a:rPr lang="en-US" sz="2400" dirty="0" smtClean="0"/>
              <a:t> White, Stewart, &amp; O’Neill. Environmental Change Institute &amp; Institute of Ageing at Oxford. N.D. </a:t>
            </a:r>
            <a:r>
              <a:rPr lang="en-US" sz="2400" b="1" dirty="0"/>
              <a:t/>
            </a:r>
            <a:br>
              <a:rPr lang="en-US" sz="2400" b="1" dirty="0"/>
            </a:br>
            <a:endParaRPr lang="en-US" sz="2400" dirty="0"/>
          </a:p>
        </p:txBody>
      </p:sp>
      <p:pic>
        <p:nvPicPr>
          <p:cNvPr id="3" name="Picture 2"/>
          <p:cNvPicPr/>
          <p:nvPr/>
        </p:nvPicPr>
        <p:blipFill>
          <a:blip r:embed="rId2" cstate="print"/>
          <a:srcRect/>
          <a:stretch>
            <a:fillRect/>
          </a:stretch>
        </p:blipFill>
        <p:spPr bwMode="auto">
          <a:xfrm>
            <a:off x="1752600" y="2057400"/>
            <a:ext cx="5790606" cy="3725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519446"/>
            <a:ext cx="9144000" cy="338554"/>
            <a:chOff x="228600" y="6324600"/>
            <a:chExt cx="8740022" cy="338554"/>
          </a:xfrm>
        </p:grpSpPr>
        <p:sp>
          <p:nvSpPr>
            <p:cNvPr id="4" name="Rectangle 3"/>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5" name="Rectangle 4"/>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6" name="Rectangle 5"/>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graphicFrame>
        <p:nvGraphicFramePr>
          <p:cNvPr id="8" name="Diagram 7"/>
          <p:cNvGraphicFramePr/>
          <p:nvPr/>
        </p:nvGraphicFramePr>
        <p:xfrm>
          <a:off x="1524000" y="1524000"/>
          <a:ext cx="6324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normAutofit fontScale="90000"/>
          </a:bodyPr>
          <a:lstStyle/>
          <a:p>
            <a:r>
              <a:rPr lang="en-US" dirty="0" smtClean="0"/>
              <a:t>Perspectives and understandings of rural food access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2800" b="1" dirty="0" smtClean="0"/>
              <a:t>Conceptual </a:t>
            </a:r>
            <a:r>
              <a:rPr lang="en-US" sz="2800" b="1" dirty="0"/>
              <a:t>model for physical access to </a:t>
            </a:r>
            <a:r>
              <a:rPr lang="en-US" sz="2800" b="1" dirty="0" smtClean="0"/>
              <a:t>food</a:t>
            </a:r>
            <a:br>
              <a:rPr lang="en-US" sz="2800" b="1" dirty="0" smtClean="0"/>
            </a:br>
            <a:r>
              <a:rPr lang="en-US" sz="2800" dirty="0" smtClean="0"/>
              <a:t>White, Stewart, &amp; O’Neill. Environmental Change Institute &amp; Institute of Ageing at Oxford. N.D. </a:t>
            </a:r>
            <a:r>
              <a:rPr lang="en-US" sz="2800" b="1" dirty="0"/>
              <a:t/>
            </a:r>
            <a:br>
              <a:rPr lang="en-US" sz="2800" b="1" dirty="0"/>
            </a:br>
            <a:endParaRPr lang="en-US" sz="2800" dirty="0"/>
          </a:p>
        </p:txBody>
      </p:sp>
      <p:pic>
        <p:nvPicPr>
          <p:cNvPr id="3" name="Picture 2"/>
          <p:cNvPicPr/>
          <p:nvPr/>
        </p:nvPicPr>
        <p:blipFill>
          <a:blip r:embed="rId2" cstate="print"/>
          <a:srcRect/>
          <a:stretch>
            <a:fillRect/>
          </a:stretch>
        </p:blipFill>
        <p:spPr bwMode="auto">
          <a:xfrm>
            <a:off x="1676400" y="2286000"/>
            <a:ext cx="5852594" cy="3942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Model </a:t>
            </a:r>
            <a:r>
              <a:rPr lang="en-US" sz="2800" b="1" dirty="0"/>
              <a:t>of Community Nutrition Environments</a:t>
            </a:r>
            <a:br>
              <a:rPr lang="en-US" sz="2800" b="1" dirty="0"/>
            </a:br>
            <a:r>
              <a:rPr lang="en-US" sz="2800" dirty="0" err="1"/>
              <a:t>Glanz</a:t>
            </a:r>
            <a:r>
              <a:rPr lang="en-US" sz="2800" dirty="0"/>
              <a:t> et al. </a:t>
            </a:r>
            <a:r>
              <a:rPr lang="en-US" sz="2800" i="1" dirty="0"/>
              <a:t>Am J Health </a:t>
            </a:r>
            <a:r>
              <a:rPr lang="en-US" sz="2800" i="1" dirty="0" err="1"/>
              <a:t>Promot</a:t>
            </a:r>
            <a:r>
              <a:rPr lang="en-US" sz="2800" dirty="0"/>
              <a:t>. 2005 May-Jun;19(5):330-3, </a:t>
            </a:r>
            <a:r>
              <a:rPr lang="en-US" sz="2800" dirty="0" smtClean="0"/>
              <a:t>ii.2005</a:t>
            </a:r>
            <a:endParaRPr lang="en-US" sz="2800" dirty="0"/>
          </a:p>
        </p:txBody>
      </p:sp>
      <p:pic>
        <p:nvPicPr>
          <p:cNvPr id="3" name="Picture 2"/>
          <p:cNvPicPr/>
          <p:nvPr/>
        </p:nvPicPr>
        <p:blipFill>
          <a:blip r:embed="rId2" cstate="print"/>
          <a:srcRect/>
          <a:stretch>
            <a:fillRect/>
          </a:stretch>
        </p:blipFill>
        <p:spPr bwMode="auto">
          <a:xfrm>
            <a:off x="685800" y="1676400"/>
            <a:ext cx="7924800" cy="4766234"/>
          </a:xfrm>
          <a:prstGeom prst="rect">
            <a:avLst/>
          </a:prstGeom>
          <a:noFill/>
          <a:ln w="9525">
            <a:noFill/>
            <a:miter lim="800000"/>
            <a:headEnd/>
            <a:tailEnd/>
          </a:ln>
        </p:spPr>
      </p:pic>
      <p:sp>
        <p:nvSpPr>
          <p:cNvPr id="4" name="Rectangle 3"/>
          <p:cNvSpPr/>
          <p:nvPr/>
        </p:nvSpPr>
        <p:spPr>
          <a:xfrm>
            <a:off x="4876800" y="5638800"/>
            <a:ext cx="3449116" cy="646331"/>
          </a:xfrm>
          <a:prstGeom prst="rect">
            <a:avLst/>
          </a:prstGeom>
        </p:spPr>
        <p:txBody>
          <a:bodyPr wrap="square">
            <a:spAutoFit/>
          </a:bodyPr>
          <a:lstStyle/>
          <a:p>
            <a:pPr lvl="1"/>
            <a:r>
              <a:rPr lang="en-US" b="1" dirty="0" smtClean="0">
                <a:solidFill>
                  <a:srgbClr val="4F81BD"/>
                </a:solidFill>
              </a:rPr>
              <a:t>Community nutrition environments (1 of 1)</a:t>
            </a:r>
            <a:endParaRPr lang="en-US" b="1" dirty="0">
              <a:solidFill>
                <a:srgbClr val="4F81B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Measures &amp; Dimensions of </a:t>
            </a:r>
            <a:br>
              <a:rPr lang="en-US" dirty="0" smtClean="0"/>
            </a:br>
            <a:r>
              <a:rPr lang="en-US" dirty="0" smtClean="0"/>
              <a:t>Accessibility</a:t>
            </a:r>
            <a:endParaRPr lang="en-US" dirty="0"/>
          </a:p>
        </p:txBody>
      </p:sp>
      <p:sp>
        <p:nvSpPr>
          <p:cNvPr id="3" name="Content Placeholder 2"/>
          <p:cNvSpPr>
            <a:spLocks noGrp="1"/>
          </p:cNvSpPr>
          <p:nvPr>
            <p:ph sz="half" idx="1"/>
          </p:nvPr>
        </p:nvSpPr>
        <p:spPr>
          <a:xfrm>
            <a:off x="228600" y="1676400"/>
            <a:ext cx="4038600" cy="4800600"/>
          </a:xfrm>
        </p:spPr>
        <p:txBody>
          <a:bodyPr>
            <a:normAutofit fontScale="92500" lnSpcReduction="20000"/>
          </a:bodyPr>
          <a:lstStyle/>
          <a:p>
            <a:pPr lvl="0"/>
            <a:r>
              <a:rPr lang="en-US" sz="1600" dirty="0" smtClean="0"/>
              <a:t>Acceptable travel, reasonable distance</a:t>
            </a:r>
          </a:p>
          <a:p>
            <a:pPr lvl="0"/>
            <a:r>
              <a:rPr lang="en-US" sz="1600" dirty="0" smtClean="0"/>
              <a:t>Accepts SNAP, WIC</a:t>
            </a:r>
          </a:p>
          <a:p>
            <a:pPr lvl="0"/>
            <a:r>
              <a:rPr lang="en-US" sz="1600" dirty="0" smtClean="0"/>
              <a:t>Advertising, promotion</a:t>
            </a:r>
          </a:p>
          <a:p>
            <a:pPr lvl="0"/>
            <a:r>
              <a:rPr lang="en-US" sz="1600" dirty="0" smtClean="0"/>
              <a:t>Being a single parent</a:t>
            </a:r>
          </a:p>
          <a:p>
            <a:pPr lvl="0"/>
            <a:r>
              <a:rPr lang="en-US" sz="1600" dirty="0" smtClean="0"/>
              <a:t>Built environment (distance, safety, </a:t>
            </a:r>
            <a:r>
              <a:rPr lang="en-US" sz="1600" dirty="0" err="1" smtClean="0"/>
              <a:t>walkability</a:t>
            </a:r>
            <a:r>
              <a:rPr lang="en-US" sz="1600" dirty="0" smtClean="0"/>
              <a:t>)</a:t>
            </a:r>
          </a:p>
          <a:p>
            <a:pPr lvl="0"/>
            <a:r>
              <a:rPr lang="en-US" sz="1600" dirty="0" smtClean="0"/>
              <a:t>Consumer knowledge, ability, resources</a:t>
            </a:r>
          </a:p>
          <a:p>
            <a:pPr lvl="0"/>
            <a:r>
              <a:rPr lang="en-US" sz="1600" dirty="0" smtClean="0"/>
              <a:t>Convenience</a:t>
            </a:r>
          </a:p>
          <a:p>
            <a:pPr lvl="0"/>
            <a:r>
              <a:rPr lang="en-US" sz="1600" dirty="0" smtClean="0"/>
              <a:t>Cultural, personal acceptability; familiarity</a:t>
            </a:r>
          </a:p>
          <a:p>
            <a:pPr lvl="0"/>
            <a:r>
              <a:rPr lang="en-US" sz="1600" dirty="0" smtClean="0"/>
              <a:t>Demographics (e.g. race/ethnicity, income, age, gender)</a:t>
            </a:r>
          </a:p>
          <a:p>
            <a:pPr lvl="0"/>
            <a:r>
              <a:rPr lang="en-US" sz="1600" dirty="0" smtClean="0"/>
              <a:t>Density (of food stores) </a:t>
            </a:r>
          </a:p>
          <a:p>
            <a:pPr lvl="0"/>
            <a:r>
              <a:rPr lang="en-US" sz="1600" dirty="0" smtClean="0"/>
              <a:t>Disparities ( racial/ethnic and income)</a:t>
            </a:r>
          </a:p>
          <a:p>
            <a:pPr lvl="0"/>
            <a:r>
              <a:rPr lang="en-US" sz="1600" dirty="0" smtClean="0"/>
              <a:t>Economic accessibility</a:t>
            </a:r>
          </a:p>
          <a:p>
            <a:pPr lvl="0"/>
            <a:r>
              <a:rPr lang="en-US" sz="1600" dirty="0" smtClean="0"/>
              <a:t>Financial, economic</a:t>
            </a:r>
          </a:p>
          <a:p>
            <a:pPr lvl="0"/>
            <a:r>
              <a:rPr lang="en-US" sz="1600" dirty="0" smtClean="0"/>
              <a:t>Food price/variety, availability</a:t>
            </a:r>
          </a:p>
          <a:p>
            <a:pPr lvl="0"/>
            <a:r>
              <a:rPr lang="en-US" sz="1600" dirty="0" smtClean="0"/>
              <a:t>“Healthy” vs. “Unhealthy” food options– </a:t>
            </a:r>
            <a:r>
              <a:rPr lang="en-US" sz="1600" dirty="0" err="1" smtClean="0"/>
              <a:t>Zipf’s</a:t>
            </a:r>
            <a:r>
              <a:rPr lang="en-US" sz="1600" dirty="0" smtClean="0"/>
              <a:t> Principle</a:t>
            </a:r>
          </a:p>
          <a:p>
            <a:pPr lvl="0"/>
            <a:r>
              <a:rPr lang="en-US" sz="1600" dirty="0" smtClean="0"/>
              <a:t>“Healthy”/nutrition accessibility</a:t>
            </a:r>
            <a:endParaRPr lang="en-US" sz="1600" dirty="0"/>
          </a:p>
        </p:txBody>
      </p:sp>
      <p:sp>
        <p:nvSpPr>
          <p:cNvPr id="4" name="Content Placeholder 3"/>
          <p:cNvSpPr>
            <a:spLocks noGrp="1"/>
          </p:cNvSpPr>
          <p:nvPr>
            <p:ph sz="half" idx="2"/>
          </p:nvPr>
        </p:nvSpPr>
        <p:spPr>
          <a:xfrm>
            <a:off x="4267200" y="1600200"/>
            <a:ext cx="4038600" cy="4876800"/>
          </a:xfrm>
        </p:spPr>
        <p:txBody>
          <a:bodyPr>
            <a:normAutofit fontScale="92500" lnSpcReduction="20000"/>
          </a:bodyPr>
          <a:lstStyle/>
          <a:p>
            <a:pPr lvl="0"/>
            <a:r>
              <a:rPr lang="en-US" sz="1600" dirty="0" smtClean="0"/>
              <a:t>Linear shelf space</a:t>
            </a:r>
          </a:p>
          <a:p>
            <a:pPr lvl="0"/>
            <a:r>
              <a:rPr lang="en-US" sz="1600" dirty="0" smtClean="0"/>
              <a:t>Neighborhood characteristics</a:t>
            </a:r>
          </a:p>
          <a:p>
            <a:pPr lvl="0"/>
            <a:r>
              <a:rPr lang="en-US" sz="1600" dirty="0" smtClean="0"/>
              <a:t>Perception</a:t>
            </a:r>
          </a:p>
          <a:p>
            <a:pPr lvl="0"/>
            <a:r>
              <a:rPr lang="en-US" sz="1600" dirty="0" smtClean="0"/>
              <a:t>Physical accessibility, financial resources </a:t>
            </a:r>
          </a:p>
          <a:p>
            <a:pPr lvl="0"/>
            <a:r>
              <a:rPr lang="en-US" sz="1600" dirty="0" smtClean="0"/>
              <a:t>Potential access (availability) vs. Realized access (actual use)</a:t>
            </a:r>
          </a:p>
          <a:p>
            <a:pPr lvl="0"/>
            <a:r>
              <a:rPr lang="en-US" sz="1600" dirty="0" smtClean="0"/>
              <a:t>Proximity (minimum distance), distance </a:t>
            </a:r>
          </a:p>
          <a:p>
            <a:pPr lvl="0"/>
            <a:r>
              <a:rPr lang="en-US" sz="1600" dirty="0" smtClean="0"/>
              <a:t>Purchasing power</a:t>
            </a:r>
          </a:p>
          <a:p>
            <a:pPr lvl="0"/>
            <a:r>
              <a:rPr lang="en-US" sz="1600" dirty="0" smtClean="0"/>
              <a:t>Quality characteristics ( of food, stores, retail environment)</a:t>
            </a:r>
          </a:p>
          <a:p>
            <a:pPr lvl="0"/>
            <a:r>
              <a:rPr lang="en-US" sz="1600" dirty="0" smtClean="0"/>
              <a:t>Rural vs. Urban location</a:t>
            </a:r>
          </a:p>
          <a:p>
            <a:pPr lvl="0"/>
            <a:r>
              <a:rPr lang="en-US" sz="1600" dirty="0" smtClean="0"/>
              <a:t>Season, climate</a:t>
            </a:r>
          </a:p>
          <a:p>
            <a:pPr lvl="0"/>
            <a:r>
              <a:rPr lang="en-US" sz="1600" dirty="0" smtClean="0"/>
              <a:t>Social capital</a:t>
            </a:r>
          </a:p>
          <a:p>
            <a:pPr lvl="0"/>
            <a:r>
              <a:rPr lang="en-US" sz="1600" dirty="0" smtClean="0"/>
              <a:t>Spatial access</a:t>
            </a:r>
          </a:p>
          <a:p>
            <a:pPr lvl="0"/>
            <a:r>
              <a:rPr lang="en-US" sz="1600" dirty="0" smtClean="0"/>
              <a:t>Time (to shop, to prepare meals)</a:t>
            </a:r>
          </a:p>
          <a:p>
            <a:pPr lvl="0"/>
            <a:r>
              <a:rPr lang="en-US" sz="1600" dirty="0" smtClean="0"/>
              <a:t>Traffic flow—Gravity model </a:t>
            </a:r>
          </a:p>
          <a:p>
            <a:pPr lvl="0"/>
            <a:r>
              <a:rPr lang="en-US" sz="1600" dirty="0" smtClean="0"/>
              <a:t>Transportation, transport system, car ownership/access</a:t>
            </a:r>
          </a:p>
          <a:p>
            <a:pPr lvl="0"/>
            <a:r>
              <a:rPr lang="en-US" sz="1600" dirty="0" smtClean="0"/>
              <a:t>Variety/diversity (of stores, food service places)</a:t>
            </a:r>
          </a:p>
          <a:p>
            <a:pPr lvl="0"/>
            <a:endParaRPr lang="en-US" sz="1600" dirty="0" smtClean="0"/>
          </a:p>
          <a:p>
            <a:pPr lvl="0">
              <a:buNone/>
            </a:pPr>
            <a:endParaRPr lang="en-US" sz="1600" dirty="0"/>
          </a:p>
        </p:txBody>
      </p:sp>
      <p:grpSp>
        <p:nvGrpSpPr>
          <p:cNvPr id="11" name="Group 10"/>
          <p:cNvGrpSpPr/>
          <p:nvPr/>
        </p:nvGrpSpPr>
        <p:grpSpPr>
          <a:xfrm>
            <a:off x="7772400" y="228600"/>
            <a:ext cx="1066800" cy="1219200"/>
            <a:chOff x="7543800" y="-111760"/>
            <a:chExt cx="1371600" cy="1788160"/>
          </a:xfrm>
        </p:grpSpPr>
        <p:sp>
          <p:nvSpPr>
            <p:cNvPr id="6" name="Rectangle 5"/>
            <p:cNvSpPr/>
            <p:nvPr/>
          </p:nvSpPr>
          <p:spPr>
            <a:xfrm>
              <a:off x="7543800" y="-111760"/>
              <a:ext cx="1371600" cy="767389"/>
            </a:xfrm>
            <a:prstGeom prst="rect">
              <a:avLst/>
            </a:prstGeom>
            <a:solidFill>
              <a:schemeClr val="tx1"/>
            </a:solidFill>
          </p:spPr>
          <p:txBody>
            <a:bodyPr wrap="square">
              <a:spAutoFit/>
            </a:bodyPr>
            <a:lstStyle/>
            <a:p>
              <a:pPr lvl="0" algn="ctr"/>
              <a:r>
                <a:rPr lang="en-US" sz="1400" b="1" dirty="0" smtClean="0">
                  <a:solidFill>
                    <a:schemeClr val="accent1"/>
                  </a:solidFill>
                </a:rPr>
                <a:t>Academic researchers</a:t>
              </a:r>
              <a:endParaRPr lang="en-US" sz="1400" b="1" dirty="0">
                <a:solidFill>
                  <a:schemeClr val="accent1"/>
                </a:solidFill>
              </a:endParaRPr>
            </a:p>
          </p:txBody>
        </p:sp>
        <p:graphicFrame>
          <p:nvGraphicFramePr>
            <p:cNvPr id="5" name="Diagram 4"/>
            <p:cNvGraphicFramePr/>
            <p:nvPr/>
          </p:nvGraphicFramePr>
          <p:xfrm>
            <a:off x="7543800" y="609600"/>
            <a:ext cx="1371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16" name="Group 15"/>
          <p:cNvGrpSpPr/>
          <p:nvPr/>
        </p:nvGrpSpPr>
        <p:grpSpPr>
          <a:xfrm>
            <a:off x="0" y="6519446"/>
            <a:ext cx="9144000" cy="338554"/>
            <a:chOff x="228600" y="6324600"/>
            <a:chExt cx="8740022" cy="338554"/>
          </a:xfrm>
        </p:grpSpPr>
        <p:sp>
          <p:nvSpPr>
            <p:cNvPr id="17" name="Rectangle 16"/>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18" name="Rectangle 17"/>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9" name="Rectangle 18"/>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20000"/>
          </a:bodyPr>
          <a:lstStyle/>
          <a:p>
            <a:pPr>
              <a:buNone/>
            </a:pPr>
            <a:r>
              <a:rPr lang="en-US" sz="4800" dirty="0" smtClean="0"/>
              <a:t>What should I measure?</a:t>
            </a:r>
          </a:p>
          <a:p>
            <a:pPr>
              <a:buNone/>
            </a:pPr>
            <a:endParaRPr lang="en-US" sz="4800" dirty="0" smtClean="0"/>
          </a:p>
          <a:p>
            <a:pPr>
              <a:buNone/>
            </a:pPr>
            <a:r>
              <a:rPr lang="en-US" sz="4800" dirty="0" smtClean="0"/>
              <a:t>How should I measure it?</a:t>
            </a:r>
          </a:p>
          <a:p>
            <a:pPr>
              <a:buNone/>
            </a:pPr>
            <a:endParaRPr lang="en-US" sz="4800" dirty="0" smtClean="0"/>
          </a:p>
          <a:p>
            <a:pPr>
              <a:buNone/>
            </a:pPr>
            <a:r>
              <a:rPr lang="en-US" sz="4800" dirty="0" smtClean="0"/>
              <a:t>How should I analyze the data?</a:t>
            </a:r>
          </a:p>
          <a:p>
            <a:pPr>
              <a:buNone/>
            </a:pPr>
            <a:endParaRPr lang="en-US" sz="4800" dirty="0" smtClean="0"/>
          </a:p>
          <a:p>
            <a:pPr>
              <a:buNone/>
            </a:pPr>
            <a:r>
              <a:rPr lang="en-US" sz="4800" dirty="0" smtClean="0"/>
              <a:t>What can I credibly infer? </a:t>
            </a:r>
          </a:p>
          <a:p>
            <a:endParaRPr lang="en-US" dirty="0" smtClean="0"/>
          </a:p>
          <a:p>
            <a:pPr>
              <a:buNone/>
            </a:pPr>
            <a:endParaRPr lang="en-US" dirty="0" smtClean="0"/>
          </a:p>
        </p:txBody>
      </p:sp>
      <p:sp>
        <p:nvSpPr>
          <p:cNvPr id="4" name="Rectangle 3"/>
          <p:cNvSpPr/>
          <p:nvPr/>
        </p:nvSpPr>
        <p:spPr>
          <a:xfrm>
            <a:off x="6705600" y="5791200"/>
            <a:ext cx="1987404" cy="369332"/>
          </a:xfrm>
          <a:prstGeom prst="rect">
            <a:avLst/>
          </a:prstGeom>
        </p:spPr>
        <p:txBody>
          <a:bodyPr wrap="none">
            <a:spAutoFit/>
          </a:bodyPr>
          <a:lstStyle/>
          <a:p>
            <a:pPr>
              <a:buNone/>
            </a:pPr>
            <a:r>
              <a:rPr lang="en-US" dirty="0" smtClean="0"/>
              <a:t>(Oakes et al., 2009)</a:t>
            </a:r>
            <a:endParaRPr lang="en-US" dirty="0"/>
          </a:p>
        </p:txBody>
      </p:sp>
      <p:grpSp>
        <p:nvGrpSpPr>
          <p:cNvPr id="5" name="Group 4"/>
          <p:cNvGrpSpPr/>
          <p:nvPr/>
        </p:nvGrpSpPr>
        <p:grpSpPr>
          <a:xfrm>
            <a:off x="0" y="6519446"/>
            <a:ext cx="9144000" cy="338554"/>
            <a:chOff x="228600" y="6324600"/>
            <a:chExt cx="8740022" cy="338554"/>
          </a:xfrm>
        </p:grpSpPr>
        <p:sp>
          <p:nvSpPr>
            <p:cNvPr id="6" name="Rectangle 5"/>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7" name="Rectangle 6"/>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8" name="Rectangle 7"/>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295400"/>
          </a:xfrm>
        </p:spPr>
        <p:txBody>
          <a:bodyPr>
            <a:normAutofit fontScale="90000"/>
          </a:bodyPr>
          <a:lstStyle/>
          <a:p>
            <a:r>
              <a:rPr lang="en-US" dirty="0" smtClean="0"/>
              <a:t>Measurement challenges for rural food environments</a:t>
            </a:r>
            <a:r>
              <a:rPr lang="en-US" dirty="0" smtClean="0">
                <a:solidFill>
                  <a:srgbClr val="FFC000"/>
                </a:solidFill>
              </a:rPr>
              <a:t/>
            </a:r>
            <a:br>
              <a:rPr lang="en-US" dirty="0" smtClean="0">
                <a:solidFill>
                  <a:srgbClr val="FFC000"/>
                </a:solidFill>
              </a:rPr>
            </a:br>
            <a:r>
              <a:rPr lang="en-US" sz="1800" dirty="0" smtClean="0">
                <a:solidFill>
                  <a:srgbClr val="FFC000"/>
                </a:solidFill>
              </a:rPr>
              <a:t>Sharkey, J.R., </a:t>
            </a:r>
            <a:r>
              <a:rPr lang="en-US" sz="1800" i="1" dirty="0" smtClean="0">
                <a:solidFill>
                  <a:srgbClr val="FFC000"/>
                </a:solidFill>
              </a:rPr>
              <a:t>Measuring Potential Access to Food Stores and Food-Service Places in Rural Areas in the U.S.</a:t>
            </a:r>
            <a:r>
              <a:rPr lang="en-US" sz="1800" dirty="0" smtClean="0">
                <a:solidFill>
                  <a:srgbClr val="FFC000"/>
                </a:solidFill>
              </a:rPr>
              <a:t> American Journal of Preventive Medicine, 2009. </a:t>
            </a:r>
            <a:r>
              <a:rPr lang="en-US" sz="1800" b="1" dirty="0" smtClean="0">
                <a:solidFill>
                  <a:srgbClr val="FFC000"/>
                </a:solidFill>
              </a:rPr>
              <a:t>36</a:t>
            </a:r>
            <a:r>
              <a:rPr lang="en-US" sz="1800" dirty="0" smtClean="0">
                <a:solidFill>
                  <a:srgbClr val="FFC000"/>
                </a:solidFill>
              </a:rPr>
              <a:t>(4): p. S151-S155.</a:t>
            </a:r>
            <a:endParaRPr lang="en-US" sz="1800" dirty="0">
              <a:solidFill>
                <a:srgbClr val="FFC000"/>
              </a:solidFill>
            </a:endParaRPr>
          </a:p>
        </p:txBody>
      </p:sp>
      <p:sp>
        <p:nvSpPr>
          <p:cNvPr id="7" name="Content Placeholder 6"/>
          <p:cNvSpPr>
            <a:spLocks noGrp="1"/>
          </p:cNvSpPr>
          <p:nvPr>
            <p:ph idx="1"/>
          </p:nvPr>
        </p:nvSpPr>
        <p:spPr>
          <a:xfrm>
            <a:off x="457200" y="2133600"/>
            <a:ext cx="8229600" cy="4068763"/>
          </a:xfrm>
        </p:spPr>
        <p:txBody>
          <a:bodyPr>
            <a:normAutofit fontScale="85000" lnSpcReduction="20000"/>
          </a:bodyPr>
          <a:lstStyle/>
          <a:p>
            <a:pPr lvl="0"/>
            <a:r>
              <a:rPr lang="en-US" dirty="0" smtClean="0"/>
              <a:t>Defining the rural food environment</a:t>
            </a:r>
          </a:p>
          <a:p>
            <a:pPr lvl="0"/>
            <a:r>
              <a:rPr lang="en-US" dirty="0" smtClean="0"/>
              <a:t>Recognizing changing market factors (type of store, availability of food items)</a:t>
            </a:r>
          </a:p>
          <a:p>
            <a:pPr lvl="0"/>
            <a:r>
              <a:rPr lang="en-US" dirty="0" smtClean="0"/>
              <a:t>Identifying all food stores and food-service places</a:t>
            </a:r>
          </a:p>
          <a:p>
            <a:pPr lvl="0"/>
            <a:r>
              <a:rPr lang="en-US" dirty="0" smtClean="0"/>
              <a:t>Describing characteristics to differentiate similar types of food stores</a:t>
            </a:r>
          </a:p>
          <a:p>
            <a:pPr lvl="0"/>
            <a:r>
              <a:rPr lang="en-US" dirty="0" smtClean="0"/>
              <a:t>Determining location coordinates (e.g. origin and destination)</a:t>
            </a:r>
          </a:p>
          <a:p>
            <a:pPr lvl="0"/>
            <a:r>
              <a:rPr lang="en-US" dirty="0" smtClean="0"/>
              <a:t>Use of secondary data</a:t>
            </a:r>
          </a:p>
          <a:p>
            <a:pPr lvl="0"/>
            <a:r>
              <a:rPr lang="en-US" dirty="0" smtClean="0"/>
              <a:t>Use of geographic boundaries, census block group</a:t>
            </a:r>
            <a:endParaRPr lang="en-US" dirty="0"/>
          </a:p>
        </p:txBody>
      </p:sp>
      <p:grpSp>
        <p:nvGrpSpPr>
          <p:cNvPr id="12" name="Group 11"/>
          <p:cNvGrpSpPr/>
          <p:nvPr/>
        </p:nvGrpSpPr>
        <p:grpSpPr>
          <a:xfrm>
            <a:off x="0" y="6519446"/>
            <a:ext cx="9144000" cy="338554"/>
            <a:chOff x="228600" y="6324600"/>
            <a:chExt cx="8740022" cy="338554"/>
          </a:xfrm>
        </p:grpSpPr>
        <p:sp>
          <p:nvSpPr>
            <p:cNvPr id="13" name="Rectangle 12"/>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14" name="Rectangle 13"/>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5" name="Rectangle 14"/>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Need for conceptual models &amp; theories </a:t>
            </a:r>
            <a:r>
              <a:rPr lang="en-US" sz="2000" dirty="0" smtClean="0"/>
              <a:t/>
            </a:r>
            <a:br>
              <a:rPr lang="en-US" sz="2000" dirty="0" smtClean="0"/>
            </a:br>
            <a:endParaRPr lang="en-US" sz="2000" dirty="0"/>
          </a:p>
        </p:txBody>
      </p:sp>
      <p:sp>
        <p:nvSpPr>
          <p:cNvPr id="3" name="Content Placeholder 2"/>
          <p:cNvSpPr>
            <a:spLocks noGrp="1"/>
          </p:cNvSpPr>
          <p:nvPr>
            <p:ph idx="1"/>
          </p:nvPr>
        </p:nvSpPr>
        <p:spPr>
          <a:xfrm>
            <a:off x="381000" y="2209800"/>
            <a:ext cx="8229600" cy="1752600"/>
          </a:xfrm>
        </p:spPr>
        <p:txBody>
          <a:bodyPr>
            <a:noAutofit/>
          </a:bodyPr>
          <a:lstStyle/>
          <a:p>
            <a:pPr>
              <a:buNone/>
            </a:pPr>
            <a:r>
              <a:rPr lang="en-US" sz="2500" b="1" dirty="0" smtClean="0"/>
              <a:t>Challenge #1: Theoretical and Conceptual Development in Framing Place Effects on Health</a:t>
            </a:r>
          </a:p>
          <a:p>
            <a:pPr>
              <a:buNone/>
            </a:pPr>
            <a:r>
              <a:rPr lang="en-US" sz="2500" dirty="0" smtClean="0"/>
              <a:t>“…theoretical advances have seriously lagged behind these impressive developments in data, tools, and methods.” (p. S172)</a:t>
            </a:r>
          </a:p>
          <a:p>
            <a:pPr>
              <a:buNone/>
            </a:pPr>
            <a:endParaRPr lang="en-US" sz="2500" dirty="0" smtClean="0"/>
          </a:p>
          <a:p>
            <a:pPr>
              <a:buNone/>
            </a:pPr>
            <a:endParaRPr lang="en-US" sz="2500" dirty="0"/>
          </a:p>
        </p:txBody>
      </p:sp>
      <p:sp>
        <p:nvSpPr>
          <p:cNvPr id="8" name="Rectangle 7"/>
          <p:cNvSpPr/>
          <p:nvPr/>
        </p:nvSpPr>
        <p:spPr>
          <a:xfrm>
            <a:off x="609600" y="1371600"/>
            <a:ext cx="8001000" cy="738664"/>
          </a:xfrm>
          <a:prstGeom prst="rect">
            <a:avLst/>
          </a:prstGeom>
        </p:spPr>
        <p:txBody>
          <a:bodyPr wrap="square">
            <a:spAutoFit/>
          </a:bodyPr>
          <a:lstStyle/>
          <a:p>
            <a:r>
              <a:rPr lang="en-US" sz="1400" b="1" dirty="0" smtClean="0">
                <a:solidFill>
                  <a:srgbClr val="FFC000"/>
                </a:solidFill>
              </a:rPr>
              <a:t>Matthews, </a:t>
            </a:r>
            <a:r>
              <a:rPr lang="en-US" sz="1400" b="1" dirty="0" err="1" smtClean="0">
                <a:solidFill>
                  <a:srgbClr val="FFC000"/>
                </a:solidFill>
              </a:rPr>
              <a:t>Vernez-Moudon</a:t>
            </a:r>
            <a:r>
              <a:rPr lang="en-US" sz="1400" b="1" dirty="0" smtClean="0">
                <a:solidFill>
                  <a:srgbClr val="FFC000"/>
                </a:solidFill>
              </a:rPr>
              <a:t>, Daniel. Work Group II: Using Geographic Information Systems for Enhancing Research Relevant to Policy on Diet, Physical Activity, and Weight . </a:t>
            </a:r>
            <a:r>
              <a:rPr lang="en-US" sz="1400" b="1" i="1" dirty="0" smtClean="0">
                <a:solidFill>
                  <a:srgbClr val="FFC000"/>
                </a:solidFill>
              </a:rPr>
              <a:t>Am J </a:t>
            </a:r>
            <a:r>
              <a:rPr lang="en-US" sz="1400" b="1" i="1" dirty="0" err="1" smtClean="0">
                <a:solidFill>
                  <a:srgbClr val="FFC000"/>
                </a:solidFill>
              </a:rPr>
              <a:t>Prev</a:t>
            </a:r>
            <a:r>
              <a:rPr lang="en-US" sz="1400" b="1" i="1" dirty="0" smtClean="0">
                <a:solidFill>
                  <a:srgbClr val="FFC000"/>
                </a:solidFill>
              </a:rPr>
              <a:t> Med </a:t>
            </a:r>
            <a:r>
              <a:rPr lang="en-US" sz="1400" b="1" dirty="0" smtClean="0">
                <a:solidFill>
                  <a:srgbClr val="FFC000"/>
                </a:solidFill>
              </a:rPr>
              <a:t>2009;36(4S).</a:t>
            </a:r>
          </a:p>
          <a:p>
            <a:pPr algn="ctr"/>
            <a:endParaRPr lang="en-US" sz="1400" dirty="0" smtClean="0">
              <a:solidFill>
                <a:srgbClr val="FFC000"/>
              </a:solidFill>
            </a:endParaRPr>
          </a:p>
        </p:txBody>
      </p:sp>
      <p:sp>
        <p:nvSpPr>
          <p:cNvPr id="9" name="Content Placeholder 2"/>
          <p:cNvSpPr txBox="1">
            <a:spLocks/>
          </p:cNvSpPr>
          <p:nvPr/>
        </p:nvSpPr>
        <p:spPr>
          <a:xfrm>
            <a:off x="457200" y="4343400"/>
            <a:ext cx="8229600" cy="2057400"/>
          </a:xfrm>
          <a:prstGeom prst="rect">
            <a:avLst/>
          </a:prstGeom>
        </p:spPr>
        <p:txBody>
          <a:bodyPr vert="horz" lIns="91440" tIns="45720" rIns="91440" bIns="45720" rtlCol="0">
            <a:normAutofit/>
          </a:bodyPr>
          <a:lstStyle/>
          <a:p>
            <a:r>
              <a:rPr kumimoji="0" lang="en-US" sz="2500" b="1" i="0" u="none" strike="noStrike" kern="1200" cap="none" spc="0" normalizeH="0" baseline="0" noProof="0" dirty="0" smtClean="0">
                <a:ln>
                  <a:noFill/>
                </a:ln>
                <a:solidFill>
                  <a:schemeClr val="tx1"/>
                </a:solidFill>
                <a:effectLst/>
                <a:uLnTx/>
                <a:uFillTx/>
                <a:latin typeface="+mn-lt"/>
                <a:ea typeface="+mn-ea"/>
                <a:cs typeface="+mn-cs"/>
              </a:rPr>
              <a:t>Priority </a:t>
            </a:r>
            <a:r>
              <a:rPr lang="en-US" sz="2500" b="1" dirty="0" smtClean="0"/>
              <a:t>r</a:t>
            </a:r>
            <a:r>
              <a:rPr kumimoji="0" lang="en-US" sz="2500" b="1" i="0" u="none" strike="noStrike" kern="1200" cap="none" spc="0" normalizeH="0" baseline="0" noProof="0" dirty="0" err="1" smtClean="0">
                <a:ln>
                  <a:noFill/>
                </a:ln>
                <a:solidFill>
                  <a:schemeClr val="tx1"/>
                </a:solidFill>
                <a:effectLst/>
                <a:uLnTx/>
                <a:uFillTx/>
                <a:latin typeface="+mn-lt"/>
                <a:ea typeface="+mn-ea"/>
                <a:cs typeface="+mn-cs"/>
              </a:rPr>
              <a:t>ecommendation</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(s)</a:t>
            </a:r>
            <a:r>
              <a:rPr lang="en-US" sz="2500" b="1" dirty="0" smtClean="0"/>
              <a:t>:</a:t>
            </a:r>
            <a:endParaRPr kumimoji="0" lang="en-US" sz="2500" b="1" i="0" u="none" strike="noStrike" kern="1200" cap="none" spc="0" normalizeH="0" noProof="0" dirty="0" smtClean="0">
              <a:ln>
                <a:noFill/>
              </a:ln>
              <a:solidFill>
                <a:schemeClr val="tx1"/>
              </a:solidFill>
              <a:effectLst/>
              <a:uLnTx/>
              <a:uFillTx/>
              <a:latin typeface="+mn-lt"/>
              <a:ea typeface="+mn-ea"/>
              <a:cs typeface="+mn-cs"/>
            </a:endParaRPr>
          </a:p>
          <a:p>
            <a:r>
              <a:rPr kumimoji="0" lang="en-US" sz="2500" b="0" i="0" u="none" strike="noStrike" kern="1200" cap="none" spc="0" normalizeH="0" baseline="0" noProof="0" dirty="0" smtClean="0">
                <a:ln>
                  <a:noFill/>
                </a:ln>
                <a:solidFill>
                  <a:schemeClr val="tx1"/>
                </a:solidFill>
                <a:effectLst/>
                <a:uLnTx/>
                <a:uFillTx/>
                <a:latin typeface="+mn-lt"/>
                <a:ea typeface="+mn-ea"/>
                <a:cs typeface="+mn-cs"/>
              </a:rPr>
              <a:t>“…(1) </a:t>
            </a:r>
            <a:r>
              <a:rPr lang="en-US" sz="2500" dirty="0" smtClean="0"/>
              <a:t>foundational research on theoretical development and conceptual frameworks for the study of people, health behaviors, and place…” (p. S172)</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p:cNvGrpSpPr/>
          <p:nvPr/>
        </p:nvGrpSpPr>
        <p:grpSpPr>
          <a:xfrm>
            <a:off x="0" y="6519446"/>
            <a:ext cx="9144000" cy="338554"/>
            <a:chOff x="228600" y="6324600"/>
            <a:chExt cx="8740022" cy="338554"/>
          </a:xfrm>
        </p:grpSpPr>
        <p:sp>
          <p:nvSpPr>
            <p:cNvPr id="15" name="Rectangle 14"/>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16" name="Rectangle 15"/>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7" name="Rectangle 16"/>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Need for conceptual models &amp; theories </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2514601"/>
            <a:ext cx="8229600" cy="1752600"/>
          </a:xfrm>
        </p:spPr>
        <p:txBody>
          <a:bodyPr>
            <a:normAutofit fontScale="77500" lnSpcReduction="20000"/>
          </a:bodyPr>
          <a:lstStyle/>
          <a:p>
            <a:pPr>
              <a:buNone/>
            </a:pPr>
            <a:r>
              <a:rPr lang="en-US" b="1" dirty="0" smtClean="0"/>
              <a:t>Challenge #1: Conceptual Models  and Theories</a:t>
            </a:r>
          </a:p>
          <a:p>
            <a:pPr>
              <a:buNone/>
            </a:pPr>
            <a:r>
              <a:rPr lang="en-US" dirty="0" smtClean="0"/>
              <a:t>“The first barrier is surely the lack of precise conceptual models and elaborate theories of exactly which factors are presumed to affect which behaviors under which circumstances and by how much.” (p. S178)</a:t>
            </a:r>
            <a:endParaRPr lang="en-US" b="1" dirty="0" smtClean="0"/>
          </a:p>
          <a:p>
            <a:pPr>
              <a:buNone/>
            </a:pPr>
            <a:endParaRPr lang="en-US" dirty="0" smtClean="0"/>
          </a:p>
          <a:p>
            <a:pPr>
              <a:buNone/>
            </a:pPr>
            <a:endParaRPr lang="en-US" dirty="0"/>
          </a:p>
        </p:txBody>
      </p:sp>
      <p:sp>
        <p:nvSpPr>
          <p:cNvPr id="8" name="Rectangle 7"/>
          <p:cNvSpPr/>
          <p:nvPr/>
        </p:nvSpPr>
        <p:spPr>
          <a:xfrm>
            <a:off x="609600" y="1524000"/>
            <a:ext cx="8001000" cy="1077218"/>
          </a:xfrm>
          <a:prstGeom prst="rect">
            <a:avLst/>
          </a:prstGeom>
        </p:spPr>
        <p:txBody>
          <a:bodyPr wrap="square">
            <a:spAutoFit/>
          </a:bodyPr>
          <a:lstStyle/>
          <a:p>
            <a:r>
              <a:rPr lang="en-US" sz="1600" b="1" dirty="0" smtClean="0">
                <a:solidFill>
                  <a:srgbClr val="FFC000"/>
                </a:solidFill>
              </a:rPr>
              <a:t>Oakes, </a:t>
            </a:r>
            <a:r>
              <a:rPr lang="en-US" sz="1600" b="1" dirty="0" err="1" smtClean="0">
                <a:solidFill>
                  <a:srgbClr val="FFC000"/>
                </a:solidFill>
              </a:rPr>
              <a:t>Mâsse</a:t>
            </a:r>
            <a:r>
              <a:rPr lang="en-US" sz="1600" b="1" dirty="0" smtClean="0">
                <a:solidFill>
                  <a:srgbClr val="FFC000"/>
                </a:solidFill>
              </a:rPr>
              <a:t>, Messer. Work Group III: </a:t>
            </a:r>
            <a:r>
              <a:rPr lang="en-US" sz="1600" b="1" dirty="0" err="1" smtClean="0">
                <a:solidFill>
                  <a:srgbClr val="FFC000"/>
                </a:solidFill>
              </a:rPr>
              <a:t>Methodologic</a:t>
            </a:r>
            <a:r>
              <a:rPr lang="en-US" sz="1600" b="1" dirty="0" smtClean="0">
                <a:solidFill>
                  <a:srgbClr val="FFC000"/>
                </a:solidFill>
              </a:rPr>
              <a:t> Issues in Research on the Food and Physical Activity Environments Addressing Data Complexity. </a:t>
            </a:r>
            <a:r>
              <a:rPr lang="en-US" sz="1600" b="1" i="1" dirty="0" smtClean="0">
                <a:solidFill>
                  <a:srgbClr val="FFC000"/>
                </a:solidFill>
              </a:rPr>
              <a:t>Am J </a:t>
            </a:r>
            <a:r>
              <a:rPr lang="en-US" sz="1600" b="1" i="1" dirty="0" err="1" smtClean="0">
                <a:solidFill>
                  <a:srgbClr val="FFC000"/>
                </a:solidFill>
              </a:rPr>
              <a:t>Prev</a:t>
            </a:r>
            <a:r>
              <a:rPr lang="en-US" sz="1600" b="1" i="1" dirty="0" smtClean="0">
                <a:solidFill>
                  <a:srgbClr val="FFC000"/>
                </a:solidFill>
              </a:rPr>
              <a:t> Med</a:t>
            </a:r>
            <a:r>
              <a:rPr lang="en-US" sz="1600" b="1" dirty="0" smtClean="0">
                <a:solidFill>
                  <a:srgbClr val="FFC000"/>
                </a:solidFill>
              </a:rPr>
              <a:t> 2009;36(4S):S177–S181.</a:t>
            </a:r>
          </a:p>
          <a:p>
            <a:pPr algn="ctr"/>
            <a:endParaRPr lang="en-US" sz="1600" b="1" dirty="0" smtClean="0">
              <a:solidFill>
                <a:srgbClr val="FFC000"/>
              </a:solidFill>
            </a:endParaRPr>
          </a:p>
        </p:txBody>
      </p:sp>
      <p:sp>
        <p:nvSpPr>
          <p:cNvPr id="9" name="Content Placeholder 2"/>
          <p:cNvSpPr txBox="1">
            <a:spLocks/>
          </p:cNvSpPr>
          <p:nvPr/>
        </p:nvSpPr>
        <p:spPr>
          <a:xfrm>
            <a:off x="609600" y="4343400"/>
            <a:ext cx="8229600" cy="1752600"/>
          </a:xfrm>
          <a:prstGeom prst="rect">
            <a:avLst/>
          </a:prstGeom>
        </p:spPr>
        <p:txBody>
          <a:bodyPr vert="horz" lIns="91440" tIns="45720" rIns="91440" bIns="45720" rtlCol="0">
            <a:normAutofit/>
          </a:bodyPr>
          <a:lstStyle/>
          <a:p>
            <a:r>
              <a:rPr kumimoji="0" lang="en-US" sz="2500" b="1" i="0" u="none" strike="noStrike" kern="1200" cap="none" spc="0" normalizeH="0" baseline="0" noProof="0" dirty="0" smtClean="0">
                <a:ln>
                  <a:noFill/>
                </a:ln>
                <a:solidFill>
                  <a:schemeClr val="tx1"/>
                </a:solidFill>
                <a:effectLst/>
                <a:uLnTx/>
                <a:uFillTx/>
                <a:latin typeface="+mn-lt"/>
                <a:ea typeface="+mn-ea"/>
                <a:cs typeface="+mn-cs"/>
              </a:rPr>
              <a:t>Recommendation</a:t>
            </a:r>
            <a:r>
              <a:rPr kumimoji="0" lang="en-US" sz="2500" b="1" i="0" u="none" strike="noStrike" kern="1200" cap="none" spc="0" normalizeH="0" noProof="0" dirty="0" smtClean="0">
                <a:ln>
                  <a:noFill/>
                </a:ln>
                <a:solidFill>
                  <a:schemeClr val="tx1"/>
                </a:solidFill>
                <a:effectLst/>
                <a:uLnTx/>
                <a:uFillTx/>
                <a:latin typeface="+mn-lt"/>
                <a:ea typeface="+mn-ea"/>
                <a:cs typeface="+mn-cs"/>
              </a:rPr>
              <a:t> to address the “absence of clear, testable conceptual models” (p. S177)</a:t>
            </a:r>
          </a:p>
          <a:p>
            <a:r>
              <a:rPr kumimoji="0" lang="en-US" sz="2500" b="0" i="0" u="none" strike="noStrike" kern="1200" cap="none" spc="0" normalizeH="0" baseline="0" noProof="0" dirty="0" smtClean="0">
                <a:ln>
                  <a:noFill/>
                </a:ln>
                <a:solidFill>
                  <a:schemeClr val="tx1"/>
                </a:solidFill>
                <a:effectLst/>
                <a:uLnTx/>
                <a:uFillTx/>
                <a:latin typeface="+mn-lt"/>
                <a:ea typeface="+mn-ea"/>
                <a:cs typeface="+mn-cs"/>
              </a:rPr>
              <a:t>“…improved</a:t>
            </a:r>
            <a:r>
              <a:rPr kumimoji="0" lang="en-US" sz="2500" b="0" i="0" u="none" strike="noStrike" kern="1200" cap="none" spc="0" normalizeH="0" noProof="0" dirty="0" smtClean="0">
                <a:ln>
                  <a:noFill/>
                </a:ln>
                <a:solidFill>
                  <a:schemeClr val="tx1"/>
                </a:solidFill>
                <a:effectLst/>
                <a:uLnTx/>
                <a:uFillTx/>
                <a:latin typeface="+mn-lt"/>
                <a:ea typeface="+mn-ea"/>
                <a:cs typeface="+mn-cs"/>
              </a:rPr>
              <a:t> conceptual models and more elaborate theories…” (p. S178)</a:t>
            </a:r>
          </a:p>
          <a:p>
            <a:pPr>
              <a:buFont typeface="Arial" pitchFamily="34" charset="0"/>
              <a:buChar cha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p:cNvGrpSpPr/>
          <p:nvPr/>
        </p:nvGrpSpPr>
        <p:grpSpPr>
          <a:xfrm>
            <a:off x="0" y="6519446"/>
            <a:ext cx="9144000" cy="338554"/>
            <a:chOff x="228600" y="6324600"/>
            <a:chExt cx="8740022" cy="338554"/>
          </a:xfrm>
        </p:grpSpPr>
        <p:sp>
          <p:nvSpPr>
            <p:cNvPr id="15" name="Rectangle 14"/>
            <p:cNvSpPr/>
            <p:nvPr/>
          </p:nvSpPr>
          <p:spPr>
            <a:xfrm>
              <a:off x="2971800" y="6324600"/>
              <a:ext cx="2726196" cy="338554"/>
            </a:xfrm>
            <a:prstGeom prst="rect">
              <a:avLst/>
            </a:prstGeom>
            <a:solidFill>
              <a:srgbClr val="FFC000"/>
            </a:solidFill>
          </p:spPr>
          <p:txBody>
            <a:bodyPr wrap="square">
              <a:spAutoFit/>
            </a:bodyPr>
            <a:lstStyle/>
            <a:p>
              <a:pPr marL="342900" lvl="0" indent="-342900">
                <a:spcBef>
                  <a:spcPct val="20000"/>
                </a:spcBef>
              </a:pPr>
              <a:r>
                <a:rPr lang="en-US" sz="1600" dirty="0" smtClean="0">
                  <a:solidFill>
                    <a:schemeClr val="bg1">
                      <a:lumMod val="85000"/>
                      <a:lumOff val="15000"/>
                    </a:schemeClr>
                  </a:solidFill>
                </a:rPr>
                <a:t>Summarize supporting activities</a:t>
              </a:r>
            </a:p>
          </p:txBody>
        </p:sp>
        <p:sp>
          <p:nvSpPr>
            <p:cNvPr id="16" name="Rectangle 15"/>
            <p:cNvSpPr/>
            <p:nvPr/>
          </p:nvSpPr>
          <p:spPr>
            <a:xfrm>
              <a:off x="228600" y="6324600"/>
              <a:ext cx="2744919"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lumMod val="85000"/>
                      <a:lumOff val="15000"/>
                    </a:schemeClr>
                  </a:solidFill>
                </a:rPr>
                <a:t>Rural Food Access Work Group</a:t>
              </a:r>
            </a:p>
          </p:txBody>
        </p:sp>
        <p:sp>
          <p:nvSpPr>
            <p:cNvPr id="17" name="Rectangle 16"/>
            <p:cNvSpPr/>
            <p:nvPr/>
          </p:nvSpPr>
          <p:spPr>
            <a:xfrm>
              <a:off x="5638800" y="6324600"/>
              <a:ext cx="3329822" cy="338554"/>
            </a:xfrm>
            <a:prstGeom prst="rect">
              <a:avLst/>
            </a:prstGeom>
            <a:solidFill>
              <a:schemeClr val="tx1"/>
            </a:solidFill>
          </p:spPr>
          <p:txBody>
            <a:bodyPr wrap="none">
              <a:spAutoFit/>
            </a:bodyPr>
            <a:lstStyle/>
            <a:p>
              <a:pPr marL="342900" lvl="0" indent="-342900">
                <a:spcBef>
                  <a:spcPct val="20000"/>
                </a:spcBef>
              </a:pPr>
              <a:r>
                <a:rPr lang="en-US" sz="1600" dirty="0" smtClean="0">
                  <a:solidFill>
                    <a:schemeClr val="bg1"/>
                  </a:solidFill>
                </a:rPr>
                <a:t>Discuss 4 different conceptual models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2235</Words>
  <Application>Microsoft Office PowerPoint</Application>
  <PresentationFormat>On-screen Show (4:3)</PresentationFormat>
  <Paragraphs>307</Paragraphs>
  <Slides>41</Slides>
  <Notes>14</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Food access: concepts and frameworks</vt:lpstr>
      <vt:lpstr>Presentation outline</vt:lpstr>
      <vt:lpstr>NOPREN Collaborator Meeting  (Austin, TX Feb 2011)</vt:lpstr>
      <vt:lpstr>Perspectives and understandings of rural food access</vt:lpstr>
      <vt:lpstr> Measures &amp; Dimensions of  Accessibility</vt:lpstr>
      <vt:lpstr>Slide 6</vt:lpstr>
      <vt:lpstr>Measurement challenges for rural food environments Sharkey, J.R., Measuring Potential Access to Food Stores and Food-Service Places in Rural Areas in the U.S. American Journal of Preventive Medicine, 2009. 36(4): p. S151-S155.</vt:lpstr>
      <vt:lpstr>Need for conceptual models &amp; theories  </vt:lpstr>
      <vt:lpstr>Need for conceptual models &amp; theories  </vt:lpstr>
      <vt:lpstr>Existing concepts and frameworks</vt:lpstr>
      <vt:lpstr>Food System  Stakeholder Interviews</vt:lpstr>
      <vt:lpstr>Slide 12</vt:lpstr>
      <vt:lpstr>“…multiple stakeholders with differing, conceivably conflicting perspectives…” (Lewis et al., 2007)</vt:lpstr>
      <vt:lpstr>Stakeholder Analysis</vt:lpstr>
      <vt:lpstr>Stakeholder Analysis</vt:lpstr>
      <vt:lpstr>Stakeholder Analysis Grid, e.g.:</vt:lpstr>
      <vt:lpstr>Group discussion</vt:lpstr>
      <vt:lpstr>Model of Community Nutrition Environments Glanz et al. Am J Health Promotion. 2005 May-Jun;19(5):330-3, ii.2005</vt:lpstr>
      <vt:lpstr>Conceptual model of food access Sharkey et al. International Journal of Health Geographics 2010, 9:26 2010</vt:lpstr>
      <vt:lpstr>Conceptual Model of food insecurity and determinants of access to food resources Dean &amp; Sharkey. Soc Sci &amp; Med. (2011) vol 72, issue 9, 1454-1462</vt:lpstr>
      <vt:lpstr>Food choice process model Sobal &amp; Bisogni. Ann. Behav. Med. (2009) 38 (Suppl 1):S37-S46</vt:lpstr>
      <vt:lpstr>Six criteria to evaluate concept models (Moody &amp; Shanks, 1994)</vt:lpstr>
      <vt:lpstr>Questions</vt:lpstr>
      <vt:lpstr>Other References</vt:lpstr>
      <vt:lpstr>ADDENDUM</vt:lpstr>
      <vt:lpstr>Conceptual model of food choice Furst et al. Appetite, 26, 247-266, 1996</vt:lpstr>
      <vt:lpstr>Food choice process model Sobal &amp; Bisogni. Ann. Behav. Med. (2009) 38 (Suppl 1):S37-S46</vt:lpstr>
      <vt:lpstr>Economic model of food consumption adapted to include neighborhood effects Rose et al. J of Nutr 2010</vt:lpstr>
      <vt:lpstr>Conceptual model for understanding factors influencing food choice Krebs-Smith &amp; Kantor, J. Nutr. 2001 vol 131 no. 2 4875-5015</vt:lpstr>
      <vt:lpstr>Conceptual Model: Food systems and health disparities Neff et al. J of Hunger and Environmental Nutr (2009) 4:3-4, 282-314 </vt:lpstr>
      <vt:lpstr>Nutritional Self-Management Model Quandt, Arcury, &amp; Bell. J of Aging Studies. 1998 vol 12 no. 4 351-368</vt:lpstr>
      <vt:lpstr>Attitude-Behavior-Context (ABC) theory as an overall framework, and containing Means-end chain (MEC) theory, Health Belief (HB), and Food-related lifestyle (FRL) models (Nie &amp; Zepeda, 2011)  Nie &amp; Zepeda. Appetite. 2011 vol 57, issue 1, 28-37</vt:lpstr>
      <vt:lpstr>Rural Food System Conceptual Framework Stubblefield et al. California Center for Rural Policy. 2010 (?)</vt:lpstr>
      <vt:lpstr>Conceptual model of food access Sharkey et al. International Journal of Health Geographics 2010, 9:26 2010</vt:lpstr>
      <vt:lpstr>[Spatial model of the utilization of healthcare services] Mobley et al. International Journal of Health Geographics 2006 5:19   doi:10.1186/1476-072X-5-19 </vt:lpstr>
      <vt:lpstr>Developing a Theory of Food Access Freedman et al.  University of South Carolina, Center for Research in Nutrition and Health Disparities Healthy Eating in Context Symposium, March 18, 2011</vt:lpstr>
      <vt:lpstr>Conceptual Model of food insecurity and determinants of access to food resources Dean &amp; Sharkey. Soc Sci &amp; Med. (2011) vol 72, issue 9, 1454-1462</vt:lpstr>
      <vt:lpstr>The Global Environmental Change and Food Security framework White, Stewart, &amp; O’Neill. Environmental Change Institute &amp; Institute of Ageing at Oxford. N.D. </vt:lpstr>
      <vt:lpstr>Conceptual model for food affordability  White, Stewart, &amp; O’Neill. Environmental Change Institute &amp; Institute of Ageing at Oxford. N.D.  </vt:lpstr>
      <vt:lpstr>Conceptual model for physical access to food White, Stewart, &amp; O’Neill. Environmental Change Institute &amp; Institute of Ageing at Oxford. N.D.  </vt:lpstr>
      <vt:lpstr>Model of Community Nutrition Environments Glanz et al. Am J Health Promot. 2005 May-Jun;19(5):330-3, ii.2005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access concepts [a working title]</dc:title>
  <dc:creator>Bridget</dc:creator>
  <cp:lastModifiedBy>Bridget</cp:lastModifiedBy>
  <cp:revision>154</cp:revision>
  <dcterms:created xsi:type="dcterms:W3CDTF">2011-07-19T23:58:37Z</dcterms:created>
  <dcterms:modified xsi:type="dcterms:W3CDTF">2011-07-21T23:20:14Z</dcterms:modified>
</cp:coreProperties>
</file>