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2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83" r:id="rId11"/>
    <p:sldId id="273" r:id="rId12"/>
    <p:sldId id="274" r:id="rId13"/>
    <p:sldId id="265" r:id="rId14"/>
    <p:sldId id="284" r:id="rId15"/>
    <p:sldId id="267" r:id="rId16"/>
    <p:sldId id="271" r:id="rId17"/>
    <p:sldId id="276" r:id="rId18"/>
    <p:sldId id="278" r:id="rId19"/>
    <p:sldId id="285" r:id="rId20"/>
    <p:sldId id="268" r:id="rId21"/>
    <p:sldId id="286" r:id="rId22"/>
    <p:sldId id="280" r:id="rId23"/>
    <p:sldId id="288" r:id="rId24"/>
    <p:sldId id="281" r:id="rId25"/>
    <p:sldId id="282" r:id="rId26"/>
    <p:sldId id="289" r:id="rId27"/>
    <p:sldId id="269" r:id="rId28"/>
    <p:sldId id="287" r:id="rId29"/>
    <p:sldId id="270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12" autoAdjust="0"/>
  </p:normalViewPr>
  <p:slideViewPr>
    <p:cSldViewPr>
      <p:cViewPr varScale="1">
        <p:scale>
          <a:sx n="90" d="100"/>
          <a:sy n="90" d="100"/>
        </p:scale>
        <p:origin x="-5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192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52E5AC24-3662-4B75-AAF8-A25039F51F98}" type="datetimeFigureOut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69D473-7D24-4E72-8245-D0A1E912C4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1BC666B6-47C5-49BA-9B46-A4850E5D7AFB}" type="datetimeFigureOut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0BBAC1D8-543E-4AEE-B3EE-A579D337B1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ct val="0"/>
              </a:spcBef>
            </a:pPr>
            <a:r>
              <a:rPr lang="en-US" smtClean="0"/>
              <a:t>Before move forward need to refine what projects the group will address and engagement in WA Network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Networks/Partnerships/Alliances/Coalitions are created on a regular basis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Networks/Partnerships/Alliances/Coalitions are created on a regular basis:</a:t>
            </a:r>
          </a:p>
          <a:p>
            <a:pPr lvl="2">
              <a:spcBef>
                <a:spcPct val="0"/>
              </a:spcBef>
            </a:pPr>
            <a:r>
              <a:rPr lang="en-US" smtClean="0"/>
              <a:t>How are these groups formed?  How do they collaborate together?  What makes them effective?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4D9D69-8E8F-4F4E-9565-8FF258A439D2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Work in a collaborative structure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Members want to work and create within a collaborative and have coordinated approach to the work</a:t>
            </a:r>
          </a:p>
          <a:p>
            <a:pPr>
              <a:spcBef>
                <a:spcPct val="0"/>
              </a:spcBef>
            </a:pPr>
            <a:r>
              <a:rPr lang="en-US" smtClean="0"/>
              <a:t>Policy research focus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Members noted “putting thinking together” and “synergy” about nutrition and obesity policy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Use WA NOPRN as a stage of exploring policy development and process</a:t>
            </a:r>
          </a:p>
          <a:p>
            <a:pPr>
              <a:spcBef>
                <a:spcPct val="0"/>
              </a:spcBef>
            </a:pPr>
            <a:r>
              <a:rPr lang="en-US" smtClean="0"/>
              <a:t>Engagement in the political process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Increase knowledge about political process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Include policy makers and/or political process in WA NOPRN</a:t>
            </a:r>
          </a:p>
          <a:p>
            <a:pPr>
              <a:spcBef>
                <a:spcPct val="0"/>
              </a:spcBef>
            </a:pPr>
            <a:r>
              <a:rPr lang="en-US" smtClean="0"/>
              <a:t>Opportunities to share work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Publish and share work of WA NOPRN</a:t>
            </a:r>
          </a:p>
          <a:p>
            <a:pPr lvl="1"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9AE8CB-F199-479D-BC24-61AC5A7D486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Identify specific goals and projects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What is WA NOPRN’s long term pursuits, Network goal(s)?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Clear purpose for Network and subsequent projects developed</a:t>
            </a:r>
          </a:p>
          <a:p>
            <a:pPr>
              <a:spcBef>
                <a:spcPct val="0"/>
              </a:spcBef>
            </a:pPr>
            <a:r>
              <a:rPr lang="en-US" smtClean="0"/>
              <a:t>Relevancy to personal work, skills, and policy agenda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How will their skills apply to WA NOPRN?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How will WA NOPRN benefit and compliment their work?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Is the project and purpose relevant to the local, state and national public health agenda?</a:t>
            </a:r>
          </a:p>
          <a:p>
            <a:pPr>
              <a:spcBef>
                <a:spcPct val="0"/>
              </a:spcBef>
            </a:pPr>
            <a:r>
              <a:rPr lang="en-US" smtClean="0"/>
              <a:t>Framing meetings and communications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Meet at least 2 times and up to 4 times per year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Email communication with prompt for action items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Website or listserv to upload and download information and to archive discussions/dialogue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Place to note and acknowledge grant opportunities</a:t>
            </a:r>
          </a:p>
          <a:p>
            <a:pPr>
              <a:spcBef>
                <a:spcPct val="0"/>
              </a:spcBef>
            </a:pPr>
            <a:r>
              <a:rPr lang="en-US" smtClean="0"/>
              <a:t>Opportunities to engage students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Members very open to engaging students in some capacity, especially presentations</a:t>
            </a:r>
          </a:p>
          <a:p>
            <a:pPr lvl="2">
              <a:spcBef>
                <a:spcPct val="0"/>
              </a:spcBef>
            </a:pPr>
            <a:r>
              <a:rPr lang="en-US" smtClean="0"/>
              <a:t>Concerns over relevancy to work, member work loads, and level of student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DAD81D-0D6C-42CA-96D8-69FCCC4425FD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WA NOPRN member policy interest and involvement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Unsure, open, depends as group moves forward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Some similarity:  Access to food and food environments, systems approach, issues surrounding schools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Policy Matrix could further flush out</a:t>
            </a:r>
          </a:p>
          <a:p>
            <a:pPr>
              <a:spcBef>
                <a:spcPct val="0"/>
              </a:spcBef>
            </a:pPr>
            <a:r>
              <a:rPr lang="en-US" smtClean="0"/>
              <a:t>Presentation topics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Members highly likely to attend:  Methods for assessing policy development, Potential collaborative grants, Results of extant research, and Models and frameworks for policy development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Where members current interests are and what directions they would like to pursue</a:t>
            </a:r>
          </a:p>
          <a:p>
            <a:pPr>
              <a:spcBef>
                <a:spcPct val="0"/>
              </a:spcBef>
            </a:pPr>
            <a:r>
              <a:rPr lang="en-US" smtClean="0"/>
              <a:t>Policy Matrix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Snapshot of member involvement and interests as of May 2010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Role of statewide advocacy organizations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9CF467-D92F-479F-A8E5-8EE8A4697935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>
              <a:spcBef>
                <a:spcPct val="0"/>
              </a:spcBef>
            </a:pPr>
            <a:r>
              <a:rPr lang="en-US" smtClean="0"/>
              <a:t>Management Team engage in process to develop framework for multi year grant and ability to check progress and share with Leadership Team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356A82-917C-4F10-9A15-98F306ED1072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822325" lvl="1" indent="-457200">
              <a:spcBef>
                <a:spcPct val="0"/>
              </a:spcBef>
            </a:pPr>
            <a:r>
              <a:rPr lang="en-US" smtClean="0"/>
              <a:t>Opportunities to add other components like: </a:t>
            </a:r>
          </a:p>
          <a:p>
            <a:pPr marL="1096963" lvl="2" indent="-457200">
              <a:spcBef>
                <a:spcPct val="0"/>
              </a:spcBef>
            </a:pPr>
            <a:r>
              <a:rPr lang="en-US" smtClean="0"/>
              <a:t>Stages of policy, other national states/cities with similar policies, National Network collaborators, etc. Needs to align with WA NOPRN goals 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4F5BA7-C90F-4A19-B800-A3AEC88F7381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Overwhelming participation in interviews and completion of WA Policy Matrix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Members are engaged now and want to be engaged in the future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7B26F5-269D-4587-9C35-133855540EE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Cite authors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Leading authors include: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Robert Agranoff, Michael McGuire, Laurance O’Toole, Jr., Keith Provan, H. Brinton Milaward</a:t>
            </a:r>
          </a:p>
          <a:p>
            <a:pPr>
              <a:spcBef>
                <a:spcPct val="0"/>
              </a:spcBef>
            </a:pPr>
            <a:r>
              <a:rPr lang="en-US" smtClean="0"/>
              <a:t>Also key authors for wicked problem and collaboration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6CEF76-8879-4B05-B7F5-79DC2C26AF24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Cite authors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1797C9-9AF8-4C47-845E-D24DEAB9C73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>
              <a:spcBef>
                <a:spcPct val="0"/>
              </a:spcBef>
            </a:pPr>
            <a:r>
              <a:rPr lang="en-US" smtClean="0"/>
              <a:t>Cite authors</a:t>
            </a:r>
          </a:p>
          <a:p>
            <a:pPr marL="0" lvl="1">
              <a:spcBef>
                <a:spcPct val="0"/>
              </a:spcBef>
            </a:pPr>
            <a:endParaRPr lang="en-US" smtClean="0"/>
          </a:p>
          <a:p>
            <a:pPr marL="0" lvl="1">
              <a:spcBef>
                <a:spcPct val="0"/>
              </a:spcBef>
            </a:pPr>
            <a:r>
              <a:rPr lang="en-US" smtClean="0"/>
              <a:t>“Glue and grease”</a:t>
            </a:r>
          </a:p>
          <a:p>
            <a:pPr marL="0" lvl="1">
              <a:spcBef>
                <a:spcPct val="0"/>
              </a:spcBef>
            </a:pPr>
            <a:r>
              <a:rPr lang="en-US" smtClean="0"/>
              <a:t>Engagement:  </a:t>
            </a:r>
          </a:p>
          <a:p>
            <a:pPr marL="0" lvl="1">
              <a:spcBef>
                <a:spcPct val="0"/>
              </a:spcBef>
            </a:pPr>
            <a:r>
              <a:rPr lang="en-US" smtClean="0"/>
              <a:t>A network needs to be efficient </a:t>
            </a:r>
          </a:p>
          <a:p>
            <a:pPr marL="0" lvl="1">
              <a:spcBef>
                <a:spcPct val="0"/>
              </a:spcBef>
            </a:pPr>
            <a:r>
              <a:rPr lang="en-US" smtClean="0"/>
              <a:t>Thinking and actions of the group benefit from the contributions of different partners</a:t>
            </a:r>
          </a:p>
          <a:p>
            <a:pPr marL="0" lvl="1">
              <a:spcBef>
                <a:spcPct val="0"/>
              </a:spcBef>
            </a:pPr>
            <a:r>
              <a:rPr lang="en-US" smtClean="0"/>
              <a:t>Collaboration process must make best use of what each partner has to offer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D0C9C9-C732-446D-A5B6-2433DFB05F9A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Cite authors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4B73F8-A5B2-4724-877F-81BFD180D7C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Cite authors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603D74-CC13-4683-9477-734C1B15256D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Cite authors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Role of Socio-Ecological Model as a framework for studying and preventing obesity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98B708-12AD-4813-BFE6-FE220C02DC18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ct val="0"/>
              </a:spcBef>
            </a:pPr>
            <a:r>
              <a:rPr lang="en-US" smtClean="0"/>
              <a:t>Management team sought next steps that would facilitate and guide the team through the grant cycle</a:t>
            </a:r>
          </a:p>
          <a:p>
            <a:pPr lvl="2">
              <a:spcBef>
                <a:spcPct val="0"/>
              </a:spcBef>
            </a:pPr>
            <a:r>
              <a:rPr lang="en-US" smtClean="0"/>
              <a:t>Needed information on best practices for a collaborative process and what members wanted in terms of structure and future projects</a:t>
            </a:r>
          </a:p>
          <a:p>
            <a:pPr lvl="2">
              <a:spcBef>
                <a:spcPct val="0"/>
              </a:spcBef>
            </a:pPr>
            <a:r>
              <a:rPr lang="en-US" smtClean="0"/>
              <a:t>Interview tool included:</a:t>
            </a:r>
          </a:p>
          <a:p>
            <a:pPr lvl="3">
              <a:spcBef>
                <a:spcPct val="0"/>
              </a:spcBef>
            </a:pPr>
            <a:r>
              <a:rPr lang="en-US" smtClean="0"/>
              <a:t>Engagement and motivation for information, meeting and logistics, and the policy matrix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DF951E-21A2-4B42-84A4-427CD2B5A2AF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Members answered were coded to derive any key commonalities or perspectives</a:t>
            </a:r>
          </a:p>
          <a:p>
            <a:pPr>
              <a:spcBef>
                <a:spcPct val="0"/>
              </a:spcBef>
            </a:pPr>
            <a:r>
              <a:rPr lang="en-US" smtClean="0"/>
              <a:t>Tied to their thoughts about engagement and motivation for involvement in projects and Network as a whole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AE74F1-2EC5-416B-BA5F-05292C8CE118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3EE40-AE03-4FD7-AB5E-2E699B0F7298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26D07-3C00-4BAA-A784-0AEFB7E867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B00C7-2E9D-41B0-BCF9-E4A5E0F6D579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B4B2C-178C-4EFE-845F-599C94A8CE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2F979-311A-42E9-A226-0EC510082103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0CA80-DA1E-46C1-8966-C0AFD47645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BC562CA-79CF-4EFB-B1D3-5F657D74D248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9BA3D16-0317-44EB-80F9-9B06ED667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F240B-EB01-4885-8FAD-D83A8635AFE4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C3B31-1E4D-4DFC-A37D-EB8C62328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9C3BD-E462-4250-91BF-D39936AD8447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C420B-DEC1-45C4-8548-5782AB5259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5483E-D142-4C56-8968-AAB0AE9F0041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5EEB-0425-4634-9320-72EB8DF679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062D13-0AB7-4DB2-B69A-59B745CCBFCB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3DD8D9-F6B2-4567-90B4-2AA3EF11FF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A61C8-3BD8-4F87-8246-C189A5EF3DF5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7FEEC-E791-436C-AEB5-0C7D3BC982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E389197-D46F-49D5-BB5F-471AB3FF867C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631A714-1059-44D1-8A80-647C2859AA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F631E9-F0B1-4AA1-A8C7-5F4F74C7D196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EE947FC-3857-42AD-A48C-5506207C41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smtClean="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5A422509-01CC-45AB-8F8A-64F8694B649A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 dirty="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C3D140B1-CA8D-4CEC-BB12-5C12A32C64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06" r:id="rId4"/>
    <p:sldLayoutId id="2147483907" r:id="rId5"/>
    <p:sldLayoutId id="2147483914" r:id="rId6"/>
    <p:sldLayoutId id="2147483908" r:id="rId7"/>
    <p:sldLayoutId id="2147483915" r:id="rId8"/>
    <p:sldLayoutId id="2147483916" r:id="rId9"/>
    <p:sldLayoutId id="2147483909" r:id="rId10"/>
    <p:sldLayoutId id="214748391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Washington National Nutrition and Obesity Policy Research Network (WA NOPRN):  Assessment and Recommended Next Steps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Corinne McCuskey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University of Colorado Denver, School of Public Affairs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Seminar in Public Policy and Management – PAD 5361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Spring 2010 – Dr Malcolm Goggin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Benefits and Drawbacks to collaboration</a:t>
            </a:r>
          </a:p>
          <a:p>
            <a:pPr lvl="1"/>
            <a:r>
              <a:rPr lang="en-US" smtClean="0"/>
              <a:t>Benefits:  </a:t>
            </a:r>
          </a:p>
          <a:p>
            <a:pPr lvl="2"/>
            <a:r>
              <a:rPr lang="en-US" smtClean="0"/>
              <a:t>Enhanced ability to address a problem</a:t>
            </a:r>
          </a:p>
          <a:p>
            <a:pPr lvl="2"/>
            <a:r>
              <a:rPr lang="en-US" smtClean="0"/>
              <a:t>Useful knowledge to support activities</a:t>
            </a:r>
          </a:p>
          <a:p>
            <a:pPr lvl="2"/>
            <a:r>
              <a:rPr lang="en-US" smtClean="0"/>
              <a:t>Development of new valuable relationships</a:t>
            </a:r>
          </a:p>
          <a:p>
            <a:pPr lvl="2"/>
            <a:r>
              <a:rPr lang="en-US" smtClean="0"/>
              <a:t>Meaningful contributions</a:t>
            </a:r>
          </a:p>
          <a:p>
            <a:pPr lvl="2"/>
            <a:r>
              <a:rPr lang="en-US" smtClean="0"/>
              <a:t>Utilization of their skills</a:t>
            </a:r>
          </a:p>
          <a:p>
            <a:pPr lvl="1"/>
            <a:r>
              <a:rPr lang="en-US" smtClean="0"/>
              <a:t>Drawbacks:  </a:t>
            </a:r>
          </a:p>
          <a:p>
            <a:pPr lvl="2"/>
            <a:r>
              <a:rPr lang="en-US" smtClean="0"/>
              <a:t>Diversion of time and resources</a:t>
            </a:r>
          </a:p>
          <a:p>
            <a:pPr lvl="2"/>
            <a:r>
              <a:rPr lang="en-US" smtClean="0"/>
              <a:t>Reduced independence</a:t>
            </a:r>
          </a:p>
          <a:p>
            <a:pPr lvl="2"/>
            <a:r>
              <a:rPr lang="en-US" smtClean="0"/>
              <a:t>Conflict of time</a:t>
            </a:r>
          </a:p>
          <a:p>
            <a:pPr lvl="2"/>
            <a:r>
              <a:rPr lang="en-US" smtClean="0"/>
              <a:t>Frustration with collaborative process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2855CC8-DF30-4F7A-BF40-B57C9823C04E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Strategic Planning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Disciplined effort to produce fundamental decisions and actions shaping the direction of an organization’s activities (Bryson, 1988)</a:t>
            </a:r>
          </a:p>
          <a:p>
            <a:r>
              <a:rPr lang="en-US" smtClean="0"/>
              <a:t>Develops purpose and framework for collaborative effort</a:t>
            </a:r>
          </a:p>
          <a:p>
            <a:r>
              <a:rPr lang="en-US" smtClean="0"/>
              <a:t>Facilitates communication and participation</a:t>
            </a:r>
          </a:p>
          <a:p>
            <a:r>
              <a:rPr lang="en-US" smtClean="0"/>
              <a:t>Fosters decision-making and implementation</a:t>
            </a:r>
          </a:p>
          <a:p>
            <a:r>
              <a:rPr lang="en-US" smtClean="0"/>
              <a:t>Includes SWOT (strengths, weaknesses, opportunities, and threats) Analysis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0B7B6D6-6070-4EE6-8588-B5CEE1BE1671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Need for Nutrition and Obesity Policy Research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Literature emphasizes politics, laws, and feasibility of nutrition and obesity policy and calls for:</a:t>
            </a:r>
          </a:p>
          <a:p>
            <a:pPr lvl="1"/>
            <a:r>
              <a:rPr lang="en-US" smtClean="0"/>
              <a:t>Building science base while implement interventions</a:t>
            </a:r>
          </a:p>
          <a:p>
            <a:pPr lvl="1"/>
            <a:r>
              <a:rPr lang="en-US" smtClean="0"/>
              <a:t>Lessons from anti-tobacco movement</a:t>
            </a:r>
          </a:p>
          <a:p>
            <a:pPr lvl="1"/>
            <a:r>
              <a:rPr lang="en-US" smtClean="0"/>
              <a:t>Surveillance</a:t>
            </a:r>
          </a:p>
          <a:p>
            <a:pPr lvl="1"/>
            <a:r>
              <a:rPr lang="en-US" smtClean="0"/>
              <a:t>Understand determinants of establishing policy</a:t>
            </a:r>
          </a:p>
          <a:p>
            <a:pPr lvl="1"/>
            <a:r>
              <a:rPr lang="en-US" smtClean="0"/>
              <a:t>Process of developing and establishing policy</a:t>
            </a:r>
          </a:p>
          <a:p>
            <a:pPr lvl="1"/>
            <a:r>
              <a:rPr lang="en-US" smtClean="0"/>
              <a:t>Assess outcomes of policy implementation</a:t>
            </a:r>
          </a:p>
          <a:p>
            <a:pPr lvl="1"/>
            <a:r>
              <a:rPr lang="en-US" smtClean="0"/>
              <a:t>Policy development</a:t>
            </a:r>
          </a:p>
          <a:p>
            <a:r>
              <a:rPr lang="en-US" smtClean="0"/>
              <a:t>Leading scholars:  R. Brownson, K. Brownell, D. Haire-Joshu, W. Dietz, R. Kersh, and D. Luke 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6B39B1D-2E6E-4D17-A5A7-8A5E3A74013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Methods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Approach and Research Design</a:t>
            </a:r>
          </a:p>
          <a:p>
            <a:pPr lvl="1"/>
            <a:r>
              <a:rPr lang="en-US" smtClean="0"/>
              <a:t>Conducted in-depth literature review of current literature regarding networks and collaboration</a:t>
            </a:r>
          </a:p>
          <a:p>
            <a:pPr lvl="1"/>
            <a:r>
              <a:rPr lang="en-US" smtClean="0"/>
              <a:t>Created an interview tool and policy matrix</a:t>
            </a:r>
          </a:p>
          <a:p>
            <a:pPr lvl="1"/>
            <a:r>
              <a:rPr lang="en-US" smtClean="0"/>
              <a:t>Management team sought next steps that would facilitate and guide the team through the grant cycle</a:t>
            </a:r>
          </a:p>
          <a:p>
            <a:endParaRPr lang="en-US" smtClean="0"/>
          </a:p>
          <a:p>
            <a:r>
              <a:rPr lang="en-US" smtClean="0"/>
              <a:t>Sample</a:t>
            </a:r>
          </a:p>
          <a:p>
            <a:pPr lvl="1"/>
            <a:r>
              <a:rPr lang="en-US" smtClean="0"/>
              <a:t>Interviewed all 18 members via phone and in-person, took ~30 minutes per interview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BE0A76C-93AF-4140-AB3C-0806728310D9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How information was used: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Pooled all interviews by question and coded responses based on themes, concepts or findings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Codes were created and used to find any key similarities, thoughts or perspectives of members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Policy matrix was populated by members during the interview and all responses were combined for the final product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514980-72A8-4A05-A97A-1348C10B4F78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Interview Results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Members were asked: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 lvl="1"/>
            <a:r>
              <a:rPr lang="en-US" smtClean="0"/>
              <a:t>What they hope WA NOPRN accomplishes?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pPr lvl="1"/>
            <a:r>
              <a:rPr lang="en-US" smtClean="0"/>
              <a:t>What will entice them to stay for the grant cycle?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pPr lvl="1"/>
            <a:r>
              <a:rPr lang="en-US" smtClean="0"/>
              <a:t>Meeting and communication logistics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pPr lvl="1"/>
            <a:r>
              <a:rPr lang="en-US" smtClean="0"/>
              <a:t>Policy Matrix</a:t>
            </a:r>
          </a:p>
          <a:p>
            <a:pPr lvl="1">
              <a:buFont typeface="Arial" charset="0"/>
              <a:buNone/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A1A6655-B372-436D-8498-3156D69C2480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Interview Key Findings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Work in a collaborative structure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Policy research focus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Engagement in the political process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Opportunities to share work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D40A2F8-0037-4D27-A8BD-0CF1DE7A48AD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Interview Key Findings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Identify specific goals and projects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Relevancy to personal work, skills, and policy agenda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Framing meetings and communications</a:t>
            </a:r>
          </a:p>
          <a:p>
            <a:endParaRPr lang="en-US" smtClean="0"/>
          </a:p>
          <a:p>
            <a:r>
              <a:rPr lang="en-US" smtClean="0"/>
              <a:t>Opportunities to engage students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C9902F0-2CC0-4475-A735-1141BB4354E4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Interview Key Findings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WA NOPRN member policy interest and involvement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Presentation topics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Policy Matrix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EE3AA04-A716-48A5-9470-4451B9EDA580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Development of Recommendations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Reviewed the literature about networks, collaboration, and network engagement</a:t>
            </a:r>
          </a:p>
          <a:p>
            <a:endParaRPr lang="en-US" smtClean="0"/>
          </a:p>
          <a:p>
            <a:r>
              <a:rPr lang="en-US" smtClean="0"/>
              <a:t>Asked for WA NOPRN Leadership Team thoughts, perspectives, needs, and wants for engagement to develop key findings</a:t>
            </a:r>
          </a:p>
          <a:p>
            <a:endParaRPr lang="en-US" smtClean="0"/>
          </a:p>
          <a:p>
            <a:r>
              <a:rPr lang="en-US" smtClean="0"/>
              <a:t>Developed six recommendations for WA NOPRN Management Team to use as they pursue next phase of their grant</a:t>
            </a:r>
          </a:p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7F1A030-BC53-4B26-8D78-C624B7908C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Obesity in America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Obesity rates in America are escalating at an alarming rate</a:t>
            </a:r>
          </a:p>
          <a:p>
            <a:r>
              <a:rPr lang="en-US" smtClean="0"/>
              <a:t>Agreement about overall issue, not about how to solve the problem</a:t>
            </a:r>
          </a:p>
          <a:p>
            <a:r>
              <a:rPr lang="en-US" smtClean="0"/>
              <a:t>Growing recognition that population-based strategies are the most effective obesity prevention measures</a:t>
            </a:r>
          </a:p>
          <a:p>
            <a:pPr lvl="1"/>
            <a:r>
              <a:rPr lang="en-US" sz="2500" smtClean="0"/>
              <a:t>How to measure development and effectiveness of obesity policies?</a:t>
            </a:r>
          </a:p>
          <a:p>
            <a:endParaRPr lang="en-US" sz="2800" smtClean="0"/>
          </a:p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1D4054A-C374-4E69-9B73-4225390F379D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/>
            <a:r>
              <a:rPr lang="en-US" smtClean="0"/>
              <a:t>1)  Conduct a strategic planning exercise</a:t>
            </a:r>
          </a:p>
          <a:p>
            <a:pPr marL="457200" indent="-457200">
              <a:buFont typeface="Wingdings" pitchFamily="2" charset="2"/>
              <a:buNone/>
            </a:pPr>
            <a:endParaRPr lang="en-US" smtClean="0"/>
          </a:p>
          <a:p>
            <a:pPr marL="457200" indent="-457200">
              <a:buFont typeface="Wingdings" pitchFamily="2" charset="2"/>
              <a:buNone/>
            </a:pPr>
            <a:r>
              <a:rPr lang="en-US" smtClean="0"/>
              <a:t>	SWOT Analysis (Strengths, Weaknesses, Opportunities, and Threats)</a:t>
            </a:r>
          </a:p>
          <a:p>
            <a:pPr marL="457200" indent="-457200">
              <a:buFont typeface="Wingdings" pitchFamily="2" charset="2"/>
              <a:buNone/>
            </a:pPr>
            <a:endParaRPr lang="en-US" smtClean="0"/>
          </a:p>
          <a:p>
            <a:pPr marL="1096963" lvl="2" indent="-457200"/>
            <a:r>
              <a:rPr lang="en-US" smtClean="0"/>
              <a:t>Internal </a:t>
            </a:r>
            <a:r>
              <a:rPr lang="en-US" b="1" smtClean="0"/>
              <a:t>Strengths</a:t>
            </a:r>
            <a:r>
              <a:rPr lang="en-US" smtClean="0"/>
              <a:t>:  </a:t>
            </a:r>
          </a:p>
          <a:p>
            <a:pPr marL="1371600" lvl="3" indent="-457200"/>
            <a:r>
              <a:rPr lang="en-US" smtClean="0"/>
              <a:t>Sophisticated and highly experienced Leadership Team, previous member relationships and collaborative, convening power, initial commitment</a:t>
            </a:r>
          </a:p>
          <a:p>
            <a:pPr marL="1371600" lvl="3" indent="-457200">
              <a:buFont typeface="Wingdings" pitchFamily="2" charset="2"/>
              <a:buNone/>
            </a:pPr>
            <a:endParaRPr lang="en-US" smtClean="0"/>
          </a:p>
          <a:p>
            <a:pPr marL="1096963" lvl="2" indent="-457200"/>
            <a:r>
              <a:rPr lang="en-US" smtClean="0"/>
              <a:t>Internal </a:t>
            </a:r>
            <a:r>
              <a:rPr lang="en-US" b="1" smtClean="0"/>
              <a:t>Weaknesses</a:t>
            </a:r>
            <a:r>
              <a:rPr lang="en-US" smtClean="0"/>
              <a:t>:</a:t>
            </a:r>
          </a:p>
          <a:p>
            <a:pPr marL="1371600" lvl="3" indent="-457200"/>
            <a:r>
              <a:rPr lang="en-US" smtClean="0"/>
              <a:t>Time, conflict between own work and Network expectations, commitment to all projects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E4DDDC-A9A4-49A4-9628-55AED2DA8962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/>
            <a:r>
              <a:rPr lang="en-US" smtClean="0"/>
              <a:t>1)  Conduct a strategic planning exercise</a:t>
            </a:r>
          </a:p>
          <a:p>
            <a:pPr marL="457200" indent="-457200"/>
            <a:endParaRPr lang="en-US" smtClean="0"/>
          </a:p>
          <a:p>
            <a:pPr marL="457200" indent="-457200">
              <a:buFont typeface="Wingdings" pitchFamily="2" charset="2"/>
              <a:buNone/>
            </a:pPr>
            <a:r>
              <a:rPr lang="en-US" smtClean="0"/>
              <a:t>	SWOT Analysis (Strengths, Weaknesses, Opportunities, and Threats)</a:t>
            </a:r>
          </a:p>
          <a:p>
            <a:pPr marL="457200" indent="-457200">
              <a:buFont typeface="Wingdings" pitchFamily="2" charset="2"/>
              <a:buNone/>
            </a:pPr>
            <a:endParaRPr lang="en-US" smtClean="0"/>
          </a:p>
          <a:p>
            <a:pPr marL="1096963" lvl="2" indent="-457200"/>
            <a:r>
              <a:rPr lang="en-US" smtClean="0"/>
              <a:t>External </a:t>
            </a:r>
            <a:r>
              <a:rPr lang="en-US" b="1" smtClean="0"/>
              <a:t>Opportunities</a:t>
            </a:r>
            <a:r>
              <a:rPr lang="en-US" smtClean="0"/>
              <a:t>:</a:t>
            </a:r>
          </a:p>
          <a:p>
            <a:pPr marL="1371600" lvl="3" indent="-457200"/>
            <a:r>
              <a:rPr lang="en-US" smtClean="0"/>
              <a:t>Politically feasible and popular topic, current funding, collaborative structure</a:t>
            </a:r>
          </a:p>
          <a:p>
            <a:pPr marL="1371600" lvl="3" indent="-457200">
              <a:buFont typeface="Wingdings" pitchFamily="2" charset="2"/>
              <a:buNone/>
            </a:pPr>
            <a:endParaRPr lang="en-US" smtClean="0"/>
          </a:p>
          <a:p>
            <a:pPr marL="1096963" lvl="2" indent="-457200"/>
            <a:r>
              <a:rPr lang="en-US" smtClean="0"/>
              <a:t>External </a:t>
            </a:r>
            <a:r>
              <a:rPr lang="en-US" b="1" smtClean="0"/>
              <a:t>Threats</a:t>
            </a:r>
            <a:r>
              <a:rPr lang="en-US" smtClean="0"/>
              <a:t>:</a:t>
            </a:r>
          </a:p>
          <a:p>
            <a:pPr marL="1371600" lvl="3" indent="-457200"/>
            <a:r>
              <a:rPr lang="en-US" smtClean="0"/>
              <a:t>Economic priorities, shifting national focus, big industry 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D83DC8C-323C-4ADB-B8B1-54BE4BAC9153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/>
            <a:r>
              <a:rPr lang="en-US" smtClean="0"/>
              <a:t>2)  Establish team commitment</a:t>
            </a:r>
          </a:p>
          <a:p>
            <a:pPr marL="822325" lvl="1" indent="-457200"/>
            <a:endParaRPr lang="en-US" smtClean="0"/>
          </a:p>
          <a:p>
            <a:pPr marL="822325" lvl="1" indent="-457200"/>
            <a:r>
              <a:rPr lang="en-US" smtClean="0"/>
              <a:t>Expectations of team, overall commitment, framework for specific project involvement</a:t>
            </a:r>
          </a:p>
          <a:p>
            <a:pPr marL="822325" lvl="1" indent="-457200"/>
            <a:endParaRPr lang="en-US" smtClean="0"/>
          </a:p>
          <a:p>
            <a:pPr marL="822325" lvl="1" indent="-457200"/>
            <a:r>
              <a:rPr lang="en-US" smtClean="0"/>
              <a:t>Management Team ability to facilitate communication and interaction between members</a:t>
            </a:r>
          </a:p>
          <a:p>
            <a:pPr marL="822325" lvl="1" indent="-457200"/>
            <a:endParaRPr lang="en-US" smtClean="0"/>
          </a:p>
          <a:p>
            <a:pPr marL="822325" lvl="1" indent="-457200"/>
            <a:r>
              <a:rPr lang="en-US" smtClean="0"/>
              <a:t>Establish sub-groups or topic areas to create buy-in and ownership</a:t>
            </a:r>
          </a:p>
          <a:p>
            <a:pPr marL="457200" indent="-457200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5BB4C19-8841-4D9F-9361-133B3A63EC07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457200" indent="-45720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3)  Identify specific projects</a:t>
            </a:r>
          </a:p>
          <a:p>
            <a:pPr marL="822960" lvl="1" indent="-45720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822960" lvl="1" indent="-4572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This will establish purpose, goals and member roles</a:t>
            </a:r>
          </a:p>
          <a:p>
            <a:pPr marL="822960" lvl="1" indent="-45720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822960" lvl="1" indent="-4572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Assess members’ interests and current work in WA Policy Matrix to identify relevant projects</a:t>
            </a:r>
          </a:p>
          <a:p>
            <a:pPr marL="822960" lvl="1" indent="-45720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822960" lvl="1" indent="-4572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This will assist in establishing sub-groups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567A1F0-2464-414D-ADB0-71FE2EEE765A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/>
            <a:r>
              <a:rPr lang="en-US" smtClean="0"/>
              <a:t>4)  Presentation Topics with high interest</a:t>
            </a:r>
          </a:p>
          <a:p>
            <a:pPr marL="822325" lvl="1" indent="-457200"/>
            <a:r>
              <a:rPr lang="en-US" smtClean="0"/>
              <a:t>“</a:t>
            </a:r>
            <a:r>
              <a:rPr lang="en-US" i="1" smtClean="0"/>
              <a:t>Models and frameworks for policy development and implementation</a:t>
            </a:r>
            <a:r>
              <a:rPr lang="en-US" smtClean="0"/>
              <a:t>” and “</a:t>
            </a:r>
            <a:r>
              <a:rPr lang="en-US" i="1" smtClean="0"/>
              <a:t>Methods for assessing policy development</a:t>
            </a:r>
            <a:r>
              <a:rPr lang="en-US" smtClean="0"/>
              <a:t>” possible presentations and/or informational sessions to get members at same level of policy understanding</a:t>
            </a:r>
          </a:p>
          <a:p>
            <a:pPr marL="822325" lvl="1" indent="-457200"/>
            <a:r>
              <a:rPr lang="en-US" smtClean="0"/>
              <a:t>“</a:t>
            </a:r>
            <a:r>
              <a:rPr lang="en-US" i="1" smtClean="0"/>
              <a:t>Results of extant research</a:t>
            </a:r>
            <a:r>
              <a:rPr lang="en-US" smtClean="0"/>
              <a:t>” – add to WA Policy Matrix and present if pertinent to specific research project</a:t>
            </a:r>
          </a:p>
          <a:p>
            <a:pPr marL="822325" lvl="1" indent="-457200"/>
            <a:r>
              <a:rPr lang="en-US" smtClean="0"/>
              <a:t>“</a:t>
            </a:r>
            <a:r>
              <a:rPr lang="en-US" i="1" smtClean="0"/>
              <a:t>Potential collaborative grants</a:t>
            </a:r>
            <a:r>
              <a:rPr lang="en-US" smtClean="0"/>
              <a:t>” – meet if necessary, discuss, conference calls, pursue when applicable as whole group or sub-groups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10EDFCC-9215-4CF2-B5E1-A3001CF3F6A5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/>
            <a:r>
              <a:rPr lang="en-US" smtClean="0"/>
              <a:t>5)  Define WA NOPRN relationship with policy makers</a:t>
            </a:r>
          </a:p>
          <a:p>
            <a:pPr marL="822325" lvl="1" indent="-457200"/>
            <a:endParaRPr lang="en-US" smtClean="0"/>
          </a:p>
          <a:p>
            <a:pPr marL="822325" lvl="1" indent="-457200"/>
            <a:r>
              <a:rPr lang="en-US" smtClean="0"/>
              <a:t>Should they be a part of WA NOPRN?</a:t>
            </a:r>
          </a:p>
          <a:p>
            <a:pPr marL="822325" lvl="1" indent="-457200"/>
            <a:endParaRPr lang="en-US" smtClean="0"/>
          </a:p>
          <a:p>
            <a:pPr marL="822325" lvl="1" indent="-457200"/>
            <a:r>
              <a:rPr lang="en-US" smtClean="0"/>
              <a:t>Is this an advocacy group?</a:t>
            </a:r>
          </a:p>
          <a:p>
            <a:pPr marL="822325" lvl="1" indent="-457200"/>
            <a:endParaRPr lang="en-US" smtClean="0"/>
          </a:p>
          <a:p>
            <a:pPr marL="822325" lvl="1" indent="-457200"/>
            <a:r>
              <a:rPr lang="en-US" smtClean="0"/>
              <a:t>Clarify for members their role in relation to policy makers and when it is appropriate to invite policy makers to the table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DEF5231-4CB0-4F93-8551-874D69AC706C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/>
            <a:r>
              <a:rPr lang="en-US" smtClean="0"/>
              <a:t>6)  WA NOPRN Policy Matrix next steps</a:t>
            </a:r>
          </a:p>
          <a:p>
            <a:pPr marL="822325" lvl="1" indent="-457200"/>
            <a:endParaRPr lang="en-US" smtClean="0"/>
          </a:p>
          <a:p>
            <a:pPr marL="822325" lvl="1" indent="-457200"/>
            <a:r>
              <a:rPr lang="en-US" smtClean="0"/>
              <a:t>Fluid document</a:t>
            </a:r>
          </a:p>
          <a:p>
            <a:pPr marL="822325" lvl="1" indent="-457200"/>
            <a:endParaRPr lang="en-US" smtClean="0"/>
          </a:p>
          <a:p>
            <a:pPr marL="822325" lvl="1" indent="-457200"/>
            <a:r>
              <a:rPr lang="en-US" smtClean="0"/>
              <a:t>Update on a regular basis with members feedback</a:t>
            </a:r>
          </a:p>
          <a:p>
            <a:pPr marL="822325" lvl="1" indent="-457200"/>
            <a:endParaRPr lang="en-US" smtClean="0"/>
          </a:p>
          <a:p>
            <a:pPr marL="822325" lvl="1" indent="-457200"/>
            <a:r>
              <a:rPr lang="en-US" smtClean="0"/>
              <a:t>Use statewide advocacy skills and information to continually populate and keep up to date</a:t>
            </a:r>
          </a:p>
          <a:p>
            <a:pPr marL="822325" lvl="1" indent="-457200"/>
            <a:endParaRPr lang="en-US" smtClean="0"/>
          </a:p>
          <a:p>
            <a:pPr marL="822325" lvl="1" indent="-457200"/>
            <a:r>
              <a:rPr lang="en-US" smtClean="0"/>
              <a:t>Opportunities to add other components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25FB740-EBD5-433F-B70D-2DD26BC8537B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Conclusions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WA NOPRN addressing a “wicked problem” from a collaborative vantage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Collaborative partnerships are a known and reliable structure to move solutions and ideas forward 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In order to be successful a collaborative needs:</a:t>
            </a:r>
          </a:p>
          <a:p>
            <a:pPr lvl="1"/>
            <a:r>
              <a:rPr lang="en-US" smtClean="0"/>
              <a:t>Strong leadership, trust, purpose, strategic planning, and enthusiasm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2900E6-307A-41E9-AF00-CAED119D57E4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Conclusions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Project offers:</a:t>
            </a:r>
          </a:p>
          <a:p>
            <a:pPr lvl="1"/>
            <a:r>
              <a:rPr lang="en-US" smtClean="0"/>
              <a:t>Current literature and background on components of successful collaborative</a:t>
            </a:r>
          </a:p>
          <a:p>
            <a:pPr lvl="1"/>
            <a:r>
              <a:rPr lang="en-US" smtClean="0"/>
              <a:t>WA NOPRN wants and needs to be thriving</a:t>
            </a:r>
          </a:p>
          <a:p>
            <a:pPr lvl="1"/>
            <a:r>
              <a:rPr lang="en-US" smtClean="0"/>
              <a:t>Current list of policy involvements and interests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Overwhelming participation in interviews and completion of WA Policy Matrix</a:t>
            </a:r>
          </a:p>
          <a:p>
            <a:endParaRPr lang="en-US" smtClean="0"/>
          </a:p>
          <a:p>
            <a:r>
              <a:rPr lang="en-US" smtClean="0"/>
              <a:t>Unique and exciting position to frame nutrition and obesity policy research locally and nationally</a:t>
            </a:r>
          </a:p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C709C0A-71C4-49B1-8245-F1C76C8F1E4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Questions?</a:t>
            </a:r>
          </a:p>
        </p:txBody>
      </p:sp>
      <p:sp>
        <p:nvSpPr>
          <p:cNvPr id="36867" name="Subtitle 6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Problem Statement &amp; Purpose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mtClean="0"/>
              <a:t>If policy and environmental change are the preferred modes of prevention, need evidence as to why and how they work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Arial" charset="0"/>
              <a:buChar char="•"/>
            </a:pPr>
            <a:r>
              <a:rPr lang="en-US" smtClean="0"/>
              <a:t>Washington National Obesity Policy Research Network (WA NOPRN) aims to address obesity policy research by combining academic and professional experts from around the state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Arial" charset="0"/>
              <a:buChar char="•"/>
            </a:pPr>
            <a:r>
              <a:rPr lang="en-US" smtClean="0"/>
              <a:t>Best way to engage and motivate WA NOPRN members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7D1C4CF-F393-4308-8902-E63D164313F5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Research Questions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RQ1:  What are the best methods for network engagement and motivation in a collaborative structure?</a:t>
            </a:r>
          </a:p>
          <a:p>
            <a:endParaRPr lang="en-US" smtClean="0"/>
          </a:p>
          <a:p>
            <a:r>
              <a:rPr lang="en-US" smtClean="0"/>
              <a:t>RQ2:  What are WA NOPRN members’ reasons for engagement?</a:t>
            </a:r>
          </a:p>
          <a:p>
            <a:endParaRPr lang="en-US" smtClean="0"/>
          </a:p>
          <a:p>
            <a:r>
              <a:rPr lang="en-US" smtClean="0"/>
              <a:t>RQ3:  What are nutrition and obesity research areas of interest and collaboration for WA NOPRN members?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2987C83-4B2B-46D7-9ECC-D58960DB715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Washington National Obesity Policy Research Network (WA NOPRN)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CDC funded WA NOPRN for 3 years along with 4 other universities</a:t>
            </a:r>
          </a:p>
          <a:p>
            <a:r>
              <a:rPr lang="en-US" smtClean="0"/>
              <a:t>Initiated in Fall of 2009</a:t>
            </a:r>
          </a:p>
          <a:p>
            <a:r>
              <a:rPr lang="en-US" smtClean="0"/>
              <a:t>Established collaborative of academic, public health, agriculture, and community stakeholders to plan and conduct research that will inform the policy activities of state and local nutrition and obesity prevention programs</a:t>
            </a:r>
          </a:p>
          <a:p>
            <a:r>
              <a:rPr lang="en-US" smtClean="0"/>
              <a:t>Pilot project:  Food-labeling programs in three local health departments</a:t>
            </a:r>
          </a:p>
          <a:p>
            <a:r>
              <a:rPr lang="en-US" smtClean="0"/>
              <a:t>Management Team and 18 member Leadership Team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1808301-316B-4635-A2C9-472BD27B2FF8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Literature Review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Literature most relevant to WA NOPRN and the purposes of this project are: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 lvl="1"/>
            <a:r>
              <a:rPr lang="en-US" smtClean="0"/>
              <a:t>Network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Wicked Problems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Collaboration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Strategic Planning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Need for nutrition and obesity policy research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BE9E834-8317-4241-BCFC-CF9521C8CCD1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Network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Most common term used by scholars in the field</a:t>
            </a:r>
          </a:p>
          <a:p>
            <a:r>
              <a:rPr lang="en-US" smtClean="0"/>
              <a:t>Collaborative structure, multi-organizational arrangements put together to solve problems, knowledge transfer and discussion </a:t>
            </a:r>
          </a:p>
          <a:p>
            <a:r>
              <a:rPr lang="en-US" smtClean="0"/>
              <a:t>Leading authors include:</a:t>
            </a:r>
          </a:p>
          <a:p>
            <a:pPr lvl="1"/>
            <a:r>
              <a:rPr lang="en-US" smtClean="0"/>
              <a:t>Robert Agranoff, Michael McGuire, Laurance O’Toole, Jr., Keith Provan, H. Brinton Milaward</a:t>
            </a:r>
          </a:p>
          <a:p>
            <a:r>
              <a:rPr lang="en-US" smtClean="0"/>
              <a:t>A network brings together individuals or groups of organizations to tackle a problem as an assembly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3CEBA2D-FB67-4A3C-A40A-E7933498ED63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Wicked Problems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Networks are a result of groups coming together to solve a problem</a:t>
            </a:r>
          </a:p>
          <a:p>
            <a:r>
              <a:rPr lang="en-US" smtClean="0"/>
              <a:t>“Wicked Problem” is a problem with no solution, or one that only has temporary resolutions and to solve one component only leads to another problem (Agranoff and McGuire, 2001)</a:t>
            </a:r>
          </a:p>
          <a:p>
            <a:r>
              <a:rPr lang="en-US" smtClean="0"/>
              <a:t>Wicked problems require collaborative capacity</a:t>
            </a:r>
          </a:p>
          <a:p>
            <a:r>
              <a:rPr lang="en-US" smtClean="0"/>
              <a:t>Obesity could be classified as a wicked problem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D7A0267-16A5-4BA0-B6DE-88EF0D0D54F8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Collaboration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Key element in successful partnerships is collaboration</a:t>
            </a:r>
          </a:p>
          <a:p>
            <a:endParaRPr lang="en-US" smtClean="0"/>
          </a:p>
          <a:p>
            <a:r>
              <a:rPr lang="en-US" smtClean="0"/>
              <a:t>Collaborative structure:</a:t>
            </a:r>
          </a:p>
          <a:p>
            <a:pPr lvl="1"/>
            <a:r>
              <a:rPr lang="en-US" smtClean="0"/>
              <a:t>Framing, mobilizing, synthesizing, flexibility, accountability, trust, history of cooperation</a:t>
            </a:r>
          </a:p>
          <a:p>
            <a:pPr lvl="1"/>
            <a:r>
              <a:rPr lang="en-US" smtClean="0"/>
              <a:t>Engagement:  </a:t>
            </a:r>
          </a:p>
          <a:p>
            <a:pPr lvl="2"/>
            <a:r>
              <a:rPr lang="en-US" smtClean="0"/>
              <a:t>Efficiency</a:t>
            </a:r>
          </a:p>
          <a:p>
            <a:pPr lvl="2"/>
            <a:r>
              <a:rPr lang="en-US" smtClean="0"/>
              <a:t>Partner Contributions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3A75AE2-FB23-4543-BA9E-B55A023DFC02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588</TotalTime>
  <Words>1915</Words>
  <Application>Microsoft Office PowerPoint</Application>
  <PresentationFormat>On-screen Show (4:3)</PresentationFormat>
  <Paragraphs>330</Paragraphs>
  <Slides>29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Century Schoolbook</vt:lpstr>
      <vt:lpstr>Wingdings</vt:lpstr>
      <vt:lpstr>Wingdings 2</vt:lpstr>
      <vt:lpstr>Calibri</vt:lpstr>
      <vt:lpstr>Oriel</vt:lpstr>
      <vt:lpstr>Washington National Nutrition and Obesity Policy Research Network (WA NOPRN):  Assessment and Recommended Next Steps</vt:lpstr>
      <vt:lpstr>Obesity in America</vt:lpstr>
      <vt:lpstr>Problem Statement &amp; Purpose</vt:lpstr>
      <vt:lpstr>Research Questions</vt:lpstr>
      <vt:lpstr>Washington National Obesity Policy Research Network (WA NOPRN)</vt:lpstr>
      <vt:lpstr>Literature Review</vt:lpstr>
      <vt:lpstr>Network</vt:lpstr>
      <vt:lpstr>Wicked Problems</vt:lpstr>
      <vt:lpstr>Collaboration</vt:lpstr>
      <vt:lpstr>Collaboration</vt:lpstr>
      <vt:lpstr>Strategic Planning</vt:lpstr>
      <vt:lpstr>Need for Nutrition and Obesity Policy Research</vt:lpstr>
      <vt:lpstr>Methods</vt:lpstr>
      <vt:lpstr>Methods</vt:lpstr>
      <vt:lpstr>Interview Results</vt:lpstr>
      <vt:lpstr>Interview Key Findings</vt:lpstr>
      <vt:lpstr>Interview Key Findings</vt:lpstr>
      <vt:lpstr>Interview Key Findings</vt:lpstr>
      <vt:lpstr>Development of Recommendations</vt:lpstr>
      <vt:lpstr>Recommendations</vt:lpstr>
      <vt:lpstr>Recommendations</vt:lpstr>
      <vt:lpstr>Recommendations</vt:lpstr>
      <vt:lpstr>Recommendations</vt:lpstr>
      <vt:lpstr>Recommendations</vt:lpstr>
      <vt:lpstr>Recommendations</vt:lpstr>
      <vt:lpstr>Recommendations</vt:lpstr>
      <vt:lpstr>Conclusions</vt:lpstr>
      <vt:lpstr>Conclusions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dvarda</dc:creator>
  <cp:lastModifiedBy>Mary</cp:lastModifiedBy>
  <cp:revision>56</cp:revision>
  <dcterms:created xsi:type="dcterms:W3CDTF">2008-11-17T04:13:37Z</dcterms:created>
  <dcterms:modified xsi:type="dcterms:W3CDTF">2010-12-20T20:22:53Z</dcterms:modified>
</cp:coreProperties>
</file>