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Default Extension="docx" ContentType="application/vnd.openxmlformats-officedocument.wordprocessingml.document"/>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0"/>
  </p:notesMasterIdLst>
  <p:sldIdLst>
    <p:sldId id="283" r:id="rId2"/>
    <p:sldId id="289" r:id="rId3"/>
    <p:sldId id="257" r:id="rId4"/>
    <p:sldId id="290" r:id="rId5"/>
    <p:sldId id="291" r:id="rId6"/>
    <p:sldId id="292" r:id="rId7"/>
    <p:sldId id="293" r:id="rId8"/>
    <p:sldId id="294" r:id="rId9"/>
    <p:sldId id="256" r:id="rId10"/>
    <p:sldId id="259" r:id="rId11"/>
    <p:sldId id="301" r:id="rId12"/>
    <p:sldId id="298" r:id="rId13"/>
    <p:sldId id="299" r:id="rId14"/>
    <p:sldId id="282" r:id="rId15"/>
    <p:sldId id="266" r:id="rId16"/>
    <p:sldId id="267" r:id="rId17"/>
    <p:sldId id="268" r:id="rId18"/>
    <p:sldId id="269" r:id="rId19"/>
    <p:sldId id="270" r:id="rId20"/>
    <p:sldId id="271" r:id="rId21"/>
    <p:sldId id="272" r:id="rId22"/>
    <p:sldId id="273" r:id="rId23"/>
    <p:sldId id="275" r:id="rId24"/>
    <p:sldId id="274" r:id="rId25"/>
    <p:sldId id="276" r:id="rId26"/>
    <p:sldId id="277" r:id="rId27"/>
    <p:sldId id="278" r:id="rId28"/>
    <p:sldId id="279" r:id="rId29"/>
    <p:sldId id="280" r:id="rId30"/>
    <p:sldId id="281" r:id="rId31"/>
    <p:sldId id="305" r:id="rId32"/>
    <p:sldId id="304" r:id="rId33"/>
    <p:sldId id="303" r:id="rId34"/>
    <p:sldId id="302" r:id="rId35"/>
    <p:sldId id="262" r:id="rId36"/>
    <p:sldId id="263" r:id="rId37"/>
    <p:sldId id="264" r:id="rId38"/>
    <p:sldId id="265" r:id="rId3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8B4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362" autoAdjust="0"/>
  </p:normalViewPr>
  <p:slideViewPr>
    <p:cSldViewPr>
      <p:cViewPr>
        <p:scale>
          <a:sx n="70" d="100"/>
          <a:sy n="70" d="100"/>
        </p:scale>
        <p:origin x="-1164" y="-7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51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8" rIns="93177" bIns="4658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8" rIns="93177" bIns="46588" rtlCol="0"/>
          <a:lstStyle>
            <a:lvl1pPr algn="r" fontAlgn="auto">
              <a:spcBef>
                <a:spcPts val="0"/>
              </a:spcBef>
              <a:spcAft>
                <a:spcPts val="0"/>
              </a:spcAft>
              <a:defRPr sz="1200">
                <a:latin typeface="+mn-lt"/>
              </a:defRPr>
            </a:lvl1pPr>
          </a:lstStyle>
          <a:p>
            <a:pPr>
              <a:defRPr/>
            </a:pPr>
            <a:fld id="{69249A26-067C-4D0D-8FEC-64240663B7C5}" type="datetimeFigureOut">
              <a:rPr lang="en-US"/>
              <a:pPr>
                <a:defRPr/>
              </a:pPr>
              <a:t>12/8/2010</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7" tIns="46588" rIns="93177" bIns="46588"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8" rIns="93177" bIns="4658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8" rIns="93177" bIns="46588"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8" rIns="93177" bIns="46588" rtlCol="0" anchor="b"/>
          <a:lstStyle>
            <a:lvl1pPr algn="r" fontAlgn="auto">
              <a:spcBef>
                <a:spcPts val="0"/>
              </a:spcBef>
              <a:spcAft>
                <a:spcPts val="0"/>
              </a:spcAft>
              <a:defRPr sz="1200">
                <a:latin typeface="+mn-lt"/>
              </a:defRPr>
            </a:lvl1pPr>
          </a:lstStyle>
          <a:p>
            <a:pPr>
              <a:defRPr/>
            </a:pPr>
            <a:fld id="{42E60A0B-5F35-4C53-B437-DEDEB632EA0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08B4E29-5948-464B-BEAA-564CF7FE41C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Definition: Collecting information includes collecting new data, compiling data from existing sources, and/or holding community forums and focus groups to assess public opinion or gauge readiness and will of decision makers to consider the PES change. </a:t>
            </a:r>
            <a:r>
              <a:rPr lang="en-US" b="1" smtClean="0"/>
              <a:t>The information might be used to refine planned PES changes, to engage stakeholders, or educate policy makers</a:t>
            </a:r>
            <a:r>
              <a:rPr lang="en-US" smtClean="0"/>
              <a:t>. </a:t>
            </a:r>
          </a:p>
          <a:p>
            <a:pPr eaLnBrk="1" hangingPunct="1">
              <a:spcBef>
                <a:spcPct val="0"/>
              </a:spcBef>
            </a:pPr>
            <a:r>
              <a:rPr lang="en-US" smtClean="0"/>
              <a:t> </a:t>
            </a:r>
          </a:p>
          <a:p>
            <a:pPr eaLnBrk="1" hangingPunct="1">
              <a:spcBef>
                <a:spcPct val="0"/>
              </a:spcBef>
            </a:pPr>
            <a:r>
              <a:rPr lang="en-US" smtClean="0"/>
              <a:t>Example: Staff work with neighborhood partners to survey 400 residents and map out destinations that residents say they want to be able to walk to. (Note: the map will be used in the policy formulation domain to help refine plans for PES change by determining where to install new sidewalks.)</a:t>
            </a:r>
          </a:p>
          <a:p>
            <a:pPr eaLnBrk="1" hangingPunct="1">
              <a:spcBef>
                <a:spcPct val="0"/>
              </a:spcBef>
            </a:pPr>
            <a:r>
              <a:rPr lang="en-US" b="1" smtClean="0"/>
              <a:t> </a:t>
            </a:r>
            <a:endParaRPr lang="en-US" smtClean="0"/>
          </a:p>
          <a:p>
            <a:pPr eaLnBrk="1" hangingPunct="1">
              <a:spcBef>
                <a:spcPct val="0"/>
              </a:spcBef>
            </a:pPr>
            <a:r>
              <a:rPr lang="en-US" b="1" smtClean="0"/>
              <a:t/>
            </a:r>
            <a:br>
              <a:rPr lang="en-US" b="1" smtClean="0"/>
            </a:br>
            <a:r>
              <a:rPr lang="en-US" b="1" smtClean="0"/>
              <a:t> </a:t>
            </a:r>
            <a:endParaRPr lang="en-US"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CC387B-51B3-491B-ABFE-993FF48FC637}"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Definition: Includes the name, sector, and roles of partners that help your leadership team do the work (this may be added as an attachment if you do not have enough room). </a:t>
            </a:r>
          </a:p>
          <a:p>
            <a:pPr eaLnBrk="1" hangingPunct="1">
              <a:spcBef>
                <a:spcPct val="0"/>
              </a:spcBef>
            </a:pPr>
            <a:r>
              <a:rPr lang="en-US" smtClean="0"/>
              <a:t> </a:t>
            </a:r>
          </a:p>
          <a:p>
            <a:pPr eaLnBrk="1" hangingPunct="1">
              <a:spcBef>
                <a:spcPct val="0"/>
              </a:spcBef>
            </a:pPr>
            <a:r>
              <a:rPr lang="en-US" smtClean="0"/>
              <a:t>Example: For a community garden project, potential partners might include the LHJ, university extension service, and local food policy council.</a:t>
            </a:r>
          </a:p>
          <a:p>
            <a:pPr eaLnBrk="1" hangingPunct="1">
              <a:spcBef>
                <a:spcPct val="0"/>
              </a:spcBef>
            </a:pPr>
            <a:endParaRPr lang="en-US"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01746C-6C26-4FCD-8023-66DB5E0196CE}"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Definition: Briefly describe activities undertaken by your partners such as partnership recruitment, develop infrastructure, and raise funds to support policy development, implementation and evaluation. Note: Do not include activities reported elsewhere on the form such as collecting information, refining the desired PES change, engage stakeholders, educate policy makers, providing technical assistance or monitoring implementation, and evaluation. </a:t>
            </a:r>
          </a:p>
          <a:p>
            <a:pPr eaLnBrk="1" hangingPunct="1">
              <a:spcBef>
                <a:spcPct val="0"/>
              </a:spcBef>
            </a:pPr>
            <a:r>
              <a:rPr lang="en-US" smtClean="0"/>
              <a:t> </a:t>
            </a:r>
          </a:p>
          <a:p>
            <a:pPr eaLnBrk="1" hangingPunct="1">
              <a:spcBef>
                <a:spcPct val="0"/>
              </a:spcBef>
            </a:pPr>
            <a:r>
              <a:rPr lang="en-US" smtClean="0"/>
              <a:t> </a:t>
            </a:r>
          </a:p>
          <a:p>
            <a:pPr eaLnBrk="1" hangingPunct="1">
              <a:spcBef>
                <a:spcPct val="0"/>
              </a:spcBef>
            </a:pPr>
            <a:r>
              <a:rPr lang="en-US" smtClean="0"/>
              <a:t>Example: Mobilize youth to help assess current tobacco advertising (note: </a:t>
            </a:r>
            <a:r>
              <a:rPr lang="en-US" b="1" smtClean="0"/>
              <a:t>the details of data collection, analysis and results would be reported under “collecting information relevant to the issue” in the problem identification domain).</a:t>
            </a:r>
          </a:p>
          <a:p>
            <a:pPr eaLnBrk="1" hangingPunct="1">
              <a:spcBef>
                <a:spcPct val="0"/>
              </a:spcBef>
            </a:pPr>
            <a:endParaRPr lang="en-US"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7A053B1-9EB5-4AAA-A6F4-6B034C4B222A}"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have you done to develop or refine the desired PES change?</a:t>
            </a:r>
          </a:p>
          <a:p>
            <a:pPr eaLnBrk="1" hangingPunct="1">
              <a:spcBef>
                <a:spcPct val="0"/>
              </a:spcBef>
            </a:pPr>
            <a:r>
              <a:rPr lang="en-US" smtClean="0"/>
              <a:t> </a:t>
            </a:r>
          </a:p>
          <a:p>
            <a:pPr eaLnBrk="1" hangingPunct="1">
              <a:spcBef>
                <a:spcPct val="0"/>
              </a:spcBef>
            </a:pPr>
            <a:r>
              <a:rPr lang="en-US" smtClean="0"/>
              <a:t>Definition: As you move through the domains of policy development, you will probably make modifications and add detail to the PES change stated in the heading of your report form. </a:t>
            </a:r>
          </a:p>
          <a:p>
            <a:pPr eaLnBrk="1" hangingPunct="1">
              <a:spcBef>
                <a:spcPct val="0"/>
              </a:spcBef>
            </a:pPr>
            <a:r>
              <a:rPr lang="en-US" smtClean="0"/>
              <a:t> </a:t>
            </a:r>
          </a:p>
          <a:p>
            <a:pPr eaLnBrk="1" hangingPunct="1">
              <a:spcBef>
                <a:spcPct val="0"/>
              </a:spcBef>
            </a:pPr>
            <a:r>
              <a:rPr lang="en-US" smtClean="0"/>
              <a:t>Example: The original PES change stated “Establish two community gardens”.  Reported actions to refine the PES change include: “Based on assessment, proposed that the Hillyard neighborhood be prioritized for community gardens, because low income residents would benefit the most.” </a:t>
            </a:r>
          </a:p>
          <a:p>
            <a:pPr eaLnBrk="1" hangingPunct="1">
              <a:spcBef>
                <a:spcPct val="0"/>
              </a:spcBef>
            </a:pPr>
            <a:endParaRPr lang="en-US"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C50B01-4F76-4B96-92F5-14970EA1FC1A}"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Who are your stakeholders?</a:t>
            </a:r>
          </a:p>
          <a:p>
            <a:pPr eaLnBrk="1" hangingPunct="1">
              <a:spcBef>
                <a:spcPct val="0"/>
              </a:spcBef>
            </a:pPr>
            <a:r>
              <a:rPr lang="en-US" smtClean="0"/>
              <a:t> </a:t>
            </a:r>
          </a:p>
          <a:p>
            <a:pPr eaLnBrk="1" hangingPunct="1">
              <a:spcBef>
                <a:spcPct val="0"/>
              </a:spcBef>
            </a:pPr>
            <a:r>
              <a:rPr lang="en-US" smtClean="0"/>
              <a:t>Definition: Stakeholders are those individuals and groups who are affected by the PES problem and who might  benefit from the PES change. The leadership team will want to reach out to stakeholders to raise their awareness of the problem, and get their support for the proposed PES change. </a:t>
            </a:r>
          </a:p>
          <a:p>
            <a:pPr eaLnBrk="1" hangingPunct="1">
              <a:spcBef>
                <a:spcPct val="0"/>
              </a:spcBef>
            </a:pPr>
            <a:r>
              <a:rPr lang="en-US" smtClean="0"/>
              <a:t> </a:t>
            </a:r>
          </a:p>
          <a:p>
            <a:pPr eaLnBrk="1" hangingPunct="1">
              <a:spcBef>
                <a:spcPct val="0"/>
              </a:spcBef>
            </a:pPr>
            <a:r>
              <a:rPr lang="en-US" smtClean="0"/>
              <a:t>Example: For proposed changes to the Growth Management Act pertaining to school siting, stakeholders would include parents, students, and community residents.</a:t>
            </a:r>
          </a:p>
          <a:p>
            <a:pPr eaLnBrk="1" hangingPunct="1">
              <a:spcBef>
                <a:spcPct val="0"/>
              </a:spcBef>
            </a:pPr>
            <a:endParaRPr lang="en-US"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0D265F-9AB5-497A-B7EC-AC7C7A259077}"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have you done to engage stakeholders and the general public in supporting the proposal?</a:t>
            </a:r>
          </a:p>
          <a:p>
            <a:pPr eaLnBrk="1" hangingPunct="1">
              <a:spcBef>
                <a:spcPct val="0"/>
              </a:spcBef>
            </a:pPr>
            <a:r>
              <a:rPr lang="en-US" smtClean="0"/>
              <a:t> </a:t>
            </a:r>
          </a:p>
          <a:p>
            <a:pPr eaLnBrk="1" hangingPunct="1">
              <a:spcBef>
                <a:spcPct val="0"/>
              </a:spcBef>
            </a:pPr>
            <a:r>
              <a:rPr lang="en-US" smtClean="0"/>
              <a:t>Definition: Actions could include presentations to community groups, holding events to call attention to community problems and need for policy solutions,  and communicating to the public through various media. </a:t>
            </a:r>
          </a:p>
          <a:p>
            <a:pPr eaLnBrk="1" hangingPunct="1">
              <a:spcBef>
                <a:spcPct val="0"/>
              </a:spcBef>
            </a:pPr>
            <a:r>
              <a:rPr lang="en-US" smtClean="0"/>
              <a:t> </a:t>
            </a:r>
          </a:p>
          <a:p>
            <a:pPr eaLnBrk="1" hangingPunct="1">
              <a:spcBef>
                <a:spcPct val="0"/>
              </a:spcBef>
            </a:pPr>
            <a:r>
              <a:rPr lang="en-US" smtClean="0"/>
              <a:t>Example: To engage the interest of neighborhood residents in proposal to the regional transportation organization to adopt a Master Bicycle Plan, representatives from the National Complete Streets organization presented information on how policy makers, city and planners and transportation officials needed to work together to improve bikability. </a:t>
            </a:r>
          </a:p>
          <a:p>
            <a:pPr eaLnBrk="1" hangingPunct="1">
              <a:spcBef>
                <a:spcPct val="0"/>
              </a:spcBef>
            </a:pPr>
            <a:endParaRPr lang="en-US" smtClean="0"/>
          </a:p>
          <a:p>
            <a:pPr eaLnBrk="1" hangingPunct="1">
              <a:spcBef>
                <a:spcPct val="0"/>
              </a:spcBef>
            </a:pPr>
            <a:endParaRPr lang="en-US"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AF25EC-524A-4C02-BCB4-0A3A906FDD80}"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Who are the policy or decisionmakers?  </a:t>
            </a:r>
          </a:p>
          <a:p>
            <a:pPr eaLnBrk="1" hangingPunct="1">
              <a:spcBef>
                <a:spcPct val="0"/>
              </a:spcBef>
            </a:pPr>
            <a:r>
              <a:rPr lang="en-US" smtClean="0"/>
              <a:t> </a:t>
            </a:r>
          </a:p>
          <a:p>
            <a:pPr eaLnBrk="1" hangingPunct="1">
              <a:spcBef>
                <a:spcPct val="0"/>
              </a:spcBef>
            </a:pPr>
            <a:r>
              <a:rPr lang="en-US" smtClean="0"/>
              <a:t>Definition: Policymakers are people who have the power to allow or prevent a PES change to occur. They can represent a local government, agency, school, organization or business.</a:t>
            </a:r>
          </a:p>
          <a:p>
            <a:pPr eaLnBrk="1" hangingPunct="1">
              <a:spcBef>
                <a:spcPct val="0"/>
              </a:spcBef>
            </a:pPr>
            <a:r>
              <a:rPr lang="en-US" smtClean="0"/>
              <a:t> </a:t>
            </a:r>
          </a:p>
          <a:p>
            <a:pPr eaLnBrk="1" hangingPunct="1">
              <a:spcBef>
                <a:spcPct val="0"/>
              </a:spcBef>
            </a:pPr>
            <a:r>
              <a:rPr lang="en-US" smtClean="0"/>
              <a:t>Example: For a healthy corner store initiative, store owners constitute the decisionmakers.</a:t>
            </a:r>
          </a:p>
          <a:p>
            <a:pPr eaLnBrk="1" hangingPunct="1">
              <a:spcBef>
                <a:spcPct val="0"/>
              </a:spcBef>
            </a:pPr>
            <a:endParaRPr lang="en-US" smtClean="0"/>
          </a:p>
          <a:p>
            <a:pPr eaLnBrk="1" hangingPunct="1">
              <a:spcBef>
                <a:spcPct val="0"/>
              </a:spcBef>
            </a:pPr>
            <a:endParaRPr lang="en-US"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CCE3F3-D398-4B3C-928E-1D8F80C5B156}"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have you done to educate decision-makers and impact the agenda setting process?</a:t>
            </a:r>
          </a:p>
          <a:p>
            <a:pPr eaLnBrk="1" hangingPunct="1">
              <a:spcBef>
                <a:spcPct val="0"/>
              </a:spcBef>
            </a:pPr>
            <a:r>
              <a:rPr lang="en-US" smtClean="0"/>
              <a:t> </a:t>
            </a:r>
          </a:p>
          <a:p>
            <a:pPr eaLnBrk="1" hangingPunct="1">
              <a:spcBef>
                <a:spcPct val="0"/>
              </a:spcBef>
            </a:pPr>
            <a:r>
              <a:rPr lang="en-US" smtClean="0"/>
              <a:t>Definition: includes any interaction with decisionmakers that increases their understanding of the problem, elevates its importance, and makes the proposed PES change an attractive option. This could include one-on-one meetings, city council meetings.</a:t>
            </a:r>
          </a:p>
          <a:p>
            <a:pPr eaLnBrk="1" hangingPunct="1">
              <a:spcBef>
                <a:spcPct val="0"/>
              </a:spcBef>
            </a:pPr>
            <a:r>
              <a:rPr lang="en-US" smtClean="0"/>
              <a:t> </a:t>
            </a:r>
          </a:p>
          <a:p>
            <a:pPr eaLnBrk="1" hangingPunct="1">
              <a:spcBef>
                <a:spcPct val="0"/>
              </a:spcBef>
            </a:pPr>
            <a:r>
              <a:rPr lang="en-US" smtClean="0"/>
              <a:t>Example: Invited local county and city officals to community food assessment planning workshop and later sent them a copy of the workshop report. (Note: this example shows how one event served multiple purposes: partner involvement, stakeholder engagement, and decision-maker education.)</a:t>
            </a:r>
          </a:p>
          <a:p>
            <a:pPr eaLnBrk="1" hangingPunct="1">
              <a:spcBef>
                <a:spcPct val="0"/>
              </a:spcBef>
            </a:pPr>
            <a:endParaRPr lang="en-US"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10A93A8-C900-4F34-A372-68FEF3A23EB2}"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policy, environmental or systems change was adopted?   </a:t>
            </a:r>
          </a:p>
          <a:p>
            <a:pPr eaLnBrk="1" hangingPunct="1">
              <a:spcBef>
                <a:spcPct val="0"/>
              </a:spcBef>
            </a:pPr>
            <a:r>
              <a:rPr lang="en-US" smtClean="0"/>
              <a:t> </a:t>
            </a:r>
          </a:p>
          <a:p>
            <a:pPr eaLnBrk="1" hangingPunct="1">
              <a:spcBef>
                <a:spcPct val="0"/>
              </a:spcBef>
            </a:pPr>
            <a:r>
              <a:rPr lang="en-US" smtClean="0"/>
              <a:t>Definition: State the specific PES change that was adopted.</a:t>
            </a:r>
          </a:p>
          <a:p>
            <a:pPr eaLnBrk="1" hangingPunct="1">
              <a:spcBef>
                <a:spcPct val="0"/>
              </a:spcBef>
            </a:pPr>
            <a:r>
              <a:rPr lang="en-US" smtClean="0"/>
              <a:t> </a:t>
            </a:r>
          </a:p>
          <a:p>
            <a:pPr eaLnBrk="1" hangingPunct="1">
              <a:spcBef>
                <a:spcPct val="0"/>
              </a:spcBef>
            </a:pPr>
            <a:r>
              <a:rPr lang="en-US" smtClean="0"/>
              <a:t>Example: City accepted a code change to include planting strips on the outside of sidewalks, to improve neighborhood aesthetics and encourage walking. This is linked to the activity “Identify &amp; prioritize areas to improve walkability in City Council District 1 neighborhoods,” in response to the problem “ features of the street-scape are barriers to walking,” the MAPPS strategy “City planning, zoning &amp; transportation”  and the desired PES change, “Support a network of pleasant, paved pedestrian routes.”</a:t>
            </a:r>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EA1F4A-6BEE-4066-B792-96E83A170E40}"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have you done to raise public awareness of the new policy or environmental feature?   </a:t>
            </a:r>
          </a:p>
          <a:p>
            <a:pPr eaLnBrk="1" hangingPunct="1">
              <a:spcBef>
                <a:spcPct val="0"/>
              </a:spcBef>
            </a:pPr>
            <a:r>
              <a:rPr lang="en-US" smtClean="0"/>
              <a:t> </a:t>
            </a:r>
          </a:p>
          <a:p>
            <a:pPr eaLnBrk="1" hangingPunct="1">
              <a:spcBef>
                <a:spcPct val="0"/>
              </a:spcBef>
            </a:pPr>
            <a:r>
              <a:rPr lang="en-US" smtClean="0"/>
              <a:t>Definition: Any activities undertaken by LHJs, partners, or decision makers to publicize the PES change to those who will use or be affected by the change. </a:t>
            </a:r>
          </a:p>
          <a:p>
            <a:pPr eaLnBrk="1" hangingPunct="1">
              <a:spcBef>
                <a:spcPct val="0"/>
              </a:spcBef>
            </a:pPr>
            <a:r>
              <a:rPr lang="en-US" smtClean="0"/>
              <a:t> </a:t>
            </a:r>
          </a:p>
          <a:p>
            <a:pPr eaLnBrk="1" hangingPunct="1">
              <a:spcBef>
                <a:spcPct val="0"/>
              </a:spcBef>
            </a:pPr>
            <a:r>
              <a:rPr lang="en-US" smtClean="0"/>
              <a:t>Example: City officials conduct a campaign to inform city residents about newly-painted “sharrows” on city streets (which indicate shared car/bike lanes), and explain their environmental and health benefits to citizens.</a:t>
            </a:r>
          </a:p>
          <a:p>
            <a:pPr eaLnBrk="1" hangingPunct="1">
              <a:spcBef>
                <a:spcPct val="0"/>
              </a:spcBef>
            </a:pPr>
            <a:endParaRPr lang="en-US"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CB2988-3DD0-4DF2-A2C8-C0E93E6565DA}"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p>
            <a:pPr>
              <a:defRPr/>
            </a:pPr>
            <a:fld id="{8910F980-6CFE-4F05-BCA7-70482FDDD9BB}" type="slidenum">
              <a:rPr lang="en-US" smtClean="0"/>
              <a:pPr>
                <a:defRPr/>
              </a:pPr>
              <a:t>2</a:t>
            </a:fld>
            <a:endParaRPr lang="en-US" smtClean="0"/>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have you done to support implementation? </a:t>
            </a:r>
          </a:p>
          <a:p>
            <a:pPr eaLnBrk="1" hangingPunct="1">
              <a:spcBef>
                <a:spcPct val="0"/>
              </a:spcBef>
            </a:pPr>
            <a:r>
              <a:rPr lang="en-US" smtClean="0"/>
              <a:t> </a:t>
            </a:r>
          </a:p>
          <a:p>
            <a:pPr eaLnBrk="1" hangingPunct="1">
              <a:spcBef>
                <a:spcPct val="0"/>
              </a:spcBef>
            </a:pPr>
            <a:r>
              <a:rPr lang="en-US" smtClean="0"/>
              <a:t>Definition: Activities undertaken by the LHJ or by partners to provide examples, share guidelines, or offer technical assistance regarding implementation of the PES change.</a:t>
            </a:r>
          </a:p>
          <a:p>
            <a:pPr eaLnBrk="1" hangingPunct="1">
              <a:spcBef>
                <a:spcPct val="0"/>
              </a:spcBef>
            </a:pPr>
            <a:r>
              <a:rPr lang="en-US" smtClean="0"/>
              <a:t> </a:t>
            </a:r>
          </a:p>
          <a:p>
            <a:pPr eaLnBrk="1" hangingPunct="1">
              <a:spcBef>
                <a:spcPct val="0"/>
              </a:spcBef>
            </a:pPr>
            <a:r>
              <a:rPr lang="en-US" smtClean="0"/>
              <a:t>Example: To support implementation of a tobacco free policy, provide the local food bank with bags to distribute harvested produce that are printed with an anti-tobacco message.</a:t>
            </a:r>
          </a:p>
          <a:p>
            <a:pPr eaLnBrk="1" hangingPunct="1">
              <a:spcBef>
                <a:spcPct val="0"/>
              </a:spcBef>
            </a:pPr>
            <a:r>
              <a:rPr lang="en-US" smtClean="0"/>
              <a:t> </a:t>
            </a:r>
          </a:p>
          <a:p>
            <a:pPr eaLnBrk="1" hangingPunct="1">
              <a:spcBef>
                <a:spcPct val="0"/>
              </a:spcBef>
            </a:pPr>
            <a:endParaRPr lang="en-US"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9DC029-34F1-493D-B6F2-EBA08EAF310D}"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have you done to monitor the implementation process?</a:t>
            </a:r>
          </a:p>
          <a:p>
            <a:pPr eaLnBrk="1" hangingPunct="1">
              <a:spcBef>
                <a:spcPct val="0"/>
              </a:spcBef>
            </a:pPr>
            <a:r>
              <a:rPr lang="en-US" smtClean="0"/>
              <a:t> </a:t>
            </a:r>
          </a:p>
          <a:p>
            <a:pPr eaLnBrk="1" hangingPunct="1">
              <a:spcBef>
                <a:spcPct val="0"/>
              </a:spcBef>
            </a:pPr>
            <a:r>
              <a:rPr lang="en-US" smtClean="0"/>
              <a:t>Definition: Includes checking whether an environmental change has been put in place, or the evaluating the degree to which a policy is enforced or implemented.</a:t>
            </a:r>
          </a:p>
          <a:p>
            <a:pPr eaLnBrk="1" hangingPunct="1">
              <a:spcBef>
                <a:spcPct val="0"/>
              </a:spcBef>
            </a:pPr>
            <a:r>
              <a:rPr lang="en-US" smtClean="0"/>
              <a:t> </a:t>
            </a:r>
          </a:p>
          <a:p>
            <a:pPr eaLnBrk="1" hangingPunct="1">
              <a:spcBef>
                <a:spcPct val="0"/>
              </a:spcBef>
            </a:pPr>
            <a:r>
              <a:rPr lang="en-US" smtClean="0"/>
              <a:t>Example: For a community garden “plant a row” program, documenting that the garden provided 100 lbs of produce to the local food bank would demonstrate that the change was carried out as planned.</a:t>
            </a:r>
          </a:p>
          <a:p>
            <a:pPr eaLnBrk="1" hangingPunct="1">
              <a:spcBef>
                <a:spcPct val="0"/>
              </a:spcBef>
            </a:pPr>
            <a:endParaRPr lang="en-US"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E720AB-E7E7-4C4C-9212-5E2DB83D021E}" type="slidenum">
              <a:rPr lang="en-US" smtClean="0"/>
              <a:pPr fontAlgn="base">
                <a:spcBef>
                  <a:spcPct val="0"/>
                </a:spcBef>
                <a:spcAft>
                  <a:spcPct val="0"/>
                </a:spcAft>
                <a:defRPr/>
              </a:pPr>
              <a:t>27</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have you done to evaluate the impact of the change?</a:t>
            </a:r>
          </a:p>
          <a:p>
            <a:pPr eaLnBrk="1" hangingPunct="1">
              <a:spcBef>
                <a:spcPct val="0"/>
              </a:spcBef>
            </a:pPr>
            <a:r>
              <a:rPr lang="en-US" smtClean="0"/>
              <a:t> </a:t>
            </a:r>
          </a:p>
          <a:p>
            <a:pPr eaLnBrk="1" hangingPunct="1">
              <a:spcBef>
                <a:spcPct val="0"/>
              </a:spcBef>
            </a:pPr>
            <a:r>
              <a:rPr lang="en-US" smtClean="0"/>
              <a:t>Definition: Collecting and analyzing data to show how the PES change has affected community nutrition, physical activity and tobacco behaviors. Data collection could take the form of surveys, observations, key informant interviews, or focus groups. One or more method could be used to investigate the impact of the PES change.</a:t>
            </a:r>
          </a:p>
          <a:p>
            <a:pPr eaLnBrk="1" hangingPunct="1">
              <a:spcBef>
                <a:spcPct val="0"/>
              </a:spcBef>
            </a:pPr>
            <a:r>
              <a:rPr lang="en-US" smtClean="0"/>
              <a:t> </a:t>
            </a:r>
          </a:p>
          <a:p>
            <a:pPr eaLnBrk="1" hangingPunct="1">
              <a:spcBef>
                <a:spcPct val="0"/>
              </a:spcBef>
            </a:pPr>
            <a:r>
              <a:rPr lang="en-US" smtClean="0"/>
              <a:t>Example: Pre and Post-surveys show that the number of children walking and biking to school has increased following implementation of a safe routes to school program.</a:t>
            </a:r>
          </a:p>
          <a:p>
            <a:pPr eaLnBrk="1" hangingPunct="1">
              <a:spcBef>
                <a:spcPct val="0"/>
              </a:spcBef>
            </a:pPr>
            <a:r>
              <a:rPr lang="en-US" smtClean="0"/>
              <a:t> </a:t>
            </a:r>
          </a:p>
          <a:p>
            <a:pPr eaLnBrk="1" hangingPunct="1">
              <a:spcBef>
                <a:spcPct val="0"/>
              </a:spcBef>
            </a:pPr>
            <a:r>
              <a:rPr lang="en-US" smtClean="0"/>
              <a:t> </a:t>
            </a:r>
          </a:p>
          <a:p>
            <a:pPr eaLnBrk="1" hangingPunct="1">
              <a:spcBef>
                <a:spcPct val="0"/>
              </a:spcBef>
            </a:pPr>
            <a:endParaRPr lang="en-US"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026B5D-E145-489E-B5C8-DD4C822E5A91}"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382DAEBF-ECBD-4787-9C79-3BE423AAC673}" type="slidenum">
              <a:rPr lang="en-US" smtClean="0"/>
              <a:pPr>
                <a:defRPr/>
              </a:pPr>
              <a:t>31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5A5C2A5-D110-47B7-B87D-FC9A5E6BD298}" type="slidenum">
              <a:rPr lang="en-US" smtClean="0"/>
              <a:pPr>
                <a:defRPr/>
              </a:pPr>
              <a:t>32</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A78D670-C4A0-4D6F-96E6-F4C945CCE70C}" type="slidenum">
              <a:rPr lang="en-US" smtClean="0"/>
              <a:pPr>
                <a:defRPr/>
              </a:pPr>
              <a:t>33</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6E12F9C-056D-4948-869B-61A985A80C34}" type="slidenum">
              <a:rPr lang="en-US" smtClean="0"/>
              <a:pPr>
                <a:defRPr/>
              </a:pPr>
              <a:t>34</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497E86-FF01-48D4-8D3F-122A42FE7538}" type="slidenum">
              <a:rPr lang="en-US" smtClean="0"/>
              <a:pPr fontAlgn="base">
                <a:spcBef>
                  <a:spcPct val="0"/>
                </a:spcBef>
                <a:spcAft>
                  <a:spcPct val="0"/>
                </a:spcAft>
                <a:defRPr/>
              </a:pPr>
              <a:t>35</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Here are some examples of how we will display data on policy development, taken from the mid-year reports submitted by 2 of our NPAO HC grantees in Spokane and Kittitas Counties.</a:t>
            </a:r>
          </a:p>
          <a:p>
            <a:pPr eaLnBrk="1" hangingPunct="1">
              <a:spcBef>
                <a:spcPct val="0"/>
              </a:spcBef>
            </a:pPr>
            <a:r>
              <a:rPr lang="en-US" smtClean="0"/>
              <a:t>Each bar represents the number of separate initiatives expected to result in a policy categories according to the MAPPS strategies. So for example for the MAPPS strategy “Healthy Food/Drink Availability”, we see that during the reporting period, there were 5 policies in development in these 2 counties: 1 being advocated, 3 being implemented and 1 being evaluated. The number of MAPPs strategies adopted during the period are called out—in come cases, these policies were also implemented during the report period. </a:t>
            </a:r>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C5C355D-0DF5-4940-B408-95B7CE46A1D2}" type="slidenum">
              <a:rPr lang="en-US" smtClean="0"/>
              <a:pPr fontAlgn="base">
                <a:spcBef>
                  <a:spcPct val="0"/>
                </a:spcBef>
                <a:spcAft>
                  <a:spcPct val="0"/>
                </a:spcAft>
                <a:defRPr/>
              </a:pPr>
              <a:t>36</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graph summarizes MAPPS strategies by stage of development</a:t>
            </a:r>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C3ABBC-96CD-4DDC-8EB7-F306DC47D5E8}" type="slidenum">
              <a:rPr lang="en-US" smtClean="0"/>
              <a:pPr fontAlgn="base">
                <a:spcBef>
                  <a:spcPct val="0"/>
                </a:spcBef>
                <a:spcAft>
                  <a:spcPct val="0"/>
                </a:spcAft>
                <a:defRPr/>
              </a:pPr>
              <a:t>37</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2CD69151-F975-4231-B926-8E704AD53F6C}" type="slidenum">
              <a:rPr lang="en-US" smtClean="0"/>
              <a:pPr>
                <a:defRPr/>
              </a:pPr>
              <a:t>4</a:t>
            </a:fld>
            <a:endParaRPr lang="en-US" smtClean="0"/>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We can use this framework to project the number of additional local policies that will be adopted over the next two years, based on workplans for 8 CPPW communities projects and 5 Healthy Communities projects.</a:t>
            </a:r>
          </a:p>
        </p:txBody>
      </p:sp>
      <p:sp>
        <p:nvSpPr>
          <p:cNvPr id="532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D23188-C10B-4778-8ADF-3C3E022CBFCD}" type="slidenum">
              <a:rPr lang="en-US" smtClean="0"/>
              <a:pPr fontAlgn="base">
                <a:spcBef>
                  <a:spcPct val="0"/>
                </a:spcBef>
                <a:spcAft>
                  <a:spcPct val="0"/>
                </a:spcAft>
                <a:defRPr/>
              </a:pPr>
              <a:t>38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2373005-6786-4CBE-A29D-0B28A1A957F8}"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pPr>
              <a:defRPr/>
            </a:pPr>
            <a:fld id="{45951627-9B03-44A2-8B55-030DEFF9AB74}" type="slidenum">
              <a:rPr lang="en-US" smtClean="0"/>
              <a:pPr>
                <a:defRPr/>
              </a:pPr>
              <a:t>6</a:t>
            </a:fld>
            <a:endParaRPr lang="en-US" smtClean="0"/>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As such, no stream is decisive to the overall policy process, though all streams are important. It is precisely when all streams meet and coincide that an issue is transformed from a mere topic and/or problem into a concrete policy. What happens then is a compelling problem is linked to a plausible solution that meets the test of political feasibility </a:t>
            </a:r>
          </a:p>
          <a:p>
            <a:pPr eaLnBrk="1" hangingPunct="1"/>
            <a:r>
              <a:rPr lang="en-US" smtClean="0"/>
              <a:t>Kingdon argues that policy entrepreneurs play a key role in connecting the streams, and that there are different types of couplings.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2D80D18D-08D1-4370-89AA-D5E4AE5B4C6D}" type="slidenum">
              <a:rPr lang="en-US" smtClean="0"/>
              <a:pPr>
                <a:defRPr/>
              </a:pPr>
              <a:t>7</a:t>
            </a:fld>
            <a:endParaRPr lang="en-US" smtClean="0"/>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p:txBody>
          <a:bodyPr/>
          <a:lstStyle/>
          <a:p>
            <a:pPr>
              <a:defRPr/>
            </a:pPr>
            <a:fld id="{CCC97721-E066-4C19-A11B-36C337C595F6}" type="slidenum">
              <a:rPr lang="en-US" smtClean="0"/>
              <a:pPr>
                <a:defRPr/>
              </a:pPr>
              <a:t>8</a:t>
            </a:fld>
            <a:endParaRPr lang="en-US" smtClean="0"/>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smtClean="0"/>
              <a:t>The major strength of this model is that it recognises that the policy process is fluid and non-linear, and that it involves a vast number of actors and forces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marL="230734" indent="-230734" eaLnBrk="1" fontAlgn="auto" hangingPunct="1">
              <a:spcBef>
                <a:spcPts val="607"/>
              </a:spcBef>
              <a:spcAft>
                <a:spcPts val="0"/>
              </a:spcAft>
              <a:defRPr/>
            </a:pPr>
            <a:r>
              <a:rPr lang="en-US" dirty="0" smtClean="0">
                <a:solidFill>
                  <a:srgbClr val="0070C0"/>
                </a:solidFill>
              </a:rPr>
              <a:t>After pilot testing the </a:t>
            </a:r>
            <a:r>
              <a:rPr lang="en-US" dirty="0" err="1" smtClean="0">
                <a:solidFill>
                  <a:srgbClr val="0070C0"/>
                </a:solidFill>
              </a:rPr>
              <a:t>Kingdon</a:t>
            </a:r>
            <a:r>
              <a:rPr lang="en-US" dirty="0" smtClean="0">
                <a:solidFill>
                  <a:srgbClr val="0070C0"/>
                </a:solidFill>
              </a:rPr>
              <a:t> Model as a framework for monitoring policy development in NPAO healthy communities, we decided that although it contains useful elements, it did not provide enough detail on steps required in the problem/ agenda setting-setting process or in the proposal (model policy development) process. It was a bit too abstract for communities who were doing the work—they felt it did not capture the work they were doing. We also felt the model didn’t go far enough in monitoring the quality of policy implementation, or measuring policy impacts. </a:t>
            </a:r>
          </a:p>
          <a:p>
            <a:pPr marL="230734" indent="-230734" eaLnBrk="1" fontAlgn="auto" hangingPunct="1">
              <a:spcBef>
                <a:spcPts val="607"/>
              </a:spcBef>
              <a:spcAft>
                <a:spcPts val="0"/>
              </a:spcAft>
              <a:defRPr/>
            </a:pPr>
            <a:r>
              <a:rPr lang="en-US" dirty="0" smtClean="0">
                <a:solidFill>
                  <a:srgbClr val="0070C0"/>
                </a:solidFill>
              </a:rPr>
              <a:t>So, we turned to the Policy development model developed by James Emery and Carolyn Crumb of UNC, which is supported by the Directors of Health Promotion Education. This is the model we use to train our HC grantees.</a:t>
            </a:r>
          </a:p>
          <a:p>
            <a:pPr marL="230734" indent="-230734" eaLnBrk="1" fontAlgn="auto" hangingPunct="1">
              <a:spcBef>
                <a:spcPts val="607"/>
              </a:spcBef>
              <a:spcAft>
                <a:spcPts val="0"/>
              </a:spcAft>
              <a:defRPr/>
            </a:pPr>
            <a:r>
              <a:rPr lang="en-US" dirty="0" smtClean="0">
                <a:solidFill>
                  <a:srgbClr val="0070C0"/>
                </a:solidFill>
              </a:rPr>
              <a:t>In this model, policy making is seen as a process that occurs in 5 domains: problem identification, policy formulation, advocacy, implementation, and evaluation. </a:t>
            </a:r>
          </a:p>
          <a:p>
            <a:pPr marL="230734" indent="-230734" eaLnBrk="1" fontAlgn="auto" hangingPunct="1">
              <a:spcBef>
                <a:spcPts val="607"/>
              </a:spcBef>
              <a:spcAft>
                <a:spcPts val="0"/>
              </a:spcAft>
              <a:defRPr/>
            </a:pPr>
            <a:endParaRPr lang="en-US" dirty="0" smtClean="0">
              <a:solidFill>
                <a:srgbClr val="0070C0"/>
              </a:solidFill>
            </a:endParaRPr>
          </a:p>
          <a:p>
            <a:pPr marL="230734" indent="-230734" eaLnBrk="1" fontAlgn="auto" hangingPunct="1">
              <a:spcBef>
                <a:spcPts val="607"/>
              </a:spcBef>
              <a:spcAft>
                <a:spcPts val="0"/>
              </a:spcAft>
              <a:defRPr/>
            </a:pPr>
            <a:r>
              <a:rPr lang="en-US" dirty="0" smtClean="0">
                <a:solidFill>
                  <a:srgbClr val="0070C0"/>
                </a:solidFill>
              </a:rPr>
              <a:t>This model is laid out in linear fashion—which makes each step easy to understand. While it is true that some things “ought to” happen sequentially, we know the reality is that many processes may occur simultaneously—are iterative—and basically, messy and unpredictable.</a:t>
            </a:r>
          </a:p>
          <a:p>
            <a:pPr marL="230734" indent="-230734" eaLnBrk="1" fontAlgn="auto" hangingPunct="1">
              <a:spcBef>
                <a:spcPts val="607"/>
              </a:spcBef>
              <a:spcAft>
                <a:spcPts val="0"/>
              </a:spcAft>
              <a:defRPr/>
            </a:pPr>
            <a:r>
              <a:rPr lang="en-US" dirty="0" smtClean="0">
                <a:solidFill>
                  <a:srgbClr val="0070C0"/>
                </a:solidFill>
              </a:rPr>
              <a:t>For that reason, we decided to draw on both models for our evaluation. </a:t>
            </a:r>
          </a:p>
          <a:p>
            <a:pPr marL="230734" indent="-230734" eaLnBrk="1" fontAlgn="auto" hangingPunct="1">
              <a:spcBef>
                <a:spcPts val="607"/>
              </a:spcBef>
              <a:spcAft>
                <a:spcPts val="0"/>
              </a:spcAft>
              <a:defRPr/>
            </a:pPr>
            <a:endParaRPr lang="en-US" dirty="0" smtClean="0">
              <a:solidFill>
                <a:srgbClr val="0070C0"/>
              </a:solidFill>
            </a:endParaRPr>
          </a:p>
          <a:p>
            <a:pPr marL="230734" indent="-230734" eaLnBrk="1" fontAlgn="auto" hangingPunct="1">
              <a:spcBef>
                <a:spcPts val="607"/>
              </a:spcBef>
              <a:spcAft>
                <a:spcPts val="0"/>
              </a:spcAft>
              <a:defRPr/>
            </a:pPr>
            <a:r>
              <a:rPr lang="en-US" dirty="0" smtClean="0">
                <a:solidFill>
                  <a:srgbClr val="0070C0"/>
                </a:solidFill>
              </a:rPr>
              <a:t>The DHPE model will be used for defining milestones in the policy development process as we collect data from our HC grantees in the form of progress reports. We will use this data to document </a:t>
            </a:r>
            <a:r>
              <a:rPr lang="en-US" b="1" i="1" dirty="0" smtClean="0">
                <a:solidFill>
                  <a:srgbClr val="0070C0"/>
                </a:solidFill>
              </a:rPr>
              <a:t>what</a:t>
            </a:r>
            <a:r>
              <a:rPr lang="en-US" dirty="0" smtClean="0">
                <a:solidFill>
                  <a:srgbClr val="0070C0"/>
                </a:solidFill>
              </a:rPr>
              <a:t> happened We will bring the </a:t>
            </a:r>
            <a:r>
              <a:rPr lang="en-US" dirty="0" err="1" smtClean="0">
                <a:solidFill>
                  <a:srgbClr val="0070C0"/>
                </a:solidFill>
              </a:rPr>
              <a:t>Kingdon</a:t>
            </a:r>
            <a:r>
              <a:rPr lang="en-US" dirty="0" smtClean="0">
                <a:solidFill>
                  <a:srgbClr val="0070C0"/>
                </a:solidFill>
              </a:rPr>
              <a:t> framework in as we evaluate </a:t>
            </a:r>
            <a:r>
              <a:rPr lang="en-US" b="1" i="1" dirty="0" smtClean="0">
                <a:solidFill>
                  <a:srgbClr val="0070C0"/>
                </a:solidFill>
              </a:rPr>
              <a:t>why</a:t>
            </a:r>
            <a:r>
              <a:rPr lang="en-US" dirty="0" smtClean="0">
                <a:solidFill>
                  <a:srgbClr val="0070C0"/>
                </a:solidFill>
              </a:rPr>
              <a:t> things happened the way they did. Our evaluation framework actually draws on both models.</a:t>
            </a:r>
          </a:p>
          <a:p>
            <a:pPr marL="230734" indent="-230734" eaLnBrk="1" fontAlgn="auto" hangingPunct="1">
              <a:spcBef>
                <a:spcPts val="607"/>
              </a:spcBef>
              <a:spcAft>
                <a:spcPts val="0"/>
              </a:spcAft>
              <a:defRPr/>
            </a:pPr>
            <a:endParaRPr lang="en-US" dirty="0" smtClean="0">
              <a:solidFill>
                <a:srgbClr val="0070C0"/>
              </a:solidFill>
            </a:endParaRPr>
          </a:p>
          <a:p>
            <a:pPr marL="230734" indent="-230734" eaLnBrk="1" fontAlgn="auto" hangingPunct="1">
              <a:spcBef>
                <a:spcPts val="607"/>
              </a:spcBef>
              <a:spcAft>
                <a:spcPts val="0"/>
              </a:spcAft>
              <a:defRPr/>
            </a:pPr>
            <a:endParaRPr lang="en-US" dirty="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B03E51-5AE3-4164-86F5-6DDB9EC3960B}"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is the problem needing a PES solution:</a:t>
            </a:r>
          </a:p>
          <a:p>
            <a:pPr eaLnBrk="1" hangingPunct="1">
              <a:spcBef>
                <a:spcPct val="0"/>
              </a:spcBef>
            </a:pPr>
            <a:r>
              <a:rPr lang="en-US" smtClean="0"/>
              <a:t>Definition:</a:t>
            </a:r>
          </a:p>
          <a:p>
            <a:pPr eaLnBrk="1" hangingPunct="1">
              <a:spcBef>
                <a:spcPct val="0"/>
              </a:spcBef>
            </a:pPr>
            <a:r>
              <a:rPr lang="en-US" smtClean="0"/>
              <a:t>Each activity in your action plan is based on issues identified during your community assessment. Here, you will describe the issue (problem) that you will address in this activity. </a:t>
            </a:r>
          </a:p>
          <a:p>
            <a:pPr eaLnBrk="1" hangingPunct="1">
              <a:spcBef>
                <a:spcPct val="0"/>
              </a:spcBef>
            </a:pPr>
            <a:endParaRPr lang="en-US" smtClean="0"/>
          </a:p>
          <a:p>
            <a:pPr eaLnBrk="1" hangingPunct="1">
              <a:spcBef>
                <a:spcPct val="0"/>
              </a:spcBef>
            </a:pPr>
            <a:r>
              <a:rPr lang="en-US" smtClean="0"/>
              <a:t>The problem should be connected to the proposed solution. </a:t>
            </a:r>
            <a:r>
              <a:rPr lang="en-US" b="1" smtClean="0"/>
              <a:t>Thus, on the report form, the problem should align with the Activity, MAPPS strategy, and desired PES change.</a:t>
            </a:r>
          </a:p>
          <a:p>
            <a:pPr eaLnBrk="1" hangingPunct="1">
              <a:spcBef>
                <a:spcPct val="0"/>
              </a:spcBef>
            </a:pPr>
            <a:r>
              <a:rPr lang="en-US" smtClean="0"/>
              <a:t> </a:t>
            </a:r>
          </a:p>
          <a:p>
            <a:pPr eaLnBrk="1" hangingPunct="1">
              <a:spcBef>
                <a:spcPct val="0"/>
              </a:spcBef>
            </a:pPr>
            <a:r>
              <a:rPr lang="en-US" smtClean="0"/>
              <a:t>Example: The problem is “Lack of connectivity and features of the street-scape are barriers to walking”. This is linked to the action plan activity “Identify &amp; prioritize areas to improve walkability in City Council District 1 neighborhoods,” the MAPPS strategy “City planning, zoning &amp; transportation” and the desired PES change, “Support a continuous, integrated network of paved pedestrian routes.” </a:t>
            </a:r>
          </a:p>
          <a:p>
            <a:pPr eaLnBrk="1" hangingPunct="1">
              <a:spcBef>
                <a:spcPct val="0"/>
              </a:spcBef>
            </a:pPr>
            <a:endParaRPr lang="en-US"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22DE2E-3DC9-41B6-B9A5-7F22C503D23E}" type="slidenum">
              <a:rPr lang="en-US" smtClean="0"/>
              <a:pPr fontAlgn="base">
                <a:spcBef>
                  <a:spcPct val="0"/>
                </a:spcBef>
                <a:spcAft>
                  <a:spcPct val="0"/>
                </a:spcAft>
                <a:defRPr/>
              </a:pPr>
              <a:t>15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145CA0FE-803E-4008-AF6A-3EA5B6183EF0}" type="datetimeFigureOut">
              <a:rPr lang="en-US"/>
              <a:pPr>
                <a:defRPr/>
              </a:pPr>
              <a:t>12/8/2010</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96C524EA-B77E-47ED-9D0E-64C1C9FC38B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A462898-E7ED-4EB3-9993-63FA58BB6AEE}" type="datetimeFigureOut">
              <a:rPr lang="en-US"/>
              <a:pPr>
                <a:defRPr/>
              </a:pPr>
              <a:t>12/8/2010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E7524EB-A21C-489F-875A-8D1D724610E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E341426-D57F-4E45-B3DE-76B11543AEB7}" type="datetimeFigureOut">
              <a:rPr lang="en-US"/>
              <a:pPr>
                <a:defRPr/>
              </a:pPr>
              <a:t>12/8/2010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6BA42AF-1F1C-41AB-83C0-48DC42D7202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15C0461-FE1C-43CE-9639-86632B5DE202}" type="datetimeFigureOut">
              <a:rPr lang="en-US"/>
              <a:pPr>
                <a:defRPr/>
              </a:pPr>
              <a:t>12/8/2010</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A2C1D33-B3D2-4B31-A6C1-3C257245805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4C33EF2D-6A4D-4E07-B5DE-D782037DF7B9}" type="datetimeFigureOut">
              <a:rPr lang="en-US"/>
              <a:pPr>
                <a:defRPr/>
              </a:pPr>
              <a:t>12/8/2010</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EF0F4E45-4433-4B0B-961C-F9133B391EE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23AC7F2-8673-43EC-90E9-9D7A55671C2E}" type="datetimeFigureOut">
              <a:rPr lang="en-US"/>
              <a:pPr>
                <a:defRPr/>
              </a:pPr>
              <a:t>12/8/2010</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950C325-4902-413E-8EC1-355B43A6D1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53C35332-2E46-4B1B-B4EC-CA5AC665861E}" type="datetimeFigureOut">
              <a:rPr lang="en-US"/>
              <a:pPr>
                <a:defRPr/>
              </a:pPr>
              <a:t>12/8/2010</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3D6961BF-8834-4203-8C73-D2C1ADD2BEA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FE88563A-AEE4-460F-852A-2D054E40A43C}" type="datetimeFigureOut">
              <a:rPr lang="en-US"/>
              <a:pPr>
                <a:defRPr/>
              </a:pPr>
              <a:t>12/8/2010</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66B58EA0-0F16-4E59-9E5E-A256A16BCA9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16FD98E8-5970-4389-861E-4B17691D0CB0}" type="datetimeFigureOut">
              <a:rPr lang="en-US"/>
              <a:pPr>
                <a:defRPr/>
              </a:pPr>
              <a:t>12/8/2010</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83A95BC7-9751-427A-AC88-00220A1668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D149633E-5D6B-4C7B-ADA1-1C67A78578F0}" type="datetimeFigureOut">
              <a:rPr lang="en-US"/>
              <a:pPr>
                <a:defRPr/>
              </a:pPr>
              <a:t>12/8/2010</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5D03FAF6-A2B2-4809-A0BF-6C461D2D4C8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76B3827E-A783-4D2B-96BF-97AB3B4CB05E}" type="datetimeFigureOut">
              <a:rPr lang="en-US"/>
              <a:pPr>
                <a:defRPr/>
              </a:pPr>
              <a:t>12/8/2010</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188A0DE1-1447-40BC-A83D-C887C66979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6"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3077"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C65AEEF3-31DF-44F3-A83C-663727997894}" type="datetimeFigureOut">
              <a:rPr lang="en-US"/>
              <a:pPr>
                <a:defRPr/>
              </a:pPr>
              <a:t>12/8/2010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4F6222EA-7BC4-4AF6-9236-176F5D8799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85" r:id="rId1"/>
    <p:sldLayoutId id="2147483778" r:id="rId2"/>
    <p:sldLayoutId id="2147483786" r:id="rId3"/>
    <p:sldLayoutId id="2147483779" r:id="rId4"/>
    <p:sldLayoutId id="2147483780" r:id="rId5"/>
    <p:sldLayoutId id="2147483781" r:id="rId6"/>
    <p:sldLayoutId id="2147483782" r:id="rId7"/>
    <p:sldLayoutId id="2147483787" r:id="rId8"/>
    <p:sldLayoutId id="2147483788" r:id="rId9"/>
    <p:sldLayoutId id="2147483783" r:id="rId10"/>
    <p:sldLayoutId id="2147483784"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package" Target="../embeddings/Microsoft_Office_Word_Document1.docx"/></Relationships>
</file>

<file path=ppt/slides/_rels/slide3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3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15.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4"/>
          <p:cNvSpPr>
            <a:spLocks noGrp="1"/>
          </p:cNvSpPr>
          <p:nvPr>
            <p:ph type="subTitle" idx="1"/>
          </p:nvPr>
        </p:nvSpPr>
        <p:spPr>
          <a:xfrm>
            <a:off x="990600" y="4876800"/>
            <a:ext cx="7315200" cy="1676400"/>
          </a:xfrm>
        </p:spPr>
        <p:txBody>
          <a:bodyPr/>
          <a:lstStyle/>
          <a:p>
            <a:pPr>
              <a:spcBef>
                <a:spcPct val="0"/>
              </a:spcBef>
            </a:pPr>
            <a:r>
              <a:rPr lang="en-US" sz="3200" smtClean="0"/>
              <a:t>Marilyn Sitaker, MPH</a:t>
            </a:r>
          </a:p>
          <a:p>
            <a:pPr>
              <a:spcBef>
                <a:spcPct val="0"/>
              </a:spcBef>
            </a:pPr>
            <a:r>
              <a:rPr lang="en-US" sz="3200" smtClean="0"/>
              <a:t>Washington State NOPREN Quarterly Meeting</a:t>
            </a:r>
          </a:p>
          <a:p>
            <a:pPr>
              <a:spcBef>
                <a:spcPct val="0"/>
              </a:spcBef>
            </a:pPr>
            <a:r>
              <a:rPr lang="en-US" sz="3200" smtClean="0"/>
              <a:t>November 29, 2010</a:t>
            </a:r>
          </a:p>
          <a:p>
            <a:endParaRPr lang="en-US" smtClean="0"/>
          </a:p>
        </p:txBody>
      </p:sp>
      <p:sp>
        <p:nvSpPr>
          <p:cNvPr id="8195" name="Title 3"/>
          <p:cNvSpPr>
            <a:spLocks noGrp="1"/>
          </p:cNvSpPr>
          <p:nvPr>
            <p:ph type="ctrTitle"/>
          </p:nvPr>
        </p:nvSpPr>
        <p:spPr>
          <a:xfrm>
            <a:off x="457200" y="1506538"/>
            <a:ext cx="8229600" cy="1470025"/>
          </a:xfrm>
        </p:spPr>
        <p:txBody>
          <a:bodyPr/>
          <a:lstStyle/>
          <a:p>
            <a:r>
              <a:rPr smtClean="0"/>
              <a:t>The Policy Stages &amp; Multiple Streams Frameworks, and their Use at DOH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Box 4"/>
          <p:cNvSpPr txBox="1">
            <a:spLocks noChangeArrowheads="1"/>
          </p:cNvSpPr>
          <p:nvPr/>
        </p:nvSpPr>
        <p:spPr bwMode="auto">
          <a:xfrm>
            <a:off x="304800" y="1371600"/>
            <a:ext cx="2819400" cy="3108325"/>
          </a:xfrm>
          <a:prstGeom prst="rect">
            <a:avLst/>
          </a:prstGeom>
          <a:noFill/>
          <a:ln w="9525">
            <a:noFill/>
            <a:miter lim="800000"/>
            <a:headEnd/>
            <a:tailEnd/>
          </a:ln>
        </p:spPr>
        <p:txBody>
          <a:bodyPr>
            <a:spAutoFit/>
          </a:bodyPr>
          <a:lstStyle/>
          <a:p>
            <a:r>
              <a:rPr lang="en-US" sz="2800" b="1">
                <a:solidFill>
                  <a:srgbClr val="C00000"/>
                </a:solidFill>
                <a:latin typeface="Perpetua" pitchFamily="18" charset="0"/>
              </a:rPr>
              <a:t>DHPE Model with Steps in the Policy, Systems, and Built Environment Change Approach</a:t>
            </a:r>
          </a:p>
        </p:txBody>
      </p:sp>
      <p:graphicFrame>
        <p:nvGraphicFramePr>
          <p:cNvPr id="1026" name="Object 9"/>
          <p:cNvGraphicFramePr>
            <a:graphicFrameLocks noChangeAspect="1"/>
          </p:cNvGraphicFramePr>
          <p:nvPr/>
        </p:nvGraphicFramePr>
        <p:xfrm>
          <a:off x="3359150" y="304800"/>
          <a:ext cx="4870450" cy="6300788"/>
        </p:xfrm>
        <a:graphic>
          <a:graphicData uri="http://schemas.openxmlformats.org/presentationml/2006/ole">
            <p:oleObj spid="_x0000_s1026" name="Acrobat Document" r:id="rId4" imgW="5830114" imgH="7542857" progId="AcroExch.Document.7">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2286000" y="5562600"/>
            <a:ext cx="4953000" cy="1143000"/>
          </a:xfrm>
          <a:prstGeom prst="ellipse">
            <a:avLst/>
          </a:prstGeom>
          <a:solidFill>
            <a:schemeClr val="bg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2667000" y="4343400"/>
            <a:ext cx="4267200" cy="1219200"/>
          </a:xfrm>
          <a:prstGeom prst="ellipse">
            <a:avLst/>
          </a:prstGeom>
          <a:solidFill>
            <a:schemeClr val="bg1">
              <a:lumMod val="65000"/>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Oval 10"/>
          <p:cNvSpPr/>
          <p:nvPr/>
        </p:nvSpPr>
        <p:spPr>
          <a:xfrm>
            <a:off x="2590800" y="3352800"/>
            <a:ext cx="4419600" cy="990600"/>
          </a:xfrm>
          <a:prstGeom prst="ellipse">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Oval 12"/>
          <p:cNvSpPr/>
          <p:nvPr/>
        </p:nvSpPr>
        <p:spPr>
          <a:xfrm>
            <a:off x="3124200" y="1066800"/>
            <a:ext cx="3657600" cy="11430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14" name="TextBox 13"/>
          <p:cNvSpPr txBox="1">
            <a:spLocks noChangeArrowheads="1"/>
          </p:cNvSpPr>
          <p:nvPr/>
        </p:nvSpPr>
        <p:spPr bwMode="auto">
          <a:xfrm>
            <a:off x="2819400" y="5657850"/>
            <a:ext cx="3886200" cy="1200150"/>
          </a:xfrm>
          <a:prstGeom prst="rect">
            <a:avLst/>
          </a:prstGeom>
          <a:noFill/>
          <a:ln w="9525">
            <a:noFill/>
            <a:miter lim="800000"/>
            <a:headEnd/>
            <a:tailEnd/>
          </a:ln>
        </p:spPr>
        <p:txBody>
          <a:bodyPr>
            <a:spAutoFit/>
          </a:bodyPr>
          <a:lstStyle/>
          <a:p>
            <a:pPr algn="ctr"/>
            <a:r>
              <a:rPr lang="en-US" b="1">
                <a:solidFill>
                  <a:srgbClr val="C00000"/>
                </a:solidFill>
              </a:rPr>
              <a:t>Evaluation</a:t>
            </a:r>
            <a:endParaRPr lang="en-US">
              <a:solidFill>
                <a:srgbClr val="C00000"/>
              </a:solidFill>
            </a:endParaRPr>
          </a:p>
          <a:p>
            <a:pPr algn="ctr"/>
            <a:r>
              <a:rPr lang="en-US"/>
              <a:t>Evaluate the impact in terms of each process and overall goal </a:t>
            </a:r>
          </a:p>
          <a:p>
            <a:endParaRPr lang="en-US"/>
          </a:p>
        </p:txBody>
      </p:sp>
      <p:sp>
        <p:nvSpPr>
          <p:cNvPr id="17415" name="TextBox 14"/>
          <p:cNvSpPr txBox="1">
            <a:spLocks noChangeArrowheads="1"/>
          </p:cNvSpPr>
          <p:nvPr/>
        </p:nvSpPr>
        <p:spPr bwMode="auto">
          <a:xfrm>
            <a:off x="2590800" y="4486275"/>
            <a:ext cx="4495800" cy="923925"/>
          </a:xfrm>
          <a:prstGeom prst="rect">
            <a:avLst/>
          </a:prstGeom>
          <a:noFill/>
          <a:ln w="9525">
            <a:noFill/>
            <a:miter lim="800000"/>
            <a:headEnd/>
            <a:tailEnd/>
          </a:ln>
        </p:spPr>
        <p:txBody>
          <a:bodyPr>
            <a:spAutoFit/>
          </a:bodyPr>
          <a:lstStyle/>
          <a:p>
            <a:pPr algn="ctr"/>
            <a:r>
              <a:rPr lang="en-US" b="1">
                <a:solidFill>
                  <a:srgbClr val="C00000"/>
                </a:solidFill>
              </a:rPr>
              <a:t>Implementation</a:t>
            </a:r>
            <a:endParaRPr lang="en-US">
              <a:solidFill>
                <a:srgbClr val="C00000"/>
              </a:solidFill>
            </a:endParaRPr>
          </a:p>
          <a:p>
            <a:pPr algn="ctr"/>
            <a:r>
              <a:rPr lang="en-US"/>
              <a:t>Ensure that enacted changes becomes rule/processes/budgets</a:t>
            </a:r>
          </a:p>
        </p:txBody>
      </p:sp>
      <p:sp>
        <p:nvSpPr>
          <p:cNvPr id="17416" name="TextBox 15"/>
          <p:cNvSpPr txBox="1">
            <a:spLocks noChangeArrowheads="1"/>
          </p:cNvSpPr>
          <p:nvPr/>
        </p:nvSpPr>
        <p:spPr bwMode="auto">
          <a:xfrm>
            <a:off x="2438400" y="3468688"/>
            <a:ext cx="4876800" cy="646112"/>
          </a:xfrm>
          <a:prstGeom prst="rect">
            <a:avLst/>
          </a:prstGeom>
          <a:noFill/>
          <a:ln w="9525">
            <a:noFill/>
            <a:miter lim="800000"/>
            <a:headEnd/>
            <a:tailEnd/>
          </a:ln>
        </p:spPr>
        <p:txBody>
          <a:bodyPr>
            <a:spAutoFit/>
          </a:bodyPr>
          <a:lstStyle/>
          <a:p>
            <a:pPr algn="ctr"/>
            <a:r>
              <a:rPr lang="en-US" b="1">
                <a:solidFill>
                  <a:srgbClr val="C00000"/>
                </a:solidFill>
              </a:rPr>
              <a:t>Advocacy</a:t>
            </a:r>
            <a:endParaRPr lang="en-US">
              <a:solidFill>
                <a:srgbClr val="C00000"/>
              </a:solidFill>
            </a:endParaRPr>
          </a:p>
          <a:p>
            <a:pPr algn="ctr"/>
            <a:r>
              <a:rPr lang="en-US"/>
              <a:t>Promote the solution to decision-makers</a:t>
            </a:r>
          </a:p>
        </p:txBody>
      </p:sp>
      <p:sp>
        <p:nvSpPr>
          <p:cNvPr id="17" name="Oval 16"/>
          <p:cNvSpPr/>
          <p:nvPr/>
        </p:nvSpPr>
        <p:spPr>
          <a:xfrm>
            <a:off x="3048000" y="2209800"/>
            <a:ext cx="3505200" cy="1143000"/>
          </a:xfrm>
          <a:prstGeom prst="ellipse">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18" name="TextBox 17"/>
          <p:cNvSpPr txBox="1">
            <a:spLocks noChangeArrowheads="1"/>
          </p:cNvSpPr>
          <p:nvPr/>
        </p:nvSpPr>
        <p:spPr bwMode="auto">
          <a:xfrm>
            <a:off x="3200400" y="1143000"/>
            <a:ext cx="3581400" cy="923925"/>
          </a:xfrm>
          <a:prstGeom prst="rect">
            <a:avLst/>
          </a:prstGeom>
          <a:noFill/>
          <a:ln w="9525">
            <a:noFill/>
            <a:miter lim="800000"/>
            <a:headEnd/>
            <a:tailEnd/>
          </a:ln>
        </p:spPr>
        <p:txBody>
          <a:bodyPr>
            <a:spAutoFit/>
          </a:bodyPr>
          <a:lstStyle/>
          <a:p>
            <a:pPr algn="ctr"/>
            <a:r>
              <a:rPr lang="en-US" b="1">
                <a:solidFill>
                  <a:srgbClr val="C00000"/>
                </a:solidFill>
              </a:rPr>
              <a:t>Problem Identification</a:t>
            </a:r>
            <a:endParaRPr lang="en-US">
              <a:solidFill>
                <a:srgbClr val="C00000"/>
              </a:solidFill>
            </a:endParaRPr>
          </a:p>
          <a:p>
            <a:pPr algn="ctr"/>
            <a:r>
              <a:rPr lang="en-US"/>
              <a:t>Clarify the problem &amp; frame/ define it for Policy Agendas</a:t>
            </a:r>
          </a:p>
        </p:txBody>
      </p:sp>
      <p:sp>
        <p:nvSpPr>
          <p:cNvPr id="17419" name="TextBox 18"/>
          <p:cNvSpPr txBox="1">
            <a:spLocks noChangeArrowheads="1"/>
          </p:cNvSpPr>
          <p:nvPr/>
        </p:nvSpPr>
        <p:spPr bwMode="auto">
          <a:xfrm>
            <a:off x="3200400" y="2276475"/>
            <a:ext cx="3352800" cy="923925"/>
          </a:xfrm>
          <a:prstGeom prst="rect">
            <a:avLst/>
          </a:prstGeom>
          <a:noFill/>
          <a:ln w="9525">
            <a:noFill/>
            <a:miter lim="800000"/>
            <a:headEnd/>
            <a:tailEnd/>
          </a:ln>
        </p:spPr>
        <p:txBody>
          <a:bodyPr>
            <a:spAutoFit/>
          </a:bodyPr>
          <a:lstStyle/>
          <a:p>
            <a:pPr algn="ctr"/>
            <a:r>
              <a:rPr lang="en-US" b="1">
                <a:solidFill>
                  <a:srgbClr val="C00000"/>
                </a:solidFill>
              </a:rPr>
              <a:t>Policy formulation</a:t>
            </a:r>
            <a:endParaRPr lang="en-US">
              <a:solidFill>
                <a:srgbClr val="C00000"/>
              </a:solidFill>
            </a:endParaRPr>
          </a:p>
          <a:p>
            <a:pPr algn="ctr"/>
            <a:r>
              <a:rPr lang="en-US"/>
              <a:t>Conduct analyses to identify a solution to promote</a:t>
            </a:r>
          </a:p>
        </p:txBody>
      </p:sp>
      <p:sp>
        <p:nvSpPr>
          <p:cNvPr id="20" name="Up Arrow 19"/>
          <p:cNvSpPr/>
          <p:nvPr/>
        </p:nvSpPr>
        <p:spPr>
          <a:xfrm>
            <a:off x="1676400" y="1371600"/>
            <a:ext cx="609600" cy="5105400"/>
          </a:xfrm>
          <a:prstGeom prst="upArrow">
            <a:avLst/>
          </a:prstGeom>
          <a:gradFill>
            <a:gsLst>
              <a:gs pos="0">
                <a:srgbClr val="C0000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Up Arrow 20"/>
          <p:cNvSpPr/>
          <p:nvPr/>
        </p:nvSpPr>
        <p:spPr>
          <a:xfrm rot="10800000">
            <a:off x="7315200" y="1447800"/>
            <a:ext cx="609600" cy="5105400"/>
          </a:xfrm>
          <a:prstGeom prst="upArrow">
            <a:avLst/>
          </a:prstGeom>
          <a:gradFill>
            <a:gsLst>
              <a:gs pos="0">
                <a:srgbClr val="C0000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22" name="TextBox 8"/>
          <p:cNvSpPr txBox="1">
            <a:spLocks noChangeArrowheads="1"/>
          </p:cNvSpPr>
          <p:nvPr/>
        </p:nvSpPr>
        <p:spPr bwMode="auto">
          <a:xfrm>
            <a:off x="76200" y="5334000"/>
            <a:ext cx="1524000" cy="1323975"/>
          </a:xfrm>
          <a:prstGeom prst="rect">
            <a:avLst/>
          </a:prstGeom>
          <a:noFill/>
          <a:ln w="9525">
            <a:noFill/>
            <a:miter lim="800000"/>
            <a:headEnd/>
            <a:tailEnd/>
          </a:ln>
        </p:spPr>
        <p:txBody>
          <a:bodyPr>
            <a:spAutoFit/>
          </a:bodyPr>
          <a:lstStyle/>
          <a:p>
            <a:r>
              <a:rPr lang="en-US" sz="1600">
                <a:latin typeface="Perpetua" pitchFamily="18" charset="0"/>
              </a:rPr>
              <a:t>James Emery, MPH &amp; Carolyn Crump, PhD</a:t>
            </a:r>
          </a:p>
          <a:p>
            <a:r>
              <a:rPr lang="en-US" sz="1600">
                <a:latin typeface="Perpetua" pitchFamily="18" charset="0"/>
              </a:rPr>
              <a:t>UNC School of Public Health</a:t>
            </a:r>
          </a:p>
        </p:txBody>
      </p:sp>
      <p:sp>
        <p:nvSpPr>
          <p:cNvPr id="17423" name="TextBox 22"/>
          <p:cNvSpPr txBox="1">
            <a:spLocks noChangeArrowheads="1"/>
          </p:cNvSpPr>
          <p:nvPr/>
        </p:nvSpPr>
        <p:spPr bwMode="auto">
          <a:xfrm>
            <a:off x="2286000" y="76200"/>
            <a:ext cx="5410200" cy="830263"/>
          </a:xfrm>
          <a:prstGeom prst="rect">
            <a:avLst/>
          </a:prstGeom>
          <a:noFill/>
          <a:ln w="9525">
            <a:noFill/>
            <a:miter lim="800000"/>
            <a:headEnd/>
            <a:tailEnd/>
          </a:ln>
        </p:spPr>
        <p:txBody>
          <a:bodyPr>
            <a:spAutoFit/>
          </a:bodyPr>
          <a:lstStyle/>
          <a:p>
            <a:pPr algn="ctr"/>
            <a:r>
              <a:rPr lang="en-US" sz="2400" b="1">
                <a:solidFill>
                  <a:srgbClr val="C00000"/>
                </a:solidFill>
              </a:rPr>
              <a:t>Processes for Changing Policies, Environments and Systems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2400" y="117475"/>
            <a:ext cx="8991600" cy="6832600"/>
          </a:xfrm>
          <a:prstGeom prst="rect">
            <a:avLst/>
          </a:prstGeom>
          <a:noFill/>
          <a:ln w="9525">
            <a:noFill/>
            <a:miter lim="800000"/>
            <a:headEnd/>
            <a:tailEnd/>
          </a:ln>
        </p:spPr>
        <p:txBody>
          <a:bodyPr>
            <a:spAutoFit/>
          </a:bodyPr>
          <a:lstStyle/>
          <a:p>
            <a:r>
              <a:rPr lang="en-US" sz="2400" b="1">
                <a:solidFill>
                  <a:srgbClr val="C00000"/>
                </a:solidFill>
              </a:rPr>
              <a:t>HPEC Competencies in Five Domains </a:t>
            </a:r>
          </a:p>
          <a:p>
            <a:endParaRPr lang="en-US" b="1">
              <a:solidFill>
                <a:srgbClr val="C00000"/>
              </a:solidFill>
            </a:endParaRPr>
          </a:p>
          <a:p>
            <a:r>
              <a:rPr lang="en-US" b="1"/>
              <a:t>1. Analyze &amp; articulate the problem </a:t>
            </a:r>
          </a:p>
          <a:p>
            <a:pPr lvl="1"/>
            <a:r>
              <a:rPr lang="en-US"/>
              <a:t>a. Collects, summarizes, &amp; interprets relevant information</a:t>
            </a:r>
          </a:p>
          <a:p>
            <a:pPr lvl="1"/>
            <a:r>
              <a:rPr lang="en-US"/>
              <a:t>b. Defines the problem needing a policy, system, or environmental solution </a:t>
            </a:r>
          </a:p>
          <a:p>
            <a:endParaRPr lang="en-US"/>
          </a:p>
          <a:p>
            <a:r>
              <a:rPr lang="en-US" b="1"/>
              <a:t>2. Propose a solution </a:t>
            </a:r>
          </a:p>
          <a:p>
            <a:pPr lvl="1"/>
            <a:r>
              <a:rPr lang="en-US"/>
              <a:t>a. Defines criteria for selecting among various options</a:t>
            </a:r>
          </a:p>
          <a:p>
            <a:pPr lvl="1"/>
            <a:r>
              <a:rPr lang="en-US"/>
              <a:t>b. Records options in clear &amp; concise written statements</a:t>
            </a:r>
            <a:r>
              <a:rPr lang="en-US" baseline="30000"/>
              <a:t> </a:t>
            </a:r>
            <a:endParaRPr lang="en-US"/>
          </a:p>
          <a:p>
            <a:pPr lvl="1"/>
            <a:r>
              <a:rPr lang="en-US"/>
              <a:t>c. Estimates the health, fiscal, legal, social, &amp; political implications of each option</a:t>
            </a:r>
            <a:r>
              <a:rPr lang="en-US" baseline="30000"/>
              <a:t> </a:t>
            </a:r>
            <a:endParaRPr lang="en-US"/>
          </a:p>
          <a:p>
            <a:pPr lvl="1"/>
            <a:r>
              <a:rPr lang="en-US"/>
              <a:t>d. Predicts the feasibility &amp; expected outcomes of each option</a:t>
            </a:r>
          </a:p>
          <a:p>
            <a:pPr lvl="1"/>
            <a:r>
              <a:rPr lang="en-US"/>
              <a:t>e. Analyzes the options using decision analysis methods (e.g., cost-benefit)</a:t>
            </a:r>
            <a:r>
              <a:rPr lang="en-US" baseline="30000"/>
              <a:t> </a:t>
            </a:r>
            <a:endParaRPr lang="en-US"/>
          </a:p>
          <a:p>
            <a:pPr lvl="1"/>
            <a:r>
              <a:rPr lang="en-US"/>
              <a:t>f. Builds consensus for the chosen course of action </a:t>
            </a:r>
          </a:p>
          <a:p>
            <a:endParaRPr lang="en-US"/>
          </a:p>
          <a:p>
            <a:r>
              <a:rPr lang="en-US" b="1"/>
              <a:t>3. Influence the change process </a:t>
            </a:r>
          </a:p>
          <a:p>
            <a:pPr lvl="1"/>
            <a:r>
              <a:rPr lang="en-US"/>
              <a:t>a. Plans a policy/system/environmental change approach </a:t>
            </a:r>
          </a:p>
          <a:p>
            <a:pPr lvl="1"/>
            <a:r>
              <a:rPr lang="en-US"/>
              <a:t>b. Educates decision-makers, media, partners, &amp; the general public by providing relevant information (i.e., become an informational resource) </a:t>
            </a:r>
          </a:p>
          <a:p>
            <a:pPr lvl="1"/>
            <a:r>
              <a:rPr lang="en-US"/>
              <a:t>c. Frames messages &amp; tailors materials to influence the change process </a:t>
            </a:r>
          </a:p>
          <a:p>
            <a:pPr lvl="1"/>
            <a:r>
              <a:rPr lang="en-US"/>
              <a:t>d. Implements policy-advocacy strategies </a:t>
            </a:r>
          </a:p>
          <a:p>
            <a:pPr lvl="1"/>
            <a:r>
              <a:rPr lang="en-US"/>
              <a:t>e. Implements communications strategies to impact social learning, agenda setting, &amp; message framing </a:t>
            </a:r>
          </a:p>
          <a:p>
            <a:pPr lvl="1"/>
            <a:r>
              <a:rPr lang="en-US"/>
              <a:t>f. Monitors the change process &amp; its outcome </a:t>
            </a:r>
          </a:p>
          <a:p>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15" end="1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6" end="1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7" end="1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18" end="1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9" end="1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ChangeArrowheads="1"/>
          </p:cNvSpPr>
          <p:nvPr/>
        </p:nvSpPr>
        <p:spPr bwMode="auto">
          <a:xfrm>
            <a:off x="228600" y="1143000"/>
            <a:ext cx="8229600" cy="5354638"/>
          </a:xfrm>
          <a:prstGeom prst="rect">
            <a:avLst/>
          </a:prstGeom>
          <a:noFill/>
          <a:ln w="9525">
            <a:noFill/>
            <a:miter lim="800000"/>
            <a:headEnd/>
            <a:tailEnd/>
          </a:ln>
        </p:spPr>
        <p:txBody>
          <a:bodyPr>
            <a:spAutoFit/>
          </a:bodyPr>
          <a:lstStyle/>
          <a:p>
            <a:r>
              <a:rPr lang="en-US" b="1"/>
              <a:t>Monitor the implementation process </a:t>
            </a:r>
          </a:p>
          <a:p>
            <a:pPr lvl="1"/>
            <a:r>
              <a:rPr lang="en-US"/>
              <a:t>a. Predicts how the relevant bureaucratic entities (e.g., agencies, departments) might implement the enacted changes </a:t>
            </a:r>
          </a:p>
          <a:p>
            <a:pPr lvl="1"/>
            <a:r>
              <a:rPr lang="en-US"/>
              <a:t>b. Plans how to monitor &amp; assist each entity as it develops the budgets, rules, guidelines &amp; procedures necessary to implement the enacted change </a:t>
            </a:r>
          </a:p>
          <a:p>
            <a:pPr lvl="1"/>
            <a:r>
              <a:rPr lang="en-US"/>
              <a:t>c. Assists entities with planning for structural &amp; programmatic adjustments </a:t>
            </a:r>
          </a:p>
          <a:p>
            <a:pPr lvl="1"/>
            <a:r>
              <a:rPr lang="en-US"/>
              <a:t>d. Monitors the implementation process to document how the solution is or is not functioning as intended </a:t>
            </a:r>
          </a:p>
          <a:p>
            <a:endParaRPr lang="en-US"/>
          </a:p>
          <a:p>
            <a:r>
              <a:rPr lang="en-US" b="1"/>
              <a:t>5. Evaluate the impact </a:t>
            </a:r>
          </a:p>
          <a:p>
            <a:pPr lvl="1"/>
            <a:r>
              <a:rPr lang="en-US"/>
              <a:t>a. Develops mechanisms to monitor policy/system/environmental change </a:t>
            </a:r>
          </a:p>
          <a:p>
            <a:pPr lvl="1"/>
            <a:r>
              <a:rPr lang="en-US"/>
              <a:t>b. Evaluates the impact of the change </a:t>
            </a:r>
          </a:p>
          <a:p>
            <a:pPr lvl="1"/>
            <a:r>
              <a:rPr lang="en-US"/>
              <a:t>c. Incorporates evaluation findings into future planning &amp; analysis efforts </a:t>
            </a:r>
          </a:p>
          <a:p>
            <a:pPr lvl="1"/>
            <a:endParaRPr lang="en-US"/>
          </a:p>
          <a:p>
            <a:pPr lvl="1"/>
            <a:endParaRPr lang="en-US"/>
          </a:p>
          <a:p>
            <a:pPr lvl="1"/>
            <a:endParaRPr lang="en-US"/>
          </a:p>
          <a:p>
            <a:r>
              <a:rPr lang="en-US"/>
              <a:t>From </a:t>
            </a:r>
            <a:r>
              <a:rPr lang="en-US" i="1"/>
              <a:t>Public Health Solutions Through Changes in Policies, Systems, </a:t>
            </a:r>
          </a:p>
          <a:p>
            <a:r>
              <a:rPr lang="en-US" i="1"/>
              <a:t>and the Built Environment   (</a:t>
            </a:r>
            <a:r>
              <a:rPr lang="en-US"/>
              <a:t>www.dhpe.org/HPEC_Comps_Phase_Final.pdf)</a:t>
            </a:r>
          </a:p>
        </p:txBody>
      </p:sp>
      <p:sp>
        <p:nvSpPr>
          <p:cNvPr id="19459" name="Rectangle 2"/>
          <p:cNvSpPr>
            <a:spLocks noChangeArrowheads="1"/>
          </p:cNvSpPr>
          <p:nvPr/>
        </p:nvSpPr>
        <p:spPr bwMode="auto">
          <a:xfrm>
            <a:off x="304800" y="304800"/>
            <a:ext cx="6240463" cy="400050"/>
          </a:xfrm>
          <a:prstGeom prst="rect">
            <a:avLst/>
          </a:prstGeom>
          <a:noFill/>
          <a:ln w="9525">
            <a:noFill/>
            <a:miter lim="800000"/>
            <a:headEnd/>
            <a:tailEnd/>
          </a:ln>
        </p:spPr>
        <p:txBody>
          <a:bodyPr wrap="none">
            <a:spAutoFit/>
          </a:bodyPr>
          <a:lstStyle/>
          <a:p>
            <a:r>
              <a:rPr lang="en-US" sz="2000" b="1">
                <a:solidFill>
                  <a:srgbClr val="C00000"/>
                </a:solidFill>
              </a:rPr>
              <a:t>HPEC Competencies in Five Domains, Continued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ubtitle 2"/>
          <p:cNvSpPr>
            <a:spLocks noGrp="1"/>
          </p:cNvSpPr>
          <p:nvPr>
            <p:ph type="subTitle" idx="1"/>
          </p:nvPr>
        </p:nvSpPr>
        <p:spPr>
          <a:xfrm>
            <a:off x="1219200" y="3733800"/>
            <a:ext cx="6400800" cy="1295400"/>
          </a:xfrm>
        </p:spPr>
        <p:txBody>
          <a:bodyPr/>
          <a:lstStyle/>
          <a:p>
            <a:pPr algn="r" eaLnBrk="1" hangingPunct="1">
              <a:spcBef>
                <a:spcPct val="0"/>
              </a:spcBef>
            </a:pPr>
            <a:r>
              <a:rPr lang="en-US" smtClean="0"/>
              <a:t>Distilling concepts from </a:t>
            </a:r>
          </a:p>
          <a:p>
            <a:pPr algn="r" eaLnBrk="1" hangingPunct="1">
              <a:spcBef>
                <a:spcPct val="0"/>
              </a:spcBef>
            </a:pPr>
            <a:r>
              <a:rPr lang="en-US" smtClean="0"/>
              <a:t>both models into useful </a:t>
            </a:r>
          </a:p>
          <a:p>
            <a:pPr algn="r" eaLnBrk="1" hangingPunct="1">
              <a:spcBef>
                <a:spcPct val="0"/>
              </a:spcBef>
            </a:pPr>
            <a:r>
              <a:rPr lang="en-US" smtClean="0"/>
              <a:t>evaluation tools</a:t>
            </a:r>
          </a:p>
        </p:txBody>
      </p:sp>
      <p:sp>
        <p:nvSpPr>
          <p:cNvPr id="20483" name="Title 1"/>
          <p:cNvSpPr>
            <a:spLocks noGrp="1"/>
          </p:cNvSpPr>
          <p:nvPr>
            <p:ph type="ctrTitle"/>
          </p:nvPr>
        </p:nvSpPr>
        <p:spPr>
          <a:xfrm>
            <a:off x="457200" y="1506538"/>
            <a:ext cx="8229600" cy="1470025"/>
          </a:xfrm>
        </p:spPr>
        <p:txBody>
          <a:bodyPr/>
          <a:lstStyle/>
          <a:p>
            <a:pPr eaLnBrk="1" hangingPunct="1"/>
            <a:r>
              <a:rPr smtClean="0"/>
              <a:t>How DOH uses Policy Frameworks for Evaluation</a:t>
            </a:r>
          </a:p>
        </p:txBody>
      </p:sp>
      <p:pic>
        <p:nvPicPr>
          <p:cNvPr id="20484" name="Picture 4" descr="C:\Documents and Settings\MHS7303\Local Settings\Temporary Internet Files\Content.IE5\COPBFTWI\MC900290699[1].wmf"/>
          <p:cNvPicPr>
            <a:picLocks noChangeAspect="1" noChangeArrowheads="1"/>
          </p:cNvPicPr>
          <p:nvPr/>
        </p:nvPicPr>
        <p:blipFill>
          <a:blip r:embed="rId2" cstate="print"/>
          <a:srcRect/>
          <a:stretch>
            <a:fillRect/>
          </a:stretch>
        </p:blipFill>
        <p:spPr bwMode="auto">
          <a:xfrm>
            <a:off x="1524000" y="3276600"/>
            <a:ext cx="2293938" cy="322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0C87D66-C3E1-41C7-A64D-1FADE447313C}" type="slidenum">
              <a:rPr lang="en-US"/>
              <a:pPr>
                <a:defRPr/>
              </a:pPr>
              <a:t>15</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2057400" y="2209800"/>
            <a:ext cx="2971800" cy="838200"/>
          </a:xfrm>
          <a:prstGeom prst="wedgeRectCallout">
            <a:avLst>
              <a:gd name="adj1" fmla="val -77243"/>
              <a:gd name="adj2" fmla="val 2071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latin typeface="Arial" pitchFamily="34" charset="0"/>
                <a:cs typeface="Arial" pitchFamily="34" charset="0"/>
              </a:rPr>
              <a:t>Describe the issue (problem) that you will address in this activity </a:t>
            </a:r>
          </a:p>
        </p:txBody>
      </p:sp>
      <p:sp>
        <p:nvSpPr>
          <p:cNvPr id="6" name="TextBox 5"/>
          <p:cNvSpPr txBox="1">
            <a:spLocks noChangeArrowheads="1"/>
          </p:cNvSpPr>
          <p:nvPr/>
        </p:nvSpPr>
        <p:spPr bwMode="auto">
          <a:xfrm>
            <a:off x="5029200" y="2209800"/>
            <a:ext cx="3581400" cy="830263"/>
          </a:xfrm>
          <a:prstGeom prst="rect">
            <a:avLst/>
          </a:prstGeom>
          <a:solidFill>
            <a:srgbClr val="0070C0"/>
          </a:solidFill>
          <a:ln w="9525">
            <a:solidFill>
              <a:schemeClr val="tx1"/>
            </a:solidFill>
            <a:miter lim="800000"/>
            <a:headEnd/>
            <a:tailEnd/>
          </a:ln>
        </p:spPr>
        <p:txBody>
          <a:bodyPr>
            <a:spAutoFit/>
          </a:bodyPr>
          <a:lstStyle/>
          <a:p>
            <a:r>
              <a:rPr lang="en-US" sz="1600">
                <a:solidFill>
                  <a:schemeClr val="bg1"/>
                </a:solidFill>
                <a:cs typeface="Arial" charset="0"/>
              </a:rPr>
              <a:t>Ex:Lack of connectivity and features of the streetscape are barriers to walking.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A7B8B8F-FEF8-438E-9371-A0C93150FF1B}" type="slidenum">
              <a:rPr lang="en-US"/>
              <a:pPr>
                <a:defRPr/>
              </a:pPr>
              <a:t>16</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2286000" y="3276600"/>
            <a:ext cx="2971800" cy="2133600"/>
          </a:xfrm>
          <a:prstGeom prst="wedgeRectCallout">
            <a:avLst>
              <a:gd name="adj1" fmla="val -82371"/>
              <a:gd name="adj2" fmla="val -221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600" dirty="0">
                <a:latin typeface="Arial" pitchFamily="34" charset="0"/>
                <a:cs typeface="Arial" pitchFamily="34" charset="0"/>
              </a:rPr>
              <a:t>Includes compiling new  or existing data, holding community forums and focus groups to assess public opinion or gauge readiness and will of decision makers</a:t>
            </a:r>
          </a:p>
        </p:txBody>
      </p:sp>
      <p:sp>
        <p:nvSpPr>
          <p:cNvPr id="6" name="TextBox 5"/>
          <p:cNvSpPr txBox="1"/>
          <p:nvPr/>
        </p:nvSpPr>
        <p:spPr>
          <a:xfrm>
            <a:off x="5257800" y="3276600"/>
            <a:ext cx="2286000" cy="2062163"/>
          </a:xfrm>
          <a:prstGeom prst="rect">
            <a:avLst/>
          </a:prstGeom>
          <a:solidFill>
            <a:srgbClr val="0070C0"/>
          </a:solidFill>
          <a:ln>
            <a:solidFill>
              <a:schemeClr val="tx1"/>
            </a:solidFill>
          </a:ln>
        </p:spPr>
        <p:txBody>
          <a:bodyPr>
            <a:spAutoFit/>
          </a:bodyPr>
          <a:lstStyle/>
          <a:p>
            <a:pPr fontAlgn="auto">
              <a:spcBef>
                <a:spcPts val="0"/>
              </a:spcBef>
              <a:spcAft>
                <a:spcPts val="0"/>
              </a:spcAft>
              <a:defRPr/>
            </a:pPr>
            <a:endParaRPr lang="en-US" sz="1600" dirty="0">
              <a:solidFill>
                <a:schemeClr val="bg1"/>
              </a:solidFill>
              <a:latin typeface="+mn-lt"/>
            </a:endParaRPr>
          </a:p>
          <a:p>
            <a:pPr fontAlgn="auto">
              <a:spcBef>
                <a:spcPts val="0"/>
              </a:spcBef>
              <a:spcAft>
                <a:spcPts val="0"/>
              </a:spcAft>
              <a:defRPr/>
            </a:pPr>
            <a:r>
              <a:rPr lang="en-US" sz="1600" dirty="0">
                <a:solidFill>
                  <a:schemeClr val="bg1"/>
                </a:solidFill>
                <a:latin typeface="Arial" pitchFamily="34" charset="0"/>
                <a:cs typeface="Arial" pitchFamily="34" charset="0"/>
              </a:rPr>
              <a:t>Ex: Staff work with neighborhood partners to survey residents and map out destinations that residents say they want to be able to walk 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0080600-2F60-4106-A1C7-583B6BAFA1DD}" type="slidenum">
              <a:rPr lang="en-US"/>
              <a:pPr>
                <a:defRPr/>
              </a:pPr>
              <a:t>17</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3733800" y="1752600"/>
            <a:ext cx="2133600" cy="1828800"/>
          </a:xfrm>
          <a:prstGeom prst="wedgeRectCallout">
            <a:avLst>
              <a:gd name="adj1" fmla="val -82371"/>
              <a:gd name="adj2" fmla="val -221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Includes the name, sector, and roles of partners that help your leadership team do the work</a:t>
            </a:r>
          </a:p>
        </p:txBody>
      </p:sp>
      <p:sp>
        <p:nvSpPr>
          <p:cNvPr id="6" name="TextBox 5"/>
          <p:cNvSpPr txBox="1">
            <a:spLocks noChangeArrowheads="1"/>
          </p:cNvSpPr>
          <p:nvPr/>
        </p:nvSpPr>
        <p:spPr bwMode="auto">
          <a:xfrm>
            <a:off x="5867400" y="1752600"/>
            <a:ext cx="2362200" cy="1816100"/>
          </a:xfrm>
          <a:prstGeom prst="rect">
            <a:avLst/>
          </a:prstGeom>
          <a:solidFill>
            <a:srgbClr val="0070C0"/>
          </a:solidFill>
          <a:ln w="9525">
            <a:solidFill>
              <a:schemeClr val="tx1"/>
            </a:solidFill>
            <a:miter lim="800000"/>
            <a:headEnd/>
            <a:tailEnd/>
          </a:ln>
        </p:spPr>
        <p:txBody>
          <a:bodyPr>
            <a:spAutoFit/>
          </a:bodyPr>
          <a:lstStyle/>
          <a:p>
            <a:r>
              <a:rPr lang="en-US" sz="1600">
                <a:solidFill>
                  <a:schemeClr val="bg1"/>
                </a:solidFill>
                <a:cs typeface="Arial" charset="0"/>
              </a:rPr>
              <a:t>Ex: For a community garden project, potential partners might include the LHJ, university extension service, and local food policy council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1DE8FE2-D0AC-47D4-9491-197E9A2DC6DD}" type="slidenum">
              <a:rPr lang="en-US"/>
              <a:pPr>
                <a:defRPr/>
              </a:pPr>
              <a:t>18</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3581400" y="2514600"/>
            <a:ext cx="2362200" cy="2057400"/>
          </a:xfrm>
          <a:prstGeom prst="wedgeRectCallout">
            <a:avLst>
              <a:gd name="adj1" fmla="val -82371"/>
              <a:gd name="adj2" fmla="val -2214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Briefly describe activities undertaken by your partners such as partnership recruitment and development and fund raising.</a:t>
            </a:r>
          </a:p>
        </p:txBody>
      </p:sp>
      <p:sp>
        <p:nvSpPr>
          <p:cNvPr id="6" name="TextBox 5"/>
          <p:cNvSpPr txBox="1"/>
          <p:nvPr/>
        </p:nvSpPr>
        <p:spPr>
          <a:xfrm>
            <a:off x="5943600" y="2514600"/>
            <a:ext cx="2362200" cy="2062163"/>
          </a:xfrm>
          <a:prstGeom prst="rect">
            <a:avLst/>
          </a:prstGeom>
          <a:solidFill>
            <a:srgbClr val="0070C0"/>
          </a:solidFill>
          <a:ln>
            <a:solidFill>
              <a:schemeClr val="tx1"/>
            </a:solidFill>
          </a:ln>
        </p:spPr>
        <p:txBody>
          <a:bodyPr>
            <a:spAutoFit/>
          </a:bodyPr>
          <a:lstStyle/>
          <a:p>
            <a:pPr fontAlgn="auto">
              <a:spcBef>
                <a:spcPts val="0"/>
              </a:spcBef>
              <a:spcAft>
                <a:spcPts val="0"/>
              </a:spcAft>
              <a:defRPr/>
            </a:pPr>
            <a:endParaRPr lang="en-US" sz="1600" dirty="0">
              <a:solidFill>
                <a:schemeClr val="bg1"/>
              </a:solidFill>
              <a:latin typeface="+mn-lt"/>
            </a:endParaRPr>
          </a:p>
          <a:p>
            <a:pPr fontAlgn="auto">
              <a:spcBef>
                <a:spcPts val="0"/>
              </a:spcBef>
              <a:spcAft>
                <a:spcPts val="0"/>
              </a:spcAft>
              <a:defRPr/>
            </a:pPr>
            <a:endParaRPr lang="en-US" sz="1600" dirty="0">
              <a:solidFill>
                <a:schemeClr val="bg1"/>
              </a:solidFill>
              <a:latin typeface="Arial" pitchFamily="34" charset="0"/>
              <a:cs typeface="Arial" pitchFamily="34" charset="0"/>
            </a:endParaRPr>
          </a:p>
          <a:p>
            <a:pPr fontAlgn="auto">
              <a:spcBef>
                <a:spcPts val="0"/>
              </a:spcBef>
              <a:spcAft>
                <a:spcPts val="0"/>
              </a:spcAft>
              <a:defRPr/>
            </a:pPr>
            <a:r>
              <a:rPr lang="en-US" sz="1600" dirty="0">
                <a:solidFill>
                  <a:schemeClr val="bg1"/>
                </a:solidFill>
                <a:latin typeface="Arial" pitchFamily="34" charset="0"/>
                <a:cs typeface="Arial" pitchFamily="34" charset="0"/>
              </a:rPr>
              <a:t>Ex: Mobilize youth to help assess current tobacco advertising </a:t>
            </a:r>
          </a:p>
          <a:p>
            <a:pPr fontAlgn="auto">
              <a:spcBef>
                <a:spcPts val="0"/>
              </a:spcBef>
              <a:spcAft>
                <a:spcPts val="0"/>
              </a:spcAft>
              <a:defRPr/>
            </a:pPr>
            <a:endParaRPr lang="en-US" sz="1600" dirty="0">
              <a:solidFill>
                <a:schemeClr val="bg1"/>
              </a:solidFill>
              <a:latin typeface="+mn-lt"/>
            </a:endParaRPr>
          </a:p>
          <a:p>
            <a:pPr fontAlgn="auto">
              <a:spcBef>
                <a:spcPts val="0"/>
              </a:spcBef>
              <a:spcAft>
                <a:spcPts val="0"/>
              </a:spcAft>
              <a:defRPr/>
            </a:pPr>
            <a:endParaRPr lang="en-US" sz="1600" dirty="0">
              <a:solidFill>
                <a:schemeClr val="bg1"/>
              </a:solidFill>
              <a:latin typeface="+mn-lt"/>
            </a:endParaRPr>
          </a:p>
          <a:p>
            <a:pPr fontAlgn="auto">
              <a:spcBef>
                <a:spcPts val="0"/>
              </a:spcBef>
              <a:spcAft>
                <a:spcPts val="0"/>
              </a:spcAft>
              <a:defRPr/>
            </a:pPr>
            <a:endParaRPr lang="en-US" sz="1600" dirty="0">
              <a:solidFill>
                <a:schemeClr val="bg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762045F-FD17-4A02-BD78-999ECD430636}" type="slidenum">
              <a:rPr lang="en-US"/>
              <a:pPr>
                <a:defRPr/>
              </a:pPr>
              <a:t>19</a:t>
            </a:fld>
            <a:endParaRPr lang="en-US" dirty="0"/>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3505200" y="3810000"/>
            <a:ext cx="2133600" cy="2286000"/>
          </a:xfrm>
          <a:prstGeom prst="wedgeRectCallout">
            <a:avLst>
              <a:gd name="adj1" fmla="val -88404"/>
              <a:gd name="adj2" fmla="val -138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latin typeface="Arial" pitchFamily="34" charset="0"/>
                <a:cs typeface="Arial" pitchFamily="34" charset="0"/>
              </a:rPr>
              <a:t>As you move through the domains of policy development you will probably make modifications &amp; add detail to the PES change</a:t>
            </a:r>
            <a:endParaRPr lang="en-US" dirty="0">
              <a:solidFill>
                <a:schemeClr val="bg1"/>
              </a:solidFill>
              <a:latin typeface="Arial" pitchFamily="34" charset="0"/>
              <a:cs typeface="Arial" pitchFamily="34" charset="0"/>
            </a:endParaRPr>
          </a:p>
        </p:txBody>
      </p:sp>
      <p:sp>
        <p:nvSpPr>
          <p:cNvPr id="6" name="TextBox 5"/>
          <p:cNvSpPr txBox="1">
            <a:spLocks noChangeArrowheads="1"/>
          </p:cNvSpPr>
          <p:nvPr/>
        </p:nvSpPr>
        <p:spPr bwMode="auto">
          <a:xfrm>
            <a:off x="5638800" y="3810000"/>
            <a:ext cx="3505200" cy="2308225"/>
          </a:xfrm>
          <a:prstGeom prst="rect">
            <a:avLst/>
          </a:prstGeom>
          <a:solidFill>
            <a:srgbClr val="0070C0"/>
          </a:solidFill>
          <a:ln w="9525">
            <a:solidFill>
              <a:schemeClr val="tx1"/>
            </a:solidFill>
            <a:miter lim="800000"/>
            <a:headEnd/>
            <a:tailEnd/>
          </a:ln>
        </p:spPr>
        <p:txBody>
          <a:bodyPr>
            <a:spAutoFit/>
          </a:bodyPr>
          <a:lstStyle/>
          <a:p>
            <a:r>
              <a:rPr lang="en-US" sz="1600">
                <a:solidFill>
                  <a:schemeClr val="bg1"/>
                </a:solidFill>
                <a:cs typeface="Arial" charset="0"/>
              </a:rPr>
              <a:t>Ex: The original PES change stated “Establish two community gardens”.  Actions to refine the PES change included: “Based on assessment, proposed that the Hillyard neighborhood be prioritized for community gardens, because low income residents would benefit the most.”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792163"/>
          </a:xfrm>
        </p:spPr>
        <p:txBody>
          <a:bodyPr/>
          <a:lstStyle/>
          <a:p>
            <a:pPr eaLnBrk="1" hangingPunct="1"/>
            <a:r>
              <a:rPr lang="en-US" sz="3600" b="1" smtClean="0"/>
              <a:t>Definitions*</a:t>
            </a:r>
          </a:p>
        </p:txBody>
      </p:sp>
      <p:sp>
        <p:nvSpPr>
          <p:cNvPr id="9219" name="Rectangle 3"/>
          <p:cNvSpPr>
            <a:spLocks noGrp="1" noChangeArrowheads="1"/>
          </p:cNvSpPr>
          <p:nvPr>
            <p:ph type="body" idx="1"/>
          </p:nvPr>
        </p:nvSpPr>
        <p:spPr>
          <a:xfrm>
            <a:off x="304800" y="990600"/>
            <a:ext cx="8610600" cy="5105400"/>
          </a:xfrm>
        </p:spPr>
        <p:txBody>
          <a:bodyPr/>
          <a:lstStyle/>
          <a:p>
            <a:pPr eaLnBrk="1" hangingPunct="1"/>
            <a:r>
              <a:rPr lang="en-US" sz="2800" b="1" i="1" smtClean="0"/>
              <a:t>Policy:  </a:t>
            </a:r>
            <a:r>
              <a:rPr lang="en-US" sz="2800" smtClean="0"/>
              <a:t>A principle, plan, or course of action, as pursued by a government, organization, individual, etc.</a:t>
            </a:r>
          </a:p>
          <a:p>
            <a:pPr eaLnBrk="1" hangingPunct="1"/>
            <a:r>
              <a:rPr lang="en-US" sz="2800" b="1" i="1" smtClean="0"/>
              <a:t>Policy Making:</a:t>
            </a:r>
            <a:r>
              <a:rPr lang="en-US" sz="2800" i="1" smtClean="0"/>
              <a:t>  </a:t>
            </a:r>
            <a:r>
              <a:rPr lang="en-US" sz="2800" smtClean="0"/>
              <a:t>The act or process of setting and directing the course of action to be pursued by a government, business, etc</a:t>
            </a:r>
          </a:p>
          <a:p>
            <a:pPr eaLnBrk="1" hangingPunct="1"/>
            <a:r>
              <a:rPr lang="en-US" sz="2800" b="1" smtClean="0"/>
              <a:t>Levels: </a:t>
            </a:r>
          </a:p>
          <a:p>
            <a:pPr lvl="1" eaLnBrk="1" hangingPunct="1">
              <a:buFont typeface="Arial" charset="0"/>
              <a:buChar char="•"/>
            </a:pPr>
            <a:r>
              <a:rPr lang="en-US" smtClean="0"/>
              <a:t>Individuals/Parents</a:t>
            </a:r>
          </a:p>
          <a:p>
            <a:pPr lvl="1" eaLnBrk="1" hangingPunct="1">
              <a:buFont typeface="Arial" charset="0"/>
              <a:buChar char="•"/>
            </a:pPr>
            <a:r>
              <a:rPr lang="en-US" smtClean="0"/>
              <a:t>Institutions:  schools, worksites</a:t>
            </a:r>
          </a:p>
          <a:p>
            <a:pPr lvl="1" eaLnBrk="1" hangingPunct="1">
              <a:buFont typeface="Arial" charset="0"/>
              <a:buChar char="•"/>
            </a:pPr>
            <a:r>
              <a:rPr lang="en-US" smtClean="0"/>
              <a:t>Communities, cities, counties</a:t>
            </a:r>
          </a:p>
          <a:p>
            <a:pPr lvl="1" eaLnBrk="1" hangingPunct="1">
              <a:buFont typeface="Arial" charset="0"/>
              <a:buChar char="•"/>
            </a:pPr>
            <a:r>
              <a:rPr lang="en-US" smtClean="0"/>
              <a:t>State</a:t>
            </a:r>
          </a:p>
          <a:p>
            <a:pPr eaLnBrk="1" hangingPunct="1"/>
            <a:endParaRPr lang="en-US" sz="2800" b="1" smtClean="0"/>
          </a:p>
        </p:txBody>
      </p:sp>
      <p:sp>
        <p:nvSpPr>
          <p:cNvPr id="9220" name="Text Box 4"/>
          <p:cNvSpPr txBox="1">
            <a:spLocks noChangeArrowheads="1"/>
          </p:cNvSpPr>
          <p:nvPr/>
        </p:nvSpPr>
        <p:spPr bwMode="auto">
          <a:xfrm>
            <a:off x="1981200" y="6400800"/>
            <a:ext cx="6248400" cy="366713"/>
          </a:xfrm>
          <a:prstGeom prst="rect">
            <a:avLst/>
          </a:prstGeom>
          <a:noFill/>
          <a:ln w="9525">
            <a:noFill/>
            <a:miter lim="800000"/>
            <a:headEnd/>
            <a:tailEnd/>
          </a:ln>
        </p:spPr>
        <p:txBody>
          <a:bodyPr>
            <a:spAutoFit/>
          </a:bodyPr>
          <a:lstStyle/>
          <a:p>
            <a:pPr>
              <a:spcBef>
                <a:spcPct val="50000"/>
              </a:spcBef>
            </a:pPr>
            <a:r>
              <a:rPr lang="en-US"/>
              <a:t>*Based on Webster’s Colligiate Dictionary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DDD4D26-5A3C-4D9C-BD98-3E0982FC9880}" type="slidenum">
              <a:rPr lang="en-US"/>
              <a:pPr>
                <a:defRPr/>
              </a:pPr>
              <a:t>20</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None/>
                      </a:pPr>
                      <a:r>
                        <a:rPr lang="en-US" sz="1600" dirty="0" smtClean="0">
                          <a:latin typeface="Calibri"/>
                          <a:ea typeface="Times New Roman"/>
                          <a:cs typeface="Times New Roman"/>
                        </a:rPr>
                        <a:t>1. Who </a:t>
                      </a:r>
                      <a:r>
                        <a:rPr lang="en-US" sz="1600" dirty="0">
                          <a:latin typeface="Calibri"/>
                          <a:ea typeface="Times New Roman"/>
                          <a:cs typeface="Times New Roman"/>
                        </a:rPr>
                        <a:t>are your stakeholders</a:t>
                      </a:r>
                      <a:r>
                        <a:rPr lang="en-US" sz="1600" dirty="0" smtClean="0">
                          <a:latin typeface="Calibri"/>
                          <a:ea typeface="Times New Roman"/>
                          <a:cs typeface="Times New Roman"/>
                        </a:rPr>
                        <a:t>?</a:t>
                      </a:r>
                    </a:p>
                    <a:p>
                      <a:pPr marL="342900" marR="0" indent="-342900">
                        <a:spcBef>
                          <a:spcPts val="0"/>
                        </a:spcBef>
                        <a:spcAft>
                          <a:spcPts val="0"/>
                        </a:spcAft>
                        <a:buNone/>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engage stakeholders and the general public in supporting the proposal?</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Who are the policy or </a:t>
                      </a:r>
                      <a:r>
                        <a:rPr lang="en-US" sz="1600" dirty="0" err="1">
                          <a:latin typeface="Calibri"/>
                          <a:ea typeface="Times New Roman"/>
                          <a:cs typeface="Times New Roman"/>
                        </a:rPr>
                        <a:t>decisionmakers</a:t>
                      </a:r>
                      <a:r>
                        <a:rPr lang="en-US" sz="1600" dirty="0">
                          <a:latin typeface="Calibri"/>
                          <a:ea typeface="Times New Roman"/>
                          <a:cs typeface="Times New Roman"/>
                        </a:rPr>
                        <a:t>?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4</a:t>
                      </a:r>
                      <a:r>
                        <a:rPr lang="en-US" sz="1600" dirty="0">
                          <a:latin typeface="Calibri"/>
                          <a:ea typeface="Times New Roman"/>
                          <a:cs typeface="Times New Roman"/>
                        </a:rPr>
                        <a:t>. What have you done to educate decision-makers and impact the agenda setting process?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 </a:t>
                      </a:r>
                      <a:r>
                        <a:rPr lang="en-US" sz="1600" dirty="0">
                          <a:latin typeface="Calibri"/>
                          <a:ea typeface="Times New Roman"/>
                          <a:cs typeface="Times New Roman"/>
                        </a:rPr>
                        <a:t>5. What policy, environmental or systems change was adopted?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6629400" y="1219200"/>
            <a:ext cx="2133600" cy="2286000"/>
          </a:xfrm>
          <a:prstGeom prst="wedgeRectCallout">
            <a:avLst>
              <a:gd name="adj1" fmla="val -88404"/>
              <a:gd name="adj2" fmla="val -138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Stakeholders are those individuals and groups who are affected by the PES problem and who might  benefit from the PES change.</a:t>
            </a:r>
          </a:p>
        </p:txBody>
      </p:sp>
      <p:sp>
        <p:nvSpPr>
          <p:cNvPr id="6" name="TextBox 5"/>
          <p:cNvSpPr txBox="1">
            <a:spLocks noChangeArrowheads="1"/>
          </p:cNvSpPr>
          <p:nvPr/>
        </p:nvSpPr>
        <p:spPr bwMode="auto">
          <a:xfrm>
            <a:off x="6629400" y="3505200"/>
            <a:ext cx="2133600" cy="2308225"/>
          </a:xfrm>
          <a:prstGeom prst="rect">
            <a:avLst/>
          </a:prstGeom>
          <a:solidFill>
            <a:srgbClr val="0070C0"/>
          </a:solidFill>
          <a:ln w="9525">
            <a:solidFill>
              <a:schemeClr val="tx1"/>
            </a:solidFill>
            <a:miter lim="800000"/>
            <a:headEnd/>
            <a:tailEnd/>
          </a:ln>
        </p:spPr>
        <p:txBody>
          <a:bodyPr>
            <a:spAutoFit/>
          </a:bodyPr>
          <a:lstStyle/>
          <a:p>
            <a:r>
              <a:rPr lang="en-US" sz="1600">
                <a:solidFill>
                  <a:schemeClr val="bg1"/>
                </a:solidFill>
                <a:cs typeface="Arial" charset="0"/>
              </a:rPr>
              <a:t>Ex: For proposed changes to the Growth Management Act pertaining to school siting, stakeholders would include parents, students, and community residents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1173E44-8894-47A5-BF1B-B8DF39812284}" type="slidenum">
              <a:rPr lang="en-US"/>
              <a:pPr>
                <a:defRPr/>
              </a:pPr>
              <a:t>21</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r>
                        <a:rPr lang="en-US" sz="1600" dirty="0" smtClean="0">
                          <a:latin typeface="Calibri"/>
                          <a:ea typeface="Times New Roman"/>
                          <a:cs typeface="Times New Roman"/>
                        </a:rPr>
                        <a:t>Who </a:t>
                      </a:r>
                      <a:r>
                        <a:rPr lang="en-US" sz="1600" dirty="0">
                          <a:latin typeface="Calibri"/>
                          <a:ea typeface="Times New Roman"/>
                          <a:cs typeface="Times New Roman"/>
                        </a:rPr>
                        <a:t>are your stakeholders</a:t>
                      </a:r>
                      <a:r>
                        <a:rPr lang="en-US" sz="1600" dirty="0" smtClean="0">
                          <a:latin typeface="Calibri"/>
                          <a:ea typeface="Times New Roman"/>
                          <a:cs typeface="Times New Roman"/>
                        </a:rPr>
                        <a:t>?</a:t>
                      </a:r>
                    </a:p>
                    <a:p>
                      <a:pPr marL="342900" marR="0" indent="-342900">
                        <a:spcBef>
                          <a:spcPts val="0"/>
                        </a:spcBef>
                        <a:spcAft>
                          <a:spcPts val="0"/>
                        </a:spcAft>
                        <a:buNone/>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engage stakeholders and the general public in supporting the proposal?</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Who are the policy or </a:t>
                      </a:r>
                      <a:r>
                        <a:rPr lang="en-US" sz="1600" dirty="0" err="1">
                          <a:latin typeface="Calibri"/>
                          <a:ea typeface="Times New Roman"/>
                          <a:cs typeface="Times New Roman"/>
                        </a:rPr>
                        <a:t>decisionmakers</a:t>
                      </a:r>
                      <a:r>
                        <a:rPr lang="en-US" sz="1600" dirty="0">
                          <a:latin typeface="Calibri"/>
                          <a:ea typeface="Times New Roman"/>
                          <a:cs typeface="Times New Roman"/>
                        </a:rPr>
                        <a:t>?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4</a:t>
                      </a:r>
                      <a:r>
                        <a:rPr lang="en-US" sz="1600" dirty="0">
                          <a:latin typeface="Calibri"/>
                          <a:ea typeface="Times New Roman"/>
                          <a:cs typeface="Times New Roman"/>
                        </a:rPr>
                        <a:t>. What have you done to educate decision-makers and impact the agenda setting process?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 </a:t>
                      </a:r>
                      <a:r>
                        <a:rPr lang="en-US" sz="1600" dirty="0">
                          <a:latin typeface="Calibri"/>
                          <a:ea typeface="Times New Roman"/>
                          <a:cs typeface="Times New Roman"/>
                        </a:rPr>
                        <a:t>5. What policy, environmental or systems change was adopted?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6477000" y="609600"/>
            <a:ext cx="2438400" cy="2895600"/>
          </a:xfrm>
          <a:prstGeom prst="wedgeRectCallout">
            <a:avLst>
              <a:gd name="adj1" fmla="val -86406"/>
              <a:gd name="adj2" fmla="val 2385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Includes </a:t>
            </a:r>
            <a:r>
              <a:rPr lang="en-US" dirty="0" err="1">
                <a:solidFill>
                  <a:schemeClr val="bg1"/>
                </a:solidFill>
                <a:latin typeface="Arial" pitchFamily="34" charset="0"/>
                <a:cs typeface="Arial" pitchFamily="34" charset="0"/>
              </a:rPr>
              <a:t>presentating</a:t>
            </a:r>
            <a:r>
              <a:rPr lang="en-US" dirty="0">
                <a:solidFill>
                  <a:schemeClr val="bg1"/>
                </a:solidFill>
                <a:latin typeface="Arial" pitchFamily="34" charset="0"/>
                <a:cs typeface="Arial" pitchFamily="34" charset="0"/>
              </a:rPr>
              <a:t> </a:t>
            </a:r>
            <a:r>
              <a:rPr lang="en-US" dirty="0">
                <a:solidFill>
                  <a:schemeClr val="bg1"/>
                </a:solidFill>
                <a:latin typeface="Arial" pitchFamily="34" charset="0"/>
                <a:cs typeface="Arial" pitchFamily="34" charset="0"/>
              </a:rPr>
              <a:t>to community groups, holding events to call attention to community problems </a:t>
            </a:r>
            <a:r>
              <a:rPr lang="en-US" dirty="0">
                <a:solidFill>
                  <a:schemeClr val="bg1"/>
                </a:solidFill>
                <a:latin typeface="Arial" pitchFamily="34" charset="0"/>
                <a:cs typeface="Arial" pitchFamily="34" charset="0"/>
              </a:rPr>
              <a:t>&amp; </a:t>
            </a:r>
            <a:r>
              <a:rPr lang="en-US" dirty="0">
                <a:solidFill>
                  <a:schemeClr val="bg1"/>
                </a:solidFill>
                <a:latin typeface="Arial" pitchFamily="34" charset="0"/>
                <a:cs typeface="Arial" pitchFamily="34" charset="0"/>
              </a:rPr>
              <a:t>need for policy solutions,  and communicating to the public through various media</a:t>
            </a:r>
            <a:r>
              <a:rPr lang="en-US" dirty="0">
                <a:solidFill>
                  <a:schemeClr val="tx1"/>
                </a:solidFill>
                <a:latin typeface="Arial" pitchFamily="34" charset="0"/>
                <a:cs typeface="Arial" pitchFamily="34" charset="0"/>
              </a:rPr>
              <a:t>.</a:t>
            </a:r>
            <a:endParaRPr lang="en-US" dirty="0">
              <a:solidFill>
                <a:schemeClr val="bg1"/>
              </a:solidFill>
              <a:latin typeface="Arial" pitchFamily="34" charset="0"/>
              <a:cs typeface="Arial" pitchFamily="34" charset="0"/>
            </a:endParaRPr>
          </a:p>
        </p:txBody>
      </p:sp>
      <p:sp>
        <p:nvSpPr>
          <p:cNvPr id="6" name="TextBox 5"/>
          <p:cNvSpPr txBox="1">
            <a:spLocks noChangeArrowheads="1"/>
          </p:cNvSpPr>
          <p:nvPr/>
        </p:nvSpPr>
        <p:spPr bwMode="auto">
          <a:xfrm>
            <a:off x="6477000" y="3505200"/>
            <a:ext cx="2362200" cy="2062163"/>
          </a:xfrm>
          <a:prstGeom prst="rect">
            <a:avLst/>
          </a:prstGeom>
          <a:solidFill>
            <a:srgbClr val="0070C0"/>
          </a:solidFill>
          <a:ln w="9525">
            <a:solidFill>
              <a:schemeClr val="tx1"/>
            </a:solidFill>
            <a:miter lim="800000"/>
            <a:headEnd/>
            <a:tailEnd/>
          </a:ln>
        </p:spPr>
        <p:txBody>
          <a:bodyPr>
            <a:spAutoFit/>
          </a:bodyPr>
          <a:lstStyle/>
          <a:p>
            <a:r>
              <a:rPr lang="en-US" sz="1600">
                <a:solidFill>
                  <a:schemeClr val="bg1"/>
                </a:solidFill>
                <a:cs typeface="Arial" charset="0"/>
              </a:rPr>
              <a:t>Ex: Presentation from national complete streets organization given, to engage the neighborhood residents in supporting proposal to adopt a Master Bicycle Plan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7460FD4-CA57-4029-A9C6-BA3E2FFB9984}" type="slidenum">
              <a:rPr lang="en-US"/>
              <a:pPr>
                <a:defRPr/>
              </a:pPr>
              <a:t>22</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r>
                        <a:rPr lang="en-US" sz="1600" dirty="0" smtClean="0">
                          <a:latin typeface="Calibri"/>
                          <a:ea typeface="Times New Roman"/>
                          <a:cs typeface="Times New Roman"/>
                        </a:rPr>
                        <a:t>Who </a:t>
                      </a:r>
                      <a:r>
                        <a:rPr lang="en-US" sz="1600" dirty="0">
                          <a:latin typeface="Calibri"/>
                          <a:ea typeface="Times New Roman"/>
                          <a:cs typeface="Times New Roman"/>
                        </a:rPr>
                        <a:t>are your stakeholders</a:t>
                      </a:r>
                      <a:r>
                        <a:rPr lang="en-US" sz="1600" dirty="0" smtClean="0">
                          <a:latin typeface="Calibri"/>
                          <a:ea typeface="Times New Roman"/>
                          <a:cs typeface="Times New Roman"/>
                        </a:rPr>
                        <a:t>?</a:t>
                      </a:r>
                    </a:p>
                    <a:p>
                      <a:pPr marL="342900" marR="0" indent="-342900">
                        <a:spcBef>
                          <a:spcPts val="0"/>
                        </a:spcBef>
                        <a:spcAft>
                          <a:spcPts val="0"/>
                        </a:spcAft>
                        <a:buNone/>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engage stakeholders and the general public in supporting the proposal?</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Who are the policy or </a:t>
                      </a:r>
                      <a:r>
                        <a:rPr lang="en-US" sz="1600" dirty="0" err="1">
                          <a:latin typeface="Calibri"/>
                          <a:ea typeface="Times New Roman"/>
                          <a:cs typeface="Times New Roman"/>
                        </a:rPr>
                        <a:t>decisionmakers</a:t>
                      </a:r>
                      <a:r>
                        <a:rPr lang="en-US" sz="1600" dirty="0">
                          <a:latin typeface="Calibri"/>
                          <a:ea typeface="Times New Roman"/>
                          <a:cs typeface="Times New Roman"/>
                        </a:rPr>
                        <a:t>?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4</a:t>
                      </a:r>
                      <a:r>
                        <a:rPr lang="en-US" sz="1600" dirty="0">
                          <a:latin typeface="Calibri"/>
                          <a:ea typeface="Times New Roman"/>
                          <a:cs typeface="Times New Roman"/>
                        </a:rPr>
                        <a:t>. What have you done to educate decision-makers and impact the agenda setting process?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 </a:t>
                      </a:r>
                      <a:r>
                        <a:rPr lang="en-US" sz="1600" dirty="0">
                          <a:latin typeface="Calibri"/>
                          <a:ea typeface="Times New Roman"/>
                          <a:cs typeface="Times New Roman"/>
                        </a:rPr>
                        <a:t>5. What policy, environmental or systems change was adopted?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6248400" y="2743200"/>
            <a:ext cx="2133600" cy="1600200"/>
          </a:xfrm>
          <a:prstGeom prst="wedgeRectCallout">
            <a:avLst>
              <a:gd name="adj1" fmla="val -101797"/>
              <a:gd name="adj2" fmla="val 920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Policymakers are people who have the power to allow or prevent a PES change to occur</a:t>
            </a:r>
          </a:p>
        </p:txBody>
      </p:sp>
      <p:sp>
        <p:nvSpPr>
          <p:cNvPr id="6" name="TextBox 5"/>
          <p:cNvSpPr txBox="1">
            <a:spLocks noChangeArrowheads="1"/>
          </p:cNvSpPr>
          <p:nvPr/>
        </p:nvSpPr>
        <p:spPr bwMode="auto">
          <a:xfrm>
            <a:off x="6248400" y="4343400"/>
            <a:ext cx="2133600" cy="1323975"/>
          </a:xfrm>
          <a:prstGeom prst="rect">
            <a:avLst/>
          </a:prstGeom>
          <a:solidFill>
            <a:srgbClr val="0070C0"/>
          </a:solidFill>
          <a:ln w="9525">
            <a:solidFill>
              <a:schemeClr val="tx1"/>
            </a:solidFill>
            <a:miter lim="800000"/>
            <a:headEnd/>
            <a:tailEnd/>
          </a:ln>
        </p:spPr>
        <p:txBody>
          <a:bodyPr>
            <a:spAutoFit/>
          </a:bodyPr>
          <a:lstStyle/>
          <a:p>
            <a:r>
              <a:rPr lang="en-US" sz="1600">
                <a:solidFill>
                  <a:schemeClr val="bg1"/>
                </a:solidFill>
                <a:cs typeface="Arial" charset="0"/>
              </a:rPr>
              <a:t>Ex: For a healthy corner store initiative, store owners constitute the decisionmakers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AAE1F67F-57CC-4450-8C2C-5F0362351D3A}" type="slidenum">
              <a:rPr lang="en-US"/>
              <a:pPr>
                <a:defRPr/>
              </a:pPr>
              <a:t>23</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r>
                        <a:rPr lang="en-US" sz="1600" dirty="0" smtClean="0">
                          <a:latin typeface="Calibri"/>
                          <a:ea typeface="Times New Roman"/>
                          <a:cs typeface="Times New Roman"/>
                        </a:rPr>
                        <a:t>Who </a:t>
                      </a:r>
                      <a:r>
                        <a:rPr lang="en-US" sz="1600" dirty="0">
                          <a:latin typeface="Calibri"/>
                          <a:ea typeface="Times New Roman"/>
                          <a:cs typeface="Times New Roman"/>
                        </a:rPr>
                        <a:t>are your stakeholders</a:t>
                      </a:r>
                      <a:r>
                        <a:rPr lang="en-US" sz="1600" dirty="0" smtClean="0">
                          <a:latin typeface="Calibri"/>
                          <a:ea typeface="Times New Roman"/>
                          <a:cs typeface="Times New Roman"/>
                        </a:rPr>
                        <a:t>?</a:t>
                      </a:r>
                    </a:p>
                    <a:p>
                      <a:pPr marL="342900" marR="0" indent="-342900">
                        <a:spcBef>
                          <a:spcPts val="0"/>
                        </a:spcBef>
                        <a:spcAft>
                          <a:spcPts val="0"/>
                        </a:spcAft>
                        <a:buNone/>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engage stakeholders and the general public in supporting the proposal?</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Who are the policy or </a:t>
                      </a:r>
                      <a:r>
                        <a:rPr lang="en-US" sz="1600" dirty="0" err="1">
                          <a:latin typeface="Calibri"/>
                          <a:ea typeface="Times New Roman"/>
                          <a:cs typeface="Times New Roman"/>
                        </a:rPr>
                        <a:t>decisionmakers</a:t>
                      </a:r>
                      <a:r>
                        <a:rPr lang="en-US" sz="1600" dirty="0">
                          <a:latin typeface="Calibri"/>
                          <a:ea typeface="Times New Roman"/>
                          <a:cs typeface="Times New Roman"/>
                        </a:rPr>
                        <a:t>?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4</a:t>
                      </a:r>
                      <a:r>
                        <a:rPr lang="en-US" sz="1600" dirty="0">
                          <a:latin typeface="Calibri"/>
                          <a:ea typeface="Times New Roman"/>
                          <a:cs typeface="Times New Roman"/>
                        </a:rPr>
                        <a:t>. What have you done to educate decision-makers and impact the agenda setting process?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 </a:t>
                      </a:r>
                      <a:r>
                        <a:rPr lang="en-US" sz="1600" dirty="0">
                          <a:latin typeface="Calibri"/>
                          <a:ea typeface="Times New Roman"/>
                          <a:cs typeface="Times New Roman"/>
                        </a:rPr>
                        <a:t>5. What policy, environmental or systems change was adopted?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6172200" y="1600200"/>
            <a:ext cx="2362200" cy="2971800"/>
          </a:xfrm>
          <a:prstGeom prst="wedgeRectCallout">
            <a:avLst>
              <a:gd name="adj1" fmla="val -85178"/>
              <a:gd name="adj2" fmla="val 3740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Includes any interaction with decision makers that increases their understanding of the problem, elevates its importance, and makes the proposed PES change an attractive option</a:t>
            </a:r>
          </a:p>
        </p:txBody>
      </p:sp>
      <p:sp>
        <p:nvSpPr>
          <p:cNvPr id="6" name="TextBox 5"/>
          <p:cNvSpPr txBox="1">
            <a:spLocks noChangeArrowheads="1"/>
          </p:cNvSpPr>
          <p:nvPr/>
        </p:nvSpPr>
        <p:spPr bwMode="auto">
          <a:xfrm>
            <a:off x="6172200" y="4584700"/>
            <a:ext cx="2362200" cy="1816100"/>
          </a:xfrm>
          <a:prstGeom prst="rect">
            <a:avLst/>
          </a:prstGeom>
          <a:solidFill>
            <a:srgbClr val="0070C0"/>
          </a:solidFill>
          <a:ln w="9525">
            <a:solidFill>
              <a:schemeClr val="tx1"/>
            </a:solidFill>
            <a:miter lim="800000"/>
            <a:headEnd/>
            <a:tailEnd/>
          </a:ln>
        </p:spPr>
        <p:txBody>
          <a:bodyPr>
            <a:spAutoFit/>
          </a:bodyPr>
          <a:lstStyle/>
          <a:p>
            <a:r>
              <a:rPr lang="en-US" sz="1600">
                <a:solidFill>
                  <a:schemeClr val="bg1"/>
                </a:solidFill>
                <a:cs typeface="Arial" charset="0"/>
              </a:rPr>
              <a:t>Ex: Invited local county and city officials to community food assessment planning workshop and later sent them a copy of the workshop report.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8DE7E1A-946F-48BB-8760-407B68078373}" type="slidenum">
              <a:rPr lang="en-US"/>
              <a:pPr>
                <a:defRPr/>
              </a:pPr>
              <a:t>24</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r>
                        <a:rPr lang="en-US" sz="1600" dirty="0" smtClean="0">
                          <a:latin typeface="Calibri"/>
                          <a:ea typeface="Times New Roman"/>
                          <a:cs typeface="Times New Roman"/>
                        </a:rPr>
                        <a:t>Who </a:t>
                      </a:r>
                      <a:r>
                        <a:rPr lang="en-US" sz="1600" dirty="0">
                          <a:latin typeface="Calibri"/>
                          <a:ea typeface="Times New Roman"/>
                          <a:cs typeface="Times New Roman"/>
                        </a:rPr>
                        <a:t>are your stakeholders</a:t>
                      </a:r>
                      <a:r>
                        <a:rPr lang="en-US" sz="1600" dirty="0" smtClean="0">
                          <a:latin typeface="Calibri"/>
                          <a:ea typeface="Times New Roman"/>
                          <a:cs typeface="Times New Roman"/>
                        </a:rPr>
                        <a:t>?</a:t>
                      </a:r>
                    </a:p>
                    <a:p>
                      <a:pPr marL="342900" marR="0" indent="-342900">
                        <a:spcBef>
                          <a:spcPts val="0"/>
                        </a:spcBef>
                        <a:spcAft>
                          <a:spcPts val="0"/>
                        </a:spcAft>
                        <a:buNone/>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engage stakeholders and the general public in supporting the proposal?</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Who are the policy or </a:t>
                      </a:r>
                      <a:r>
                        <a:rPr lang="en-US" sz="1600" dirty="0" err="1">
                          <a:latin typeface="Calibri"/>
                          <a:ea typeface="Times New Roman"/>
                          <a:cs typeface="Times New Roman"/>
                        </a:rPr>
                        <a:t>decisionmakers</a:t>
                      </a:r>
                      <a:r>
                        <a:rPr lang="en-US" sz="1600" dirty="0">
                          <a:latin typeface="Calibri"/>
                          <a:ea typeface="Times New Roman"/>
                          <a:cs typeface="Times New Roman"/>
                        </a:rPr>
                        <a:t>?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4</a:t>
                      </a:r>
                      <a:r>
                        <a:rPr lang="en-US" sz="1600" dirty="0">
                          <a:latin typeface="Calibri"/>
                          <a:ea typeface="Times New Roman"/>
                          <a:cs typeface="Times New Roman"/>
                        </a:rPr>
                        <a:t>. What have you done to educate decision-makers and impact the agenda setting process?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 </a:t>
                      </a:r>
                      <a:r>
                        <a:rPr lang="en-US" sz="1600" dirty="0">
                          <a:latin typeface="Calibri"/>
                          <a:ea typeface="Times New Roman"/>
                          <a:cs typeface="Times New Roman"/>
                        </a:rPr>
                        <a:t>5. What policy, environmental or systems change was adopted?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ular Callout 4"/>
          <p:cNvSpPr/>
          <p:nvPr/>
        </p:nvSpPr>
        <p:spPr>
          <a:xfrm>
            <a:off x="6629400" y="3810000"/>
            <a:ext cx="2133600" cy="914400"/>
          </a:xfrm>
          <a:prstGeom prst="wedgeRectCallout">
            <a:avLst>
              <a:gd name="adj1" fmla="val -96440"/>
              <a:gd name="adj2" fmla="val 9195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State the specific PES change that was adopted.</a:t>
            </a:r>
          </a:p>
        </p:txBody>
      </p:sp>
      <p:sp>
        <p:nvSpPr>
          <p:cNvPr id="6" name="TextBox 5"/>
          <p:cNvSpPr txBox="1">
            <a:spLocks noChangeArrowheads="1"/>
          </p:cNvSpPr>
          <p:nvPr/>
        </p:nvSpPr>
        <p:spPr bwMode="auto">
          <a:xfrm>
            <a:off x="6629400" y="4695825"/>
            <a:ext cx="2133600" cy="1323975"/>
          </a:xfrm>
          <a:prstGeom prst="rect">
            <a:avLst/>
          </a:prstGeom>
          <a:solidFill>
            <a:srgbClr val="0070C0"/>
          </a:solidFill>
          <a:ln w="9525">
            <a:solidFill>
              <a:schemeClr val="tx1"/>
            </a:solidFill>
            <a:miter lim="800000"/>
            <a:headEnd/>
            <a:tailEnd/>
          </a:ln>
        </p:spPr>
        <p:txBody>
          <a:bodyPr>
            <a:spAutoFit/>
          </a:bodyPr>
          <a:lstStyle/>
          <a:p>
            <a:r>
              <a:rPr lang="en-US" sz="1600">
                <a:solidFill>
                  <a:schemeClr val="bg1"/>
                </a:solidFill>
                <a:cs typeface="Arial" charset="0"/>
              </a:rPr>
              <a:t>Ex: City accepted a code change to include planting strips on the outside of sidewalks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38F7150-962D-46F3-881B-E639C1618FE4}" type="slidenum">
              <a:rPr lang="en-US"/>
              <a:pPr>
                <a:defRPr/>
              </a:pPr>
              <a:t>25</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r>
                        <a:rPr lang="en-US" sz="1600" dirty="0" smtClean="0">
                          <a:latin typeface="Calibri"/>
                          <a:ea typeface="Times New Roman"/>
                          <a:cs typeface="Times New Roman"/>
                        </a:rPr>
                        <a:t>Who </a:t>
                      </a:r>
                      <a:r>
                        <a:rPr lang="en-US" sz="1600" dirty="0">
                          <a:latin typeface="Calibri"/>
                          <a:ea typeface="Times New Roman"/>
                          <a:cs typeface="Times New Roman"/>
                        </a:rPr>
                        <a:t>are your stakeholders</a:t>
                      </a:r>
                      <a:r>
                        <a:rPr lang="en-US" sz="1600" dirty="0" smtClean="0">
                          <a:latin typeface="Calibri"/>
                          <a:ea typeface="Times New Roman"/>
                          <a:cs typeface="Times New Roman"/>
                        </a:rPr>
                        <a:t>?</a:t>
                      </a:r>
                    </a:p>
                    <a:p>
                      <a:pPr marL="342900" marR="0" indent="-342900">
                        <a:spcBef>
                          <a:spcPts val="0"/>
                        </a:spcBef>
                        <a:spcAft>
                          <a:spcPts val="0"/>
                        </a:spcAft>
                        <a:buNone/>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engage stakeholders and the general public in supporting the proposal?</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Who are the policy or </a:t>
                      </a:r>
                      <a:r>
                        <a:rPr lang="en-US" sz="1600" dirty="0" err="1">
                          <a:latin typeface="Calibri"/>
                          <a:ea typeface="Times New Roman"/>
                          <a:cs typeface="Times New Roman"/>
                        </a:rPr>
                        <a:t>decisionmakers</a:t>
                      </a:r>
                      <a:r>
                        <a:rPr lang="en-US" sz="1600" dirty="0">
                          <a:latin typeface="Calibri"/>
                          <a:ea typeface="Times New Roman"/>
                          <a:cs typeface="Times New Roman"/>
                        </a:rPr>
                        <a:t>?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4</a:t>
                      </a:r>
                      <a:r>
                        <a:rPr lang="en-US" sz="1600" dirty="0">
                          <a:latin typeface="Calibri"/>
                          <a:ea typeface="Times New Roman"/>
                          <a:cs typeface="Times New Roman"/>
                        </a:rPr>
                        <a:t>. What have you done to educate decision-makers and impact the agenda setting process?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 </a:t>
                      </a:r>
                      <a:r>
                        <a:rPr lang="en-US" sz="1600" dirty="0">
                          <a:latin typeface="Calibri"/>
                          <a:ea typeface="Times New Roman"/>
                          <a:cs typeface="Times New Roman"/>
                        </a:rPr>
                        <a:t>5. What policy, environmental or systems change was adopted?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smtClean="0">
                          <a:latin typeface="Calibri"/>
                          <a:ea typeface="Times New Roman"/>
                          <a:cs typeface="Times New Roman"/>
                        </a:rPr>
                        <a:t>1. What </a:t>
                      </a:r>
                      <a:r>
                        <a:rPr lang="en-US" sz="1600" dirty="0">
                          <a:latin typeface="Calibri"/>
                          <a:ea typeface="Times New Roman"/>
                          <a:cs typeface="Times New Roman"/>
                        </a:rPr>
                        <a:t>have you done to raise public awareness of the new PES change?   </a:t>
                      </a:r>
                      <a:endParaRPr lang="en-US" sz="1600" dirty="0" smtClean="0">
                        <a:latin typeface="Calibri"/>
                        <a:ea typeface="Times New Roman"/>
                        <a:cs typeface="Times New Roman"/>
                      </a:endParaRPr>
                    </a:p>
                    <a:p>
                      <a:pPr marL="0" marR="0">
                        <a:spcBef>
                          <a:spcPts val="0"/>
                        </a:spcBef>
                        <a:spcAft>
                          <a:spcPts val="0"/>
                        </a:spcAft>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support implementation?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monitor the implement-</a:t>
                      </a:r>
                      <a:r>
                        <a:rPr lang="en-US" sz="1600" dirty="0" err="1">
                          <a:latin typeface="Calibri"/>
                          <a:ea typeface="Times New Roman"/>
                          <a:cs typeface="Times New Roman"/>
                        </a:rPr>
                        <a:t>ation</a:t>
                      </a:r>
                      <a:r>
                        <a:rPr lang="en-US" sz="1600" dirty="0">
                          <a:latin typeface="Calibri"/>
                          <a:ea typeface="Times New Roman"/>
                          <a:cs typeface="Times New Roman"/>
                        </a:rPr>
                        <a:t> process?</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Rectangular Callout 5"/>
          <p:cNvSpPr/>
          <p:nvPr/>
        </p:nvSpPr>
        <p:spPr>
          <a:xfrm>
            <a:off x="3429000" y="1371600"/>
            <a:ext cx="2133600" cy="2590800"/>
          </a:xfrm>
          <a:prstGeom prst="wedgeRectCallout">
            <a:avLst>
              <a:gd name="adj1" fmla="val 75501"/>
              <a:gd name="adj2" fmla="val -1682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Any activities undertaken by LHJs, partners, or decision makers to publicize the PES change to those who will use or be affected by the change</a:t>
            </a:r>
          </a:p>
        </p:txBody>
      </p:sp>
      <p:sp>
        <p:nvSpPr>
          <p:cNvPr id="7" name="TextBox 6"/>
          <p:cNvSpPr txBox="1"/>
          <p:nvPr/>
        </p:nvSpPr>
        <p:spPr>
          <a:xfrm>
            <a:off x="3429000" y="3933825"/>
            <a:ext cx="2133600" cy="1816100"/>
          </a:xfrm>
          <a:prstGeom prst="rect">
            <a:avLst/>
          </a:prstGeom>
          <a:solidFill>
            <a:srgbClr val="0070C0"/>
          </a:solidFill>
          <a:ln>
            <a:solidFill>
              <a:schemeClr val="tx1"/>
            </a:solidFill>
          </a:ln>
        </p:spPr>
        <p:txBody>
          <a:bodyPr>
            <a:spAutoFit/>
          </a:bodyPr>
          <a:lstStyle/>
          <a:p>
            <a:pPr fontAlgn="auto">
              <a:spcBef>
                <a:spcPts val="0"/>
              </a:spcBef>
              <a:spcAft>
                <a:spcPts val="0"/>
              </a:spcAft>
              <a:defRPr/>
            </a:pPr>
            <a:r>
              <a:rPr lang="en-US" sz="1600" dirty="0">
                <a:solidFill>
                  <a:schemeClr val="bg1"/>
                </a:solidFill>
                <a:latin typeface="Arial" pitchFamily="34" charset="0"/>
                <a:cs typeface="Arial" pitchFamily="34" charset="0"/>
              </a:rPr>
              <a:t>Ex: City officials conduct </a:t>
            </a:r>
            <a:r>
              <a:rPr lang="en-US" sz="1600" dirty="0">
                <a:solidFill>
                  <a:schemeClr val="bg1"/>
                </a:solidFill>
                <a:latin typeface="Arial" pitchFamily="34" charset="0"/>
              </a:rPr>
              <a:t>a campaign to inform city residents about newly-painted “</a:t>
            </a:r>
            <a:r>
              <a:rPr lang="en-US" sz="1600" dirty="0" err="1">
                <a:solidFill>
                  <a:schemeClr val="bg1"/>
                </a:solidFill>
                <a:latin typeface="Arial" pitchFamily="34" charset="0"/>
              </a:rPr>
              <a:t>sharrows</a:t>
            </a:r>
            <a:r>
              <a:rPr lang="en-US" sz="1600" dirty="0">
                <a:solidFill>
                  <a:schemeClr val="bg1"/>
                </a:solidFill>
                <a:latin typeface="Arial" pitchFamily="34" charset="0"/>
              </a:rPr>
              <a:t>” on city streets </a:t>
            </a:r>
            <a:endParaRPr lang="en-US" sz="1600" dirty="0">
              <a:solidFill>
                <a:schemeClr val="bg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4F9F9B0-D8B9-4D7B-8C2C-50C8E4140FA6}" type="slidenum">
              <a:rPr lang="en-US"/>
              <a:pPr>
                <a:defRPr/>
              </a:pPr>
              <a:t>26</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r>
                        <a:rPr lang="en-US" sz="1600" dirty="0" smtClean="0">
                          <a:latin typeface="Calibri"/>
                          <a:ea typeface="Times New Roman"/>
                          <a:cs typeface="Times New Roman"/>
                        </a:rPr>
                        <a:t>Who </a:t>
                      </a:r>
                      <a:r>
                        <a:rPr lang="en-US" sz="1600" dirty="0">
                          <a:latin typeface="Calibri"/>
                          <a:ea typeface="Times New Roman"/>
                          <a:cs typeface="Times New Roman"/>
                        </a:rPr>
                        <a:t>are your stakeholders</a:t>
                      </a:r>
                      <a:r>
                        <a:rPr lang="en-US" sz="1600" dirty="0" smtClean="0">
                          <a:latin typeface="Calibri"/>
                          <a:ea typeface="Times New Roman"/>
                          <a:cs typeface="Times New Roman"/>
                        </a:rPr>
                        <a:t>?</a:t>
                      </a:r>
                    </a:p>
                    <a:p>
                      <a:pPr marL="342900" marR="0" indent="-342900">
                        <a:spcBef>
                          <a:spcPts val="0"/>
                        </a:spcBef>
                        <a:spcAft>
                          <a:spcPts val="0"/>
                        </a:spcAft>
                        <a:buNone/>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engage stakeholders and the general public in supporting the proposal?</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Who are the policy or </a:t>
                      </a:r>
                      <a:r>
                        <a:rPr lang="en-US" sz="1600" dirty="0" err="1">
                          <a:latin typeface="Calibri"/>
                          <a:ea typeface="Times New Roman"/>
                          <a:cs typeface="Times New Roman"/>
                        </a:rPr>
                        <a:t>decisionmakers</a:t>
                      </a:r>
                      <a:r>
                        <a:rPr lang="en-US" sz="1600" dirty="0">
                          <a:latin typeface="Calibri"/>
                          <a:ea typeface="Times New Roman"/>
                          <a:cs typeface="Times New Roman"/>
                        </a:rPr>
                        <a:t>?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4</a:t>
                      </a:r>
                      <a:r>
                        <a:rPr lang="en-US" sz="1600" dirty="0">
                          <a:latin typeface="Calibri"/>
                          <a:ea typeface="Times New Roman"/>
                          <a:cs typeface="Times New Roman"/>
                        </a:rPr>
                        <a:t>. What have you done to educate decision-makers and impact the agenda setting process?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 </a:t>
                      </a:r>
                      <a:r>
                        <a:rPr lang="en-US" sz="1600" dirty="0">
                          <a:latin typeface="Calibri"/>
                          <a:ea typeface="Times New Roman"/>
                          <a:cs typeface="Times New Roman"/>
                        </a:rPr>
                        <a:t>5. What policy, environmental or systems change was adopted?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smtClean="0">
                          <a:latin typeface="Calibri"/>
                          <a:ea typeface="Times New Roman"/>
                          <a:cs typeface="Times New Roman"/>
                        </a:rPr>
                        <a:t>1. What </a:t>
                      </a:r>
                      <a:r>
                        <a:rPr lang="en-US" sz="1600" dirty="0">
                          <a:latin typeface="Calibri"/>
                          <a:ea typeface="Times New Roman"/>
                          <a:cs typeface="Times New Roman"/>
                        </a:rPr>
                        <a:t>have you done to raise public awareness of the new PES change?   </a:t>
                      </a:r>
                      <a:endParaRPr lang="en-US" sz="1600" dirty="0" smtClean="0">
                        <a:latin typeface="Calibri"/>
                        <a:ea typeface="Times New Roman"/>
                        <a:cs typeface="Times New Roman"/>
                      </a:endParaRPr>
                    </a:p>
                    <a:p>
                      <a:pPr marL="0" marR="0">
                        <a:spcBef>
                          <a:spcPts val="0"/>
                        </a:spcBef>
                        <a:spcAft>
                          <a:spcPts val="0"/>
                        </a:spcAft>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support implementation?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monitor the implement-</a:t>
                      </a:r>
                      <a:r>
                        <a:rPr lang="en-US" sz="1600" dirty="0" err="1">
                          <a:latin typeface="Calibri"/>
                          <a:ea typeface="Times New Roman"/>
                          <a:cs typeface="Times New Roman"/>
                        </a:rPr>
                        <a:t>ation</a:t>
                      </a:r>
                      <a:r>
                        <a:rPr lang="en-US" sz="1600" dirty="0">
                          <a:latin typeface="Calibri"/>
                          <a:ea typeface="Times New Roman"/>
                          <a:cs typeface="Times New Roman"/>
                        </a:rPr>
                        <a:t> process?</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Rectangular Callout 5"/>
          <p:cNvSpPr/>
          <p:nvPr/>
        </p:nvSpPr>
        <p:spPr>
          <a:xfrm>
            <a:off x="3429000" y="914400"/>
            <a:ext cx="2133600" cy="3048000"/>
          </a:xfrm>
          <a:prstGeom prst="wedgeRectCallout">
            <a:avLst>
              <a:gd name="adj1" fmla="val 76775"/>
              <a:gd name="adj2" fmla="val 4255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Activities undertaken by the LHJ or by partners to provide examples, share guidelines, or offer technical assistance regarding implementation of the PES change.</a:t>
            </a:r>
          </a:p>
        </p:txBody>
      </p:sp>
      <p:sp>
        <p:nvSpPr>
          <p:cNvPr id="7" name="TextBox 6"/>
          <p:cNvSpPr txBox="1"/>
          <p:nvPr/>
        </p:nvSpPr>
        <p:spPr>
          <a:xfrm>
            <a:off x="3429000" y="3962400"/>
            <a:ext cx="2133600" cy="2308225"/>
          </a:xfrm>
          <a:prstGeom prst="rect">
            <a:avLst/>
          </a:prstGeom>
          <a:solidFill>
            <a:srgbClr val="0070C0"/>
          </a:solidFill>
          <a:ln>
            <a:solidFill>
              <a:schemeClr val="tx1"/>
            </a:solidFill>
          </a:ln>
        </p:spPr>
        <p:txBody>
          <a:bodyPr>
            <a:spAutoFit/>
          </a:bodyPr>
          <a:lstStyle/>
          <a:p>
            <a:pPr fontAlgn="auto">
              <a:spcBef>
                <a:spcPts val="0"/>
              </a:spcBef>
              <a:spcAft>
                <a:spcPts val="0"/>
              </a:spcAft>
              <a:defRPr/>
            </a:pPr>
            <a:r>
              <a:rPr lang="en-US" sz="1600" dirty="0">
                <a:solidFill>
                  <a:schemeClr val="bg1"/>
                </a:solidFill>
                <a:latin typeface="Arial" pitchFamily="34" charset="0"/>
                <a:cs typeface="Arial" pitchFamily="34" charset="0"/>
              </a:rPr>
              <a:t>Ex: </a:t>
            </a:r>
            <a:r>
              <a:rPr lang="en-US" sz="1600" dirty="0">
                <a:solidFill>
                  <a:schemeClr val="bg1"/>
                </a:solidFill>
                <a:latin typeface="Arial" pitchFamily="34" charset="0"/>
              </a:rPr>
              <a:t>To support implementation of a tobacco free policy, provide the local food bank with bags to distribute harvested produce that are printed with an anti-tobacco message.</a:t>
            </a:r>
            <a:endParaRPr lang="en-US" sz="1600" dirty="0">
              <a:solidFill>
                <a:schemeClr val="bg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1EB4292-AA85-4B75-90C4-3D880FD6A2E6}" type="slidenum">
              <a:rPr lang="en-US"/>
              <a:pPr>
                <a:defRPr/>
              </a:pPr>
              <a:t>27</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r>
                        <a:rPr lang="en-US" sz="1600" dirty="0" smtClean="0">
                          <a:latin typeface="Calibri"/>
                          <a:ea typeface="Times New Roman"/>
                          <a:cs typeface="Times New Roman"/>
                        </a:rPr>
                        <a:t>Who </a:t>
                      </a:r>
                      <a:r>
                        <a:rPr lang="en-US" sz="1600" dirty="0">
                          <a:latin typeface="Calibri"/>
                          <a:ea typeface="Times New Roman"/>
                          <a:cs typeface="Times New Roman"/>
                        </a:rPr>
                        <a:t>are your stakeholders</a:t>
                      </a:r>
                      <a:r>
                        <a:rPr lang="en-US" sz="1600" dirty="0" smtClean="0">
                          <a:latin typeface="Calibri"/>
                          <a:ea typeface="Times New Roman"/>
                          <a:cs typeface="Times New Roman"/>
                        </a:rPr>
                        <a:t>?</a:t>
                      </a:r>
                    </a:p>
                    <a:p>
                      <a:pPr marL="342900" marR="0" indent="-342900">
                        <a:spcBef>
                          <a:spcPts val="0"/>
                        </a:spcBef>
                        <a:spcAft>
                          <a:spcPts val="0"/>
                        </a:spcAft>
                        <a:buNone/>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engage stakeholders and the general public in supporting the proposal?</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Who are the policy or </a:t>
                      </a:r>
                      <a:r>
                        <a:rPr lang="en-US" sz="1600" dirty="0" err="1">
                          <a:latin typeface="Calibri"/>
                          <a:ea typeface="Times New Roman"/>
                          <a:cs typeface="Times New Roman"/>
                        </a:rPr>
                        <a:t>decisionmakers</a:t>
                      </a:r>
                      <a:r>
                        <a:rPr lang="en-US" sz="1600" dirty="0">
                          <a:latin typeface="Calibri"/>
                          <a:ea typeface="Times New Roman"/>
                          <a:cs typeface="Times New Roman"/>
                        </a:rPr>
                        <a:t>?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4</a:t>
                      </a:r>
                      <a:r>
                        <a:rPr lang="en-US" sz="1600" dirty="0">
                          <a:latin typeface="Calibri"/>
                          <a:ea typeface="Times New Roman"/>
                          <a:cs typeface="Times New Roman"/>
                        </a:rPr>
                        <a:t>. What have you done to educate decision-makers and impact the agenda setting process?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 </a:t>
                      </a:r>
                      <a:r>
                        <a:rPr lang="en-US" sz="1600" dirty="0">
                          <a:latin typeface="Calibri"/>
                          <a:ea typeface="Times New Roman"/>
                          <a:cs typeface="Times New Roman"/>
                        </a:rPr>
                        <a:t>5. What policy, environmental or systems change was adopted?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smtClean="0">
                          <a:latin typeface="Calibri"/>
                          <a:ea typeface="Times New Roman"/>
                          <a:cs typeface="Times New Roman"/>
                        </a:rPr>
                        <a:t>1. What </a:t>
                      </a:r>
                      <a:r>
                        <a:rPr lang="en-US" sz="1600" dirty="0">
                          <a:latin typeface="Calibri"/>
                          <a:ea typeface="Times New Roman"/>
                          <a:cs typeface="Times New Roman"/>
                        </a:rPr>
                        <a:t>have you done to raise public awareness of the new PES change?   </a:t>
                      </a:r>
                      <a:endParaRPr lang="en-US" sz="1600" dirty="0" smtClean="0">
                        <a:latin typeface="Calibri"/>
                        <a:ea typeface="Times New Roman"/>
                        <a:cs typeface="Times New Roman"/>
                      </a:endParaRPr>
                    </a:p>
                    <a:p>
                      <a:pPr marL="0" marR="0">
                        <a:spcBef>
                          <a:spcPts val="0"/>
                        </a:spcBef>
                        <a:spcAft>
                          <a:spcPts val="0"/>
                        </a:spcAft>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support implementation?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monitor the implement-</a:t>
                      </a:r>
                      <a:r>
                        <a:rPr lang="en-US" sz="1600" dirty="0" err="1">
                          <a:latin typeface="Calibri"/>
                          <a:ea typeface="Times New Roman"/>
                          <a:cs typeface="Times New Roman"/>
                        </a:rPr>
                        <a:t>ation</a:t>
                      </a:r>
                      <a:r>
                        <a:rPr lang="en-US" sz="1600" dirty="0">
                          <a:latin typeface="Calibri"/>
                          <a:ea typeface="Times New Roman"/>
                          <a:cs typeface="Times New Roman"/>
                        </a:rPr>
                        <a:t> process?</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Rectangular Callout 5"/>
          <p:cNvSpPr/>
          <p:nvPr/>
        </p:nvSpPr>
        <p:spPr>
          <a:xfrm>
            <a:off x="3657600" y="1371600"/>
            <a:ext cx="2133600" cy="2667000"/>
          </a:xfrm>
          <a:prstGeom prst="wedgeRectCallout">
            <a:avLst>
              <a:gd name="adj1" fmla="val 67846"/>
              <a:gd name="adj2" fmla="val 6612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Includes checking whether an environmental change has been put in place, or the evaluating the degree to which a policy is enforced or implemented.</a:t>
            </a:r>
          </a:p>
        </p:txBody>
      </p:sp>
      <p:sp>
        <p:nvSpPr>
          <p:cNvPr id="7" name="TextBox 6"/>
          <p:cNvSpPr txBox="1"/>
          <p:nvPr/>
        </p:nvSpPr>
        <p:spPr>
          <a:xfrm>
            <a:off x="3657600" y="4057650"/>
            <a:ext cx="2133600" cy="2800350"/>
          </a:xfrm>
          <a:prstGeom prst="rect">
            <a:avLst/>
          </a:prstGeom>
          <a:solidFill>
            <a:srgbClr val="0070C0"/>
          </a:solidFill>
          <a:ln>
            <a:solidFill>
              <a:schemeClr val="tx1"/>
            </a:solidFill>
          </a:ln>
        </p:spPr>
        <p:txBody>
          <a:bodyPr>
            <a:spAutoFit/>
          </a:bodyPr>
          <a:lstStyle/>
          <a:p>
            <a:pPr fontAlgn="auto">
              <a:spcBef>
                <a:spcPts val="0"/>
              </a:spcBef>
              <a:spcAft>
                <a:spcPts val="0"/>
              </a:spcAft>
              <a:defRPr/>
            </a:pPr>
            <a:r>
              <a:rPr lang="en-US" sz="1600" dirty="0">
                <a:solidFill>
                  <a:schemeClr val="bg1"/>
                </a:solidFill>
                <a:latin typeface="Arial" pitchFamily="34" charset="0"/>
                <a:cs typeface="Arial" pitchFamily="34" charset="0"/>
              </a:rPr>
              <a:t>Ex: For </a:t>
            </a:r>
            <a:r>
              <a:rPr lang="en-US" sz="1600" dirty="0">
                <a:solidFill>
                  <a:schemeClr val="bg1"/>
                </a:solidFill>
                <a:latin typeface="Arial" pitchFamily="34" charset="0"/>
              </a:rPr>
              <a:t>a community garden “plant a row” program, documenting that the garden provided 100 lbs of produce to the local food bank would demonstrate that the change was carried out as planned.</a:t>
            </a:r>
            <a:endParaRPr lang="en-US" sz="1600" dirty="0">
              <a:solidFill>
                <a:schemeClr val="bg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487B5E9-CFAB-4FB2-A3AC-DD8360F02D65}" type="slidenum">
              <a:rPr lang="en-US"/>
              <a:pPr>
                <a:defRPr/>
              </a:pPr>
              <a:t>28</a:t>
            </a:fld>
            <a:endParaRPr lang="en-US"/>
          </a:p>
        </p:txBody>
      </p:sp>
      <p:graphicFrame>
        <p:nvGraphicFramePr>
          <p:cNvPr id="4" name="Table 3"/>
          <p:cNvGraphicFramePr>
            <a:graphicFrameLocks noGrp="1"/>
          </p:cNvGraphicFramePr>
          <p:nvPr/>
        </p:nvGraphicFramePr>
        <p:xfrm>
          <a:off x="228600" y="609600"/>
          <a:ext cx="8610600" cy="5614988"/>
        </p:xfrm>
        <a:graphic>
          <a:graphicData uri="http://schemas.openxmlformats.org/drawingml/2006/table">
            <a:tbl>
              <a:tblPr/>
              <a:tblGrid>
                <a:gridCol w="1337049"/>
                <a:gridCol w="1444014"/>
                <a:gridCol w="3086337"/>
                <a:gridCol w="1620077"/>
                <a:gridCol w="1123122"/>
              </a:tblGrid>
              <a:tr h="725138">
                <a:tc gridSpan="5">
                  <a:txBody>
                    <a:bodyPr/>
                    <a:lstStyle/>
                    <a:p>
                      <a:pPr marL="0" marR="0" algn="ctr">
                        <a:spcBef>
                          <a:spcPts val="0"/>
                        </a:spcBef>
                        <a:spcAft>
                          <a:spcPts val="0"/>
                        </a:spcAft>
                      </a:pPr>
                      <a:r>
                        <a:rPr lang="en-US" sz="1400" b="1" dirty="0">
                          <a:latin typeface="Calibri"/>
                          <a:ea typeface="Times New Roman"/>
                          <a:cs typeface="Times New Roman"/>
                        </a:rPr>
                        <a:t>HEALTHY COMMUNITIES POLICY DEVELOPMENT REPORT FORM</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Reporting Agency:                                                                                     Report Period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Action Plan Activity:                                         Topic:                              Setting: </a:t>
                      </a:r>
                      <a:endParaRPr lang="en-US" sz="1400" dirty="0">
                        <a:latin typeface="Times New Roman"/>
                        <a:ea typeface="Times New Roman"/>
                        <a:cs typeface="Times New Roman"/>
                      </a:endParaRPr>
                    </a:p>
                    <a:p>
                      <a:pPr marL="0" marR="0">
                        <a:spcBef>
                          <a:spcPts val="0"/>
                        </a:spcBef>
                        <a:spcAft>
                          <a:spcPts val="0"/>
                        </a:spcAft>
                      </a:pPr>
                      <a:r>
                        <a:rPr lang="en-US" sz="1400" b="1" dirty="0">
                          <a:latin typeface="Calibri"/>
                          <a:ea typeface="Times New Roman"/>
                          <a:cs typeface="Times New Roman"/>
                        </a:rPr>
                        <a:t>Desired PES Change:                                                                                  MAPPS Strategy:                                                                                          </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7760">
                <a:tc>
                  <a:txBody>
                    <a:bodyPr/>
                    <a:lstStyle/>
                    <a:p>
                      <a:pPr marL="228600" marR="0" algn="ctr">
                        <a:spcBef>
                          <a:spcPts val="0"/>
                        </a:spcBef>
                        <a:spcAft>
                          <a:spcPts val="0"/>
                        </a:spcAft>
                      </a:pPr>
                      <a:r>
                        <a:rPr lang="en-US" sz="1400" b="1">
                          <a:latin typeface="Calibri"/>
                          <a:ea typeface="Times New Roman"/>
                          <a:cs typeface="Times New Roman"/>
                        </a:rPr>
                        <a:t>Problem Identification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Policy formulation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Advocacy</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Calibri"/>
                          <a:ea typeface="Times New Roman"/>
                          <a:cs typeface="Times New Roman"/>
                        </a:rPr>
                        <a:t>Implementation</a:t>
                      </a:r>
                      <a:endParaRPr lang="en-US" sz="140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Calibri"/>
                          <a:ea typeface="Times New Roman"/>
                          <a:cs typeface="Times New Roman"/>
                        </a:rPr>
                        <a:t>Evaluation</a:t>
                      </a:r>
                      <a:endParaRPr lang="en-US" sz="1400" dirty="0">
                        <a:latin typeface="Times New Roman"/>
                        <a:ea typeface="Times New Roman"/>
                        <a:cs typeface="Times New Roman"/>
                      </a:endParaRPr>
                    </a:p>
                  </a:txBody>
                  <a:tcPr marL="44587" marR="44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28744">
                <a:tc>
                  <a:txBody>
                    <a:bodyPr/>
                    <a:lstStyle/>
                    <a:p>
                      <a:pPr marL="0" marR="0">
                        <a:spcBef>
                          <a:spcPts val="0"/>
                        </a:spcBef>
                        <a:spcAft>
                          <a:spcPts val="0"/>
                        </a:spcAft>
                      </a:pPr>
                      <a:r>
                        <a:rPr lang="en-US" sz="1600" dirty="0" smtClean="0">
                          <a:latin typeface="Calibri"/>
                          <a:ea typeface="Times New Roman"/>
                          <a:cs typeface="Times New Roman"/>
                        </a:rPr>
                        <a:t>1. What is the problem needing a PES solution?</a:t>
                      </a: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collect, summarize and interpret information relevant to the issue?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Who are your partners?</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2</a:t>
                      </a:r>
                      <a:r>
                        <a:rPr lang="en-US" sz="1600" dirty="0">
                          <a:latin typeface="Calibri"/>
                          <a:ea typeface="Times New Roman"/>
                          <a:cs typeface="Times New Roman"/>
                        </a:rPr>
                        <a:t>. What have you done to build your partnership or secure funding?</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develop or refine the desired PES change?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r>
                        <a:rPr lang="en-US" sz="1600" dirty="0" smtClean="0">
                          <a:latin typeface="Calibri"/>
                          <a:ea typeface="Times New Roman"/>
                          <a:cs typeface="Times New Roman"/>
                        </a:rPr>
                        <a:t>Who </a:t>
                      </a:r>
                      <a:r>
                        <a:rPr lang="en-US" sz="1600" dirty="0">
                          <a:latin typeface="Calibri"/>
                          <a:ea typeface="Times New Roman"/>
                          <a:cs typeface="Times New Roman"/>
                        </a:rPr>
                        <a:t>are your stakeholders</a:t>
                      </a:r>
                      <a:r>
                        <a:rPr lang="en-US" sz="1600" dirty="0" smtClean="0">
                          <a:latin typeface="Calibri"/>
                          <a:ea typeface="Times New Roman"/>
                          <a:cs typeface="Times New Roman"/>
                        </a:rPr>
                        <a:t>?</a:t>
                      </a:r>
                    </a:p>
                    <a:p>
                      <a:pPr marL="342900" marR="0" indent="-342900">
                        <a:spcBef>
                          <a:spcPts val="0"/>
                        </a:spcBef>
                        <a:spcAft>
                          <a:spcPts val="0"/>
                        </a:spcAft>
                        <a:buNone/>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engage stakeholders and the general public in supporting the proposal?</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Who are the policy or </a:t>
                      </a:r>
                      <a:r>
                        <a:rPr lang="en-US" sz="1600" dirty="0" err="1">
                          <a:latin typeface="Calibri"/>
                          <a:ea typeface="Times New Roman"/>
                          <a:cs typeface="Times New Roman"/>
                        </a:rPr>
                        <a:t>decisionmakers</a:t>
                      </a:r>
                      <a:r>
                        <a:rPr lang="en-US" sz="1600" dirty="0">
                          <a:latin typeface="Calibri"/>
                          <a:ea typeface="Times New Roman"/>
                          <a:cs typeface="Times New Roman"/>
                        </a:rPr>
                        <a:t>?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4. What have you done to educate decision-makers and impact the agenda setting process? </a:t>
                      </a:r>
                      <a:endParaRPr lang="en-US" sz="1600" dirty="0" smtClean="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 </a:t>
                      </a:r>
                      <a:r>
                        <a:rPr lang="en-US" sz="1600" dirty="0">
                          <a:latin typeface="Calibri"/>
                          <a:ea typeface="Times New Roman"/>
                          <a:cs typeface="Times New Roman"/>
                        </a:rPr>
                        <a:t>5. What policy, environmental or systems change was adopted?   </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smtClean="0">
                          <a:latin typeface="Calibri"/>
                          <a:ea typeface="Times New Roman"/>
                          <a:cs typeface="Times New Roman"/>
                        </a:rPr>
                        <a:t>1. What </a:t>
                      </a:r>
                      <a:r>
                        <a:rPr lang="en-US" sz="1600" dirty="0">
                          <a:latin typeface="Calibri"/>
                          <a:ea typeface="Times New Roman"/>
                          <a:cs typeface="Times New Roman"/>
                        </a:rPr>
                        <a:t>have you done to raise public awareness of the new PES change?   </a:t>
                      </a:r>
                      <a:endParaRPr lang="en-US" sz="1600" dirty="0" smtClean="0">
                        <a:latin typeface="Calibri"/>
                        <a:ea typeface="Times New Roman"/>
                        <a:cs typeface="Times New Roman"/>
                      </a:endParaRPr>
                    </a:p>
                    <a:p>
                      <a:pPr marL="0" marR="0">
                        <a:spcBef>
                          <a:spcPts val="0"/>
                        </a:spcBef>
                        <a:spcAft>
                          <a:spcPts val="0"/>
                        </a:spcAft>
                      </a:pPr>
                      <a:endParaRPr lang="en-US" sz="1600" dirty="0">
                        <a:latin typeface="Times New Roman"/>
                        <a:ea typeface="Times New Roman"/>
                        <a:cs typeface="Times New Roman"/>
                      </a:endParaRPr>
                    </a:p>
                    <a:p>
                      <a:pPr marL="0" marR="0">
                        <a:spcBef>
                          <a:spcPts val="0"/>
                        </a:spcBef>
                        <a:spcAft>
                          <a:spcPts val="0"/>
                        </a:spcAft>
                      </a:pPr>
                      <a:r>
                        <a:rPr lang="en-US" sz="1600" dirty="0">
                          <a:latin typeface="Calibri"/>
                          <a:ea typeface="Times New Roman"/>
                          <a:cs typeface="Times New Roman"/>
                        </a:rPr>
                        <a:t>2. What have you done to support implementation? </a:t>
                      </a:r>
                      <a:endParaRPr lang="en-US" sz="1600" dirty="0">
                        <a:latin typeface="Times New Roman"/>
                        <a:ea typeface="Times New Roman"/>
                        <a:cs typeface="Times New Roman"/>
                      </a:endParaRPr>
                    </a:p>
                    <a:p>
                      <a:pPr marL="0" marR="0">
                        <a:spcBef>
                          <a:spcPts val="0"/>
                        </a:spcBef>
                        <a:spcAft>
                          <a:spcPts val="0"/>
                        </a:spcAft>
                      </a:pP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3</a:t>
                      </a:r>
                      <a:r>
                        <a:rPr lang="en-US" sz="1600" dirty="0">
                          <a:latin typeface="Calibri"/>
                          <a:ea typeface="Times New Roman"/>
                          <a:cs typeface="Times New Roman"/>
                        </a:rPr>
                        <a:t>. What have you done to monitor the implement-</a:t>
                      </a:r>
                      <a:r>
                        <a:rPr lang="en-US" sz="1600" dirty="0" err="1">
                          <a:latin typeface="Calibri"/>
                          <a:ea typeface="Times New Roman"/>
                          <a:cs typeface="Times New Roman"/>
                        </a:rPr>
                        <a:t>ation</a:t>
                      </a:r>
                      <a:r>
                        <a:rPr lang="en-US" sz="1600" dirty="0">
                          <a:latin typeface="Calibri"/>
                          <a:ea typeface="Times New Roman"/>
                          <a:cs typeface="Times New Roman"/>
                        </a:rPr>
                        <a:t> process?</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600" dirty="0">
                          <a:latin typeface="Calibri"/>
                          <a:ea typeface="Times New Roman"/>
                          <a:cs typeface="Times New Roman"/>
                        </a:rPr>
                        <a:t>1. What have you done to evaluate the impact of the change?</a:t>
                      </a: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94757">
                <a:tc gridSpan="5">
                  <a:txBody>
                    <a:bodyPr/>
                    <a:lstStyle/>
                    <a:p>
                      <a:pPr marL="0" marR="0">
                        <a:spcBef>
                          <a:spcPts val="0"/>
                        </a:spcBef>
                        <a:spcAft>
                          <a:spcPts val="0"/>
                        </a:spcAft>
                      </a:pPr>
                      <a:endParaRPr lang="en-US" sz="1600" dirty="0">
                        <a:latin typeface="Times New Roman"/>
                        <a:ea typeface="Times New Roman"/>
                        <a:cs typeface="Times New Roman"/>
                      </a:endParaRPr>
                    </a:p>
                  </a:txBody>
                  <a:tcPr marL="44587" marR="44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Rectangular Callout 5"/>
          <p:cNvSpPr/>
          <p:nvPr/>
        </p:nvSpPr>
        <p:spPr>
          <a:xfrm>
            <a:off x="4876800" y="609600"/>
            <a:ext cx="2133600" cy="2743200"/>
          </a:xfrm>
          <a:prstGeom prst="wedgeRectCallout">
            <a:avLst>
              <a:gd name="adj1" fmla="val 82131"/>
              <a:gd name="adj2" fmla="val 2864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rial" pitchFamily="34" charset="0"/>
                <a:cs typeface="Arial" pitchFamily="34" charset="0"/>
              </a:rPr>
              <a:t>Collecting and analyzing data to show how the PES change has affected community nutrition, physical activity and tobacco behaviors</a:t>
            </a:r>
            <a:r>
              <a:rPr lang="en-US" dirty="0">
                <a:solidFill>
                  <a:schemeClr val="tx1"/>
                </a:solidFill>
                <a:latin typeface="Arial" pitchFamily="34" charset="0"/>
                <a:cs typeface="Arial" pitchFamily="34" charset="0"/>
              </a:rPr>
              <a:t>.</a:t>
            </a:r>
            <a:endParaRPr lang="en-US" dirty="0">
              <a:solidFill>
                <a:schemeClr val="bg1"/>
              </a:solidFill>
              <a:latin typeface="Arial" pitchFamily="34" charset="0"/>
              <a:cs typeface="Arial" pitchFamily="34" charset="0"/>
            </a:endParaRPr>
          </a:p>
        </p:txBody>
      </p:sp>
      <p:sp>
        <p:nvSpPr>
          <p:cNvPr id="7" name="TextBox 6"/>
          <p:cNvSpPr txBox="1"/>
          <p:nvPr/>
        </p:nvSpPr>
        <p:spPr>
          <a:xfrm>
            <a:off x="4876800" y="3352800"/>
            <a:ext cx="2133600" cy="2308225"/>
          </a:xfrm>
          <a:prstGeom prst="rect">
            <a:avLst/>
          </a:prstGeom>
          <a:solidFill>
            <a:srgbClr val="0070C0"/>
          </a:solidFill>
          <a:ln>
            <a:solidFill>
              <a:schemeClr val="tx1"/>
            </a:solidFill>
          </a:ln>
        </p:spPr>
        <p:txBody>
          <a:bodyPr>
            <a:spAutoFit/>
          </a:bodyPr>
          <a:lstStyle/>
          <a:p>
            <a:pPr fontAlgn="auto">
              <a:spcBef>
                <a:spcPts val="0"/>
              </a:spcBef>
              <a:spcAft>
                <a:spcPts val="0"/>
              </a:spcAft>
              <a:defRPr/>
            </a:pPr>
            <a:r>
              <a:rPr lang="en-US" sz="1600" dirty="0">
                <a:solidFill>
                  <a:schemeClr val="bg1"/>
                </a:solidFill>
                <a:latin typeface="Arial" pitchFamily="34" charset="0"/>
                <a:cs typeface="Arial" pitchFamily="34" charset="0"/>
              </a:rPr>
              <a:t>Ex: </a:t>
            </a:r>
            <a:r>
              <a:rPr lang="en-US" sz="1600" dirty="0">
                <a:solidFill>
                  <a:schemeClr val="bg1"/>
                </a:solidFill>
                <a:latin typeface="Arial" pitchFamily="34" charset="0"/>
              </a:rPr>
              <a:t>Pre and Post-surveys show that the number of children walking and biking to school has increased following implementation of a safe routes to school program.</a:t>
            </a:r>
            <a:endParaRPr lang="en-US" sz="1600" dirty="0">
              <a:solidFill>
                <a:schemeClr val="bg1"/>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F53D064-11B3-4A89-ADB5-D9185B256999}" type="slidenum">
              <a:rPr lang="en-US"/>
              <a:pPr>
                <a:defRPr/>
              </a:pPr>
              <a:t>29</a:t>
            </a:fld>
            <a:endParaRPr lang="en-US"/>
          </a:p>
        </p:txBody>
      </p:sp>
      <p:graphicFrame>
        <p:nvGraphicFramePr>
          <p:cNvPr id="4" name="Table 3"/>
          <p:cNvGraphicFramePr>
            <a:graphicFrameLocks noGrp="1"/>
          </p:cNvGraphicFramePr>
          <p:nvPr/>
        </p:nvGraphicFramePr>
        <p:xfrm>
          <a:off x="304800" y="304800"/>
          <a:ext cx="8610600" cy="6151563"/>
        </p:xfrm>
        <a:graphic>
          <a:graphicData uri="http://schemas.openxmlformats.org/drawingml/2006/table">
            <a:tbl>
              <a:tblPr/>
              <a:tblGrid>
                <a:gridCol w="1473887"/>
                <a:gridCol w="1551460"/>
                <a:gridCol w="2613453"/>
                <a:gridCol w="1676400"/>
                <a:gridCol w="1295401"/>
              </a:tblGrid>
              <a:tr h="825668">
                <a:tc gridSpan="5">
                  <a:txBody>
                    <a:bodyPr/>
                    <a:lstStyle/>
                    <a:p>
                      <a:pPr marL="0" marR="0" algn="ctr">
                        <a:spcBef>
                          <a:spcPts val="0"/>
                        </a:spcBef>
                        <a:spcAft>
                          <a:spcPts val="0"/>
                        </a:spcAft>
                      </a:pPr>
                      <a:r>
                        <a:rPr lang="en-US" sz="1400" b="1" dirty="0">
                          <a:latin typeface="Arial" pitchFamily="34" charset="0"/>
                          <a:ea typeface="Times New Roman"/>
                          <a:cs typeface="Arial" pitchFamily="34" charset="0"/>
                        </a:rPr>
                        <a:t>HEALTHY COMMUNITIES POLICY DEVELOPMENT REPORT FORM</a:t>
                      </a:r>
                      <a:endParaRPr lang="en-US" sz="1400" dirty="0">
                        <a:latin typeface="Arial" pitchFamily="34" charset="0"/>
                        <a:ea typeface="Times New Roman"/>
                        <a:cs typeface="Arial" pitchFamily="34" charset="0"/>
                      </a:endParaRPr>
                    </a:p>
                    <a:p>
                      <a:pPr marL="0" marR="0">
                        <a:spcBef>
                          <a:spcPts val="0"/>
                        </a:spcBef>
                        <a:spcAft>
                          <a:spcPts val="0"/>
                        </a:spcAft>
                      </a:pPr>
                      <a:r>
                        <a:rPr lang="en-US" sz="1400" b="1" dirty="0">
                          <a:latin typeface="Arial" pitchFamily="34" charset="0"/>
                          <a:ea typeface="Times New Roman"/>
                          <a:cs typeface="Arial" pitchFamily="34" charset="0"/>
                        </a:rPr>
                        <a:t>Reporting Agency:                                                                                     Report Period                                                                                                                                                              </a:t>
                      </a:r>
                      <a:endParaRPr lang="en-US" sz="1400" dirty="0">
                        <a:latin typeface="Arial" pitchFamily="34" charset="0"/>
                        <a:ea typeface="Times New Roman"/>
                        <a:cs typeface="Arial" pitchFamily="34" charset="0"/>
                      </a:endParaRPr>
                    </a:p>
                    <a:p>
                      <a:pPr marL="0" marR="0">
                        <a:spcBef>
                          <a:spcPts val="0"/>
                        </a:spcBef>
                        <a:spcAft>
                          <a:spcPts val="0"/>
                        </a:spcAft>
                      </a:pPr>
                      <a:r>
                        <a:rPr lang="en-US" sz="1400" b="1" dirty="0">
                          <a:latin typeface="Arial" pitchFamily="34" charset="0"/>
                          <a:ea typeface="Times New Roman"/>
                          <a:cs typeface="Arial" pitchFamily="34" charset="0"/>
                        </a:rPr>
                        <a:t>Action Plan Activity:                                                                                 Topic:                                              Setting: </a:t>
                      </a:r>
                      <a:endParaRPr lang="en-US" sz="1400" dirty="0">
                        <a:latin typeface="Arial" pitchFamily="34" charset="0"/>
                        <a:ea typeface="Times New Roman"/>
                        <a:cs typeface="Arial" pitchFamily="34" charset="0"/>
                      </a:endParaRPr>
                    </a:p>
                    <a:p>
                      <a:pPr marL="0" marR="0">
                        <a:spcBef>
                          <a:spcPts val="0"/>
                        </a:spcBef>
                        <a:spcAft>
                          <a:spcPts val="0"/>
                        </a:spcAft>
                      </a:pPr>
                      <a:r>
                        <a:rPr lang="en-US" sz="1400" b="1" dirty="0">
                          <a:latin typeface="Arial" pitchFamily="34" charset="0"/>
                          <a:ea typeface="Times New Roman"/>
                          <a:cs typeface="Arial" pitchFamily="34" charset="0"/>
                        </a:rPr>
                        <a:t>Desired PES Change:                                                                                 MAPPS Strategy:                                                                                          </a:t>
                      </a:r>
                      <a:endParaRPr lang="en-US" sz="1400" dirty="0">
                        <a:latin typeface="Arial" pitchFamily="34" charset="0"/>
                        <a:ea typeface="Times New Roman"/>
                        <a:cs typeface="Arial" pitchFamily="34" charset="0"/>
                      </a:endParaRPr>
                    </a:p>
                  </a:txBody>
                  <a:tcPr marL="45436" marR="454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67341">
                <a:tc>
                  <a:txBody>
                    <a:bodyPr/>
                    <a:lstStyle/>
                    <a:p>
                      <a:pPr marL="228600" marR="0" algn="ctr">
                        <a:spcBef>
                          <a:spcPts val="0"/>
                        </a:spcBef>
                        <a:spcAft>
                          <a:spcPts val="0"/>
                        </a:spcAft>
                      </a:pPr>
                      <a:r>
                        <a:rPr lang="en-US" sz="1400" b="1" dirty="0">
                          <a:latin typeface="Arial" pitchFamily="34" charset="0"/>
                          <a:ea typeface="Times New Roman"/>
                          <a:cs typeface="Arial" pitchFamily="34" charset="0"/>
                        </a:rPr>
                        <a:t>Problem Identification</a:t>
                      </a:r>
                      <a:endParaRPr lang="en-US" sz="1400" dirty="0">
                        <a:latin typeface="Arial" pitchFamily="34" charset="0"/>
                        <a:ea typeface="Times New Roman"/>
                        <a:cs typeface="Arial" pitchFamily="34" charset="0"/>
                      </a:endParaRPr>
                    </a:p>
                  </a:txBody>
                  <a:tcPr marL="45436" marR="454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Arial" pitchFamily="34" charset="0"/>
                          <a:ea typeface="Times New Roman"/>
                          <a:cs typeface="Arial" pitchFamily="34" charset="0"/>
                        </a:rPr>
                        <a:t>Policy formulation</a:t>
                      </a:r>
                      <a:endParaRPr lang="en-US" sz="1400" dirty="0">
                        <a:latin typeface="Arial" pitchFamily="34" charset="0"/>
                        <a:ea typeface="Times New Roman"/>
                        <a:cs typeface="Arial" pitchFamily="34" charset="0"/>
                      </a:endParaRPr>
                    </a:p>
                  </a:txBody>
                  <a:tcPr marL="45436" marR="454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Arial" pitchFamily="34" charset="0"/>
                          <a:ea typeface="Times New Roman"/>
                          <a:cs typeface="Arial" pitchFamily="34" charset="0"/>
                        </a:rPr>
                        <a:t>Advocacy</a:t>
                      </a:r>
                      <a:endParaRPr lang="en-US" sz="1400" dirty="0">
                        <a:latin typeface="Arial" pitchFamily="34" charset="0"/>
                        <a:ea typeface="Times New Roman"/>
                        <a:cs typeface="Arial" pitchFamily="34" charset="0"/>
                      </a:endParaRPr>
                    </a:p>
                  </a:txBody>
                  <a:tcPr marL="45436" marR="454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dirty="0">
                          <a:latin typeface="Arial" pitchFamily="34" charset="0"/>
                          <a:ea typeface="Times New Roman"/>
                          <a:cs typeface="Arial" pitchFamily="34" charset="0"/>
                        </a:rPr>
                        <a:t>Implementation</a:t>
                      </a:r>
                      <a:endParaRPr lang="en-US" sz="1400" dirty="0">
                        <a:latin typeface="Arial" pitchFamily="34" charset="0"/>
                        <a:ea typeface="Times New Roman"/>
                        <a:cs typeface="Arial" pitchFamily="34" charset="0"/>
                      </a:endParaRPr>
                    </a:p>
                  </a:txBody>
                  <a:tcPr marL="45436" marR="454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28600" marR="0" algn="ctr">
                        <a:spcBef>
                          <a:spcPts val="0"/>
                        </a:spcBef>
                        <a:spcAft>
                          <a:spcPts val="0"/>
                        </a:spcAft>
                      </a:pPr>
                      <a:r>
                        <a:rPr lang="en-US" sz="1400" b="1">
                          <a:latin typeface="Arial" pitchFamily="34" charset="0"/>
                          <a:ea typeface="Times New Roman"/>
                          <a:cs typeface="Arial" pitchFamily="34" charset="0"/>
                        </a:rPr>
                        <a:t>Evaluation</a:t>
                      </a:r>
                      <a:endParaRPr lang="en-US" sz="1400">
                        <a:latin typeface="Arial" pitchFamily="34" charset="0"/>
                        <a:ea typeface="Times New Roman"/>
                        <a:cs typeface="Arial" pitchFamily="34" charset="0"/>
                      </a:endParaRPr>
                    </a:p>
                  </a:txBody>
                  <a:tcPr marL="45436" marR="454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58645">
                <a:tc>
                  <a:txBody>
                    <a:bodyPr/>
                    <a:lstStyle/>
                    <a:p>
                      <a:pPr marL="0" marR="0">
                        <a:spcBef>
                          <a:spcPts val="0"/>
                        </a:spcBef>
                        <a:spcAft>
                          <a:spcPts val="0"/>
                        </a:spcAft>
                      </a:pPr>
                      <a:r>
                        <a:rPr lang="en-US" sz="1400" dirty="0" smtClean="0">
                          <a:latin typeface="Arial" pitchFamily="34" charset="0"/>
                          <a:ea typeface="Times New Roman"/>
                          <a:cs typeface="Arial" pitchFamily="34" charset="0"/>
                        </a:rPr>
                        <a:t>1. What </a:t>
                      </a:r>
                      <a:r>
                        <a:rPr lang="en-US" sz="1400" dirty="0">
                          <a:latin typeface="Arial" pitchFamily="34" charset="0"/>
                          <a:ea typeface="Times New Roman"/>
                          <a:cs typeface="Arial" pitchFamily="34" charset="0"/>
                        </a:rPr>
                        <a:t>is the  problem needing a policy,  environmental or system  (PES) solution? </a:t>
                      </a:r>
                      <a:endParaRPr lang="en-US" sz="1400" dirty="0" smtClean="0">
                        <a:latin typeface="Arial" pitchFamily="34" charset="0"/>
                        <a:ea typeface="Times New Roman"/>
                        <a:cs typeface="Arial" pitchFamily="34" charset="0"/>
                      </a:endParaRPr>
                    </a:p>
                    <a:p>
                      <a:pPr marL="0" marR="0">
                        <a:spcBef>
                          <a:spcPts val="0"/>
                        </a:spcBef>
                        <a:spcAft>
                          <a:spcPts val="0"/>
                        </a:spcAft>
                      </a:pPr>
                      <a:endParaRPr lang="en-US" sz="1400" dirty="0">
                        <a:latin typeface="Arial" pitchFamily="34" charset="0"/>
                        <a:ea typeface="Times New Roman"/>
                        <a:cs typeface="Arial" pitchFamily="34" charset="0"/>
                      </a:endParaRPr>
                    </a:p>
                    <a:p>
                      <a:pPr marL="0" marR="0">
                        <a:spcBef>
                          <a:spcPts val="0"/>
                        </a:spcBef>
                        <a:spcAft>
                          <a:spcPts val="0"/>
                        </a:spcAft>
                      </a:pPr>
                      <a:r>
                        <a:rPr lang="en-US" sz="1400" dirty="0" smtClean="0">
                          <a:latin typeface="Arial" pitchFamily="34" charset="0"/>
                          <a:ea typeface="Times New Roman"/>
                          <a:cs typeface="Arial" pitchFamily="34" charset="0"/>
                        </a:rPr>
                        <a:t>2</a:t>
                      </a:r>
                      <a:r>
                        <a:rPr lang="en-US" sz="1400" dirty="0">
                          <a:latin typeface="Arial" pitchFamily="34" charset="0"/>
                          <a:ea typeface="Times New Roman"/>
                          <a:cs typeface="Arial" pitchFamily="34" charset="0"/>
                        </a:rPr>
                        <a:t>. What have you done to collect, summarize and interpret information relevant to the issue?</a:t>
                      </a: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400" dirty="0">
                          <a:latin typeface="Arial" pitchFamily="34" charset="0"/>
                          <a:ea typeface="Times New Roman"/>
                          <a:cs typeface="Arial" pitchFamily="34" charset="0"/>
                        </a:rPr>
                        <a:t>1. Who are your partners?</a:t>
                      </a:r>
                    </a:p>
                    <a:p>
                      <a:pPr marL="0" marR="0">
                        <a:spcBef>
                          <a:spcPts val="0"/>
                        </a:spcBef>
                        <a:spcAft>
                          <a:spcPts val="0"/>
                        </a:spcAft>
                      </a:pPr>
                      <a:endParaRPr lang="en-US" sz="1400" dirty="0" smtClean="0">
                        <a:latin typeface="Arial" pitchFamily="34" charset="0"/>
                        <a:ea typeface="Times New Roman"/>
                        <a:cs typeface="Arial" pitchFamily="34" charset="0"/>
                      </a:endParaRPr>
                    </a:p>
                    <a:p>
                      <a:pPr marL="0" marR="0">
                        <a:spcBef>
                          <a:spcPts val="0"/>
                        </a:spcBef>
                        <a:spcAft>
                          <a:spcPts val="0"/>
                        </a:spcAft>
                      </a:pPr>
                      <a:r>
                        <a:rPr lang="en-US" sz="1400" dirty="0" smtClean="0">
                          <a:latin typeface="Arial" pitchFamily="34" charset="0"/>
                          <a:ea typeface="Times New Roman"/>
                          <a:cs typeface="Arial" pitchFamily="34" charset="0"/>
                        </a:rPr>
                        <a:t>2</a:t>
                      </a:r>
                      <a:r>
                        <a:rPr lang="en-US" sz="1400" dirty="0">
                          <a:latin typeface="Arial" pitchFamily="34" charset="0"/>
                          <a:ea typeface="Times New Roman"/>
                          <a:cs typeface="Arial" pitchFamily="34" charset="0"/>
                        </a:rPr>
                        <a:t>. What have you done to build your partnership or secure funding?</a:t>
                      </a:r>
                    </a:p>
                    <a:p>
                      <a:pPr marL="0" marR="0">
                        <a:spcBef>
                          <a:spcPts val="0"/>
                        </a:spcBef>
                        <a:spcAft>
                          <a:spcPts val="0"/>
                        </a:spcAft>
                      </a:pPr>
                      <a:endParaRPr lang="en-US" sz="1400" dirty="0" smtClean="0">
                        <a:latin typeface="Arial" pitchFamily="34" charset="0"/>
                        <a:ea typeface="Times New Roman"/>
                        <a:cs typeface="Arial" pitchFamily="34" charset="0"/>
                      </a:endParaRPr>
                    </a:p>
                    <a:p>
                      <a:pPr marL="0" marR="0">
                        <a:spcBef>
                          <a:spcPts val="0"/>
                        </a:spcBef>
                        <a:spcAft>
                          <a:spcPts val="0"/>
                        </a:spcAft>
                      </a:pPr>
                      <a:r>
                        <a:rPr lang="en-US" sz="1400" dirty="0" smtClean="0">
                          <a:latin typeface="Arial" pitchFamily="34" charset="0"/>
                          <a:ea typeface="Times New Roman"/>
                          <a:cs typeface="Arial" pitchFamily="34" charset="0"/>
                        </a:rPr>
                        <a:t>3</a:t>
                      </a:r>
                      <a:r>
                        <a:rPr lang="en-US" sz="1400" dirty="0">
                          <a:latin typeface="Arial" pitchFamily="34" charset="0"/>
                          <a:ea typeface="Times New Roman"/>
                          <a:cs typeface="Arial" pitchFamily="34" charset="0"/>
                        </a:rPr>
                        <a:t>. What have you done to develop or refine the desired PES change? </a:t>
                      </a: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indent="-342900">
                        <a:spcBef>
                          <a:spcPts val="0"/>
                        </a:spcBef>
                        <a:spcAft>
                          <a:spcPts val="0"/>
                        </a:spcAft>
                        <a:buAutoNum type="arabicPeriod"/>
                      </a:pPr>
                      <a:r>
                        <a:rPr lang="en-US" sz="1400" dirty="0" smtClean="0">
                          <a:latin typeface="Arial" pitchFamily="34" charset="0"/>
                          <a:ea typeface="Times New Roman"/>
                          <a:cs typeface="Arial" pitchFamily="34" charset="0"/>
                        </a:rPr>
                        <a:t>Who </a:t>
                      </a:r>
                      <a:r>
                        <a:rPr lang="en-US" sz="1400" dirty="0">
                          <a:latin typeface="Arial" pitchFamily="34" charset="0"/>
                          <a:ea typeface="Times New Roman"/>
                          <a:cs typeface="Arial" pitchFamily="34" charset="0"/>
                        </a:rPr>
                        <a:t>are your stakeholders</a:t>
                      </a:r>
                      <a:r>
                        <a:rPr lang="en-US" sz="1400" dirty="0" smtClean="0">
                          <a:latin typeface="Arial" pitchFamily="34" charset="0"/>
                          <a:ea typeface="Times New Roman"/>
                          <a:cs typeface="Arial" pitchFamily="34" charset="0"/>
                        </a:rPr>
                        <a:t>?</a:t>
                      </a:r>
                    </a:p>
                    <a:p>
                      <a:pPr marL="342900" marR="0" indent="-342900">
                        <a:spcBef>
                          <a:spcPts val="0"/>
                        </a:spcBef>
                        <a:spcAft>
                          <a:spcPts val="0"/>
                        </a:spcAft>
                        <a:buNone/>
                      </a:pPr>
                      <a:endParaRPr lang="en-US" sz="1400" dirty="0">
                        <a:latin typeface="Arial" pitchFamily="34" charset="0"/>
                        <a:ea typeface="Times New Roman"/>
                        <a:cs typeface="Arial" pitchFamily="34" charset="0"/>
                      </a:endParaRPr>
                    </a:p>
                    <a:p>
                      <a:pPr marL="0" marR="0">
                        <a:spcBef>
                          <a:spcPts val="0"/>
                        </a:spcBef>
                        <a:spcAft>
                          <a:spcPts val="0"/>
                        </a:spcAft>
                      </a:pPr>
                      <a:r>
                        <a:rPr lang="en-US" sz="1400" dirty="0">
                          <a:latin typeface="Arial" pitchFamily="34" charset="0"/>
                          <a:ea typeface="Times New Roman"/>
                          <a:cs typeface="Arial" pitchFamily="34" charset="0"/>
                        </a:rPr>
                        <a:t>2. What have you done to engage stakeholders and the general public in supporting the proposal?</a:t>
                      </a:r>
                    </a:p>
                    <a:p>
                      <a:pPr marL="0" marR="0">
                        <a:spcBef>
                          <a:spcPts val="0"/>
                        </a:spcBef>
                        <a:spcAft>
                          <a:spcPts val="0"/>
                        </a:spcAft>
                      </a:pPr>
                      <a:endParaRPr lang="en-US" sz="1400" dirty="0" smtClean="0">
                        <a:latin typeface="Arial" pitchFamily="34" charset="0"/>
                        <a:ea typeface="Times New Roman"/>
                        <a:cs typeface="Arial" pitchFamily="34" charset="0"/>
                      </a:endParaRPr>
                    </a:p>
                    <a:p>
                      <a:pPr marL="0" marR="0">
                        <a:spcBef>
                          <a:spcPts val="0"/>
                        </a:spcBef>
                        <a:spcAft>
                          <a:spcPts val="0"/>
                        </a:spcAft>
                      </a:pPr>
                      <a:r>
                        <a:rPr lang="en-US" sz="1400" dirty="0" smtClean="0">
                          <a:latin typeface="Arial" pitchFamily="34" charset="0"/>
                          <a:ea typeface="Times New Roman"/>
                          <a:cs typeface="Arial" pitchFamily="34" charset="0"/>
                        </a:rPr>
                        <a:t>3</a:t>
                      </a:r>
                      <a:r>
                        <a:rPr lang="en-US" sz="1400" dirty="0">
                          <a:latin typeface="Arial" pitchFamily="34" charset="0"/>
                          <a:ea typeface="Times New Roman"/>
                          <a:cs typeface="Arial" pitchFamily="34" charset="0"/>
                        </a:rPr>
                        <a:t>. Who are the policy or </a:t>
                      </a:r>
                      <a:r>
                        <a:rPr lang="en-US" sz="1400" dirty="0" err="1">
                          <a:latin typeface="Arial" pitchFamily="34" charset="0"/>
                          <a:ea typeface="Times New Roman"/>
                          <a:cs typeface="Arial" pitchFamily="34" charset="0"/>
                        </a:rPr>
                        <a:t>decisionmakers</a:t>
                      </a:r>
                      <a:r>
                        <a:rPr lang="en-US" sz="1400" dirty="0">
                          <a:latin typeface="Arial" pitchFamily="34" charset="0"/>
                          <a:ea typeface="Times New Roman"/>
                          <a:cs typeface="Arial" pitchFamily="34" charset="0"/>
                        </a:rPr>
                        <a:t>?   </a:t>
                      </a:r>
                    </a:p>
                    <a:p>
                      <a:pPr marL="0" marR="0">
                        <a:spcBef>
                          <a:spcPts val="0"/>
                        </a:spcBef>
                        <a:spcAft>
                          <a:spcPts val="0"/>
                        </a:spcAft>
                      </a:pPr>
                      <a:endParaRPr lang="en-US" sz="1400" dirty="0" smtClean="0">
                        <a:latin typeface="Arial" pitchFamily="34" charset="0"/>
                        <a:ea typeface="Times New Roman"/>
                        <a:cs typeface="Arial" pitchFamily="34" charset="0"/>
                      </a:endParaRPr>
                    </a:p>
                    <a:p>
                      <a:pPr marL="0" marR="0">
                        <a:spcBef>
                          <a:spcPts val="0"/>
                        </a:spcBef>
                        <a:spcAft>
                          <a:spcPts val="0"/>
                        </a:spcAft>
                      </a:pPr>
                      <a:r>
                        <a:rPr lang="en-US" sz="1400" dirty="0" smtClean="0">
                          <a:latin typeface="Arial" pitchFamily="34" charset="0"/>
                          <a:ea typeface="Times New Roman"/>
                          <a:cs typeface="Arial" pitchFamily="34" charset="0"/>
                        </a:rPr>
                        <a:t>4</a:t>
                      </a:r>
                      <a:r>
                        <a:rPr lang="en-US" sz="1400" dirty="0">
                          <a:latin typeface="Arial" pitchFamily="34" charset="0"/>
                          <a:ea typeface="Times New Roman"/>
                          <a:cs typeface="Arial" pitchFamily="34" charset="0"/>
                        </a:rPr>
                        <a:t>. What have you done to educate decision-makers and impact the agenda setting process? </a:t>
                      </a:r>
                    </a:p>
                    <a:p>
                      <a:pPr marL="0" marR="0">
                        <a:spcBef>
                          <a:spcPts val="0"/>
                        </a:spcBef>
                        <a:spcAft>
                          <a:spcPts val="0"/>
                        </a:spcAft>
                      </a:pPr>
                      <a:endParaRPr lang="en-US" sz="1400" dirty="0" smtClean="0">
                        <a:latin typeface="Arial" pitchFamily="34" charset="0"/>
                        <a:ea typeface="Times New Roman"/>
                        <a:cs typeface="Arial" pitchFamily="34" charset="0"/>
                      </a:endParaRPr>
                    </a:p>
                    <a:p>
                      <a:pPr marL="0" marR="0">
                        <a:spcBef>
                          <a:spcPts val="0"/>
                        </a:spcBef>
                        <a:spcAft>
                          <a:spcPts val="0"/>
                        </a:spcAft>
                      </a:pPr>
                      <a:r>
                        <a:rPr lang="en-US" sz="1400" dirty="0" smtClean="0">
                          <a:latin typeface="Arial" pitchFamily="34" charset="0"/>
                          <a:ea typeface="Times New Roman"/>
                          <a:cs typeface="Arial" pitchFamily="34" charset="0"/>
                        </a:rPr>
                        <a:t> </a:t>
                      </a:r>
                      <a:r>
                        <a:rPr lang="en-US" sz="1400" dirty="0">
                          <a:latin typeface="Arial" pitchFamily="34" charset="0"/>
                          <a:ea typeface="Times New Roman"/>
                          <a:cs typeface="Arial" pitchFamily="34" charset="0"/>
                        </a:rPr>
                        <a:t>5. What policy, environmental or systems change was adopted?   </a:t>
                      </a: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400" dirty="0">
                          <a:latin typeface="Arial" pitchFamily="34" charset="0"/>
                          <a:ea typeface="Times New Roman"/>
                          <a:cs typeface="Arial" pitchFamily="34" charset="0"/>
                        </a:rPr>
                        <a:t>1. What have you done to raise public awareness of the new policy or environmental feature?   </a:t>
                      </a:r>
                    </a:p>
                    <a:p>
                      <a:pPr marL="0" marR="0">
                        <a:spcBef>
                          <a:spcPts val="0"/>
                        </a:spcBef>
                        <a:spcAft>
                          <a:spcPts val="0"/>
                        </a:spcAft>
                      </a:pPr>
                      <a:endParaRPr lang="en-US" sz="1400" dirty="0" smtClean="0">
                        <a:latin typeface="Arial" pitchFamily="34" charset="0"/>
                        <a:ea typeface="Times New Roman"/>
                        <a:cs typeface="Arial" pitchFamily="34" charset="0"/>
                      </a:endParaRPr>
                    </a:p>
                    <a:p>
                      <a:pPr marL="0" marR="0">
                        <a:spcBef>
                          <a:spcPts val="0"/>
                        </a:spcBef>
                        <a:spcAft>
                          <a:spcPts val="0"/>
                        </a:spcAft>
                      </a:pPr>
                      <a:r>
                        <a:rPr lang="en-US" sz="1400" dirty="0" smtClean="0">
                          <a:latin typeface="Arial" pitchFamily="34" charset="0"/>
                          <a:ea typeface="Times New Roman"/>
                          <a:cs typeface="Arial" pitchFamily="34" charset="0"/>
                        </a:rPr>
                        <a:t>2</a:t>
                      </a:r>
                      <a:r>
                        <a:rPr lang="en-US" sz="1400" dirty="0">
                          <a:latin typeface="Arial" pitchFamily="34" charset="0"/>
                          <a:ea typeface="Times New Roman"/>
                          <a:cs typeface="Arial" pitchFamily="34" charset="0"/>
                        </a:rPr>
                        <a:t>. What have you done to support implementation? </a:t>
                      </a:r>
                    </a:p>
                    <a:p>
                      <a:pPr marL="0" marR="0">
                        <a:spcBef>
                          <a:spcPts val="0"/>
                        </a:spcBef>
                        <a:spcAft>
                          <a:spcPts val="0"/>
                        </a:spcAft>
                      </a:pPr>
                      <a:endParaRPr lang="en-US" sz="1400" dirty="0" smtClean="0">
                        <a:latin typeface="Arial" pitchFamily="34" charset="0"/>
                        <a:ea typeface="Times New Roman"/>
                        <a:cs typeface="Arial" pitchFamily="34" charset="0"/>
                      </a:endParaRPr>
                    </a:p>
                    <a:p>
                      <a:pPr marL="0" marR="0">
                        <a:spcBef>
                          <a:spcPts val="0"/>
                        </a:spcBef>
                        <a:spcAft>
                          <a:spcPts val="0"/>
                        </a:spcAft>
                      </a:pPr>
                      <a:r>
                        <a:rPr lang="en-US" sz="1400" dirty="0" smtClean="0">
                          <a:latin typeface="Arial" pitchFamily="34" charset="0"/>
                          <a:ea typeface="Times New Roman"/>
                          <a:cs typeface="Arial" pitchFamily="34" charset="0"/>
                        </a:rPr>
                        <a:t>3</a:t>
                      </a:r>
                      <a:r>
                        <a:rPr lang="en-US" sz="1400" dirty="0">
                          <a:latin typeface="Arial" pitchFamily="34" charset="0"/>
                          <a:ea typeface="Times New Roman"/>
                          <a:cs typeface="Arial" pitchFamily="34" charset="0"/>
                        </a:rPr>
                        <a:t>. What have you done to monitor the implementation process?</a:t>
                      </a: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400" dirty="0">
                          <a:latin typeface="Arial" pitchFamily="34" charset="0"/>
                          <a:ea typeface="Times New Roman"/>
                          <a:cs typeface="Arial" pitchFamily="34" charset="0"/>
                        </a:rPr>
                        <a:t>1. What have you done to evaluate the impact of the change?</a:t>
                      </a: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3346">
                <a:tc gridSpan="5">
                  <a:txBody>
                    <a:bodyPr/>
                    <a:lstStyle/>
                    <a:p>
                      <a:pPr marL="0" marR="0">
                        <a:spcBef>
                          <a:spcPts val="0"/>
                        </a:spcBef>
                        <a:spcAft>
                          <a:spcPts val="0"/>
                        </a:spcAft>
                      </a:pPr>
                      <a:r>
                        <a:rPr lang="en-US" sz="1400" dirty="0">
                          <a:latin typeface="Arial" pitchFamily="34" charset="0"/>
                          <a:ea typeface="Times New Roman"/>
                          <a:cs typeface="Arial" pitchFamily="34" charset="0"/>
                        </a:rPr>
                        <a:t>Describe any social, economic, or political changes that helped or hindered your work in this period:</a:t>
                      </a:r>
                    </a:p>
                  </a:txBody>
                  <a:tcPr marL="45436" marR="454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5867" name="Rectangle 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0" hangingPunct="0"/>
            <a:endParaRPr lang="en-US">
              <a:latin typeface="Perpetua" pitchFamily="18" charset="0"/>
            </a:endParaRPr>
          </a:p>
        </p:txBody>
      </p:sp>
      <p:sp>
        <p:nvSpPr>
          <p:cNvPr id="6" name="Rectangular Callout 5"/>
          <p:cNvSpPr/>
          <p:nvPr/>
        </p:nvSpPr>
        <p:spPr>
          <a:xfrm>
            <a:off x="381000" y="2438400"/>
            <a:ext cx="2133600" cy="2362200"/>
          </a:xfrm>
          <a:prstGeom prst="wedgeRectCallout">
            <a:avLst>
              <a:gd name="adj1" fmla="val -29743"/>
              <a:gd name="adj2" fmla="val 97318"/>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latin typeface="Arial" pitchFamily="34" charset="0"/>
                <a:cs typeface="Arial" pitchFamily="34" charset="0"/>
              </a:rPr>
              <a:t>Document any circumstances </a:t>
            </a:r>
            <a:r>
              <a:rPr lang="en-US" i="1" dirty="0">
                <a:latin typeface="Arial" pitchFamily="34" charset="0"/>
                <a:cs typeface="Arial" pitchFamily="34" charset="0"/>
              </a:rPr>
              <a:t>beyond your control</a:t>
            </a:r>
            <a:r>
              <a:rPr lang="en-US" dirty="0">
                <a:latin typeface="Arial" pitchFamily="34" charset="0"/>
                <a:cs typeface="Arial" pitchFamily="34" charset="0"/>
              </a:rPr>
              <a:t> that had a positive or negative influence on your success. </a:t>
            </a:r>
            <a:endParaRPr lang="en-US" dirty="0">
              <a:solidFill>
                <a:schemeClr val="bg1"/>
              </a:solidFill>
              <a:latin typeface="Arial" pitchFamily="34" charset="0"/>
              <a:cs typeface="Arial" pitchFamily="34" charset="0"/>
            </a:endParaRPr>
          </a:p>
        </p:txBody>
      </p:sp>
      <p:sp>
        <p:nvSpPr>
          <p:cNvPr id="7" name="TextBox 6"/>
          <p:cNvSpPr txBox="1">
            <a:spLocks noChangeArrowheads="1"/>
          </p:cNvSpPr>
          <p:nvPr/>
        </p:nvSpPr>
        <p:spPr bwMode="auto">
          <a:xfrm>
            <a:off x="2514600" y="2438400"/>
            <a:ext cx="2362200" cy="2308225"/>
          </a:xfrm>
          <a:prstGeom prst="rect">
            <a:avLst/>
          </a:prstGeom>
          <a:solidFill>
            <a:srgbClr val="0070C0"/>
          </a:solidFill>
          <a:ln w="9525">
            <a:solidFill>
              <a:schemeClr val="tx1"/>
            </a:solidFill>
            <a:miter lim="800000"/>
            <a:headEnd/>
            <a:tailEnd/>
          </a:ln>
        </p:spPr>
        <p:txBody>
          <a:bodyPr>
            <a:spAutoFit/>
          </a:bodyPr>
          <a:lstStyle/>
          <a:p>
            <a:r>
              <a:rPr lang="en-US" sz="1600">
                <a:solidFill>
                  <a:schemeClr val="bg1"/>
                </a:solidFill>
                <a:cs typeface="Arial" charset="0"/>
              </a:rPr>
              <a:t>Ex: The mayor was a key champion of the Healthy Communities Project. When a new Mayor was elected, the city council decided to use funds designated for trails project for another purpose. </a:t>
            </a:r>
          </a:p>
        </p:txBody>
      </p:sp>
      <p:sp>
        <p:nvSpPr>
          <p:cNvPr id="9" name="TextBox 8"/>
          <p:cNvSpPr txBox="1">
            <a:spLocks noChangeArrowheads="1"/>
          </p:cNvSpPr>
          <p:nvPr/>
        </p:nvSpPr>
        <p:spPr bwMode="auto">
          <a:xfrm>
            <a:off x="4876800" y="2438400"/>
            <a:ext cx="2362200" cy="2308225"/>
          </a:xfrm>
          <a:prstGeom prst="rect">
            <a:avLst/>
          </a:prstGeom>
          <a:solidFill>
            <a:srgbClr val="00B050"/>
          </a:solidFill>
          <a:ln w="9525">
            <a:solidFill>
              <a:schemeClr val="tx1"/>
            </a:solidFill>
            <a:miter lim="800000"/>
            <a:headEnd/>
            <a:tailEnd/>
          </a:ln>
        </p:spPr>
        <p:txBody>
          <a:bodyPr>
            <a:spAutoFit/>
          </a:bodyPr>
          <a:lstStyle/>
          <a:p>
            <a:r>
              <a:rPr lang="en-US" sz="1600">
                <a:solidFill>
                  <a:schemeClr val="bg1"/>
                </a:solidFill>
                <a:cs typeface="Arial" charset="0"/>
              </a:rPr>
              <a:t>The Healthy Communities team responded by requesting an extension of the match dollars and   suggesting that the Trails Committee become an advisory to the city council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ubtitle 2"/>
          <p:cNvSpPr>
            <a:spLocks noGrp="1"/>
          </p:cNvSpPr>
          <p:nvPr>
            <p:ph type="subTitle" idx="1"/>
          </p:nvPr>
        </p:nvSpPr>
        <p:spPr/>
        <p:txBody>
          <a:bodyPr/>
          <a:lstStyle/>
          <a:p>
            <a:pPr eaLnBrk="1" hangingPunct="1"/>
            <a:r>
              <a:rPr lang="en-US" smtClean="0"/>
              <a:t>Created by John Kingdon</a:t>
            </a:r>
          </a:p>
        </p:txBody>
      </p:sp>
      <p:sp>
        <p:nvSpPr>
          <p:cNvPr id="10243" name="Title 1"/>
          <p:cNvSpPr>
            <a:spLocks noGrp="1"/>
          </p:cNvSpPr>
          <p:nvPr>
            <p:ph type="ctrTitle"/>
          </p:nvPr>
        </p:nvSpPr>
        <p:spPr>
          <a:xfrm>
            <a:off x="457200" y="1506538"/>
            <a:ext cx="8229600" cy="1470025"/>
          </a:xfrm>
        </p:spPr>
        <p:txBody>
          <a:bodyPr/>
          <a:lstStyle/>
          <a:p>
            <a:pPr eaLnBrk="1" hangingPunct="1"/>
            <a:r>
              <a:rPr smtClean="0"/>
              <a:t>The Multiple Streams Model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4"/>
          <p:cNvSpPr>
            <a:spLocks noGrp="1"/>
          </p:cNvSpPr>
          <p:nvPr>
            <p:ph type="title"/>
          </p:nvPr>
        </p:nvSpPr>
        <p:spPr>
          <a:xfrm>
            <a:off x="0" y="838200"/>
            <a:ext cx="9144000" cy="1362075"/>
          </a:xfrm>
        </p:spPr>
        <p:txBody>
          <a:bodyPr/>
          <a:lstStyle/>
          <a:p>
            <a:pPr algn="ctr" eaLnBrk="1" hangingPunct="1"/>
            <a:r>
              <a:rPr lang="en-US" sz="3600" b="1" smtClean="0">
                <a:solidFill>
                  <a:srgbClr val="C00000"/>
                </a:solidFill>
              </a:rPr>
              <a:t>Using The Form to Understand</a:t>
            </a:r>
            <a:br>
              <a:rPr lang="en-US" sz="3600" b="1" smtClean="0">
                <a:solidFill>
                  <a:srgbClr val="C00000"/>
                </a:solidFill>
              </a:rPr>
            </a:br>
            <a:r>
              <a:rPr lang="en-US" sz="3600" b="1" smtClean="0">
                <a:solidFill>
                  <a:srgbClr val="C00000"/>
                </a:solidFill>
              </a:rPr>
              <a:t>a Tobacco Success Story</a:t>
            </a:r>
          </a:p>
        </p:txBody>
      </p:sp>
      <p:sp>
        <p:nvSpPr>
          <p:cNvPr id="4" name="Slide Number Placeholder 3"/>
          <p:cNvSpPr>
            <a:spLocks noGrp="1"/>
          </p:cNvSpPr>
          <p:nvPr>
            <p:ph type="sldNum" sz="quarter" idx="12"/>
          </p:nvPr>
        </p:nvSpPr>
        <p:spPr/>
        <p:txBody>
          <a:bodyPr/>
          <a:lstStyle/>
          <a:p>
            <a:pPr>
              <a:defRPr/>
            </a:pPr>
            <a:fld id="{8F866AF6-6921-4E59-A2C4-17AB3CCAFC92}" type="slidenum">
              <a:rPr lang="en-US"/>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3"/>
          <p:cNvGraphicFramePr>
            <a:graphicFrameLocks noChangeAspect="1"/>
          </p:cNvGraphicFramePr>
          <p:nvPr/>
        </p:nvGraphicFramePr>
        <p:xfrm>
          <a:off x="152400" y="682625"/>
          <a:ext cx="9601200" cy="6175375"/>
        </p:xfrm>
        <a:graphic>
          <a:graphicData uri="http://schemas.openxmlformats.org/presentationml/2006/ole">
            <p:oleObj spid="_x0000_s2050" name="Document" r:id="rId4" imgW="9883910" imgH="6357895" progId="Word.Document.12">
              <p:embed/>
            </p:oleObj>
          </a:graphicData>
        </a:graphic>
      </p:graphicFrame>
      <p:sp>
        <p:nvSpPr>
          <p:cNvPr id="2051" name="TextBox 3"/>
          <p:cNvSpPr txBox="1">
            <a:spLocks noChangeArrowheads="1"/>
          </p:cNvSpPr>
          <p:nvPr/>
        </p:nvSpPr>
        <p:spPr bwMode="auto">
          <a:xfrm>
            <a:off x="2514600" y="228600"/>
            <a:ext cx="4648200" cy="369888"/>
          </a:xfrm>
          <a:prstGeom prst="rect">
            <a:avLst/>
          </a:prstGeom>
          <a:noFill/>
          <a:ln w="9525">
            <a:noFill/>
            <a:miter lim="800000"/>
            <a:headEnd/>
            <a:tailEnd/>
          </a:ln>
        </p:spPr>
        <p:txBody>
          <a:bodyPr>
            <a:spAutoFit/>
          </a:bodyPr>
          <a:lstStyle/>
          <a:p>
            <a:r>
              <a:rPr lang="en-US" b="1">
                <a:solidFill>
                  <a:srgbClr val="C00000"/>
                </a:solidFill>
              </a:rPr>
              <a:t>Mason County Tobacco Example: Year 1</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2"/>
          <p:cNvSpPr txBox="1">
            <a:spLocks noChangeArrowheads="1"/>
          </p:cNvSpPr>
          <p:nvPr/>
        </p:nvSpPr>
        <p:spPr bwMode="auto">
          <a:xfrm>
            <a:off x="2362200" y="228600"/>
            <a:ext cx="4648200" cy="369888"/>
          </a:xfrm>
          <a:prstGeom prst="rect">
            <a:avLst/>
          </a:prstGeom>
          <a:noFill/>
          <a:ln w="9525">
            <a:noFill/>
            <a:miter lim="800000"/>
            <a:headEnd/>
            <a:tailEnd/>
          </a:ln>
        </p:spPr>
        <p:txBody>
          <a:bodyPr>
            <a:spAutoFit/>
          </a:bodyPr>
          <a:lstStyle/>
          <a:p>
            <a:r>
              <a:rPr lang="en-US" b="1">
                <a:solidFill>
                  <a:srgbClr val="C00000"/>
                </a:solidFill>
              </a:rPr>
              <a:t>Mason County Tobacco Example: Year 2</a:t>
            </a:r>
          </a:p>
        </p:txBody>
      </p:sp>
      <p:pic>
        <p:nvPicPr>
          <p:cNvPr id="37891" name="Picture 3"/>
          <p:cNvPicPr>
            <a:picLocks noChangeAspect="1" noChangeArrowheads="1"/>
          </p:cNvPicPr>
          <p:nvPr/>
        </p:nvPicPr>
        <p:blipFill>
          <a:blip r:embed="rId3" cstate="print"/>
          <a:srcRect/>
          <a:stretch>
            <a:fillRect/>
          </a:stretch>
        </p:blipFill>
        <p:spPr bwMode="auto">
          <a:xfrm>
            <a:off x="76200" y="609600"/>
            <a:ext cx="9594850" cy="617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3"/>
          <p:cNvPicPr>
            <a:picLocks noChangeAspect="1" noChangeArrowheads="1"/>
          </p:cNvPicPr>
          <p:nvPr/>
        </p:nvPicPr>
        <p:blipFill>
          <a:blip r:embed="rId3" cstate="print"/>
          <a:srcRect/>
          <a:stretch>
            <a:fillRect/>
          </a:stretch>
        </p:blipFill>
        <p:spPr bwMode="auto">
          <a:xfrm>
            <a:off x="127000" y="728663"/>
            <a:ext cx="9528175" cy="6129337"/>
          </a:xfrm>
          <a:prstGeom prst="rect">
            <a:avLst/>
          </a:prstGeom>
          <a:noFill/>
          <a:ln w="9525">
            <a:noFill/>
            <a:miter lim="800000"/>
            <a:headEnd/>
            <a:tailEnd/>
          </a:ln>
        </p:spPr>
      </p:pic>
      <p:sp>
        <p:nvSpPr>
          <p:cNvPr id="38915" name="TextBox 3"/>
          <p:cNvSpPr txBox="1">
            <a:spLocks noChangeArrowheads="1"/>
          </p:cNvSpPr>
          <p:nvPr/>
        </p:nvSpPr>
        <p:spPr bwMode="auto">
          <a:xfrm>
            <a:off x="2362200" y="228600"/>
            <a:ext cx="4648200" cy="369888"/>
          </a:xfrm>
          <a:prstGeom prst="rect">
            <a:avLst/>
          </a:prstGeom>
          <a:noFill/>
          <a:ln w="9525">
            <a:noFill/>
            <a:miter lim="800000"/>
            <a:headEnd/>
            <a:tailEnd/>
          </a:ln>
        </p:spPr>
        <p:txBody>
          <a:bodyPr>
            <a:spAutoFit/>
          </a:bodyPr>
          <a:lstStyle/>
          <a:p>
            <a:r>
              <a:rPr lang="en-US" b="1">
                <a:solidFill>
                  <a:srgbClr val="C00000"/>
                </a:solidFill>
              </a:rPr>
              <a:t>Mason County Tobacco Example: Year 3</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19"/>
          <p:cNvSpPr txBox="1">
            <a:spLocks noChangeArrowheads="1"/>
          </p:cNvSpPr>
          <p:nvPr/>
        </p:nvSpPr>
        <p:spPr bwMode="auto">
          <a:xfrm>
            <a:off x="2362200" y="228600"/>
            <a:ext cx="4648200" cy="369888"/>
          </a:xfrm>
          <a:prstGeom prst="rect">
            <a:avLst/>
          </a:prstGeom>
          <a:noFill/>
          <a:ln w="9525">
            <a:noFill/>
            <a:miter lim="800000"/>
            <a:headEnd/>
            <a:tailEnd/>
          </a:ln>
        </p:spPr>
        <p:txBody>
          <a:bodyPr>
            <a:spAutoFit/>
          </a:bodyPr>
          <a:lstStyle/>
          <a:p>
            <a:r>
              <a:rPr lang="en-US" b="1">
                <a:solidFill>
                  <a:srgbClr val="C00000"/>
                </a:solidFill>
              </a:rPr>
              <a:t>Mason County Tobacco Example: Year 4</a:t>
            </a:r>
          </a:p>
        </p:txBody>
      </p:sp>
      <p:pic>
        <p:nvPicPr>
          <p:cNvPr id="39939" name="Picture 18"/>
          <p:cNvPicPr>
            <a:picLocks noChangeAspect="1" noChangeArrowheads="1"/>
          </p:cNvPicPr>
          <p:nvPr/>
        </p:nvPicPr>
        <p:blipFill>
          <a:blip r:embed="rId3" cstate="print"/>
          <a:srcRect/>
          <a:stretch>
            <a:fillRect/>
          </a:stretch>
        </p:blipFill>
        <p:spPr bwMode="auto">
          <a:xfrm>
            <a:off x="239713" y="762000"/>
            <a:ext cx="9358312"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4"/>
          <p:cNvSpPr>
            <a:spLocks noGrp="1"/>
          </p:cNvSpPr>
          <p:nvPr>
            <p:ph type="title"/>
          </p:nvPr>
        </p:nvSpPr>
        <p:spPr>
          <a:xfrm>
            <a:off x="0" y="990600"/>
            <a:ext cx="9144000" cy="1362075"/>
          </a:xfrm>
        </p:spPr>
        <p:txBody>
          <a:bodyPr/>
          <a:lstStyle/>
          <a:p>
            <a:pPr algn="ctr" eaLnBrk="1" hangingPunct="1"/>
            <a:r>
              <a:rPr lang="en-US" sz="3600" b="1" smtClean="0">
                <a:solidFill>
                  <a:srgbClr val="C00000"/>
                </a:solidFill>
              </a:rPr>
              <a:t>How DOH Will Use Data From The Form</a:t>
            </a:r>
          </a:p>
        </p:txBody>
      </p:sp>
      <p:sp>
        <p:nvSpPr>
          <p:cNvPr id="4" name="Slide Number Placeholder 3"/>
          <p:cNvSpPr>
            <a:spLocks noGrp="1"/>
          </p:cNvSpPr>
          <p:nvPr>
            <p:ph type="sldNum" sz="quarter" idx="12"/>
          </p:nvPr>
        </p:nvSpPr>
        <p:spPr/>
        <p:txBody>
          <a:bodyPr/>
          <a:lstStyle/>
          <a:p>
            <a:pPr>
              <a:defRPr/>
            </a:pPr>
            <a:fld id="{29D04624-833A-41C2-812D-495E35E726F4}" type="slidenum">
              <a:rPr lang="en-US"/>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5"/>
          <p:cNvSpPr txBox="1">
            <a:spLocks noChangeArrowheads="1"/>
          </p:cNvSpPr>
          <p:nvPr/>
        </p:nvSpPr>
        <p:spPr bwMode="auto">
          <a:xfrm>
            <a:off x="0" y="0"/>
            <a:ext cx="9144000" cy="1200150"/>
          </a:xfrm>
          <a:prstGeom prst="rect">
            <a:avLst/>
          </a:prstGeom>
          <a:noFill/>
          <a:ln w="9525">
            <a:noFill/>
            <a:miter lim="800000"/>
            <a:headEnd/>
            <a:tailEnd/>
          </a:ln>
        </p:spPr>
        <p:txBody>
          <a:bodyPr>
            <a:spAutoFit/>
          </a:bodyPr>
          <a:lstStyle/>
          <a:p>
            <a:pPr algn="ctr"/>
            <a:r>
              <a:rPr lang="en-US" sz="2400" b="1">
                <a:solidFill>
                  <a:srgbClr val="0070C0"/>
                </a:solidFill>
                <a:cs typeface="Arial" charset="0"/>
              </a:rPr>
              <a:t>How will DOH report aggregate policy development?</a:t>
            </a:r>
          </a:p>
          <a:p>
            <a:pPr algn="ctr"/>
            <a:r>
              <a:rPr lang="en-US" sz="2400" b="1">
                <a:solidFill>
                  <a:srgbClr val="0070C0"/>
                </a:solidFill>
                <a:cs typeface="Arial" charset="0"/>
              </a:rPr>
              <a:t>Example using 2 NPAO Healthy Communities</a:t>
            </a:r>
          </a:p>
          <a:p>
            <a:pPr algn="ctr"/>
            <a:r>
              <a:rPr lang="en-US" sz="2400" b="1">
                <a:solidFill>
                  <a:srgbClr val="0070C0"/>
                </a:solidFill>
                <a:latin typeface="Perpetua" pitchFamily="18" charset="0"/>
              </a:rPr>
              <a:t> by MAPPS Strategy</a:t>
            </a:r>
          </a:p>
        </p:txBody>
      </p:sp>
      <p:pic>
        <p:nvPicPr>
          <p:cNvPr id="41987" name="Picture 2"/>
          <p:cNvPicPr>
            <a:picLocks noChangeAspect="1" noChangeArrowheads="1"/>
          </p:cNvPicPr>
          <p:nvPr/>
        </p:nvPicPr>
        <p:blipFill>
          <a:blip r:embed="rId3" cstate="print"/>
          <a:srcRect/>
          <a:stretch>
            <a:fillRect/>
          </a:stretch>
        </p:blipFill>
        <p:spPr bwMode="auto">
          <a:xfrm>
            <a:off x="0" y="838200"/>
            <a:ext cx="4594225" cy="2819400"/>
          </a:xfrm>
          <a:prstGeom prst="rect">
            <a:avLst/>
          </a:prstGeom>
          <a:noFill/>
          <a:ln w="9525">
            <a:noFill/>
            <a:miter lim="800000"/>
            <a:headEnd/>
            <a:tailEnd/>
          </a:ln>
        </p:spPr>
      </p:pic>
      <p:pic>
        <p:nvPicPr>
          <p:cNvPr id="43012" name="Picture 3"/>
          <p:cNvPicPr>
            <a:picLocks noChangeAspect="1" noChangeArrowheads="1"/>
          </p:cNvPicPr>
          <p:nvPr/>
        </p:nvPicPr>
        <p:blipFill>
          <a:blip r:embed="rId4" cstate="print"/>
          <a:srcRect/>
          <a:stretch>
            <a:fillRect/>
          </a:stretch>
        </p:blipFill>
        <p:spPr bwMode="auto">
          <a:xfrm>
            <a:off x="4572000" y="838200"/>
            <a:ext cx="4532313" cy="2743200"/>
          </a:xfrm>
          <a:prstGeom prst="rect">
            <a:avLst/>
          </a:prstGeom>
          <a:noFill/>
          <a:ln w="9525">
            <a:noFill/>
            <a:miter lim="800000"/>
            <a:headEnd/>
            <a:tailEnd/>
          </a:ln>
        </p:spPr>
      </p:pic>
      <p:pic>
        <p:nvPicPr>
          <p:cNvPr id="43013" name="Picture 4"/>
          <p:cNvPicPr>
            <a:picLocks noChangeAspect="1" noChangeArrowheads="1"/>
          </p:cNvPicPr>
          <p:nvPr/>
        </p:nvPicPr>
        <p:blipFill>
          <a:blip r:embed="rId5" cstate="print"/>
          <a:srcRect/>
          <a:stretch>
            <a:fillRect/>
          </a:stretch>
        </p:blipFill>
        <p:spPr bwMode="auto">
          <a:xfrm>
            <a:off x="0" y="3609975"/>
            <a:ext cx="4572000" cy="3044825"/>
          </a:xfrm>
          <a:prstGeom prst="rect">
            <a:avLst/>
          </a:prstGeom>
          <a:noFill/>
          <a:ln w="9525">
            <a:noFill/>
            <a:miter lim="800000"/>
            <a:headEnd/>
            <a:tailEnd/>
          </a:ln>
        </p:spPr>
      </p:pic>
      <p:pic>
        <p:nvPicPr>
          <p:cNvPr id="43014" name="Picture 5"/>
          <p:cNvPicPr>
            <a:picLocks noChangeAspect="1" noChangeArrowheads="1"/>
          </p:cNvPicPr>
          <p:nvPr/>
        </p:nvPicPr>
        <p:blipFill>
          <a:blip r:embed="rId6" cstate="print"/>
          <a:srcRect/>
          <a:stretch>
            <a:fillRect/>
          </a:stretch>
        </p:blipFill>
        <p:spPr bwMode="auto">
          <a:xfrm>
            <a:off x="4567238" y="3581400"/>
            <a:ext cx="4576762" cy="304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2"/>
          <p:cNvSpPr txBox="1">
            <a:spLocks noChangeArrowheads="1"/>
          </p:cNvSpPr>
          <p:nvPr/>
        </p:nvSpPr>
        <p:spPr bwMode="auto">
          <a:xfrm>
            <a:off x="0" y="0"/>
            <a:ext cx="9144000" cy="830263"/>
          </a:xfrm>
          <a:prstGeom prst="rect">
            <a:avLst/>
          </a:prstGeom>
          <a:noFill/>
          <a:ln w="9525">
            <a:noFill/>
            <a:miter lim="800000"/>
            <a:headEnd/>
            <a:tailEnd/>
          </a:ln>
        </p:spPr>
        <p:txBody>
          <a:bodyPr>
            <a:spAutoFit/>
          </a:bodyPr>
          <a:lstStyle/>
          <a:p>
            <a:pPr algn="ctr"/>
            <a:r>
              <a:rPr lang="en-US" sz="2400" b="1">
                <a:solidFill>
                  <a:srgbClr val="0070C0"/>
                </a:solidFill>
                <a:cs typeface="Arial" charset="0"/>
              </a:rPr>
              <a:t>How will DOH report aggregate policy development?</a:t>
            </a:r>
          </a:p>
          <a:p>
            <a:pPr algn="ctr"/>
            <a:r>
              <a:rPr lang="en-US" sz="2400" b="1">
                <a:solidFill>
                  <a:srgbClr val="0070C0"/>
                </a:solidFill>
                <a:cs typeface="Arial" charset="0"/>
              </a:rPr>
              <a:t>Example using 2 NPAO Healthy Communities, Cont.</a:t>
            </a:r>
          </a:p>
        </p:txBody>
      </p:sp>
      <p:pic>
        <p:nvPicPr>
          <p:cNvPr id="43011" name="Picture 2"/>
          <p:cNvPicPr>
            <a:picLocks noChangeAspect="1" noChangeArrowheads="1"/>
          </p:cNvPicPr>
          <p:nvPr/>
        </p:nvPicPr>
        <p:blipFill>
          <a:blip r:embed="rId3" cstate="print"/>
          <a:srcRect/>
          <a:stretch>
            <a:fillRect/>
          </a:stretch>
        </p:blipFill>
        <p:spPr bwMode="auto">
          <a:xfrm>
            <a:off x="412750" y="1143000"/>
            <a:ext cx="8197850" cy="496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3"/>
          <p:cNvPicPr>
            <a:picLocks noChangeAspect="1" noChangeArrowheads="1"/>
          </p:cNvPicPr>
          <p:nvPr/>
        </p:nvPicPr>
        <p:blipFill>
          <a:blip r:embed="rId3" cstate="print"/>
          <a:srcRect/>
          <a:stretch>
            <a:fillRect/>
          </a:stretch>
        </p:blipFill>
        <p:spPr bwMode="auto">
          <a:xfrm>
            <a:off x="0" y="914400"/>
            <a:ext cx="5146675" cy="5516563"/>
          </a:xfrm>
          <a:prstGeom prst="rect">
            <a:avLst/>
          </a:prstGeom>
          <a:noFill/>
          <a:ln w="9525">
            <a:noFill/>
            <a:miter lim="800000"/>
            <a:headEnd/>
            <a:tailEnd/>
          </a:ln>
        </p:spPr>
      </p:pic>
      <p:pic>
        <p:nvPicPr>
          <p:cNvPr id="67588" name="Picture 4"/>
          <p:cNvPicPr>
            <a:picLocks noChangeAspect="1" noChangeArrowheads="1"/>
          </p:cNvPicPr>
          <p:nvPr/>
        </p:nvPicPr>
        <p:blipFill>
          <a:blip r:embed="rId4" cstate="print"/>
          <a:srcRect/>
          <a:stretch>
            <a:fillRect/>
          </a:stretch>
        </p:blipFill>
        <p:spPr bwMode="auto">
          <a:xfrm>
            <a:off x="4006850" y="554038"/>
            <a:ext cx="5060950" cy="5922962"/>
          </a:xfrm>
          <a:prstGeom prst="rect">
            <a:avLst/>
          </a:prstGeom>
          <a:solidFill>
            <a:schemeClr val="bg2"/>
          </a:solidFill>
          <a:ln w="9525">
            <a:noFill/>
            <a:miter lim="800000"/>
            <a:headEnd/>
            <a:tailEnd/>
          </a:ln>
        </p:spPr>
      </p:pic>
      <p:sp>
        <p:nvSpPr>
          <p:cNvPr id="44036" name="TextBox 3"/>
          <p:cNvSpPr txBox="1">
            <a:spLocks noChangeArrowheads="1"/>
          </p:cNvSpPr>
          <p:nvPr/>
        </p:nvSpPr>
        <p:spPr bwMode="auto">
          <a:xfrm>
            <a:off x="228600" y="0"/>
            <a:ext cx="8839200" cy="523875"/>
          </a:xfrm>
          <a:prstGeom prst="rect">
            <a:avLst/>
          </a:prstGeom>
          <a:noFill/>
          <a:ln w="9525">
            <a:noFill/>
            <a:miter lim="800000"/>
            <a:headEnd/>
            <a:tailEnd/>
          </a:ln>
        </p:spPr>
        <p:txBody>
          <a:bodyPr>
            <a:spAutoFit/>
          </a:bodyPr>
          <a:lstStyle/>
          <a:p>
            <a:r>
              <a:rPr lang="en-US" sz="2800" b="1">
                <a:solidFill>
                  <a:srgbClr val="0070C0"/>
                </a:solidFill>
                <a:cs typeface="Arial" charset="0"/>
              </a:rPr>
              <a:t>How will DOH report aggregate PES changes?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5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1020762"/>
          </a:xfrm>
        </p:spPr>
        <p:txBody>
          <a:bodyPr/>
          <a:lstStyle/>
          <a:p>
            <a:pPr eaLnBrk="1" hangingPunct="1"/>
            <a:r>
              <a:rPr lang="en-US" sz="3600" b="1" smtClean="0">
                <a:solidFill>
                  <a:srgbClr val="C00000"/>
                </a:solidFill>
              </a:rPr>
              <a:t>Agendas &amp; Alternatives</a:t>
            </a:r>
          </a:p>
        </p:txBody>
      </p:sp>
      <p:sp>
        <p:nvSpPr>
          <p:cNvPr id="11267" name="Rectangle 3"/>
          <p:cNvSpPr>
            <a:spLocks noGrp="1" noChangeArrowheads="1"/>
          </p:cNvSpPr>
          <p:nvPr>
            <p:ph type="body" idx="1"/>
          </p:nvPr>
        </p:nvSpPr>
        <p:spPr>
          <a:xfrm>
            <a:off x="457200" y="1447800"/>
            <a:ext cx="8229600" cy="4953000"/>
          </a:xfrm>
        </p:spPr>
        <p:txBody>
          <a:bodyPr/>
          <a:lstStyle/>
          <a:p>
            <a:pPr eaLnBrk="1" hangingPunct="1">
              <a:buFontTx/>
              <a:buNone/>
            </a:pPr>
            <a:r>
              <a:rPr lang="en-US" sz="3200" smtClean="0"/>
              <a:t>   </a:t>
            </a:r>
            <a:r>
              <a:rPr lang="en-US" sz="3200" b="1" i="1" smtClean="0"/>
              <a:t>Agenda setting </a:t>
            </a:r>
            <a:r>
              <a:rPr lang="en-US" sz="3200" smtClean="0"/>
              <a:t>is the process that determines which issues officials pay serious attention to at any given time.</a:t>
            </a:r>
          </a:p>
          <a:p>
            <a:pPr eaLnBrk="1" hangingPunct="1"/>
            <a:endParaRPr lang="en-US" sz="3200" smtClean="0"/>
          </a:p>
          <a:p>
            <a:pPr eaLnBrk="1" hangingPunct="1">
              <a:buFontTx/>
              <a:buNone/>
            </a:pPr>
            <a:r>
              <a:rPr lang="en-US" sz="3200" b="1" i="1" smtClean="0"/>
              <a:t>   Alternative Specification </a:t>
            </a:r>
            <a:r>
              <a:rPr lang="en-US" sz="3200" smtClean="0"/>
              <a:t>narrows the large set of possible policy alternatives to a smaller set from which choices are actually made.</a:t>
            </a:r>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0"/>
            <a:ext cx="8229600" cy="884238"/>
          </a:xfrm>
        </p:spPr>
        <p:txBody>
          <a:bodyPr/>
          <a:lstStyle/>
          <a:p>
            <a:pPr eaLnBrk="1" hangingPunct="1"/>
            <a:r>
              <a:rPr lang="en-US" sz="3600" b="1" smtClean="0">
                <a:solidFill>
                  <a:srgbClr val="C00000"/>
                </a:solidFill>
              </a:rPr>
              <a:t>Kingdon’s 3 Process Streams</a:t>
            </a:r>
            <a:endParaRPr lang="en-US" sz="3600" smtClean="0">
              <a:solidFill>
                <a:srgbClr val="C00000"/>
              </a:solidFill>
            </a:endParaRPr>
          </a:p>
        </p:txBody>
      </p:sp>
      <p:sp>
        <p:nvSpPr>
          <p:cNvPr id="7171" name="Content Placeholder 2"/>
          <p:cNvSpPr>
            <a:spLocks noGrp="1"/>
          </p:cNvSpPr>
          <p:nvPr>
            <p:ph idx="1"/>
          </p:nvPr>
        </p:nvSpPr>
        <p:spPr>
          <a:xfrm>
            <a:off x="0" y="914400"/>
            <a:ext cx="9144000" cy="5715000"/>
          </a:xfrm>
        </p:spPr>
        <p:txBody>
          <a:bodyPr/>
          <a:lstStyle/>
          <a:p>
            <a:pPr eaLnBrk="1" hangingPunct="1">
              <a:spcBef>
                <a:spcPct val="0"/>
              </a:spcBef>
            </a:pPr>
            <a:r>
              <a:rPr lang="en-US" sz="2800" b="1" i="1" smtClean="0">
                <a:solidFill>
                  <a:srgbClr val="0070C0"/>
                </a:solidFill>
              </a:rPr>
              <a:t>Problem stream</a:t>
            </a:r>
            <a:r>
              <a:rPr lang="en-US" sz="2800" smtClean="0">
                <a:solidFill>
                  <a:srgbClr val="0070C0"/>
                </a:solidFill>
              </a:rPr>
              <a:t> </a:t>
            </a:r>
            <a:r>
              <a:rPr lang="en-US" sz="2800" smtClean="0"/>
              <a:t>involves persuading policy makers to pay attention to one problem over others (aka agenda-setting). </a:t>
            </a:r>
          </a:p>
          <a:p>
            <a:pPr lvl="1" eaLnBrk="1" hangingPunct="1">
              <a:spcBef>
                <a:spcPts val="600"/>
              </a:spcBef>
              <a:buFont typeface="Wingdings 2" pitchFamily="18" charset="2"/>
              <a:buNone/>
            </a:pPr>
            <a:r>
              <a:rPr lang="en-US" sz="2000" smtClean="0"/>
              <a:t>     Policy proposals will rise to the top of the agenda when the </a:t>
            </a:r>
            <a:r>
              <a:rPr lang="en-US" sz="2000" b="1" smtClean="0">
                <a:solidFill>
                  <a:srgbClr val="0070C0"/>
                </a:solidFill>
              </a:rPr>
              <a:t>associated problem</a:t>
            </a:r>
            <a:r>
              <a:rPr lang="en-US" sz="2000" smtClean="0"/>
              <a:t> is recognized as important. This depends on how it is </a:t>
            </a:r>
            <a:r>
              <a:rPr lang="en-US" sz="2000" b="1" smtClean="0">
                <a:solidFill>
                  <a:srgbClr val="0070C0"/>
                </a:solidFill>
              </a:rPr>
              <a:t>framed</a:t>
            </a:r>
            <a:r>
              <a:rPr lang="en-US" sz="2000" smtClean="0"/>
              <a:t> or </a:t>
            </a:r>
            <a:r>
              <a:rPr lang="en-US" sz="2000" b="1" smtClean="0">
                <a:solidFill>
                  <a:srgbClr val="0070C0"/>
                </a:solidFill>
              </a:rPr>
              <a:t>brought to policy maker’s attention </a:t>
            </a:r>
            <a:r>
              <a:rPr lang="en-US" sz="2000" smtClean="0"/>
              <a:t>(e.g., through data or focusing events). </a:t>
            </a:r>
          </a:p>
          <a:p>
            <a:pPr lvl="1" eaLnBrk="1" hangingPunct="1">
              <a:spcBef>
                <a:spcPct val="0"/>
              </a:spcBef>
            </a:pPr>
            <a:endParaRPr lang="en-US" sz="2000" smtClean="0"/>
          </a:p>
          <a:p>
            <a:pPr eaLnBrk="1" hangingPunct="1">
              <a:spcBef>
                <a:spcPct val="0"/>
              </a:spcBef>
            </a:pPr>
            <a:r>
              <a:rPr lang="en-US" sz="2800" b="1" i="1" smtClean="0">
                <a:solidFill>
                  <a:srgbClr val="0070C0"/>
                </a:solidFill>
              </a:rPr>
              <a:t>Proposal stream</a:t>
            </a:r>
            <a:r>
              <a:rPr lang="en-US" sz="2800" smtClean="0">
                <a:solidFill>
                  <a:srgbClr val="0070C0"/>
                </a:solidFill>
              </a:rPr>
              <a:t> </a:t>
            </a:r>
            <a:r>
              <a:rPr lang="en-US" sz="2800" smtClean="0"/>
              <a:t>is the process by which policy proposals are generated, debated, revised, and put forth for serious consideration. </a:t>
            </a:r>
          </a:p>
          <a:p>
            <a:pPr lvl="1" eaLnBrk="1" hangingPunct="1">
              <a:spcBef>
                <a:spcPct val="0"/>
              </a:spcBef>
              <a:buFont typeface="Wingdings 2" pitchFamily="18" charset="2"/>
              <a:buNone/>
            </a:pPr>
            <a:r>
              <a:rPr lang="en-US" sz="2000" smtClean="0"/>
              <a:t>    More likely to be successful if perceived as technically feasible, compatible with policymaker’s values, reasonable in cost, and appealing to the public.</a:t>
            </a:r>
          </a:p>
          <a:p>
            <a:pPr lvl="1" eaLnBrk="1" hangingPunct="1">
              <a:spcBef>
                <a:spcPct val="0"/>
              </a:spcBef>
            </a:pPr>
            <a:endParaRPr lang="en-US" sz="2000" smtClean="0"/>
          </a:p>
          <a:p>
            <a:pPr eaLnBrk="1" hangingPunct="1">
              <a:spcBef>
                <a:spcPct val="0"/>
              </a:spcBef>
            </a:pPr>
            <a:r>
              <a:rPr lang="en-US" sz="2800" b="1" i="1" smtClean="0">
                <a:solidFill>
                  <a:srgbClr val="0070C0"/>
                </a:solidFill>
              </a:rPr>
              <a:t>Politics stream</a:t>
            </a:r>
            <a:r>
              <a:rPr lang="en-US" sz="2800" smtClean="0"/>
              <a:t> refers to political factors that influence agendas, such as changes in elected officials, political climate or mood, and the voices of advocacy or opposition groups.</a:t>
            </a:r>
          </a:p>
          <a:p>
            <a:pPr eaLnBrk="1" hangingPunct="1">
              <a:spcBef>
                <a:spcPts val="1200"/>
              </a:spcBef>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28600" y="152400"/>
            <a:ext cx="8229600" cy="762000"/>
          </a:xfrm>
        </p:spPr>
        <p:txBody>
          <a:bodyPr/>
          <a:lstStyle/>
          <a:p>
            <a:pPr eaLnBrk="1" hangingPunct="1"/>
            <a:r>
              <a:rPr lang="en-US" sz="3600" b="1" smtClean="0">
                <a:solidFill>
                  <a:srgbClr val="C00000"/>
                </a:solidFill>
              </a:rPr>
              <a:t>Coupling the Streams</a:t>
            </a:r>
          </a:p>
        </p:txBody>
      </p:sp>
      <p:sp>
        <p:nvSpPr>
          <p:cNvPr id="13315" name="Rectangle 3"/>
          <p:cNvSpPr>
            <a:spLocks noGrp="1" noChangeArrowheads="1"/>
          </p:cNvSpPr>
          <p:nvPr>
            <p:ph type="body" idx="1"/>
          </p:nvPr>
        </p:nvSpPr>
        <p:spPr>
          <a:xfrm>
            <a:off x="0" y="1371600"/>
            <a:ext cx="4648200" cy="5486400"/>
          </a:xfrm>
        </p:spPr>
        <p:txBody>
          <a:bodyPr/>
          <a:lstStyle/>
          <a:p>
            <a:pPr eaLnBrk="1" hangingPunct="1">
              <a:spcBef>
                <a:spcPts val="1200"/>
              </a:spcBef>
              <a:spcAft>
                <a:spcPts val="600"/>
              </a:spcAft>
            </a:pPr>
            <a:r>
              <a:rPr lang="en-US" sz="2800" smtClean="0"/>
              <a:t>The three streams have lives of their own</a:t>
            </a:r>
          </a:p>
          <a:p>
            <a:pPr eaLnBrk="1" hangingPunct="1">
              <a:spcBef>
                <a:spcPts val="1200"/>
              </a:spcBef>
              <a:spcAft>
                <a:spcPts val="600"/>
              </a:spcAft>
            </a:pPr>
            <a:r>
              <a:rPr lang="en-US" sz="2800" smtClean="0"/>
              <a:t>The probability of rising on the agenda is increased if all 3 streams are joined</a:t>
            </a:r>
          </a:p>
          <a:p>
            <a:pPr eaLnBrk="1" hangingPunct="1">
              <a:spcBef>
                <a:spcPts val="1200"/>
              </a:spcBef>
              <a:spcAft>
                <a:spcPts val="600"/>
              </a:spcAft>
            </a:pPr>
            <a:r>
              <a:rPr lang="en-US" sz="2800" smtClean="0"/>
              <a:t>Partial couplings between 2 streams are less likely to result in policy changes</a:t>
            </a:r>
          </a:p>
        </p:txBody>
      </p:sp>
      <p:pic>
        <p:nvPicPr>
          <p:cNvPr id="13316" name="Picture 5" descr="Diagram showing that problems, proposals, and politics flow towards a policy window"/>
          <p:cNvPicPr>
            <a:picLocks noChangeAspect="1" noChangeArrowheads="1"/>
          </p:cNvPicPr>
          <p:nvPr/>
        </p:nvPicPr>
        <p:blipFill>
          <a:blip r:embed="rId3" cstate="print"/>
          <a:srcRect/>
          <a:stretch>
            <a:fillRect/>
          </a:stretch>
        </p:blipFill>
        <p:spPr bwMode="auto">
          <a:xfrm>
            <a:off x="4660900" y="1600200"/>
            <a:ext cx="4483100" cy="3630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152400"/>
            <a:ext cx="8229600" cy="762000"/>
          </a:xfrm>
        </p:spPr>
        <p:txBody>
          <a:bodyPr/>
          <a:lstStyle/>
          <a:p>
            <a:pPr eaLnBrk="1" hangingPunct="1"/>
            <a:r>
              <a:rPr lang="en-US" sz="3600" b="1" smtClean="0">
                <a:solidFill>
                  <a:srgbClr val="C00000"/>
                </a:solidFill>
              </a:rPr>
              <a:t>Policy Entrepreneurs</a:t>
            </a:r>
          </a:p>
        </p:txBody>
      </p:sp>
      <p:sp>
        <p:nvSpPr>
          <p:cNvPr id="9219" name="Rectangle 3"/>
          <p:cNvSpPr>
            <a:spLocks noGrp="1" noChangeArrowheads="1"/>
          </p:cNvSpPr>
          <p:nvPr>
            <p:ph type="body" idx="1"/>
          </p:nvPr>
        </p:nvSpPr>
        <p:spPr>
          <a:xfrm>
            <a:off x="0" y="914400"/>
            <a:ext cx="8915400" cy="5943600"/>
          </a:xfrm>
        </p:spPr>
        <p:txBody>
          <a:bodyPr/>
          <a:lstStyle/>
          <a:p>
            <a:pPr eaLnBrk="1" hangingPunct="1">
              <a:lnSpc>
                <a:spcPct val="90000"/>
              </a:lnSpc>
              <a:spcBef>
                <a:spcPts val="600"/>
              </a:spcBef>
            </a:pPr>
            <a:r>
              <a:rPr lang="en-US" sz="2800" smtClean="0"/>
              <a:t>Can be elected officials, career civil servants, lobbyists, academics, journalists</a:t>
            </a:r>
          </a:p>
          <a:p>
            <a:pPr eaLnBrk="1" hangingPunct="1">
              <a:lnSpc>
                <a:spcPct val="90000"/>
              </a:lnSpc>
              <a:spcBef>
                <a:spcPts val="600"/>
              </a:spcBef>
            </a:pPr>
            <a:endParaRPr lang="en-US" sz="2800" smtClean="0"/>
          </a:p>
          <a:p>
            <a:pPr eaLnBrk="1" hangingPunct="1">
              <a:lnSpc>
                <a:spcPct val="90000"/>
              </a:lnSpc>
              <a:spcBef>
                <a:spcPts val="600"/>
              </a:spcBef>
            </a:pPr>
            <a:r>
              <a:rPr lang="en-US" sz="2800" smtClean="0"/>
              <a:t>Entrepreneurs:</a:t>
            </a:r>
          </a:p>
          <a:p>
            <a:pPr lvl="1" eaLnBrk="1" hangingPunct="1">
              <a:lnSpc>
                <a:spcPct val="90000"/>
              </a:lnSpc>
              <a:spcBef>
                <a:spcPts val="600"/>
              </a:spcBef>
            </a:pPr>
            <a:r>
              <a:rPr lang="en-US" smtClean="0"/>
              <a:t>Highlight </a:t>
            </a:r>
            <a:r>
              <a:rPr lang="en-US" b="1" smtClean="0">
                <a:solidFill>
                  <a:srgbClr val="0070C0"/>
                </a:solidFill>
              </a:rPr>
              <a:t>indicators of the problem </a:t>
            </a:r>
            <a:r>
              <a:rPr lang="en-US" smtClean="0"/>
              <a:t>to dramatize it</a:t>
            </a:r>
          </a:p>
          <a:p>
            <a:pPr lvl="1" eaLnBrk="1" hangingPunct="1">
              <a:lnSpc>
                <a:spcPct val="90000"/>
              </a:lnSpc>
              <a:spcBef>
                <a:spcPts val="600"/>
              </a:spcBef>
            </a:pPr>
            <a:r>
              <a:rPr lang="en-US" smtClean="0"/>
              <a:t>Push for one kind of </a:t>
            </a:r>
            <a:r>
              <a:rPr lang="en-US" b="1" smtClean="0">
                <a:solidFill>
                  <a:srgbClr val="0070C0"/>
                </a:solidFill>
              </a:rPr>
              <a:t>problem definition </a:t>
            </a:r>
            <a:r>
              <a:rPr lang="en-US" smtClean="0"/>
              <a:t>over another – invite policymakers to see for themselves</a:t>
            </a:r>
          </a:p>
          <a:p>
            <a:pPr lvl="1" eaLnBrk="1" hangingPunct="1">
              <a:lnSpc>
                <a:spcPct val="90000"/>
              </a:lnSpc>
              <a:spcBef>
                <a:spcPts val="600"/>
              </a:spcBef>
            </a:pPr>
            <a:r>
              <a:rPr lang="en-US" smtClean="0"/>
              <a:t>Present </a:t>
            </a:r>
            <a:r>
              <a:rPr lang="en-US" b="1" smtClean="0">
                <a:solidFill>
                  <a:srgbClr val="0070C0"/>
                </a:solidFill>
              </a:rPr>
              <a:t>specific policies </a:t>
            </a:r>
            <a:r>
              <a:rPr lang="en-US" smtClean="0"/>
              <a:t>as the solution to a problem on the agenda</a:t>
            </a:r>
          </a:p>
          <a:p>
            <a:pPr lvl="1" eaLnBrk="1" hangingPunct="1">
              <a:lnSpc>
                <a:spcPct val="90000"/>
              </a:lnSpc>
              <a:spcBef>
                <a:spcPts val="600"/>
              </a:spcBef>
            </a:pPr>
            <a:r>
              <a:rPr lang="en-US" smtClean="0"/>
              <a:t>“Soften up” by writing papers, giving testimony, holding hearings, getting press coverage, meeting endlessly…..</a:t>
            </a:r>
          </a:p>
          <a:p>
            <a:pPr lvl="1" eaLnBrk="1" hangingPunct="1">
              <a:lnSpc>
                <a:spcPct val="90000"/>
              </a:lnSpc>
              <a:spcBef>
                <a:spcPts val="600"/>
              </a:spcBef>
            </a:pPr>
            <a:endParaRPr lang="en-US" smtClean="0"/>
          </a:p>
          <a:p>
            <a:pPr eaLnBrk="1" hangingPunct="1">
              <a:spcBef>
                <a:spcPts val="600"/>
              </a:spcBef>
            </a:pPr>
            <a:r>
              <a:rPr lang="en-US" sz="2800" smtClean="0"/>
              <a:t>Entrepreneurs convince officials to see the problem the way </a:t>
            </a:r>
            <a:r>
              <a:rPr lang="en-US" sz="2800" i="1" smtClean="0"/>
              <a:t>they</a:t>
            </a:r>
            <a:r>
              <a:rPr lang="en-US" sz="2800" smtClean="0"/>
              <a:t> want it to be seen—and to use the solutions </a:t>
            </a:r>
            <a:r>
              <a:rPr lang="en-US" sz="2800" i="1" smtClean="0"/>
              <a:t>they</a:t>
            </a:r>
            <a:r>
              <a:rPr lang="en-US" sz="2800" smtClean="0"/>
              <a:t> propose.</a:t>
            </a:r>
          </a:p>
          <a:p>
            <a:pPr eaLnBrk="1" hangingPunct="1">
              <a:lnSpc>
                <a:spcPct val="90000"/>
              </a:lnSpc>
              <a:spcBef>
                <a:spcPts val="1200"/>
              </a:spcBef>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9">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21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1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0"/>
            <a:ext cx="8229600" cy="868363"/>
          </a:xfrm>
        </p:spPr>
        <p:txBody>
          <a:bodyPr/>
          <a:lstStyle/>
          <a:p>
            <a:pPr eaLnBrk="1" hangingPunct="1"/>
            <a:r>
              <a:rPr lang="en-US" sz="3600" b="1" smtClean="0">
                <a:solidFill>
                  <a:srgbClr val="C00000"/>
                </a:solidFill>
              </a:rPr>
              <a:t>Windows of Opportunity</a:t>
            </a:r>
          </a:p>
        </p:txBody>
      </p:sp>
      <p:sp>
        <p:nvSpPr>
          <p:cNvPr id="10243" name="Rectangle 3"/>
          <p:cNvSpPr>
            <a:spLocks noGrp="1" noChangeArrowheads="1"/>
          </p:cNvSpPr>
          <p:nvPr>
            <p:ph type="body" idx="1"/>
          </p:nvPr>
        </p:nvSpPr>
        <p:spPr>
          <a:xfrm>
            <a:off x="152400" y="838200"/>
            <a:ext cx="8991600" cy="5715000"/>
          </a:xfrm>
        </p:spPr>
        <p:txBody>
          <a:bodyPr/>
          <a:lstStyle/>
          <a:p>
            <a:pPr eaLnBrk="1" hangingPunct="1">
              <a:spcBef>
                <a:spcPts val="600"/>
              </a:spcBef>
              <a:spcAft>
                <a:spcPts val="600"/>
              </a:spcAft>
              <a:buFont typeface="Wingdings 2" pitchFamily="18" charset="2"/>
              <a:buNone/>
            </a:pPr>
            <a:r>
              <a:rPr lang="en-US" sz="3200" smtClean="0">
                <a:cs typeface="Arial" charset="0"/>
              </a:rPr>
              <a:t>Windows open when:</a:t>
            </a:r>
          </a:p>
          <a:p>
            <a:pPr lvl="1" eaLnBrk="1" hangingPunct="1">
              <a:spcBef>
                <a:spcPts val="600"/>
              </a:spcBef>
              <a:spcAft>
                <a:spcPts val="600"/>
              </a:spcAft>
            </a:pPr>
            <a:r>
              <a:rPr lang="en-US" sz="2800" smtClean="0">
                <a:cs typeface="Arial" charset="0"/>
              </a:rPr>
              <a:t>Problems “float” by that </a:t>
            </a:r>
            <a:r>
              <a:rPr lang="en-US" sz="2800" b="1" smtClean="0">
                <a:cs typeface="Arial" charset="0"/>
              </a:rPr>
              <a:t>advocates</a:t>
            </a:r>
            <a:r>
              <a:rPr lang="en-US" sz="2800" smtClean="0">
                <a:cs typeface="Arial" charset="0"/>
              </a:rPr>
              <a:t> can attach their policy solutions to</a:t>
            </a:r>
          </a:p>
          <a:p>
            <a:pPr lvl="1" eaLnBrk="1" hangingPunct="1">
              <a:spcBef>
                <a:spcPts val="600"/>
              </a:spcBef>
              <a:spcAft>
                <a:spcPts val="600"/>
              </a:spcAft>
            </a:pPr>
            <a:r>
              <a:rPr lang="en-US" sz="2800" smtClean="0">
                <a:cs typeface="Arial" charset="0"/>
              </a:rPr>
              <a:t>The political stream is advantageous </a:t>
            </a:r>
          </a:p>
          <a:p>
            <a:pPr eaLnBrk="1" hangingPunct="1">
              <a:spcBef>
                <a:spcPts val="600"/>
              </a:spcBef>
              <a:spcAft>
                <a:spcPts val="600"/>
              </a:spcAft>
              <a:buFont typeface="Wingdings 2" pitchFamily="18" charset="2"/>
              <a:buNone/>
            </a:pPr>
            <a:r>
              <a:rPr lang="en-US" sz="3200" smtClean="0">
                <a:cs typeface="Arial" charset="0"/>
              </a:rPr>
              <a:t> </a:t>
            </a:r>
          </a:p>
          <a:p>
            <a:pPr eaLnBrk="1" hangingPunct="1">
              <a:spcBef>
                <a:spcPts val="600"/>
              </a:spcBef>
              <a:spcAft>
                <a:spcPts val="600"/>
              </a:spcAft>
              <a:buFont typeface="Wingdings 2" pitchFamily="18" charset="2"/>
              <a:buNone/>
            </a:pPr>
            <a:r>
              <a:rPr lang="en-US" sz="3200" smtClean="0">
                <a:cs typeface="Arial" charset="0"/>
              </a:rPr>
              <a:t>Windows don’t stay open long. Policy entrepreneurs can push their solutions when windows of opportunity open.</a:t>
            </a:r>
          </a:p>
          <a:p>
            <a:pPr lvl="1" eaLnBrk="1" hangingPunct="1">
              <a:spcBef>
                <a:spcPts val="600"/>
              </a:spcBef>
              <a:spcAft>
                <a:spcPts val="600"/>
              </a:spcAft>
            </a:pPr>
            <a:r>
              <a:rPr lang="en-US" sz="2800" smtClean="0">
                <a:cs typeface="Arial" charset="0"/>
              </a:rPr>
              <a:t>Make the critical couplings when policy windows open</a:t>
            </a:r>
          </a:p>
          <a:p>
            <a:pPr lvl="1" eaLnBrk="1" hangingPunct="1">
              <a:spcBef>
                <a:spcPts val="600"/>
              </a:spcBef>
              <a:spcAft>
                <a:spcPts val="600"/>
              </a:spcAft>
            </a:pPr>
            <a:r>
              <a:rPr lang="en-US" sz="2800" smtClean="0">
                <a:cs typeface="Arial" charset="0"/>
              </a:rPr>
              <a:t>Political connections and negotiating skills add to ability to move policy forward</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ubtitle 2"/>
          <p:cNvSpPr>
            <a:spLocks noGrp="1"/>
          </p:cNvSpPr>
          <p:nvPr>
            <p:ph type="subTitle" idx="1"/>
          </p:nvPr>
        </p:nvSpPr>
        <p:spPr/>
        <p:txBody>
          <a:bodyPr/>
          <a:lstStyle/>
          <a:p>
            <a:r>
              <a:rPr lang="en-US" sz="2800" smtClean="0"/>
              <a:t>Created by James Emery &amp; Carolyn Crump</a:t>
            </a:r>
          </a:p>
          <a:p>
            <a:r>
              <a:rPr lang="en-US" sz="2800" smtClean="0"/>
              <a:t>UNC School of Public Health</a:t>
            </a:r>
          </a:p>
          <a:p>
            <a:pPr eaLnBrk="1" hangingPunct="1"/>
            <a:endParaRPr lang="en-US" smtClean="0"/>
          </a:p>
        </p:txBody>
      </p:sp>
      <p:sp>
        <p:nvSpPr>
          <p:cNvPr id="16387" name="Title 1"/>
          <p:cNvSpPr>
            <a:spLocks noGrp="1"/>
          </p:cNvSpPr>
          <p:nvPr>
            <p:ph type="ctrTitle"/>
          </p:nvPr>
        </p:nvSpPr>
        <p:spPr>
          <a:xfrm>
            <a:off x="457200" y="1506538"/>
            <a:ext cx="8229600" cy="1470025"/>
          </a:xfrm>
        </p:spPr>
        <p:txBody>
          <a:bodyPr/>
          <a:lstStyle/>
          <a:p>
            <a:pPr eaLnBrk="1" hangingPunct="1"/>
            <a:r>
              <a:rPr smtClean="0"/>
              <a:t>The Policy Stages Framework</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357</TotalTime>
  <Words>4980</Words>
  <Application>Microsoft Office PowerPoint</Application>
  <PresentationFormat>On-screen Show (4:3)</PresentationFormat>
  <Paragraphs>652</Paragraphs>
  <Slides>38</Slides>
  <Notes>30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7" baseType="lpstr">
      <vt:lpstr>Arial</vt:lpstr>
      <vt:lpstr>Franklin Gothic Book</vt:lpstr>
      <vt:lpstr>Perpetua</vt:lpstr>
      <vt:lpstr>Wingdings 2</vt:lpstr>
      <vt:lpstr>Calibri</vt:lpstr>
      <vt:lpstr>Times New Roman</vt:lpstr>
      <vt:lpstr>Equity</vt:lpstr>
      <vt:lpstr>Acrobat Document</vt:lpstr>
      <vt:lpstr>Microsoft Office Word Document</vt:lpstr>
      <vt:lpstr>The Policy Stages &amp; Multiple Streams Frameworks, and their Use at DOH</vt:lpstr>
      <vt:lpstr>Definitions*</vt:lpstr>
      <vt:lpstr>The Multiple Streams Model</vt:lpstr>
      <vt:lpstr>Agendas &amp; Alternatives</vt:lpstr>
      <vt:lpstr>Kingdon’s 3 Process Streams</vt:lpstr>
      <vt:lpstr>Coupling the Streams</vt:lpstr>
      <vt:lpstr>Policy Entrepreneurs</vt:lpstr>
      <vt:lpstr>Windows of Opportunity</vt:lpstr>
      <vt:lpstr>The Policy Stages Framework</vt:lpstr>
      <vt:lpstr>Slide 10</vt:lpstr>
      <vt:lpstr>Slide 11</vt:lpstr>
      <vt:lpstr>Slide 12</vt:lpstr>
      <vt:lpstr>Slide 13</vt:lpstr>
      <vt:lpstr>How DOH uses Policy Frameworks for Evaluation</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Using The Form to Understand a Tobacco Success Story</vt:lpstr>
      <vt:lpstr>Slide 31</vt:lpstr>
      <vt:lpstr>Slide 32</vt:lpstr>
      <vt:lpstr>Slide 33</vt:lpstr>
      <vt:lpstr>Slide 34</vt:lpstr>
      <vt:lpstr>How DOH Will Use Data From The Form</vt:lpstr>
      <vt:lpstr>Slide 36</vt:lpstr>
      <vt:lpstr>Slide 37</vt:lpstr>
      <vt:lpstr>Slide 38</vt:lpstr>
    </vt:vector>
  </TitlesOfParts>
  <Company>Washington State Department of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Policy Stages Framework &amp; Use at DOH </dc:title>
  <dc:creator>MHS7303</dc:creator>
  <cp:lastModifiedBy>Mary</cp:lastModifiedBy>
  <cp:revision>57</cp:revision>
  <dcterms:created xsi:type="dcterms:W3CDTF">2010-11-24T21:24:16Z</dcterms:created>
  <dcterms:modified xsi:type="dcterms:W3CDTF">2010-12-08T20:09:35Z</dcterms:modified>
</cp:coreProperties>
</file>