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826" r:id="rId2"/>
    <p:sldId id="856" r:id="rId3"/>
    <p:sldId id="836" r:id="rId4"/>
    <p:sldId id="864" r:id="rId5"/>
    <p:sldId id="832" r:id="rId6"/>
    <p:sldId id="831" r:id="rId7"/>
    <p:sldId id="869" r:id="rId8"/>
    <p:sldId id="867" r:id="rId9"/>
    <p:sldId id="866" r:id="rId10"/>
    <p:sldId id="863" r:id="rId11"/>
    <p:sldId id="870" r:id="rId12"/>
    <p:sldId id="880" r:id="rId13"/>
    <p:sldId id="883" r:id="rId14"/>
    <p:sldId id="871" r:id="rId15"/>
    <p:sldId id="872" r:id="rId16"/>
    <p:sldId id="873" r:id="rId17"/>
    <p:sldId id="879" r:id="rId18"/>
    <p:sldId id="876" r:id="rId19"/>
    <p:sldId id="878" r:id="rId20"/>
    <p:sldId id="877" r:id="rId21"/>
    <p:sldId id="875" r:id="rId22"/>
    <p:sldId id="874" r:id="rId23"/>
    <p:sldId id="833" r:id="rId24"/>
    <p:sldId id="835" r:id="rId25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78"/>
    <a:srgbClr val="6892C0"/>
    <a:srgbClr val="DBEBFC"/>
    <a:srgbClr val="6187B0"/>
    <a:srgbClr val="AAB7C4"/>
    <a:srgbClr val="DDEDFE"/>
    <a:srgbClr val="E6EBF0"/>
    <a:srgbClr val="81AE28"/>
    <a:srgbClr val="D18DA2"/>
    <a:srgbClr val="A56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926" autoAdjust="0"/>
    <p:restoredTop sz="94636" autoAdjust="0"/>
  </p:normalViewPr>
  <p:slideViewPr>
    <p:cSldViewPr showGuides="1">
      <p:cViewPr>
        <p:scale>
          <a:sx n="100" d="100"/>
          <a:sy n="100" d="100"/>
        </p:scale>
        <p:origin x="-120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Lipid Profiles (mean values) Pre and Post-Seroconversion and after HAART Initiation in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'[HIV Lipid Course.xlsx]Sheet1'!$A$2</c:f>
              <c:strCache>
                <c:ptCount val="1"/>
                <c:pt idx="0">
                  <c:v>TC</c:v>
                </c:pt>
              </c:strCache>
            </c:strRef>
          </c:tx>
          <c:invertIfNegative val="0"/>
          <c:cat>
            <c:strRef>
              <c:f>'[HIV Lipid Course.xlsx]Sheet1'!$B$1:$G$1</c:f>
              <c:strCache>
                <c:ptCount val="6"/>
                <c:pt idx="0">
                  <c:v>Pre seroconversion (time 0, mean age 35 yrs)</c:v>
                </c:pt>
                <c:pt idx="1">
                  <c:v>Time Before HAART (7.8 years)</c:v>
                </c:pt>
                <c:pt idx="2">
                  <c:v>Time 1 HAART (9.1 years)</c:v>
                </c:pt>
                <c:pt idx="3">
                  <c:v>Time 2 HAART (9.6 years)</c:v>
                </c:pt>
                <c:pt idx="4">
                  <c:v>Time 3 HAART (11.7 years)</c:v>
                </c:pt>
                <c:pt idx="5">
                  <c:v>Time 4 HAART (12.2 years)</c:v>
                </c:pt>
              </c:strCache>
            </c:strRef>
          </c:cat>
          <c:val>
            <c:numRef>
              <c:f>'[HIV Lipid Course.xlsx]Sheet1'!$B$2:$G$2</c:f>
              <c:numCache>
                <c:formatCode>General</c:formatCode>
                <c:ptCount val="6"/>
                <c:pt idx="0">
                  <c:v>201</c:v>
                </c:pt>
                <c:pt idx="1">
                  <c:v>171</c:v>
                </c:pt>
                <c:pt idx="2">
                  <c:v>205</c:v>
                </c:pt>
                <c:pt idx="3">
                  <c:v>210</c:v>
                </c:pt>
                <c:pt idx="4">
                  <c:v>221</c:v>
                </c:pt>
                <c:pt idx="5">
                  <c:v>219</c:v>
                </c:pt>
              </c:numCache>
            </c:numRef>
          </c:val>
        </c:ser>
        <c:ser>
          <c:idx val="1"/>
          <c:order val="1"/>
          <c:tx>
            <c:strRef>
              <c:f>'[HIV Lipid Course.xlsx]Sheet1'!$A$3</c:f>
              <c:strCache>
                <c:ptCount val="1"/>
                <c:pt idx="0">
                  <c:v>HDL</c:v>
                </c:pt>
              </c:strCache>
            </c:strRef>
          </c:tx>
          <c:invertIfNegative val="0"/>
          <c:cat>
            <c:strRef>
              <c:f>'[HIV Lipid Course.xlsx]Sheet1'!$B$1:$G$1</c:f>
              <c:strCache>
                <c:ptCount val="6"/>
                <c:pt idx="0">
                  <c:v>Pre seroconversion (time 0, mean age 35 yrs)</c:v>
                </c:pt>
                <c:pt idx="1">
                  <c:v>Time Before HAART (7.8 years)</c:v>
                </c:pt>
                <c:pt idx="2">
                  <c:v>Time 1 HAART (9.1 years)</c:v>
                </c:pt>
                <c:pt idx="3">
                  <c:v>Time 2 HAART (9.6 years)</c:v>
                </c:pt>
                <c:pt idx="4">
                  <c:v>Time 3 HAART (11.7 years)</c:v>
                </c:pt>
                <c:pt idx="5">
                  <c:v>Time 4 HAART (12.2 years)</c:v>
                </c:pt>
              </c:strCache>
            </c:strRef>
          </c:cat>
          <c:val>
            <c:numRef>
              <c:f>'[HIV Lipid Course.xlsx]Sheet1'!$B$3:$G$3</c:f>
              <c:numCache>
                <c:formatCode>General</c:formatCode>
                <c:ptCount val="6"/>
                <c:pt idx="0">
                  <c:v>51</c:v>
                </c:pt>
                <c:pt idx="1">
                  <c:v>39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41</c:v>
                </c:pt>
              </c:numCache>
            </c:numRef>
          </c:val>
        </c:ser>
        <c:ser>
          <c:idx val="2"/>
          <c:order val="2"/>
          <c:tx>
            <c:strRef>
              <c:f>'[HIV Lipid Course.xlsx]Sheet1'!$A$4</c:f>
              <c:strCache>
                <c:ptCount val="1"/>
                <c:pt idx="0">
                  <c:v>LDL</c:v>
                </c:pt>
              </c:strCache>
            </c:strRef>
          </c:tx>
          <c:invertIfNegative val="0"/>
          <c:cat>
            <c:strRef>
              <c:f>'[HIV Lipid Course.xlsx]Sheet1'!$B$1:$G$1</c:f>
              <c:strCache>
                <c:ptCount val="6"/>
                <c:pt idx="0">
                  <c:v>Pre seroconversion (time 0, mean age 35 yrs)</c:v>
                </c:pt>
                <c:pt idx="1">
                  <c:v>Time Before HAART (7.8 years)</c:v>
                </c:pt>
                <c:pt idx="2">
                  <c:v>Time 1 HAART (9.1 years)</c:v>
                </c:pt>
                <c:pt idx="3">
                  <c:v>Time 2 HAART (9.6 years)</c:v>
                </c:pt>
                <c:pt idx="4">
                  <c:v>Time 3 HAART (11.7 years)</c:v>
                </c:pt>
                <c:pt idx="5">
                  <c:v>Time 4 HAART (12.2 years)</c:v>
                </c:pt>
              </c:strCache>
            </c:strRef>
          </c:cat>
          <c:val>
            <c:numRef>
              <c:f>'[HIV Lipid Course.xlsx]Sheet1'!$B$4:$G$4</c:f>
              <c:numCache>
                <c:formatCode>General</c:formatCode>
                <c:ptCount val="6"/>
                <c:pt idx="0">
                  <c:v>122</c:v>
                </c:pt>
                <c:pt idx="1">
                  <c:v>100</c:v>
                </c:pt>
                <c:pt idx="2">
                  <c:v>116</c:v>
                </c:pt>
                <c:pt idx="3">
                  <c:v>121</c:v>
                </c:pt>
                <c:pt idx="4">
                  <c:v>121</c:v>
                </c:pt>
                <c:pt idx="5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2128"/>
        <c:axId val="34354304"/>
      </c:barChart>
      <c:catAx>
        <c:axId val="3435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Point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354304"/>
        <c:crosses val="autoZero"/>
        <c:auto val="1"/>
        <c:lblAlgn val="ctr"/>
        <c:lblOffset val="100"/>
        <c:noMultiLvlLbl val="0"/>
      </c:catAx>
      <c:valAx>
        <c:axId val="343543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Lipid Fraction</a:t>
                </a:r>
              </a:p>
              <a:p>
                <a:pPr>
                  <a:defRPr/>
                </a:pPr>
                <a:r>
                  <a:rPr lang="en-US"/>
                  <a:t> (mg/dL)</a:t>
                </a:r>
              </a:p>
            </c:rich>
          </c:tx>
          <c:layout>
            <c:manualLayout>
              <c:xMode val="edge"/>
              <c:yMode val="edge"/>
              <c:x val="0"/>
              <c:y val="0.499681747098685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3521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Enhanced risk for PIs duration of treatment independent of lipid effects, less convincing for NNRTIs and NRTIs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7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Enhanced risk with </a:t>
            </a:r>
            <a:r>
              <a:rPr lang="en-US" dirty="0" err="1" smtClean="0"/>
              <a:t>Pis</a:t>
            </a:r>
            <a:r>
              <a:rPr lang="en-US" dirty="0" smtClean="0"/>
              <a:t>, unconvincing or inconsistent for NNRTIs and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 between CAD risk</a:t>
            </a:r>
            <a:r>
              <a:rPr lang="en-US" baseline="0" dirty="0" smtClean="0"/>
              <a:t> reduction and HIV containment can be </a:t>
            </a:r>
            <a:r>
              <a:rPr lang="en-US" baseline="0" smtClean="0"/>
              <a:t>a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6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ask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594" y="485032"/>
            <a:ext cx="940406" cy="1679048"/>
          </a:xfrm>
          <a:prstGeom prst="rect">
            <a:avLst/>
          </a:prstGeom>
        </p:spPr>
      </p:pic>
      <p:pic>
        <p:nvPicPr>
          <p:cNvPr id="8" name="Picture 7" descr="washingt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22110"/>
            <a:ext cx="958450" cy="1362898"/>
          </a:xfrm>
          <a:prstGeom prst="rect">
            <a:avLst/>
          </a:prstGeom>
        </p:spPr>
      </p:pic>
      <p:pic>
        <p:nvPicPr>
          <p:cNvPr id="9" name="Picture 8" descr="idah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38" y="401862"/>
            <a:ext cx="523628" cy="1731739"/>
          </a:xfrm>
          <a:prstGeom prst="rect">
            <a:avLst/>
          </a:prstGeom>
        </p:spPr>
      </p:pic>
      <p:pic>
        <p:nvPicPr>
          <p:cNvPr id="10" name="Picture 9" descr="montan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06" y="687627"/>
            <a:ext cx="1045167" cy="1299669"/>
          </a:xfrm>
          <a:prstGeom prst="rect">
            <a:avLst/>
          </a:prstGeom>
        </p:spPr>
      </p:pic>
      <p:pic>
        <p:nvPicPr>
          <p:cNvPr id="11" name="Picture 10" descr="oreg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512" y="568261"/>
            <a:ext cx="907251" cy="1527999"/>
          </a:xfrm>
          <a:prstGeom prst="rect">
            <a:avLst/>
          </a:prstGeom>
        </p:spPr>
      </p:pic>
      <p:pic>
        <p:nvPicPr>
          <p:cNvPr id="12" name="Picture 11" descr="background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1905000"/>
            <a:ext cx="9162289" cy="38939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79299" y="2209802"/>
            <a:ext cx="8311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rgbClr val="81AE28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012" y="2686050"/>
            <a:ext cx="8314182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51" y="3695700"/>
            <a:ext cx="8314943" cy="133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5071534"/>
            <a:ext cx="8314944" cy="72847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72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81AE28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81AE28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2" name="Picture 11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 ECH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6" r:id="rId5"/>
    <p:sldLayoutId id="2147483665" r:id="rId6"/>
    <p:sldLayoutId id="2147483688" r:id="rId7"/>
    <p:sldLayoutId id="2147483666" r:id="rId8"/>
    <p:sldLayoutId id="2147483667" r:id="rId9"/>
    <p:sldLayoutId id="2147483668" r:id="rId10"/>
    <p:sldLayoutId id="2147483687" r:id="rId11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Heart Disease in the HIV</a:t>
            </a:r>
            <a:r>
              <a:rPr lang="en-US" baseline="30000" dirty="0" smtClean="0"/>
              <a:t>+</a:t>
            </a:r>
            <a:r>
              <a:rPr lang="en-US" dirty="0" smtClean="0"/>
              <a:t> Person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Ted Gibbons, MD</a:t>
            </a:r>
            <a:br>
              <a:rPr lang="en-US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January 15, 2015</a:t>
            </a: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6250" y="4800600"/>
            <a:ext cx="8314944" cy="728470"/>
          </a:xfrm>
        </p:spPr>
        <p:txBody>
          <a:bodyPr/>
          <a:lstStyle/>
          <a:p>
            <a:r>
              <a:rPr lang="en-US" dirty="0" smtClean="0"/>
              <a:t>Section Chief, Cardiology</a:t>
            </a:r>
          </a:p>
          <a:p>
            <a:r>
              <a:rPr lang="en-US" dirty="0" smtClean="0"/>
              <a:t>Harborview Medical Center</a:t>
            </a:r>
          </a:p>
          <a:p>
            <a:r>
              <a:rPr lang="en-US" dirty="0" smtClean="0"/>
              <a:t>University of Washington School of Medicine</a:t>
            </a:r>
          </a:p>
          <a:p>
            <a:r>
              <a:rPr lang="en-US" dirty="0" smtClean="0"/>
              <a:t>efg@uw.edu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HIV</a:t>
            </a:r>
            <a:r>
              <a:rPr lang="en-US" baseline="30000" dirty="0" smtClean="0"/>
              <a:t>+</a:t>
            </a:r>
            <a:r>
              <a:rPr lang="en-US" dirty="0" smtClean="0"/>
              <a:t> Status a CAD Risk Equivalent?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http://tools.cardiosource.org/ASCVD-Risk-Estimator/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10560"/>
          <a:stretch/>
        </p:blipFill>
        <p:spPr bwMode="auto">
          <a:xfrm>
            <a:off x="228600" y="2057400"/>
            <a:ext cx="8735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25" y="1290935"/>
            <a:ext cx="9129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Baseline risk + HIV risk = 16.4% x (1.4-2.0) = 23-35%</a:t>
            </a:r>
          </a:p>
          <a:p>
            <a:pPr algn="ctr"/>
            <a:r>
              <a:rPr lang="en-US" sz="1800" dirty="0" smtClean="0"/>
              <a:t>Treatment recommended regardless of HIV status: </a:t>
            </a:r>
            <a:r>
              <a:rPr lang="en-US" sz="1600" dirty="0" smtClean="0"/>
              <a:t>highly dependent on age and other RF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1207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CHD Risk Workup in the HIV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Fihn</a:t>
            </a:r>
            <a:r>
              <a:rPr lang="en-US" dirty="0">
                <a:solidFill>
                  <a:srgbClr val="FFC000"/>
                </a:solidFill>
              </a:rPr>
              <a:t> SD et al. SIHD Guideline </a:t>
            </a:r>
            <a:r>
              <a:rPr lang="pt-BR" dirty="0">
                <a:solidFill>
                  <a:srgbClr val="FFC000"/>
                </a:solidFill>
              </a:rPr>
              <a:t>. J Am Coll Cardiol 2012;60:e44–164; 2014 </a:t>
            </a:r>
            <a:r>
              <a:rPr lang="pt-BR" dirty="0" smtClean="0">
                <a:solidFill>
                  <a:srgbClr val="FFC000"/>
                </a:solidFill>
              </a:rPr>
              <a:t>Update*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83740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Smoking </a:t>
            </a:r>
            <a:r>
              <a:rPr lang="en-US" dirty="0"/>
              <a:t>habits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Diet</a:t>
            </a: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Level </a:t>
            </a:r>
            <a:r>
              <a:rPr lang="en-US" dirty="0"/>
              <a:t>of exercise activity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Family </a:t>
            </a:r>
            <a:r>
              <a:rPr lang="en-US" dirty="0"/>
              <a:t>history of coronary artery or vascular disease, </a:t>
            </a:r>
            <a:endParaRPr lang="en-US" dirty="0" smtClean="0"/>
          </a:p>
          <a:p>
            <a:r>
              <a:rPr lang="en-US" dirty="0" smtClean="0"/>
              <a:t>	hypertension</a:t>
            </a:r>
            <a:r>
              <a:rPr lang="en-US" dirty="0"/>
              <a:t>, or diabetes mellitus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Baseline </a:t>
            </a:r>
            <a:r>
              <a:rPr lang="en-US" dirty="0"/>
              <a:t>blood pressure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Waist </a:t>
            </a:r>
            <a:r>
              <a:rPr lang="en-US" dirty="0"/>
              <a:t>circumference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Body </a:t>
            </a:r>
            <a:r>
              <a:rPr lang="en-US" dirty="0"/>
              <a:t>mass </a:t>
            </a:r>
            <a:r>
              <a:rPr lang="en-US" dirty="0" smtClean="0"/>
              <a:t>index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Random </a:t>
            </a:r>
            <a:r>
              <a:rPr lang="en-US" dirty="0"/>
              <a:t>lipid </a:t>
            </a:r>
            <a:r>
              <a:rPr lang="en-US" dirty="0" smtClean="0"/>
              <a:t>profile (fasting if TG &gt; 200 mg/</a:t>
            </a:r>
            <a:r>
              <a:rPr lang="en-US" dirty="0" err="1" smtClean="0"/>
              <a:t>dL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HbA1c, renal profile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Consider Stress Testing for symptoms or </a:t>
            </a:r>
          </a:p>
          <a:p>
            <a:r>
              <a:rPr lang="en-US" dirty="0"/>
              <a:t>	</a:t>
            </a:r>
            <a:r>
              <a:rPr lang="en-US" dirty="0" smtClean="0"/>
              <a:t>markedly elevated risk*</a:t>
            </a: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57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Treatment of CAD-I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C000"/>
                </a:solidFill>
              </a:rPr>
              <a:t>Fihn</a:t>
            </a:r>
            <a:r>
              <a:rPr lang="en-US" sz="1200" dirty="0" smtClean="0">
                <a:solidFill>
                  <a:srgbClr val="FFC000"/>
                </a:solidFill>
              </a:rPr>
              <a:t> SD et al. SIHD Guideline </a:t>
            </a:r>
            <a:r>
              <a:rPr lang="pt-BR" sz="1200" dirty="0">
                <a:solidFill>
                  <a:srgbClr val="FFC000"/>
                </a:solidFill>
              </a:rPr>
              <a:t>. J Am Coll Cardiol </a:t>
            </a:r>
            <a:r>
              <a:rPr lang="pt-BR" sz="1200" dirty="0" smtClean="0">
                <a:solidFill>
                  <a:srgbClr val="FFC000"/>
                </a:solidFill>
              </a:rPr>
              <a:t>2012;60:e44–164; 2014 Update</a:t>
            </a:r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65325"/>
            <a:ext cx="85725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976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Treatment of CAD-II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C000"/>
                </a:solidFill>
              </a:rPr>
              <a:t>Fihn</a:t>
            </a:r>
            <a:r>
              <a:rPr lang="en-US" sz="1200" dirty="0" smtClean="0">
                <a:solidFill>
                  <a:srgbClr val="FFC000"/>
                </a:solidFill>
              </a:rPr>
              <a:t> SD et al. SIHD Guideline </a:t>
            </a:r>
            <a:r>
              <a:rPr lang="pt-BR" sz="1200" dirty="0">
                <a:solidFill>
                  <a:srgbClr val="FFC000"/>
                </a:solidFill>
              </a:rPr>
              <a:t>. J Am Coll Cardiol </a:t>
            </a:r>
            <a:r>
              <a:rPr lang="pt-BR" sz="1200" dirty="0" smtClean="0">
                <a:solidFill>
                  <a:srgbClr val="FFC000"/>
                </a:solidFill>
              </a:rPr>
              <a:t>2012;60:e44–164; 2014 Update</a:t>
            </a:r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620424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14" y="1322388"/>
            <a:ext cx="4442286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48200" y="1295400"/>
            <a:ext cx="38899" cy="518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590800" y="13716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Rx Symptoms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5282012" y="1371600"/>
            <a:ext cx="1194988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Rx Risk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54792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34" charset="-128"/>
              </a:rPr>
              <a:t>Guidelines 2013: 4 </a:t>
            </a:r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34" charset="-128"/>
              </a:rPr>
              <a:t>Statin Benefit Groups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28800"/>
            <a:ext cx="8915400" cy="3200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rgbClr val="81AE2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Clinical ASCVD*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LDL-C ≥190 mg/</a:t>
            </a:r>
            <a:r>
              <a:rPr lang="en-US" altLang="en-US" sz="2600" dirty="0" err="1" smtClean="0">
                <a:solidFill>
                  <a:schemeClr val="tx1"/>
                </a:solidFill>
              </a:rPr>
              <a:t>dL</a:t>
            </a:r>
            <a:r>
              <a:rPr lang="en-US" altLang="en-US" sz="2600" dirty="0" smtClean="0">
                <a:solidFill>
                  <a:schemeClr val="tx1"/>
                </a:solidFill>
              </a:rPr>
              <a:t>, Age ≥21 years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Primary prevention : 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Diabetes: Age 40-75 years, LDL-C 70-189 mg/</a:t>
            </a:r>
            <a:r>
              <a:rPr lang="en-US" altLang="en-US" sz="2200" dirty="0" err="1" smtClean="0"/>
              <a:t>dL</a:t>
            </a:r>
            <a:endParaRPr lang="en-US" altLang="en-US" sz="22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Primary prevention: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No Diabetes</a:t>
            </a:r>
            <a:r>
              <a:rPr lang="en-US" altLang="en-US" sz="2200" dirty="0" smtClean="0">
                <a:cs typeface="Times New Roman" pitchFamily="18" charset="0"/>
              </a:rPr>
              <a:t>†</a:t>
            </a:r>
            <a:r>
              <a:rPr lang="en-US" altLang="en-US" sz="2200" dirty="0" smtClean="0"/>
              <a:t>: ≥7.5%‡ 10-year ASCVD risk, 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Age 40-75 years, LDL-C 70-189 mg/</a:t>
            </a:r>
            <a:r>
              <a:rPr lang="en-US" altLang="en-US" sz="2200" dirty="0" err="1" smtClean="0"/>
              <a:t>dL</a:t>
            </a:r>
            <a:r>
              <a:rPr lang="en-US" altLang="en-US" sz="2200" dirty="0" smtClean="0"/>
              <a:t> 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sz="quarter" idx="13"/>
          </p:nvPr>
        </p:nvSpPr>
        <p:spPr>
          <a:xfrm>
            <a:off x="304801" y="6329393"/>
            <a:ext cx="6739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u="sng" dirty="0">
                <a:solidFill>
                  <a:schemeClr val="tx1"/>
                </a:solidFill>
                <a:latin typeface="Calibri"/>
              </a:rPr>
              <a:t>http://circ.ahajournals.org/lookup/doi/10.1161/01.cir.0000437738.63853.7a</a:t>
            </a:r>
            <a:endParaRPr lang="en-US" altLang="en-US" sz="400" dirty="0">
              <a:solidFill>
                <a:schemeClr val="tx1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04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Garamond" panose="02020404030301010803" pitchFamily="18" charset="0"/>
                <a:ea typeface="ＭＳ Ｐゴシック" pitchFamily="34" charset="-128"/>
                <a:cs typeface="Arial"/>
              </a:rPr>
              <a:t>Individuals Not in a Statin Benefit </a:t>
            </a:r>
            <a:r>
              <a:rPr lang="en-US" sz="3600" b="1" dirty="0" smtClean="0">
                <a:latin typeface="Garamond" panose="02020404030301010803" pitchFamily="18" charset="0"/>
                <a:ea typeface="ＭＳ Ｐゴシック" pitchFamily="34" charset="-128"/>
                <a:cs typeface="Arial"/>
              </a:rPr>
              <a:t>Group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3"/>
          </p:nvPr>
        </p:nvSpPr>
        <p:spPr>
          <a:xfrm>
            <a:off x="304801" y="6329393"/>
            <a:ext cx="6739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600" u="sng" dirty="0">
                <a:solidFill>
                  <a:schemeClr val="tx1"/>
                </a:solidFill>
                <a:latin typeface="Calibri"/>
              </a:rPr>
              <a:t>http://circ.ahajournals.org/lookup/doi/10.1161/01.cir.0000437738.63853.7a</a:t>
            </a:r>
            <a:endParaRPr lang="en-US" altLang="en-US" sz="400" dirty="0">
              <a:solidFill>
                <a:schemeClr val="tx1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2888" y="1422400"/>
            <a:ext cx="878998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87450" indent="-3651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cs typeface="Arial" pitchFamily="34" charset="0"/>
              </a:rPr>
              <a:t>In those for whom a risk decision is uncertain, these factors may inform clinical decision making: 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ea typeface="MS PGothic" pitchFamily="34" charset="-128"/>
              </a:rPr>
              <a:t>Family history of premature ASCVD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ea typeface="MS PGothic" pitchFamily="34" charset="-128"/>
              </a:rPr>
              <a:t>Elevated lifetime risk of ASCVD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ea typeface="MS PGothic" pitchFamily="34" charset="-128"/>
              </a:rPr>
              <a:t>LDL-C ≥160 mg/</a:t>
            </a:r>
            <a:r>
              <a:rPr lang="en-US" altLang="en-US" sz="2600" dirty="0" err="1">
                <a:ea typeface="MS PGothic" pitchFamily="34" charset="-128"/>
              </a:rPr>
              <a:t>dL</a:t>
            </a:r>
            <a:endParaRPr lang="en-US" altLang="en-US" sz="2600" dirty="0">
              <a:ea typeface="MS PGothic" pitchFamily="34" charset="-128"/>
            </a:endParaRP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 err="1">
                <a:ea typeface="MS PGothic" pitchFamily="34" charset="-128"/>
              </a:rPr>
              <a:t>hs</a:t>
            </a:r>
            <a:r>
              <a:rPr lang="en-US" altLang="en-US" sz="2600" dirty="0">
                <a:ea typeface="MS PGothic" pitchFamily="34" charset="-128"/>
              </a:rPr>
              <a:t>-CRP ≥2.0 mg/L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ea typeface="MS PGothic" pitchFamily="34" charset="-128"/>
              </a:rPr>
              <a:t>CAC score ≥300 </a:t>
            </a:r>
            <a:r>
              <a:rPr lang="en-US" altLang="en-US" sz="2600" dirty="0" err="1" smtClean="0">
                <a:ea typeface="MS PGothic" pitchFamily="34" charset="-128"/>
              </a:rPr>
              <a:t>Agatston</a:t>
            </a:r>
            <a:r>
              <a:rPr lang="en-US" altLang="en-US" sz="2600" dirty="0" smtClean="0">
                <a:ea typeface="MS PGothic" pitchFamily="34" charset="-128"/>
              </a:rPr>
              <a:t> </a:t>
            </a:r>
            <a:r>
              <a:rPr lang="en-US" altLang="en-US" sz="2600" dirty="0">
                <a:ea typeface="MS PGothic" pitchFamily="34" charset="-128"/>
              </a:rPr>
              <a:t>units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ea typeface="MS PGothic" pitchFamily="34" charset="-128"/>
              </a:rPr>
              <a:t>ABI &lt;</a:t>
            </a:r>
            <a:r>
              <a:rPr lang="en-US" altLang="en-US" sz="2600" dirty="0" smtClean="0">
                <a:ea typeface="MS PGothic" pitchFamily="34" charset="-128"/>
              </a:rPr>
              <a:t>0.9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 smtClean="0"/>
              <a:t>This may sound familiar as “Enhanced Risk” from ATP III update</a:t>
            </a:r>
            <a:endParaRPr lang="en-US" altLang="en-US" sz="2400" dirty="0"/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altLang="en-US" sz="800" dirty="0">
              <a:ea typeface="MS PGothic" pitchFamily="34" charset="-128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600" dirty="0">
                <a:cs typeface="Arial" pitchFamily="34" charset="0"/>
              </a:rPr>
              <a:t>Statin use still requires discussion between clinician and patient</a:t>
            </a:r>
          </a:p>
        </p:txBody>
      </p:sp>
    </p:spTree>
    <p:extLst>
      <p:ext uri="{BB962C8B-B14F-4D97-AF65-F5344CB8AC3E}">
        <p14:creationId xmlns:p14="http://schemas.microsoft.com/office/powerpoint/2010/main" val="158404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 Treatment Goals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u="sng" dirty="0">
                <a:latin typeface="Calibri"/>
              </a:rPr>
              <a:t>http://</a:t>
            </a:r>
            <a:r>
              <a:rPr lang="en-US" altLang="en-US" sz="1100" u="sng" dirty="0" smtClean="0">
                <a:latin typeface="Calibri"/>
              </a:rPr>
              <a:t>circ.ahajournals.org/lookup/doi/10.1161/01.cir.0000437738.63853.7a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err="1" smtClean="0"/>
              <a:t>Boccara</a:t>
            </a:r>
            <a:r>
              <a:rPr lang="en-US" sz="1100" dirty="0" smtClean="0"/>
              <a:t> </a:t>
            </a:r>
            <a:r>
              <a:rPr lang="en-US" sz="1100" dirty="0"/>
              <a:t>F et al. J Am </a:t>
            </a:r>
            <a:r>
              <a:rPr lang="en-US" sz="1100" dirty="0" err="1"/>
              <a:t>Coll</a:t>
            </a:r>
            <a:r>
              <a:rPr lang="en-US" sz="1100" dirty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</a:t>
            </a:r>
            <a:r>
              <a:rPr lang="en-US" sz="1100" dirty="0" smtClean="0"/>
              <a:t>2013;61:511–23</a:t>
            </a:r>
            <a:endParaRPr lang="en-US" sz="1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rgbClr val="81AE2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ª"/>
            </a:pPr>
            <a:r>
              <a:rPr lang="en-US" altLang="en-US" sz="2800" smtClean="0"/>
              <a:t>High-intensity statin therapy is defined as a daily dose that lowers LDL-C by ≥50% and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ª"/>
            </a:pPr>
            <a:r>
              <a:rPr lang="en-US" altLang="en-US" sz="2800" smtClean="0"/>
              <a:t>Moderate-intensity by 30% to &lt;50%.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ª"/>
            </a:pPr>
            <a:r>
              <a:rPr lang="en-US" altLang="en-US" sz="2800" smtClean="0"/>
              <a:t>All patients with ASCVD who are age ≤75 years, as well as patients &gt;75 years, should receive high-intensity statin therapy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ª"/>
            </a:pPr>
            <a:r>
              <a:rPr lang="en-US" altLang="en-US" sz="2800" smtClean="0"/>
              <a:t>If not a candidate for high-intensity, should receive moderate-intensity statin therapy.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ª"/>
            </a:pPr>
            <a:r>
              <a:rPr lang="en-US" altLang="en-US" sz="2800" smtClean="0"/>
              <a:t>Follow-Up LDL/AST in 6-8 weeks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ª"/>
            </a:pPr>
            <a:endParaRPr lang="en-US" alt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22388" r="13406" b="31126"/>
          <a:stretch/>
        </p:blipFill>
        <p:spPr bwMode="auto">
          <a:xfrm>
            <a:off x="122578" y="1905000"/>
            <a:ext cx="894522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Systolic Dysfunction Pre-ART and On ART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Myocardial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1" y="6400800"/>
            <a:ext cx="7162799" cy="320040"/>
          </a:xfrm>
        </p:spPr>
        <p:txBody>
          <a:bodyPr/>
          <a:lstStyle/>
          <a:p>
            <a:r>
              <a:rPr lang="en-US" b="0" dirty="0" err="1"/>
              <a:t>Barbaro</a:t>
            </a:r>
            <a:r>
              <a:rPr lang="en-US" b="0" dirty="0"/>
              <a:t> </a:t>
            </a:r>
            <a:r>
              <a:rPr lang="en-US" b="0" dirty="0" smtClean="0"/>
              <a:t>G et al. N </a:t>
            </a:r>
            <a:r>
              <a:rPr lang="en-US" b="0" dirty="0" err="1"/>
              <a:t>Engl</a:t>
            </a:r>
            <a:r>
              <a:rPr lang="en-US" b="0" dirty="0"/>
              <a:t> J Med. 1998;339(16):109</a:t>
            </a:r>
          </a:p>
          <a:p>
            <a:r>
              <a:rPr lang="en-US" b="0" dirty="0" err="1" smtClean="0"/>
              <a:t>Ntsekhe</a:t>
            </a:r>
            <a:r>
              <a:rPr lang="en-US" b="0" dirty="0" smtClean="0"/>
              <a:t> </a:t>
            </a:r>
            <a:r>
              <a:rPr lang="en-US" b="0" dirty="0"/>
              <a:t>M, </a:t>
            </a:r>
            <a:r>
              <a:rPr lang="en-US" b="0" dirty="0" err="1"/>
              <a:t>Mayosi</a:t>
            </a:r>
            <a:r>
              <a:rPr lang="en-US" b="0" dirty="0"/>
              <a:t> </a:t>
            </a:r>
            <a:r>
              <a:rPr lang="en-US" b="0" dirty="0" smtClean="0"/>
              <a:t>BM. </a:t>
            </a:r>
            <a:r>
              <a:rPr lang="en-US" b="0" dirty="0"/>
              <a:t>Nat </a:t>
            </a:r>
            <a:r>
              <a:rPr lang="en-US" b="0" dirty="0" err="1"/>
              <a:t>Clin</a:t>
            </a:r>
            <a:r>
              <a:rPr lang="en-US" b="0" dirty="0"/>
              <a:t> </a:t>
            </a:r>
            <a:r>
              <a:rPr lang="en-US" b="0" dirty="0" err="1" smtClean="0"/>
              <a:t>Pract</a:t>
            </a:r>
            <a:r>
              <a:rPr lang="en-US" b="0" dirty="0"/>
              <a:t> </a:t>
            </a:r>
            <a:r>
              <a:rPr lang="en-US" b="0" dirty="0" err="1" smtClean="0"/>
              <a:t>Cardiovasc</a:t>
            </a:r>
            <a:r>
              <a:rPr lang="en-US" b="0" dirty="0" smtClean="0"/>
              <a:t> </a:t>
            </a:r>
            <a:r>
              <a:rPr lang="en-US" b="0" dirty="0"/>
              <a:t>Med 2009; 6:120. 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64852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Focal myocarditis may be seen on </a:t>
            </a:r>
            <a:r>
              <a:rPr lang="en-US" sz="2000" dirty="0" err="1" smtClean="0"/>
              <a:t>bx</a:t>
            </a:r>
            <a:r>
              <a:rPr lang="en-US" sz="2000" dirty="0" smtClean="0"/>
              <a:t> or MRI regardless of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Cardiotropic</a:t>
            </a:r>
            <a:r>
              <a:rPr lang="en-US" sz="2000" dirty="0" smtClean="0"/>
              <a:t> viruses implicated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ymptomatic cardiomyopathy still only 1-3% in pre-ART era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ART-limited areas (South Africa), up to 38% of new heart failure</a:t>
            </a:r>
          </a:p>
          <a:p>
            <a:r>
              <a:rPr lang="en-US" sz="2000" dirty="0"/>
              <a:t>	has been attributed to HIV-associated </a:t>
            </a:r>
            <a:r>
              <a:rPr lang="en-US" sz="2000" dirty="0" smtClean="0"/>
              <a:t>cardiomyopathy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Etiologies proposed: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Inflammatory cytokines in HIV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Coxsackievirus</a:t>
            </a:r>
            <a:r>
              <a:rPr lang="en-US" sz="2000" dirty="0" smtClean="0"/>
              <a:t>, Cytomegalovirus, </a:t>
            </a:r>
            <a:r>
              <a:rPr lang="en-US" sz="2000" dirty="0" err="1" smtClean="0"/>
              <a:t>EpsteinBarr</a:t>
            </a:r>
            <a:r>
              <a:rPr lang="en-US" sz="2000" dirty="0" smtClean="0"/>
              <a:t> virus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Cryptococcus </a:t>
            </a:r>
            <a:r>
              <a:rPr lang="en-US" sz="2000" dirty="0" err="1" smtClean="0"/>
              <a:t>neoformans</a:t>
            </a:r>
            <a:r>
              <a:rPr lang="en-US" sz="2000" dirty="0" smtClean="0"/>
              <a:t> and toxoplasma (CD4= &lt; 200 cells/mm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Illicit drugs: alcohol; cocaine and methamphetamine may be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synergistic with infectious agents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Pentamidine</a:t>
            </a:r>
            <a:r>
              <a:rPr lang="en-US" sz="2000" dirty="0" smtClean="0"/>
              <a:t>, </a:t>
            </a:r>
            <a:r>
              <a:rPr lang="en-US" sz="2000" dirty="0" err="1" smtClean="0"/>
              <a:t>zidovudine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Symptoms and treatment are similar to non-HIV associated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myocardial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Cardiac Tumors (Kaposi and non-Hodgkin lymphomas)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Autonomic Dysfunction (tachycardia, prolonged </a:t>
            </a:r>
            <a:r>
              <a:rPr lang="en-US" sz="2000" dirty="0" err="1" smtClean="0"/>
              <a:t>QTc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2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Disease: Systolic Dysfunction in ART 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Myocardial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Cerrato</a:t>
            </a:r>
            <a:r>
              <a:rPr lang="en-US" dirty="0" smtClean="0">
                <a:latin typeface="+mj-lt"/>
              </a:rPr>
              <a:t> E et al. </a:t>
            </a:r>
            <a:r>
              <a:rPr lang="en-US" b="0" dirty="0">
                <a:latin typeface="+mj-lt"/>
              </a:rPr>
              <a:t>European Heart Journal (2013) 34, 1432–1436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76948"/>
            <a:ext cx="68403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Systematic review of 2,242 HIV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minimally symptomatic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Median age 42 years, 8.1 years of HIV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HAART in 98%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Median CD4+ 489 cells/mm</a:t>
            </a:r>
            <a:r>
              <a:rPr lang="en-US" sz="2000" baseline="30000" dirty="0" smtClean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Heart Failure (NYHA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8.3% had LVEF &lt; 55%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Predictors of LVSD: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hcCRP</a:t>
            </a:r>
            <a:r>
              <a:rPr lang="en-US" sz="2000" dirty="0" smtClean="0"/>
              <a:t> &gt; 5 mg/L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Active smoking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Hx</a:t>
            </a:r>
            <a:r>
              <a:rPr lang="en-US" sz="2000" dirty="0" smtClean="0"/>
              <a:t> of MI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25538" r="42392" b="41559"/>
          <a:stretch/>
        </p:blipFill>
        <p:spPr bwMode="auto">
          <a:xfrm>
            <a:off x="5486400" y="3063240"/>
            <a:ext cx="3171342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937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Disease: Diastolic Dysfunction in ART 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Myocardial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Adapted from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Ommen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 R , Nishimura R A Heart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2003;89:iii18-iii23</a:t>
            </a:r>
            <a:endParaRPr lang="en-GB" sz="12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Cerrato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E et al. </a:t>
            </a: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</a:rPr>
              <a:t>European Heart Journal (2013) 34, 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</a:rPr>
              <a:t>1432–1436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00" y="1524000"/>
            <a:ext cx="52310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993" y="3581400"/>
            <a:ext cx="5384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43% had echo evidence of diastolic dysfunction: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32% grade 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8.5% grade 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3.0 % grade III</a:t>
            </a:r>
          </a:p>
          <a:p>
            <a:pPr lvl="1"/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Predictors of diastolic dysfunction: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Age (OR 2.30)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Hypertension (OR 2.5 per decade rise)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5365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050" y="2209800"/>
            <a:ext cx="7448550" cy="274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cap="small" dirty="0" smtClean="0"/>
              <a:t>Coronary Artery Disease</a:t>
            </a:r>
          </a:p>
          <a:p>
            <a:pPr>
              <a:lnSpc>
                <a:spcPct val="150000"/>
              </a:lnSpc>
            </a:pPr>
            <a:r>
              <a:rPr lang="en-US" cap="small" dirty="0" smtClean="0"/>
              <a:t>Myocardial  and Pericardial Disease</a:t>
            </a:r>
          </a:p>
          <a:p>
            <a:pPr>
              <a:lnSpc>
                <a:spcPct val="150000"/>
              </a:lnSpc>
            </a:pPr>
            <a:r>
              <a:rPr lang="en-US" cap="small" dirty="0" smtClean="0"/>
              <a:t>Pulmonary Hypertension</a:t>
            </a:r>
          </a:p>
          <a:p>
            <a:pPr>
              <a:lnSpc>
                <a:spcPct val="150000"/>
              </a:lnSpc>
            </a:pPr>
            <a:r>
              <a:rPr lang="en-US" cap="small" dirty="0" smtClean="0"/>
              <a:t>Atrial Fibrillation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9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Pericardial Disease in HIV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 smtClean="0"/>
              <a:t>Pericardial 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1" y="6400800"/>
            <a:ext cx="7162799" cy="320040"/>
          </a:xfrm>
        </p:spPr>
        <p:txBody>
          <a:bodyPr/>
          <a:lstStyle/>
          <a:p>
            <a:r>
              <a:rPr lang="en-US" b="0" dirty="0"/>
              <a:t>Chen </a:t>
            </a:r>
            <a:r>
              <a:rPr lang="en-US" b="0" dirty="0" smtClean="0"/>
              <a:t>Y</a:t>
            </a:r>
            <a:r>
              <a:rPr lang="en-US" b="0" dirty="0"/>
              <a:t> </a:t>
            </a:r>
            <a:r>
              <a:rPr lang="en-US" b="0" dirty="0" smtClean="0"/>
              <a:t>et al.  </a:t>
            </a:r>
            <a:r>
              <a:rPr lang="en-US" b="0" dirty="0"/>
              <a:t>Am Heart J 1999; </a:t>
            </a:r>
            <a:r>
              <a:rPr lang="en-US" b="0" dirty="0" smtClean="0"/>
              <a:t>137:516 </a:t>
            </a:r>
            <a:r>
              <a:rPr lang="en-US" b="0" dirty="0" err="1" smtClean="0"/>
              <a:t>Mayosi</a:t>
            </a:r>
            <a:r>
              <a:rPr lang="en-US" b="0" dirty="0" smtClean="0"/>
              <a:t> BM </a:t>
            </a:r>
            <a:r>
              <a:rPr lang="en-US" sz="1200" i="1" dirty="0"/>
              <a:t>Circulation</a:t>
            </a:r>
            <a:r>
              <a:rPr lang="en-US" sz="1200" dirty="0"/>
              <a:t>. 2005;112:3608-3616</a:t>
            </a:r>
            <a:r>
              <a:rPr lang="en-US" sz="1200" b="0" dirty="0" smtClean="0"/>
              <a:t>.             </a:t>
            </a:r>
            <a:r>
              <a:rPr lang="en-US" b="0" dirty="0" smtClean="0"/>
              <a:t>Syed FF </a:t>
            </a:r>
            <a:r>
              <a:rPr lang="en-US" b="0" dirty="0"/>
              <a:t>et al. </a:t>
            </a:r>
            <a:r>
              <a:rPr lang="en-US" b="0" dirty="0" smtClean="0"/>
              <a:t>Heart </a:t>
            </a:r>
            <a:r>
              <a:rPr lang="en-US" b="0" dirty="0"/>
              <a:t>2014; 100:135.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91518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Asymptomatic pericardial effusions 10-40% in AIDS pre-ART era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symptomatic, </a:t>
            </a:r>
            <a:r>
              <a:rPr lang="en-US" sz="2000" dirty="0" err="1"/>
              <a:t>m</a:t>
            </a:r>
            <a:r>
              <a:rPr lang="en-US" sz="2000" dirty="0" err="1" smtClean="0"/>
              <a:t>yo</a:t>
            </a:r>
            <a:r>
              <a:rPr lang="en-US" sz="2000" dirty="0" smtClean="0"/>
              <a:t>-pericarditis commonly occurs (Africa), especially in TB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symptomatic patients, 2/3 are </a:t>
            </a:r>
            <a:r>
              <a:rPr lang="en-US" sz="2000" dirty="0"/>
              <a:t>caused by infection or </a:t>
            </a:r>
            <a:r>
              <a:rPr lang="en-US" sz="2000" dirty="0" smtClean="0"/>
              <a:t>neoplasm; up </a:t>
            </a:r>
            <a:r>
              <a:rPr lang="en-US" sz="2000" dirty="0"/>
              <a:t>to 1/3 </a:t>
            </a:r>
            <a:endParaRPr lang="en-US" sz="2000" dirty="0" smtClean="0"/>
          </a:p>
          <a:p>
            <a:r>
              <a:rPr lang="en-US" sz="2000" dirty="0" smtClean="0"/>
              <a:t>	develop </a:t>
            </a:r>
            <a:r>
              <a:rPr lang="en-US" sz="2000" dirty="0"/>
              <a:t>pericardial </a:t>
            </a:r>
            <a:r>
              <a:rPr lang="en-US" sz="2000" dirty="0" err="1"/>
              <a:t>tamponade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Etiologies: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Mycobacteria: M. tuberculosis</a:t>
            </a:r>
            <a:r>
              <a:rPr lang="en-US" sz="2000" dirty="0"/>
              <a:t>, M. </a:t>
            </a:r>
            <a:r>
              <a:rPr lang="en-US" sz="2000" dirty="0" err="1" smtClean="0"/>
              <a:t>aviumintracellulare</a:t>
            </a:r>
            <a:r>
              <a:rPr lang="en-US" sz="2000" dirty="0" smtClean="0"/>
              <a:t>, M</a:t>
            </a:r>
            <a:r>
              <a:rPr lang="en-US" sz="2000" dirty="0"/>
              <a:t>. </a:t>
            </a:r>
            <a:r>
              <a:rPr lang="en-US" sz="2000" dirty="0" err="1" smtClean="0"/>
              <a:t>kansasii</a:t>
            </a:r>
            <a:r>
              <a:rPr lang="en-US" sz="2000" dirty="0" smtClean="0"/>
              <a:t> 42%,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90% of HIV pericardial effusion is M Tb in sub-Saharan Africa 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Staphylococcus aureus (</a:t>
            </a:r>
            <a:r>
              <a:rPr lang="en-US" sz="2000" dirty="0" smtClean="0"/>
              <a:t>11%)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NH-Lymphoma and primary B-cell </a:t>
            </a:r>
            <a:r>
              <a:rPr lang="en-US" sz="2000" dirty="0"/>
              <a:t>and Kaposi's sarcoma (</a:t>
            </a:r>
            <a:r>
              <a:rPr lang="en-US" sz="2000" dirty="0" smtClean="0"/>
              <a:t>15%)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etiology (26%)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Rare </a:t>
            </a:r>
            <a:r>
              <a:rPr lang="en-US" sz="2000" dirty="0" err="1" smtClean="0"/>
              <a:t>fungals</a:t>
            </a:r>
            <a:r>
              <a:rPr lang="en-US" sz="2000" dirty="0" smtClean="0"/>
              <a:t> and others reported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Rx is based on agent and need for intervention with pericardial drainage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Prognosis related to agent and HIV state: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64% mortality at 6 months with AIDS vs 6% with no pericardial effusion</a:t>
            </a:r>
            <a:endParaRPr lang="en-US" sz="2000" dirty="0"/>
          </a:p>
        </p:txBody>
      </p:sp>
      <p:pic>
        <p:nvPicPr>
          <p:cNvPr id="6" name="Tuberculous pericardial effusion fibrinou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8128" y="443741"/>
            <a:ext cx="171347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Hypertension in HIV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515350" cy="304800"/>
          </a:xfrm>
        </p:spPr>
        <p:txBody>
          <a:bodyPr/>
          <a:lstStyle/>
          <a:p>
            <a:r>
              <a:rPr lang="en-US" cap="small" dirty="0" smtClean="0"/>
              <a:t>Pulmonary Hypertension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6385560"/>
            <a:ext cx="7162799" cy="320040"/>
          </a:xfrm>
        </p:spPr>
        <p:txBody>
          <a:bodyPr/>
          <a:lstStyle/>
          <a:p>
            <a:r>
              <a:rPr lang="en-US" sz="1200" b="0" dirty="0"/>
              <a:t>Mehta </a:t>
            </a:r>
            <a:r>
              <a:rPr lang="en-US" sz="1200" b="0" dirty="0" smtClean="0"/>
              <a:t>NJ et al. </a:t>
            </a:r>
            <a:r>
              <a:rPr lang="en-US" sz="1200" b="0" dirty="0"/>
              <a:t>Chest 2000; 118:1133  </a:t>
            </a:r>
            <a:r>
              <a:rPr lang="en-US" sz="1200" b="0" dirty="0" smtClean="0"/>
              <a:t>            Zuber JP et </a:t>
            </a:r>
            <a:r>
              <a:rPr lang="en-US" sz="1200" b="0" dirty="0"/>
              <a:t>al</a:t>
            </a:r>
            <a:r>
              <a:rPr lang="en-US" sz="1200" b="0" dirty="0" smtClean="0"/>
              <a:t>.. </a:t>
            </a:r>
            <a:r>
              <a:rPr lang="en-US" sz="1200" b="0" dirty="0" err="1"/>
              <a:t>Clin</a:t>
            </a:r>
            <a:r>
              <a:rPr lang="en-US" sz="1200" b="0" dirty="0"/>
              <a:t> Infect Dis 2004; </a:t>
            </a:r>
            <a:r>
              <a:rPr lang="en-US" sz="1200" b="0" dirty="0" smtClean="0"/>
              <a:t>38:1178</a:t>
            </a:r>
          </a:p>
          <a:p>
            <a:r>
              <a:rPr lang="en-US" sz="1200" b="0" dirty="0" err="1"/>
              <a:t>Degano</a:t>
            </a:r>
            <a:r>
              <a:rPr lang="en-US" sz="1200" b="0" dirty="0"/>
              <a:t> </a:t>
            </a:r>
            <a:r>
              <a:rPr lang="en-US" sz="1200" b="0" dirty="0" smtClean="0"/>
              <a:t>B</a:t>
            </a:r>
            <a:r>
              <a:rPr lang="en-US" sz="1200" b="0" dirty="0"/>
              <a:t> </a:t>
            </a:r>
            <a:r>
              <a:rPr lang="en-US" sz="1200" b="0" dirty="0" smtClean="0"/>
              <a:t>et al. </a:t>
            </a:r>
            <a:r>
              <a:rPr lang="en-US" sz="1200" b="0" dirty="0" err="1" smtClean="0"/>
              <a:t>Eur</a:t>
            </a:r>
            <a:r>
              <a:rPr lang="en-US" sz="1200" b="0" dirty="0" smtClean="0"/>
              <a:t> </a:t>
            </a:r>
            <a:r>
              <a:rPr lang="en-US" sz="1200" b="0" dirty="0" err="1"/>
              <a:t>Respir</a:t>
            </a:r>
            <a:r>
              <a:rPr lang="en-US" sz="1200" b="0" dirty="0"/>
              <a:t> J. </a:t>
            </a:r>
            <a:r>
              <a:rPr lang="en-US" sz="1200" b="0" dirty="0" smtClean="0"/>
              <a:t>2009;33:9</a:t>
            </a:r>
            <a:r>
              <a:rPr lang="en-US" sz="1200" b="0" dirty="0"/>
              <a:t> </a:t>
            </a:r>
            <a:r>
              <a:rPr lang="en-US" sz="1200" b="0" dirty="0" smtClean="0"/>
              <a:t>         </a:t>
            </a:r>
            <a:r>
              <a:rPr lang="en-US" sz="1200" b="0" dirty="0" err="1" smtClean="0"/>
              <a:t>Simonneau</a:t>
            </a:r>
            <a:r>
              <a:rPr lang="en-US" sz="1200" b="0" dirty="0" smtClean="0"/>
              <a:t> G</a:t>
            </a:r>
            <a:r>
              <a:rPr lang="en-US" sz="1200" b="0" dirty="0"/>
              <a:t> et al. </a:t>
            </a:r>
            <a:r>
              <a:rPr lang="en-US" sz="1200" b="0" dirty="0" smtClean="0"/>
              <a:t>J </a:t>
            </a:r>
            <a:r>
              <a:rPr lang="en-US" sz="1200" b="0" dirty="0"/>
              <a:t>Am </a:t>
            </a:r>
            <a:r>
              <a:rPr lang="en-US" sz="1200" b="0" dirty="0" err="1"/>
              <a:t>Coll</a:t>
            </a:r>
            <a:r>
              <a:rPr lang="en-US" sz="1200" b="0" dirty="0"/>
              <a:t> </a:t>
            </a:r>
            <a:r>
              <a:rPr lang="en-US" sz="1200" b="0" dirty="0" err="1"/>
              <a:t>Cardiol</a:t>
            </a:r>
            <a:r>
              <a:rPr lang="en-US" sz="1200" b="0" dirty="0"/>
              <a:t> 2013; 62:S34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63332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Uncommon complication of HIV (~1/200)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Definition: </a:t>
            </a:r>
            <a:r>
              <a:rPr lang="en-US" dirty="0" err="1" smtClean="0"/>
              <a:t>Cath</a:t>
            </a:r>
            <a:r>
              <a:rPr lang="en-US" dirty="0" smtClean="0"/>
              <a:t> </a:t>
            </a:r>
            <a:r>
              <a:rPr lang="en-US" sz="2000" dirty="0" smtClean="0"/>
              <a:t>Mean PA pressure </a:t>
            </a:r>
            <a:r>
              <a:rPr lang="en-US" sz="2000" u="sng" dirty="0" smtClean="0"/>
              <a:t>&gt;</a:t>
            </a:r>
            <a:r>
              <a:rPr lang="en-US" sz="2000" dirty="0" smtClean="0"/>
              <a:t> 25 with PCW </a:t>
            </a:r>
            <a:r>
              <a:rPr lang="en-US" sz="2000" u="sng" dirty="0" smtClean="0"/>
              <a:t>&lt;</a:t>
            </a:r>
            <a:r>
              <a:rPr lang="en-US" sz="2000" dirty="0" smtClean="0"/>
              <a:t> 15 </a:t>
            </a:r>
            <a:r>
              <a:rPr lang="en-US" sz="2000" dirty="0"/>
              <a:t>mm </a:t>
            </a:r>
            <a:r>
              <a:rPr lang="en-US" sz="2000" dirty="0" smtClean="0"/>
              <a:t>Hg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Evaluate for other causes of PH: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Hepatitis B and 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Methamphetamine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 heart failure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Intrinsic pulmonary disease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Chronic thromboembolic disease (</a:t>
            </a:r>
            <a:r>
              <a:rPr lang="en-US" sz="1800" dirty="0" smtClean="0">
                <a:sym typeface="Symbol"/>
              </a:rPr>
              <a:t> in HIV disease also)</a:t>
            </a:r>
            <a:endParaRPr 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Mixed etiologies (</a:t>
            </a:r>
            <a:r>
              <a:rPr lang="en-US" sz="1800" dirty="0" err="1" smtClean="0"/>
              <a:t>sarcoid</a:t>
            </a:r>
            <a:r>
              <a:rPr lang="en-US" sz="1800" dirty="0" smtClean="0"/>
              <a:t>/metabolic/</a:t>
            </a:r>
            <a:r>
              <a:rPr lang="en-US" sz="1800" dirty="0" err="1" smtClean="0"/>
              <a:t>heme</a:t>
            </a:r>
            <a:r>
              <a:rPr lang="en-US" sz="1800" dirty="0" smtClean="0"/>
              <a:t>/rheum)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Etiology uncertain: HIV proteins suggested/</a:t>
            </a:r>
            <a:r>
              <a:rPr lang="en-US" dirty="0" err="1" smtClean="0"/>
              <a:t>arteriopathy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Prognosis is poor with median survival 2-3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Therapy is for symptomatic relief, modest effect on survival: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ART + PAH Therapy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PAH Therapy: </a:t>
            </a:r>
            <a:r>
              <a:rPr lang="en-US" sz="2000" dirty="0" err="1" smtClean="0"/>
              <a:t>epoprostenol</a:t>
            </a:r>
            <a:r>
              <a:rPr lang="en-US" sz="2000" dirty="0" smtClean="0"/>
              <a:t> or </a:t>
            </a:r>
            <a:r>
              <a:rPr lang="en-US" sz="2000" dirty="0" err="1" smtClean="0"/>
              <a:t>bosentan</a:t>
            </a:r>
            <a:r>
              <a:rPr lang="en-US" sz="2000" dirty="0" smtClean="0"/>
              <a:t>-like drugs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Ca++ channel blockers and sildenafil NOT recommended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Fibrillation/Flutter and HIV Disease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 smtClean="0"/>
              <a:t>Atrial Fibrillation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Hsu JC et al. </a:t>
            </a:r>
            <a:r>
              <a:rPr lang="en-US" b="0" dirty="0"/>
              <a:t>J Am </a:t>
            </a:r>
            <a:r>
              <a:rPr lang="en-US" b="0" dirty="0" err="1"/>
              <a:t>Coll</a:t>
            </a:r>
            <a:r>
              <a:rPr lang="en-US" b="0" dirty="0"/>
              <a:t> </a:t>
            </a:r>
            <a:r>
              <a:rPr lang="en-US" b="0" dirty="0" err="1"/>
              <a:t>Cardiol</a:t>
            </a:r>
            <a:r>
              <a:rPr lang="en-US" b="0" dirty="0"/>
              <a:t> </a:t>
            </a:r>
            <a:r>
              <a:rPr lang="en-US" b="0" dirty="0" smtClean="0"/>
              <a:t>2013;61:2288–95 (VA cohort of 30, 543 HIV + Veterans)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3" t="22437" r="16354" b="50773"/>
          <a:stretch/>
        </p:blipFill>
        <p:spPr bwMode="auto">
          <a:xfrm>
            <a:off x="152400" y="1524000"/>
            <a:ext cx="4524375" cy="26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24305" r="8746" b="46407"/>
          <a:stretch/>
        </p:blipFill>
        <p:spPr bwMode="auto">
          <a:xfrm>
            <a:off x="152399" y="4343399"/>
            <a:ext cx="466626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9139" y="2057400"/>
            <a:ext cx="4238661" cy="323165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Multivariate Predictors of 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Lower CD4+ count (&lt; 200 cells/mm</a:t>
            </a:r>
            <a:r>
              <a:rPr lang="en-US" sz="1800" baseline="30000" dirty="0" smtClean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Higher viral load (100,000 copies/ml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Older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White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CKD, proteinuria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Hypothyroidism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Alcoholism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950967" y="5349239"/>
            <a:ext cx="3995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~50% higher than historical </a:t>
            </a:r>
          </a:p>
          <a:p>
            <a:r>
              <a:rPr lang="en-US" dirty="0" smtClean="0"/>
              <a:t>age groups, more AA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23945"/>
            <a:ext cx="7759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Unclear if CHADS2-Vasc is valid assessment of CVA Risk with HIV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4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Cardiac Disease with HIV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 smtClean="0"/>
              <a:t>Wrap-Up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22400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CAD risk is similar to that of family history of premature 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Comorbidities enhance risk in many with HIV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Modifiable risk factors include smoking, dyslipidemia, obesity,</a:t>
            </a:r>
          </a:p>
          <a:p>
            <a:r>
              <a:rPr lang="en-US" dirty="0"/>
              <a:t>	</a:t>
            </a:r>
            <a:r>
              <a:rPr lang="en-US" dirty="0" smtClean="0"/>
              <a:t>hypertension, illicit drug use, excess alcohol and </a:t>
            </a:r>
          </a:p>
          <a:p>
            <a:r>
              <a:rPr lang="en-US" dirty="0"/>
              <a:t>	</a:t>
            </a:r>
            <a:r>
              <a:rPr lang="en-US" dirty="0" smtClean="0"/>
              <a:t>sedentary lifestyle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 EBM approaches to CAD risk reduction apply, </a:t>
            </a:r>
          </a:p>
          <a:p>
            <a:r>
              <a:rPr lang="en-US" dirty="0" smtClean="0"/>
              <a:t>	with important adjustments for ART drug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Myocardial, pericardial disease and venous thromboembolism</a:t>
            </a:r>
          </a:p>
          <a:p>
            <a:r>
              <a:rPr lang="en-US" dirty="0" smtClean="0"/>
              <a:t>	have receded as important HIV-specific complications  </a:t>
            </a:r>
          </a:p>
          <a:p>
            <a:r>
              <a:rPr lang="en-US" dirty="0" smtClean="0"/>
              <a:t>	in developed countries, but remain important complications </a:t>
            </a:r>
          </a:p>
          <a:p>
            <a:r>
              <a:rPr lang="en-US" dirty="0" smtClean="0"/>
              <a:t>	with CD4+ counts &lt; 200 cells/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Atrial fibrillation is an emerging cardiovascular threat in the </a:t>
            </a:r>
          </a:p>
          <a:p>
            <a:r>
              <a:rPr lang="en-US" dirty="0" smtClean="0"/>
              <a:t>	aging and younger HIV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352800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753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Spectrum of CAD in HIV</a:t>
            </a:r>
            <a:r>
              <a:rPr lang="en-US" baseline="30000" dirty="0" smtClean="0"/>
              <a:t>+</a:t>
            </a:r>
            <a:r>
              <a:rPr lang="en-US" dirty="0" smtClean="0"/>
              <a:t> Persons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82015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North America: 15% of deaths in HIV population due to CV </a:t>
            </a:r>
            <a:r>
              <a:rPr lang="en-US" dirty="0" err="1" smtClean="0"/>
              <a:t>dz</a:t>
            </a:r>
            <a:endParaRPr lang="en-US" dirty="0" smtClean="0"/>
          </a:p>
          <a:p>
            <a:r>
              <a:rPr lang="en-US" dirty="0" smtClean="0"/>
              <a:t>Severity spectrum: typically present with Acute Coronary Syndromes, but also subject to silent ischemia, stable angina and SCD</a:t>
            </a:r>
          </a:p>
          <a:p>
            <a:r>
              <a:rPr lang="en-US" dirty="0" smtClean="0"/>
              <a:t>Typical patient:</a:t>
            </a:r>
          </a:p>
          <a:p>
            <a:pPr lvl="1"/>
            <a:r>
              <a:rPr lang="en-US" dirty="0" smtClean="0"/>
              <a:t>Young man, mean age 48 years old</a:t>
            </a:r>
          </a:p>
          <a:p>
            <a:pPr lvl="1"/>
            <a:r>
              <a:rPr lang="en-US" dirty="0" smtClean="0"/>
              <a:t>&gt; 8 years of HIV disease</a:t>
            </a:r>
          </a:p>
          <a:p>
            <a:pPr lvl="1"/>
            <a:r>
              <a:rPr lang="en-US" dirty="0" smtClean="0"/>
              <a:t>On ART (53-96% of reported series, 59% on PI)</a:t>
            </a:r>
          </a:p>
          <a:p>
            <a:pPr lvl="1"/>
            <a:r>
              <a:rPr lang="en-US" dirty="0" smtClean="0"/>
              <a:t>Often a smoker (45%)</a:t>
            </a:r>
          </a:p>
          <a:p>
            <a:pPr lvl="1"/>
            <a:r>
              <a:rPr lang="en-US" dirty="0" smtClean="0"/>
              <a:t>With Dyslipidemia (17-58%)</a:t>
            </a:r>
          </a:p>
          <a:p>
            <a:r>
              <a:rPr lang="en-US" dirty="0" smtClean="0"/>
              <a:t>ACS Diagnosis:</a:t>
            </a:r>
          </a:p>
          <a:p>
            <a:pPr lvl="1"/>
            <a:r>
              <a:rPr lang="en-US" dirty="0" smtClean="0"/>
              <a:t>STEMI 29-64% (</a:t>
            </a:r>
            <a:r>
              <a:rPr lang="en-US" cap="small" dirty="0" smtClean="0"/>
              <a:t>an excess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NSTEMI 20-48%</a:t>
            </a:r>
          </a:p>
          <a:p>
            <a:pPr lvl="1"/>
            <a:r>
              <a:rPr lang="en-US" dirty="0" smtClean="0"/>
              <a:t>Unstable angina 18-46%</a:t>
            </a:r>
          </a:p>
          <a:p>
            <a:pPr lvl="1"/>
            <a:r>
              <a:rPr lang="en-US" dirty="0" smtClean="0"/>
              <a:t>Male 81-97%</a:t>
            </a:r>
          </a:p>
          <a:p>
            <a:r>
              <a:rPr lang="en-US" dirty="0" smtClean="0"/>
              <a:t>PCI, CABG efficacy is similar to non-HIV population</a:t>
            </a:r>
          </a:p>
          <a:p>
            <a:r>
              <a:rPr lang="en-US" dirty="0" smtClean="0"/>
              <a:t>Mortality is similar for equivalent disease burden</a:t>
            </a:r>
          </a:p>
          <a:p>
            <a:r>
              <a:rPr lang="en-US" dirty="0" smtClean="0"/>
              <a:t>ACS recurrence is substantially higher with HIV (HR 6.5): ~~Lipids/HIV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324600"/>
            <a:ext cx="7162799" cy="320040"/>
          </a:xfrm>
        </p:spPr>
        <p:txBody>
          <a:bodyPr/>
          <a:lstStyle/>
          <a:p>
            <a:r>
              <a:rPr lang="en-US" dirty="0" err="1" smtClean="0"/>
              <a:t>Boccara</a:t>
            </a:r>
            <a:r>
              <a:rPr lang="en-US" dirty="0" smtClean="0"/>
              <a:t> F et al. </a:t>
            </a:r>
            <a:r>
              <a:rPr lang="en-US" b="0" dirty="0"/>
              <a:t>J Am </a:t>
            </a:r>
            <a:r>
              <a:rPr lang="en-US" b="0" dirty="0" err="1"/>
              <a:t>Coll</a:t>
            </a:r>
            <a:r>
              <a:rPr lang="en-US" b="0" dirty="0"/>
              <a:t> </a:t>
            </a:r>
            <a:r>
              <a:rPr lang="en-US" b="0" dirty="0" err="1"/>
              <a:t>Cardiol</a:t>
            </a:r>
            <a:r>
              <a:rPr lang="en-US" b="0" dirty="0"/>
              <a:t> </a:t>
            </a:r>
            <a:r>
              <a:rPr lang="en-US" b="0" dirty="0" smtClean="0"/>
              <a:t>2013;61:511–23 (systematic review)</a:t>
            </a:r>
          </a:p>
          <a:p>
            <a:r>
              <a:rPr lang="en-US" b="0" dirty="0" smtClean="0"/>
              <a:t>Collaborative </a:t>
            </a:r>
            <a:r>
              <a:rPr lang="en-US" b="0" dirty="0"/>
              <a:t>analysis of 13 HIV </a:t>
            </a:r>
            <a:r>
              <a:rPr lang="en-US" b="0" dirty="0" smtClean="0"/>
              <a:t>cohort studies</a:t>
            </a:r>
            <a:r>
              <a:rPr lang="en-US" b="0" dirty="0"/>
              <a:t>. </a:t>
            </a:r>
            <a:r>
              <a:rPr lang="en-US" b="0" dirty="0" err="1"/>
              <a:t>Clin</a:t>
            </a:r>
            <a:r>
              <a:rPr lang="en-US" b="0" dirty="0"/>
              <a:t> Infect Dis 2010;50:1387–96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369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Risk is Higher at Every Age of HIV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1" y="6248400"/>
            <a:ext cx="7162799" cy="320040"/>
          </a:xfrm>
        </p:spPr>
        <p:txBody>
          <a:bodyPr/>
          <a:lstStyle/>
          <a:p>
            <a:r>
              <a:rPr lang="en-US" sz="1100" dirty="0" err="1" smtClean="0">
                <a:latin typeface="+mn-lt"/>
              </a:rPr>
              <a:t>Triant</a:t>
            </a:r>
            <a:r>
              <a:rPr lang="en-US" sz="1100" dirty="0" smtClean="0">
                <a:latin typeface="+mn-lt"/>
              </a:rPr>
              <a:t> VA </a:t>
            </a:r>
            <a:r>
              <a:rPr lang="en-US" sz="1100" b="0" dirty="0"/>
              <a:t>JID 2012:205 (</a:t>
            </a:r>
            <a:r>
              <a:rPr lang="en-US" sz="1100" b="0" dirty="0" err="1"/>
              <a:t>Suppl</a:t>
            </a:r>
            <a:r>
              <a:rPr lang="en-US" sz="1100" b="0" dirty="0"/>
              <a:t> 3</a:t>
            </a:r>
            <a:r>
              <a:rPr lang="en-US" sz="1100" b="0" dirty="0" smtClean="0"/>
              <a:t>): S355-361</a:t>
            </a:r>
          </a:p>
          <a:p>
            <a:r>
              <a:rPr lang="en-US" sz="1100" dirty="0" err="1" smtClean="0">
                <a:latin typeface="+mn-lt"/>
              </a:rPr>
              <a:t>Triant</a:t>
            </a:r>
            <a:r>
              <a:rPr lang="en-US" sz="1100" dirty="0" smtClean="0">
                <a:latin typeface="+mn-lt"/>
              </a:rPr>
              <a:t> VA et al. </a:t>
            </a:r>
            <a:r>
              <a:rPr lang="it-IT" sz="1100" i="1" dirty="0" smtClean="0">
                <a:latin typeface="+mn-lt"/>
              </a:rPr>
              <a:t>J </a:t>
            </a:r>
            <a:r>
              <a:rPr lang="it-IT" sz="1100" i="1" dirty="0">
                <a:latin typeface="+mn-lt"/>
              </a:rPr>
              <a:t>Clin Endocrinol Metab </a:t>
            </a:r>
            <a:r>
              <a:rPr lang="it-IT" sz="1100" i="1" dirty="0" smtClean="0">
                <a:latin typeface="+mn-lt"/>
              </a:rPr>
              <a:t>2007; </a:t>
            </a:r>
            <a:r>
              <a:rPr lang="it-IT" sz="1100" dirty="0" smtClean="0">
                <a:latin typeface="+mn-lt"/>
              </a:rPr>
              <a:t>92: </a:t>
            </a:r>
            <a:r>
              <a:rPr lang="en-US" sz="1100" dirty="0" smtClean="0">
                <a:latin typeface="+mn-lt"/>
              </a:rPr>
              <a:t>2506–2512</a:t>
            </a:r>
          </a:p>
          <a:p>
            <a:r>
              <a:rPr lang="en-US" sz="1100" b="0" dirty="0"/>
              <a:t>AIDS 2010;24:1228 –30</a:t>
            </a:r>
            <a:endParaRPr lang="en-US" sz="110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28756" r="24079" b="50000"/>
          <a:stretch/>
        </p:blipFill>
        <p:spPr bwMode="auto">
          <a:xfrm>
            <a:off x="990600" y="1524000"/>
            <a:ext cx="7239000" cy="18288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5" t="47546" r="28020" b="30792"/>
          <a:stretch/>
        </p:blipFill>
        <p:spPr bwMode="auto">
          <a:xfrm>
            <a:off x="990600" y="3590925"/>
            <a:ext cx="5074005" cy="155448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581400"/>
            <a:ext cx="2324675" cy="153888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RR for CAD: </a:t>
            </a: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2.8--3.0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women</a:t>
            </a:r>
            <a:r>
              <a:rPr lang="en-US" dirty="0" smtClean="0">
                <a:latin typeface="MarVoSym"/>
              </a:rPr>
              <a:t></a:t>
            </a:r>
            <a:endParaRPr lang="en-US" sz="1100" dirty="0">
              <a:latin typeface="MS Shell Dlg 2"/>
            </a:endParaRPr>
          </a:p>
          <a:p>
            <a:r>
              <a:rPr lang="en-US" dirty="0" smtClean="0">
                <a:latin typeface="+mn-lt"/>
              </a:rPr>
              <a:t>1.4—2.1</a:t>
            </a:r>
            <a:r>
              <a:rPr lang="en-US" dirty="0" smtClean="0">
                <a:latin typeface="MarVoSym"/>
              </a:rPr>
              <a:t> </a:t>
            </a:r>
            <a:r>
              <a:rPr lang="en-US" dirty="0" smtClean="0">
                <a:latin typeface="MarVoSym"/>
              </a:rPr>
              <a:t>men</a:t>
            </a:r>
            <a:endParaRPr lang="en-US" sz="1100" dirty="0">
              <a:latin typeface="MS Shell Dlg 2"/>
            </a:endParaRPr>
          </a:p>
          <a:p>
            <a:r>
              <a:rPr lang="en-US" sz="11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...but incomplete data on smoking</a:t>
            </a:r>
          </a:p>
          <a:p>
            <a:endParaRPr lang="en-US" sz="1100" dirty="0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523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Boccara</a:t>
            </a:r>
            <a:r>
              <a:rPr lang="en-US" dirty="0"/>
              <a:t> F et al. </a:t>
            </a:r>
            <a:r>
              <a:rPr lang="en-US" b="0" dirty="0"/>
              <a:t>J Am </a:t>
            </a:r>
            <a:r>
              <a:rPr lang="en-US" b="0" dirty="0" err="1"/>
              <a:t>Coll</a:t>
            </a:r>
            <a:r>
              <a:rPr lang="en-US" b="0" dirty="0"/>
              <a:t> </a:t>
            </a:r>
            <a:r>
              <a:rPr lang="en-US" b="0" dirty="0" err="1"/>
              <a:t>Cardiol</a:t>
            </a:r>
            <a:r>
              <a:rPr lang="en-US" b="0" dirty="0"/>
              <a:t> </a:t>
            </a:r>
            <a:r>
              <a:rPr lang="en-US" b="0" dirty="0" smtClean="0"/>
              <a:t>2013;61:511–23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in HIV+ Persons:  CAD Risk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Disease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4" t="23658" r="15501" b="4484"/>
          <a:stretch/>
        </p:blipFill>
        <p:spPr bwMode="auto">
          <a:xfrm>
            <a:off x="318426" y="1478280"/>
            <a:ext cx="6691974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3173" y="2971800"/>
            <a:ext cx="1978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Risk for STEMI </a:t>
            </a:r>
          </a:p>
          <a:p>
            <a:pPr algn="ctr"/>
            <a:r>
              <a:rPr lang="en-US" sz="2000" dirty="0" smtClean="0"/>
              <a:t>&gt;&gt;</a:t>
            </a:r>
          </a:p>
          <a:p>
            <a:pPr algn="ctr"/>
            <a:r>
              <a:rPr lang="en-US" sz="2000" dirty="0" smtClean="0"/>
              <a:t>NSTEMI</a:t>
            </a:r>
          </a:p>
          <a:p>
            <a:pPr algn="ctr"/>
            <a:r>
              <a:rPr lang="en-US" sz="2000" dirty="0" smtClean="0">
                <a:sym typeface="Symbol"/>
              </a:rPr>
              <a:t></a:t>
            </a:r>
          </a:p>
          <a:p>
            <a:pPr algn="ctr"/>
            <a:r>
              <a:rPr lang="en-US" sz="2000" dirty="0" smtClean="0">
                <a:sym typeface="Symbol"/>
              </a:rPr>
              <a:t>c/w general </a:t>
            </a:r>
          </a:p>
          <a:p>
            <a:pPr algn="ctr"/>
            <a:r>
              <a:rPr lang="en-US" sz="2000" dirty="0" smtClean="0">
                <a:sym typeface="Symbol"/>
              </a:rPr>
              <a:t>population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64008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4114800"/>
            <a:ext cx="5334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7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CAD in ART 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440055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CAD Risk Factors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Smoking (2.5 x risk of non-HIV+)</a:t>
            </a:r>
          </a:p>
          <a:p>
            <a:pPr lvl="1"/>
            <a:r>
              <a:rPr lang="en-US" dirty="0" smtClean="0"/>
              <a:t>Hypertension ( </a:t>
            </a:r>
            <a:r>
              <a:rPr lang="en-US" dirty="0" smtClean="0">
                <a:sym typeface="Symbol"/>
              </a:rPr>
              <a:t> </a:t>
            </a:r>
            <a:r>
              <a:rPr lang="en-US" dirty="0" smtClean="0"/>
              <a:t>in ART)</a:t>
            </a:r>
            <a:endParaRPr lang="en-US" dirty="0"/>
          </a:p>
          <a:p>
            <a:pPr lvl="1"/>
            <a:r>
              <a:rPr lang="en-US" dirty="0" err="1" smtClean="0"/>
              <a:t>Atherogenic</a:t>
            </a:r>
            <a:r>
              <a:rPr lang="en-US" dirty="0" smtClean="0"/>
              <a:t> Dyslipidemia ( </a:t>
            </a:r>
            <a:r>
              <a:rPr lang="en-US" dirty="0" smtClean="0">
                <a:sym typeface="Symbol"/>
              </a:rPr>
              <a:t> </a:t>
            </a:r>
            <a:r>
              <a:rPr lang="en-US" dirty="0" smtClean="0"/>
              <a:t>in some </a:t>
            </a:r>
            <a:r>
              <a:rPr lang="en-US" dirty="0" err="1" smtClean="0"/>
              <a:t>aRT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Subramanian talk </a:t>
            </a:r>
          </a:p>
          <a:p>
            <a:r>
              <a:rPr lang="en-US" dirty="0" smtClean="0"/>
              <a:t>Inflammatory state</a:t>
            </a:r>
          </a:p>
          <a:p>
            <a:r>
              <a:rPr lang="en-US" dirty="0" err="1" smtClean="0"/>
              <a:t>Procoagulant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Immune activation within atherosclerotic plaque</a:t>
            </a:r>
          </a:p>
          <a:p>
            <a:r>
              <a:rPr lang="en-US" dirty="0" smtClean="0"/>
              <a:t>Vascular endothelial dysfunction</a:t>
            </a:r>
          </a:p>
          <a:p>
            <a:r>
              <a:rPr lang="en-US" dirty="0" smtClean="0"/>
              <a:t>Enhanced CHD Risk with ART interruption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Boccara</a:t>
            </a:r>
            <a:r>
              <a:rPr lang="en-US" dirty="0"/>
              <a:t> F et al. </a:t>
            </a:r>
            <a:r>
              <a:rPr lang="en-US" b="0" dirty="0"/>
              <a:t>J Am </a:t>
            </a:r>
            <a:r>
              <a:rPr lang="en-US" b="0" dirty="0" err="1"/>
              <a:t>Coll</a:t>
            </a:r>
            <a:r>
              <a:rPr lang="en-US" b="0" dirty="0"/>
              <a:t> </a:t>
            </a:r>
            <a:r>
              <a:rPr lang="en-US" b="0" dirty="0" err="1"/>
              <a:t>Cardiol</a:t>
            </a:r>
            <a:r>
              <a:rPr lang="en-US" b="0" dirty="0"/>
              <a:t> </a:t>
            </a:r>
            <a:r>
              <a:rPr lang="en-US" b="0" dirty="0" smtClean="0"/>
              <a:t>2013;61:511–23</a:t>
            </a:r>
            <a:endParaRPr lang="en-US" dirty="0"/>
          </a:p>
        </p:txBody>
      </p:sp>
      <p:pic>
        <p:nvPicPr>
          <p:cNvPr id="2050" name="Picture 2" descr="http://www.sciencedirect.com/science?_ob=MiamiCaptionURL&amp;_method=retrieve&amp;_eid=1-s2.0-S0735109712047754&amp;_image=1-s2.0-S0735109712047754-gr1_lrg.jpg&amp;_cid=271027&amp;_explode=defaultEXP_LIST&amp;_idxType=defaultREF_WORK_INDEX_TYPE&amp;_alpha=defaultALPHA&amp;_ba=&amp;_rdoc=1&amp;_fmt=FULL&amp;_isHiQual=Y&amp;_issn=07351097&amp;_pii=S0735109712047754&amp;md5=397e7f576400a4a01ebf720f0a5184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83080"/>
            <a:ext cx="39319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9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err="1"/>
              <a:t>Brunzell</a:t>
            </a:r>
            <a:r>
              <a:rPr lang="en-US" altLang="en-US" dirty="0"/>
              <a:t> JD et al. , Diabetes Care 31:811-822, </a:t>
            </a:r>
            <a:r>
              <a:rPr lang="en-US" altLang="en-US" dirty="0" smtClean="0"/>
              <a:t>2008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“</a:t>
            </a:r>
            <a:r>
              <a:rPr lang="en-US" sz="4000" dirty="0" err="1" smtClean="0"/>
              <a:t>Cardiometabolic</a:t>
            </a:r>
            <a:r>
              <a:rPr lang="en-US" sz="4000" dirty="0" smtClean="0"/>
              <a:t> Risk”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9982"/>
          <a:stretch>
            <a:fillRect/>
          </a:stretch>
        </p:blipFill>
        <p:spPr bwMode="auto">
          <a:xfrm>
            <a:off x="685800" y="1481137"/>
            <a:ext cx="8043863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6525" y="6411913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 b="1" dirty="0" smtClean="0"/>
              <a:t> 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4059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Age, </a:t>
            </a:r>
            <a:r>
              <a:rPr lang="en-US" dirty="0" err="1" smtClean="0"/>
              <a:t>Seroconversion</a:t>
            </a:r>
            <a:r>
              <a:rPr lang="en-US" dirty="0" smtClean="0"/>
              <a:t> and ART Therapy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Adapted from data in </a:t>
            </a:r>
            <a:r>
              <a:rPr lang="en-US" dirty="0" err="1" smtClean="0"/>
              <a:t>Riddler</a:t>
            </a:r>
            <a:r>
              <a:rPr lang="en-US" dirty="0" smtClean="0"/>
              <a:t> SA et al.  JAMA 2003; 299:2978-2982 (MACS data)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60504"/>
              </p:ext>
            </p:extLst>
          </p:nvPr>
        </p:nvGraphicFramePr>
        <p:xfrm>
          <a:off x="176212" y="1295399"/>
          <a:ext cx="8791575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73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/>
              <a:t>Coronary Artery </a:t>
            </a:r>
            <a:r>
              <a:rPr lang="en-US" cap="small" dirty="0" smtClean="0"/>
              <a:t>Disease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NCEP Guidelines </a:t>
            </a:r>
            <a:r>
              <a:rPr lang="en-US" i="1" dirty="0"/>
              <a:t>Circulation</a:t>
            </a:r>
            <a:r>
              <a:rPr lang="en-US" dirty="0"/>
              <a:t> 110:227, </a:t>
            </a:r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CAD </a:t>
            </a:r>
            <a:r>
              <a:rPr lang="en-US" sz="3200" dirty="0" smtClean="0"/>
              <a:t>Risk-Equivalent Conditions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676400"/>
            <a:ext cx="901342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Coronary Artery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Diabetes mellitus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Abdominal Aortic Aneurysm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Symptomatic Carotid disease or &gt; 50% CCA stenosis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Peripheral arterial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Framingham Score &gt; 20% 10 </a:t>
            </a:r>
            <a:r>
              <a:rPr lang="en-US" sz="2800" dirty="0" err="1" smtClean="0"/>
              <a:t>yr</a:t>
            </a:r>
            <a:r>
              <a:rPr lang="en-US" sz="2800" dirty="0" smtClean="0"/>
              <a:t> risk</a:t>
            </a:r>
          </a:p>
          <a:p>
            <a:endParaRPr lang="en-US" sz="2800" dirty="0" smtClean="0"/>
          </a:p>
          <a:p>
            <a:r>
              <a:rPr lang="en-US" sz="2800" dirty="0" smtClean="0"/>
              <a:t>+CACS&gt; 75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pctl</a:t>
            </a:r>
            <a:endParaRPr lang="en-US" sz="2800" dirty="0" smtClean="0"/>
          </a:p>
          <a:p>
            <a:r>
              <a:rPr lang="en-US" sz="2800" dirty="0"/>
              <a:t>+Chronic Renal Disease, GFR &lt; 59 </a:t>
            </a:r>
            <a:r>
              <a:rPr lang="en-US" sz="2800" dirty="0" smtClean="0"/>
              <a:t>ml/min/1.73M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?+ HIV+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7473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34913</TotalTime>
  <Words>1421</Words>
  <Application>Microsoft Office PowerPoint</Application>
  <PresentationFormat>On-screen Show (4:3)</PresentationFormat>
  <Paragraphs>267</Paragraphs>
  <Slides>24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AETC_Master_Template_061510</vt:lpstr>
      <vt:lpstr> Heart Disease in the HIV+ Person</vt:lpstr>
      <vt:lpstr>Outline</vt:lpstr>
      <vt:lpstr>The Spectrum of CAD in HIV+ Persons</vt:lpstr>
      <vt:lpstr>MI Risk is Higher at Every Age of HIV+</vt:lpstr>
      <vt:lpstr>Profile in HIV+ Persons:  CAD Risk</vt:lpstr>
      <vt:lpstr>Pathophysiology of CAD in ART Era</vt:lpstr>
      <vt:lpstr>“Cardiometabolic Risk”</vt:lpstr>
      <vt:lpstr>Lipids: Age, Seroconversion and ART Therapy </vt:lpstr>
      <vt:lpstr>CAD Risk-Equivalent Conditions</vt:lpstr>
      <vt:lpstr>Is HIV+ Status a CAD Risk Equivalent?</vt:lpstr>
      <vt:lpstr>CHD Risk Workup in the HIV+ Person</vt:lpstr>
      <vt:lpstr>Initial Treatment of CAD-I</vt:lpstr>
      <vt:lpstr>Initial Treatment of CAD-II</vt:lpstr>
      <vt:lpstr>Guidelines 2013: 4 Statin Benefit Groups</vt:lpstr>
      <vt:lpstr>Individuals Not in a Statin Benefit Group</vt:lpstr>
      <vt:lpstr>Statin Treatment Goals</vt:lpstr>
      <vt:lpstr>Systolic Dysfunction Pre-ART and On ART</vt:lpstr>
      <vt:lpstr>Myocardial Disease: Systolic Dysfunction in ART Era</vt:lpstr>
      <vt:lpstr>Myocardial Disease: Diastolic Dysfunction in ART Era</vt:lpstr>
      <vt:lpstr>Pericardial Disease in HIV</vt:lpstr>
      <vt:lpstr>Pulmonary Hypertension in HIV Disease</vt:lpstr>
      <vt:lpstr>Atrial Fibrillation/Flutter and HIV Disease</vt:lpstr>
      <vt:lpstr>Summary: Cardiac Disease with HIV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Gibbons, Edward F</cp:lastModifiedBy>
  <cp:revision>1254</cp:revision>
  <cp:lastPrinted>2011-04-18T21:48:04Z</cp:lastPrinted>
  <dcterms:created xsi:type="dcterms:W3CDTF">2010-11-28T05:36:22Z</dcterms:created>
  <dcterms:modified xsi:type="dcterms:W3CDTF">2015-01-15T21:56:45Z</dcterms:modified>
</cp:coreProperties>
</file>