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sldIdLst>
    <p:sldId id="282" r:id="rId3"/>
    <p:sldId id="279" r:id="rId4"/>
    <p:sldId id="283" r:id="rId5"/>
    <p:sldId id="278" r:id="rId6"/>
    <p:sldId id="267" r:id="rId7"/>
    <p:sldId id="276" r:id="rId8"/>
    <p:sldId id="270" r:id="rId9"/>
    <p:sldId id="260" r:id="rId10"/>
    <p:sldId id="261" r:id="rId11"/>
    <p:sldId id="277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944" y="-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KDunlap\Desktop\BusProject\MayStudy\SLUShuttles\Bus25\BTProcessed\CleanPassenger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400449943757036E-2"/>
          <c:y val="6.1391634556318755E-2"/>
          <c:w val="0.91451865391826026"/>
          <c:h val="0.84708126761932534"/>
        </c:manualLayout>
      </c:layout>
      <c:lineChart>
        <c:grouping val="standard"/>
        <c:varyColors val="0"/>
        <c:ser>
          <c:idx val="0"/>
          <c:order val="0"/>
          <c:tx>
            <c:v>Actual Passenger Counts</c:v>
          </c:tx>
          <c:marker>
            <c:symbol val="none"/>
          </c:marker>
          <c:cat>
            <c:numRef>
              <c:f>CleanPassengerData!$T$3:$T$16</c:f>
              <c:numCache>
                <c:formatCode>d\-mmm;@</c:formatCode>
                <c:ptCount val="14"/>
                <c:pt idx="0">
                  <c:v>42125</c:v>
                </c:pt>
                <c:pt idx="1">
                  <c:v>42128</c:v>
                </c:pt>
                <c:pt idx="2">
                  <c:v>42129</c:v>
                </c:pt>
                <c:pt idx="3">
                  <c:v>42132</c:v>
                </c:pt>
                <c:pt idx="4">
                  <c:v>42135</c:v>
                </c:pt>
                <c:pt idx="5">
                  <c:v>42136</c:v>
                </c:pt>
                <c:pt idx="6">
                  <c:v>42137</c:v>
                </c:pt>
                <c:pt idx="7">
                  <c:v>42138</c:v>
                </c:pt>
                <c:pt idx="8">
                  <c:v>42139</c:v>
                </c:pt>
                <c:pt idx="9">
                  <c:v>42142</c:v>
                </c:pt>
                <c:pt idx="10">
                  <c:v>42143</c:v>
                </c:pt>
                <c:pt idx="11">
                  <c:v>42144</c:v>
                </c:pt>
                <c:pt idx="12">
                  <c:v>42145</c:v>
                </c:pt>
                <c:pt idx="13">
                  <c:v>42146</c:v>
                </c:pt>
              </c:numCache>
            </c:numRef>
          </c:cat>
          <c:val>
            <c:numRef>
              <c:f>CleanPassengerData!$U$3:$U$16</c:f>
              <c:numCache>
                <c:formatCode>#,##0</c:formatCode>
                <c:ptCount val="14"/>
                <c:pt idx="0">
                  <c:v>251</c:v>
                </c:pt>
                <c:pt idx="1">
                  <c:v>227</c:v>
                </c:pt>
                <c:pt idx="2">
                  <c:v>243</c:v>
                </c:pt>
                <c:pt idx="3">
                  <c:v>212</c:v>
                </c:pt>
                <c:pt idx="4">
                  <c:v>256</c:v>
                </c:pt>
                <c:pt idx="5">
                  <c:v>273</c:v>
                </c:pt>
                <c:pt idx="6">
                  <c:v>268</c:v>
                </c:pt>
                <c:pt idx="7">
                  <c:v>288</c:v>
                </c:pt>
                <c:pt idx="8">
                  <c:v>231</c:v>
                </c:pt>
                <c:pt idx="9">
                  <c:v>247</c:v>
                </c:pt>
                <c:pt idx="10">
                  <c:v>299</c:v>
                </c:pt>
                <c:pt idx="11">
                  <c:v>234</c:v>
                </c:pt>
                <c:pt idx="12">
                  <c:v>238</c:v>
                </c:pt>
                <c:pt idx="13">
                  <c:v>239</c:v>
                </c:pt>
              </c:numCache>
            </c:numRef>
          </c:val>
          <c:smooth val="0"/>
        </c:ser>
        <c:ser>
          <c:idx val="1"/>
          <c:order val="1"/>
          <c:tx>
            <c:v>Detected Bluetooth Devices</c:v>
          </c:tx>
          <c:marker>
            <c:symbol val="none"/>
          </c:marker>
          <c:cat>
            <c:numRef>
              <c:f>CleanPassengerData!$T$3:$T$16</c:f>
              <c:numCache>
                <c:formatCode>d\-mmm;@</c:formatCode>
                <c:ptCount val="14"/>
                <c:pt idx="0">
                  <c:v>42125</c:v>
                </c:pt>
                <c:pt idx="1">
                  <c:v>42128</c:v>
                </c:pt>
                <c:pt idx="2">
                  <c:v>42129</c:v>
                </c:pt>
                <c:pt idx="3">
                  <c:v>42132</c:v>
                </c:pt>
                <c:pt idx="4">
                  <c:v>42135</c:v>
                </c:pt>
                <c:pt idx="5">
                  <c:v>42136</c:v>
                </c:pt>
                <c:pt idx="6">
                  <c:v>42137</c:v>
                </c:pt>
                <c:pt idx="7">
                  <c:v>42138</c:v>
                </c:pt>
                <c:pt idx="8">
                  <c:v>42139</c:v>
                </c:pt>
                <c:pt idx="9">
                  <c:v>42142</c:v>
                </c:pt>
                <c:pt idx="10">
                  <c:v>42143</c:v>
                </c:pt>
                <c:pt idx="11">
                  <c:v>42144</c:v>
                </c:pt>
                <c:pt idx="12">
                  <c:v>42145</c:v>
                </c:pt>
                <c:pt idx="13">
                  <c:v>42146</c:v>
                </c:pt>
              </c:numCache>
            </c:numRef>
          </c:cat>
          <c:val>
            <c:numRef>
              <c:f>CleanPassengerData!$W$3:$W$16</c:f>
              <c:numCache>
                <c:formatCode>General</c:formatCode>
                <c:ptCount val="14"/>
                <c:pt idx="0">
                  <c:v>75</c:v>
                </c:pt>
                <c:pt idx="1">
                  <c:v>18</c:v>
                </c:pt>
                <c:pt idx="2">
                  <c:v>48</c:v>
                </c:pt>
                <c:pt idx="3">
                  <c:v>21</c:v>
                </c:pt>
                <c:pt idx="4">
                  <c:v>38</c:v>
                </c:pt>
                <c:pt idx="5">
                  <c:v>62</c:v>
                </c:pt>
                <c:pt idx="6">
                  <c:v>48</c:v>
                </c:pt>
                <c:pt idx="7">
                  <c:v>70</c:v>
                </c:pt>
                <c:pt idx="8">
                  <c:v>49</c:v>
                </c:pt>
                <c:pt idx="9">
                  <c:v>42</c:v>
                </c:pt>
                <c:pt idx="10">
                  <c:v>54</c:v>
                </c:pt>
                <c:pt idx="11">
                  <c:v>49</c:v>
                </c:pt>
                <c:pt idx="12">
                  <c:v>63</c:v>
                </c:pt>
                <c:pt idx="13">
                  <c:v>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07328"/>
        <c:axId val="1909120"/>
      </c:lineChart>
      <c:dateAx>
        <c:axId val="1907328"/>
        <c:scaling>
          <c:orientation val="minMax"/>
        </c:scaling>
        <c:delete val="0"/>
        <c:axPos val="b"/>
        <c:numFmt formatCode="d\-mmm;@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09120"/>
        <c:crosses val="autoZero"/>
        <c:auto val="1"/>
        <c:lblOffset val="100"/>
        <c:baseTimeUnit val="days"/>
      </c:dateAx>
      <c:valAx>
        <c:axId val="190912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907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6043852925463965"/>
          <c:y val="0.44209528893634065"/>
          <c:w val="0.32212377536966297"/>
          <c:h val="0.14421804585747536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09D8F-01C5-4139-B212-D0CD09AC882A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074E7-3CF9-4718-931A-8994D2CED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33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latin typeface="Arial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922338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5AFEE744-3C22-4AF5-A8F7-0B69F658255E}" type="slidenum">
              <a:rPr lang="en-US" altLang="zh-CN" sz="1200">
                <a:latin typeface="Arial" charset="0"/>
              </a:rPr>
              <a:pPr eaLnBrk="1" hangingPunct="1"/>
              <a:t>1</a:t>
            </a:fld>
            <a:endParaRPr lang="en-US" altLang="zh-CN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074E7-3CF9-4718-931A-8994D2CED6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05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074E7-3CF9-4718-931A-8994D2CED6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2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D074E7-3CF9-4718-931A-8994D2CED6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9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752600" cy="4876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/>
            <a:endParaRPr lang="en-US" altLang="zh-CN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3505200"/>
            <a:ext cx="8763000" cy="2438400"/>
            <a:chOff x="0" y="2208"/>
            <a:chExt cx="5520" cy="1536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624" y="2208"/>
              <a:ext cx="4896" cy="15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zh-CN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white">
            <a:xfrm>
              <a:off x="654" y="2352"/>
              <a:ext cx="4818" cy="1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zh-CN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3072"/>
              <a:ext cx="624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35000" y="685800"/>
            <a:ext cx="8077200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273800" y="533400"/>
            <a:ext cx="24384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/>
            <a:endParaRPr lang="en-US" altLang="zh-CN"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11" name="Picture 15" descr="30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00800"/>
            <a:ext cx="670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26175"/>
            <a:ext cx="2286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221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14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47A4E-50C9-42EB-88FE-96B0B1D7AF4D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0F7D0-9466-4ADB-B34A-DBC832C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2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47A4E-50C9-42EB-88FE-96B0B1D7AF4D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0F7D0-9466-4ADB-B34A-DBC832C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99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017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47A4E-50C9-42EB-88FE-96B0B1D7AF4D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0F7D0-9466-4ADB-B34A-DBC832C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97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752600" cy="4876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/>
            <a:endParaRPr lang="en-US" altLang="zh-CN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3505200"/>
            <a:ext cx="8763000" cy="2438400"/>
            <a:chOff x="0" y="2208"/>
            <a:chExt cx="5520" cy="1536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ltGray">
            <a:xfrm>
              <a:off x="624" y="2208"/>
              <a:ext cx="4896" cy="153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zh-CN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white">
            <a:xfrm>
              <a:off x="654" y="2352"/>
              <a:ext cx="4818" cy="13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algn="ctr" eaLnBrk="1" hangingPunct="1"/>
              <a:endParaRPr lang="en-US" altLang="zh-CN">
                <a:latin typeface="Times New Roman" pitchFamily="18" charset="0"/>
                <a:ea typeface="宋体" pitchFamily="2" charset="-122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0" y="3072"/>
              <a:ext cx="624" cy="0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635000" y="685800"/>
            <a:ext cx="8077200" cy="0"/>
          </a:xfrm>
          <a:prstGeom prst="line">
            <a:avLst/>
          </a:prstGeom>
          <a:noFill/>
          <a:ln w="444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6273800" y="533400"/>
            <a:ext cx="2438400" cy="304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/>
            <a:endParaRPr lang="en-US" altLang="zh-CN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22217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2218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02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ED8ED-7029-48EA-A859-D46423850F6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08840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65653-D55E-418C-85BF-ABE1E7B2996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54518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BD86C-D1DE-419A-B03B-DE38771DD14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23875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232ABC-04E5-4650-BD84-66FD32D62E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89562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06F9DE-C640-4B5D-8111-7584237AEBE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67293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7551E-5E6C-44BA-B921-904FAA45AA1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4997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47A4E-50C9-42EB-88FE-96B0B1D7AF4D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0F7D0-9466-4ADB-B34A-DBC832C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905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3823E2-3D59-40DF-810A-52F5780B22B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05201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ED8403-CCBF-4B53-9FE2-D6BDAF91CD4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0702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E267B-4634-48EC-A262-97936558BBF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94571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2DFE2-0990-4B45-8709-968FD48274F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0495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0175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600200"/>
            <a:ext cx="7772400" cy="45307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C716E2-F525-40B7-9B3B-C36BEE58C84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442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47A4E-50C9-42EB-88FE-96B0B1D7AF4D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0F7D0-9466-4ADB-B34A-DBC832C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21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47A4E-50C9-42EB-88FE-96B0B1D7AF4D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0F7D0-9466-4ADB-B34A-DBC832C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9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47A4E-50C9-42EB-88FE-96B0B1D7AF4D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0F7D0-9466-4ADB-B34A-DBC832C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503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47A4E-50C9-42EB-88FE-96B0B1D7AF4D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0F7D0-9466-4ADB-B34A-DBC832C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6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47A4E-50C9-42EB-88FE-96B0B1D7AF4D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0F7D0-9466-4ADB-B34A-DBC832C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2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47A4E-50C9-42EB-88FE-96B0B1D7AF4D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0F7D0-9466-4ADB-B34A-DBC832C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5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D47A4E-50C9-42EB-88FE-96B0B1D7AF4D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0F7D0-9466-4ADB-B34A-DBC832CCC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7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宋体" pitchFamily="2" charset="-122"/>
              </a:defRPr>
            </a:lvl1pPr>
          </a:lstStyle>
          <a:p>
            <a:fld id="{46D47A4E-50C9-42EB-88FE-96B0B1D7AF4D}" type="datetimeFigureOut">
              <a:rPr lang="en-US" smtClean="0"/>
              <a:t>7/17/2015</a:t>
            </a:fld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宋体" pitchFamily="2" charset="-122"/>
              </a:defRPr>
            </a:lvl1pPr>
          </a:lstStyle>
          <a:p>
            <a:endParaRPr lang="en-US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152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宋体" pitchFamily="2" charset="-122"/>
              </a:defRPr>
            </a:lvl1pPr>
          </a:lstStyle>
          <a:p>
            <a:fld id="{02A0F7D0-9466-4ADB-B34A-DBC832CCC8EC}" type="slidenum">
              <a:rPr lang="en-US" smtClean="0"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/>
            <a:endParaRPr lang="en-US" altLang="zh-CN" sz="1800">
              <a:latin typeface="Arial" charset="0"/>
              <a:ea typeface="宋体" pitchFamily="2" charset="-122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304800" y="1371600"/>
            <a:ext cx="8686800" cy="152400"/>
          </a:xfrm>
          <a:prstGeom prst="rect">
            <a:avLst/>
          </a:pr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endParaRPr lang="en-US" altLang="zh-CN">
              <a:ea typeface="宋体" pitchFamily="2" charset="-122"/>
            </a:endParaRPr>
          </a:p>
        </p:txBody>
      </p:sp>
      <p:pic>
        <p:nvPicPr>
          <p:cNvPr id="1034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289675"/>
            <a:ext cx="20574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152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宋体" pitchFamily="2" charset="-122"/>
              </a:defRPr>
            </a:lvl1pPr>
          </a:lstStyle>
          <a:p>
            <a:fld id="{45222C71-FF13-4AD1-B91C-6F37D85EB1F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/>
            <a:endParaRPr lang="en-US" altLang="zh-CN" sz="1800">
              <a:latin typeface="Arial" charset="0"/>
              <a:ea typeface="宋体" pitchFamily="2" charset="-122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304800" y="1371600"/>
            <a:ext cx="8686800" cy="152400"/>
          </a:xfrm>
          <a:prstGeom prst="rect">
            <a:avLst/>
          </a:prstGeom>
          <a:gradFill rotWithShape="1">
            <a:gsLst>
              <a:gs pos="0">
                <a:srgbClr val="762F00"/>
              </a:gs>
              <a:gs pos="50000">
                <a:srgbClr val="FF6600"/>
              </a:gs>
              <a:gs pos="100000">
                <a:srgbClr val="762F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endParaRPr lang="en-US" altLang="zh-CN">
              <a:ea typeface="宋体" pitchFamily="2" charset="-122"/>
            </a:endParaRP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 rot="10800000">
            <a:off x="133350" y="4011613"/>
            <a:ext cx="430213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1600" smtClean="0">
                <a:latin typeface="Arial" charset="0"/>
                <a:ea typeface="宋体" pitchFamily="2" charset="-122"/>
              </a:rPr>
              <a:t>90</a:t>
            </a:r>
            <a:r>
              <a:rPr lang="en-US" altLang="zh-CN" sz="1600" baseline="30000" smtClean="0">
                <a:latin typeface="Arial" charset="0"/>
                <a:ea typeface="宋体" pitchFamily="2" charset="-122"/>
              </a:rPr>
              <a:t>th</a:t>
            </a:r>
            <a:r>
              <a:rPr lang="en-US" altLang="zh-CN" sz="1600" smtClean="0">
                <a:latin typeface="Arial" charset="0"/>
                <a:ea typeface="宋体" pitchFamily="2" charset="-122"/>
              </a:rPr>
              <a:t> TRB, January, 2010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26175"/>
            <a:ext cx="2286000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5" descr="300_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7325"/>
            <a:ext cx="67056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altLang="zh-CN" sz="4000" b="1" dirty="0" smtClean="0">
                <a:ea typeface="宋体" pitchFamily="2" charset="-122"/>
              </a:rPr>
              <a:t>MAC Address Sensing for Multi-modal Data Collection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733800"/>
            <a:ext cx="7620000" cy="2209800"/>
          </a:xfrm>
        </p:spPr>
        <p:txBody>
          <a:bodyPr/>
          <a:lstStyle/>
          <a:p>
            <a:pPr eaLnBrk="1" hangingPunct="1"/>
            <a:r>
              <a:rPr lang="en-US" altLang="zh-CN" sz="2400" dirty="0" smtClean="0">
                <a:ea typeface="宋体" pitchFamily="2" charset="-122"/>
              </a:rPr>
              <a:t>University of Washington STAR Lab</a:t>
            </a:r>
          </a:p>
          <a:p>
            <a:pPr eaLnBrk="1" hangingPunct="1"/>
            <a:r>
              <a:rPr lang="en-US" altLang="zh-CN" sz="2400" dirty="0" smtClean="0">
                <a:ea typeface="宋体" pitchFamily="2" charset="-122"/>
              </a:rPr>
              <a:t>July 17</a:t>
            </a:r>
            <a:r>
              <a:rPr lang="en-US" altLang="zh-CN" sz="2400" baseline="30000" dirty="0" smtClean="0">
                <a:ea typeface="宋体" pitchFamily="2" charset="-122"/>
              </a:rPr>
              <a:t>th</a:t>
            </a:r>
            <a:r>
              <a:rPr lang="en-US" altLang="zh-CN" sz="2400" dirty="0" smtClean="0">
                <a:ea typeface="宋体" pitchFamily="2" charset="-122"/>
              </a:rPr>
              <a:t>, 2015</a:t>
            </a:r>
          </a:p>
          <a:p>
            <a:pPr eaLnBrk="1" hangingPunct="1"/>
            <a:endParaRPr lang="en-US" altLang="zh-CN" sz="18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0072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About 1 in 5 Detected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033418"/>
              </p:ext>
            </p:extLst>
          </p:nvPr>
        </p:nvGraphicFramePr>
        <p:xfrm>
          <a:off x="546100" y="1905000"/>
          <a:ext cx="8610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1524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Actual vs. Detected Passengers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030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OD Matrices</a:t>
            </a:r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81200"/>
            <a:ext cx="8229600" cy="18076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953000"/>
            <a:ext cx="579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Is This the Actual O/D Matrix?</a:t>
            </a:r>
            <a:endParaRPr lang="en-US" sz="2800" b="1" dirty="0"/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609600" y="4407932"/>
            <a:ext cx="8229600" cy="18105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1569998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Estimated OD matrix from Wi-Fi detections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0900" y="4013200"/>
            <a:ext cx="588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Estimated OD matrix from Bluetooth detections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243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</a:t>
            </a:r>
            <a:r>
              <a:rPr lang="en-US" smtClean="0"/>
              <a:t>Device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8736"/>
            <a:ext cx="7772400" cy="4910664"/>
          </a:xfrm>
          <a:ln>
            <a:noFill/>
          </a:ln>
        </p:spPr>
        <p:txBody>
          <a:bodyPr/>
          <a:lstStyle/>
          <a:p>
            <a:r>
              <a:rPr lang="en-US" dirty="0" smtClean="0"/>
              <a:t>Devices that are equipped with Bluetooth or Wi-Fi have a unique MAC address</a:t>
            </a:r>
          </a:p>
          <a:p>
            <a:pPr lvl="1"/>
            <a:r>
              <a:rPr lang="en-US" dirty="0" smtClean="0"/>
              <a:t>MAC address only broadcasted if device is “discoverable</a:t>
            </a:r>
          </a:p>
          <a:p>
            <a:pPr lvl="1"/>
            <a:endParaRPr lang="en-US" sz="1400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Detectors scan all </a:t>
            </a:r>
            <a:r>
              <a:rPr lang="en-US" dirty="0" smtClean="0"/>
              <a:t>Bluetooth or Wi-Fi </a:t>
            </a:r>
            <a:r>
              <a:rPr lang="en-US" dirty="0" smtClean="0"/>
              <a:t>frequencies for devices</a:t>
            </a:r>
          </a:p>
          <a:p>
            <a:r>
              <a:rPr lang="en-US" dirty="0" smtClean="0"/>
              <a:t>Portable, inexpensive</a:t>
            </a:r>
          </a:p>
        </p:txBody>
      </p:sp>
      <p:grpSp>
        <p:nvGrpSpPr>
          <p:cNvPr id="4" name="Group 3"/>
          <p:cNvGrpSpPr/>
          <p:nvPr/>
        </p:nvGrpSpPr>
        <p:grpSpPr>
          <a:xfrm rot="3622066">
            <a:off x="8308788" y="-533400"/>
            <a:ext cx="1079790" cy="1066800"/>
            <a:chOff x="6654510" y="114300"/>
            <a:chExt cx="1079790" cy="1066800"/>
          </a:xfrm>
        </p:grpSpPr>
        <p:sp>
          <p:nvSpPr>
            <p:cNvPr id="5" name="Arc 4"/>
            <p:cNvSpPr/>
            <p:nvPr/>
          </p:nvSpPr>
          <p:spPr>
            <a:xfrm>
              <a:off x="6768810" y="228600"/>
              <a:ext cx="851190" cy="8382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Arc 5"/>
            <p:cNvSpPr/>
            <p:nvPr/>
          </p:nvSpPr>
          <p:spPr>
            <a:xfrm>
              <a:off x="6654510" y="114300"/>
              <a:ext cx="1079790" cy="10668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Arc 6"/>
            <p:cNvSpPr/>
            <p:nvPr/>
          </p:nvSpPr>
          <p:spPr>
            <a:xfrm>
              <a:off x="6934200" y="367145"/>
              <a:ext cx="565869" cy="547255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http://cdn.gottabemobile.com/wp-content/uploads/Galaxy-S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92" y="3515804"/>
            <a:ext cx="2340428" cy="163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 rot="3010487">
            <a:off x="3193190" y="3574666"/>
            <a:ext cx="1079790" cy="1066800"/>
            <a:chOff x="6654510" y="114300"/>
            <a:chExt cx="1079790" cy="1066800"/>
          </a:xfrm>
        </p:grpSpPr>
        <p:sp>
          <p:nvSpPr>
            <p:cNvPr id="11" name="Arc 10"/>
            <p:cNvSpPr/>
            <p:nvPr/>
          </p:nvSpPr>
          <p:spPr>
            <a:xfrm>
              <a:off x="6768810" y="228600"/>
              <a:ext cx="851190" cy="838200"/>
            </a:xfrm>
            <a:prstGeom prst="arc">
              <a:avLst/>
            </a:prstGeom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Arc 11"/>
            <p:cNvSpPr/>
            <p:nvPr/>
          </p:nvSpPr>
          <p:spPr>
            <a:xfrm>
              <a:off x="6654510" y="114300"/>
              <a:ext cx="1079790" cy="1066800"/>
            </a:xfrm>
            <a:prstGeom prst="arc">
              <a:avLst/>
            </a:prstGeom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c 12"/>
            <p:cNvSpPr/>
            <p:nvPr/>
          </p:nvSpPr>
          <p:spPr>
            <a:xfrm>
              <a:off x="6934200" y="367145"/>
              <a:ext cx="565869" cy="547255"/>
            </a:xfrm>
            <a:prstGeom prst="arc">
              <a:avLst/>
            </a:prstGeom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8" name="Picture 4" descr="http://www.tecnoadicto.net/blog/wp-content/uploads/2013/06/fitbit-flex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96" y="3858063"/>
            <a:ext cx="1118802" cy="111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 rot="3010487">
            <a:off x="1540521" y="3361923"/>
            <a:ext cx="1079790" cy="1066800"/>
            <a:chOff x="6654510" y="114300"/>
            <a:chExt cx="1079790" cy="1066800"/>
          </a:xfrm>
        </p:grpSpPr>
        <p:sp>
          <p:nvSpPr>
            <p:cNvPr id="20" name="Arc 19"/>
            <p:cNvSpPr/>
            <p:nvPr/>
          </p:nvSpPr>
          <p:spPr>
            <a:xfrm>
              <a:off x="6768810" y="228600"/>
              <a:ext cx="851190" cy="838200"/>
            </a:xfrm>
            <a:prstGeom prst="arc">
              <a:avLst/>
            </a:prstGeom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c 20"/>
            <p:cNvSpPr/>
            <p:nvPr/>
          </p:nvSpPr>
          <p:spPr>
            <a:xfrm>
              <a:off x="6654510" y="114300"/>
              <a:ext cx="1079790" cy="1066800"/>
            </a:xfrm>
            <a:prstGeom prst="arc">
              <a:avLst/>
            </a:prstGeom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Arc 21"/>
            <p:cNvSpPr/>
            <p:nvPr/>
          </p:nvSpPr>
          <p:spPr>
            <a:xfrm>
              <a:off x="6934200" y="367145"/>
              <a:ext cx="565869" cy="547255"/>
            </a:xfrm>
            <a:prstGeom prst="arc">
              <a:avLst/>
            </a:prstGeom>
            <a:ln>
              <a:solidFill>
                <a:schemeClr val="accent4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 rot="3010487">
            <a:off x="5590556" y="3437680"/>
            <a:ext cx="1079790" cy="1066800"/>
            <a:chOff x="6654510" y="114300"/>
            <a:chExt cx="1079790" cy="1066800"/>
          </a:xfrm>
        </p:grpSpPr>
        <p:sp>
          <p:nvSpPr>
            <p:cNvPr id="25" name="Arc 24"/>
            <p:cNvSpPr/>
            <p:nvPr/>
          </p:nvSpPr>
          <p:spPr>
            <a:xfrm>
              <a:off x="6768810" y="228600"/>
              <a:ext cx="851190" cy="838200"/>
            </a:xfrm>
            <a:prstGeom prst="arc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Arc 25"/>
            <p:cNvSpPr/>
            <p:nvPr/>
          </p:nvSpPr>
          <p:spPr>
            <a:xfrm>
              <a:off x="6654510" y="114300"/>
              <a:ext cx="1079790" cy="1066800"/>
            </a:xfrm>
            <a:prstGeom prst="arc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Arc 26"/>
            <p:cNvSpPr/>
            <p:nvPr/>
          </p:nvSpPr>
          <p:spPr>
            <a:xfrm>
              <a:off x="6934200" y="367145"/>
              <a:ext cx="565869" cy="547255"/>
            </a:xfrm>
            <a:prstGeom prst="arc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32" name="Picture 8" descr="http://www.midnightbox.com/mas_assets/full/10009538-2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5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341" y="3971080"/>
            <a:ext cx="1141517" cy="114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 rot="3010487">
            <a:off x="7198779" y="3648598"/>
            <a:ext cx="1079790" cy="1066800"/>
            <a:chOff x="6654510" y="114300"/>
            <a:chExt cx="1079790" cy="1066800"/>
          </a:xfrm>
        </p:grpSpPr>
        <p:sp>
          <p:nvSpPr>
            <p:cNvPr id="30" name="Arc 29"/>
            <p:cNvSpPr/>
            <p:nvPr/>
          </p:nvSpPr>
          <p:spPr>
            <a:xfrm>
              <a:off x="6768810" y="228600"/>
              <a:ext cx="851190" cy="838200"/>
            </a:xfrm>
            <a:prstGeom prst="arc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Arc 30"/>
            <p:cNvSpPr/>
            <p:nvPr/>
          </p:nvSpPr>
          <p:spPr>
            <a:xfrm>
              <a:off x="6654510" y="114300"/>
              <a:ext cx="1079790" cy="1066800"/>
            </a:xfrm>
            <a:prstGeom prst="arc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Arc 31"/>
            <p:cNvSpPr/>
            <p:nvPr/>
          </p:nvSpPr>
          <p:spPr>
            <a:xfrm>
              <a:off x="6934200" y="367145"/>
              <a:ext cx="565869" cy="547255"/>
            </a:xfrm>
            <a:prstGeom prst="arc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8" name="Picture 27" descr="http://cdn.gamerant.com/wp-content/uploads/Surface-Pro-3.jpg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6914" l="0" r="91250">
                        <a14:foregroundMark x1="51111" y1="17407" x2="65069" y2="54691"/>
                        <a14:foregroundMark x1="49514" y1="36173" x2="56875" y2="57160"/>
                        <a14:foregroundMark x1="73056" y1="22716" x2="67639" y2="55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37" y="3660397"/>
            <a:ext cx="2441991" cy="13736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37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Vehicle Travel Times</a:t>
            </a:r>
          </a:p>
          <a:p>
            <a:r>
              <a:rPr lang="en-US" sz="2400" dirty="0" smtClean="0"/>
              <a:t>Pedestrian </a:t>
            </a:r>
            <a:r>
              <a:rPr lang="en-US" sz="2400" dirty="0"/>
              <a:t>Travel </a:t>
            </a:r>
            <a:r>
              <a:rPr lang="en-US" sz="2400" dirty="0" smtClean="0"/>
              <a:t>Times and Routes</a:t>
            </a:r>
          </a:p>
          <a:p>
            <a:r>
              <a:rPr lang="en-US" sz="2400" dirty="0" smtClean="0"/>
              <a:t>Wait Times at Bus Stops</a:t>
            </a:r>
          </a:p>
          <a:p>
            <a:endParaRPr lang="en-US" dirty="0"/>
          </a:p>
        </p:txBody>
      </p:sp>
      <p:pic>
        <p:nvPicPr>
          <p:cNvPr id="4098" name="Picture 2" descr="http://www.citygridmedia.com/developer/wp-content/uploads/2012/03/waiting-for-the-b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024726"/>
            <a:ext cx="2667000" cy="172861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35934" y="3870359"/>
            <a:ext cx="3476738" cy="22334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"/>
          <a:stretch/>
        </p:blipFill>
        <p:spPr bwMode="auto">
          <a:xfrm>
            <a:off x="838200" y="3222313"/>
            <a:ext cx="2667000" cy="169601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 descr="http://media.treehugger.com/assets/images/2011/10/uk-supermarket-aisle-tesco-greener-phot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63521"/>
            <a:ext cx="2831799" cy="15913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835319" y="3505200"/>
            <a:ext cx="332040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400" kern="0" dirty="0" smtClean="0"/>
              <a:t>Many Future Possibilities!</a:t>
            </a:r>
          </a:p>
          <a:p>
            <a:pPr algn="ctr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0692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Application: Determining Bus Ridership and O-D Information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6788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6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600" i="1" dirty="0" smtClean="0"/>
          </a:p>
          <a:p>
            <a:r>
              <a:rPr lang="en-US" b="1" dirty="0" smtClean="0"/>
              <a:t>What Did We Do?</a:t>
            </a:r>
          </a:p>
          <a:p>
            <a:pPr lvl="1"/>
            <a:r>
              <a:rPr lang="en-US" dirty="0" smtClean="0"/>
              <a:t>Installed Bluetooth and Wi-Fi Sensors on 10 university transit vehicles</a:t>
            </a:r>
          </a:p>
          <a:p>
            <a:pPr lvl="1"/>
            <a:r>
              <a:rPr lang="en-US" dirty="0" smtClean="0"/>
              <a:t>Installed static sensors at 4 stops </a:t>
            </a:r>
          </a:p>
          <a:p>
            <a:pPr lvl="1"/>
            <a:r>
              <a:rPr lang="en-US" dirty="0" smtClean="0"/>
              <a:t>Bus Data collected from 4/27/2015 -&gt; 6/08/2015</a:t>
            </a:r>
          </a:p>
          <a:p>
            <a:pPr lvl="1"/>
            <a:r>
              <a:rPr lang="en-US" dirty="0" smtClean="0"/>
              <a:t>Multiple non-continuous </a:t>
            </a:r>
            <a:r>
              <a:rPr lang="en-US" dirty="0"/>
              <a:t>d</a:t>
            </a:r>
            <a:r>
              <a:rPr lang="en-US" dirty="0" smtClean="0"/>
              <a:t>ays of static </a:t>
            </a:r>
            <a:r>
              <a:rPr lang="en-US" dirty="0"/>
              <a:t>d</a:t>
            </a:r>
            <a:r>
              <a:rPr lang="en-US" dirty="0" smtClean="0"/>
              <a:t>ata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864236"/>
            <a:ext cx="883666" cy="45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5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	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76400"/>
            <a:ext cx="3657600" cy="2538898"/>
          </a:xfrm>
          <a:prstGeom prst="rect">
            <a:avLst/>
          </a:prstGeom>
          <a:noFill/>
          <a:ln>
            <a:noFill/>
          </a:ln>
          <a:effectLst>
            <a:outerShdw blurRad="50800" dist="50800" dir="57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9937"/>
            <a:ext cx="4822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42791" y="2438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Onboard Sensor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5146674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Static Sensor at Bus stop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8231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Description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345024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5400" y="5985112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eUWTS</a:t>
            </a:r>
            <a:r>
              <a:rPr lang="en-US" b="1" dirty="0" smtClean="0"/>
              <a:t> </a:t>
            </a:r>
            <a:r>
              <a:rPr lang="en-US" b="1" dirty="0"/>
              <a:t>transit routes (UWTS, 2015)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559554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a) South Lake Union Shuttle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11700" y="559554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b) Health Science Express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32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291" y="1505204"/>
            <a:ext cx="4131018" cy="534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81300" y="6000065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Raw Bluetooth detections </a:t>
            </a:r>
            <a:r>
              <a:rPr lang="en-US" b="1" dirty="0"/>
              <a:t>onboard Bus #</a:t>
            </a:r>
            <a:r>
              <a:rPr lang="en-US" b="1" dirty="0" smtClean="0"/>
              <a:t>592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10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57400"/>
            <a:ext cx="4232872" cy="46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413000" y="160328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Bluetooth data origins and destinations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099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2_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2_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2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Layers">
  <a:themeElements>
    <a:clrScheme name="2_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2_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2_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631</TotalTime>
  <Words>199</Words>
  <Application>Microsoft Office PowerPoint</Application>
  <PresentationFormat>On-screen Show (4:3)</PresentationFormat>
  <Paragraphs>46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Theme1</vt:lpstr>
      <vt:lpstr>3_Layers</vt:lpstr>
      <vt:lpstr>MAC Address Sensing for Multi-modal Data Collection</vt:lpstr>
      <vt:lpstr>Mobile Device Detection</vt:lpstr>
      <vt:lpstr>Previous Applications</vt:lpstr>
      <vt:lpstr>Current Application: Determining Bus Ridership and O-D Information</vt:lpstr>
      <vt:lpstr>Project Description</vt:lpstr>
      <vt:lpstr>Project Description </vt:lpstr>
      <vt:lpstr>Project Description</vt:lpstr>
      <vt:lpstr>Data</vt:lpstr>
      <vt:lpstr>Data</vt:lpstr>
      <vt:lpstr>Results: About 1 in 5 Detected</vt:lpstr>
      <vt:lpstr>Estimated OD Matrices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 Data Study Analysis</dc:title>
  <dc:creator>Matt D</dc:creator>
  <cp:lastModifiedBy>Ben Wright</cp:lastModifiedBy>
  <cp:revision>53</cp:revision>
  <dcterms:created xsi:type="dcterms:W3CDTF">2015-04-17T20:12:38Z</dcterms:created>
  <dcterms:modified xsi:type="dcterms:W3CDTF">2015-07-17T18:01:39Z</dcterms:modified>
</cp:coreProperties>
</file>