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58" r:id="rId5"/>
    <p:sldId id="259" r:id="rId6"/>
    <p:sldId id="260" r:id="rId7"/>
    <p:sldId id="263" r:id="rId8"/>
    <p:sldId id="264" r:id="rId9"/>
    <p:sldId id="266" r:id="rId10"/>
    <p:sldId id="269" r:id="rId11"/>
    <p:sldId id="267" r:id="rId12"/>
    <p:sldId id="268" r:id="rId13"/>
    <p:sldId id="270" r:id="rId14"/>
    <p:sldId id="271" r:id="rId15"/>
    <p:sldId id="272" r:id="rId16"/>
    <p:sldId id="273" r:id="rId17"/>
    <p:sldId id="274" r:id="rId18"/>
    <p:sldId id="276"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0"/>
    <p:restoredTop sz="96327"/>
  </p:normalViewPr>
  <p:slideViewPr>
    <p:cSldViewPr snapToGrid="0">
      <p:cViewPr varScale="1">
        <p:scale>
          <a:sx n="128" d="100"/>
          <a:sy n="128" d="100"/>
        </p:scale>
        <p:origin x="17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17056-BAD4-81CF-1DA0-9EC18A7B3F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43B01A-5B2C-B280-B207-7214B88657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1DDF10-8F57-AF35-DF0E-652DCAFADCC5}"/>
              </a:ext>
            </a:extLst>
          </p:cNvPr>
          <p:cNvSpPr>
            <a:spLocks noGrp="1"/>
          </p:cNvSpPr>
          <p:nvPr>
            <p:ph type="dt" sz="half" idx="10"/>
          </p:nvPr>
        </p:nvSpPr>
        <p:spPr/>
        <p:txBody>
          <a:bodyPr/>
          <a:lstStyle/>
          <a:p>
            <a:fld id="{20670A97-6281-C342-85AD-303A0B5D5D81}" type="datetimeFigureOut">
              <a:rPr lang="en-US" smtClean="0"/>
              <a:t>1/25/24</a:t>
            </a:fld>
            <a:endParaRPr lang="en-US"/>
          </a:p>
        </p:txBody>
      </p:sp>
      <p:sp>
        <p:nvSpPr>
          <p:cNvPr id="5" name="Footer Placeholder 4">
            <a:extLst>
              <a:ext uri="{FF2B5EF4-FFF2-40B4-BE49-F238E27FC236}">
                <a16:creationId xmlns:a16="http://schemas.microsoft.com/office/drawing/2014/main" id="{401CA9A4-7916-ED00-7DBE-E715BDBF23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602957-DD85-F244-5530-0F7D7B1D1F36}"/>
              </a:ext>
            </a:extLst>
          </p:cNvPr>
          <p:cNvSpPr>
            <a:spLocks noGrp="1"/>
          </p:cNvSpPr>
          <p:nvPr>
            <p:ph type="sldNum" sz="quarter" idx="12"/>
          </p:nvPr>
        </p:nvSpPr>
        <p:spPr/>
        <p:txBody>
          <a:bodyPr/>
          <a:lstStyle/>
          <a:p>
            <a:fld id="{4B63E7BB-401D-4544-AA93-4C57144F6FB4}" type="slidenum">
              <a:rPr lang="en-US" smtClean="0"/>
              <a:t>‹#›</a:t>
            </a:fld>
            <a:endParaRPr lang="en-US"/>
          </a:p>
        </p:txBody>
      </p:sp>
    </p:spTree>
    <p:extLst>
      <p:ext uri="{BB962C8B-B14F-4D97-AF65-F5344CB8AC3E}">
        <p14:creationId xmlns:p14="http://schemas.microsoft.com/office/powerpoint/2010/main" val="2091547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A1943-20AF-9982-26A0-D4D9220D18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DFCE94-6E7F-B4D8-2D26-F1AE3C9D78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CEFA71-C0D8-308A-7618-AC3B839274DC}"/>
              </a:ext>
            </a:extLst>
          </p:cNvPr>
          <p:cNvSpPr>
            <a:spLocks noGrp="1"/>
          </p:cNvSpPr>
          <p:nvPr>
            <p:ph type="dt" sz="half" idx="10"/>
          </p:nvPr>
        </p:nvSpPr>
        <p:spPr/>
        <p:txBody>
          <a:bodyPr/>
          <a:lstStyle/>
          <a:p>
            <a:fld id="{20670A97-6281-C342-85AD-303A0B5D5D81}" type="datetimeFigureOut">
              <a:rPr lang="en-US" smtClean="0"/>
              <a:t>1/25/24</a:t>
            </a:fld>
            <a:endParaRPr lang="en-US"/>
          </a:p>
        </p:txBody>
      </p:sp>
      <p:sp>
        <p:nvSpPr>
          <p:cNvPr id="5" name="Footer Placeholder 4">
            <a:extLst>
              <a:ext uri="{FF2B5EF4-FFF2-40B4-BE49-F238E27FC236}">
                <a16:creationId xmlns:a16="http://schemas.microsoft.com/office/drawing/2014/main" id="{B447ED88-D59E-E11B-64FD-3E54A5072E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B00A7D-38CE-3023-B0BB-1021B9B3CB45}"/>
              </a:ext>
            </a:extLst>
          </p:cNvPr>
          <p:cNvSpPr>
            <a:spLocks noGrp="1"/>
          </p:cNvSpPr>
          <p:nvPr>
            <p:ph type="sldNum" sz="quarter" idx="12"/>
          </p:nvPr>
        </p:nvSpPr>
        <p:spPr/>
        <p:txBody>
          <a:bodyPr/>
          <a:lstStyle/>
          <a:p>
            <a:fld id="{4B63E7BB-401D-4544-AA93-4C57144F6FB4}" type="slidenum">
              <a:rPr lang="en-US" smtClean="0"/>
              <a:t>‹#›</a:t>
            </a:fld>
            <a:endParaRPr lang="en-US"/>
          </a:p>
        </p:txBody>
      </p:sp>
    </p:spTree>
    <p:extLst>
      <p:ext uri="{BB962C8B-B14F-4D97-AF65-F5344CB8AC3E}">
        <p14:creationId xmlns:p14="http://schemas.microsoft.com/office/powerpoint/2010/main" val="3599400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933F4C-5113-53A3-FF6C-E9FDC04AD5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23489D-9858-CB8F-E8D1-67A67967F8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71A19-6E57-7200-F9FC-484D576F755D}"/>
              </a:ext>
            </a:extLst>
          </p:cNvPr>
          <p:cNvSpPr>
            <a:spLocks noGrp="1"/>
          </p:cNvSpPr>
          <p:nvPr>
            <p:ph type="dt" sz="half" idx="10"/>
          </p:nvPr>
        </p:nvSpPr>
        <p:spPr/>
        <p:txBody>
          <a:bodyPr/>
          <a:lstStyle/>
          <a:p>
            <a:fld id="{20670A97-6281-C342-85AD-303A0B5D5D81}" type="datetimeFigureOut">
              <a:rPr lang="en-US" smtClean="0"/>
              <a:t>1/25/24</a:t>
            </a:fld>
            <a:endParaRPr lang="en-US"/>
          </a:p>
        </p:txBody>
      </p:sp>
      <p:sp>
        <p:nvSpPr>
          <p:cNvPr id="5" name="Footer Placeholder 4">
            <a:extLst>
              <a:ext uri="{FF2B5EF4-FFF2-40B4-BE49-F238E27FC236}">
                <a16:creationId xmlns:a16="http://schemas.microsoft.com/office/drawing/2014/main" id="{120D89E0-4411-7C39-BC8F-CB3C166AB3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7C318C-C5E1-E11D-DAF6-62BA6D5CD5CD}"/>
              </a:ext>
            </a:extLst>
          </p:cNvPr>
          <p:cNvSpPr>
            <a:spLocks noGrp="1"/>
          </p:cNvSpPr>
          <p:nvPr>
            <p:ph type="sldNum" sz="quarter" idx="12"/>
          </p:nvPr>
        </p:nvSpPr>
        <p:spPr/>
        <p:txBody>
          <a:bodyPr/>
          <a:lstStyle/>
          <a:p>
            <a:fld id="{4B63E7BB-401D-4544-AA93-4C57144F6FB4}" type="slidenum">
              <a:rPr lang="en-US" smtClean="0"/>
              <a:t>‹#›</a:t>
            </a:fld>
            <a:endParaRPr lang="en-US"/>
          </a:p>
        </p:txBody>
      </p:sp>
    </p:spTree>
    <p:extLst>
      <p:ext uri="{BB962C8B-B14F-4D97-AF65-F5344CB8AC3E}">
        <p14:creationId xmlns:p14="http://schemas.microsoft.com/office/powerpoint/2010/main" val="221347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F55B0-546D-5A73-DAD0-DC3DAAD9BF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73B6CC-B406-A0D0-3945-9C8B41FB65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923BA0-3A95-8E7B-E886-2BA6674B3364}"/>
              </a:ext>
            </a:extLst>
          </p:cNvPr>
          <p:cNvSpPr>
            <a:spLocks noGrp="1"/>
          </p:cNvSpPr>
          <p:nvPr>
            <p:ph type="dt" sz="half" idx="10"/>
          </p:nvPr>
        </p:nvSpPr>
        <p:spPr/>
        <p:txBody>
          <a:bodyPr/>
          <a:lstStyle/>
          <a:p>
            <a:fld id="{20670A97-6281-C342-85AD-303A0B5D5D81}" type="datetimeFigureOut">
              <a:rPr lang="en-US" smtClean="0"/>
              <a:t>1/25/24</a:t>
            </a:fld>
            <a:endParaRPr lang="en-US"/>
          </a:p>
        </p:txBody>
      </p:sp>
      <p:sp>
        <p:nvSpPr>
          <p:cNvPr id="5" name="Footer Placeholder 4">
            <a:extLst>
              <a:ext uri="{FF2B5EF4-FFF2-40B4-BE49-F238E27FC236}">
                <a16:creationId xmlns:a16="http://schemas.microsoft.com/office/drawing/2014/main" id="{11F60D61-916C-F2D7-7562-C802C7B0CC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631602-7239-C2EA-932A-AD70907E92C1}"/>
              </a:ext>
            </a:extLst>
          </p:cNvPr>
          <p:cNvSpPr>
            <a:spLocks noGrp="1"/>
          </p:cNvSpPr>
          <p:nvPr>
            <p:ph type="sldNum" sz="quarter" idx="12"/>
          </p:nvPr>
        </p:nvSpPr>
        <p:spPr/>
        <p:txBody>
          <a:bodyPr/>
          <a:lstStyle/>
          <a:p>
            <a:fld id="{4B63E7BB-401D-4544-AA93-4C57144F6FB4}" type="slidenum">
              <a:rPr lang="en-US" smtClean="0"/>
              <a:t>‹#›</a:t>
            </a:fld>
            <a:endParaRPr lang="en-US"/>
          </a:p>
        </p:txBody>
      </p:sp>
    </p:spTree>
    <p:extLst>
      <p:ext uri="{BB962C8B-B14F-4D97-AF65-F5344CB8AC3E}">
        <p14:creationId xmlns:p14="http://schemas.microsoft.com/office/powerpoint/2010/main" val="3914774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ED162-80BD-4247-910B-01BE697415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D0B6ED-AA9B-149B-16FB-C07C2AE740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38A61E-920F-1E6B-48DB-8E7F136EE4C2}"/>
              </a:ext>
            </a:extLst>
          </p:cNvPr>
          <p:cNvSpPr>
            <a:spLocks noGrp="1"/>
          </p:cNvSpPr>
          <p:nvPr>
            <p:ph type="dt" sz="half" idx="10"/>
          </p:nvPr>
        </p:nvSpPr>
        <p:spPr/>
        <p:txBody>
          <a:bodyPr/>
          <a:lstStyle/>
          <a:p>
            <a:fld id="{20670A97-6281-C342-85AD-303A0B5D5D81}" type="datetimeFigureOut">
              <a:rPr lang="en-US" smtClean="0"/>
              <a:t>1/25/24</a:t>
            </a:fld>
            <a:endParaRPr lang="en-US"/>
          </a:p>
        </p:txBody>
      </p:sp>
      <p:sp>
        <p:nvSpPr>
          <p:cNvPr id="5" name="Footer Placeholder 4">
            <a:extLst>
              <a:ext uri="{FF2B5EF4-FFF2-40B4-BE49-F238E27FC236}">
                <a16:creationId xmlns:a16="http://schemas.microsoft.com/office/drawing/2014/main" id="{B3B9A3E9-E035-3BD6-92BC-BF41B5D995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8C2630-83B0-DB63-5C2D-D1791BEB4125}"/>
              </a:ext>
            </a:extLst>
          </p:cNvPr>
          <p:cNvSpPr>
            <a:spLocks noGrp="1"/>
          </p:cNvSpPr>
          <p:nvPr>
            <p:ph type="sldNum" sz="quarter" idx="12"/>
          </p:nvPr>
        </p:nvSpPr>
        <p:spPr/>
        <p:txBody>
          <a:bodyPr/>
          <a:lstStyle/>
          <a:p>
            <a:fld id="{4B63E7BB-401D-4544-AA93-4C57144F6FB4}" type="slidenum">
              <a:rPr lang="en-US" smtClean="0"/>
              <a:t>‹#›</a:t>
            </a:fld>
            <a:endParaRPr lang="en-US"/>
          </a:p>
        </p:txBody>
      </p:sp>
    </p:spTree>
    <p:extLst>
      <p:ext uri="{BB962C8B-B14F-4D97-AF65-F5344CB8AC3E}">
        <p14:creationId xmlns:p14="http://schemas.microsoft.com/office/powerpoint/2010/main" val="1513258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0E22D-301A-204E-6675-6407D1A8AC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3B6518-7B65-21C1-736C-7B1EA7BD9C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900D37-ACA1-1D16-EF04-6FB483AFAC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0273E45-D218-8409-D09D-5F4EA0968798}"/>
              </a:ext>
            </a:extLst>
          </p:cNvPr>
          <p:cNvSpPr>
            <a:spLocks noGrp="1"/>
          </p:cNvSpPr>
          <p:nvPr>
            <p:ph type="dt" sz="half" idx="10"/>
          </p:nvPr>
        </p:nvSpPr>
        <p:spPr/>
        <p:txBody>
          <a:bodyPr/>
          <a:lstStyle/>
          <a:p>
            <a:fld id="{20670A97-6281-C342-85AD-303A0B5D5D81}" type="datetimeFigureOut">
              <a:rPr lang="en-US" smtClean="0"/>
              <a:t>1/25/24</a:t>
            </a:fld>
            <a:endParaRPr lang="en-US"/>
          </a:p>
        </p:txBody>
      </p:sp>
      <p:sp>
        <p:nvSpPr>
          <p:cNvPr id="6" name="Footer Placeholder 5">
            <a:extLst>
              <a:ext uri="{FF2B5EF4-FFF2-40B4-BE49-F238E27FC236}">
                <a16:creationId xmlns:a16="http://schemas.microsoft.com/office/drawing/2014/main" id="{D07F30C0-97C2-745D-DE56-B76066E4F3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1CC773-D5BE-3DB9-595D-EAA13D21287C}"/>
              </a:ext>
            </a:extLst>
          </p:cNvPr>
          <p:cNvSpPr>
            <a:spLocks noGrp="1"/>
          </p:cNvSpPr>
          <p:nvPr>
            <p:ph type="sldNum" sz="quarter" idx="12"/>
          </p:nvPr>
        </p:nvSpPr>
        <p:spPr/>
        <p:txBody>
          <a:bodyPr/>
          <a:lstStyle/>
          <a:p>
            <a:fld id="{4B63E7BB-401D-4544-AA93-4C57144F6FB4}" type="slidenum">
              <a:rPr lang="en-US" smtClean="0"/>
              <a:t>‹#›</a:t>
            </a:fld>
            <a:endParaRPr lang="en-US"/>
          </a:p>
        </p:txBody>
      </p:sp>
    </p:spTree>
    <p:extLst>
      <p:ext uri="{BB962C8B-B14F-4D97-AF65-F5344CB8AC3E}">
        <p14:creationId xmlns:p14="http://schemas.microsoft.com/office/powerpoint/2010/main" val="2768688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06174-FF62-A021-3453-7D1389F5C6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BF3430-23CC-B4B8-F089-49EA02F843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EA1968-B7C8-2236-05E2-D9B50570C1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20E52A-4A14-7B00-156C-11FFF67C15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6C4F32-168F-7BB4-0433-9CBD7BB1A5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A5A803-B020-2848-0147-C3F21D1A419C}"/>
              </a:ext>
            </a:extLst>
          </p:cNvPr>
          <p:cNvSpPr>
            <a:spLocks noGrp="1"/>
          </p:cNvSpPr>
          <p:nvPr>
            <p:ph type="dt" sz="half" idx="10"/>
          </p:nvPr>
        </p:nvSpPr>
        <p:spPr/>
        <p:txBody>
          <a:bodyPr/>
          <a:lstStyle/>
          <a:p>
            <a:fld id="{20670A97-6281-C342-85AD-303A0B5D5D81}" type="datetimeFigureOut">
              <a:rPr lang="en-US" smtClean="0"/>
              <a:t>1/25/24</a:t>
            </a:fld>
            <a:endParaRPr lang="en-US"/>
          </a:p>
        </p:txBody>
      </p:sp>
      <p:sp>
        <p:nvSpPr>
          <p:cNvPr id="8" name="Footer Placeholder 7">
            <a:extLst>
              <a:ext uri="{FF2B5EF4-FFF2-40B4-BE49-F238E27FC236}">
                <a16:creationId xmlns:a16="http://schemas.microsoft.com/office/drawing/2014/main" id="{D7272E8B-3DA0-44F0-16F6-738E9B5B6B6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636F56-2F15-9CEC-B0C0-E1697DBC3036}"/>
              </a:ext>
            </a:extLst>
          </p:cNvPr>
          <p:cNvSpPr>
            <a:spLocks noGrp="1"/>
          </p:cNvSpPr>
          <p:nvPr>
            <p:ph type="sldNum" sz="quarter" idx="12"/>
          </p:nvPr>
        </p:nvSpPr>
        <p:spPr/>
        <p:txBody>
          <a:bodyPr/>
          <a:lstStyle/>
          <a:p>
            <a:fld id="{4B63E7BB-401D-4544-AA93-4C57144F6FB4}" type="slidenum">
              <a:rPr lang="en-US" smtClean="0"/>
              <a:t>‹#›</a:t>
            </a:fld>
            <a:endParaRPr lang="en-US"/>
          </a:p>
        </p:txBody>
      </p:sp>
    </p:spTree>
    <p:extLst>
      <p:ext uri="{BB962C8B-B14F-4D97-AF65-F5344CB8AC3E}">
        <p14:creationId xmlns:p14="http://schemas.microsoft.com/office/powerpoint/2010/main" val="2747527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6BEAD-3141-F5C1-FC2D-2CF6FAB3C48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8BD319-EB0B-D3A1-2AE2-CC0FE2BDC01E}"/>
              </a:ext>
            </a:extLst>
          </p:cNvPr>
          <p:cNvSpPr>
            <a:spLocks noGrp="1"/>
          </p:cNvSpPr>
          <p:nvPr>
            <p:ph type="dt" sz="half" idx="10"/>
          </p:nvPr>
        </p:nvSpPr>
        <p:spPr/>
        <p:txBody>
          <a:bodyPr/>
          <a:lstStyle/>
          <a:p>
            <a:fld id="{20670A97-6281-C342-85AD-303A0B5D5D81}" type="datetimeFigureOut">
              <a:rPr lang="en-US" smtClean="0"/>
              <a:t>1/25/24</a:t>
            </a:fld>
            <a:endParaRPr lang="en-US"/>
          </a:p>
        </p:txBody>
      </p:sp>
      <p:sp>
        <p:nvSpPr>
          <p:cNvPr id="4" name="Footer Placeholder 3">
            <a:extLst>
              <a:ext uri="{FF2B5EF4-FFF2-40B4-BE49-F238E27FC236}">
                <a16:creationId xmlns:a16="http://schemas.microsoft.com/office/drawing/2014/main" id="{840191A5-8A4F-E566-5C58-CE12F5BED1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B6B37B-1EA7-BBFC-BFF2-E4FBB56C083A}"/>
              </a:ext>
            </a:extLst>
          </p:cNvPr>
          <p:cNvSpPr>
            <a:spLocks noGrp="1"/>
          </p:cNvSpPr>
          <p:nvPr>
            <p:ph type="sldNum" sz="quarter" idx="12"/>
          </p:nvPr>
        </p:nvSpPr>
        <p:spPr/>
        <p:txBody>
          <a:bodyPr/>
          <a:lstStyle/>
          <a:p>
            <a:fld id="{4B63E7BB-401D-4544-AA93-4C57144F6FB4}" type="slidenum">
              <a:rPr lang="en-US" smtClean="0"/>
              <a:t>‹#›</a:t>
            </a:fld>
            <a:endParaRPr lang="en-US"/>
          </a:p>
        </p:txBody>
      </p:sp>
    </p:spTree>
    <p:extLst>
      <p:ext uri="{BB962C8B-B14F-4D97-AF65-F5344CB8AC3E}">
        <p14:creationId xmlns:p14="http://schemas.microsoft.com/office/powerpoint/2010/main" val="3587537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56DA81-8909-09ED-D24E-FC333D3C4123}"/>
              </a:ext>
            </a:extLst>
          </p:cNvPr>
          <p:cNvSpPr>
            <a:spLocks noGrp="1"/>
          </p:cNvSpPr>
          <p:nvPr>
            <p:ph type="dt" sz="half" idx="10"/>
          </p:nvPr>
        </p:nvSpPr>
        <p:spPr/>
        <p:txBody>
          <a:bodyPr/>
          <a:lstStyle/>
          <a:p>
            <a:fld id="{20670A97-6281-C342-85AD-303A0B5D5D81}" type="datetimeFigureOut">
              <a:rPr lang="en-US" smtClean="0"/>
              <a:t>1/25/24</a:t>
            </a:fld>
            <a:endParaRPr lang="en-US"/>
          </a:p>
        </p:txBody>
      </p:sp>
      <p:sp>
        <p:nvSpPr>
          <p:cNvPr id="3" name="Footer Placeholder 2">
            <a:extLst>
              <a:ext uri="{FF2B5EF4-FFF2-40B4-BE49-F238E27FC236}">
                <a16:creationId xmlns:a16="http://schemas.microsoft.com/office/drawing/2014/main" id="{082D1534-751E-977E-BB94-38E7626852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79B420-A283-2BE4-95B1-C2D78A76FC8C}"/>
              </a:ext>
            </a:extLst>
          </p:cNvPr>
          <p:cNvSpPr>
            <a:spLocks noGrp="1"/>
          </p:cNvSpPr>
          <p:nvPr>
            <p:ph type="sldNum" sz="quarter" idx="12"/>
          </p:nvPr>
        </p:nvSpPr>
        <p:spPr/>
        <p:txBody>
          <a:bodyPr/>
          <a:lstStyle/>
          <a:p>
            <a:fld id="{4B63E7BB-401D-4544-AA93-4C57144F6FB4}" type="slidenum">
              <a:rPr lang="en-US" smtClean="0"/>
              <a:t>‹#›</a:t>
            </a:fld>
            <a:endParaRPr lang="en-US"/>
          </a:p>
        </p:txBody>
      </p:sp>
    </p:spTree>
    <p:extLst>
      <p:ext uri="{BB962C8B-B14F-4D97-AF65-F5344CB8AC3E}">
        <p14:creationId xmlns:p14="http://schemas.microsoft.com/office/powerpoint/2010/main" val="2218844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0B997-A5A0-BE73-80D2-3C232B188A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1800BA1-AA61-244B-D33C-3A1B88B35E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B08AB4-F281-8C6F-ECCB-9D394618D0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A6E632-D8A1-E399-81FE-3FC5DEDD45C8}"/>
              </a:ext>
            </a:extLst>
          </p:cNvPr>
          <p:cNvSpPr>
            <a:spLocks noGrp="1"/>
          </p:cNvSpPr>
          <p:nvPr>
            <p:ph type="dt" sz="half" idx="10"/>
          </p:nvPr>
        </p:nvSpPr>
        <p:spPr/>
        <p:txBody>
          <a:bodyPr/>
          <a:lstStyle/>
          <a:p>
            <a:fld id="{20670A97-6281-C342-85AD-303A0B5D5D81}" type="datetimeFigureOut">
              <a:rPr lang="en-US" smtClean="0"/>
              <a:t>1/25/24</a:t>
            </a:fld>
            <a:endParaRPr lang="en-US"/>
          </a:p>
        </p:txBody>
      </p:sp>
      <p:sp>
        <p:nvSpPr>
          <p:cNvPr id="6" name="Footer Placeholder 5">
            <a:extLst>
              <a:ext uri="{FF2B5EF4-FFF2-40B4-BE49-F238E27FC236}">
                <a16:creationId xmlns:a16="http://schemas.microsoft.com/office/drawing/2014/main" id="{3BDC44FC-EC79-13BB-8CDA-456AFDA7B3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9AB0F1-8403-9D09-553E-1916E4B656E3}"/>
              </a:ext>
            </a:extLst>
          </p:cNvPr>
          <p:cNvSpPr>
            <a:spLocks noGrp="1"/>
          </p:cNvSpPr>
          <p:nvPr>
            <p:ph type="sldNum" sz="quarter" idx="12"/>
          </p:nvPr>
        </p:nvSpPr>
        <p:spPr/>
        <p:txBody>
          <a:bodyPr/>
          <a:lstStyle/>
          <a:p>
            <a:fld id="{4B63E7BB-401D-4544-AA93-4C57144F6FB4}" type="slidenum">
              <a:rPr lang="en-US" smtClean="0"/>
              <a:t>‹#›</a:t>
            </a:fld>
            <a:endParaRPr lang="en-US"/>
          </a:p>
        </p:txBody>
      </p:sp>
    </p:spTree>
    <p:extLst>
      <p:ext uri="{BB962C8B-B14F-4D97-AF65-F5344CB8AC3E}">
        <p14:creationId xmlns:p14="http://schemas.microsoft.com/office/powerpoint/2010/main" val="2710623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78967-7D95-572B-25F9-53D07EB13F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AD7562-819B-3051-81A4-017A76BA9E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8536DC-6749-C509-B079-2C400944B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8FE20B-709A-68EA-6B24-78E09758D6C2}"/>
              </a:ext>
            </a:extLst>
          </p:cNvPr>
          <p:cNvSpPr>
            <a:spLocks noGrp="1"/>
          </p:cNvSpPr>
          <p:nvPr>
            <p:ph type="dt" sz="half" idx="10"/>
          </p:nvPr>
        </p:nvSpPr>
        <p:spPr/>
        <p:txBody>
          <a:bodyPr/>
          <a:lstStyle/>
          <a:p>
            <a:fld id="{20670A97-6281-C342-85AD-303A0B5D5D81}" type="datetimeFigureOut">
              <a:rPr lang="en-US" smtClean="0"/>
              <a:t>1/25/24</a:t>
            </a:fld>
            <a:endParaRPr lang="en-US"/>
          </a:p>
        </p:txBody>
      </p:sp>
      <p:sp>
        <p:nvSpPr>
          <p:cNvPr id="6" name="Footer Placeholder 5">
            <a:extLst>
              <a:ext uri="{FF2B5EF4-FFF2-40B4-BE49-F238E27FC236}">
                <a16:creationId xmlns:a16="http://schemas.microsoft.com/office/drawing/2014/main" id="{752C153B-D5B3-F524-B6F3-9CD0ACDC26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039A98-FFB3-7A82-BA86-467375A4EB9E}"/>
              </a:ext>
            </a:extLst>
          </p:cNvPr>
          <p:cNvSpPr>
            <a:spLocks noGrp="1"/>
          </p:cNvSpPr>
          <p:nvPr>
            <p:ph type="sldNum" sz="quarter" idx="12"/>
          </p:nvPr>
        </p:nvSpPr>
        <p:spPr/>
        <p:txBody>
          <a:bodyPr/>
          <a:lstStyle/>
          <a:p>
            <a:fld id="{4B63E7BB-401D-4544-AA93-4C57144F6FB4}" type="slidenum">
              <a:rPr lang="en-US" smtClean="0"/>
              <a:t>‹#›</a:t>
            </a:fld>
            <a:endParaRPr lang="en-US"/>
          </a:p>
        </p:txBody>
      </p:sp>
    </p:spTree>
    <p:extLst>
      <p:ext uri="{BB962C8B-B14F-4D97-AF65-F5344CB8AC3E}">
        <p14:creationId xmlns:p14="http://schemas.microsoft.com/office/powerpoint/2010/main" val="1234039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B82224-6361-910B-39EF-2B4A910912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274DD4-DF28-70B9-3BD0-A0EDD319E9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883C1F-F2BA-E130-94A7-6BFA1E6CBF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670A97-6281-C342-85AD-303A0B5D5D81}" type="datetimeFigureOut">
              <a:rPr lang="en-US" smtClean="0"/>
              <a:t>1/25/24</a:t>
            </a:fld>
            <a:endParaRPr lang="en-US"/>
          </a:p>
        </p:txBody>
      </p:sp>
      <p:sp>
        <p:nvSpPr>
          <p:cNvPr id="5" name="Footer Placeholder 4">
            <a:extLst>
              <a:ext uri="{FF2B5EF4-FFF2-40B4-BE49-F238E27FC236}">
                <a16:creationId xmlns:a16="http://schemas.microsoft.com/office/drawing/2014/main" id="{4BEF44FE-5E9D-F24F-52AD-BED9941590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2612B2-8400-EF0E-D54B-59AB1C622F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63E7BB-401D-4544-AA93-4C57144F6FB4}" type="slidenum">
              <a:rPr lang="en-US" smtClean="0"/>
              <a:t>‹#›</a:t>
            </a:fld>
            <a:endParaRPr lang="en-US"/>
          </a:p>
        </p:txBody>
      </p:sp>
    </p:spTree>
    <p:extLst>
      <p:ext uri="{BB962C8B-B14F-4D97-AF65-F5344CB8AC3E}">
        <p14:creationId xmlns:p14="http://schemas.microsoft.com/office/powerpoint/2010/main" val="4260268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E743A-A771-0227-B4C0-455C391B8FFF}"/>
              </a:ext>
            </a:extLst>
          </p:cNvPr>
          <p:cNvSpPr>
            <a:spLocks noGrp="1"/>
          </p:cNvSpPr>
          <p:nvPr>
            <p:ph type="ctrTitle"/>
          </p:nvPr>
        </p:nvSpPr>
        <p:spPr/>
        <p:txBody>
          <a:bodyPr/>
          <a:lstStyle/>
          <a:p>
            <a:r>
              <a:rPr lang="en-US" dirty="0"/>
              <a:t>Elicitation Methods:</a:t>
            </a:r>
            <a:br>
              <a:rPr lang="en-US" dirty="0"/>
            </a:br>
            <a:r>
              <a:rPr lang="en-US" sz="4000" dirty="0"/>
              <a:t>An incomplete list</a:t>
            </a:r>
          </a:p>
        </p:txBody>
      </p:sp>
      <p:sp>
        <p:nvSpPr>
          <p:cNvPr id="3" name="Subtitle 2">
            <a:extLst>
              <a:ext uri="{FF2B5EF4-FFF2-40B4-BE49-F238E27FC236}">
                <a16:creationId xmlns:a16="http://schemas.microsoft.com/office/drawing/2014/main" id="{D8EF11E3-47E8-20BF-4805-52E643837600}"/>
              </a:ext>
            </a:extLst>
          </p:cNvPr>
          <p:cNvSpPr>
            <a:spLocks noGrp="1"/>
          </p:cNvSpPr>
          <p:nvPr>
            <p:ph type="subTitle" idx="1"/>
          </p:nvPr>
        </p:nvSpPr>
        <p:spPr/>
        <p:txBody>
          <a:bodyPr/>
          <a:lstStyle/>
          <a:p>
            <a:r>
              <a:rPr lang="en-US" dirty="0"/>
              <a:t>Richard Wright</a:t>
            </a:r>
          </a:p>
          <a:p>
            <a:r>
              <a:rPr lang="en-US" dirty="0"/>
              <a:t>UW Phonetics Lab presentation</a:t>
            </a:r>
          </a:p>
          <a:p>
            <a:r>
              <a:rPr lang="en-US" dirty="0"/>
              <a:t>January 26, 2024</a:t>
            </a:r>
          </a:p>
        </p:txBody>
      </p:sp>
    </p:spTree>
    <p:extLst>
      <p:ext uri="{BB962C8B-B14F-4D97-AF65-F5344CB8AC3E}">
        <p14:creationId xmlns:p14="http://schemas.microsoft.com/office/powerpoint/2010/main" val="2941728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E3213-DEBC-EDD0-CF92-4E9841DCA51D}"/>
              </a:ext>
            </a:extLst>
          </p:cNvPr>
          <p:cNvSpPr>
            <a:spLocks noGrp="1"/>
          </p:cNvSpPr>
          <p:nvPr>
            <p:ph type="title"/>
          </p:nvPr>
        </p:nvSpPr>
        <p:spPr/>
        <p:txBody>
          <a:bodyPr/>
          <a:lstStyle/>
          <a:p>
            <a:r>
              <a:rPr lang="en-US" dirty="0"/>
              <a:t>Wordlists/Lexical elicitations</a:t>
            </a:r>
          </a:p>
        </p:txBody>
      </p:sp>
      <p:sp>
        <p:nvSpPr>
          <p:cNvPr id="3" name="Content Placeholder 2">
            <a:extLst>
              <a:ext uri="{FF2B5EF4-FFF2-40B4-BE49-F238E27FC236}">
                <a16:creationId xmlns:a16="http://schemas.microsoft.com/office/drawing/2014/main" id="{CE005F02-8EF7-493E-ECD7-DD1A6C524B83}"/>
              </a:ext>
            </a:extLst>
          </p:cNvPr>
          <p:cNvSpPr>
            <a:spLocks noGrp="1"/>
          </p:cNvSpPr>
          <p:nvPr>
            <p:ph idx="1"/>
          </p:nvPr>
        </p:nvSpPr>
        <p:spPr/>
        <p:txBody>
          <a:bodyPr/>
          <a:lstStyle/>
          <a:p>
            <a:r>
              <a:rPr lang="en-US" dirty="0"/>
              <a:t>What about Swadesh lists?</a:t>
            </a:r>
          </a:p>
          <a:p>
            <a:pPr lvl="1"/>
            <a:r>
              <a:rPr lang="en-US" dirty="0"/>
              <a:t>It depends on what you are trying to do</a:t>
            </a:r>
          </a:p>
          <a:p>
            <a:pPr lvl="2"/>
            <a:r>
              <a:rPr lang="en-US" dirty="0"/>
              <a:t>Lexicostatistics and glottochronology</a:t>
            </a:r>
          </a:p>
          <a:p>
            <a:pPr lvl="1"/>
            <a:r>
              <a:rPr lang="en-US" dirty="0"/>
              <a:t>Lists are likely to be missing sounds of interest</a:t>
            </a:r>
          </a:p>
          <a:p>
            <a:pPr lvl="1"/>
            <a:r>
              <a:rPr lang="en-US" dirty="0"/>
              <a:t>Lists don’t always live up putative culturally independent availability</a:t>
            </a:r>
          </a:p>
          <a:p>
            <a:pPr lvl="2"/>
            <a:r>
              <a:rPr lang="en-US" dirty="0"/>
              <a:t>Colors are often borrowed or missing</a:t>
            </a:r>
          </a:p>
          <a:p>
            <a:pPr lvl="2"/>
            <a:r>
              <a:rPr lang="en-US" dirty="0"/>
              <a:t>Not all concepts on the lists are typical words (ex: ice)</a:t>
            </a:r>
          </a:p>
          <a:p>
            <a:pPr lvl="2"/>
            <a:r>
              <a:rPr lang="en-US" dirty="0"/>
              <a:t>Frequency/probability effects</a:t>
            </a:r>
          </a:p>
        </p:txBody>
      </p:sp>
    </p:spTree>
    <p:extLst>
      <p:ext uri="{BB962C8B-B14F-4D97-AF65-F5344CB8AC3E}">
        <p14:creationId xmlns:p14="http://schemas.microsoft.com/office/powerpoint/2010/main" val="4049731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E3213-DEBC-EDD0-CF92-4E9841DCA51D}"/>
              </a:ext>
            </a:extLst>
          </p:cNvPr>
          <p:cNvSpPr>
            <a:spLocks noGrp="1"/>
          </p:cNvSpPr>
          <p:nvPr>
            <p:ph type="title"/>
          </p:nvPr>
        </p:nvSpPr>
        <p:spPr/>
        <p:txBody>
          <a:bodyPr/>
          <a:lstStyle/>
          <a:p>
            <a:r>
              <a:rPr lang="en-US" dirty="0"/>
              <a:t>Wordlists/Lexical elicitations</a:t>
            </a:r>
          </a:p>
        </p:txBody>
      </p:sp>
      <p:sp>
        <p:nvSpPr>
          <p:cNvPr id="3" name="Content Placeholder 2">
            <a:extLst>
              <a:ext uri="{FF2B5EF4-FFF2-40B4-BE49-F238E27FC236}">
                <a16:creationId xmlns:a16="http://schemas.microsoft.com/office/drawing/2014/main" id="{CE005F02-8EF7-493E-ECD7-DD1A6C524B83}"/>
              </a:ext>
            </a:extLst>
          </p:cNvPr>
          <p:cNvSpPr>
            <a:spLocks noGrp="1"/>
          </p:cNvSpPr>
          <p:nvPr>
            <p:ph idx="1"/>
          </p:nvPr>
        </p:nvSpPr>
        <p:spPr/>
        <p:txBody>
          <a:bodyPr/>
          <a:lstStyle/>
          <a:p>
            <a:r>
              <a:rPr lang="en-US" dirty="0"/>
              <a:t>Is a carrier phrase useful?</a:t>
            </a:r>
          </a:p>
          <a:p>
            <a:pPr lvl="1"/>
            <a:r>
              <a:rPr lang="en-US" dirty="0"/>
              <a:t>Not always</a:t>
            </a:r>
          </a:p>
          <a:p>
            <a:pPr lvl="2"/>
            <a:r>
              <a:rPr lang="en-US" dirty="0"/>
              <a:t>Doesn’t produce a “more natural” intonation</a:t>
            </a:r>
          </a:p>
          <a:p>
            <a:pPr lvl="2"/>
            <a:r>
              <a:rPr lang="en-US" dirty="0"/>
              <a:t>Doesn’t reduce list intonation</a:t>
            </a:r>
          </a:p>
          <a:p>
            <a:pPr lvl="2"/>
            <a:r>
              <a:rPr lang="en-US" dirty="0"/>
              <a:t>Can be harder in populations that aren’t used to reading aloud</a:t>
            </a:r>
          </a:p>
          <a:p>
            <a:pPr lvl="2"/>
            <a:r>
              <a:rPr lang="en-US" dirty="0"/>
              <a:t>Introduces sentence level effects that you may not want (like flapping)</a:t>
            </a:r>
          </a:p>
          <a:p>
            <a:pPr lvl="3"/>
            <a:r>
              <a:rPr lang="en-US" dirty="0"/>
              <a:t>“Please say _____ again” “Please say _______ to me”</a:t>
            </a:r>
          </a:p>
          <a:p>
            <a:pPr lvl="1"/>
            <a:r>
              <a:rPr lang="en-US" dirty="0"/>
              <a:t>Sometimes</a:t>
            </a:r>
          </a:p>
          <a:p>
            <a:pPr lvl="2"/>
            <a:r>
              <a:rPr lang="en-US" dirty="0"/>
              <a:t>Can help in finding the beginning of stop closures or the end of unreleased stops</a:t>
            </a:r>
          </a:p>
          <a:p>
            <a:pPr lvl="2"/>
            <a:r>
              <a:rPr lang="en-US" dirty="0"/>
              <a:t>Can shift creaky/breathy voicing away from the sound you’re measuring</a:t>
            </a:r>
          </a:p>
        </p:txBody>
      </p:sp>
    </p:spTree>
    <p:extLst>
      <p:ext uri="{BB962C8B-B14F-4D97-AF65-F5344CB8AC3E}">
        <p14:creationId xmlns:p14="http://schemas.microsoft.com/office/powerpoint/2010/main" val="2144329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E3213-DEBC-EDD0-CF92-4E9841DCA51D}"/>
              </a:ext>
            </a:extLst>
          </p:cNvPr>
          <p:cNvSpPr>
            <a:spLocks noGrp="1"/>
          </p:cNvSpPr>
          <p:nvPr>
            <p:ph type="title"/>
          </p:nvPr>
        </p:nvSpPr>
        <p:spPr/>
        <p:txBody>
          <a:bodyPr/>
          <a:lstStyle/>
          <a:p>
            <a:r>
              <a:rPr lang="en-US" dirty="0"/>
              <a:t>Wordlists/Lexical elicitations</a:t>
            </a:r>
          </a:p>
        </p:txBody>
      </p:sp>
      <p:sp>
        <p:nvSpPr>
          <p:cNvPr id="3" name="Content Placeholder 2">
            <a:extLst>
              <a:ext uri="{FF2B5EF4-FFF2-40B4-BE49-F238E27FC236}">
                <a16:creationId xmlns:a16="http://schemas.microsoft.com/office/drawing/2014/main" id="{CE005F02-8EF7-493E-ECD7-DD1A6C524B83}"/>
              </a:ext>
            </a:extLst>
          </p:cNvPr>
          <p:cNvSpPr>
            <a:spLocks noGrp="1"/>
          </p:cNvSpPr>
          <p:nvPr>
            <p:ph idx="1"/>
          </p:nvPr>
        </p:nvSpPr>
        <p:spPr/>
        <p:txBody>
          <a:bodyPr/>
          <a:lstStyle/>
          <a:p>
            <a:r>
              <a:rPr lang="en-US" dirty="0"/>
              <a:t>Picture naming</a:t>
            </a:r>
          </a:p>
          <a:p>
            <a:pPr lvl="1"/>
            <a:r>
              <a:rPr lang="en-US" dirty="0"/>
              <a:t>Can be a substitute for wordlists</a:t>
            </a:r>
          </a:p>
          <a:p>
            <a:pPr lvl="2"/>
            <a:r>
              <a:rPr lang="en-US" dirty="0"/>
              <a:t>Reduces orthographic bias somewhat</a:t>
            </a:r>
          </a:p>
          <a:p>
            <a:pPr lvl="2"/>
            <a:r>
              <a:rPr lang="en-US" dirty="0"/>
              <a:t>Useful in preliterate or illiterate populations</a:t>
            </a:r>
          </a:p>
          <a:p>
            <a:pPr lvl="2"/>
            <a:r>
              <a:rPr lang="en-US" dirty="0"/>
              <a:t>More intuitive/natural for some populations</a:t>
            </a:r>
          </a:p>
          <a:p>
            <a:pPr lvl="1"/>
            <a:r>
              <a:rPr lang="en-US" dirty="0"/>
              <a:t>Can be tricky</a:t>
            </a:r>
          </a:p>
          <a:p>
            <a:pPr lvl="2"/>
            <a:r>
              <a:rPr lang="en-US" dirty="0"/>
              <a:t>You don’t always get the word you want</a:t>
            </a:r>
          </a:p>
          <a:p>
            <a:pPr lvl="2"/>
            <a:r>
              <a:rPr lang="en-US" dirty="0"/>
              <a:t>People will sometime decide that what you want is a story</a:t>
            </a:r>
          </a:p>
          <a:p>
            <a:pPr lvl="2"/>
            <a:r>
              <a:rPr lang="en-US" dirty="0"/>
              <a:t>You need to plan ahead and have materials at hand</a:t>
            </a:r>
          </a:p>
        </p:txBody>
      </p:sp>
    </p:spTree>
    <p:extLst>
      <p:ext uri="{BB962C8B-B14F-4D97-AF65-F5344CB8AC3E}">
        <p14:creationId xmlns:p14="http://schemas.microsoft.com/office/powerpoint/2010/main" val="4151794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E3213-DEBC-EDD0-CF92-4E9841DCA51D}"/>
              </a:ext>
            </a:extLst>
          </p:cNvPr>
          <p:cNvSpPr>
            <a:spLocks noGrp="1"/>
          </p:cNvSpPr>
          <p:nvPr>
            <p:ph type="title"/>
          </p:nvPr>
        </p:nvSpPr>
        <p:spPr/>
        <p:txBody>
          <a:bodyPr/>
          <a:lstStyle/>
          <a:p>
            <a:r>
              <a:rPr lang="en-US" dirty="0"/>
              <a:t>Wordlists/Lexical elicitations</a:t>
            </a:r>
          </a:p>
        </p:txBody>
      </p:sp>
      <p:sp>
        <p:nvSpPr>
          <p:cNvPr id="3" name="Content Placeholder 2">
            <a:extLst>
              <a:ext uri="{FF2B5EF4-FFF2-40B4-BE49-F238E27FC236}">
                <a16:creationId xmlns:a16="http://schemas.microsoft.com/office/drawing/2014/main" id="{CE005F02-8EF7-493E-ECD7-DD1A6C524B83}"/>
              </a:ext>
            </a:extLst>
          </p:cNvPr>
          <p:cNvSpPr>
            <a:spLocks noGrp="1"/>
          </p:cNvSpPr>
          <p:nvPr>
            <p:ph idx="1"/>
          </p:nvPr>
        </p:nvSpPr>
        <p:spPr>
          <a:xfrm>
            <a:off x="838200" y="1825625"/>
            <a:ext cx="10515600" cy="460375"/>
          </a:xfrm>
        </p:spPr>
        <p:txBody>
          <a:bodyPr>
            <a:normAutofit lnSpcReduction="10000"/>
          </a:bodyPr>
          <a:lstStyle/>
          <a:p>
            <a:r>
              <a:rPr lang="en-US" dirty="0"/>
              <a:t>Picture naming – what’s this?</a:t>
            </a:r>
          </a:p>
        </p:txBody>
      </p:sp>
      <p:pic>
        <p:nvPicPr>
          <p:cNvPr id="1028" name="Picture 4" descr="a small brown and white dog sitting on top of a bed">
            <a:extLst>
              <a:ext uri="{FF2B5EF4-FFF2-40B4-BE49-F238E27FC236}">
                <a16:creationId xmlns:a16="http://schemas.microsoft.com/office/drawing/2014/main" id="{F4CE8958-A90F-F995-F7E0-53529BAA19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2165" y="2286000"/>
            <a:ext cx="5796584" cy="3872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8887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E6EDD-3485-A795-FADB-7DB198F3D3F1}"/>
              </a:ext>
            </a:extLst>
          </p:cNvPr>
          <p:cNvSpPr>
            <a:spLocks noGrp="1"/>
          </p:cNvSpPr>
          <p:nvPr>
            <p:ph type="title"/>
          </p:nvPr>
        </p:nvSpPr>
        <p:spPr/>
        <p:txBody>
          <a:bodyPr/>
          <a:lstStyle/>
          <a:p>
            <a:r>
              <a:rPr lang="en-US" dirty="0"/>
              <a:t>Reading passage elicitations</a:t>
            </a:r>
          </a:p>
        </p:txBody>
      </p:sp>
      <p:sp>
        <p:nvSpPr>
          <p:cNvPr id="3" name="Content Placeholder 2">
            <a:extLst>
              <a:ext uri="{FF2B5EF4-FFF2-40B4-BE49-F238E27FC236}">
                <a16:creationId xmlns:a16="http://schemas.microsoft.com/office/drawing/2014/main" id="{6488E7E2-F252-4404-BC59-7D91086CBE5B}"/>
              </a:ext>
            </a:extLst>
          </p:cNvPr>
          <p:cNvSpPr>
            <a:spLocks noGrp="1"/>
          </p:cNvSpPr>
          <p:nvPr>
            <p:ph idx="1"/>
          </p:nvPr>
        </p:nvSpPr>
        <p:spPr/>
        <p:txBody>
          <a:bodyPr/>
          <a:lstStyle/>
          <a:p>
            <a:r>
              <a:rPr lang="en-US" dirty="0"/>
              <a:t>Can be more “natural” than citation speech/wordlists</a:t>
            </a:r>
          </a:p>
          <a:p>
            <a:pPr lvl="1"/>
            <a:r>
              <a:rPr lang="en-US" dirty="0"/>
              <a:t>High level of control over lexical items</a:t>
            </a:r>
          </a:p>
          <a:p>
            <a:pPr lvl="1"/>
            <a:r>
              <a:rPr lang="en-US" dirty="0"/>
              <a:t>High level of control over position in utterance of lexical items</a:t>
            </a:r>
          </a:p>
          <a:p>
            <a:pPr lvl="1"/>
            <a:r>
              <a:rPr lang="en-US" dirty="0"/>
              <a:t>Prosody and intonation at the utterance level</a:t>
            </a:r>
          </a:p>
          <a:p>
            <a:pPr lvl="1"/>
            <a:r>
              <a:rPr lang="en-US" dirty="0"/>
              <a:t>Connected speech effects that may be of interest</a:t>
            </a:r>
          </a:p>
          <a:p>
            <a:r>
              <a:rPr lang="en-US" dirty="0"/>
              <a:t>Much harder task than wordlists</a:t>
            </a:r>
          </a:p>
          <a:p>
            <a:pPr lvl="1"/>
            <a:r>
              <a:rPr lang="en-US" dirty="0"/>
              <a:t>Not available to non-literate populations</a:t>
            </a:r>
          </a:p>
          <a:p>
            <a:pPr lvl="1"/>
            <a:r>
              <a:rPr lang="en-US" dirty="0"/>
              <a:t>Reading comfort effects more pronounced</a:t>
            </a:r>
          </a:p>
          <a:p>
            <a:pPr lvl="1"/>
            <a:r>
              <a:rPr lang="en-US" dirty="0"/>
              <a:t>Takes a long time to get everything in every prosodic environment</a:t>
            </a:r>
          </a:p>
          <a:p>
            <a:pPr lvl="1"/>
            <a:r>
              <a:rPr lang="en-US" dirty="0"/>
              <a:t>Potential word context effects that you may not be trying to elicit</a:t>
            </a:r>
          </a:p>
        </p:txBody>
      </p:sp>
    </p:spTree>
    <p:extLst>
      <p:ext uri="{BB962C8B-B14F-4D97-AF65-F5344CB8AC3E}">
        <p14:creationId xmlns:p14="http://schemas.microsoft.com/office/powerpoint/2010/main" val="900884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E6EDD-3485-A795-FADB-7DB198F3D3F1}"/>
              </a:ext>
            </a:extLst>
          </p:cNvPr>
          <p:cNvSpPr>
            <a:spLocks noGrp="1"/>
          </p:cNvSpPr>
          <p:nvPr>
            <p:ph type="title"/>
          </p:nvPr>
        </p:nvSpPr>
        <p:spPr/>
        <p:txBody>
          <a:bodyPr/>
          <a:lstStyle/>
          <a:p>
            <a:r>
              <a:rPr lang="en-US" dirty="0"/>
              <a:t>Reading passage elicitations</a:t>
            </a:r>
          </a:p>
        </p:txBody>
      </p:sp>
      <p:sp>
        <p:nvSpPr>
          <p:cNvPr id="3" name="Content Placeholder 2">
            <a:extLst>
              <a:ext uri="{FF2B5EF4-FFF2-40B4-BE49-F238E27FC236}">
                <a16:creationId xmlns:a16="http://schemas.microsoft.com/office/drawing/2014/main" id="{6488E7E2-F252-4404-BC59-7D91086CBE5B}"/>
              </a:ext>
            </a:extLst>
          </p:cNvPr>
          <p:cNvSpPr>
            <a:spLocks noGrp="1"/>
          </p:cNvSpPr>
          <p:nvPr>
            <p:ph idx="1"/>
          </p:nvPr>
        </p:nvSpPr>
        <p:spPr>
          <a:xfrm>
            <a:off x="838200" y="1825625"/>
            <a:ext cx="10515600" cy="1841914"/>
          </a:xfrm>
        </p:spPr>
        <p:txBody>
          <a:bodyPr/>
          <a:lstStyle/>
          <a:p>
            <a:r>
              <a:rPr lang="en-US" dirty="0"/>
              <a:t>Stories can be substituted in non-literate populations</a:t>
            </a:r>
          </a:p>
          <a:p>
            <a:pPr lvl="1"/>
            <a:r>
              <a:rPr lang="en-US" dirty="0"/>
              <a:t>But you won’t have control over structure of utterance</a:t>
            </a:r>
          </a:p>
          <a:p>
            <a:pPr lvl="1"/>
            <a:r>
              <a:rPr lang="en-US" dirty="0"/>
              <a:t>You may end up eliciting a very specific performance style</a:t>
            </a:r>
          </a:p>
          <a:p>
            <a:pPr lvl="2"/>
            <a:r>
              <a:rPr lang="en-US" dirty="0"/>
              <a:t>“Once upon a time, a very long time ago, there lived an itty-bitty dibbler …”</a:t>
            </a:r>
          </a:p>
        </p:txBody>
      </p:sp>
      <p:pic>
        <p:nvPicPr>
          <p:cNvPr id="2050" name="Picture 2">
            <a:extLst>
              <a:ext uri="{FF2B5EF4-FFF2-40B4-BE49-F238E27FC236}">
                <a16:creationId xmlns:a16="http://schemas.microsoft.com/office/drawing/2014/main" id="{ED8A4249-072C-5A54-7B60-56BE55F5C2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3005" y="3429000"/>
            <a:ext cx="31750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747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6E265-3AD4-94D5-3E00-E14B09D275EB}"/>
              </a:ext>
            </a:extLst>
          </p:cNvPr>
          <p:cNvSpPr>
            <a:spLocks noGrp="1"/>
          </p:cNvSpPr>
          <p:nvPr>
            <p:ph type="title"/>
          </p:nvPr>
        </p:nvSpPr>
        <p:spPr/>
        <p:txBody>
          <a:bodyPr/>
          <a:lstStyle/>
          <a:p>
            <a:r>
              <a:rPr lang="en-US" dirty="0"/>
              <a:t>Interviews</a:t>
            </a:r>
          </a:p>
        </p:txBody>
      </p:sp>
      <p:sp>
        <p:nvSpPr>
          <p:cNvPr id="3" name="Content Placeholder 2">
            <a:extLst>
              <a:ext uri="{FF2B5EF4-FFF2-40B4-BE49-F238E27FC236}">
                <a16:creationId xmlns:a16="http://schemas.microsoft.com/office/drawing/2014/main" id="{FD4E4ED6-E41A-D574-DD88-C52E20C6E365}"/>
              </a:ext>
            </a:extLst>
          </p:cNvPr>
          <p:cNvSpPr>
            <a:spLocks noGrp="1"/>
          </p:cNvSpPr>
          <p:nvPr>
            <p:ph idx="1"/>
          </p:nvPr>
        </p:nvSpPr>
        <p:spPr/>
        <p:txBody>
          <a:bodyPr>
            <a:normAutofit lnSpcReduction="10000"/>
          </a:bodyPr>
          <a:lstStyle/>
          <a:p>
            <a:r>
              <a:rPr lang="en-US" dirty="0"/>
              <a:t>Interviews elicit monologues</a:t>
            </a:r>
          </a:p>
          <a:p>
            <a:pPr lvl="1"/>
            <a:r>
              <a:rPr lang="en-US" dirty="0"/>
              <a:t>Connected speech and typically a natural style</a:t>
            </a:r>
          </a:p>
          <a:p>
            <a:pPr lvl="1"/>
            <a:r>
              <a:rPr lang="en-US" dirty="0"/>
              <a:t>More variation than reading tasks</a:t>
            </a:r>
          </a:p>
          <a:p>
            <a:pPr lvl="1"/>
            <a:r>
              <a:rPr lang="en-US" dirty="0"/>
              <a:t>Pretty good at eliciting specific lexical items/phrases</a:t>
            </a:r>
          </a:p>
          <a:p>
            <a:pPr lvl="1"/>
            <a:r>
              <a:rPr lang="en-US" dirty="0"/>
              <a:t>Interviewer can steer the topics and realign topics on the fly</a:t>
            </a:r>
          </a:p>
          <a:p>
            <a:pPr lvl="1"/>
            <a:r>
              <a:rPr lang="en-US" dirty="0"/>
              <a:t>However:</a:t>
            </a:r>
          </a:p>
          <a:p>
            <a:pPr lvl="2"/>
            <a:r>
              <a:rPr lang="en-US" dirty="0"/>
              <a:t>Specific speech style</a:t>
            </a:r>
          </a:p>
          <a:p>
            <a:pPr lvl="2"/>
            <a:r>
              <a:rPr lang="en-US" dirty="0"/>
              <a:t>Less control over prosodic and context effects</a:t>
            </a:r>
          </a:p>
          <a:p>
            <a:pPr lvl="2"/>
            <a:r>
              <a:rPr lang="en-US" dirty="0"/>
              <a:t>You don’t always get the word you want with enough power</a:t>
            </a:r>
          </a:p>
          <a:p>
            <a:pPr lvl="2"/>
            <a:r>
              <a:rPr lang="en-US" dirty="0"/>
              <a:t>More variation between participants</a:t>
            </a:r>
          </a:p>
          <a:p>
            <a:pPr lvl="2"/>
            <a:r>
              <a:rPr lang="en-US" dirty="0"/>
              <a:t>Interviewer effects</a:t>
            </a:r>
          </a:p>
          <a:p>
            <a:pPr lvl="2"/>
            <a:r>
              <a:rPr lang="en-US" dirty="0"/>
              <a:t>Microphone arrangements become important</a:t>
            </a:r>
          </a:p>
          <a:p>
            <a:pPr lvl="1"/>
            <a:endParaRPr lang="en-US" dirty="0"/>
          </a:p>
        </p:txBody>
      </p:sp>
    </p:spTree>
    <p:extLst>
      <p:ext uri="{BB962C8B-B14F-4D97-AF65-F5344CB8AC3E}">
        <p14:creationId xmlns:p14="http://schemas.microsoft.com/office/powerpoint/2010/main" val="3416360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C4D01DD5-A8C8-01C0-7C7D-D87662FBB2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1636" y="2299321"/>
            <a:ext cx="3341894" cy="426121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91A259F9-44B2-C9F6-030B-72D597012ED6}"/>
              </a:ext>
            </a:extLst>
          </p:cNvPr>
          <p:cNvSpPr>
            <a:spLocks noGrp="1"/>
          </p:cNvSpPr>
          <p:nvPr>
            <p:ph type="title"/>
          </p:nvPr>
        </p:nvSpPr>
        <p:spPr/>
        <p:txBody>
          <a:bodyPr/>
          <a:lstStyle/>
          <a:p>
            <a:r>
              <a:rPr lang="en-US" dirty="0"/>
              <a:t>Map tasks</a:t>
            </a:r>
          </a:p>
        </p:txBody>
      </p:sp>
      <p:sp>
        <p:nvSpPr>
          <p:cNvPr id="3" name="Content Placeholder 2">
            <a:extLst>
              <a:ext uri="{FF2B5EF4-FFF2-40B4-BE49-F238E27FC236}">
                <a16:creationId xmlns:a16="http://schemas.microsoft.com/office/drawing/2014/main" id="{716E1D1B-CB57-3DCA-E49C-763CAB61D3A7}"/>
              </a:ext>
            </a:extLst>
          </p:cNvPr>
          <p:cNvSpPr>
            <a:spLocks noGrp="1"/>
          </p:cNvSpPr>
          <p:nvPr>
            <p:ph idx="1"/>
          </p:nvPr>
        </p:nvSpPr>
        <p:spPr>
          <a:xfrm>
            <a:off x="838200" y="1825624"/>
            <a:ext cx="6188765" cy="4734907"/>
          </a:xfrm>
        </p:spPr>
        <p:txBody>
          <a:bodyPr>
            <a:normAutofit/>
          </a:bodyPr>
          <a:lstStyle/>
          <a:p>
            <a:r>
              <a:rPr lang="en-US" dirty="0"/>
              <a:t>Devised to elicit natural and relatively spontaneous speech with control over lexical content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US" sz="1800" b="0" i="0" u="none" strike="noStrike" kern="1200" cap="none" spc="0" normalizeH="0" baseline="0" noProof="0" dirty="0">
                <a:ln>
                  <a:noFill/>
                </a:ln>
                <a:solidFill>
                  <a:prstClr val="black"/>
                </a:solidFill>
                <a:effectLst/>
                <a:uLnTx/>
                <a:uFillTx/>
                <a:latin typeface="Brill"/>
                <a:ea typeface="+mn-ea"/>
                <a:cs typeface="+mn-cs"/>
              </a:rPr>
              <a:t>Anderson et al. 1991</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lang="en-US" dirty="0"/>
          </a:p>
          <a:p>
            <a:pPr lvl="1"/>
            <a:r>
              <a:rPr lang="en-US" dirty="0"/>
              <a:t>Pretty natural</a:t>
            </a:r>
          </a:p>
          <a:p>
            <a:pPr lvl="1"/>
            <a:r>
              <a:rPr lang="en-US" dirty="0"/>
              <a:t>Good control over lexical content</a:t>
            </a:r>
          </a:p>
          <a:p>
            <a:pPr lvl="1"/>
            <a:r>
              <a:rPr lang="en-US" dirty="0"/>
              <a:t>High density/power</a:t>
            </a:r>
          </a:p>
          <a:p>
            <a:pPr lvl="1"/>
            <a:r>
              <a:rPr lang="en-US" dirty="0"/>
              <a:t> However:</a:t>
            </a:r>
          </a:p>
          <a:p>
            <a:pPr lvl="2"/>
            <a:r>
              <a:rPr lang="en-US" dirty="0"/>
              <a:t>Less control over prosody</a:t>
            </a:r>
          </a:p>
          <a:p>
            <a:pPr lvl="2"/>
            <a:r>
              <a:rPr lang="en-US" dirty="0"/>
              <a:t>Not all cultures use maps</a:t>
            </a:r>
          </a:p>
          <a:p>
            <a:pPr lvl="2"/>
            <a:r>
              <a:rPr lang="en-US" dirty="0"/>
              <a:t>Limited content</a:t>
            </a:r>
          </a:p>
          <a:p>
            <a:pPr lvl="2"/>
            <a:r>
              <a:rPr lang="en-US" dirty="0"/>
              <a:t>Microphone placement important</a:t>
            </a:r>
          </a:p>
        </p:txBody>
      </p:sp>
    </p:spTree>
    <p:extLst>
      <p:ext uri="{BB962C8B-B14F-4D97-AF65-F5344CB8AC3E}">
        <p14:creationId xmlns:p14="http://schemas.microsoft.com/office/powerpoint/2010/main" val="1910613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259F9-44B2-C9F6-030B-72D597012ED6}"/>
              </a:ext>
            </a:extLst>
          </p:cNvPr>
          <p:cNvSpPr>
            <a:spLocks noGrp="1"/>
          </p:cNvSpPr>
          <p:nvPr>
            <p:ph type="title"/>
          </p:nvPr>
        </p:nvSpPr>
        <p:spPr/>
        <p:txBody>
          <a:bodyPr/>
          <a:lstStyle/>
          <a:p>
            <a:r>
              <a:rPr lang="en-US" dirty="0"/>
              <a:t>Collaborative tasks</a:t>
            </a:r>
          </a:p>
        </p:txBody>
      </p:sp>
      <p:sp>
        <p:nvSpPr>
          <p:cNvPr id="3" name="Content Placeholder 2">
            <a:extLst>
              <a:ext uri="{FF2B5EF4-FFF2-40B4-BE49-F238E27FC236}">
                <a16:creationId xmlns:a16="http://schemas.microsoft.com/office/drawing/2014/main" id="{716E1D1B-CB57-3DCA-E49C-763CAB61D3A7}"/>
              </a:ext>
            </a:extLst>
          </p:cNvPr>
          <p:cNvSpPr>
            <a:spLocks noGrp="1"/>
          </p:cNvSpPr>
          <p:nvPr>
            <p:ph idx="1"/>
          </p:nvPr>
        </p:nvSpPr>
        <p:spPr>
          <a:xfrm>
            <a:off x="838200" y="1825625"/>
            <a:ext cx="10515600" cy="4667250"/>
          </a:xfrm>
        </p:spPr>
        <p:txBody>
          <a:bodyPr>
            <a:normAutofit lnSpcReduction="10000"/>
          </a:bodyPr>
          <a:lstStyle/>
          <a:p>
            <a:r>
              <a:rPr lang="en-US" dirty="0"/>
              <a:t>Variant on map tasks devised to keep the natural/spontaneous speech styles but increase the breadth of content and tasks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US" sz="1400" b="0" i="0" u="none" strike="noStrike" kern="1200" cap="none" spc="0" normalizeH="0" baseline="0" noProof="0" dirty="0">
                <a:ln>
                  <a:noFill/>
                </a:ln>
                <a:solidFill>
                  <a:prstClr val="black"/>
                </a:solidFill>
                <a:effectLst/>
                <a:uLnTx/>
                <a:uFillTx/>
                <a:latin typeface="Brill"/>
                <a:ea typeface="+mn-ea"/>
                <a:cs typeface="+mn-cs"/>
              </a:rPr>
              <a:t>Warren and Hay 2011; Freeman et al. 2014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lang="en-US" dirty="0"/>
          </a:p>
          <a:p>
            <a:pPr lvl="1"/>
            <a:r>
              <a:rPr lang="en-US" dirty="0"/>
              <a:t>Spontaneous speech styles</a:t>
            </a:r>
          </a:p>
          <a:p>
            <a:pPr lvl="1"/>
            <a:r>
              <a:rPr lang="en-US" dirty="0"/>
              <a:t>High density/power</a:t>
            </a:r>
          </a:p>
          <a:p>
            <a:pPr lvl="1"/>
            <a:r>
              <a:rPr lang="en-US" dirty="0"/>
              <a:t>Prosody and intonation</a:t>
            </a:r>
          </a:p>
          <a:p>
            <a:pPr lvl="1"/>
            <a:r>
              <a:rPr lang="en-US" dirty="0"/>
              <a:t>Can be adapted to culturally appropriate settings</a:t>
            </a:r>
          </a:p>
          <a:p>
            <a:pPr lvl="1"/>
            <a:r>
              <a:rPr lang="en-US" dirty="0"/>
              <a:t>More intuitive than a map task</a:t>
            </a:r>
          </a:p>
          <a:p>
            <a:pPr lvl="1"/>
            <a:r>
              <a:rPr lang="en-US" dirty="0"/>
              <a:t>However:</a:t>
            </a:r>
          </a:p>
          <a:p>
            <a:pPr lvl="2"/>
            <a:r>
              <a:rPr lang="en-US" dirty="0"/>
              <a:t>Still limited in style compared to natural conversations</a:t>
            </a:r>
          </a:p>
          <a:p>
            <a:pPr lvl="2"/>
            <a:r>
              <a:rPr lang="en-US" dirty="0"/>
              <a:t>More self awareness/formality than conversations</a:t>
            </a:r>
          </a:p>
          <a:p>
            <a:pPr lvl="2"/>
            <a:r>
              <a:rPr lang="en-US" dirty="0"/>
              <a:t>Less control over content than map tasks or reading tasks</a:t>
            </a:r>
          </a:p>
          <a:p>
            <a:pPr lvl="2"/>
            <a:r>
              <a:rPr lang="en-US" dirty="0"/>
              <a:t>Microphone placement is really important</a:t>
            </a:r>
          </a:p>
        </p:txBody>
      </p:sp>
    </p:spTree>
    <p:extLst>
      <p:ext uri="{BB962C8B-B14F-4D97-AF65-F5344CB8AC3E}">
        <p14:creationId xmlns:p14="http://schemas.microsoft.com/office/powerpoint/2010/main" val="4208108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AB38C-B5B9-B8AA-53FC-402AC73258D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B814154-85AC-BE62-3F70-F694B21852FA}"/>
              </a:ext>
            </a:extLst>
          </p:cNvPr>
          <p:cNvSpPr>
            <a:spLocks noGrp="1"/>
          </p:cNvSpPr>
          <p:nvPr>
            <p:ph idx="1"/>
          </p:nvPr>
        </p:nvSpPr>
        <p:spPr/>
        <p:txBody>
          <a:bodyPr/>
          <a:lstStyle/>
          <a:p>
            <a:r>
              <a:rPr lang="en-US" dirty="0"/>
              <a:t>In acoustic studies it is important that the objects of comparison occur in equivalent discourse and prosodic environments, and that any set of speech sounds of interest occur in equivalent segmental environments with equivalent frequency.</a:t>
            </a:r>
          </a:p>
          <a:p>
            <a:r>
              <a:rPr lang="en-US" dirty="0"/>
              <a:t>You should choose the method that helps you answer your research question rather than having the method define what you can study.</a:t>
            </a:r>
          </a:p>
          <a:p>
            <a:r>
              <a:rPr lang="en-US" dirty="0"/>
              <a:t>If possible, employ several methods</a:t>
            </a:r>
          </a:p>
          <a:p>
            <a:r>
              <a:rPr lang="en-US" dirty="0"/>
              <a:t>Any recording is better than no recording</a:t>
            </a:r>
          </a:p>
        </p:txBody>
      </p:sp>
    </p:spTree>
    <p:extLst>
      <p:ext uri="{BB962C8B-B14F-4D97-AF65-F5344CB8AC3E}">
        <p14:creationId xmlns:p14="http://schemas.microsoft.com/office/powerpoint/2010/main" val="1298410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E24A2-D29D-7807-D159-B91DDD750D03}"/>
              </a:ext>
            </a:extLst>
          </p:cNvPr>
          <p:cNvSpPr>
            <a:spLocks noGrp="1"/>
          </p:cNvSpPr>
          <p:nvPr>
            <p:ph type="title"/>
          </p:nvPr>
        </p:nvSpPr>
        <p:spPr/>
        <p:txBody>
          <a:bodyPr/>
          <a:lstStyle/>
          <a:p>
            <a:r>
              <a:rPr lang="en-US" dirty="0"/>
              <a:t> Choosing a method</a:t>
            </a:r>
          </a:p>
        </p:txBody>
      </p:sp>
      <p:sp>
        <p:nvSpPr>
          <p:cNvPr id="3" name="Content Placeholder 2">
            <a:extLst>
              <a:ext uri="{FF2B5EF4-FFF2-40B4-BE49-F238E27FC236}">
                <a16:creationId xmlns:a16="http://schemas.microsoft.com/office/drawing/2014/main" id="{F41BDD49-138E-CB31-18DA-9B3EDCE334F2}"/>
              </a:ext>
            </a:extLst>
          </p:cNvPr>
          <p:cNvSpPr>
            <a:spLocks noGrp="1"/>
          </p:cNvSpPr>
          <p:nvPr>
            <p:ph idx="1"/>
          </p:nvPr>
        </p:nvSpPr>
        <p:spPr/>
        <p:txBody>
          <a:bodyPr/>
          <a:lstStyle/>
          <a:p>
            <a:r>
              <a:rPr lang="en-US" dirty="0"/>
              <a:t>The method should be chosen based on the goal of the research</a:t>
            </a:r>
          </a:p>
          <a:p>
            <a:pPr lvl="1"/>
            <a:r>
              <a:rPr lang="en-US" dirty="0"/>
              <a:t>Not for historical reasons</a:t>
            </a:r>
          </a:p>
          <a:p>
            <a:pPr lvl="1"/>
            <a:r>
              <a:rPr lang="en-US" dirty="0"/>
              <a:t>Not for convenience</a:t>
            </a:r>
          </a:p>
          <a:p>
            <a:pPr lvl="1"/>
            <a:r>
              <a:rPr lang="en-US" dirty="0"/>
              <a:t>Not for ignorance of the methods out there</a:t>
            </a:r>
          </a:p>
          <a:p>
            <a:r>
              <a:rPr lang="en-US" dirty="0"/>
              <a:t>Not all methods work in all settings</a:t>
            </a:r>
          </a:p>
          <a:p>
            <a:pPr lvl="1"/>
            <a:r>
              <a:rPr lang="en-US" dirty="0"/>
              <a:t>The method may be constrained by:</a:t>
            </a:r>
          </a:p>
          <a:p>
            <a:pPr lvl="2"/>
            <a:r>
              <a:rPr lang="en-US" dirty="0"/>
              <a:t> Culture</a:t>
            </a:r>
          </a:p>
          <a:p>
            <a:pPr lvl="2"/>
            <a:r>
              <a:rPr lang="en-US" dirty="0"/>
              <a:t>Technology</a:t>
            </a:r>
          </a:p>
          <a:p>
            <a:pPr lvl="2"/>
            <a:r>
              <a:rPr lang="en-US" dirty="0"/>
              <a:t>Population (ex literacy, number of living speakers, </a:t>
            </a:r>
            <a:r>
              <a:rPr lang="en-US" dirty="0" err="1"/>
              <a:t>etc</a:t>
            </a:r>
            <a:r>
              <a:rPr lang="en-US" dirty="0"/>
              <a:t>)</a:t>
            </a:r>
          </a:p>
          <a:p>
            <a:pPr lvl="2"/>
            <a:r>
              <a:rPr lang="en-US" dirty="0"/>
              <a:t>Time (either your own or your consultants)</a:t>
            </a:r>
          </a:p>
        </p:txBody>
      </p:sp>
    </p:spTree>
    <p:extLst>
      <p:ext uri="{BB962C8B-B14F-4D97-AF65-F5344CB8AC3E}">
        <p14:creationId xmlns:p14="http://schemas.microsoft.com/office/powerpoint/2010/main" val="1464062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E24A2-D29D-7807-D159-B91DDD750D03}"/>
              </a:ext>
            </a:extLst>
          </p:cNvPr>
          <p:cNvSpPr>
            <a:spLocks noGrp="1"/>
          </p:cNvSpPr>
          <p:nvPr>
            <p:ph type="title"/>
          </p:nvPr>
        </p:nvSpPr>
        <p:spPr/>
        <p:txBody>
          <a:bodyPr/>
          <a:lstStyle/>
          <a:p>
            <a:r>
              <a:rPr lang="en-US" dirty="0"/>
              <a:t> Choosing a method</a:t>
            </a:r>
          </a:p>
        </p:txBody>
      </p:sp>
      <p:pic>
        <p:nvPicPr>
          <p:cNvPr id="5" name="Content Placeholder 4">
            <a:extLst>
              <a:ext uri="{FF2B5EF4-FFF2-40B4-BE49-F238E27FC236}">
                <a16:creationId xmlns:a16="http://schemas.microsoft.com/office/drawing/2014/main" id="{2085B7D1-0222-2115-1AC7-5653C844141B}"/>
              </a:ext>
            </a:extLst>
          </p:cNvPr>
          <p:cNvPicPr>
            <a:picLocks noGrp="1" noChangeAspect="1"/>
          </p:cNvPicPr>
          <p:nvPr>
            <p:ph idx="1"/>
          </p:nvPr>
        </p:nvPicPr>
        <p:blipFill>
          <a:blip r:embed="rId2"/>
          <a:stretch>
            <a:fillRect/>
          </a:stretch>
        </p:blipFill>
        <p:spPr>
          <a:xfrm>
            <a:off x="1803891" y="1825625"/>
            <a:ext cx="8584218" cy="4351338"/>
          </a:xfrm>
        </p:spPr>
      </p:pic>
      <p:sp>
        <p:nvSpPr>
          <p:cNvPr id="6" name="TextBox 5">
            <a:extLst>
              <a:ext uri="{FF2B5EF4-FFF2-40B4-BE49-F238E27FC236}">
                <a16:creationId xmlns:a16="http://schemas.microsoft.com/office/drawing/2014/main" id="{BF8A1867-B7D6-F018-D0BA-ADC690055B13}"/>
              </a:ext>
            </a:extLst>
          </p:cNvPr>
          <p:cNvSpPr txBox="1"/>
          <p:nvPr/>
        </p:nvSpPr>
        <p:spPr>
          <a:xfrm>
            <a:off x="2107096" y="6176963"/>
            <a:ext cx="8120269" cy="923330"/>
          </a:xfrm>
          <a:prstGeom prst="rect">
            <a:avLst/>
          </a:prstGeom>
          <a:noFill/>
        </p:spPr>
        <p:txBody>
          <a:bodyPr wrap="square" rtlCol="0">
            <a:spAutoFit/>
          </a:bodyPr>
          <a:lstStyle/>
          <a:p>
            <a:r>
              <a:rPr lang="en-US" dirty="0"/>
              <a:t>From </a:t>
            </a:r>
            <a:r>
              <a:rPr lang="en-US" dirty="0" err="1"/>
              <a:t>Fulop</a:t>
            </a:r>
            <a:r>
              <a:rPr lang="en-US" dirty="0"/>
              <a:t> &amp; Wright 2020. See </a:t>
            </a:r>
            <a:r>
              <a:rPr lang="en-US" dirty="0" err="1"/>
              <a:t>Dipaolo</a:t>
            </a:r>
            <a:r>
              <a:rPr lang="en-US" dirty="0"/>
              <a:t> and Yaeger-</a:t>
            </a:r>
            <a:r>
              <a:rPr lang="en-US" dirty="0" err="1"/>
              <a:t>Dror</a:t>
            </a:r>
            <a:r>
              <a:rPr lang="en-US" dirty="0"/>
              <a:t> 2010; </a:t>
            </a:r>
            <a:r>
              <a:rPr lang="en-US" dirty="0" err="1"/>
              <a:t>Labov</a:t>
            </a:r>
            <a:r>
              <a:rPr lang="en-US" dirty="0"/>
              <a:t> 1984; Sands et al. 2011; Schilling 2013; Schilling-Estes 1998; Warner 2011; Warren and Hay 2011 for discussions</a:t>
            </a:r>
          </a:p>
        </p:txBody>
      </p:sp>
    </p:spTree>
    <p:extLst>
      <p:ext uri="{BB962C8B-B14F-4D97-AF65-F5344CB8AC3E}">
        <p14:creationId xmlns:p14="http://schemas.microsoft.com/office/powerpoint/2010/main" val="2281919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A9F72-CDF1-A736-A981-FB128497559D}"/>
              </a:ext>
            </a:extLst>
          </p:cNvPr>
          <p:cNvSpPr>
            <a:spLocks noGrp="1"/>
          </p:cNvSpPr>
          <p:nvPr>
            <p:ph type="title"/>
          </p:nvPr>
        </p:nvSpPr>
        <p:spPr/>
        <p:txBody>
          <a:bodyPr/>
          <a:lstStyle/>
          <a:p>
            <a:r>
              <a:rPr lang="en-US" dirty="0"/>
              <a:t>More is better, sometimes</a:t>
            </a:r>
          </a:p>
        </p:txBody>
      </p:sp>
      <p:sp>
        <p:nvSpPr>
          <p:cNvPr id="3" name="Content Placeholder 2">
            <a:extLst>
              <a:ext uri="{FF2B5EF4-FFF2-40B4-BE49-F238E27FC236}">
                <a16:creationId xmlns:a16="http://schemas.microsoft.com/office/drawing/2014/main" id="{A091E998-15FE-8AAF-0CF7-0A3EA906DDAE}"/>
              </a:ext>
            </a:extLst>
          </p:cNvPr>
          <p:cNvSpPr>
            <a:spLocks noGrp="1"/>
          </p:cNvSpPr>
          <p:nvPr>
            <p:ph idx="1"/>
          </p:nvPr>
        </p:nvSpPr>
        <p:spPr/>
        <p:txBody>
          <a:bodyPr/>
          <a:lstStyle/>
          <a:p>
            <a:r>
              <a:rPr lang="en-US" dirty="0"/>
              <a:t>When we describe a language, dialect, sociolect, we should strive to elicit more than one style of speech</a:t>
            </a:r>
          </a:p>
          <a:p>
            <a:r>
              <a:rPr lang="en-US" dirty="0"/>
              <a:t>This common practice in sociolinguistic research where there are typically wordlists, reading passages, interviews.</a:t>
            </a:r>
          </a:p>
          <a:p>
            <a:r>
              <a:rPr lang="en-US" dirty="0"/>
              <a:t>Sometimes not all of these work – find workarounds</a:t>
            </a:r>
          </a:p>
          <a:p>
            <a:pPr lvl="1"/>
            <a:r>
              <a:rPr lang="en-US" dirty="0"/>
              <a:t>Not enough time with participants</a:t>
            </a:r>
          </a:p>
          <a:p>
            <a:pPr lvl="1"/>
            <a:r>
              <a:rPr lang="en-US" dirty="0"/>
              <a:t>Non-literate populations</a:t>
            </a:r>
          </a:p>
          <a:p>
            <a:pPr lvl="1"/>
            <a:r>
              <a:rPr lang="en-US" dirty="0"/>
              <a:t>Populations that don’t have interview culture</a:t>
            </a:r>
          </a:p>
        </p:txBody>
      </p:sp>
    </p:spTree>
    <p:extLst>
      <p:ext uri="{BB962C8B-B14F-4D97-AF65-F5344CB8AC3E}">
        <p14:creationId xmlns:p14="http://schemas.microsoft.com/office/powerpoint/2010/main" val="1932254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415F2-1C8D-69A5-5189-10290708ADCF}"/>
              </a:ext>
            </a:extLst>
          </p:cNvPr>
          <p:cNvSpPr>
            <a:spLocks noGrp="1"/>
          </p:cNvSpPr>
          <p:nvPr>
            <p:ph type="title"/>
          </p:nvPr>
        </p:nvSpPr>
        <p:spPr/>
        <p:txBody>
          <a:bodyPr/>
          <a:lstStyle/>
          <a:p>
            <a:r>
              <a:rPr lang="en-US" dirty="0"/>
              <a:t>Eliciting clear/hyperarticulated speech	</a:t>
            </a:r>
          </a:p>
        </p:txBody>
      </p:sp>
      <p:sp>
        <p:nvSpPr>
          <p:cNvPr id="3" name="Content Placeholder 2">
            <a:extLst>
              <a:ext uri="{FF2B5EF4-FFF2-40B4-BE49-F238E27FC236}">
                <a16:creationId xmlns:a16="http://schemas.microsoft.com/office/drawing/2014/main" id="{E8510D3E-98A0-23E5-AADA-7F059D868981}"/>
              </a:ext>
            </a:extLst>
          </p:cNvPr>
          <p:cNvSpPr>
            <a:spLocks noGrp="1"/>
          </p:cNvSpPr>
          <p:nvPr>
            <p:ph idx="1"/>
          </p:nvPr>
        </p:nvSpPr>
        <p:spPr/>
        <p:txBody>
          <a:bodyPr/>
          <a:lstStyle/>
          <a:p>
            <a:r>
              <a:rPr lang="en-US" dirty="0"/>
              <a:t>Minimal pairs tasks</a:t>
            </a:r>
          </a:p>
          <a:p>
            <a:pPr lvl="1"/>
            <a:r>
              <a:rPr lang="en-US" dirty="0"/>
              <a:t>Can be automated</a:t>
            </a:r>
          </a:p>
          <a:p>
            <a:pPr lvl="1"/>
            <a:r>
              <a:rPr lang="en-US" dirty="0"/>
              <a:t>Easily understood task</a:t>
            </a:r>
          </a:p>
          <a:p>
            <a:pPr lvl="1"/>
            <a:r>
              <a:rPr lang="en-US" dirty="0"/>
              <a:t>Time efficient</a:t>
            </a:r>
          </a:p>
          <a:p>
            <a:pPr lvl="1"/>
            <a:r>
              <a:rPr lang="en-US" dirty="0"/>
              <a:t>Pretty hyperarticulated</a:t>
            </a:r>
          </a:p>
          <a:p>
            <a:pPr lvl="1"/>
            <a:r>
              <a:rPr lang="en-US" dirty="0"/>
              <a:t>However…</a:t>
            </a:r>
          </a:p>
          <a:p>
            <a:pPr lvl="2"/>
            <a:r>
              <a:rPr lang="en-US" dirty="0"/>
              <a:t>Minimal pair effect diminishes with repetition</a:t>
            </a:r>
          </a:p>
          <a:p>
            <a:pPr lvl="2"/>
            <a:r>
              <a:rPr lang="en-US" dirty="0"/>
              <a:t>More difficult for non-literate populations</a:t>
            </a:r>
          </a:p>
          <a:p>
            <a:pPr lvl="2"/>
            <a:r>
              <a:rPr lang="en-US" dirty="0"/>
              <a:t>Sometimes elicits sub-word </a:t>
            </a:r>
            <a:r>
              <a:rPr lang="en-US" dirty="0" err="1"/>
              <a:t>hyperarticulation</a:t>
            </a:r>
            <a:endParaRPr lang="en-US" dirty="0"/>
          </a:p>
          <a:p>
            <a:pPr lvl="2"/>
            <a:r>
              <a:rPr lang="en-US" dirty="0"/>
              <a:t>Not all pairs are equally probable (frequency/familiarity)</a:t>
            </a:r>
          </a:p>
          <a:p>
            <a:pPr lvl="2"/>
            <a:r>
              <a:rPr lang="en-US" dirty="0"/>
              <a:t>Sometimes fails in the absence of a communicative load</a:t>
            </a:r>
          </a:p>
        </p:txBody>
      </p:sp>
    </p:spTree>
    <p:extLst>
      <p:ext uri="{BB962C8B-B14F-4D97-AF65-F5344CB8AC3E}">
        <p14:creationId xmlns:p14="http://schemas.microsoft.com/office/powerpoint/2010/main" val="2830826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415F2-1C8D-69A5-5189-10290708ADCF}"/>
              </a:ext>
            </a:extLst>
          </p:cNvPr>
          <p:cNvSpPr>
            <a:spLocks noGrp="1"/>
          </p:cNvSpPr>
          <p:nvPr>
            <p:ph type="title"/>
          </p:nvPr>
        </p:nvSpPr>
        <p:spPr/>
        <p:txBody>
          <a:bodyPr/>
          <a:lstStyle/>
          <a:p>
            <a:r>
              <a:rPr lang="en-US" dirty="0"/>
              <a:t>Eliciting clear/hyperarticulated speech	</a:t>
            </a:r>
          </a:p>
        </p:txBody>
      </p:sp>
      <p:sp>
        <p:nvSpPr>
          <p:cNvPr id="3" name="Content Placeholder 2">
            <a:extLst>
              <a:ext uri="{FF2B5EF4-FFF2-40B4-BE49-F238E27FC236}">
                <a16:creationId xmlns:a16="http://schemas.microsoft.com/office/drawing/2014/main" id="{E8510D3E-98A0-23E5-AADA-7F059D868981}"/>
              </a:ext>
            </a:extLst>
          </p:cNvPr>
          <p:cNvSpPr>
            <a:spLocks noGrp="1"/>
          </p:cNvSpPr>
          <p:nvPr>
            <p:ph idx="1"/>
          </p:nvPr>
        </p:nvSpPr>
        <p:spPr/>
        <p:txBody>
          <a:bodyPr/>
          <a:lstStyle/>
          <a:p>
            <a:r>
              <a:rPr lang="en-US" dirty="0"/>
              <a:t>Corrective </a:t>
            </a:r>
            <a:r>
              <a:rPr lang="en-US" dirty="0" err="1"/>
              <a:t>hyperarticulation</a:t>
            </a:r>
            <a:endParaRPr lang="en-US" dirty="0"/>
          </a:p>
          <a:p>
            <a:pPr lvl="1"/>
            <a:r>
              <a:rPr lang="en-US" dirty="0"/>
              <a:t>Relatively intuitive</a:t>
            </a:r>
          </a:p>
          <a:p>
            <a:pPr lvl="1"/>
            <a:r>
              <a:rPr lang="en-US" dirty="0"/>
              <a:t>Can be automated </a:t>
            </a:r>
            <a:r>
              <a:rPr lang="en-US" sz="1400" dirty="0"/>
              <a:t> </a:t>
            </a:r>
            <a:r>
              <a:rPr lang="en-US" sz="1800" dirty="0"/>
              <a:t>(</a:t>
            </a:r>
            <a:r>
              <a:rPr lang="en-US" sz="1800" dirty="0" err="1"/>
              <a:t>Harnsberger</a:t>
            </a:r>
            <a:r>
              <a:rPr lang="en-US" sz="1800" dirty="0"/>
              <a:t>, Wright, </a:t>
            </a:r>
            <a:r>
              <a:rPr lang="en-US" sz="1800" dirty="0" err="1"/>
              <a:t>Pisoni</a:t>
            </a:r>
            <a:r>
              <a:rPr lang="en-US" sz="1800" dirty="0"/>
              <a:t>, 2008)</a:t>
            </a:r>
          </a:p>
          <a:p>
            <a:pPr lvl="1"/>
            <a:r>
              <a:rPr lang="en-US" dirty="0"/>
              <a:t>Elicits more </a:t>
            </a:r>
            <a:r>
              <a:rPr lang="en-US" dirty="0" err="1"/>
              <a:t>hyperarticulation</a:t>
            </a:r>
            <a:r>
              <a:rPr lang="en-US" dirty="0"/>
              <a:t> than minimal pairs</a:t>
            </a:r>
          </a:p>
          <a:p>
            <a:pPr lvl="1"/>
            <a:r>
              <a:rPr lang="en-US" dirty="0"/>
              <a:t>However</a:t>
            </a:r>
          </a:p>
          <a:p>
            <a:pPr lvl="2"/>
            <a:r>
              <a:rPr lang="en-US" dirty="0"/>
              <a:t>Harder to pull off</a:t>
            </a:r>
          </a:p>
          <a:p>
            <a:pPr lvl="2"/>
            <a:r>
              <a:rPr lang="en-US" dirty="0"/>
              <a:t>Takes longer</a:t>
            </a:r>
          </a:p>
          <a:p>
            <a:pPr lvl="2"/>
            <a:r>
              <a:rPr lang="en-US" dirty="0"/>
              <a:t>Researcher has to have a strong command of the language for it to work</a:t>
            </a:r>
          </a:p>
        </p:txBody>
      </p:sp>
    </p:spTree>
    <p:extLst>
      <p:ext uri="{BB962C8B-B14F-4D97-AF65-F5344CB8AC3E}">
        <p14:creationId xmlns:p14="http://schemas.microsoft.com/office/powerpoint/2010/main" val="1176710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415F2-1C8D-69A5-5189-10290708ADCF}"/>
              </a:ext>
            </a:extLst>
          </p:cNvPr>
          <p:cNvSpPr>
            <a:spLocks noGrp="1"/>
          </p:cNvSpPr>
          <p:nvPr>
            <p:ph type="title"/>
          </p:nvPr>
        </p:nvSpPr>
        <p:spPr/>
        <p:txBody>
          <a:bodyPr/>
          <a:lstStyle/>
          <a:p>
            <a:r>
              <a:rPr lang="en-US" dirty="0"/>
              <a:t>Eliciting clear/hyperarticulated speech	</a:t>
            </a:r>
          </a:p>
        </p:txBody>
      </p:sp>
      <p:sp>
        <p:nvSpPr>
          <p:cNvPr id="3" name="Content Placeholder 2">
            <a:extLst>
              <a:ext uri="{FF2B5EF4-FFF2-40B4-BE49-F238E27FC236}">
                <a16:creationId xmlns:a16="http://schemas.microsoft.com/office/drawing/2014/main" id="{E8510D3E-98A0-23E5-AADA-7F059D868981}"/>
              </a:ext>
            </a:extLst>
          </p:cNvPr>
          <p:cNvSpPr>
            <a:spLocks noGrp="1"/>
          </p:cNvSpPr>
          <p:nvPr>
            <p:ph idx="1"/>
          </p:nvPr>
        </p:nvSpPr>
        <p:spPr/>
        <p:txBody>
          <a:bodyPr/>
          <a:lstStyle/>
          <a:p>
            <a:r>
              <a:rPr lang="en-US" dirty="0"/>
              <a:t>Clear speech methods</a:t>
            </a:r>
          </a:p>
          <a:p>
            <a:pPr lvl="1"/>
            <a:r>
              <a:rPr lang="en-US" dirty="0"/>
              <a:t>Subjective tasks like “imagine that you are speaking to a person who is hard of hearing” or “imagine that you are speaking to someone who is not a native speaker” etc.</a:t>
            </a:r>
          </a:p>
          <a:p>
            <a:pPr lvl="2"/>
            <a:r>
              <a:rPr lang="en-US" dirty="0"/>
              <a:t>Easy to do, but what are you really getting?</a:t>
            </a:r>
          </a:p>
          <a:p>
            <a:pPr lvl="3"/>
            <a:r>
              <a:rPr lang="en-US" dirty="0"/>
              <a:t>Acted speech – some people are better acters than others</a:t>
            </a:r>
          </a:p>
          <a:p>
            <a:pPr lvl="1"/>
            <a:r>
              <a:rPr lang="en-US" dirty="0"/>
              <a:t>Speech in noise (Lombard response)</a:t>
            </a:r>
          </a:p>
          <a:p>
            <a:pPr lvl="2"/>
            <a:r>
              <a:rPr lang="en-US" dirty="0"/>
              <a:t>Specific type of clear speech</a:t>
            </a:r>
          </a:p>
          <a:p>
            <a:pPr lvl="2"/>
            <a:r>
              <a:rPr lang="en-US" dirty="0"/>
              <a:t>Only works reliably in collaborative tasks/informational tasks</a:t>
            </a:r>
          </a:p>
        </p:txBody>
      </p:sp>
    </p:spTree>
    <p:extLst>
      <p:ext uri="{BB962C8B-B14F-4D97-AF65-F5344CB8AC3E}">
        <p14:creationId xmlns:p14="http://schemas.microsoft.com/office/powerpoint/2010/main" val="3867472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E3213-DEBC-EDD0-CF92-4E9841DCA51D}"/>
              </a:ext>
            </a:extLst>
          </p:cNvPr>
          <p:cNvSpPr>
            <a:spLocks noGrp="1"/>
          </p:cNvSpPr>
          <p:nvPr>
            <p:ph type="title"/>
          </p:nvPr>
        </p:nvSpPr>
        <p:spPr/>
        <p:txBody>
          <a:bodyPr/>
          <a:lstStyle/>
          <a:p>
            <a:r>
              <a:rPr lang="en-US" dirty="0"/>
              <a:t>Wordlists/Lexical elicitations</a:t>
            </a:r>
          </a:p>
        </p:txBody>
      </p:sp>
      <p:sp>
        <p:nvSpPr>
          <p:cNvPr id="3" name="Content Placeholder 2">
            <a:extLst>
              <a:ext uri="{FF2B5EF4-FFF2-40B4-BE49-F238E27FC236}">
                <a16:creationId xmlns:a16="http://schemas.microsoft.com/office/drawing/2014/main" id="{CE005F02-8EF7-493E-ECD7-DD1A6C524B83}"/>
              </a:ext>
            </a:extLst>
          </p:cNvPr>
          <p:cNvSpPr>
            <a:spLocks noGrp="1"/>
          </p:cNvSpPr>
          <p:nvPr>
            <p:ph idx="1"/>
          </p:nvPr>
        </p:nvSpPr>
        <p:spPr/>
        <p:txBody>
          <a:bodyPr/>
          <a:lstStyle/>
          <a:p>
            <a:r>
              <a:rPr lang="en-US" dirty="0"/>
              <a:t>Great coverage</a:t>
            </a:r>
          </a:p>
          <a:p>
            <a:r>
              <a:rPr lang="en-US" dirty="0"/>
              <a:t>Great control over items and ordering</a:t>
            </a:r>
          </a:p>
          <a:p>
            <a:r>
              <a:rPr lang="en-US" dirty="0"/>
              <a:t>However:</a:t>
            </a:r>
          </a:p>
          <a:p>
            <a:pPr lvl="1"/>
            <a:r>
              <a:rPr lang="en-US" dirty="0"/>
              <a:t>Very specific style of speech</a:t>
            </a:r>
          </a:p>
          <a:p>
            <a:pPr lvl="1"/>
            <a:r>
              <a:rPr lang="en-US" dirty="0"/>
              <a:t>Not everyone reads as fluently as a typical college undergrad</a:t>
            </a:r>
          </a:p>
          <a:p>
            <a:pPr lvl="1"/>
            <a:r>
              <a:rPr lang="en-US" dirty="0"/>
              <a:t>Not all populations are literate in the language of interest</a:t>
            </a:r>
          </a:p>
          <a:p>
            <a:pPr lvl="1"/>
            <a:r>
              <a:rPr lang="en-US" dirty="0"/>
              <a:t>Lists have to be very carefully curated to avoid bias</a:t>
            </a:r>
          </a:p>
        </p:txBody>
      </p:sp>
    </p:spTree>
    <p:extLst>
      <p:ext uri="{BB962C8B-B14F-4D97-AF65-F5344CB8AC3E}">
        <p14:creationId xmlns:p14="http://schemas.microsoft.com/office/powerpoint/2010/main" val="4000454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E3213-DEBC-EDD0-CF92-4E9841DCA51D}"/>
              </a:ext>
            </a:extLst>
          </p:cNvPr>
          <p:cNvSpPr>
            <a:spLocks noGrp="1"/>
          </p:cNvSpPr>
          <p:nvPr>
            <p:ph type="title"/>
          </p:nvPr>
        </p:nvSpPr>
        <p:spPr/>
        <p:txBody>
          <a:bodyPr/>
          <a:lstStyle/>
          <a:p>
            <a:r>
              <a:rPr lang="en-US" dirty="0"/>
              <a:t>Wordlists/Lexical elicitations</a:t>
            </a:r>
          </a:p>
        </p:txBody>
      </p:sp>
      <p:sp>
        <p:nvSpPr>
          <p:cNvPr id="3" name="Content Placeholder 2">
            <a:extLst>
              <a:ext uri="{FF2B5EF4-FFF2-40B4-BE49-F238E27FC236}">
                <a16:creationId xmlns:a16="http://schemas.microsoft.com/office/drawing/2014/main" id="{CE005F02-8EF7-493E-ECD7-DD1A6C524B83}"/>
              </a:ext>
            </a:extLst>
          </p:cNvPr>
          <p:cNvSpPr>
            <a:spLocks noGrp="1"/>
          </p:cNvSpPr>
          <p:nvPr>
            <p:ph idx="1"/>
          </p:nvPr>
        </p:nvSpPr>
        <p:spPr/>
        <p:txBody>
          <a:bodyPr/>
          <a:lstStyle/>
          <a:p>
            <a:r>
              <a:rPr lang="en-US" dirty="0"/>
              <a:t>What to watch out for</a:t>
            </a:r>
          </a:p>
          <a:p>
            <a:pPr lvl="1"/>
            <a:r>
              <a:rPr lang="en-US" dirty="0"/>
              <a:t>Use real words unless you are trying to elicit hyperarticulated speech</a:t>
            </a:r>
          </a:p>
          <a:p>
            <a:pPr lvl="1"/>
            <a:r>
              <a:rPr lang="en-US" dirty="0"/>
              <a:t>Words on the list should be of equivalent usage probability</a:t>
            </a:r>
          </a:p>
          <a:p>
            <a:pPr lvl="2"/>
            <a:r>
              <a:rPr lang="en-US" dirty="0"/>
              <a:t>Low surprisal words are typically more reduced than high surprisal words</a:t>
            </a:r>
          </a:p>
          <a:p>
            <a:pPr lvl="2"/>
            <a:r>
              <a:rPr lang="en-US" dirty="0"/>
              <a:t>Open class words are </a:t>
            </a:r>
            <a:r>
              <a:rPr lang="en-US"/>
              <a:t>typically less  </a:t>
            </a:r>
            <a:r>
              <a:rPr lang="en-US" dirty="0"/>
              <a:t>reduced than closed class words</a:t>
            </a:r>
          </a:p>
          <a:p>
            <a:pPr lvl="2"/>
            <a:r>
              <a:rPr lang="en-US" dirty="0"/>
              <a:t>Avoid archaisms, jargon, etc.</a:t>
            </a:r>
          </a:p>
          <a:p>
            <a:pPr lvl="2"/>
            <a:r>
              <a:rPr lang="en-US" dirty="0"/>
              <a:t>Repetitions effects – words typically become more reduced with repetition</a:t>
            </a:r>
          </a:p>
          <a:p>
            <a:pPr lvl="1"/>
            <a:r>
              <a:rPr lang="en-US" dirty="0"/>
              <a:t>Words on the list should be drawn from the same social register</a:t>
            </a:r>
          </a:p>
          <a:p>
            <a:pPr lvl="1"/>
            <a:r>
              <a:rPr lang="en-US" dirty="0"/>
              <a:t>Lists should be randomized to avoid word interactions</a:t>
            </a:r>
          </a:p>
          <a:p>
            <a:pPr lvl="2"/>
            <a:r>
              <a:rPr lang="en-US" dirty="0"/>
              <a:t>I typically use three randomizations (A, B, C) – different order for each consultant</a:t>
            </a:r>
          </a:p>
          <a:p>
            <a:pPr lvl="1"/>
            <a:r>
              <a:rPr lang="en-US" dirty="0"/>
              <a:t>Lists should be padded at the beginning and end to absorb list intonation</a:t>
            </a:r>
          </a:p>
        </p:txBody>
      </p:sp>
    </p:spTree>
    <p:extLst>
      <p:ext uri="{BB962C8B-B14F-4D97-AF65-F5344CB8AC3E}">
        <p14:creationId xmlns:p14="http://schemas.microsoft.com/office/powerpoint/2010/main" val="2266400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1498</TotalTime>
  <Words>1190</Words>
  <Application>Microsoft Macintosh PowerPoint</Application>
  <PresentationFormat>Widescreen</PresentationFormat>
  <Paragraphs>161</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Brill</vt:lpstr>
      <vt:lpstr>Calibri</vt:lpstr>
      <vt:lpstr>Calibri Light</vt:lpstr>
      <vt:lpstr>Office Theme</vt:lpstr>
      <vt:lpstr>Elicitation Methods: An incomplete list</vt:lpstr>
      <vt:lpstr> Choosing a method</vt:lpstr>
      <vt:lpstr> Choosing a method</vt:lpstr>
      <vt:lpstr>More is better, sometimes</vt:lpstr>
      <vt:lpstr>Eliciting clear/hyperarticulated speech </vt:lpstr>
      <vt:lpstr>Eliciting clear/hyperarticulated speech </vt:lpstr>
      <vt:lpstr>Eliciting clear/hyperarticulated speech </vt:lpstr>
      <vt:lpstr>Wordlists/Lexical elicitations</vt:lpstr>
      <vt:lpstr>Wordlists/Lexical elicitations</vt:lpstr>
      <vt:lpstr>Wordlists/Lexical elicitations</vt:lpstr>
      <vt:lpstr>Wordlists/Lexical elicitations</vt:lpstr>
      <vt:lpstr>Wordlists/Lexical elicitations</vt:lpstr>
      <vt:lpstr>Wordlists/Lexical elicitations</vt:lpstr>
      <vt:lpstr>Reading passage elicitations</vt:lpstr>
      <vt:lpstr>Reading passage elicitations</vt:lpstr>
      <vt:lpstr>Interviews</vt:lpstr>
      <vt:lpstr>Map tasks</vt:lpstr>
      <vt:lpstr>Collaborative tasks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Elicitation Methods</dc:title>
  <dc:creator>Richard Wright</dc:creator>
  <cp:lastModifiedBy>Richard Wright</cp:lastModifiedBy>
  <cp:revision>11</cp:revision>
  <dcterms:created xsi:type="dcterms:W3CDTF">2024-01-25T21:33:08Z</dcterms:created>
  <dcterms:modified xsi:type="dcterms:W3CDTF">2024-01-26T22:31:26Z</dcterms:modified>
</cp:coreProperties>
</file>