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pdf" ContentType="application/pd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317" r:id="rId2"/>
    <p:sldId id="350" r:id="rId3"/>
    <p:sldId id="351" r:id="rId4"/>
    <p:sldId id="340" r:id="rId5"/>
    <p:sldId id="352" r:id="rId6"/>
    <p:sldId id="345" r:id="rId7"/>
    <p:sldId id="353" r:id="rId8"/>
    <p:sldId id="349" r:id="rId9"/>
    <p:sldId id="332" r:id="rId10"/>
    <p:sldId id="347" r:id="rId11"/>
    <p:sldId id="348" r:id="rId12"/>
    <p:sldId id="354" r:id="rId13"/>
    <p:sldId id="338" r:id="rId14"/>
    <p:sldId id="326" r:id="rId15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7EACF6"/>
    <a:srgbClr val="BEBEBE"/>
    <a:srgbClr val="DFDFDF"/>
    <a:srgbClr val="464646"/>
    <a:srgbClr val="FF8989"/>
    <a:srgbClr val="C00000"/>
    <a:srgbClr val="006600"/>
    <a:srgbClr val="996633"/>
    <a:srgbClr val="EBD23D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87" autoAdjust="0"/>
    <p:restoredTop sz="94643" autoAdjust="0"/>
  </p:normalViewPr>
  <p:slideViewPr>
    <p:cSldViewPr>
      <p:cViewPr>
        <p:scale>
          <a:sx n="100" d="100"/>
          <a:sy n="100" d="100"/>
        </p:scale>
        <p:origin x="-44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3804" y="-72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CE2CA97-E781-4806-8602-BFEBBE6110E3}" type="datetime1">
              <a:rPr lang="en-US"/>
              <a:pPr>
                <a:defRPr/>
              </a:pPr>
              <a:t>9/5/2011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0F7705B-D700-4162-BF03-F746F9854C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6745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3FFCE88C-9D1D-4D53-9674-9CD9A124BABA}" type="datetime1">
              <a:rPr lang="en-US"/>
              <a:pPr>
                <a:defRPr/>
              </a:pPr>
              <a:t>9/5/2011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0F47CA25-526E-4326-AC4D-227D2D121D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7299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3D92928-B559-4CF5-822B-3BC129D61144}" type="slidenum">
              <a:rPr lang="en-US" smtClean="0">
                <a:latin typeface="Calibri" pitchFamily="34" charset="0"/>
              </a:rPr>
              <a:pPr/>
              <a:t>1</a:t>
            </a:fld>
            <a:endParaRPr lang="en-US" dirty="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Spectra implies mobilization of sediments/gravel/cobbles 8 cm and smaller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47CA25-526E-4326-AC4D-227D2D121DF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817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Receiver</a:t>
            </a:r>
            <a:r>
              <a:rPr lang="en-US" baseline="0" dirty="0" smtClean="0"/>
              <a:t> 1200 m from vessel or turbine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47CA25-526E-4326-AC4D-227D2D121DF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883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Wingdings" pitchFamily="2" charset="2"/>
              <a:buChar char="§"/>
            </a:pPr>
            <a:r>
              <a:rPr lang="en-US" sz="1200" dirty="0" smtClean="0"/>
              <a:t>Tidal turbines will likely only be audible at small ranges that are dependent on site specific ambient noise conditions. </a:t>
            </a:r>
          </a:p>
          <a:p>
            <a:pPr marL="228600" indent="-228600">
              <a:buFont typeface="Wingdings" pitchFamily="2" charset="2"/>
              <a:buChar char="§"/>
            </a:pPr>
            <a:endParaRPr lang="en-US" sz="1200" dirty="0" smtClean="0"/>
          </a:p>
          <a:p>
            <a:pPr marL="228600" indent="-228600">
              <a:buFont typeface="Wingdings" pitchFamily="2" charset="2"/>
              <a:buChar char="§"/>
            </a:pPr>
            <a:r>
              <a:rPr lang="en-US" sz="1200" dirty="0" smtClean="0"/>
              <a:t>At sites with significant existing anthropogenic noise noise from turbines will often be masked even at close ranges (&lt; 1 km)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47CA25-526E-4326-AC4D-227D2D121DF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3D92928-B559-4CF5-822B-3BC129D61144}" type="slidenum">
              <a:rPr lang="en-US" smtClean="0">
                <a:latin typeface="Calibri" pitchFamily="34" charset="0"/>
              </a:rPr>
              <a:pPr/>
              <a:t>14</a:t>
            </a:fld>
            <a:endParaRPr lang="en-US" dirty="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0EFE01ED-5B45-42AA-B133-CE9467D938E6}" type="datetime1">
              <a:rPr lang="en-US"/>
              <a:pPr>
                <a:defRPr/>
              </a:pPr>
              <a:t>9/5/2011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C6E9C596-5206-4CB0-A37F-437551F26A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EC907-EC4A-4BF8-A4CB-06095C22AE40}" type="datetime1">
              <a:rPr lang="en-US"/>
              <a:pPr>
                <a:defRPr/>
              </a:pPr>
              <a:t>9/5/2011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C575E-2940-4098-9DF8-8C5B1F3BE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4E96F-CBCF-49F9-AF39-9855D14912A1}" type="datetime1">
              <a:rPr lang="en-US"/>
              <a:pPr>
                <a:defRPr/>
              </a:pPr>
              <a:t>9/5/2011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C1A65-854D-4502-BF6B-DB8E5A22AC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1AE5D-DCBC-44BC-9E0B-3F23952E82F1}" type="datetime1">
              <a:rPr lang="en-US"/>
              <a:pPr>
                <a:defRPr/>
              </a:pPr>
              <a:t>9/5/2011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20913-3024-4D50-86DE-D83830B09D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8D784-A86E-4414-B29D-EB973BCA4F4B}" type="datetime1">
              <a:rPr lang="en-US"/>
              <a:pPr>
                <a:defRPr/>
              </a:pPr>
              <a:t>9/5/2011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E4989-A87D-49CA-AF45-994E40871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F025F-195D-4FCD-8AC7-2D4D39EC971F}" type="datetime1">
              <a:rPr lang="en-US"/>
              <a:pPr>
                <a:defRPr/>
              </a:pPr>
              <a:t>9/5/2011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664B3-24A4-43E4-A8C7-65AF6CA1EB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EDEB4-C262-4B6B-9E8A-6C85081DFE54}" type="datetime1">
              <a:rPr lang="en-US"/>
              <a:pPr>
                <a:defRPr/>
              </a:pPr>
              <a:t>9/5/2011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12174-167C-4D25-9D08-A1DB86340C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6513C-F0BF-401B-815E-206AD7FF16FC}" type="datetime1">
              <a:rPr lang="en-US"/>
              <a:pPr>
                <a:defRPr/>
              </a:pPr>
              <a:t>9/5/2011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FFDCE-B920-4D91-A911-5D89140F7D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688ED-19B0-4EC6-A344-08BBAA4FFEA3}" type="datetime1">
              <a:rPr lang="en-US"/>
              <a:pPr>
                <a:defRPr/>
              </a:pPr>
              <a:t>9/5/2011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B933B-4F6D-493D-AA8C-ED29644460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45C75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D9D64AC-61B8-4E0A-BE17-75E62C40E7CB}" type="datetime1">
              <a:rPr lang="en-US"/>
              <a:pPr>
                <a:defRPr/>
              </a:pPr>
              <a:t>9/5/2011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45C75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2818E4B-546D-4573-8036-3505B405F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4" name="Group 13"/>
          <p:cNvGrpSpPr/>
          <p:nvPr userDrawn="1"/>
        </p:nvGrpSpPr>
        <p:grpSpPr>
          <a:xfrm rot="10800000">
            <a:off x="-19050" y="5816598"/>
            <a:ext cx="9180513" cy="1041401"/>
            <a:chOff x="-19050" y="-7938"/>
            <a:chExt cx="9180513" cy="1041401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-9525" y="-7938"/>
              <a:ext cx="9163050" cy="1041401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shade val="50000"/>
                    <a:alpha val="45000"/>
                    <a:satMod val="120000"/>
                  </a:schemeClr>
                </a:gs>
                <a:gs pos="100000">
                  <a:schemeClr val="accent3">
                    <a:shade val="80000"/>
                    <a:alpha val="55000"/>
                    <a:satMod val="155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4381500" y="-7938"/>
              <a:ext cx="4762500" cy="63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1668" y="564"/>
                </a:cxn>
                <a:cxn ang="0">
                  <a:pos x="3000" y="186"/>
                </a:cxn>
                <a:cxn ang="0">
                  <a:pos x="3000" y="6"/>
                </a:cxn>
                <a:cxn ang="0">
                  <a:pos x="0" y="0"/>
                </a:cxn>
              </a:cxnLst>
              <a:rect l="0" t="0" r="0" b="0"/>
              <a:pathLst>
                <a:path w="3000" h="595">
                  <a:moveTo>
                    <a:pt x="0" y="0"/>
                  </a:moveTo>
                  <a:cubicBezTo>
                    <a:pt x="174" y="102"/>
                    <a:pt x="1168" y="533"/>
                    <a:pt x="1668" y="564"/>
                  </a:cubicBezTo>
                  <a:cubicBezTo>
                    <a:pt x="2168" y="595"/>
                    <a:pt x="2778" y="279"/>
                    <a:pt x="3000" y="186"/>
                  </a:cubicBezTo>
                  <a:lnTo>
                    <a:pt x="3000" y="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shade val="50000"/>
                    <a:alpha val="30000"/>
                    <a:satMod val="130000"/>
                  </a:schemeClr>
                </a:gs>
                <a:gs pos="80000">
                  <a:schemeClr val="accent2">
                    <a:shade val="75000"/>
                    <a:alpha val="45000"/>
                    <a:satMod val="14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grpSp>
          <p:nvGrpSpPr>
            <p:cNvPr id="1033" name="Group 1"/>
            <p:cNvGrpSpPr>
              <a:grpSpLocks/>
            </p:cNvGrpSpPr>
            <p:nvPr/>
          </p:nvGrpSpPr>
          <p:grpSpPr bwMode="auto">
            <a:xfrm>
              <a:off x="-19050" y="203200"/>
              <a:ext cx="9180513" cy="647700"/>
              <a:chOff x="-19045" y="216550"/>
              <a:chExt cx="9180548" cy="649224"/>
            </a:xfrm>
          </p:grpSpPr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 rot="21435692">
                <a:off x="-19045" y="216550"/>
                <a:ext cx="9163050" cy="649224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966"/>
                  </a:cxn>
                  <a:cxn ang="0">
                    <a:pos x="1608" y="282"/>
                  </a:cxn>
                  <a:cxn ang="0">
                    <a:pos x="4110" y="1008"/>
                  </a:cxn>
                  <a:cxn ang="0">
                    <a:pos x="5772" y="0"/>
                  </a:cxn>
                </a:cxnLst>
                <a:rect l="0" t="0" r="0" b="0"/>
                <a:pathLst>
                  <a:path w="5772" h="1055">
                    <a:moveTo>
                      <a:pt x="0" y="966"/>
                    </a:moveTo>
                    <a:cubicBezTo>
                      <a:pt x="282" y="738"/>
                      <a:pt x="923" y="275"/>
                      <a:pt x="1608" y="282"/>
                    </a:cubicBezTo>
                    <a:cubicBezTo>
                      <a:pt x="2293" y="289"/>
                      <a:pt x="3416" y="1055"/>
                      <a:pt x="4110" y="1008"/>
                    </a:cubicBezTo>
                    <a:cubicBezTo>
                      <a:pt x="4804" y="961"/>
                      <a:pt x="5426" y="210"/>
                      <a:pt x="5772" y="0"/>
                    </a:cubicBezTo>
                  </a:path>
                </a:pathLst>
              </a:custGeom>
              <a:noFill/>
              <a:ln w="10795" cap="flat" cmpd="sng" algn="ctr">
                <a:gradFill>
                  <a:gsLst>
                    <a:gs pos="74000">
                      <a:schemeClr val="accent3">
                        <a:shade val="75000"/>
                      </a:schemeClr>
                    </a:gs>
                    <a:gs pos="86000">
                      <a:schemeClr val="tx1">
                        <a:alpha val="29000"/>
                      </a:schemeClr>
                    </a:gs>
                    <a:gs pos="16000">
                      <a:schemeClr val="accent2">
                        <a:shade val="75000"/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 rot="21435692">
                <a:off x="-14309" y="290003"/>
                <a:ext cx="9175812" cy="530352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732"/>
                  </a:cxn>
                  <a:cxn ang="0">
                    <a:pos x="1638" y="228"/>
                  </a:cxn>
                  <a:cxn ang="0">
                    <a:pos x="4122" y="816"/>
                  </a:cxn>
                  <a:cxn ang="0">
                    <a:pos x="5766" y="0"/>
                  </a:cxn>
                </a:cxnLst>
                <a:rect l="0" t="0" r="0" b="0"/>
                <a:pathLst>
                  <a:path w="5766" h="854">
                    <a:moveTo>
                      <a:pt x="0" y="732"/>
                    </a:moveTo>
                    <a:cubicBezTo>
                      <a:pt x="273" y="647"/>
                      <a:pt x="951" y="214"/>
                      <a:pt x="1638" y="228"/>
                    </a:cubicBezTo>
                    <a:cubicBezTo>
                      <a:pt x="2325" y="242"/>
                      <a:pt x="3434" y="854"/>
                      <a:pt x="4122" y="816"/>
                    </a:cubicBezTo>
                    <a:cubicBezTo>
                      <a:pt x="4810" y="778"/>
                      <a:pt x="5424" y="170"/>
                      <a:pt x="5766" y="0"/>
                    </a:cubicBezTo>
                  </a:path>
                </a:pathLst>
              </a:custGeom>
              <a:noFill/>
              <a:ln w="9525" cap="flat" cmpd="sng" algn="ctr">
                <a:gradFill>
                  <a:gsLst>
                    <a:gs pos="74000">
                      <a:schemeClr val="accent4"/>
                    </a:gs>
                    <a:gs pos="44000">
                      <a:schemeClr val="accent1"/>
                    </a:gs>
                    <a:gs pos="33000">
                      <a:schemeClr val="accent2"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15" name="TextBox 14"/>
          <p:cNvSpPr txBox="1"/>
          <p:nvPr userDrawn="1"/>
        </p:nvSpPr>
        <p:spPr>
          <a:xfrm>
            <a:off x="7954171" y="6392336"/>
            <a:ext cx="1147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5F5F5F"/>
                </a:solidFill>
                <a:latin typeface="+mj-lt"/>
              </a:rPr>
              <a:t>NNMREC</a:t>
            </a:r>
            <a:endParaRPr lang="en-US" sz="2000" b="1" dirty="0">
              <a:solidFill>
                <a:srgbClr val="5F5F5F"/>
              </a:solidFill>
              <a:latin typeface="+mj-lt"/>
            </a:endParaRPr>
          </a:p>
        </p:txBody>
      </p:sp>
      <p:pic>
        <p:nvPicPr>
          <p:cNvPr id="16" name="Picture 9" descr="BlockWpg.gif"/>
          <p:cNvPicPr>
            <a:picLocks noChangeAspect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24000" y="6415085"/>
            <a:ext cx="565150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 descr="OSU_logo.gif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312127" y="6409270"/>
            <a:ext cx="533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video" Target="../media/media1.avi"/><Relationship Id="rId7" Type="http://schemas.openxmlformats.org/officeDocument/2006/relationships/image" Target="../media/image11.wmf"/><Relationship Id="rId2" Type="http://schemas.microsoft.com/office/2007/relationships/media" Target="../media/media1.avi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6858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/>
              <a:t>Approaches to Ambient Noise Characterization at Tidal Energy Sites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2667000"/>
            <a:ext cx="9144000" cy="267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Bef>
                <a:spcPts val="1200"/>
              </a:spcBef>
              <a:buClr>
                <a:srgbClr val="0BD0D9"/>
              </a:buClr>
              <a:buSzPct val="95000"/>
            </a:pPr>
            <a:r>
              <a:rPr lang="en-US" sz="3000" dirty="0" smtClean="0">
                <a:solidFill>
                  <a:prstClr val="white"/>
                </a:solidFill>
                <a:ea typeface="ＭＳ Ｐゴシック" pitchFamily="34" charset="-128"/>
              </a:rPr>
              <a:t>Chris Bassett, Brian </a:t>
            </a:r>
            <a:r>
              <a:rPr lang="en-US" sz="3000" dirty="0" err="1" smtClean="0">
                <a:solidFill>
                  <a:prstClr val="white"/>
                </a:solidFill>
                <a:ea typeface="ＭＳ Ｐゴシック" pitchFamily="34" charset="-128"/>
              </a:rPr>
              <a:t>Polagye</a:t>
            </a:r>
            <a:r>
              <a:rPr lang="en-US" sz="3000" dirty="0" smtClean="0">
                <a:solidFill>
                  <a:prstClr val="white"/>
                </a:solidFill>
                <a:ea typeface="ＭＳ Ｐゴシック" pitchFamily="34" charset="-128"/>
              </a:rPr>
              <a:t>, Jim Thomson</a:t>
            </a:r>
            <a:r>
              <a:rPr lang="en-US" sz="3000" baseline="30000" dirty="0" smtClean="0">
                <a:solidFill>
                  <a:prstClr val="white"/>
                </a:solidFill>
                <a:ea typeface="ＭＳ Ｐゴシック" pitchFamily="34" charset="-128"/>
              </a:rPr>
              <a:t> </a:t>
            </a:r>
          </a:p>
          <a:p>
            <a:pPr algn="ctr">
              <a:lnSpc>
                <a:spcPct val="114000"/>
              </a:lnSpc>
              <a:spcBef>
                <a:spcPts val="1200"/>
              </a:spcBef>
              <a:buClr>
                <a:srgbClr val="0BD0D9"/>
              </a:buClr>
              <a:buSzPct val="95000"/>
            </a:pPr>
            <a:r>
              <a:rPr lang="en-US" sz="2400" dirty="0" smtClean="0">
                <a:solidFill>
                  <a:prstClr val="white"/>
                </a:solidFill>
                <a:ea typeface="ＭＳ Ｐゴシック" pitchFamily="34" charset="-128"/>
              </a:rPr>
              <a:t>Northwest National Marine Renewable Energy Center</a:t>
            </a:r>
          </a:p>
          <a:p>
            <a:pPr algn="ctr">
              <a:lnSpc>
                <a:spcPct val="114000"/>
              </a:lnSpc>
              <a:spcBef>
                <a:spcPts val="600"/>
              </a:spcBef>
              <a:buClr>
                <a:srgbClr val="0BD0D9"/>
              </a:buClr>
              <a:buSzPct val="95000"/>
            </a:pPr>
            <a:r>
              <a:rPr lang="en-US" sz="2400" dirty="0" smtClean="0">
                <a:solidFill>
                  <a:prstClr val="white"/>
                </a:solidFill>
                <a:ea typeface="ＭＳ Ｐゴシック" pitchFamily="34" charset="-128"/>
              </a:rPr>
              <a:t>University of Washington</a:t>
            </a:r>
          </a:p>
          <a:p>
            <a:pPr algn="ctr">
              <a:lnSpc>
                <a:spcPct val="114000"/>
              </a:lnSpc>
              <a:spcBef>
                <a:spcPts val="600"/>
              </a:spcBef>
              <a:buClr>
                <a:srgbClr val="0BD0D9"/>
              </a:buClr>
              <a:buSzPct val="95000"/>
            </a:pPr>
            <a:endParaRPr lang="en-US" sz="2400" dirty="0" smtClean="0">
              <a:solidFill>
                <a:prstClr val="white"/>
              </a:solidFill>
              <a:ea typeface="ＭＳ Ｐゴシック" pitchFamily="34" charset="-128"/>
            </a:endParaRPr>
          </a:p>
          <a:p>
            <a:pPr algn="ctr">
              <a:lnSpc>
                <a:spcPct val="114000"/>
              </a:lnSpc>
              <a:spcBef>
                <a:spcPts val="600"/>
              </a:spcBef>
              <a:buClr>
                <a:srgbClr val="0BD0D9"/>
              </a:buClr>
              <a:buSzPct val="95000"/>
            </a:pPr>
            <a:endParaRPr lang="en-US" sz="2400" dirty="0" smtClean="0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838200" y="4876800"/>
            <a:ext cx="74676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 smtClean="0"/>
              <a:t>141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Meeting of the American Fisheries Society</a:t>
            </a:r>
          </a:p>
          <a:p>
            <a:pPr algn="ctr"/>
            <a:r>
              <a:rPr lang="en-US" sz="2400" dirty="0" smtClean="0"/>
              <a:t>Seattle, WA </a:t>
            </a:r>
          </a:p>
          <a:p>
            <a:pPr algn="ctr"/>
            <a:r>
              <a:rPr lang="en-US" sz="2400" dirty="0" smtClean="0"/>
              <a:t>September </a:t>
            </a:r>
            <a:r>
              <a:rPr lang="en-US" sz="2400" dirty="0" smtClean="0"/>
              <a:t>6, </a:t>
            </a:r>
            <a:r>
              <a:rPr lang="en-US" sz="2400" dirty="0" smtClean="0"/>
              <a:t>2011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Surface Hydrophones (Drifting)</a:t>
            </a:r>
            <a:endParaRPr lang="en-US" sz="38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7" name="Picture 6" descr="SWIF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324840" y="1556440"/>
            <a:ext cx="3373829" cy="16764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33400" y="4157752"/>
            <a:ext cx="3810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006600"/>
              </a:buClr>
              <a:buFont typeface="Wingdings" pitchFamily="2" charset="2"/>
              <a:buChar char="ü"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Continuous measurement</a:t>
            </a:r>
          </a:p>
          <a:p>
            <a:pPr marL="342900" indent="-342900">
              <a:spcAft>
                <a:spcPts val="600"/>
              </a:spcAft>
              <a:buClr>
                <a:srgbClr val="006600"/>
              </a:buClr>
              <a:buFont typeface="Wingdings" pitchFamily="2" charset="2"/>
              <a:buChar char="ü"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Unaffected by flow-noise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"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Convolution of temporal and spatial variability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"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Near-surface measurement</a:t>
            </a:r>
            <a:endParaRPr lang="en-US" sz="2000" dirty="0" smtClean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SWIF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67275" y="838200"/>
            <a:ext cx="3095625" cy="2400300"/>
          </a:xfrm>
          <a:prstGeom prst="rect">
            <a:avLst/>
          </a:prstGeom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873" y="3609975"/>
            <a:ext cx="4280428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1524000"/>
            <a:ext cx="2068777" cy="160508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Cabled Hydrophones (Drifting)</a:t>
            </a:r>
            <a:endParaRPr lang="en-US" sz="38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505200" y="1047750"/>
            <a:ext cx="1371600" cy="3810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7150" dist="38100" dir="5400000" algn="ctr" rotWithShape="0">
              <a:schemeClr val="tx1">
                <a:alpha val="48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+mj-lt"/>
              </a:rPr>
              <a:t>Computer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286000" y="1047750"/>
            <a:ext cx="762000" cy="3810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+mj-lt"/>
              </a:rPr>
              <a:t>DAQ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85800" y="1219200"/>
            <a:ext cx="457200" cy="457200"/>
          </a:xfrm>
          <a:prstGeom prst="ellipse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>
            <a:outerShdw blurRad="57150" dist="38100" dir="5400000" algn="ctr" rotWithShape="0">
              <a:schemeClr val="tx1">
                <a:alpha val="48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" y="609600"/>
            <a:ext cx="137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Heave isolation</a:t>
            </a:r>
            <a:endParaRPr lang="en-US" dirty="0">
              <a:latin typeface="+mj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38200" y="2209800"/>
            <a:ext cx="152400" cy="381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7150" dist="38100" dir="5400000" algn="ctr" rotWithShape="0">
              <a:schemeClr val="tx1">
                <a:alpha val="48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6" name="Straight Connector 15"/>
          <p:cNvCxnSpPr>
            <a:stCxn id="7" idx="1"/>
            <a:endCxn id="9" idx="3"/>
          </p:cNvCxnSpPr>
          <p:nvPr/>
        </p:nvCxnSpPr>
        <p:spPr>
          <a:xfrm rot="10800000">
            <a:off x="3048000" y="1238250"/>
            <a:ext cx="4572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0" idx="4"/>
            <a:endCxn id="12" idx="0"/>
          </p:cNvCxnSpPr>
          <p:nvPr/>
        </p:nvCxnSpPr>
        <p:spPr>
          <a:xfrm rot="5400000">
            <a:off x="647700" y="1943100"/>
            <a:ext cx="5334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648494" y="2856706"/>
            <a:ext cx="5334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838200" y="3124200"/>
            <a:ext cx="152400" cy="381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7150" dist="38100" dir="5400000" algn="ctr" rotWithShape="0">
              <a:schemeClr val="tx1">
                <a:alpha val="48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752599" y="2438401"/>
            <a:ext cx="21336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 smtClean="0">
                <a:latin typeface="+mj-lt"/>
              </a:rPr>
              <a:t>Hydrophone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>
                <a:latin typeface="+mj-lt"/>
              </a:rPr>
              <a:t>Flow Shield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>
                <a:latin typeface="+mj-lt"/>
              </a:rPr>
              <a:t>Pressure Logger</a:t>
            </a:r>
            <a:endParaRPr lang="en-US" dirty="0">
              <a:latin typeface="+mj-lt"/>
            </a:endParaRPr>
          </a:p>
        </p:txBody>
      </p:sp>
      <p:cxnSp>
        <p:nvCxnSpPr>
          <p:cNvPr id="42" name="Straight Arrow Connector 41"/>
          <p:cNvCxnSpPr>
            <a:stCxn id="31" idx="1"/>
          </p:cNvCxnSpPr>
          <p:nvPr/>
        </p:nvCxnSpPr>
        <p:spPr>
          <a:xfrm flipH="1" flipV="1">
            <a:off x="1143003" y="2362203"/>
            <a:ext cx="609596" cy="53786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31" idx="1"/>
          </p:cNvCxnSpPr>
          <p:nvPr/>
        </p:nvCxnSpPr>
        <p:spPr>
          <a:xfrm flipH="1">
            <a:off x="1143003" y="2900066"/>
            <a:ext cx="609596" cy="30033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urved Connector 47"/>
          <p:cNvCxnSpPr/>
          <p:nvPr/>
        </p:nvCxnSpPr>
        <p:spPr>
          <a:xfrm>
            <a:off x="914400" y="1828800"/>
            <a:ext cx="304800" cy="152400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urved Connector 55"/>
          <p:cNvCxnSpPr/>
          <p:nvPr/>
        </p:nvCxnSpPr>
        <p:spPr>
          <a:xfrm>
            <a:off x="914400" y="1981200"/>
            <a:ext cx="304800" cy="152400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urved Connector 59"/>
          <p:cNvCxnSpPr/>
          <p:nvPr/>
        </p:nvCxnSpPr>
        <p:spPr>
          <a:xfrm>
            <a:off x="914400" y="2667000"/>
            <a:ext cx="304800" cy="152400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urved Connector 60"/>
          <p:cNvCxnSpPr/>
          <p:nvPr/>
        </p:nvCxnSpPr>
        <p:spPr>
          <a:xfrm>
            <a:off x="914400" y="2819400"/>
            <a:ext cx="304800" cy="152400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>
            <a:off x="1981200" y="1905000"/>
            <a:ext cx="19379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Anti-strum faring</a:t>
            </a:r>
            <a:endParaRPr lang="en-US" dirty="0">
              <a:latin typeface="+mj-lt"/>
            </a:endParaRPr>
          </a:p>
        </p:txBody>
      </p:sp>
      <p:cxnSp>
        <p:nvCxnSpPr>
          <p:cNvPr id="66" name="Straight Arrow Connector 65"/>
          <p:cNvCxnSpPr/>
          <p:nvPr/>
        </p:nvCxnSpPr>
        <p:spPr>
          <a:xfrm rot="10800000">
            <a:off x="1371600" y="2057400"/>
            <a:ext cx="6096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04800" y="3657600"/>
            <a:ext cx="438150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006600"/>
              </a:buClr>
              <a:buFont typeface="Wingdings" pitchFamily="2" charset="2"/>
              <a:buChar char="ü"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Continuous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measurement at depth</a:t>
            </a:r>
            <a:endParaRPr lang="en-US" sz="20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û"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Convolution of temporal and spatial variability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û"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Difficult to maintain deployment depth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û"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Potential for contamination by cable strum, self-noise, and flow noise</a:t>
            </a:r>
          </a:p>
        </p:txBody>
      </p:sp>
      <p:cxnSp>
        <p:nvCxnSpPr>
          <p:cNvPr id="13" name="Curved Connector 12"/>
          <p:cNvCxnSpPr>
            <a:stCxn id="10" idx="4"/>
          </p:cNvCxnSpPr>
          <p:nvPr/>
        </p:nvCxnSpPr>
        <p:spPr>
          <a:xfrm rot="5400000" flipH="1" flipV="1">
            <a:off x="1377434" y="767834"/>
            <a:ext cx="445532" cy="1371600"/>
          </a:xfrm>
          <a:prstGeom prst="curvedConnector4">
            <a:avLst>
              <a:gd name="adj1" fmla="val -29930"/>
              <a:gd name="adj2" fmla="val 58333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1883712"/>
            <a:ext cx="4210050" cy="30511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Context for </a:t>
            </a:r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Measuring Turbine </a:t>
            </a:r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Noise</a:t>
            </a:r>
            <a:endParaRPr lang="en-US" sz="38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7" y="914400"/>
            <a:ext cx="6272213" cy="49879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Conclusions</a:t>
            </a:r>
            <a:endParaRPr lang="en-US" sz="38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1143000"/>
            <a:ext cx="6858000" cy="4329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1000"/>
              </a:spcBef>
              <a:spcAft>
                <a:spcPts val="1000"/>
              </a:spcAft>
              <a:buFont typeface="Wingdings" pitchFamily="2" charset="2"/>
              <a:buChar char="§"/>
            </a:pPr>
            <a:r>
              <a:rPr lang="en-US" sz="2400" b="1" dirty="0" smtClean="0">
                <a:latin typeface="+mj-lt"/>
              </a:rPr>
              <a:t>Baseline ambient noise assessments require “long-term” deployments</a:t>
            </a:r>
          </a:p>
          <a:p>
            <a:pPr marL="742950" lvl="1" indent="-285750">
              <a:spcAft>
                <a:spcPts val="600"/>
              </a:spcAft>
              <a:buFont typeface="Calibri" pitchFamily="34" charset="0"/>
              <a:buChar char="—"/>
            </a:pPr>
            <a:r>
              <a:rPr lang="en-US" sz="2200" dirty="0" smtClean="0">
                <a:solidFill>
                  <a:prstClr val="black"/>
                </a:solidFill>
                <a:latin typeface="Calibri"/>
              </a:rPr>
              <a:t>Difficult to capture </a:t>
            </a:r>
            <a:r>
              <a:rPr lang="en-US" sz="2200" dirty="0" smtClean="0">
                <a:solidFill>
                  <a:prstClr val="black"/>
                </a:solidFill>
                <a:latin typeface="Calibri"/>
              </a:rPr>
              <a:t>temporal variability </a:t>
            </a:r>
            <a:r>
              <a:rPr lang="en-US" sz="2200" dirty="0" smtClean="0">
                <a:solidFill>
                  <a:prstClr val="black"/>
                </a:solidFill>
                <a:latin typeface="Calibri"/>
              </a:rPr>
              <a:t>with drifting measurements</a:t>
            </a:r>
          </a:p>
          <a:p>
            <a:pPr marL="742950" lvl="1" indent="-285750">
              <a:spcAft>
                <a:spcPts val="600"/>
              </a:spcAft>
              <a:buFont typeface="Calibri" pitchFamily="34" charset="0"/>
              <a:buChar char="—"/>
            </a:pPr>
            <a:r>
              <a:rPr lang="en-US" sz="2200" dirty="0" smtClean="0">
                <a:solidFill>
                  <a:prstClr val="black"/>
                </a:solidFill>
                <a:latin typeface="Calibri"/>
              </a:rPr>
              <a:t>Differentiate between pseudo-sound (flow noise) propagating sound (</a:t>
            </a:r>
            <a:r>
              <a:rPr lang="en-US" sz="2200" dirty="0" err="1" smtClean="0">
                <a:solidFill>
                  <a:prstClr val="black"/>
                </a:solidFill>
                <a:latin typeface="Calibri"/>
              </a:rPr>
              <a:t>bedload</a:t>
            </a:r>
            <a:r>
              <a:rPr lang="en-US" sz="2200" dirty="0" smtClean="0">
                <a:solidFill>
                  <a:prstClr val="black"/>
                </a:solidFill>
                <a:latin typeface="Calibri"/>
              </a:rPr>
              <a:t> transport)</a:t>
            </a:r>
          </a:p>
          <a:p>
            <a:pPr marL="228600" lvl="0" indent="-228600">
              <a:spcBef>
                <a:spcPts val="1000"/>
              </a:spcBef>
              <a:spcAft>
                <a:spcPts val="1000"/>
              </a:spcAft>
              <a:buFont typeface="Wingdings" pitchFamily="2" charset="2"/>
              <a:buChar char="§"/>
            </a:pP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Drifting </a:t>
            </a:r>
            <a:r>
              <a:rPr lang="en-US" sz="2400" b="1" dirty="0">
                <a:solidFill>
                  <a:prstClr val="black"/>
                </a:solidFill>
                <a:latin typeface="Calibri"/>
              </a:rPr>
              <a:t>measurements </a:t>
            </a: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best approach for </a:t>
            </a:r>
            <a:r>
              <a:rPr lang="en-US" sz="2400" b="1" dirty="0">
                <a:solidFill>
                  <a:prstClr val="black"/>
                </a:solidFill>
                <a:latin typeface="Calibri"/>
              </a:rPr>
              <a:t>“short-term” post-installation </a:t>
            </a: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characterization</a:t>
            </a:r>
          </a:p>
          <a:p>
            <a:pPr marL="228600" lvl="0" indent="-228600">
              <a:spcBef>
                <a:spcPts val="1000"/>
              </a:spcBef>
              <a:spcAft>
                <a:spcPts val="1000"/>
              </a:spcAft>
              <a:buFont typeface="Wingdings" pitchFamily="2" charset="2"/>
              <a:buChar char="§"/>
            </a:pP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Anthropogenic sources are likely to drive the noise budget in populated coastal areas</a:t>
            </a:r>
            <a:endParaRPr lang="en-US" sz="22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30480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/>
              <a:t>Thank You</a:t>
            </a:r>
            <a:endParaRPr lang="en-US" sz="44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600200"/>
            <a:ext cx="27287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219200" y="2971800"/>
            <a:ext cx="6324600" cy="99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en-US" sz="2400" dirty="0" smtClean="0">
                <a:latin typeface="+mj-lt"/>
              </a:rPr>
              <a:t>This material is based upon work supported by the Department of Energy, Snohomish County PUD, the National Science Foundation.</a:t>
            </a:r>
            <a:endParaRPr lang="en-US" sz="2400" dirty="0" smtClean="0">
              <a:solidFill>
                <a:prstClr val="white"/>
              </a:solidFill>
              <a:latin typeface="+mj-lt"/>
              <a:ea typeface="ＭＳ Ｐゴシック" pitchFamily="34" charset="-128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1600200"/>
            <a:ext cx="1981200" cy="75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762000" y="4419600"/>
            <a:ext cx="7848600" cy="1676400"/>
          </a:xfrm>
        </p:spPr>
        <p:txBody>
          <a:bodyPr/>
          <a:lstStyle/>
          <a:p>
            <a:pPr marL="236538" marR="0" indent="-236538" algn="l" eaLnBrk="1" hangingPunct="1">
              <a:lnSpc>
                <a:spcPct val="114000"/>
              </a:lnSpc>
              <a:spcBef>
                <a:spcPts val="1200"/>
              </a:spcBef>
              <a:buClr>
                <a:schemeClr val="tx1">
                  <a:lumMod val="95000"/>
                </a:schemeClr>
              </a:buClr>
              <a:buFont typeface="Wingdings" pitchFamily="2" charset="2"/>
              <a:buChar char="§"/>
            </a:pPr>
            <a:r>
              <a:rPr lang="en-US" sz="2400" dirty="0" smtClean="0">
                <a:latin typeface="Arial" charset="0"/>
                <a:ea typeface="ＭＳ Ｐゴシック" pitchFamily="34" charset="-128"/>
                <a:cs typeface="Arial" charset="0"/>
              </a:rPr>
              <a:t>Field Engineers Joe Talbert and Alex </a:t>
            </a:r>
            <a:r>
              <a:rPr lang="en-US" sz="2400" dirty="0" err="1" smtClean="0">
                <a:latin typeface="Arial" charset="0"/>
                <a:ea typeface="ＭＳ Ｐゴシック" pitchFamily="34" charset="-128"/>
                <a:cs typeface="Arial" charset="0"/>
              </a:rPr>
              <a:t>DeKlerk</a:t>
            </a:r>
            <a:endParaRPr lang="en-US" sz="2400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236538" marR="0" indent="-236538" algn="l" eaLnBrk="1" hangingPunct="1">
              <a:lnSpc>
                <a:spcPct val="114000"/>
              </a:lnSpc>
              <a:spcBef>
                <a:spcPts val="1200"/>
              </a:spcBef>
              <a:buClr>
                <a:schemeClr val="tx1">
                  <a:lumMod val="95000"/>
                </a:schemeClr>
              </a:buClr>
              <a:buFont typeface="Wingdings" pitchFamily="2" charset="2"/>
              <a:buChar char="§"/>
            </a:pPr>
            <a:r>
              <a:rPr lang="en-US" sz="2400" dirty="0" smtClean="0">
                <a:latin typeface="Arial" charset="0"/>
                <a:ea typeface="ＭＳ Ｐゴシック" pitchFamily="34" charset="-128"/>
                <a:cs typeface="Arial" charset="0"/>
              </a:rPr>
              <a:t>Captain Andy </a:t>
            </a:r>
            <a:r>
              <a:rPr lang="en-US" sz="2400" dirty="0" err="1" smtClean="0">
                <a:latin typeface="Arial" charset="0"/>
                <a:ea typeface="ＭＳ Ｐゴシック" pitchFamily="34" charset="-128"/>
                <a:cs typeface="Arial" charset="0"/>
              </a:rPr>
              <a:t>Reay-Ellers</a:t>
            </a:r>
            <a:endParaRPr lang="en-US" sz="2400" dirty="0" smtClean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pic>
        <p:nvPicPr>
          <p:cNvPr id="8" name="Picture 7" descr="NSF Logo_smal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2800" y="1371600"/>
            <a:ext cx="1219200" cy="116052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Need for Ambient Noise Characterization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8700" y="1142999"/>
            <a:ext cx="67818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400" b="1" dirty="0" smtClean="0">
                <a:latin typeface="+mj-lt"/>
              </a:rPr>
              <a:t>Tidal energy projects will generate anthropogenic noise</a:t>
            </a:r>
          </a:p>
          <a:p>
            <a:pPr marL="742950" lvl="1" indent="-285750">
              <a:spcAft>
                <a:spcPts val="600"/>
              </a:spcAft>
              <a:buFont typeface="Calibri" pitchFamily="34" charset="0"/>
              <a:buChar char="—"/>
            </a:pPr>
            <a:r>
              <a:rPr lang="en-US" sz="2200" dirty="0" smtClean="0">
                <a:solidFill>
                  <a:prstClr val="black"/>
                </a:solidFill>
                <a:latin typeface="Calibri"/>
              </a:rPr>
              <a:t>Sound propagates over long distances in the marine environment</a:t>
            </a:r>
          </a:p>
          <a:p>
            <a:pPr marL="742950" lvl="1" indent="-285750">
              <a:spcAft>
                <a:spcPts val="600"/>
              </a:spcAft>
              <a:buFont typeface="Calibri" pitchFamily="34" charset="0"/>
              <a:buChar char="—"/>
            </a:pPr>
            <a:r>
              <a:rPr lang="en-US" sz="2200" dirty="0" smtClean="0">
                <a:solidFill>
                  <a:prstClr val="black"/>
                </a:solidFill>
                <a:latin typeface="Calibri"/>
              </a:rPr>
              <a:t>Potential to affect fish and marine mammal behavioral</a:t>
            </a:r>
          </a:p>
          <a:p>
            <a:pPr marL="228600" lvl="0" indent="-2286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Environmental impact depends on the context of other ambient noise</a:t>
            </a:r>
          </a:p>
          <a:p>
            <a:pPr marL="742950" lvl="1" indent="-285750">
              <a:spcAft>
                <a:spcPts val="600"/>
              </a:spcAft>
              <a:buFont typeface="Calibri" pitchFamily="34" charset="0"/>
              <a:buChar char="—"/>
            </a:pPr>
            <a:r>
              <a:rPr lang="en-US" sz="2200" dirty="0" smtClean="0">
                <a:solidFill>
                  <a:prstClr val="black"/>
                </a:solidFill>
                <a:latin typeface="Calibri"/>
              </a:rPr>
              <a:t>Post-installation characterization</a:t>
            </a:r>
          </a:p>
          <a:p>
            <a:pPr marL="742950" lvl="1" indent="-285750">
              <a:spcAft>
                <a:spcPts val="600"/>
              </a:spcAft>
              <a:buFont typeface="Calibri" pitchFamily="34" charset="0"/>
              <a:buChar char="—"/>
            </a:pPr>
            <a:r>
              <a:rPr lang="en-US" sz="2200" dirty="0">
                <a:solidFill>
                  <a:prstClr val="black"/>
                </a:solidFill>
                <a:latin typeface="Calibri"/>
              </a:rPr>
              <a:t>Pre-installation </a:t>
            </a:r>
            <a:r>
              <a:rPr lang="en-US" sz="2200" dirty="0" smtClean="0">
                <a:solidFill>
                  <a:prstClr val="black"/>
                </a:solidFill>
                <a:latin typeface="Calibri"/>
              </a:rPr>
              <a:t>baseline</a:t>
            </a:r>
            <a:endParaRPr lang="en-US" sz="22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Sources of Noise</a:t>
            </a:r>
          </a:p>
        </p:txBody>
      </p:sp>
      <p:pic>
        <p:nvPicPr>
          <p:cNvPr id="16" name="Picture 15" descr="ambient-wentz-col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102" y="713601"/>
            <a:ext cx="3786098" cy="50292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1090702" y="5819001"/>
            <a:ext cx="32766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j-lt"/>
              </a:rPr>
              <a:t>(NRC, 2003 as adapted from </a:t>
            </a:r>
            <a:r>
              <a:rPr lang="en-US" sz="1200" dirty="0" err="1" smtClean="0">
                <a:latin typeface="+mj-lt"/>
              </a:rPr>
              <a:t>Wenz</a:t>
            </a:r>
            <a:r>
              <a:rPr lang="en-US" sz="1200" dirty="0" smtClean="0">
                <a:latin typeface="+mj-lt"/>
              </a:rPr>
              <a:t>, 1962)</a:t>
            </a:r>
            <a:endParaRPr lang="en-US" sz="12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57800" y="762000"/>
            <a:ext cx="3581400" cy="554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400" b="1" dirty="0" smtClean="0">
                <a:latin typeface="+mj-lt"/>
              </a:rPr>
              <a:t>Natural</a:t>
            </a:r>
          </a:p>
          <a:p>
            <a:pPr marL="742950" lvl="1" indent="-285750">
              <a:spcAft>
                <a:spcPts val="600"/>
              </a:spcAft>
              <a:buFont typeface="Calibri" pitchFamily="34" charset="0"/>
              <a:buChar char="—"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Rain</a:t>
            </a:r>
          </a:p>
          <a:p>
            <a:pPr marL="742950" lvl="1" indent="-285750">
              <a:spcAft>
                <a:spcPts val="600"/>
              </a:spcAft>
              <a:buFont typeface="Calibri" pitchFamily="34" charset="0"/>
              <a:buChar char="—"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Surface waves and surf</a:t>
            </a:r>
          </a:p>
          <a:p>
            <a:pPr marL="742950" lvl="1" indent="-285750">
              <a:spcAft>
                <a:spcPts val="600"/>
              </a:spcAft>
              <a:buFont typeface="Calibri" pitchFamily="34" charset="0"/>
              <a:buChar char="—"/>
            </a:pPr>
            <a:r>
              <a:rPr lang="en-US" sz="2000" dirty="0" err="1" smtClean="0">
                <a:solidFill>
                  <a:prstClr val="black"/>
                </a:solidFill>
                <a:latin typeface="Calibri"/>
              </a:rPr>
              <a:t>Bedload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transport</a:t>
            </a:r>
          </a:p>
          <a:p>
            <a:pPr marL="742950" lvl="1" indent="-285750">
              <a:spcAft>
                <a:spcPts val="600"/>
              </a:spcAft>
              <a:buFont typeface="Calibri" pitchFamily="34" charset="0"/>
              <a:buChar char="—"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Biological</a:t>
            </a:r>
          </a:p>
          <a:p>
            <a:pPr marL="228600" lvl="0" indent="-22860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Anthropogenic</a:t>
            </a:r>
          </a:p>
          <a:p>
            <a:pPr marL="742950" lvl="1" indent="-285750">
              <a:spcAft>
                <a:spcPts val="600"/>
              </a:spcAft>
              <a:buFont typeface="Calibri" pitchFamily="34" charset="0"/>
              <a:buChar char="—"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Maritime traffic</a:t>
            </a:r>
          </a:p>
          <a:p>
            <a:pPr marL="742950" lvl="1" indent="-285750">
              <a:spcAft>
                <a:spcPts val="600"/>
              </a:spcAft>
              <a:buFont typeface="Calibri" pitchFamily="34" charset="0"/>
              <a:buChar char="—"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Active sonar</a:t>
            </a:r>
          </a:p>
          <a:p>
            <a:pPr marL="742950" lvl="1" indent="-285750">
              <a:spcAft>
                <a:spcPts val="600"/>
              </a:spcAft>
              <a:buFont typeface="Calibri" pitchFamily="34" charset="0"/>
              <a:buChar char="—"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Construction</a:t>
            </a:r>
          </a:p>
          <a:p>
            <a:pPr marL="742950" lvl="1" indent="-285750">
              <a:spcAft>
                <a:spcPts val="600"/>
              </a:spcAft>
              <a:buFont typeface="Calibri" pitchFamily="34" charset="0"/>
              <a:buChar char="—"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Aircraft</a:t>
            </a:r>
          </a:p>
          <a:p>
            <a:pPr marL="742950" lvl="1" indent="-285750">
              <a:spcAft>
                <a:spcPts val="600"/>
              </a:spcAft>
              <a:buFont typeface="Calibri" pitchFamily="34" charset="0"/>
              <a:buChar char="—"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Seismic exploration</a:t>
            </a:r>
          </a:p>
          <a:p>
            <a:pPr marL="228600" lvl="0" indent="-22860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Contamination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  <a:p>
            <a:pPr marL="742950" lvl="1" indent="-285750">
              <a:spcAft>
                <a:spcPts val="600"/>
              </a:spcAft>
              <a:buFont typeface="Calibri" pitchFamily="34" charset="0"/>
              <a:buChar char="—"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Flow-noise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742950" lvl="1" indent="-285750">
              <a:spcAft>
                <a:spcPts val="600"/>
              </a:spcAft>
              <a:buFont typeface="Calibri" pitchFamily="34" charset="0"/>
              <a:buChar char="—"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Self-noise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Characterization Methodologies</a:t>
            </a:r>
          </a:p>
        </p:txBody>
      </p:sp>
      <p:pic>
        <p:nvPicPr>
          <p:cNvPr id="21" name="Picture 20" descr="bathy_NPW.png"/>
          <p:cNvPicPr>
            <a:picLocks noChangeAspect="1"/>
          </p:cNvPicPr>
          <p:nvPr/>
        </p:nvPicPr>
        <p:blipFill>
          <a:blip r:embed="rId2"/>
          <a:srcRect r="25923"/>
          <a:stretch>
            <a:fillRect/>
          </a:stretch>
        </p:blipFill>
        <p:spPr>
          <a:xfrm>
            <a:off x="152400" y="1371600"/>
            <a:ext cx="2798256" cy="440007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209813" y="2971800"/>
            <a:ext cx="152400" cy="1524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819400" y="1600200"/>
            <a:ext cx="533400" cy="3733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bathy_ai_tripods.png"/>
          <p:cNvPicPr>
            <a:picLocks noChangeAspect="1"/>
          </p:cNvPicPr>
          <p:nvPr/>
        </p:nvPicPr>
        <p:blipFill>
          <a:blip r:embed="rId3"/>
          <a:srcRect l="23646" r="3378"/>
          <a:stretch>
            <a:fillRect/>
          </a:stretch>
        </p:blipFill>
        <p:spPr>
          <a:xfrm>
            <a:off x="2954241" y="1905000"/>
            <a:ext cx="2533276" cy="27678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895600" y="4343400"/>
            <a:ext cx="2667000" cy="381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2209802" y="2209802"/>
            <a:ext cx="762000" cy="7619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16200000" flipH="1">
            <a:off x="2019299" y="3314700"/>
            <a:ext cx="1143002" cy="7620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2977452" y="2209800"/>
            <a:ext cx="2585148" cy="20574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/>
          <p:nvPr/>
        </p:nvCxnSpPr>
        <p:spPr>
          <a:xfrm rot="16200000" flipH="1">
            <a:off x="3455889" y="2307239"/>
            <a:ext cx="1066802" cy="4147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2971800" y="1371600"/>
            <a:ext cx="25908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Study Area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91200" y="1457325"/>
            <a:ext cx="3124200" cy="4083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600"/>
              </a:spcBef>
              <a:spcAft>
                <a:spcPts val="2000"/>
              </a:spcAft>
              <a:buFont typeface="Wingdings" pitchFamily="2" charset="2"/>
              <a:buChar char="§"/>
            </a:pPr>
            <a:r>
              <a:rPr lang="en-US" sz="2400" b="1" dirty="0" smtClean="0">
                <a:latin typeface="+mj-lt"/>
              </a:rPr>
              <a:t>Autonomous hydrophones on seabed (fixed)</a:t>
            </a:r>
          </a:p>
          <a:p>
            <a:pPr marL="228600" lvl="0" indent="-228600">
              <a:spcBef>
                <a:spcPts val="600"/>
              </a:spcBef>
              <a:spcAft>
                <a:spcPts val="2000"/>
              </a:spcAft>
              <a:buFont typeface="Wingdings" pitchFamily="2" charset="2"/>
              <a:buChar char="§"/>
            </a:pP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Autonomous hydrophones on surface (drifting)</a:t>
            </a:r>
          </a:p>
          <a:p>
            <a:pPr marL="228600" lvl="0" indent="-228600">
              <a:spcBef>
                <a:spcPts val="600"/>
              </a:spcBef>
              <a:spcAft>
                <a:spcPts val="2000"/>
              </a:spcAft>
              <a:buFont typeface="Wingdings" pitchFamily="2" charset="2"/>
              <a:buChar char="§"/>
            </a:pP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Cabled hydrophones at mid-water (drifting)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Anthropogenic (Vessel) Noise</a:t>
            </a:r>
          </a:p>
        </p:txBody>
      </p:sp>
      <p:pic>
        <p:nvPicPr>
          <p:cNvPr id="9" name="Picture 8" descr="Screen shot 2011-08-15 at 1.44.4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14400"/>
            <a:ext cx="5334000" cy="469566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791200" y="1447800"/>
            <a:ext cx="32004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Variable spatial and temporal patterns</a:t>
            </a:r>
          </a:p>
          <a:p>
            <a:pPr marL="514350" lvl="1" indent="-342900">
              <a:spcBef>
                <a:spcPts val="600"/>
              </a:spcBef>
              <a:spcAft>
                <a:spcPts val="600"/>
              </a:spcAft>
              <a:buFont typeface="Calibri" pitchFamily="34" charset="0"/>
              <a:buChar char="—"/>
            </a:pPr>
            <a:r>
              <a:rPr lang="en-US" sz="2200" dirty="0">
                <a:solidFill>
                  <a:prstClr val="black"/>
                </a:solidFill>
                <a:latin typeface="Calibri"/>
              </a:rPr>
              <a:t>Unique acoustic signatures</a:t>
            </a:r>
          </a:p>
          <a:p>
            <a:pPr marL="514350" lvl="1" indent="-342900">
              <a:spcBef>
                <a:spcPts val="600"/>
              </a:spcBef>
              <a:spcAft>
                <a:spcPts val="600"/>
              </a:spcAft>
              <a:buFont typeface="Calibri" pitchFamily="34" charset="0"/>
              <a:buChar char="—"/>
            </a:pPr>
            <a:r>
              <a:rPr lang="en-US" sz="2200" dirty="0">
                <a:solidFill>
                  <a:prstClr val="black"/>
                </a:solidFill>
                <a:latin typeface="Calibri"/>
              </a:rPr>
              <a:t>Different source </a:t>
            </a:r>
            <a:r>
              <a:rPr lang="en-US" sz="2200" dirty="0" smtClean="0">
                <a:solidFill>
                  <a:prstClr val="black"/>
                </a:solidFill>
                <a:latin typeface="Calibri"/>
              </a:rPr>
              <a:t>levels</a:t>
            </a:r>
          </a:p>
          <a:p>
            <a:pPr marL="228600" lvl="0" indent="-2286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Primary contribution to ambient noise budget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Flow Noise</a:t>
            </a:r>
            <a:endParaRPr lang="en-US" sz="38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10" name="Picture 9" descr="Psuedo_Spec_SPLVE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286000"/>
            <a:ext cx="5105400" cy="374243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67200" y="2438400"/>
            <a:ext cx="762000" cy="15240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257800" y="2438400"/>
            <a:ext cx="762000" cy="15240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676558"/>
            <a:ext cx="8534400" cy="1577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400" b="1" dirty="0" smtClean="0">
                <a:latin typeface="+mj-lt"/>
              </a:rPr>
              <a:t>Caused by turbulent pressure fluctuations across hydrophone</a:t>
            </a:r>
          </a:p>
          <a:p>
            <a:pPr marL="742950" lvl="1" indent="-285750">
              <a:spcAft>
                <a:spcPts val="600"/>
              </a:spcAft>
              <a:buFont typeface="Calibri" pitchFamily="34" charset="0"/>
              <a:buChar char="—"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At 0.3 m/s, apparent at 20 Hz</a:t>
            </a:r>
          </a:p>
          <a:p>
            <a:pPr marL="742950" lvl="1" indent="-285750">
              <a:spcAft>
                <a:spcPts val="600"/>
              </a:spcAft>
              <a:buFont typeface="Calibri" pitchFamily="34" charset="0"/>
              <a:buChar char="—"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Frequency and intensity increases with current speed</a:t>
            </a:r>
          </a:p>
          <a:p>
            <a:pPr marL="742950" lvl="1" indent="-285750">
              <a:spcAft>
                <a:spcPts val="600"/>
              </a:spcAft>
              <a:buFont typeface="Calibri" pitchFamily="34" charset="0"/>
              <a:buChar char="—"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Masks ambient noise (up to 500 Hz)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Flow Noise Suppression</a:t>
            </a:r>
            <a:endParaRPr lang="en-US" sz="38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1600200"/>
            <a:ext cx="6477000" cy="30449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0" y="4648199"/>
            <a:ext cx="6477000" cy="14478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43100" y="4571999"/>
            <a:ext cx="1524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400" y="762000"/>
            <a:ext cx="8001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Flow shields can mitigate flow noise during strong currents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Shield does not attenuate propagating noise up to (at least) 10 kHz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1336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Unshielded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35814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Shielded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err="1" smtClean="0">
                <a:solidFill>
                  <a:srgbClr val="0070C0"/>
                </a:solidFill>
                <a:latin typeface="Calibri" pitchFamily="34" charset="0"/>
              </a:rPr>
              <a:t>Bedload</a:t>
            </a:r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 Transport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" y="100575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400" b="1" dirty="0" smtClean="0">
                <a:latin typeface="+mj-lt"/>
              </a:rPr>
              <a:t>Noise source above 2 kHz during strong currents</a:t>
            </a: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226854"/>
              </p:ext>
            </p:extLst>
          </p:nvPr>
        </p:nvGraphicFramePr>
        <p:xfrm>
          <a:off x="4267200" y="5178552"/>
          <a:ext cx="1295400" cy="8195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93" name="Equation" r:id="rId6" imgW="622080" imgH="393480" progId="Equation.3">
                  <p:embed/>
                </p:oleObj>
              </mc:Choice>
              <mc:Fallback>
                <p:oleObj name="Equation" r:id="rId6" imgW="62208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5178552"/>
                        <a:ext cx="1295400" cy="8195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/>
          <p:cNvSpPr/>
          <p:nvPr/>
        </p:nvSpPr>
        <p:spPr>
          <a:xfrm>
            <a:off x="5638800" y="5175504"/>
            <a:ext cx="762000" cy="917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(Hz)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553200" y="5178552"/>
            <a:ext cx="2590800" cy="917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(Thorne, 1986)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14800" y="4716887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400" b="1" dirty="0" smtClean="0">
                <a:latin typeface="+mj-lt"/>
              </a:rPr>
              <a:t>General agreement with theory</a:t>
            </a:r>
          </a:p>
        </p:txBody>
      </p:sp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79626"/>
            <a:ext cx="3495675" cy="41052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CobblesMove_09Aug2011_1230PDT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02708" y="1467415"/>
            <a:ext cx="4300983" cy="322573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0" grpId="0"/>
      <p:bldP spid="21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eployment_CPDF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343400" y="838200"/>
            <a:ext cx="4406900" cy="52959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Seabed Hydrophones (Fixed)</a:t>
            </a:r>
            <a:endParaRPr lang="en-US" sz="38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95300" y="838200"/>
            <a:ext cx="3276600" cy="3124200"/>
            <a:chOff x="533400" y="838200"/>
            <a:chExt cx="4648200" cy="5105273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3400" y="838200"/>
              <a:ext cx="4648200" cy="510527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4" name="Rectangle 3"/>
            <p:cNvSpPr/>
            <p:nvPr/>
          </p:nvSpPr>
          <p:spPr>
            <a:xfrm>
              <a:off x="685800" y="1371600"/>
              <a:ext cx="762000" cy="2743200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6553200" y="4995446"/>
            <a:ext cx="205740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Helvetica"/>
              </a:rPr>
              <a:t>20 Hz – 30 kHz</a:t>
            </a:r>
            <a:endParaRPr lang="en-US" sz="1600" dirty="0">
              <a:latin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4389328"/>
            <a:ext cx="38100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006600"/>
              </a:buClr>
              <a:buFont typeface="Wingdings" pitchFamily="2" charset="2"/>
              <a:buChar char=""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Autonomous hydrophone</a:t>
            </a:r>
          </a:p>
          <a:p>
            <a:pPr marL="342900" indent="-342900">
              <a:spcAft>
                <a:spcPts val="600"/>
              </a:spcAft>
              <a:buClr>
                <a:srgbClr val="006600"/>
              </a:buClr>
              <a:buFont typeface="Wingdings" pitchFamily="2" charset="2"/>
              <a:buChar char=""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Statistically well-resolved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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2% duty cycle (over 3 months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)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"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Susceptible to flow-noise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5300" y="3999726"/>
            <a:ext cx="32766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j-lt"/>
              </a:rPr>
              <a:t>Sea Spider Instrumentation Package</a:t>
            </a:r>
            <a:endParaRPr lang="en-US" sz="1200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Macintosh HD:Users:paasch:Desktop:OWET Keynote 2009 9-15-09.pot</Template>
  <TotalTime>14683</TotalTime>
  <Words>495</Words>
  <Application>Microsoft Office PowerPoint</Application>
  <PresentationFormat>On-screen Show (4:3)</PresentationFormat>
  <Paragraphs>100</Paragraphs>
  <Slides>14</Slides>
  <Notes>5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Flow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Northwest National Marine Renewable Energy Center (NNMREC)</dc:title>
  <dc:creator>Meleah Ashford</dc:creator>
  <cp:lastModifiedBy>Brian Polagye</cp:lastModifiedBy>
  <cp:revision>574</cp:revision>
  <cp:lastPrinted>2011-05-27T16:16:04Z</cp:lastPrinted>
  <dcterms:created xsi:type="dcterms:W3CDTF">2011-08-17T14:22:44Z</dcterms:created>
  <dcterms:modified xsi:type="dcterms:W3CDTF">2011-09-05T21:52:58Z</dcterms:modified>
</cp:coreProperties>
</file>