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17" r:id="rId2"/>
    <p:sldId id="350" r:id="rId3"/>
    <p:sldId id="351" r:id="rId4"/>
    <p:sldId id="332" r:id="rId5"/>
    <p:sldId id="340" r:id="rId6"/>
    <p:sldId id="347" r:id="rId7"/>
    <p:sldId id="348" r:id="rId8"/>
    <p:sldId id="352" r:id="rId9"/>
    <p:sldId id="349" r:id="rId10"/>
    <p:sldId id="353" r:id="rId11"/>
    <p:sldId id="354" r:id="rId12"/>
    <p:sldId id="345" r:id="rId13"/>
    <p:sldId id="338" r:id="rId14"/>
    <p:sldId id="326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00"/>
    <a:srgbClr val="40B64B"/>
    <a:srgbClr val="D23A1C"/>
    <a:srgbClr val="EBD23D"/>
    <a:srgbClr val="7EACF6"/>
    <a:srgbClr val="BEBEBE"/>
    <a:srgbClr val="DFDFDF"/>
    <a:srgbClr val="464646"/>
    <a:srgbClr val="FF898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7" autoAdjust="0"/>
    <p:restoredTop sz="94643" autoAdjust="0"/>
  </p:normalViewPr>
  <p:slideViewPr>
    <p:cSldViewPr>
      <p:cViewPr>
        <p:scale>
          <a:sx n="90" d="100"/>
          <a:sy n="90" d="100"/>
        </p:scale>
        <p:origin x="-7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E2CA97-E781-4806-8602-BFEBBE6110E3}" type="datetime1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F7705B-D700-4162-BF03-F746F9854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74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FFCE88C-9D1D-4D53-9674-9CD9A124BABA}" type="datetime1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F47CA25-526E-4326-AC4D-227D2D121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29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92928-B559-4CF5-822B-3BC129D61144}" type="slidenum">
              <a:rPr lang="en-US" smtClean="0">
                <a:latin typeface="Calibri" pitchFamily="34" charset="0"/>
              </a:rPr>
              <a:pPr/>
              <a:t>1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Spectra implies mobilization of sediments/gravel/cobbles 8 cm and smaller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92928-B559-4CF5-822B-3BC129D61144}" type="slidenum">
              <a:rPr lang="en-US" smtClean="0">
                <a:latin typeface="Calibri" pitchFamily="34" charset="0"/>
              </a:rPr>
              <a:pPr/>
              <a:t>14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EFE01ED-5B45-42AA-B133-CE9467D938E6}" type="datetime1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6E9C596-5206-4CB0-A37F-437551F26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C907-EC4A-4BF8-A4CB-06095C22AE40}" type="datetime1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575E-2940-4098-9DF8-8C5B1F3B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E96F-CBCF-49F9-AF39-9855D14912A1}" type="datetime1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1A65-854D-4502-BF6B-DB8E5A22A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AE5D-DCBC-44BC-9E0B-3F23952E82F1}" type="datetime1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0913-3024-4D50-86DE-D83830B09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D784-A86E-4414-B29D-EB973BCA4F4B}" type="datetime1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E4989-A87D-49CA-AF45-994E4087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025F-195D-4FCD-8AC7-2D4D39EC971F}" type="datetime1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64B3-24A4-43E4-A8C7-65AF6CA1E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DEB4-C262-4B6B-9E8A-6C85081DFE54}" type="datetime1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2174-167C-4D25-9D08-A1DB86340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513C-F0BF-401B-815E-206AD7FF16FC}" type="datetime1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FDCE-B920-4D91-A911-5D89140F7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88ED-19B0-4EC6-A344-08BBAA4FFEA3}" type="datetime1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933B-4F6D-493D-AA8C-ED2964446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9D64AC-61B8-4E0A-BE17-75E62C40E7CB}" type="datetime1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818E4B-546D-4573-8036-3505B405F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 rot="10800000">
            <a:off x="-19050" y="5816598"/>
            <a:ext cx="9180513" cy="1041401"/>
            <a:chOff x="-19050" y="-7938"/>
            <a:chExt cx="9180513" cy="1041401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9525" y="-7938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81500" y="-7938"/>
              <a:ext cx="4762500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033" name="Group 1"/>
            <p:cNvGrpSpPr>
              <a:grpSpLocks/>
            </p:cNvGrpSpPr>
            <p:nvPr/>
          </p:nvGrpSpPr>
          <p:grpSpPr bwMode="auto">
            <a:xfrm>
              <a:off x="-19050" y="203200"/>
              <a:ext cx="9180513" cy="647700"/>
              <a:chOff x="-19045" y="216550"/>
              <a:chExt cx="9180548" cy="649224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TextBox 14"/>
          <p:cNvSpPr txBox="1"/>
          <p:nvPr userDrawn="1"/>
        </p:nvSpPr>
        <p:spPr>
          <a:xfrm>
            <a:off x="7954171" y="6392336"/>
            <a:ext cx="1147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F5F5F"/>
                </a:solidFill>
                <a:latin typeface="+mj-lt"/>
              </a:rPr>
              <a:t>NNMREC</a:t>
            </a:r>
            <a:endParaRPr lang="en-US" sz="2000" b="1" dirty="0">
              <a:solidFill>
                <a:srgbClr val="5F5F5F"/>
              </a:solidFill>
              <a:latin typeface="+mj-lt"/>
            </a:endParaRPr>
          </a:p>
        </p:txBody>
      </p:sp>
      <p:pic>
        <p:nvPicPr>
          <p:cNvPr id="16" name="Picture 9" descr="BlockWpg.gif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6415085"/>
            <a:ext cx="5651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OSU_logo.gif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12127" y="640927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Developing Capabilities for Tidal Hydrokinetic Blade Strike Monitoring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286000"/>
            <a:ext cx="9144000" cy="32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en-US" sz="3000" dirty="0" smtClean="0">
                <a:solidFill>
                  <a:prstClr val="white"/>
                </a:solidFill>
                <a:ea typeface="ＭＳ Ｐゴシック" pitchFamily="34" charset="-128"/>
              </a:rPr>
              <a:t>Brian </a:t>
            </a:r>
            <a:r>
              <a:rPr lang="en-US" sz="3000" dirty="0" err="1" smtClean="0">
                <a:solidFill>
                  <a:prstClr val="white"/>
                </a:solidFill>
                <a:ea typeface="ＭＳ Ｐゴシック" pitchFamily="34" charset="-128"/>
              </a:rPr>
              <a:t>Polagye</a:t>
            </a:r>
            <a:r>
              <a:rPr lang="en-US" sz="3000" dirty="0" smtClean="0">
                <a:solidFill>
                  <a:prstClr val="white"/>
                </a:solidFill>
                <a:ea typeface="ＭＳ Ｐゴシック" pitchFamily="34" charset="-128"/>
              </a:rPr>
              <a:t>, Sharon Kramer, Sandra Parker-</a:t>
            </a:r>
            <a:r>
              <a:rPr lang="en-US" sz="3000" dirty="0" err="1" smtClean="0">
                <a:solidFill>
                  <a:prstClr val="white"/>
                </a:solidFill>
                <a:ea typeface="ＭＳ Ｐゴシック" pitchFamily="34" charset="-128"/>
              </a:rPr>
              <a:t>Stetter</a:t>
            </a:r>
            <a:r>
              <a:rPr lang="en-US" sz="3000" dirty="0" smtClean="0">
                <a:solidFill>
                  <a:prstClr val="white"/>
                </a:solidFill>
                <a:ea typeface="ＭＳ Ｐゴシック" pitchFamily="34" charset="-128"/>
              </a:rPr>
              <a:t>, and Jim Thomson</a:t>
            </a:r>
            <a:r>
              <a:rPr lang="en-US" sz="3000" baseline="30000" dirty="0" smtClean="0">
                <a:solidFill>
                  <a:prstClr val="white"/>
                </a:solidFill>
                <a:ea typeface="ＭＳ Ｐゴシック" pitchFamily="34" charset="-128"/>
              </a:rPr>
              <a:t> </a:t>
            </a:r>
          </a:p>
          <a:p>
            <a:pPr algn="ctr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prstClr val="white"/>
                </a:solidFill>
                <a:ea typeface="ＭＳ Ｐゴシック" pitchFamily="34" charset="-128"/>
              </a:rPr>
              <a:t>Northwest National Marine Renewable Energy Center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prstClr val="white"/>
                </a:solidFill>
                <a:ea typeface="ＭＳ Ｐゴシック" pitchFamily="34" charset="-128"/>
              </a:rPr>
              <a:t>University of Washington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  <a:buClr>
                <a:srgbClr val="0BD0D9"/>
              </a:buClr>
              <a:buSzPct val="95000"/>
            </a:pPr>
            <a:endParaRPr lang="en-US" sz="2400" dirty="0" smtClean="0">
              <a:solidFill>
                <a:prstClr val="white"/>
              </a:solidFill>
              <a:ea typeface="ＭＳ Ｐゴシック" pitchFamily="34" charset="-128"/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  <a:buClr>
                <a:srgbClr val="0BD0D9"/>
              </a:buClr>
              <a:buSzPct val="95000"/>
            </a:pPr>
            <a:endParaRPr lang="en-US" sz="2400" dirty="0" smtClean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38200" y="4876800"/>
            <a:ext cx="746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141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Meeting of the American Fisheries Society</a:t>
            </a:r>
          </a:p>
          <a:p>
            <a:pPr algn="ctr"/>
            <a:r>
              <a:rPr lang="en-US" sz="2400" dirty="0" smtClean="0"/>
              <a:t>Seattle, WA </a:t>
            </a:r>
          </a:p>
          <a:p>
            <a:pPr algn="ctr"/>
            <a:r>
              <a:rPr lang="en-US" sz="2400" dirty="0" smtClean="0"/>
              <a:t>September </a:t>
            </a:r>
            <a:r>
              <a:rPr lang="en-US" sz="2400" dirty="0" smtClean="0"/>
              <a:t>6, </a:t>
            </a:r>
            <a:r>
              <a:rPr lang="en-US" sz="2400" dirty="0" smtClean="0"/>
              <a:t>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70C0"/>
                </a:solidFill>
                <a:latin typeface="Calibri" pitchFamily="34" charset="0"/>
              </a:rPr>
              <a:t>Biofouling</a:t>
            </a: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Mitigation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721" y="762000"/>
            <a:ext cx="775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Biofilms formation begins immediately after deployment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743200" cy="365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8984" y="5105400"/>
            <a:ext cx="211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Mechanical Wiper</a:t>
            </a:r>
            <a:endParaRPr lang="en-US" sz="2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5508" y="5105400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Copper Ring</a:t>
            </a:r>
            <a:endParaRPr lang="en-US" sz="2000" b="1" dirty="0">
              <a:latin typeface="+mj-lt"/>
            </a:endParaRPr>
          </a:p>
        </p:txBody>
      </p:sp>
      <p:sp>
        <p:nvSpPr>
          <p:cNvPr id="2" name="AutoShape 5" descr="imap://bpolagye@bpolagye.deskmail.washington.edu:993/fetch%3EUID%3E/Research/Post-installation%20Monitoring%3E31?part=1.2&amp;type=image/jpeg&amp;filename=PLUTO_UV_LED_arra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14525"/>
            <a:ext cx="3149600" cy="236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77109" y="5105400"/>
            <a:ext cx="2208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Ultraviolet Lighting</a:t>
            </a:r>
          </a:p>
          <a:p>
            <a:pPr algn="ctr"/>
            <a:r>
              <a:rPr lang="en-US" sz="2000" dirty="0" smtClean="0">
                <a:latin typeface="+mj-lt"/>
              </a:rPr>
              <a:t>(capability)</a:t>
            </a:r>
            <a:endParaRPr lang="en-US" sz="2000" dirty="0">
              <a:latin typeface="+mj-lt"/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32" y="1728787"/>
            <a:ext cx="2252662" cy="28619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Recovery and Redeployment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3657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Reasons for recovery:</a:t>
            </a:r>
          </a:p>
          <a:p>
            <a:pPr marL="574675" indent="-341313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err="1" smtClean="0">
                <a:latin typeface="+mj-lt"/>
              </a:rPr>
              <a:t>Biofouling</a:t>
            </a:r>
            <a:r>
              <a:rPr lang="en-US" sz="2200" dirty="0" smtClean="0">
                <a:latin typeface="+mj-lt"/>
              </a:rPr>
              <a:t> removal</a:t>
            </a:r>
          </a:p>
          <a:p>
            <a:pPr marL="574675" indent="-341313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Maintenance and repair</a:t>
            </a:r>
          </a:p>
          <a:p>
            <a:pPr marL="574675" indent="-341313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Additional instruments</a:t>
            </a:r>
          </a:p>
          <a:p>
            <a:pPr marL="574675" indent="-341313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Reorientation of cameras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Must be recovered independent of turbine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Must be reconnected to turbine power and data systems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4745779" cy="46815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5284113"/>
            <a:ext cx="2019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Recovery frame</a:t>
            </a:r>
            <a:endParaRPr lang="en-US" sz="2200" b="1" dirty="0">
              <a:latin typeface="+mj-lt"/>
            </a:endParaRPr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>
          <a:xfrm flipV="1">
            <a:off x="5200507" y="4038600"/>
            <a:ext cx="1124093" cy="1245513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67500" y="1151592"/>
            <a:ext cx="2057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Mounting &amp; alignment infrastructure</a:t>
            </a:r>
            <a:endParaRPr lang="en-US" sz="2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5784678"/>
            <a:ext cx="26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Compact frame concept</a:t>
            </a:r>
            <a:endParaRPr lang="en-US" sz="2000" i="1" dirty="0">
              <a:latin typeface="+mj-lt"/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7229546" y="2259588"/>
            <a:ext cx="466654" cy="2160013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Monitoring System Integration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91000" y="53340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Turbine Monitoring</a:t>
            </a:r>
            <a:endParaRPr lang="en-US" sz="2000" dirty="0">
              <a:latin typeface="+mj-lt"/>
            </a:endParaRPr>
          </a:p>
        </p:txBody>
      </p:sp>
      <p:cxnSp>
        <p:nvCxnSpPr>
          <p:cNvPr id="56" name="Straight Connector 55"/>
          <p:cNvCxnSpPr>
            <a:stCxn id="55" idx="0"/>
          </p:cNvCxnSpPr>
          <p:nvPr/>
        </p:nvCxnSpPr>
        <p:spPr>
          <a:xfrm flipV="1">
            <a:off x="5257800" y="4419600"/>
            <a:ext cx="0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390900" y="38100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Main Power and Communications</a:t>
            </a:r>
            <a:endParaRPr lang="en-US" sz="2000" dirty="0">
              <a:latin typeface="+mj-lt"/>
            </a:endParaRPr>
          </a:p>
        </p:txBody>
      </p:sp>
      <p:cxnSp>
        <p:nvCxnSpPr>
          <p:cNvPr id="70" name="Straight Connector 69"/>
          <p:cNvCxnSpPr>
            <a:stCxn id="58" idx="0"/>
            <a:endCxn id="74" idx="2"/>
          </p:cNvCxnSpPr>
          <p:nvPr/>
        </p:nvCxnSpPr>
        <p:spPr>
          <a:xfrm flipV="1">
            <a:off x="4457700" y="2514600"/>
            <a:ext cx="0" cy="1295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390900" y="19050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Junction Bottle</a:t>
            </a:r>
            <a:endParaRPr lang="en-US" sz="2000" dirty="0">
              <a:latin typeface="+mj-lt"/>
            </a:endParaRPr>
          </a:p>
        </p:txBody>
      </p:sp>
      <p:sp>
        <p:nvSpPr>
          <p:cNvPr id="75" name="Can 74"/>
          <p:cNvSpPr/>
          <p:nvPr/>
        </p:nvSpPr>
        <p:spPr>
          <a:xfrm>
            <a:off x="1504950" y="1143000"/>
            <a:ext cx="533400" cy="838200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Can 75"/>
          <p:cNvSpPr/>
          <p:nvPr/>
        </p:nvSpPr>
        <p:spPr>
          <a:xfrm>
            <a:off x="2343150" y="1143000"/>
            <a:ext cx="533400" cy="838200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4800" y="11430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Stereo Imagers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1652870" y="2095500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2491070" y="2095500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752600" y="2209800"/>
            <a:ext cx="16287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228600" y="3048000"/>
            <a:ext cx="3172933" cy="1066800"/>
            <a:chOff x="228600" y="3048000"/>
            <a:chExt cx="3172933" cy="1066800"/>
          </a:xfrm>
        </p:grpSpPr>
        <p:sp>
          <p:nvSpPr>
            <p:cNvPr id="59" name="Can 58"/>
            <p:cNvSpPr/>
            <p:nvPr/>
          </p:nvSpPr>
          <p:spPr>
            <a:xfrm>
              <a:off x="1524000" y="3048000"/>
              <a:ext cx="533400" cy="838200"/>
            </a:xfrm>
            <a:prstGeom prst="can">
              <a:avLst/>
            </a:prstGeom>
            <a:solidFill>
              <a:srgbClr val="40B64B"/>
            </a:solidFill>
            <a:ln w="25400" cap="flat" cmpd="sng" algn="ctr">
              <a:solidFill>
                <a:srgbClr val="00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8600" y="3116759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Doppler profilers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61" name="Straight Connector 60"/>
            <p:cNvCxnSpPr>
              <a:stCxn id="59" idx="3"/>
            </p:cNvCxnSpPr>
            <p:nvPr/>
          </p:nvCxnSpPr>
          <p:spPr>
            <a:xfrm rot="5400000">
              <a:off x="1676400" y="4000500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782283" y="4114800"/>
              <a:ext cx="16192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Can 82"/>
            <p:cNvSpPr/>
            <p:nvPr/>
          </p:nvSpPr>
          <p:spPr>
            <a:xfrm>
              <a:off x="2362200" y="3048000"/>
              <a:ext cx="533400" cy="838200"/>
            </a:xfrm>
            <a:prstGeom prst="can">
              <a:avLst/>
            </a:prstGeom>
            <a:solidFill>
              <a:srgbClr val="40B64B"/>
            </a:solidFill>
            <a:ln w="25400" cap="flat" cmpd="sng" algn="ctr">
              <a:solidFill>
                <a:srgbClr val="00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>
              <a:off x="2531878" y="4000500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534025" y="1164265"/>
            <a:ext cx="2846206" cy="1066801"/>
            <a:chOff x="5534025" y="1164265"/>
            <a:chExt cx="2846206" cy="1066801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5534025" y="2231065"/>
              <a:ext cx="254317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6785737" y="2116765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an 86"/>
            <p:cNvSpPr/>
            <p:nvPr/>
          </p:nvSpPr>
          <p:spPr>
            <a:xfrm>
              <a:off x="6629400" y="1164265"/>
              <a:ext cx="533400" cy="838200"/>
            </a:xfrm>
            <a:prstGeom prst="can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91200" y="1397913"/>
              <a:ext cx="1295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CTDO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5400000">
              <a:off x="7962900" y="2116766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an 90"/>
            <p:cNvSpPr/>
            <p:nvPr/>
          </p:nvSpPr>
          <p:spPr>
            <a:xfrm>
              <a:off x="7810500" y="1172990"/>
              <a:ext cx="533400" cy="838200"/>
            </a:xfrm>
            <a:prstGeom prst="ca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923031" y="1392866"/>
              <a:ext cx="457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?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483061" y="2514600"/>
            <a:ext cx="1826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Power (400 V DC)</a:t>
            </a:r>
          </a:p>
          <a:p>
            <a:r>
              <a:rPr lang="en-US" dirty="0" smtClean="0">
                <a:latin typeface="+mj-lt"/>
              </a:rPr>
              <a:t>Fiber</a:t>
            </a:r>
            <a:endParaRPr lang="en-US" dirty="0">
              <a:latin typeface="+mj-lt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5530701" y="3048000"/>
            <a:ext cx="3384699" cy="1071187"/>
            <a:chOff x="5530701" y="3048000"/>
            <a:chExt cx="3384699" cy="1071187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5530701" y="4114800"/>
              <a:ext cx="308166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6244359" y="4004887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Can 97"/>
            <p:cNvSpPr/>
            <p:nvPr/>
          </p:nvSpPr>
          <p:spPr>
            <a:xfrm>
              <a:off x="6088022" y="3052387"/>
              <a:ext cx="533400" cy="838200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618767" y="3101165"/>
              <a:ext cx="16746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Hydrophone</a:t>
              </a:r>
              <a:r>
                <a:rPr kumimoji="0" lang="en-US" sz="22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 Array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 rot="5400000">
              <a:off x="8498069" y="3991776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Can 103"/>
            <p:cNvSpPr/>
            <p:nvPr/>
          </p:nvSpPr>
          <p:spPr>
            <a:xfrm>
              <a:off x="8345669" y="3048000"/>
              <a:ext cx="533400" cy="838200"/>
            </a:xfrm>
            <a:prstGeom prst="ca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458200" y="3267876"/>
              <a:ext cx="457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?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 flipV="1">
            <a:off x="3657600" y="4419600"/>
            <a:ext cx="0" cy="106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362200" y="5486400"/>
            <a:ext cx="129540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369108" y="5269468"/>
            <a:ext cx="9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To Shore</a:t>
            </a:r>
            <a:endParaRPr lang="en-US" dirty="0">
              <a:latin typeface="+mj-lt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4235301" y="3048000"/>
            <a:ext cx="457200" cy="2198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235301" y="3179134"/>
            <a:ext cx="457200" cy="2198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Discussion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762000"/>
            <a:ext cx="6858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How much emphasis should be placed on monitoring for blade strike?</a:t>
            </a:r>
            <a:endParaRPr lang="en-US" sz="2400" b="1" dirty="0" smtClean="0">
              <a:latin typeface="+mj-lt"/>
            </a:endParaRP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Calibri"/>
              </a:rPr>
              <a:t>Laboratory tests suggest low likelihood</a:t>
            </a:r>
            <a:endParaRPr lang="en-US" sz="2200" dirty="0" smtClean="0">
              <a:latin typeface="Calibri"/>
            </a:endParaRP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Calibri"/>
              </a:rPr>
              <a:t>How much species-to-species, site-to-site, and turbine-to-turbine variability is there?</a:t>
            </a:r>
            <a:endParaRPr lang="en-US" sz="2200" dirty="0" smtClean="0">
              <a:latin typeface="Calibri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Regulatory mandates are species-specific, but this limits the toolkit available to answer questions</a:t>
            </a:r>
            <a:endParaRPr lang="en-US" sz="2400" b="1" dirty="0" smtClean="0">
              <a:latin typeface="Calibri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Leverage environmental monitoring infrastructure whenever possible – camera can also monitor for fouling, damage, and vibration </a:t>
            </a: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Post-installation monitoring is essential, but technically challenging – need for prioritization</a:t>
            </a:r>
            <a:endParaRPr lang="en-US" sz="2200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11759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Questions?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1143000" y="4498336"/>
            <a:ext cx="69342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 smtClean="0">
                <a:latin typeface="+mj-lt"/>
              </a:rPr>
              <a:t>This material is based upon work supported by the Department of </a:t>
            </a:r>
            <a:r>
              <a:rPr lang="en-US" sz="2400" dirty="0" smtClean="0">
                <a:latin typeface="+mj-lt"/>
              </a:rPr>
              <a:t>Energy and </a:t>
            </a:r>
            <a:r>
              <a:rPr lang="en-US" sz="2400" dirty="0" smtClean="0">
                <a:latin typeface="+mj-lt"/>
              </a:rPr>
              <a:t>Snohomish County </a:t>
            </a:r>
            <a:r>
              <a:rPr lang="en-US" sz="2400" dirty="0" smtClean="0">
                <a:latin typeface="+mj-lt"/>
              </a:rPr>
              <a:t>PUD.</a:t>
            </a:r>
            <a:endParaRPr lang="en-US" sz="2400" dirty="0" smtClean="0">
              <a:solidFill>
                <a:prstClr val="white"/>
              </a:solidFill>
              <a:latin typeface="+mj-lt"/>
              <a:ea typeface="ＭＳ Ｐゴシック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0" y="3126736"/>
            <a:ext cx="5562600" cy="751012"/>
            <a:chOff x="1600200" y="3126736"/>
            <a:chExt cx="5562600" cy="7510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3126736"/>
              <a:ext cx="272878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3126736"/>
              <a:ext cx="1981200" cy="75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Tidal Energy Project Development</a:t>
            </a:r>
            <a:endParaRPr lang="en-US" sz="3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5" name="Picture 4" descr="bathy_NPW.png"/>
          <p:cNvPicPr>
            <a:picLocks noChangeAspect="1"/>
          </p:cNvPicPr>
          <p:nvPr/>
        </p:nvPicPr>
        <p:blipFill>
          <a:blip r:embed="rId2"/>
          <a:srcRect r="25923"/>
          <a:stretch>
            <a:fillRect/>
          </a:stretch>
        </p:blipFill>
        <p:spPr>
          <a:xfrm>
            <a:off x="76200" y="1066800"/>
            <a:ext cx="2798256" cy="4400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13" y="26670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1295400"/>
            <a:ext cx="533400" cy="373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thy_ai_tripods.png"/>
          <p:cNvPicPr>
            <a:picLocks noChangeAspect="1"/>
          </p:cNvPicPr>
          <p:nvPr/>
        </p:nvPicPr>
        <p:blipFill>
          <a:blip r:embed="rId3"/>
          <a:srcRect l="23646" r="3378"/>
          <a:stretch>
            <a:fillRect/>
          </a:stretch>
        </p:blipFill>
        <p:spPr>
          <a:xfrm>
            <a:off x="2878041" y="2318076"/>
            <a:ext cx="2533276" cy="276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5600" y="4933476"/>
            <a:ext cx="26670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33602" y="2626210"/>
            <a:ext cx="744439" cy="40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3599" y="2819400"/>
            <a:ext cx="740857" cy="1885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74456" y="2626210"/>
            <a:ext cx="2611944" cy="20786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3379689" y="2720315"/>
            <a:ext cx="1066802" cy="4147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95600" y="1784676"/>
            <a:ext cx="2590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Proposed Project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242" y="4876800"/>
            <a:ext cx="29621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60 m water depth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3.5 m/s peak currents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Cable to shore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22" y="1946856"/>
            <a:ext cx="3000578" cy="236146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019800" y="4382869"/>
            <a:ext cx="275276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/>
              <a:t>2 </a:t>
            </a:r>
            <a:r>
              <a:rPr lang="en-US" dirty="0"/>
              <a:t>x 6 m </a:t>
            </a:r>
            <a:r>
              <a:rPr lang="en-US" dirty="0" smtClean="0"/>
              <a:t>turbines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/>
              <a:t>250 kW peak power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41066" y="1474113"/>
            <a:ext cx="2593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latin typeface="+mj-lt"/>
              </a:rPr>
              <a:t>OpenHydro</a:t>
            </a:r>
            <a:r>
              <a:rPr lang="en-US" sz="2200" b="1" dirty="0" smtClean="0">
                <a:latin typeface="+mj-lt"/>
              </a:rPr>
              <a:t> Turbines</a:t>
            </a:r>
            <a:endParaRPr lang="en-US" sz="2200" b="1" dirty="0">
              <a:latin typeface="+mj-lt"/>
            </a:endParaRPr>
          </a:p>
        </p:txBody>
      </p:sp>
      <p:sp>
        <p:nvSpPr>
          <p:cNvPr id="23" name="Rectangle 1395"/>
          <p:cNvSpPr>
            <a:spLocks noChangeArrowheads="1"/>
          </p:cNvSpPr>
          <p:nvPr/>
        </p:nvSpPr>
        <p:spPr bwMode="auto">
          <a:xfrm>
            <a:off x="-5316" y="710625"/>
            <a:ext cx="914400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Snohomish PUD/</a:t>
            </a:r>
            <a:r>
              <a:rPr lang="en-US" sz="2800" b="1" dirty="0" err="1" smtClean="0">
                <a:solidFill>
                  <a:srgbClr val="0070C0"/>
                </a:solidFill>
                <a:latin typeface="Calibri" pitchFamily="34" charset="0"/>
              </a:rPr>
              <a:t>OpenHydro</a:t>
            </a:r>
            <a:endParaRPr lang="en-US" sz="2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Environmental Concerns</a:t>
            </a:r>
            <a:endParaRPr lang="en-US" sz="3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33551"/>
              </p:ext>
            </p:extLst>
          </p:nvPr>
        </p:nvGraphicFramePr>
        <p:xfrm>
          <a:off x="381000" y="609600"/>
          <a:ext cx="6126480" cy="562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1786163"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Device presence: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Static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Device presence: Dynamic effects</a:t>
                      </a: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Chemical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Acoustic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Electromagnetic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Energy removal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Cumulative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</a:tr>
              <a:tr h="48399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Physical environment: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Near-field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D23D"/>
                    </a:solidFill>
                  </a:tcPr>
                </a:tc>
              </a:tr>
              <a:tr h="38364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Physical environment: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Far-field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</a:tr>
              <a:tr h="38364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Habitat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D23D"/>
                    </a:solidFill>
                  </a:tcPr>
                </a:tc>
              </a:tr>
              <a:tr h="38364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Invertebrates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D23D"/>
                    </a:solidFill>
                  </a:tcPr>
                </a:tc>
              </a:tr>
              <a:tr h="38364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Fish: Migratory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364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Fish: Resident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</a:tr>
              <a:tr h="38364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Marine mammals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</a:tr>
              <a:tr h="38364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Seabirds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</a:tr>
              <a:tr h="38364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Ecosystem interactions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58327" y="5207692"/>
            <a:ext cx="256190" cy="109728"/>
            <a:chOff x="2481530" y="4560506"/>
            <a:chExt cx="256190" cy="109728"/>
          </a:xfrm>
        </p:grpSpPr>
        <p:sp>
          <p:nvSpPr>
            <p:cNvPr id="9" name="Isosceles Triangle 8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892631" y="3247340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4427" y="4830776"/>
            <a:ext cx="256190" cy="109728"/>
            <a:chOff x="2481530" y="4560506"/>
            <a:chExt cx="256190" cy="109728"/>
          </a:xfrm>
        </p:grpSpPr>
        <p:sp>
          <p:nvSpPr>
            <p:cNvPr id="13" name="Isosceles Triangle 12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Isosceles Triangle 14"/>
          <p:cNvSpPr/>
          <p:nvPr/>
        </p:nvSpPr>
        <p:spPr>
          <a:xfrm>
            <a:off x="3976506" y="2667000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>
            <a:off x="5095149" y="5207692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>
            <a:off x="4531558" y="5973776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19"/>
          <p:cNvSpPr/>
          <p:nvPr/>
        </p:nvSpPr>
        <p:spPr>
          <a:xfrm>
            <a:off x="4531558" y="5592776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20"/>
          <p:cNvSpPr/>
          <p:nvPr/>
        </p:nvSpPr>
        <p:spPr>
          <a:xfrm>
            <a:off x="3440314" y="3247340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/>
          <p:cNvSpPr/>
          <p:nvPr/>
        </p:nvSpPr>
        <p:spPr>
          <a:xfrm>
            <a:off x="3976506" y="3247340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/>
          <p:cNvSpPr/>
          <p:nvPr/>
        </p:nvSpPr>
        <p:spPr>
          <a:xfrm>
            <a:off x="4531558" y="3247340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24"/>
          <p:cNvSpPr/>
          <p:nvPr/>
        </p:nvSpPr>
        <p:spPr>
          <a:xfrm>
            <a:off x="5095149" y="3247340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Isosceles Triangle 25"/>
          <p:cNvSpPr/>
          <p:nvPr/>
        </p:nvSpPr>
        <p:spPr>
          <a:xfrm>
            <a:off x="5613410" y="3247340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Isosceles Triangle 26"/>
          <p:cNvSpPr/>
          <p:nvPr/>
        </p:nvSpPr>
        <p:spPr>
          <a:xfrm>
            <a:off x="6167658" y="3247340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Isosceles Triangle 27"/>
          <p:cNvSpPr/>
          <p:nvPr/>
        </p:nvSpPr>
        <p:spPr>
          <a:xfrm>
            <a:off x="5613410" y="2667000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Isosceles Triangle 28"/>
          <p:cNvSpPr/>
          <p:nvPr/>
        </p:nvSpPr>
        <p:spPr>
          <a:xfrm>
            <a:off x="5613410" y="3687776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Isosceles Triangle 29"/>
          <p:cNvSpPr/>
          <p:nvPr/>
        </p:nvSpPr>
        <p:spPr>
          <a:xfrm>
            <a:off x="5613410" y="4063975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/>
          <p:cNvSpPr/>
          <p:nvPr/>
        </p:nvSpPr>
        <p:spPr>
          <a:xfrm>
            <a:off x="5613410" y="4449776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Isosceles Triangle 31"/>
          <p:cNvSpPr/>
          <p:nvPr/>
        </p:nvSpPr>
        <p:spPr>
          <a:xfrm>
            <a:off x="5613410" y="4830776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32"/>
          <p:cNvSpPr/>
          <p:nvPr/>
        </p:nvSpPr>
        <p:spPr>
          <a:xfrm>
            <a:off x="5613410" y="5207692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Isosceles Triangle 33"/>
          <p:cNvSpPr/>
          <p:nvPr/>
        </p:nvSpPr>
        <p:spPr>
          <a:xfrm>
            <a:off x="5613410" y="5592776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34"/>
          <p:cNvSpPr/>
          <p:nvPr/>
        </p:nvSpPr>
        <p:spPr>
          <a:xfrm>
            <a:off x="5613410" y="5973776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021196" y="4449776"/>
            <a:ext cx="402652" cy="109728"/>
            <a:chOff x="4881026" y="3183148"/>
            <a:chExt cx="402652" cy="109728"/>
          </a:xfrm>
        </p:grpSpPr>
        <p:sp>
          <p:nvSpPr>
            <p:cNvPr id="37" name="Isosceles Triangle 36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21196" y="5207692"/>
            <a:ext cx="402652" cy="109728"/>
            <a:chOff x="4881026" y="3183148"/>
            <a:chExt cx="402652" cy="109728"/>
          </a:xfrm>
        </p:grpSpPr>
        <p:sp>
          <p:nvSpPr>
            <p:cNvPr id="41" name="Isosceles Triangle 40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94427" y="5592776"/>
            <a:ext cx="256190" cy="109728"/>
            <a:chOff x="2481530" y="4560506"/>
            <a:chExt cx="256190" cy="109728"/>
          </a:xfrm>
        </p:grpSpPr>
        <p:sp>
          <p:nvSpPr>
            <p:cNvPr id="45" name="Isosceles Triangle 44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94427" y="5973776"/>
            <a:ext cx="256190" cy="109728"/>
            <a:chOff x="2481530" y="4560506"/>
            <a:chExt cx="256190" cy="109728"/>
          </a:xfrm>
        </p:grpSpPr>
        <p:sp>
          <p:nvSpPr>
            <p:cNvPr id="48" name="Isosceles Triangle 47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Isosceles Triangle 49"/>
          <p:cNvSpPr/>
          <p:nvPr/>
        </p:nvSpPr>
        <p:spPr>
          <a:xfrm>
            <a:off x="5095149" y="2667000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Isosceles Triangle 50"/>
          <p:cNvSpPr/>
          <p:nvPr/>
        </p:nvSpPr>
        <p:spPr>
          <a:xfrm>
            <a:off x="5095149" y="5592776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948687" y="4830776"/>
            <a:ext cx="402652" cy="109728"/>
            <a:chOff x="4881026" y="3183148"/>
            <a:chExt cx="402652" cy="109728"/>
          </a:xfrm>
        </p:grpSpPr>
        <p:sp>
          <p:nvSpPr>
            <p:cNvPr id="53" name="Isosceles Triangle 52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948687" y="4449776"/>
            <a:ext cx="402652" cy="109728"/>
            <a:chOff x="4881026" y="3183148"/>
            <a:chExt cx="402652" cy="109728"/>
          </a:xfrm>
        </p:grpSpPr>
        <p:sp>
          <p:nvSpPr>
            <p:cNvPr id="57" name="Isosceles Triangle 56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948687" y="5973776"/>
            <a:ext cx="402652" cy="109728"/>
            <a:chOff x="4881026" y="3183148"/>
            <a:chExt cx="402652" cy="109728"/>
          </a:xfrm>
        </p:grpSpPr>
        <p:sp>
          <p:nvSpPr>
            <p:cNvPr id="61" name="Isosceles Triangle 60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Isosceles Triangle 63"/>
          <p:cNvSpPr/>
          <p:nvPr/>
        </p:nvSpPr>
        <p:spPr>
          <a:xfrm>
            <a:off x="4531558" y="2667000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Isosceles Triangle 64"/>
          <p:cNvSpPr/>
          <p:nvPr/>
        </p:nvSpPr>
        <p:spPr>
          <a:xfrm>
            <a:off x="4531558" y="3687776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4385096" y="4063975"/>
            <a:ext cx="402652" cy="109728"/>
            <a:chOff x="4881026" y="3183148"/>
            <a:chExt cx="402652" cy="109728"/>
          </a:xfrm>
        </p:grpSpPr>
        <p:sp>
          <p:nvSpPr>
            <p:cNvPr id="67" name="Isosceles Triangle 66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458327" y="4449776"/>
            <a:ext cx="256190" cy="109728"/>
            <a:chOff x="2481530" y="4560506"/>
            <a:chExt cx="256190" cy="109728"/>
          </a:xfrm>
        </p:grpSpPr>
        <p:sp>
          <p:nvSpPr>
            <p:cNvPr id="71" name="Isosceles Triangle 70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458327" y="4830776"/>
            <a:ext cx="256190" cy="109728"/>
            <a:chOff x="2481530" y="4560506"/>
            <a:chExt cx="256190" cy="109728"/>
          </a:xfrm>
        </p:grpSpPr>
        <p:sp>
          <p:nvSpPr>
            <p:cNvPr id="74" name="Isosceles Triangle 73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903275" y="4449776"/>
            <a:ext cx="256190" cy="109728"/>
            <a:chOff x="2481530" y="4560506"/>
            <a:chExt cx="256190" cy="109728"/>
          </a:xfrm>
        </p:grpSpPr>
        <p:sp>
          <p:nvSpPr>
            <p:cNvPr id="77" name="Isosceles Triangle 76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Isosceles Triangle 77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903275" y="4830776"/>
            <a:ext cx="256190" cy="109728"/>
            <a:chOff x="2481530" y="4560506"/>
            <a:chExt cx="256190" cy="109728"/>
          </a:xfrm>
        </p:grpSpPr>
        <p:sp>
          <p:nvSpPr>
            <p:cNvPr id="80" name="Isosceles Triangle 79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Isosceles Triangle 80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293852" y="3687776"/>
            <a:ext cx="402652" cy="109728"/>
            <a:chOff x="3229070" y="3183148"/>
            <a:chExt cx="402652" cy="109728"/>
          </a:xfrm>
        </p:grpSpPr>
        <p:sp>
          <p:nvSpPr>
            <p:cNvPr id="83" name="Isosceles Triangle 82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Isosceles Triangle 83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6" name="Isosceles Triangle 85"/>
          <p:cNvSpPr/>
          <p:nvPr/>
        </p:nvSpPr>
        <p:spPr>
          <a:xfrm>
            <a:off x="3440314" y="4063975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3293852" y="4449776"/>
            <a:ext cx="402652" cy="109728"/>
            <a:chOff x="3229070" y="3183148"/>
            <a:chExt cx="402652" cy="109728"/>
          </a:xfrm>
        </p:grpSpPr>
        <p:sp>
          <p:nvSpPr>
            <p:cNvPr id="88" name="Isosceles Triangle 87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Isosceles Triangle 88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293852" y="4830776"/>
            <a:ext cx="402652" cy="109728"/>
            <a:chOff x="3229070" y="3183148"/>
            <a:chExt cx="402652" cy="109728"/>
          </a:xfrm>
        </p:grpSpPr>
        <p:sp>
          <p:nvSpPr>
            <p:cNvPr id="92" name="Isosceles Triangle 91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Isosceles Triangle 92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Isosceles Triangle 93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293852" y="5207692"/>
            <a:ext cx="402652" cy="109728"/>
            <a:chOff x="3229070" y="3183148"/>
            <a:chExt cx="402652" cy="109728"/>
          </a:xfrm>
        </p:grpSpPr>
        <p:sp>
          <p:nvSpPr>
            <p:cNvPr id="96" name="Isosceles Triangle 95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Isosceles Triangle 96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Isosceles Triangle 97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93852" y="5592776"/>
            <a:ext cx="402652" cy="109728"/>
            <a:chOff x="3229070" y="3183148"/>
            <a:chExt cx="402652" cy="109728"/>
          </a:xfrm>
        </p:grpSpPr>
        <p:sp>
          <p:nvSpPr>
            <p:cNvPr id="100" name="Isosceles Triangle 99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Isosceles Triangle 100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Isosceles Triangle 101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367083" y="5973776"/>
            <a:ext cx="256190" cy="109728"/>
            <a:chOff x="2481530" y="4560506"/>
            <a:chExt cx="256190" cy="109728"/>
          </a:xfrm>
        </p:grpSpPr>
        <p:sp>
          <p:nvSpPr>
            <p:cNvPr id="104" name="Isosceles Triangle 103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Isosceles Triangle 104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819400" y="2667000"/>
            <a:ext cx="256190" cy="109728"/>
            <a:chOff x="2481530" y="4560506"/>
            <a:chExt cx="256190" cy="109728"/>
          </a:xfrm>
        </p:grpSpPr>
        <p:sp>
          <p:nvSpPr>
            <p:cNvPr id="107" name="Isosceles Triangle 106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Isosceles Triangle 107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9" name="Isosceles Triangle 108"/>
          <p:cNvSpPr/>
          <p:nvPr/>
        </p:nvSpPr>
        <p:spPr>
          <a:xfrm>
            <a:off x="2892631" y="4063975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819400" y="3687776"/>
            <a:ext cx="256190" cy="109728"/>
            <a:chOff x="2481530" y="4560506"/>
            <a:chExt cx="256190" cy="109728"/>
          </a:xfrm>
        </p:grpSpPr>
        <p:sp>
          <p:nvSpPr>
            <p:cNvPr id="111" name="Isosceles Triangle 110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Isosceles Triangle 111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819400" y="4449776"/>
            <a:ext cx="256190" cy="109728"/>
            <a:chOff x="2481530" y="4560506"/>
            <a:chExt cx="256190" cy="109728"/>
          </a:xfrm>
        </p:grpSpPr>
        <p:sp>
          <p:nvSpPr>
            <p:cNvPr id="114" name="Isosceles Triangle 113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Isosceles Triangle 114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6" name="Isosceles Triangle 115"/>
          <p:cNvSpPr/>
          <p:nvPr/>
        </p:nvSpPr>
        <p:spPr>
          <a:xfrm>
            <a:off x="2892631" y="4830776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2819400" y="5207692"/>
            <a:ext cx="256190" cy="109728"/>
            <a:chOff x="2481530" y="4560506"/>
            <a:chExt cx="256190" cy="109728"/>
          </a:xfrm>
        </p:grpSpPr>
        <p:sp>
          <p:nvSpPr>
            <p:cNvPr id="118" name="Isosceles Triangle 117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Isosceles Triangle 118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819400" y="5592776"/>
            <a:ext cx="256190" cy="109728"/>
            <a:chOff x="2481530" y="4560506"/>
            <a:chExt cx="256190" cy="109728"/>
          </a:xfrm>
        </p:grpSpPr>
        <p:sp>
          <p:nvSpPr>
            <p:cNvPr id="121" name="Isosceles Triangle 120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819400" y="5973776"/>
            <a:ext cx="256190" cy="109728"/>
            <a:chOff x="2481530" y="4560506"/>
            <a:chExt cx="256190" cy="109728"/>
          </a:xfrm>
        </p:grpSpPr>
        <p:sp>
          <p:nvSpPr>
            <p:cNvPr id="124" name="Isosceles Triangle 123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Isosceles Triangle 124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6" name="Isosceles Triangle 125"/>
          <p:cNvSpPr/>
          <p:nvPr/>
        </p:nvSpPr>
        <p:spPr>
          <a:xfrm>
            <a:off x="3976506" y="4063975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Isosceles Triangle 127"/>
          <p:cNvSpPr/>
          <p:nvPr/>
        </p:nvSpPr>
        <p:spPr>
          <a:xfrm>
            <a:off x="4948687" y="4063975"/>
            <a:ext cx="109728" cy="109728"/>
          </a:xfrm>
          <a:prstGeom prst="triangle">
            <a:avLst/>
          </a:prstGeom>
          <a:solidFill>
            <a:srgbClr val="D23A1C"/>
          </a:solidFill>
          <a:ln w="25400">
            <a:solidFill>
              <a:srgbClr val="7E3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Isosceles Triangle 128"/>
          <p:cNvSpPr/>
          <p:nvPr/>
        </p:nvSpPr>
        <p:spPr>
          <a:xfrm>
            <a:off x="5095149" y="4063975"/>
            <a:ext cx="109728" cy="109728"/>
          </a:xfrm>
          <a:prstGeom prst="triangle">
            <a:avLst/>
          </a:prstGeom>
          <a:solidFill>
            <a:srgbClr val="D23A1C"/>
          </a:solidFill>
          <a:ln w="25400">
            <a:solidFill>
              <a:srgbClr val="7E3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Isosceles Triangle 129"/>
          <p:cNvSpPr/>
          <p:nvPr/>
        </p:nvSpPr>
        <p:spPr>
          <a:xfrm>
            <a:off x="5241611" y="4063975"/>
            <a:ext cx="109728" cy="109728"/>
          </a:xfrm>
          <a:prstGeom prst="triangle">
            <a:avLst/>
          </a:prstGeom>
          <a:solidFill>
            <a:srgbClr val="D23A1C"/>
          </a:solidFill>
          <a:ln w="25400">
            <a:solidFill>
              <a:srgbClr val="7E3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Isosceles Triangle 130"/>
          <p:cNvSpPr/>
          <p:nvPr/>
        </p:nvSpPr>
        <p:spPr>
          <a:xfrm>
            <a:off x="5095149" y="3687776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6021196" y="3687776"/>
            <a:ext cx="402652" cy="109728"/>
            <a:chOff x="4881026" y="3183148"/>
            <a:chExt cx="402652" cy="109728"/>
          </a:xfrm>
        </p:grpSpPr>
        <p:sp>
          <p:nvSpPr>
            <p:cNvPr id="133" name="Isosceles Triangle 132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Isosceles Triangle 133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Isosceles Triangle 134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6021196" y="4063975"/>
            <a:ext cx="402652" cy="109728"/>
            <a:chOff x="4881026" y="3183148"/>
            <a:chExt cx="402652" cy="109728"/>
          </a:xfrm>
        </p:grpSpPr>
        <p:sp>
          <p:nvSpPr>
            <p:cNvPr id="137" name="Isosceles Triangle 136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Isosceles Triangle 138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894826" y="3678662"/>
            <a:ext cx="256190" cy="109728"/>
            <a:chOff x="2481530" y="4560506"/>
            <a:chExt cx="256190" cy="109728"/>
          </a:xfrm>
        </p:grpSpPr>
        <p:sp>
          <p:nvSpPr>
            <p:cNvPr id="141" name="Isosceles Triangle 140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Isosceles Triangle 141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899519" y="5216957"/>
            <a:ext cx="256190" cy="109728"/>
            <a:chOff x="2481530" y="4560506"/>
            <a:chExt cx="256190" cy="109728"/>
          </a:xfrm>
        </p:grpSpPr>
        <p:sp>
          <p:nvSpPr>
            <p:cNvPr id="144" name="Isosceles Triangle 143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Isosceles Triangle 144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904239" y="5608322"/>
            <a:ext cx="256190" cy="109728"/>
            <a:chOff x="2481530" y="4560506"/>
            <a:chExt cx="256190" cy="109728"/>
          </a:xfrm>
        </p:grpSpPr>
        <p:sp>
          <p:nvSpPr>
            <p:cNvPr id="147" name="Isosceles Triangle 146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Isosceles Triangle 147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909884" y="5986272"/>
            <a:ext cx="256190" cy="109728"/>
            <a:chOff x="2481530" y="4560506"/>
            <a:chExt cx="256190" cy="109728"/>
          </a:xfrm>
        </p:grpSpPr>
        <p:sp>
          <p:nvSpPr>
            <p:cNvPr id="150" name="Isosceles Triangle 149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Isosceles Triangle 150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353159" y="2667000"/>
            <a:ext cx="256190" cy="109728"/>
            <a:chOff x="2481530" y="4560506"/>
            <a:chExt cx="256190" cy="109728"/>
          </a:xfrm>
        </p:grpSpPr>
        <p:sp>
          <p:nvSpPr>
            <p:cNvPr id="153" name="Isosceles Triangle 152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Isosceles Triangle 153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099409" y="2673097"/>
            <a:ext cx="256190" cy="109728"/>
            <a:chOff x="2481530" y="4560506"/>
            <a:chExt cx="256190" cy="109728"/>
          </a:xfrm>
        </p:grpSpPr>
        <p:sp>
          <p:nvSpPr>
            <p:cNvPr id="156" name="Isosceles Triangle 155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Isosceles Triangle 156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3219450" y="4314825"/>
            <a:ext cx="548640" cy="15525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667000" y="2399192"/>
            <a:ext cx="548640" cy="5857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670810" y="3542577"/>
            <a:ext cx="548640" cy="19438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4319836" y="5091796"/>
            <a:ext cx="548640" cy="3839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6705600" y="42672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Polagye</a:t>
            </a:r>
            <a:r>
              <a:rPr lang="en-US" sz="1600" dirty="0">
                <a:latin typeface="+mj-lt"/>
              </a:rPr>
              <a:t>, B., B. Van Cleve, A. Copping, and K. </a:t>
            </a:r>
            <a:r>
              <a:rPr lang="en-US" sz="1600" dirty="0" err="1">
                <a:latin typeface="+mj-lt"/>
              </a:rPr>
              <a:t>Kirkendall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eds</a:t>
            </a:r>
            <a:r>
              <a:rPr lang="en-US" sz="1600" dirty="0">
                <a:latin typeface="+mj-lt"/>
              </a:rPr>
              <a:t>), (2011) Environmental effects of tidal energy </a:t>
            </a:r>
            <a:r>
              <a:rPr lang="en-US" sz="1600" dirty="0" smtClean="0">
                <a:latin typeface="+mj-lt"/>
              </a:rPr>
              <a:t>development</a:t>
            </a:r>
            <a:r>
              <a:rPr lang="en-US" sz="1600" dirty="0">
                <a:latin typeface="+mj-lt"/>
              </a:rPr>
              <a:t>.</a:t>
            </a:r>
            <a:endParaRPr lang="en-US" sz="16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3760113"/>
            <a:ext cx="2251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Pilot-Scale Effects</a:t>
            </a:r>
            <a:endParaRPr lang="en-US" sz="22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Dynamic Effects Monitoring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2" name="Text Box 1525"/>
          <p:cNvSpPr txBox="1">
            <a:spLocks noChangeArrowheads="1"/>
          </p:cNvSpPr>
          <p:nvPr/>
        </p:nvSpPr>
        <p:spPr bwMode="auto">
          <a:xfrm>
            <a:off x="381000" y="1672868"/>
            <a:ext cx="3962400" cy="36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Quantify the risk of blade strike to marine life</a:t>
            </a:r>
          </a:p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Improve understanding of how marine life responds to device presence</a:t>
            </a:r>
          </a:p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Both of these should be at the lowest level of taxonomic classification possible</a:t>
            </a:r>
            <a:endParaRPr lang="en-US" sz="2400" dirty="0" smtClean="0">
              <a:latin typeface="+mj-lt"/>
            </a:endParaRPr>
          </a:p>
        </p:txBody>
      </p:sp>
      <p:sp>
        <p:nvSpPr>
          <p:cNvPr id="13" name="Text Box 1525"/>
          <p:cNvSpPr txBox="1">
            <a:spLocks noChangeArrowheads="1"/>
          </p:cNvSpPr>
          <p:nvPr/>
        </p:nvSpPr>
        <p:spPr bwMode="auto">
          <a:xfrm>
            <a:off x="4901244" y="1672868"/>
            <a:ext cx="3962400" cy="40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Laboratory and field studies to date suggest blade strike will be an infrequent occurrence</a:t>
            </a:r>
            <a:endParaRPr lang="en-US" sz="2400" dirty="0">
              <a:latin typeface="+mj-lt"/>
            </a:endParaRPr>
          </a:p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Monitoring should not </a:t>
            </a:r>
            <a:r>
              <a:rPr lang="en-US" sz="2400" dirty="0" smtClean="0">
                <a:latin typeface="+mj-lt"/>
              </a:rPr>
              <a:t>alter behavior</a:t>
            </a:r>
          </a:p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Other projects </a:t>
            </a:r>
            <a:r>
              <a:rPr lang="en-US" sz="2400" dirty="0" smtClean="0">
                <a:latin typeface="+mj-lt"/>
              </a:rPr>
              <a:t>have had limited success in improving our understanding of blade strike </a:t>
            </a:r>
            <a:endParaRPr lang="en-US" sz="2400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65994" y="914400"/>
            <a:ext cx="2792413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25400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lt1"/>
                </a:solidFill>
                <a:latin typeface="Calibri" pitchFamily="34" charset="0"/>
                <a:ea typeface="+mn-ea"/>
              </a:rPr>
              <a:t>Objectives</a:t>
            </a:r>
            <a:endParaRPr lang="en-US" sz="2800" b="1" dirty="0">
              <a:solidFill>
                <a:schemeClr val="lt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86238" y="914400"/>
            <a:ext cx="2792413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25400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lt1"/>
                </a:solidFill>
                <a:latin typeface="Calibri" pitchFamily="34" charset="0"/>
                <a:ea typeface="+mn-ea"/>
              </a:rPr>
              <a:t>Challenges</a:t>
            </a:r>
            <a:endParaRPr lang="en-US" sz="2800" b="1" dirty="0">
              <a:solidFill>
                <a:schemeClr val="lt1"/>
              </a:solidFill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Possible Monitoring Approaches</a:t>
            </a:r>
            <a:endParaRPr lang="en-US" sz="3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33557"/>
              </p:ext>
            </p:extLst>
          </p:nvPr>
        </p:nvGraphicFramePr>
        <p:xfrm>
          <a:off x="533400" y="838200"/>
          <a:ext cx="811427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478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66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Underwater Imaging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Active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Acoustics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Trawl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Surveys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Fish Tags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Prior MHK </a:t>
                      </a:r>
                      <a:r>
                        <a:rPr lang="en-US" sz="1800" b="1" baseline="0" dirty="0" smtClean="0">
                          <a:latin typeface="+mj-lt"/>
                        </a:rPr>
                        <a:t>Experience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j-lt"/>
                        </a:rPr>
                        <a:t>OpenHydro</a:t>
                      </a:r>
                      <a:r>
                        <a:rPr lang="en-US" sz="1800" baseline="0" dirty="0" smtClean="0">
                          <a:latin typeface="+mj-lt"/>
                        </a:rPr>
                        <a:t> (EMEC)</a:t>
                      </a:r>
                      <a:endParaRPr lang="en-US" sz="1800" dirty="0" smtClean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Verdant Power (East River)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ORPC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(</a:t>
                      </a:r>
                      <a:r>
                        <a:rPr lang="en-US" sz="1800" dirty="0" err="1" smtClean="0">
                          <a:latin typeface="+mj-lt"/>
                        </a:rPr>
                        <a:t>Cobscook</a:t>
                      </a:r>
                      <a:r>
                        <a:rPr lang="en-US" sz="1800" dirty="0" smtClean="0">
                          <a:latin typeface="+mj-lt"/>
                        </a:rPr>
                        <a:t> Bay)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+mj-lt"/>
                        </a:rPr>
                        <a:t>None</a:t>
                      </a:r>
                      <a:endParaRPr lang="en-US" sz="1800" i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j-lt"/>
                        </a:rPr>
                        <a:t>OpenHydro</a:t>
                      </a:r>
                      <a:r>
                        <a:rPr lang="en-US" sz="1800" dirty="0" smtClean="0">
                          <a:latin typeface="+mj-lt"/>
                        </a:rPr>
                        <a:t> (FORCE)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Blade Strike</a:t>
                      </a:r>
                      <a:r>
                        <a:rPr lang="en-US" sz="1800" b="1" baseline="0" dirty="0" smtClean="0">
                          <a:latin typeface="+mj-lt"/>
                        </a:rPr>
                        <a:t> Detection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0066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Taxonomic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Classification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40B64B"/>
                        </a:gs>
                        <a:gs pos="100000">
                          <a:srgbClr val="D23A1C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Functional Range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40B64B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Behavioral Disturbance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0B64B"/>
                        </a:gs>
                        <a:gs pos="100000">
                          <a:srgbClr val="D23A1C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64B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smtClean="0">
                          <a:latin typeface="+mj-lt"/>
                        </a:rPr>
                        <a:t>Overall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3A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3A1C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247900" y="838200"/>
            <a:ext cx="1600200" cy="5029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48100" y="838200"/>
            <a:ext cx="16383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48300" y="838200"/>
            <a:ext cx="16383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48500" y="838200"/>
            <a:ext cx="16383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51567" y="4724400"/>
            <a:ext cx="14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Illumination?</a:t>
            </a:r>
            <a:endParaRPr lang="en-US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0299" y="4060901"/>
            <a:ext cx="112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Turbidity?</a:t>
            </a:r>
            <a:endParaRPr lang="en-US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97257" y="3429000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Contrast?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Underwater Imaging Considerations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981" y="1371600"/>
            <a:ext cx="7212419" cy="424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Stereo imaging – absolute size, position, and speed</a:t>
            </a: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Similarities to trawl ground-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truthing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and benthic habitat surveys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High relative motion between camera and target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Taxonomic classification required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Several unique considerations for turbine monitoring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Positioning of lights and cameras relative to turbine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Long deployment time (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biofouling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, durability)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Recovery and redeployment instrumentation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Camera and Optics Selection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869563"/>
            <a:ext cx="4114800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2 </a:t>
            </a:r>
            <a:r>
              <a:rPr lang="en-US" sz="2400" b="1" dirty="0" err="1" smtClean="0">
                <a:latin typeface="+mj-lt"/>
              </a:rPr>
              <a:t>Mpx</a:t>
            </a:r>
            <a:r>
              <a:rPr lang="en-US" sz="2400" b="1" dirty="0" smtClean="0">
                <a:latin typeface="+mj-lt"/>
              </a:rPr>
              <a:t> machine vision cameras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err="1" smtClean="0">
                <a:latin typeface="+mj-lt"/>
              </a:rPr>
              <a:t>ProSilica</a:t>
            </a:r>
            <a:r>
              <a:rPr lang="en-US" sz="2200" dirty="0" smtClean="0">
                <a:latin typeface="+mj-lt"/>
              </a:rPr>
              <a:t> Manta G-201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10 Hz maximum frame rate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Resolution/bandwidth</a:t>
            </a:r>
            <a:endParaRPr lang="en-US" sz="2200" dirty="0" smtClean="0">
              <a:latin typeface="+mj-lt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45</a:t>
            </a:r>
            <a:r>
              <a:rPr lang="en-US" sz="2400" b="1" baseline="30000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FOV lens (in air)</a:t>
            </a:r>
            <a:endParaRPr lang="en-US" sz="2200" dirty="0">
              <a:latin typeface="+mj-lt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Flat optical port (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biofouling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38200"/>
            <a:ext cx="25663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8455" y="864513"/>
            <a:ext cx="2148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500 pixels/target</a:t>
            </a:r>
          </a:p>
          <a:p>
            <a:r>
              <a:rPr lang="en-US" sz="2200" dirty="0" smtClean="0">
                <a:latin typeface="+mj-lt"/>
              </a:rPr>
              <a:t>Chinook salmon</a:t>
            </a:r>
            <a:endParaRPr lang="en-US" sz="22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5867400"/>
            <a:ext cx="3243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</a:t>
            </a:r>
            <a:r>
              <a:rPr lang="en-US" sz="1400" dirty="0" err="1" smtClean="0">
                <a:latin typeface="+mj-lt"/>
              </a:rPr>
              <a:t>Kresimir</a:t>
            </a:r>
            <a:r>
              <a:rPr lang="en-US" sz="1400" dirty="0" smtClean="0">
                <a:latin typeface="+mj-lt"/>
              </a:rPr>
              <a:t> Williams, NOAA Fisheries</a:t>
            </a:r>
            <a:endParaRPr lang="en-US" sz="14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28455" y="2209800"/>
            <a:ext cx="2148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250 pixels/target</a:t>
            </a:r>
          </a:p>
          <a:p>
            <a:r>
              <a:rPr lang="en-US" sz="2200" dirty="0" smtClean="0">
                <a:latin typeface="+mj-lt"/>
              </a:rPr>
              <a:t>Chinook salmon?</a:t>
            </a:r>
            <a:endParaRPr lang="en-US" sz="22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28455" y="3455313"/>
            <a:ext cx="2112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125 pixels/target</a:t>
            </a:r>
          </a:p>
          <a:p>
            <a:r>
              <a:rPr lang="en-US" sz="2200" dirty="0" smtClean="0">
                <a:latin typeface="+mj-lt"/>
              </a:rPr>
              <a:t>Salmon</a:t>
            </a:r>
            <a:endParaRPr lang="en-US" sz="22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78147" y="4724400"/>
            <a:ext cx="1969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62 pixels/target</a:t>
            </a:r>
          </a:p>
          <a:p>
            <a:r>
              <a:rPr lang="en-US" sz="2200" dirty="0" smtClean="0">
                <a:latin typeface="+mj-lt"/>
              </a:rPr>
              <a:t>Fish?</a:t>
            </a:r>
            <a:endParaRPr lang="en-US" sz="2200" dirty="0">
              <a:latin typeface="+mj-lt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4423554"/>
            <a:ext cx="3729037" cy="129705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Illumination Selection</a:t>
            </a:r>
            <a:endParaRPr lang="en-US" sz="3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838200"/>
            <a:ext cx="6858000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Imaging fast moving targets</a:t>
            </a: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 smtClean="0">
                <a:latin typeface="+mj-lt"/>
              </a:rPr>
              <a:t>Short exposure time: 2-50 µs (</a:t>
            </a:r>
            <a:r>
              <a:rPr lang="en-US" sz="2200" dirty="0" err="1" smtClean="0">
                <a:latin typeface="+mj-lt"/>
              </a:rPr>
              <a:t>Gallager</a:t>
            </a:r>
            <a:r>
              <a:rPr lang="en-US" sz="2200" dirty="0" smtClean="0">
                <a:latin typeface="+mj-lt"/>
              </a:rPr>
              <a:t>, et al. 2004)</a:t>
            </a: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Large camera-light separation (Jaffe 1988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200" dirty="0" smtClean="0">
              <a:latin typeface="+mj-lt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Full-spectrum strobes (</a:t>
            </a:r>
            <a:r>
              <a:rPr lang="en-US" sz="2400" b="1" dirty="0" err="1" smtClean="0">
                <a:latin typeface="Calibri"/>
              </a:rPr>
              <a:t>Excelitas</a:t>
            </a:r>
            <a:r>
              <a:rPr lang="en-US" sz="2400" b="1" dirty="0" smtClean="0">
                <a:latin typeface="Calibri"/>
              </a:rPr>
              <a:t> MVS 5002)</a:t>
            </a:r>
            <a:endParaRPr lang="en-US" sz="2200" dirty="0" smtClean="0">
              <a:solidFill>
                <a:prstClr val="black"/>
              </a:solidFill>
              <a:latin typeface="Calibri"/>
            </a:endParaRP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Four strobes per stereo imaging system</a:t>
            </a: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Behavioral disturbance is problematic</a:t>
            </a: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Considered red, IR, and NIR lighting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options</a:t>
            </a: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Initially, pre-set duty cycle with monitoring</a:t>
            </a: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As behavior/interactions are better understood, progress to event-based illumination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System Layout</a:t>
            </a:r>
            <a:endParaRPr lang="en-US" sz="3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58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721016" cy="39348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0" y="1371600"/>
            <a:ext cx="2895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2 stereo camera systems</a:t>
            </a:r>
          </a:p>
          <a:p>
            <a:pPr marL="574675" lvl="1" indent="-341313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Strike detection</a:t>
            </a:r>
          </a:p>
          <a:p>
            <a:pPr marL="574675" lvl="1" indent="-341313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Taxonomic classification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1 m camera-light separation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Compact frame for maintenance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372249"/>
            <a:ext cx="26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Compact frame concept</a:t>
            </a:r>
            <a:endParaRPr lang="en-US" sz="2000" i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210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Strobe housing</a:t>
            </a:r>
            <a:endParaRPr lang="en-US" sz="2400" b="1" dirty="0">
              <a:latin typeface="+mj-lt"/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762000" y="1223665"/>
            <a:ext cx="594242" cy="1367135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56242" y="1223665"/>
            <a:ext cx="1996558" cy="1062335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91035" y="4844751"/>
            <a:ext cx="214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Stereo cameras</a:t>
            </a:r>
            <a:endParaRPr lang="en-US" sz="2400" b="1" dirty="0">
              <a:latin typeface="+mj-lt"/>
            </a:endParaRPr>
          </a:p>
        </p:txBody>
      </p:sp>
      <p:cxnSp>
        <p:nvCxnSpPr>
          <p:cNvPr id="23" name="Straight Arrow Connector 22"/>
          <p:cNvCxnSpPr>
            <a:stCxn id="18" idx="0"/>
          </p:cNvCxnSpPr>
          <p:nvPr/>
        </p:nvCxnSpPr>
        <p:spPr>
          <a:xfrm flipH="1" flipV="1">
            <a:off x="3276600" y="3339008"/>
            <a:ext cx="1687934" cy="1505743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120567" y="2971801"/>
            <a:ext cx="843967" cy="1872950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30830" y="2269048"/>
            <a:ext cx="1687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Main bottle</a:t>
            </a:r>
            <a:endParaRPr lang="en-US" sz="2400" b="1" dirty="0"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657600" y="2499880"/>
            <a:ext cx="625129" cy="395720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9104" y="2617113"/>
            <a:ext cx="189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Power/</a:t>
            </a:r>
            <a:r>
              <a:rPr lang="en-US" sz="2200" dirty="0" err="1" smtClean="0">
                <a:latin typeface="+mj-lt"/>
              </a:rPr>
              <a:t>Comms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HD:Users:paasch:Desktop:OWET Keynote 2009 9-15-09.pot</Template>
  <TotalTime>15736</TotalTime>
  <Words>669</Words>
  <Application>Microsoft Office PowerPoint</Application>
  <PresentationFormat>On-screen Show (4:3)</PresentationFormat>
  <Paragraphs>156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 National Marine Renewable Energy Center (NNMREC)</dc:title>
  <dc:creator>Meleah Ashford</dc:creator>
  <cp:lastModifiedBy>Brian Polagye</cp:lastModifiedBy>
  <cp:revision>614</cp:revision>
  <cp:lastPrinted>2011-05-27T16:16:04Z</cp:lastPrinted>
  <dcterms:created xsi:type="dcterms:W3CDTF">2011-08-17T14:22:44Z</dcterms:created>
  <dcterms:modified xsi:type="dcterms:W3CDTF">2011-09-06T13:59:31Z</dcterms:modified>
</cp:coreProperties>
</file>