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17" r:id="rId2"/>
    <p:sldId id="350" r:id="rId3"/>
    <p:sldId id="355" r:id="rId4"/>
    <p:sldId id="351" r:id="rId5"/>
    <p:sldId id="332" r:id="rId6"/>
    <p:sldId id="340" r:id="rId7"/>
    <p:sldId id="347" r:id="rId8"/>
    <p:sldId id="348" r:id="rId9"/>
    <p:sldId id="352" r:id="rId10"/>
    <p:sldId id="353" r:id="rId11"/>
    <p:sldId id="349" r:id="rId12"/>
    <p:sldId id="354" r:id="rId13"/>
    <p:sldId id="345" r:id="rId14"/>
    <p:sldId id="338" r:id="rId15"/>
    <p:sldId id="326" r:id="rId1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23A1C"/>
    <a:srgbClr val="40B64B"/>
    <a:srgbClr val="006600"/>
    <a:srgbClr val="EBD23D"/>
    <a:srgbClr val="7EACF6"/>
    <a:srgbClr val="BEBEBE"/>
    <a:srgbClr val="DFDFDF"/>
    <a:srgbClr val="464646"/>
    <a:srgbClr val="FF8989"/>
    <a:srgbClr val="C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87" autoAdjust="0"/>
    <p:restoredTop sz="94643" autoAdjust="0"/>
  </p:normalViewPr>
  <p:slideViewPr>
    <p:cSldViewPr>
      <p:cViewPr>
        <p:scale>
          <a:sx n="100" d="100"/>
          <a:sy n="100" d="100"/>
        </p:scale>
        <p:origin x="822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804" y="-7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E2CA97-E781-4806-8602-BFEBBE6110E3}" type="datetime1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F7705B-D700-4162-BF03-F746F9854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9674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3FFCE88C-9D1D-4D53-9674-9CD9A124BABA}" type="datetime1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0F47CA25-526E-4326-AC4D-227D2D121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2729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D92928-B559-4CF5-822B-3BC129D61144}" type="slidenum">
              <a:rPr lang="en-US" smtClean="0">
                <a:latin typeface="Calibri" pitchFamily="34" charset="0"/>
              </a:rPr>
              <a:pPr/>
              <a:t>1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3817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D92928-B559-4CF5-822B-3BC129D61144}" type="slidenum">
              <a:rPr lang="en-US" smtClean="0">
                <a:latin typeface="Calibri" pitchFamily="34" charset="0"/>
              </a:rPr>
              <a:pPr/>
              <a:t>15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0EFE01ED-5B45-42AA-B133-CE9467D938E6}" type="datetime1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C6E9C596-5206-4CB0-A37F-437551F26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EC907-EC4A-4BF8-A4CB-06095C22AE40}" type="datetime1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C575E-2940-4098-9DF8-8C5B1F3BE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4E96F-CBCF-49F9-AF39-9855D14912A1}" type="datetime1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C1A65-854D-4502-BF6B-DB8E5A22A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1AE5D-DCBC-44BC-9E0B-3F23952E82F1}" type="datetime1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20913-3024-4D50-86DE-D83830B09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8D784-A86E-4414-B29D-EB973BCA4F4B}" type="datetime1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E4989-A87D-49CA-AF45-994E40871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F025F-195D-4FCD-8AC7-2D4D39EC971F}" type="datetime1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664B3-24A4-43E4-A8C7-65AF6CA1E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EDEB4-C262-4B6B-9E8A-6C85081DFE54}" type="datetime1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12174-167C-4D25-9D08-A1DB86340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6513C-F0BF-401B-815E-206AD7FF16FC}" type="datetime1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FFDCE-B920-4D91-A911-5D89140F7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88ED-19B0-4EC6-A344-08BBAA4FFEA3}" type="datetime1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B933B-4F6D-493D-AA8C-ED2964446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9D64AC-61B8-4E0A-BE17-75E62C40E7CB}" type="datetime1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818E4B-546D-4573-8036-3505B405F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 rot="10800000">
            <a:off x="-19050" y="5816598"/>
            <a:ext cx="9180513" cy="1041401"/>
            <a:chOff x="-19050" y="-7938"/>
            <a:chExt cx="9180513" cy="1041401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-9525" y="-7938"/>
              <a:ext cx="9163050" cy="1041401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381500" y="-7938"/>
              <a:ext cx="4762500" cy="63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1033" name="Group 1"/>
            <p:cNvGrpSpPr>
              <a:grpSpLocks/>
            </p:cNvGrpSpPr>
            <p:nvPr/>
          </p:nvGrpSpPr>
          <p:grpSpPr bwMode="auto">
            <a:xfrm>
              <a:off x="-19050" y="203200"/>
              <a:ext cx="9180513" cy="647700"/>
              <a:chOff x="-19045" y="216550"/>
              <a:chExt cx="9180548" cy="649224"/>
            </a:xfrm>
          </p:grpSpPr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 rot="21435692">
                <a:off x="-19045" y="216550"/>
                <a:ext cx="9163050" cy="649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 rot="21435692">
                <a:off x="-14309" y="290003"/>
                <a:ext cx="9175812" cy="53035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5" name="TextBox 14"/>
          <p:cNvSpPr txBox="1"/>
          <p:nvPr userDrawn="1"/>
        </p:nvSpPr>
        <p:spPr>
          <a:xfrm>
            <a:off x="7954171" y="6392336"/>
            <a:ext cx="1147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5F5F5F"/>
                </a:solidFill>
                <a:latin typeface="+mj-lt"/>
              </a:rPr>
              <a:t>NNMREC</a:t>
            </a:r>
            <a:endParaRPr lang="en-US" sz="2000" b="1" dirty="0">
              <a:solidFill>
                <a:srgbClr val="5F5F5F"/>
              </a:solidFill>
              <a:latin typeface="+mj-lt"/>
            </a:endParaRPr>
          </a:p>
        </p:txBody>
      </p:sp>
      <p:pic>
        <p:nvPicPr>
          <p:cNvPr id="16" name="Picture 9" descr="BlockWpg.gif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0" y="6415085"/>
            <a:ext cx="5651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OSU_logo.gif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12127" y="640927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85800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800" b="1" dirty="0" smtClean="0">
                <a:latin typeface="+mj-lt"/>
              </a:rPr>
              <a:t>Integrated Post-Installation Monitoring</a:t>
            </a:r>
            <a:endParaRPr lang="en-US" sz="38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905000"/>
            <a:ext cx="9144000" cy="205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1200"/>
              </a:spcBef>
              <a:buClr>
                <a:srgbClr val="0BD0D9"/>
              </a:buClr>
              <a:buSzPct val="95000"/>
            </a:pPr>
            <a:r>
              <a:rPr lang="en-US" sz="3400" dirty="0" smtClean="0">
                <a:solidFill>
                  <a:prstClr val="white"/>
                </a:solidFill>
                <a:latin typeface="+mj-lt"/>
                <a:ea typeface="ＭＳ Ｐゴシック" pitchFamily="34" charset="-128"/>
              </a:rPr>
              <a:t>Brian </a:t>
            </a:r>
            <a:r>
              <a:rPr lang="en-US" sz="3400" dirty="0" smtClean="0">
                <a:solidFill>
                  <a:prstClr val="white"/>
                </a:solidFill>
                <a:latin typeface="+mj-lt"/>
                <a:ea typeface="ＭＳ Ｐゴシック" pitchFamily="34" charset="-128"/>
              </a:rPr>
              <a:t>Polagye</a:t>
            </a:r>
            <a:endParaRPr lang="en-US" sz="3400" baseline="30000" dirty="0" smtClean="0">
              <a:solidFill>
                <a:prstClr val="white"/>
              </a:solidFill>
              <a:latin typeface="+mj-lt"/>
              <a:ea typeface="ＭＳ Ｐゴシック" pitchFamily="34" charset="-128"/>
            </a:endParaRPr>
          </a:p>
          <a:p>
            <a:pPr algn="ctr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en-US" sz="2800" dirty="0" smtClean="0">
                <a:solidFill>
                  <a:prstClr val="white"/>
                </a:solidFill>
                <a:latin typeface="+mj-lt"/>
                <a:ea typeface="ＭＳ Ｐゴシック" pitchFamily="34" charset="-128"/>
              </a:rPr>
              <a:t>Northwest National Marine Renewable Energy Center</a:t>
            </a:r>
          </a:p>
          <a:p>
            <a:pPr algn="ctr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en-US" sz="2800" dirty="0" smtClean="0">
                <a:solidFill>
                  <a:prstClr val="white"/>
                </a:solidFill>
                <a:latin typeface="+mj-lt"/>
                <a:ea typeface="ＭＳ Ｐゴシック" pitchFamily="34" charset="-128"/>
              </a:rPr>
              <a:t>University of </a:t>
            </a:r>
            <a:r>
              <a:rPr lang="en-US" sz="2800" dirty="0" smtClean="0">
                <a:solidFill>
                  <a:prstClr val="white"/>
                </a:solidFill>
                <a:latin typeface="+mj-lt"/>
                <a:ea typeface="ＭＳ Ｐゴシック" pitchFamily="34" charset="-128"/>
              </a:rPr>
              <a:t>Washington</a:t>
            </a:r>
          </a:p>
          <a:p>
            <a:pPr algn="ctr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en-US" sz="2800" u="sng" dirty="0" smtClean="0">
                <a:solidFill>
                  <a:prstClr val="white"/>
                </a:solidFill>
                <a:latin typeface="+mj-lt"/>
                <a:ea typeface="ＭＳ Ｐゴシック" pitchFamily="34" charset="-128"/>
              </a:rPr>
              <a:t>bpolagye@uw.edu</a:t>
            </a:r>
            <a:endParaRPr lang="en-US" sz="2800" u="sng" dirty="0" smtClean="0">
              <a:solidFill>
                <a:prstClr val="white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38200" y="4495800"/>
            <a:ext cx="7467600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600" dirty="0" smtClean="0">
                <a:latin typeface="+mj-lt"/>
              </a:rPr>
              <a:t>Monitoring Technologies and Strategies for Marine and Hydrokinetic Devices Webinar </a:t>
            </a:r>
            <a:endParaRPr lang="en-US" sz="2600" dirty="0" smtClean="0">
              <a:latin typeface="+mj-lt"/>
            </a:endParaRPr>
          </a:p>
          <a:p>
            <a:pPr algn="ctr">
              <a:spcAft>
                <a:spcPts val="600"/>
              </a:spcAft>
            </a:pPr>
            <a:r>
              <a:rPr lang="en-US" sz="2600" dirty="0" smtClean="0">
                <a:latin typeface="+mj-lt"/>
              </a:rPr>
              <a:t>September 14, </a:t>
            </a:r>
            <a:r>
              <a:rPr lang="en-US" sz="2600" dirty="0" smtClean="0">
                <a:latin typeface="+mj-lt"/>
              </a:rPr>
              <a:t>2011</a:t>
            </a:r>
            <a:endParaRPr lang="en-US" sz="2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err="1" smtClean="0">
                <a:solidFill>
                  <a:srgbClr val="0070C0"/>
                </a:solidFill>
                <a:latin typeface="Calibri" pitchFamily="34" charset="0"/>
              </a:rPr>
              <a:t>Biofouling</a:t>
            </a:r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Mitigation Strategies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8721" y="914400"/>
            <a:ext cx="7754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err="1" smtClean="0">
                <a:latin typeface="+mj-lt"/>
              </a:rPr>
              <a:t>Biofilm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formation begins immediately after deployment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2146554" cy="286207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1000" y="1600200"/>
            <a:ext cx="2118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Mechanical Wiper</a:t>
            </a:r>
            <a:endParaRPr lang="en-US" sz="20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10268" y="1600200"/>
            <a:ext cx="1479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Copper Ring</a:t>
            </a:r>
            <a:endParaRPr lang="en-US" sz="2000" b="1" dirty="0">
              <a:latin typeface="+mj-lt"/>
            </a:endParaRPr>
          </a:p>
        </p:txBody>
      </p:sp>
      <p:sp>
        <p:nvSpPr>
          <p:cNvPr id="2" name="AutoShape 5" descr="imap://bpolagye@bpolagye.deskmail.washington.edu:993/fetch%3EUID%3E/Research/Post-installation%20Monitoring%3E31?part=1.2&amp;type=image/jpeg&amp;filename=PLUTO_UV_LED_arra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62200"/>
            <a:ext cx="3149600" cy="2362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300909" y="1600200"/>
            <a:ext cx="2208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Ultraviolet </a:t>
            </a:r>
            <a:r>
              <a:rPr lang="en-US" sz="2000" b="1" dirty="0" smtClean="0">
                <a:latin typeface="+mj-lt"/>
              </a:rPr>
              <a:t>Lighting</a:t>
            </a:r>
            <a:endParaRPr lang="en-US" sz="2000" b="1" dirty="0" smtClean="0">
              <a:latin typeface="+mj-lt"/>
            </a:endParaRPr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2252662" cy="286192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2000" y="5410200"/>
            <a:ext cx="7754679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+mj-lt"/>
              </a:rPr>
              <a:t>Even with mitigation, performance will degrade with time</a:t>
            </a:r>
            <a:endParaRPr lang="en-US" sz="2400" b="1" dirty="0" smtClean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System </a:t>
            </a:r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Layout Concept</a:t>
            </a:r>
            <a:endParaRPr lang="en-US" sz="3800" b="1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3588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5721016" cy="393481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96000" y="1371600"/>
            <a:ext cx="2895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2 stereo camera systems</a:t>
            </a:r>
          </a:p>
          <a:p>
            <a:pPr marL="574675" lvl="1" indent="-341313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—"/>
            </a:pPr>
            <a:r>
              <a:rPr lang="en-US" sz="2200" dirty="0" smtClean="0">
                <a:latin typeface="+mj-lt"/>
              </a:rPr>
              <a:t>Strike detection</a:t>
            </a:r>
          </a:p>
          <a:p>
            <a:pPr marL="574675" lvl="1" indent="-341313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—"/>
            </a:pPr>
            <a:r>
              <a:rPr lang="en-US" sz="2200" dirty="0" smtClean="0">
                <a:latin typeface="+mj-lt"/>
              </a:rPr>
              <a:t>Taxonomic classification</a:t>
            </a:r>
          </a:p>
          <a:p>
            <a:pPr marL="228600" lvl="0" indent="-2286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1 m camera-light separation</a:t>
            </a:r>
          </a:p>
          <a:p>
            <a:pPr marL="228600" lvl="0" indent="-2286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Compact frame for maintenance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5372249"/>
            <a:ext cx="2683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+mj-lt"/>
              </a:rPr>
              <a:t>Compact frame concept</a:t>
            </a:r>
            <a:endParaRPr lang="en-US" sz="2000" i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762000"/>
            <a:ext cx="2102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Strobe housing</a:t>
            </a:r>
            <a:endParaRPr lang="en-US" sz="2400" b="1" dirty="0">
              <a:latin typeface="+mj-lt"/>
            </a:endParaRPr>
          </a:p>
        </p:txBody>
      </p:sp>
      <p:cxnSp>
        <p:nvCxnSpPr>
          <p:cNvPr id="5" name="Straight Arrow Connector 4"/>
          <p:cNvCxnSpPr>
            <a:stCxn id="3" idx="2"/>
          </p:cNvCxnSpPr>
          <p:nvPr/>
        </p:nvCxnSpPr>
        <p:spPr>
          <a:xfrm flipH="1">
            <a:off x="762000" y="1223665"/>
            <a:ext cx="594242" cy="1367135"/>
          </a:xfrm>
          <a:prstGeom prst="straightConnector1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356242" y="1223665"/>
            <a:ext cx="1996558" cy="1062335"/>
          </a:xfrm>
          <a:prstGeom prst="straightConnector1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91035" y="4844751"/>
            <a:ext cx="2146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Stereo cameras</a:t>
            </a:r>
            <a:endParaRPr lang="en-US" sz="2400" b="1" dirty="0">
              <a:latin typeface="+mj-lt"/>
            </a:endParaRPr>
          </a:p>
        </p:txBody>
      </p:sp>
      <p:cxnSp>
        <p:nvCxnSpPr>
          <p:cNvPr id="23" name="Straight Arrow Connector 22"/>
          <p:cNvCxnSpPr>
            <a:stCxn id="18" idx="0"/>
          </p:cNvCxnSpPr>
          <p:nvPr/>
        </p:nvCxnSpPr>
        <p:spPr>
          <a:xfrm flipH="1" flipV="1">
            <a:off x="3276600" y="3339008"/>
            <a:ext cx="1687934" cy="1505743"/>
          </a:xfrm>
          <a:prstGeom prst="straightConnector1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4120567" y="2971801"/>
            <a:ext cx="843967" cy="1872950"/>
          </a:xfrm>
          <a:prstGeom prst="straightConnector1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330830" y="2269048"/>
            <a:ext cx="1687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Main bottle</a:t>
            </a:r>
            <a:endParaRPr lang="en-US" sz="2400" b="1" dirty="0">
              <a:latin typeface="+mj-lt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657600" y="2499880"/>
            <a:ext cx="625129" cy="395720"/>
          </a:xfrm>
          <a:prstGeom prst="straightConnector1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99104" y="2617113"/>
            <a:ext cx="1896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j-lt"/>
              </a:rPr>
              <a:t>Power/</a:t>
            </a:r>
            <a:r>
              <a:rPr lang="en-US" sz="2200" dirty="0" err="1" smtClean="0">
                <a:latin typeface="+mj-lt"/>
              </a:rPr>
              <a:t>Comms</a:t>
            </a:r>
            <a:endParaRPr lang="en-US" sz="2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Recovery and </a:t>
            </a:r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Redeployment Concept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143000"/>
            <a:ext cx="3657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Reasons for recovery:</a:t>
            </a:r>
          </a:p>
          <a:p>
            <a:pPr marL="574675" indent="-341313"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—"/>
            </a:pPr>
            <a:r>
              <a:rPr lang="en-US" sz="2200" dirty="0" err="1" smtClean="0">
                <a:latin typeface="+mj-lt"/>
              </a:rPr>
              <a:t>Biofouling</a:t>
            </a:r>
            <a:r>
              <a:rPr lang="en-US" sz="2200" dirty="0" smtClean="0">
                <a:latin typeface="+mj-lt"/>
              </a:rPr>
              <a:t> removal</a:t>
            </a:r>
          </a:p>
          <a:p>
            <a:pPr marL="574675" indent="-341313"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—"/>
            </a:pPr>
            <a:r>
              <a:rPr lang="en-US" sz="2200" dirty="0" smtClean="0">
                <a:latin typeface="+mj-lt"/>
              </a:rPr>
              <a:t>Maintenance and repair</a:t>
            </a:r>
          </a:p>
          <a:p>
            <a:pPr marL="574675" indent="-341313"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—"/>
            </a:pPr>
            <a:r>
              <a:rPr lang="en-US" sz="2200" dirty="0" smtClean="0">
                <a:latin typeface="+mj-lt"/>
              </a:rPr>
              <a:t>Additional instruments</a:t>
            </a:r>
          </a:p>
          <a:p>
            <a:pPr marL="574675" indent="-341313"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—"/>
            </a:pPr>
            <a:r>
              <a:rPr lang="en-US" sz="2200" dirty="0" smtClean="0">
                <a:latin typeface="+mj-lt"/>
              </a:rPr>
              <a:t>Reorientation of cameras</a:t>
            </a:r>
          </a:p>
          <a:p>
            <a:pPr marL="228600" lvl="0" indent="-2286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Must be recovered independent of turbine</a:t>
            </a:r>
          </a:p>
          <a:p>
            <a:pPr marL="228600" lvl="0" indent="-2286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Must be reconnected to turbine power and data systems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66800"/>
            <a:ext cx="4745779" cy="46815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0" y="5284113"/>
            <a:ext cx="2019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+mj-lt"/>
              </a:rPr>
              <a:t>Recovery frame</a:t>
            </a:r>
            <a:endParaRPr lang="en-US" sz="2200" b="1" dirty="0">
              <a:latin typeface="+mj-lt"/>
            </a:endParaRPr>
          </a:p>
        </p:txBody>
      </p:sp>
      <p:cxnSp>
        <p:nvCxnSpPr>
          <p:cNvPr id="6" name="Straight Arrow Connector 5"/>
          <p:cNvCxnSpPr>
            <a:stCxn id="2" idx="0"/>
          </p:cNvCxnSpPr>
          <p:nvPr/>
        </p:nvCxnSpPr>
        <p:spPr>
          <a:xfrm flipV="1">
            <a:off x="5200507" y="4038600"/>
            <a:ext cx="1124093" cy="1245513"/>
          </a:xfrm>
          <a:prstGeom prst="straightConnector1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67500" y="1151592"/>
            <a:ext cx="20573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+mj-lt"/>
              </a:rPr>
              <a:t>Mounting &amp; alignment infrastructure</a:t>
            </a:r>
            <a:endParaRPr lang="en-US" sz="22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5784678"/>
            <a:ext cx="2683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+mj-lt"/>
              </a:rPr>
              <a:t>Compact frame concept</a:t>
            </a:r>
            <a:endParaRPr lang="en-US" sz="2000" i="1" dirty="0">
              <a:latin typeface="+mj-lt"/>
            </a:endParaRPr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 flipH="1">
            <a:off x="7229546" y="2259588"/>
            <a:ext cx="466654" cy="2160013"/>
          </a:xfrm>
          <a:prstGeom prst="straightConnector1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Monitoring System Integration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191000" y="5334000"/>
            <a:ext cx="2133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</a:rPr>
              <a:t>Turbine Monitoring</a:t>
            </a:r>
            <a:endParaRPr lang="en-US" sz="2000" dirty="0">
              <a:latin typeface="+mj-lt"/>
            </a:endParaRPr>
          </a:p>
        </p:txBody>
      </p:sp>
      <p:cxnSp>
        <p:nvCxnSpPr>
          <p:cNvPr id="56" name="Straight Connector 55"/>
          <p:cNvCxnSpPr>
            <a:stCxn id="55" idx="0"/>
          </p:cNvCxnSpPr>
          <p:nvPr/>
        </p:nvCxnSpPr>
        <p:spPr>
          <a:xfrm flipV="1">
            <a:off x="5257800" y="4419600"/>
            <a:ext cx="0" cy="914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3390900" y="3810000"/>
            <a:ext cx="2133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</a:rPr>
              <a:t>Main Power and Communications</a:t>
            </a:r>
            <a:endParaRPr lang="en-US" sz="2000" dirty="0">
              <a:latin typeface="+mj-lt"/>
            </a:endParaRPr>
          </a:p>
        </p:txBody>
      </p:sp>
      <p:cxnSp>
        <p:nvCxnSpPr>
          <p:cNvPr id="70" name="Straight Connector 69"/>
          <p:cNvCxnSpPr>
            <a:stCxn id="58" idx="0"/>
            <a:endCxn id="74" idx="2"/>
          </p:cNvCxnSpPr>
          <p:nvPr/>
        </p:nvCxnSpPr>
        <p:spPr>
          <a:xfrm flipV="1">
            <a:off x="4457700" y="2514600"/>
            <a:ext cx="0" cy="1295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3390900" y="1905000"/>
            <a:ext cx="2133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</a:rPr>
              <a:t>Junction Bottle</a:t>
            </a:r>
            <a:endParaRPr lang="en-US" sz="2000" dirty="0">
              <a:latin typeface="+mj-lt"/>
            </a:endParaRPr>
          </a:p>
        </p:txBody>
      </p:sp>
      <p:sp>
        <p:nvSpPr>
          <p:cNvPr id="75" name="Can 74"/>
          <p:cNvSpPr/>
          <p:nvPr/>
        </p:nvSpPr>
        <p:spPr>
          <a:xfrm>
            <a:off x="1504950" y="1143000"/>
            <a:ext cx="533400" cy="838200"/>
          </a:xfrm>
          <a:prstGeom prst="ca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Can 75"/>
          <p:cNvSpPr/>
          <p:nvPr/>
        </p:nvSpPr>
        <p:spPr>
          <a:xfrm>
            <a:off x="2343150" y="1143000"/>
            <a:ext cx="533400" cy="838200"/>
          </a:xfrm>
          <a:prstGeom prst="ca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04800" y="1143000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Stereo Imagers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rot="5400000">
            <a:off x="1652870" y="2095500"/>
            <a:ext cx="228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2491070" y="2095500"/>
            <a:ext cx="228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752600" y="2209800"/>
            <a:ext cx="162877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/>
          <p:cNvGrpSpPr/>
          <p:nvPr/>
        </p:nvGrpSpPr>
        <p:grpSpPr>
          <a:xfrm>
            <a:off x="228600" y="3048000"/>
            <a:ext cx="3172933" cy="1066800"/>
            <a:chOff x="228600" y="3048000"/>
            <a:chExt cx="3172933" cy="1066800"/>
          </a:xfrm>
        </p:grpSpPr>
        <p:sp>
          <p:nvSpPr>
            <p:cNvPr id="59" name="Can 58"/>
            <p:cNvSpPr/>
            <p:nvPr/>
          </p:nvSpPr>
          <p:spPr>
            <a:xfrm>
              <a:off x="1524000" y="3048000"/>
              <a:ext cx="533400" cy="838200"/>
            </a:xfrm>
            <a:prstGeom prst="can">
              <a:avLst/>
            </a:prstGeom>
            <a:solidFill>
              <a:srgbClr val="40B64B"/>
            </a:solidFill>
            <a:ln w="25400" cap="flat" cmpd="sng" algn="ctr">
              <a:solidFill>
                <a:srgbClr val="0066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28600" y="3116759"/>
              <a:ext cx="1143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rPr>
                <a:t>Doppler profilers</a:t>
              </a:r>
            </a:p>
          </p:txBody>
        </p:sp>
        <p:cxnSp>
          <p:nvCxnSpPr>
            <p:cNvPr id="61" name="Straight Connector 60"/>
            <p:cNvCxnSpPr>
              <a:stCxn id="59" idx="3"/>
            </p:cNvCxnSpPr>
            <p:nvPr/>
          </p:nvCxnSpPr>
          <p:spPr>
            <a:xfrm rot="5400000">
              <a:off x="1676400" y="4000500"/>
              <a:ext cx="2286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782283" y="4114800"/>
              <a:ext cx="161925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Can 82"/>
            <p:cNvSpPr/>
            <p:nvPr/>
          </p:nvSpPr>
          <p:spPr>
            <a:xfrm>
              <a:off x="2362200" y="3048000"/>
              <a:ext cx="533400" cy="838200"/>
            </a:xfrm>
            <a:prstGeom prst="can">
              <a:avLst/>
            </a:prstGeom>
            <a:solidFill>
              <a:srgbClr val="40B64B"/>
            </a:solidFill>
            <a:ln w="25400" cap="flat" cmpd="sng" algn="ctr">
              <a:solidFill>
                <a:srgbClr val="0066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 rot="5400000">
              <a:off x="2531878" y="4000500"/>
              <a:ext cx="2286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5534025" y="1143000"/>
            <a:ext cx="2846206" cy="1088066"/>
            <a:chOff x="5534025" y="1143000"/>
            <a:chExt cx="2846206" cy="1088066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5534025" y="2231065"/>
              <a:ext cx="2543175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6785737" y="2116765"/>
              <a:ext cx="2286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Can 86"/>
            <p:cNvSpPr/>
            <p:nvPr/>
          </p:nvSpPr>
          <p:spPr>
            <a:xfrm>
              <a:off x="6629400" y="1164265"/>
              <a:ext cx="533400" cy="838200"/>
            </a:xfrm>
            <a:prstGeom prst="can">
              <a:avLst/>
            </a:prstGeom>
            <a:solidFill>
              <a:srgbClr val="FF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791200" y="1143000"/>
              <a:ext cx="1295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rPr>
                <a:t>CTDO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>
            <a:xfrm rot="5400000">
              <a:off x="7962900" y="2116766"/>
              <a:ext cx="2286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Can 90"/>
            <p:cNvSpPr/>
            <p:nvPr/>
          </p:nvSpPr>
          <p:spPr>
            <a:xfrm>
              <a:off x="7810500" y="1172990"/>
              <a:ext cx="533400" cy="838200"/>
            </a:xfrm>
            <a:prstGeom prst="ca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923031" y="1392866"/>
              <a:ext cx="457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rPr>
                <a:t>?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4483061" y="2514600"/>
            <a:ext cx="168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3A1C"/>
                </a:solidFill>
                <a:latin typeface="+mj-lt"/>
              </a:rPr>
              <a:t>Power and fiber disconnect</a:t>
            </a:r>
            <a:endParaRPr lang="en-US" dirty="0">
              <a:solidFill>
                <a:srgbClr val="D23A1C"/>
              </a:solidFill>
              <a:latin typeface="+mj-lt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5530701" y="4114800"/>
            <a:ext cx="308166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6244359" y="4004887"/>
            <a:ext cx="228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an 97"/>
          <p:cNvSpPr/>
          <p:nvPr/>
        </p:nvSpPr>
        <p:spPr>
          <a:xfrm>
            <a:off x="6088022" y="3052387"/>
            <a:ext cx="533400" cy="838200"/>
          </a:xfrm>
          <a:prstGeom prst="can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629400" y="2790825"/>
            <a:ext cx="1674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Hydrophone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Array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 rot="5400000">
            <a:off x="8498069" y="3991776"/>
            <a:ext cx="228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an 103"/>
          <p:cNvSpPr/>
          <p:nvPr/>
        </p:nvSpPr>
        <p:spPr>
          <a:xfrm>
            <a:off x="8345669" y="3048000"/>
            <a:ext cx="533400" cy="838200"/>
          </a:xfrm>
          <a:prstGeom prst="can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458200" y="3267876"/>
            <a:ext cx="45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?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 flipV="1">
            <a:off x="3657600" y="4419600"/>
            <a:ext cx="0" cy="1066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362200" y="5486400"/>
            <a:ext cx="1295400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1369108" y="5269468"/>
            <a:ext cx="99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To Shore</a:t>
            </a:r>
            <a:endParaRPr lang="en-US" dirty="0">
              <a:latin typeface="+mj-lt"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4235301" y="3048000"/>
            <a:ext cx="457200" cy="21987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4235301" y="3179134"/>
            <a:ext cx="457200" cy="21987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4800" y="1828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Marine life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Device condition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8600" y="3810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Wake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kern="0" dirty="0" smtClean="0">
                <a:solidFill>
                  <a:sysClr val="windowText" lastClr="000000"/>
                </a:solidFill>
                <a:latin typeface="+mj-lt"/>
              </a:rPr>
              <a:t>Inflow conditions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10250" y="14478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Water quality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29400" y="345382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Marine mammal</a:t>
            </a:r>
            <a:r>
              <a:rPr lang="en-US" sz="1600" i="1" kern="0" baseline="0" dirty="0" smtClean="0">
                <a:solidFill>
                  <a:sysClr val="windowText" lastClr="000000"/>
                </a:solidFill>
                <a:latin typeface="+mj-lt"/>
              </a:rPr>
              <a:t>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Device noise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Discussion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762000"/>
            <a:ext cx="7315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How much emphasis should be placed on monitoring for blade strike?</a:t>
            </a:r>
          </a:p>
          <a:p>
            <a:pPr marL="742950" lvl="1" indent="-285750">
              <a:spcAft>
                <a:spcPts val="600"/>
              </a:spcAft>
              <a:buFont typeface="Calibri" pitchFamily="34" charset="0"/>
              <a:buChar char="—"/>
            </a:pPr>
            <a:r>
              <a:rPr lang="en-US" sz="2200" dirty="0" smtClean="0">
                <a:latin typeface="Calibri"/>
              </a:rPr>
              <a:t>Laboratory tests suggest low </a:t>
            </a:r>
            <a:r>
              <a:rPr lang="en-US" sz="2200" dirty="0" smtClean="0">
                <a:latin typeface="Calibri"/>
              </a:rPr>
              <a:t>consequence</a:t>
            </a:r>
            <a:endParaRPr lang="en-US" sz="2200" dirty="0" smtClean="0">
              <a:latin typeface="Calibri"/>
            </a:endParaRPr>
          </a:p>
          <a:p>
            <a:pPr marL="742950" lvl="1" indent="-285750">
              <a:spcAft>
                <a:spcPts val="600"/>
              </a:spcAft>
              <a:buFont typeface="Calibri" pitchFamily="34" charset="0"/>
              <a:buChar char="—"/>
            </a:pPr>
            <a:r>
              <a:rPr lang="en-US" sz="2200" dirty="0" smtClean="0">
                <a:latin typeface="Calibri"/>
              </a:rPr>
              <a:t>How much species-to-species, site-to-site, and turbine-to-turbine variability is there?</a:t>
            </a:r>
          </a:p>
          <a:p>
            <a:pPr marL="228600" lvl="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Calibri"/>
              </a:rPr>
              <a:t>Regulatory mandates are species-specific, but this limits the </a:t>
            </a:r>
            <a:r>
              <a:rPr lang="en-US" sz="2400" b="1" dirty="0" smtClean="0">
                <a:latin typeface="Calibri"/>
              </a:rPr>
              <a:t>tools available</a:t>
            </a:r>
            <a:endParaRPr lang="en-US" sz="2400" b="1" dirty="0" smtClean="0">
              <a:latin typeface="Calibri"/>
            </a:endParaRPr>
          </a:p>
          <a:p>
            <a:pPr marL="228600" lvl="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Calibri"/>
              </a:rPr>
              <a:t>Leverage environmental monitoring infrastructure whenever possible – camera can also monitor </a:t>
            </a:r>
            <a:r>
              <a:rPr lang="en-US" sz="2400" b="1" dirty="0" smtClean="0">
                <a:latin typeface="Calibri"/>
              </a:rPr>
              <a:t>turbin</a:t>
            </a:r>
            <a:r>
              <a:rPr lang="en-US" sz="2400" b="1" dirty="0" smtClean="0">
                <a:latin typeface="Calibri"/>
              </a:rPr>
              <a:t>e health (</a:t>
            </a:r>
            <a:r>
              <a:rPr lang="en-US" sz="2400" b="1" dirty="0" err="1" smtClean="0">
                <a:latin typeface="Calibri"/>
              </a:rPr>
              <a:t>biofouling</a:t>
            </a:r>
            <a:r>
              <a:rPr lang="en-US" sz="2400" b="1" dirty="0" smtClean="0">
                <a:latin typeface="Calibri"/>
              </a:rPr>
              <a:t>, vibration)</a:t>
            </a:r>
            <a:endParaRPr lang="en-US" sz="2400" b="1" dirty="0" smtClean="0">
              <a:latin typeface="Calibri"/>
            </a:endParaRPr>
          </a:p>
          <a:p>
            <a:pPr marL="228600" lvl="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Calibri"/>
              </a:rPr>
              <a:t>Post-installation monitoring is essential, but technically challenging – </a:t>
            </a:r>
            <a:r>
              <a:rPr lang="en-US" sz="2400" b="1" i="1" dirty="0" smtClean="0">
                <a:latin typeface="Calibri"/>
              </a:rPr>
              <a:t>prioritization required</a:t>
            </a:r>
            <a:endParaRPr lang="en-US" sz="2200" i="1" dirty="0"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0480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Acknowledgments</a:t>
            </a:r>
            <a:endParaRPr lang="en-US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1143000" y="4343400"/>
            <a:ext cx="69342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400" dirty="0" smtClean="0">
                <a:latin typeface="+mj-lt"/>
              </a:rPr>
              <a:t>This material is based upon work supported by the Department of Energy and Snohomish County PUD.</a:t>
            </a:r>
            <a:endParaRPr lang="en-US" sz="2400" dirty="0" smtClean="0">
              <a:solidFill>
                <a:prstClr val="white"/>
              </a:solidFill>
              <a:latin typeface="+mj-lt"/>
              <a:ea typeface="ＭＳ Ｐゴシック" pitchFamily="34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28800" y="5192588"/>
            <a:ext cx="5562600" cy="751012"/>
            <a:chOff x="1600200" y="3126736"/>
            <a:chExt cx="5562600" cy="75101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0200" y="3126736"/>
              <a:ext cx="2728788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1600" y="3126736"/>
              <a:ext cx="1981200" cy="751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533400" y="1295400"/>
            <a:ext cx="7772400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400" dirty="0" smtClean="0">
                <a:latin typeface="+mj-lt"/>
              </a:rPr>
              <a:t>This project leverages the expertise of many individuals:</a:t>
            </a:r>
            <a:endParaRPr lang="en-US" sz="2400" dirty="0" smtClean="0">
              <a:solidFill>
                <a:prstClr val="white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676400"/>
            <a:ext cx="8759001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u="sng" dirty="0" smtClean="0">
                <a:latin typeface="+mj-lt"/>
              </a:rPr>
              <a:t>University of Washington</a:t>
            </a:r>
            <a:r>
              <a:rPr lang="en-US" sz="2000" dirty="0" smtClean="0">
                <a:latin typeface="+mj-lt"/>
              </a:rPr>
              <a:t>: Jim Thomson, Sandra Parker-</a:t>
            </a:r>
            <a:r>
              <a:rPr lang="en-US" sz="2000" dirty="0" err="1" smtClean="0">
                <a:latin typeface="+mj-lt"/>
              </a:rPr>
              <a:t>Stetter</a:t>
            </a:r>
            <a:r>
              <a:rPr lang="en-US" sz="2000" dirty="0" smtClean="0">
                <a:latin typeface="+mj-lt"/>
              </a:rPr>
              <a:t>, Joe Talbert, Alex de Klerk, Keith van </a:t>
            </a:r>
            <a:r>
              <a:rPr lang="en-US" sz="2000" dirty="0" err="1" smtClean="0">
                <a:latin typeface="+mj-lt"/>
              </a:rPr>
              <a:t>Thiel</a:t>
            </a:r>
            <a:r>
              <a:rPr lang="en-US" sz="2000" dirty="0" smtClean="0">
                <a:latin typeface="+mj-lt"/>
              </a:rPr>
              <a:t>, Tim McGinnis, Randy </a:t>
            </a:r>
            <a:r>
              <a:rPr lang="en-US" sz="2000" dirty="0" err="1" smtClean="0">
                <a:latin typeface="+mj-lt"/>
              </a:rPr>
              <a:t>Sindelar</a:t>
            </a:r>
            <a:r>
              <a:rPr lang="en-US" sz="2000" dirty="0" smtClean="0">
                <a:latin typeface="+mj-lt"/>
              </a:rPr>
              <a:t>, and Nick </a:t>
            </a:r>
            <a:r>
              <a:rPr lang="en-US" sz="2000" dirty="0" err="1" smtClean="0">
                <a:latin typeface="+mj-lt"/>
              </a:rPr>
              <a:t>Stelzenmuller</a:t>
            </a:r>
            <a:endParaRPr lang="en-US" sz="2000" dirty="0" smtClean="0">
              <a:latin typeface="+mj-lt"/>
            </a:endParaRPr>
          </a:p>
          <a:p>
            <a:pPr marL="169863" indent="-169863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u="sng" dirty="0" smtClean="0">
                <a:latin typeface="+mj-lt"/>
              </a:rPr>
              <a:t>H.T. Harvey &amp; Associates</a:t>
            </a:r>
            <a:r>
              <a:rPr lang="en-US" sz="2000" dirty="0" smtClean="0">
                <a:latin typeface="+mj-lt"/>
              </a:rPr>
              <a:t>: Sharon Kramer and David </a:t>
            </a:r>
            <a:r>
              <a:rPr lang="en-US" sz="2000" dirty="0" err="1" smtClean="0">
                <a:latin typeface="+mj-lt"/>
              </a:rPr>
              <a:t>Zajanc</a:t>
            </a:r>
            <a:endParaRPr lang="en-US" sz="2000" dirty="0" smtClean="0">
              <a:latin typeface="+mj-lt"/>
            </a:endParaRPr>
          </a:p>
          <a:p>
            <a:pPr marL="169863" indent="-169863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u="sng" dirty="0" smtClean="0">
                <a:latin typeface="+mj-lt"/>
              </a:rPr>
              <a:t>Sound &amp; Sea Technology</a:t>
            </a:r>
            <a:r>
              <a:rPr lang="en-US" sz="2000" dirty="0" smtClean="0">
                <a:latin typeface="+mj-lt"/>
              </a:rPr>
              <a:t>: Larry </a:t>
            </a:r>
            <a:r>
              <a:rPr lang="en-US" sz="2000" dirty="0" err="1" smtClean="0">
                <a:latin typeface="+mj-lt"/>
              </a:rPr>
              <a:t>Armbruster</a:t>
            </a:r>
            <a:endParaRPr lang="en-US" sz="2000" dirty="0" smtClean="0">
              <a:latin typeface="+mj-lt"/>
            </a:endParaRPr>
          </a:p>
          <a:p>
            <a:pPr marL="169863" indent="-169863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u="sng" dirty="0" smtClean="0">
                <a:latin typeface="+mj-lt"/>
              </a:rPr>
              <a:t>Sea Mammal Research Unit, Ltd</a:t>
            </a:r>
            <a:r>
              <a:rPr lang="en-US" sz="2000" dirty="0" smtClean="0">
                <a:latin typeface="+mj-lt"/>
              </a:rPr>
              <a:t>: Dom </a:t>
            </a:r>
            <a:r>
              <a:rPr lang="en-US" sz="2000" dirty="0" err="1" smtClean="0">
                <a:latin typeface="+mj-lt"/>
              </a:rPr>
              <a:t>Tollit</a:t>
            </a:r>
            <a:r>
              <a:rPr lang="en-US" sz="2000" dirty="0" smtClean="0">
                <a:latin typeface="+mj-lt"/>
              </a:rPr>
              <a:t>, Jason Wood</a:t>
            </a:r>
          </a:p>
          <a:p>
            <a:pPr marL="169863" indent="-169863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u="sng" dirty="0" smtClean="0">
                <a:latin typeface="+mj-lt"/>
              </a:rPr>
              <a:t>Alaska Fisheries Science Center</a:t>
            </a:r>
            <a:r>
              <a:rPr lang="en-US" sz="2000" dirty="0" smtClean="0">
                <a:latin typeface="+mj-lt"/>
              </a:rPr>
              <a:t>: Rick </a:t>
            </a:r>
            <a:r>
              <a:rPr lang="en-US" sz="2000" dirty="0" err="1" smtClean="0">
                <a:latin typeface="+mj-lt"/>
              </a:rPr>
              <a:t>Towler</a:t>
            </a:r>
            <a:r>
              <a:rPr lang="en-US" sz="2000" dirty="0" smtClean="0">
                <a:latin typeface="+mj-lt"/>
              </a:rPr>
              <a:t> and </a:t>
            </a:r>
            <a:r>
              <a:rPr lang="en-US" sz="2000" dirty="0" err="1" smtClean="0">
                <a:latin typeface="+mj-lt"/>
              </a:rPr>
              <a:t>Kresimir</a:t>
            </a:r>
            <a:r>
              <a:rPr lang="en-US" sz="2000" dirty="0" smtClean="0">
                <a:latin typeface="+mj-lt"/>
              </a:rPr>
              <a:t> Williams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thy_NPW.png"/>
          <p:cNvPicPr>
            <a:picLocks noChangeAspect="1"/>
          </p:cNvPicPr>
          <p:nvPr/>
        </p:nvPicPr>
        <p:blipFill>
          <a:blip r:embed="rId2"/>
          <a:srcRect r="25923"/>
          <a:stretch>
            <a:fillRect/>
          </a:stretch>
        </p:blipFill>
        <p:spPr>
          <a:xfrm>
            <a:off x="76200" y="1066800"/>
            <a:ext cx="2798256" cy="440007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rot="16200000" flipH="1">
            <a:off x="1752598" y="3200400"/>
            <a:ext cx="1524002" cy="7620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Tidal Energy Project Development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2133613" y="2667000"/>
            <a:ext cx="152400" cy="1524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athy_ai_tripods.png"/>
          <p:cNvPicPr>
            <a:picLocks noChangeAspect="1"/>
          </p:cNvPicPr>
          <p:nvPr/>
        </p:nvPicPr>
        <p:blipFill>
          <a:blip r:embed="rId3"/>
          <a:srcRect l="23646" r="3378"/>
          <a:stretch>
            <a:fillRect/>
          </a:stretch>
        </p:blipFill>
        <p:spPr>
          <a:xfrm>
            <a:off x="2878041" y="1981200"/>
            <a:ext cx="2533276" cy="2767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95600" y="4596600"/>
            <a:ext cx="26670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133602" y="2286000"/>
            <a:ext cx="761998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874456" y="2289334"/>
            <a:ext cx="2611944" cy="207866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3379689" y="2383439"/>
            <a:ext cx="1066802" cy="41472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95600" y="1447800"/>
            <a:ext cx="2590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Proposed </a:t>
            </a:r>
            <a:r>
              <a:rPr lang="en-US" sz="22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Turbines</a:t>
            </a:r>
            <a:endParaRPr lang="en-US" sz="2200" b="1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05242" y="4539924"/>
            <a:ext cx="2660408" cy="131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Wingdings" pitchFamily="2" charset="2"/>
              <a:buChar char="§"/>
            </a:pPr>
            <a:r>
              <a:rPr lang="en-US" dirty="0" smtClean="0">
                <a:latin typeface="+mj-lt"/>
              </a:rPr>
              <a:t>60 m water </a:t>
            </a:r>
            <a:r>
              <a:rPr lang="en-US" dirty="0" smtClean="0">
                <a:latin typeface="+mj-lt"/>
              </a:rPr>
              <a:t>depth</a:t>
            </a:r>
            <a:endParaRPr lang="en-US" dirty="0" smtClean="0">
              <a:latin typeface="+mj-lt"/>
            </a:endParaRP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§"/>
            </a:pPr>
            <a:r>
              <a:rPr lang="en-US" dirty="0" smtClean="0">
                <a:latin typeface="+mj-lt"/>
              </a:rPr>
              <a:t>3.5 m/s peak currents</a:t>
            </a: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§"/>
            </a:pPr>
            <a:r>
              <a:rPr lang="en-US" dirty="0" smtClean="0">
                <a:latin typeface="+mj-lt"/>
              </a:rPr>
              <a:t>Low turbidity (&lt; 1 NTU)</a:t>
            </a: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§"/>
            </a:pPr>
            <a:r>
              <a:rPr lang="en-US" dirty="0" smtClean="0">
                <a:latin typeface="+mj-lt"/>
              </a:rPr>
              <a:t>Cable </a:t>
            </a:r>
            <a:r>
              <a:rPr lang="en-US" dirty="0" smtClean="0">
                <a:latin typeface="+mj-lt"/>
              </a:rPr>
              <a:t>to shore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75401"/>
            <a:ext cx="3000578" cy="236146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124778" y="4411414"/>
            <a:ext cx="2752768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dirty="0" smtClean="0">
                <a:latin typeface="+mj-lt"/>
              </a:rPr>
              <a:t>2 </a:t>
            </a:r>
            <a:r>
              <a:rPr lang="en-US" dirty="0">
                <a:latin typeface="+mj-lt"/>
              </a:rPr>
              <a:t>x 6 m </a:t>
            </a:r>
            <a:r>
              <a:rPr lang="en-US" dirty="0" smtClean="0">
                <a:latin typeface="+mj-lt"/>
              </a:rPr>
              <a:t>turbines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dirty="0" smtClean="0">
                <a:latin typeface="+mj-lt"/>
              </a:rPr>
              <a:t>250 kW peak </a:t>
            </a:r>
            <a:r>
              <a:rPr lang="en-US" dirty="0" smtClean="0">
                <a:latin typeface="+mj-lt"/>
              </a:rPr>
              <a:t>power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dirty="0" smtClean="0">
                <a:latin typeface="+mj-lt"/>
              </a:rPr>
              <a:t>Gravity foundation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dirty="0" smtClean="0">
                <a:latin typeface="+mj-lt"/>
              </a:rPr>
              <a:t>3-5 year deployment</a:t>
            </a:r>
            <a:endParaRPr lang="en-US" dirty="0" smtClean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72378" y="1502658"/>
            <a:ext cx="29092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latin typeface="+mj-lt"/>
              </a:rPr>
              <a:t>OpenHydro</a:t>
            </a:r>
            <a:r>
              <a:rPr lang="en-US" sz="2200" b="1" dirty="0" smtClean="0">
                <a:latin typeface="+mj-lt"/>
              </a:rPr>
              <a:t> </a:t>
            </a:r>
            <a:r>
              <a:rPr lang="en-US" sz="2200" b="1" dirty="0" smtClean="0">
                <a:latin typeface="+mj-lt"/>
              </a:rPr>
              <a:t>Technology</a:t>
            </a:r>
            <a:endParaRPr lang="en-US" sz="2200" b="1" dirty="0">
              <a:latin typeface="+mj-lt"/>
            </a:endParaRPr>
          </a:p>
        </p:txBody>
      </p:sp>
      <p:sp>
        <p:nvSpPr>
          <p:cNvPr id="23" name="Rectangle 1395"/>
          <p:cNvSpPr>
            <a:spLocks noChangeArrowheads="1"/>
          </p:cNvSpPr>
          <p:nvPr/>
        </p:nvSpPr>
        <p:spPr bwMode="auto">
          <a:xfrm>
            <a:off x="-5316" y="710625"/>
            <a:ext cx="9144000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</a:rPr>
              <a:t>Snohomish PUD/</a:t>
            </a:r>
            <a:r>
              <a:rPr lang="en-US" sz="2800" b="1" dirty="0" err="1" smtClean="0">
                <a:solidFill>
                  <a:srgbClr val="0070C0"/>
                </a:solidFill>
                <a:latin typeface="Calibri" pitchFamily="34" charset="0"/>
              </a:rPr>
              <a:t>OpenHydro</a:t>
            </a:r>
            <a:endParaRPr lang="en-US" sz="2800" b="1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Post-Installation Monitoring</a:t>
            </a:r>
            <a:endParaRPr lang="en-US" sz="3800" b="1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951081"/>
            <a:ext cx="731520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Calibri"/>
              </a:rPr>
              <a:t>At pilot-scale, provide information about high significance/high uncertainty interactions with devices</a:t>
            </a:r>
            <a:endParaRPr lang="en-US" sz="2400" b="1" dirty="0" smtClean="0">
              <a:latin typeface="Calibri"/>
            </a:endParaRPr>
          </a:p>
          <a:p>
            <a:pPr marL="627063" lvl="1" indent="-339725">
              <a:spcBef>
                <a:spcPts val="600"/>
              </a:spcBef>
              <a:spcAft>
                <a:spcPts val="600"/>
              </a:spcAft>
              <a:buFontTx/>
              <a:buChar char="—"/>
            </a:pPr>
            <a:r>
              <a:rPr lang="en-US" sz="2200" dirty="0" smtClean="0">
                <a:latin typeface="+mj-lt"/>
              </a:rPr>
              <a:t>Key input to risk assessment frameworks</a:t>
            </a:r>
            <a:endParaRPr lang="en-US" sz="2200" dirty="0" smtClean="0">
              <a:latin typeface="+mj-lt"/>
            </a:endParaRPr>
          </a:p>
          <a:p>
            <a:pPr marL="228600" lvl="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Calibri"/>
              </a:rPr>
              <a:t>Monitoring should not change animal behavior nor affect</a:t>
            </a:r>
            <a:r>
              <a:rPr lang="en-US" sz="2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smtClean="0">
                <a:latin typeface="Calibri"/>
              </a:rPr>
              <a:t>device operation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Calibri"/>
              </a:rPr>
              <a:t>Environmental monitoring should not dominate over other project costs</a:t>
            </a:r>
            <a:endParaRPr lang="en-US" sz="2400" b="1" dirty="0" smtClean="0">
              <a:latin typeface="Calibri"/>
            </a:endParaRPr>
          </a:p>
          <a:p>
            <a:pPr marL="627063" lvl="1" indent="-339725">
              <a:spcBef>
                <a:spcPts val="600"/>
              </a:spcBef>
              <a:spcAft>
                <a:spcPts val="0"/>
              </a:spcAft>
              <a:buFontTx/>
              <a:buChar char="—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All projects are also demonstrating technical readiness and economic viability</a:t>
            </a:r>
            <a:endParaRPr lang="en-US" sz="2200" dirty="0" smtClean="0">
              <a:solidFill>
                <a:prstClr val="black"/>
              </a:solidFill>
              <a:latin typeface="Calibri"/>
            </a:endParaRPr>
          </a:p>
          <a:p>
            <a:pPr marL="627063" lvl="1" indent="-339725">
              <a:spcBef>
                <a:spcPts val="600"/>
              </a:spcBef>
              <a:spcAft>
                <a:spcPts val="600"/>
              </a:spcAft>
              <a:buFontTx/>
              <a:buChar char="—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Post-installation monitoring requires prioritization</a:t>
            </a:r>
            <a:endParaRPr lang="en-US" sz="2200" dirty="0" smtClean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161"/>
          <p:cNvSpPr txBox="1"/>
          <p:nvPr/>
        </p:nvSpPr>
        <p:spPr>
          <a:xfrm>
            <a:off x="6705600" y="406914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+mj-lt"/>
              </a:rPr>
              <a:t>Polagye</a:t>
            </a:r>
            <a:r>
              <a:rPr lang="en-US" sz="1600" dirty="0">
                <a:latin typeface="+mj-lt"/>
              </a:rPr>
              <a:t>, B., B. Van Cleve, A. Copping, and K. </a:t>
            </a:r>
            <a:r>
              <a:rPr lang="en-US" sz="1600" dirty="0" err="1">
                <a:latin typeface="+mj-lt"/>
              </a:rPr>
              <a:t>Kirkendall</a:t>
            </a:r>
            <a:r>
              <a:rPr lang="en-US" sz="1600" dirty="0">
                <a:latin typeface="+mj-lt"/>
              </a:rPr>
              <a:t> (</a:t>
            </a:r>
            <a:r>
              <a:rPr lang="en-US" sz="1600" dirty="0" err="1">
                <a:latin typeface="+mj-lt"/>
              </a:rPr>
              <a:t>eds</a:t>
            </a:r>
            <a:r>
              <a:rPr lang="en-US" sz="1600" dirty="0">
                <a:latin typeface="+mj-lt"/>
              </a:rPr>
              <a:t>), (2011) Environmental effects of tidal energy </a:t>
            </a:r>
            <a:r>
              <a:rPr lang="en-US" sz="1600" dirty="0" smtClean="0">
                <a:latin typeface="+mj-lt"/>
              </a:rPr>
              <a:t>development</a:t>
            </a:r>
            <a:r>
              <a:rPr lang="en-US" sz="1600" dirty="0">
                <a:latin typeface="+mj-lt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05600" y="3307140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+mj-lt"/>
              </a:rPr>
              <a:t>Commercial-Scale </a:t>
            </a:r>
            <a:r>
              <a:rPr lang="en-US" sz="2200" b="1" dirty="0" smtClean="0">
                <a:latin typeface="+mj-lt"/>
              </a:rPr>
              <a:t>Effects</a:t>
            </a:r>
            <a:endParaRPr lang="en-US" sz="2200" b="1" dirty="0">
              <a:latin typeface="+mj-lt"/>
            </a:endParaRPr>
          </a:p>
        </p:txBody>
      </p:sp>
      <p:graphicFrame>
        <p:nvGraphicFramePr>
          <p:cNvPr id="163" name="Table 162"/>
          <p:cNvGraphicFramePr>
            <a:graphicFrameLocks noGrp="1"/>
          </p:cNvGraphicFramePr>
          <p:nvPr/>
        </p:nvGraphicFramePr>
        <p:xfrm>
          <a:off x="198120" y="542310"/>
          <a:ext cx="6355080" cy="5641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</a:tblGrid>
              <a:tr h="1786163"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Device presence: 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Static effects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T="91440" marB="9144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itchFamily="18" charset="0"/>
                        </a:rPr>
                        <a:t>Device presence: Dynamic effects</a:t>
                      </a:r>
                    </a:p>
                  </a:txBody>
                  <a:tcPr marT="91440" marB="9144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Chemical effects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T="91440" marB="9144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Acoustic effects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T="91440" marB="9144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Electromagnetic effects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T="91440" marB="9144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Energy removal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T="91440" marB="9144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Cumulative effects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T="91440" marB="91440" vert="vert270" anchor="ctr"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Physical environment: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 Near-field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Physical environment: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Far-field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rgbClr val="40B64B"/>
                        </a:gs>
                        <a:gs pos="100000">
                          <a:srgbClr val="EBD23D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Habitat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Invertebrates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Fish: Migratory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D23A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40B64B"/>
                        </a:gs>
                        <a:gs pos="100000">
                          <a:srgbClr val="EBD23D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Fish: Resident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EBD23D"/>
                        </a:gs>
                        <a:gs pos="100000">
                          <a:srgbClr val="EBD23D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Marine mammals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D23A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D23A1C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Seabirds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D23A1C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Ecosystem interactions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40B64B"/>
                        </a:gs>
                        <a:gs pos="100000">
                          <a:srgbClr val="EBD23D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EBD23D"/>
                    </a:solidFill>
                  </a:tcPr>
                </a:tc>
              </a:tr>
            </a:tbl>
          </a:graphicData>
        </a:graphic>
      </p:graphicFrame>
      <p:sp>
        <p:nvSpPr>
          <p:cNvPr id="164" name="Isosceles Triangle 163"/>
          <p:cNvSpPr/>
          <p:nvPr/>
        </p:nvSpPr>
        <p:spPr>
          <a:xfrm>
            <a:off x="5136851" y="5116967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Isosceles Triangle 164"/>
          <p:cNvSpPr/>
          <p:nvPr/>
        </p:nvSpPr>
        <p:spPr>
          <a:xfrm>
            <a:off x="4582541" y="5531725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Isosceles Triangle 165"/>
          <p:cNvSpPr/>
          <p:nvPr/>
        </p:nvSpPr>
        <p:spPr>
          <a:xfrm>
            <a:off x="4029456" y="3007989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Isosceles Triangle 166"/>
          <p:cNvSpPr/>
          <p:nvPr/>
        </p:nvSpPr>
        <p:spPr>
          <a:xfrm>
            <a:off x="4582541" y="3007989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Isosceles Triangle 167"/>
          <p:cNvSpPr/>
          <p:nvPr/>
        </p:nvSpPr>
        <p:spPr>
          <a:xfrm>
            <a:off x="5136851" y="3007989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Isosceles Triangle 168"/>
          <p:cNvSpPr/>
          <p:nvPr/>
        </p:nvSpPr>
        <p:spPr>
          <a:xfrm>
            <a:off x="5669595" y="5116967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Isosceles Triangle 169"/>
          <p:cNvSpPr/>
          <p:nvPr/>
        </p:nvSpPr>
        <p:spPr>
          <a:xfrm>
            <a:off x="5669595" y="5531725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1" name="Group 156"/>
          <p:cNvGrpSpPr/>
          <p:nvPr/>
        </p:nvGrpSpPr>
        <p:grpSpPr>
          <a:xfrm>
            <a:off x="6074898" y="4282807"/>
            <a:ext cx="402652" cy="109728"/>
            <a:chOff x="4881026" y="3183148"/>
            <a:chExt cx="402652" cy="109728"/>
          </a:xfrm>
        </p:grpSpPr>
        <p:sp>
          <p:nvSpPr>
            <p:cNvPr id="172" name="Isosceles Triangle 171"/>
            <p:cNvSpPr/>
            <p:nvPr/>
          </p:nvSpPr>
          <p:spPr>
            <a:xfrm>
              <a:off x="4881026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Isosceles Triangle 172"/>
            <p:cNvSpPr/>
            <p:nvPr/>
          </p:nvSpPr>
          <p:spPr>
            <a:xfrm>
              <a:off x="5027488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Isosceles Triangle 173"/>
            <p:cNvSpPr/>
            <p:nvPr/>
          </p:nvSpPr>
          <p:spPr>
            <a:xfrm>
              <a:off x="517395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5" name="Group 163"/>
          <p:cNvGrpSpPr/>
          <p:nvPr/>
        </p:nvGrpSpPr>
        <p:grpSpPr>
          <a:xfrm>
            <a:off x="6074898" y="5116967"/>
            <a:ext cx="402652" cy="109728"/>
            <a:chOff x="4881026" y="3183148"/>
            <a:chExt cx="402652" cy="109728"/>
          </a:xfrm>
        </p:grpSpPr>
        <p:sp>
          <p:nvSpPr>
            <p:cNvPr id="176" name="Isosceles Triangle 175"/>
            <p:cNvSpPr/>
            <p:nvPr/>
          </p:nvSpPr>
          <p:spPr>
            <a:xfrm>
              <a:off x="4881026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Isosceles Triangle 176"/>
            <p:cNvSpPr/>
            <p:nvPr/>
          </p:nvSpPr>
          <p:spPr>
            <a:xfrm>
              <a:off x="5027488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" name="Isosceles Triangle 177"/>
            <p:cNvSpPr/>
            <p:nvPr/>
          </p:nvSpPr>
          <p:spPr>
            <a:xfrm>
              <a:off x="517395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9" name="Isosceles Triangle 178"/>
          <p:cNvSpPr/>
          <p:nvPr/>
        </p:nvSpPr>
        <p:spPr>
          <a:xfrm>
            <a:off x="5136851" y="2528272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Isosceles Triangle 179"/>
          <p:cNvSpPr/>
          <p:nvPr/>
        </p:nvSpPr>
        <p:spPr>
          <a:xfrm>
            <a:off x="5136851" y="5531725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1" name="Group 186"/>
          <p:cNvGrpSpPr/>
          <p:nvPr/>
        </p:nvGrpSpPr>
        <p:grpSpPr>
          <a:xfrm>
            <a:off x="4990389" y="4699315"/>
            <a:ext cx="402652" cy="109728"/>
            <a:chOff x="4881026" y="3183148"/>
            <a:chExt cx="402652" cy="109728"/>
          </a:xfrm>
        </p:grpSpPr>
        <p:sp>
          <p:nvSpPr>
            <p:cNvPr id="182" name="Isosceles Triangle 181"/>
            <p:cNvSpPr/>
            <p:nvPr/>
          </p:nvSpPr>
          <p:spPr>
            <a:xfrm>
              <a:off x="4881026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" name="Isosceles Triangle 182"/>
            <p:cNvSpPr/>
            <p:nvPr/>
          </p:nvSpPr>
          <p:spPr>
            <a:xfrm>
              <a:off x="5027488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" name="Isosceles Triangle 183"/>
            <p:cNvSpPr/>
            <p:nvPr/>
          </p:nvSpPr>
          <p:spPr>
            <a:xfrm>
              <a:off x="517395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5" name="Group 191"/>
          <p:cNvGrpSpPr/>
          <p:nvPr/>
        </p:nvGrpSpPr>
        <p:grpSpPr>
          <a:xfrm>
            <a:off x="4990389" y="4282807"/>
            <a:ext cx="402652" cy="109728"/>
            <a:chOff x="4881026" y="3183148"/>
            <a:chExt cx="402652" cy="109728"/>
          </a:xfrm>
        </p:grpSpPr>
        <p:sp>
          <p:nvSpPr>
            <p:cNvPr id="186" name="Isosceles Triangle 185"/>
            <p:cNvSpPr/>
            <p:nvPr/>
          </p:nvSpPr>
          <p:spPr>
            <a:xfrm>
              <a:off x="4881026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Isosceles Triangle 186"/>
            <p:cNvSpPr/>
            <p:nvPr/>
          </p:nvSpPr>
          <p:spPr>
            <a:xfrm>
              <a:off x="5027488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" name="Isosceles Triangle 187"/>
            <p:cNvSpPr/>
            <p:nvPr/>
          </p:nvSpPr>
          <p:spPr>
            <a:xfrm>
              <a:off x="517395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9" name="Group 217"/>
          <p:cNvGrpSpPr/>
          <p:nvPr/>
        </p:nvGrpSpPr>
        <p:grpSpPr>
          <a:xfrm>
            <a:off x="4990389" y="5920649"/>
            <a:ext cx="402652" cy="109728"/>
            <a:chOff x="4881026" y="3183148"/>
            <a:chExt cx="402652" cy="109728"/>
          </a:xfrm>
        </p:grpSpPr>
        <p:sp>
          <p:nvSpPr>
            <p:cNvPr id="190" name="Isosceles Triangle 189"/>
            <p:cNvSpPr/>
            <p:nvPr/>
          </p:nvSpPr>
          <p:spPr>
            <a:xfrm>
              <a:off x="4881026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Isosceles Triangle 190"/>
            <p:cNvSpPr/>
            <p:nvPr/>
          </p:nvSpPr>
          <p:spPr>
            <a:xfrm>
              <a:off x="5027488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Isosceles Triangle 191"/>
            <p:cNvSpPr/>
            <p:nvPr/>
          </p:nvSpPr>
          <p:spPr>
            <a:xfrm>
              <a:off x="517395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3" name="Isosceles Triangle 192"/>
          <p:cNvSpPr/>
          <p:nvPr/>
        </p:nvSpPr>
        <p:spPr>
          <a:xfrm>
            <a:off x="4582541" y="2528272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Isosceles Triangle 193"/>
          <p:cNvSpPr/>
          <p:nvPr/>
        </p:nvSpPr>
        <p:spPr>
          <a:xfrm>
            <a:off x="4582541" y="3457575"/>
            <a:ext cx="109728" cy="109728"/>
          </a:xfrm>
          <a:prstGeom prst="triangle">
            <a:avLst/>
          </a:prstGeom>
          <a:solidFill>
            <a:srgbClr val="40B64B"/>
          </a:solidFill>
          <a:ln>
            <a:solidFill>
              <a:srgbClr val="218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5" name="Group 239"/>
          <p:cNvGrpSpPr/>
          <p:nvPr/>
        </p:nvGrpSpPr>
        <p:grpSpPr>
          <a:xfrm>
            <a:off x="4436079" y="3880851"/>
            <a:ext cx="402652" cy="109728"/>
            <a:chOff x="4881026" y="3183148"/>
            <a:chExt cx="402652" cy="109728"/>
          </a:xfrm>
        </p:grpSpPr>
        <p:sp>
          <p:nvSpPr>
            <p:cNvPr id="196" name="Isosceles Triangle 195"/>
            <p:cNvSpPr/>
            <p:nvPr/>
          </p:nvSpPr>
          <p:spPr>
            <a:xfrm>
              <a:off x="4881026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" name="Isosceles Triangle 196"/>
            <p:cNvSpPr/>
            <p:nvPr/>
          </p:nvSpPr>
          <p:spPr>
            <a:xfrm>
              <a:off x="5027488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" name="Isosceles Triangle 197"/>
            <p:cNvSpPr/>
            <p:nvPr/>
          </p:nvSpPr>
          <p:spPr>
            <a:xfrm>
              <a:off x="517395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9" name="Group 264"/>
          <p:cNvGrpSpPr/>
          <p:nvPr/>
        </p:nvGrpSpPr>
        <p:grpSpPr>
          <a:xfrm>
            <a:off x="3956225" y="4282807"/>
            <a:ext cx="256190" cy="109728"/>
            <a:chOff x="2481530" y="4560506"/>
            <a:chExt cx="256190" cy="109728"/>
          </a:xfrm>
        </p:grpSpPr>
        <p:sp>
          <p:nvSpPr>
            <p:cNvPr id="200" name="Isosceles Triangle 199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" name="Isosceles Triangle 200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2" name="Group 267"/>
          <p:cNvGrpSpPr/>
          <p:nvPr/>
        </p:nvGrpSpPr>
        <p:grpSpPr>
          <a:xfrm>
            <a:off x="3956225" y="4699315"/>
            <a:ext cx="256190" cy="109728"/>
            <a:chOff x="2481530" y="4560506"/>
            <a:chExt cx="256190" cy="109728"/>
          </a:xfrm>
        </p:grpSpPr>
        <p:sp>
          <p:nvSpPr>
            <p:cNvPr id="203" name="Isosceles Triangle 202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" name="Isosceles Triangle 203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5" name="Group 279"/>
          <p:cNvGrpSpPr/>
          <p:nvPr/>
        </p:nvGrpSpPr>
        <p:grpSpPr>
          <a:xfrm>
            <a:off x="3335554" y="3457575"/>
            <a:ext cx="402652" cy="109728"/>
            <a:chOff x="3229070" y="3183148"/>
            <a:chExt cx="402652" cy="109728"/>
          </a:xfrm>
        </p:grpSpPr>
        <p:sp>
          <p:nvSpPr>
            <p:cNvPr id="206" name="Isosceles Triangle 205"/>
            <p:cNvSpPr/>
            <p:nvPr/>
          </p:nvSpPr>
          <p:spPr>
            <a:xfrm>
              <a:off x="322907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" name="Isosceles Triangle 206"/>
            <p:cNvSpPr/>
            <p:nvPr/>
          </p:nvSpPr>
          <p:spPr>
            <a:xfrm>
              <a:off x="3375532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" name="Isosceles Triangle 207"/>
            <p:cNvSpPr/>
            <p:nvPr/>
          </p:nvSpPr>
          <p:spPr>
            <a:xfrm>
              <a:off x="3521994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9" name="Group 288"/>
          <p:cNvGrpSpPr/>
          <p:nvPr/>
        </p:nvGrpSpPr>
        <p:grpSpPr>
          <a:xfrm>
            <a:off x="3335554" y="4282807"/>
            <a:ext cx="402652" cy="109728"/>
            <a:chOff x="3229070" y="3183148"/>
            <a:chExt cx="402652" cy="109728"/>
          </a:xfrm>
        </p:grpSpPr>
        <p:sp>
          <p:nvSpPr>
            <p:cNvPr id="210" name="Isosceles Triangle 209"/>
            <p:cNvSpPr/>
            <p:nvPr/>
          </p:nvSpPr>
          <p:spPr>
            <a:xfrm>
              <a:off x="322907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" name="Isosceles Triangle 210"/>
            <p:cNvSpPr/>
            <p:nvPr/>
          </p:nvSpPr>
          <p:spPr>
            <a:xfrm>
              <a:off x="3375532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Isosceles Triangle 211"/>
            <p:cNvSpPr/>
            <p:nvPr/>
          </p:nvSpPr>
          <p:spPr>
            <a:xfrm>
              <a:off x="3521994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3" name="Group 292"/>
          <p:cNvGrpSpPr/>
          <p:nvPr/>
        </p:nvGrpSpPr>
        <p:grpSpPr>
          <a:xfrm>
            <a:off x="3335554" y="4699315"/>
            <a:ext cx="402652" cy="109728"/>
            <a:chOff x="3229070" y="3183148"/>
            <a:chExt cx="402652" cy="109728"/>
          </a:xfrm>
        </p:grpSpPr>
        <p:sp>
          <p:nvSpPr>
            <p:cNvPr id="214" name="Isosceles Triangle 213"/>
            <p:cNvSpPr/>
            <p:nvPr/>
          </p:nvSpPr>
          <p:spPr>
            <a:xfrm>
              <a:off x="322907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Isosceles Triangle 214"/>
            <p:cNvSpPr/>
            <p:nvPr/>
          </p:nvSpPr>
          <p:spPr>
            <a:xfrm>
              <a:off x="3375532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Isosceles Triangle 215"/>
            <p:cNvSpPr/>
            <p:nvPr/>
          </p:nvSpPr>
          <p:spPr>
            <a:xfrm>
              <a:off x="3521994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7" name="Group 296"/>
          <p:cNvGrpSpPr/>
          <p:nvPr/>
        </p:nvGrpSpPr>
        <p:grpSpPr>
          <a:xfrm>
            <a:off x="3335554" y="5116967"/>
            <a:ext cx="402652" cy="109728"/>
            <a:chOff x="3229070" y="3183148"/>
            <a:chExt cx="402652" cy="109728"/>
          </a:xfrm>
        </p:grpSpPr>
        <p:sp>
          <p:nvSpPr>
            <p:cNvPr id="218" name="Isosceles Triangle 217"/>
            <p:cNvSpPr/>
            <p:nvPr/>
          </p:nvSpPr>
          <p:spPr>
            <a:xfrm>
              <a:off x="322907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" name="Isosceles Triangle 218"/>
            <p:cNvSpPr/>
            <p:nvPr/>
          </p:nvSpPr>
          <p:spPr>
            <a:xfrm>
              <a:off x="3375532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" name="Isosceles Triangle 219"/>
            <p:cNvSpPr/>
            <p:nvPr/>
          </p:nvSpPr>
          <p:spPr>
            <a:xfrm>
              <a:off x="3521994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1" name="Group 300"/>
          <p:cNvGrpSpPr/>
          <p:nvPr/>
        </p:nvGrpSpPr>
        <p:grpSpPr>
          <a:xfrm>
            <a:off x="3335554" y="5531725"/>
            <a:ext cx="402652" cy="109728"/>
            <a:chOff x="3229070" y="3183148"/>
            <a:chExt cx="402652" cy="109728"/>
          </a:xfrm>
        </p:grpSpPr>
        <p:sp>
          <p:nvSpPr>
            <p:cNvPr id="222" name="Isosceles Triangle 221"/>
            <p:cNvSpPr/>
            <p:nvPr/>
          </p:nvSpPr>
          <p:spPr>
            <a:xfrm>
              <a:off x="322907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Isosceles Triangle 222"/>
            <p:cNvSpPr/>
            <p:nvPr/>
          </p:nvSpPr>
          <p:spPr>
            <a:xfrm>
              <a:off x="3375532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" name="Isosceles Triangle 223"/>
            <p:cNvSpPr/>
            <p:nvPr/>
          </p:nvSpPr>
          <p:spPr>
            <a:xfrm>
              <a:off x="3521994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5" name="Group 304"/>
          <p:cNvGrpSpPr/>
          <p:nvPr/>
        </p:nvGrpSpPr>
        <p:grpSpPr>
          <a:xfrm>
            <a:off x="3408785" y="5920649"/>
            <a:ext cx="256190" cy="109728"/>
            <a:chOff x="2481530" y="4560506"/>
            <a:chExt cx="256190" cy="109728"/>
          </a:xfrm>
        </p:grpSpPr>
        <p:sp>
          <p:nvSpPr>
            <p:cNvPr id="226" name="Isosceles Triangle 225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Isosceles Triangle 226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8" name="Group 311"/>
          <p:cNvGrpSpPr/>
          <p:nvPr/>
        </p:nvGrpSpPr>
        <p:grpSpPr>
          <a:xfrm>
            <a:off x="2871676" y="3457575"/>
            <a:ext cx="256190" cy="109728"/>
            <a:chOff x="2481530" y="4560506"/>
            <a:chExt cx="256190" cy="109728"/>
          </a:xfrm>
        </p:grpSpPr>
        <p:sp>
          <p:nvSpPr>
            <p:cNvPr id="229" name="Isosceles Triangle 228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" name="Isosceles Triangle 229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1" name="Group 314"/>
          <p:cNvGrpSpPr/>
          <p:nvPr/>
        </p:nvGrpSpPr>
        <p:grpSpPr>
          <a:xfrm>
            <a:off x="2871676" y="4282807"/>
            <a:ext cx="256190" cy="109728"/>
            <a:chOff x="2481530" y="4560506"/>
            <a:chExt cx="256190" cy="109728"/>
          </a:xfrm>
        </p:grpSpPr>
        <p:sp>
          <p:nvSpPr>
            <p:cNvPr id="232" name="Isosceles Triangle 231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Isosceles Triangle 232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4" name="Group 321"/>
          <p:cNvGrpSpPr/>
          <p:nvPr/>
        </p:nvGrpSpPr>
        <p:grpSpPr>
          <a:xfrm>
            <a:off x="2871676" y="5531725"/>
            <a:ext cx="256190" cy="109728"/>
            <a:chOff x="2481530" y="4560506"/>
            <a:chExt cx="256190" cy="109728"/>
          </a:xfrm>
        </p:grpSpPr>
        <p:sp>
          <p:nvSpPr>
            <p:cNvPr id="235" name="Isosceles Triangle 234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" name="Isosceles Triangle 235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7" name="Group 324"/>
          <p:cNvGrpSpPr/>
          <p:nvPr/>
        </p:nvGrpSpPr>
        <p:grpSpPr>
          <a:xfrm>
            <a:off x="2871676" y="5920649"/>
            <a:ext cx="256190" cy="109728"/>
            <a:chOff x="2481530" y="4560506"/>
            <a:chExt cx="256190" cy="109728"/>
          </a:xfrm>
        </p:grpSpPr>
        <p:sp>
          <p:nvSpPr>
            <p:cNvPr id="238" name="Isosceles Triangle 237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Isosceles Triangle 238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0" name="Group 328"/>
          <p:cNvGrpSpPr/>
          <p:nvPr/>
        </p:nvGrpSpPr>
        <p:grpSpPr>
          <a:xfrm>
            <a:off x="4990389" y="3880851"/>
            <a:ext cx="402652" cy="109728"/>
            <a:chOff x="4881026" y="3183148"/>
            <a:chExt cx="402652" cy="109728"/>
          </a:xfrm>
        </p:grpSpPr>
        <p:sp>
          <p:nvSpPr>
            <p:cNvPr id="241" name="Isosceles Triangle 240"/>
            <p:cNvSpPr/>
            <p:nvPr/>
          </p:nvSpPr>
          <p:spPr>
            <a:xfrm>
              <a:off x="4881026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" name="Isosceles Triangle 241"/>
            <p:cNvSpPr/>
            <p:nvPr/>
          </p:nvSpPr>
          <p:spPr>
            <a:xfrm>
              <a:off x="5027488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" name="Isosceles Triangle 242"/>
            <p:cNvSpPr/>
            <p:nvPr/>
          </p:nvSpPr>
          <p:spPr>
            <a:xfrm>
              <a:off x="517395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4" name="Group 333"/>
          <p:cNvGrpSpPr/>
          <p:nvPr/>
        </p:nvGrpSpPr>
        <p:grpSpPr>
          <a:xfrm>
            <a:off x="6074898" y="3457575"/>
            <a:ext cx="402652" cy="109728"/>
            <a:chOff x="4881026" y="3183148"/>
            <a:chExt cx="402652" cy="109728"/>
          </a:xfrm>
        </p:grpSpPr>
        <p:sp>
          <p:nvSpPr>
            <p:cNvPr id="245" name="Isosceles Triangle 244"/>
            <p:cNvSpPr/>
            <p:nvPr/>
          </p:nvSpPr>
          <p:spPr>
            <a:xfrm>
              <a:off x="4881026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" name="Isosceles Triangle 245"/>
            <p:cNvSpPr/>
            <p:nvPr/>
          </p:nvSpPr>
          <p:spPr>
            <a:xfrm>
              <a:off x="5027488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" name="Isosceles Triangle 246"/>
            <p:cNvSpPr/>
            <p:nvPr/>
          </p:nvSpPr>
          <p:spPr>
            <a:xfrm>
              <a:off x="517395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8" name="Group 337"/>
          <p:cNvGrpSpPr/>
          <p:nvPr/>
        </p:nvGrpSpPr>
        <p:grpSpPr>
          <a:xfrm>
            <a:off x="6074898" y="3880851"/>
            <a:ext cx="402652" cy="109728"/>
            <a:chOff x="4881026" y="3183148"/>
            <a:chExt cx="402652" cy="109728"/>
          </a:xfrm>
        </p:grpSpPr>
        <p:sp>
          <p:nvSpPr>
            <p:cNvPr id="249" name="Isosceles Triangle 248"/>
            <p:cNvSpPr/>
            <p:nvPr/>
          </p:nvSpPr>
          <p:spPr>
            <a:xfrm>
              <a:off x="4881026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" name="Isosceles Triangle 249"/>
            <p:cNvSpPr/>
            <p:nvPr/>
          </p:nvSpPr>
          <p:spPr>
            <a:xfrm>
              <a:off x="5027488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" name="Isosceles Triangle 250"/>
            <p:cNvSpPr/>
            <p:nvPr/>
          </p:nvSpPr>
          <p:spPr>
            <a:xfrm>
              <a:off x="517395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2" name="Group 341"/>
          <p:cNvGrpSpPr/>
          <p:nvPr/>
        </p:nvGrpSpPr>
        <p:grpSpPr>
          <a:xfrm>
            <a:off x="3956225" y="3457575"/>
            <a:ext cx="256190" cy="109728"/>
            <a:chOff x="2481530" y="4560506"/>
            <a:chExt cx="256190" cy="109728"/>
          </a:xfrm>
        </p:grpSpPr>
        <p:sp>
          <p:nvSpPr>
            <p:cNvPr id="253" name="Isosceles Triangle 252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" name="Isosceles Triangle 253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5" name="Group 345"/>
          <p:cNvGrpSpPr/>
          <p:nvPr/>
        </p:nvGrpSpPr>
        <p:grpSpPr>
          <a:xfrm>
            <a:off x="3956225" y="5116967"/>
            <a:ext cx="256190" cy="109728"/>
            <a:chOff x="2481530" y="4560506"/>
            <a:chExt cx="256190" cy="109728"/>
          </a:xfrm>
        </p:grpSpPr>
        <p:sp>
          <p:nvSpPr>
            <p:cNvPr id="256" name="Isosceles Triangle 255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" name="Isosceles Triangle 256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8" name="Group 348"/>
          <p:cNvGrpSpPr/>
          <p:nvPr/>
        </p:nvGrpSpPr>
        <p:grpSpPr>
          <a:xfrm>
            <a:off x="3956225" y="5531725"/>
            <a:ext cx="256190" cy="109728"/>
            <a:chOff x="2481530" y="4560506"/>
            <a:chExt cx="256190" cy="109728"/>
          </a:xfrm>
        </p:grpSpPr>
        <p:sp>
          <p:nvSpPr>
            <p:cNvPr id="259" name="Isosceles Triangle 258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" name="Isosceles Triangle 259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1" name="Group 351"/>
          <p:cNvGrpSpPr/>
          <p:nvPr/>
        </p:nvGrpSpPr>
        <p:grpSpPr>
          <a:xfrm>
            <a:off x="3956225" y="5920649"/>
            <a:ext cx="256190" cy="109728"/>
            <a:chOff x="2481530" y="4560506"/>
            <a:chExt cx="256190" cy="109728"/>
          </a:xfrm>
        </p:grpSpPr>
        <p:sp>
          <p:nvSpPr>
            <p:cNvPr id="262" name="Isosceles Triangle 261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" name="Isosceles Triangle 262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4" name="Group 354"/>
          <p:cNvGrpSpPr/>
          <p:nvPr/>
        </p:nvGrpSpPr>
        <p:grpSpPr>
          <a:xfrm>
            <a:off x="3408785" y="2528272"/>
            <a:ext cx="256190" cy="109728"/>
            <a:chOff x="2481530" y="4560506"/>
            <a:chExt cx="256190" cy="109728"/>
          </a:xfrm>
        </p:grpSpPr>
        <p:sp>
          <p:nvSpPr>
            <p:cNvPr id="265" name="Isosceles Triangle 264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6" name="Isosceles Triangle 265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7" name="Group 279"/>
          <p:cNvGrpSpPr/>
          <p:nvPr/>
        </p:nvGrpSpPr>
        <p:grpSpPr>
          <a:xfrm>
            <a:off x="2798445" y="2528272"/>
            <a:ext cx="402652" cy="109728"/>
            <a:chOff x="3229070" y="3183148"/>
            <a:chExt cx="402652" cy="109728"/>
          </a:xfrm>
        </p:grpSpPr>
        <p:sp>
          <p:nvSpPr>
            <p:cNvPr id="268" name="Isosceles Triangle 267"/>
            <p:cNvSpPr/>
            <p:nvPr/>
          </p:nvSpPr>
          <p:spPr>
            <a:xfrm>
              <a:off x="322907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" name="Isosceles Triangle 268"/>
            <p:cNvSpPr/>
            <p:nvPr/>
          </p:nvSpPr>
          <p:spPr>
            <a:xfrm>
              <a:off x="3375532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" name="Isosceles Triangle 269"/>
            <p:cNvSpPr/>
            <p:nvPr/>
          </p:nvSpPr>
          <p:spPr>
            <a:xfrm>
              <a:off x="3521994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1" name="Group 311"/>
          <p:cNvGrpSpPr/>
          <p:nvPr/>
        </p:nvGrpSpPr>
        <p:grpSpPr>
          <a:xfrm>
            <a:off x="2871676" y="3007989"/>
            <a:ext cx="256190" cy="109728"/>
            <a:chOff x="2481530" y="4560506"/>
            <a:chExt cx="256190" cy="109728"/>
          </a:xfrm>
        </p:grpSpPr>
        <p:sp>
          <p:nvSpPr>
            <p:cNvPr id="272" name="Isosceles Triangle 271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" name="Isosceles Triangle 272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4" name="Group 314"/>
          <p:cNvGrpSpPr/>
          <p:nvPr/>
        </p:nvGrpSpPr>
        <p:grpSpPr>
          <a:xfrm>
            <a:off x="2871676" y="4699315"/>
            <a:ext cx="256190" cy="109728"/>
            <a:chOff x="2481530" y="4560506"/>
            <a:chExt cx="256190" cy="109728"/>
          </a:xfrm>
        </p:grpSpPr>
        <p:sp>
          <p:nvSpPr>
            <p:cNvPr id="275" name="Isosceles Triangle 274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" name="Isosceles Triangle 275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7" name="Group 296"/>
          <p:cNvGrpSpPr/>
          <p:nvPr/>
        </p:nvGrpSpPr>
        <p:grpSpPr>
          <a:xfrm>
            <a:off x="2798445" y="5116967"/>
            <a:ext cx="402652" cy="109728"/>
            <a:chOff x="3229070" y="3183148"/>
            <a:chExt cx="402652" cy="109728"/>
          </a:xfrm>
        </p:grpSpPr>
        <p:sp>
          <p:nvSpPr>
            <p:cNvPr id="278" name="Isosceles Triangle 277"/>
            <p:cNvSpPr/>
            <p:nvPr/>
          </p:nvSpPr>
          <p:spPr>
            <a:xfrm>
              <a:off x="322907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" name="Isosceles Triangle 278"/>
            <p:cNvSpPr/>
            <p:nvPr/>
          </p:nvSpPr>
          <p:spPr>
            <a:xfrm>
              <a:off x="3375532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" name="Isosceles Triangle 279"/>
            <p:cNvSpPr/>
            <p:nvPr/>
          </p:nvSpPr>
          <p:spPr>
            <a:xfrm>
              <a:off x="3521994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1" name="Group 311"/>
          <p:cNvGrpSpPr/>
          <p:nvPr/>
        </p:nvGrpSpPr>
        <p:grpSpPr>
          <a:xfrm>
            <a:off x="2871676" y="3880851"/>
            <a:ext cx="256190" cy="109728"/>
            <a:chOff x="2481530" y="4560506"/>
            <a:chExt cx="256190" cy="109728"/>
          </a:xfrm>
        </p:grpSpPr>
        <p:sp>
          <p:nvSpPr>
            <p:cNvPr id="282" name="Isosceles Triangle 281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" name="Isosceles Triangle 282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4" name="Group 354"/>
          <p:cNvGrpSpPr/>
          <p:nvPr/>
        </p:nvGrpSpPr>
        <p:grpSpPr>
          <a:xfrm>
            <a:off x="3408785" y="3007989"/>
            <a:ext cx="256190" cy="109728"/>
            <a:chOff x="2481530" y="4560506"/>
            <a:chExt cx="256190" cy="109728"/>
          </a:xfrm>
        </p:grpSpPr>
        <p:sp>
          <p:nvSpPr>
            <p:cNvPr id="285" name="Isosceles Triangle 284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6" name="Isosceles Triangle 285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7" name="Group 341"/>
          <p:cNvGrpSpPr/>
          <p:nvPr/>
        </p:nvGrpSpPr>
        <p:grpSpPr>
          <a:xfrm>
            <a:off x="3408785" y="3880851"/>
            <a:ext cx="256190" cy="109728"/>
            <a:chOff x="2481530" y="4560506"/>
            <a:chExt cx="256190" cy="109728"/>
          </a:xfrm>
        </p:grpSpPr>
        <p:sp>
          <p:nvSpPr>
            <p:cNvPr id="288" name="Isosceles Triangle 287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" name="Isosceles Triangle 288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0" name="Group 279"/>
          <p:cNvGrpSpPr/>
          <p:nvPr/>
        </p:nvGrpSpPr>
        <p:grpSpPr>
          <a:xfrm>
            <a:off x="3882994" y="2528272"/>
            <a:ext cx="402652" cy="109728"/>
            <a:chOff x="3229070" y="3183148"/>
            <a:chExt cx="402652" cy="109728"/>
          </a:xfrm>
        </p:grpSpPr>
        <p:sp>
          <p:nvSpPr>
            <p:cNvPr id="291" name="Isosceles Triangle 290"/>
            <p:cNvSpPr/>
            <p:nvPr/>
          </p:nvSpPr>
          <p:spPr>
            <a:xfrm>
              <a:off x="322907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" name="Isosceles Triangle 291"/>
            <p:cNvSpPr/>
            <p:nvPr/>
          </p:nvSpPr>
          <p:spPr>
            <a:xfrm>
              <a:off x="3375532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" name="Isosceles Triangle 292"/>
            <p:cNvSpPr/>
            <p:nvPr/>
          </p:nvSpPr>
          <p:spPr>
            <a:xfrm>
              <a:off x="3521994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4" name="Group 341"/>
          <p:cNvGrpSpPr/>
          <p:nvPr/>
        </p:nvGrpSpPr>
        <p:grpSpPr>
          <a:xfrm>
            <a:off x="3956225" y="3880851"/>
            <a:ext cx="256190" cy="109728"/>
            <a:chOff x="2481530" y="4560506"/>
            <a:chExt cx="256190" cy="109728"/>
          </a:xfrm>
        </p:grpSpPr>
        <p:sp>
          <p:nvSpPr>
            <p:cNvPr id="295" name="Isosceles Triangle 294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" name="Isosceles Triangle 295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7" name="Group 239"/>
          <p:cNvGrpSpPr/>
          <p:nvPr/>
        </p:nvGrpSpPr>
        <p:grpSpPr>
          <a:xfrm>
            <a:off x="4436079" y="4282807"/>
            <a:ext cx="402652" cy="109728"/>
            <a:chOff x="4881026" y="3183148"/>
            <a:chExt cx="402652" cy="109728"/>
          </a:xfrm>
        </p:grpSpPr>
        <p:sp>
          <p:nvSpPr>
            <p:cNvPr id="298" name="Isosceles Triangle 297"/>
            <p:cNvSpPr/>
            <p:nvPr/>
          </p:nvSpPr>
          <p:spPr>
            <a:xfrm>
              <a:off x="4881026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9" name="Isosceles Triangle 298"/>
            <p:cNvSpPr/>
            <p:nvPr/>
          </p:nvSpPr>
          <p:spPr>
            <a:xfrm>
              <a:off x="5027488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" name="Isosceles Triangle 299"/>
            <p:cNvSpPr/>
            <p:nvPr/>
          </p:nvSpPr>
          <p:spPr>
            <a:xfrm>
              <a:off x="517395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1" name="Group 239"/>
          <p:cNvGrpSpPr/>
          <p:nvPr/>
        </p:nvGrpSpPr>
        <p:grpSpPr>
          <a:xfrm>
            <a:off x="4436079" y="4699315"/>
            <a:ext cx="402652" cy="109728"/>
            <a:chOff x="4881026" y="3183148"/>
            <a:chExt cx="402652" cy="109728"/>
          </a:xfrm>
        </p:grpSpPr>
        <p:sp>
          <p:nvSpPr>
            <p:cNvPr id="302" name="Isosceles Triangle 301"/>
            <p:cNvSpPr/>
            <p:nvPr/>
          </p:nvSpPr>
          <p:spPr>
            <a:xfrm>
              <a:off x="4881026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3" name="Isosceles Triangle 302"/>
            <p:cNvSpPr/>
            <p:nvPr/>
          </p:nvSpPr>
          <p:spPr>
            <a:xfrm>
              <a:off x="5027488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4" name="Isosceles Triangle 303"/>
            <p:cNvSpPr/>
            <p:nvPr/>
          </p:nvSpPr>
          <p:spPr>
            <a:xfrm>
              <a:off x="517395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5" name="Group 239"/>
          <p:cNvGrpSpPr/>
          <p:nvPr/>
        </p:nvGrpSpPr>
        <p:grpSpPr>
          <a:xfrm>
            <a:off x="4436079" y="5116967"/>
            <a:ext cx="402652" cy="109728"/>
            <a:chOff x="4881026" y="3183148"/>
            <a:chExt cx="402652" cy="109728"/>
          </a:xfrm>
        </p:grpSpPr>
        <p:sp>
          <p:nvSpPr>
            <p:cNvPr id="306" name="Isosceles Triangle 305"/>
            <p:cNvSpPr/>
            <p:nvPr/>
          </p:nvSpPr>
          <p:spPr>
            <a:xfrm>
              <a:off x="4881026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7" name="Isosceles Triangle 306"/>
            <p:cNvSpPr/>
            <p:nvPr/>
          </p:nvSpPr>
          <p:spPr>
            <a:xfrm>
              <a:off x="5027488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8" name="Isosceles Triangle 307"/>
            <p:cNvSpPr/>
            <p:nvPr/>
          </p:nvSpPr>
          <p:spPr>
            <a:xfrm>
              <a:off x="517395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9" name="Group 341"/>
          <p:cNvGrpSpPr/>
          <p:nvPr/>
        </p:nvGrpSpPr>
        <p:grpSpPr>
          <a:xfrm>
            <a:off x="5063620" y="3457575"/>
            <a:ext cx="256190" cy="109728"/>
            <a:chOff x="2481530" y="4560506"/>
            <a:chExt cx="256190" cy="109728"/>
          </a:xfrm>
        </p:grpSpPr>
        <p:sp>
          <p:nvSpPr>
            <p:cNvPr id="310" name="Isosceles Triangle 309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1" name="Isosceles Triangle 310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2" name="Group 279"/>
          <p:cNvGrpSpPr/>
          <p:nvPr/>
        </p:nvGrpSpPr>
        <p:grpSpPr>
          <a:xfrm>
            <a:off x="5523133" y="2528272"/>
            <a:ext cx="402652" cy="109728"/>
            <a:chOff x="3229070" y="3183148"/>
            <a:chExt cx="402652" cy="109728"/>
          </a:xfrm>
        </p:grpSpPr>
        <p:sp>
          <p:nvSpPr>
            <p:cNvPr id="313" name="Isosceles Triangle 312"/>
            <p:cNvSpPr/>
            <p:nvPr/>
          </p:nvSpPr>
          <p:spPr>
            <a:xfrm>
              <a:off x="322907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4" name="Isosceles Triangle 313"/>
            <p:cNvSpPr/>
            <p:nvPr/>
          </p:nvSpPr>
          <p:spPr>
            <a:xfrm>
              <a:off x="3375532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5" name="Isosceles Triangle 314"/>
            <p:cNvSpPr/>
            <p:nvPr/>
          </p:nvSpPr>
          <p:spPr>
            <a:xfrm>
              <a:off x="3521994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6" name="Group 279"/>
          <p:cNvGrpSpPr/>
          <p:nvPr/>
        </p:nvGrpSpPr>
        <p:grpSpPr>
          <a:xfrm>
            <a:off x="5523133" y="3007989"/>
            <a:ext cx="402652" cy="109728"/>
            <a:chOff x="3229070" y="3183148"/>
            <a:chExt cx="402652" cy="109728"/>
          </a:xfrm>
        </p:grpSpPr>
        <p:sp>
          <p:nvSpPr>
            <p:cNvPr id="317" name="Isosceles Triangle 316"/>
            <p:cNvSpPr/>
            <p:nvPr/>
          </p:nvSpPr>
          <p:spPr>
            <a:xfrm>
              <a:off x="322907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8" name="Isosceles Triangle 317"/>
            <p:cNvSpPr/>
            <p:nvPr/>
          </p:nvSpPr>
          <p:spPr>
            <a:xfrm>
              <a:off x="3375532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9" name="Isosceles Triangle 318"/>
            <p:cNvSpPr/>
            <p:nvPr/>
          </p:nvSpPr>
          <p:spPr>
            <a:xfrm>
              <a:off x="3521994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0" name="Group 279"/>
          <p:cNvGrpSpPr/>
          <p:nvPr/>
        </p:nvGrpSpPr>
        <p:grpSpPr>
          <a:xfrm>
            <a:off x="5523133" y="3457575"/>
            <a:ext cx="402652" cy="109728"/>
            <a:chOff x="3229070" y="3183148"/>
            <a:chExt cx="402652" cy="109728"/>
          </a:xfrm>
        </p:grpSpPr>
        <p:sp>
          <p:nvSpPr>
            <p:cNvPr id="321" name="Isosceles Triangle 320"/>
            <p:cNvSpPr/>
            <p:nvPr/>
          </p:nvSpPr>
          <p:spPr>
            <a:xfrm>
              <a:off x="322907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2" name="Isosceles Triangle 321"/>
            <p:cNvSpPr/>
            <p:nvPr/>
          </p:nvSpPr>
          <p:spPr>
            <a:xfrm>
              <a:off x="3375532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3" name="Isosceles Triangle 322"/>
            <p:cNvSpPr/>
            <p:nvPr/>
          </p:nvSpPr>
          <p:spPr>
            <a:xfrm>
              <a:off x="3521994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4" name="Group 279"/>
          <p:cNvGrpSpPr/>
          <p:nvPr/>
        </p:nvGrpSpPr>
        <p:grpSpPr>
          <a:xfrm>
            <a:off x="5523133" y="3880851"/>
            <a:ext cx="402652" cy="109728"/>
            <a:chOff x="3229070" y="3183148"/>
            <a:chExt cx="402652" cy="109728"/>
          </a:xfrm>
        </p:grpSpPr>
        <p:sp>
          <p:nvSpPr>
            <p:cNvPr id="325" name="Isosceles Triangle 324"/>
            <p:cNvSpPr/>
            <p:nvPr/>
          </p:nvSpPr>
          <p:spPr>
            <a:xfrm>
              <a:off x="322907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6" name="Isosceles Triangle 325"/>
            <p:cNvSpPr/>
            <p:nvPr/>
          </p:nvSpPr>
          <p:spPr>
            <a:xfrm>
              <a:off x="3375532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7" name="Isosceles Triangle 326"/>
            <p:cNvSpPr/>
            <p:nvPr/>
          </p:nvSpPr>
          <p:spPr>
            <a:xfrm>
              <a:off x="3521994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8" name="Group 279"/>
          <p:cNvGrpSpPr/>
          <p:nvPr/>
        </p:nvGrpSpPr>
        <p:grpSpPr>
          <a:xfrm>
            <a:off x="5523133" y="4282807"/>
            <a:ext cx="402652" cy="109728"/>
            <a:chOff x="3229070" y="3183148"/>
            <a:chExt cx="402652" cy="109728"/>
          </a:xfrm>
        </p:grpSpPr>
        <p:sp>
          <p:nvSpPr>
            <p:cNvPr id="329" name="Isosceles Triangle 328"/>
            <p:cNvSpPr/>
            <p:nvPr/>
          </p:nvSpPr>
          <p:spPr>
            <a:xfrm>
              <a:off x="322907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0" name="Isosceles Triangle 329"/>
            <p:cNvSpPr/>
            <p:nvPr/>
          </p:nvSpPr>
          <p:spPr>
            <a:xfrm>
              <a:off x="3375532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1" name="Isosceles Triangle 330"/>
            <p:cNvSpPr/>
            <p:nvPr/>
          </p:nvSpPr>
          <p:spPr>
            <a:xfrm>
              <a:off x="3521994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2" name="Group 279"/>
          <p:cNvGrpSpPr/>
          <p:nvPr/>
        </p:nvGrpSpPr>
        <p:grpSpPr>
          <a:xfrm>
            <a:off x="5523133" y="4699315"/>
            <a:ext cx="402652" cy="109728"/>
            <a:chOff x="3229070" y="3183148"/>
            <a:chExt cx="402652" cy="109728"/>
          </a:xfrm>
        </p:grpSpPr>
        <p:sp>
          <p:nvSpPr>
            <p:cNvPr id="333" name="Isosceles Triangle 332"/>
            <p:cNvSpPr/>
            <p:nvPr/>
          </p:nvSpPr>
          <p:spPr>
            <a:xfrm>
              <a:off x="322907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4" name="Isosceles Triangle 333"/>
            <p:cNvSpPr/>
            <p:nvPr/>
          </p:nvSpPr>
          <p:spPr>
            <a:xfrm>
              <a:off x="3375532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5" name="Isosceles Triangle 334"/>
            <p:cNvSpPr/>
            <p:nvPr/>
          </p:nvSpPr>
          <p:spPr>
            <a:xfrm>
              <a:off x="3521994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6" name="Group 279"/>
          <p:cNvGrpSpPr/>
          <p:nvPr/>
        </p:nvGrpSpPr>
        <p:grpSpPr>
          <a:xfrm>
            <a:off x="5523133" y="5920649"/>
            <a:ext cx="402652" cy="109728"/>
            <a:chOff x="3229070" y="3183148"/>
            <a:chExt cx="402652" cy="109728"/>
          </a:xfrm>
        </p:grpSpPr>
        <p:sp>
          <p:nvSpPr>
            <p:cNvPr id="337" name="Isosceles Triangle 336"/>
            <p:cNvSpPr/>
            <p:nvPr/>
          </p:nvSpPr>
          <p:spPr>
            <a:xfrm>
              <a:off x="322907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8" name="Isosceles Triangle 337"/>
            <p:cNvSpPr/>
            <p:nvPr/>
          </p:nvSpPr>
          <p:spPr>
            <a:xfrm>
              <a:off x="3375532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9" name="Isosceles Triangle 338"/>
            <p:cNvSpPr/>
            <p:nvPr/>
          </p:nvSpPr>
          <p:spPr>
            <a:xfrm>
              <a:off x="3521994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0" name="Group 279"/>
          <p:cNvGrpSpPr/>
          <p:nvPr/>
        </p:nvGrpSpPr>
        <p:grpSpPr>
          <a:xfrm>
            <a:off x="6074898" y="2528272"/>
            <a:ext cx="402652" cy="109728"/>
            <a:chOff x="3229070" y="3183148"/>
            <a:chExt cx="402652" cy="109728"/>
          </a:xfrm>
        </p:grpSpPr>
        <p:sp>
          <p:nvSpPr>
            <p:cNvPr id="341" name="Isosceles Triangle 340"/>
            <p:cNvSpPr/>
            <p:nvPr/>
          </p:nvSpPr>
          <p:spPr>
            <a:xfrm>
              <a:off x="322907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2" name="Isosceles Triangle 341"/>
            <p:cNvSpPr/>
            <p:nvPr/>
          </p:nvSpPr>
          <p:spPr>
            <a:xfrm>
              <a:off x="3375532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3" name="Isosceles Triangle 342"/>
            <p:cNvSpPr/>
            <p:nvPr/>
          </p:nvSpPr>
          <p:spPr>
            <a:xfrm>
              <a:off x="3521994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4" name="Group 279"/>
          <p:cNvGrpSpPr/>
          <p:nvPr/>
        </p:nvGrpSpPr>
        <p:grpSpPr>
          <a:xfrm>
            <a:off x="6074898" y="3007989"/>
            <a:ext cx="402652" cy="109728"/>
            <a:chOff x="3229070" y="3183148"/>
            <a:chExt cx="402652" cy="109728"/>
          </a:xfrm>
        </p:grpSpPr>
        <p:sp>
          <p:nvSpPr>
            <p:cNvPr id="345" name="Isosceles Triangle 344"/>
            <p:cNvSpPr/>
            <p:nvPr/>
          </p:nvSpPr>
          <p:spPr>
            <a:xfrm>
              <a:off x="322907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6" name="Isosceles Triangle 345"/>
            <p:cNvSpPr/>
            <p:nvPr/>
          </p:nvSpPr>
          <p:spPr>
            <a:xfrm>
              <a:off x="3375532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7" name="Isosceles Triangle 346"/>
            <p:cNvSpPr/>
            <p:nvPr/>
          </p:nvSpPr>
          <p:spPr>
            <a:xfrm>
              <a:off x="3521994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8" name="Group 156"/>
          <p:cNvGrpSpPr/>
          <p:nvPr/>
        </p:nvGrpSpPr>
        <p:grpSpPr>
          <a:xfrm>
            <a:off x="6074898" y="4699315"/>
            <a:ext cx="402652" cy="109728"/>
            <a:chOff x="4881026" y="3183148"/>
            <a:chExt cx="402652" cy="109728"/>
          </a:xfrm>
        </p:grpSpPr>
        <p:sp>
          <p:nvSpPr>
            <p:cNvPr id="349" name="Isosceles Triangle 348"/>
            <p:cNvSpPr/>
            <p:nvPr/>
          </p:nvSpPr>
          <p:spPr>
            <a:xfrm>
              <a:off x="4881026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0" name="Isosceles Triangle 349"/>
            <p:cNvSpPr/>
            <p:nvPr/>
          </p:nvSpPr>
          <p:spPr>
            <a:xfrm>
              <a:off x="5027488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1" name="Isosceles Triangle 350"/>
            <p:cNvSpPr/>
            <p:nvPr/>
          </p:nvSpPr>
          <p:spPr>
            <a:xfrm>
              <a:off x="517395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2" name="Group 163"/>
          <p:cNvGrpSpPr/>
          <p:nvPr/>
        </p:nvGrpSpPr>
        <p:grpSpPr>
          <a:xfrm>
            <a:off x="6074898" y="5531725"/>
            <a:ext cx="402652" cy="109728"/>
            <a:chOff x="4881026" y="3183148"/>
            <a:chExt cx="402652" cy="109728"/>
          </a:xfrm>
        </p:grpSpPr>
        <p:sp>
          <p:nvSpPr>
            <p:cNvPr id="353" name="Isosceles Triangle 352"/>
            <p:cNvSpPr/>
            <p:nvPr/>
          </p:nvSpPr>
          <p:spPr>
            <a:xfrm>
              <a:off x="4881026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4" name="Isosceles Triangle 353"/>
            <p:cNvSpPr/>
            <p:nvPr/>
          </p:nvSpPr>
          <p:spPr>
            <a:xfrm>
              <a:off x="5027488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5" name="Isosceles Triangle 354"/>
            <p:cNvSpPr/>
            <p:nvPr/>
          </p:nvSpPr>
          <p:spPr>
            <a:xfrm>
              <a:off x="517395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6" name="Group 163"/>
          <p:cNvGrpSpPr/>
          <p:nvPr/>
        </p:nvGrpSpPr>
        <p:grpSpPr>
          <a:xfrm>
            <a:off x="6074898" y="5920649"/>
            <a:ext cx="402652" cy="109728"/>
            <a:chOff x="4881026" y="3183148"/>
            <a:chExt cx="402652" cy="109728"/>
          </a:xfrm>
        </p:grpSpPr>
        <p:sp>
          <p:nvSpPr>
            <p:cNvPr id="357" name="Isosceles Triangle 356"/>
            <p:cNvSpPr/>
            <p:nvPr/>
          </p:nvSpPr>
          <p:spPr>
            <a:xfrm>
              <a:off x="4881026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8" name="Isosceles Triangle 357"/>
            <p:cNvSpPr/>
            <p:nvPr/>
          </p:nvSpPr>
          <p:spPr>
            <a:xfrm>
              <a:off x="5027488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9" name="Isosceles Triangle 358"/>
            <p:cNvSpPr/>
            <p:nvPr/>
          </p:nvSpPr>
          <p:spPr>
            <a:xfrm>
              <a:off x="5173950" y="3183148"/>
              <a:ext cx="109728" cy="109728"/>
            </a:xfrm>
            <a:prstGeom prst="triangle">
              <a:avLst/>
            </a:prstGeom>
            <a:solidFill>
              <a:srgbClr val="D23A1C"/>
            </a:solidFill>
            <a:ln w="25400">
              <a:solidFill>
                <a:srgbClr val="7E3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0" name="Group 351"/>
          <p:cNvGrpSpPr/>
          <p:nvPr/>
        </p:nvGrpSpPr>
        <p:grpSpPr>
          <a:xfrm>
            <a:off x="4509310" y="5920649"/>
            <a:ext cx="256190" cy="109728"/>
            <a:chOff x="2481530" y="4560506"/>
            <a:chExt cx="256190" cy="109728"/>
          </a:xfrm>
        </p:grpSpPr>
        <p:sp>
          <p:nvSpPr>
            <p:cNvPr id="361" name="Isosceles Triangle 360"/>
            <p:cNvSpPr/>
            <p:nvPr/>
          </p:nvSpPr>
          <p:spPr>
            <a:xfrm>
              <a:off x="2481530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2" name="Isosceles Triangle 361"/>
            <p:cNvSpPr/>
            <p:nvPr/>
          </p:nvSpPr>
          <p:spPr>
            <a:xfrm>
              <a:off x="2627992" y="4560506"/>
              <a:ext cx="109728" cy="109728"/>
            </a:xfrm>
            <a:prstGeom prst="triangle">
              <a:avLst/>
            </a:prstGeom>
            <a:solidFill>
              <a:srgbClr val="EBD23D"/>
            </a:solidFill>
            <a:ln w="25400">
              <a:solidFill>
                <a:srgbClr val="7F7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Environmental Concerns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3276600" y="4114800"/>
            <a:ext cx="548640" cy="1676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ectangle 362"/>
          <p:cNvSpPr/>
          <p:nvPr/>
        </p:nvSpPr>
        <p:spPr>
          <a:xfrm>
            <a:off x="4352925" y="4124325"/>
            <a:ext cx="548640" cy="124358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Rectangle 363"/>
          <p:cNvSpPr/>
          <p:nvPr/>
        </p:nvSpPr>
        <p:spPr>
          <a:xfrm>
            <a:off x="2724150" y="2371725"/>
            <a:ext cx="548640" cy="45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Rectangle 364"/>
          <p:cNvSpPr/>
          <p:nvPr/>
        </p:nvSpPr>
        <p:spPr>
          <a:xfrm>
            <a:off x="2724150" y="3295650"/>
            <a:ext cx="548640" cy="2057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Rectangle 365"/>
          <p:cNvSpPr/>
          <p:nvPr/>
        </p:nvSpPr>
        <p:spPr>
          <a:xfrm>
            <a:off x="6934200" y="1371600"/>
            <a:ext cx="548640" cy="45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TextBox 366"/>
          <p:cNvSpPr txBox="1"/>
          <p:nvPr/>
        </p:nvSpPr>
        <p:spPr>
          <a:xfrm>
            <a:off x="7543800" y="990600"/>
            <a:ext cx="1447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Proposed monitoring for Snohomish PUD/</a:t>
            </a:r>
            <a:r>
              <a:rPr lang="en-US" sz="1400" dirty="0" err="1" smtClean="0">
                <a:latin typeface="+mj-lt"/>
              </a:rPr>
              <a:t>OpenHydro</a:t>
            </a:r>
            <a:r>
              <a:rPr lang="en-US" sz="1400" dirty="0" smtClean="0">
                <a:latin typeface="+mj-lt"/>
              </a:rPr>
              <a:t> demonstration</a:t>
            </a:r>
            <a:endParaRPr lang="en-US" sz="14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Dynamic Effects Monitoring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2" name="Text Box 1525"/>
          <p:cNvSpPr txBox="1">
            <a:spLocks noChangeArrowheads="1"/>
          </p:cNvSpPr>
          <p:nvPr/>
        </p:nvSpPr>
        <p:spPr bwMode="auto">
          <a:xfrm>
            <a:off x="381000" y="1966000"/>
            <a:ext cx="3962400" cy="36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l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+mj-lt"/>
              </a:rPr>
              <a:t>Quantify the risk of blade strike to marine life</a:t>
            </a:r>
          </a:p>
          <a:p>
            <a:pPr marL="171450" indent="-171450" algn="l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+mj-lt"/>
              </a:rPr>
              <a:t>Improve understanding of how marine life responds to device presence</a:t>
            </a:r>
          </a:p>
          <a:p>
            <a:pPr marL="171450" indent="-171450" algn="l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+mj-lt"/>
              </a:rPr>
              <a:t>Both of these should be at the lowest level of taxonomic classification possible</a:t>
            </a:r>
          </a:p>
        </p:txBody>
      </p:sp>
      <p:sp>
        <p:nvSpPr>
          <p:cNvPr id="13" name="Text Box 1525"/>
          <p:cNvSpPr txBox="1">
            <a:spLocks noChangeArrowheads="1"/>
          </p:cNvSpPr>
          <p:nvPr/>
        </p:nvSpPr>
        <p:spPr bwMode="auto">
          <a:xfrm>
            <a:off x="4901244" y="1966000"/>
            <a:ext cx="3962400" cy="280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l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+mj-lt"/>
              </a:rPr>
              <a:t>Laboratory and field studies to date suggest blade strike will be an infrequent occurrence</a:t>
            </a:r>
            <a:endParaRPr lang="en-US" sz="2400" dirty="0">
              <a:latin typeface="+mj-lt"/>
            </a:endParaRPr>
          </a:p>
          <a:p>
            <a:pPr marL="171450" indent="-171450" algn="l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+mj-lt"/>
              </a:rPr>
              <a:t>Difficult and resource-intensive to monitor in the field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65994" y="1207532"/>
            <a:ext cx="2792413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25400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lt1"/>
                </a:solidFill>
                <a:latin typeface="Calibri" pitchFamily="34" charset="0"/>
                <a:ea typeface="+mn-ea"/>
              </a:rPr>
              <a:t>Objectives</a:t>
            </a:r>
            <a:endParaRPr lang="en-US" sz="2800" b="1" dirty="0">
              <a:solidFill>
                <a:schemeClr val="lt1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486238" y="1207532"/>
            <a:ext cx="2792413" cy="5334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25400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lt1"/>
                </a:solidFill>
                <a:latin typeface="Calibri" pitchFamily="34" charset="0"/>
                <a:ea typeface="+mn-ea"/>
              </a:rPr>
              <a:t>Challenges</a:t>
            </a:r>
            <a:endParaRPr lang="en-US" sz="2800" b="1" dirty="0">
              <a:solidFill>
                <a:schemeClr val="lt1"/>
              </a:solidFill>
              <a:latin typeface="Calibri" pitchFamily="34" charset="0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Monitoring Technology</a:t>
            </a:r>
            <a:endParaRPr lang="en-US" sz="3800" b="1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5333557"/>
              </p:ext>
            </p:extLst>
          </p:nvPr>
        </p:nvGraphicFramePr>
        <p:xfrm>
          <a:off x="533400" y="838200"/>
          <a:ext cx="8114278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478"/>
                <a:gridCol w="1600200"/>
                <a:gridCol w="1600200"/>
                <a:gridCol w="1600200"/>
                <a:gridCol w="1600200"/>
              </a:tblGrid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66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Underwater Imaging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Active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Acoustics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Trawl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Surveys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Fish Tags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Prior MHK </a:t>
                      </a:r>
                      <a:r>
                        <a:rPr lang="en-US" sz="1800" b="1" baseline="0" dirty="0" smtClean="0">
                          <a:latin typeface="+mj-lt"/>
                        </a:rPr>
                        <a:t>Experience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+mj-lt"/>
                        </a:rPr>
                        <a:t>OpenHydro</a:t>
                      </a:r>
                      <a:r>
                        <a:rPr lang="en-US" sz="1800" baseline="0" dirty="0" smtClean="0">
                          <a:latin typeface="+mj-lt"/>
                        </a:rPr>
                        <a:t> (EMEC)</a:t>
                      </a:r>
                      <a:endParaRPr lang="en-US" sz="1800" dirty="0" smtClean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Verdant Power (East River)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ORPC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(</a:t>
                      </a:r>
                      <a:r>
                        <a:rPr lang="en-US" sz="1800" dirty="0" err="1" smtClean="0">
                          <a:latin typeface="+mj-lt"/>
                        </a:rPr>
                        <a:t>Cobscook</a:t>
                      </a:r>
                      <a:r>
                        <a:rPr lang="en-US" sz="1800" dirty="0" smtClean="0">
                          <a:latin typeface="+mj-lt"/>
                        </a:rPr>
                        <a:t> Bay)</a:t>
                      </a:r>
                      <a:endParaRPr lang="en-US" sz="1800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latin typeface="+mj-lt"/>
                        </a:rPr>
                        <a:t>None</a:t>
                      </a:r>
                      <a:endParaRPr lang="en-US" sz="1800" i="1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+mj-lt"/>
                        </a:rPr>
                        <a:t>OpenHydro</a:t>
                      </a:r>
                      <a:r>
                        <a:rPr lang="en-US" sz="1800" dirty="0" smtClean="0">
                          <a:latin typeface="+mj-lt"/>
                        </a:rPr>
                        <a:t> (FORCE</a:t>
                      </a:r>
                      <a:r>
                        <a:rPr lang="en-US" sz="1800" dirty="0" smtClean="0">
                          <a:latin typeface="+mj-lt"/>
                        </a:rPr>
                        <a:t>)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Hydro Green (Hastings)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Blade Strike</a:t>
                      </a:r>
                      <a:r>
                        <a:rPr lang="en-US" sz="1800" b="1" baseline="0" dirty="0" smtClean="0">
                          <a:latin typeface="+mj-lt"/>
                        </a:rPr>
                        <a:t> Detection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solidFill>
                          <a:srgbClr val="0066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solidFill>
                      <a:srgbClr val="D23A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solidFill>
                      <a:srgbClr val="D23A1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Taxonomic</a:t>
                      </a:r>
                      <a:r>
                        <a:rPr lang="en-US" sz="1800" b="1" baseline="0" dirty="0" smtClean="0">
                          <a:latin typeface="+mj-lt"/>
                        </a:rPr>
                        <a:t> Classification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40B64B"/>
                        </a:gs>
                        <a:gs pos="100000">
                          <a:srgbClr val="D23A1C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EBD23D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solidFill>
                      <a:srgbClr val="40B64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Functional Range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gradFill>
                      <a:gsLst>
                        <a:gs pos="0">
                          <a:srgbClr val="40B64B"/>
                        </a:gs>
                        <a:gs pos="100000">
                          <a:srgbClr val="D23A1C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solidFill>
                      <a:srgbClr val="40B6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solidFill>
                      <a:srgbClr val="D23A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40B64B"/>
                        </a:gs>
                        <a:gs pos="100000">
                          <a:srgbClr val="EBD23D"/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Behavioral Disturbance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40B64B"/>
                        </a:gs>
                        <a:gs pos="100000">
                          <a:srgbClr val="D23A1C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0B64B"/>
                        </a:gs>
                        <a:gs pos="100000">
                          <a:srgbClr val="EBD23D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0B64B"/>
                        </a:gs>
                        <a:gs pos="100000">
                          <a:srgbClr val="EBD23D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64B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b="1" smtClean="0">
                          <a:latin typeface="+mj-lt"/>
                        </a:rPr>
                        <a:t>Overall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40B64B"/>
                        </a:gs>
                        <a:gs pos="100000">
                          <a:srgbClr val="EBD23D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D2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23A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23A1C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47611" y="4724400"/>
            <a:ext cx="1181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Illumination</a:t>
            </a:r>
            <a:endParaRPr lang="en-US" sz="1600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0" y="39624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Turbidity and Aeration</a:t>
            </a:r>
            <a:endParaRPr lang="en-US" sz="1600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15661" y="3438525"/>
            <a:ext cx="889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Contrast</a:t>
            </a:r>
            <a:endParaRPr lang="en-US" sz="16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47900" y="838200"/>
            <a:ext cx="1600200" cy="5029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86600" y="4097893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Tag Frequency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Underwater Imaging Considerations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0981" y="1371600"/>
            <a:ext cx="7212419" cy="4242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Stereo imaging – absolute size, position, and speed</a:t>
            </a:r>
          </a:p>
          <a:p>
            <a:pPr marL="228600" lvl="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Similarities to trawl ground-</a:t>
            </a:r>
            <a:r>
              <a:rPr lang="en-US" sz="2400" b="1" dirty="0" err="1" smtClean="0">
                <a:solidFill>
                  <a:prstClr val="black"/>
                </a:solidFill>
                <a:latin typeface="Calibri"/>
              </a:rPr>
              <a:t>truthing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 and benthic habitat surveys</a:t>
            </a:r>
          </a:p>
          <a:p>
            <a:pPr marL="742950" lvl="1" indent="-285750">
              <a:spcAft>
                <a:spcPts val="600"/>
              </a:spcAft>
              <a:buFont typeface="Calibri" pitchFamily="34" charset="0"/>
              <a:buChar char="—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High relative motion between camera and target</a:t>
            </a:r>
          </a:p>
          <a:p>
            <a:pPr marL="742950" lvl="1" indent="-285750">
              <a:spcAft>
                <a:spcPts val="600"/>
              </a:spcAft>
              <a:buFont typeface="Calibri" pitchFamily="34" charset="0"/>
              <a:buChar char="—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Taxonomic classification required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28600" lvl="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Several unique considerations for turbine monitoring</a:t>
            </a:r>
          </a:p>
          <a:p>
            <a:pPr marL="742950" lvl="1" indent="-285750">
              <a:spcAft>
                <a:spcPts val="600"/>
              </a:spcAft>
              <a:buFont typeface="Calibri" pitchFamily="34" charset="0"/>
              <a:buChar char="—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Positioning of lights and cameras relative to turbine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  <a:p>
            <a:pPr marL="742950" lvl="1" indent="-285750">
              <a:spcAft>
                <a:spcPts val="600"/>
              </a:spcAft>
              <a:buFont typeface="Calibri" pitchFamily="34" charset="0"/>
              <a:buChar char="—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Long deployment time (</a:t>
            </a:r>
            <a:r>
              <a:rPr lang="en-US" sz="2200" dirty="0" err="1" smtClean="0">
                <a:solidFill>
                  <a:prstClr val="black"/>
                </a:solidFill>
                <a:latin typeface="Calibri"/>
              </a:rPr>
              <a:t>biofouling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, durability)</a:t>
            </a:r>
          </a:p>
          <a:p>
            <a:pPr marL="742950" lvl="1" indent="-285750">
              <a:spcAft>
                <a:spcPts val="600"/>
              </a:spcAft>
              <a:buFont typeface="Calibri" pitchFamily="34" charset="0"/>
              <a:buChar char="—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Recovery and redeployment instrumentation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Camera and Optics Selection</a:t>
            </a:r>
            <a:endParaRPr lang="en-US" sz="3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53000" y="869563"/>
            <a:ext cx="4114800" cy="282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2 </a:t>
            </a:r>
            <a:r>
              <a:rPr lang="en-US" sz="2400" b="1" dirty="0" err="1" smtClean="0">
                <a:latin typeface="+mj-lt"/>
              </a:rPr>
              <a:t>Mpx</a:t>
            </a:r>
            <a:r>
              <a:rPr lang="en-US" sz="2400" b="1" dirty="0" smtClean="0">
                <a:latin typeface="+mj-lt"/>
              </a:rPr>
              <a:t> machine vision cameras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—"/>
            </a:pPr>
            <a:r>
              <a:rPr lang="en-US" sz="2200" dirty="0" smtClean="0">
                <a:latin typeface="+mj-lt"/>
              </a:rPr>
              <a:t>10 </a:t>
            </a:r>
            <a:r>
              <a:rPr lang="en-US" sz="2200" dirty="0" smtClean="0">
                <a:latin typeface="+mj-lt"/>
              </a:rPr>
              <a:t>Hz maximum frame rate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—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Resolution/bandwidth</a:t>
            </a:r>
            <a:endParaRPr lang="en-US" sz="2200" dirty="0" smtClean="0">
              <a:latin typeface="+mj-lt"/>
            </a:endParaRPr>
          </a:p>
          <a:p>
            <a:pPr marL="228600" lvl="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45</a:t>
            </a:r>
            <a:r>
              <a:rPr lang="en-US" sz="2400" b="1" baseline="30000" dirty="0" smtClean="0">
                <a:solidFill>
                  <a:prstClr val="black"/>
                </a:solidFill>
                <a:latin typeface="Calibri"/>
              </a:rPr>
              <a:t>o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 FOV lens (in air)</a:t>
            </a:r>
            <a:endParaRPr lang="en-US" sz="2200" dirty="0">
              <a:latin typeface="+mj-lt"/>
            </a:endParaRPr>
          </a:p>
          <a:p>
            <a:pPr marL="228600" lvl="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Flat optical port (</a:t>
            </a:r>
            <a:r>
              <a:rPr lang="en-US" sz="2400" b="1" dirty="0" err="1" smtClean="0">
                <a:solidFill>
                  <a:prstClr val="black"/>
                </a:solidFill>
                <a:latin typeface="Calibri"/>
              </a:rPr>
              <a:t>biofouling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1" y="838200"/>
            <a:ext cx="256639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28455" y="864513"/>
            <a:ext cx="21483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j-lt"/>
              </a:rPr>
              <a:t>500 pixels/target</a:t>
            </a:r>
          </a:p>
          <a:p>
            <a:r>
              <a:rPr lang="en-US" sz="2200" dirty="0" smtClean="0">
                <a:latin typeface="+mj-lt"/>
              </a:rPr>
              <a:t>Chinook salmon</a:t>
            </a:r>
            <a:endParaRPr lang="en-US" sz="220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00" y="5867400"/>
            <a:ext cx="4118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Source: </a:t>
            </a:r>
            <a:r>
              <a:rPr lang="en-US" sz="1400" dirty="0" err="1" smtClean="0">
                <a:latin typeface="+mj-lt"/>
              </a:rPr>
              <a:t>Kresimir</a:t>
            </a:r>
            <a:r>
              <a:rPr lang="en-US" sz="1400" dirty="0" smtClean="0">
                <a:latin typeface="+mj-lt"/>
              </a:rPr>
              <a:t> Williams, </a:t>
            </a:r>
            <a:r>
              <a:rPr lang="en-US" sz="1400" dirty="0" smtClean="0">
                <a:latin typeface="+mj-lt"/>
              </a:rPr>
              <a:t>AK Fisheries Science Center</a:t>
            </a:r>
            <a:endParaRPr lang="en-US" sz="1400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28455" y="2209800"/>
            <a:ext cx="21483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j-lt"/>
              </a:rPr>
              <a:t>250 pixels/target</a:t>
            </a:r>
          </a:p>
          <a:p>
            <a:r>
              <a:rPr lang="en-US" sz="2200" dirty="0" smtClean="0">
                <a:latin typeface="+mj-lt"/>
              </a:rPr>
              <a:t>Chinook salmon?</a:t>
            </a:r>
            <a:endParaRPr lang="en-US" sz="2200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28455" y="3455313"/>
            <a:ext cx="21120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j-lt"/>
              </a:rPr>
              <a:t>125 pixels/target</a:t>
            </a:r>
          </a:p>
          <a:p>
            <a:r>
              <a:rPr lang="en-US" sz="2200" dirty="0" smtClean="0">
                <a:latin typeface="+mj-lt"/>
              </a:rPr>
              <a:t>Salmon</a:t>
            </a:r>
            <a:endParaRPr lang="en-US" sz="2200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78147" y="4724400"/>
            <a:ext cx="19693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j-lt"/>
              </a:rPr>
              <a:t>62 pixels/target</a:t>
            </a:r>
          </a:p>
          <a:p>
            <a:r>
              <a:rPr lang="en-US" sz="2200" dirty="0" smtClean="0">
                <a:latin typeface="+mj-lt"/>
              </a:rPr>
              <a:t>Fish?</a:t>
            </a:r>
            <a:endParaRPr lang="en-US" sz="22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810000"/>
            <a:ext cx="1641484" cy="18986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019800" y="5724525"/>
            <a:ext cx="2084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Manta G-201 (to scale)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Calibri" pitchFamily="34" charset="0"/>
              </a:rPr>
              <a:t>Illumination Selection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838200"/>
            <a:ext cx="6858000" cy="5057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Calibri"/>
              </a:rPr>
              <a:t>Imaging fast moving targets</a:t>
            </a:r>
          </a:p>
          <a:p>
            <a:pPr marL="627063" lvl="1" indent="-339725">
              <a:spcBef>
                <a:spcPts val="600"/>
              </a:spcBef>
              <a:spcAft>
                <a:spcPts val="600"/>
              </a:spcAft>
              <a:buFontTx/>
              <a:buChar char="—"/>
            </a:pPr>
            <a:r>
              <a:rPr lang="en-US" sz="2200" dirty="0" smtClean="0">
                <a:latin typeface="+mj-lt"/>
              </a:rPr>
              <a:t>Short exposure time: 2-50 µs (</a:t>
            </a:r>
            <a:r>
              <a:rPr lang="en-US" sz="2200" dirty="0" err="1" smtClean="0">
                <a:latin typeface="+mj-lt"/>
              </a:rPr>
              <a:t>Gallager</a:t>
            </a:r>
            <a:r>
              <a:rPr lang="en-US" sz="2200" dirty="0" smtClean="0">
                <a:latin typeface="+mj-lt"/>
              </a:rPr>
              <a:t>, et al. 2004)</a:t>
            </a:r>
          </a:p>
          <a:p>
            <a:pPr marL="627063" lvl="1" indent="-339725">
              <a:spcBef>
                <a:spcPts val="600"/>
              </a:spcBef>
              <a:spcAft>
                <a:spcPts val="600"/>
              </a:spcAft>
              <a:buFontTx/>
              <a:buChar char="—"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Large camera-light separation (Jaffe 1988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2200" dirty="0" smtClean="0">
              <a:latin typeface="+mj-lt"/>
            </a:endParaRPr>
          </a:p>
          <a:p>
            <a:pPr marL="228600" lvl="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Calibri"/>
              </a:rPr>
              <a:t>Full-spectrum strobes (</a:t>
            </a:r>
            <a:r>
              <a:rPr lang="en-US" sz="2400" b="1" dirty="0" err="1" smtClean="0">
                <a:latin typeface="Calibri"/>
              </a:rPr>
              <a:t>Excelitas</a:t>
            </a:r>
            <a:r>
              <a:rPr lang="en-US" sz="2400" b="1" dirty="0" smtClean="0">
                <a:latin typeface="Calibri"/>
              </a:rPr>
              <a:t> MVS 5002)</a:t>
            </a:r>
            <a:endParaRPr lang="en-US" sz="2200" dirty="0" smtClean="0">
              <a:solidFill>
                <a:prstClr val="black"/>
              </a:solidFill>
              <a:latin typeface="Calibri"/>
            </a:endParaRPr>
          </a:p>
          <a:p>
            <a:pPr marL="627063" lvl="1" indent="-339725">
              <a:spcBef>
                <a:spcPts val="600"/>
              </a:spcBef>
              <a:spcAft>
                <a:spcPts val="600"/>
              </a:spcAft>
              <a:buFontTx/>
              <a:buChar char="—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Four strobes per stereo imaging system</a:t>
            </a:r>
          </a:p>
          <a:p>
            <a:pPr marL="228600" lvl="0" indent="-2286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Calibri"/>
              </a:rPr>
              <a:t>Behavioral disturbance is problematic</a:t>
            </a:r>
          </a:p>
          <a:p>
            <a:pPr marL="627063" lvl="1" indent="-339725">
              <a:spcBef>
                <a:spcPts val="600"/>
              </a:spcBef>
              <a:spcAft>
                <a:spcPts val="600"/>
              </a:spcAft>
              <a:buFontTx/>
              <a:buChar char="—"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Considered red, IR, and NIR lighting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options</a:t>
            </a:r>
          </a:p>
          <a:p>
            <a:pPr marL="627063" lvl="1" indent="-339725">
              <a:spcBef>
                <a:spcPts val="600"/>
              </a:spcBef>
              <a:spcAft>
                <a:spcPts val="600"/>
              </a:spcAft>
              <a:buFontTx/>
              <a:buChar char="—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Initially, pre-set duty cycle with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disturbance analysis</a:t>
            </a:r>
            <a:endParaRPr lang="en-US" sz="2200" dirty="0" smtClean="0">
              <a:solidFill>
                <a:prstClr val="black"/>
              </a:solidFill>
              <a:latin typeface="Calibri"/>
            </a:endParaRPr>
          </a:p>
          <a:p>
            <a:pPr marL="627063" lvl="1" indent="-339725">
              <a:spcBef>
                <a:spcPts val="600"/>
              </a:spcBef>
              <a:spcAft>
                <a:spcPts val="600"/>
              </a:spcAft>
              <a:buFontTx/>
              <a:buChar char="—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As behavior/interactions are better understood, progress to event-based illumination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HD:Users:paasch:Desktop:OWET Keynote 2009 9-15-09.pot</Template>
  <TotalTime>15866</TotalTime>
  <Words>810</Words>
  <Application>Microsoft Office PowerPoint</Application>
  <PresentationFormat>On-screen Show (4:3)</PresentationFormat>
  <Paragraphs>179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Northwest National Marine Renewable Energy Center (NNMREC)</dc:title>
  <dc:creator>Meleah Ashford</dc:creator>
  <cp:lastModifiedBy>Brian Polagye</cp:lastModifiedBy>
  <cp:revision>634</cp:revision>
  <cp:lastPrinted>2011-05-27T16:16:04Z</cp:lastPrinted>
  <dcterms:created xsi:type="dcterms:W3CDTF">2011-08-17T14:22:44Z</dcterms:created>
  <dcterms:modified xsi:type="dcterms:W3CDTF">2011-09-13T15:32:39Z</dcterms:modified>
</cp:coreProperties>
</file>