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17" r:id="rId2"/>
    <p:sldId id="356" r:id="rId3"/>
    <p:sldId id="355" r:id="rId4"/>
    <p:sldId id="351" r:id="rId5"/>
    <p:sldId id="357" r:id="rId6"/>
    <p:sldId id="350" r:id="rId7"/>
    <p:sldId id="358" r:id="rId8"/>
    <p:sldId id="332" r:id="rId9"/>
    <p:sldId id="340" r:id="rId10"/>
    <p:sldId id="348" r:id="rId11"/>
    <p:sldId id="347" r:id="rId12"/>
    <p:sldId id="352" r:id="rId13"/>
    <p:sldId id="349" r:id="rId14"/>
    <p:sldId id="353" r:id="rId15"/>
    <p:sldId id="354" r:id="rId16"/>
    <p:sldId id="345" r:id="rId17"/>
    <p:sldId id="360" r:id="rId18"/>
    <p:sldId id="365" r:id="rId19"/>
    <p:sldId id="326" r:id="rId20"/>
    <p:sldId id="366" r:id="rId21"/>
    <p:sldId id="361" r:id="rId22"/>
    <p:sldId id="362" r:id="rId23"/>
    <p:sldId id="363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3A1C"/>
    <a:srgbClr val="40B64B"/>
    <a:srgbClr val="006600"/>
    <a:srgbClr val="EBD23D"/>
    <a:srgbClr val="7EACF6"/>
    <a:srgbClr val="BEBEBE"/>
    <a:srgbClr val="DFDFDF"/>
    <a:srgbClr val="464646"/>
    <a:srgbClr val="FF898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7" autoAdjust="0"/>
    <p:restoredTop sz="94643" autoAdjust="0"/>
  </p:normalViewPr>
  <p:slideViewPr>
    <p:cSldViewPr>
      <p:cViewPr>
        <p:scale>
          <a:sx n="90" d="100"/>
          <a:sy n="90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5 Mpx</c:v>
                </c:pt>
                <c:pt idx="1">
                  <c:v>2 Mpx</c:v>
                </c:pt>
                <c:pt idx="2">
                  <c:v>Imaging Sonar</c:v>
                </c:pt>
                <c:pt idx="3">
                  <c:v>Hydrophone array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241.98297600000001</c:v>
                </c:pt>
                <c:pt idx="1">
                  <c:v>96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16096"/>
        <c:axId val="37413440"/>
      </c:barChart>
      <c:catAx>
        <c:axId val="1205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37413440"/>
        <c:crosses val="autoZero"/>
        <c:auto val="1"/>
        <c:lblAlgn val="ctr"/>
        <c:lblOffset val="100"/>
        <c:noMultiLvlLbl val="0"/>
      </c:catAx>
      <c:valAx>
        <c:axId val="37413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Bandwidth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5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>
          <a:latin typeface="+mj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2CA97-E781-4806-8602-BFEBBE6110E3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F7705B-D700-4162-BF03-F746F985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7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FFCE88C-9D1D-4D53-9674-9CD9A124BABA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F47CA25-526E-4326-AC4D-227D2D121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19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EFE01ED-5B45-42AA-B133-CE9467D938E6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6E9C596-5206-4CB0-A37F-437551F2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907-EC4A-4BF8-A4CB-06095C22AE40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575E-2940-4098-9DF8-8C5B1F3B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E96F-CBCF-49F9-AF39-9855D14912A1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1A65-854D-4502-BF6B-DB8E5A22A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AE5D-DCBC-44BC-9E0B-3F23952E82F1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0913-3024-4D50-86DE-D83830B09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D784-A86E-4414-B29D-EB973BCA4F4B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4989-A87D-49CA-AF45-994E4087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025F-195D-4FCD-8AC7-2D4D39EC971F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64B3-24A4-43E4-A8C7-65AF6CA1E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DEB4-C262-4B6B-9E8A-6C85081DFE54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2174-167C-4D25-9D08-A1DB8634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513C-F0BF-401B-815E-206AD7FF16FC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FDCE-B920-4D91-A911-5D89140F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88ED-19B0-4EC6-A344-08BBAA4FFEA3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933B-4F6D-493D-AA8C-ED2964446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D64AC-61B8-4E0A-BE17-75E62C40E7CB}" type="datetime1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18E4B-546D-4573-8036-3505B405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 rot="10800000">
            <a:off x="-19050" y="5816598"/>
            <a:ext cx="9180513" cy="1041401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9525" y="-7938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-7938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33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6" name="Picture 9" descr="BlockWpg.gi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6415085"/>
            <a:ext cx="565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OSU_logo.gif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2127" y="640927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6376054"/>
            <a:ext cx="990600" cy="4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atin typeface="+mj-lt"/>
              </a:rPr>
              <a:t>Developing Monitoring Capabilities for Tidal Hydrokinetic Energy Installations</a:t>
            </a:r>
            <a:endParaRPr lang="en-US" sz="38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160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4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Brian </a:t>
            </a:r>
            <a:r>
              <a:rPr lang="en-US" sz="3400" dirty="0" err="1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Polagye</a:t>
            </a:r>
            <a:endParaRPr lang="en-US" sz="28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Northwest National Marine Renewable Energy Center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University of Washington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8200" y="4495800"/>
            <a:ext cx="74676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NSF Workshop: Research at </a:t>
            </a:r>
            <a:r>
              <a:rPr lang="en-US" sz="2600" smtClean="0">
                <a:latin typeface="+mj-lt"/>
              </a:rPr>
              <a:t>the </a:t>
            </a:r>
            <a:r>
              <a:rPr lang="en-US" sz="2600" smtClean="0">
                <a:latin typeface="+mj-lt"/>
              </a:rPr>
              <a:t>Interface </a:t>
            </a:r>
            <a:r>
              <a:rPr lang="en-US" sz="2600" dirty="0" smtClean="0">
                <a:latin typeface="+mj-lt"/>
              </a:rPr>
              <a:t>of Marine/Hydrokinetic Energy and the Environment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October 6, 2011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Stereo Imaging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3" y="838200"/>
            <a:ext cx="25663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0497" y="864513"/>
            <a:ext cx="20168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500 pixels/target</a:t>
            </a:r>
          </a:p>
          <a:p>
            <a:r>
              <a:rPr lang="en-US" sz="2200" dirty="0" smtClean="0">
                <a:latin typeface="+mj-lt"/>
              </a:rPr>
              <a:t>Chinook salmon</a:t>
            </a:r>
            <a:endParaRPr lang="en-US" sz="22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8242" y="5867400"/>
            <a:ext cx="411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</a:t>
            </a:r>
            <a:r>
              <a:rPr lang="en-US" sz="1400" dirty="0" err="1" smtClean="0">
                <a:latin typeface="+mj-lt"/>
              </a:rPr>
              <a:t>Kresimir</a:t>
            </a:r>
            <a:r>
              <a:rPr lang="en-US" sz="1400" dirty="0" smtClean="0">
                <a:latin typeface="+mj-lt"/>
              </a:rPr>
              <a:t> Williams, AK Fisheries Science Center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0497" y="2209800"/>
            <a:ext cx="2148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250 pixels/target</a:t>
            </a:r>
          </a:p>
          <a:p>
            <a:r>
              <a:rPr lang="en-US" sz="2200" dirty="0" smtClean="0">
                <a:latin typeface="+mj-lt"/>
              </a:rPr>
              <a:t>Chinook salmon?</a:t>
            </a:r>
            <a:endParaRPr lang="en-US" sz="22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0497" y="3455313"/>
            <a:ext cx="1942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125 pixels/target</a:t>
            </a:r>
          </a:p>
          <a:p>
            <a:r>
              <a:rPr lang="en-US" sz="2200" dirty="0" smtClean="0">
                <a:latin typeface="+mj-lt"/>
              </a:rPr>
              <a:t>Salmon</a:t>
            </a:r>
            <a:endParaRPr lang="en-US" sz="22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0189" y="4724400"/>
            <a:ext cx="1812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62 pixels/target</a:t>
            </a:r>
          </a:p>
          <a:p>
            <a:r>
              <a:rPr lang="en-US" sz="2200" dirty="0" smtClean="0">
                <a:latin typeface="+mj-lt"/>
              </a:rPr>
              <a:t>Fish?</a:t>
            </a:r>
            <a:endParaRPr lang="en-US" sz="2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685800"/>
            <a:ext cx="3810000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Provides absolute size, position, and speed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MHK-specific issues</a:t>
            </a:r>
          </a:p>
          <a:p>
            <a:pPr marL="574675" lvl="1" indent="-287338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Long deployments (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biofouling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 corrosion)</a:t>
            </a:r>
          </a:p>
          <a:p>
            <a:pPr marL="574675" lvl="1" indent="-287338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Maintenance</a:t>
            </a:r>
          </a:p>
          <a:p>
            <a:pPr marL="574675" lvl="1" indent="-287338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Automated detection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Behavioral response to illumination is problematic</a:t>
            </a:r>
          </a:p>
          <a:p>
            <a:pPr marL="574675" lvl="1" indent="-341313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Strobes required to minimize image blur</a:t>
            </a:r>
          </a:p>
          <a:p>
            <a:pPr marL="574675" lvl="1" indent="-341313">
              <a:spcAft>
                <a:spcPts val="0"/>
              </a:spcAft>
              <a:buFont typeface="Calibri" pitchFamily="34" charset="0"/>
              <a:buChar char="—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Startle response or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avoidance possible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High Bandwidth Required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70636409"/>
              </p:ext>
            </p:extLst>
          </p:nvPr>
        </p:nvGraphicFramePr>
        <p:xfrm>
          <a:off x="762000" y="60960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68798" y="4040002"/>
            <a:ext cx="168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5 </a:t>
            </a:r>
            <a:r>
              <a:rPr lang="en-US" sz="2200" b="1" dirty="0" err="1" smtClean="0">
                <a:latin typeface="+mj-lt"/>
              </a:rPr>
              <a:t>Mpx</a:t>
            </a:r>
            <a:r>
              <a:rPr lang="en-US" sz="2200" b="1" dirty="0" smtClean="0">
                <a:latin typeface="+mj-lt"/>
              </a:rPr>
              <a:t> Stereo</a:t>
            </a:r>
            <a:endParaRPr lang="en-US" sz="2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4056" y="4040002"/>
            <a:ext cx="1679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2 </a:t>
            </a:r>
            <a:r>
              <a:rPr lang="en-US" sz="2200" b="1" dirty="0" err="1" smtClean="0">
                <a:latin typeface="+mj-lt"/>
              </a:rPr>
              <a:t>Mpx</a:t>
            </a:r>
            <a:r>
              <a:rPr lang="en-US" sz="2200" b="1" dirty="0" smtClean="0">
                <a:latin typeface="+mj-lt"/>
              </a:rPr>
              <a:t> Stereo</a:t>
            </a:r>
            <a:endParaRPr lang="en-US" sz="2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040002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Imaging Sonar</a:t>
            </a:r>
            <a:endParaRPr lang="en-US" sz="2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04000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Hydrophone Array</a:t>
            </a:r>
            <a:endParaRPr lang="en-US" sz="2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1" y="4876800"/>
            <a:ext cx="1853612" cy="98488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Target Res </a:t>
            </a:r>
            <a:r>
              <a:rPr lang="en-US" dirty="0" smtClean="0">
                <a:latin typeface="+mj-lt"/>
              </a:rPr>
              <a:t>(Juvenile salmon at 3 m)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013" y="4898065"/>
            <a:ext cx="1651587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150 pixels/target</a:t>
            </a:r>
            <a:endParaRPr lang="en-US" sz="22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68798" y="2599643"/>
            <a:ext cx="6718002" cy="0"/>
          </a:xfrm>
          <a:prstGeom prst="line">
            <a:avLst/>
          </a:prstGeom>
          <a:ln w="25400">
            <a:solidFill>
              <a:srgbClr val="D2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60003" y="2186377"/>
            <a:ext cx="288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Gigabit Ethernet Capacity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876800"/>
            <a:ext cx="1651587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100 pixels/target</a:t>
            </a:r>
            <a:endParaRPr lang="en-US" sz="2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5340" y="4835604"/>
            <a:ext cx="191386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Tetrahedral array sampling at 1 MHz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Component Selection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2991" y="4071932"/>
            <a:ext cx="36062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/>
              </a:rPr>
              <a:t>Short exposure time: </a:t>
            </a:r>
            <a:r>
              <a:rPr lang="en-US" sz="2200" dirty="0" smtClean="0">
                <a:latin typeface="+mj-lt"/>
              </a:rPr>
              <a:t>2-50 µs (</a:t>
            </a:r>
            <a:r>
              <a:rPr lang="en-US" sz="2200" dirty="0" err="1" smtClean="0">
                <a:latin typeface="+mj-lt"/>
              </a:rPr>
              <a:t>Gallager</a:t>
            </a:r>
            <a:r>
              <a:rPr lang="en-US" sz="2200" dirty="0" smtClean="0">
                <a:latin typeface="+mj-lt"/>
              </a:rPr>
              <a:t>, et al. 2004)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/>
              </a:rPr>
              <a:t>Full-spectrum illumination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/>
              </a:rPr>
              <a:t>Investigating triggering approaches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5944" y="990600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Camera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238" y="990600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Strobe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128" y="1676401"/>
            <a:ext cx="287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Allied Vision Manta G201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978" y="1676400"/>
            <a:ext cx="2230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Excelitas</a:t>
            </a:r>
            <a:r>
              <a:rPr lang="en-US" sz="2000" b="1" dirty="0" smtClean="0">
                <a:latin typeface="+mj-lt"/>
              </a:rPr>
              <a:t> MVS 5002</a:t>
            </a:r>
            <a:endParaRPr lang="en-US" sz="20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279" y="2290281"/>
            <a:ext cx="1963742" cy="22713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4717013"/>
            <a:ext cx="34165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/>
              </a:rPr>
              <a:t>2 </a:t>
            </a:r>
            <a:r>
              <a:rPr lang="en-US" sz="2200" dirty="0" err="1" smtClean="0">
                <a:latin typeface="Calibri"/>
              </a:rPr>
              <a:t>Mpx</a:t>
            </a:r>
            <a:r>
              <a:rPr lang="en-US" sz="2200" dirty="0" smtClean="0">
                <a:latin typeface="Calibri"/>
              </a:rPr>
              <a:t> resolution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/>
              </a:rPr>
              <a:t>45 degree FOV lens (in air)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Calibri"/>
              </a:rPr>
              <a:t>Flat optical port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50" y="2138066"/>
            <a:ext cx="1789789" cy="193774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System Layout</a:t>
            </a:r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721016" cy="39348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0" y="1371600"/>
            <a:ext cx="289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2 stereo camera systems</a:t>
            </a:r>
          </a:p>
          <a:p>
            <a:pPr marL="574675" lvl="1" indent="-341313">
              <a:spcBef>
                <a:spcPts val="6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Rotor interaction</a:t>
            </a:r>
          </a:p>
          <a:p>
            <a:pPr marL="574675" lvl="1" indent="-341313">
              <a:spcBef>
                <a:spcPts val="6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Taxonomic classification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 m camera-light separation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Compact frame for maintenance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372249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Compact frame concept</a:t>
            </a:r>
            <a:endParaRPr lang="en-US" sz="2000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Strobe housing</a:t>
            </a:r>
            <a:endParaRPr lang="en-US" sz="2400" b="1" dirty="0">
              <a:latin typeface="+mj-lt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762000" y="1223665"/>
            <a:ext cx="594242" cy="1367135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56242" y="1223665"/>
            <a:ext cx="1996558" cy="1062335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1035" y="4844751"/>
            <a:ext cx="21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Stereo cameras</a:t>
            </a:r>
            <a:endParaRPr lang="en-US" sz="2400" b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0"/>
          </p:cNvCxnSpPr>
          <p:nvPr/>
        </p:nvCxnSpPr>
        <p:spPr>
          <a:xfrm flipH="1" flipV="1">
            <a:off x="3276600" y="3339008"/>
            <a:ext cx="1687934" cy="150574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20567" y="2971801"/>
            <a:ext cx="843967" cy="18729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30830" y="2269048"/>
            <a:ext cx="168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Main bottle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657600" y="2499880"/>
            <a:ext cx="625129" cy="39572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9104" y="2617113"/>
            <a:ext cx="189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Power/</a:t>
            </a:r>
            <a:r>
              <a:rPr lang="en-US" sz="2200" dirty="0" err="1" smtClean="0">
                <a:latin typeface="+mj-lt"/>
              </a:rPr>
              <a:t>Comms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Biofouling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Mitigation Strategies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7" y="914400"/>
            <a:ext cx="1600200" cy="213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4600" y="914400"/>
            <a:ext cx="2190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Mechanical Wiper</a:t>
            </a:r>
          </a:p>
          <a:p>
            <a:r>
              <a:rPr lang="en-US" sz="2000" dirty="0" smtClean="0">
                <a:latin typeface="+mj-lt"/>
              </a:rPr>
              <a:t>Removal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6870" y="3376136"/>
            <a:ext cx="16065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Copper Ring</a:t>
            </a:r>
          </a:p>
          <a:p>
            <a:r>
              <a:rPr lang="en-US" sz="2000" dirty="0" smtClean="0">
                <a:latin typeface="+mj-lt"/>
              </a:rPr>
              <a:t>Biocide</a:t>
            </a:r>
            <a:endParaRPr lang="en-US" sz="2000" dirty="0">
              <a:latin typeface="+mj-lt"/>
            </a:endParaRPr>
          </a:p>
        </p:txBody>
      </p:sp>
      <p:sp>
        <p:nvSpPr>
          <p:cNvPr id="2" name="AutoShape 5" descr="imap://bpolagye@bpolagye.deskmail.washington.edu:993/fetch%3EUID%3E/Research/Post-installation%20Monitoring%3E31?part=1.2&amp;type=image/jpeg&amp;filename=PLUTO_UV_LED_arra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47" y="914400"/>
            <a:ext cx="2426586" cy="18199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43909" y="914400"/>
            <a:ext cx="14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Ultraviolet Light</a:t>
            </a:r>
          </a:p>
          <a:p>
            <a:r>
              <a:rPr lang="en-US" sz="2000" dirty="0">
                <a:latin typeface="+mj-lt"/>
              </a:rPr>
              <a:t>Biocide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21" y="5558135"/>
            <a:ext cx="775467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Even with mitigation, performance will degrade with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147" y="3280402"/>
            <a:ext cx="1524654" cy="2023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66987" y="3276600"/>
            <a:ext cx="2043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Transparent Coating</a:t>
            </a:r>
          </a:p>
          <a:p>
            <a:r>
              <a:rPr lang="en-US" sz="2000" dirty="0" smtClean="0">
                <a:latin typeface="+mj-lt"/>
              </a:rPr>
              <a:t>Reduced Adhesion</a:t>
            </a:r>
            <a:endParaRPr lang="en-US" sz="2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7" y="3356664"/>
            <a:ext cx="1854200" cy="19793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Recovery and Redeployment Concept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221462"/>
            <a:ext cx="365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Reasons for recovery: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err="1" smtClean="0">
                <a:latin typeface="+mj-lt"/>
              </a:rPr>
              <a:t>Biofouling</a:t>
            </a:r>
            <a:r>
              <a:rPr lang="en-US" sz="2200" dirty="0" smtClean="0">
                <a:latin typeface="+mj-lt"/>
              </a:rPr>
              <a:t> removal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Maintenance and repair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Additional instruments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Reorientation of cameras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Must be recovered independent of turbine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Must be reconnected to turbine power and data systems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8" y="1066800"/>
            <a:ext cx="4745779" cy="4681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128" y="5284113"/>
            <a:ext cx="20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Recovery frame</a:t>
            </a:r>
            <a:endParaRPr lang="en-US" sz="2200" b="1" dirty="0">
              <a:latin typeface="+mj-lt"/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1616635" y="4038600"/>
            <a:ext cx="1124093" cy="124551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3628" y="1151592"/>
            <a:ext cx="205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Mounting &amp; alignment infrastructure</a:t>
            </a:r>
            <a:endParaRPr lang="en-US" sz="2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8" y="5784678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Compact frame concept</a:t>
            </a:r>
            <a:endParaRPr lang="en-US" sz="2000" i="1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3645674" y="2259588"/>
            <a:ext cx="466654" cy="216001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Monitoring System Integration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43600" y="5244656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Turbine Monitoring</a:t>
            </a:r>
            <a:endParaRPr lang="en-US" sz="2000" dirty="0">
              <a:latin typeface="+mj-lt"/>
            </a:endParaRPr>
          </a:p>
        </p:txBody>
      </p:sp>
      <p:cxnSp>
        <p:nvCxnSpPr>
          <p:cNvPr id="56" name="Straight Connector 55"/>
          <p:cNvCxnSpPr>
            <a:stCxn id="55" idx="1"/>
          </p:cNvCxnSpPr>
          <p:nvPr/>
        </p:nvCxnSpPr>
        <p:spPr>
          <a:xfrm flipH="1">
            <a:off x="5331174" y="5549456"/>
            <a:ext cx="6124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390900" y="3810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Power and </a:t>
            </a:r>
            <a:r>
              <a:rPr lang="en-US" sz="2000" dirty="0" err="1" smtClean="0">
                <a:latin typeface="+mj-lt"/>
              </a:rPr>
              <a:t>Comms</a:t>
            </a:r>
            <a:r>
              <a:rPr lang="en-US" sz="2000" dirty="0" smtClean="0">
                <a:latin typeface="+mj-lt"/>
              </a:rPr>
              <a:t> Distribution</a:t>
            </a:r>
            <a:endParaRPr lang="en-US" sz="2000" dirty="0">
              <a:latin typeface="+mj-lt"/>
            </a:endParaRPr>
          </a:p>
        </p:txBody>
      </p:sp>
      <p:cxnSp>
        <p:nvCxnSpPr>
          <p:cNvPr id="70" name="Straight Connector 69"/>
          <p:cNvCxnSpPr>
            <a:stCxn id="58" idx="0"/>
            <a:endCxn id="74" idx="2"/>
          </p:cNvCxnSpPr>
          <p:nvPr/>
        </p:nvCxnSpPr>
        <p:spPr>
          <a:xfrm flipV="1">
            <a:off x="4457700" y="2514600"/>
            <a:ext cx="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390900" y="1905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Junction Bottle</a:t>
            </a:r>
            <a:endParaRPr lang="en-US" sz="2000" dirty="0">
              <a:latin typeface="+mj-lt"/>
            </a:endParaRPr>
          </a:p>
        </p:txBody>
      </p:sp>
      <p:sp>
        <p:nvSpPr>
          <p:cNvPr id="75" name="Can 74"/>
          <p:cNvSpPr/>
          <p:nvPr/>
        </p:nvSpPr>
        <p:spPr>
          <a:xfrm>
            <a:off x="1504950" y="1143000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an 75"/>
          <p:cNvSpPr/>
          <p:nvPr/>
        </p:nvSpPr>
        <p:spPr>
          <a:xfrm>
            <a:off x="2343150" y="1143000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1143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Stereo Imagers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1652870" y="20955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491070" y="20955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52600" y="2209800"/>
            <a:ext cx="16287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228600" y="3048000"/>
            <a:ext cx="3172933" cy="1066800"/>
            <a:chOff x="228600" y="3048000"/>
            <a:chExt cx="3172933" cy="1066800"/>
          </a:xfrm>
        </p:grpSpPr>
        <p:sp>
          <p:nvSpPr>
            <p:cNvPr id="59" name="Can 58"/>
            <p:cNvSpPr/>
            <p:nvPr/>
          </p:nvSpPr>
          <p:spPr>
            <a:xfrm>
              <a:off x="1524000" y="3048000"/>
              <a:ext cx="533400" cy="838200"/>
            </a:xfrm>
            <a:prstGeom prst="can">
              <a:avLst/>
            </a:prstGeom>
            <a:solidFill>
              <a:srgbClr val="40B64B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8600" y="31167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Doppler profilers</a:t>
              </a:r>
            </a:p>
          </p:txBody>
        </p:sp>
        <p:cxnSp>
          <p:nvCxnSpPr>
            <p:cNvPr id="61" name="Straight Connector 60"/>
            <p:cNvCxnSpPr>
              <a:stCxn id="59" idx="3"/>
            </p:cNvCxnSpPr>
            <p:nvPr/>
          </p:nvCxnSpPr>
          <p:spPr>
            <a:xfrm rot="5400000">
              <a:off x="1676400" y="40005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82283" y="4114800"/>
              <a:ext cx="16192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n 82"/>
            <p:cNvSpPr/>
            <p:nvPr/>
          </p:nvSpPr>
          <p:spPr>
            <a:xfrm>
              <a:off x="2362200" y="3048000"/>
              <a:ext cx="533400" cy="838200"/>
            </a:xfrm>
            <a:prstGeom prst="can">
              <a:avLst/>
            </a:prstGeom>
            <a:solidFill>
              <a:srgbClr val="40B64B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>
              <a:off x="2531878" y="40005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534025" y="1143000"/>
            <a:ext cx="2846206" cy="1088066"/>
            <a:chOff x="5534025" y="1143000"/>
            <a:chExt cx="2846206" cy="108806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5534025" y="2231065"/>
              <a:ext cx="254317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6785737" y="2116765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n 86"/>
            <p:cNvSpPr/>
            <p:nvPr/>
          </p:nvSpPr>
          <p:spPr>
            <a:xfrm>
              <a:off x="6629400" y="1164265"/>
              <a:ext cx="533400" cy="838200"/>
            </a:xfrm>
            <a:prstGeom prst="can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1200" y="1143000"/>
              <a:ext cx="129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CTDO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>
              <a:off x="7962900" y="2116766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n 90"/>
            <p:cNvSpPr/>
            <p:nvPr/>
          </p:nvSpPr>
          <p:spPr>
            <a:xfrm>
              <a:off x="7810500" y="1172990"/>
              <a:ext cx="533400" cy="838200"/>
            </a:xfrm>
            <a:prstGeom prst="ca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923031" y="1392866"/>
              <a:ext cx="45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?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83061" y="2514600"/>
            <a:ext cx="168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3A1C"/>
                </a:solidFill>
                <a:latin typeface="+mj-lt"/>
              </a:rPr>
              <a:t>ROV-mate power and fiber</a:t>
            </a:r>
            <a:endParaRPr lang="en-US" dirty="0">
              <a:solidFill>
                <a:srgbClr val="D23A1C"/>
              </a:solidFill>
              <a:latin typeface="+mj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530701" y="4114800"/>
            <a:ext cx="3081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6244359" y="4004887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n 97"/>
          <p:cNvSpPr/>
          <p:nvPr/>
        </p:nvSpPr>
        <p:spPr>
          <a:xfrm>
            <a:off x="6088022" y="3052387"/>
            <a:ext cx="533400" cy="838200"/>
          </a:xfrm>
          <a:prstGeom prst="can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29400" y="2790825"/>
            <a:ext cx="167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Hydrophone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Array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8498069" y="3991776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n 103"/>
          <p:cNvSpPr/>
          <p:nvPr/>
        </p:nvSpPr>
        <p:spPr>
          <a:xfrm>
            <a:off x="8345669" y="3048000"/>
            <a:ext cx="533400" cy="838200"/>
          </a:xfrm>
          <a:prstGeom prst="can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58200" y="326787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3657600" y="4419600"/>
            <a:ext cx="0" cy="6131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362200" y="5032757"/>
            <a:ext cx="1295400" cy="1"/>
          </a:xfrm>
          <a:prstGeom prst="line">
            <a:avLst/>
          </a:prstGeom>
          <a:ln w="254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98555" y="4806681"/>
            <a:ext cx="163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Export Cable</a:t>
            </a:r>
            <a:endParaRPr lang="en-US" sz="2200" dirty="0">
              <a:latin typeface="+mj-lt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235301" y="3048000"/>
            <a:ext cx="457200" cy="2198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235301" y="3179134"/>
            <a:ext cx="457200" cy="2198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48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Marine life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Device condition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3810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Wake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ysClr val="windowText" lastClr="000000"/>
                </a:solidFill>
                <a:latin typeface="+mj-lt"/>
              </a:rPr>
              <a:t>Inflow conditions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10250" y="1447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Water quality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3453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Marine mammal</a:t>
            </a:r>
            <a:r>
              <a:rPr lang="en-US" sz="1600" i="1" kern="0" baseline="0" dirty="0" smtClean="0">
                <a:solidFill>
                  <a:sysClr val="windowText" lastClr="000000"/>
                </a:solidFill>
                <a:latin typeface="+mj-lt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Device noise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6924" y="5207912"/>
            <a:ext cx="252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Generated power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Power for monitoring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&gt; 4 fiber optic channels</a:t>
            </a:r>
            <a:endParaRPr kumimoji="0" lang="en-US" sz="16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327630" y="4419600"/>
            <a:ext cx="0" cy="11298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5"/>
          <p:cNvSpPr>
            <a:spLocks noChangeArrowheads="1"/>
          </p:cNvSpPr>
          <p:nvPr/>
        </p:nvSpPr>
        <p:spPr bwMode="auto">
          <a:xfrm>
            <a:off x="2286000" y="1593929"/>
            <a:ext cx="4495800" cy="2749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01638" lvl="0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Overview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Cabled monitoring: Dynamic effects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074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Discussion Points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85800"/>
            <a:ext cx="7315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Study prioritization is necessary given finite resources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Appropriateness of studies may be site-specific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How much emphasis should be placed on monitoring for blade strike?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Regulatory mandates are species-specific, but this limits available monitoring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tools</a:t>
            </a:r>
            <a:endParaRPr lang="en-US" sz="2200" dirty="0" smtClean="0"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Post-installation monitoring is technically challenging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When possible, leverage dual-use infrastructure (e.g., cameras can also monitor turbine health)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How much flexibility/modularity is required?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What is the best way to assess potentially significant interactions that cannot be monitored at pilot scale?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79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Acknowledgments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4343400"/>
            <a:ext cx="6934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latin typeface="+mj-lt"/>
              </a:rPr>
              <a:t>This material is based upon work supported by the Department of Energy and Snohomish County PUD.</a:t>
            </a:r>
            <a:endParaRPr lang="en-US" sz="24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5192588"/>
            <a:ext cx="5562600" cy="751012"/>
            <a:chOff x="1600200" y="3126736"/>
            <a:chExt cx="5562600" cy="7510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3126736"/>
              <a:ext cx="272878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126736"/>
              <a:ext cx="1981200" cy="75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533400" y="1295400"/>
            <a:ext cx="777240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latin typeface="+mj-lt"/>
              </a:rPr>
              <a:t>This project leverages the expertise of many individuals:</a:t>
            </a:r>
            <a:endParaRPr lang="en-US" sz="24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8759001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University of Washington</a:t>
            </a:r>
            <a:r>
              <a:rPr lang="en-US" sz="2000" dirty="0" smtClean="0">
                <a:latin typeface="+mj-lt"/>
              </a:rPr>
              <a:t>: Jim Thomson, Sandra Parker-</a:t>
            </a:r>
            <a:r>
              <a:rPr lang="en-US" sz="2000" dirty="0" err="1" smtClean="0">
                <a:latin typeface="+mj-lt"/>
              </a:rPr>
              <a:t>Stetter</a:t>
            </a:r>
            <a:r>
              <a:rPr lang="en-US" sz="2000" dirty="0" smtClean="0">
                <a:latin typeface="+mj-lt"/>
              </a:rPr>
              <a:t>, Joe Talbert, Alex de Klerk, Keith van </a:t>
            </a:r>
            <a:r>
              <a:rPr lang="en-US" sz="2000" dirty="0" err="1" smtClean="0">
                <a:latin typeface="+mj-lt"/>
              </a:rPr>
              <a:t>Thiel</a:t>
            </a:r>
            <a:r>
              <a:rPr lang="en-US" sz="2000" dirty="0" smtClean="0">
                <a:latin typeface="+mj-lt"/>
              </a:rPr>
              <a:t>, Tim McGinnis, Randy </a:t>
            </a:r>
            <a:r>
              <a:rPr lang="en-US" sz="2000" dirty="0" err="1" smtClean="0">
                <a:latin typeface="+mj-lt"/>
              </a:rPr>
              <a:t>Sindelar</a:t>
            </a:r>
            <a:r>
              <a:rPr lang="en-US" sz="2000" dirty="0" smtClean="0">
                <a:latin typeface="+mj-lt"/>
              </a:rPr>
              <a:t>, and Nick </a:t>
            </a:r>
            <a:r>
              <a:rPr lang="en-US" sz="2000" dirty="0" err="1" smtClean="0">
                <a:latin typeface="+mj-lt"/>
              </a:rPr>
              <a:t>Stelzenmuller</a:t>
            </a:r>
            <a:endParaRPr lang="en-US" sz="2000" dirty="0" smtClean="0">
              <a:latin typeface="+mj-lt"/>
            </a:endParaRP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H.T. Harvey &amp; Associates</a:t>
            </a:r>
            <a:r>
              <a:rPr lang="en-US" sz="2000" dirty="0" smtClean="0">
                <a:latin typeface="+mj-lt"/>
              </a:rPr>
              <a:t>: Sharon Kramer and David </a:t>
            </a:r>
            <a:r>
              <a:rPr lang="en-US" sz="2000" dirty="0" err="1" smtClean="0">
                <a:latin typeface="+mj-lt"/>
              </a:rPr>
              <a:t>Zajanc</a:t>
            </a:r>
            <a:endParaRPr lang="en-US" sz="2000" dirty="0" smtClean="0">
              <a:latin typeface="+mj-lt"/>
            </a:endParaRP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Sound &amp; Sea Technology</a:t>
            </a:r>
            <a:r>
              <a:rPr lang="en-US" sz="2000" dirty="0" smtClean="0">
                <a:latin typeface="+mj-lt"/>
              </a:rPr>
              <a:t>: Larry </a:t>
            </a:r>
            <a:r>
              <a:rPr lang="en-US" sz="2000" dirty="0" err="1" smtClean="0">
                <a:latin typeface="+mj-lt"/>
              </a:rPr>
              <a:t>Armbruster</a:t>
            </a:r>
            <a:endParaRPr lang="en-US" sz="2000" dirty="0" smtClean="0">
              <a:latin typeface="+mj-lt"/>
            </a:endParaRP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Sea Mammal Research Unit, Ltd</a:t>
            </a:r>
            <a:r>
              <a:rPr lang="en-US" sz="2000" dirty="0" smtClean="0">
                <a:latin typeface="+mj-lt"/>
              </a:rPr>
              <a:t>: Dom </a:t>
            </a:r>
            <a:r>
              <a:rPr lang="en-US" sz="2000" dirty="0" err="1" smtClean="0">
                <a:latin typeface="+mj-lt"/>
              </a:rPr>
              <a:t>Tollit</a:t>
            </a:r>
            <a:r>
              <a:rPr lang="en-US" sz="2000" dirty="0" smtClean="0">
                <a:latin typeface="+mj-lt"/>
              </a:rPr>
              <a:t>, Jason Wood</a:t>
            </a: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Alaska Fisheries Science Center</a:t>
            </a:r>
            <a:r>
              <a:rPr lang="en-US" sz="2000" dirty="0" smtClean="0">
                <a:latin typeface="+mj-lt"/>
              </a:rPr>
              <a:t>: Rick </a:t>
            </a:r>
            <a:r>
              <a:rPr lang="en-US" sz="2000" dirty="0" err="1" smtClean="0">
                <a:latin typeface="+mj-lt"/>
              </a:rPr>
              <a:t>Towler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dirty="0" err="1" smtClean="0">
                <a:latin typeface="+mj-lt"/>
              </a:rPr>
              <a:t>Kresimir</a:t>
            </a:r>
            <a:r>
              <a:rPr lang="en-US" sz="2000" dirty="0" smtClean="0">
                <a:latin typeface="+mj-lt"/>
              </a:rPr>
              <a:t> Williams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2286000" y="1593929"/>
            <a:ext cx="4495800" cy="2749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01638" lvl="0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Overview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Cabled monitoring: Dynamic effects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742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5"/>
          <p:cNvSpPr>
            <a:spLocks noChangeArrowheads="1"/>
          </p:cNvSpPr>
          <p:nvPr/>
        </p:nvSpPr>
        <p:spPr bwMode="auto">
          <a:xfrm>
            <a:off x="1600200" y="1143000"/>
            <a:ext cx="5943600" cy="4124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01638" lvl="0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Overview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Cabled monitoring: Dynamic effects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Autonomous monitoring: Acoustic effects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8471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Effect of Turbine Noise on Marine Mammals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7675" y="762000"/>
            <a:ext cx="762952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Harbor porpoises are known to avoid areas with high received levels of noise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Exposures exceeding 140 dB re 1 µ Pa result in sustained avoidance (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Southall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et al. 2007)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During operation, turbine noise will increase broadband received levels to more than 140 dB re 1 µPa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Therefore, harbor porpoises (currently abundant) will display sustained avoidance of tidal turbines?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Use passenger ferry as a pre-installation source of opportunity for proxy study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Broadband source level: 170±2 dB re 1 µPa at 1 m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Similar frequency content to turbine noise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00600"/>
            <a:ext cx="1981200" cy="132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1107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Proxy Study of Harbor Porpoise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00285"/>
            <a:ext cx="49498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82975" y="4714875"/>
            <a:ext cx="1619250" cy="542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Study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3195" y="1100802"/>
            <a:ext cx="1752600" cy="542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Turbine Site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672282" y="3495239"/>
            <a:ext cx="2009768" cy="409566"/>
          </a:xfrm>
          <a:prstGeom prst="straightConnector1">
            <a:avLst/>
          </a:prstGeom>
          <a:ln w="25400">
            <a:solidFill>
              <a:srgbClr val="08509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889495" y="1643727"/>
            <a:ext cx="708395" cy="899005"/>
          </a:xfrm>
          <a:prstGeom prst="straightConnector1">
            <a:avLst/>
          </a:prstGeom>
          <a:ln w="25400">
            <a:solidFill>
              <a:srgbClr val="08509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31" y="1143000"/>
            <a:ext cx="38385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4797426"/>
            <a:ext cx="36607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-108" charset="-128"/>
              </a:rPr>
              <a:t>Closest Points of Approach by Passenger Ferry</a:t>
            </a:r>
            <a:endParaRPr lang="en-US" dirty="0">
              <a:solidFill>
                <a:schemeClr val="tx1">
                  <a:lumMod val="75000"/>
                </a:schemeClr>
              </a:solidFill>
              <a:latin typeface="+mj-lt"/>
              <a:ea typeface="ＭＳ Ｐゴシック" pitchFamily="-108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450" y="3700021"/>
            <a:ext cx="247675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H="1">
            <a:off x="3215217" y="1643727"/>
            <a:ext cx="137583" cy="458362"/>
          </a:xfrm>
          <a:prstGeom prst="straightConnector1">
            <a:avLst/>
          </a:prstGeom>
          <a:ln w="25400">
            <a:solidFill>
              <a:srgbClr val="08509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96779" y="1100801"/>
            <a:ext cx="680386" cy="542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AIS</a:t>
            </a:r>
          </a:p>
        </p:txBody>
      </p:sp>
    </p:spTree>
    <p:extLst>
      <p:ext uri="{BB962C8B-B14F-4D97-AF65-F5344CB8AC3E}">
        <p14:creationId xmlns:p14="http://schemas.microsoft.com/office/powerpoint/2010/main" val="146161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Response to Ferry – Presence/Absence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92175"/>
            <a:ext cx="7777162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3987" y="4038600"/>
            <a:ext cx="4037013" cy="11079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-108" charset="-128"/>
              </a:rPr>
              <a:t>No apparent avoidance 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-108" charset="-128"/>
              </a:rPr>
              <a:t>to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-108" charset="-128"/>
              </a:rPr>
              <a:t>140 dB (broadband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-108" charset="-128"/>
              </a:rPr>
              <a:t>) received levels</a:t>
            </a:r>
            <a:endParaRPr lang="en-US" sz="2200" dirty="0">
              <a:solidFill>
                <a:schemeClr val="tx1">
                  <a:lumMod val="75000"/>
                </a:schemeClr>
              </a:solidFill>
              <a:latin typeface="+mj-lt"/>
              <a:ea typeface="ＭＳ Ｐゴシック" pitchFamily="-108" charset="-128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+mj-lt"/>
                <a:ea typeface="ＭＳ Ｐゴシック" pitchFamily="-108" charset="-128"/>
              </a:rPr>
              <a:t>Indicator of noise habituation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875" y="1395412"/>
            <a:ext cx="262255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latin typeface="+mj-lt"/>
                <a:ea typeface="ＭＳ Ｐゴシック" pitchFamily="-108" charset="-128"/>
              </a:rPr>
              <a:t>N </a:t>
            </a:r>
            <a:r>
              <a:rPr lang="en-US" sz="1600" b="1" dirty="0">
                <a:latin typeface="+mj-lt"/>
                <a:ea typeface="ＭＳ Ｐゴシック" pitchFamily="-108" charset="-128"/>
              </a:rPr>
              <a:t>= 16</a:t>
            </a:r>
          </a:p>
          <a:p>
            <a:pPr>
              <a:defRPr/>
            </a:pPr>
            <a:r>
              <a:rPr lang="en-US" sz="1600" b="1" i="1" dirty="0">
                <a:latin typeface="+mj-lt"/>
                <a:ea typeface="ＭＳ Ｐゴシック" pitchFamily="-108" charset="-128"/>
              </a:rPr>
              <a:t>R</a:t>
            </a:r>
            <a:r>
              <a:rPr lang="en-US" sz="1600" b="1" baseline="30000" dirty="0">
                <a:latin typeface="+mj-lt"/>
                <a:ea typeface="ＭＳ Ｐゴシック" pitchFamily="-108" charset="-128"/>
              </a:rPr>
              <a:t>2</a:t>
            </a:r>
            <a:r>
              <a:rPr lang="en-US" sz="1600" b="1" dirty="0">
                <a:latin typeface="+mj-lt"/>
                <a:ea typeface="ＭＳ Ｐゴシック" pitchFamily="-108" charset="-128"/>
              </a:rPr>
              <a:t> = 0.1, </a:t>
            </a:r>
            <a:r>
              <a:rPr lang="en-US" sz="1600" b="1" i="1" dirty="0">
                <a:latin typeface="+mj-lt"/>
                <a:ea typeface="ＭＳ Ｐゴシック" pitchFamily="-108" charset="-128"/>
              </a:rPr>
              <a:t>F</a:t>
            </a:r>
            <a:r>
              <a:rPr lang="en-US" sz="1600" b="1" dirty="0">
                <a:latin typeface="+mj-lt"/>
                <a:ea typeface="ＭＳ Ｐゴシック" pitchFamily="-108" charset="-128"/>
              </a:rPr>
              <a:t> = 5.5, </a:t>
            </a:r>
            <a:r>
              <a:rPr lang="en-US" sz="1600" b="1" i="1" dirty="0">
                <a:latin typeface="+mj-lt"/>
                <a:ea typeface="ＭＳ Ｐゴシック" pitchFamily="-108" charset="-128"/>
              </a:rPr>
              <a:t>p</a:t>
            </a:r>
            <a:r>
              <a:rPr lang="en-US" sz="1600" b="1" dirty="0">
                <a:latin typeface="+mj-lt"/>
                <a:ea typeface="ＭＳ Ｐゴシック" pitchFamily="-108" charset="-128"/>
              </a:rPr>
              <a:t> = 0.02 </a:t>
            </a:r>
          </a:p>
        </p:txBody>
      </p:sp>
    </p:spTree>
    <p:extLst>
      <p:ext uri="{BB962C8B-B14F-4D97-AF65-F5344CB8AC3E}">
        <p14:creationId xmlns:p14="http://schemas.microsoft.com/office/powerpoint/2010/main" val="49161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Pilot-Scale Monitoring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77592"/>
            <a:ext cx="7315200" cy="485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Gather information about device performance </a:t>
            </a:r>
          </a:p>
          <a:p>
            <a:pPr marL="228600" lvl="0" indent="-228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Gather information about environmental interactions with </a:t>
            </a:r>
            <a:r>
              <a:rPr lang="en-US" sz="2400" b="1" i="1" dirty="0" smtClean="0">
                <a:latin typeface="Calibri"/>
              </a:rPr>
              <a:t>potentially</a:t>
            </a:r>
            <a:r>
              <a:rPr lang="en-US" sz="2400" b="1" dirty="0" smtClean="0">
                <a:latin typeface="Calibri"/>
              </a:rPr>
              <a:t> high significance at commercial scale</a:t>
            </a:r>
          </a:p>
          <a:p>
            <a:pPr marL="627063" lvl="1" indent="-339725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—"/>
            </a:pPr>
            <a:r>
              <a:rPr lang="en-US" sz="2200" dirty="0" smtClean="0">
                <a:latin typeface="+mj-lt"/>
              </a:rPr>
              <a:t>Reduce uncertainty for risk assessment frameworks</a:t>
            </a:r>
          </a:p>
          <a:p>
            <a:pPr marL="627063" lvl="1" indent="-339725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—"/>
            </a:pPr>
            <a:r>
              <a:rPr lang="en-US" sz="2200" dirty="0" smtClean="0">
                <a:latin typeface="+mj-lt"/>
              </a:rPr>
              <a:t>Basis for modifications to device design</a:t>
            </a:r>
          </a:p>
          <a:p>
            <a:pPr marL="228600" lvl="0" indent="-228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Address regulatory and stakeholder concerns</a:t>
            </a:r>
          </a:p>
          <a:p>
            <a:pPr marL="228600" lvl="0" indent="-228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Environmental monitoring principles</a:t>
            </a:r>
          </a:p>
          <a:p>
            <a:pPr marL="627063" lvl="1" indent="-339725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Monitoring should not affect environmental receptors</a:t>
            </a:r>
          </a:p>
          <a:p>
            <a:pPr marL="627063" lvl="1" indent="-339725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Monitoring should not affect device performance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627063" lvl="1" indent="-339725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Costs must be in line with other aspects of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5600" y="3764340"/>
            <a:ext cx="2286000" cy="2331660"/>
            <a:chOff x="6705600" y="3307140"/>
            <a:chExt cx="2286000" cy="2331660"/>
          </a:xfrm>
        </p:grpSpPr>
        <p:sp>
          <p:nvSpPr>
            <p:cNvPr id="162" name="TextBox 161"/>
            <p:cNvSpPr txBox="1"/>
            <p:nvPr/>
          </p:nvSpPr>
          <p:spPr>
            <a:xfrm>
              <a:off x="6705600" y="4069140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+mj-lt"/>
                </a:rPr>
                <a:t>Polagye</a:t>
              </a:r>
              <a:r>
                <a:rPr lang="en-US" sz="1600" dirty="0">
                  <a:latin typeface="+mj-lt"/>
                </a:rPr>
                <a:t>, B., B. Van Cleve, A. Copping, and K. </a:t>
              </a:r>
              <a:r>
                <a:rPr lang="en-US" sz="1600" dirty="0" err="1">
                  <a:latin typeface="+mj-lt"/>
                </a:rPr>
                <a:t>Kirkendall</a:t>
              </a:r>
              <a:r>
                <a:rPr lang="en-US" sz="1600" dirty="0">
                  <a:latin typeface="+mj-lt"/>
                </a:rPr>
                <a:t> (</a:t>
              </a:r>
              <a:r>
                <a:rPr lang="en-US" sz="1600" dirty="0" err="1">
                  <a:latin typeface="+mj-lt"/>
                </a:rPr>
                <a:t>eds</a:t>
              </a:r>
              <a:r>
                <a:rPr lang="en-US" sz="1600" dirty="0">
                  <a:latin typeface="+mj-lt"/>
                </a:rPr>
                <a:t>), (2011) Environmental effects of tidal energy </a:t>
              </a:r>
              <a:r>
                <a:rPr lang="en-US" sz="1600" dirty="0" smtClean="0">
                  <a:latin typeface="+mj-lt"/>
                </a:rPr>
                <a:t>development</a:t>
              </a:r>
              <a:r>
                <a:rPr lang="en-US" sz="1600" dirty="0">
                  <a:latin typeface="+mj-lt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05600" y="3307140"/>
              <a:ext cx="228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+mj-lt"/>
                </a:rPr>
                <a:t>Commercial-Scale Interactions</a:t>
              </a:r>
              <a:endParaRPr lang="en-US" sz="2200" b="1" dirty="0">
                <a:latin typeface="+mj-lt"/>
              </a:endParaRPr>
            </a:p>
          </p:txBody>
        </p:sp>
      </p:grpSp>
      <p:graphicFrame>
        <p:nvGraphicFramePr>
          <p:cNvPr id="163" name="Table 162"/>
          <p:cNvGraphicFramePr>
            <a:graphicFrameLocks noGrp="1"/>
          </p:cNvGraphicFramePr>
          <p:nvPr/>
        </p:nvGraphicFramePr>
        <p:xfrm>
          <a:off x="198120" y="542310"/>
          <a:ext cx="6355080" cy="564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1786163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Device presence: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Static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Device presence: Dynamic effects</a:t>
                      </a: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Chemical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Acoustic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Electromagnetic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Energy removal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Cumulative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Physical environment: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Near-field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Physical environment: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Far-field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Habitat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Invertebrates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Fish: Migratory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Fish: Resident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Marine mammals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Seabirds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Ecosystem interactions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</a:tr>
            </a:tbl>
          </a:graphicData>
        </a:graphic>
      </p:graphicFrame>
      <p:sp>
        <p:nvSpPr>
          <p:cNvPr id="164" name="Isosceles Triangle 163"/>
          <p:cNvSpPr/>
          <p:nvPr/>
        </p:nvSpPr>
        <p:spPr>
          <a:xfrm>
            <a:off x="5136851" y="5116967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Isosceles Triangle 164"/>
          <p:cNvSpPr/>
          <p:nvPr/>
        </p:nvSpPr>
        <p:spPr>
          <a:xfrm>
            <a:off x="4582541" y="553172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Isosceles Triangle 165"/>
          <p:cNvSpPr/>
          <p:nvPr/>
        </p:nvSpPr>
        <p:spPr>
          <a:xfrm>
            <a:off x="4029456" y="3007989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Isosceles Triangle 166"/>
          <p:cNvSpPr/>
          <p:nvPr/>
        </p:nvSpPr>
        <p:spPr>
          <a:xfrm>
            <a:off x="4582541" y="3007989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Isosceles Triangle 167"/>
          <p:cNvSpPr/>
          <p:nvPr/>
        </p:nvSpPr>
        <p:spPr>
          <a:xfrm>
            <a:off x="5136851" y="3007989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Isosceles Triangle 168"/>
          <p:cNvSpPr/>
          <p:nvPr/>
        </p:nvSpPr>
        <p:spPr>
          <a:xfrm>
            <a:off x="5669595" y="5116967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Isosceles Triangle 169"/>
          <p:cNvSpPr/>
          <p:nvPr/>
        </p:nvSpPr>
        <p:spPr>
          <a:xfrm>
            <a:off x="5669595" y="553172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1" name="Group 156"/>
          <p:cNvGrpSpPr/>
          <p:nvPr/>
        </p:nvGrpSpPr>
        <p:grpSpPr>
          <a:xfrm>
            <a:off x="6074898" y="4282807"/>
            <a:ext cx="402652" cy="109728"/>
            <a:chOff x="4881026" y="3183148"/>
            <a:chExt cx="402652" cy="109728"/>
          </a:xfrm>
        </p:grpSpPr>
        <p:sp>
          <p:nvSpPr>
            <p:cNvPr id="172" name="Isosceles Triangle 171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Isosceles Triangle 173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5" name="Group 163"/>
          <p:cNvGrpSpPr/>
          <p:nvPr/>
        </p:nvGrpSpPr>
        <p:grpSpPr>
          <a:xfrm>
            <a:off x="6074898" y="5116967"/>
            <a:ext cx="402652" cy="109728"/>
            <a:chOff x="4881026" y="3183148"/>
            <a:chExt cx="402652" cy="109728"/>
          </a:xfrm>
        </p:grpSpPr>
        <p:sp>
          <p:nvSpPr>
            <p:cNvPr id="176" name="Isosceles Triangle 17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Isosceles Triangle 17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9" name="Isosceles Triangle 178"/>
          <p:cNvSpPr/>
          <p:nvPr/>
        </p:nvSpPr>
        <p:spPr>
          <a:xfrm>
            <a:off x="5136851" y="2528272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Isosceles Triangle 179"/>
          <p:cNvSpPr/>
          <p:nvPr/>
        </p:nvSpPr>
        <p:spPr>
          <a:xfrm>
            <a:off x="5136851" y="553172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1" name="Group 186"/>
          <p:cNvGrpSpPr/>
          <p:nvPr/>
        </p:nvGrpSpPr>
        <p:grpSpPr>
          <a:xfrm>
            <a:off x="4990389" y="4699315"/>
            <a:ext cx="402652" cy="109728"/>
            <a:chOff x="4881026" y="3183148"/>
            <a:chExt cx="402652" cy="109728"/>
          </a:xfrm>
        </p:grpSpPr>
        <p:sp>
          <p:nvSpPr>
            <p:cNvPr id="182" name="Isosceles Triangle 181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Isosceles Triangle 182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Isosceles Triangle 183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5" name="Group 191"/>
          <p:cNvGrpSpPr/>
          <p:nvPr/>
        </p:nvGrpSpPr>
        <p:grpSpPr>
          <a:xfrm>
            <a:off x="4990389" y="4282807"/>
            <a:ext cx="402652" cy="109728"/>
            <a:chOff x="4881026" y="3183148"/>
            <a:chExt cx="402652" cy="109728"/>
          </a:xfrm>
        </p:grpSpPr>
        <p:sp>
          <p:nvSpPr>
            <p:cNvPr id="186" name="Isosceles Triangle 18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Isosceles Triangle 18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9" name="Group 217"/>
          <p:cNvGrpSpPr/>
          <p:nvPr/>
        </p:nvGrpSpPr>
        <p:grpSpPr>
          <a:xfrm>
            <a:off x="4990389" y="5920649"/>
            <a:ext cx="402652" cy="109728"/>
            <a:chOff x="4881026" y="3183148"/>
            <a:chExt cx="402652" cy="109728"/>
          </a:xfrm>
        </p:grpSpPr>
        <p:sp>
          <p:nvSpPr>
            <p:cNvPr id="190" name="Isosceles Triangle 189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Isosceles Triangle 191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3" name="Isosceles Triangle 192"/>
          <p:cNvSpPr/>
          <p:nvPr/>
        </p:nvSpPr>
        <p:spPr>
          <a:xfrm>
            <a:off x="4582541" y="2528272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/>
          <p:cNvSpPr/>
          <p:nvPr/>
        </p:nvSpPr>
        <p:spPr>
          <a:xfrm>
            <a:off x="4582541" y="345757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5" name="Group 239"/>
          <p:cNvGrpSpPr/>
          <p:nvPr/>
        </p:nvGrpSpPr>
        <p:grpSpPr>
          <a:xfrm>
            <a:off x="4436079" y="3880851"/>
            <a:ext cx="402652" cy="109728"/>
            <a:chOff x="4881026" y="3183148"/>
            <a:chExt cx="402652" cy="109728"/>
          </a:xfrm>
        </p:grpSpPr>
        <p:sp>
          <p:nvSpPr>
            <p:cNvPr id="196" name="Isosceles Triangle 19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9" name="Group 264"/>
          <p:cNvGrpSpPr/>
          <p:nvPr/>
        </p:nvGrpSpPr>
        <p:grpSpPr>
          <a:xfrm>
            <a:off x="3956225" y="4282807"/>
            <a:ext cx="256190" cy="109728"/>
            <a:chOff x="2481530" y="4560506"/>
            <a:chExt cx="256190" cy="109728"/>
          </a:xfrm>
        </p:grpSpPr>
        <p:sp>
          <p:nvSpPr>
            <p:cNvPr id="200" name="Isosceles Triangle 199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Isosceles Triangle 200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2" name="Group 267"/>
          <p:cNvGrpSpPr/>
          <p:nvPr/>
        </p:nvGrpSpPr>
        <p:grpSpPr>
          <a:xfrm>
            <a:off x="3956225" y="4699315"/>
            <a:ext cx="256190" cy="109728"/>
            <a:chOff x="2481530" y="4560506"/>
            <a:chExt cx="256190" cy="109728"/>
          </a:xfrm>
        </p:grpSpPr>
        <p:sp>
          <p:nvSpPr>
            <p:cNvPr id="203" name="Isosceles Triangle 202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Isosceles Triangle 203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5" name="Group 279"/>
          <p:cNvGrpSpPr/>
          <p:nvPr/>
        </p:nvGrpSpPr>
        <p:grpSpPr>
          <a:xfrm>
            <a:off x="3335554" y="3457575"/>
            <a:ext cx="402652" cy="109728"/>
            <a:chOff x="3229070" y="3183148"/>
            <a:chExt cx="402652" cy="109728"/>
          </a:xfrm>
        </p:grpSpPr>
        <p:sp>
          <p:nvSpPr>
            <p:cNvPr id="206" name="Isosceles Triangle 205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Isosceles Triangle 206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9" name="Group 288"/>
          <p:cNvGrpSpPr/>
          <p:nvPr/>
        </p:nvGrpSpPr>
        <p:grpSpPr>
          <a:xfrm>
            <a:off x="3335554" y="4282807"/>
            <a:ext cx="402652" cy="109728"/>
            <a:chOff x="3229070" y="3183148"/>
            <a:chExt cx="402652" cy="109728"/>
          </a:xfrm>
        </p:grpSpPr>
        <p:sp>
          <p:nvSpPr>
            <p:cNvPr id="210" name="Isosceles Triangle 209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Isosceles Triangle 211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3" name="Group 292"/>
          <p:cNvGrpSpPr/>
          <p:nvPr/>
        </p:nvGrpSpPr>
        <p:grpSpPr>
          <a:xfrm>
            <a:off x="3335554" y="4699315"/>
            <a:ext cx="402652" cy="109728"/>
            <a:chOff x="3229070" y="3183148"/>
            <a:chExt cx="402652" cy="109728"/>
          </a:xfrm>
        </p:grpSpPr>
        <p:sp>
          <p:nvSpPr>
            <p:cNvPr id="214" name="Isosceles Triangle 213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Isosceles Triangle 214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Isosceles Triangle 215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7" name="Group 296"/>
          <p:cNvGrpSpPr/>
          <p:nvPr/>
        </p:nvGrpSpPr>
        <p:grpSpPr>
          <a:xfrm>
            <a:off x="3335554" y="5116967"/>
            <a:ext cx="402652" cy="109728"/>
            <a:chOff x="3229070" y="3183148"/>
            <a:chExt cx="402652" cy="109728"/>
          </a:xfrm>
        </p:grpSpPr>
        <p:sp>
          <p:nvSpPr>
            <p:cNvPr id="218" name="Isosceles Triangle 21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Isosceles Triangle 21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Isosceles Triangle 21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1" name="Group 300"/>
          <p:cNvGrpSpPr/>
          <p:nvPr/>
        </p:nvGrpSpPr>
        <p:grpSpPr>
          <a:xfrm>
            <a:off x="3335554" y="5531725"/>
            <a:ext cx="402652" cy="109728"/>
            <a:chOff x="3229070" y="3183148"/>
            <a:chExt cx="402652" cy="109728"/>
          </a:xfrm>
        </p:grpSpPr>
        <p:sp>
          <p:nvSpPr>
            <p:cNvPr id="222" name="Isosceles Triangle 221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Isosceles Triangle 222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Isosceles Triangle 223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5" name="Group 304"/>
          <p:cNvGrpSpPr/>
          <p:nvPr/>
        </p:nvGrpSpPr>
        <p:grpSpPr>
          <a:xfrm>
            <a:off x="3408785" y="5920649"/>
            <a:ext cx="256190" cy="109728"/>
            <a:chOff x="2481530" y="4560506"/>
            <a:chExt cx="256190" cy="109728"/>
          </a:xfrm>
        </p:grpSpPr>
        <p:sp>
          <p:nvSpPr>
            <p:cNvPr id="226" name="Isosceles Triangle 225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Isosceles Triangle 226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8" name="Group 311"/>
          <p:cNvGrpSpPr/>
          <p:nvPr/>
        </p:nvGrpSpPr>
        <p:grpSpPr>
          <a:xfrm>
            <a:off x="2871676" y="3457575"/>
            <a:ext cx="256190" cy="109728"/>
            <a:chOff x="2481530" y="4560506"/>
            <a:chExt cx="256190" cy="109728"/>
          </a:xfrm>
        </p:grpSpPr>
        <p:sp>
          <p:nvSpPr>
            <p:cNvPr id="229" name="Isosceles Triangle 228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1" name="Group 314"/>
          <p:cNvGrpSpPr/>
          <p:nvPr/>
        </p:nvGrpSpPr>
        <p:grpSpPr>
          <a:xfrm>
            <a:off x="2871676" y="4282807"/>
            <a:ext cx="256190" cy="109728"/>
            <a:chOff x="2481530" y="4560506"/>
            <a:chExt cx="256190" cy="109728"/>
          </a:xfrm>
        </p:grpSpPr>
        <p:sp>
          <p:nvSpPr>
            <p:cNvPr id="232" name="Isosceles Triangle 23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Isosceles Triangle 23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4" name="Group 321"/>
          <p:cNvGrpSpPr/>
          <p:nvPr/>
        </p:nvGrpSpPr>
        <p:grpSpPr>
          <a:xfrm>
            <a:off x="2871676" y="5531725"/>
            <a:ext cx="256190" cy="109728"/>
            <a:chOff x="2481530" y="4560506"/>
            <a:chExt cx="256190" cy="109728"/>
          </a:xfrm>
        </p:grpSpPr>
        <p:sp>
          <p:nvSpPr>
            <p:cNvPr id="235" name="Isosceles Triangle 23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Isosceles Triangle 23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7" name="Group 324"/>
          <p:cNvGrpSpPr/>
          <p:nvPr/>
        </p:nvGrpSpPr>
        <p:grpSpPr>
          <a:xfrm>
            <a:off x="2871676" y="5920649"/>
            <a:ext cx="256190" cy="109728"/>
            <a:chOff x="2481530" y="4560506"/>
            <a:chExt cx="256190" cy="109728"/>
          </a:xfrm>
        </p:grpSpPr>
        <p:sp>
          <p:nvSpPr>
            <p:cNvPr id="238" name="Isosceles Triangle 237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Isosceles Triangle 238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0" name="Group 328"/>
          <p:cNvGrpSpPr/>
          <p:nvPr/>
        </p:nvGrpSpPr>
        <p:grpSpPr>
          <a:xfrm>
            <a:off x="4990389" y="3880851"/>
            <a:ext cx="402652" cy="109728"/>
            <a:chOff x="4881026" y="3183148"/>
            <a:chExt cx="402652" cy="109728"/>
          </a:xfrm>
        </p:grpSpPr>
        <p:sp>
          <p:nvSpPr>
            <p:cNvPr id="241" name="Isosceles Triangle 240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Isosceles Triangle 241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Isosceles Triangle 242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333"/>
          <p:cNvGrpSpPr/>
          <p:nvPr/>
        </p:nvGrpSpPr>
        <p:grpSpPr>
          <a:xfrm>
            <a:off x="6074898" y="3457575"/>
            <a:ext cx="402652" cy="109728"/>
            <a:chOff x="4881026" y="3183148"/>
            <a:chExt cx="402652" cy="109728"/>
          </a:xfrm>
        </p:grpSpPr>
        <p:sp>
          <p:nvSpPr>
            <p:cNvPr id="245" name="Isosceles Triangle 244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Isosceles Triangle 245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Isosceles Triangle 246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8" name="Group 337"/>
          <p:cNvGrpSpPr/>
          <p:nvPr/>
        </p:nvGrpSpPr>
        <p:grpSpPr>
          <a:xfrm>
            <a:off x="6074898" y="3880851"/>
            <a:ext cx="402652" cy="109728"/>
            <a:chOff x="4881026" y="3183148"/>
            <a:chExt cx="402652" cy="109728"/>
          </a:xfrm>
        </p:grpSpPr>
        <p:sp>
          <p:nvSpPr>
            <p:cNvPr id="249" name="Isosceles Triangle 248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Isosceles Triangle 249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Isosceles Triangle 250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341"/>
          <p:cNvGrpSpPr/>
          <p:nvPr/>
        </p:nvGrpSpPr>
        <p:grpSpPr>
          <a:xfrm>
            <a:off x="3956225" y="3457575"/>
            <a:ext cx="256190" cy="109728"/>
            <a:chOff x="2481530" y="4560506"/>
            <a:chExt cx="256190" cy="109728"/>
          </a:xfrm>
        </p:grpSpPr>
        <p:sp>
          <p:nvSpPr>
            <p:cNvPr id="253" name="Isosceles Triangle 252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Isosceles Triangle 253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5" name="Group 345"/>
          <p:cNvGrpSpPr/>
          <p:nvPr/>
        </p:nvGrpSpPr>
        <p:grpSpPr>
          <a:xfrm>
            <a:off x="3956225" y="5116967"/>
            <a:ext cx="256190" cy="109728"/>
            <a:chOff x="2481530" y="4560506"/>
            <a:chExt cx="256190" cy="109728"/>
          </a:xfrm>
        </p:grpSpPr>
        <p:sp>
          <p:nvSpPr>
            <p:cNvPr id="256" name="Isosceles Triangle 255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Isosceles Triangle 256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8" name="Group 348"/>
          <p:cNvGrpSpPr/>
          <p:nvPr/>
        </p:nvGrpSpPr>
        <p:grpSpPr>
          <a:xfrm>
            <a:off x="3956225" y="5531725"/>
            <a:ext cx="256190" cy="109728"/>
            <a:chOff x="2481530" y="4560506"/>
            <a:chExt cx="256190" cy="109728"/>
          </a:xfrm>
        </p:grpSpPr>
        <p:sp>
          <p:nvSpPr>
            <p:cNvPr id="259" name="Isosceles Triangle 258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Isosceles Triangle 259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1" name="Group 351"/>
          <p:cNvGrpSpPr/>
          <p:nvPr/>
        </p:nvGrpSpPr>
        <p:grpSpPr>
          <a:xfrm>
            <a:off x="3956225" y="5920649"/>
            <a:ext cx="256190" cy="109728"/>
            <a:chOff x="2481530" y="4560506"/>
            <a:chExt cx="256190" cy="109728"/>
          </a:xfrm>
        </p:grpSpPr>
        <p:sp>
          <p:nvSpPr>
            <p:cNvPr id="262" name="Isosceles Triangle 26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Isosceles Triangle 26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4" name="Group 354"/>
          <p:cNvGrpSpPr/>
          <p:nvPr/>
        </p:nvGrpSpPr>
        <p:grpSpPr>
          <a:xfrm>
            <a:off x="3408785" y="2528272"/>
            <a:ext cx="256190" cy="109728"/>
            <a:chOff x="2481530" y="4560506"/>
            <a:chExt cx="256190" cy="109728"/>
          </a:xfrm>
        </p:grpSpPr>
        <p:sp>
          <p:nvSpPr>
            <p:cNvPr id="265" name="Isosceles Triangle 26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Isosceles Triangle 26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7" name="Group 279"/>
          <p:cNvGrpSpPr/>
          <p:nvPr/>
        </p:nvGrpSpPr>
        <p:grpSpPr>
          <a:xfrm>
            <a:off x="2798445" y="2528272"/>
            <a:ext cx="402652" cy="109728"/>
            <a:chOff x="3229070" y="3183148"/>
            <a:chExt cx="402652" cy="109728"/>
          </a:xfrm>
        </p:grpSpPr>
        <p:sp>
          <p:nvSpPr>
            <p:cNvPr id="268" name="Isosceles Triangle 26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Isosceles Triangle 26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Isosceles Triangle 26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1" name="Group 311"/>
          <p:cNvGrpSpPr/>
          <p:nvPr/>
        </p:nvGrpSpPr>
        <p:grpSpPr>
          <a:xfrm>
            <a:off x="2871676" y="3007989"/>
            <a:ext cx="256190" cy="109728"/>
            <a:chOff x="2481530" y="4560506"/>
            <a:chExt cx="256190" cy="109728"/>
          </a:xfrm>
        </p:grpSpPr>
        <p:sp>
          <p:nvSpPr>
            <p:cNvPr id="272" name="Isosceles Triangle 27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Isosceles Triangle 27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4" name="Group 314"/>
          <p:cNvGrpSpPr/>
          <p:nvPr/>
        </p:nvGrpSpPr>
        <p:grpSpPr>
          <a:xfrm>
            <a:off x="2871676" y="4699315"/>
            <a:ext cx="256190" cy="109728"/>
            <a:chOff x="2481530" y="4560506"/>
            <a:chExt cx="256190" cy="109728"/>
          </a:xfrm>
        </p:grpSpPr>
        <p:sp>
          <p:nvSpPr>
            <p:cNvPr id="275" name="Isosceles Triangle 27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Isosceles Triangle 27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7" name="Group 296"/>
          <p:cNvGrpSpPr/>
          <p:nvPr/>
        </p:nvGrpSpPr>
        <p:grpSpPr>
          <a:xfrm>
            <a:off x="2798445" y="5116967"/>
            <a:ext cx="402652" cy="109728"/>
            <a:chOff x="3229070" y="3183148"/>
            <a:chExt cx="402652" cy="109728"/>
          </a:xfrm>
        </p:grpSpPr>
        <p:sp>
          <p:nvSpPr>
            <p:cNvPr id="278" name="Isosceles Triangle 27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Isosceles Triangle 27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Isosceles Triangle 27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1" name="Group 311"/>
          <p:cNvGrpSpPr/>
          <p:nvPr/>
        </p:nvGrpSpPr>
        <p:grpSpPr>
          <a:xfrm>
            <a:off x="2871676" y="3880851"/>
            <a:ext cx="256190" cy="109728"/>
            <a:chOff x="2481530" y="4560506"/>
            <a:chExt cx="256190" cy="109728"/>
          </a:xfrm>
        </p:grpSpPr>
        <p:sp>
          <p:nvSpPr>
            <p:cNvPr id="282" name="Isosceles Triangle 28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Isosceles Triangle 28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4" name="Group 354"/>
          <p:cNvGrpSpPr/>
          <p:nvPr/>
        </p:nvGrpSpPr>
        <p:grpSpPr>
          <a:xfrm>
            <a:off x="3408785" y="3007989"/>
            <a:ext cx="256190" cy="109728"/>
            <a:chOff x="2481530" y="4560506"/>
            <a:chExt cx="256190" cy="109728"/>
          </a:xfrm>
        </p:grpSpPr>
        <p:sp>
          <p:nvSpPr>
            <p:cNvPr id="285" name="Isosceles Triangle 28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Isosceles Triangle 28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7" name="Group 341"/>
          <p:cNvGrpSpPr/>
          <p:nvPr/>
        </p:nvGrpSpPr>
        <p:grpSpPr>
          <a:xfrm>
            <a:off x="3408785" y="3880851"/>
            <a:ext cx="256190" cy="109728"/>
            <a:chOff x="2481530" y="4560506"/>
            <a:chExt cx="256190" cy="109728"/>
          </a:xfrm>
        </p:grpSpPr>
        <p:sp>
          <p:nvSpPr>
            <p:cNvPr id="288" name="Isosceles Triangle 287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0" name="Group 279"/>
          <p:cNvGrpSpPr/>
          <p:nvPr/>
        </p:nvGrpSpPr>
        <p:grpSpPr>
          <a:xfrm>
            <a:off x="3882994" y="2528272"/>
            <a:ext cx="402652" cy="109728"/>
            <a:chOff x="3229070" y="3183148"/>
            <a:chExt cx="402652" cy="109728"/>
          </a:xfrm>
        </p:grpSpPr>
        <p:sp>
          <p:nvSpPr>
            <p:cNvPr id="291" name="Isosceles Triangle 290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Isosceles Triangle 291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Isosceles Triangle 292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4" name="Group 341"/>
          <p:cNvGrpSpPr/>
          <p:nvPr/>
        </p:nvGrpSpPr>
        <p:grpSpPr>
          <a:xfrm>
            <a:off x="3956225" y="3880851"/>
            <a:ext cx="256190" cy="109728"/>
            <a:chOff x="2481530" y="4560506"/>
            <a:chExt cx="256190" cy="109728"/>
          </a:xfrm>
        </p:grpSpPr>
        <p:sp>
          <p:nvSpPr>
            <p:cNvPr id="295" name="Isosceles Triangle 29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Isosceles Triangle 29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7" name="Group 239"/>
          <p:cNvGrpSpPr/>
          <p:nvPr/>
        </p:nvGrpSpPr>
        <p:grpSpPr>
          <a:xfrm>
            <a:off x="4436079" y="4282807"/>
            <a:ext cx="402652" cy="109728"/>
            <a:chOff x="4881026" y="3183148"/>
            <a:chExt cx="402652" cy="109728"/>
          </a:xfrm>
        </p:grpSpPr>
        <p:sp>
          <p:nvSpPr>
            <p:cNvPr id="298" name="Isosceles Triangle 297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Isosceles Triangle 298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Isosceles Triangle 299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1" name="Group 239"/>
          <p:cNvGrpSpPr/>
          <p:nvPr/>
        </p:nvGrpSpPr>
        <p:grpSpPr>
          <a:xfrm>
            <a:off x="4436079" y="4699315"/>
            <a:ext cx="402652" cy="109728"/>
            <a:chOff x="4881026" y="3183148"/>
            <a:chExt cx="402652" cy="109728"/>
          </a:xfrm>
        </p:grpSpPr>
        <p:sp>
          <p:nvSpPr>
            <p:cNvPr id="302" name="Isosceles Triangle 301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Isosceles Triangle 302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Isosceles Triangle 303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5" name="Group 239"/>
          <p:cNvGrpSpPr/>
          <p:nvPr/>
        </p:nvGrpSpPr>
        <p:grpSpPr>
          <a:xfrm>
            <a:off x="4436079" y="5116967"/>
            <a:ext cx="402652" cy="109728"/>
            <a:chOff x="4881026" y="3183148"/>
            <a:chExt cx="402652" cy="109728"/>
          </a:xfrm>
        </p:grpSpPr>
        <p:sp>
          <p:nvSpPr>
            <p:cNvPr id="306" name="Isosceles Triangle 30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Isosceles Triangle 30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Isosceles Triangle 30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9" name="Group 341"/>
          <p:cNvGrpSpPr/>
          <p:nvPr/>
        </p:nvGrpSpPr>
        <p:grpSpPr>
          <a:xfrm>
            <a:off x="5063620" y="3457575"/>
            <a:ext cx="256190" cy="109728"/>
            <a:chOff x="2481530" y="4560506"/>
            <a:chExt cx="256190" cy="109728"/>
          </a:xfrm>
        </p:grpSpPr>
        <p:sp>
          <p:nvSpPr>
            <p:cNvPr id="310" name="Isosceles Triangle 309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Isosceles Triangle 310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279"/>
          <p:cNvGrpSpPr/>
          <p:nvPr/>
        </p:nvGrpSpPr>
        <p:grpSpPr>
          <a:xfrm>
            <a:off x="5523133" y="2528272"/>
            <a:ext cx="402652" cy="109728"/>
            <a:chOff x="3229070" y="3183148"/>
            <a:chExt cx="402652" cy="109728"/>
          </a:xfrm>
        </p:grpSpPr>
        <p:sp>
          <p:nvSpPr>
            <p:cNvPr id="313" name="Isosceles Triangle 312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Isosceles Triangle 313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Isosceles Triangle 314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279"/>
          <p:cNvGrpSpPr/>
          <p:nvPr/>
        </p:nvGrpSpPr>
        <p:grpSpPr>
          <a:xfrm>
            <a:off x="5523133" y="3007989"/>
            <a:ext cx="402652" cy="109728"/>
            <a:chOff x="3229070" y="3183148"/>
            <a:chExt cx="402652" cy="109728"/>
          </a:xfrm>
        </p:grpSpPr>
        <p:sp>
          <p:nvSpPr>
            <p:cNvPr id="317" name="Isosceles Triangle 316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Isosceles Triangle 317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Isosceles Triangle 318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0" name="Group 279"/>
          <p:cNvGrpSpPr/>
          <p:nvPr/>
        </p:nvGrpSpPr>
        <p:grpSpPr>
          <a:xfrm>
            <a:off x="5523133" y="3457575"/>
            <a:ext cx="402652" cy="109728"/>
            <a:chOff x="3229070" y="3183148"/>
            <a:chExt cx="402652" cy="109728"/>
          </a:xfrm>
        </p:grpSpPr>
        <p:sp>
          <p:nvSpPr>
            <p:cNvPr id="321" name="Isosceles Triangle 320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Isosceles Triangle 321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Isosceles Triangle 322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4" name="Group 279"/>
          <p:cNvGrpSpPr/>
          <p:nvPr/>
        </p:nvGrpSpPr>
        <p:grpSpPr>
          <a:xfrm>
            <a:off x="5523133" y="3880851"/>
            <a:ext cx="402652" cy="109728"/>
            <a:chOff x="3229070" y="3183148"/>
            <a:chExt cx="402652" cy="109728"/>
          </a:xfrm>
        </p:grpSpPr>
        <p:sp>
          <p:nvSpPr>
            <p:cNvPr id="325" name="Isosceles Triangle 324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Isosceles Triangle 325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Isosceles Triangle 326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279"/>
          <p:cNvGrpSpPr/>
          <p:nvPr/>
        </p:nvGrpSpPr>
        <p:grpSpPr>
          <a:xfrm>
            <a:off x="5523133" y="4282807"/>
            <a:ext cx="402652" cy="109728"/>
            <a:chOff x="3229070" y="3183148"/>
            <a:chExt cx="402652" cy="109728"/>
          </a:xfrm>
        </p:grpSpPr>
        <p:sp>
          <p:nvSpPr>
            <p:cNvPr id="329" name="Isosceles Triangle 328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Isosceles Triangle 329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Isosceles Triangle 330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2" name="Group 279"/>
          <p:cNvGrpSpPr/>
          <p:nvPr/>
        </p:nvGrpSpPr>
        <p:grpSpPr>
          <a:xfrm>
            <a:off x="5523133" y="4699315"/>
            <a:ext cx="402652" cy="109728"/>
            <a:chOff x="3229070" y="3183148"/>
            <a:chExt cx="402652" cy="109728"/>
          </a:xfrm>
        </p:grpSpPr>
        <p:sp>
          <p:nvSpPr>
            <p:cNvPr id="333" name="Isosceles Triangle 332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Isosceles Triangle 333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Isosceles Triangle 334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6" name="Group 279"/>
          <p:cNvGrpSpPr/>
          <p:nvPr/>
        </p:nvGrpSpPr>
        <p:grpSpPr>
          <a:xfrm>
            <a:off x="5523133" y="5920649"/>
            <a:ext cx="402652" cy="109728"/>
            <a:chOff x="3229070" y="3183148"/>
            <a:chExt cx="402652" cy="109728"/>
          </a:xfrm>
        </p:grpSpPr>
        <p:sp>
          <p:nvSpPr>
            <p:cNvPr id="337" name="Isosceles Triangle 336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Isosceles Triangle 337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Isosceles Triangle 338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279"/>
          <p:cNvGrpSpPr/>
          <p:nvPr/>
        </p:nvGrpSpPr>
        <p:grpSpPr>
          <a:xfrm>
            <a:off x="6074898" y="2528272"/>
            <a:ext cx="402652" cy="109728"/>
            <a:chOff x="3229070" y="3183148"/>
            <a:chExt cx="402652" cy="109728"/>
          </a:xfrm>
        </p:grpSpPr>
        <p:sp>
          <p:nvSpPr>
            <p:cNvPr id="341" name="Isosceles Triangle 340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Isosceles Triangle 341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Isosceles Triangle 342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4" name="Group 279"/>
          <p:cNvGrpSpPr/>
          <p:nvPr/>
        </p:nvGrpSpPr>
        <p:grpSpPr>
          <a:xfrm>
            <a:off x="6074898" y="3007989"/>
            <a:ext cx="402652" cy="109728"/>
            <a:chOff x="3229070" y="3183148"/>
            <a:chExt cx="402652" cy="109728"/>
          </a:xfrm>
        </p:grpSpPr>
        <p:sp>
          <p:nvSpPr>
            <p:cNvPr id="345" name="Isosceles Triangle 344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Isosceles Triangle 345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Isosceles Triangle 346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8" name="Group 156"/>
          <p:cNvGrpSpPr/>
          <p:nvPr/>
        </p:nvGrpSpPr>
        <p:grpSpPr>
          <a:xfrm>
            <a:off x="6074898" y="4699315"/>
            <a:ext cx="402652" cy="109728"/>
            <a:chOff x="4881026" y="3183148"/>
            <a:chExt cx="402652" cy="109728"/>
          </a:xfrm>
        </p:grpSpPr>
        <p:sp>
          <p:nvSpPr>
            <p:cNvPr id="349" name="Isosceles Triangle 348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Isosceles Triangle 349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Isosceles Triangle 350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163"/>
          <p:cNvGrpSpPr/>
          <p:nvPr/>
        </p:nvGrpSpPr>
        <p:grpSpPr>
          <a:xfrm>
            <a:off x="6074898" y="5531725"/>
            <a:ext cx="402652" cy="109728"/>
            <a:chOff x="4881026" y="3183148"/>
            <a:chExt cx="402652" cy="109728"/>
          </a:xfrm>
        </p:grpSpPr>
        <p:sp>
          <p:nvSpPr>
            <p:cNvPr id="353" name="Isosceles Triangle 352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Isosceles Triangle 353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Isosceles Triangle 354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6" name="Group 163"/>
          <p:cNvGrpSpPr/>
          <p:nvPr/>
        </p:nvGrpSpPr>
        <p:grpSpPr>
          <a:xfrm>
            <a:off x="6074898" y="5920649"/>
            <a:ext cx="402652" cy="109728"/>
            <a:chOff x="4881026" y="3183148"/>
            <a:chExt cx="402652" cy="109728"/>
          </a:xfrm>
        </p:grpSpPr>
        <p:sp>
          <p:nvSpPr>
            <p:cNvPr id="357" name="Isosceles Triangle 356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Isosceles Triangle 357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Isosceles Triangle 358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0" name="Group 351"/>
          <p:cNvGrpSpPr/>
          <p:nvPr/>
        </p:nvGrpSpPr>
        <p:grpSpPr>
          <a:xfrm>
            <a:off x="4509310" y="5920649"/>
            <a:ext cx="256190" cy="109728"/>
            <a:chOff x="2481530" y="4560506"/>
            <a:chExt cx="256190" cy="109728"/>
          </a:xfrm>
        </p:grpSpPr>
        <p:sp>
          <p:nvSpPr>
            <p:cNvPr id="361" name="Isosceles Triangle 360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Isosceles Triangle 361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Pilot-Scale Monitoring Priorities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1435" y="2340934"/>
            <a:ext cx="551765" cy="38404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14464" y="1143000"/>
            <a:ext cx="236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3A1C"/>
                </a:solidFill>
                <a:latin typeface="+mj-lt"/>
              </a:rPr>
              <a:t>Need to understand stressor-receptor interactions first</a:t>
            </a:r>
            <a:endParaRPr lang="en-US" dirty="0">
              <a:solidFill>
                <a:srgbClr val="D23A1C"/>
              </a:solidFill>
              <a:latin typeface="+mj-lt"/>
            </a:endParaRPr>
          </a:p>
        </p:txBody>
      </p:sp>
      <p:sp>
        <p:nvSpPr>
          <p:cNvPr id="368" name="Rectangle 367"/>
          <p:cNvSpPr/>
          <p:nvPr/>
        </p:nvSpPr>
        <p:spPr>
          <a:xfrm rot="5400000">
            <a:off x="4149707" y="4340321"/>
            <a:ext cx="437554" cy="32659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5448576" y="3294888"/>
            <a:ext cx="551765" cy="245675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/>
          <p:cNvSpPr txBox="1"/>
          <p:nvPr/>
        </p:nvSpPr>
        <p:spPr>
          <a:xfrm>
            <a:off x="6714464" y="2066330"/>
            <a:ext cx="236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3A1C"/>
                </a:solidFill>
                <a:latin typeface="+mj-lt"/>
              </a:rPr>
              <a:t>Immeasurably small at pilot-scale</a:t>
            </a:r>
            <a:endParaRPr lang="en-US" dirty="0">
              <a:solidFill>
                <a:srgbClr val="D23A1C"/>
              </a:solidFill>
              <a:latin typeface="+mj-lt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4897465" y="3294889"/>
            <a:ext cx="551765" cy="24567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TextBox 371"/>
          <p:cNvSpPr txBox="1"/>
          <p:nvPr/>
        </p:nvSpPr>
        <p:spPr>
          <a:xfrm>
            <a:off x="6714464" y="2782669"/>
            <a:ext cx="236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3A1C"/>
                </a:solidFill>
                <a:latin typeface="+mj-lt"/>
              </a:rPr>
              <a:t>Small signal-to-noise ratio at pilot scale</a:t>
            </a:r>
            <a:endParaRPr lang="en-US" dirty="0">
              <a:solidFill>
                <a:srgbClr val="D23A1C"/>
              </a:solidFill>
              <a:latin typeface="+mj-lt"/>
            </a:endParaRPr>
          </a:p>
        </p:txBody>
      </p:sp>
      <p:sp>
        <p:nvSpPr>
          <p:cNvPr id="373" name="Rectangle 372"/>
          <p:cNvSpPr/>
          <p:nvPr/>
        </p:nvSpPr>
        <p:spPr>
          <a:xfrm rot="5400000">
            <a:off x="4121434" y="1428765"/>
            <a:ext cx="484632" cy="32659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5445629" y="2284059"/>
            <a:ext cx="551765" cy="5353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4896811" y="2340934"/>
            <a:ext cx="551765" cy="480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3816719" y="2342932"/>
            <a:ext cx="551765" cy="480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3804379" y="3295303"/>
            <a:ext cx="551765" cy="24567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68" grpId="0" animBg="1"/>
      <p:bldP spid="369" grpId="0" animBg="1"/>
      <p:bldP spid="370" grpId="0"/>
      <p:bldP spid="371" grpId="0" animBg="1"/>
      <p:bldP spid="372" grpId="0"/>
      <p:bldP spid="373" grpId="0" animBg="1"/>
      <p:bldP spid="374" grpId="0" animBg="1"/>
      <p:bldP spid="375" grpId="0" animBg="1"/>
      <p:bldP spid="376" grpId="0" animBg="1"/>
      <p:bldP spid="3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hy_NPW.png"/>
          <p:cNvPicPr>
            <a:picLocks noChangeAspect="1"/>
          </p:cNvPicPr>
          <p:nvPr/>
        </p:nvPicPr>
        <p:blipFill>
          <a:blip r:embed="rId2"/>
          <a:srcRect r="25923"/>
          <a:stretch>
            <a:fillRect/>
          </a:stretch>
        </p:blipFill>
        <p:spPr>
          <a:xfrm>
            <a:off x="76200" y="1314924"/>
            <a:ext cx="2798256" cy="44000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1752598" y="3448524"/>
            <a:ext cx="1524002" cy="762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Site 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13" y="2915124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thy_ai_tripods.png"/>
          <p:cNvPicPr>
            <a:picLocks noChangeAspect="1"/>
          </p:cNvPicPr>
          <p:nvPr/>
        </p:nvPicPr>
        <p:blipFill>
          <a:blip r:embed="rId3"/>
          <a:srcRect l="23646" r="3378"/>
          <a:stretch>
            <a:fillRect/>
          </a:stretch>
        </p:blipFill>
        <p:spPr>
          <a:xfrm>
            <a:off x="2878041" y="2229324"/>
            <a:ext cx="2533276" cy="276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4844724"/>
            <a:ext cx="2667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33602" y="2534124"/>
            <a:ext cx="761998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74456" y="2537458"/>
            <a:ext cx="2611944" cy="20786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379689" y="2631563"/>
            <a:ext cx="1066802" cy="4147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1695924"/>
            <a:ext cx="259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Proposed Turbines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1" y="1295400"/>
            <a:ext cx="3352800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3.5 m/s peak currents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Well-mixed water column</a:t>
            </a:r>
          </a:p>
          <a:p>
            <a:pPr marL="285750" lvl="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Low turbidity (&lt; 1 NTU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200" dirty="0" smtClean="0">
              <a:latin typeface="+mj-lt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Scoured seabed: cobbles over consolidated sediment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Several runs of migratory fish (</a:t>
            </a:r>
            <a:r>
              <a:rPr lang="en-US" sz="2200" dirty="0" err="1" smtClean="0">
                <a:latin typeface="+mj-lt"/>
              </a:rPr>
              <a:t>anadromous</a:t>
            </a:r>
            <a:r>
              <a:rPr lang="en-US" sz="2200" dirty="0" smtClean="0">
                <a:latin typeface="+mj-lt"/>
              </a:rPr>
              <a:t>, e.g. salmon)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Marine mammals (cetaceans, </a:t>
            </a:r>
            <a:r>
              <a:rPr lang="en-US" sz="2200" dirty="0" err="1" smtClean="0">
                <a:latin typeface="+mj-lt"/>
              </a:rPr>
              <a:t>pinnipeds</a:t>
            </a:r>
            <a:r>
              <a:rPr lang="en-US" sz="2200" dirty="0" smtClean="0">
                <a:latin typeface="+mj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1060524"/>
            <a:ext cx="4690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Northern Admiralty Inlet, Puget Sound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80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Project Overview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9011" y="2874273"/>
            <a:ext cx="3773987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2 </a:t>
            </a:r>
            <a:r>
              <a:rPr lang="en-US" sz="2200" dirty="0">
                <a:latin typeface="+mj-lt"/>
              </a:rPr>
              <a:t>x 6 m </a:t>
            </a:r>
            <a:r>
              <a:rPr lang="en-US" sz="2200" dirty="0" smtClean="0">
                <a:latin typeface="+mj-lt"/>
              </a:rPr>
              <a:t>turbines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250 kW peak power generation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Gravity foundation</a:t>
            </a:r>
          </a:p>
          <a:p>
            <a:pPr marL="285750" lvl="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55 m deployment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depth</a:t>
            </a:r>
            <a:endParaRPr lang="en-US" sz="2200" dirty="0" smtClean="0">
              <a:latin typeface="+mj-lt"/>
            </a:endParaRPr>
          </a:p>
          <a:p>
            <a:pPr marL="285750" lvl="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Cable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shore</a:t>
            </a:r>
            <a:endParaRPr lang="en-US" sz="2200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3-5 year deployment, with maintenance every 1-2 years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1295400"/>
            <a:ext cx="31130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+mj-lt"/>
              </a:rPr>
              <a:t>OpenHydro</a:t>
            </a:r>
            <a:r>
              <a:rPr lang="en-US" sz="2200" b="1" dirty="0" smtClean="0">
                <a:latin typeface="+mj-lt"/>
              </a:rPr>
              <a:t> Tidal Turbine</a:t>
            </a:r>
            <a:endParaRPr lang="en-US" sz="22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990600"/>
            <a:ext cx="404790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latin typeface="+mj-lt"/>
              </a:rPr>
              <a:t>Site Developer: </a:t>
            </a:r>
            <a:r>
              <a:rPr lang="en-US" sz="2200" b="1" dirty="0" smtClean="0">
                <a:latin typeface="+mj-lt"/>
              </a:rPr>
              <a:t>Snohomish PUD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+mj-lt"/>
              </a:rPr>
              <a:t>Technology Provider: </a:t>
            </a:r>
            <a:r>
              <a:rPr lang="en-US" sz="2200" b="1" dirty="0" err="1" smtClean="0">
                <a:latin typeface="+mj-lt"/>
              </a:rPr>
              <a:t>OpenHydro</a:t>
            </a:r>
            <a:endParaRPr lang="en-US" sz="2200" b="1" dirty="0" smtClean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1734708"/>
            <a:ext cx="4267200" cy="3654634"/>
            <a:chOff x="152400" y="2372548"/>
            <a:chExt cx="4267200" cy="365463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2372548"/>
              <a:ext cx="4267200" cy="3266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1259894" y="5657850"/>
              <a:ext cx="201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Source: </a:t>
              </a:r>
              <a:r>
                <a:rPr lang="en-US" dirty="0" err="1" smtClean="0">
                  <a:latin typeface="+mj-lt"/>
                </a:rPr>
                <a:t>OpenHydro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003" y="2133600"/>
            <a:ext cx="1293027" cy="39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75052"/>
            <a:ext cx="1350461" cy="5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2286000" y="1593929"/>
            <a:ext cx="4495800" cy="2749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01638" lvl="0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Overview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Cabled monitoring: Dynamic effects</a:t>
            </a:r>
          </a:p>
          <a:p>
            <a:pPr marL="401638" indent="-401638">
              <a:spcAft>
                <a:spcPts val="1600"/>
              </a:spcAft>
              <a:buFont typeface="Wingdings" pitchFamily="2" charset="2"/>
              <a:buChar char="§"/>
            </a:pPr>
            <a:r>
              <a:rPr lang="en-US" sz="3800" dirty="0" smtClean="0">
                <a:solidFill>
                  <a:srgbClr val="0070C0"/>
                </a:solidFill>
                <a:latin typeface="Calibri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167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Dynamic Effects Monitoring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 Box 1525"/>
          <p:cNvSpPr txBox="1">
            <a:spLocks noChangeArrowheads="1"/>
          </p:cNvSpPr>
          <p:nvPr/>
        </p:nvSpPr>
        <p:spPr bwMode="auto">
          <a:xfrm>
            <a:off x="381000" y="1966000"/>
            <a:ext cx="3962400" cy="36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Quantify the risk of blade strike to marine life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Improve understanding of how marine life responds to device presence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Both of these should be at the lowest level of taxonomic classification possible</a:t>
            </a:r>
          </a:p>
        </p:txBody>
      </p:sp>
      <p:sp>
        <p:nvSpPr>
          <p:cNvPr id="13" name="Text Box 1525"/>
          <p:cNvSpPr txBox="1">
            <a:spLocks noChangeArrowheads="1"/>
          </p:cNvSpPr>
          <p:nvPr/>
        </p:nvSpPr>
        <p:spPr bwMode="auto">
          <a:xfrm>
            <a:off x="4901244" y="1966000"/>
            <a:ext cx="3962400" cy="28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Laboratory and field studies to date suggest blade strike will be an infrequent occurrence</a:t>
            </a:r>
            <a:endParaRPr lang="en-US" sz="2400" dirty="0">
              <a:latin typeface="+mj-lt"/>
            </a:endParaRP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Difficult and resource-intensive to monitor in the field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65994" y="1207532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Objectives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238" y="1207532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Challenges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Monitoring Technology Options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89027"/>
              </p:ext>
            </p:extLst>
          </p:nvPr>
        </p:nvGraphicFramePr>
        <p:xfrm>
          <a:off x="533400" y="838200"/>
          <a:ext cx="811427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478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Underwater Imaging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Active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Acoustics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Trawl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Surveys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Fish Tags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Prior MHK </a:t>
                      </a:r>
                      <a:r>
                        <a:rPr lang="en-US" sz="1800" b="1" baseline="0" dirty="0" smtClean="0">
                          <a:latin typeface="+mj-lt"/>
                        </a:rPr>
                        <a:t>Experience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OpenHydro</a:t>
                      </a:r>
                      <a:r>
                        <a:rPr lang="en-US" sz="1800" baseline="0" dirty="0" smtClean="0">
                          <a:latin typeface="+mj-lt"/>
                        </a:rPr>
                        <a:t> (EMEC)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Verdant Power (East River)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ORPC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(</a:t>
                      </a:r>
                      <a:r>
                        <a:rPr lang="en-US" sz="1800" dirty="0" err="1" smtClean="0">
                          <a:latin typeface="+mj-lt"/>
                        </a:rPr>
                        <a:t>Cobscook</a:t>
                      </a:r>
                      <a:r>
                        <a:rPr lang="en-US" sz="1800" dirty="0" smtClean="0">
                          <a:latin typeface="+mj-lt"/>
                        </a:rPr>
                        <a:t> Bay)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 smtClean="0">
                          <a:latin typeface="+mj-lt"/>
                        </a:rPr>
                        <a:t>OpenHydro</a:t>
                      </a:r>
                      <a:r>
                        <a:rPr lang="en-US" sz="1800" i="0" dirty="0" smtClean="0">
                          <a:latin typeface="+mj-lt"/>
                        </a:rPr>
                        <a:t> (Puget Sound)</a:t>
                      </a:r>
                      <a:endParaRPr lang="en-US" sz="1800" i="0" baseline="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1800" i="0" baseline="0" dirty="0" smtClean="0">
                          <a:latin typeface="+mj-lt"/>
                        </a:rPr>
                        <a:t>ORPC (</a:t>
                      </a:r>
                      <a:r>
                        <a:rPr lang="en-US" sz="1800" i="0" baseline="0" dirty="0" err="1" smtClean="0">
                          <a:latin typeface="+mj-lt"/>
                        </a:rPr>
                        <a:t>Cobscook</a:t>
                      </a:r>
                      <a:r>
                        <a:rPr lang="en-US" sz="1800" i="0" baseline="0" dirty="0" smtClean="0">
                          <a:latin typeface="+mj-lt"/>
                        </a:rPr>
                        <a:t> Bay)</a:t>
                      </a:r>
                      <a:endParaRPr lang="en-US" sz="1800" i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OpenHydro</a:t>
                      </a:r>
                      <a:r>
                        <a:rPr lang="en-US" sz="1800" dirty="0" smtClean="0">
                          <a:latin typeface="+mj-lt"/>
                        </a:rPr>
                        <a:t> (FORCE)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Hydro Green (Hastings)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Blade Strike</a:t>
                      </a:r>
                      <a:r>
                        <a:rPr lang="en-US" sz="1800" b="1" baseline="0" dirty="0" smtClean="0">
                          <a:latin typeface="+mj-lt"/>
                        </a:rPr>
                        <a:t> Detection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Taxonomic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Classification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Functional Range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Behavioral Disturbance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64B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smtClean="0">
                          <a:latin typeface="+mj-lt"/>
                        </a:rPr>
                        <a:t>Overall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3A1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7611" y="4724400"/>
            <a:ext cx="118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Illumination</a:t>
            </a:r>
            <a:endParaRPr lang="en-US" sz="16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3962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Turbidity and Aeration</a:t>
            </a:r>
            <a:endParaRPr lang="en-US" sz="16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5661" y="3438525"/>
            <a:ext cx="88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Contrast</a:t>
            </a:r>
            <a:endParaRPr lang="en-US" sz="1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7900" y="838200"/>
            <a:ext cx="1600200" cy="502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409789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Tag Frequency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HD:Users:paasch:Desktop:OWET Keynote 2009 9-15-09.pot</Template>
  <TotalTime>16798</TotalTime>
  <Words>1073</Words>
  <Application>Microsoft Office PowerPoint</Application>
  <PresentationFormat>On-screen Show (4:3)</PresentationFormat>
  <Paragraphs>241</Paragraphs>
  <Slides>23</Slides>
  <Notes>8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National Marine Renewable Energy Center (NNMREC)</dc:title>
  <dc:creator>Meleah Ashford</dc:creator>
  <cp:lastModifiedBy>Brian Polagye</cp:lastModifiedBy>
  <cp:revision>670</cp:revision>
  <cp:lastPrinted>2011-05-27T16:16:04Z</cp:lastPrinted>
  <dcterms:created xsi:type="dcterms:W3CDTF">2011-08-17T14:22:44Z</dcterms:created>
  <dcterms:modified xsi:type="dcterms:W3CDTF">2011-11-20T07:05:22Z</dcterms:modified>
</cp:coreProperties>
</file>