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17" r:id="rId2"/>
    <p:sldId id="355" r:id="rId3"/>
    <p:sldId id="378" r:id="rId4"/>
    <p:sldId id="380" r:id="rId5"/>
    <p:sldId id="381" r:id="rId6"/>
    <p:sldId id="390" r:id="rId7"/>
    <p:sldId id="382" r:id="rId8"/>
    <p:sldId id="383" r:id="rId9"/>
    <p:sldId id="379" r:id="rId10"/>
    <p:sldId id="385" r:id="rId11"/>
    <p:sldId id="387" r:id="rId12"/>
    <p:sldId id="388" r:id="rId13"/>
    <p:sldId id="386" r:id="rId14"/>
    <p:sldId id="376" r:id="rId15"/>
    <p:sldId id="377" r:id="rId1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23A1C"/>
    <a:srgbClr val="40B64B"/>
    <a:srgbClr val="006600"/>
    <a:srgbClr val="EBD23D"/>
    <a:srgbClr val="7EACF6"/>
    <a:srgbClr val="BEBEBE"/>
    <a:srgbClr val="DFDFDF"/>
    <a:srgbClr val="464646"/>
    <a:srgbClr val="FF8989"/>
    <a:srgbClr val="C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34" autoAdjust="0"/>
    <p:restoredTop sz="94643" autoAdjust="0"/>
  </p:normalViewPr>
  <p:slideViewPr>
    <p:cSldViewPr>
      <p:cViewPr>
        <p:scale>
          <a:sx n="70" d="100"/>
          <a:sy n="70" d="100"/>
        </p:scale>
        <p:origin x="-396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804" y="-7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E2CA97-E781-4806-8602-BFEBBE6110E3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F7705B-D700-4162-BF03-F746F985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9674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FFCE88C-9D1D-4D53-9674-9CD9A124BABA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F47CA25-526E-4326-AC4D-227D2D121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2729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1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15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EFE01ED-5B45-42AA-B133-CE9467D938E6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6E9C596-5206-4CB0-A37F-437551F26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EC907-EC4A-4BF8-A4CB-06095C22AE40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575E-2940-4098-9DF8-8C5B1F3B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E96F-CBCF-49F9-AF39-9855D14912A1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1A65-854D-4502-BF6B-DB8E5A22A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1AE5D-DCBC-44BC-9E0B-3F23952E82F1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0913-3024-4D50-86DE-D83830B09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D784-A86E-4414-B29D-EB973BCA4F4B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E4989-A87D-49CA-AF45-994E4087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025F-195D-4FCD-8AC7-2D4D39EC971F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64B3-24A4-43E4-A8C7-65AF6CA1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EDEB4-C262-4B6B-9E8A-6C85081DFE54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12174-167C-4D25-9D08-A1DB86340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513C-F0BF-401B-815E-206AD7FF16FC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FDCE-B920-4D91-A911-5D89140F7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688ED-19B0-4EC6-A344-08BBAA4FFEA3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933B-4F6D-493D-AA8C-ED2964446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9D64AC-61B8-4E0A-BE17-75E62C40E7CB}" type="datetime1">
              <a:rPr lang="en-US"/>
              <a:pPr>
                <a:defRPr/>
              </a:pPr>
              <a:t>10/18/2011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18E4B-546D-4573-8036-3505B405F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 rot="10800000">
            <a:off x="-19050" y="5816598"/>
            <a:ext cx="9180513" cy="1041401"/>
            <a:chOff x="-19050" y="-7938"/>
            <a:chExt cx="9180513" cy="1041401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-9525" y="-7938"/>
              <a:ext cx="9163050" cy="104140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81500" y="-7938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grpSp>
          <p:nvGrpSpPr>
            <p:cNvPr id="1033" name="Group 1"/>
            <p:cNvGrpSpPr>
              <a:grpSpLocks/>
            </p:cNvGrpSpPr>
            <p:nvPr/>
          </p:nvGrpSpPr>
          <p:grpSpPr bwMode="auto">
            <a:xfrm>
              <a:off x="-19050" y="203200"/>
              <a:ext cx="9180513" cy="647700"/>
              <a:chOff x="-19045" y="216550"/>
              <a:chExt cx="9180548" cy="649224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6" name="Picture 9" descr="BlockWpg.gif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6415085"/>
            <a:ext cx="56515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OSU_logo.gif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12127" y="640927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6376054"/>
            <a:ext cx="990600" cy="48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hyperlink" Target="http://images.google.com/imgres?imgurl=http://www.sustainableeverett.com/PUDcolorlogo300.jpg&amp;imgrefurl=http://www.sustainableeverett.com/SponsorExhibit.html&amp;usg=__22kCPBvbcw8XDCfcxVuArkRVwow=&amp;h=453&amp;w=1200&amp;sz=195&amp;hl=en&amp;start=1&amp;um=1&amp;itbs=1&amp;tbnid=GjNMUx6T2d6QLM:&amp;tbnh=57&amp;tbnw=150&amp;prev=/images?q=snopud&amp;hl=en&amp;sa=N&amp;um=1" TargetMode="External"/><Relationship Id="rId26" Type="http://schemas.openxmlformats.org/officeDocument/2006/relationships/image" Target="../media/image43.jpe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hyperlink" Target="http://images.google.com/imgres?imgurl=http://www.gleresources.com/images/columbiapwr_logo_194_92.gif&amp;imgrefurl=http://www.gleresources.com/companylocations.php&amp;usg=__ypNxc8T-bTPY6qW0fFHLXzYIl-U=&amp;h=92&amp;w=194&amp;sz=5&amp;hl=en&amp;start=16&amp;um=1&amp;itbs=1&amp;tbnid=4dY5w9VBK_onrM:&amp;tbnh=49&amp;tbnw=103&amp;prev=/images?q=columbia+power+technologies&amp;hl=en&amp;rlz=1T4GGLJ_enUS343US346&amp;sa=N&amp;um=1" TargetMode="External"/><Relationship Id="rId12" Type="http://schemas.openxmlformats.org/officeDocument/2006/relationships/image" Target="../media/image32.png"/><Relationship Id="rId17" Type="http://schemas.openxmlformats.org/officeDocument/2006/relationships/image" Target="../media/image36.jpe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hyperlink" Target="http://images.google.com/imgres?imgurl=http://www.sustainvc.com/images/orpc_logo_bpwt.jpg&amp;imgrefurl=http://www.sustainvc.com/Awards.html&amp;usg=__33iKaF30ENFmDaN0rghgYevFcoo=&amp;h=436&amp;w=339&amp;sz=106&amp;hl=en&amp;start=7&amp;um=1&amp;itbs=1&amp;tbnid=qleDKUW6TKUhYM:&amp;tbnh=126&amp;tbnw=98&amp;prev=/images?q=ocean+renewable+power+company&amp;hl=en&amp;rlz=1T4GGLJ_enUS343US346&amp;sa=N&amp;um=1" TargetMode="External"/><Relationship Id="rId20" Type="http://schemas.openxmlformats.org/officeDocument/2006/relationships/image" Target="../media/image38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jpe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hyperlink" Target="http://images.google.com/imgres?imgurl=http://www.njeda.com/newsletter/techtalk/vol9/images/princeton.jpg&amp;imgrefurl=http://www.njeda.com/newsletter/techtalk/vol9/a3.html&amp;usg=__H4Hz3a0F3BZmWl6DTSUtDOwoDhU=&amp;h=200&amp;w=200&amp;sz=12&amp;hl=en&amp;start=9&amp;um=1&amp;itbs=1&amp;tbnid=DfXjgD1vGrDIqM:&amp;tbnh=104&amp;tbnw=104&amp;prev=/images?q=princeton+power+systems&amp;hl=en&amp;rlz=1T4GGLJ_enUS343US346&amp;sa=N&amp;um=1" TargetMode="External"/><Relationship Id="rId28" Type="http://schemas.openxmlformats.org/officeDocument/2006/relationships/hyperlink" Target="http://images.google.com/imgres?imgurl=http://hirestandards.files.wordpress.com/2009/11/lockheedmartinlogo.jpg&amp;imgrefurl=http://hirestandards.wordpress.com/2009/11/04/on-campus-recruiting-events-2/&amp;usg=__B2hZxbgZ3NWAAlwF6919tU8-APM=&amp;h=600&amp;w=3025&amp;sz=75&amp;hl=en&amp;start=1&amp;um=1&amp;itbs=1&amp;tbnid=KPBCKfN7BKacBM:&amp;tbnh=30&amp;tbnw=150&amp;prev=/images?q=lockheed+martin&amp;hl=en&amp;sa=N&amp;um=1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7.jpe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0.png"/><Relationship Id="rId27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12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838200"/>
            <a:ext cx="78486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prstClr val="white"/>
                </a:solidFill>
                <a:latin typeface="+mj-lt"/>
              </a:rPr>
              <a:t>Marine and Hydrokinetic Energy R&amp;D from a National Perspective</a:t>
            </a:r>
            <a:endParaRPr lang="en-US" sz="3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20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buClr>
                <a:srgbClr val="0BD0D9"/>
              </a:buClr>
              <a:buSzPct val="95000"/>
            </a:pPr>
            <a:r>
              <a:rPr lang="en-US" sz="34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Brian </a:t>
            </a:r>
            <a:r>
              <a:rPr lang="en-US" sz="34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Polagye</a:t>
            </a:r>
            <a:endParaRPr lang="en-US" sz="2800" dirty="0" smtClean="0">
              <a:solidFill>
                <a:prstClr val="white"/>
              </a:solidFill>
              <a:latin typeface="+mj-lt"/>
              <a:ea typeface="ＭＳ Ｐゴシック" pitchFamily="34" charset="-128"/>
            </a:endParaRP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Northwest National Marine Renewable Energy Center</a:t>
            </a: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Department of Mechanical Engineering</a:t>
            </a: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University </a:t>
            </a: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of Washington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8200" y="4953000"/>
            <a:ext cx="74676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 err="1" smtClean="0">
                <a:latin typeface="+mj-lt"/>
              </a:rPr>
              <a:t>FutureEnergy</a:t>
            </a:r>
            <a:r>
              <a:rPr lang="en-US" sz="3000" dirty="0" smtClean="0">
                <a:latin typeface="+mj-lt"/>
              </a:rPr>
              <a:t> Conference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October 19, </a:t>
            </a:r>
            <a:r>
              <a:rPr lang="en-US" sz="2600" dirty="0" smtClean="0">
                <a:latin typeface="+mj-lt"/>
              </a:rPr>
              <a:t>2011</a:t>
            </a:r>
            <a:endParaRPr lang="en-US" sz="2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2400" y="3200400"/>
            <a:ext cx="388620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00600" y="3200400"/>
            <a:ext cx="37338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Test Facilities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" name="Content Placeholder 3" descr="Screen shot 2010-09-30 at 11.59.47 AM.png"/>
          <p:cNvPicPr>
            <a:picLocks noChangeAspect="1"/>
          </p:cNvPicPr>
          <p:nvPr/>
        </p:nvPicPr>
        <p:blipFill>
          <a:blip r:embed="rId2" cstate="print"/>
          <a:srcRect l="-842" r="1321"/>
          <a:stretch>
            <a:fillRect/>
          </a:stretch>
        </p:blipFill>
        <p:spPr>
          <a:xfrm>
            <a:off x="3733800" y="838200"/>
            <a:ext cx="2819400" cy="2059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C:\AVJ\CENTER\AvJ_Ocean Wave Energy\SEABEAV\2008\Pictures\BP_Deployment\photo3.jpg"/>
          <p:cNvPicPr>
            <a:picLocks noChangeAspect="1" noChangeArrowheads="1"/>
          </p:cNvPicPr>
          <p:nvPr/>
        </p:nvPicPr>
        <p:blipFill>
          <a:blip r:embed="rId3" cstate="print"/>
          <a:srcRect t="18889"/>
          <a:stretch>
            <a:fillRect/>
          </a:stretch>
        </p:blipFill>
        <p:spPr bwMode="auto">
          <a:xfrm>
            <a:off x="304800" y="3657600"/>
            <a:ext cx="3507287" cy="213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7" descr="Screen shot 2010-09-17 at 3.28.32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838200"/>
            <a:ext cx="3078383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29400" y="2362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SimSun" pitchFamily="2" charset="-122"/>
              </a:rPr>
              <a:t>Columbia </a:t>
            </a:r>
            <a:r>
              <a:rPr lang="en-US" sz="1400" i="1" dirty="0" smtClean="0">
                <a:latin typeface="+mj-lt"/>
                <a:ea typeface="SimSun" pitchFamily="2" charset="-122"/>
              </a:rPr>
              <a:t>Power </a:t>
            </a:r>
            <a:r>
              <a:rPr lang="en-US" sz="1400" i="1" dirty="0" smtClean="0">
                <a:latin typeface="+mj-lt"/>
                <a:ea typeface="SimSun" pitchFamily="2" charset="-122"/>
              </a:rPr>
              <a:t>Technologies </a:t>
            </a:r>
            <a:r>
              <a:rPr lang="en-US" sz="1400" i="1" dirty="0" smtClean="0">
                <a:latin typeface="+mj-lt"/>
                <a:ea typeface="SimSun" pitchFamily="2" charset="-122"/>
              </a:rPr>
              <a:t>1:15 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981200"/>
            <a:ext cx="16764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sz="1100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Tsunami Wave Basin  49 m x 26.5 m x 2.1 </a:t>
            </a:r>
            <a:r>
              <a:rPr lang="en-US" sz="1200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2590800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SimSun" pitchFamily="2" charset="-122"/>
              </a:rPr>
              <a:t>Long Wave Fume 104 m x 3.7 m x 4.6 m</a:t>
            </a:r>
            <a:endParaRPr lang="en-US" sz="12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3793375"/>
            <a:ext cx="3110659" cy="1862555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029200" y="5712023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SimSun" pitchFamily="2" charset="-122"/>
              </a:rPr>
              <a:t>Columbia </a:t>
            </a:r>
            <a:r>
              <a:rPr lang="en-US" sz="1400" i="1" dirty="0" smtClean="0">
                <a:latin typeface="+mj-lt"/>
                <a:ea typeface="SimSun" pitchFamily="2" charset="-122"/>
              </a:rPr>
              <a:t>Power </a:t>
            </a:r>
            <a:r>
              <a:rPr lang="en-US" sz="1400" i="1" dirty="0" smtClean="0">
                <a:latin typeface="+mj-lt"/>
                <a:ea typeface="SimSun" pitchFamily="2" charset="-122"/>
              </a:rPr>
              <a:t>Technologies 1:7 </a:t>
            </a:r>
            <a:r>
              <a:rPr lang="en-US" sz="1400" i="1" dirty="0" smtClean="0">
                <a:latin typeface="+mj-lt"/>
                <a:ea typeface="SimSun" pitchFamily="2" charset="-122"/>
              </a:rPr>
              <a:t>scale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5400" y="3395246"/>
            <a:ext cx="3200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sz="1600" b="1" dirty="0" smtClean="0">
                <a:latin typeface="+mj-lt"/>
                <a:ea typeface="SimSun" pitchFamily="2" charset="-122"/>
              </a:rPr>
              <a:t>Puget Sound, WA</a:t>
            </a:r>
            <a:endParaRPr lang="en-US" sz="1600" b="1" dirty="0" smtClean="0">
              <a:latin typeface="+mj-lt"/>
              <a:ea typeface="SimSun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276600"/>
            <a:ext cx="3200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sz="1600" b="1" dirty="0" smtClean="0">
                <a:latin typeface="+mj-lt"/>
                <a:ea typeface="SimSun" pitchFamily="2" charset="-122"/>
              </a:rPr>
              <a:t>Newport, OR</a:t>
            </a:r>
            <a:endParaRPr lang="en-US" sz="1600" b="1" dirty="0" smtClean="0">
              <a:latin typeface="+mj-lt"/>
              <a:ea typeface="SimSun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685800"/>
            <a:ext cx="8382000" cy="23622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762000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TRL 4-5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3276600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TRL 5-6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600" y="3195935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TRL 7-9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58674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SimSun" pitchFamily="2" charset="-122"/>
              </a:rPr>
              <a:t>Open Ocean Buoy</a:t>
            </a:r>
            <a:endParaRPr lang="en-US" sz="1400" i="1" dirty="0" smtClean="0">
              <a:latin typeface="+mj-lt"/>
              <a:ea typeface="SimSun" pitchFamily="2" charset="-122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529851" y="1801504"/>
            <a:ext cx="466299" cy="2893326"/>
          </a:xfrm>
          <a:custGeom>
            <a:avLst/>
            <a:gdLst>
              <a:gd name="connsiteX0" fmla="*/ 0 w 466299"/>
              <a:gd name="connsiteY0" fmla="*/ 0 h 2893326"/>
              <a:gd name="connsiteX1" fmla="*/ 464024 w 466299"/>
              <a:gd name="connsiteY1" fmla="*/ 1364777 h 2893326"/>
              <a:gd name="connsiteX2" fmla="*/ 13648 w 466299"/>
              <a:gd name="connsiteY2" fmla="*/ 2893326 h 28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299" h="2893326">
                <a:moveTo>
                  <a:pt x="0" y="0"/>
                </a:moveTo>
                <a:cubicBezTo>
                  <a:pt x="230874" y="441278"/>
                  <a:pt x="461749" y="882556"/>
                  <a:pt x="464024" y="1364777"/>
                </a:cubicBezTo>
                <a:cubicBezTo>
                  <a:pt x="466299" y="1846998"/>
                  <a:pt x="239973" y="2370162"/>
                  <a:pt x="13648" y="2893326"/>
                </a:cubicBezTo>
              </a:path>
            </a:pathLst>
          </a:custGeom>
          <a:ln w="2540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0" idx="1"/>
            <a:endCxn id="25" idx="3"/>
          </p:cNvCxnSpPr>
          <p:nvPr/>
        </p:nvCxnSpPr>
        <p:spPr>
          <a:xfrm rot="10800000" flipV="1">
            <a:off x="4038600" y="4686300"/>
            <a:ext cx="762000" cy="0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Monitoring Instrumentation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25201"/>
            <a:ext cx="2743200" cy="301339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45419"/>
            <a:ext cx="2609707" cy="257438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WI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343400"/>
            <a:ext cx="3373829" cy="1676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5526893" y="914400"/>
            <a:ext cx="3159907" cy="2209800"/>
            <a:chOff x="3962400" y="2362200"/>
            <a:chExt cx="2819400" cy="197167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2362200"/>
              <a:ext cx="2674158" cy="19716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962400" y="2401888"/>
              <a:ext cx="2819400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Infrared Detection of Marine Mammals</a:t>
              </a:r>
            </a:p>
          </p:txBody>
        </p:sp>
      </p:grpSp>
      <p:sp>
        <p:nvSpPr>
          <p:cNvPr id="11" name="TextBox 49"/>
          <p:cNvSpPr txBox="1">
            <a:spLocks noChangeArrowheads="1"/>
          </p:cNvSpPr>
          <p:nvPr/>
        </p:nvSpPr>
        <p:spPr bwMode="auto">
          <a:xfrm>
            <a:off x="3352800" y="1101402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Sea Spider Instrumentation Package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" name="TextBox 49"/>
          <p:cNvSpPr txBox="1">
            <a:spLocks noChangeArrowheads="1"/>
          </p:cNvSpPr>
          <p:nvPr/>
        </p:nvSpPr>
        <p:spPr bwMode="auto">
          <a:xfrm>
            <a:off x="304800" y="548640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SWIFT Buoy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49"/>
          <p:cNvSpPr txBox="1">
            <a:spLocks noChangeArrowheads="1"/>
          </p:cNvSpPr>
          <p:nvPr/>
        </p:nvSpPr>
        <p:spPr bwMode="auto">
          <a:xfrm>
            <a:off x="6934200" y="3447871"/>
            <a:ext cx="190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Post-Installation Monitoring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466461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Stereo Imaging System</a:t>
            </a:r>
            <a:endParaRPr lang="en-US" i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Numerical Modeling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12" descr="1278_modt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4" t="1503" r="609" b="1503"/>
          <a:stretch>
            <a:fillRect/>
          </a:stretch>
        </p:blipFill>
        <p:spPr bwMode="auto">
          <a:xfrm>
            <a:off x="228600" y="990600"/>
            <a:ext cx="49466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37"/>
          <a:stretch>
            <a:fillRect/>
          </a:stretch>
        </p:blipFill>
        <p:spPr bwMode="auto">
          <a:xfrm>
            <a:off x="609600" y="3352800"/>
            <a:ext cx="2596890" cy="21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562600"/>
            <a:ext cx="167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latin typeface="+mj-lt"/>
              </a:rPr>
              <a:t>Tidal Turbine Performance</a:t>
            </a:r>
            <a:endParaRPr lang="en-US" sz="16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262" y="2997200"/>
            <a:ext cx="2971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latin typeface="+mj-lt"/>
              </a:rPr>
              <a:t>Tidal Turbine Wakes</a:t>
            </a:r>
            <a:endParaRPr lang="en-US" sz="1600" i="1" dirty="0">
              <a:latin typeface="+mj-lt"/>
            </a:endParaRPr>
          </a:p>
        </p:txBody>
      </p:sp>
      <p:pic>
        <p:nvPicPr>
          <p:cNvPr id="8" name="Picture 2" descr="\\lennon\u1\haller\shared\honegger\swancases\regularGrid\testBerth\MWDDiffKT90+0.png"/>
          <p:cNvPicPr>
            <a:picLocks noChangeAspect="1" noChangeArrowheads="1"/>
          </p:cNvPicPr>
          <p:nvPr/>
        </p:nvPicPr>
        <p:blipFill>
          <a:blip r:embed="rId4"/>
          <a:srcRect l="22917" r="23958"/>
          <a:stretch>
            <a:fillRect/>
          </a:stretch>
        </p:blipFill>
        <p:spPr bwMode="auto">
          <a:xfrm>
            <a:off x="6172200" y="838200"/>
            <a:ext cx="2819400" cy="343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72200" y="4191000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latin typeface="+mj-lt"/>
              </a:rPr>
              <a:t>Effect of Wave Array</a:t>
            </a:r>
            <a:endParaRPr lang="en-US" sz="1600" i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3429000"/>
            <a:ext cx="1828800" cy="10698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Numerical Modeling</a:t>
            </a:r>
            <a:endParaRPr lang="en-US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876800"/>
            <a:ext cx="1828800" cy="106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Field and Laboratory Measurements</a:t>
            </a:r>
            <a:endParaRPr lang="en-US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urved Right Arrow 11"/>
          <p:cNvSpPr/>
          <p:nvPr/>
        </p:nvSpPr>
        <p:spPr>
          <a:xfrm rot="20165437">
            <a:off x="4495800" y="4648200"/>
            <a:ext cx="533400" cy="1066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9380145">
            <a:off x="5601866" y="3643595"/>
            <a:ext cx="533400" cy="1066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Closing Information Gaps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21336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Recording Hydrophone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209800"/>
            <a:ext cx="21336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CPOD</a:t>
            </a:r>
            <a:endParaRPr lang="en-US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124200"/>
            <a:ext cx="21336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Automatic Identification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495800"/>
            <a:ext cx="21336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Doppler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Profiler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62200" y="1447800"/>
            <a:ext cx="1371600" cy="3505200"/>
            <a:chOff x="2362200" y="1447800"/>
            <a:chExt cx="1371600" cy="350520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2362200" y="49530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2362200" y="1447800"/>
              <a:ext cx="1371600" cy="3505200"/>
              <a:chOff x="2362200" y="1447800"/>
              <a:chExt cx="1371600" cy="3505200"/>
            </a:xfrm>
          </p:grpSpPr>
          <p:cxnSp>
            <p:nvCxnSpPr>
              <p:cNvPr id="9" name="Straight Connector 8"/>
              <p:cNvCxnSpPr>
                <a:stCxn id="4" idx="3"/>
              </p:cNvCxnSpPr>
              <p:nvPr/>
            </p:nvCxnSpPr>
            <p:spPr>
              <a:xfrm flipV="1">
                <a:off x="2362200" y="1447800"/>
                <a:ext cx="457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362200" y="2590800"/>
                <a:ext cx="457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362200" y="3810000"/>
                <a:ext cx="457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 flipH="1" flipV="1">
                <a:off x="1066800" y="3200400"/>
                <a:ext cx="3505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819400" y="4724400"/>
                <a:ext cx="914400" cy="1588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72" y="1592632"/>
            <a:ext cx="2011680" cy="4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19187" y="2005012"/>
            <a:ext cx="3238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IMGP06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388738"/>
            <a:ext cx="57150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02228" y="4726198"/>
            <a:ext cx="1028700" cy="685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384403" y="5791200"/>
            <a:ext cx="1968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+mj-lt"/>
              </a:rPr>
              <a:t>Data Collection</a:t>
            </a:r>
            <a:endParaRPr lang="en-US" sz="22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9000" y="5715000"/>
            <a:ext cx="3416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+mj-lt"/>
              </a:rPr>
              <a:t>Data Synthesis and Analysis</a:t>
            </a:r>
            <a:endParaRPr lang="en-US" sz="2200" b="1" dirty="0">
              <a:latin typeface="+mj-lt"/>
            </a:endParaRPr>
          </a:p>
        </p:txBody>
      </p:sp>
      <p:grpSp>
        <p:nvGrpSpPr>
          <p:cNvPr id="25" name="Group 50"/>
          <p:cNvGrpSpPr/>
          <p:nvPr/>
        </p:nvGrpSpPr>
        <p:grpSpPr>
          <a:xfrm>
            <a:off x="6400800" y="2438400"/>
            <a:ext cx="914400" cy="2286000"/>
            <a:chOff x="6400800" y="2438400"/>
            <a:chExt cx="914400" cy="22860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6400800" y="24384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400800" y="47244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5715000" y="3581400"/>
              <a:ext cx="228600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858000" y="34290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315200" y="2667000"/>
            <a:ext cx="1676400" cy="1608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Potential for Behavioral Change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4700" y="4419600"/>
            <a:ext cx="198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Study Plan Design</a:t>
            </a:r>
            <a:endParaRPr lang="en-US" sz="22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3800" y="3886200"/>
            <a:ext cx="2667000" cy="167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40" tIns="45720" rIns="91440" bIns="4572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Species Behavior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4325" y="4267200"/>
            <a:ext cx="18634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64"/>
          <p:cNvGrpSpPr/>
          <p:nvPr/>
        </p:nvGrpSpPr>
        <p:grpSpPr>
          <a:xfrm>
            <a:off x="3733800" y="1219200"/>
            <a:ext cx="2667000" cy="2438400"/>
            <a:chOff x="3733800" y="1219200"/>
            <a:chExt cx="2667000" cy="2438400"/>
          </a:xfrm>
        </p:grpSpPr>
        <p:sp>
          <p:nvSpPr>
            <p:cNvPr id="35" name="TextBox 34"/>
            <p:cNvSpPr txBox="1"/>
            <p:nvPr/>
          </p:nvSpPr>
          <p:spPr>
            <a:xfrm>
              <a:off x="3733800" y="1219200"/>
              <a:ext cx="2667000" cy="2438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Estimated 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Stressor</a:t>
              </a:r>
              <a:endParaRPr lang="en-US" sz="2000" b="1" dirty="0" smtClean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14800" y="16002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What is the Future of Hydrokinetic Energy?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5" name="Group 17"/>
          <p:cNvGrpSpPr/>
          <p:nvPr/>
        </p:nvGrpSpPr>
        <p:grpSpPr>
          <a:xfrm>
            <a:off x="304800" y="1066800"/>
            <a:ext cx="4114800" cy="3521839"/>
            <a:chOff x="304800" y="1219200"/>
            <a:chExt cx="4114800" cy="3521839"/>
          </a:xfrm>
        </p:grpSpPr>
        <p:sp>
          <p:nvSpPr>
            <p:cNvPr id="6" name="TextBox 5"/>
            <p:cNvSpPr txBox="1"/>
            <p:nvPr/>
          </p:nvSpPr>
          <p:spPr>
            <a:xfrm>
              <a:off x="304800" y="2124938"/>
              <a:ext cx="411480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Environmental and social costs outweigh the benefits of renewable power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Resource may not be able to satisfy all human needs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Oceans are already too crowded by existing uses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65994" y="12192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Pessimists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4724400" y="1066800"/>
            <a:ext cx="4114800" cy="4614446"/>
            <a:chOff x="4724400" y="1219200"/>
            <a:chExt cx="4114800" cy="4614446"/>
          </a:xfrm>
        </p:grpSpPr>
        <p:sp>
          <p:nvSpPr>
            <p:cNvPr id="9" name="TextBox 8"/>
            <p:cNvSpPr txBox="1"/>
            <p:nvPr/>
          </p:nvSpPr>
          <p:spPr>
            <a:xfrm>
              <a:off x="4724400" y="2124938"/>
              <a:ext cx="4114800" cy="37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Important source of renewable power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Astounding </a:t>
              </a:r>
              <a:r>
                <a:rPr lang="en-US" sz="2200" dirty="0" smtClean="0">
                  <a:latin typeface="+mj-lt"/>
                </a:rPr>
                <a:t>progress in the past five years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UK </a:t>
              </a: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roadmap calls for 2 GW of wave and tidal to come online by 2020</a:t>
              </a:r>
            </a:p>
            <a:p>
              <a:pPr marL="228600" lvl="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US roadmap calls for 20-30 GW of wave and tidal to come online </a:t>
              </a: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by 2030</a:t>
              </a:r>
              <a:endParaRPr lang="en-US" sz="22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257800" y="12192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Optimists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Thank You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3657600" y="5029200"/>
            <a:ext cx="51816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400" dirty="0" smtClean="0">
                <a:latin typeface="+mj-lt"/>
              </a:rPr>
              <a:t>This material is based upon work supported by the Department of </a:t>
            </a:r>
            <a:r>
              <a:rPr lang="en-US" sz="2400" dirty="0" smtClean="0">
                <a:latin typeface="+mj-lt"/>
              </a:rPr>
              <a:t>Energy.</a:t>
            </a:r>
            <a:endParaRPr lang="en-US" sz="2400" dirty="0" smtClean="0">
              <a:solidFill>
                <a:prstClr val="white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029200"/>
            <a:ext cx="2728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7315200" cy="3276600"/>
          </a:xfrm>
        </p:spPr>
        <p:txBody>
          <a:bodyPr/>
          <a:lstStyle/>
          <a:p>
            <a:pPr marL="236538" marR="0" indent="-236538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ＭＳ Ｐゴシック" pitchFamily="34" charset="-128"/>
                <a:cs typeface="Arial" charset="0"/>
              </a:rPr>
              <a:t>For further information on wave energy contact: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dirty="0" smtClean="0">
                <a:latin typeface="+mj-lt"/>
                <a:ea typeface="ＭＳ Ｐゴシック" pitchFamily="34" charset="-128"/>
                <a:cs typeface="Arial" charset="0"/>
              </a:rPr>
              <a:t>Belinda Batten, Director, Oregon State University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u="sng" dirty="0" smtClean="0">
                <a:latin typeface="+mj-lt"/>
                <a:ea typeface="ＭＳ Ｐゴシック" pitchFamily="34" charset="-128"/>
                <a:cs typeface="Arial" charset="0"/>
              </a:rPr>
              <a:t>http://nnmrec.oregonstate.edu</a:t>
            </a:r>
            <a:endParaRPr lang="en-US" sz="2200" u="sng" dirty="0" smtClean="0">
              <a:latin typeface="+mj-lt"/>
              <a:ea typeface="ＭＳ Ｐゴシック" pitchFamily="34" charset="-128"/>
              <a:cs typeface="Arial" charset="0"/>
            </a:endParaRPr>
          </a:p>
          <a:p>
            <a:pPr marL="236538" marR="0" indent="-236538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ＭＳ Ｐゴシック" pitchFamily="34" charset="-128"/>
                <a:cs typeface="Arial" charset="0"/>
              </a:rPr>
              <a:t>For further information on tidal energy contact: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dirty="0" smtClean="0">
                <a:latin typeface="+mj-lt"/>
                <a:ea typeface="ＭＳ Ｐゴシック" pitchFamily="34" charset="-128"/>
                <a:cs typeface="Arial" charset="0"/>
              </a:rPr>
              <a:t>Phil </a:t>
            </a:r>
            <a:r>
              <a:rPr lang="en-US" sz="2200" dirty="0" err="1" smtClean="0">
                <a:latin typeface="+mj-lt"/>
                <a:ea typeface="ＭＳ Ｐゴシック" pitchFamily="34" charset="-128"/>
                <a:cs typeface="Arial" charset="0"/>
              </a:rPr>
              <a:t>Malte</a:t>
            </a:r>
            <a:r>
              <a:rPr lang="en-US" sz="2200" dirty="0" smtClean="0">
                <a:latin typeface="+mj-lt"/>
                <a:ea typeface="ＭＳ Ｐゴシック" pitchFamily="34" charset="-128"/>
                <a:cs typeface="Arial" charset="0"/>
              </a:rPr>
              <a:t>, co-Director, University of Washington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u="sng" dirty="0" smtClean="0">
                <a:latin typeface="+mj-lt"/>
                <a:ea typeface="ＭＳ Ｐゴシック" pitchFamily="34" charset="-128"/>
                <a:cs typeface="Arial" charset="0"/>
              </a:rPr>
              <a:t>http://depts.washington.edu/nnmrec</a:t>
            </a:r>
            <a:endParaRPr lang="en-US" sz="2200" u="sng" dirty="0" smtClean="0">
              <a:latin typeface="+mj-lt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Marine and Hydrokinet</a:t>
            </a: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ic Energy Motivation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295400"/>
            <a:ext cx="6553200" cy="408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600" b="1" dirty="0" smtClean="0">
                <a:latin typeface="Calibri"/>
              </a:rPr>
              <a:t>Interest in sustainable energy sources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Renewable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Compatible with the environment and society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Enable diversification of supply</a:t>
            </a:r>
            <a:endParaRPr lang="en-US" sz="2600" dirty="0" smtClean="0">
              <a:latin typeface="Calibri"/>
            </a:endParaRPr>
          </a:p>
          <a:p>
            <a:pPr marL="228600" lvl="0" indent="-22860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600" b="1" dirty="0" smtClean="0">
                <a:latin typeface="Calibri"/>
              </a:rPr>
              <a:t>Desirable resource characteristics</a:t>
            </a:r>
            <a:endParaRPr lang="en-US" sz="2600" b="1" dirty="0" smtClean="0">
              <a:latin typeface="Calibri"/>
            </a:endParaRP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+mj-lt"/>
              </a:rPr>
              <a:t>High power density</a:t>
            </a:r>
            <a:endParaRPr lang="en-US" sz="2400" dirty="0" smtClean="0">
              <a:latin typeface="+mj-lt"/>
            </a:endParaRP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+mj-lt"/>
              </a:rPr>
              <a:t>More predictable than wind or solar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+mj-lt"/>
              </a:rPr>
              <a:t>Close proximity to loads and transmission</a:t>
            </a:r>
            <a:endParaRPr lang="en-US" sz="2400" dirty="0" smtClean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Aquamarine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495800"/>
            <a:ext cx="2819400" cy="17113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7" name="Picture 16" descr="wd-nis_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09600"/>
            <a:ext cx="3048000" cy="20288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85800"/>
            <a:ext cx="2362200" cy="17716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9" name="Picture 12" descr="OP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267200"/>
            <a:ext cx="1752600" cy="210583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1" name="Picture 8" descr="Pelam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4191000"/>
            <a:ext cx="2286000" cy="17145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i="1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i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i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i="1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i="1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i="1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i="1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i="1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i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i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i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rot="5400000">
            <a:off x="1810544" y="3523456"/>
            <a:ext cx="342900" cy="3063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i="1" dirty="0" smtClean="0">
                <a:latin typeface="Calibri" charset="0"/>
                <a:ea typeface="+mn-ea"/>
                <a:cs typeface="ＭＳ Ｐゴシック" charset="-128"/>
              </a:rPr>
              <a:t>Snohomish PUD/</a:t>
            </a:r>
            <a:r>
              <a:rPr lang="en-US" sz="1600" b="1" i="1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i="1" dirty="0">
              <a:latin typeface="Calibri" charset="0"/>
              <a:ea typeface="+mn-ea"/>
              <a:cs typeface="ＭＳ Ｐゴシック" charset="-128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572000"/>
            <a:ext cx="4191000" cy="1638553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26" name="Picture 25" descr="Clean_curr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43200" y="1066800"/>
            <a:ext cx="3124200" cy="2976562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143000"/>
            <a:ext cx="3946071" cy="11049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600200"/>
            <a:ext cx="1857375" cy="28289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2298700"/>
            <a:ext cx="4591050" cy="28067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3886200"/>
            <a:ext cx="3176588" cy="239836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3810000"/>
            <a:ext cx="3022600" cy="22669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Technology Readiness Levels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920" y="4519680"/>
            <a:ext cx="15080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1-3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+mj-lt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Discovery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/ Concept Definition / Early Stage Development, </a:t>
            </a:r>
            <a:endParaRPr lang="en-US" sz="1400" b="1" dirty="0" smtClean="0">
              <a:solidFill>
                <a:srgbClr val="000000"/>
              </a:solidFill>
              <a:latin typeface="+mj-lt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Design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and Engineering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93190" y="4724400"/>
            <a:ext cx="14337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4: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Proof of Concept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30304" y="3894160"/>
            <a:ext cx="19478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5/6: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System Integration and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Laboratory Demonstration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50565C"/>
              </a:solidFill>
              <a:latin typeface="+mj-lt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50565C"/>
              </a:solidFill>
              <a:latin typeface="+mj-lt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105400" y="3429000"/>
            <a:ext cx="2505868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0565C"/>
              </a:buClr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7/8: </a:t>
            </a:r>
          </a:p>
          <a:p>
            <a:pPr algn="ctr" defTabSz="4572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0565C"/>
              </a:buClr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Open Water System Testing, </a:t>
            </a:r>
          </a:p>
          <a:p>
            <a:pPr algn="ctr" defTabSz="4572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0565C"/>
              </a:buClr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Demonstration, and Operation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757191" y="2057400"/>
            <a:ext cx="11489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9: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Array Testing</a:t>
            </a: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7162800" y="533400"/>
            <a:ext cx="5715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557568" y="533400"/>
            <a:ext cx="1572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10: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Commercialization</a:t>
            </a: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5791200" y="1447800"/>
            <a:ext cx="7239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1600200" y="4114800"/>
            <a:ext cx="8382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2971800" y="3200400"/>
            <a:ext cx="9144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4648200" y="22860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04510"/>
            <a:ext cx="990600" cy="6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914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f_aquanti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093" y="2987154"/>
            <a:ext cx="118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135" y="1447800"/>
            <a:ext cx="329648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>
                <a:solidFill>
                  <a:srgbClr val="0070C0"/>
                </a:solidFill>
                <a:latin typeface="+mj-lt"/>
              </a:rPr>
              <a:t>Technology Readiness Levels:</a:t>
            </a:r>
          </a:p>
          <a:p>
            <a:pPr marL="287338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A Disciplined Protocol for </a:t>
            </a:r>
          </a:p>
          <a:p>
            <a:pPr marL="287338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Technology Development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8506" y="49530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6201" y="4839186"/>
            <a:ext cx="5169694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FY 2010: </a:t>
            </a:r>
            <a:r>
              <a:rPr lang="en-US" sz="1400" dirty="0" smtClean="0">
                <a:solidFill>
                  <a:srgbClr val="000000"/>
                </a:solidFill>
              </a:rPr>
              <a:t>DOE program </a:t>
            </a:r>
            <a:r>
              <a:rPr lang="en-US" sz="1400" dirty="0" smtClean="0">
                <a:solidFill>
                  <a:srgbClr val="000000"/>
                </a:solidFill>
              </a:rPr>
              <a:t>committed up to </a:t>
            </a:r>
            <a:r>
              <a:rPr lang="en-US" sz="1400" dirty="0">
                <a:solidFill>
                  <a:srgbClr val="000000"/>
                </a:solidFill>
              </a:rPr>
              <a:t>$37 million </a:t>
            </a:r>
            <a:r>
              <a:rPr lang="en-US" sz="1400" dirty="0" smtClean="0">
                <a:solidFill>
                  <a:srgbClr val="000000"/>
                </a:solidFill>
              </a:rPr>
              <a:t>over 4 years in order to </a:t>
            </a:r>
            <a:r>
              <a:rPr lang="en-US" sz="1400" dirty="0">
                <a:solidFill>
                  <a:srgbClr val="000000"/>
                </a:solidFill>
              </a:rPr>
              <a:t>accelerate the technological and commercial readiness of emerging marine and hydrokinetic (MHK) technologies. 27 projects were selected for funding, with individual awards ranging from $160,000 to up to $10 million.</a:t>
            </a:r>
          </a:p>
        </p:txBody>
      </p:sp>
      <p:pic>
        <p:nvPicPr>
          <p:cNvPr id="20" name="Picture 14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041" y="2005001"/>
            <a:ext cx="1346887" cy="14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985" y="1117897"/>
            <a:ext cx="1198255" cy="9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6200" y="728246"/>
            <a:ext cx="3690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Slide courtesy of US Department of Energy</a:t>
            </a:r>
            <a:endParaRPr lang="en-US" sz="1600" i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Table 72"/>
          <p:cNvGraphicFramePr>
            <a:graphicFrameLocks noGrp="1"/>
          </p:cNvGraphicFramePr>
          <p:nvPr/>
        </p:nvGraphicFramePr>
        <p:xfrm>
          <a:off x="152400" y="609600"/>
          <a:ext cx="8763000" cy="553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011680"/>
                <a:gridCol w="2011680"/>
                <a:gridCol w="2011680"/>
                <a:gridCol w="82296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1-4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</a:t>
                      </a:r>
                      <a:r>
                        <a:rPr lang="en-US" sz="2200" b="1" baseline="0" dirty="0" smtClean="0">
                          <a:solidFill>
                            <a:srgbClr val="0070C0"/>
                          </a:solidFill>
                          <a:latin typeface="+mj-lt"/>
                        </a:rPr>
                        <a:t> 5-6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7-8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9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Wave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Point Absorber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Attenuator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OWC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Air Turbine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067">
                <a:tc>
                  <a:txBody>
                    <a:bodyPr/>
                    <a:lstStyle/>
                    <a:p>
                      <a:pPr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b="1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Current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Ocean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Tidal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In-Stream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Components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413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Power Transmission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Moorings / Anchorag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0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OTEC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Cold Water Pipe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Heat Exchanger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Department of Energy Sponsored Projects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5" name="Picture 17" descr="Concepts NR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000"/>
          <a:stretch>
            <a:fillRect/>
          </a:stretch>
        </p:blipFill>
        <p:spPr bwMode="auto">
          <a:xfrm>
            <a:off x="3047113" y="1982136"/>
            <a:ext cx="990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23"/>
          <p:cNvSpPr txBox="1">
            <a:spLocks noChangeArrowheads="1"/>
          </p:cNvSpPr>
          <p:nvPr/>
        </p:nvSpPr>
        <p:spPr bwMode="auto">
          <a:xfrm>
            <a:off x="2290763" y="1171575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Resolute</a:t>
            </a:r>
            <a:r>
              <a:rPr lang="en-US" sz="1200" baseline="30000" dirty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1</a:t>
            </a:r>
          </a:p>
        </p:txBody>
      </p:sp>
      <p:pic>
        <p:nvPicPr>
          <p:cNvPr id="77" name="Picture 51" descr="Principle P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613" y="1651936"/>
            <a:ext cx="838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/>
          <p:cNvPicPr/>
          <p:nvPr/>
        </p:nvPicPr>
        <p:blipFill rotWithShape="1">
          <a:blip r:embed="rId4"/>
          <a:srcRect l="3846" t="13255" r="86058" b="79190"/>
          <a:stretch/>
        </p:blipFill>
        <p:spPr bwMode="auto">
          <a:xfrm>
            <a:off x="3057525" y="1195704"/>
            <a:ext cx="600075" cy="252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9" name="Picture 78"/>
          <p:cNvPicPr/>
          <p:nvPr/>
        </p:nvPicPr>
        <p:blipFill rotWithShape="1">
          <a:blip r:embed="rId5"/>
          <a:srcRect l="18937" t="18346" r="69143" b="70075"/>
          <a:stretch/>
        </p:blipFill>
        <p:spPr bwMode="auto">
          <a:xfrm>
            <a:off x="3125915" y="1568301"/>
            <a:ext cx="708025" cy="386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99" r="64488"/>
          <a:stretch/>
        </p:blipFill>
        <p:spPr bwMode="auto">
          <a:xfrm>
            <a:off x="2089299" y="1970070"/>
            <a:ext cx="1016473" cy="3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7" descr="columbiapwr_logo_194_9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6699" y="1519014"/>
            <a:ext cx="877824" cy="4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/>
          <p:nvPr/>
        </p:nvPicPr>
        <p:blipFill rotWithShape="1">
          <a:blip r:embed="rId9"/>
          <a:srcRect l="16855" t="13782" r="70689" b="74914"/>
          <a:stretch/>
        </p:blipFill>
        <p:spPr bwMode="auto">
          <a:xfrm>
            <a:off x="4152705" y="1169650"/>
            <a:ext cx="738505" cy="376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4954250" y="1066800"/>
            <a:ext cx="10166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Northwest Energy Innovations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85" name="Picture 84"/>
          <p:cNvPicPr/>
          <p:nvPr/>
        </p:nvPicPr>
        <p:blipFill rotWithShape="1">
          <a:blip r:embed="rId10" cstate="print"/>
          <a:srcRect l="4311" t="11429" r="74469" b="75940"/>
          <a:stretch/>
        </p:blipFill>
        <p:spPr bwMode="auto">
          <a:xfrm>
            <a:off x="5181600" y="1600200"/>
            <a:ext cx="885190" cy="295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658" y="1996917"/>
            <a:ext cx="1432242" cy="32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2362024" y="3407383"/>
            <a:ext cx="935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65C"/>
                </a:solidFill>
                <a:latin typeface="Castellar" pitchFamily="18" charset="0"/>
                <a:cs typeface="ＭＳ Ｐゴシック"/>
              </a:rPr>
              <a:t>Dehlsen</a:t>
            </a:r>
          </a:p>
        </p:txBody>
      </p:sp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2473501" y="2798802"/>
            <a:ext cx="11078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Whitestone Power &amp; Communications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90" name="Picture 45" descr="Harris Miller Miller &amp; Hanson Inc. -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53" r="79591" b="26315"/>
          <a:stretch>
            <a:fillRect/>
          </a:stretch>
        </p:blipFill>
        <p:spPr bwMode="auto">
          <a:xfrm>
            <a:off x="4191000" y="26670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3" descr="http://verdantpower.com/wp-content/themes/Verdant/images/Verdant_template_FRO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087"/>
          <a:stretch>
            <a:fillRect/>
          </a:stretch>
        </p:blipFill>
        <p:spPr bwMode="auto">
          <a:xfrm>
            <a:off x="4454525" y="3048000"/>
            <a:ext cx="110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 Box 30"/>
          <p:cNvSpPr txBox="1">
            <a:spLocks noChangeArrowheads="1"/>
          </p:cNvSpPr>
          <p:nvPr/>
        </p:nvSpPr>
        <p:spPr bwMode="auto">
          <a:xfrm>
            <a:off x="4953000" y="2762249"/>
            <a:ext cx="935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65C"/>
                </a:solidFill>
                <a:latin typeface="Castellar" pitchFamily="18" charset="0"/>
                <a:cs typeface="ＭＳ Ｐゴシック"/>
              </a:rPr>
              <a:t>Dehlsen</a:t>
            </a:r>
          </a:p>
        </p:txBody>
      </p:sp>
      <p:pic>
        <p:nvPicPr>
          <p:cNvPr id="93" name="Picture 92"/>
          <p:cNvPicPr/>
          <p:nvPr/>
        </p:nvPicPr>
        <p:blipFill rotWithShape="1">
          <a:blip r:embed="rId14"/>
          <a:srcRect l="57739" t="21504" r="28650" b="69924"/>
          <a:stretch/>
        </p:blipFill>
        <p:spPr bwMode="auto">
          <a:xfrm>
            <a:off x="4176518" y="3581400"/>
            <a:ext cx="808355" cy="285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6629400" y="5410200"/>
            <a:ext cx="2133600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+mj-lt"/>
              </a:rPr>
              <a:t>Slide courtesy of US Department of Energy</a:t>
            </a:r>
            <a:endParaRPr lang="en-US" sz="1600" i="1" dirty="0">
              <a:latin typeface="+mj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62563" y="3560134"/>
            <a:ext cx="757237" cy="34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" name="Picture 35" descr="orpc_logo_bpwt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738" y="2752725"/>
            <a:ext cx="4667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55" descr="http://t0.gstatic.com/images?q=tbn:GjNMUx6T2d6QLM:http://www.sustainableeverett.com/PUDcolorlogo300.jpg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06700"/>
            <a:ext cx="914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67892" y="2362200"/>
            <a:ext cx="1075708" cy="21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24600" y="1295400"/>
            <a:ext cx="1075708" cy="21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4429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6549" y="4057141"/>
            <a:ext cx="733451" cy="43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1" descr="princeton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69" b="38461"/>
          <a:stretch>
            <a:fillRect/>
          </a:stretch>
        </p:blipFill>
        <p:spPr bwMode="auto">
          <a:xfrm>
            <a:off x="4114800" y="40386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3"/>
          <p:cNvSpPr txBox="1">
            <a:spLocks noChangeArrowheads="1"/>
          </p:cNvSpPr>
          <p:nvPr/>
        </p:nvSpPr>
        <p:spPr bwMode="auto">
          <a:xfrm>
            <a:off x="5072063" y="4114769"/>
            <a:ext cx="1016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Vortex Hydro Energy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4150" y="4379119"/>
            <a:ext cx="651863" cy="1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599" y="4724400"/>
            <a:ext cx="4741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35" descr="orpc_logo_bpwt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101" y="4713767"/>
            <a:ext cx="375046" cy="48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33" descr="logo1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275" y="5765801"/>
            <a:ext cx="685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57" descr="http://t2.gstatic.com/images?q=tbn:KPBCKfN7BKacBM:http://hirestandards.files.wordpress.com/2009/11/lockheedmartinlogo.jpg">
            <a:hlinkClick r:id="rId28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42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 Box 23"/>
          <p:cNvSpPr txBox="1">
            <a:spLocks noChangeArrowheads="1"/>
          </p:cNvSpPr>
          <p:nvPr/>
        </p:nvSpPr>
        <p:spPr bwMode="auto">
          <a:xfrm>
            <a:off x="4495800" y="5334000"/>
            <a:ext cx="1107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Scientific Solutions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108" name="Picture 57" descr="http://t2.gstatic.com/images?q=tbn:KPBCKfN7BKacBM:http://hirestandards.files.wordpress.com/2009/11/lockheedmartinlogo.jpg">
            <a:hlinkClick r:id="rId28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142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Straight Arrow Connector 109"/>
          <p:cNvCxnSpPr/>
          <p:nvPr/>
        </p:nvCxnSpPr>
        <p:spPr>
          <a:xfrm>
            <a:off x="2057400" y="1066800"/>
            <a:ext cx="69342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National Marine Renewable Energy Centers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8" y="814388"/>
            <a:ext cx="66770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AutoShape 9"/>
          <p:cNvCxnSpPr>
            <a:cxnSpLocks noChangeShapeType="1"/>
            <a:stCxn id="16" idx="2"/>
          </p:cNvCxnSpPr>
          <p:nvPr/>
        </p:nvCxnSpPr>
        <p:spPr bwMode="auto">
          <a:xfrm rot="5400000">
            <a:off x="6370539" y="2146200"/>
            <a:ext cx="1541661" cy="71913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876800"/>
            <a:ext cx="77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AutoShape 9"/>
          <p:cNvCxnSpPr>
            <a:cxnSpLocks noChangeShapeType="1"/>
            <a:stCxn id="7" idx="1"/>
          </p:cNvCxnSpPr>
          <p:nvPr/>
        </p:nvCxnSpPr>
        <p:spPr bwMode="auto">
          <a:xfrm rot="10800000">
            <a:off x="1219200" y="5257800"/>
            <a:ext cx="609600" cy="2667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5105400"/>
            <a:ext cx="25908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Hawaii National Marine Renewable Energy Center (HINMREC)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8114" y="5334000"/>
            <a:ext cx="201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University of Hawaii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Wave, OTEC</a:t>
            </a:r>
            <a:endParaRPr lang="en-US" sz="1600" dirty="0">
              <a:latin typeface="+mj-lt"/>
            </a:endParaRPr>
          </a:p>
        </p:txBody>
      </p:sp>
      <p:cxnSp>
        <p:nvCxnSpPr>
          <p:cNvPr id="9" name="AutoShape 9"/>
          <p:cNvCxnSpPr>
            <a:cxnSpLocks noChangeShapeType="1"/>
          </p:cNvCxnSpPr>
          <p:nvPr/>
        </p:nvCxnSpPr>
        <p:spPr bwMode="auto">
          <a:xfrm rot="16200000" flipH="1">
            <a:off x="6096000" y="4572000"/>
            <a:ext cx="762000" cy="6096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3657600"/>
            <a:ext cx="25908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Southeast National Marine Renewable Energy Center (SNMREC)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450" y="4572000"/>
            <a:ext cx="2494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Florida Atlantic University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Ocean Current, OTEC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685800"/>
            <a:ext cx="25908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Northwest National Marine Renewable Energy Center (NNMREC)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3" name="AutoShape 9"/>
          <p:cNvCxnSpPr>
            <a:cxnSpLocks noChangeShapeType="1"/>
            <a:stCxn id="12" idx="2"/>
          </p:cNvCxnSpPr>
          <p:nvPr/>
        </p:nvCxnSpPr>
        <p:spPr bwMode="auto">
          <a:xfrm rot="16200000" flipH="1">
            <a:off x="1733550" y="1314450"/>
            <a:ext cx="114300" cy="533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cxnSp>
        <p:nvCxnSpPr>
          <p:cNvPr id="14" name="AutoShape 9"/>
          <p:cNvCxnSpPr>
            <a:cxnSpLocks noChangeShapeType="1"/>
            <a:stCxn id="12" idx="2"/>
          </p:cNvCxnSpPr>
          <p:nvPr/>
        </p:nvCxnSpPr>
        <p:spPr bwMode="auto">
          <a:xfrm rot="16200000" flipH="1">
            <a:off x="1409700" y="1638300"/>
            <a:ext cx="5334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2895600" y="7620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University of Washington (tidal)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Oregon State University (wave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 smtClean="0">
              <a:latin typeface="+mj-lt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066800"/>
            <a:ext cx="2657475" cy="668139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2166" y="5181600"/>
            <a:ext cx="9525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617428"/>
            <a:ext cx="707172" cy="7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 descr="BlockWp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2540" y="1367890"/>
            <a:ext cx="56515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OSU_log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1362075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3429000"/>
            <a:ext cx="1143000" cy="5858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1" name="Picture 30" descr="PNNL_Agenda_Logo_with_Endorsement_05-13-09"/>
          <p:cNvPicPr>
            <a:picLocks noChangeAspect="1" noChangeArrowheads="1"/>
          </p:cNvPicPr>
          <p:nvPr/>
        </p:nvPicPr>
        <p:blipFill>
          <a:blip r:embed="rId10" cstate="print"/>
          <a:srcRect t="38568" r="33488" b="9306"/>
          <a:stretch>
            <a:fillRect/>
          </a:stretch>
        </p:blipFill>
        <p:spPr bwMode="auto">
          <a:xfrm>
            <a:off x="1905000" y="1828800"/>
            <a:ext cx="1810279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157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2819400"/>
            <a:ext cx="1168685" cy="5000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3810000"/>
            <a:ext cx="1297686" cy="500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NNMREC Objectives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8200"/>
            <a:ext cx="6172200" cy="520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Develop a full range of capabilities to support wave and tidal energy development.</a:t>
            </a:r>
          </a:p>
          <a:p>
            <a:pPr marL="285750" indent="-285750">
              <a:spcBef>
                <a:spcPts val="1600"/>
              </a:spcBef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Center activities:</a:t>
            </a: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Facilitate technology </a:t>
            </a:r>
            <a:r>
              <a:rPr lang="en-US" sz="2600" dirty="0" smtClean="0">
                <a:latin typeface="+mj-lt"/>
              </a:rPr>
              <a:t>and commercialization</a:t>
            </a:r>
            <a:endParaRPr lang="en-US" sz="2600" dirty="0" smtClean="0">
              <a:latin typeface="+mj-lt"/>
            </a:endParaRP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Close key gaps in </a:t>
            </a:r>
            <a:r>
              <a:rPr lang="en-US" sz="2600" dirty="0" smtClean="0">
                <a:latin typeface="+mj-lt"/>
              </a:rPr>
              <a:t>understanding</a:t>
            </a:r>
            <a:endParaRPr lang="en-US" sz="2600" dirty="0" smtClean="0">
              <a:latin typeface="+mj-lt"/>
            </a:endParaRP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Inform </a:t>
            </a:r>
            <a:r>
              <a:rPr lang="en-US" sz="2600" dirty="0" smtClean="0">
                <a:latin typeface="+mj-lt"/>
              </a:rPr>
              <a:t>regulatory and policy </a:t>
            </a:r>
            <a:r>
              <a:rPr lang="en-US" sz="2600" dirty="0" smtClean="0">
                <a:latin typeface="+mj-lt"/>
              </a:rPr>
              <a:t>decisions</a:t>
            </a:r>
            <a:endParaRPr lang="en-US" sz="2600" dirty="0" smtClean="0">
              <a:latin typeface="+mj-lt"/>
            </a:endParaRP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Educate </a:t>
            </a:r>
            <a:r>
              <a:rPr lang="en-US" sz="2600" dirty="0" smtClean="0">
                <a:latin typeface="+mj-lt"/>
              </a:rPr>
              <a:t>the first generation of marine renewable energy engineers and scientists.</a:t>
            </a:r>
            <a:endParaRPr lang="en-US" sz="2600" dirty="0"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762000"/>
            <a:ext cx="1828800" cy="169710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AVJ\CENTER\AvJ_Ocean Wave Energy\SEABEAV\2008\Pictures\AvJ_Bay Testing\September_2008 030.JPG"/>
          <p:cNvPicPr>
            <a:picLocks noChangeAspect="1" noChangeArrowheads="1"/>
          </p:cNvPicPr>
          <p:nvPr/>
        </p:nvPicPr>
        <p:blipFill>
          <a:blip r:embed="rId3" cstate="print"/>
          <a:srcRect r="2022" b="19965"/>
          <a:stretch>
            <a:fillRect/>
          </a:stretch>
        </p:blipFill>
        <p:spPr bwMode="auto">
          <a:xfrm>
            <a:off x="6517944" y="2667000"/>
            <a:ext cx="2305050" cy="14121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295" y="4267200"/>
            <a:ext cx="2465105" cy="152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Research Areas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" name="Picture 17" descr="PNNL_Agenda_Logo_with_Endorsement_05-13-09"/>
          <p:cNvPicPr>
            <a:picLocks noChangeAspect="1" noChangeArrowheads="1"/>
          </p:cNvPicPr>
          <p:nvPr/>
        </p:nvPicPr>
        <p:blipFill>
          <a:blip r:embed="rId2" cstate="print"/>
          <a:srcRect t="38568" r="33488" b="9306"/>
          <a:stretch>
            <a:fillRect/>
          </a:stretch>
        </p:blipFill>
        <p:spPr bwMode="auto">
          <a:xfrm>
            <a:off x="1219200" y="1066800"/>
            <a:ext cx="181027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1168685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15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5029200"/>
            <a:ext cx="838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0" name="Picture 6" descr="SST logo lite3_0906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1295400"/>
            <a:ext cx="839787" cy="83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257800"/>
            <a:ext cx="723900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838200"/>
            <a:ext cx="1285875" cy="48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2" descr="SAIC_logo_08_blueRGB_l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00200"/>
            <a:ext cx="990600" cy="57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5181600"/>
            <a:ext cx="838200" cy="80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3882" y="4363614"/>
            <a:ext cx="1990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54864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304800" y="906462"/>
            <a:ext cx="8472488" cy="4503738"/>
            <a:chOff x="3113" y="6532"/>
            <a:chExt cx="16399" cy="8539"/>
          </a:xfrm>
        </p:grpSpPr>
        <p:sp>
          <p:nvSpPr>
            <p:cNvPr id="18" name="Oval 3"/>
            <p:cNvSpPr>
              <a:spLocks noChangeAspect="1" noChangeArrowheads="1"/>
            </p:cNvSpPr>
            <p:nvPr/>
          </p:nvSpPr>
          <p:spPr bwMode="auto">
            <a:xfrm>
              <a:off x="8309" y="6532"/>
              <a:ext cx="6187" cy="6187"/>
            </a:xfrm>
            <a:prstGeom prst="ellipse">
              <a:avLst/>
            </a:prstGeom>
            <a:solidFill>
              <a:srgbClr val="7BA0CD"/>
            </a:solidFill>
            <a:ln w="76200">
              <a:solidFill>
                <a:srgbClr val="D3DFEE"/>
              </a:solidFill>
              <a:round/>
              <a:headEnd/>
              <a:tailEnd/>
            </a:ln>
          </p:spPr>
          <p:txBody>
            <a:bodyPr lIns="9144" tIns="9144" rIns="9144" bIns="9144" anchor="ctr"/>
            <a:lstStyle/>
            <a:p>
              <a:pPr algn="ctr">
                <a:spcAft>
                  <a:spcPts val="1000"/>
                </a:spcAft>
              </a:pPr>
              <a:endParaRPr lang="en-US" sz="20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2400" b="1" dirty="0" smtClean="0">
                  <a:latin typeface="Calibri" charset="0"/>
                </a:rPr>
                <a:t>Environment</a:t>
              </a:r>
              <a:endParaRPr lang="en-US" sz="24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Acoustics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Dynamic Effects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Benthic </a:t>
              </a:r>
              <a:r>
                <a:rPr lang="en-US" i="1" dirty="0">
                  <a:latin typeface="Calibri" charset="0"/>
                </a:rPr>
                <a:t>Ecosystems 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Sediment Transport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endParaRPr lang="en-US" sz="1400" i="1" dirty="0">
                <a:latin typeface="Times New Roman" pitchFamily="18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19" name="Oval 4"/>
            <p:cNvSpPr>
              <a:spLocks noChangeAspect="1" noChangeArrowheads="1"/>
            </p:cNvSpPr>
            <p:nvPr/>
          </p:nvSpPr>
          <p:spPr bwMode="auto">
            <a:xfrm>
              <a:off x="13308" y="8746"/>
              <a:ext cx="6204" cy="6204"/>
            </a:xfrm>
            <a:prstGeom prst="ellipse">
              <a:avLst/>
            </a:prstGeom>
            <a:solidFill>
              <a:srgbClr val="7BA0CD"/>
            </a:solidFill>
            <a:ln w="76200">
              <a:solidFill>
                <a:srgbClr val="D3DFEE"/>
              </a:solidFill>
              <a:round/>
              <a:headEnd/>
              <a:tailEnd/>
            </a:ln>
          </p:spPr>
          <p:txBody>
            <a:bodyPr lIns="9144" tIns="9144" rIns="9144" bIns="9144" anchor="ctr"/>
            <a:lstStyle/>
            <a:p>
              <a:pPr algn="ctr">
                <a:spcAft>
                  <a:spcPts val="1000"/>
                </a:spcAft>
              </a:pPr>
              <a:endParaRPr lang="en-US" sz="2000" b="1" dirty="0" smtClean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2400" b="1" dirty="0" smtClean="0">
                  <a:latin typeface="Calibri" charset="0"/>
                </a:rPr>
                <a:t>Social</a:t>
              </a:r>
              <a:endParaRPr lang="en-US" sz="24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Fisheries/Crabbing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Outreach/Engagement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Existing Ocean Users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Local/State </a:t>
              </a:r>
              <a:r>
                <a:rPr lang="en-US" i="1" dirty="0">
                  <a:latin typeface="Calibri" charset="0"/>
                </a:rPr>
                <a:t>Economy</a:t>
              </a:r>
            </a:p>
            <a:p>
              <a:pPr algn="ctr">
                <a:spcAft>
                  <a:spcPts val="1000"/>
                </a:spcAft>
              </a:pPr>
              <a:endParaRPr lang="en-US" i="1" dirty="0">
                <a:latin typeface="Calibri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20" name="Oval 5"/>
            <p:cNvSpPr>
              <a:spLocks noChangeAspect="1" noChangeArrowheads="1"/>
            </p:cNvSpPr>
            <p:nvPr/>
          </p:nvSpPr>
          <p:spPr bwMode="auto">
            <a:xfrm>
              <a:off x="3113" y="8775"/>
              <a:ext cx="6296" cy="6296"/>
            </a:xfrm>
            <a:prstGeom prst="ellipse">
              <a:avLst/>
            </a:prstGeom>
            <a:solidFill>
              <a:srgbClr val="7BA0CD"/>
            </a:solidFill>
            <a:ln w="76200">
              <a:solidFill>
                <a:srgbClr val="D3DFEE"/>
              </a:solidFill>
              <a:round/>
              <a:headEnd/>
              <a:tailEnd/>
            </a:ln>
          </p:spPr>
          <p:txBody>
            <a:bodyPr lIns="9144" tIns="9144" rIns="9144" bIns="9144" anchor="ctr"/>
            <a:lstStyle/>
            <a:p>
              <a:pPr algn="ctr">
                <a:spcAft>
                  <a:spcPts val="1000"/>
                </a:spcAft>
              </a:pPr>
              <a:endParaRPr lang="en-US" sz="20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2400" b="1" dirty="0" smtClean="0">
                  <a:latin typeface="Calibri" charset="0"/>
                </a:rPr>
                <a:t>Technology</a:t>
              </a:r>
              <a:endParaRPr lang="en-US" sz="24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 </a:t>
              </a:r>
              <a:r>
                <a:rPr lang="en-US" i="1" dirty="0" smtClean="0">
                  <a:latin typeface="Calibri" charset="0"/>
                </a:rPr>
                <a:t>Testing and Demonstration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Site Characterization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Advanced Materials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Device and Array Modeling</a:t>
              </a:r>
              <a:endParaRPr lang="en-US" sz="1400" i="1" dirty="0">
                <a:latin typeface="Times New Roman" pitchFamily="18" charset="0"/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1480870"/>
            <a:ext cx="1297686" cy="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5334000"/>
            <a:ext cx="81716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HD:Users:paasch:Desktop:OWET Keynote 2009 9-15-09.pot</Template>
  <TotalTime>17782</TotalTime>
  <Words>683</Words>
  <Application>Microsoft Office PowerPoint</Application>
  <PresentationFormat>On-screen Show (4:3)</PresentationFormat>
  <Paragraphs>187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 National Marine Renewable Energy Center (NNMREC)</dc:title>
  <dc:creator>Meleah Ashford</dc:creator>
  <cp:lastModifiedBy>Brian Polagye</cp:lastModifiedBy>
  <cp:revision>777</cp:revision>
  <cp:lastPrinted>2011-05-27T16:16:04Z</cp:lastPrinted>
  <dcterms:created xsi:type="dcterms:W3CDTF">2011-08-17T14:22:44Z</dcterms:created>
  <dcterms:modified xsi:type="dcterms:W3CDTF">2011-10-19T15:33:31Z</dcterms:modified>
</cp:coreProperties>
</file>