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17" r:id="rId2"/>
    <p:sldId id="355" r:id="rId3"/>
    <p:sldId id="391" r:id="rId4"/>
    <p:sldId id="378" r:id="rId5"/>
    <p:sldId id="392" r:id="rId6"/>
    <p:sldId id="393" r:id="rId7"/>
    <p:sldId id="394" r:id="rId8"/>
    <p:sldId id="395" r:id="rId9"/>
    <p:sldId id="396" r:id="rId10"/>
    <p:sldId id="380" r:id="rId11"/>
    <p:sldId id="403" r:id="rId12"/>
    <p:sldId id="404" r:id="rId13"/>
    <p:sldId id="405" r:id="rId14"/>
    <p:sldId id="409" r:id="rId15"/>
    <p:sldId id="406" r:id="rId16"/>
    <p:sldId id="407" r:id="rId17"/>
    <p:sldId id="408" r:id="rId18"/>
    <p:sldId id="410" r:id="rId19"/>
    <p:sldId id="411" r:id="rId20"/>
    <p:sldId id="412" r:id="rId21"/>
    <p:sldId id="413" r:id="rId22"/>
    <p:sldId id="416" r:id="rId23"/>
    <p:sldId id="414" r:id="rId24"/>
    <p:sldId id="415" r:id="rId25"/>
    <p:sldId id="417" r:id="rId26"/>
    <p:sldId id="381" r:id="rId27"/>
    <p:sldId id="390" r:id="rId28"/>
    <p:sldId id="382" r:id="rId29"/>
    <p:sldId id="383" r:id="rId30"/>
    <p:sldId id="379" r:id="rId31"/>
    <p:sldId id="385" r:id="rId32"/>
    <p:sldId id="387" r:id="rId33"/>
    <p:sldId id="388" r:id="rId34"/>
    <p:sldId id="418" r:id="rId35"/>
    <p:sldId id="386" r:id="rId36"/>
    <p:sldId id="376" r:id="rId37"/>
    <p:sldId id="377" r:id="rId38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23A1C"/>
    <a:srgbClr val="40B64B"/>
    <a:srgbClr val="006600"/>
    <a:srgbClr val="EBD23D"/>
    <a:srgbClr val="7EACF6"/>
    <a:srgbClr val="BEBEBE"/>
    <a:srgbClr val="DFDFDF"/>
    <a:srgbClr val="464646"/>
    <a:srgbClr val="FF8989"/>
    <a:srgbClr val="C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0" autoAdjust="0"/>
    <p:restoredTop sz="94643" autoAdjust="0"/>
  </p:normalViewPr>
  <p:slideViewPr>
    <p:cSldViewPr>
      <p:cViewPr>
        <p:scale>
          <a:sx n="100" d="100"/>
          <a:sy n="100" d="100"/>
        </p:scale>
        <p:origin x="2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3804" y="-72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E2CA97-E781-4806-8602-BFEBBE6110E3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F7705B-D700-4162-BF03-F746F9854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9674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3FFCE88C-9D1D-4D53-9674-9CD9A124BABA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0F47CA25-526E-4326-AC4D-227D2D121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2729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D92928-B559-4CF5-822B-3BC129D61144}" type="slidenum">
              <a:rPr lang="en-US" smtClean="0">
                <a:latin typeface="Calibri" pitchFamily="34" charset="0"/>
              </a:rPr>
              <a:pPr/>
              <a:t>1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D92928-B559-4CF5-822B-3BC129D61144}" type="slidenum">
              <a:rPr lang="en-US" smtClean="0">
                <a:latin typeface="Calibri" pitchFamily="34" charset="0"/>
              </a:rPr>
              <a:pPr/>
              <a:t>37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7CA25-526E-4326-AC4D-227D2D121DF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EFE01ED-5B45-42AA-B133-CE9467D938E6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6E9C596-5206-4CB0-A37F-437551F26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EC907-EC4A-4BF8-A4CB-06095C22AE40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575E-2940-4098-9DF8-8C5B1F3B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E96F-CBCF-49F9-AF39-9855D14912A1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C1A65-854D-4502-BF6B-DB8E5A22A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1AE5D-DCBC-44BC-9E0B-3F23952E82F1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0913-3024-4D50-86DE-D83830B09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D784-A86E-4414-B29D-EB973BCA4F4B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E4989-A87D-49CA-AF45-994E4087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025F-195D-4FCD-8AC7-2D4D39EC971F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664B3-24A4-43E4-A8C7-65AF6CA1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EDEB4-C262-4B6B-9E8A-6C85081DFE54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12174-167C-4D25-9D08-A1DB86340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513C-F0BF-401B-815E-206AD7FF16FC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FDCE-B920-4D91-A911-5D89140F7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688ED-19B0-4EC6-A344-08BBAA4FFEA3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B933B-4F6D-493D-AA8C-ED2964446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9D64AC-61B8-4E0A-BE17-75E62C40E7CB}" type="datetime1">
              <a:rPr lang="en-US"/>
              <a:pPr>
                <a:defRPr/>
              </a:pPr>
              <a:t>10/25/2011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818E4B-546D-4573-8036-3505B405F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 rot="10800000">
            <a:off x="-19050" y="5816598"/>
            <a:ext cx="9180513" cy="1041401"/>
            <a:chOff x="-19050" y="-7938"/>
            <a:chExt cx="9180513" cy="1041401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-9525" y="-7938"/>
              <a:ext cx="9163050" cy="1041401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381500" y="-7938"/>
              <a:ext cx="4762500" cy="63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grpSp>
          <p:nvGrpSpPr>
            <p:cNvPr id="1033" name="Group 1"/>
            <p:cNvGrpSpPr>
              <a:grpSpLocks/>
            </p:cNvGrpSpPr>
            <p:nvPr/>
          </p:nvGrpSpPr>
          <p:grpSpPr bwMode="auto">
            <a:xfrm>
              <a:off x="-19050" y="203200"/>
              <a:ext cx="9180513" cy="647700"/>
              <a:chOff x="-19045" y="216550"/>
              <a:chExt cx="9180548" cy="649224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6" name="Picture 9" descr="BlockWpg.gif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6415085"/>
            <a:ext cx="56515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 descr="OSU_logo.gif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12127" y="640927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3400" y="6376054"/>
            <a:ext cx="990600" cy="48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hyperlink" Target="http://images.google.com/imgres?imgurl=http://www.sustainableeverett.com/PUDcolorlogo300.jpg&amp;imgrefurl=http://www.sustainableeverett.com/SponsorExhibit.html&amp;usg=__22kCPBvbcw8XDCfcxVuArkRVwow=&amp;h=453&amp;w=1200&amp;sz=195&amp;hl=en&amp;start=1&amp;um=1&amp;itbs=1&amp;tbnid=GjNMUx6T2d6QLM:&amp;tbnh=57&amp;tbnw=150&amp;prev=/images?q=snopud&amp;hl=en&amp;sa=N&amp;um=1" TargetMode="External"/><Relationship Id="rId26" Type="http://schemas.openxmlformats.org/officeDocument/2006/relationships/image" Target="../media/image51.jpeg"/><Relationship Id="rId3" Type="http://schemas.openxmlformats.org/officeDocument/2006/relationships/image" Target="../media/image32.png"/><Relationship Id="rId21" Type="http://schemas.openxmlformats.org/officeDocument/2006/relationships/image" Target="../media/image47.png"/><Relationship Id="rId7" Type="http://schemas.openxmlformats.org/officeDocument/2006/relationships/hyperlink" Target="http://images.google.com/imgres?imgurl=http://www.gleresources.com/images/columbiapwr_logo_194_92.gif&amp;imgrefurl=http://www.gleresources.com/companylocations.php&amp;usg=__ypNxc8T-bTPY6qW0fFHLXzYIl-U=&amp;h=92&amp;w=194&amp;sz=5&amp;hl=en&amp;start=16&amp;um=1&amp;itbs=1&amp;tbnid=4dY5w9VBK_onrM:&amp;tbnh=49&amp;tbnw=103&amp;prev=/images?q=columbia+power+technologies&amp;hl=en&amp;rlz=1T4GGLJ_enUS343US346&amp;sa=N&amp;um=1" TargetMode="External"/><Relationship Id="rId12" Type="http://schemas.openxmlformats.org/officeDocument/2006/relationships/image" Target="../media/image40.png"/><Relationship Id="rId17" Type="http://schemas.openxmlformats.org/officeDocument/2006/relationships/image" Target="../media/image44.jpeg"/><Relationship Id="rId25" Type="http://schemas.openxmlformats.org/officeDocument/2006/relationships/image" Target="../media/image50.png"/><Relationship Id="rId2" Type="http://schemas.openxmlformats.org/officeDocument/2006/relationships/image" Target="../media/image31.png"/><Relationship Id="rId16" Type="http://schemas.openxmlformats.org/officeDocument/2006/relationships/hyperlink" Target="http://images.google.com/imgres?imgurl=http://www.sustainvc.com/images/orpc_logo_bpwt.jpg&amp;imgrefurl=http://www.sustainvc.com/Awards.html&amp;usg=__33iKaF30ENFmDaN0rghgYevFcoo=&amp;h=436&amp;w=339&amp;sz=106&amp;hl=en&amp;start=7&amp;um=1&amp;itbs=1&amp;tbnid=qleDKUW6TKUhYM:&amp;tbnh=126&amp;tbnw=98&amp;prev=/images?q=ocean+renewable+power+company&amp;hl=en&amp;rlz=1T4GGLJ_enUS343US346&amp;sa=N&amp;um=1" TargetMode="External"/><Relationship Id="rId20" Type="http://schemas.openxmlformats.org/officeDocument/2006/relationships/image" Target="../media/image46.png"/><Relationship Id="rId29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24" Type="http://schemas.openxmlformats.org/officeDocument/2006/relationships/image" Target="../media/image49.jpe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23" Type="http://schemas.openxmlformats.org/officeDocument/2006/relationships/hyperlink" Target="http://images.google.com/imgres?imgurl=http://www.njeda.com/newsletter/techtalk/vol9/images/princeton.jpg&amp;imgrefurl=http://www.njeda.com/newsletter/techtalk/vol9/a3.html&amp;usg=__H4Hz3a0F3BZmWl6DTSUtDOwoDhU=&amp;h=200&amp;w=200&amp;sz=12&amp;hl=en&amp;start=9&amp;um=1&amp;itbs=1&amp;tbnid=DfXjgD1vGrDIqM:&amp;tbnh=104&amp;tbnw=104&amp;prev=/images?q=princeton+power+systems&amp;hl=en&amp;rlz=1T4GGLJ_enUS343US346&amp;sa=N&amp;um=1" TargetMode="External"/><Relationship Id="rId28" Type="http://schemas.openxmlformats.org/officeDocument/2006/relationships/hyperlink" Target="http://images.google.com/imgres?imgurl=http://hirestandards.files.wordpress.com/2009/11/lockheedmartinlogo.jpg&amp;imgrefurl=http://hirestandards.wordpress.com/2009/11/04/on-campus-recruiting-events-2/&amp;usg=__B2hZxbgZ3NWAAlwF6919tU8-APM=&amp;h=600&amp;w=3025&amp;sz=75&amp;hl=en&amp;start=1&amp;um=1&amp;itbs=1&amp;tbnid=KPBCKfN7BKacBM:&amp;tbnh=30&amp;tbnw=150&amp;prev=/images?q=lockheed+martin&amp;hl=en&amp;sa=N&amp;um=1" TargetMode="External"/><Relationship Id="rId10" Type="http://schemas.openxmlformats.org/officeDocument/2006/relationships/image" Target="../media/image38.jpeg"/><Relationship Id="rId19" Type="http://schemas.openxmlformats.org/officeDocument/2006/relationships/image" Target="../media/image45.jpe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48.png"/><Relationship Id="rId27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png"/><Relationship Id="rId7" Type="http://schemas.openxmlformats.org/officeDocument/2006/relationships/image" Target="../media/image2.png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4.png"/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12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838200"/>
            <a:ext cx="78486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800" b="1" dirty="0" smtClean="0">
                <a:solidFill>
                  <a:prstClr val="white"/>
                </a:solidFill>
                <a:latin typeface="+mj-lt"/>
              </a:rPr>
              <a:t>Hydrokinetic </a:t>
            </a:r>
            <a:r>
              <a:rPr lang="en-US" sz="3800" b="1" dirty="0" smtClean="0">
                <a:solidFill>
                  <a:prstClr val="white"/>
                </a:solidFill>
                <a:latin typeface="+mj-lt"/>
              </a:rPr>
              <a:t>Energy </a:t>
            </a:r>
            <a:endParaRPr lang="en-US" sz="3800" b="1" dirty="0" smtClean="0">
              <a:solidFill>
                <a:prstClr val="white"/>
              </a:solidFill>
              <a:latin typeface="+mj-lt"/>
            </a:endParaRPr>
          </a:p>
          <a:p>
            <a:pPr algn="ctr"/>
            <a:r>
              <a:rPr lang="en-US" sz="3800" b="1" dirty="0" smtClean="0">
                <a:solidFill>
                  <a:prstClr val="white"/>
                </a:solidFill>
                <a:latin typeface="+mj-lt"/>
              </a:rPr>
              <a:t>Research and Development</a:t>
            </a:r>
            <a:endParaRPr lang="en-US" sz="30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590800"/>
            <a:ext cx="9144000" cy="205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1200"/>
              </a:spcBef>
              <a:buClr>
                <a:srgbClr val="0BD0D9"/>
              </a:buClr>
              <a:buSzPct val="95000"/>
            </a:pPr>
            <a:r>
              <a:rPr lang="en-US" sz="34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Brian Polagye</a:t>
            </a:r>
            <a:endParaRPr lang="en-US" sz="2800" dirty="0" smtClean="0">
              <a:solidFill>
                <a:prstClr val="white"/>
              </a:solidFill>
              <a:latin typeface="+mj-lt"/>
              <a:ea typeface="ＭＳ Ｐゴシック" pitchFamily="34" charset="-128"/>
            </a:endParaRPr>
          </a:p>
          <a:p>
            <a:pPr algn="ctr">
              <a:spcBef>
                <a:spcPts val="2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8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Northwest National Marine Renewable Energy Center</a:t>
            </a:r>
          </a:p>
          <a:p>
            <a:pPr algn="ctr">
              <a:spcBef>
                <a:spcPts val="2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8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Department of Mechanical Engineering</a:t>
            </a:r>
          </a:p>
          <a:p>
            <a:pPr algn="ctr">
              <a:spcBef>
                <a:spcPts val="20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sz="280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</a:rPr>
              <a:t>University of Washington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38200" y="5029200"/>
            <a:ext cx="74676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dirty="0" smtClean="0">
                <a:latin typeface="+mj-lt"/>
              </a:rPr>
              <a:t>Alaska Hydrokinetics Technical Conference</a:t>
            </a:r>
            <a:endParaRPr lang="en-US" sz="3000" dirty="0" smtClean="0"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latin typeface="+mj-lt"/>
              </a:rPr>
              <a:t>October </a:t>
            </a:r>
            <a:r>
              <a:rPr lang="en-US" sz="2600" dirty="0" smtClean="0">
                <a:latin typeface="+mj-lt"/>
              </a:rPr>
              <a:t>26, </a:t>
            </a:r>
            <a:r>
              <a:rPr lang="en-US" sz="2600" dirty="0" smtClean="0">
                <a:latin typeface="+mj-lt"/>
              </a:rPr>
              <a:t>2011</a:t>
            </a:r>
            <a:endParaRPr lang="en-US" sz="2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685800"/>
            <a:ext cx="1447800" cy="12954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cs typeface="ＭＳ Ｐゴシック" charset="-128"/>
              </a:rPr>
              <a:t>CleanCurrent</a:t>
            </a:r>
            <a:endParaRPr lang="en-US" sz="1600" dirty="0" smtClean="0"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flipH="1">
            <a:off x="1828800" y="3505200"/>
            <a:ext cx="306388" cy="8382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32004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cs typeface="ＭＳ Ｐゴシック" charset="-128"/>
              </a:rPr>
              <a:t>OpenHydro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8600" y="1905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33" name="AutoShape 9"/>
          <p:cNvCxnSpPr>
            <a:cxnSpLocks noChangeShapeType="1"/>
            <a:stCxn id="32" idx="2"/>
          </p:cNvCxnSpPr>
          <p:nvPr/>
        </p:nvCxnSpPr>
        <p:spPr bwMode="auto">
          <a:xfrm>
            <a:off x="609600" y="2209800"/>
            <a:ext cx="914400" cy="838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685800"/>
            <a:ext cx="1447800" cy="12954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cs typeface="ＭＳ Ｐゴシック" charset="-128"/>
              </a:rPr>
              <a:t>CleanCurrent</a:t>
            </a:r>
            <a:endParaRPr lang="en-US" sz="1600" dirty="0" smtClean="0"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flipH="1">
            <a:off x="1828800" y="3505200"/>
            <a:ext cx="306388" cy="8382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32004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cs typeface="ＭＳ Ｐゴシック" charset="-128"/>
              </a:rPr>
              <a:t>OpenHydro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225" y="3581400"/>
            <a:ext cx="1857375" cy="28289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28600" y="1905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27" name="AutoShape 9"/>
          <p:cNvCxnSpPr>
            <a:cxnSpLocks noChangeShapeType="1"/>
            <a:stCxn id="26" idx="2"/>
          </p:cNvCxnSpPr>
          <p:nvPr/>
        </p:nvCxnSpPr>
        <p:spPr bwMode="auto">
          <a:xfrm>
            <a:off x="609600" y="2209800"/>
            <a:ext cx="914400" cy="838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685800"/>
            <a:ext cx="1447800" cy="12954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cs typeface="ＭＳ Ｐゴシック" charset="-128"/>
              </a:rPr>
              <a:t>CleanCurrent</a:t>
            </a:r>
            <a:endParaRPr lang="en-US" sz="1600" dirty="0" smtClean="0"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flipH="1">
            <a:off x="1828800" y="3505200"/>
            <a:ext cx="306388" cy="8382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32004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cs typeface="ＭＳ Ｐゴシック" charset="-128"/>
              </a:rPr>
              <a:t>OpenHydro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28600" y="1905000"/>
            <a:ext cx="7620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26" name="AutoShape 9"/>
          <p:cNvCxnSpPr>
            <a:cxnSpLocks noChangeShapeType="1"/>
            <a:stCxn id="25" idx="2"/>
          </p:cNvCxnSpPr>
          <p:nvPr/>
        </p:nvCxnSpPr>
        <p:spPr bwMode="auto">
          <a:xfrm>
            <a:off x="609600" y="2209800"/>
            <a:ext cx="914400" cy="838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pic>
        <p:nvPicPr>
          <p:cNvPr id="28" name="Picture 2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572000"/>
            <a:ext cx="4191000" cy="1638553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rgbClr val="D23A1C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b="1" dirty="0" smtClean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685800"/>
            <a:ext cx="1447800" cy="1295400"/>
          </a:xfrm>
          <a:prstGeom prst="rect">
            <a:avLst/>
          </a:prstGeom>
          <a:solidFill>
            <a:srgbClr val="D23A1C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b="1" dirty="0" smtClean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cs typeface="ＭＳ Ｐゴシック" charset="-128"/>
              </a:rPr>
              <a:t>CleanCurrent</a:t>
            </a:r>
            <a:endParaRPr lang="en-US" sz="1600" dirty="0" smtClean="0"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flipH="1">
            <a:off x="1828800" y="3505200"/>
            <a:ext cx="306388" cy="8382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32004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cs typeface="ＭＳ Ｐゴシック" charset="-128"/>
              </a:rPr>
              <a:t>OpenHydro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8600" y="1905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33" name="AutoShape 9"/>
          <p:cNvCxnSpPr>
            <a:cxnSpLocks noChangeShapeType="1"/>
            <a:stCxn id="32" idx="2"/>
          </p:cNvCxnSpPr>
          <p:nvPr/>
        </p:nvCxnSpPr>
        <p:spPr bwMode="auto">
          <a:xfrm>
            <a:off x="609600" y="2209800"/>
            <a:ext cx="914400" cy="838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2587" y="4233211"/>
            <a:ext cx="4646613" cy="1944238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86000" y="685800"/>
            <a:ext cx="1524000" cy="1295400"/>
          </a:xfrm>
          <a:prstGeom prst="rect">
            <a:avLst/>
          </a:prstGeom>
          <a:solidFill>
            <a:srgbClr val="D23A1C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cs typeface="ＭＳ Ｐゴシック" charset="-128"/>
              </a:rPr>
              <a:t>CleanCurrent</a:t>
            </a:r>
            <a:endParaRPr lang="en-US" sz="1600" b="1" dirty="0" smtClean="0">
              <a:solidFill>
                <a:schemeClr val="bg1"/>
              </a:solidFill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flipH="1">
            <a:off x="1828800" y="3505200"/>
            <a:ext cx="306388" cy="8382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32004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cs typeface="ＭＳ Ｐゴシック" charset="-128"/>
              </a:rPr>
              <a:t>OpenHydro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8600" y="1905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33" name="AutoShape 9"/>
          <p:cNvCxnSpPr>
            <a:cxnSpLocks noChangeShapeType="1"/>
            <a:stCxn id="32" idx="2"/>
          </p:cNvCxnSpPr>
          <p:nvPr/>
        </p:nvCxnSpPr>
        <p:spPr bwMode="auto">
          <a:xfrm>
            <a:off x="609600" y="2209800"/>
            <a:ext cx="914400" cy="838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pic>
        <p:nvPicPr>
          <p:cNvPr id="26" name="Picture 25" descr="Clean_curr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4038600"/>
            <a:ext cx="2514600" cy="2395769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rgbClr val="D23A1C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685800"/>
            <a:ext cx="1447800" cy="12954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cs typeface="ＭＳ Ｐゴシック" charset="-128"/>
              </a:rPr>
              <a:t>CleanCurrent</a:t>
            </a:r>
            <a:endParaRPr lang="en-US" sz="1600" dirty="0" smtClean="0"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dirty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flipH="1">
            <a:off x="1828800" y="3505200"/>
            <a:ext cx="306388" cy="8382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32004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cs typeface="ＭＳ Ｐゴシック" charset="-128"/>
              </a:rPr>
              <a:t>OpenHydro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8600" y="1905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33" name="AutoShape 9"/>
          <p:cNvCxnSpPr>
            <a:cxnSpLocks noChangeShapeType="1"/>
            <a:stCxn id="32" idx="2"/>
          </p:cNvCxnSpPr>
          <p:nvPr/>
        </p:nvCxnSpPr>
        <p:spPr bwMode="auto">
          <a:xfrm>
            <a:off x="609600" y="2209800"/>
            <a:ext cx="914400" cy="838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114800"/>
            <a:ext cx="2124075" cy="1457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685800"/>
            <a:ext cx="1447800" cy="129540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cs typeface="ＭＳ Ｐゴシック" charset="-128"/>
              </a:rPr>
              <a:t>CleanCurrent</a:t>
            </a:r>
            <a:endParaRPr lang="en-US" sz="1600" dirty="0" smtClean="0"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flipH="1">
            <a:off x="1828800" y="3505200"/>
            <a:ext cx="306388" cy="8382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32004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cs typeface="ＭＳ Ｐゴシック" charset="-128"/>
              </a:rPr>
              <a:t>OpenHydro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8600" y="1905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33" name="AutoShape 9"/>
          <p:cNvCxnSpPr>
            <a:cxnSpLocks noChangeShapeType="1"/>
            <a:stCxn id="32" idx="2"/>
          </p:cNvCxnSpPr>
          <p:nvPr/>
        </p:nvCxnSpPr>
        <p:spPr bwMode="auto">
          <a:xfrm>
            <a:off x="609600" y="2209800"/>
            <a:ext cx="914400" cy="838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191000"/>
            <a:ext cx="3176588" cy="239836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Tidal Energy Development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4" name="AutoShape 9"/>
          <p:cNvCxnSpPr>
            <a:cxnSpLocks noChangeShapeType="1"/>
            <a:stCxn id="5" idx="0"/>
          </p:cNvCxnSpPr>
          <p:nvPr/>
        </p:nvCxnSpPr>
        <p:spPr bwMode="auto">
          <a:xfrm rot="16200000" flipV="1">
            <a:off x="3130550" y="3663950"/>
            <a:ext cx="590550" cy="46355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76600" y="4191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6" name="AutoShape 9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2286000" y="4038600"/>
            <a:ext cx="1219200" cy="457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05000" y="4876800"/>
            <a:ext cx="1524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Verdant Power</a:t>
            </a: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838200"/>
            <a:ext cx="2114550" cy="13350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Tidal Generation Ltd.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</a:p>
        </p:txBody>
      </p: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 rot="16200000" flipV="1">
            <a:off x="2498725" y="2759075"/>
            <a:ext cx="1574800" cy="1905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685800"/>
            <a:ext cx="1447800" cy="1295400"/>
          </a:xfrm>
          <a:prstGeom prst="rect">
            <a:avLst/>
          </a:prstGeom>
          <a:solidFill>
            <a:srgbClr val="D23A1C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FORCE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OpenHydro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cs typeface="ＭＳ Ｐゴシック" charset="-128"/>
              </a:rPr>
              <a:t>CleanCurrent</a:t>
            </a:r>
            <a:endParaRPr lang="en-US" sz="1600" dirty="0" smtClean="0">
              <a:latin typeface="Calibri" charset="0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MCT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Atlantis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</p:cNvCxnSpPr>
          <p:nvPr/>
        </p:nvCxnSpPr>
        <p:spPr bwMode="auto">
          <a:xfrm rot="16200000" flipV="1">
            <a:off x="1584325" y="2987675"/>
            <a:ext cx="946150" cy="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71600" y="2209800"/>
            <a:ext cx="1295400" cy="315913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>
                <a:latin typeface="Calibri" charset="0"/>
                <a:ea typeface="+mn-ea"/>
                <a:cs typeface="ＭＳ Ｐゴシック" charset="-128"/>
              </a:rPr>
              <a:t>CleanCurrent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</p:cNvCxnSpPr>
          <p:nvPr/>
        </p:nvCxnSpPr>
        <p:spPr bwMode="auto">
          <a:xfrm rot="5400000">
            <a:off x="4225926" y="3540125"/>
            <a:ext cx="539750" cy="3175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114800" y="3810000"/>
            <a:ext cx="6096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MCT</a:t>
            </a:r>
            <a:endParaRPr lang="en-US" sz="1600" dirty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6" name="AutoShape 21"/>
          <p:cNvCxnSpPr>
            <a:cxnSpLocks noChangeShapeType="1"/>
          </p:cNvCxnSpPr>
          <p:nvPr/>
        </p:nvCxnSpPr>
        <p:spPr bwMode="auto">
          <a:xfrm>
            <a:off x="4649788" y="33528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29200" y="3200400"/>
            <a:ext cx="1143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Pulse Tidal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8" name="AutoShape 21"/>
          <p:cNvCxnSpPr>
            <a:cxnSpLocks noChangeShapeType="1"/>
          </p:cNvCxnSpPr>
          <p:nvPr/>
        </p:nvCxnSpPr>
        <p:spPr bwMode="auto">
          <a:xfrm>
            <a:off x="5106988" y="25146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86400" y="2362200"/>
            <a:ext cx="1905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Hammerfest </a:t>
            </a: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Strøm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0" name="AutoShape 21"/>
          <p:cNvCxnSpPr>
            <a:cxnSpLocks noChangeShapeType="1"/>
          </p:cNvCxnSpPr>
          <p:nvPr/>
        </p:nvCxnSpPr>
        <p:spPr bwMode="auto">
          <a:xfrm>
            <a:off x="7239000" y="3810000"/>
            <a:ext cx="379412" cy="158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412" y="3657600"/>
            <a:ext cx="1219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Voith</a:t>
            </a: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 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3" name="AutoShape 21"/>
          <p:cNvCxnSpPr>
            <a:cxnSpLocks noChangeShapeType="1"/>
            <a:endCxn id="24" idx="3"/>
          </p:cNvCxnSpPr>
          <p:nvPr/>
        </p:nvCxnSpPr>
        <p:spPr bwMode="auto">
          <a:xfrm flipH="1">
            <a:off x="1828800" y="3505200"/>
            <a:ext cx="306388" cy="8382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9600" y="3429000"/>
            <a:ext cx="1219200" cy="32004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cs typeface="ＭＳ Ｐゴシック" charset="-128"/>
              </a:rPr>
              <a:t>OpenHydro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8600" y="1905000"/>
            <a:ext cx="7620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>
                <a:latin typeface="Calibri" charset="0"/>
                <a:ea typeface="+mn-ea"/>
                <a:cs typeface="ＭＳ Ｐゴシック" charset="-128"/>
              </a:rPr>
              <a:t>ORPC</a:t>
            </a:r>
          </a:p>
        </p:txBody>
      </p:sp>
      <p:cxnSp>
        <p:nvCxnSpPr>
          <p:cNvPr id="33" name="AutoShape 9"/>
          <p:cNvCxnSpPr>
            <a:cxnSpLocks noChangeShapeType="1"/>
            <a:stCxn id="32" idx="2"/>
          </p:cNvCxnSpPr>
          <p:nvPr/>
        </p:nvCxnSpPr>
        <p:spPr bwMode="auto">
          <a:xfrm>
            <a:off x="609600" y="2209800"/>
            <a:ext cx="914400" cy="8382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pic>
        <p:nvPicPr>
          <p:cNvPr id="26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0" y="4057650"/>
            <a:ext cx="3022600" cy="22669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Three Hydrokinetic Myths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8200" y="1066800"/>
            <a:ext cx="2792413" cy="5334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25400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b="1" dirty="0" smtClean="0">
                <a:solidFill>
                  <a:schemeClr val="lt1"/>
                </a:solidFill>
                <a:latin typeface="Calibri" pitchFamily="34" charset="0"/>
              </a:rPr>
              <a:t>Perception</a:t>
            </a:r>
            <a:endParaRPr lang="en-US" sz="2600" b="1" dirty="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53000" y="1066800"/>
            <a:ext cx="2792413" cy="5334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25400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b="1" dirty="0" smtClean="0">
                <a:solidFill>
                  <a:schemeClr val="lt1"/>
                </a:solidFill>
                <a:latin typeface="Calibri" pitchFamily="34" charset="0"/>
              </a:rPr>
              <a:t>Reality</a:t>
            </a:r>
            <a:endParaRPr lang="en-US" sz="2600" b="1" dirty="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7526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Europeans have already solved all hydrokinetic challenges</a:t>
            </a:r>
            <a:endParaRPr lang="en-US" sz="2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17526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Similar challenges exist worldwide – all projects at pilot scale</a:t>
            </a:r>
            <a:endParaRPr lang="en-US" sz="2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0480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Developers are poised to install thousands of devices in the next 2-3 years</a:t>
            </a:r>
            <a:endParaRPr lang="en-US" sz="2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30480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Economic viability must be proven before large-scale development can occur</a:t>
            </a:r>
            <a:endParaRPr lang="en-US" sz="22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45720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Marine renewable energy is 30 years behind other </a:t>
            </a:r>
            <a:r>
              <a:rPr lang="en-US" sz="2200" dirty="0" err="1" smtClean="0">
                <a:latin typeface="+mj-lt"/>
              </a:rPr>
              <a:t>renewables</a:t>
            </a:r>
            <a:endParaRPr lang="en-US" sz="22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457200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</a:rPr>
              <a:t>MW-scale commercial prototypes are already in operation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5"/>
          <p:cNvSpPr>
            <a:spLocks noChangeArrowheads="1"/>
          </p:cNvSpPr>
          <p:nvPr/>
        </p:nvSpPr>
        <p:spPr bwMode="auto">
          <a:xfrm>
            <a:off x="1295400" y="1670129"/>
            <a:ext cx="6705600" cy="21646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01638" lvl="0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</a:rPr>
              <a:t>Industry Status</a:t>
            </a:r>
            <a:endParaRPr lang="en-US" sz="38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401638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Challenges (and Opportunities)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401638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</a:rPr>
              <a:t>Research and Development</a:t>
            </a:r>
            <a:endParaRPr lang="en-US" sz="38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2758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Marine and Hydrokinetic Energy Motivation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1295400"/>
            <a:ext cx="6553200" cy="408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600" b="1" dirty="0" smtClean="0">
                <a:latin typeface="Calibri"/>
              </a:rPr>
              <a:t>Interest in sustainable energy sources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Calibri"/>
              </a:rPr>
              <a:t>Renewable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Calibri"/>
              </a:rPr>
              <a:t>Compatible with the environment and society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Calibri"/>
              </a:rPr>
              <a:t>Enable diversification of supply</a:t>
            </a:r>
            <a:endParaRPr lang="en-US" sz="2600" dirty="0" smtClean="0">
              <a:latin typeface="Calibri"/>
            </a:endParaRPr>
          </a:p>
          <a:p>
            <a:pPr marL="228600" lvl="0" indent="-22860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600" b="1" dirty="0" smtClean="0">
                <a:latin typeface="Calibri"/>
              </a:rPr>
              <a:t>Desirable resource characteristics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+mj-lt"/>
              </a:rPr>
              <a:t>High power density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+mj-lt"/>
              </a:rPr>
              <a:t>More predictable than wind or solar</a:t>
            </a:r>
          </a:p>
          <a:p>
            <a:pPr marL="627063" lvl="1" indent="-339725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Char char="—"/>
            </a:pPr>
            <a:r>
              <a:rPr lang="en-US" sz="2400" dirty="0" smtClean="0">
                <a:latin typeface="+mj-lt"/>
              </a:rPr>
              <a:t>Close proximity to loads and transmission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3200400" y="1197927"/>
            <a:ext cx="2590800" cy="2590800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200400" y="3255327"/>
            <a:ext cx="2590800" cy="2590800"/>
          </a:xfrm>
          <a:prstGeom prst="ellipse">
            <a:avLst/>
          </a:prstGeom>
          <a:solidFill>
            <a:srgbClr val="5E97F4">
              <a:alpha val="5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0800000">
            <a:off x="4191000" y="2264727"/>
            <a:ext cx="2590800" cy="2590800"/>
          </a:xfrm>
          <a:prstGeom prst="ellipse">
            <a:avLst/>
          </a:prstGeom>
          <a:solidFill>
            <a:srgbClr val="D23A1C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10800000">
            <a:off x="2133600" y="2264727"/>
            <a:ext cx="2590800" cy="2590800"/>
          </a:xfrm>
          <a:prstGeom prst="ellipse">
            <a:avLst/>
          </a:prstGeom>
          <a:solidFill>
            <a:srgbClr val="40B64B">
              <a:alpha val="50000"/>
            </a:srgb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95"/>
          <p:cNvSpPr>
            <a:spLocks noChangeArrowheads="1"/>
          </p:cNvSpPr>
          <p:nvPr/>
        </p:nvSpPr>
        <p:spPr bwMode="auto">
          <a:xfrm>
            <a:off x="5029200" y="1219200"/>
            <a:ext cx="3657600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Technologically Feasible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29" name="Rectangle 1395"/>
          <p:cNvSpPr>
            <a:spLocks noChangeArrowheads="1"/>
          </p:cNvSpPr>
          <p:nvPr/>
        </p:nvSpPr>
        <p:spPr bwMode="auto">
          <a:xfrm>
            <a:off x="5976938" y="4501515"/>
            <a:ext cx="3014662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800000"/>
                </a:solidFill>
                <a:latin typeface="Calibri" pitchFamily="34" charset="0"/>
              </a:rPr>
              <a:t>Economically Viable</a:t>
            </a:r>
            <a:endParaRPr lang="en-US" sz="3200" b="1" dirty="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30" name="Rectangle 1395"/>
          <p:cNvSpPr>
            <a:spLocks noChangeArrowheads="1"/>
          </p:cNvSpPr>
          <p:nvPr/>
        </p:nvSpPr>
        <p:spPr bwMode="auto">
          <a:xfrm>
            <a:off x="457200" y="5111115"/>
            <a:ext cx="3014663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0070C0"/>
                </a:solidFill>
                <a:latin typeface="Calibri" pitchFamily="34" charset="0"/>
              </a:rPr>
              <a:t>Environmentally Compatible</a:t>
            </a:r>
            <a:endParaRPr lang="en-US" sz="3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1" name="Rectangle 1395"/>
          <p:cNvSpPr>
            <a:spLocks noChangeArrowheads="1"/>
          </p:cNvSpPr>
          <p:nvPr/>
        </p:nvSpPr>
        <p:spPr bwMode="auto">
          <a:xfrm>
            <a:off x="152400" y="1905000"/>
            <a:ext cx="2252663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rgbClr val="006600"/>
                </a:solidFill>
                <a:latin typeface="Calibri" pitchFamily="34" charset="0"/>
              </a:rPr>
              <a:t>Socially Acceptable</a:t>
            </a:r>
            <a:endParaRPr lang="en-US" sz="32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2" name="Rectangle 1395"/>
          <p:cNvSpPr>
            <a:spLocks noChangeArrowheads="1"/>
          </p:cNvSpPr>
          <p:nvPr/>
        </p:nvSpPr>
        <p:spPr bwMode="auto">
          <a:xfrm>
            <a:off x="0" y="381000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Elements of Sustainability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4114800" y="3200400"/>
            <a:ext cx="685800" cy="685800"/>
            <a:chOff x="4114800" y="3200400"/>
            <a:chExt cx="685800" cy="685800"/>
          </a:xfrm>
        </p:grpSpPr>
        <p:sp>
          <p:nvSpPr>
            <p:cNvPr id="12" name="Oval 11"/>
            <p:cNvSpPr/>
            <p:nvPr/>
          </p:nvSpPr>
          <p:spPr>
            <a:xfrm>
              <a:off x="4114800" y="3200400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19575" y="3314700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333875" y="3419475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395"/>
          <p:cNvSpPr>
            <a:spLocks noChangeArrowheads="1"/>
          </p:cNvSpPr>
          <p:nvPr/>
        </p:nvSpPr>
        <p:spPr bwMode="auto">
          <a:xfrm>
            <a:off x="0" y="381000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Technology Feasibility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77606" y="1295400"/>
            <a:ext cx="3657600" cy="2489934"/>
            <a:chOff x="4977606" y="1690727"/>
            <a:chExt cx="3657600" cy="2489934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257800" y="1690727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Opportunities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4977606" y="2528927"/>
              <a:ext cx="3657600" cy="165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Resource predictability and power density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Leverage existing technology</a:t>
              </a:r>
              <a:endParaRPr lang="en-US" sz="2200" b="1" dirty="0">
                <a:latin typeface="Calibri" pitchFamily="34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2000" y="1295400"/>
            <a:ext cx="3657600" cy="3346579"/>
            <a:chOff x="762000" y="1690727"/>
            <a:chExt cx="3657600" cy="3346579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990600" y="1690727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Challenges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62000" y="2528927"/>
              <a:ext cx="3657600" cy="2508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Power generation, at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low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cost,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in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extreme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environments</a:t>
              </a:r>
            </a:p>
            <a:p>
              <a:pPr marL="285750" lvl="1" indent="-28575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Complicated by:</a:t>
              </a:r>
            </a:p>
            <a:p>
              <a:pPr marL="742950" lvl="2" indent="-285750">
                <a:spcAft>
                  <a:spcPts val="800"/>
                </a:spcAft>
                <a:buFont typeface="Calibri" pitchFamily="34" charset="0"/>
                <a:buChar char="—"/>
              </a:pPr>
              <a:r>
                <a:rPr lang="en-US" sz="2200" dirty="0" smtClean="0">
                  <a:latin typeface="Calibri" pitchFamily="34" charset="0"/>
                  <a:cs typeface="Times New Roman" pitchFamily="18" charset="0"/>
                </a:rPr>
                <a:t>Lack </a:t>
              </a:r>
              <a:r>
                <a:rPr lang="en-US" sz="2200" dirty="0" smtClean="0">
                  <a:latin typeface="Calibri" pitchFamily="34" charset="0"/>
                  <a:cs typeface="Times New Roman" pitchFamily="18" charset="0"/>
                </a:rPr>
                <a:t>of standards</a:t>
              </a:r>
            </a:p>
            <a:p>
              <a:pPr marL="742950" lvl="2" indent="-285750">
                <a:spcAft>
                  <a:spcPts val="800"/>
                </a:spcAft>
                <a:buFont typeface="Calibri" pitchFamily="34" charset="0"/>
                <a:buChar char="—"/>
              </a:pPr>
              <a:r>
                <a:rPr lang="en-US" sz="2200" dirty="0" smtClean="0">
                  <a:latin typeface="Calibri" pitchFamily="34" charset="0"/>
                  <a:cs typeface="Times New Roman" pitchFamily="18" charset="0"/>
                </a:rPr>
                <a:t>Lack of test facilities</a:t>
              </a:r>
              <a:endParaRPr lang="en-US" sz="2200" dirty="0">
                <a:latin typeface="Calibri" pitchFamily="34" charset="0"/>
                <a:cs typeface="Times New Roman" pitchFamily="18" charset="0"/>
              </a:endParaRPr>
            </a:p>
          </p:txBody>
        </p:sp>
      </p:grp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3713" y="4267200"/>
            <a:ext cx="2160437" cy="1752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810000"/>
            <a:ext cx="2113280" cy="1981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729" y="4800600"/>
            <a:ext cx="3946071" cy="11049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395"/>
          <p:cNvSpPr>
            <a:spLocks noChangeArrowheads="1"/>
          </p:cNvSpPr>
          <p:nvPr/>
        </p:nvSpPr>
        <p:spPr bwMode="auto">
          <a:xfrm>
            <a:off x="0" y="381000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Economic Viability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6800" y="1219200"/>
            <a:ext cx="3657600" cy="3710781"/>
            <a:chOff x="685800" y="1371600"/>
            <a:chExt cx="3657600" cy="3710781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65994" y="13716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Opportunities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685800" y="2209800"/>
              <a:ext cx="3657600" cy="2872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Energy, locall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y, can be very expensive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Potential to reinvigorate local manufacturing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Distributed generation as an alternative to transmission upgrades</a:t>
              </a:r>
              <a:endParaRPr lang="en-US" sz="2200" b="1" dirty="0">
                <a:latin typeface="Calibri" pitchFamily="34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5800" y="1219200"/>
            <a:ext cx="3657600" cy="4726444"/>
            <a:chOff x="5029200" y="1371600"/>
            <a:chExt cx="3657600" cy="4726444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257800" y="13716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Challenges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5029200" y="2209800"/>
              <a:ext cx="3657600" cy="3888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Energy, on the whole,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is cheap</a:t>
              </a: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Cost to deploy and operate marine </a:t>
              </a:r>
              <a:r>
                <a:rPr lang="en-US" sz="2200" b="1" dirty="0" err="1" smtClean="0">
                  <a:latin typeface="Calibri" pitchFamily="34" charset="0"/>
                  <a:cs typeface="Times New Roman" pitchFamily="18" charset="0"/>
                </a:rPr>
                <a:t>renewables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 is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currently higher than terrestrial alternatives</a:t>
              </a: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Long and uncertain permitting requirements increase cost and financial risk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953000"/>
            <a:ext cx="1629802" cy="1209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395"/>
          <p:cNvSpPr>
            <a:spLocks noChangeArrowheads="1"/>
          </p:cNvSpPr>
          <p:nvPr/>
        </p:nvSpPr>
        <p:spPr bwMode="auto">
          <a:xfrm>
            <a:off x="0" y="381000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Environmental Compatibility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0" y="1219200"/>
            <a:ext cx="3657600" cy="3710781"/>
            <a:chOff x="685800" y="1371600"/>
            <a:chExt cx="3657600" cy="3710781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65994" y="13716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Opportunities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685800" y="2209800"/>
              <a:ext cx="3657600" cy="2872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Sustainable energy sources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Mitigate potential environmental impacts through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device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design</a:t>
              </a: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Leverage projects as cabled observatories to better understand the oceans</a:t>
              </a:r>
              <a:endParaRPr lang="en-US" sz="2200" b="1" dirty="0">
                <a:latin typeface="Calibri" pitchFamily="34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2000" y="1219200"/>
            <a:ext cx="3657600" cy="4254520"/>
            <a:chOff x="5029200" y="1371600"/>
            <a:chExt cx="3657600" cy="4254520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257800" y="13716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Challenges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5029200" y="2209800"/>
              <a:ext cx="3657600" cy="341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Regulatory “chicken and egg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” problem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Many possible stressor-receptor interactions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Monitoring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technologies are under-developed</a:t>
              </a: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Overlap with basic research questions</a:t>
              </a:r>
              <a:endParaRPr lang="en-US" sz="2200" b="1" dirty="0">
                <a:latin typeface="Calibri" pitchFamily="34" charset="0"/>
                <a:cs typeface="Times New Roman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876800"/>
            <a:ext cx="3231696" cy="1809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395"/>
          <p:cNvSpPr>
            <a:spLocks noChangeArrowheads="1"/>
          </p:cNvSpPr>
          <p:nvPr/>
        </p:nvSpPr>
        <p:spPr bwMode="auto">
          <a:xfrm>
            <a:off x="0" y="381000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Social Acceptance</a:t>
            </a:r>
            <a:endParaRPr lang="en-US" sz="3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95800" y="1295400"/>
            <a:ext cx="3810000" cy="2356564"/>
            <a:chOff x="685800" y="1371600"/>
            <a:chExt cx="3810000" cy="2356564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65994" y="13716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Opportunities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685800" y="2209800"/>
              <a:ext cx="3810000" cy="1518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Displacing fossil fuels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Low/no </a:t>
              </a:r>
              <a:r>
                <a:rPr lang="en-US" sz="2200" b="1" dirty="0" err="1" smtClean="0">
                  <a:latin typeface="Calibri" pitchFamily="34" charset="0"/>
                  <a:cs typeface="Times New Roman" pitchFamily="18" charset="0"/>
                </a:rPr>
                <a:t>viewshed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conflicts</a:t>
              </a: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Enabling new uses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0" y="1295400"/>
            <a:ext cx="3657600" cy="2151380"/>
            <a:chOff x="5029200" y="1371600"/>
            <a:chExt cx="3657600" cy="2151380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257800" y="13716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Challenges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5029200" y="2209800"/>
              <a:ext cx="3657600" cy="1313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Existing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users</a:t>
              </a:r>
              <a:endParaRPr lang="en-US" sz="2200" b="1" dirty="0" smtClean="0">
                <a:latin typeface="Calibri" pitchFamily="34" charset="0"/>
                <a:cs typeface="Times New Roman" pitchFamily="18" charset="0"/>
              </a:endParaRPr>
            </a:p>
            <a:p>
              <a:pPr marL="285750" lvl="1" indent="-285750">
                <a:spcAft>
                  <a:spcPts val="1600"/>
                </a:spcAft>
                <a:buFont typeface="Wingdings" pitchFamily="2" charset="2"/>
                <a:buChar char="§"/>
              </a:pP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Uncertainty complicates </a:t>
              </a:r>
              <a:r>
                <a:rPr lang="en-US" sz="2200" b="1" dirty="0" smtClean="0">
                  <a:latin typeface="Calibri" pitchFamily="34" charset="0"/>
                  <a:cs typeface="Times New Roman" pitchFamily="18" charset="0"/>
                </a:rPr>
                <a:t>marine spatial planning</a:t>
              </a:r>
            </a:p>
          </p:txBody>
        </p:sp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886200"/>
            <a:ext cx="1600200" cy="21336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343400"/>
            <a:ext cx="2187575" cy="1422400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267200"/>
            <a:ext cx="2228850" cy="1500188"/>
          </a:xfrm>
          <a:prstGeom prst="rect">
            <a:avLst/>
          </a:prstGeom>
          <a:noFill/>
          <a:ln w="254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5"/>
          <p:cNvSpPr>
            <a:spLocks noChangeArrowheads="1"/>
          </p:cNvSpPr>
          <p:nvPr/>
        </p:nvSpPr>
        <p:spPr bwMode="auto">
          <a:xfrm>
            <a:off x="1295400" y="1670129"/>
            <a:ext cx="6705600" cy="21646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01638" lvl="0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</a:rPr>
              <a:t>Industry Status</a:t>
            </a:r>
            <a:endParaRPr lang="en-US" sz="38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401638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</a:rPr>
              <a:t>Challenges (and Opportunities)</a:t>
            </a:r>
            <a:endParaRPr lang="en-US" sz="38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401638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Research and Development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2758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Technology Readiness Levels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920" y="4519680"/>
            <a:ext cx="15080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1-3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 </a:t>
            </a:r>
            <a:endParaRPr lang="en-US" sz="1400" b="1" dirty="0" smtClean="0">
              <a:solidFill>
                <a:srgbClr val="000000"/>
              </a:solidFill>
              <a:latin typeface="+mj-lt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Discovery 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/ Concept Definition / Early Stage Development, </a:t>
            </a:r>
            <a:endParaRPr lang="en-US" sz="1400" b="1" dirty="0" smtClean="0">
              <a:solidFill>
                <a:srgbClr val="000000"/>
              </a:solidFill>
              <a:latin typeface="+mj-lt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Design 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and Engineering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293190" y="4724400"/>
            <a:ext cx="14337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4: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Proof of Concept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630304" y="3894160"/>
            <a:ext cx="19478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5/6: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System Integration and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Laboratory Demonstration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50565C"/>
              </a:solidFill>
              <a:latin typeface="+mj-lt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50565C"/>
              </a:solidFill>
              <a:latin typeface="+mj-lt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105400" y="3429000"/>
            <a:ext cx="2505868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0565C"/>
              </a:buClr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7/8: </a:t>
            </a:r>
          </a:p>
          <a:p>
            <a:pPr algn="ctr" defTabSz="4572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0565C"/>
              </a:buClr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Open Water System Testing, </a:t>
            </a:r>
          </a:p>
          <a:p>
            <a:pPr algn="ctr" defTabSz="4572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50565C"/>
              </a:buClr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Demonstration, and Operation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6757191" y="2057400"/>
            <a:ext cx="11489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9: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Array Testing</a:t>
            </a: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7162800" y="533400"/>
            <a:ext cx="5715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557568" y="533400"/>
            <a:ext cx="1572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+mj-lt"/>
              </a:rPr>
              <a:t>DOE TRL 10: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Commercialization</a:t>
            </a: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5791200" y="1447800"/>
            <a:ext cx="7239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1600200" y="4114800"/>
            <a:ext cx="8382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2971800" y="3200400"/>
            <a:ext cx="914400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4648200" y="22860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0565C"/>
              </a:solidFill>
            </a:endParaRPr>
          </a:p>
        </p:txBody>
      </p:sp>
      <p:pic>
        <p:nvPicPr>
          <p:cNvPr id="14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04510"/>
            <a:ext cx="990600" cy="65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6200"/>
            <a:ext cx="914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f_aquanti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3" y="2987154"/>
            <a:ext cx="1181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2135" y="1447800"/>
            <a:ext cx="329648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u="sng" dirty="0">
                <a:solidFill>
                  <a:srgbClr val="0070C0"/>
                </a:solidFill>
                <a:latin typeface="+mj-lt"/>
              </a:rPr>
              <a:t>Technology Readiness Levels:</a:t>
            </a:r>
          </a:p>
          <a:p>
            <a:pPr marL="287338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A Disciplined Protocol for </a:t>
            </a:r>
          </a:p>
          <a:p>
            <a:pPr marL="287338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Technology Development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8506" y="49530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86201" y="4839186"/>
            <a:ext cx="5169694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FY 2010: DOE program committed up to </a:t>
            </a:r>
            <a:r>
              <a:rPr lang="en-US" sz="1400" dirty="0">
                <a:solidFill>
                  <a:srgbClr val="000000"/>
                </a:solidFill>
              </a:rPr>
              <a:t>$37 million </a:t>
            </a:r>
            <a:r>
              <a:rPr lang="en-US" sz="1400" dirty="0" smtClean="0">
                <a:solidFill>
                  <a:srgbClr val="000000"/>
                </a:solidFill>
              </a:rPr>
              <a:t>over 4 years in order to </a:t>
            </a:r>
            <a:r>
              <a:rPr lang="en-US" sz="1400" dirty="0">
                <a:solidFill>
                  <a:srgbClr val="000000"/>
                </a:solidFill>
              </a:rPr>
              <a:t>accelerate the technological and commercial readiness of emerging marine and hydrokinetic (MHK) technologies. 27 projects were selected for funding, with individual awards ranging from $160,000 to up to $10 million.</a:t>
            </a:r>
          </a:p>
        </p:txBody>
      </p:sp>
      <p:pic>
        <p:nvPicPr>
          <p:cNvPr id="20" name="Picture 14" descr="image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41" y="2005001"/>
            <a:ext cx="1346887" cy="14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985" y="1117897"/>
            <a:ext cx="1198255" cy="9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6200" y="728246"/>
            <a:ext cx="3690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Slide courtesy of US Department of Energy</a:t>
            </a:r>
            <a:endParaRPr lang="en-US" sz="1600" i="1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Table 72"/>
          <p:cNvGraphicFramePr>
            <a:graphicFrameLocks noGrp="1"/>
          </p:cNvGraphicFramePr>
          <p:nvPr/>
        </p:nvGraphicFramePr>
        <p:xfrm>
          <a:off x="152400" y="609600"/>
          <a:ext cx="8763000" cy="553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2011680"/>
                <a:gridCol w="2011680"/>
                <a:gridCol w="2011680"/>
                <a:gridCol w="82296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TRL 1-4</a:t>
                      </a:r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TRL </a:t>
                      </a:r>
                      <a:r>
                        <a:rPr lang="en-US" sz="2200" b="1" baseline="0" dirty="0" smtClean="0">
                          <a:solidFill>
                            <a:srgbClr val="0070C0"/>
                          </a:solidFill>
                          <a:latin typeface="+mj-lt"/>
                        </a:rPr>
                        <a:t> 5-6</a:t>
                      </a:r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TRL 7-8</a:t>
                      </a:r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TRL 9</a:t>
                      </a:r>
                      <a:endParaRPr lang="en-US" sz="22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Wave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Point Absorber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Attenuator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OWC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Air Turbine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067">
                <a:tc>
                  <a:txBody>
                    <a:bodyPr/>
                    <a:lstStyle/>
                    <a:p>
                      <a:pPr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b="1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Current</a:t>
                      </a:r>
                    </a:p>
                    <a:p>
                      <a:pPr marL="169863" indent="-169863"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Ocean</a:t>
                      </a:r>
                    </a:p>
                    <a:p>
                      <a:pPr marL="169863" indent="-169863"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Tidal</a:t>
                      </a:r>
                    </a:p>
                    <a:p>
                      <a:pPr marL="169863" indent="-169863"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In-Stream</a:t>
                      </a:r>
                    </a:p>
                    <a:p>
                      <a:pPr marL="169863" indent="-169863" defTabSz="457200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Wingdings" pitchFamily="2" charset="2"/>
                        <a:buChar char="§"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ＭＳ Ｐゴシック"/>
                        </a:rPr>
                        <a:t>Components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413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Power Transmission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Moorings / Anchorag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06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OTEC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Cold Water Pipe</a:t>
                      </a:r>
                    </a:p>
                    <a:p>
                      <a:pPr marL="169863" marR="0" lvl="0" indent="-169863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ＭＳ Ｐゴシック"/>
                        </a:rPr>
                        <a:t>Heat Exchanger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Department of Energy Sponsored Projects</a:t>
            </a:r>
          </a:p>
        </p:txBody>
      </p:sp>
      <p:pic>
        <p:nvPicPr>
          <p:cNvPr id="75" name="Picture 17" descr="Concepts NR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6000"/>
          <a:stretch>
            <a:fillRect/>
          </a:stretch>
        </p:blipFill>
        <p:spPr bwMode="auto">
          <a:xfrm>
            <a:off x="3047113" y="1982136"/>
            <a:ext cx="990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23"/>
          <p:cNvSpPr txBox="1">
            <a:spLocks noChangeArrowheads="1"/>
          </p:cNvSpPr>
          <p:nvPr/>
        </p:nvSpPr>
        <p:spPr bwMode="auto">
          <a:xfrm>
            <a:off x="2290763" y="1171575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Resolute</a:t>
            </a:r>
            <a:r>
              <a:rPr lang="en-US" sz="1200" baseline="30000" dirty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1</a:t>
            </a:r>
          </a:p>
        </p:txBody>
      </p:sp>
      <p:pic>
        <p:nvPicPr>
          <p:cNvPr id="77" name="Picture 51" descr="Principle P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13" y="1651936"/>
            <a:ext cx="8382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7"/>
          <p:cNvPicPr/>
          <p:nvPr/>
        </p:nvPicPr>
        <p:blipFill rotWithShape="1">
          <a:blip r:embed="rId4" cstate="print"/>
          <a:srcRect l="3846" t="13255" r="86058" b="79190"/>
          <a:stretch/>
        </p:blipFill>
        <p:spPr bwMode="auto">
          <a:xfrm>
            <a:off x="3057525" y="1195704"/>
            <a:ext cx="600075" cy="252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9" name="Picture 78"/>
          <p:cNvPicPr/>
          <p:nvPr/>
        </p:nvPicPr>
        <p:blipFill rotWithShape="1">
          <a:blip r:embed="rId5" cstate="print"/>
          <a:srcRect l="18937" t="18346" r="69143" b="70075"/>
          <a:stretch/>
        </p:blipFill>
        <p:spPr bwMode="auto">
          <a:xfrm>
            <a:off x="3125915" y="1568301"/>
            <a:ext cx="708025" cy="386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0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99" r="64488"/>
          <a:stretch/>
        </p:blipFill>
        <p:spPr bwMode="auto">
          <a:xfrm>
            <a:off x="2089299" y="1970070"/>
            <a:ext cx="1016473" cy="32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7" descr="columbiapwr_logo_194_9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99" y="1519014"/>
            <a:ext cx="877824" cy="4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/>
          <p:nvPr/>
        </p:nvPicPr>
        <p:blipFill rotWithShape="1">
          <a:blip r:embed="rId9" cstate="print"/>
          <a:srcRect l="16855" t="13782" r="70689" b="74914"/>
          <a:stretch/>
        </p:blipFill>
        <p:spPr bwMode="auto">
          <a:xfrm>
            <a:off x="4152705" y="1169650"/>
            <a:ext cx="738505" cy="376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4" name="Text Box 23"/>
          <p:cNvSpPr txBox="1">
            <a:spLocks noChangeArrowheads="1"/>
          </p:cNvSpPr>
          <p:nvPr/>
        </p:nvSpPr>
        <p:spPr bwMode="auto">
          <a:xfrm>
            <a:off x="4954250" y="1066800"/>
            <a:ext cx="10166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Northwest Energy Innovations</a:t>
            </a:r>
            <a:endParaRPr lang="en-US" sz="1000" baseline="30000" dirty="0">
              <a:solidFill>
                <a:srgbClr val="50565C"/>
              </a:solidFill>
              <a:latin typeface="Bodoni MT" pitchFamily="18" charset="0"/>
              <a:cs typeface="ＭＳ Ｐゴシック"/>
            </a:endParaRPr>
          </a:p>
        </p:txBody>
      </p:sp>
      <p:pic>
        <p:nvPicPr>
          <p:cNvPr id="85" name="Picture 84"/>
          <p:cNvPicPr/>
          <p:nvPr/>
        </p:nvPicPr>
        <p:blipFill rotWithShape="1">
          <a:blip r:embed="rId10" cstate="print"/>
          <a:srcRect l="4311" t="11429" r="74469" b="75940"/>
          <a:stretch/>
        </p:blipFill>
        <p:spPr bwMode="auto">
          <a:xfrm>
            <a:off x="5181600" y="1600200"/>
            <a:ext cx="885190" cy="295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58" y="1996917"/>
            <a:ext cx="1432242" cy="32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Text Box 30"/>
          <p:cNvSpPr txBox="1">
            <a:spLocks noChangeArrowheads="1"/>
          </p:cNvSpPr>
          <p:nvPr/>
        </p:nvSpPr>
        <p:spPr bwMode="auto">
          <a:xfrm>
            <a:off x="2362024" y="3407383"/>
            <a:ext cx="935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0565C"/>
                </a:solidFill>
                <a:latin typeface="Castellar" pitchFamily="18" charset="0"/>
                <a:cs typeface="ＭＳ Ｐゴシック"/>
              </a:rPr>
              <a:t>Dehlsen</a:t>
            </a:r>
          </a:p>
        </p:txBody>
      </p:sp>
      <p:sp>
        <p:nvSpPr>
          <p:cNvPr id="89" name="Text Box 23"/>
          <p:cNvSpPr txBox="1">
            <a:spLocks noChangeArrowheads="1"/>
          </p:cNvSpPr>
          <p:nvPr/>
        </p:nvSpPr>
        <p:spPr bwMode="auto">
          <a:xfrm>
            <a:off x="2473501" y="2798802"/>
            <a:ext cx="11078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Whitestone Power &amp; Communications</a:t>
            </a:r>
            <a:endParaRPr lang="en-US" sz="1000" baseline="30000" dirty="0">
              <a:solidFill>
                <a:srgbClr val="50565C"/>
              </a:solidFill>
              <a:latin typeface="Bodoni MT" pitchFamily="18" charset="0"/>
              <a:cs typeface="ＭＳ Ｐゴシック"/>
            </a:endParaRPr>
          </a:p>
        </p:txBody>
      </p:sp>
      <p:pic>
        <p:nvPicPr>
          <p:cNvPr id="90" name="Picture 45" descr="Harris Miller Miller &amp; Hanson Inc. -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053" r="79591" b="26315"/>
          <a:stretch>
            <a:fillRect/>
          </a:stretch>
        </p:blipFill>
        <p:spPr bwMode="auto">
          <a:xfrm>
            <a:off x="4191000" y="26670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3" descr="http://verdantpower.com/wp-content/themes/Verdant/images/Verdant_template_FRO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3087"/>
          <a:stretch>
            <a:fillRect/>
          </a:stretch>
        </p:blipFill>
        <p:spPr bwMode="auto">
          <a:xfrm>
            <a:off x="4454525" y="3048000"/>
            <a:ext cx="110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 Box 30"/>
          <p:cNvSpPr txBox="1">
            <a:spLocks noChangeArrowheads="1"/>
          </p:cNvSpPr>
          <p:nvPr/>
        </p:nvSpPr>
        <p:spPr bwMode="auto">
          <a:xfrm>
            <a:off x="4953000" y="2762249"/>
            <a:ext cx="935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0565C"/>
                </a:solidFill>
                <a:latin typeface="Castellar" pitchFamily="18" charset="0"/>
                <a:cs typeface="ＭＳ Ｐゴシック"/>
              </a:rPr>
              <a:t>Dehlsen</a:t>
            </a:r>
          </a:p>
        </p:txBody>
      </p:sp>
      <p:pic>
        <p:nvPicPr>
          <p:cNvPr id="93" name="Picture 92"/>
          <p:cNvPicPr/>
          <p:nvPr/>
        </p:nvPicPr>
        <p:blipFill rotWithShape="1">
          <a:blip r:embed="rId14" cstate="print"/>
          <a:srcRect l="57739" t="21504" r="28650" b="69924"/>
          <a:stretch/>
        </p:blipFill>
        <p:spPr bwMode="auto">
          <a:xfrm>
            <a:off x="4176518" y="3581400"/>
            <a:ext cx="808355" cy="285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6629400" y="5410200"/>
            <a:ext cx="2133600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+mj-lt"/>
              </a:rPr>
              <a:t>Slide courtesy of US Department of Energy</a:t>
            </a:r>
            <a:endParaRPr lang="en-US" sz="1600" i="1" dirty="0">
              <a:latin typeface="+mj-lt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62563" y="3560134"/>
            <a:ext cx="757237" cy="34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" name="Picture 35" descr="orpc_logo_bpwt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2752725"/>
            <a:ext cx="4667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55" descr="http://t0.gstatic.com/images?q=tbn:GjNMUx6T2d6QLM:http://www.sustainableeverett.com/PUDcolorlogo300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06700"/>
            <a:ext cx="914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67892" y="2362200"/>
            <a:ext cx="1075708" cy="21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24600" y="1295400"/>
            <a:ext cx="1075708" cy="21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4429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49" y="4057141"/>
            <a:ext cx="733451" cy="43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1" descr="princeton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769" b="38461"/>
          <a:stretch>
            <a:fillRect/>
          </a:stretch>
        </p:blipFill>
        <p:spPr bwMode="auto">
          <a:xfrm>
            <a:off x="4114800" y="40386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 Box 23"/>
          <p:cNvSpPr txBox="1">
            <a:spLocks noChangeArrowheads="1"/>
          </p:cNvSpPr>
          <p:nvPr/>
        </p:nvSpPr>
        <p:spPr bwMode="auto">
          <a:xfrm>
            <a:off x="5072063" y="4114769"/>
            <a:ext cx="1016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Vortex Hydro Energy</a:t>
            </a:r>
            <a:endParaRPr lang="en-US" sz="1000" baseline="30000" dirty="0">
              <a:solidFill>
                <a:srgbClr val="50565C"/>
              </a:solidFill>
              <a:latin typeface="Bodoni MT" pitchFamily="18" charset="0"/>
              <a:cs typeface="ＭＳ Ｐゴシック"/>
            </a:endParaRPr>
          </a:p>
        </p:txBody>
      </p:sp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50" y="4379119"/>
            <a:ext cx="651863" cy="17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4724400"/>
            <a:ext cx="4741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35" descr="orpc_logo_bpwt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01" y="4713767"/>
            <a:ext cx="375046" cy="48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33" descr="logo1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5765801"/>
            <a:ext cx="685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57" descr="http://t2.gstatic.com/images?q=tbn:KPBCKfN7BKacBM:http://hirestandards.files.wordpress.com/2009/11/lockheedmartinlogo.jpg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42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 Box 23"/>
          <p:cNvSpPr txBox="1">
            <a:spLocks noChangeArrowheads="1"/>
          </p:cNvSpPr>
          <p:nvPr/>
        </p:nvSpPr>
        <p:spPr bwMode="auto">
          <a:xfrm>
            <a:off x="4495800" y="5334000"/>
            <a:ext cx="1107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0565C"/>
                </a:solidFill>
                <a:latin typeface="Bodoni MT" pitchFamily="18" charset="0"/>
                <a:cs typeface="ＭＳ Ｐゴシック"/>
              </a:rPr>
              <a:t>Scientific Solutions</a:t>
            </a:r>
            <a:endParaRPr lang="en-US" sz="1000" baseline="30000" dirty="0">
              <a:solidFill>
                <a:srgbClr val="50565C"/>
              </a:solidFill>
              <a:latin typeface="Bodoni MT" pitchFamily="18" charset="0"/>
              <a:cs typeface="ＭＳ Ｐゴシック"/>
            </a:endParaRPr>
          </a:p>
        </p:txBody>
      </p:sp>
      <p:pic>
        <p:nvPicPr>
          <p:cNvPr id="108" name="Picture 57" descr="http://t2.gstatic.com/images?q=tbn:KPBCKfN7BKacBM:http://hirestandards.files.wordpress.com/2009/11/lockheedmartinlogo.jpg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1428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0" name="Straight Arrow Connector 109"/>
          <p:cNvCxnSpPr/>
          <p:nvPr/>
        </p:nvCxnSpPr>
        <p:spPr>
          <a:xfrm>
            <a:off x="2057400" y="1066800"/>
            <a:ext cx="69342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National Marine Renewable Energy Centers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488" y="814388"/>
            <a:ext cx="66770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AutoShape 9"/>
          <p:cNvCxnSpPr>
            <a:cxnSpLocks noChangeShapeType="1"/>
            <a:stCxn id="16" idx="2"/>
          </p:cNvCxnSpPr>
          <p:nvPr/>
        </p:nvCxnSpPr>
        <p:spPr bwMode="auto">
          <a:xfrm rot="5400000">
            <a:off x="6370539" y="2146200"/>
            <a:ext cx="1541661" cy="71913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876800"/>
            <a:ext cx="778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AutoShape 9"/>
          <p:cNvCxnSpPr>
            <a:cxnSpLocks noChangeShapeType="1"/>
            <a:stCxn id="7" idx="1"/>
          </p:cNvCxnSpPr>
          <p:nvPr/>
        </p:nvCxnSpPr>
        <p:spPr bwMode="auto">
          <a:xfrm rot="10800000">
            <a:off x="1219200" y="5257800"/>
            <a:ext cx="609600" cy="2667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8800" y="5105400"/>
            <a:ext cx="2590800" cy="838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Hawaii National Marine Renewable Energy Center (HINMREC)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8114" y="5334000"/>
            <a:ext cx="201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University of Hawaii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Wave, OTEC</a:t>
            </a:r>
            <a:endParaRPr lang="en-US" sz="1600" dirty="0">
              <a:latin typeface="+mj-lt"/>
            </a:endParaRPr>
          </a:p>
        </p:txBody>
      </p:sp>
      <p:cxnSp>
        <p:nvCxnSpPr>
          <p:cNvPr id="9" name="AutoShape 9"/>
          <p:cNvCxnSpPr>
            <a:cxnSpLocks noChangeShapeType="1"/>
          </p:cNvCxnSpPr>
          <p:nvPr/>
        </p:nvCxnSpPr>
        <p:spPr bwMode="auto">
          <a:xfrm rot="16200000" flipH="1">
            <a:off x="6096000" y="4572000"/>
            <a:ext cx="762000" cy="6096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2200" y="3657600"/>
            <a:ext cx="2590800" cy="838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Southeast National Marine Renewable Energy Center (SNMREC)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450" y="4572000"/>
            <a:ext cx="2494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Florida Atlantic University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Ocean Current, OTEC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8600" y="685800"/>
            <a:ext cx="2590800" cy="838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Northwest National Marine Renewable Energy Center (NNMREC)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3" name="AutoShape 9"/>
          <p:cNvCxnSpPr>
            <a:cxnSpLocks noChangeShapeType="1"/>
            <a:stCxn id="12" idx="2"/>
          </p:cNvCxnSpPr>
          <p:nvPr/>
        </p:nvCxnSpPr>
        <p:spPr bwMode="auto">
          <a:xfrm rot="16200000" flipH="1">
            <a:off x="1733550" y="1314450"/>
            <a:ext cx="114300" cy="533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cxnSp>
        <p:nvCxnSpPr>
          <p:cNvPr id="14" name="AutoShape 9"/>
          <p:cNvCxnSpPr>
            <a:cxnSpLocks noChangeShapeType="1"/>
            <a:stCxn id="12" idx="2"/>
          </p:cNvCxnSpPr>
          <p:nvPr/>
        </p:nvCxnSpPr>
        <p:spPr bwMode="auto">
          <a:xfrm rot="16200000" flipH="1">
            <a:off x="1409700" y="1638300"/>
            <a:ext cx="5334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2895600" y="7620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University of Washington (tidal)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Oregon State University (wave)</a:t>
            </a: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066800"/>
            <a:ext cx="2657475" cy="668139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66" y="5181600"/>
            <a:ext cx="9525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617428"/>
            <a:ext cx="707172" cy="70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 descr="BlockWpg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2540" y="1367890"/>
            <a:ext cx="56515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 descr="OSU_logo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1362075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3429000"/>
            <a:ext cx="1143000" cy="5858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1" name="Picture 30" descr="PNNL_Agenda_Logo_with_Endorsement_05-13-09"/>
          <p:cNvPicPr>
            <a:picLocks noChangeAspect="1" noChangeArrowheads="1"/>
          </p:cNvPicPr>
          <p:nvPr/>
        </p:nvPicPr>
        <p:blipFill>
          <a:blip r:embed="rId10" cstate="print"/>
          <a:srcRect t="38568" r="33488" b="9306"/>
          <a:stretch>
            <a:fillRect/>
          </a:stretch>
        </p:blipFill>
        <p:spPr bwMode="auto">
          <a:xfrm>
            <a:off x="1905000" y="1828800"/>
            <a:ext cx="1810279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157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2819400"/>
            <a:ext cx="1168685" cy="5000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9400" y="3810000"/>
            <a:ext cx="1297686" cy="5003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NNMREC 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838200"/>
            <a:ext cx="6172200" cy="520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Develop a full range of capabilities to support wave and tidal energy development.</a:t>
            </a:r>
          </a:p>
          <a:p>
            <a:pPr marL="285750" indent="-285750">
              <a:spcBef>
                <a:spcPts val="1600"/>
              </a:spcBef>
              <a:buFont typeface="Wingdings" pitchFamily="2" charset="2"/>
              <a:buChar char="§"/>
            </a:pPr>
            <a:r>
              <a:rPr lang="en-US" sz="2800" b="1" dirty="0" smtClean="0">
                <a:latin typeface="+mj-lt"/>
              </a:rPr>
              <a:t>Center activities:</a:t>
            </a:r>
          </a:p>
          <a:p>
            <a:pPr marL="804863" lvl="1" indent="-347663">
              <a:spcAft>
                <a:spcPts val="1000"/>
              </a:spcAft>
              <a:buFont typeface="Calibri" pitchFamily="34" charset="0"/>
              <a:buChar char="—"/>
            </a:pPr>
            <a:r>
              <a:rPr lang="en-US" sz="2600" dirty="0" smtClean="0">
                <a:latin typeface="+mj-lt"/>
              </a:rPr>
              <a:t>Facilitate technology and commercialization</a:t>
            </a:r>
          </a:p>
          <a:p>
            <a:pPr marL="804863" lvl="1" indent="-347663">
              <a:spcAft>
                <a:spcPts val="1000"/>
              </a:spcAft>
              <a:buFont typeface="Calibri" pitchFamily="34" charset="0"/>
              <a:buChar char="—"/>
            </a:pPr>
            <a:r>
              <a:rPr lang="en-US" sz="2600" dirty="0" smtClean="0">
                <a:latin typeface="+mj-lt"/>
              </a:rPr>
              <a:t>Close key gaps in understanding</a:t>
            </a:r>
          </a:p>
          <a:p>
            <a:pPr marL="804863" lvl="1" indent="-347663">
              <a:spcAft>
                <a:spcPts val="1000"/>
              </a:spcAft>
              <a:buFont typeface="Calibri" pitchFamily="34" charset="0"/>
              <a:buChar char="—"/>
            </a:pPr>
            <a:r>
              <a:rPr lang="en-US" sz="2600" dirty="0" smtClean="0">
                <a:latin typeface="+mj-lt"/>
              </a:rPr>
              <a:t>Inform regulatory and policy decisions</a:t>
            </a:r>
          </a:p>
          <a:p>
            <a:pPr marL="804863" lvl="1" indent="-347663">
              <a:spcAft>
                <a:spcPts val="1000"/>
              </a:spcAft>
              <a:buFont typeface="Calibri" pitchFamily="34" charset="0"/>
              <a:buChar char="—"/>
            </a:pPr>
            <a:r>
              <a:rPr lang="en-US" sz="2600" dirty="0" smtClean="0">
                <a:latin typeface="+mj-lt"/>
              </a:rPr>
              <a:t>Educate the first generation of marine renewable energy engineers and scientists.</a:t>
            </a:r>
            <a:endParaRPr lang="en-US" sz="2600" dirty="0">
              <a:latin typeface="+mj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762000"/>
            <a:ext cx="1828800" cy="169710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C:\AVJ\CENTER\AvJ_Ocean Wave Energy\SEABEAV\2008\Pictures\AvJ_Bay Testing\September_2008 030.JPG"/>
          <p:cNvPicPr>
            <a:picLocks noChangeAspect="1" noChangeArrowheads="1"/>
          </p:cNvPicPr>
          <p:nvPr/>
        </p:nvPicPr>
        <p:blipFill>
          <a:blip r:embed="rId3" cstate="print"/>
          <a:srcRect r="2022" b="19965"/>
          <a:stretch>
            <a:fillRect/>
          </a:stretch>
        </p:blipFill>
        <p:spPr bwMode="auto">
          <a:xfrm>
            <a:off x="6517944" y="2667000"/>
            <a:ext cx="2305050" cy="141213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295" y="4267200"/>
            <a:ext cx="2465105" cy="1524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5"/>
          <p:cNvSpPr>
            <a:spLocks noChangeArrowheads="1"/>
          </p:cNvSpPr>
          <p:nvPr/>
        </p:nvSpPr>
        <p:spPr bwMode="auto">
          <a:xfrm>
            <a:off x="1295400" y="1670129"/>
            <a:ext cx="6705600" cy="21646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401638" lvl="0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Industry Status</a:t>
            </a:r>
            <a:endParaRPr lang="en-US" sz="38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401638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</a:rPr>
              <a:t>Challenges (and Opportunities)</a:t>
            </a:r>
            <a:endParaRPr lang="en-US" sz="38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401638" indent="-401638">
              <a:spcAft>
                <a:spcPts val="1600"/>
              </a:spcAft>
              <a:buFont typeface="Wingdings" pitchFamily="2" charset="2"/>
              <a:buChar char="§"/>
            </a:pP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</a:rPr>
              <a:t>Research and Development</a:t>
            </a:r>
            <a:endParaRPr lang="en-US" sz="38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2758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Research Areas</a:t>
            </a:r>
          </a:p>
        </p:txBody>
      </p:sp>
      <p:pic>
        <p:nvPicPr>
          <p:cNvPr id="7" name="Picture 17" descr="PNNL_Agenda_Logo_with_Endorsement_05-13-09"/>
          <p:cNvPicPr>
            <a:picLocks noChangeAspect="1" noChangeArrowheads="1"/>
          </p:cNvPicPr>
          <p:nvPr/>
        </p:nvPicPr>
        <p:blipFill>
          <a:blip r:embed="rId2" cstate="print"/>
          <a:srcRect t="38568" r="33488" b="9306"/>
          <a:stretch>
            <a:fillRect/>
          </a:stretch>
        </p:blipFill>
        <p:spPr bwMode="auto">
          <a:xfrm>
            <a:off x="1219200" y="1066800"/>
            <a:ext cx="181027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1168685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" name="Picture 15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5029200"/>
            <a:ext cx="8382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0" name="Picture 6" descr="SST logo lite3_0906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1295400"/>
            <a:ext cx="839787" cy="83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257800"/>
            <a:ext cx="723900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838200"/>
            <a:ext cx="1285875" cy="48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2" descr="SAIC_logo_08_blueRGB_lg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00200"/>
            <a:ext cx="990600" cy="57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5181600"/>
            <a:ext cx="838200" cy="80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3882" y="4363614"/>
            <a:ext cx="1990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548640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304800" y="906462"/>
            <a:ext cx="8472488" cy="4503738"/>
            <a:chOff x="3113" y="6532"/>
            <a:chExt cx="16399" cy="8539"/>
          </a:xfrm>
        </p:grpSpPr>
        <p:sp>
          <p:nvSpPr>
            <p:cNvPr id="18" name="Oval 3"/>
            <p:cNvSpPr>
              <a:spLocks noChangeAspect="1" noChangeArrowheads="1"/>
            </p:cNvSpPr>
            <p:nvPr/>
          </p:nvSpPr>
          <p:spPr bwMode="auto">
            <a:xfrm>
              <a:off x="8309" y="6532"/>
              <a:ext cx="6187" cy="6187"/>
            </a:xfrm>
            <a:prstGeom prst="ellipse">
              <a:avLst/>
            </a:prstGeom>
            <a:solidFill>
              <a:srgbClr val="7BA0CD"/>
            </a:solidFill>
            <a:ln w="76200">
              <a:solidFill>
                <a:srgbClr val="D3DFEE"/>
              </a:solidFill>
              <a:round/>
              <a:headEnd/>
              <a:tailEnd/>
            </a:ln>
          </p:spPr>
          <p:txBody>
            <a:bodyPr lIns="9144" tIns="9144" rIns="9144" bIns="9144" anchor="ctr"/>
            <a:lstStyle/>
            <a:p>
              <a:pPr algn="ctr">
                <a:spcAft>
                  <a:spcPts val="1000"/>
                </a:spcAft>
              </a:pPr>
              <a:endParaRPr lang="en-US" sz="20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sz="2400" b="1" dirty="0" smtClean="0">
                  <a:latin typeface="Calibri" charset="0"/>
                </a:rPr>
                <a:t>Environment</a:t>
              </a:r>
              <a:endParaRPr lang="en-US" sz="24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Acoustics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Dynamic Effects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Benthic </a:t>
              </a:r>
              <a:r>
                <a:rPr lang="en-US" i="1" dirty="0">
                  <a:latin typeface="Calibri" charset="0"/>
                </a:rPr>
                <a:t>Ecosystems 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Sediment Transport</a:t>
              </a:r>
              <a:endParaRPr lang="en-US" i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endParaRPr lang="en-US" sz="1400" i="1" dirty="0">
                <a:latin typeface="Times New Roman" pitchFamily="18" charset="0"/>
              </a:endParaRPr>
            </a:p>
            <a:p>
              <a:pPr algn="ctr"/>
              <a:endParaRPr lang="en-US" dirty="0"/>
            </a:p>
          </p:txBody>
        </p:sp>
        <p:sp>
          <p:nvSpPr>
            <p:cNvPr id="19" name="Oval 4"/>
            <p:cNvSpPr>
              <a:spLocks noChangeAspect="1" noChangeArrowheads="1"/>
            </p:cNvSpPr>
            <p:nvPr/>
          </p:nvSpPr>
          <p:spPr bwMode="auto">
            <a:xfrm>
              <a:off x="13308" y="8746"/>
              <a:ext cx="6204" cy="6204"/>
            </a:xfrm>
            <a:prstGeom prst="ellipse">
              <a:avLst/>
            </a:prstGeom>
            <a:solidFill>
              <a:srgbClr val="7BA0CD"/>
            </a:solidFill>
            <a:ln w="76200">
              <a:solidFill>
                <a:srgbClr val="D3DFEE"/>
              </a:solidFill>
              <a:round/>
              <a:headEnd/>
              <a:tailEnd/>
            </a:ln>
          </p:spPr>
          <p:txBody>
            <a:bodyPr lIns="9144" tIns="9144" rIns="9144" bIns="9144" anchor="ctr"/>
            <a:lstStyle/>
            <a:p>
              <a:pPr algn="ctr">
                <a:spcAft>
                  <a:spcPts val="1000"/>
                </a:spcAft>
              </a:pPr>
              <a:endParaRPr lang="en-US" sz="2000" b="1" dirty="0" smtClean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sz="2400" b="1" dirty="0" smtClean="0">
                  <a:latin typeface="Calibri" charset="0"/>
                </a:rPr>
                <a:t>Society</a:t>
              </a:r>
              <a:endParaRPr lang="en-US" sz="24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>
                  <a:latin typeface="Calibri" charset="0"/>
                </a:rPr>
                <a:t>Fisheries/Crabbing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>
                  <a:latin typeface="Calibri" charset="0"/>
                </a:rPr>
                <a:t>Outreach/Engagement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>
                  <a:latin typeface="Calibri" charset="0"/>
                </a:rPr>
                <a:t>Existing Ocean Users</a:t>
              </a: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Local/State </a:t>
              </a:r>
              <a:r>
                <a:rPr lang="en-US" i="1" dirty="0">
                  <a:latin typeface="Calibri" charset="0"/>
                </a:rPr>
                <a:t>Economy</a:t>
              </a:r>
            </a:p>
            <a:p>
              <a:pPr algn="ctr">
                <a:spcAft>
                  <a:spcPts val="1000"/>
                </a:spcAft>
              </a:pPr>
              <a:endParaRPr lang="en-US" i="1" dirty="0">
                <a:latin typeface="Calibri" charset="0"/>
              </a:endParaRPr>
            </a:p>
            <a:p>
              <a:pPr algn="ctr"/>
              <a:endParaRPr lang="en-US" dirty="0"/>
            </a:p>
          </p:txBody>
        </p:sp>
        <p:sp>
          <p:nvSpPr>
            <p:cNvPr id="20" name="Oval 5"/>
            <p:cNvSpPr>
              <a:spLocks noChangeAspect="1" noChangeArrowheads="1"/>
            </p:cNvSpPr>
            <p:nvPr/>
          </p:nvSpPr>
          <p:spPr bwMode="auto">
            <a:xfrm>
              <a:off x="3113" y="8775"/>
              <a:ext cx="6296" cy="6296"/>
            </a:xfrm>
            <a:prstGeom prst="ellipse">
              <a:avLst/>
            </a:prstGeom>
            <a:solidFill>
              <a:srgbClr val="7BA0CD"/>
            </a:solidFill>
            <a:ln w="76200">
              <a:solidFill>
                <a:srgbClr val="D3DFEE"/>
              </a:solidFill>
              <a:round/>
              <a:headEnd/>
              <a:tailEnd/>
            </a:ln>
          </p:spPr>
          <p:txBody>
            <a:bodyPr lIns="9144" tIns="9144" rIns="9144" bIns="9144" anchor="ctr"/>
            <a:lstStyle/>
            <a:p>
              <a:pPr algn="ctr">
                <a:spcAft>
                  <a:spcPts val="1000"/>
                </a:spcAft>
              </a:pPr>
              <a:endParaRPr lang="en-US" sz="20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sz="2400" b="1" dirty="0" smtClean="0">
                  <a:latin typeface="Calibri" charset="0"/>
                </a:rPr>
                <a:t>Technology</a:t>
              </a:r>
              <a:endParaRPr lang="en-US" sz="2400" b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>
                  <a:latin typeface="Calibri" charset="0"/>
                </a:rPr>
                <a:t> </a:t>
              </a:r>
              <a:r>
                <a:rPr lang="en-US" i="1" dirty="0" smtClean="0">
                  <a:latin typeface="Calibri" charset="0"/>
                </a:rPr>
                <a:t>Testing and Demonstration</a:t>
              </a:r>
              <a:endParaRPr lang="en-US" i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Site Characterization</a:t>
              </a:r>
              <a:endParaRPr lang="en-US" i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Advanced Materials</a:t>
              </a:r>
              <a:endParaRPr lang="en-US" i="1" dirty="0">
                <a:latin typeface="Calibri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en-US" i="1" dirty="0" smtClean="0">
                  <a:latin typeface="Calibri" charset="0"/>
                </a:rPr>
                <a:t>Device and Array Modeling</a:t>
              </a:r>
              <a:endParaRPr lang="en-US" sz="1400" i="1" dirty="0">
                <a:latin typeface="Times New Roman" pitchFamily="18" charset="0"/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00" y="1480870"/>
            <a:ext cx="1297686" cy="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7400" y="5334000"/>
            <a:ext cx="81716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Test Facilities</a:t>
            </a:r>
          </a:p>
        </p:txBody>
      </p:sp>
      <p:pic>
        <p:nvPicPr>
          <p:cNvPr id="7" name="Content Placeholder 3" descr="Screen shot 2010-09-30 at 11.59.47 AM.png"/>
          <p:cNvPicPr>
            <a:picLocks noChangeAspect="1"/>
          </p:cNvPicPr>
          <p:nvPr/>
        </p:nvPicPr>
        <p:blipFill>
          <a:blip r:embed="rId2" cstate="print"/>
          <a:srcRect l="-842" r="1321"/>
          <a:stretch>
            <a:fillRect/>
          </a:stretch>
        </p:blipFill>
        <p:spPr>
          <a:xfrm>
            <a:off x="3733800" y="838200"/>
            <a:ext cx="2819400" cy="2059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7" descr="Screen shot 2010-09-17 at 3.28.32 P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838200"/>
            <a:ext cx="3078383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629400" y="2362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j-lt"/>
                <a:ea typeface="SimSun" pitchFamily="2" charset="-122"/>
              </a:rPr>
              <a:t>Columbia Power Technologies 1:15 scale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981200"/>
            <a:ext cx="1676400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r>
              <a:rPr lang="en-US" sz="1100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Tsunami Wave Basin  49 m x 26.5 m x 2.1 </a:t>
            </a:r>
            <a:r>
              <a:rPr lang="en-US" sz="1200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2590800"/>
            <a:ext cx="30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SimSun" pitchFamily="2" charset="-122"/>
              </a:rPr>
              <a:t>Long Wave Fume 104 m x 3.7 m x 4.6 m</a:t>
            </a:r>
            <a:endParaRPr lang="en-US" sz="1200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685800"/>
            <a:ext cx="8382000" cy="236220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762000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TRL 4-5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800600" y="1801504"/>
            <a:ext cx="4195550" cy="4218296"/>
            <a:chOff x="4800600" y="1801504"/>
            <a:chExt cx="4195550" cy="4218296"/>
          </a:xfrm>
        </p:grpSpPr>
        <p:sp>
          <p:nvSpPr>
            <p:cNvPr id="20" name="Rectangle 19"/>
            <p:cNvSpPr/>
            <p:nvPr/>
          </p:nvSpPr>
          <p:spPr>
            <a:xfrm>
              <a:off x="4800600" y="3200400"/>
              <a:ext cx="3733800" cy="2819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400" y="3793375"/>
              <a:ext cx="3110659" cy="1862555"/>
            </a:xfrm>
            <a:prstGeom prst="rect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029200" y="5712023"/>
              <a:ext cx="3276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latin typeface="+mj-lt"/>
                  <a:ea typeface="SimSun" pitchFamily="2" charset="-122"/>
                </a:rPr>
                <a:t>Columbia Power Technologies 1:7 scale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05400" y="3395246"/>
              <a:ext cx="32004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lvl="2"/>
              <a:r>
                <a:rPr lang="en-US" sz="1600" b="1" dirty="0" smtClean="0">
                  <a:latin typeface="+mj-lt"/>
                  <a:ea typeface="SimSun" pitchFamily="2" charset="-122"/>
                </a:rPr>
                <a:t>Puget Sound, WA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15200" y="3276600"/>
              <a:ext cx="1114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  <a:latin typeface="+mj-lt"/>
                </a:rPr>
                <a:t>TRL 5-6</a:t>
              </a:r>
              <a:endParaRPr lang="en-US" sz="2400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8529851" y="1801504"/>
              <a:ext cx="466299" cy="2893326"/>
            </a:xfrm>
            <a:custGeom>
              <a:avLst/>
              <a:gdLst>
                <a:gd name="connsiteX0" fmla="*/ 0 w 466299"/>
                <a:gd name="connsiteY0" fmla="*/ 0 h 2893326"/>
                <a:gd name="connsiteX1" fmla="*/ 464024 w 466299"/>
                <a:gd name="connsiteY1" fmla="*/ 1364777 h 2893326"/>
                <a:gd name="connsiteX2" fmla="*/ 13648 w 466299"/>
                <a:gd name="connsiteY2" fmla="*/ 2893326 h 289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299" h="2893326">
                  <a:moveTo>
                    <a:pt x="0" y="0"/>
                  </a:moveTo>
                  <a:cubicBezTo>
                    <a:pt x="230874" y="441278"/>
                    <a:pt x="461749" y="882556"/>
                    <a:pt x="464024" y="1364777"/>
                  </a:cubicBezTo>
                  <a:cubicBezTo>
                    <a:pt x="466299" y="1846998"/>
                    <a:pt x="239973" y="2370162"/>
                    <a:pt x="13648" y="2893326"/>
                  </a:cubicBezTo>
                </a:path>
              </a:pathLst>
            </a:custGeom>
            <a:ln w="25400">
              <a:solidFill>
                <a:schemeClr val="accent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2400" y="3195935"/>
            <a:ext cx="4648200" cy="2979242"/>
            <a:chOff x="152400" y="3195935"/>
            <a:chExt cx="4648200" cy="2979242"/>
          </a:xfrm>
        </p:grpSpPr>
        <p:sp>
          <p:nvSpPr>
            <p:cNvPr id="25" name="Rectangle 24"/>
            <p:cNvSpPr/>
            <p:nvPr/>
          </p:nvSpPr>
          <p:spPr>
            <a:xfrm>
              <a:off x="152400" y="3200400"/>
              <a:ext cx="3886200" cy="297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AVJ\CENTER\AvJ_Ocean Wave Energy\SEABEAV\2008\Pictures\BP_Deployment\photo3.jpg"/>
            <p:cNvPicPr>
              <a:picLocks noChangeAspect="1" noChangeArrowheads="1"/>
            </p:cNvPicPr>
            <p:nvPr/>
          </p:nvPicPr>
          <p:blipFill>
            <a:blip r:embed="rId5" cstate="print"/>
            <a:srcRect t="18889"/>
            <a:stretch>
              <a:fillRect/>
            </a:stretch>
          </p:blipFill>
          <p:spPr bwMode="auto">
            <a:xfrm>
              <a:off x="304800" y="3657600"/>
              <a:ext cx="3507287" cy="213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04800" y="3276600"/>
              <a:ext cx="32004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lvl="2"/>
              <a:r>
                <a:rPr lang="en-US" sz="1600" b="1" dirty="0" smtClean="0">
                  <a:latin typeface="+mj-lt"/>
                  <a:ea typeface="SimSun" pitchFamily="2" charset="-122"/>
                </a:rPr>
                <a:t>Newport, OR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95600" y="3195935"/>
              <a:ext cx="1114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  <a:latin typeface="+mj-lt"/>
                </a:rPr>
                <a:t>TRL 7-9</a:t>
              </a:r>
              <a:endParaRPr lang="en-US" sz="2400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800" y="5867400"/>
              <a:ext cx="3276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latin typeface="+mj-lt"/>
                  <a:ea typeface="SimSun" pitchFamily="2" charset="-122"/>
                </a:rPr>
                <a:t>Open Ocean Buoy</a:t>
              </a:r>
            </a:p>
          </p:txBody>
        </p:sp>
        <p:cxnSp>
          <p:nvCxnSpPr>
            <p:cNvPr id="31" name="Straight Arrow Connector 30"/>
            <p:cNvCxnSpPr>
              <a:stCxn id="20" idx="1"/>
              <a:endCxn id="25" idx="3"/>
            </p:cNvCxnSpPr>
            <p:nvPr/>
          </p:nvCxnSpPr>
          <p:spPr>
            <a:xfrm rot="10800000" flipV="1">
              <a:off x="4038600" y="4686300"/>
              <a:ext cx="762000" cy="0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Monitoring Instrumentation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49001"/>
            <a:ext cx="2667000" cy="292969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400050" y="4162425"/>
            <a:ext cx="2514601" cy="1828800"/>
            <a:chOff x="5714999" y="762000"/>
            <a:chExt cx="2514601" cy="18288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999" y="762000"/>
              <a:ext cx="2480378" cy="1828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5715000" y="2114490"/>
              <a:ext cx="2514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Infrared 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Detection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TextBox 49"/>
          <p:cNvSpPr txBox="1">
            <a:spLocks noChangeArrowheads="1"/>
          </p:cNvSpPr>
          <p:nvPr/>
        </p:nvSpPr>
        <p:spPr bwMode="auto">
          <a:xfrm>
            <a:off x="3048000" y="914400"/>
            <a:ext cx="228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Sea Spider Instrumentation Package</a:t>
            </a:r>
            <a:endParaRPr lang="en-US" sz="2400" b="1" dirty="0">
              <a:latin typeface="Calibri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62600" y="762000"/>
            <a:ext cx="3373829" cy="1676400"/>
            <a:chOff x="228600" y="4267200"/>
            <a:chExt cx="3373829" cy="1676400"/>
          </a:xfrm>
        </p:grpSpPr>
        <p:pic>
          <p:nvPicPr>
            <p:cNvPr id="7" name="Picture 6" descr="SWIFT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4267200"/>
              <a:ext cx="3373829" cy="16764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3" name="TextBox 49"/>
            <p:cNvSpPr txBox="1">
              <a:spLocks noChangeArrowheads="1"/>
            </p:cNvSpPr>
            <p:nvPr/>
          </p:nvSpPr>
          <p:spPr bwMode="auto">
            <a:xfrm>
              <a:off x="304800" y="5410200"/>
              <a:ext cx="2286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Calibri" pitchFamily="34" charset="0"/>
                </a:rPr>
                <a:t>SWIFT Buoy</a:t>
              </a:r>
              <a:endParaRPr lang="en-US" sz="24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590800"/>
            <a:ext cx="4419600" cy="345407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49"/>
          <p:cNvSpPr txBox="1">
            <a:spLocks noChangeArrowheads="1"/>
          </p:cNvSpPr>
          <p:nvPr/>
        </p:nvSpPr>
        <p:spPr bwMode="auto">
          <a:xfrm>
            <a:off x="4495800" y="2667000"/>
            <a:ext cx="228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Post-Installation Monitoring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581400"/>
            <a:ext cx="1497241" cy="2238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Numerical Modeling</a:t>
            </a:r>
          </a:p>
        </p:txBody>
      </p:sp>
      <p:pic>
        <p:nvPicPr>
          <p:cNvPr id="4" name="Picture 12" descr="1278_modtj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74" t="1503" r="609" b="1503"/>
          <a:stretch>
            <a:fillRect/>
          </a:stretch>
        </p:blipFill>
        <p:spPr bwMode="auto">
          <a:xfrm>
            <a:off x="228600" y="990600"/>
            <a:ext cx="49466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037"/>
          <a:stretch>
            <a:fillRect/>
          </a:stretch>
        </p:blipFill>
        <p:spPr bwMode="auto">
          <a:xfrm>
            <a:off x="609600" y="3352800"/>
            <a:ext cx="2596890" cy="21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562600"/>
            <a:ext cx="167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latin typeface="+mj-lt"/>
              </a:rPr>
              <a:t>Tidal Turbine Performance</a:t>
            </a:r>
            <a:endParaRPr lang="en-US" sz="16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262" y="2997200"/>
            <a:ext cx="2971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latin typeface="+mj-lt"/>
              </a:rPr>
              <a:t>Tidal Turbine Wakes</a:t>
            </a:r>
            <a:endParaRPr lang="en-US" sz="1600" i="1" dirty="0">
              <a:latin typeface="+mj-lt"/>
            </a:endParaRPr>
          </a:p>
        </p:txBody>
      </p:sp>
      <p:pic>
        <p:nvPicPr>
          <p:cNvPr id="8" name="Picture 2" descr="\\lennon\u1\haller\shared\honegger\swancases\regularGrid\testBerth\MWDDiffKT90+0.png"/>
          <p:cNvPicPr>
            <a:picLocks noChangeAspect="1" noChangeArrowheads="1"/>
          </p:cNvPicPr>
          <p:nvPr/>
        </p:nvPicPr>
        <p:blipFill>
          <a:blip r:embed="rId4" cstate="print"/>
          <a:srcRect l="22917" r="23958"/>
          <a:stretch>
            <a:fillRect/>
          </a:stretch>
        </p:blipFill>
        <p:spPr bwMode="auto">
          <a:xfrm>
            <a:off x="6172200" y="838200"/>
            <a:ext cx="2819400" cy="343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72200" y="4191000"/>
            <a:ext cx="228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smtClean="0">
                <a:latin typeface="+mj-lt"/>
              </a:rPr>
              <a:t>Effect of Wave Array</a:t>
            </a:r>
            <a:endParaRPr lang="en-US" sz="1600" i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3429000"/>
            <a:ext cx="1828800" cy="10698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Numerical Modeling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4876800"/>
            <a:ext cx="1828800" cy="106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Field and Laboratory Measurements</a:t>
            </a:r>
          </a:p>
        </p:txBody>
      </p:sp>
      <p:sp>
        <p:nvSpPr>
          <p:cNvPr id="12" name="Curved Right Arrow 11"/>
          <p:cNvSpPr/>
          <p:nvPr/>
        </p:nvSpPr>
        <p:spPr>
          <a:xfrm rot="20165437">
            <a:off x="4495800" y="4648200"/>
            <a:ext cx="533400" cy="1066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9380145">
            <a:off x="5601866" y="3643595"/>
            <a:ext cx="533400" cy="1066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05600" y="3764340"/>
            <a:ext cx="2286000" cy="2331660"/>
            <a:chOff x="6705600" y="3307140"/>
            <a:chExt cx="2286000" cy="2331660"/>
          </a:xfrm>
        </p:grpSpPr>
        <p:sp>
          <p:nvSpPr>
            <p:cNvPr id="162" name="TextBox 161"/>
            <p:cNvSpPr txBox="1"/>
            <p:nvPr/>
          </p:nvSpPr>
          <p:spPr>
            <a:xfrm>
              <a:off x="6705600" y="4069140"/>
              <a:ext cx="2286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Polagye</a:t>
              </a:r>
              <a:r>
                <a:rPr lang="en-US" sz="1600" dirty="0">
                  <a:latin typeface="+mj-lt"/>
                </a:rPr>
                <a:t>, B., B. Van Cleve, A. Copping, and K. </a:t>
              </a:r>
              <a:r>
                <a:rPr lang="en-US" sz="1600" dirty="0" err="1">
                  <a:latin typeface="+mj-lt"/>
                </a:rPr>
                <a:t>Kirkendall</a:t>
              </a:r>
              <a:r>
                <a:rPr lang="en-US" sz="1600" dirty="0">
                  <a:latin typeface="+mj-lt"/>
                </a:rPr>
                <a:t> (</a:t>
              </a:r>
              <a:r>
                <a:rPr lang="en-US" sz="1600" dirty="0" err="1">
                  <a:latin typeface="+mj-lt"/>
                </a:rPr>
                <a:t>eds</a:t>
              </a:r>
              <a:r>
                <a:rPr lang="en-US" sz="1600" dirty="0">
                  <a:latin typeface="+mj-lt"/>
                </a:rPr>
                <a:t>), (2011) Environmental effects of tidal energy </a:t>
              </a:r>
              <a:r>
                <a:rPr lang="en-US" sz="1600" dirty="0" smtClean="0">
                  <a:latin typeface="+mj-lt"/>
                </a:rPr>
                <a:t>development</a:t>
              </a:r>
              <a:r>
                <a:rPr lang="en-US" sz="1600" dirty="0">
                  <a:latin typeface="+mj-lt"/>
                </a:rPr>
                <a:t>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705600" y="3307140"/>
              <a:ext cx="2286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+mj-lt"/>
                </a:rPr>
                <a:t>Commercial-Scale Interactions</a:t>
              </a:r>
              <a:endParaRPr lang="en-US" sz="2200" b="1" dirty="0">
                <a:latin typeface="+mj-lt"/>
              </a:endParaRPr>
            </a:p>
          </p:txBody>
        </p:sp>
      </p:grpSp>
      <p:graphicFrame>
        <p:nvGraphicFramePr>
          <p:cNvPr id="163" name="Table 162"/>
          <p:cNvGraphicFramePr>
            <a:graphicFrameLocks noGrp="1"/>
          </p:cNvGraphicFramePr>
          <p:nvPr/>
        </p:nvGraphicFramePr>
        <p:xfrm>
          <a:off x="198120" y="542310"/>
          <a:ext cx="6355080" cy="5641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548640"/>
                <a:gridCol w="548640"/>
                <a:gridCol w="548640"/>
                <a:gridCol w="548640"/>
                <a:gridCol w="548640"/>
                <a:gridCol w="548640"/>
                <a:gridCol w="548640"/>
              </a:tblGrid>
              <a:tr h="1786163"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Device presence: 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Static effects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91440" marB="91440"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Device presence: Dynamic effects</a:t>
                      </a:r>
                    </a:p>
                  </a:txBody>
                  <a:tcPr marT="91440" marB="91440"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Chemical effects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91440" marB="91440"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Acoustic effects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91440" marB="91440"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Electromagnetic effects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91440" marB="91440"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Energy removal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91440" marB="91440"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Cumulative effects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91440" marB="91440" vert="vert270" anchor="ctr"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Physical environment: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Near-field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Physical environment: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Far-field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rgbClr val="40B64B"/>
                        </a:gs>
                        <a:gs pos="100000">
                          <a:srgbClr val="EBD23D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Habitat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Invertebrates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Fish: Migratory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D23A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40B64B"/>
                        </a:gs>
                        <a:gs pos="100000">
                          <a:srgbClr val="EBD23D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Fish: Resident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EBD23D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Marine mammals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D23A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D23A1C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Seabirds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40B6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D23A1C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Ecosystem interactions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rgbClr val="EBD23D"/>
                        </a:gs>
                        <a:gs pos="100000">
                          <a:srgbClr val="D23A1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rgbClr val="40B64B"/>
                        </a:gs>
                        <a:gs pos="100000">
                          <a:srgbClr val="EBD23D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j-lt"/>
                      </a:endParaRPr>
                    </a:p>
                  </a:txBody>
                  <a:tcPr>
                    <a:solidFill>
                      <a:srgbClr val="EBD23D"/>
                    </a:solidFill>
                  </a:tcPr>
                </a:tc>
              </a:tr>
            </a:tbl>
          </a:graphicData>
        </a:graphic>
      </p:graphicFrame>
      <p:sp>
        <p:nvSpPr>
          <p:cNvPr id="164" name="Isosceles Triangle 163"/>
          <p:cNvSpPr/>
          <p:nvPr/>
        </p:nvSpPr>
        <p:spPr>
          <a:xfrm>
            <a:off x="5136851" y="5116967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Isosceles Triangle 164"/>
          <p:cNvSpPr/>
          <p:nvPr/>
        </p:nvSpPr>
        <p:spPr>
          <a:xfrm>
            <a:off x="4582541" y="5531725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6" name="Isosceles Triangle 165"/>
          <p:cNvSpPr/>
          <p:nvPr/>
        </p:nvSpPr>
        <p:spPr>
          <a:xfrm>
            <a:off x="4029456" y="3007989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" name="Isosceles Triangle 166"/>
          <p:cNvSpPr/>
          <p:nvPr/>
        </p:nvSpPr>
        <p:spPr>
          <a:xfrm>
            <a:off x="4582541" y="3007989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Isosceles Triangle 167"/>
          <p:cNvSpPr/>
          <p:nvPr/>
        </p:nvSpPr>
        <p:spPr>
          <a:xfrm>
            <a:off x="5136851" y="3007989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Isosceles Triangle 168"/>
          <p:cNvSpPr/>
          <p:nvPr/>
        </p:nvSpPr>
        <p:spPr>
          <a:xfrm>
            <a:off x="5669595" y="5116967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Isosceles Triangle 169"/>
          <p:cNvSpPr/>
          <p:nvPr/>
        </p:nvSpPr>
        <p:spPr>
          <a:xfrm>
            <a:off x="5669595" y="5531725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156"/>
          <p:cNvGrpSpPr/>
          <p:nvPr/>
        </p:nvGrpSpPr>
        <p:grpSpPr>
          <a:xfrm>
            <a:off x="6074898" y="4282807"/>
            <a:ext cx="402652" cy="109728"/>
            <a:chOff x="4881026" y="3183148"/>
            <a:chExt cx="402652" cy="109728"/>
          </a:xfrm>
        </p:grpSpPr>
        <p:sp>
          <p:nvSpPr>
            <p:cNvPr id="172" name="Isosceles Triangle 171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Isosceles Triangle 172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Isosceles Triangle 173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163"/>
          <p:cNvGrpSpPr/>
          <p:nvPr/>
        </p:nvGrpSpPr>
        <p:grpSpPr>
          <a:xfrm>
            <a:off x="6074898" y="5116967"/>
            <a:ext cx="402652" cy="109728"/>
            <a:chOff x="4881026" y="3183148"/>
            <a:chExt cx="402652" cy="109728"/>
          </a:xfrm>
        </p:grpSpPr>
        <p:sp>
          <p:nvSpPr>
            <p:cNvPr id="176" name="Isosceles Triangle 175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Isosceles Triangle 176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Isosceles Triangle 177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9" name="Isosceles Triangle 178"/>
          <p:cNvSpPr/>
          <p:nvPr/>
        </p:nvSpPr>
        <p:spPr>
          <a:xfrm>
            <a:off x="5136851" y="2528272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Isosceles Triangle 179"/>
          <p:cNvSpPr/>
          <p:nvPr/>
        </p:nvSpPr>
        <p:spPr>
          <a:xfrm>
            <a:off x="5136851" y="5531725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86"/>
          <p:cNvGrpSpPr/>
          <p:nvPr/>
        </p:nvGrpSpPr>
        <p:grpSpPr>
          <a:xfrm>
            <a:off x="4990389" y="4699315"/>
            <a:ext cx="402652" cy="109728"/>
            <a:chOff x="4881026" y="3183148"/>
            <a:chExt cx="402652" cy="109728"/>
          </a:xfrm>
        </p:grpSpPr>
        <p:sp>
          <p:nvSpPr>
            <p:cNvPr id="182" name="Isosceles Triangle 181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Isosceles Triangle 182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Isosceles Triangle 183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191"/>
          <p:cNvGrpSpPr/>
          <p:nvPr/>
        </p:nvGrpSpPr>
        <p:grpSpPr>
          <a:xfrm>
            <a:off x="4990389" y="4282807"/>
            <a:ext cx="402652" cy="109728"/>
            <a:chOff x="4881026" y="3183148"/>
            <a:chExt cx="402652" cy="109728"/>
          </a:xfrm>
        </p:grpSpPr>
        <p:sp>
          <p:nvSpPr>
            <p:cNvPr id="186" name="Isosceles Triangle 185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Isosceles Triangle 186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Isosceles Triangle 187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217"/>
          <p:cNvGrpSpPr/>
          <p:nvPr/>
        </p:nvGrpSpPr>
        <p:grpSpPr>
          <a:xfrm>
            <a:off x="4990389" y="5920649"/>
            <a:ext cx="402652" cy="109728"/>
            <a:chOff x="4881026" y="3183148"/>
            <a:chExt cx="402652" cy="109728"/>
          </a:xfrm>
        </p:grpSpPr>
        <p:sp>
          <p:nvSpPr>
            <p:cNvPr id="190" name="Isosceles Triangle 189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Isosceles Triangle 190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Isosceles Triangle 191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3" name="Isosceles Triangle 192"/>
          <p:cNvSpPr/>
          <p:nvPr/>
        </p:nvSpPr>
        <p:spPr>
          <a:xfrm>
            <a:off x="4582541" y="2528272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Isosceles Triangle 193"/>
          <p:cNvSpPr/>
          <p:nvPr/>
        </p:nvSpPr>
        <p:spPr>
          <a:xfrm>
            <a:off x="4582541" y="3457575"/>
            <a:ext cx="109728" cy="109728"/>
          </a:xfrm>
          <a:prstGeom prst="triangle">
            <a:avLst/>
          </a:prstGeom>
          <a:solidFill>
            <a:srgbClr val="40B64B"/>
          </a:solidFill>
          <a:ln>
            <a:solidFill>
              <a:srgbClr val="218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239"/>
          <p:cNvGrpSpPr/>
          <p:nvPr/>
        </p:nvGrpSpPr>
        <p:grpSpPr>
          <a:xfrm>
            <a:off x="4436079" y="3880851"/>
            <a:ext cx="402652" cy="109728"/>
            <a:chOff x="4881026" y="3183148"/>
            <a:chExt cx="402652" cy="109728"/>
          </a:xfrm>
        </p:grpSpPr>
        <p:sp>
          <p:nvSpPr>
            <p:cNvPr id="196" name="Isosceles Triangle 195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Isosceles Triangle 196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Isosceles Triangle 197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264"/>
          <p:cNvGrpSpPr/>
          <p:nvPr/>
        </p:nvGrpSpPr>
        <p:grpSpPr>
          <a:xfrm>
            <a:off x="3956225" y="4282807"/>
            <a:ext cx="256190" cy="109728"/>
            <a:chOff x="2481530" y="4560506"/>
            <a:chExt cx="256190" cy="109728"/>
          </a:xfrm>
        </p:grpSpPr>
        <p:sp>
          <p:nvSpPr>
            <p:cNvPr id="200" name="Isosceles Triangle 199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Isosceles Triangle 200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267"/>
          <p:cNvGrpSpPr/>
          <p:nvPr/>
        </p:nvGrpSpPr>
        <p:grpSpPr>
          <a:xfrm>
            <a:off x="3956225" y="4699315"/>
            <a:ext cx="256190" cy="109728"/>
            <a:chOff x="2481530" y="4560506"/>
            <a:chExt cx="256190" cy="109728"/>
          </a:xfrm>
        </p:grpSpPr>
        <p:sp>
          <p:nvSpPr>
            <p:cNvPr id="203" name="Isosceles Triangle 202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Isosceles Triangle 203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279"/>
          <p:cNvGrpSpPr/>
          <p:nvPr/>
        </p:nvGrpSpPr>
        <p:grpSpPr>
          <a:xfrm>
            <a:off x="3335554" y="3457575"/>
            <a:ext cx="402652" cy="109728"/>
            <a:chOff x="3229070" y="3183148"/>
            <a:chExt cx="402652" cy="109728"/>
          </a:xfrm>
        </p:grpSpPr>
        <p:sp>
          <p:nvSpPr>
            <p:cNvPr id="206" name="Isosceles Triangle 205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" name="Isosceles Triangle 206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Isosceles Triangle 207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288"/>
          <p:cNvGrpSpPr/>
          <p:nvPr/>
        </p:nvGrpSpPr>
        <p:grpSpPr>
          <a:xfrm>
            <a:off x="3335554" y="4282807"/>
            <a:ext cx="402652" cy="109728"/>
            <a:chOff x="3229070" y="3183148"/>
            <a:chExt cx="402652" cy="109728"/>
          </a:xfrm>
        </p:grpSpPr>
        <p:sp>
          <p:nvSpPr>
            <p:cNvPr id="210" name="Isosceles Triangle 209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1" name="Isosceles Triangle 210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Isosceles Triangle 211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292"/>
          <p:cNvGrpSpPr/>
          <p:nvPr/>
        </p:nvGrpSpPr>
        <p:grpSpPr>
          <a:xfrm>
            <a:off x="3335554" y="4699315"/>
            <a:ext cx="402652" cy="109728"/>
            <a:chOff x="3229070" y="3183148"/>
            <a:chExt cx="402652" cy="109728"/>
          </a:xfrm>
        </p:grpSpPr>
        <p:sp>
          <p:nvSpPr>
            <p:cNvPr id="214" name="Isosceles Triangle 213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Isosceles Triangle 214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6" name="Isosceles Triangle 215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296"/>
          <p:cNvGrpSpPr/>
          <p:nvPr/>
        </p:nvGrpSpPr>
        <p:grpSpPr>
          <a:xfrm>
            <a:off x="3335554" y="5116967"/>
            <a:ext cx="402652" cy="109728"/>
            <a:chOff x="3229070" y="3183148"/>
            <a:chExt cx="402652" cy="109728"/>
          </a:xfrm>
        </p:grpSpPr>
        <p:sp>
          <p:nvSpPr>
            <p:cNvPr id="218" name="Isosceles Triangle 217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Isosceles Triangle 218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Isosceles Triangle 219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300"/>
          <p:cNvGrpSpPr/>
          <p:nvPr/>
        </p:nvGrpSpPr>
        <p:grpSpPr>
          <a:xfrm>
            <a:off x="3335554" y="5531725"/>
            <a:ext cx="402652" cy="109728"/>
            <a:chOff x="3229070" y="3183148"/>
            <a:chExt cx="402652" cy="109728"/>
          </a:xfrm>
        </p:grpSpPr>
        <p:sp>
          <p:nvSpPr>
            <p:cNvPr id="222" name="Isosceles Triangle 221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Isosceles Triangle 222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4" name="Isosceles Triangle 223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304"/>
          <p:cNvGrpSpPr/>
          <p:nvPr/>
        </p:nvGrpSpPr>
        <p:grpSpPr>
          <a:xfrm>
            <a:off x="3408785" y="5920649"/>
            <a:ext cx="256190" cy="109728"/>
            <a:chOff x="2481530" y="4560506"/>
            <a:chExt cx="256190" cy="109728"/>
          </a:xfrm>
        </p:grpSpPr>
        <p:sp>
          <p:nvSpPr>
            <p:cNvPr id="226" name="Isosceles Triangle 225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7" name="Isosceles Triangle 226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311"/>
          <p:cNvGrpSpPr/>
          <p:nvPr/>
        </p:nvGrpSpPr>
        <p:grpSpPr>
          <a:xfrm>
            <a:off x="2871676" y="3457575"/>
            <a:ext cx="256190" cy="109728"/>
            <a:chOff x="2481530" y="4560506"/>
            <a:chExt cx="256190" cy="109728"/>
          </a:xfrm>
        </p:grpSpPr>
        <p:sp>
          <p:nvSpPr>
            <p:cNvPr id="229" name="Isosceles Triangle 228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0" name="Isosceles Triangle 229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314"/>
          <p:cNvGrpSpPr/>
          <p:nvPr/>
        </p:nvGrpSpPr>
        <p:grpSpPr>
          <a:xfrm>
            <a:off x="2871676" y="4282807"/>
            <a:ext cx="256190" cy="109728"/>
            <a:chOff x="2481530" y="4560506"/>
            <a:chExt cx="256190" cy="109728"/>
          </a:xfrm>
        </p:grpSpPr>
        <p:sp>
          <p:nvSpPr>
            <p:cNvPr id="232" name="Isosceles Triangle 231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Isosceles Triangle 232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321"/>
          <p:cNvGrpSpPr/>
          <p:nvPr/>
        </p:nvGrpSpPr>
        <p:grpSpPr>
          <a:xfrm>
            <a:off x="2871676" y="5531725"/>
            <a:ext cx="256190" cy="109728"/>
            <a:chOff x="2481530" y="4560506"/>
            <a:chExt cx="256190" cy="109728"/>
          </a:xfrm>
        </p:grpSpPr>
        <p:sp>
          <p:nvSpPr>
            <p:cNvPr id="235" name="Isosceles Triangle 234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Isosceles Triangle 235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324"/>
          <p:cNvGrpSpPr/>
          <p:nvPr/>
        </p:nvGrpSpPr>
        <p:grpSpPr>
          <a:xfrm>
            <a:off x="2871676" y="5920649"/>
            <a:ext cx="256190" cy="109728"/>
            <a:chOff x="2481530" y="4560506"/>
            <a:chExt cx="256190" cy="109728"/>
          </a:xfrm>
        </p:grpSpPr>
        <p:sp>
          <p:nvSpPr>
            <p:cNvPr id="238" name="Isosceles Triangle 237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9" name="Isosceles Triangle 238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328"/>
          <p:cNvGrpSpPr/>
          <p:nvPr/>
        </p:nvGrpSpPr>
        <p:grpSpPr>
          <a:xfrm>
            <a:off x="4990389" y="3880851"/>
            <a:ext cx="402652" cy="109728"/>
            <a:chOff x="4881026" y="3183148"/>
            <a:chExt cx="402652" cy="109728"/>
          </a:xfrm>
        </p:grpSpPr>
        <p:sp>
          <p:nvSpPr>
            <p:cNvPr id="241" name="Isosceles Triangle 240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2" name="Isosceles Triangle 241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Isosceles Triangle 242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333"/>
          <p:cNvGrpSpPr/>
          <p:nvPr/>
        </p:nvGrpSpPr>
        <p:grpSpPr>
          <a:xfrm>
            <a:off x="6074898" y="3457575"/>
            <a:ext cx="402652" cy="109728"/>
            <a:chOff x="4881026" y="3183148"/>
            <a:chExt cx="402652" cy="109728"/>
          </a:xfrm>
        </p:grpSpPr>
        <p:sp>
          <p:nvSpPr>
            <p:cNvPr id="245" name="Isosceles Triangle 244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Isosceles Triangle 245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Isosceles Triangle 246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337"/>
          <p:cNvGrpSpPr/>
          <p:nvPr/>
        </p:nvGrpSpPr>
        <p:grpSpPr>
          <a:xfrm>
            <a:off x="6074898" y="3880851"/>
            <a:ext cx="402652" cy="109728"/>
            <a:chOff x="4881026" y="3183148"/>
            <a:chExt cx="402652" cy="109728"/>
          </a:xfrm>
        </p:grpSpPr>
        <p:sp>
          <p:nvSpPr>
            <p:cNvPr id="249" name="Isosceles Triangle 248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Isosceles Triangle 249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Isosceles Triangle 250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341"/>
          <p:cNvGrpSpPr/>
          <p:nvPr/>
        </p:nvGrpSpPr>
        <p:grpSpPr>
          <a:xfrm>
            <a:off x="3956225" y="3457575"/>
            <a:ext cx="256190" cy="109728"/>
            <a:chOff x="2481530" y="4560506"/>
            <a:chExt cx="256190" cy="109728"/>
          </a:xfrm>
        </p:grpSpPr>
        <p:sp>
          <p:nvSpPr>
            <p:cNvPr id="253" name="Isosceles Triangle 252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Isosceles Triangle 253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345"/>
          <p:cNvGrpSpPr/>
          <p:nvPr/>
        </p:nvGrpSpPr>
        <p:grpSpPr>
          <a:xfrm>
            <a:off x="3956225" y="5116967"/>
            <a:ext cx="256190" cy="109728"/>
            <a:chOff x="2481530" y="4560506"/>
            <a:chExt cx="256190" cy="109728"/>
          </a:xfrm>
        </p:grpSpPr>
        <p:sp>
          <p:nvSpPr>
            <p:cNvPr id="256" name="Isosceles Triangle 255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7" name="Isosceles Triangle 256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348"/>
          <p:cNvGrpSpPr/>
          <p:nvPr/>
        </p:nvGrpSpPr>
        <p:grpSpPr>
          <a:xfrm>
            <a:off x="3956225" y="5531725"/>
            <a:ext cx="256190" cy="109728"/>
            <a:chOff x="2481530" y="4560506"/>
            <a:chExt cx="256190" cy="109728"/>
          </a:xfrm>
        </p:grpSpPr>
        <p:sp>
          <p:nvSpPr>
            <p:cNvPr id="259" name="Isosceles Triangle 258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0" name="Isosceles Triangle 259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51"/>
          <p:cNvGrpSpPr/>
          <p:nvPr/>
        </p:nvGrpSpPr>
        <p:grpSpPr>
          <a:xfrm>
            <a:off x="3956225" y="5920649"/>
            <a:ext cx="256190" cy="109728"/>
            <a:chOff x="2481530" y="4560506"/>
            <a:chExt cx="256190" cy="109728"/>
          </a:xfrm>
        </p:grpSpPr>
        <p:sp>
          <p:nvSpPr>
            <p:cNvPr id="262" name="Isosceles Triangle 261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Isosceles Triangle 262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5" name="Group 354"/>
          <p:cNvGrpSpPr/>
          <p:nvPr/>
        </p:nvGrpSpPr>
        <p:grpSpPr>
          <a:xfrm>
            <a:off x="3408785" y="2528272"/>
            <a:ext cx="256190" cy="109728"/>
            <a:chOff x="2481530" y="4560506"/>
            <a:chExt cx="256190" cy="109728"/>
          </a:xfrm>
        </p:grpSpPr>
        <p:sp>
          <p:nvSpPr>
            <p:cNvPr id="265" name="Isosceles Triangle 264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6" name="Isosceles Triangle 265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8" name="Group 279"/>
          <p:cNvGrpSpPr/>
          <p:nvPr/>
        </p:nvGrpSpPr>
        <p:grpSpPr>
          <a:xfrm>
            <a:off x="2798445" y="2528272"/>
            <a:ext cx="402652" cy="109728"/>
            <a:chOff x="3229070" y="3183148"/>
            <a:chExt cx="402652" cy="109728"/>
          </a:xfrm>
        </p:grpSpPr>
        <p:sp>
          <p:nvSpPr>
            <p:cNvPr id="268" name="Isosceles Triangle 267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Isosceles Triangle 268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Isosceles Triangle 269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1" name="Group 311"/>
          <p:cNvGrpSpPr/>
          <p:nvPr/>
        </p:nvGrpSpPr>
        <p:grpSpPr>
          <a:xfrm>
            <a:off x="2871676" y="3007989"/>
            <a:ext cx="256190" cy="109728"/>
            <a:chOff x="2481530" y="4560506"/>
            <a:chExt cx="256190" cy="109728"/>
          </a:xfrm>
        </p:grpSpPr>
        <p:sp>
          <p:nvSpPr>
            <p:cNvPr id="272" name="Isosceles Triangle 271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3" name="Isosceles Triangle 272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4" name="Group 314"/>
          <p:cNvGrpSpPr/>
          <p:nvPr/>
        </p:nvGrpSpPr>
        <p:grpSpPr>
          <a:xfrm>
            <a:off x="2871676" y="4699315"/>
            <a:ext cx="256190" cy="109728"/>
            <a:chOff x="2481530" y="4560506"/>
            <a:chExt cx="256190" cy="109728"/>
          </a:xfrm>
        </p:grpSpPr>
        <p:sp>
          <p:nvSpPr>
            <p:cNvPr id="275" name="Isosceles Triangle 274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Isosceles Triangle 275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7" name="Group 296"/>
          <p:cNvGrpSpPr/>
          <p:nvPr/>
        </p:nvGrpSpPr>
        <p:grpSpPr>
          <a:xfrm>
            <a:off x="2798445" y="5116967"/>
            <a:ext cx="402652" cy="109728"/>
            <a:chOff x="3229070" y="3183148"/>
            <a:chExt cx="402652" cy="109728"/>
          </a:xfrm>
        </p:grpSpPr>
        <p:sp>
          <p:nvSpPr>
            <p:cNvPr id="278" name="Isosceles Triangle 277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9" name="Isosceles Triangle 278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0" name="Isosceles Triangle 279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0" name="Group 311"/>
          <p:cNvGrpSpPr/>
          <p:nvPr/>
        </p:nvGrpSpPr>
        <p:grpSpPr>
          <a:xfrm>
            <a:off x="2871676" y="3880851"/>
            <a:ext cx="256190" cy="109728"/>
            <a:chOff x="2481530" y="4560506"/>
            <a:chExt cx="256190" cy="109728"/>
          </a:xfrm>
        </p:grpSpPr>
        <p:sp>
          <p:nvSpPr>
            <p:cNvPr id="282" name="Isosceles Triangle 281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3" name="Isosceles Triangle 282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4" name="Group 354"/>
          <p:cNvGrpSpPr/>
          <p:nvPr/>
        </p:nvGrpSpPr>
        <p:grpSpPr>
          <a:xfrm>
            <a:off x="3408785" y="3007989"/>
            <a:ext cx="256190" cy="109728"/>
            <a:chOff x="2481530" y="4560506"/>
            <a:chExt cx="256190" cy="109728"/>
          </a:xfrm>
        </p:grpSpPr>
        <p:sp>
          <p:nvSpPr>
            <p:cNvPr id="285" name="Isosceles Triangle 284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6" name="Isosceles Triangle 285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8" name="Group 341"/>
          <p:cNvGrpSpPr/>
          <p:nvPr/>
        </p:nvGrpSpPr>
        <p:grpSpPr>
          <a:xfrm>
            <a:off x="3408785" y="3880851"/>
            <a:ext cx="256190" cy="109728"/>
            <a:chOff x="2481530" y="4560506"/>
            <a:chExt cx="256190" cy="109728"/>
          </a:xfrm>
        </p:grpSpPr>
        <p:sp>
          <p:nvSpPr>
            <p:cNvPr id="288" name="Isosceles Triangle 287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9" name="Isosceles Triangle 288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2" name="Group 279"/>
          <p:cNvGrpSpPr/>
          <p:nvPr/>
        </p:nvGrpSpPr>
        <p:grpSpPr>
          <a:xfrm>
            <a:off x="3882994" y="2528272"/>
            <a:ext cx="402652" cy="109728"/>
            <a:chOff x="3229070" y="3183148"/>
            <a:chExt cx="402652" cy="109728"/>
          </a:xfrm>
        </p:grpSpPr>
        <p:sp>
          <p:nvSpPr>
            <p:cNvPr id="291" name="Isosceles Triangle 290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2" name="Isosceles Triangle 291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3" name="Isosceles Triangle 292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5" name="Group 341"/>
          <p:cNvGrpSpPr/>
          <p:nvPr/>
        </p:nvGrpSpPr>
        <p:grpSpPr>
          <a:xfrm>
            <a:off x="3956225" y="3880851"/>
            <a:ext cx="256190" cy="109728"/>
            <a:chOff x="2481530" y="4560506"/>
            <a:chExt cx="256190" cy="109728"/>
          </a:xfrm>
        </p:grpSpPr>
        <p:sp>
          <p:nvSpPr>
            <p:cNvPr id="295" name="Isosceles Triangle 294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6" name="Isosceles Triangle 295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8" name="Group 239"/>
          <p:cNvGrpSpPr/>
          <p:nvPr/>
        </p:nvGrpSpPr>
        <p:grpSpPr>
          <a:xfrm>
            <a:off x="4436079" y="4282807"/>
            <a:ext cx="402652" cy="109728"/>
            <a:chOff x="4881026" y="3183148"/>
            <a:chExt cx="402652" cy="109728"/>
          </a:xfrm>
        </p:grpSpPr>
        <p:sp>
          <p:nvSpPr>
            <p:cNvPr id="298" name="Isosceles Triangle 297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9" name="Isosceles Triangle 298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0" name="Isosceles Triangle 299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1" name="Group 239"/>
          <p:cNvGrpSpPr/>
          <p:nvPr/>
        </p:nvGrpSpPr>
        <p:grpSpPr>
          <a:xfrm>
            <a:off x="4436079" y="4699315"/>
            <a:ext cx="402652" cy="109728"/>
            <a:chOff x="4881026" y="3183148"/>
            <a:chExt cx="402652" cy="109728"/>
          </a:xfrm>
        </p:grpSpPr>
        <p:sp>
          <p:nvSpPr>
            <p:cNvPr id="302" name="Isosceles Triangle 301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" name="Isosceles Triangle 302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" name="Isosceles Triangle 303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4" name="Group 239"/>
          <p:cNvGrpSpPr/>
          <p:nvPr/>
        </p:nvGrpSpPr>
        <p:grpSpPr>
          <a:xfrm>
            <a:off x="4436079" y="5116967"/>
            <a:ext cx="402652" cy="109728"/>
            <a:chOff x="4881026" y="3183148"/>
            <a:chExt cx="402652" cy="109728"/>
          </a:xfrm>
        </p:grpSpPr>
        <p:sp>
          <p:nvSpPr>
            <p:cNvPr id="306" name="Isosceles Triangle 305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" name="Isosceles Triangle 306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Isosceles Triangle 307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7" name="Group 341"/>
          <p:cNvGrpSpPr/>
          <p:nvPr/>
        </p:nvGrpSpPr>
        <p:grpSpPr>
          <a:xfrm>
            <a:off x="5063620" y="3457575"/>
            <a:ext cx="256190" cy="109728"/>
            <a:chOff x="2481530" y="4560506"/>
            <a:chExt cx="256190" cy="109728"/>
          </a:xfrm>
        </p:grpSpPr>
        <p:sp>
          <p:nvSpPr>
            <p:cNvPr id="310" name="Isosceles Triangle 309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Isosceles Triangle 310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1" name="Group 279"/>
          <p:cNvGrpSpPr/>
          <p:nvPr/>
        </p:nvGrpSpPr>
        <p:grpSpPr>
          <a:xfrm>
            <a:off x="5523133" y="2528272"/>
            <a:ext cx="402652" cy="109728"/>
            <a:chOff x="3229070" y="3183148"/>
            <a:chExt cx="402652" cy="109728"/>
          </a:xfrm>
        </p:grpSpPr>
        <p:sp>
          <p:nvSpPr>
            <p:cNvPr id="313" name="Isosceles Triangle 312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" name="Isosceles Triangle 313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Isosceles Triangle 314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4" name="Group 279"/>
          <p:cNvGrpSpPr/>
          <p:nvPr/>
        </p:nvGrpSpPr>
        <p:grpSpPr>
          <a:xfrm>
            <a:off x="5523133" y="3007989"/>
            <a:ext cx="402652" cy="109728"/>
            <a:chOff x="3229070" y="3183148"/>
            <a:chExt cx="402652" cy="109728"/>
          </a:xfrm>
        </p:grpSpPr>
        <p:sp>
          <p:nvSpPr>
            <p:cNvPr id="317" name="Isosceles Triangle 316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Isosceles Triangle 317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" name="Isosceles Triangle 318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7" name="Group 279"/>
          <p:cNvGrpSpPr/>
          <p:nvPr/>
        </p:nvGrpSpPr>
        <p:grpSpPr>
          <a:xfrm>
            <a:off x="5523133" y="3457575"/>
            <a:ext cx="402652" cy="109728"/>
            <a:chOff x="3229070" y="3183148"/>
            <a:chExt cx="402652" cy="109728"/>
          </a:xfrm>
        </p:grpSpPr>
        <p:sp>
          <p:nvSpPr>
            <p:cNvPr id="321" name="Isosceles Triangle 320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Isosceles Triangle 321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" name="Isosceles Triangle 322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1" name="Group 279"/>
          <p:cNvGrpSpPr/>
          <p:nvPr/>
        </p:nvGrpSpPr>
        <p:grpSpPr>
          <a:xfrm>
            <a:off x="5523133" y="3880851"/>
            <a:ext cx="402652" cy="109728"/>
            <a:chOff x="3229070" y="3183148"/>
            <a:chExt cx="402652" cy="109728"/>
          </a:xfrm>
        </p:grpSpPr>
        <p:sp>
          <p:nvSpPr>
            <p:cNvPr id="325" name="Isosceles Triangle 324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Isosceles Triangle 325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Isosceles Triangle 326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4" name="Group 279"/>
          <p:cNvGrpSpPr/>
          <p:nvPr/>
        </p:nvGrpSpPr>
        <p:grpSpPr>
          <a:xfrm>
            <a:off x="5523133" y="4282807"/>
            <a:ext cx="402652" cy="109728"/>
            <a:chOff x="3229070" y="3183148"/>
            <a:chExt cx="402652" cy="109728"/>
          </a:xfrm>
        </p:grpSpPr>
        <p:sp>
          <p:nvSpPr>
            <p:cNvPr id="329" name="Isosceles Triangle 328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0" name="Isosceles Triangle 329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1" name="Isosceles Triangle 330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7" name="Group 279"/>
          <p:cNvGrpSpPr/>
          <p:nvPr/>
        </p:nvGrpSpPr>
        <p:grpSpPr>
          <a:xfrm>
            <a:off x="5523133" y="4699315"/>
            <a:ext cx="402652" cy="109728"/>
            <a:chOff x="3229070" y="3183148"/>
            <a:chExt cx="402652" cy="109728"/>
          </a:xfrm>
        </p:grpSpPr>
        <p:sp>
          <p:nvSpPr>
            <p:cNvPr id="333" name="Isosceles Triangle 332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4" name="Isosceles Triangle 333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5" name="Isosceles Triangle 334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0" name="Group 279"/>
          <p:cNvGrpSpPr/>
          <p:nvPr/>
        </p:nvGrpSpPr>
        <p:grpSpPr>
          <a:xfrm>
            <a:off x="5523133" y="5920649"/>
            <a:ext cx="402652" cy="109728"/>
            <a:chOff x="3229070" y="3183148"/>
            <a:chExt cx="402652" cy="109728"/>
          </a:xfrm>
        </p:grpSpPr>
        <p:sp>
          <p:nvSpPr>
            <p:cNvPr id="337" name="Isosceles Triangle 336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Isosceles Triangle 337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Isosceles Triangle 338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4" name="Group 279"/>
          <p:cNvGrpSpPr/>
          <p:nvPr/>
        </p:nvGrpSpPr>
        <p:grpSpPr>
          <a:xfrm>
            <a:off x="6074898" y="2528272"/>
            <a:ext cx="402652" cy="109728"/>
            <a:chOff x="3229070" y="3183148"/>
            <a:chExt cx="402652" cy="109728"/>
          </a:xfrm>
        </p:grpSpPr>
        <p:sp>
          <p:nvSpPr>
            <p:cNvPr id="341" name="Isosceles Triangle 340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Isosceles Triangle 341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Isosceles Triangle 342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7" name="Group 279"/>
          <p:cNvGrpSpPr/>
          <p:nvPr/>
        </p:nvGrpSpPr>
        <p:grpSpPr>
          <a:xfrm>
            <a:off x="6074898" y="3007989"/>
            <a:ext cx="402652" cy="109728"/>
            <a:chOff x="3229070" y="3183148"/>
            <a:chExt cx="402652" cy="109728"/>
          </a:xfrm>
        </p:grpSpPr>
        <p:sp>
          <p:nvSpPr>
            <p:cNvPr id="345" name="Isosceles Triangle 344"/>
            <p:cNvSpPr/>
            <p:nvPr/>
          </p:nvSpPr>
          <p:spPr>
            <a:xfrm>
              <a:off x="322907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6" name="Isosceles Triangle 345"/>
            <p:cNvSpPr/>
            <p:nvPr/>
          </p:nvSpPr>
          <p:spPr>
            <a:xfrm>
              <a:off x="3375532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Isosceles Triangle 346"/>
            <p:cNvSpPr/>
            <p:nvPr/>
          </p:nvSpPr>
          <p:spPr>
            <a:xfrm>
              <a:off x="3521994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1" name="Group 156"/>
          <p:cNvGrpSpPr/>
          <p:nvPr/>
        </p:nvGrpSpPr>
        <p:grpSpPr>
          <a:xfrm>
            <a:off x="6074898" y="4699315"/>
            <a:ext cx="402652" cy="109728"/>
            <a:chOff x="4881026" y="3183148"/>
            <a:chExt cx="402652" cy="109728"/>
          </a:xfrm>
        </p:grpSpPr>
        <p:sp>
          <p:nvSpPr>
            <p:cNvPr id="349" name="Isosceles Triangle 348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Isosceles Triangle 349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Isosceles Triangle 350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5" name="Group 163"/>
          <p:cNvGrpSpPr/>
          <p:nvPr/>
        </p:nvGrpSpPr>
        <p:grpSpPr>
          <a:xfrm>
            <a:off x="6074898" y="5531725"/>
            <a:ext cx="402652" cy="109728"/>
            <a:chOff x="4881026" y="3183148"/>
            <a:chExt cx="402652" cy="109728"/>
          </a:xfrm>
        </p:grpSpPr>
        <p:sp>
          <p:nvSpPr>
            <p:cNvPr id="353" name="Isosceles Triangle 352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Isosceles Triangle 353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Isosceles Triangle 354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9" name="Group 163"/>
          <p:cNvGrpSpPr/>
          <p:nvPr/>
        </p:nvGrpSpPr>
        <p:grpSpPr>
          <a:xfrm>
            <a:off x="6074898" y="5920649"/>
            <a:ext cx="402652" cy="109728"/>
            <a:chOff x="4881026" y="3183148"/>
            <a:chExt cx="402652" cy="109728"/>
          </a:xfrm>
        </p:grpSpPr>
        <p:sp>
          <p:nvSpPr>
            <p:cNvPr id="357" name="Isosceles Triangle 356"/>
            <p:cNvSpPr/>
            <p:nvPr/>
          </p:nvSpPr>
          <p:spPr>
            <a:xfrm>
              <a:off x="4881026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Isosceles Triangle 357"/>
            <p:cNvSpPr/>
            <p:nvPr/>
          </p:nvSpPr>
          <p:spPr>
            <a:xfrm>
              <a:off x="5027488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Isosceles Triangle 358"/>
            <p:cNvSpPr/>
            <p:nvPr/>
          </p:nvSpPr>
          <p:spPr>
            <a:xfrm>
              <a:off x="5173950" y="3183148"/>
              <a:ext cx="109728" cy="109728"/>
            </a:xfrm>
            <a:prstGeom prst="triangle">
              <a:avLst/>
            </a:prstGeom>
            <a:solidFill>
              <a:srgbClr val="D23A1C"/>
            </a:solidFill>
            <a:ln w="25400">
              <a:solidFill>
                <a:srgbClr val="7E3B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2" name="Group 351"/>
          <p:cNvGrpSpPr/>
          <p:nvPr/>
        </p:nvGrpSpPr>
        <p:grpSpPr>
          <a:xfrm>
            <a:off x="4509310" y="5920649"/>
            <a:ext cx="256190" cy="109728"/>
            <a:chOff x="2481530" y="4560506"/>
            <a:chExt cx="256190" cy="109728"/>
          </a:xfrm>
        </p:grpSpPr>
        <p:sp>
          <p:nvSpPr>
            <p:cNvPr id="361" name="Isosceles Triangle 360"/>
            <p:cNvSpPr/>
            <p:nvPr/>
          </p:nvSpPr>
          <p:spPr>
            <a:xfrm>
              <a:off x="2481530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Isosceles Triangle 361"/>
            <p:cNvSpPr/>
            <p:nvPr/>
          </p:nvSpPr>
          <p:spPr>
            <a:xfrm>
              <a:off x="2627992" y="4560506"/>
              <a:ext cx="109728" cy="109728"/>
            </a:xfrm>
            <a:prstGeom prst="triangle">
              <a:avLst/>
            </a:prstGeom>
            <a:solidFill>
              <a:srgbClr val="EBD23D"/>
            </a:solidFill>
            <a:ln w="25400">
              <a:solidFill>
                <a:srgbClr val="7F7F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Pilot-Scale Monitoring Priorities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001435" y="2340934"/>
            <a:ext cx="551765" cy="38404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14464" y="1143000"/>
            <a:ext cx="2360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23A1C"/>
                </a:solidFill>
                <a:latin typeface="+mj-lt"/>
              </a:rPr>
              <a:t>Need to understand stressor-receptor interactions first</a:t>
            </a:r>
            <a:endParaRPr lang="en-US" dirty="0">
              <a:solidFill>
                <a:srgbClr val="D23A1C"/>
              </a:solidFill>
              <a:latin typeface="+mj-lt"/>
            </a:endParaRPr>
          </a:p>
        </p:txBody>
      </p:sp>
      <p:sp>
        <p:nvSpPr>
          <p:cNvPr id="368" name="Rectangle 367"/>
          <p:cNvSpPr/>
          <p:nvPr/>
        </p:nvSpPr>
        <p:spPr>
          <a:xfrm rot="5400000">
            <a:off x="4149707" y="4340321"/>
            <a:ext cx="437554" cy="32659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5448576" y="3294888"/>
            <a:ext cx="551765" cy="24567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TextBox 369"/>
          <p:cNvSpPr txBox="1"/>
          <p:nvPr/>
        </p:nvSpPr>
        <p:spPr>
          <a:xfrm>
            <a:off x="6714464" y="2066330"/>
            <a:ext cx="236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23A1C"/>
                </a:solidFill>
                <a:latin typeface="+mj-lt"/>
              </a:rPr>
              <a:t>Immeasurably small at pilot-scale</a:t>
            </a:r>
            <a:endParaRPr lang="en-US" dirty="0">
              <a:solidFill>
                <a:srgbClr val="D23A1C"/>
              </a:solidFill>
              <a:latin typeface="+mj-lt"/>
            </a:endParaRPr>
          </a:p>
        </p:txBody>
      </p:sp>
      <p:sp>
        <p:nvSpPr>
          <p:cNvPr id="371" name="Rectangle 370"/>
          <p:cNvSpPr/>
          <p:nvPr/>
        </p:nvSpPr>
        <p:spPr>
          <a:xfrm>
            <a:off x="4897465" y="3294889"/>
            <a:ext cx="551765" cy="24567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TextBox 371"/>
          <p:cNvSpPr txBox="1"/>
          <p:nvPr/>
        </p:nvSpPr>
        <p:spPr>
          <a:xfrm>
            <a:off x="6714464" y="2782669"/>
            <a:ext cx="236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23A1C"/>
                </a:solidFill>
                <a:latin typeface="+mj-lt"/>
              </a:rPr>
              <a:t>Small signal-to-noise ratio at pilot scale</a:t>
            </a:r>
            <a:endParaRPr lang="en-US" dirty="0">
              <a:solidFill>
                <a:srgbClr val="D23A1C"/>
              </a:solidFill>
              <a:latin typeface="+mj-lt"/>
            </a:endParaRPr>
          </a:p>
        </p:txBody>
      </p:sp>
      <p:sp>
        <p:nvSpPr>
          <p:cNvPr id="373" name="Rectangle 372"/>
          <p:cNvSpPr/>
          <p:nvPr/>
        </p:nvSpPr>
        <p:spPr>
          <a:xfrm rot="5400000">
            <a:off x="4121434" y="1428765"/>
            <a:ext cx="484632" cy="32659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ectangle 373"/>
          <p:cNvSpPr/>
          <p:nvPr/>
        </p:nvSpPr>
        <p:spPr>
          <a:xfrm>
            <a:off x="5445629" y="2284059"/>
            <a:ext cx="551765" cy="5353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ectangle 374"/>
          <p:cNvSpPr/>
          <p:nvPr/>
        </p:nvSpPr>
        <p:spPr>
          <a:xfrm>
            <a:off x="4896811" y="2340934"/>
            <a:ext cx="551765" cy="480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ectangle 375"/>
          <p:cNvSpPr/>
          <p:nvPr/>
        </p:nvSpPr>
        <p:spPr>
          <a:xfrm>
            <a:off x="3816719" y="2342932"/>
            <a:ext cx="551765" cy="480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Rectangle 376"/>
          <p:cNvSpPr/>
          <p:nvPr/>
        </p:nvSpPr>
        <p:spPr>
          <a:xfrm>
            <a:off x="3804379" y="3295303"/>
            <a:ext cx="551765" cy="24567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68" grpId="0" animBg="1"/>
      <p:bldP spid="369" grpId="0" animBg="1"/>
      <p:bldP spid="370" grpId="0"/>
      <p:bldP spid="371" grpId="0" animBg="1"/>
      <p:bldP spid="372" grpId="0"/>
      <p:bldP spid="373" grpId="0" animBg="1"/>
      <p:bldP spid="374" grpId="0" animBg="1"/>
      <p:bldP spid="375" grpId="0" animBg="1"/>
      <p:bldP spid="376" grpId="0" animBg="1"/>
      <p:bldP spid="37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Closing Information Gaps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21336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Recording Hydrophone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209800"/>
            <a:ext cx="2133600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CPOD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124200"/>
            <a:ext cx="21336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Automatic Identification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4495800"/>
            <a:ext cx="2133600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Doppler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Profiler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362200" y="1447800"/>
            <a:ext cx="1371600" cy="3505200"/>
            <a:chOff x="2362200" y="1447800"/>
            <a:chExt cx="1371600" cy="3505200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2362200" y="4953000"/>
              <a:ext cx="4572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2362200" y="1447800"/>
              <a:ext cx="1371600" cy="3505200"/>
              <a:chOff x="2362200" y="1447800"/>
              <a:chExt cx="1371600" cy="3505200"/>
            </a:xfrm>
          </p:grpSpPr>
          <p:cxnSp>
            <p:nvCxnSpPr>
              <p:cNvPr id="9" name="Straight Connector 8"/>
              <p:cNvCxnSpPr>
                <a:stCxn id="4" idx="3"/>
              </p:cNvCxnSpPr>
              <p:nvPr/>
            </p:nvCxnSpPr>
            <p:spPr>
              <a:xfrm flipV="1">
                <a:off x="2362200" y="1447800"/>
                <a:ext cx="4572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362200" y="2590800"/>
                <a:ext cx="4572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2362200" y="3810000"/>
                <a:ext cx="4572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 flipH="1" flipV="1">
                <a:off x="1066800" y="3200400"/>
                <a:ext cx="350520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819400" y="4724400"/>
                <a:ext cx="914400" cy="1588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72" y="1592632"/>
            <a:ext cx="2011680" cy="4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19187" y="2005012"/>
            <a:ext cx="3238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IMGP06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388738"/>
            <a:ext cx="571500" cy="76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02228" y="4726198"/>
            <a:ext cx="1028700" cy="685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384403" y="5791200"/>
            <a:ext cx="1968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+mj-lt"/>
              </a:rPr>
              <a:t>Data Collection</a:t>
            </a:r>
            <a:endParaRPr lang="en-US" sz="22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29000" y="5715000"/>
            <a:ext cx="3416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+mj-lt"/>
              </a:rPr>
              <a:t>Data Synthesis and Analysis</a:t>
            </a:r>
            <a:endParaRPr lang="en-US" sz="2200" b="1" dirty="0">
              <a:latin typeface="+mj-lt"/>
            </a:endParaRPr>
          </a:p>
        </p:txBody>
      </p:sp>
      <p:grpSp>
        <p:nvGrpSpPr>
          <p:cNvPr id="25" name="Group 50"/>
          <p:cNvGrpSpPr/>
          <p:nvPr/>
        </p:nvGrpSpPr>
        <p:grpSpPr>
          <a:xfrm>
            <a:off x="6400800" y="2438400"/>
            <a:ext cx="914400" cy="2286000"/>
            <a:chOff x="6400800" y="2438400"/>
            <a:chExt cx="914400" cy="22860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6400800" y="2438400"/>
              <a:ext cx="4572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400800" y="4724400"/>
              <a:ext cx="4572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5715000" y="3581400"/>
              <a:ext cx="2286000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858000" y="3429000"/>
              <a:ext cx="457200" cy="0"/>
            </a:xfrm>
            <a:prstGeom prst="line">
              <a:avLst/>
            </a:prstGeom>
            <a:ln w="254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315200" y="2667000"/>
            <a:ext cx="1676400" cy="16088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Potential for Behavioral Change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24700" y="4419600"/>
            <a:ext cx="198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j-lt"/>
              </a:rPr>
              <a:t>Study Plan Design</a:t>
            </a:r>
            <a:endParaRPr lang="en-US" sz="2200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33800" y="3886200"/>
            <a:ext cx="2667000" cy="167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lIns="91440" tIns="45720" rIns="91440" bIns="45720" rtlCol="0"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Species Behavior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4325" y="4267200"/>
            <a:ext cx="18634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64"/>
          <p:cNvGrpSpPr/>
          <p:nvPr/>
        </p:nvGrpSpPr>
        <p:grpSpPr>
          <a:xfrm>
            <a:off x="3733800" y="1219200"/>
            <a:ext cx="2667000" cy="2438400"/>
            <a:chOff x="3733800" y="1219200"/>
            <a:chExt cx="2667000" cy="2438400"/>
          </a:xfrm>
        </p:grpSpPr>
        <p:sp>
          <p:nvSpPr>
            <p:cNvPr id="35" name="TextBox 34"/>
            <p:cNvSpPr txBox="1"/>
            <p:nvPr/>
          </p:nvSpPr>
          <p:spPr>
            <a:xfrm>
              <a:off x="3733800" y="1219200"/>
              <a:ext cx="2667000" cy="2438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Estimated Stressor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14800" y="1600200"/>
              <a:ext cx="1905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1" grpId="0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What is the Future of Hydrokinetic Energy?</a:t>
            </a:r>
          </a:p>
        </p:txBody>
      </p:sp>
      <p:grpSp>
        <p:nvGrpSpPr>
          <p:cNvPr id="5" name="Group 17"/>
          <p:cNvGrpSpPr/>
          <p:nvPr/>
        </p:nvGrpSpPr>
        <p:grpSpPr>
          <a:xfrm>
            <a:off x="304800" y="1066800"/>
            <a:ext cx="4114800" cy="3521839"/>
            <a:chOff x="304800" y="1219200"/>
            <a:chExt cx="4114800" cy="3521839"/>
          </a:xfrm>
        </p:grpSpPr>
        <p:sp>
          <p:nvSpPr>
            <p:cNvPr id="6" name="TextBox 5"/>
            <p:cNvSpPr txBox="1"/>
            <p:nvPr/>
          </p:nvSpPr>
          <p:spPr>
            <a:xfrm>
              <a:off x="304800" y="2124938"/>
              <a:ext cx="4114800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Environmental and social costs outweigh the benefits of renewable power</a:t>
              </a:r>
            </a:p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Resource may not be able to satisfy all human needs</a:t>
              </a:r>
            </a:p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Oceans are already too crowded by existing </a:t>
              </a:r>
              <a:r>
                <a:rPr lang="en-US" sz="2200" dirty="0" smtClean="0">
                  <a:latin typeface="+mj-lt"/>
                </a:rPr>
                <a:t>users</a:t>
              </a:r>
              <a:endParaRPr lang="en-US" sz="2200" dirty="0" smtClean="0">
                <a:latin typeface="+mj-lt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965994" y="12192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Pessimists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4724400" y="1066800"/>
            <a:ext cx="4114800" cy="4614446"/>
            <a:chOff x="4724400" y="1219200"/>
            <a:chExt cx="4114800" cy="4614446"/>
          </a:xfrm>
        </p:grpSpPr>
        <p:sp>
          <p:nvSpPr>
            <p:cNvPr id="9" name="TextBox 8"/>
            <p:cNvSpPr txBox="1"/>
            <p:nvPr/>
          </p:nvSpPr>
          <p:spPr>
            <a:xfrm>
              <a:off x="4724400" y="2124938"/>
              <a:ext cx="4114800" cy="37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Important source of renewable power</a:t>
              </a:r>
            </a:p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latin typeface="+mj-lt"/>
                </a:rPr>
                <a:t>Rapid </a:t>
              </a:r>
              <a:r>
                <a:rPr lang="en-US" sz="2200" dirty="0" smtClean="0">
                  <a:latin typeface="+mj-lt"/>
                </a:rPr>
                <a:t>progress in the past five years</a:t>
              </a:r>
            </a:p>
            <a:p>
              <a:pPr marL="22860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solidFill>
                    <a:prstClr val="black"/>
                  </a:solidFill>
                  <a:latin typeface="Calibri"/>
                </a:rPr>
                <a:t>UK roadmap calls for 2 GW of wave and tidal to come online by 2020</a:t>
              </a:r>
            </a:p>
            <a:p>
              <a:pPr marL="228600" lvl="0" indent="-228600"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en-US" sz="2200" dirty="0" smtClean="0">
                  <a:solidFill>
                    <a:prstClr val="black"/>
                  </a:solidFill>
                  <a:latin typeface="Calibri"/>
                </a:rPr>
                <a:t>US roadmap calls for 20-30 GW of wave and tidal to come online by 2030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257800" y="1219200"/>
              <a:ext cx="2792413" cy="533400"/>
            </a:xfrm>
            <a:prstGeom prst="rect">
              <a:avLst/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254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600" b="1" dirty="0" smtClean="0">
                  <a:solidFill>
                    <a:schemeClr val="lt1"/>
                  </a:solidFill>
                  <a:latin typeface="Calibri" pitchFamily="34" charset="0"/>
                  <a:ea typeface="+mn-ea"/>
                </a:rPr>
                <a:t>Optimists</a:t>
              </a:r>
              <a:endParaRPr lang="en-US" sz="2600" b="1" dirty="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Thank You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3657600" y="5029200"/>
            <a:ext cx="51816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400" dirty="0" smtClean="0">
                <a:latin typeface="+mj-lt"/>
              </a:rPr>
              <a:t>This material is based upon work supported by the Department of Energy.</a:t>
            </a:r>
            <a:endParaRPr lang="en-US" sz="2400" dirty="0" smtClean="0">
              <a:solidFill>
                <a:prstClr val="white"/>
              </a:solidFill>
              <a:latin typeface="+mj-lt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029200"/>
            <a:ext cx="27287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7315200" cy="3276600"/>
          </a:xfrm>
        </p:spPr>
        <p:txBody>
          <a:bodyPr/>
          <a:lstStyle/>
          <a:p>
            <a:pPr marL="236538" marR="0" indent="-236538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ＭＳ Ｐゴシック" pitchFamily="34" charset="-128"/>
                <a:cs typeface="Arial" charset="0"/>
              </a:rPr>
              <a:t>For further information on wave energy contact:</a:t>
            </a:r>
          </a:p>
          <a:p>
            <a:pPr marL="804863" lvl="1" indent="-347663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Arial" pitchFamily="34" charset="0"/>
              <a:buChar char="—"/>
            </a:pPr>
            <a:r>
              <a:rPr lang="en-US" sz="2200" dirty="0" smtClean="0">
                <a:latin typeface="+mj-lt"/>
                <a:ea typeface="ＭＳ Ｐゴシック" pitchFamily="34" charset="-128"/>
                <a:cs typeface="Arial" charset="0"/>
              </a:rPr>
              <a:t>Belinda Batten, Director, Oregon State University</a:t>
            </a:r>
          </a:p>
          <a:p>
            <a:pPr marL="804863" lvl="1" indent="-347663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Arial" pitchFamily="34" charset="0"/>
              <a:buChar char="—"/>
            </a:pPr>
            <a:r>
              <a:rPr lang="en-US" sz="2200" u="sng" dirty="0" smtClean="0">
                <a:latin typeface="+mj-lt"/>
                <a:ea typeface="ＭＳ Ｐゴシック" pitchFamily="34" charset="-128"/>
                <a:cs typeface="Arial" charset="0"/>
              </a:rPr>
              <a:t>http://nnmrec.oregonstate.edu</a:t>
            </a:r>
          </a:p>
          <a:p>
            <a:pPr marL="236538" marR="0" indent="-236538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Wingdings" pitchFamily="2" charset="2"/>
              <a:buChar char="§"/>
            </a:pPr>
            <a:r>
              <a:rPr lang="en-US" b="1" dirty="0" smtClean="0">
                <a:latin typeface="+mj-lt"/>
                <a:ea typeface="ＭＳ Ｐゴシック" pitchFamily="34" charset="-128"/>
                <a:cs typeface="Arial" charset="0"/>
              </a:rPr>
              <a:t>For further information on tidal energy contact:</a:t>
            </a:r>
          </a:p>
          <a:p>
            <a:pPr marL="804863" lvl="1" indent="-347663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Arial" pitchFamily="34" charset="0"/>
              <a:buChar char="—"/>
            </a:pPr>
            <a:r>
              <a:rPr lang="en-US" sz="2200" dirty="0" smtClean="0">
                <a:latin typeface="+mj-lt"/>
                <a:ea typeface="ＭＳ Ｐゴシック" pitchFamily="34" charset="-128"/>
                <a:cs typeface="Arial" charset="0"/>
              </a:rPr>
              <a:t>Phil </a:t>
            </a:r>
            <a:r>
              <a:rPr lang="en-US" sz="2200" dirty="0" err="1" smtClean="0">
                <a:latin typeface="+mj-lt"/>
                <a:ea typeface="ＭＳ Ｐゴシック" pitchFamily="34" charset="-128"/>
                <a:cs typeface="Arial" charset="0"/>
              </a:rPr>
              <a:t>Malte</a:t>
            </a:r>
            <a:r>
              <a:rPr lang="en-US" sz="2200" dirty="0" smtClean="0">
                <a:latin typeface="+mj-lt"/>
                <a:ea typeface="ＭＳ Ｐゴシック" pitchFamily="34" charset="-128"/>
                <a:cs typeface="Arial" charset="0"/>
              </a:rPr>
              <a:t>, co-Director, University of Washington</a:t>
            </a:r>
          </a:p>
          <a:p>
            <a:pPr marL="804863" lvl="1" indent="-347663" algn="l" eaLnBrk="1" hangingPunct="1">
              <a:lnSpc>
                <a:spcPct val="114000"/>
              </a:lnSpc>
              <a:spcBef>
                <a:spcPts val="1200"/>
              </a:spcBef>
              <a:buClr>
                <a:schemeClr val="tx1">
                  <a:lumMod val="95000"/>
                </a:schemeClr>
              </a:buClr>
              <a:buFont typeface="Arial" pitchFamily="34" charset="0"/>
              <a:buChar char="—"/>
            </a:pPr>
            <a:r>
              <a:rPr lang="en-US" sz="2200" u="sng" dirty="0" smtClean="0">
                <a:latin typeface="+mj-lt"/>
                <a:ea typeface="ＭＳ Ｐゴシック" pitchFamily="34" charset="-128"/>
                <a:cs typeface="Arial" charset="0"/>
              </a:rPr>
              <a:t>http://depts.washington.edu/nnmrec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Wave Energy Development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" name="AutoShape 9"/>
          <p:cNvCxnSpPr>
            <a:cxnSpLocks noChangeShapeType="1"/>
            <a:stCxn id="7" idx="0"/>
          </p:cNvCxnSpPr>
          <p:nvPr/>
        </p:nvCxnSpPr>
        <p:spPr bwMode="auto">
          <a:xfrm rot="16200000" flipV="1">
            <a:off x="1847850" y="3829050"/>
            <a:ext cx="1066800" cy="5715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4648200"/>
            <a:ext cx="9144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Finavera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1295400"/>
            <a:ext cx="1428750" cy="8778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Aquamarine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0" name="AutoShape 21"/>
          <p:cNvCxnSpPr>
            <a:cxnSpLocks noChangeShapeType="1"/>
            <a:endCxn id="11" idx="3"/>
          </p:cNvCxnSpPr>
          <p:nvPr/>
        </p:nvCxnSpPr>
        <p:spPr bwMode="auto">
          <a:xfrm rot="5400000">
            <a:off x="4002089" y="3770312"/>
            <a:ext cx="457200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00400" y="4038600"/>
            <a:ext cx="838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  <a:endCxn id="13" idx="3"/>
          </p:cNvCxnSpPr>
          <p:nvPr/>
        </p:nvCxnSpPr>
        <p:spPr bwMode="auto">
          <a:xfrm rot="10800000" flipV="1">
            <a:off x="1600200" y="3505200"/>
            <a:ext cx="457200" cy="152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400" y="35052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OPT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  <a:endCxn id="13" idx="2"/>
          </p:cNvCxnSpPr>
          <p:nvPr/>
        </p:nvCxnSpPr>
        <p:spPr bwMode="auto">
          <a:xfrm rot="16200000" flipV="1">
            <a:off x="1171576" y="3895724"/>
            <a:ext cx="333376" cy="16192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AutoShape 21"/>
          <p:cNvCxnSpPr>
            <a:cxnSpLocks noChangeShapeType="1"/>
            <a:endCxn id="16" idx="3"/>
          </p:cNvCxnSpPr>
          <p:nvPr/>
        </p:nvCxnSpPr>
        <p:spPr bwMode="auto">
          <a:xfrm rot="16200000" flipV="1">
            <a:off x="4092576" y="2765424"/>
            <a:ext cx="428625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0" y="2590800"/>
            <a:ext cx="1066799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WaveGen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7" name="AutoShape 21"/>
          <p:cNvCxnSpPr>
            <a:cxnSpLocks noChangeShapeType="1"/>
            <a:endCxn id="18" idx="2"/>
          </p:cNvCxnSpPr>
          <p:nvPr/>
        </p:nvCxnSpPr>
        <p:spPr bwMode="auto">
          <a:xfrm flipV="1">
            <a:off x="7764463" y="4800600"/>
            <a:ext cx="541337" cy="3810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772400" y="44958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OceanLinx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9" name="AutoShape 21"/>
          <p:cNvCxnSpPr>
            <a:cxnSpLocks noChangeShapeType="1"/>
            <a:endCxn id="20" idx="1"/>
          </p:cNvCxnSpPr>
          <p:nvPr/>
        </p:nvCxnSpPr>
        <p:spPr bwMode="auto">
          <a:xfrm flipV="1">
            <a:off x="4791076" y="2895600"/>
            <a:ext cx="390524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81600" y="2743200"/>
            <a:ext cx="1447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Wave Dragon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1" name="AutoShape 21"/>
          <p:cNvCxnSpPr>
            <a:cxnSpLocks noChangeShapeType="1"/>
          </p:cNvCxnSpPr>
          <p:nvPr/>
        </p:nvCxnSpPr>
        <p:spPr bwMode="auto">
          <a:xfrm rot="10800000" flipV="1">
            <a:off x="3886201" y="3276600"/>
            <a:ext cx="536577" cy="152401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95600" y="32766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Wavebob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90600" y="29718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CPT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5" name="AutoShape 21"/>
          <p:cNvCxnSpPr>
            <a:cxnSpLocks noChangeShapeType="1"/>
          </p:cNvCxnSpPr>
          <p:nvPr/>
        </p:nvCxnSpPr>
        <p:spPr bwMode="auto">
          <a:xfrm rot="10800000">
            <a:off x="1676400" y="3124200"/>
            <a:ext cx="4572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Wave Energy Development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" name="AutoShape 9"/>
          <p:cNvCxnSpPr>
            <a:cxnSpLocks noChangeShapeType="1"/>
            <a:stCxn id="7" idx="0"/>
          </p:cNvCxnSpPr>
          <p:nvPr/>
        </p:nvCxnSpPr>
        <p:spPr bwMode="auto">
          <a:xfrm rot="16200000" flipV="1">
            <a:off x="1847850" y="3829050"/>
            <a:ext cx="1066800" cy="5715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4648200"/>
            <a:ext cx="9144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Finavera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1295400"/>
            <a:ext cx="1428750" cy="8778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Aquamarine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0" name="AutoShape 21"/>
          <p:cNvCxnSpPr>
            <a:cxnSpLocks noChangeShapeType="1"/>
            <a:endCxn id="11" idx="3"/>
          </p:cNvCxnSpPr>
          <p:nvPr/>
        </p:nvCxnSpPr>
        <p:spPr bwMode="auto">
          <a:xfrm rot="5400000">
            <a:off x="4002089" y="3770312"/>
            <a:ext cx="457200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00400" y="4038600"/>
            <a:ext cx="838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  <a:endCxn id="13" idx="3"/>
          </p:cNvCxnSpPr>
          <p:nvPr/>
        </p:nvCxnSpPr>
        <p:spPr bwMode="auto">
          <a:xfrm rot="10800000" flipV="1">
            <a:off x="1600200" y="3505200"/>
            <a:ext cx="457200" cy="152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400" y="35052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OPT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  <a:endCxn id="13" idx="2"/>
          </p:cNvCxnSpPr>
          <p:nvPr/>
        </p:nvCxnSpPr>
        <p:spPr bwMode="auto">
          <a:xfrm rot="16200000" flipV="1">
            <a:off x="1171576" y="3895724"/>
            <a:ext cx="333376" cy="16192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AutoShape 21"/>
          <p:cNvCxnSpPr>
            <a:cxnSpLocks noChangeShapeType="1"/>
            <a:endCxn id="16" idx="3"/>
          </p:cNvCxnSpPr>
          <p:nvPr/>
        </p:nvCxnSpPr>
        <p:spPr bwMode="auto">
          <a:xfrm rot="16200000" flipV="1">
            <a:off x="4092576" y="2765424"/>
            <a:ext cx="428625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0" y="2590800"/>
            <a:ext cx="1066799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WaveGen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7" name="AutoShape 21"/>
          <p:cNvCxnSpPr>
            <a:cxnSpLocks noChangeShapeType="1"/>
            <a:endCxn id="18" idx="2"/>
          </p:cNvCxnSpPr>
          <p:nvPr/>
        </p:nvCxnSpPr>
        <p:spPr bwMode="auto">
          <a:xfrm flipV="1">
            <a:off x="7764463" y="4800600"/>
            <a:ext cx="541337" cy="3810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772400" y="4495800"/>
            <a:ext cx="10668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OceanLinx</a:t>
            </a:r>
            <a:endParaRPr lang="en-US" sz="1600" dirty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9" name="AutoShape 21"/>
          <p:cNvCxnSpPr>
            <a:cxnSpLocks noChangeShapeType="1"/>
            <a:endCxn id="20" idx="1"/>
          </p:cNvCxnSpPr>
          <p:nvPr/>
        </p:nvCxnSpPr>
        <p:spPr bwMode="auto">
          <a:xfrm flipV="1">
            <a:off x="4791076" y="2895600"/>
            <a:ext cx="390524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81600" y="2743200"/>
            <a:ext cx="1447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Wave Dragon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1" name="AutoShape 21"/>
          <p:cNvCxnSpPr>
            <a:cxnSpLocks noChangeShapeType="1"/>
          </p:cNvCxnSpPr>
          <p:nvPr/>
        </p:nvCxnSpPr>
        <p:spPr bwMode="auto">
          <a:xfrm rot="10800000" flipV="1">
            <a:off x="3886201" y="3276600"/>
            <a:ext cx="536577" cy="152401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95600" y="32766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Wavebob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90600" y="29718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CPT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5" name="AutoShape 21"/>
          <p:cNvCxnSpPr>
            <a:cxnSpLocks noChangeShapeType="1"/>
          </p:cNvCxnSpPr>
          <p:nvPr/>
        </p:nvCxnSpPr>
        <p:spPr bwMode="auto">
          <a:xfrm rot="10800000">
            <a:off x="1676400" y="3124200"/>
            <a:ext cx="4572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495800"/>
            <a:ext cx="2819400" cy="17113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819650" y="4514850"/>
            <a:ext cx="27492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Oscillating Water Column</a:t>
            </a:r>
            <a:endParaRPr lang="en-US" sz="19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Wave Energy Development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" name="AutoShape 9"/>
          <p:cNvCxnSpPr>
            <a:cxnSpLocks noChangeShapeType="1"/>
            <a:stCxn id="7" idx="0"/>
          </p:cNvCxnSpPr>
          <p:nvPr/>
        </p:nvCxnSpPr>
        <p:spPr bwMode="auto">
          <a:xfrm rot="16200000" flipV="1">
            <a:off x="1847850" y="3829050"/>
            <a:ext cx="1066800" cy="5715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4648200"/>
            <a:ext cx="9144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Finavera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1295400"/>
            <a:ext cx="1428750" cy="877889"/>
          </a:xfrm>
          <a:prstGeom prst="rect">
            <a:avLst/>
          </a:prstGeom>
          <a:solidFill>
            <a:srgbClr val="D23A1C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b="1" dirty="0" smtClean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Aquamarine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0" name="AutoShape 21"/>
          <p:cNvCxnSpPr>
            <a:cxnSpLocks noChangeShapeType="1"/>
            <a:endCxn id="11" idx="3"/>
          </p:cNvCxnSpPr>
          <p:nvPr/>
        </p:nvCxnSpPr>
        <p:spPr bwMode="auto">
          <a:xfrm rot="5400000">
            <a:off x="4002089" y="3770312"/>
            <a:ext cx="457200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00400" y="4038600"/>
            <a:ext cx="8382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  <a:endCxn id="13" idx="3"/>
          </p:cNvCxnSpPr>
          <p:nvPr/>
        </p:nvCxnSpPr>
        <p:spPr bwMode="auto">
          <a:xfrm rot="10800000" flipV="1">
            <a:off x="1600200" y="3505200"/>
            <a:ext cx="457200" cy="152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400" y="35052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OPT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  <a:endCxn id="13" idx="2"/>
          </p:cNvCxnSpPr>
          <p:nvPr/>
        </p:nvCxnSpPr>
        <p:spPr bwMode="auto">
          <a:xfrm rot="16200000" flipV="1">
            <a:off x="1171576" y="3895724"/>
            <a:ext cx="333376" cy="16192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AutoShape 21"/>
          <p:cNvCxnSpPr>
            <a:cxnSpLocks noChangeShapeType="1"/>
            <a:endCxn id="16" idx="3"/>
          </p:cNvCxnSpPr>
          <p:nvPr/>
        </p:nvCxnSpPr>
        <p:spPr bwMode="auto">
          <a:xfrm rot="16200000" flipV="1">
            <a:off x="4092576" y="2765424"/>
            <a:ext cx="428625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0" y="2590800"/>
            <a:ext cx="1066799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WaveGen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7" name="AutoShape 21"/>
          <p:cNvCxnSpPr>
            <a:cxnSpLocks noChangeShapeType="1"/>
            <a:endCxn id="18" idx="2"/>
          </p:cNvCxnSpPr>
          <p:nvPr/>
        </p:nvCxnSpPr>
        <p:spPr bwMode="auto">
          <a:xfrm flipV="1">
            <a:off x="7764463" y="4800600"/>
            <a:ext cx="541337" cy="3810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772400" y="44958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OceanLinx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9" name="AutoShape 21"/>
          <p:cNvCxnSpPr>
            <a:cxnSpLocks noChangeShapeType="1"/>
            <a:endCxn id="20" idx="1"/>
          </p:cNvCxnSpPr>
          <p:nvPr/>
        </p:nvCxnSpPr>
        <p:spPr bwMode="auto">
          <a:xfrm flipV="1">
            <a:off x="4791076" y="2895600"/>
            <a:ext cx="390524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81600" y="2743200"/>
            <a:ext cx="1447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Wave Dragon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1" name="AutoShape 21"/>
          <p:cNvCxnSpPr>
            <a:cxnSpLocks noChangeShapeType="1"/>
          </p:cNvCxnSpPr>
          <p:nvPr/>
        </p:nvCxnSpPr>
        <p:spPr bwMode="auto">
          <a:xfrm rot="10800000" flipV="1">
            <a:off x="3886201" y="3276600"/>
            <a:ext cx="536577" cy="152401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95600" y="32766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Wavebob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90600" y="29718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CPT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5" name="AutoShape 21"/>
          <p:cNvCxnSpPr>
            <a:cxnSpLocks noChangeShapeType="1"/>
          </p:cNvCxnSpPr>
          <p:nvPr/>
        </p:nvCxnSpPr>
        <p:spPr bwMode="auto">
          <a:xfrm rot="10800000">
            <a:off x="1676400" y="3124200"/>
            <a:ext cx="4572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31" name="Picture 8" descr="Pelam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191000"/>
            <a:ext cx="2286000" cy="171450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267200" y="4267200"/>
            <a:ext cx="12936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Attenuator</a:t>
            </a:r>
            <a:endParaRPr lang="en-US" sz="19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Wave Energy Development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" name="AutoShape 9"/>
          <p:cNvCxnSpPr>
            <a:cxnSpLocks noChangeShapeType="1"/>
            <a:stCxn id="7" idx="0"/>
          </p:cNvCxnSpPr>
          <p:nvPr/>
        </p:nvCxnSpPr>
        <p:spPr bwMode="auto">
          <a:xfrm rot="16200000" flipV="1">
            <a:off x="1847850" y="3829050"/>
            <a:ext cx="1066800" cy="5715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4648200"/>
            <a:ext cx="9144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Finavera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1295400"/>
            <a:ext cx="1428750" cy="8778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Aquamarine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0" name="AutoShape 21"/>
          <p:cNvCxnSpPr>
            <a:cxnSpLocks noChangeShapeType="1"/>
            <a:endCxn id="11" idx="3"/>
          </p:cNvCxnSpPr>
          <p:nvPr/>
        </p:nvCxnSpPr>
        <p:spPr bwMode="auto">
          <a:xfrm rot="5400000">
            <a:off x="4002089" y="3770312"/>
            <a:ext cx="457200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00400" y="4038600"/>
            <a:ext cx="838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  <a:endCxn id="13" idx="3"/>
          </p:cNvCxnSpPr>
          <p:nvPr/>
        </p:nvCxnSpPr>
        <p:spPr bwMode="auto">
          <a:xfrm rot="10800000" flipV="1">
            <a:off x="1600200" y="3505200"/>
            <a:ext cx="457200" cy="152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400" y="35052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OPT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  <a:endCxn id="13" idx="2"/>
          </p:cNvCxnSpPr>
          <p:nvPr/>
        </p:nvCxnSpPr>
        <p:spPr bwMode="auto">
          <a:xfrm rot="16200000" flipV="1">
            <a:off x="1171576" y="3895724"/>
            <a:ext cx="333376" cy="16192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AutoShape 21"/>
          <p:cNvCxnSpPr>
            <a:cxnSpLocks noChangeShapeType="1"/>
            <a:endCxn id="16" idx="3"/>
          </p:cNvCxnSpPr>
          <p:nvPr/>
        </p:nvCxnSpPr>
        <p:spPr bwMode="auto">
          <a:xfrm rot="16200000" flipV="1">
            <a:off x="4092576" y="2765424"/>
            <a:ext cx="428625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0" y="2590800"/>
            <a:ext cx="1066799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WaveGen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7" name="AutoShape 21"/>
          <p:cNvCxnSpPr>
            <a:cxnSpLocks noChangeShapeType="1"/>
            <a:endCxn id="18" idx="2"/>
          </p:cNvCxnSpPr>
          <p:nvPr/>
        </p:nvCxnSpPr>
        <p:spPr bwMode="auto">
          <a:xfrm flipV="1">
            <a:off x="7764463" y="4800600"/>
            <a:ext cx="541337" cy="3810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772400" y="44958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OceanLinx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9" name="AutoShape 21"/>
          <p:cNvCxnSpPr>
            <a:cxnSpLocks noChangeShapeType="1"/>
            <a:endCxn id="20" idx="1"/>
          </p:cNvCxnSpPr>
          <p:nvPr/>
        </p:nvCxnSpPr>
        <p:spPr bwMode="auto">
          <a:xfrm flipV="1">
            <a:off x="4791076" y="2895600"/>
            <a:ext cx="390524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81600" y="2743200"/>
            <a:ext cx="14478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Wave Dragon</a:t>
            </a:r>
            <a:endParaRPr lang="en-US" sz="1600" dirty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1" name="AutoShape 21"/>
          <p:cNvCxnSpPr>
            <a:cxnSpLocks noChangeShapeType="1"/>
          </p:cNvCxnSpPr>
          <p:nvPr/>
        </p:nvCxnSpPr>
        <p:spPr bwMode="auto">
          <a:xfrm rot="10800000" flipV="1">
            <a:off x="3886201" y="3276600"/>
            <a:ext cx="536577" cy="152401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95600" y="32766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Wavebob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90600" y="29718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CPT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5" name="AutoShape 21"/>
          <p:cNvCxnSpPr>
            <a:cxnSpLocks noChangeShapeType="1"/>
          </p:cNvCxnSpPr>
          <p:nvPr/>
        </p:nvCxnSpPr>
        <p:spPr bwMode="auto">
          <a:xfrm rot="10800000">
            <a:off x="1676400" y="3124200"/>
            <a:ext cx="4572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7" name="Picture 16" descr="wd-nis_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609600"/>
            <a:ext cx="3048000" cy="20288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5638800" y="685800"/>
            <a:ext cx="14560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Overtopping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Wave Energy Development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" name="AutoShape 9"/>
          <p:cNvCxnSpPr>
            <a:cxnSpLocks noChangeShapeType="1"/>
            <a:stCxn id="7" idx="0"/>
          </p:cNvCxnSpPr>
          <p:nvPr/>
        </p:nvCxnSpPr>
        <p:spPr bwMode="auto">
          <a:xfrm rot="16200000" flipV="1">
            <a:off x="1847850" y="3829050"/>
            <a:ext cx="1066800" cy="5715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4648200"/>
            <a:ext cx="9144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Finavera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1295400"/>
            <a:ext cx="1428750" cy="877889"/>
          </a:xfrm>
          <a:prstGeom prst="rect">
            <a:avLst/>
          </a:prstGeom>
          <a:solidFill>
            <a:srgbClr val="D23A1C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Calibri" charset="0"/>
                <a:cs typeface="ＭＳ Ｐゴシック" charset="-128"/>
              </a:rPr>
              <a:t>Aquamarine</a:t>
            </a:r>
            <a:endParaRPr lang="en-US" sz="1600" b="1" dirty="0" smtClean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0" name="AutoShape 21"/>
          <p:cNvCxnSpPr>
            <a:cxnSpLocks noChangeShapeType="1"/>
            <a:endCxn id="11" idx="3"/>
          </p:cNvCxnSpPr>
          <p:nvPr/>
        </p:nvCxnSpPr>
        <p:spPr bwMode="auto">
          <a:xfrm rot="5400000">
            <a:off x="4002089" y="3770312"/>
            <a:ext cx="457200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00400" y="4038600"/>
            <a:ext cx="838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  <a:endCxn id="13" idx="3"/>
          </p:cNvCxnSpPr>
          <p:nvPr/>
        </p:nvCxnSpPr>
        <p:spPr bwMode="auto">
          <a:xfrm rot="10800000" flipV="1">
            <a:off x="1600200" y="3505200"/>
            <a:ext cx="457200" cy="152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400" y="35052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OPT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  <a:endCxn id="13" idx="2"/>
          </p:cNvCxnSpPr>
          <p:nvPr/>
        </p:nvCxnSpPr>
        <p:spPr bwMode="auto">
          <a:xfrm rot="16200000" flipV="1">
            <a:off x="1171576" y="3895724"/>
            <a:ext cx="333376" cy="16192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AutoShape 21"/>
          <p:cNvCxnSpPr>
            <a:cxnSpLocks noChangeShapeType="1"/>
            <a:endCxn id="16" idx="3"/>
          </p:cNvCxnSpPr>
          <p:nvPr/>
        </p:nvCxnSpPr>
        <p:spPr bwMode="auto">
          <a:xfrm rot="16200000" flipV="1">
            <a:off x="4092576" y="2765424"/>
            <a:ext cx="428625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0" y="2590800"/>
            <a:ext cx="1066799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WaveGen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7" name="AutoShape 21"/>
          <p:cNvCxnSpPr>
            <a:cxnSpLocks noChangeShapeType="1"/>
            <a:endCxn id="18" idx="2"/>
          </p:cNvCxnSpPr>
          <p:nvPr/>
        </p:nvCxnSpPr>
        <p:spPr bwMode="auto">
          <a:xfrm flipV="1">
            <a:off x="7764463" y="4800600"/>
            <a:ext cx="541337" cy="3810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772400" y="44958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OceanLinx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9" name="AutoShape 21"/>
          <p:cNvCxnSpPr>
            <a:cxnSpLocks noChangeShapeType="1"/>
            <a:endCxn id="20" idx="1"/>
          </p:cNvCxnSpPr>
          <p:nvPr/>
        </p:nvCxnSpPr>
        <p:spPr bwMode="auto">
          <a:xfrm flipV="1">
            <a:off x="4791076" y="2895600"/>
            <a:ext cx="390524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81600" y="2743200"/>
            <a:ext cx="1447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Wave Dragon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1" name="AutoShape 21"/>
          <p:cNvCxnSpPr>
            <a:cxnSpLocks noChangeShapeType="1"/>
          </p:cNvCxnSpPr>
          <p:nvPr/>
        </p:nvCxnSpPr>
        <p:spPr bwMode="auto">
          <a:xfrm rot="10800000" flipV="1">
            <a:off x="3886201" y="3276600"/>
            <a:ext cx="536577" cy="152401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95600" y="32766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Wavebob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90600" y="29718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CPT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5" name="AutoShape 21"/>
          <p:cNvCxnSpPr>
            <a:cxnSpLocks noChangeShapeType="1"/>
          </p:cNvCxnSpPr>
          <p:nvPr/>
        </p:nvCxnSpPr>
        <p:spPr bwMode="auto">
          <a:xfrm rot="10800000">
            <a:off x="1676400" y="3124200"/>
            <a:ext cx="4572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5800"/>
            <a:ext cx="2362200" cy="177165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1600200" y="762000"/>
            <a:ext cx="7514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bg1"/>
                </a:solidFill>
                <a:latin typeface="+mj-lt"/>
              </a:rPr>
              <a:t>Surge</a:t>
            </a:r>
            <a:endParaRPr lang="en-US" sz="19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5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0070C0"/>
                </a:solidFill>
                <a:latin typeface="Calibri" pitchFamily="34" charset="0"/>
              </a:rPr>
              <a:t>Wave Energy Development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136650"/>
            <a:ext cx="7353300" cy="488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5" name="AutoShape 9"/>
          <p:cNvCxnSpPr>
            <a:cxnSpLocks noChangeShapeType="1"/>
            <a:stCxn id="7" idx="0"/>
          </p:cNvCxnSpPr>
          <p:nvPr/>
        </p:nvCxnSpPr>
        <p:spPr bwMode="auto">
          <a:xfrm rot="16200000" flipV="1">
            <a:off x="1847850" y="3829050"/>
            <a:ext cx="1066800" cy="5715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/>
            <a:tailEnd type="oval" w="med" len="med"/>
          </a:ln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09800" y="4648200"/>
            <a:ext cx="9144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Finavera</a:t>
            </a:r>
            <a:endParaRPr lang="en-US" sz="1600" b="1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8" name="AutoShape 21"/>
          <p:cNvCxnSpPr>
            <a:cxnSpLocks noChangeShapeType="1"/>
          </p:cNvCxnSpPr>
          <p:nvPr/>
        </p:nvCxnSpPr>
        <p:spPr bwMode="auto">
          <a:xfrm rot="16200000" flipV="1">
            <a:off x="4070350" y="2654300"/>
            <a:ext cx="946150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1450" y="1295400"/>
            <a:ext cx="1428750" cy="877889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800" b="1" dirty="0">
                <a:latin typeface="Calibri" charset="0"/>
                <a:ea typeface="+mn-ea"/>
                <a:cs typeface="ＭＳ Ｐゴシック" charset="-128"/>
              </a:rPr>
              <a:t>EMEC</a:t>
            </a: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  <a:p>
            <a:pPr marL="171450" indent="-171450">
              <a:buFont typeface="Wingdings" pitchFamily="2" charset="2"/>
              <a:buChar char="§"/>
              <a:defRPr/>
            </a:pPr>
            <a:r>
              <a:rPr lang="en-US" sz="1600" dirty="0" smtClean="0">
                <a:latin typeface="Calibri" charset="0"/>
                <a:cs typeface="ＭＳ Ｐゴシック" charset="-128"/>
              </a:rPr>
              <a:t>Aquamarine</a:t>
            </a:r>
            <a:endParaRPr lang="en-US" sz="1600" dirty="0" smtClean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0" name="AutoShape 21"/>
          <p:cNvCxnSpPr>
            <a:cxnSpLocks noChangeShapeType="1"/>
            <a:endCxn id="11" idx="3"/>
          </p:cNvCxnSpPr>
          <p:nvPr/>
        </p:nvCxnSpPr>
        <p:spPr bwMode="auto">
          <a:xfrm rot="5400000">
            <a:off x="4002089" y="3770312"/>
            <a:ext cx="457200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00400" y="4038600"/>
            <a:ext cx="8382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Pelamis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2" name="AutoShape 21"/>
          <p:cNvCxnSpPr>
            <a:cxnSpLocks noChangeShapeType="1"/>
            <a:endCxn id="13" idx="3"/>
          </p:cNvCxnSpPr>
          <p:nvPr/>
        </p:nvCxnSpPr>
        <p:spPr bwMode="auto">
          <a:xfrm rot="10800000" flipV="1">
            <a:off x="1600200" y="3505200"/>
            <a:ext cx="457200" cy="1524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14400" y="3505200"/>
            <a:ext cx="685800" cy="304800"/>
          </a:xfrm>
          <a:prstGeom prst="rect">
            <a:avLst/>
          </a:prstGeom>
          <a:solidFill>
            <a:srgbClr val="40B64B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+mn-ea"/>
                <a:cs typeface="ＭＳ Ｐゴシック" charset="-128"/>
              </a:rPr>
              <a:t>OPT</a:t>
            </a:r>
            <a:endParaRPr lang="en-US" sz="1600" dirty="0">
              <a:solidFill>
                <a:schemeClr val="bg1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4" name="AutoShape 21"/>
          <p:cNvCxnSpPr>
            <a:cxnSpLocks noChangeShapeType="1"/>
            <a:endCxn id="13" idx="2"/>
          </p:cNvCxnSpPr>
          <p:nvPr/>
        </p:nvCxnSpPr>
        <p:spPr bwMode="auto">
          <a:xfrm rot="16200000" flipV="1">
            <a:off x="1171576" y="3895724"/>
            <a:ext cx="333376" cy="161928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AutoShape 21"/>
          <p:cNvCxnSpPr>
            <a:cxnSpLocks noChangeShapeType="1"/>
            <a:endCxn id="16" idx="3"/>
          </p:cNvCxnSpPr>
          <p:nvPr/>
        </p:nvCxnSpPr>
        <p:spPr bwMode="auto">
          <a:xfrm rot="16200000" flipV="1">
            <a:off x="4092576" y="2765424"/>
            <a:ext cx="428625" cy="384177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0" y="2590800"/>
            <a:ext cx="1066799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WaveGen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7" name="AutoShape 21"/>
          <p:cNvCxnSpPr>
            <a:cxnSpLocks noChangeShapeType="1"/>
            <a:endCxn id="18" idx="2"/>
          </p:cNvCxnSpPr>
          <p:nvPr/>
        </p:nvCxnSpPr>
        <p:spPr bwMode="auto">
          <a:xfrm flipV="1">
            <a:off x="7764463" y="4800600"/>
            <a:ext cx="541337" cy="3810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772400" y="4495800"/>
            <a:ext cx="1066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OceanLinx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19" name="AutoShape 21"/>
          <p:cNvCxnSpPr>
            <a:cxnSpLocks noChangeShapeType="1"/>
            <a:endCxn id="20" idx="1"/>
          </p:cNvCxnSpPr>
          <p:nvPr/>
        </p:nvCxnSpPr>
        <p:spPr bwMode="auto">
          <a:xfrm flipV="1">
            <a:off x="4791076" y="2895600"/>
            <a:ext cx="390524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81600" y="2743200"/>
            <a:ext cx="1447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Wave Dragon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1" name="AutoShape 21"/>
          <p:cNvCxnSpPr>
            <a:cxnSpLocks noChangeShapeType="1"/>
          </p:cNvCxnSpPr>
          <p:nvPr/>
        </p:nvCxnSpPr>
        <p:spPr bwMode="auto">
          <a:xfrm rot="10800000" flipV="1">
            <a:off x="3886201" y="3276600"/>
            <a:ext cx="536577" cy="152401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95600" y="3276600"/>
            <a:ext cx="9906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1600" b="1" dirty="0" err="1" smtClean="0">
                <a:latin typeface="Calibri" charset="0"/>
                <a:ea typeface="+mn-ea"/>
                <a:cs typeface="ＭＳ Ｐゴシック" charset="-128"/>
              </a:rPr>
              <a:t>Wavebob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90600" y="2971800"/>
            <a:ext cx="685800" cy="304800"/>
          </a:xfrm>
          <a:prstGeom prst="rect">
            <a:avLst/>
          </a:prstGeom>
          <a:solidFill>
            <a:schemeClr val="bg1"/>
          </a:solidFill>
          <a:ln w="25400">
            <a:solidFill>
              <a:srgbClr val="0066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latin typeface="Calibri" charset="0"/>
                <a:ea typeface="+mn-ea"/>
                <a:cs typeface="ＭＳ Ｐゴシック" charset="-128"/>
              </a:rPr>
              <a:t>CPT</a:t>
            </a:r>
            <a:endParaRPr lang="en-US" sz="1600" dirty="0">
              <a:latin typeface="Calibri" charset="0"/>
              <a:ea typeface="+mn-ea"/>
              <a:cs typeface="ＭＳ Ｐゴシック" charset="-128"/>
            </a:endParaRPr>
          </a:p>
        </p:txBody>
      </p:sp>
      <p:cxnSp>
        <p:nvCxnSpPr>
          <p:cNvPr id="25" name="AutoShape 21"/>
          <p:cNvCxnSpPr>
            <a:cxnSpLocks noChangeShapeType="1"/>
          </p:cNvCxnSpPr>
          <p:nvPr/>
        </p:nvCxnSpPr>
        <p:spPr bwMode="auto">
          <a:xfrm rot="10800000">
            <a:off x="1676400" y="3124200"/>
            <a:ext cx="457200" cy="304800"/>
          </a:xfrm>
          <a:prstGeom prst="straightConnector1">
            <a:avLst/>
          </a:prstGeom>
          <a:noFill/>
          <a:ln w="25400">
            <a:solidFill>
              <a:srgbClr val="006600"/>
            </a:solidFill>
            <a:round/>
            <a:headEnd type="oval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9" name="Picture 12" descr="O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1752600" cy="210583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162175" y="5486400"/>
            <a:ext cx="114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+mj-lt"/>
              </a:rPr>
              <a:t>Point Absorber</a:t>
            </a:r>
            <a:endParaRPr lang="en-US" sz="1900" b="1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HD:Users:paasch:Desktop:OWET Keynote 2009 9-15-09.pot</Template>
  <TotalTime>18778</TotalTime>
  <Words>1322</Words>
  <Application>Microsoft Office PowerPoint</Application>
  <PresentationFormat>On-screen Show (4:3)</PresentationFormat>
  <Paragraphs>484</Paragraphs>
  <Slides>37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 National Marine Renewable Energy Center (NNMREC)</dc:title>
  <dc:creator>Meleah Ashford</dc:creator>
  <cp:lastModifiedBy>Brian Polagye</cp:lastModifiedBy>
  <cp:revision>786</cp:revision>
  <cp:lastPrinted>2011-05-27T16:16:04Z</cp:lastPrinted>
  <dcterms:created xsi:type="dcterms:W3CDTF">2011-08-17T14:22:44Z</dcterms:created>
  <dcterms:modified xsi:type="dcterms:W3CDTF">2011-10-26T13:32:27Z</dcterms:modified>
</cp:coreProperties>
</file>