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1"/>
  </p:notesMasterIdLst>
  <p:sldIdLst>
    <p:sldId id="259" r:id="rId2"/>
    <p:sldId id="287" r:id="rId3"/>
    <p:sldId id="288" r:id="rId4"/>
    <p:sldId id="277" r:id="rId5"/>
    <p:sldId id="275" r:id="rId6"/>
    <p:sldId id="278" r:id="rId7"/>
    <p:sldId id="289" r:id="rId8"/>
    <p:sldId id="282" r:id="rId9"/>
    <p:sldId id="291" r:id="rId10"/>
    <p:sldId id="279" r:id="rId11"/>
    <p:sldId id="283" r:id="rId12"/>
    <p:sldId id="280" r:id="rId13"/>
    <p:sldId id="281" r:id="rId14"/>
    <p:sldId id="285" r:id="rId15"/>
    <p:sldId id="286" r:id="rId16"/>
    <p:sldId id="290" r:id="rId17"/>
    <p:sldId id="293" r:id="rId18"/>
    <p:sldId id="292" r:id="rId19"/>
    <p:sldId id="294" r:id="rId2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FF00"/>
    <a:srgbClr val="FF20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2" d="100"/>
          <a:sy n="122" d="100"/>
        </p:scale>
        <p:origin x="-132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12974998-C445-4D85-B57B-3D8BDA820F63}" type="datetimeFigureOut">
              <a:rPr lang="en-US"/>
              <a:pPr/>
              <a:t>7/26/12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9911FCB7-CA0C-4148-B488-7EBCD59F1E7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921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9pPr>
          </a:lstStyle>
          <a:p>
            <a:pPr eaLnBrk="1" hangingPunct="1"/>
            <a:fld id="{39B0AB39-40E8-44E8-B946-8BC2EAE4DBCA}" type="slidenum">
              <a:rPr lang="en-US" sz="1200">
                <a:solidFill>
                  <a:srgbClr val="000000"/>
                </a:solidFill>
                <a:latin typeface="Calibri" pitchFamily="34" charset="0"/>
              </a:rPr>
              <a:pPr eaLnBrk="1" hangingPunct="1"/>
              <a:t>1</a:t>
            </a:fld>
            <a:endParaRPr lang="en-US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D1C6A30C-5F3F-504E-82A2-447B3600D6FA}" type="slidenum">
              <a:rPr lang="en-US"/>
              <a:pPr/>
              <a:t>3</a:t>
            </a:fld>
            <a:endParaRPr lang="en-US"/>
          </a:p>
        </p:txBody>
      </p:sp>
      <p:sp>
        <p:nvSpPr>
          <p:cNvPr id="5632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solidFill>
                  <a:srgbClr val="D1EAEE"/>
                </a:solidFill>
              </a:defRPr>
            </a:lvl1pPr>
          </a:lstStyle>
          <a:p>
            <a:fld id="{9DFDD6F7-69F7-4FDE-8753-EB05E6D27918}" type="datetime1">
              <a:rPr lang="en-US"/>
              <a:pPr/>
              <a:t>7/26/12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solidFill>
                  <a:srgbClr val="D1EAEE"/>
                </a:solidFill>
              </a:defRPr>
            </a:lvl1pPr>
          </a:lstStyle>
          <a:p>
            <a:fld id="{221B7B23-CB62-470B-BE23-01EDE948B8D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6749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fld id="{BCACF194-49B7-4FF5-B7BA-8DFFDC5D8266}" type="datetime1">
              <a:rPr lang="en-US"/>
              <a:pPr/>
              <a:t>7/26/12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fld id="{B360CD11-B63E-45D1-B913-387EB3F401F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52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fld id="{5217D06D-C529-412F-9D75-FD108E9C4ACF}" type="datetime1">
              <a:rPr lang="en-US"/>
              <a:pPr/>
              <a:t>7/26/12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fld id="{8F4AF30C-57E3-49E2-A0CD-B4FCB15661E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200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fld id="{5E66F465-B3DA-4FAB-8083-648B94823935}" type="datetime1">
              <a:rPr lang="en-US"/>
              <a:pPr/>
              <a:t>7/26/12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fld id="{0ECFFFB9-B0CA-472D-8157-70FF8EB2BF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455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fld id="{2E3455E0-C92C-40DE-94B9-7206ABEC64BB}" type="datetime1">
              <a:rPr lang="en-US"/>
              <a:pPr/>
              <a:t>7/26/12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fld id="{C1F27B26-C29A-49D7-869D-CBC6F08FD4C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979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fld id="{0091F8FC-A1FB-4C7F-A781-C009A4B540EF}" type="datetime1">
              <a:rPr lang="en-US"/>
              <a:pPr/>
              <a:t>7/26/12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fld id="{73805FE5-6E23-4B0A-A549-6F3EA58F291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013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fld id="{E0FFC754-DAA4-4910-A145-FC1919BC0E9B}" type="datetime1">
              <a:rPr lang="en-US"/>
              <a:pPr/>
              <a:t>7/26/12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fld id="{9BA58185-095F-40FE-BC33-70174C1D698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931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fld id="{F7E4D938-18B0-43AB-9C57-028E6A5E15F5}" type="datetime1">
              <a:rPr lang="en-US"/>
              <a:pPr/>
              <a:t>7/26/12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fld id="{BEB9FCB7-D703-48C6-A8EE-33E49E4D730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069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fld id="{91F8E032-8882-494F-8393-0FAEE4EE468B}" type="datetime1">
              <a:rPr lang="en-US"/>
              <a:pPr/>
              <a:t>7/26/12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fld id="{7836E0F4-51BD-471F-BE59-D6BBE8929AD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244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.png"/><Relationship Id="rId12" Type="http://schemas.openxmlformats.org/officeDocument/2006/relationships/image" Target="../media/image3.png"/><Relationship Id="rId13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914400">
              <a:defRPr sz="1200">
                <a:solidFill>
                  <a:srgbClr val="045C7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9E478BD-F1E4-4407-B301-828FCA35B3F7}" type="datetime1">
              <a:rPr lang="en-US"/>
              <a:pPr/>
              <a:t>7/26/12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defTabSz="914400" eaLnBrk="1" latinLnBrk="0" hangingPunct="1">
              <a:defRPr kumimoji="0" sz="1200">
                <a:solidFill>
                  <a:srgbClr val="04617B">
                    <a:shade val="90000"/>
                  </a:srgb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defTabSz="914400">
              <a:defRPr sz="1200">
                <a:solidFill>
                  <a:srgbClr val="045C7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F9B5EBB-9B42-4C94-B6CB-8BEC68F1D082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1031" name="Group 13"/>
          <p:cNvGrpSpPr>
            <a:grpSpLocks/>
          </p:cNvGrpSpPr>
          <p:nvPr userDrawn="1"/>
        </p:nvGrpSpPr>
        <p:grpSpPr bwMode="auto">
          <a:xfrm rot="10800000">
            <a:off x="-19050" y="5816600"/>
            <a:ext cx="9180513" cy="1041400"/>
            <a:chOff x="-19050" y="-7938"/>
            <a:chExt cx="9180513" cy="1041401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-11112" y="-1"/>
              <a:ext cx="9163050" cy="1041401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6" y="2"/>
                </a:cxn>
                <a:cxn ang="0">
                  <a:pos x="2542" y="0"/>
                </a:cxn>
                <a:cxn ang="0">
                  <a:pos x="4374" y="367"/>
                </a:cxn>
                <a:cxn ang="0">
                  <a:pos x="5766" y="55"/>
                </a:cxn>
                <a:cxn ang="0">
                  <a:pos x="5772" y="213"/>
                </a:cxn>
                <a:cxn ang="0">
                  <a:pos x="4302" y="439"/>
                </a:cxn>
                <a:cxn ang="0">
                  <a:pos x="1488" y="201"/>
                </a:cxn>
                <a:cxn ang="0">
                  <a:pos x="0" y="656"/>
                </a:cxn>
                <a:cxn ang="0">
                  <a:pos x="6" y="2"/>
                </a:cxn>
              </a:cxnLst>
              <a:rect l="0" t="0" r="0" b="0"/>
              <a:pathLst>
                <a:path w="5772" h="656">
                  <a:moveTo>
                    <a:pt x="6" y="2"/>
                  </a:moveTo>
                  <a:lnTo>
                    <a:pt x="2542" y="0"/>
                  </a:lnTo>
                  <a:cubicBezTo>
                    <a:pt x="2746" y="101"/>
                    <a:pt x="3828" y="367"/>
                    <a:pt x="4374" y="367"/>
                  </a:cubicBezTo>
                  <a:cubicBezTo>
                    <a:pt x="4920" y="367"/>
                    <a:pt x="5526" y="152"/>
                    <a:pt x="5766" y="55"/>
                  </a:cubicBezTo>
                  <a:lnTo>
                    <a:pt x="5772" y="213"/>
                  </a:lnTo>
                  <a:cubicBezTo>
                    <a:pt x="5670" y="257"/>
                    <a:pt x="5016" y="441"/>
                    <a:pt x="4302" y="439"/>
                  </a:cubicBezTo>
                  <a:cubicBezTo>
                    <a:pt x="3588" y="437"/>
                    <a:pt x="2205" y="165"/>
                    <a:pt x="1488" y="201"/>
                  </a:cubicBezTo>
                  <a:cubicBezTo>
                    <a:pt x="750" y="209"/>
                    <a:pt x="270" y="482"/>
                    <a:pt x="0" y="656"/>
                  </a:cubicBezTo>
                  <a:lnTo>
                    <a:pt x="6" y="2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shade val="50000"/>
                    <a:alpha val="45000"/>
                    <a:satMod val="120000"/>
                  </a:schemeClr>
                </a:gs>
                <a:gs pos="100000">
                  <a:schemeClr val="accent3">
                    <a:shade val="80000"/>
                    <a:alpha val="55000"/>
                    <a:satMod val="155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4400">
                <a:defRPr/>
              </a:pPr>
              <a:endParaRPr lang="en-US">
                <a:solidFill>
                  <a:prstClr val="black"/>
                </a:solidFill>
                <a:latin typeface="Constantia"/>
                <a:ea typeface="+mn-ea"/>
                <a:cs typeface="Arial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4381500" y="1587"/>
              <a:ext cx="4762501" cy="63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1668" y="564"/>
                </a:cxn>
                <a:cxn ang="0">
                  <a:pos x="3000" y="186"/>
                </a:cxn>
                <a:cxn ang="0">
                  <a:pos x="3000" y="6"/>
                </a:cxn>
                <a:cxn ang="0">
                  <a:pos x="0" y="0"/>
                </a:cxn>
              </a:cxnLst>
              <a:rect l="0" t="0" r="0" b="0"/>
              <a:pathLst>
                <a:path w="3000" h="595">
                  <a:moveTo>
                    <a:pt x="0" y="0"/>
                  </a:moveTo>
                  <a:cubicBezTo>
                    <a:pt x="174" y="102"/>
                    <a:pt x="1168" y="533"/>
                    <a:pt x="1668" y="564"/>
                  </a:cubicBezTo>
                  <a:cubicBezTo>
                    <a:pt x="2168" y="595"/>
                    <a:pt x="2778" y="279"/>
                    <a:pt x="3000" y="186"/>
                  </a:cubicBezTo>
                  <a:lnTo>
                    <a:pt x="3000" y="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3">
                    <a:shade val="50000"/>
                    <a:alpha val="30000"/>
                    <a:satMod val="130000"/>
                  </a:schemeClr>
                </a:gs>
                <a:gs pos="80000">
                  <a:schemeClr val="accent2">
                    <a:shade val="75000"/>
                    <a:alpha val="45000"/>
                    <a:satMod val="140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4400">
                <a:defRPr/>
              </a:pPr>
              <a:endParaRPr lang="en-US">
                <a:solidFill>
                  <a:prstClr val="black"/>
                </a:solidFill>
                <a:latin typeface="Constantia"/>
                <a:ea typeface="+mn-ea"/>
                <a:cs typeface="Arial" charset="0"/>
              </a:endParaRPr>
            </a:p>
          </p:txBody>
        </p:sp>
        <p:grpSp>
          <p:nvGrpSpPr>
            <p:cNvPr id="1037" name="Group 1"/>
            <p:cNvGrpSpPr>
              <a:grpSpLocks/>
            </p:cNvGrpSpPr>
            <p:nvPr/>
          </p:nvGrpSpPr>
          <p:grpSpPr bwMode="auto">
            <a:xfrm>
              <a:off x="-19050" y="203200"/>
              <a:ext cx="9180513" cy="647700"/>
              <a:chOff x="-19045" y="216550"/>
              <a:chExt cx="9180548" cy="649224"/>
            </a:xfrm>
          </p:grpSpPr>
          <p:sp>
            <p:nvSpPr>
              <p:cNvPr id="12" name="Freeform 11"/>
              <p:cNvSpPr>
                <a:spLocks/>
              </p:cNvSpPr>
              <p:nvPr/>
            </p:nvSpPr>
            <p:spPr bwMode="auto">
              <a:xfrm rot="21435692">
                <a:off x="-19045" y="216550"/>
                <a:ext cx="9163050" cy="649224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966"/>
                  </a:cxn>
                  <a:cxn ang="0">
                    <a:pos x="1608" y="282"/>
                  </a:cxn>
                  <a:cxn ang="0">
                    <a:pos x="4110" y="1008"/>
                  </a:cxn>
                  <a:cxn ang="0">
                    <a:pos x="5772" y="0"/>
                  </a:cxn>
                </a:cxnLst>
                <a:rect l="0" t="0" r="0" b="0"/>
                <a:pathLst>
                  <a:path w="5772" h="1055">
                    <a:moveTo>
                      <a:pt x="0" y="966"/>
                    </a:moveTo>
                    <a:cubicBezTo>
                      <a:pt x="282" y="738"/>
                      <a:pt x="923" y="275"/>
                      <a:pt x="1608" y="282"/>
                    </a:cubicBezTo>
                    <a:cubicBezTo>
                      <a:pt x="2293" y="289"/>
                      <a:pt x="3416" y="1055"/>
                      <a:pt x="4110" y="1008"/>
                    </a:cubicBezTo>
                    <a:cubicBezTo>
                      <a:pt x="4804" y="961"/>
                      <a:pt x="5426" y="210"/>
                      <a:pt x="5772" y="0"/>
                    </a:cubicBezTo>
                  </a:path>
                </a:pathLst>
              </a:custGeom>
              <a:noFill/>
              <a:ln w="10795" cap="flat" cmpd="sng" algn="ctr">
                <a:gradFill>
                  <a:gsLst>
                    <a:gs pos="74000">
                      <a:schemeClr val="accent3">
                        <a:shade val="75000"/>
                      </a:schemeClr>
                    </a:gs>
                    <a:gs pos="86000">
                      <a:schemeClr val="tx1">
                        <a:alpha val="29000"/>
                      </a:schemeClr>
                    </a:gs>
                    <a:gs pos="16000">
                      <a:schemeClr val="accent2">
                        <a:shade val="75000"/>
                        <a:alpha val="56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914400">
                  <a:defRPr/>
                </a:pPr>
                <a:endParaRPr lang="en-US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3" name="Freeform 12"/>
              <p:cNvSpPr>
                <a:spLocks/>
              </p:cNvSpPr>
              <p:nvPr/>
            </p:nvSpPr>
            <p:spPr bwMode="auto">
              <a:xfrm rot="21435692">
                <a:off x="-14309" y="290003"/>
                <a:ext cx="9175812" cy="530352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732"/>
                  </a:cxn>
                  <a:cxn ang="0">
                    <a:pos x="1638" y="228"/>
                  </a:cxn>
                  <a:cxn ang="0">
                    <a:pos x="4122" y="816"/>
                  </a:cxn>
                  <a:cxn ang="0">
                    <a:pos x="5766" y="0"/>
                  </a:cxn>
                </a:cxnLst>
                <a:rect l="0" t="0" r="0" b="0"/>
                <a:pathLst>
                  <a:path w="5766" h="854">
                    <a:moveTo>
                      <a:pt x="0" y="732"/>
                    </a:moveTo>
                    <a:cubicBezTo>
                      <a:pt x="273" y="647"/>
                      <a:pt x="951" y="214"/>
                      <a:pt x="1638" y="228"/>
                    </a:cubicBezTo>
                    <a:cubicBezTo>
                      <a:pt x="2325" y="242"/>
                      <a:pt x="3434" y="854"/>
                      <a:pt x="4122" y="816"/>
                    </a:cubicBezTo>
                    <a:cubicBezTo>
                      <a:pt x="4810" y="778"/>
                      <a:pt x="5424" y="170"/>
                      <a:pt x="5766" y="0"/>
                    </a:cubicBezTo>
                  </a:path>
                </a:pathLst>
              </a:custGeom>
              <a:noFill/>
              <a:ln w="9525" cap="flat" cmpd="sng" algn="ctr">
                <a:gradFill>
                  <a:gsLst>
                    <a:gs pos="74000">
                      <a:schemeClr val="accent4"/>
                    </a:gs>
                    <a:gs pos="44000">
                      <a:schemeClr val="accent1"/>
                    </a:gs>
                    <a:gs pos="33000">
                      <a:schemeClr val="accent2">
                        <a:alpha val="56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914400">
                  <a:defRPr/>
                </a:pPr>
                <a:endParaRPr lang="en-US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</p:grpSp>
      <p:pic>
        <p:nvPicPr>
          <p:cNvPr id="1032" name="Picture 9" descr="BlockWpg.gif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415088"/>
            <a:ext cx="565150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6" descr="OSU_logo.gif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400" y="6408738"/>
            <a:ext cx="533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4725" y="6280150"/>
            <a:ext cx="54927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MS PGothic" pitchFamily="34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MS PGothic" pitchFamily="34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MS PGothic" pitchFamily="34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MS PGothic" pitchFamily="34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MS PGothic" pitchFamily="34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MS PGothic" pitchFamily="34" charset="-128"/>
          <a:cs typeface="ＭＳ Ｐゴシック" charset="-128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4" Type="http://schemas.openxmlformats.org/officeDocument/2006/relationships/image" Target="../media/image3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jpeg"/><Relationship Id="rId5" Type="http://schemas.openxmlformats.org/officeDocument/2006/relationships/image" Target="../media/image17.jpeg"/><Relationship Id="rId6" Type="http://schemas.openxmlformats.org/officeDocument/2006/relationships/image" Target="../media/image18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4" Type="http://schemas.openxmlformats.org/officeDocument/2006/relationships/image" Target="../media/image20.png"/><Relationship Id="rId5" Type="http://schemas.openxmlformats.org/officeDocument/2006/relationships/image" Target="../media/image18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6"/>
          <p:cNvSpPr>
            <a:spLocks noChangeArrowheads="1"/>
          </p:cNvSpPr>
          <p:nvPr/>
        </p:nvSpPr>
        <p:spPr bwMode="auto">
          <a:xfrm>
            <a:off x="0" y="1219200"/>
            <a:ext cx="9144000" cy="16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914400"/>
            <a:r>
              <a:rPr lang="en-US" sz="3400" b="1" dirty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Effects of localized energy extraction in an idealized, energetically complete numerical model of an ocean-estuary tidal system</a:t>
            </a:r>
            <a:endParaRPr lang="en-US" sz="3000" b="1" i="1" dirty="0">
              <a:solidFill>
                <a:srgbClr val="FFFFFF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2290" name="Rectangle 3"/>
          <p:cNvSpPr>
            <a:spLocks noChangeArrowheads="1"/>
          </p:cNvSpPr>
          <p:nvPr/>
        </p:nvSpPr>
        <p:spPr bwMode="auto">
          <a:xfrm>
            <a:off x="838200" y="5346242"/>
            <a:ext cx="746760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2600" dirty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MHK Instrumentation, Measurement &amp; Computer Modeling </a:t>
            </a:r>
            <a:r>
              <a:rPr lang="en-US" sz="2600" dirty="0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Workshop, Broomfield CO, July 10 2012</a:t>
            </a: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0" y="3054966"/>
            <a:ext cx="9144000" cy="2163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914400">
              <a:lnSpc>
                <a:spcPct val="114000"/>
              </a:lnSpc>
              <a:spcBef>
                <a:spcPts val="1200"/>
              </a:spcBef>
              <a:buClr>
                <a:srgbClr val="0BD0D9"/>
              </a:buClr>
              <a:buSzPct val="95000"/>
            </a:pPr>
            <a:r>
              <a:rPr lang="en-US" sz="2800" dirty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Mitsuhiro Kawase and Marisa </a:t>
            </a:r>
            <a:r>
              <a:rPr lang="en-US" sz="2800" dirty="0" err="1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Gedney</a:t>
            </a:r>
            <a:endParaRPr lang="en-US" sz="2800" dirty="0">
              <a:solidFill>
                <a:srgbClr val="FFFFFF"/>
              </a:solidFill>
              <a:latin typeface="Calibri" pitchFamily="34" charset="0"/>
              <a:cs typeface="Arial" pitchFamily="34" charset="0"/>
            </a:endParaRPr>
          </a:p>
          <a:p>
            <a:pPr algn="ctr" defTabSz="914400">
              <a:spcBef>
                <a:spcPts val="200"/>
              </a:spcBef>
              <a:buClr>
                <a:srgbClr val="0BD0D9"/>
              </a:buClr>
              <a:buSzPct val="95000"/>
            </a:pPr>
            <a:r>
              <a:rPr lang="en-US" sz="2400" dirty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Northwest National Marine Renewable Energy Center /</a:t>
            </a:r>
          </a:p>
          <a:p>
            <a:pPr algn="ctr" defTabSz="914400">
              <a:spcBef>
                <a:spcPts val="200"/>
              </a:spcBef>
              <a:buClr>
                <a:srgbClr val="0BD0D9"/>
              </a:buClr>
              <a:buSzPct val="95000"/>
            </a:pPr>
            <a:r>
              <a:rPr lang="en-US" sz="2400" dirty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School of Oceanography</a:t>
            </a:r>
          </a:p>
          <a:p>
            <a:pPr algn="ctr" defTabSz="914400">
              <a:spcBef>
                <a:spcPts val="200"/>
              </a:spcBef>
              <a:buClr>
                <a:srgbClr val="0BD0D9"/>
              </a:buClr>
              <a:buSzPct val="95000"/>
            </a:pPr>
            <a:r>
              <a:rPr lang="en-US" sz="2400" dirty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University of </a:t>
            </a:r>
            <a:r>
              <a:rPr lang="en-US" sz="2400" dirty="0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Washington</a:t>
            </a:r>
          </a:p>
          <a:p>
            <a:pPr algn="ctr" defTabSz="914400">
              <a:spcBef>
                <a:spcPts val="200"/>
              </a:spcBef>
              <a:buClr>
                <a:srgbClr val="0BD0D9"/>
              </a:buClr>
              <a:buSzPct val="95000"/>
            </a:pPr>
            <a:r>
              <a:rPr lang="en-US" sz="2400" dirty="0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Seattle WA 98195 United States</a:t>
            </a:r>
            <a:endParaRPr lang="en-US" sz="2400" dirty="0">
              <a:solidFill>
                <a:srgbClr val="FFFFFF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12292" name="Picture 1" descr="New_DOE_Logo_Color_Hi-Res_04280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425" y="334963"/>
            <a:ext cx="23844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350"/>
            <a:ext cx="8305800" cy="1143000"/>
          </a:xfrm>
        </p:spPr>
        <p:txBody>
          <a:bodyPr anchor="ctr" anchorCtr="0">
            <a:normAutofit/>
          </a:bodyPr>
          <a:lstStyle/>
          <a:p>
            <a:pPr algn="ctr">
              <a:defRPr/>
            </a:pPr>
            <a:r>
              <a:rPr lang="en-US" sz="2800" b="1" dirty="0" smtClean="0"/>
              <a:t>An idealized </a:t>
            </a:r>
            <a:r>
              <a:rPr lang="en-US" sz="2800" b="1" dirty="0"/>
              <a:t>numerical model of an ocean-estuary tidal </a:t>
            </a:r>
            <a:r>
              <a:rPr lang="en-US" sz="2800" b="1" dirty="0" smtClean="0"/>
              <a:t>system</a:t>
            </a:r>
            <a:endParaRPr lang="en-US" sz="2800" b="1" dirty="0"/>
          </a:p>
        </p:txBody>
      </p:sp>
      <p:pic>
        <p:nvPicPr>
          <p:cNvPr id="19458" name="Picture 2" descr="Basin_dept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00" y="1755736"/>
            <a:ext cx="5718481" cy="429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30148" y="1225687"/>
            <a:ext cx="3470095" cy="5016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>
                <a:latin typeface="+mj-lt"/>
              </a:rPr>
              <a:t>O</a:t>
            </a:r>
            <a:r>
              <a:rPr lang="en-US" sz="1600" dirty="0" smtClean="0">
                <a:latin typeface="+mj-lt"/>
              </a:rPr>
              <a:t>cean with 4000m-deep basin and 200m-deep, 500km-wide continental shelf</a:t>
            </a:r>
            <a:br>
              <a:rPr lang="en-US" sz="1600" dirty="0" smtClean="0">
                <a:latin typeface="+mj-lt"/>
              </a:rPr>
            </a:br>
            <a:endParaRPr lang="en-US" sz="1600" dirty="0" smtClean="0">
              <a:latin typeface="+mj-lt"/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latin typeface="+mj-lt"/>
              </a:rPr>
              <a:t>Tide is forced </a:t>
            </a:r>
            <a:r>
              <a:rPr lang="en-US" sz="1600" b="1" i="1" dirty="0" smtClean="0">
                <a:latin typeface="+mj-lt"/>
              </a:rPr>
              <a:t>astronomically</a:t>
            </a:r>
            <a:r>
              <a:rPr lang="en-US" sz="1600" dirty="0" smtClean="0">
                <a:latin typeface="+mj-lt"/>
              </a:rPr>
              <a:t> (lunar tide, 20° declination)</a:t>
            </a:r>
            <a:br>
              <a:rPr lang="en-US" sz="1600" dirty="0" smtClean="0">
                <a:latin typeface="+mj-lt"/>
              </a:rPr>
            </a:br>
            <a:endParaRPr lang="en-US" sz="1600" dirty="0" smtClean="0">
              <a:latin typeface="+mj-lt"/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latin typeface="+mj-lt"/>
              </a:rPr>
              <a:t>200km-long, 10km-wide </a:t>
            </a:r>
            <a:r>
              <a:rPr lang="en-US" sz="1600" dirty="0" err="1" smtClean="0">
                <a:latin typeface="+mj-lt"/>
              </a:rPr>
              <a:t>silled</a:t>
            </a:r>
            <a:r>
              <a:rPr lang="en-US" sz="1600" dirty="0" smtClean="0">
                <a:latin typeface="+mj-lt"/>
              </a:rPr>
              <a:t> </a:t>
            </a:r>
            <a:r>
              <a:rPr lang="en-US" sz="1600" b="1" dirty="0" smtClean="0">
                <a:latin typeface="+mj-lt"/>
              </a:rPr>
              <a:t>“fjord” </a:t>
            </a:r>
            <a:r>
              <a:rPr lang="en-US" sz="1600" dirty="0" smtClean="0">
                <a:latin typeface="+mj-lt"/>
              </a:rPr>
              <a:t>is appended at the northeastern corner.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smtClean="0">
                <a:latin typeface="+mj-lt"/>
              </a:rPr>
              <a:t>Tidal energy is extracted over the sill (</a:t>
            </a:r>
            <a:r>
              <a:rPr lang="en-US" sz="1600" dirty="0" smtClean="0">
                <a:solidFill>
                  <a:srgbClr val="FF20F3"/>
                </a:solidFill>
                <a:latin typeface="+mj-lt"/>
              </a:rPr>
              <a:t>locally enhanced quadratic drag</a:t>
            </a:r>
            <a:r>
              <a:rPr lang="en-US" sz="1600" dirty="0" smtClean="0">
                <a:latin typeface="+mj-lt"/>
              </a:rPr>
              <a:t>).</a:t>
            </a:r>
            <a:br>
              <a:rPr lang="en-US" sz="1600" dirty="0" smtClean="0">
                <a:latin typeface="+mj-lt"/>
              </a:rPr>
            </a:br>
            <a:endParaRPr lang="en-US" sz="1600" dirty="0" smtClean="0">
              <a:latin typeface="+mj-lt"/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latin typeface="+mj-lt"/>
              </a:rPr>
              <a:t>The model also serves boundary conditions to three </a:t>
            </a:r>
            <a:r>
              <a:rPr lang="en-US" sz="1600" b="1" dirty="0" smtClean="0">
                <a:latin typeface="+mj-lt"/>
              </a:rPr>
              <a:t>subdomain models</a:t>
            </a:r>
            <a:r>
              <a:rPr lang="en-US" sz="1600" dirty="0" smtClean="0">
                <a:latin typeface="+mj-lt"/>
              </a:rPr>
              <a:t>: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smtClean="0">
                <a:solidFill>
                  <a:srgbClr val="00FF00"/>
                </a:solidFill>
                <a:latin typeface="+mj-lt"/>
              </a:rPr>
              <a:t>Regional model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smtClean="0">
                <a:solidFill>
                  <a:srgbClr val="FF0000"/>
                </a:solidFill>
                <a:latin typeface="+mj-lt"/>
              </a:rPr>
              <a:t>Coastal model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smtClean="0">
                <a:solidFill>
                  <a:srgbClr val="FF6600"/>
                </a:solidFill>
                <a:latin typeface="+mj-lt"/>
              </a:rPr>
              <a:t>Fjord-only model</a:t>
            </a:r>
            <a:endParaRPr lang="en-US" sz="1600" dirty="0">
              <a:solidFill>
                <a:srgbClr val="FF6600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0022" y="1225687"/>
            <a:ext cx="441012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latin typeface="+mj-lt"/>
              </a:rPr>
              <a:t>Goal: </a:t>
            </a:r>
            <a:r>
              <a:rPr lang="en-US" sz="1600" i="1" dirty="0" smtClean="0">
                <a:latin typeface="+mj-lt"/>
              </a:rPr>
              <a:t>To understand consequences of regional representation on tidal dynamics</a:t>
            </a:r>
            <a:endParaRPr lang="en-US" sz="1600" b="1" i="1" dirty="0">
              <a:latin typeface="+mj-lt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398108" y="2082124"/>
            <a:ext cx="3234401" cy="3098429"/>
            <a:chOff x="1398108" y="1913584"/>
            <a:chExt cx="3618423" cy="3266970"/>
          </a:xfrm>
        </p:grpSpPr>
        <p:pic>
          <p:nvPicPr>
            <p:cNvPr id="19459" name="Picture 3" descr="Fjord_depth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8108" y="4440782"/>
              <a:ext cx="2953327" cy="739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Straight Connector 5"/>
            <p:cNvCxnSpPr>
              <a:stCxn id="19459" idx="0"/>
            </p:cNvCxnSpPr>
            <p:nvPr/>
          </p:nvCxnSpPr>
          <p:spPr>
            <a:xfrm flipV="1">
              <a:off x="2874772" y="1913584"/>
              <a:ext cx="2141759" cy="2527198"/>
            </a:xfrm>
            <a:prstGeom prst="line">
              <a:avLst/>
            </a:prstGeom>
            <a:ln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Oval 7"/>
          <p:cNvSpPr/>
          <p:nvPr/>
        </p:nvSpPr>
        <p:spPr>
          <a:xfrm>
            <a:off x="2170060" y="4671237"/>
            <a:ext cx="320008" cy="290021"/>
          </a:xfrm>
          <a:prstGeom prst="ellipse">
            <a:avLst/>
          </a:prstGeom>
          <a:noFill/>
          <a:ln w="28575" cmpd="sng">
            <a:solidFill>
              <a:srgbClr val="FF20F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20F3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940026" y="1661791"/>
            <a:ext cx="2900079" cy="125009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j-lt"/>
              </a:rPr>
              <a:t>Full Domain Model</a:t>
            </a:r>
            <a:endParaRPr lang="en-US" sz="2000" b="1" dirty="0">
              <a:latin typeface="+mj-lt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532548" y="1661791"/>
            <a:ext cx="2900079" cy="125009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j-lt"/>
              </a:rPr>
              <a:t>Subdomain Models</a:t>
            </a:r>
            <a:endParaRPr lang="en-US" sz="2000" b="1" dirty="0">
              <a:latin typeface="+mj-lt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4180114" y="2149438"/>
            <a:ext cx="1150032" cy="26001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940026" y="4324374"/>
            <a:ext cx="2900079" cy="125009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j-lt"/>
              </a:rPr>
              <a:t>Energy Extraction Experiments</a:t>
            </a:r>
            <a:endParaRPr lang="en-US" sz="2000" b="1" dirty="0">
              <a:latin typeface="+mj-lt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532548" y="4324374"/>
            <a:ext cx="2900079" cy="125009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j-lt"/>
              </a:rPr>
              <a:t>Energy Extraction Experiments</a:t>
            </a:r>
            <a:endParaRPr lang="en-US" sz="2000" b="1" dirty="0">
              <a:latin typeface="+mj-lt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2130057" y="3059504"/>
            <a:ext cx="520015" cy="109008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6742579" y="3059504"/>
            <a:ext cx="520015" cy="109008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-Right Arrow 10"/>
          <p:cNvSpPr/>
          <p:nvPr/>
        </p:nvSpPr>
        <p:spPr>
          <a:xfrm>
            <a:off x="4180114" y="4809632"/>
            <a:ext cx="1150032" cy="300022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180114" y="2509464"/>
            <a:ext cx="1150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+mj-lt"/>
              </a:rPr>
              <a:t>Boundary condition</a:t>
            </a:r>
            <a:endParaRPr lang="en-US" sz="1400" b="1" dirty="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40105" y="4487363"/>
            <a:ext cx="16924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 smtClean="0">
                <a:latin typeface="+mj-lt"/>
              </a:rPr>
              <a:t>Intercomparison</a:t>
            </a:r>
            <a:endParaRPr lang="en-US" sz="1400" b="1" dirty="0">
              <a:latin typeface="+mj-lt"/>
            </a:endParaRPr>
          </a:p>
        </p:txBody>
      </p:sp>
      <p:sp>
        <p:nvSpPr>
          <p:cNvPr id="14" name="Title 3"/>
          <p:cNvSpPr txBox="1">
            <a:spLocks/>
          </p:cNvSpPr>
          <p:nvPr/>
        </p:nvSpPr>
        <p:spPr>
          <a:xfrm>
            <a:off x="457200" y="479503"/>
            <a:ext cx="8305800" cy="449170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MS PGothic" pitchFamily="34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ea typeface="MS PGothic" pitchFamily="34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ea typeface="MS PGothic" pitchFamily="34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ea typeface="MS PGothic" pitchFamily="34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ea typeface="MS PGothic" pitchFamily="34" charset="-128"/>
                <a:cs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en-US" sz="2800" b="1" dirty="0" smtClean="0"/>
              <a:t>Experimental Concept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139673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Energy_extraction_scal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0098"/>
            <a:ext cx="4535731" cy="4535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3" descr="Energy_extraction_raw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707" y="1430097"/>
            <a:ext cx="2543160" cy="254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4810132" y="4214573"/>
            <a:ext cx="4062871" cy="1520111"/>
          </a:xfrm>
          <a:prstGeom prst="roundRect">
            <a:avLst/>
          </a:prstGeom>
          <a:ln w="38100" cmpd="sng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 smtClean="0">
                <a:latin typeface="+mj-lt"/>
              </a:rPr>
              <a:t>14% Range reduction </a:t>
            </a:r>
            <a:r>
              <a:rPr lang="en-US" sz="1600" dirty="0" smtClean="0">
                <a:latin typeface="+mj-lt"/>
                <a:ea typeface="Wingdings"/>
                <a:cs typeface="Wingdings"/>
                <a:sym typeface="Wingdings"/>
              </a:rPr>
              <a:t></a:t>
            </a:r>
            <a:endParaRPr lang="en-US" sz="1600" dirty="0">
              <a:latin typeface="+mj-lt"/>
              <a:sym typeface="Wingdings"/>
            </a:endParaRPr>
          </a:p>
          <a:p>
            <a:pPr marL="742950" lvl="1" indent="-285750">
              <a:buFont typeface="Arial"/>
              <a:buChar char="•"/>
            </a:pPr>
            <a:r>
              <a:rPr lang="en-US" sz="1600" b="1" dirty="0" smtClean="0">
                <a:solidFill>
                  <a:srgbClr val="3366FF"/>
                </a:solidFill>
                <a:latin typeface="+mj-lt"/>
                <a:sym typeface="Wingdings"/>
              </a:rPr>
              <a:t>246MW (73%) Full domain model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b="1" dirty="0" smtClean="0">
                <a:solidFill>
                  <a:srgbClr val="00FF00"/>
                </a:solidFill>
                <a:latin typeface="+mj-lt"/>
                <a:sym typeface="Wingdings"/>
              </a:rPr>
              <a:t>129MW (50%) Regional model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b="1" dirty="0" smtClean="0">
                <a:solidFill>
                  <a:srgbClr val="FF0000"/>
                </a:solidFill>
                <a:latin typeface="+mj-lt"/>
                <a:sym typeface="Wingdings"/>
              </a:rPr>
              <a:t>298MW (72%) Coastal model</a:t>
            </a:r>
            <a:endParaRPr lang="en-US" sz="16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32772" name="Picture 4" descr="Energy_extraction_fjor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517" y="1444039"/>
            <a:ext cx="2528483" cy="2528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4825"/>
            <a:ext cx="8305800" cy="1143000"/>
          </a:xfrm>
        </p:spPr>
        <p:txBody>
          <a:bodyPr anchor="ctr" anchorCtr="0">
            <a:normAutofit/>
          </a:bodyPr>
          <a:lstStyle/>
          <a:p>
            <a:pPr algn="ctr">
              <a:defRPr/>
            </a:pPr>
            <a:r>
              <a:rPr lang="en-US" sz="2800" b="1" dirty="0" smtClean="0"/>
              <a:t>Energy Extraction and Tidal Range: Global and Subdomain Models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3738"/>
            <a:ext cx="8305800" cy="688074"/>
          </a:xfrm>
        </p:spPr>
        <p:txBody>
          <a:bodyPr anchor="ctr" anchorCtr="0">
            <a:normAutofit fontScale="90000"/>
          </a:bodyPr>
          <a:lstStyle/>
          <a:p>
            <a:pPr algn="ctr">
              <a:defRPr/>
            </a:pPr>
            <a:r>
              <a:rPr lang="en-US" sz="2800" b="1" dirty="0" smtClean="0"/>
              <a:t>Effect of Localized Energy Extraction on Global Energy Flux </a:t>
            </a:r>
            <a:endParaRPr lang="en-US" sz="2800" b="1" dirty="0"/>
          </a:p>
        </p:txBody>
      </p:sp>
      <p:pic>
        <p:nvPicPr>
          <p:cNvPr id="33794" name="Picture 2" descr="Energy_flux_difference_basi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20078"/>
            <a:ext cx="5295377" cy="396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3" descr="Energy_flux_through_model_boundarie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132" y="1920078"/>
            <a:ext cx="5176068" cy="396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921812"/>
            <a:ext cx="50532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Extracting energy in the fjord has minuscule, </a:t>
            </a:r>
            <a:r>
              <a:rPr lang="en-US" b="1" dirty="0" smtClean="0">
                <a:latin typeface="+mj-lt"/>
              </a:rPr>
              <a:t>but global</a:t>
            </a:r>
            <a:r>
              <a:rPr lang="en-US" dirty="0" smtClean="0">
                <a:latin typeface="+mj-lt"/>
              </a:rPr>
              <a:t>, effect on the tidal energy flux. (Mathematically, the governing equation is elliptic)</a:t>
            </a:r>
            <a:endParaRPr lang="en-US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10470" y="932054"/>
            <a:ext cx="36156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Extraction changes energy flux across subdomain model boundaries in the full domain model; </a:t>
            </a:r>
            <a:endParaRPr lang="en-US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18287" y="5530439"/>
            <a:ext cx="3431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Fixed (</a:t>
            </a:r>
            <a:r>
              <a:rPr lang="en-US" dirty="0" err="1" smtClean="0">
                <a:latin typeface="+mj-lt"/>
              </a:rPr>
              <a:t>Dirichlet</a:t>
            </a:r>
            <a:r>
              <a:rPr lang="en-US" dirty="0" smtClean="0">
                <a:latin typeface="+mj-lt"/>
              </a:rPr>
              <a:t>) boundary </a:t>
            </a:r>
            <a:r>
              <a:rPr lang="en-US" dirty="0" err="1" smtClean="0">
                <a:latin typeface="+mj-lt"/>
              </a:rPr>
              <a:t>conition</a:t>
            </a:r>
            <a:r>
              <a:rPr lang="en-US" dirty="0" smtClean="0">
                <a:latin typeface="+mj-lt"/>
              </a:rPr>
              <a:t> does not allow this in subdomain models.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164"/>
            <a:ext cx="8305800" cy="1143000"/>
          </a:xfrm>
        </p:spPr>
        <p:txBody>
          <a:bodyPr anchor="ctr" anchorCtr="0">
            <a:normAutofit/>
          </a:bodyPr>
          <a:lstStyle/>
          <a:p>
            <a:pPr algn="ctr"/>
            <a:r>
              <a:rPr lang="en-US" sz="2800" b="1" dirty="0" smtClean="0"/>
              <a:t>Effect of Local Tide-generating Force</a:t>
            </a:r>
            <a:endParaRPr lang="en-US" sz="2800" b="1" dirty="0"/>
          </a:p>
        </p:txBody>
      </p:sp>
      <p:pic>
        <p:nvPicPr>
          <p:cNvPr id="3" name="Picture 2" descr="energy_extraction_tidal_range_with_TGF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437" y="981769"/>
            <a:ext cx="5108830" cy="51088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53569" y="1367762"/>
            <a:ext cx="283286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Regional hydrodynamic models of tides do not routinely include local tide-generating force (TGF).</a:t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/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Doing so in our Regional model modestly improves energy extraction results.</a:t>
            </a:r>
          </a:p>
          <a:p>
            <a:endParaRPr lang="en-US" dirty="0">
              <a:latin typeface="+mj-lt"/>
            </a:endParaRPr>
          </a:p>
          <a:p>
            <a:r>
              <a:rPr lang="en-US" dirty="0" smtClean="0">
                <a:latin typeface="+mj-lt"/>
              </a:rPr>
              <a:t>Doing so in the Coastal model makes very small difference.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98779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969"/>
            <a:ext cx="8229600" cy="1143000"/>
          </a:xfrm>
        </p:spPr>
        <p:txBody>
          <a:bodyPr anchor="ctr" anchorCtr="0">
            <a:normAutofit/>
          </a:bodyPr>
          <a:lstStyle/>
          <a:p>
            <a:pPr algn="ctr"/>
            <a:r>
              <a:rPr lang="en-US" sz="3200" b="1" dirty="0" smtClean="0"/>
              <a:t>Summary of Work So Far: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8763"/>
            <a:ext cx="8229600" cy="4389437"/>
          </a:xfrm>
        </p:spPr>
        <p:txBody>
          <a:bodyPr/>
          <a:lstStyle/>
          <a:p>
            <a:r>
              <a:rPr lang="en-US" sz="2400" dirty="0" smtClean="0">
                <a:latin typeface="+mj-lt"/>
              </a:rPr>
              <a:t>Compared with a global tidal model, regional models of tidal energy extraction give a similar scaling relationship between energy extraction and tidal range reduction.</a:t>
            </a:r>
          </a:p>
          <a:p>
            <a:r>
              <a:rPr lang="en-US" sz="2400" dirty="0" smtClean="0">
                <a:latin typeface="+mj-lt"/>
              </a:rPr>
              <a:t>The quantitative maximum extraction limit is sensitive to the regional model configuration.</a:t>
            </a:r>
          </a:p>
          <a:p>
            <a:r>
              <a:rPr lang="en-US" sz="2400" dirty="0" smtClean="0">
                <a:latin typeface="+mj-lt"/>
              </a:rPr>
              <a:t>A regional model of a tidal embayment should include at least the continental shelf region adjacent to the bay.</a:t>
            </a:r>
          </a:p>
          <a:p>
            <a:r>
              <a:rPr lang="en-US" sz="2400" dirty="0" smtClean="0">
                <a:latin typeface="+mj-lt"/>
              </a:rPr>
              <a:t>A regional model should ideally include local tide generating force in addition to the tidal boundary condition.</a:t>
            </a:r>
          </a:p>
        </p:txBody>
      </p:sp>
    </p:spTree>
    <p:extLst>
      <p:ext uri="{BB962C8B-B14F-4D97-AF65-F5344CB8AC3E}">
        <p14:creationId xmlns:p14="http://schemas.microsoft.com/office/powerpoint/2010/main" val="479912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pPr algn="ctr"/>
            <a:r>
              <a:rPr lang="en-US" sz="3200" b="1" dirty="0" smtClean="0"/>
              <a:t>Future Work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Normal vs. tidally resonant </a:t>
            </a:r>
            <a:r>
              <a:rPr lang="en-US" dirty="0" err="1" smtClean="0">
                <a:latin typeface="+mj-lt"/>
              </a:rPr>
              <a:t>embayments</a:t>
            </a:r>
            <a:r>
              <a:rPr lang="en-US" dirty="0" smtClean="0">
                <a:latin typeface="+mj-lt"/>
              </a:rPr>
              <a:t> (Bay of Fundy, etc.)</a:t>
            </a:r>
          </a:p>
          <a:p>
            <a:r>
              <a:rPr lang="en-US" dirty="0">
                <a:latin typeface="+mj-lt"/>
              </a:rPr>
              <a:t>Alternative boundary conditions for subdomain models (Chapman-</a:t>
            </a:r>
            <a:r>
              <a:rPr lang="en-US" dirty="0" err="1">
                <a:latin typeface="+mj-lt"/>
              </a:rPr>
              <a:t>Flather</a:t>
            </a:r>
            <a:r>
              <a:rPr lang="en-US" dirty="0" smtClean="0">
                <a:latin typeface="+mj-lt"/>
              </a:rPr>
              <a:t>)</a:t>
            </a:r>
          </a:p>
          <a:p>
            <a:pPr lvl="1"/>
            <a:r>
              <a:rPr lang="en-US" i="1" dirty="0" smtClean="0">
                <a:latin typeface="+mj-lt"/>
              </a:rPr>
              <a:t>To be completed by / reported at AGU Fall 2012 Meeting MRE session</a:t>
            </a:r>
          </a:p>
          <a:p>
            <a:r>
              <a:rPr lang="en-US" dirty="0" smtClean="0">
                <a:latin typeface="+mj-lt"/>
              </a:rPr>
              <a:t>Estimate of the ocean impedance using the global model (Garrett and Greenberg, 1977)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41835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395"/>
          <p:cNvSpPr>
            <a:spLocks noChangeArrowheads="1"/>
          </p:cNvSpPr>
          <p:nvPr/>
        </p:nvSpPr>
        <p:spPr bwMode="auto">
          <a:xfrm>
            <a:off x="0" y="177800"/>
            <a:ext cx="9144000" cy="584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3800" b="1" dirty="0" smtClean="0">
                <a:solidFill>
                  <a:srgbClr val="0070C0"/>
                </a:solidFill>
                <a:latin typeface="Calibri" pitchFamily="34" charset="0"/>
              </a:rPr>
              <a:t>Optimal Spacing of Turbines</a:t>
            </a:r>
            <a:endParaRPr lang="en-US" sz="38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pic>
        <p:nvPicPr>
          <p:cNvPr id="35849" name="Picture 12" descr="1278_modtj.png"/>
          <p:cNvPicPr>
            <a:picLocks noChangeAspect="1"/>
          </p:cNvPicPr>
          <p:nvPr/>
        </p:nvPicPr>
        <p:blipFill>
          <a:blip r:embed="rId2" cstate="print"/>
          <a:srcRect l="4874" t="1503" r="609" b="1503"/>
          <a:stretch>
            <a:fillRect/>
          </a:stretch>
        </p:blipFill>
        <p:spPr bwMode="auto">
          <a:xfrm>
            <a:off x="228600" y="1275480"/>
            <a:ext cx="49466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2084960" y="4181040"/>
            <a:ext cx="28194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i="1" dirty="0">
                <a:latin typeface="+mj-lt"/>
              </a:rPr>
              <a:t>Simulation output</a:t>
            </a:r>
            <a:r>
              <a:rPr lang="en-US" dirty="0">
                <a:latin typeface="+mj-lt"/>
              </a:rPr>
              <a:t>: velocity contours along an array</a:t>
            </a:r>
          </a:p>
        </p:txBody>
      </p:sp>
      <p:pic>
        <p:nvPicPr>
          <p:cNvPr id="35851" name="Picture 2"/>
          <p:cNvPicPr>
            <a:picLocks noChangeAspect="1" noChangeArrowheads="1"/>
          </p:cNvPicPr>
          <p:nvPr/>
        </p:nvPicPr>
        <p:blipFill>
          <a:blip r:embed="rId3" cstate="print"/>
          <a:srcRect r="11037"/>
          <a:stretch>
            <a:fillRect/>
          </a:stretch>
        </p:blipFill>
        <p:spPr bwMode="auto">
          <a:xfrm>
            <a:off x="4876800" y="3236010"/>
            <a:ext cx="3200400" cy="260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5029200" y="5791200"/>
            <a:ext cx="29718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latin typeface="+mj-lt"/>
              </a:rPr>
              <a:t>Cross-sectional Variation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56909" y="1977228"/>
            <a:ext cx="16002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latin typeface="+mj-lt"/>
              </a:rPr>
              <a:t>Wake Evolution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49564" y="762000"/>
            <a:ext cx="7127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</a:rPr>
              <a:t>Alberto </a:t>
            </a:r>
            <a:r>
              <a:rPr lang="en-US" sz="2400" dirty="0" err="1" smtClean="0">
                <a:latin typeface="+mj-lt"/>
              </a:rPr>
              <a:t>Aliseda</a:t>
            </a:r>
            <a:r>
              <a:rPr lang="en-US" sz="2400" dirty="0" smtClean="0">
                <a:latin typeface="+mj-lt"/>
              </a:rPr>
              <a:t> and </a:t>
            </a:r>
            <a:r>
              <a:rPr lang="en-US" sz="2400" dirty="0" err="1" smtClean="0">
                <a:latin typeface="+mj-lt"/>
              </a:rPr>
              <a:t>Teymour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Javaherchi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3657449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95"/>
          <p:cNvSpPr>
            <a:spLocks noChangeArrowheads="1"/>
          </p:cNvSpPr>
          <p:nvPr/>
        </p:nvSpPr>
        <p:spPr bwMode="auto">
          <a:xfrm>
            <a:off x="0" y="152400"/>
            <a:ext cx="9144000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3800" b="1" dirty="0" smtClean="0">
                <a:solidFill>
                  <a:srgbClr val="0070C0"/>
                </a:solidFill>
                <a:latin typeface="Calibri" pitchFamily="34" charset="0"/>
              </a:rPr>
              <a:t>Regional Siting Models</a:t>
            </a:r>
            <a:endParaRPr lang="en-US" sz="38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pic>
        <p:nvPicPr>
          <p:cNvPr id="4" name="Picture 3" descr="mkpdh10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579" y="1270109"/>
            <a:ext cx="4111821" cy="3748699"/>
          </a:xfrm>
          <a:prstGeom prst="rect">
            <a:avLst/>
          </a:prstGeom>
        </p:spPr>
      </p:pic>
      <p:pic>
        <p:nvPicPr>
          <p:cNvPr id="6" name="Picture 5" descr="ah10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270109"/>
            <a:ext cx="3816923" cy="37590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1000" y="5105400"/>
            <a:ext cx="37055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The mean kinetic power density at 10 m hub height highlights areas with large resource potential.</a:t>
            </a:r>
            <a:endParaRPr lang="en-US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0" y="5029200"/>
            <a:ext cx="434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The </a:t>
            </a:r>
            <a:r>
              <a:rPr lang="en-US" dirty="0" err="1" smtClean="0">
                <a:latin typeface="+mj-lt"/>
              </a:rPr>
              <a:t>bidirectionality</a:t>
            </a:r>
            <a:r>
              <a:rPr lang="en-US" dirty="0" smtClean="0">
                <a:latin typeface="+mj-lt"/>
              </a:rPr>
              <a:t> of the flow in degrees shows where the flow is best suited for fixed axis turbines (light) compared to OK for yaw turbines (darker)</a:t>
            </a:r>
            <a:endParaRPr lang="en-US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49564" y="762000"/>
            <a:ext cx="7127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</a:rPr>
              <a:t>Kristen </a:t>
            </a:r>
            <a:r>
              <a:rPr lang="en-US" sz="2400" dirty="0" err="1" smtClean="0">
                <a:latin typeface="+mj-lt"/>
              </a:rPr>
              <a:t>Thyng</a:t>
            </a:r>
            <a:r>
              <a:rPr lang="en-US" sz="2400" dirty="0" smtClean="0">
                <a:latin typeface="+mj-lt"/>
              </a:rPr>
              <a:t> and James Riley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5411458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95"/>
          <p:cNvSpPr>
            <a:spLocks noChangeArrowheads="1"/>
          </p:cNvSpPr>
          <p:nvPr/>
        </p:nvSpPr>
        <p:spPr bwMode="auto">
          <a:xfrm>
            <a:off x="0" y="152400"/>
            <a:ext cx="9144000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3800" b="1" dirty="0" smtClean="0">
                <a:solidFill>
                  <a:srgbClr val="0070C0"/>
                </a:solidFill>
                <a:latin typeface="Calibri" pitchFamily="34" charset="0"/>
              </a:rPr>
              <a:t>Estuarine Circulation Modeling</a:t>
            </a:r>
            <a:endParaRPr lang="en-US" sz="38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pic>
        <p:nvPicPr>
          <p:cNvPr id="6" name="Content Placeholder 3" descr="XZ_Model_average.eps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4" r="5294" b="4720"/>
          <a:stretch/>
        </p:blipFill>
        <p:spPr>
          <a:xfrm>
            <a:off x="667492" y="3204950"/>
            <a:ext cx="3824229" cy="3043450"/>
          </a:xfrm>
        </p:spPr>
      </p:pic>
      <p:pic>
        <p:nvPicPr>
          <p:cNvPr id="7" name="Content Placeholder 3" descr="XZ_Model_differences.ep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1" r="6699" b="3909"/>
          <a:stretch/>
        </p:blipFill>
        <p:spPr bwMode="auto">
          <a:xfrm>
            <a:off x="4753989" y="3204950"/>
            <a:ext cx="3742596" cy="30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3" descr="XZ_Model_Domain_Figure.eps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0" t="2681" r="6230" b="35274"/>
          <a:stretch/>
        </p:blipFill>
        <p:spPr bwMode="auto">
          <a:xfrm>
            <a:off x="228600" y="1358290"/>
            <a:ext cx="2971800" cy="1532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445330" y="1407960"/>
            <a:ext cx="228600" cy="152400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45330" y="2093760"/>
            <a:ext cx="2743200" cy="762000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stCxn id="9" idx="1"/>
          </p:cNvCxnSpPr>
          <p:nvPr/>
        </p:nvCxnSpPr>
        <p:spPr>
          <a:xfrm>
            <a:off x="445330" y="1484160"/>
            <a:ext cx="0" cy="609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9" idx="3"/>
          </p:cNvCxnSpPr>
          <p:nvPr/>
        </p:nvCxnSpPr>
        <p:spPr>
          <a:xfrm>
            <a:off x="673930" y="1484160"/>
            <a:ext cx="2514600" cy="609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81000" y="2835618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Average Condition without Turbines</a:t>
            </a:r>
            <a:endParaRPr lang="en-US" dirty="0"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86585" y="2835618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Changes due to Turbines</a:t>
            </a:r>
            <a:endParaRPr lang="en-US" dirty="0"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57600" y="1151408"/>
            <a:ext cx="5486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§"/>
            </a:pPr>
            <a:r>
              <a:rPr lang="en-US" dirty="0" smtClean="0">
                <a:latin typeface="+mj-lt"/>
              </a:rPr>
              <a:t>Idealized, high-resolution model of an estuary-fjord-ocean system is used to study effect of turbine array placement over the fjord sill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en-US" dirty="0" smtClean="0">
                <a:latin typeface="+mj-lt"/>
              </a:rPr>
              <a:t>Turbine array enhances turbulent mixing over the sill, leading to local </a:t>
            </a:r>
            <a:r>
              <a:rPr lang="en-US" i="1" dirty="0" smtClean="0">
                <a:latin typeface="+mj-lt"/>
              </a:rPr>
              <a:t>enhancement</a:t>
            </a:r>
            <a:r>
              <a:rPr lang="en-US" dirty="0" smtClean="0">
                <a:latin typeface="+mj-lt"/>
              </a:rPr>
              <a:t> of exchange circulation </a:t>
            </a:r>
            <a:endParaRPr lang="en-US" dirty="0">
              <a:latin typeface="+mj-lt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4267200" y="4267200"/>
            <a:ext cx="838200" cy="381000"/>
          </a:xfrm>
          <a:prstGeom prst="rightArrow">
            <a:avLst/>
          </a:prstGeom>
          <a:solidFill>
            <a:srgbClr val="FF8989"/>
          </a:solidFill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949564" y="738260"/>
            <a:ext cx="7127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</a:rPr>
              <a:t>Mitsuhiro </a:t>
            </a:r>
            <a:r>
              <a:rPr lang="en-US" sz="2400" dirty="0" err="1" smtClean="0">
                <a:latin typeface="+mj-lt"/>
              </a:rPr>
              <a:t>Kawase</a:t>
            </a:r>
            <a:r>
              <a:rPr lang="en-US" sz="2400" dirty="0" smtClean="0">
                <a:latin typeface="+mj-lt"/>
              </a:rPr>
              <a:t> and </a:t>
            </a:r>
            <a:r>
              <a:rPr lang="en-US" sz="2400" smtClean="0">
                <a:latin typeface="+mj-lt"/>
              </a:rPr>
              <a:t>Kristina Huynh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037108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4724400" y="3888181"/>
            <a:ext cx="4267200" cy="2514600"/>
          </a:xfrm>
          <a:prstGeom prst="rect">
            <a:avLst/>
          </a:prstGeom>
        </p:spPr>
        <p:txBody>
          <a:bodyPr/>
          <a:lstStyle/>
          <a:p>
            <a:pPr marL="342900" indent="-342900" algn="l">
              <a:spcBef>
                <a:spcPct val="20000"/>
              </a:spcBef>
              <a:buSzPct val="100000"/>
              <a:defRPr/>
            </a:pPr>
            <a:endParaRPr lang="en-US" sz="2000" kern="0" dirty="0">
              <a:latin typeface="Calibri"/>
              <a:ea typeface="ＭＳ Ｐゴシック" pitchFamily="-112" charset="-128"/>
              <a:cs typeface="Calibri"/>
            </a:endParaRPr>
          </a:p>
          <a:p>
            <a:pPr marL="342900" indent="-342900" algn="l">
              <a:spcBef>
                <a:spcPct val="20000"/>
              </a:spcBef>
              <a:buSzPct val="100000"/>
              <a:buFontTx/>
              <a:buChar char="•"/>
              <a:defRPr/>
            </a:pPr>
            <a:r>
              <a:rPr lang="en-US" sz="2400" b="1" kern="0" dirty="0">
                <a:latin typeface="Calibri"/>
                <a:ea typeface="+mn-ea"/>
                <a:cs typeface="Calibri"/>
              </a:rPr>
              <a:t>Far-field (Estuary-wide)</a:t>
            </a:r>
          </a:p>
          <a:p>
            <a:pPr marL="742950" lvl="1" indent="-285750" algn="l">
              <a:spcBef>
                <a:spcPct val="20000"/>
              </a:spcBef>
              <a:buSzPct val="100000"/>
              <a:buFontTx/>
              <a:buChar char="–"/>
              <a:defRPr/>
            </a:pPr>
            <a:r>
              <a:rPr lang="en-US" sz="2000" kern="0" dirty="0">
                <a:latin typeface="Calibri"/>
                <a:ea typeface="ＭＳ Ｐゴシック" pitchFamily="-112" charset="-128"/>
                <a:cs typeface="Calibri"/>
              </a:rPr>
              <a:t>Changes in the tidal range</a:t>
            </a:r>
          </a:p>
          <a:p>
            <a:pPr marL="742950" lvl="1" indent="-285750" algn="l">
              <a:spcBef>
                <a:spcPct val="20000"/>
              </a:spcBef>
              <a:buSzPct val="100000"/>
              <a:buFontTx/>
              <a:buChar char="–"/>
              <a:defRPr/>
            </a:pPr>
            <a:r>
              <a:rPr lang="en-US" sz="2000" kern="0" dirty="0">
                <a:latin typeface="Calibri"/>
                <a:ea typeface="ＭＳ Ｐゴシック" pitchFamily="-112" charset="-128"/>
                <a:cs typeface="Calibri"/>
              </a:rPr>
              <a:t>Changes in tidal currents</a:t>
            </a:r>
          </a:p>
        </p:txBody>
      </p:sp>
      <p:pic>
        <p:nvPicPr>
          <p:cNvPr id="54277" name="Picture 7" descr="Puget Sound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641640"/>
            <a:ext cx="414655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53680"/>
            <a:ext cx="6248400" cy="1905000"/>
          </a:xfrm>
        </p:spPr>
        <p:txBody>
          <a:bodyPr/>
          <a:lstStyle/>
          <a:p>
            <a:pPr>
              <a:defRPr/>
            </a:pPr>
            <a:r>
              <a:rPr lang="en-US" sz="2400" b="1" dirty="0" smtClean="0">
                <a:latin typeface="Calibri"/>
                <a:ea typeface="+mn-ea"/>
                <a:cs typeface="Calibri"/>
              </a:rPr>
              <a:t>Near-field (Vicinity of the Device)</a:t>
            </a:r>
          </a:p>
          <a:p>
            <a:pPr lvl="1">
              <a:defRPr/>
            </a:pPr>
            <a:r>
              <a:rPr lang="en-US" sz="2000" dirty="0" smtClean="0">
                <a:latin typeface="Calibri"/>
                <a:cs typeface="Calibri"/>
              </a:rPr>
              <a:t>Flow redirection</a:t>
            </a:r>
          </a:p>
          <a:p>
            <a:pPr lvl="1">
              <a:defRPr/>
            </a:pPr>
            <a:r>
              <a:rPr lang="en-US" sz="2000" dirty="0" smtClean="0">
                <a:latin typeface="Calibri"/>
                <a:cs typeface="Calibri"/>
              </a:rPr>
              <a:t>Interaction with marine life</a:t>
            </a:r>
          </a:p>
          <a:p>
            <a:pPr lvl="1">
              <a:defRPr/>
            </a:pPr>
            <a:r>
              <a:rPr lang="en-US" sz="2000" dirty="0" smtClean="0">
                <a:latin typeface="Calibri"/>
                <a:cs typeface="Calibri"/>
              </a:rPr>
              <a:t>Impact on bottom sediments and benthos</a:t>
            </a:r>
          </a:p>
        </p:txBody>
      </p:sp>
      <p:pic>
        <p:nvPicPr>
          <p:cNvPr id="54275" name="Picture 4" descr="leptaste_hex58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721723"/>
            <a:ext cx="1727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8" name="Picture 8" descr="sockeye-salmo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273923"/>
            <a:ext cx="210026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9" name="Picture 3" descr="orca3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045323"/>
            <a:ext cx="138112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80" name="TextBox 9"/>
          <p:cNvSpPr txBox="1">
            <a:spLocks noChangeArrowheads="1"/>
          </p:cNvSpPr>
          <p:nvPr/>
        </p:nvSpPr>
        <p:spPr bwMode="auto">
          <a:xfrm>
            <a:off x="0" y="304800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en-US" sz="2800" b="1" dirty="0">
                <a:solidFill>
                  <a:schemeClr val="accent1"/>
                </a:solidFill>
                <a:latin typeface="Calibri" charset="0"/>
                <a:cs typeface="Calibri" charset="0"/>
              </a:rPr>
              <a:t>Environmental Effects of Tidal Energy Extraction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3" descr="nearshorerestor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13" y="1579563"/>
            <a:ext cx="3889375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4686300" y="1739900"/>
            <a:ext cx="3860800" cy="117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lvl1pPr marL="171450" indent="-171450"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ts val="1000"/>
              </a:spcBef>
              <a:buFontTx/>
              <a:buChar char="•"/>
            </a:pPr>
            <a:r>
              <a:rPr lang="en-US" sz="2000" b="1" dirty="0">
                <a:solidFill>
                  <a:srgbClr val="CC3300"/>
                </a:solidFill>
                <a:latin typeface="Arial" charset="0"/>
              </a:rPr>
              <a:t>Reduction in tidal range</a:t>
            </a:r>
            <a:r>
              <a:rPr lang="en-US" sz="2000" b="1" dirty="0">
                <a:latin typeface="Arial" charset="0"/>
              </a:rPr>
              <a:t> </a:t>
            </a:r>
            <a:r>
              <a:rPr lang="en-US" sz="1800" dirty="0">
                <a:latin typeface="Arial" charset="0"/>
              </a:rPr>
              <a:t>can permanently expose/submerge tidal flats, altering </a:t>
            </a:r>
            <a:r>
              <a:rPr lang="en-US" sz="1800" dirty="0" err="1">
                <a:latin typeface="Arial" charset="0"/>
              </a:rPr>
              <a:t>nearshore</a:t>
            </a:r>
            <a:r>
              <a:rPr lang="en-US" sz="1800" dirty="0">
                <a:latin typeface="Arial" charset="0"/>
              </a:rPr>
              <a:t> habitats</a:t>
            </a:r>
          </a:p>
          <a:p>
            <a:pPr>
              <a:spcBef>
                <a:spcPts val="1000"/>
              </a:spcBef>
              <a:buFontTx/>
              <a:buChar char="•"/>
            </a:pPr>
            <a:endParaRPr lang="en-US" b="1" dirty="0">
              <a:latin typeface="Times New Roman" charset="0"/>
            </a:endParaRP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584200" y="4152900"/>
            <a:ext cx="3860800" cy="175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lvl1pPr marL="171450" indent="-171450"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ts val="1000"/>
              </a:spcBef>
              <a:buFontTx/>
              <a:buChar char="•"/>
            </a:pPr>
            <a:r>
              <a:rPr lang="en-US" sz="2000" b="1" dirty="0">
                <a:solidFill>
                  <a:srgbClr val="CC3300"/>
                </a:solidFill>
                <a:latin typeface="Arial" charset="0"/>
              </a:rPr>
              <a:t>Reduction in kinetic energy of flow and mixing</a:t>
            </a:r>
            <a:r>
              <a:rPr lang="en-US" sz="1400" b="1" dirty="0">
                <a:latin typeface="Arial" charset="0"/>
              </a:rPr>
              <a:t> </a:t>
            </a:r>
            <a:r>
              <a:rPr lang="en-US" sz="1800" dirty="0">
                <a:latin typeface="Arial" charset="0"/>
              </a:rPr>
              <a:t>can slow down flushing of basins, affecting oxygen levels, water quality and pollutant dispersal</a:t>
            </a:r>
          </a:p>
          <a:p>
            <a:pPr>
              <a:spcBef>
                <a:spcPts val="1000"/>
              </a:spcBef>
              <a:buFontTx/>
              <a:buChar char="•"/>
            </a:pPr>
            <a:endParaRPr lang="en-US" b="1" dirty="0">
              <a:latin typeface="Times New Roman" charset="0"/>
            </a:endParaRPr>
          </a:p>
        </p:txBody>
      </p:sp>
      <p:sp>
        <p:nvSpPr>
          <p:cNvPr id="55301" name="Text Box 6"/>
          <p:cNvSpPr txBox="1">
            <a:spLocks noChangeArrowheads="1"/>
          </p:cNvSpPr>
          <p:nvPr/>
        </p:nvSpPr>
        <p:spPr bwMode="auto">
          <a:xfrm>
            <a:off x="2032000" y="3606800"/>
            <a:ext cx="25019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i="1" dirty="0" err="1">
                <a:latin typeface="Calibri" charset="0"/>
              </a:rPr>
              <a:t>www.prism.washington.edu</a:t>
            </a:r>
            <a:endParaRPr lang="en-US" i="1" dirty="0">
              <a:latin typeface="Calibri" charset="0"/>
            </a:endParaRPr>
          </a:p>
        </p:txBody>
      </p:sp>
      <p:pic>
        <p:nvPicPr>
          <p:cNvPr id="55302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350" y="3333750"/>
            <a:ext cx="290830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3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203700"/>
            <a:ext cx="2667000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4" name="Text Box 9"/>
          <p:cNvSpPr txBox="1">
            <a:spLocks noChangeArrowheads="1"/>
          </p:cNvSpPr>
          <p:nvPr/>
        </p:nvSpPr>
        <p:spPr bwMode="auto">
          <a:xfrm>
            <a:off x="4775200" y="6096000"/>
            <a:ext cx="28448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i="1" dirty="0">
                <a:latin typeface="Calibri" charset="0"/>
              </a:rPr>
              <a:t>Hood Canal Salmon Enhancement Group</a:t>
            </a:r>
          </a:p>
        </p:txBody>
      </p:sp>
      <p:sp>
        <p:nvSpPr>
          <p:cNvPr id="55305" name="TextBox 9"/>
          <p:cNvSpPr txBox="1">
            <a:spLocks noChangeArrowheads="1"/>
          </p:cNvSpPr>
          <p:nvPr/>
        </p:nvSpPr>
        <p:spPr bwMode="auto">
          <a:xfrm>
            <a:off x="0" y="533400"/>
            <a:ext cx="9144000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en-US" sz="3200" b="1" dirty="0">
                <a:solidFill>
                  <a:srgbClr val="0F6FC6"/>
                </a:solidFill>
                <a:latin typeface="Calibri" charset="0"/>
                <a:cs typeface="Calibri" charset="0"/>
              </a:rPr>
              <a:t>Far-field Effects of Tidal Power Extraction Devices</a:t>
            </a:r>
          </a:p>
          <a:p>
            <a:pPr algn="ctr"/>
            <a:endParaRPr lang="en-US" sz="1400" dirty="0">
              <a:solidFill>
                <a:srgbClr val="009DD9"/>
              </a:solidFill>
              <a:ea typeface="Calibri" charset="0"/>
              <a:cs typeface="Calibri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407200" y="164796"/>
            <a:ext cx="8229600" cy="1143000"/>
          </a:xfrm>
        </p:spPr>
        <p:txBody>
          <a:bodyPr anchor="ctr"/>
          <a:lstStyle/>
          <a:p>
            <a:pPr algn="ctr"/>
            <a:r>
              <a:rPr lang="en-US" sz="2800" b="1" dirty="0" smtClean="0"/>
              <a:t>Effect of Energy Extraction on Tidal Range in Estuary</a:t>
            </a:r>
          </a:p>
        </p:txBody>
      </p:sp>
      <p:pic>
        <p:nvPicPr>
          <p:cNvPr id="16386" name="Content Placeholder 1" descr="Extracted_Energy_Tidal_Range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667" r="-17667"/>
          <a:stretch>
            <a:fillRect/>
          </a:stretch>
        </p:blipFill>
        <p:spPr>
          <a:xfrm>
            <a:off x="147200" y="1395109"/>
            <a:ext cx="8229600" cy="4389437"/>
          </a:xfrm>
        </p:spPr>
      </p:pic>
      <p:grpSp>
        <p:nvGrpSpPr>
          <p:cNvPr id="8" name="Group 7"/>
          <p:cNvGrpSpPr/>
          <p:nvPr/>
        </p:nvGrpSpPr>
        <p:grpSpPr>
          <a:xfrm>
            <a:off x="2952570" y="2123636"/>
            <a:ext cx="2067340" cy="403198"/>
            <a:chOff x="3172570" y="2663690"/>
            <a:chExt cx="2067340" cy="403198"/>
          </a:xfrm>
        </p:grpSpPr>
        <p:cxnSp>
          <p:nvCxnSpPr>
            <p:cNvPr id="3" name="Straight Arrow Connector 2"/>
            <p:cNvCxnSpPr/>
            <p:nvPr/>
          </p:nvCxnSpPr>
          <p:spPr>
            <a:xfrm>
              <a:off x="3241353" y="2663690"/>
              <a:ext cx="1685677" cy="15902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Box 3"/>
            <p:cNvSpPr txBox="1"/>
            <p:nvPr/>
          </p:nvSpPr>
          <p:spPr>
            <a:xfrm>
              <a:off x="3172570" y="2759111"/>
              <a:ext cx="20673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+mj-lt"/>
                </a:rPr>
                <a:t>Capacity build-up</a:t>
              </a:r>
              <a:endParaRPr lang="en-US" sz="1400" dirty="0">
                <a:latin typeface="+mj-lt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062730" y="2333190"/>
            <a:ext cx="2049875" cy="870379"/>
            <a:chOff x="4382730" y="2873244"/>
            <a:chExt cx="2049875" cy="870379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5470497" y="2873244"/>
              <a:ext cx="962108" cy="37884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4382730" y="3004959"/>
              <a:ext cx="1979875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+mj-lt"/>
                </a:rPr>
                <a:t>As resistance increases in channel, energy starts to reflect back</a:t>
              </a:r>
              <a:endParaRPr lang="en-US" sz="1400" dirty="0">
                <a:latin typeface="+mj-lt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972570" y="3559247"/>
            <a:ext cx="2687541" cy="878216"/>
            <a:chOff x="3172570" y="4099301"/>
            <a:chExt cx="2687541" cy="878216"/>
          </a:xfrm>
        </p:grpSpPr>
        <p:cxnSp>
          <p:nvCxnSpPr>
            <p:cNvPr id="15" name="Straight Arrow Connector 14"/>
            <p:cNvCxnSpPr/>
            <p:nvPr/>
          </p:nvCxnSpPr>
          <p:spPr>
            <a:xfrm flipH="1">
              <a:off x="4556097" y="4468633"/>
              <a:ext cx="1304014" cy="50888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3172570" y="4099301"/>
              <a:ext cx="258032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+mj-lt"/>
                </a:rPr>
                <a:t>Further increase in capacity results in energy reflection rather than extraction</a:t>
              </a:r>
              <a:endParaRPr lang="en-US" sz="1400" dirty="0">
                <a:latin typeface="+mj-lt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651983" y="2123636"/>
            <a:ext cx="1228125" cy="1036429"/>
            <a:chOff x="2941983" y="2663690"/>
            <a:chExt cx="1228125" cy="1036429"/>
          </a:xfrm>
        </p:grpSpPr>
        <p:cxnSp>
          <p:nvCxnSpPr>
            <p:cNvPr id="13" name="Straight Arrow Connector 12"/>
            <p:cNvCxnSpPr/>
            <p:nvPr/>
          </p:nvCxnSpPr>
          <p:spPr>
            <a:xfrm>
              <a:off x="2941983" y="2663690"/>
              <a:ext cx="0" cy="1005436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TextBox 1"/>
            <p:cNvSpPr txBox="1"/>
            <p:nvPr/>
          </p:nvSpPr>
          <p:spPr>
            <a:xfrm>
              <a:off x="2950083" y="3176899"/>
              <a:ext cx="12200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latin typeface="+mj-lt"/>
                </a:rPr>
                <a:t>~37% range reduction</a:t>
              </a:r>
              <a:endParaRPr lang="en-US" sz="1400" b="1" dirty="0">
                <a:latin typeface="+mj-lt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570191" y="1898181"/>
            <a:ext cx="1796612" cy="1305388"/>
            <a:chOff x="6570191" y="1898181"/>
            <a:chExt cx="1796612" cy="1305388"/>
          </a:xfrm>
        </p:grpSpPr>
        <p:sp>
          <p:nvSpPr>
            <p:cNvPr id="5" name="TextBox 4"/>
            <p:cNvSpPr txBox="1"/>
            <p:nvPr/>
          </p:nvSpPr>
          <p:spPr>
            <a:xfrm>
              <a:off x="6570191" y="1898181"/>
              <a:ext cx="1796612" cy="738664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latin typeface="+mj-lt"/>
                </a:rPr>
                <a:t>~1GW </a:t>
              </a:r>
              <a:r>
                <a:rPr lang="en-US" sz="1400" dirty="0" smtClean="0">
                  <a:latin typeface="+mj-lt"/>
                </a:rPr>
                <a:t>for Puget Sound (</a:t>
              </a:r>
              <a:r>
                <a:rPr lang="en-US" sz="1400" dirty="0" err="1" smtClean="0">
                  <a:latin typeface="+mj-lt"/>
                </a:rPr>
                <a:t>Polagye</a:t>
              </a:r>
              <a:r>
                <a:rPr lang="en-US" sz="1400" dirty="0" smtClean="0">
                  <a:latin typeface="+mj-lt"/>
                </a:rPr>
                <a:t>, </a:t>
              </a:r>
              <a:r>
                <a:rPr lang="en-US" sz="1400" dirty="0" err="1" smtClean="0">
                  <a:latin typeface="+mj-lt"/>
                </a:rPr>
                <a:t>pers.comm</a:t>
              </a:r>
              <a:r>
                <a:rPr lang="en-US" sz="1400" dirty="0" smtClean="0">
                  <a:latin typeface="+mj-lt"/>
                </a:rPr>
                <a:t>.)</a:t>
              </a:r>
              <a:endParaRPr lang="en-US" sz="1400" dirty="0">
                <a:latin typeface="+mj-lt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flipH="1">
              <a:off x="6890188" y="2636845"/>
              <a:ext cx="560016" cy="566724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/>
          <p:nvPr/>
        </p:nvSpPr>
        <p:spPr>
          <a:xfrm>
            <a:off x="407200" y="5710417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>
                <a:latin typeface="+mj-lt"/>
              </a:rPr>
              <a:t>Garrett and Cummins, 2005; </a:t>
            </a:r>
            <a:r>
              <a:rPr lang="en-US" sz="1200" i="1" dirty="0" err="1" smtClean="0">
                <a:latin typeface="+mj-lt"/>
              </a:rPr>
              <a:t>Bryden</a:t>
            </a:r>
            <a:r>
              <a:rPr lang="en-US" sz="1200" i="1" dirty="0" smtClean="0">
                <a:latin typeface="+mj-lt"/>
              </a:rPr>
              <a:t> and Couch, 2006; Sutherland et al., 2007; </a:t>
            </a:r>
            <a:r>
              <a:rPr lang="en-US" sz="1200" i="1" dirty="0" err="1" smtClean="0">
                <a:latin typeface="+mj-lt"/>
              </a:rPr>
              <a:t>Blanchfield</a:t>
            </a:r>
            <a:r>
              <a:rPr lang="en-US" sz="1200" i="1" dirty="0" smtClean="0">
                <a:latin typeface="+mj-lt"/>
              </a:rPr>
              <a:t> et al., 2008; </a:t>
            </a:r>
            <a:r>
              <a:rPr lang="en-US" sz="1200" i="1" dirty="0" err="1" smtClean="0">
                <a:latin typeface="+mj-lt"/>
              </a:rPr>
              <a:t>Polagye</a:t>
            </a:r>
            <a:r>
              <a:rPr lang="en-US" sz="1200" i="1" dirty="0" smtClean="0">
                <a:latin typeface="+mj-lt"/>
              </a:rPr>
              <a:t> et al., 2008, 2009; Draper et al., 2010; </a:t>
            </a:r>
            <a:r>
              <a:rPr lang="en-US" sz="1200" i="1" dirty="0" err="1" smtClean="0">
                <a:latin typeface="+mj-lt"/>
              </a:rPr>
              <a:t>Polagye</a:t>
            </a:r>
            <a:r>
              <a:rPr lang="en-US" sz="1200" i="1" dirty="0" smtClean="0">
                <a:latin typeface="+mj-lt"/>
              </a:rPr>
              <a:t> and </a:t>
            </a:r>
            <a:r>
              <a:rPr lang="en-US" sz="1200" i="1" dirty="0" err="1" smtClean="0">
                <a:latin typeface="+mj-lt"/>
              </a:rPr>
              <a:t>Malte</a:t>
            </a:r>
            <a:r>
              <a:rPr lang="en-US" sz="1200" i="1" dirty="0" smtClean="0">
                <a:latin typeface="+mj-lt"/>
              </a:rPr>
              <a:t>, 2011</a:t>
            </a:r>
            <a:endParaRPr lang="en-US" sz="1200" i="1" dirty="0">
              <a:latin typeface="+mj-lt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2558373" y="3237421"/>
            <a:ext cx="4222142" cy="307777"/>
            <a:chOff x="2558373" y="3237421"/>
            <a:chExt cx="4222142" cy="307777"/>
          </a:xfrm>
        </p:grpSpPr>
        <p:cxnSp>
          <p:nvCxnSpPr>
            <p:cNvPr id="9" name="Straight Arrow Connector 8"/>
            <p:cNvCxnSpPr/>
            <p:nvPr/>
          </p:nvCxnSpPr>
          <p:spPr>
            <a:xfrm flipH="1">
              <a:off x="2558373" y="3237421"/>
              <a:ext cx="422214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2820077" y="3237421"/>
              <a:ext cx="37501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i="1" dirty="0" smtClean="0">
                  <a:latin typeface="+mj-lt"/>
                </a:rPr>
                <a:t>Maximum Energy Extraction (physical limit)</a:t>
              </a:r>
              <a:endParaRPr lang="en-US" sz="1400" i="1" dirty="0">
                <a:latin typeface="+mj-lt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 descr="Puget S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75" y="1166813"/>
            <a:ext cx="1603375" cy="274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4555434" y="2192545"/>
            <a:ext cx="14881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i="1" dirty="0" smtClean="0">
                <a:solidFill>
                  <a:schemeClr val="bg1"/>
                </a:solidFill>
                <a:latin typeface="+mj-lt"/>
              </a:rPr>
              <a:t>Data: Finlayson, 2005</a:t>
            </a:r>
            <a:endParaRPr lang="en-US" sz="1000" i="1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941638" y="1932834"/>
            <a:ext cx="5821362" cy="4059129"/>
            <a:chOff x="2941638" y="1932834"/>
            <a:chExt cx="5821362" cy="4059129"/>
          </a:xfrm>
        </p:grpSpPr>
        <p:pic>
          <p:nvPicPr>
            <p:cNvPr id="3" name="Picture 2" descr="Nisqually_Max_Extractio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1638" y="1932834"/>
              <a:ext cx="3421965" cy="4059129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6363603" y="2109760"/>
              <a:ext cx="239939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+mj-lt"/>
                </a:rPr>
                <a:t>37%</a:t>
              </a:r>
              <a:r>
                <a:rPr lang="en-US" dirty="0" smtClean="0">
                  <a:latin typeface="+mj-lt"/>
                </a:rPr>
                <a:t> reduction in tidal range would result in loss of </a:t>
              </a:r>
              <a:r>
                <a:rPr lang="en-US" b="1" dirty="0" smtClean="0">
                  <a:latin typeface="+mj-lt"/>
                </a:rPr>
                <a:t>24%</a:t>
              </a:r>
              <a:r>
                <a:rPr lang="en-US" dirty="0" smtClean="0">
                  <a:latin typeface="+mj-lt"/>
                </a:rPr>
                <a:t> of the intertidal area.</a:t>
              </a:r>
              <a:endParaRPr lang="en-US" dirty="0">
                <a:latin typeface="+mj-lt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941638" y="1866773"/>
            <a:ext cx="5821362" cy="4204594"/>
            <a:chOff x="2941638" y="1866773"/>
            <a:chExt cx="5821362" cy="4204594"/>
          </a:xfrm>
        </p:grpSpPr>
        <p:pic>
          <p:nvPicPr>
            <p:cNvPr id="8" name="Picture 7" descr="Sandpiper_Jim_Culp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1638" y="1866773"/>
              <a:ext cx="1594824" cy="1056571"/>
            </a:xfrm>
            <a:prstGeom prst="rect">
              <a:avLst/>
            </a:prstGeom>
          </p:spPr>
        </p:pic>
        <p:pic>
          <p:nvPicPr>
            <p:cNvPr id="5" name="Picture 4" descr="Juvenile_Salmon_USFWS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2082" y="5096126"/>
              <a:ext cx="1552622" cy="975241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6363603" y="3338746"/>
              <a:ext cx="239939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+mj-lt"/>
                </a:rPr>
                <a:t>These form important habitats for protected and commercially important wildlife.</a:t>
              </a:r>
              <a:endParaRPr lang="en-US" dirty="0">
                <a:latin typeface="+mj-lt"/>
              </a:endParaRPr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3748758" y="2923344"/>
              <a:ext cx="635036" cy="415402"/>
            </a:xfrm>
            <a:prstGeom prst="line">
              <a:avLst/>
            </a:prstGeom>
            <a:ln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5" idx="0"/>
            </p:cNvCxnSpPr>
            <p:nvPr/>
          </p:nvCxnSpPr>
          <p:spPr>
            <a:xfrm flipH="1" flipV="1">
              <a:off x="4783252" y="4618940"/>
              <a:ext cx="1155141" cy="477186"/>
            </a:xfrm>
            <a:prstGeom prst="line">
              <a:avLst/>
            </a:prstGeom>
            <a:ln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411" name="Picture 5" descr="Nisqually_photo_Andy_Powell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962400"/>
            <a:ext cx="2719388" cy="202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ounded Rectangle 22"/>
          <p:cNvSpPr/>
          <p:nvPr/>
        </p:nvSpPr>
        <p:spPr>
          <a:xfrm>
            <a:off x="1812922" y="3682791"/>
            <a:ext cx="215092" cy="184666"/>
          </a:xfrm>
          <a:prstGeom prst="round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20016" y="5740416"/>
            <a:ext cx="11300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 smtClean="0">
                <a:solidFill>
                  <a:schemeClr val="bg1"/>
                </a:solidFill>
                <a:latin typeface="+mj-lt"/>
              </a:rPr>
              <a:t>Andy Powell</a:t>
            </a:r>
            <a:endParaRPr lang="en-US" sz="1000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891638" y="2707126"/>
            <a:ext cx="11300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 smtClean="0">
                <a:solidFill>
                  <a:schemeClr val="bg1"/>
                </a:solidFill>
                <a:latin typeface="+mj-lt"/>
              </a:rPr>
              <a:t>Jim Culp</a:t>
            </a:r>
            <a:endParaRPr lang="en-US" sz="1000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162081" y="5825146"/>
            <a:ext cx="17581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 smtClean="0">
                <a:solidFill>
                  <a:schemeClr val="bg1"/>
                </a:solidFill>
                <a:latin typeface="+mj-lt"/>
              </a:rPr>
              <a:t>US Fish and Wildlife Service</a:t>
            </a:r>
            <a:endParaRPr lang="en-US" sz="1000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79503"/>
            <a:ext cx="8305800" cy="449170"/>
          </a:xfrm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>
            <a:noAutofit/>
          </a:bodyPr>
          <a:lstStyle/>
          <a:p>
            <a:pPr algn="ctr">
              <a:defRPr/>
            </a:pPr>
            <a:r>
              <a:rPr lang="en-US" sz="2800" b="1" dirty="0" smtClean="0"/>
              <a:t>Impact of Tidal Range Reduction on Intertidal Zone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941638" y="1163638"/>
            <a:ext cx="5535612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  <a:ea typeface="ＭＳ Ｐゴシック" charset="0"/>
                <a:cs typeface="ＭＳ Ｐゴシック" charset="0"/>
              </a:rPr>
              <a:t>Hypothetical example: Nisqually National Wildlife Refuge, South Puget Sound, Washington</a:t>
            </a: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5048914" y="2438766"/>
            <a:ext cx="1314689" cy="8713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4783252" y="2438766"/>
            <a:ext cx="1580351" cy="21801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79503"/>
            <a:ext cx="8305800" cy="449170"/>
          </a:xfrm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>
            <a:noAutofit/>
          </a:bodyPr>
          <a:lstStyle/>
          <a:p>
            <a:pPr algn="ctr">
              <a:defRPr/>
            </a:pPr>
            <a:r>
              <a:rPr lang="en-US" sz="2800" b="1" dirty="0" smtClean="0"/>
              <a:t>Impact of Tidal Range Reduction on Intertidal Zone</a:t>
            </a:r>
            <a:endParaRPr lang="en-US" sz="2800" b="1" dirty="0"/>
          </a:p>
        </p:txBody>
      </p:sp>
      <p:pic>
        <p:nvPicPr>
          <p:cNvPr id="18434" name="Picture 5" descr="Puget S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75" y="1166813"/>
            <a:ext cx="1603375" cy="274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941638" y="1163638"/>
            <a:ext cx="5535612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smtClean="0">
                <a:latin typeface="+mj-lt"/>
                <a:ea typeface="ＭＳ Ｐゴシック" charset="0"/>
                <a:cs typeface="ＭＳ Ｐゴシック" charset="0"/>
              </a:rPr>
              <a:t>Suppose the mandate was to limit reduction in intertidal area to less than </a:t>
            </a:r>
            <a:r>
              <a:rPr lang="en-US" b="1" dirty="0" smtClean="0">
                <a:latin typeface="+mj-lt"/>
                <a:ea typeface="ＭＳ Ｐゴシック" charset="0"/>
                <a:cs typeface="ＭＳ Ｐゴシック" charset="0"/>
              </a:rPr>
              <a:t>10%</a:t>
            </a:r>
            <a:r>
              <a:rPr lang="en-US" dirty="0" smtClean="0">
                <a:latin typeface="+mj-lt"/>
                <a:ea typeface="ＭＳ Ｐゴシック" charset="0"/>
                <a:cs typeface="ＭＳ Ｐゴシック" charset="0"/>
              </a:rPr>
              <a:t> reduction.</a:t>
            </a:r>
            <a:endParaRPr lang="en-US" dirty="0">
              <a:latin typeface="+mj-lt"/>
              <a:ea typeface="ＭＳ Ｐゴシック" charset="0"/>
              <a:cs typeface="ＭＳ Ｐゴシック" charset="0"/>
            </a:endParaRPr>
          </a:p>
        </p:txBody>
      </p:sp>
      <p:pic>
        <p:nvPicPr>
          <p:cNvPr id="18437" name="Picture 1" descr="Extraction_figure_small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413" y="3524250"/>
            <a:ext cx="2971800" cy="24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Nisqually_tenpercent_reduct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718" y="2080151"/>
            <a:ext cx="2889695" cy="34277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67413" y="2080151"/>
            <a:ext cx="30428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>
                <a:latin typeface="+mj-lt"/>
                <a:sym typeface="Wingdings"/>
              </a:rPr>
              <a:t> </a:t>
            </a:r>
            <a:r>
              <a:rPr lang="en-US" dirty="0" smtClean="0">
                <a:latin typeface="+mj-lt"/>
                <a:sym typeface="Wingdings"/>
              </a:rPr>
              <a:t>Corresponds to </a:t>
            </a:r>
            <a:r>
              <a:rPr lang="en-US" b="1" dirty="0" smtClean="0">
                <a:latin typeface="+mj-lt"/>
                <a:sym typeface="Wingdings"/>
              </a:rPr>
              <a:t>14%</a:t>
            </a:r>
            <a:r>
              <a:rPr lang="en-US" dirty="0" smtClean="0">
                <a:latin typeface="+mj-lt"/>
                <a:sym typeface="Wingdings"/>
              </a:rPr>
              <a:t> reduction in tidal range</a:t>
            </a:r>
            <a:r>
              <a:rPr lang="en-US" sz="1600" dirty="0" smtClean="0">
                <a:latin typeface="+mj-lt"/>
                <a:sym typeface="Wingdings"/>
              </a:rPr>
              <a:t>.</a:t>
            </a:r>
            <a:endParaRPr lang="en-US" sz="1600" dirty="0">
              <a:latin typeface="+mj-lt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812922" y="3682791"/>
            <a:ext cx="215092" cy="184666"/>
          </a:xfrm>
          <a:prstGeom prst="round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435" name="Picture 5" descr="Nisqually_photo_Andy_Powell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962400"/>
            <a:ext cx="2719388" cy="202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6043079" y="3159624"/>
            <a:ext cx="2792986" cy="995126"/>
            <a:chOff x="6043079" y="3159624"/>
            <a:chExt cx="2792986" cy="995126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6043080" y="4127346"/>
              <a:ext cx="1700257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V="1">
              <a:off x="7835519" y="3605027"/>
              <a:ext cx="0" cy="52231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6043079" y="3846973"/>
              <a:ext cx="61455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+mj-lt"/>
                </a:rPr>
                <a:t>14%</a:t>
              </a:r>
              <a:endParaRPr lang="en-US" sz="1400" dirty="0">
                <a:latin typeface="+mj-lt"/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>
              <a:off x="6043080" y="3867457"/>
              <a:ext cx="0" cy="259889"/>
            </a:xfrm>
            <a:prstGeom prst="straightConnector1">
              <a:avLst/>
            </a:prstGeom>
            <a:ln>
              <a:solidFill>
                <a:srgbClr val="FF000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6193498" y="3159624"/>
              <a:ext cx="264256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+mj-lt"/>
                </a:rPr>
                <a:t>74% of maximum, or </a:t>
              </a:r>
              <a:r>
                <a:rPr lang="en-US" sz="1600" b="1" dirty="0" smtClean="0">
                  <a:latin typeface="+mj-lt"/>
                </a:rPr>
                <a:t>735MW</a:t>
              </a:r>
              <a:endParaRPr lang="en-US" sz="1600" b="1" dirty="0">
                <a:latin typeface="+mj-lt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8011"/>
            <a:ext cx="8229600" cy="4389437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sz="2000" b="1" dirty="0" smtClean="0">
                <a:latin typeface="+mj-lt"/>
              </a:rPr>
              <a:t>Physical vs. Practical Resource Limit</a:t>
            </a:r>
          </a:p>
          <a:p>
            <a:pPr lvl="1">
              <a:lnSpc>
                <a:spcPct val="120000"/>
              </a:lnSpc>
            </a:pPr>
            <a:r>
              <a:rPr lang="en-US" sz="1800" b="1" dirty="0" smtClean="0">
                <a:latin typeface="+mj-lt"/>
              </a:rPr>
              <a:t>Scaling relationships between energy extraction and various tidal parameters are needed in order to bound practically extractable resource size:</a:t>
            </a:r>
          </a:p>
          <a:p>
            <a:pPr lvl="1">
              <a:lnSpc>
                <a:spcPct val="120000"/>
              </a:lnSpc>
            </a:pPr>
            <a:r>
              <a:rPr lang="en-US" sz="1800" b="1" dirty="0" smtClean="0">
                <a:latin typeface="+mj-lt"/>
              </a:rPr>
              <a:t>Tidal range, tidal currents, tidally generated turbulence etc....</a:t>
            </a:r>
            <a:br>
              <a:rPr lang="en-US" sz="1800" b="1" dirty="0" smtClean="0">
                <a:latin typeface="+mj-lt"/>
              </a:rPr>
            </a:br>
            <a:endParaRPr lang="en-US" sz="1800" b="1" dirty="0" smtClean="0">
              <a:latin typeface="+mj-lt"/>
            </a:endParaRPr>
          </a:p>
          <a:p>
            <a:pPr>
              <a:lnSpc>
                <a:spcPct val="120000"/>
              </a:lnSpc>
            </a:pPr>
            <a:r>
              <a:rPr lang="en-US" sz="2400" b="1" dirty="0" smtClean="0">
                <a:latin typeface="+mj-lt"/>
              </a:rPr>
              <a:t>Numerical simulation can give us means of </a:t>
            </a:r>
            <a:r>
              <a:rPr lang="en-US" sz="2400" b="1" dirty="0">
                <a:latin typeface="+mj-lt"/>
              </a:rPr>
              <a:t>establishing these relationships for each tidal </a:t>
            </a:r>
            <a:r>
              <a:rPr lang="en-US" sz="2400" b="1" dirty="0" smtClean="0">
                <a:latin typeface="+mj-lt"/>
              </a:rPr>
              <a:t>area</a:t>
            </a:r>
          </a:p>
          <a:p>
            <a:pPr lvl="1">
              <a:lnSpc>
                <a:spcPct val="120000"/>
              </a:lnSpc>
            </a:pPr>
            <a:r>
              <a:rPr lang="en-US" sz="1800" b="1" dirty="0" smtClean="0">
                <a:latin typeface="+mj-lt"/>
              </a:rPr>
              <a:t>Numerical hydrodynamic models of coastal and estuarine waters are implemented and run routinely.</a:t>
            </a:r>
          </a:p>
          <a:p>
            <a:pPr lvl="1">
              <a:lnSpc>
                <a:spcPct val="120000"/>
              </a:lnSpc>
            </a:pPr>
            <a:r>
              <a:rPr lang="en-US" sz="1800" b="1" dirty="0" smtClean="0">
                <a:latin typeface="+mj-lt"/>
              </a:rPr>
              <a:t>What are their capabilities and limitations for this kind of use?</a:t>
            </a:r>
            <a:endParaRPr lang="en-US" sz="1800" b="1" dirty="0">
              <a:latin typeface="+mj-l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79503"/>
            <a:ext cx="8305800" cy="449170"/>
          </a:xfrm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>
            <a:noAutofit/>
          </a:bodyPr>
          <a:lstStyle/>
          <a:p>
            <a:pPr algn="ctr">
              <a:defRPr/>
            </a:pPr>
            <a:r>
              <a:rPr lang="en-US" sz="2800" b="1" dirty="0" smtClean="0"/>
              <a:t>Environmental Limits on Extractable Tidal Energy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721012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231" y="2089755"/>
            <a:ext cx="3378360" cy="2027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4" descr="dissipation_larg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115" y="4320806"/>
            <a:ext cx="3292469" cy="1651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5602278" y="2488643"/>
            <a:ext cx="2861152" cy="2775190"/>
            <a:chOff x="4648200" y="1143000"/>
            <a:chExt cx="4495800" cy="4160838"/>
          </a:xfrm>
        </p:grpSpPr>
        <p:pic>
          <p:nvPicPr>
            <p:cNvPr id="6" name="Picture 3" descr="domainpic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4400" y="1143000"/>
              <a:ext cx="4419600" cy="4160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7" name="Straight Arrow Connector 12"/>
            <p:cNvCxnSpPr>
              <a:cxnSpLocks noChangeShapeType="1"/>
            </p:cNvCxnSpPr>
            <p:nvPr/>
          </p:nvCxnSpPr>
          <p:spPr bwMode="auto">
            <a:xfrm>
              <a:off x="5765800" y="1549400"/>
              <a:ext cx="419100" cy="190500"/>
            </a:xfrm>
            <a:prstGeom prst="straightConnector1">
              <a:avLst/>
            </a:prstGeom>
            <a:noFill/>
            <a:ln w="12700">
              <a:solidFill>
                <a:srgbClr val="FF0000"/>
              </a:solidFill>
              <a:round/>
              <a:headEnd type="arrow" w="med" len="med"/>
              <a:tailEnd type="arrow" w="med" len="med"/>
            </a:ln>
          </p:spPr>
        </p:cxnSp>
        <p:cxnSp>
          <p:nvCxnSpPr>
            <p:cNvPr id="8" name="Straight Arrow Connector 13"/>
            <p:cNvCxnSpPr>
              <a:cxnSpLocks noChangeShapeType="1"/>
            </p:cNvCxnSpPr>
            <p:nvPr/>
          </p:nvCxnSpPr>
          <p:spPr bwMode="auto">
            <a:xfrm>
              <a:off x="4648200" y="2667000"/>
              <a:ext cx="419100" cy="190500"/>
            </a:xfrm>
            <a:prstGeom prst="straightConnector1">
              <a:avLst/>
            </a:prstGeom>
            <a:noFill/>
            <a:ln w="12700">
              <a:solidFill>
                <a:srgbClr val="FF0000"/>
              </a:solidFill>
              <a:round/>
              <a:headEnd type="arrow" w="med" len="med"/>
              <a:tailEnd type="arrow" w="med" len="med"/>
            </a:ln>
          </p:spPr>
        </p:cxnSp>
        <p:cxnSp>
          <p:nvCxnSpPr>
            <p:cNvPr id="9" name="Straight Connector 17"/>
            <p:cNvCxnSpPr>
              <a:cxnSpLocks noChangeShapeType="1"/>
            </p:cNvCxnSpPr>
            <p:nvPr/>
          </p:nvCxnSpPr>
          <p:spPr bwMode="auto">
            <a:xfrm rot="5400000" flipH="1" flipV="1">
              <a:off x="5842000" y="1584325"/>
              <a:ext cx="269875" cy="130175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10" name="Straight Connector 19"/>
            <p:cNvCxnSpPr>
              <a:cxnSpLocks noChangeShapeType="1"/>
            </p:cNvCxnSpPr>
            <p:nvPr/>
          </p:nvCxnSpPr>
          <p:spPr bwMode="auto">
            <a:xfrm rot="5400000" flipH="1" flipV="1">
              <a:off x="4619625" y="2701925"/>
              <a:ext cx="374650" cy="17780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</p:cxnSp>
      </p:grpSp>
      <p:sp>
        <p:nvSpPr>
          <p:cNvPr id="4" name="TextBox 3"/>
          <p:cNvSpPr txBox="1"/>
          <p:nvPr/>
        </p:nvSpPr>
        <p:spPr>
          <a:xfrm>
            <a:off x="142874" y="1149203"/>
            <a:ext cx="4787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Tidal energy is globally harvested from gravity of sun and moon, and transported by wave process:</a:t>
            </a:r>
            <a:endParaRPr lang="en-US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30132" y="1149203"/>
            <a:ext cx="40538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Regional hydrodynamic models receive tides from boundary conditions, and are often heavily “tuned” to reproduce tides as observed.</a:t>
            </a:r>
            <a:endParaRPr lang="en-US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6245" y="5986025"/>
            <a:ext cx="1077158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latin typeface="+mj-lt"/>
              </a:rPr>
              <a:t>R. Ray, GSFC</a:t>
            </a:r>
            <a:endParaRPr lang="en-US" sz="1200" i="1" dirty="0"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15456" y="4870724"/>
            <a:ext cx="1768536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latin typeface="+mj-lt"/>
              </a:rPr>
              <a:t>Kawase and </a:t>
            </a:r>
            <a:r>
              <a:rPr lang="en-US" sz="1200" i="1" dirty="0" err="1" smtClean="0">
                <a:latin typeface="+mj-lt"/>
              </a:rPr>
              <a:t>Thyng</a:t>
            </a:r>
            <a:r>
              <a:rPr lang="en-US" sz="1200" i="1" dirty="0" smtClean="0">
                <a:latin typeface="+mj-lt"/>
              </a:rPr>
              <a:t>, 2010</a:t>
            </a:r>
            <a:endParaRPr lang="en-US" sz="1200" i="1" dirty="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30132" y="5263834"/>
            <a:ext cx="41301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j-lt"/>
              </a:rPr>
              <a:t>What are uncertainties associated with use in tidal energy applications?</a:t>
            </a:r>
            <a:endParaRPr lang="en-US" b="1" dirty="0">
              <a:latin typeface="+mj-lt"/>
            </a:endParaRPr>
          </a:p>
        </p:txBody>
      </p:sp>
      <p:sp>
        <p:nvSpPr>
          <p:cNvPr id="16" name="Title 3"/>
          <p:cNvSpPr txBox="1">
            <a:spLocks/>
          </p:cNvSpPr>
          <p:nvPr/>
        </p:nvSpPr>
        <p:spPr>
          <a:xfrm>
            <a:off x="457200" y="479503"/>
            <a:ext cx="8305800" cy="449170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MS PGothic" pitchFamily="34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ea typeface="MS PGothic" pitchFamily="34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ea typeface="MS PGothic" pitchFamily="34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ea typeface="MS PGothic" pitchFamily="34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ea typeface="MS PGothic" pitchFamily="34" charset="-128"/>
                <a:cs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en-US" sz="2800" b="1" dirty="0" smtClean="0"/>
              <a:t>Energetics of Tides: Global vs. Regional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unk_and_Wunsch_Schematic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0" y="0"/>
            <a:ext cx="739321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64234" y="246924"/>
            <a:ext cx="30337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Munk</a:t>
            </a:r>
            <a:r>
              <a:rPr lang="en-US" dirty="0" smtClean="0"/>
              <a:t> and </a:t>
            </a:r>
            <a:r>
              <a:rPr lang="en-US" dirty="0" err="1" smtClean="0"/>
              <a:t>Wunsch</a:t>
            </a:r>
            <a:r>
              <a:rPr lang="en-US" dirty="0" smtClean="0"/>
              <a:t> (1998) Global Ocean Energy Schematic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931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1940</TotalTime>
  <Words>952</Words>
  <Application>Microsoft Macintosh PowerPoint</Application>
  <PresentationFormat>On-screen Show (4:3)</PresentationFormat>
  <Paragraphs>113</Paragraphs>
  <Slides>19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Flow</vt:lpstr>
      <vt:lpstr>PowerPoint Presentation</vt:lpstr>
      <vt:lpstr>PowerPoint Presentation</vt:lpstr>
      <vt:lpstr>PowerPoint Presentation</vt:lpstr>
      <vt:lpstr>Effect of Energy Extraction on Tidal Range in Estuary</vt:lpstr>
      <vt:lpstr>Impact of Tidal Range Reduction on Intertidal Zone</vt:lpstr>
      <vt:lpstr>Impact of Tidal Range Reduction on Intertidal Zone</vt:lpstr>
      <vt:lpstr>Environmental Limits on Extractable Tidal Energy</vt:lpstr>
      <vt:lpstr>PowerPoint Presentation</vt:lpstr>
      <vt:lpstr>PowerPoint Presentation</vt:lpstr>
      <vt:lpstr>An idealized numerical model of an ocean-estuary tidal system</vt:lpstr>
      <vt:lpstr>PowerPoint Presentation</vt:lpstr>
      <vt:lpstr>Energy Extraction and Tidal Range: Global and Subdomain Models</vt:lpstr>
      <vt:lpstr>Effect of Localized Energy Extraction on Global Energy Flux </vt:lpstr>
      <vt:lpstr>Effect of Local Tide-generating Force</vt:lpstr>
      <vt:lpstr>Summary of Work So Far:</vt:lpstr>
      <vt:lpstr>Future Work</vt:lpstr>
      <vt:lpstr>PowerPoint Presentation</vt:lpstr>
      <vt:lpstr>PowerPoint Presentation</vt:lpstr>
      <vt:lpstr>PowerPoint Presentation</vt:lpstr>
    </vt:vector>
  </TitlesOfParts>
  <Company>University of Washington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Mitsuhiro Kawase</dc:creator>
  <cp:lastModifiedBy>Mitsuhiro Kawase</cp:lastModifiedBy>
  <cp:revision>80</cp:revision>
  <dcterms:created xsi:type="dcterms:W3CDTF">2012-07-09T20:25:50Z</dcterms:created>
  <dcterms:modified xsi:type="dcterms:W3CDTF">2012-07-26T12:50:15Z</dcterms:modified>
</cp:coreProperties>
</file>