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avi" ContentType="video/x-msvide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9" r:id="rId2"/>
    <p:sldId id="300" r:id="rId3"/>
    <p:sldId id="305" r:id="rId4"/>
    <p:sldId id="287" r:id="rId5"/>
    <p:sldId id="282" r:id="rId6"/>
    <p:sldId id="286" r:id="rId7"/>
    <p:sldId id="279" r:id="rId8"/>
    <p:sldId id="290" r:id="rId9"/>
    <p:sldId id="288" r:id="rId10"/>
    <p:sldId id="289" r:id="rId11"/>
    <p:sldId id="291" r:id="rId12"/>
    <p:sldId id="292" r:id="rId13"/>
    <p:sldId id="301" r:id="rId14"/>
    <p:sldId id="271" r:id="rId15"/>
    <p:sldId id="298" r:id="rId16"/>
    <p:sldId id="302" r:id="rId17"/>
    <p:sldId id="303" r:id="rId18"/>
    <p:sldId id="283" r:id="rId19"/>
    <p:sldId id="295" r:id="rId20"/>
    <p:sldId id="296" r:id="rId21"/>
    <p:sldId id="297" r:id="rId22"/>
    <p:sldId id="273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6633"/>
    <a:srgbClr val="FF00FF"/>
    <a:srgbClr val="800080"/>
    <a:srgbClr val="FF8000"/>
    <a:srgbClr val="FF0000"/>
    <a:srgbClr val="00FF00"/>
    <a:srgbClr val="FF2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974998-C445-4D85-B57B-3D8BDA820F63}" type="datetimeFigureOut">
              <a:rPr lang="en-US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911FCB7-CA0C-4148-B488-7EBCD59F1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2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/>
            <a:fld id="{39B0AB39-40E8-44E8-B946-8BC2EAE4DBCA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5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srgbClr val="D1EAEE"/>
                </a:solidFill>
              </a:defRPr>
            </a:lvl1pPr>
          </a:lstStyle>
          <a:p>
            <a:fld id="{9DFDD6F7-69F7-4FDE-8753-EB05E6D27918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srgbClr val="D1EAEE"/>
                </a:solidFill>
              </a:defRPr>
            </a:lvl1pPr>
          </a:lstStyle>
          <a:p>
            <a:fld id="{221B7B23-CB62-470B-BE23-01EDE948B8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4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CACF194-49B7-4FF5-B7BA-8DFFDC5D8266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360CD11-B63E-45D1-B913-387EB3F401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217D06D-C529-412F-9D75-FD108E9C4ACF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8F4AF30C-57E3-49E2-A0CD-B4FCB1566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0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5E66F465-B3DA-4FAB-8083-648B94823935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ECFFFB9-B0CA-472D-8157-70FF8EB2B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E3455E0-C92C-40DE-94B9-7206ABEC64BB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1F27B26-C29A-49D7-869D-CBC6F08FD4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0091F8FC-A1FB-4C7F-A781-C009A4B540EF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3805FE5-6E23-4B0A-A549-6F3EA58F2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0FFC754-DAA4-4910-A145-FC1919BC0E9B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BA58185-095F-40FE-BC33-70174C1D69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F7E4D938-18B0-43AB-9C57-028E6A5E15F5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EB9FCB7-D703-48C6-A8EE-33E49E4D73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1F8E032-8882-494F-8393-0FAEE4EE468B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836E0F4-51BD-471F-BE59-D6BBE8929A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4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045C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9E478BD-F1E4-4407-B301-828FCA35B3F7}" type="datetime1">
              <a:rPr lang="en-US"/>
              <a:pPr/>
              <a:t>8/23/2015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defTabSz="914400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045C7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9B5EBB-9B42-4C94-B6CB-8BEC68F1D08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13"/>
          <p:cNvGrpSpPr>
            <a:grpSpLocks/>
          </p:cNvGrpSpPr>
          <p:nvPr userDrawn="1"/>
        </p:nvGrpSpPr>
        <p:grpSpPr bwMode="auto">
          <a:xfrm rot="10800000">
            <a:off x="-19050" y="5816600"/>
            <a:ext cx="9180513" cy="1041400"/>
            <a:chOff x="-19050" y="-7938"/>
            <a:chExt cx="9180513" cy="1041401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1112" y="-1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81500" y="1587"/>
              <a:ext cx="4762501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>
                <a:solidFill>
                  <a:prstClr val="black"/>
                </a:solidFill>
                <a:latin typeface="Constantia"/>
                <a:ea typeface="+mn-ea"/>
                <a:cs typeface="Arial" charset="0"/>
              </a:endParaRPr>
            </a:p>
          </p:txBody>
        </p:sp>
        <p:grpSp>
          <p:nvGrpSpPr>
            <p:cNvPr id="1037" name="Group 1"/>
            <p:cNvGrpSpPr>
              <a:grpSpLocks/>
            </p:cNvGrpSpPr>
            <p:nvPr/>
          </p:nvGrpSpPr>
          <p:grpSpPr bwMode="auto">
            <a:xfrm>
              <a:off x="-19050" y="203200"/>
              <a:ext cx="9180513" cy="647700"/>
              <a:chOff x="-19045" y="216550"/>
              <a:chExt cx="9180548" cy="649224"/>
            </a:xfrm>
          </p:grpSpPr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>
                  <a:defRPr/>
                </a:pPr>
                <a:endParaRPr lang="en-US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1032" name="Picture 9" descr="BlockWpg.gi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15088"/>
            <a:ext cx="5651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OSU_logo.gif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6408738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6280150"/>
            <a:ext cx="5492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6"/>
          <p:cNvSpPr>
            <a:spLocks noChangeArrowheads="1"/>
          </p:cNvSpPr>
          <p:nvPr/>
        </p:nvSpPr>
        <p:spPr bwMode="auto">
          <a:xfrm>
            <a:off x="0" y="1066803"/>
            <a:ext cx="91440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Tidal Energy Extraction in an Idealized </a:t>
            </a:r>
            <a:r>
              <a:rPr lang="en-US" sz="3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Ocean</a:t>
            </a: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US" sz="3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Fjord Tidal </a:t>
            </a:r>
            <a:r>
              <a:rPr lang="en-US" sz="34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Model with Astronomical </a:t>
            </a:r>
            <a:r>
              <a:rPr lang="en-US" sz="34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Forcing</a:t>
            </a:r>
            <a:endParaRPr lang="en-US" sz="30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838200" y="5196357"/>
            <a:ext cx="7467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EWTEC 2013, Aalborg, Denmark, September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2800971"/>
            <a:ext cx="9144000" cy="216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Mitsuhiro Kawase and Marisa </a:t>
            </a:r>
            <a:r>
              <a:rPr lang="en-US" sz="2800" dirty="0" err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Gedney</a:t>
            </a:r>
            <a:endParaRPr lang="en-US" sz="28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Northwest National Marine Renewable Energy Center /</a:t>
            </a: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School of Oceanography</a:t>
            </a: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University of 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Washington</a:t>
            </a:r>
          </a:p>
          <a:p>
            <a:pPr algn="ctr" defTabSz="914400">
              <a:spcBef>
                <a:spcPts val="200"/>
              </a:spcBef>
              <a:buClr>
                <a:srgbClr val="0BD0D9"/>
              </a:buClr>
              <a:buSzPct val="95000"/>
            </a:pP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Seattle WA 98195 United States</a:t>
            </a:r>
            <a:endParaRPr lang="en-US" sz="24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2292" name="Picture 1" descr="New_DOE_Logo_Color_Hi-Res_0428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66" y="6257925"/>
            <a:ext cx="2384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SF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40" y="6257120"/>
            <a:ext cx="596901" cy="60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63196"/>
              </p:ext>
            </p:extLst>
          </p:nvPr>
        </p:nvGraphicFramePr>
        <p:xfrm>
          <a:off x="2265363" y="2757488"/>
          <a:ext cx="4845050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3" imgW="2527300" imgH="889000" progId="Equation.3">
                  <p:embed/>
                </p:oleObj>
              </mc:Choice>
              <mc:Fallback>
                <p:oleObj name="Equation" r:id="rId3" imgW="25273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5363" y="2757488"/>
                        <a:ext cx="4845050" cy="170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Energy Balance Equation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98213"/>
            <a:ext cx="844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For equilibrium, average over tidal period,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6965" y="2455331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8000"/>
                </a:solidFill>
                <a:latin typeface="+mj-lt"/>
              </a:rPr>
              <a:t>Influx at the Boundary</a:t>
            </a:r>
            <a:endParaRPr lang="en-US" sz="2000" b="1" dirty="0">
              <a:solidFill>
                <a:srgbClr val="FF8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6377" y="2455334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6633"/>
                </a:solidFill>
                <a:latin typeface="+mj-lt"/>
              </a:rPr>
              <a:t>Natural Dissipation</a:t>
            </a:r>
            <a:endParaRPr lang="en-US" sz="2000" b="1" dirty="0">
              <a:solidFill>
                <a:srgbClr val="996633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360" y="3522113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FF"/>
                </a:solidFill>
                <a:latin typeface="+mj-lt"/>
              </a:rPr>
              <a:t>Energy Extraction</a:t>
            </a:r>
            <a:endParaRPr lang="en-US" sz="2000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3697" y="3522113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+mj-lt"/>
              </a:rPr>
              <a:t>Gain from TGF</a:t>
            </a:r>
            <a:endParaRPr lang="en-US" sz="2000" b="1" dirty="0">
              <a:solidFill>
                <a:srgbClr val="800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368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8ab_EWTEC_Present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612900"/>
            <a:ext cx="6985000" cy="3632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Energy Extraction and Tidal Range Change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74829" y="1456287"/>
            <a:ext cx="2726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+mj-lt"/>
              </a:rPr>
              <a:t>Energy Extraction</a:t>
            </a:r>
            <a:endParaRPr lang="en-US" sz="2000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5427" y="1456290"/>
            <a:ext cx="2726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Tidal Range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8497" y="5096888"/>
            <a:ext cx="2726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Extraction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Coeff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2000" b="1" i="1" dirty="0" smtClean="0">
                <a:solidFill>
                  <a:srgbClr val="000000"/>
                </a:solidFill>
                <a:latin typeface="Times"/>
                <a:cs typeface="Times"/>
              </a:rPr>
              <a:t>C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E</a:t>
            </a:r>
            <a:endParaRPr lang="en-US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838" y="5096891"/>
            <a:ext cx="2726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Extraction </a:t>
            </a:r>
            <a:r>
              <a:rPr lang="en-US" sz="2000" b="1" dirty="0" err="1" smtClean="0">
                <a:solidFill>
                  <a:srgbClr val="000000"/>
                </a:solidFill>
                <a:latin typeface="+mj-lt"/>
              </a:rPr>
              <a:t>Coeff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2000" b="1" i="1" dirty="0" smtClean="0">
                <a:solidFill>
                  <a:srgbClr val="000000"/>
                </a:solidFill>
                <a:latin typeface="Times"/>
                <a:cs typeface="Times"/>
              </a:rPr>
              <a:t>C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"/>
                <a:cs typeface="Times"/>
              </a:rPr>
              <a:t>E</a:t>
            </a:r>
            <a:endParaRPr lang="en-US" sz="20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83634" y="3234221"/>
            <a:ext cx="2726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MW</a:t>
            </a:r>
            <a:endParaRPr lang="en-US" sz="2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441700" y="3234221"/>
            <a:ext cx="2726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j-lt"/>
              </a:rPr>
              <a:t>meters</a:t>
            </a:r>
            <a:endParaRPr lang="en-US" sz="20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84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8c_EWTEC_Present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612900"/>
            <a:ext cx="4038600" cy="3632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Energy Extraction vs. Tidal Range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85062" y="5079949"/>
            <a:ext cx="27262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FF"/>
                </a:solidFill>
                <a:latin typeface="+mj-lt"/>
              </a:rPr>
              <a:t>Energy Extraction (MW)</a:t>
            </a:r>
            <a:endParaRPr lang="en-US" sz="2000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185373" y="3217322"/>
            <a:ext cx="2726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Tidal Range (meters)</a:t>
            </a:r>
            <a:endParaRPr lang="en-US" sz="20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14696" y="1761067"/>
            <a:ext cx="909038" cy="914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54299" y="3183466"/>
            <a:ext cx="546100" cy="5418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4013201" y="3860802"/>
            <a:ext cx="270933" cy="270933"/>
          </a:xfrm>
          <a:prstGeom prst="diamond">
            <a:avLst/>
          </a:prstGeom>
          <a:noFill/>
          <a:ln w="38100" cmpd="sng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6095996" y="2997200"/>
            <a:ext cx="270933" cy="270933"/>
          </a:xfrm>
          <a:prstGeom prst="diamond">
            <a:avLst/>
          </a:prstGeom>
          <a:noFill/>
          <a:ln w="38100" cmpd="sng">
            <a:solidFill>
              <a:srgbClr val="FF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_11_nonresonant_EWTEC_Presentation_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04900"/>
            <a:ext cx="8458200" cy="46355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1058333" y="1557867"/>
            <a:ext cx="423334" cy="8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66794" y="2065881"/>
            <a:ext cx="423334" cy="84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5933" y="1540929"/>
            <a:ext cx="728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274MW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5927" y="2040476"/>
            <a:ext cx="728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+mj-lt"/>
              </a:rPr>
              <a:t>163MW</a:t>
            </a:r>
            <a:endParaRPr lang="en-US" sz="1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Energetics of the Fjord: Non-resonant Case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85336" y="948207"/>
            <a:ext cx="2726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8000"/>
                </a:solidFill>
                <a:latin typeface="+mj-lt"/>
              </a:rPr>
              <a:t>Energy Flux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5336" y="3454402"/>
            <a:ext cx="27262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6633"/>
                </a:solidFill>
                <a:latin typeface="+mj-lt"/>
              </a:rPr>
              <a:t>Natural Dissipation</a:t>
            </a:r>
            <a:endParaRPr lang="en-US" sz="2000" b="1" dirty="0">
              <a:solidFill>
                <a:srgbClr val="99663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592" y="1242484"/>
            <a:ext cx="35729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8000"/>
                </a:solidFill>
                <a:latin typeface="+mj-lt"/>
              </a:rPr>
              <a:t>Change in Ocean Energy Flux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8170" y="1942024"/>
            <a:ext cx="13430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MW</a:t>
            </a:r>
            <a:endParaRPr lang="en-US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14304" y="4465044"/>
            <a:ext cx="13430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W/m</a:t>
            </a:r>
            <a:r>
              <a:rPr lang="en-US" sz="2000" baseline="30000" dirty="0" smtClean="0">
                <a:solidFill>
                  <a:srgbClr val="000000"/>
                </a:solidFill>
                <a:latin typeface="+mj-lt"/>
              </a:rPr>
              <a:t>2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9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Energy_Flux_Difference_bas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678488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Energy_Flux_Difference_Fjo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624013"/>
            <a:ext cx="4303712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0288" y="4330700"/>
            <a:ext cx="4303712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000">
                <a:latin typeface="Calibri" pitchFamily="34" charset="0"/>
              </a:rPr>
              <a:t>There is no clearly defined outer boundary to the region from which the extracted energy is drawn – response to energy extraction is global.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41638" y="514350"/>
            <a:ext cx="6075362" cy="3722688"/>
            <a:chOff x="2940862" y="514680"/>
            <a:chExt cx="6076451" cy="3722445"/>
          </a:xfrm>
        </p:grpSpPr>
        <p:grpSp>
          <p:nvGrpSpPr>
            <p:cNvPr id="21510" name="Group 9"/>
            <p:cNvGrpSpPr>
              <a:grpSpLocks/>
            </p:cNvGrpSpPr>
            <p:nvPr/>
          </p:nvGrpSpPr>
          <p:grpSpPr bwMode="auto">
            <a:xfrm>
              <a:off x="2940862" y="514680"/>
              <a:ext cx="3404113" cy="3426385"/>
              <a:chOff x="2940862" y="514680"/>
              <a:chExt cx="3404113" cy="3426385"/>
            </a:xfrm>
          </p:grpSpPr>
          <p:sp>
            <p:nvSpPr>
              <p:cNvPr id="2" name="Arc 1"/>
              <p:cNvSpPr>
                <a:spLocks/>
              </p:cNvSpPr>
              <p:nvPr/>
            </p:nvSpPr>
            <p:spPr bwMode="auto">
              <a:xfrm flipH="1" flipV="1">
                <a:off x="2940862" y="514680"/>
                <a:ext cx="3404210" cy="3425601"/>
              </a:xfrm>
              <a:custGeom>
                <a:avLst/>
                <a:gdLst>
                  <a:gd name="T0" fmla="*/ 1702105 w 3404210"/>
                  <a:gd name="T1" fmla="*/ 0 h 3425601"/>
                  <a:gd name="T2" fmla="*/ 3404210 w 3404210"/>
                  <a:gd name="T3" fmla="*/ 1712801 h 342560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04210" h="3425601" stroke="0">
                    <a:moveTo>
                      <a:pt x="1702105" y="0"/>
                    </a:moveTo>
                    <a:cubicBezTo>
                      <a:pt x="2642152" y="0"/>
                      <a:pt x="3404210" y="766847"/>
                      <a:pt x="3404210" y="1712801"/>
                    </a:cubicBezTo>
                    <a:lnTo>
                      <a:pt x="1702105" y="1712801"/>
                    </a:lnTo>
                    <a:lnTo>
                      <a:pt x="1702105" y="0"/>
                    </a:lnTo>
                    <a:close/>
                  </a:path>
                  <a:path w="3404210" h="3425601" fill="none">
                    <a:moveTo>
                      <a:pt x="1702105" y="0"/>
                    </a:moveTo>
                    <a:cubicBezTo>
                      <a:pt x="2642152" y="0"/>
                      <a:pt x="3404210" y="766847"/>
                      <a:pt x="3404210" y="1712801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>
                <a:outerShdw blurRad="57150" dist="38100" dir="5400000" algn="ctr" rotWithShape="0">
                  <a:srgbClr val="002041">
                    <a:alpha val="48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8" name="Straight Arrow Connector 7"/>
              <p:cNvCxnSpPr>
                <a:cxnSpLocks noChangeShapeType="1"/>
              </p:cNvCxnSpPr>
              <p:nvPr/>
            </p:nvCxnSpPr>
            <p:spPr bwMode="auto">
              <a:xfrm flipH="1">
                <a:off x="3498174" y="2216369"/>
                <a:ext cx="1133678" cy="1269917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57150" dist="38100" dir="5400000" algn="ctr" rotWithShape="0">
                  <a:srgbClr val="002041">
                    <a:alpha val="48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1514" name="TextBox 8"/>
              <p:cNvSpPr txBox="1">
                <a:spLocks noChangeArrowheads="1"/>
              </p:cNvSpPr>
              <p:nvPr/>
            </p:nvSpPr>
            <p:spPr bwMode="auto">
              <a:xfrm>
                <a:off x="3789286" y="2581835"/>
                <a:ext cx="3851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nstantia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FF0000"/>
                    </a:solidFill>
                  </a:rPr>
                  <a:t>r</a:t>
                </a:r>
              </a:p>
            </p:txBody>
          </p:sp>
        </p:grpSp>
        <p:pic>
          <p:nvPicPr>
            <p:cNvPr id="11" name="Picture 10" descr="Energy_Flux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4476" b="-11189"/>
            <a:stretch/>
          </p:blipFill>
          <p:spPr>
            <a:xfrm>
              <a:off x="4932500" y="2217463"/>
              <a:ext cx="4084813" cy="20196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 cmpd="sng">
              <a:solidFill>
                <a:srgbClr val="FF000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tIns="0" anchor="ctr" anchorCtr="1">
            <a:noAutofit/>
          </a:bodyPr>
          <a:lstStyle/>
          <a:p>
            <a:pPr algn="ctr">
              <a:defRPr/>
            </a:pPr>
            <a:r>
              <a:rPr lang="en-US" sz="3200" b="1" dirty="0" smtClean="0"/>
              <a:t>Mechanical Energy Flux Feeding Energy Extraction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 descr="Simpson et al 1990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835025"/>
            <a:ext cx="62484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8620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ea typeface="ＭＳ Ｐゴシック" charset="-128"/>
                <a:cs typeface="ＭＳ Ｐゴシック" charset="-128"/>
              </a:rPr>
              <a:t>Why should we care about reduction in natural dissipation due to tidal energy development?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243263"/>
            <a:ext cx="32004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dirty="0">
                <a:latin typeface="+mj-lt"/>
              </a:rPr>
              <a:t>Simpson, et al. (1990)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85800" y="3581400"/>
            <a:ext cx="8002380" cy="584200"/>
            <a:chOff x="685800" y="3581400"/>
            <a:chExt cx="8002380" cy="584200"/>
          </a:xfrm>
        </p:grpSpPr>
        <p:sp>
          <p:nvSpPr>
            <p:cNvPr id="6" name="TextBox 5"/>
            <p:cNvSpPr txBox="1"/>
            <p:nvPr/>
          </p:nvSpPr>
          <p:spPr>
            <a:xfrm>
              <a:off x="685800" y="3581400"/>
              <a:ext cx="42672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+mj-lt"/>
                </a:rPr>
                <a:t>Entrainment of dense water by tidal stirring</a:t>
              </a:r>
            </a:p>
            <a:p>
              <a:pPr>
                <a:defRPr/>
              </a:pPr>
              <a:r>
                <a:rPr lang="en-US" sz="1600" dirty="0">
                  <a:latin typeface="+mj-lt"/>
                </a:rPr>
                <a:t>(Potential energy creation)</a:t>
              </a:r>
            </a:p>
          </p:txBody>
        </p:sp>
        <p:graphicFrame>
          <p:nvGraphicFramePr>
            <p:cNvPr id="29699" name="Object 3"/>
            <p:cNvGraphicFramePr>
              <a:graphicFrameLocks noChangeAspect="1"/>
            </p:cNvGraphicFramePr>
            <p:nvPr/>
          </p:nvGraphicFramePr>
          <p:xfrm>
            <a:off x="4876800" y="3657600"/>
            <a:ext cx="685800" cy="477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Equation" r:id="rId4" imgW="292100" imgH="203200" progId="Equation.3">
                    <p:embed/>
                  </p:oleObj>
                </mc:Choice>
                <mc:Fallback>
                  <p:oleObj name="Equation" r:id="rId4" imgW="292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800" y="3657600"/>
                          <a:ext cx="685800" cy="477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5563980" y="3750125"/>
              <a:ext cx="312420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</a:rPr>
                <a:t>(Simpson and Bowers 1981)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884863" y="1828800"/>
            <a:ext cx="155575" cy="717550"/>
            <a:chOff x="5885392" y="1828800"/>
            <a:chExt cx="155575" cy="717550"/>
          </a:xfrm>
        </p:grpSpPr>
        <p:sp>
          <p:nvSpPr>
            <p:cNvPr id="29718" name="Freeform 11"/>
            <p:cNvSpPr>
              <a:spLocks noChangeArrowheads="1"/>
            </p:cNvSpPr>
            <p:nvPr/>
          </p:nvSpPr>
          <p:spPr bwMode="auto">
            <a:xfrm>
              <a:off x="5885392" y="2057400"/>
              <a:ext cx="155575" cy="488950"/>
            </a:xfrm>
            <a:custGeom>
              <a:avLst/>
              <a:gdLst>
                <a:gd name="T0" fmla="*/ 58208 w 155575"/>
                <a:gd name="T1" fmla="*/ 488950 h 488950"/>
                <a:gd name="T2" fmla="*/ 147108 w 155575"/>
                <a:gd name="T3" fmla="*/ 406400 h 488950"/>
                <a:gd name="T4" fmla="*/ 7408 w 155575"/>
                <a:gd name="T5" fmla="*/ 311150 h 488950"/>
                <a:gd name="T6" fmla="*/ 134408 w 155575"/>
                <a:gd name="T7" fmla="*/ 228600 h 488950"/>
                <a:gd name="T8" fmla="*/ 1058 w 155575"/>
                <a:gd name="T9" fmla="*/ 133350 h 488950"/>
                <a:gd name="T10" fmla="*/ 140758 w 155575"/>
                <a:gd name="T11" fmla="*/ 63500 h 488950"/>
                <a:gd name="T12" fmla="*/ 64558 w 155575"/>
                <a:gd name="T13" fmla="*/ 0 h 488950"/>
                <a:gd name="T14" fmla="*/ 64558 w 155575"/>
                <a:gd name="T15" fmla="*/ 0 h 4889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575"/>
                <a:gd name="T25" fmla="*/ 0 h 488950"/>
                <a:gd name="T26" fmla="*/ 155575 w 155575"/>
                <a:gd name="T27" fmla="*/ 488950 h 488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575" h="488950">
                  <a:moveTo>
                    <a:pt x="58208" y="488950"/>
                  </a:moveTo>
                  <a:cubicBezTo>
                    <a:pt x="106891" y="462491"/>
                    <a:pt x="155575" y="436033"/>
                    <a:pt x="147108" y="406400"/>
                  </a:cubicBezTo>
                  <a:cubicBezTo>
                    <a:pt x="138641" y="376767"/>
                    <a:pt x="9525" y="340783"/>
                    <a:pt x="7408" y="311150"/>
                  </a:cubicBezTo>
                  <a:cubicBezTo>
                    <a:pt x="5291" y="281517"/>
                    <a:pt x="135466" y="258233"/>
                    <a:pt x="134408" y="228600"/>
                  </a:cubicBezTo>
                  <a:cubicBezTo>
                    <a:pt x="133350" y="198967"/>
                    <a:pt x="0" y="160867"/>
                    <a:pt x="1058" y="133350"/>
                  </a:cubicBezTo>
                  <a:cubicBezTo>
                    <a:pt x="2116" y="105833"/>
                    <a:pt x="130175" y="85725"/>
                    <a:pt x="140758" y="63500"/>
                  </a:cubicBezTo>
                  <a:cubicBezTo>
                    <a:pt x="151341" y="41275"/>
                    <a:pt x="64558" y="0"/>
                    <a:pt x="64558" y="0"/>
                  </a:cubicBezTo>
                </a:path>
              </a:pathLst>
            </a:custGeom>
            <a:solidFill>
              <a:schemeClr val="accent1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9719" name="Straight Arrow Connector 16"/>
            <p:cNvCxnSpPr>
              <a:cxnSpLocks noChangeShapeType="1"/>
              <a:stCxn id="29718" idx="6"/>
            </p:cNvCxnSpPr>
            <p:nvPr/>
          </p:nvCxnSpPr>
          <p:spPr bwMode="auto">
            <a:xfrm flipH="1" flipV="1">
              <a:off x="5943600" y="1828800"/>
              <a:ext cx="6350" cy="228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477000" y="1828800"/>
            <a:ext cx="155575" cy="685800"/>
            <a:chOff x="5885392" y="1828800"/>
            <a:chExt cx="155575" cy="717550"/>
          </a:xfrm>
        </p:grpSpPr>
        <p:sp>
          <p:nvSpPr>
            <p:cNvPr id="29716" name="Freeform 19"/>
            <p:cNvSpPr>
              <a:spLocks noChangeArrowheads="1"/>
            </p:cNvSpPr>
            <p:nvPr/>
          </p:nvSpPr>
          <p:spPr bwMode="auto">
            <a:xfrm>
              <a:off x="5885392" y="2057400"/>
              <a:ext cx="155575" cy="488950"/>
            </a:xfrm>
            <a:custGeom>
              <a:avLst/>
              <a:gdLst>
                <a:gd name="T0" fmla="*/ 58208 w 155575"/>
                <a:gd name="T1" fmla="*/ 488950 h 488950"/>
                <a:gd name="T2" fmla="*/ 147108 w 155575"/>
                <a:gd name="T3" fmla="*/ 406400 h 488950"/>
                <a:gd name="T4" fmla="*/ 7408 w 155575"/>
                <a:gd name="T5" fmla="*/ 311150 h 488950"/>
                <a:gd name="T6" fmla="*/ 134408 w 155575"/>
                <a:gd name="T7" fmla="*/ 228600 h 488950"/>
                <a:gd name="T8" fmla="*/ 1058 w 155575"/>
                <a:gd name="T9" fmla="*/ 133350 h 488950"/>
                <a:gd name="T10" fmla="*/ 140758 w 155575"/>
                <a:gd name="T11" fmla="*/ 63500 h 488950"/>
                <a:gd name="T12" fmla="*/ 64558 w 155575"/>
                <a:gd name="T13" fmla="*/ 0 h 488950"/>
                <a:gd name="T14" fmla="*/ 64558 w 155575"/>
                <a:gd name="T15" fmla="*/ 0 h 4889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575"/>
                <a:gd name="T25" fmla="*/ 0 h 488950"/>
                <a:gd name="T26" fmla="*/ 155575 w 155575"/>
                <a:gd name="T27" fmla="*/ 488950 h 488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575" h="488950">
                  <a:moveTo>
                    <a:pt x="58208" y="488950"/>
                  </a:moveTo>
                  <a:cubicBezTo>
                    <a:pt x="106891" y="462491"/>
                    <a:pt x="155575" y="436033"/>
                    <a:pt x="147108" y="406400"/>
                  </a:cubicBezTo>
                  <a:cubicBezTo>
                    <a:pt x="138641" y="376767"/>
                    <a:pt x="9525" y="340783"/>
                    <a:pt x="7408" y="311150"/>
                  </a:cubicBezTo>
                  <a:cubicBezTo>
                    <a:pt x="5291" y="281517"/>
                    <a:pt x="135466" y="258233"/>
                    <a:pt x="134408" y="228600"/>
                  </a:cubicBezTo>
                  <a:cubicBezTo>
                    <a:pt x="133350" y="198967"/>
                    <a:pt x="0" y="160867"/>
                    <a:pt x="1058" y="133350"/>
                  </a:cubicBezTo>
                  <a:cubicBezTo>
                    <a:pt x="2116" y="105833"/>
                    <a:pt x="130175" y="85725"/>
                    <a:pt x="140758" y="63500"/>
                  </a:cubicBezTo>
                  <a:cubicBezTo>
                    <a:pt x="151341" y="41275"/>
                    <a:pt x="64558" y="0"/>
                    <a:pt x="64558" y="0"/>
                  </a:cubicBezTo>
                </a:path>
              </a:pathLst>
            </a:custGeom>
            <a:solidFill>
              <a:schemeClr val="accent1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9717" name="Straight Arrow Connector 20"/>
            <p:cNvCxnSpPr>
              <a:cxnSpLocks noChangeShapeType="1"/>
              <a:stCxn id="29716" idx="6"/>
            </p:cNvCxnSpPr>
            <p:nvPr/>
          </p:nvCxnSpPr>
          <p:spPr bwMode="auto">
            <a:xfrm flipH="1" flipV="1">
              <a:off x="5943600" y="1828800"/>
              <a:ext cx="6350" cy="228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254625" y="1828800"/>
            <a:ext cx="155575" cy="717550"/>
            <a:chOff x="5885392" y="1828800"/>
            <a:chExt cx="155575" cy="717550"/>
          </a:xfrm>
        </p:grpSpPr>
        <p:sp>
          <p:nvSpPr>
            <p:cNvPr id="29714" name="Freeform 22"/>
            <p:cNvSpPr>
              <a:spLocks noChangeArrowheads="1"/>
            </p:cNvSpPr>
            <p:nvPr/>
          </p:nvSpPr>
          <p:spPr bwMode="auto">
            <a:xfrm>
              <a:off x="5885392" y="2057400"/>
              <a:ext cx="155575" cy="488950"/>
            </a:xfrm>
            <a:custGeom>
              <a:avLst/>
              <a:gdLst>
                <a:gd name="T0" fmla="*/ 58208 w 155575"/>
                <a:gd name="T1" fmla="*/ 488950 h 488950"/>
                <a:gd name="T2" fmla="*/ 147108 w 155575"/>
                <a:gd name="T3" fmla="*/ 406400 h 488950"/>
                <a:gd name="T4" fmla="*/ 7408 w 155575"/>
                <a:gd name="T5" fmla="*/ 311150 h 488950"/>
                <a:gd name="T6" fmla="*/ 134408 w 155575"/>
                <a:gd name="T7" fmla="*/ 228600 h 488950"/>
                <a:gd name="T8" fmla="*/ 1058 w 155575"/>
                <a:gd name="T9" fmla="*/ 133350 h 488950"/>
                <a:gd name="T10" fmla="*/ 140758 w 155575"/>
                <a:gd name="T11" fmla="*/ 63500 h 488950"/>
                <a:gd name="T12" fmla="*/ 64558 w 155575"/>
                <a:gd name="T13" fmla="*/ 0 h 488950"/>
                <a:gd name="T14" fmla="*/ 64558 w 155575"/>
                <a:gd name="T15" fmla="*/ 0 h 4889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575"/>
                <a:gd name="T25" fmla="*/ 0 h 488950"/>
                <a:gd name="T26" fmla="*/ 155575 w 155575"/>
                <a:gd name="T27" fmla="*/ 488950 h 488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575" h="488950">
                  <a:moveTo>
                    <a:pt x="58208" y="488950"/>
                  </a:moveTo>
                  <a:cubicBezTo>
                    <a:pt x="106891" y="462491"/>
                    <a:pt x="155575" y="436033"/>
                    <a:pt x="147108" y="406400"/>
                  </a:cubicBezTo>
                  <a:cubicBezTo>
                    <a:pt x="138641" y="376767"/>
                    <a:pt x="9525" y="340783"/>
                    <a:pt x="7408" y="311150"/>
                  </a:cubicBezTo>
                  <a:cubicBezTo>
                    <a:pt x="5291" y="281517"/>
                    <a:pt x="135466" y="258233"/>
                    <a:pt x="134408" y="228600"/>
                  </a:cubicBezTo>
                  <a:cubicBezTo>
                    <a:pt x="133350" y="198967"/>
                    <a:pt x="0" y="160867"/>
                    <a:pt x="1058" y="133350"/>
                  </a:cubicBezTo>
                  <a:cubicBezTo>
                    <a:pt x="2116" y="105833"/>
                    <a:pt x="130175" y="85725"/>
                    <a:pt x="140758" y="63500"/>
                  </a:cubicBezTo>
                  <a:cubicBezTo>
                    <a:pt x="151341" y="41275"/>
                    <a:pt x="64558" y="0"/>
                    <a:pt x="64558" y="0"/>
                  </a:cubicBezTo>
                </a:path>
              </a:pathLst>
            </a:custGeom>
            <a:solidFill>
              <a:schemeClr val="accent1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9715" name="Straight Arrow Connector 23"/>
            <p:cNvCxnSpPr>
              <a:cxnSpLocks noChangeShapeType="1"/>
              <a:stCxn id="29714" idx="6"/>
            </p:cNvCxnSpPr>
            <p:nvPr/>
          </p:nvCxnSpPr>
          <p:spPr bwMode="auto">
            <a:xfrm flipH="1" flipV="1">
              <a:off x="5943600" y="1828800"/>
              <a:ext cx="6350" cy="228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3505200" y="1828800"/>
            <a:ext cx="155575" cy="838200"/>
            <a:chOff x="5885392" y="1828800"/>
            <a:chExt cx="155575" cy="717550"/>
          </a:xfrm>
        </p:grpSpPr>
        <p:sp>
          <p:nvSpPr>
            <p:cNvPr id="29712" name="Freeform 25"/>
            <p:cNvSpPr>
              <a:spLocks noChangeArrowheads="1"/>
            </p:cNvSpPr>
            <p:nvPr/>
          </p:nvSpPr>
          <p:spPr bwMode="auto">
            <a:xfrm>
              <a:off x="5885392" y="2057400"/>
              <a:ext cx="155575" cy="488950"/>
            </a:xfrm>
            <a:custGeom>
              <a:avLst/>
              <a:gdLst>
                <a:gd name="T0" fmla="*/ 58208 w 155575"/>
                <a:gd name="T1" fmla="*/ 488950 h 488950"/>
                <a:gd name="T2" fmla="*/ 147108 w 155575"/>
                <a:gd name="T3" fmla="*/ 406400 h 488950"/>
                <a:gd name="T4" fmla="*/ 7408 w 155575"/>
                <a:gd name="T5" fmla="*/ 311150 h 488950"/>
                <a:gd name="T6" fmla="*/ 134408 w 155575"/>
                <a:gd name="T7" fmla="*/ 228600 h 488950"/>
                <a:gd name="T8" fmla="*/ 1058 w 155575"/>
                <a:gd name="T9" fmla="*/ 133350 h 488950"/>
                <a:gd name="T10" fmla="*/ 140758 w 155575"/>
                <a:gd name="T11" fmla="*/ 63500 h 488950"/>
                <a:gd name="T12" fmla="*/ 64558 w 155575"/>
                <a:gd name="T13" fmla="*/ 0 h 488950"/>
                <a:gd name="T14" fmla="*/ 64558 w 155575"/>
                <a:gd name="T15" fmla="*/ 0 h 4889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5575"/>
                <a:gd name="T25" fmla="*/ 0 h 488950"/>
                <a:gd name="T26" fmla="*/ 155575 w 155575"/>
                <a:gd name="T27" fmla="*/ 488950 h 4889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5575" h="488950">
                  <a:moveTo>
                    <a:pt x="58208" y="488950"/>
                  </a:moveTo>
                  <a:cubicBezTo>
                    <a:pt x="106891" y="462491"/>
                    <a:pt x="155575" y="436033"/>
                    <a:pt x="147108" y="406400"/>
                  </a:cubicBezTo>
                  <a:cubicBezTo>
                    <a:pt x="138641" y="376767"/>
                    <a:pt x="9525" y="340783"/>
                    <a:pt x="7408" y="311150"/>
                  </a:cubicBezTo>
                  <a:cubicBezTo>
                    <a:pt x="5291" y="281517"/>
                    <a:pt x="135466" y="258233"/>
                    <a:pt x="134408" y="228600"/>
                  </a:cubicBezTo>
                  <a:cubicBezTo>
                    <a:pt x="133350" y="198967"/>
                    <a:pt x="0" y="160867"/>
                    <a:pt x="1058" y="133350"/>
                  </a:cubicBezTo>
                  <a:cubicBezTo>
                    <a:pt x="2116" y="105833"/>
                    <a:pt x="130175" y="85725"/>
                    <a:pt x="140758" y="63500"/>
                  </a:cubicBezTo>
                  <a:cubicBezTo>
                    <a:pt x="151341" y="41275"/>
                    <a:pt x="64558" y="0"/>
                    <a:pt x="64558" y="0"/>
                  </a:cubicBezTo>
                </a:path>
              </a:pathLst>
            </a:custGeom>
            <a:solidFill>
              <a:schemeClr val="accent1"/>
            </a:solidFill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29713" name="Straight Arrow Connector 26"/>
            <p:cNvCxnSpPr>
              <a:cxnSpLocks noChangeShapeType="1"/>
              <a:stCxn id="29712" idx="6"/>
            </p:cNvCxnSpPr>
            <p:nvPr/>
          </p:nvCxnSpPr>
          <p:spPr bwMode="auto">
            <a:xfrm flipH="1" flipV="1">
              <a:off x="5943600" y="1828800"/>
              <a:ext cx="6350" cy="2286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315200" y="1193800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6" imgW="533400" imgH="177800" progId="Equation.3">
                  <p:embed/>
                </p:oleObj>
              </mc:Choice>
              <mc:Fallback>
                <p:oleObj name="Equation" r:id="rId6" imgW="533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193800"/>
                        <a:ext cx="762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TextBox 28"/>
          <p:cNvSpPr txBox="1">
            <a:spLocks noChangeArrowheads="1"/>
          </p:cNvSpPr>
          <p:nvPr/>
        </p:nvSpPr>
        <p:spPr bwMode="auto">
          <a:xfrm>
            <a:off x="228600" y="4267200"/>
            <a:ext cx="5029200" cy="17541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b="1">
                <a:latin typeface="Calibri" charset="0"/>
                <a:ea typeface="Calibri" charset="0"/>
                <a:cs typeface="Calibri" charset="0"/>
              </a:rPr>
              <a:t>Partially / Fully Mixed Estuaries</a:t>
            </a:r>
          </a:p>
          <a:p>
            <a:pPr algn="l">
              <a:buFont typeface="Arial" charset="0"/>
              <a:buChar char="•"/>
            </a:pPr>
            <a:r>
              <a:rPr lang="en-US" sz="1600">
                <a:latin typeface="Calibri" charset="0"/>
                <a:ea typeface="Calibri" charset="0"/>
                <a:cs typeface="Calibri" charset="0"/>
              </a:rPr>
              <a:t>Always sufficient estuary length / kinetic energy available </a:t>
            </a:r>
            <a:r>
              <a:rPr lang="en-US" sz="1600">
                <a:latin typeface="Calibri" charset="0"/>
                <a:ea typeface="Calibri" charset="0"/>
                <a:cs typeface="Calibri" charset="0"/>
                <a:sym typeface="Symbol" charset="2"/>
              </a:rPr>
              <a:t></a:t>
            </a:r>
            <a:r>
              <a:rPr lang="en-US" sz="1600">
                <a:latin typeface="Calibri" charset="0"/>
                <a:ea typeface="Calibri" charset="0"/>
                <a:cs typeface="Calibri" charset="0"/>
              </a:rPr>
              <a:t> exchange insensitive to reduction in </a:t>
            </a:r>
            <a:r>
              <a:rPr lang="en-US" sz="1600" i="1"/>
              <a:t>u</a:t>
            </a:r>
            <a:r>
              <a:rPr lang="en-US" sz="1600" i="1" baseline="-25000"/>
              <a:t>T</a:t>
            </a:r>
            <a:r>
              <a:rPr lang="en-US" sz="1600">
                <a:latin typeface="Calibri" charset="0"/>
                <a:ea typeface="Calibri" charset="0"/>
                <a:cs typeface="Calibri" charset="0"/>
              </a:rPr>
              <a:t>? (Stommel and Farmer 1953; MacCready and Geyer 2010)</a:t>
            </a:r>
          </a:p>
          <a:p>
            <a:pPr algn="l">
              <a:buFont typeface="Arial" charset="0"/>
              <a:buChar char="•"/>
            </a:pPr>
            <a:r>
              <a:rPr lang="en-US" sz="1600">
                <a:latin typeface="Calibri" charset="0"/>
                <a:ea typeface="Calibri" charset="0"/>
                <a:cs typeface="Calibri" charset="0"/>
              </a:rPr>
              <a:t>However, other estuarine characteristics (e.g. salt intrusion length) might be strongly affected.</a:t>
            </a:r>
          </a:p>
          <a:p>
            <a:pPr algn="l"/>
            <a:endParaRPr lang="en-US"/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5257800" y="4191000"/>
            <a:ext cx="3657600" cy="1815882"/>
            <a:chOff x="5257800" y="4191000"/>
            <a:chExt cx="3657600" cy="1815829"/>
          </a:xfrm>
        </p:grpSpPr>
        <p:sp>
          <p:nvSpPr>
            <p:cNvPr id="29710" name="TextBox 29"/>
            <p:cNvSpPr txBox="1">
              <a:spLocks noChangeArrowheads="1"/>
            </p:cNvSpPr>
            <p:nvPr/>
          </p:nvSpPr>
          <p:spPr bwMode="auto">
            <a:xfrm>
              <a:off x="5943600" y="4191000"/>
              <a:ext cx="2971800" cy="181582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600" b="1" dirty="0">
                  <a:latin typeface="Calibri" charset="0"/>
                  <a:ea typeface="Calibri" charset="0"/>
                  <a:cs typeface="Calibri" charset="0"/>
                </a:rPr>
                <a:t>Fjords</a:t>
              </a:r>
            </a:p>
            <a:p>
              <a:pPr algn="l">
                <a:buFont typeface="Arial" charset="0"/>
                <a:buChar char="•"/>
              </a:pP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Exchange always limited by the amount of entrainment that can occur within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 a 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basin of fixed size (Knudsen 1900; </a:t>
              </a:r>
              <a:r>
                <a:rPr lang="en-US" sz="1600" dirty="0" err="1">
                  <a:latin typeface="Calibri" charset="0"/>
                  <a:ea typeface="Calibri" charset="0"/>
                  <a:cs typeface="Calibri" charset="0"/>
                </a:rPr>
                <a:t>Proudman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 1953)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  <a:sym typeface="Symbol" charset="2"/>
                </a:rPr>
                <a:t> </a:t>
              </a:r>
              <a:r>
                <a:rPr lang="en-US" sz="1600" dirty="0" err="1">
                  <a:latin typeface="Calibri" charset="0"/>
                  <a:ea typeface="Calibri" charset="0"/>
                  <a:cs typeface="Calibri" charset="0"/>
                  <a:sym typeface="Symbol" charset="2"/>
                </a:rPr>
                <a:t></a:t>
              </a:r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 exchange highly sensitive? </a:t>
              </a:r>
            </a:p>
            <a:p>
              <a:pPr algn="l">
                <a:buFont typeface="Arial" charset="0"/>
                <a:buChar char="•"/>
              </a:pP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711" name="Left-Right Arrow 30"/>
            <p:cNvSpPr>
              <a:spLocks noChangeArrowheads="1"/>
            </p:cNvSpPr>
            <p:nvPr/>
          </p:nvSpPr>
          <p:spPr bwMode="auto">
            <a:xfrm>
              <a:off x="5257800" y="5029200"/>
              <a:ext cx="685800" cy="3048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_11_resonant_EWTEC_Presentation_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104900"/>
            <a:ext cx="8458200" cy="463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933" y="2108221"/>
            <a:ext cx="728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j-lt"/>
              </a:rPr>
              <a:t>958MW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927" y="1744133"/>
            <a:ext cx="728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+mj-lt"/>
              </a:rPr>
              <a:t>1.57GW</a:t>
            </a:r>
            <a:endParaRPr lang="en-US" sz="1200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82133" y="1778001"/>
            <a:ext cx="541867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90594" y="2133610"/>
            <a:ext cx="5418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Energetics of the Fjord: Resonant Case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85336" y="948207"/>
            <a:ext cx="27262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8000"/>
                </a:solidFill>
                <a:latin typeface="+mj-lt"/>
              </a:rPr>
              <a:t>Energy Flux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5336" y="3454402"/>
            <a:ext cx="2726267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6633"/>
                </a:solidFill>
                <a:latin typeface="+mj-lt"/>
              </a:rPr>
              <a:t>Natural Dissipation</a:t>
            </a:r>
            <a:endParaRPr lang="en-US" sz="2000" b="1" dirty="0">
              <a:solidFill>
                <a:srgbClr val="996633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592" y="1208618"/>
            <a:ext cx="357293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8000"/>
                </a:solidFill>
                <a:latin typeface="+mj-lt"/>
              </a:rPr>
              <a:t>Change in Ocean Energy Flux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48170" y="1942024"/>
            <a:ext cx="13430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MW</a:t>
            </a:r>
            <a:endParaRPr lang="en-US" sz="20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14304" y="4465044"/>
            <a:ext cx="13430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W/m</a:t>
            </a:r>
            <a:r>
              <a:rPr lang="en-US" sz="2000" baseline="30000" dirty="0" smtClean="0">
                <a:solidFill>
                  <a:srgbClr val="000000"/>
                </a:solidFill>
                <a:latin typeface="+mj-lt"/>
              </a:rPr>
              <a:t>2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0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Subdomain Model Experiments</a:t>
            </a:r>
            <a:endParaRPr lang="en-US" sz="2800" b="1" dirty="0"/>
          </a:p>
        </p:txBody>
      </p:sp>
      <p:pic>
        <p:nvPicPr>
          <p:cNvPr id="2" name="Picture 1" descr="Figure_4_EWTEC_Present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1244600"/>
            <a:ext cx="4699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0026" y="1663531"/>
            <a:ext cx="2900079" cy="1250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Full Domain Model</a:t>
            </a:r>
            <a:endParaRPr lang="en-US" sz="2000" b="1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32548" y="1663531"/>
            <a:ext cx="2900079" cy="1250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Subdomain Models</a:t>
            </a:r>
            <a:endParaRPr lang="en-US" sz="2000" b="1" dirty="0">
              <a:latin typeface="+mj-lt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80114" y="2151178"/>
            <a:ext cx="1150032" cy="2600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40026" y="4326114"/>
            <a:ext cx="2900079" cy="1250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Energy Extraction Experiments</a:t>
            </a:r>
            <a:endParaRPr lang="en-US" sz="20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32548" y="4326114"/>
            <a:ext cx="2900079" cy="12500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Energy Extraction Experiments</a:t>
            </a:r>
            <a:endParaRPr lang="en-US" sz="2000" b="1" dirty="0">
              <a:latin typeface="+mj-lt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30057" y="3061244"/>
            <a:ext cx="520015" cy="109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42579" y="3061244"/>
            <a:ext cx="520015" cy="1090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180114" y="4811372"/>
            <a:ext cx="1150032" cy="30002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80114" y="2511204"/>
            <a:ext cx="11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Boundary condition</a:t>
            </a:r>
            <a:endParaRPr lang="en-US" sz="1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0107" y="4489103"/>
            <a:ext cx="1480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</a:rPr>
              <a:t>Intercomparison</a:t>
            </a:r>
            <a:endParaRPr lang="en-US" sz="1400" b="1" dirty="0">
              <a:latin typeface="+mj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Subdomain Model Experiments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396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5_relative_EWTEC_Present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31900"/>
            <a:ext cx="7302500" cy="4381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Energy Extraction vs. Tidal Range: Normalized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06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dirty="0">
                <a:latin typeface="+mj-lt"/>
                <a:ea typeface="ＭＳ Ｐゴシック" charset="-128"/>
              </a:rPr>
              <a:t>F</a:t>
            </a:r>
            <a:r>
              <a:rPr lang="en-US" dirty="0" smtClean="0">
                <a:latin typeface="+mj-lt"/>
                <a:ea typeface="ＭＳ Ｐゴシック" charset="-128"/>
              </a:rPr>
              <a:t>unding </a:t>
            </a:r>
            <a:r>
              <a:rPr lang="en-US" dirty="0">
                <a:latin typeface="+mj-lt"/>
                <a:ea typeface="ＭＳ Ｐゴシック" charset="-128"/>
              </a:rPr>
              <a:t>for this project was provided by</a:t>
            </a:r>
            <a:endParaRPr lang="en-US" dirty="0" smtClean="0">
              <a:latin typeface="+mj-lt"/>
              <a:ea typeface="ＭＳ Ｐゴシック" charset="-128"/>
            </a:endParaRP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U.S. Department </a:t>
            </a:r>
            <a:r>
              <a:rPr lang="en-US" dirty="0">
                <a:latin typeface="+mj-lt"/>
                <a:ea typeface="ＭＳ Ｐゴシック" charset="-128"/>
              </a:rPr>
              <a:t>of </a:t>
            </a:r>
            <a:r>
              <a:rPr lang="en-US" dirty="0" smtClean="0">
                <a:latin typeface="+mj-lt"/>
                <a:ea typeface="ＭＳ Ｐゴシック" charset="-128"/>
              </a:rPr>
              <a:t>Energy </a:t>
            </a:r>
            <a:r>
              <a:rPr lang="en-US" dirty="0">
                <a:latin typeface="+mj-lt"/>
                <a:ea typeface="ＭＳ Ｐゴシック" charset="-128"/>
              </a:rPr>
              <a:t>Award Number DE-FG36-</a:t>
            </a:r>
            <a:r>
              <a:rPr lang="en-US" dirty="0" smtClean="0">
                <a:latin typeface="+mj-lt"/>
                <a:ea typeface="ＭＳ Ｐゴシック" charset="-128"/>
              </a:rPr>
              <a:t>08GO18179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Sandia National Laboratory</a:t>
            </a:r>
            <a:endParaRPr lang="en-US" dirty="0"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0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5_absolute_EWTEC_Presentati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231900"/>
            <a:ext cx="7327900" cy="4381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Energy Extraction vs. Tidal Range: </a:t>
            </a:r>
            <a:r>
              <a:rPr lang="en-US" sz="2800" b="1" dirty="0" err="1" smtClean="0"/>
              <a:t>Unscaled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69703" y="2558432"/>
            <a:ext cx="8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298MW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2995712"/>
            <a:ext cx="8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+mj-lt"/>
              </a:rPr>
              <a:t>247MW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8126" y="3047998"/>
            <a:ext cx="8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FF00"/>
                </a:solidFill>
                <a:latin typeface="+mj-lt"/>
              </a:rPr>
              <a:t>182MW</a:t>
            </a:r>
            <a:endParaRPr lang="en-US" b="1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193" y="3084840"/>
            <a:ext cx="8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FF00"/>
                </a:solidFill>
                <a:latin typeface="+mj-lt"/>
              </a:rPr>
              <a:t>562MW</a:t>
            </a:r>
            <a:endParaRPr lang="en-US" b="1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4394" y="2806463"/>
            <a:ext cx="8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+mj-lt"/>
              </a:rPr>
              <a:t>657MW</a:t>
            </a:r>
            <a:endParaRPr lang="en-US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5403" y="3100288"/>
            <a:ext cx="829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679MW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75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52856"/>
              </p:ext>
            </p:extLst>
          </p:nvPr>
        </p:nvGraphicFramePr>
        <p:xfrm>
          <a:off x="-3" y="1380066"/>
          <a:ext cx="9144000" cy="3699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4197"/>
                <a:gridCol w="972403"/>
                <a:gridCol w="835925"/>
                <a:gridCol w="835925"/>
                <a:gridCol w="835925"/>
                <a:gridCol w="835925"/>
                <a:gridCol w="835925"/>
                <a:gridCol w="835925"/>
                <a:gridCol w="835925"/>
                <a:gridCol w="835925"/>
              </a:tblGrid>
              <a:tr h="924984">
                <a:tc rowSpan="2"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Full Domain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(MW)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Regional</a:t>
                      </a:r>
                      <a:r>
                        <a:rPr lang="en-US" baseline="0" dirty="0" smtClean="0">
                          <a:latin typeface="+mj-lt"/>
                        </a:rPr>
                        <a:t> Model (MW)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Coastal Model (MW)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49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Dirichlet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Dirichlet</a:t>
                      </a:r>
                      <a:r>
                        <a:rPr lang="en-US" sz="1400" dirty="0" smtClean="0">
                          <a:latin typeface="+mj-lt"/>
                        </a:rPr>
                        <a:t>, TGF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CF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CF,</a:t>
                      </a:r>
                      <a:r>
                        <a:rPr lang="en-US" sz="1400" baseline="0" dirty="0" smtClean="0">
                          <a:latin typeface="+mj-lt"/>
                        </a:rPr>
                        <a:t> TGF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Dirichlet</a:t>
                      </a:r>
                      <a:endParaRPr lang="en-US" sz="1400" dirty="0" smtClean="0">
                        <a:latin typeface="+mj-lt"/>
                      </a:endParaRPr>
                    </a:p>
                    <a:p>
                      <a:pPr algn="ctr"/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+mj-lt"/>
                        </a:rPr>
                        <a:t>Dirichlet</a:t>
                      </a:r>
                      <a:r>
                        <a:rPr lang="en-US" sz="1400" dirty="0" smtClean="0">
                          <a:latin typeface="+mj-lt"/>
                        </a:rPr>
                        <a:t>, TGF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CF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CF, TGF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92498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Non-resonant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247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182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(-26%)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201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(-17%)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145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(-43%)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235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(-5%)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298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(+21%)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296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(+20%)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246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(&lt;+1%)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244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(+1%)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  <a:tr h="92498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Resonant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+mj-lt"/>
                        </a:rPr>
                        <a:t>657</a:t>
                      </a:r>
                      <a:endParaRPr lang="en-US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562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(-14%)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589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(-10%)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538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(-18%)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754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(+15%)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679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(+3%)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657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(0%)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698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(+6%)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689</a:t>
                      </a:r>
                    </a:p>
                    <a:p>
                      <a:pPr algn="ctr"/>
                      <a:r>
                        <a:rPr lang="en-US" dirty="0" smtClean="0">
                          <a:latin typeface="+mj-lt"/>
                        </a:rPr>
                        <a:t>(+5%)</a:t>
                      </a:r>
                      <a:endParaRPr lang="en-US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02266" y="5232399"/>
            <a:ext cx="684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CF = Chapman – </a:t>
            </a:r>
            <a:r>
              <a:rPr lang="en-US" dirty="0" err="1" smtClean="0">
                <a:latin typeface="+mj-lt"/>
              </a:rPr>
              <a:t>Flather</a:t>
            </a:r>
            <a:r>
              <a:rPr lang="en-US" dirty="0" smtClean="0">
                <a:latin typeface="+mj-lt"/>
              </a:rPr>
              <a:t> boundary condition </a:t>
            </a:r>
            <a:endParaRPr lang="en-US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Effect of Tide-Generating Force and Boundary Conditions on Maximum Extractable Energy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76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81525"/>
            <a:ext cx="8229600" cy="1143000"/>
          </a:xfrm>
        </p:spPr>
        <p:txBody>
          <a:bodyPr anchor="ctr" anchorCtr="0"/>
          <a:lstStyle/>
          <a:p>
            <a:pPr algn="ctr"/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972"/>
            <a:ext cx="8229600" cy="4389437"/>
          </a:xfrm>
        </p:spPr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Energy is extracted from a tidal estuary in part at the expense of natural energy flux into estuarine processes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Regional hydrodynamic models used for tidal energy applications should have its natural energetics validated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Limited-domain representation does not fundamentally change the physics of the energy extraction processes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Introduces uncertainty of up to ~25% in the carrying capacity of the estuary</a:t>
            </a:r>
          </a:p>
          <a:p>
            <a:pPr lvl="1"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With judicious choice of domain and boundary conditions, this could possibly be reduced down to ~10% (further research needed)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Introduction / Motivation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Model: Set-up, output and diagnosis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Energetics of tidal energy extraction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Subdomain model experiments</a:t>
            </a:r>
          </a:p>
          <a:p>
            <a:pPr>
              <a:buFont typeface="Wingdings 2" charset="0"/>
              <a:buChar char=""/>
              <a:defRPr/>
            </a:pPr>
            <a:r>
              <a:rPr lang="en-US" dirty="0" smtClean="0">
                <a:latin typeface="+mj-lt"/>
                <a:ea typeface="ＭＳ Ｐゴシック" charset="-128"/>
              </a:rPr>
              <a:t>Summary / Take-home points</a:t>
            </a:r>
          </a:p>
          <a:p>
            <a:pPr>
              <a:buFont typeface="Wingdings 2" charset="0"/>
              <a:buChar char=""/>
              <a:defRPr/>
            </a:pPr>
            <a:endParaRPr lang="en-US" dirty="0" smtClean="0">
              <a:latin typeface="+mj-lt"/>
              <a:ea typeface="ＭＳ Ｐゴシック" charset="-128"/>
            </a:endParaRPr>
          </a:p>
          <a:p>
            <a:pPr>
              <a:buFont typeface="Wingdings 2" charset="0"/>
              <a:buChar char=""/>
              <a:defRPr/>
            </a:pPr>
            <a:endParaRPr lang="en-US" dirty="0"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95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nk_and_Wunsch_Schematic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390383"/>
            <a:ext cx="4961467" cy="4602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1638" y="1430735"/>
            <a:ext cx="3033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Munk</a:t>
            </a:r>
            <a:r>
              <a:rPr lang="en-US" dirty="0" smtClean="0">
                <a:latin typeface="+mj-lt"/>
              </a:rPr>
              <a:t> and </a:t>
            </a:r>
            <a:r>
              <a:rPr lang="en-US" dirty="0" err="1" smtClean="0">
                <a:latin typeface="+mj-lt"/>
              </a:rPr>
              <a:t>Wunsch</a:t>
            </a:r>
            <a:r>
              <a:rPr lang="en-US" dirty="0" smtClean="0">
                <a:latin typeface="+mj-lt"/>
              </a:rPr>
              <a:t> (1998) Global Ocean Energy Schematic</a:t>
            </a:r>
            <a:endParaRPr lang="en-US" dirty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Tide is a Source of Energy for Oceanic and Coastal Processes:</a:t>
            </a:r>
            <a:endParaRPr lang="en-US" sz="28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-67739" y="4157137"/>
            <a:ext cx="3911606" cy="1989663"/>
            <a:chOff x="-67739" y="4157137"/>
            <a:chExt cx="3911606" cy="1989663"/>
          </a:xfrm>
        </p:grpSpPr>
        <p:sp>
          <p:nvSpPr>
            <p:cNvPr id="6" name="Rounded Rectangle 5"/>
            <p:cNvSpPr/>
            <p:nvPr/>
          </p:nvSpPr>
          <p:spPr>
            <a:xfrm>
              <a:off x="2844800" y="5181600"/>
              <a:ext cx="999067" cy="965200"/>
            </a:xfrm>
            <a:prstGeom prst="roundRect">
              <a:avLst/>
            </a:prstGeom>
            <a:noFill/>
            <a:ln w="38100" cmpd="sng">
              <a:solidFill>
                <a:srgbClr val="FF20F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252134" y="4521200"/>
              <a:ext cx="660399" cy="728133"/>
            </a:xfrm>
            <a:prstGeom prst="straightConnector1">
              <a:avLst/>
            </a:prstGeom>
            <a:ln>
              <a:solidFill>
                <a:srgbClr val="FF20F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-67739" y="4157137"/>
              <a:ext cx="3547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Divert to Tidal Energy Generation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9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040076"/>
            <a:ext cx="4481177" cy="26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dissipation_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945708"/>
            <a:ext cx="4367248" cy="218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40137" y="1943430"/>
            <a:ext cx="3843855" cy="3557466"/>
            <a:chOff x="4648200" y="1143000"/>
            <a:chExt cx="4495800" cy="4160838"/>
          </a:xfrm>
        </p:grpSpPr>
        <p:pic>
          <p:nvPicPr>
            <p:cNvPr id="6" name="Picture 3" descr="domainpic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143000"/>
              <a:ext cx="4419600" cy="416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12"/>
            <p:cNvCxnSpPr>
              <a:cxnSpLocks noChangeShapeType="1"/>
            </p:cNvCxnSpPr>
            <p:nvPr/>
          </p:nvCxnSpPr>
          <p:spPr bwMode="auto">
            <a:xfrm>
              <a:off x="5765800" y="1549400"/>
              <a:ext cx="419100" cy="1905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8" name="Straight Arrow Connector 13"/>
            <p:cNvCxnSpPr>
              <a:cxnSpLocks noChangeShapeType="1"/>
            </p:cNvCxnSpPr>
            <p:nvPr/>
          </p:nvCxnSpPr>
          <p:spPr bwMode="auto">
            <a:xfrm>
              <a:off x="4648200" y="2667000"/>
              <a:ext cx="419100" cy="19050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9" name="Straight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5842000" y="1584325"/>
              <a:ext cx="269875" cy="1301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Straight Connector 19"/>
            <p:cNvCxnSpPr>
              <a:cxnSpLocks noChangeShapeType="1"/>
            </p:cNvCxnSpPr>
            <p:nvPr/>
          </p:nvCxnSpPr>
          <p:spPr bwMode="auto">
            <a:xfrm rot="5400000" flipH="1" flipV="1">
              <a:off x="4619625" y="2701925"/>
              <a:ext cx="374650" cy="1778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142873" y="280024"/>
            <a:ext cx="510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Tidal energy is globally harvested from gravity of sun and moon and transported by wave process:</a:t>
            </a:r>
            <a:endParaRPr lang="en-US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0132" y="280019"/>
            <a:ext cx="405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Regional hydrodynamic models receive tides from boundary conditions, and are often heavily “tuned” to reproduce tides as observed.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875" y="5910428"/>
            <a:ext cx="1077158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R. Ray, GSFC</a:t>
            </a:r>
            <a:endParaRPr lang="en-US" sz="1200" i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5456" y="5107786"/>
            <a:ext cx="1768536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+mj-lt"/>
              </a:rPr>
              <a:t>Kawase and </a:t>
            </a:r>
            <a:r>
              <a:rPr lang="en-US" sz="1200" i="1" dirty="0" err="1" smtClean="0">
                <a:latin typeface="+mj-lt"/>
              </a:rPr>
              <a:t>Thyng</a:t>
            </a:r>
            <a:r>
              <a:rPr lang="en-US" sz="1200" i="1" dirty="0" smtClean="0">
                <a:latin typeface="+mj-lt"/>
              </a:rPr>
              <a:t>, 2010</a:t>
            </a:r>
            <a:endParaRPr lang="en-US" sz="12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Questions Addressed by This Study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25687"/>
            <a:ext cx="84430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How does tidal energy extraction look like in the context of regional / global tidal energetics? What useful things might we learn from such a perspective?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What are significant limitations (if any) of studying tidal energy extraction with a regional model? What are the uncertainties in energy extraction estimates made using regional models?</a:t>
            </a:r>
          </a:p>
        </p:txBody>
      </p:sp>
    </p:spTree>
    <p:extLst>
      <p:ext uri="{BB962C8B-B14F-4D97-AF65-F5344CB8AC3E}">
        <p14:creationId xmlns:p14="http://schemas.microsoft.com/office/powerpoint/2010/main" val="36675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305800" cy="1143000"/>
          </a:xfrm>
        </p:spPr>
        <p:txBody>
          <a:bodyPr anchor="ctr" anchorCtr="0">
            <a:normAutofit/>
          </a:bodyPr>
          <a:lstStyle/>
          <a:p>
            <a:pPr algn="ctr">
              <a:defRPr/>
            </a:pPr>
            <a:r>
              <a:rPr lang="en-US" sz="2800" b="1" dirty="0" smtClean="0"/>
              <a:t>Approach: Construct an idealized </a:t>
            </a:r>
            <a:r>
              <a:rPr lang="en-US" sz="2800" b="1" dirty="0"/>
              <a:t>numerical model of an ocean-estuary tidal </a:t>
            </a:r>
            <a:r>
              <a:rPr lang="en-US" sz="2800" b="1" dirty="0" smtClean="0"/>
              <a:t>system</a:t>
            </a:r>
            <a:endParaRPr lang="en-US" sz="2800" b="1" dirty="0"/>
          </a:p>
        </p:txBody>
      </p:sp>
      <p:pic>
        <p:nvPicPr>
          <p:cNvPr id="19458" name="Picture 2" descr="Basin_de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0" y="1755736"/>
            <a:ext cx="5718481" cy="429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0148" y="1225687"/>
            <a:ext cx="347009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+mj-lt"/>
              </a:rPr>
              <a:t>O</a:t>
            </a:r>
            <a:r>
              <a:rPr lang="en-US" sz="1600" dirty="0" smtClean="0">
                <a:latin typeface="+mj-lt"/>
              </a:rPr>
              <a:t>cean with 4000m-deep basin and 200m-deep, 500km-wide continental shelf</a:t>
            </a:r>
            <a:br>
              <a:rPr lang="en-US" sz="1600" dirty="0" smtClean="0">
                <a:latin typeface="+mj-lt"/>
              </a:rPr>
            </a:br>
            <a:endParaRPr lang="en-US" sz="16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Tide is forced </a:t>
            </a:r>
            <a:r>
              <a:rPr lang="en-US" sz="1600" b="1" i="1" dirty="0" smtClean="0">
                <a:latin typeface="+mj-lt"/>
              </a:rPr>
              <a:t>astronomically </a:t>
            </a:r>
            <a:r>
              <a:rPr lang="en-US" sz="1600" dirty="0" smtClean="0">
                <a:latin typeface="+mj-lt"/>
              </a:rPr>
              <a:t> by tide-generating force (</a:t>
            </a:r>
            <a:r>
              <a:rPr lang="en-US" sz="1600" b="1" dirty="0" smtClean="0">
                <a:latin typeface="+mj-lt"/>
              </a:rPr>
              <a:t>TGF</a:t>
            </a:r>
            <a:r>
              <a:rPr lang="en-US" sz="1600" dirty="0" smtClean="0">
                <a:latin typeface="+mj-lt"/>
              </a:rPr>
              <a:t>, lunar tide, 20° declination)</a:t>
            </a:r>
            <a:br>
              <a:rPr lang="en-US" sz="1600" dirty="0" smtClean="0">
                <a:latin typeface="+mj-lt"/>
              </a:rPr>
            </a:br>
            <a:endParaRPr lang="en-US" sz="16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10km-wide </a:t>
            </a:r>
            <a:r>
              <a:rPr lang="en-US" sz="1600" dirty="0" err="1" smtClean="0">
                <a:latin typeface="+mj-lt"/>
              </a:rPr>
              <a:t>silled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b="1" dirty="0" smtClean="0">
                <a:latin typeface="+mj-lt"/>
              </a:rPr>
              <a:t>“fjord” </a:t>
            </a:r>
            <a:r>
              <a:rPr lang="en-US" sz="1600" dirty="0" smtClean="0">
                <a:latin typeface="+mj-lt"/>
              </a:rPr>
              <a:t>is appended at the northeastern corner.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Normal case (200km long)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Resonant case (400km long)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Tidal energy is extracted over the sill (locally enhanced quadratic drag).</a:t>
            </a:r>
            <a:br>
              <a:rPr lang="en-US" sz="1600" dirty="0" smtClean="0">
                <a:latin typeface="+mj-lt"/>
              </a:rPr>
            </a:br>
            <a:endParaRPr lang="en-US" sz="1600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+mj-lt"/>
              </a:rPr>
              <a:t>The model serves boundary conditions to </a:t>
            </a:r>
            <a:r>
              <a:rPr lang="en-US" sz="1600" b="1" dirty="0" smtClean="0">
                <a:latin typeface="+mj-lt"/>
              </a:rPr>
              <a:t>subdomain models</a:t>
            </a:r>
            <a:r>
              <a:rPr lang="en-US" sz="1600" dirty="0" smtClean="0">
                <a:latin typeface="+mj-lt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00FF00"/>
                </a:solidFill>
                <a:latin typeface="+mj-lt"/>
              </a:rPr>
              <a:t>Regional model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Coastal 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81702" y="2080152"/>
            <a:ext cx="4338443" cy="3266972"/>
            <a:chOff x="981702" y="2080152"/>
            <a:chExt cx="4338443" cy="3266972"/>
          </a:xfrm>
        </p:grpSpPr>
        <p:pic>
          <p:nvPicPr>
            <p:cNvPr id="19459" name="Picture 3" descr="Fjord_dept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702" y="4260398"/>
              <a:ext cx="4338443" cy="1086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>
              <a:stCxn id="19459" idx="0"/>
            </p:cNvCxnSpPr>
            <p:nvPr/>
          </p:nvCxnSpPr>
          <p:spPr>
            <a:xfrm flipV="1">
              <a:off x="3150924" y="2080152"/>
              <a:ext cx="1449202" cy="2180246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2330064" y="4630337"/>
            <a:ext cx="320008" cy="290021"/>
          </a:xfrm>
          <a:prstGeom prst="ellipse">
            <a:avLst/>
          </a:prstGeom>
          <a:noFill/>
          <a:ln w="28575" cmpd="sng">
            <a:solidFill>
              <a:srgbClr val="FF20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20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delMovie.mp4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09613"/>
            <a:ext cx="9144000" cy="543877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Model Tidal Response: Non-resonant Fjord</a:t>
            </a:r>
          </a:p>
          <a:p>
            <a:pPr algn="ctr">
              <a:defRPr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25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31391"/>
              </p:ext>
            </p:extLst>
          </p:nvPr>
        </p:nvGraphicFramePr>
        <p:xfrm>
          <a:off x="574742" y="2721755"/>
          <a:ext cx="8228012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3" imgW="4292600" imgH="927100" progId="Equation.3">
                  <p:embed/>
                </p:oleObj>
              </mc:Choice>
              <mc:Fallback>
                <p:oleObj name="Equation" r:id="rId3" imgW="42926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4742" y="2721755"/>
                        <a:ext cx="8228012" cy="177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133350"/>
            <a:ext cx="830580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/>
              <a:t>Energy Balance Equation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98213"/>
            <a:ext cx="844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+mj-lt"/>
              </a:rPr>
              <a:t>For any model subdomain,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2533" y="2455331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8000"/>
                </a:solidFill>
                <a:latin typeface="+mj-lt"/>
              </a:rPr>
              <a:t>Influx at the Boundary</a:t>
            </a:r>
            <a:endParaRPr lang="en-US" sz="2000" b="1" dirty="0">
              <a:solidFill>
                <a:srgbClr val="FF8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5012" y="2455334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6633"/>
                </a:solidFill>
                <a:latin typeface="+mj-lt"/>
              </a:rPr>
              <a:t>Natural Dissipation</a:t>
            </a:r>
            <a:endParaRPr lang="en-US" sz="2000" b="1" dirty="0">
              <a:solidFill>
                <a:srgbClr val="996633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1995" y="3572912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FF"/>
                </a:solidFill>
                <a:latin typeface="+mj-lt"/>
              </a:rPr>
              <a:t>Energy Extraction</a:t>
            </a:r>
            <a:endParaRPr lang="en-US" sz="2000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9136" y="3572912"/>
            <a:ext cx="2726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80"/>
                </a:solidFill>
                <a:latin typeface="+mj-lt"/>
              </a:rPr>
              <a:t>Gain from TGF</a:t>
            </a:r>
            <a:endParaRPr lang="en-US" sz="2000" b="1" dirty="0">
              <a:solidFill>
                <a:srgbClr val="800080"/>
              </a:solid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10279"/>
              </p:ext>
            </p:extLst>
          </p:nvPr>
        </p:nvGraphicFramePr>
        <p:xfrm>
          <a:off x="-897516" y="4696885"/>
          <a:ext cx="11006656" cy="68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r:id="rId6" imgW="5486400" imgH="342900" progId="Word.Document.12">
                  <p:embed/>
                </p:oleObj>
              </mc:Choice>
              <mc:Fallback>
                <p:oleObj name="Document" r:id="rId6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897516" y="4696885"/>
                        <a:ext cx="11006656" cy="68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067" y="5554131"/>
            <a:ext cx="780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"/>
                <a:cs typeface="Times"/>
              </a:rPr>
              <a:t>C</a:t>
            </a:r>
            <a:r>
              <a:rPr lang="en-US" sz="2400" i="1" baseline="-25000" dirty="0" smtClean="0">
                <a:latin typeface="Times"/>
                <a:cs typeface="Times"/>
              </a:rPr>
              <a:t>N</a:t>
            </a:r>
            <a:r>
              <a:rPr lang="en-US" sz="2400" dirty="0" smtClean="0">
                <a:latin typeface="Times"/>
                <a:cs typeface="Times"/>
              </a:rPr>
              <a:t> = 0.003        </a:t>
            </a:r>
            <a:r>
              <a:rPr lang="en-US" sz="2400" i="1" dirty="0" smtClean="0">
                <a:latin typeface="Times"/>
                <a:cs typeface="Times"/>
              </a:rPr>
              <a:t>C</a:t>
            </a:r>
            <a:r>
              <a:rPr lang="en-US" sz="2400" i="1" baseline="-25000" dirty="0" smtClean="0">
                <a:latin typeface="Times"/>
                <a:cs typeface="Times"/>
              </a:rPr>
              <a:t>E</a:t>
            </a:r>
            <a:r>
              <a:rPr lang="en-US" sz="2400" dirty="0" smtClean="0">
                <a:latin typeface="Times"/>
                <a:cs typeface="Times"/>
              </a:rPr>
              <a:t> = </a:t>
            </a:r>
            <a:r>
              <a:rPr lang="en-US" sz="2400" dirty="0" smtClean="0">
                <a:latin typeface="+mj-lt"/>
                <a:cs typeface="Times"/>
              </a:rPr>
              <a:t>Varied</a:t>
            </a:r>
            <a:r>
              <a:rPr lang="en-US" sz="2400" dirty="0" smtClean="0">
                <a:latin typeface="Times"/>
                <a:cs typeface="Times"/>
              </a:rPr>
              <a:t> </a:t>
            </a:r>
            <a:endParaRPr lang="en-US" sz="2400" i="1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714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783</Words>
  <Application>Microsoft Office PowerPoint</Application>
  <PresentationFormat>On-screen Show (4:3)</PresentationFormat>
  <Paragraphs>164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Constantia</vt:lpstr>
      <vt:lpstr>Symbol</vt:lpstr>
      <vt:lpstr>Times</vt:lpstr>
      <vt:lpstr>Wingdings 2</vt:lpstr>
      <vt:lpstr>Flow</vt:lpstr>
      <vt:lpstr>Equation</vt:lpstr>
      <vt:lpstr>Document</vt:lpstr>
      <vt:lpstr>PowerPoint Presentation</vt:lpstr>
      <vt:lpstr>Acknowledgment</vt:lpstr>
      <vt:lpstr>Contents</vt:lpstr>
      <vt:lpstr>PowerPoint Presentation</vt:lpstr>
      <vt:lpstr>PowerPoint Presentation</vt:lpstr>
      <vt:lpstr>PowerPoint Presentation</vt:lpstr>
      <vt:lpstr>Approach: Construct an idealized numerical model of an ocean-estuary tidal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Mechanical Energy Flux Feeding Energy Extraction</vt:lpstr>
      <vt:lpstr>Why should we care about reduction in natural dissipation due to tidal energy development?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Mitsuhiro Kawase</dc:creator>
  <cp:lastModifiedBy>Brian Polagye</cp:lastModifiedBy>
  <cp:revision>98</cp:revision>
  <dcterms:created xsi:type="dcterms:W3CDTF">2011-12-08T19:13:06Z</dcterms:created>
  <dcterms:modified xsi:type="dcterms:W3CDTF">2015-08-23T15:32:59Z</dcterms:modified>
</cp:coreProperties>
</file>