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s/slide14.xml" ContentType="application/vnd.openxmlformats-officedocument.presentationml.slide+xml"/>
  <Override PartName="/ppt/notesSlides/notesSlide16.xml" ContentType="application/vnd.openxmlformats-officedocument.presentationml.notesSlide+xml"/>
  <Default Extension="xml" ContentType="application/xml"/>
  <Override PartName="/ppt/tableStyles.xml" ContentType="application/vnd.openxmlformats-officedocument.presentationml.tableStyles+xml"/>
  <Override PartName="/ppt/notesSlides/notesSlide31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notesSlides/notesSlide30.xml" ContentType="application/vnd.openxmlformats-officedocument.presentationml.notesSlide+xml"/>
  <Override PartName="/ppt/slides/slide27.xml" ContentType="application/vnd.openxmlformats-officedocument.presentationml.slide+xml"/>
  <Default Extension="vml" ContentType="application/vnd.openxmlformats-officedocument.vmlDrawing"/>
  <Override PartName="/ppt/notesSlides/notesSlide29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notesSlides/notesSlide8.xml" ContentType="application/vnd.openxmlformats-officedocument.presentationml.notesSlide+xml"/>
  <Default Extension="png" ContentType="image/png"/>
  <Override PartName="/ppt/slideLayouts/slideLayout4.xml" ContentType="application/vnd.openxmlformats-officedocument.presentationml.slideLayout+xml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Default Extension="pict" ContentType="image/pict"/>
  <Override PartName="/ppt/slides/slide26.xml" ContentType="application/vnd.openxmlformats-officedocument.presentationml.slide+xml"/>
  <Override PartName="/ppt/charts/chart3.xml" ContentType="application/vnd.openxmlformats-officedocument.drawingml.chart+xml"/>
  <Override PartName="/ppt/notesSlides/notesSlide28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5.xml" ContentType="application/vnd.openxmlformats-officedocument.presentationml.notesSlide+xml"/>
  <Override PartName="/ppt/embeddings/Microsoft_Equation2.bin" ContentType="application/vnd.openxmlformats-officedocument.oleObject"/>
  <Override PartName="/ppt/slideLayouts/slideLayout13.xml" ContentType="application/vnd.openxmlformats-officedocument.presentationml.slideLayout+xml"/>
  <Override PartName="/ppt/slides/slide25.xml" ContentType="application/vnd.openxmlformats-officedocument.presentationml.slide+xml"/>
  <Override PartName="/ppt/notesSlides/notesSlide27.xml" ContentType="application/vnd.openxmlformats-officedocument.presentationml.notesSlide+xml"/>
  <Override PartName="/ppt/slides/slide9.xml" ContentType="application/vnd.openxmlformats-officedocument.presentationml.slide+xml"/>
  <Override PartName="/ppt/charts/chart2.xml" ContentType="application/vnd.openxmlformats-officedocument.drawingml.chart+xml"/>
  <Override PartName="/ppt/slideLayouts/slideLayout9.xml" ContentType="application/vnd.openxmlformats-officedocument.presentationml.slideLayout+xml"/>
  <Override PartName="/ppt/notesSlides/notesSlide20.xml" ContentType="application/vnd.openxmlformats-officedocument.presentationml.notes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notesSlides/notesSlide4.xml" ContentType="application/vnd.openxmlformats-officedocument.presentationml.notesSlide+xml"/>
  <Override PartName="/ppt/embeddings/Microsoft_Equation1.bin" ContentType="application/vnd.openxmlformats-officedocument.oleObject"/>
  <Override PartName="/ppt/slideLayouts/slideLayout12.xml" ContentType="application/vnd.openxmlformats-officedocument.presentationml.slideLayout+xml"/>
  <Override PartName="/ppt/slides/slide24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charts/chart1.xml" ContentType="application/vnd.openxmlformats-officedocument.drawingml.chart+xml"/>
  <Override PartName="/ppt/slideLayouts/slideLayout8.xml" ContentType="application/vnd.openxmlformats-officedocument.presentationml.slideLayout+xml"/>
  <Override PartName="/ppt/notesSlides/notesSlide26.xml" ContentType="application/vnd.openxmlformats-officedocument.presentationml.notes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Default Extension="jpeg" ContentType="image/jpeg"/>
  <Override PartName="/ppt/viewProps.xml" ContentType="application/vnd.openxmlformats-officedocument.presentationml.viewProps+xml"/>
  <Override PartName="/ppt/notesSlides/notesSlide11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23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29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24.xml" ContentType="application/vnd.openxmlformats-officedocument.presentationml.notesSlide+xml"/>
  <Override PartName="/ppt/slides/slide6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744" r:id="rId1"/>
  </p:sldMasterIdLst>
  <p:notesMasterIdLst>
    <p:notesMasterId r:id="rId34"/>
  </p:notesMasterIdLst>
  <p:sldIdLst>
    <p:sldId id="631" r:id="rId2"/>
    <p:sldId id="613" r:id="rId3"/>
    <p:sldId id="632" r:id="rId4"/>
    <p:sldId id="633" r:id="rId5"/>
    <p:sldId id="661" r:id="rId6"/>
    <p:sldId id="662" r:id="rId7"/>
    <p:sldId id="614" r:id="rId8"/>
    <p:sldId id="635" r:id="rId9"/>
    <p:sldId id="636" r:id="rId10"/>
    <p:sldId id="637" r:id="rId11"/>
    <p:sldId id="644" r:id="rId12"/>
    <p:sldId id="643" r:id="rId13"/>
    <p:sldId id="642" r:id="rId14"/>
    <p:sldId id="641" r:id="rId15"/>
    <p:sldId id="640" r:id="rId16"/>
    <p:sldId id="639" r:id="rId17"/>
    <p:sldId id="638" r:id="rId18"/>
    <p:sldId id="634" r:id="rId19"/>
    <p:sldId id="660" r:id="rId20"/>
    <p:sldId id="646" r:id="rId21"/>
    <p:sldId id="647" r:id="rId22"/>
    <p:sldId id="619" r:id="rId23"/>
    <p:sldId id="620" r:id="rId24"/>
    <p:sldId id="622" r:id="rId25"/>
    <p:sldId id="663" r:id="rId26"/>
    <p:sldId id="664" r:id="rId27"/>
    <p:sldId id="654" r:id="rId28"/>
    <p:sldId id="659" r:id="rId29"/>
    <p:sldId id="655" r:id="rId30"/>
    <p:sldId id="656" r:id="rId31"/>
    <p:sldId id="657" r:id="rId32"/>
    <p:sldId id="628" r:id="rId33"/>
  </p:sldIdLst>
  <p:sldSz cx="9144000" cy="6858000" type="screen4x3"/>
  <p:notesSz cx="6954838" cy="92408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6844F6"/>
  </p:clrMru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1966" autoAdjust="0"/>
    <p:restoredTop sz="94660"/>
  </p:normalViewPr>
  <p:slideViewPr>
    <p:cSldViewPr showGuides="1">
      <p:cViewPr>
        <p:scale>
          <a:sx n="85" d="100"/>
          <a:sy n="85" d="100"/>
        </p:scale>
        <p:origin x="-1064" y="-160"/>
      </p:cViewPr>
      <p:guideLst>
        <p:guide orient="horz" pos="1920"/>
        <p:guide pos="29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James%20HD:Users:jamesbjoslin:Dropbox:Research:AMP:CFD:Results%20Analysis:Prelim%20Results%206-20-13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James%20HD:Users:jamesbjoslin:Dropbox:Research:AMP:CFD:Results%20Analysis:Prelim%20Results%206-20-13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James%20HD:Users:jamesbjoslin:Dropbox:Research:AMP:CFD:Results%20Analysis:Prelim%20Results%206-20-1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plotArea>
      <c:layout>
        <c:manualLayout>
          <c:layoutTarget val="inner"/>
          <c:xMode val="edge"/>
          <c:yMode val="edge"/>
          <c:x val="0.205454214056576"/>
          <c:y val="0.0514005540974045"/>
          <c:w val="0.715227471566054"/>
          <c:h val="0.725188830562846"/>
        </c:manualLayout>
      </c:layout>
      <c:barChart>
        <c:barDir val="col"/>
        <c:grouping val="stacked"/>
        <c:ser>
          <c:idx val="2"/>
          <c:order val="0"/>
          <c:tx>
            <c:strRef>
              <c:f>'Drag Force by Components'!$L$5</c:f>
              <c:strCache>
                <c:ptCount val="1"/>
                <c:pt idx="0">
                  <c:v>AMP Body</c:v>
                </c:pt>
              </c:strCache>
            </c:strRef>
          </c:tx>
          <c:spPr>
            <a:solidFill>
              <a:srgbClr val="00CC00"/>
            </a:solidFill>
            <a:ln>
              <a:solidFill>
                <a:sysClr val="windowText" lastClr="000000"/>
              </a:solidFill>
            </a:ln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C</a:t>
                    </a:r>
                    <a:r>
                      <a:rPr lang="en-US" baseline="-25000"/>
                      <a:t>d</a:t>
                    </a:r>
                    <a:r>
                      <a:rPr lang="en-US"/>
                      <a:t> = 0.43</a:t>
                    </a:r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C</a:t>
                    </a:r>
                    <a:r>
                      <a:rPr lang="en-US" baseline="-25000"/>
                      <a:t>d</a:t>
                    </a:r>
                    <a:r>
                      <a:rPr lang="en-US"/>
                      <a:t> = 0.30</a:t>
                    </a:r>
                  </a:p>
                </c:rich>
              </c:tx>
              <c:showVal val="1"/>
            </c:dLbl>
            <c:showVal val="1"/>
          </c:dLbls>
          <c:cat>
            <c:strLit>
              <c:ptCount val="2"/>
              <c:pt idx="0">
                <c:v>MF with AMP during Deployment</c:v>
              </c:pt>
              <c:pt idx="1">
                <c:v>AMP during Mounted Operation</c:v>
              </c:pt>
            </c:strLit>
          </c:cat>
          <c:val>
            <c:numRef>
              <c:f>'Drag Force by Components'!$L$6:$L$7</c:f>
              <c:numCache>
                <c:formatCode>0.000</c:formatCode>
                <c:ptCount val="2"/>
                <c:pt idx="0">
                  <c:v>0.06196</c:v>
                </c:pt>
                <c:pt idx="1">
                  <c:v>0.048254</c:v>
                </c:pt>
              </c:numCache>
            </c:numRef>
          </c:val>
        </c:ser>
        <c:ser>
          <c:idx val="3"/>
          <c:order val="1"/>
          <c:tx>
            <c:strRef>
              <c:f>'Drag Force by Components'!$M$5</c:f>
              <c:strCache>
                <c:ptCount val="1"/>
                <c:pt idx="0">
                  <c:v>Strobes</c:v>
                </c:pt>
              </c:strCache>
            </c:strRef>
          </c:tx>
          <c:spPr>
            <a:solidFill>
              <a:srgbClr val="C1130F"/>
            </a:solidFill>
            <a:ln>
              <a:solidFill>
                <a:sysClr val="windowText" lastClr="000000"/>
              </a:solidFill>
            </a:ln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C</a:t>
                    </a:r>
                    <a:r>
                      <a:rPr lang="en-US" baseline="-25000"/>
                      <a:t>d</a:t>
                    </a:r>
                    <a:r>
                      <a:rPr lang="en-US"/>
                      <a:t> = 0.95</a:t>
                    </a:r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C</a:t>
                    </a:r>
                    <a:r>
                      <a:rPr lang="en-US" baseline="-25000"/>
                      <a:t>d</a:t>
                    </a:r>
                    <a:r>
                      <a:rPr lang="en-US" baseline="0"/>
                      <a:t> = 0.98</a:t>
                    </a:r>
                    <a:endParaRPr lang="en-US"/>
                  </a:p>
                </c:rich>
              </c:tx>
              <c:showVal val="1"/>
            </c:dLbl>
            <c:showVal val="1"/>
          </c:dLbls>
          <c:cat>
            <c:strLit>
              <c:ptCount val="2"/>
              <c:pt idx="0">
                <c:v>MF with AMP during Deployment</c:v>
              </c:pt>
              <c:pt idx="1">
                <c:v>AMP during Mounted Operation</c:v>
              </c:pt>
            </c:strLit>
          </c:cat>
          <c:val>
            <c:numRef>
              <c:f>'Drag Force by Components'!$M$6:$M$7</c:f>
              <c:numCache>
                <c:formatCode>0.000</c:formatCode>
                <c:ptCount val="2"/>
                <c:pt idx="0">
                  <c:v>0.03656</c:v>
                </c:pt>
                <c:pt idx="1">
                  <c:v>0.03678</c:v>
                </c:pt>
              </c:numCache>
            </c:numRef>
          </c:val>
        </c:ser>
        <c:ser>
          <c:idx val="4"/>
          <c:order val="2"/>
          <c:tx>
            <c:strRef>
              <c:f>'Drag Force by Components'!$N$5</c:f>
              <c:strCache>
                <c:ptCount val="1"/>
                <c:pt idx="0">
                  <c:v>Struts</c:v>
                </c:pt>
              </c:strCache>
            </c:strRef>
          </c:tx>
          <c:spPr>
            <a:solidFill>
              <a:srgbClr val="B64702"/>
            </a:solidFill>
            <a:ln>
              <a:solidFill>
                <a:sysClr val="windowText" lastClr="000000"/>
              </a:solidFill>
            </a:ln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C</a:t>
                    </a:r>
                    <a:r>
                      <a:rPr lang="en-US" baseline="-25000"/>
                      <a:t>d</a:t>
                    </a:r>
                    <a:r>
                      <a:rPr lang="en-US"/>
                      <a:t> = 0.43</a:t>
                    </a:r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C</a:t>
                    </a:r>
                    <a:r>
                      <a:rPr lang="en-US" baseline="-25000"/>
                      <a:t>d</a:t>
                    </a:r>
                    <a:r>
                      <a:rPr lang="en-US"/>
                      <a:t> = 0.44</a:t>
                    </a:r>
                  </a:p>
                </c:rich>
              </c:tx>
              <c:showVal val="1"/>
            </c:dLbl>
            <c:showVal val="1"/>
          </c:dLbls>
          <c:cat>
            <c:strLit>
              <c:ptCount val="2"/>
              <c:pt idx="0">
                <c:v>MF with AMP during Deployment</c:v>
              </c:pt>
              <c:pt idx="1">
                <c:v>AMP during Mounted Operation</c:v>
              </c:pt>
            </c:strLit>
          </c:cat>
          <c:val>
            <c:numRef>
              <c:f>'Drag Force by Components'!$N$6:$N$7</c:f>
              <c:numCache>
                <c:formatCode>0.000</c:formatCode>
                <c:ptCount val="2"/>
                <c:pt idx="0">
                  <c:v>0.04256</c:v>
                </c:pt>
                <c:pt idx="1">
                  <c:v>0.04282</c:v>
                </c:pt>
              </c:numCache>
            </c:numRef>
          </c:val>
        </c:ser>
        <c:ser>
          <c:idx val="0"/>
          <c:order val="3"/>
          <c:tx>
            <c:strRef>
              <c:f>'Drag Force by Components'!$J$5</c:f>
              <c:strCache>
                <c:ptCount val="1"/>
                <c:pt idx="0">
                  <c:v>Falcon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ysClr val="windowText" lastClr="000000"/>
              </a:solidFill>
            </a:ln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C</a:t>
                    </a:r>
                    <a:r>
                      <a:rPr lang="en-US" baseline="-25000"/>
                      <a:t>d</a:t>
                    </a:r>
                    <a:r>
                      <a:rPr lang="en-US"/>
                      <a:t> = 0.85</a:t>
                    </a:r>
                  </a:p>
                </c:rich>
              </c:tx>
              <c:showVal val="1"/>
            </c:dLbl>
            <c:showVal val="1"/>
          </c:dLbls>
          <c:cat>
            <c:strLit>
              <c:ptCount val="2"/>
              <c:pt idx="0">
                <c:v>MF with AMP during Deployment</c:v>
              </c:pt>
              <c:pt idx="1">
                <c:v>AMP during Mounted Operation</c:v>
              </c:pt>
            </c:strLit>
          </c:cat>
          <c:val>
            <c:numRef>
              <c:f>'Drag Force by Components'!$J$6:$J$7</c:f>
              <c:numCache>
                <c:formatCode>General</c:formatCode>
                <c:ptCount val="2"/>
                <c:pt idx="0" formatCode="0.000">
                  <c:v>0.10004</c:v>
                </c:pt>
              </c:numCache>
            </c:numRef>
          </c:val>
        </c:ser>
        <c:ser>
          <c:idx val="1"/>
          <c:order val="4"/>
          <c:tx>
            <c:strRef>
              <c:f>'Drag Force by Components'!$K$5</c:f>
              <c:strCache>
                <c:ptCount val="1"/>
                <c:pt idx="0">
                  <c:v>Millennium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ysClr val="windowText" lastClr="000000"/>
              </a:solidFill>
            </a:ln>
          </c:spPr>
          <c:dLbls>
            <c:dLbl>
              <c:idx val="0"/>
              <c:layout>
                <c:manualLayout>
                  <c:x val="0.00462962962962963"/>
                  <c:y val="-3.64537766091351E-7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C</a:t>
                    </a:r>
                    <a:r>
                      <a:rPr lang="en-US" baseline="-25000"/>
                      <a:t>d</a:t>
                    </a:r>
                    <a:r>
                      <a:rPr lang="en-US"/>
                      <a:t> = 0.78</a:t>
                    </a:r>
                  </a:p>
                </c:rich>
              </c:tx>
              <c:showVal val="1"/>
              <c:showSerName val="1"/>
              <c:separator> </c:separator>
            </c:dLbl>
            <c:showVal val="1"/>
            <c:showSerName val="1"/>
            <c:separator> </c:separator>
          </c:dLbls>
          <c:cat>
            <c:strLit>
              <c:ptCount val="2"/>
              <c:pt idx="0">
                <c:v>MF with AMP during Deployment</c:v>
              </c:pt>
              <c:pt idx="1">
                <c:v>AMP during Mounted Operation</c:v>
              </c:pt>
            </c:strLit>
          </c:cat>
          <c:val>
            <c:numRef>
              <c:f>'Drag Force by Components'!$K$6:$K$7</c:f>
              <c:numCache>
                <c:formatCode>General</c:formatCode>
                <c:ptCount val="2"/>
                <c:pt idx="0" formatCode="0.000">
                  <c:v>0.06666</c:v>
                </c:pt>
              </c:numCache>
            </c:numRef>
          </c:val>
        </c:ser>
        <c:gapWidth val="80"/>
        <c:overlap val="100"/>
        <c:axId val="469981480"/>
        <c:axId val="737318456"/>
      </c:barChart>
      <c:catAx>
        <c:axId val="469981480"/>
        <c:scaling>
          <c:orientation val="minMax"/>
        </c:scaling>
        <c:axPos val="b"/>
        <c:tickLblPos val="nextTo"/>
        <c:crossAx val="737318456"/>
        <c:crosses val="autoZero"/>
        <c:auto val="1"/>
        <c:lblAlgn val="ctr"/>
        <c:lblOffset val="100"/>
      </c:catAx>
      <c:valAx>
        <c:axId val="73731845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Drag Force [kN]</a:t>
                </a:r>
              </a:p>
            </c:rich>
          </c:tx>
          <c:layout>
            <c:manualLayout>
              <c:xMode val="edge"/>
              <c:yMode val="edge"/>
              <c:x val="0.0"/>
              <c:y val="0.275869787109945"/>
            </c:manualLayout>
          </c:layout>
        </c:title>
        <c:numFmt formatCode="0.00" sourceLinked="0"/>
        <c:tickLblPos val="nextTo"/>
        <c:crossAx val="4699814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89505322251385"/>
          <c:y val="0.0453364683581219"/>
          <c:w val="0.293725940507437"/>
          <c:h val="0.418585958005249"/>
        </c:manualLayout>
      </c:layout>
      <c:spPr>
        <a:solidFill>
          <a:schemeClr val="bg1"/>
        </a:solidFill>
      </c:spPr>
    </c:legend>
    <c:plotVisOnly val="1"/>
    <c:dispBlanksAs val="gap"/>
  </c:chart>
  <c:txPr>
    <a:bodyPr/>
    <a:lstStyle/>
    <a:p>
      <a:pPr>
        <a:defRPr sz="14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plotArea>
      <c:layout>
        <c:manualLayout>
          <c:layoutTarget val="inner"/>
          <c:xMode val="edge"/>
          <c:yMode val="edge"/>
          <c:x val="0.207173738699329"/>
          <c:y val="0.0514005540974045"/>
          <c:w val="0.675493948673083"/>
          <c:h val="0.758545494313211"/>
        </c:manualLayout>
      </c:layout>
      <c:barChart>
        <c:barDir val="col"/>
        <c:grouping val="stacked"/>
        <c:ser>
          <c:idx val="0"/>
          <c:order val="0"/>
          <c:tx>
            <c:strRef>
              <c:f>'Drag Force by Components'!$C$13</c:f>
              <c:strCache>
                <c:ptCount val="1"/>
                <c:pt idx="0">
                  <c:v>AMP Body</c:v>
                </c:pt>
              </c:strCache>
            </c:strRef>
          </c:tx>
          <c:spPr>
            <a:solidFill>
              <a:srgbClr val="00CC00"/>
            </a:solidFill>
            <a:ln>
              <a:solidFill>
                <a:sysClr val="windowText" lastClr="000000"/>
              </a:solidFill>
            </a:ln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000"/>
                      <a:t>C</a:t>
                    </a:r>
                    <a:r>
                      <a:rPr lang="en-US" sz="1000" baseline="-25000"/>
                      <a:t>d</a:t>
                    </a:r>
                    <a:r>
                      <a:rPr lang="en-US" sz="1000"/>
                      <a:t> = 0.62</a:t>
                    </a:r>
                  </a:p>
                </c:rich>
              </c:tx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000"/>
                      <a:t>C</a:t>
                    </a:r>
                    <a:r>
                      <a:rPr lang="en-US" sz="1000" baseline="-25000"/>
                      <a:t>d</a:t>
                    </a:r>
                    <a:r>
                      <a:rPr lang="en-US" sz="1000" baseline="0"/>
                      <a:t> = 0.48</a:t>
                    </a:r>
                    <a:endParaRPr lang="en-US" sz="1000"/>
                  </a:p>
                </c:rich>
              </c:tx>
              <c:showVal val="1"/>
            </c:dLbl>
            <c:showVal val="1"/>
          </c:dLbls>
          <c:cat>
            <c:strLit>
              <c:ptCount val="1"/>
              <c:pt idx="0">
                <c:v>_x0013_Fixed Strut Farings</c:v>
              </c:pt>
            </c:strLit>
          </c:cat>
          <c:val>
            <c:numRef>
              <c:f>'Drag Force by Components'!$G$20</c:f>
              <c:numCache>
                <c:formatCode>General</c:formatCode>
                <c:ptCount val="1"/>
                <c:pt idx="0">
                  <c:v>4.724343999999999</c:v>
                </c:pt>
              </c:numCache>
            </c:numRef>
          </c:val>
        </c:ser>
        <c:ser>
          <c:idx val="1"/>
          <c:order val="1"/>
          <c:tx>
            <c:strRef>
              <c:f>'Drag Force by Components'!$D$13</c:f>
              <c:strCache>
                <c:ptCount val="1"/>
                <c:pt idx="0">
                  <c:v>Strobes</c:v>
                </c:pt>
              </c:strCache>
            </c:strRef>
          </c:tx>
          <c:spPr>
            <a:solidFill>
              <a:srgbClr val="C1130F"/>
            </a:solidFill>
            <a:ln>
              <a:solidFill>
                <a:sysClr val="windowText" lastClr="000000"/>
              </a:solidFill>
            </a:ln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000"/>
                      <a:t>C</a:t>
                    </a:r>
                    <a:r>
                      <a:rPr lang="en-US" sz="1000" baseline="-25000"/>
                      <a:t>d</a:t>
                    </a:r>
                    <a:r>
                      <a:rPr lang="en-US" sz="1000"/>
                      <a:t> = 1.76</a:t>
                    </a:r>
                  </a:p>
                </c:rich>
              </c:tx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000"/>
                      <a:t>C</a:t>
                    </a:r>
                    <a:r>
                      <a:rPr lang="en-US" sz="1000" baseline="-25000"/>
                      <a:t>d</a:t>
                    </a:r>
                    <a:r>
                      <a:rPr lang="en-US" sz="1000"/>
                      <a:t> = 1.04</a:t>
                    </a:r>
                  </a:p>
                </c:rich>
              </c:tx>
              <c:showVal val="1"/>
            </c:dLbl>
            <c:showVal val="1"/>
          </c:dLbls>
          <c:cat>
            <c:strLit>
              <c:ptCount val="1"/>
              <c:pt idx="0">
                <c:v>_x0013_Fixed Strut Farings</c:v>
              </c:pt>
            </c:strLit>
          </c:cat>
          <c:val>
            <c:numRef>
              <c:f>'Drag Force by Components'!$H$20</c:f>
              <c:numCache>
                <c:formatCode>General</c:formatCode>
                <c:ptCount val="1"/>
                <c:pt idx="0">
                  <c:v>3.49345</c:v>
                </c:pt>
              </c:numCache>
            </c:numRef>
          </c:val>
        </c:ser>
        <c:ser>
          <c:idx val="2"/>
          <c:order val="2"/>
          <c:tx>
            <c:strRef>
              <c:f>'Drag Force by Components'!$E$13</c:f>
              <c:strCache>
                <c:ptCount val="1"/>
                <c:pt idx="0">
                  <c:v>Struts</c:v>
                </c:pt>
              </c:strCache>
            </c:strRef>
          </c:tx>
          <c:spPr>
            <a:solidFill>
              <a:srgbClr val="B64702"/>
            </a:solidFill>
            <a:ln>
              <a:solidFill>
                <a:sysClr val="windowText" lastClr="000000"/>
              </a:solidFill>
            </a:ln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000"/>
                      <a:t>C</a:t>
                    </a:r>
                    <a:r>
                      <a:rPr lang="en-US" sz="1000" baseline="-25000"/>
                      <a:t>d</a:t>
                    </a:r>
                    <a:r>
                      <a:rPr lang="en-US" sz="1000" baseline="0"/>
                      <a:t> = 1.87</a:t>
                    </a:r>
                    <a:endParaRPr lang="en-US" sz="1000"/>
                  </a:p>
                </c:rich>
              </c:tx>
              <c:showVal val="1"/>
            </c:dLbl>
            <c:dLbl>
              <c:idx val="1"/>
              <c:layout>
                <c:manualLayout>
                  <c:x val="0.0"/>
                  <c:y val="-0.0509259259259259"/>
                </c:manualLayout>
              </c:layout>
              <c:tx>
                <c:rich>
                  <a:bodyPr/>
                  <a:lstStyle/>
                  <a:p>
                    <a:r>
                      <a:rPr lang="en-US" sz="1000"/>
                      <a:t>C</a:t>
                    </a:r>
                    <a:r>
                      <a:rPr lang="en-US" sz="1000" baseline="-25000"/>
                      <a:t>d</a:t>
                    </a:r>
                    <a:r>
                      <a:rPr lang="en-US" sz="1000"/>
                      <a:t> = 0.57</a:t>
                    </a:r>
                  </a:p>
                </c:rich>
              </c:tx>
              <c:showVal val="1"/>
            </c:dLbl>
            <c:showVal val="1"/>
          </c:dLbls>
          <c:cat>
            <c:strLit>
              <c:ptCount val="1"/>
              <c:pt idx="0">
                <c:v>_x0013_Fixed Strut Farings</c:v>
              </c:pt>
            </c:strLit>
          </c:cat>
          <c:val>
            <c:numRef>
              <c:f>'Drag Force by Components'!$I$20</c:f>
              <c:numCache>
                <c:formatCode>General</c:formatCode>
                <c:ptCount val="1"/>
                <c:pt idx="0">
                  <c:v>5.77818</c:v>
                </c:pt>
              </c:numCache>
            </c:numRef>
          </c:val>
        </c:ser>
        <c:gapWidth val="188"/>
        <c:overlap val="100"/>
        <c:axId val="529224440"/>
        <c:axId val="529228392"/>
      </c:barChart>
      <c:catAx>
        <c:axId val="529224440"/>
        <c:scaling>
          <c:orientation val="minMax"/>
        </c:scaling>
        <c:axPos val="b"/>
        <c:tickLblPos val="nextTo"/>
        <c:crossAx val="529228392"/>
        <c:crosses val="autoZero"/>
        <c:auto val="1"/>
        <c:lblAlgn val="ctr"/>
        <c:lblOffset val="100"/>
      </c:catAx>
      <c:valAx>
        <c:axId val="52922839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Drag Force [kN]</a:t>
                </a:r>
              </a:p>
            </c:rich>
          </c:tx>
          <c:layout/>
        </c:title>
        <c:numFmt formatCode="General" sourceLinked="1"/>
        <c:tickLblPos val="nextTo"/>
        <c:crossAx val="5292244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4149168853893"/>
          <c:y val="0.0457203266258384"/>
          <c:w val="0.274257801108195"/>
          <c:h val="0.386677312864511"/>
        </c:manualLayout>
      </c:layout>
      <c:spPr>
        <a:solidFill>
          <a:schemeClr val="bg1"/>
        </a:solidFill>
      </c:spPr>
    </c:legend>
    <c:plotVisOnly val="1"/>
    <c:dispBlanksAs val="gap"/>
  </c:chart>
  <c:txPr>
    <a:bodyPr/>
    <a:lstStyle/>
    <a:p>
      <a:pPr>
        <a:defRPr sz="14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plotArea>
      <c:layout>
        <c:manualLayout>
          <c:layoutTarget val="inner"/>
          <c:xMode val="edge"/>
          <c:yMode val="edge"/>
          <c:x val="0.207173738699329"/>
          <c:y val="0.0514005540974045"/>
          <c:w val="0.675493948673083"/>
          <c:h val="0.758545494313211"/>
        </c:manualLayout>
      </c:layout>
      <c:barChart>
        <c:barDir val="col"/>
        <c:grouping val="stacked"/>
        <c:ser>
          <c:idx val="0"/>
          <c:order val="0"/>
          <c:tx>
            <c:strRef>
              <c:f>'Drag Force by Components'!$C$13</c:f>
              <c:strCache>
                <c:ptCount val="1"/>
                <c:pt idx="0">
                  <c:v>AMP Body</c:v>
                </c:pt>
              </c:strCache>
            </c:strRef>
          </c:tx>
          <c:spPr>
            <a:solidFill>
              <a:srgbClr val="00CC00"/>
            </a:solidFill>
            <a:ln>
              <a:solidFill>
                <a:sysClr val="windowText" lastClr="000000"/>
              </a:solidFill>
            </a:ln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C</a:t>
                    </a:r>
                    <a:r>
                      <a:rPr lang="en-US" baseline="-25000"/>
                      <a:t>d</a:t>
                    </a:r>
                    <a:r>
                      <a:rPr lang="en-US"/>
                      <a:t> = 0.62</a:t>
                    </a:r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C</a:t>
                    </a:r>
                    <a:r>
                      <a:rPr lang="en-US" baseline="-25000"/>
                      <a:t>d</a:t>
                    </a:r>
                    <a:r>
                      <a:rPr lang="en-US" baseline="0"/>
                      <a:t> = 0.48</a:t>
                    </a:r>
                    <a:endParaRPr lang="en-US"/>
                  </a:p>
                </c:rich>
              </c:tx>
              <c:showVal val="1"/>
            </c:dLbl>
            <c:showVal val="1"/>
          </c:dLbls>
          <c:cat>
            <c:strLit>
              <c:ptCount val="2"/>
              <c:pt idx="0">
                <c:v>_x000e_Fixed Fairings</c:v>
              </c:pt>
              <c:pt idx="1">
                <c:v>_x0011_Rotating Fairings</c:v>
              </c:pt>
            </c:strLit>
          </c:cat>
          <c:val>
            <c:numRef>
              <c:f>('Drag Force by Components'!$G$20,'Drag Force by Components'!$G$26)</c:f>
              <c:numCache>
                <c:formatCode>General</c:formatCode>
                <c:ptCount val="2"/>
                <c:pt idx="0">
                  <c:v>4.724343999999999</c:v>
                </c:pt>
                <c:pt idx="1">
                  <c:v>3.733447</c:v>
                </c:pt>
              </c:numCache>
            </c:numRef>
          </c:val>
        </c:ser>
        <c:ser>
          <c:idx val="1"/>
          <c:order val="1"/>
          <c:tx>
            <c:strRef>
              <c:f>'Drag Force by Components'!$D$13</c:f>
              <c:strCache>
                <c:ptCount val="1"/>
                <c:pt idx="0">
                  <c:v>Strobes</c:v>
                </c:pt>
              </c:strCache>
            </c:strRef>
          </c:tx>
          <c:spPr>
            <a:solidFill>
              <a:srgbClr val="C1130F"/>
            </a:solidFill>
            <a:ln>
              <a:solidFill>
                <a:sysClr val="windowText" lastClr="000000"/>
              </a:solidFill>
            </a:ln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C</a:t>
                    </a:r>
                    <a:r>
                      <a:rPr lang="en-US" baseline="-25000"/>
                      <a:t>d</a:t>
                    </a:r>
                    <a:r>
                      <a:rPr lang="en-US"/>
                      <a:t> = 1.76</a:t>
                    </a:r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C</a:t>
                    </a:r>
                    <a:r>
                      <a:rPr lang="en-US" baseline="-25000"/>
                      <a:t>d</a:t>
                    </a:r>
                    <a:r>
                      <a:rPr lang="en-US"/>
                      <a:t> = 1.04</a:t>
                    </a:r>
                  </a:p>
                </c:rich>
              </c:tx>
              <c:showVal val="1"/>
            </c:dLbl>
            <c:showVal val="1"/>
          </c:dLbls>
          <c:cat>
            <c:strLit>
              <c:ptCount val="2"/>
              <c:pt idx="0">
                <c:v>_x000e_Fixed Fairings</c:v>
              </c:pt>
              <c:pt idx="1">
                <c:v>_x0011_Rotating Fairings</c:v>
              </c:pt>
            </c:strLit>
          </c:cat>
          <c:val>
            <c:numRef>
              <c:f>('Drag Force by Components'!$H$20,'Drag Force by Components'!$H$26)</c:f>
              <c:numCache>
                <c:formatCode>General</c:formatCode>
                <c:ptCount val="2"/>
                <c:pt idx="0">
                  <c:v>3.49345</c:v>
                </c:pt>
                <c:pt idx="1">
                  <c:v>2.05735</c:v>
                </c:pt>
              </c:numCache>
            </c:numRef>
          </c:val>
        </c:ser>
        <c:ser>
          <c:idx val="2"/>
          <c:order val="2"/>
          <c:tx>
            <c:strRef>
              <c:f>'Drag Force by Components'!$E$13</c:f>
              <c:strCache>
                <c:ptCount val="1"/>
                <c:pt idx="0">
                  <c:v>Struts</c:v>
                </c:pt>
              </c:strCache>
            </c:strRef>
          </c:tx>
          <c:spPr>
            <a:solidFill>
              <a:srgbClr val="B64702"/>
            </a:solidFill>
            <a:ln>
              <a:solidFill>
                <a:sysClr val="windowText" lastClr="000000"/>
              </a:solidFill>
            </a:ln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C</a:t>
                    </a:r>
                    <a:r>
                      <a:rPr lang="en-US" baseline="-25000"/>
                      <a:t>d</a:t>
                    </a:r>
                    <a:r>
                      <a:rPr lang="en-US" baseline="0"/>
                      <a:t> = 1.87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>
                <c:manualLayout>
                  <c:x val="0.0"/>
                  <c:y val="-0.0509259259259259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C</a:t>
                    </a:r>
                    <a:r>
                      <a:rPr lang="en-US" baseline="-25000"/>
                      <a:t>d</a:t>
                    </a:r>
                    <a:r>
                      <a:rPr lang="en-US"/>
                      <a:t> = 0.57</a:t>
                    </a:r>
                  </a:p>
                </c:rich>
              </c:tx>
              <c:showVal val="1"/>
            </c:dLbl>
            <c:showVal val="1"/>
          </c:dLbls>
          <c:cat>
            <c:strLit>
              <c:ptCount val="2"/>
              <c:pt idx="0">
                <c:v>_x000e_Fixed Fairings</c:v>
              </c:pt>
              <c:pt idx="1">
                <c:v>_x0011_Rotating Fairings</c:v>
              </c:pt>
            </c:strLit>
          </c:cat>
          <c:val>
            <c:numRef>
              <c:f>('Drag Force by Components'!$I$20,'Drag Force by Components'!$I$26)</c:f>
              <c:numCache>
                <c:formatCode>General</c:formatCode>
                <c:ptCount val="2"/>
                <c:pt idx="0">
                  <c:v>5.77818</c:v>
                </c:pt>
                <c:pt idx="1">
                  <c:v>0.59928</c:v>
                </c:pt>
              </c:numCache>
            </c:numRef>
          </c:val>
        </c:ser>
        <c:gapWidth val="80"/>
        <c:overlap val="100"/>
        <c:axId val="529446696"/>
        <c:axId val="529466488"/>
      </c:barChart>
      <c:catAx>
        <c:axId val="529446696"/>
        <c:scaling>
          <c:orientation val="minMax"/>
        </c:scaling>
        <c:axPos val="b"/>
        <c:tickLblPos val="nextTo"/>
        <c:crossAx val="529466488"/>
        <c:crosses val="autoZero"/>
        <c:auto val="1"/>
        <c:lblAlgn val="ctr"/>
        <c:lblOffset val="100"/>
      </c:catAx>
      <c:valAx>
        <c:axId val="52946648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Drag Force [kN]</a:t>
                </a:r>
              </a:p>
            </c:rich>
          </c:tx>
          <c:layout/>
        </c:title>
        <c:numFmt formatCode="General" sourceLinked="1"/>
        <c:tickLblPos val="nextTo"/>
        <c:crossAx val="5294466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4149168853893"/>
          <c:y val="0.0457203266258384"/>
          <c:w val="0.274257801108195"/>
          <c:h val="0.25115157480315"/>
        </c:manualLayout>
      </c:layout>
      <c:spPr>
        <a:solidFill>
          <a:schemeClr val="bg1"/>
        </a:solidFill>
      </c:spPr>
    </c:legend>
    <c:plotVisOnly val="1"/>
    <c:dispBlanksAs val="gap"/>
  </c:chart>
  <c:txPr>
    <a:bodyPr/>
    <a:lstStyle/>
    <a:p>
      <a:pPr>
        <a:defRPr sz="1400"/>
      </a:pPr>
      <a:endParaRPr lang="en-US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ict"/><Relationship Id="rId2" Type="http://schemas.openxmlformats.org/officeDocument/2006/relationships/image" Target="../media/image26.pict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075" cy="461963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40175" y="0"/>
            <a:ext cx="3013075" cy="461963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A0903A5-053C-414D-BEA9-5D6872E386AE}" type="datetimeFigureOut">
              <a:rPr lang="en-US"/>
              <a:pPr>
                <a:defRPr/>
              </a:pPr>
              <a:t>9/24/13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693738"/>
            <a:ext cx="4618038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46" tIns="46273" rIns="92546" bIns="46273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389438"/>
            <a:ext cx="5564188" cy="4157662"/>
          </a:xfrm>
          <a:prstGeom prst="rect">
            <a:avLst/>
          </a:prstGeom>
        </p:spPr>
        <p:txBody>
          <a:bodyPr vert="horz" lIns="92546" tIns="46273" rIns="92546" bIns="46273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7288"/>
            <a:ext cx="3013075" cy="461962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40175" y="8777288"/>
            <a:ext cx="3013075" cy="461962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C9A2218-9A42-CB41-B838-9B5FBC7C25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534335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Thank you for intro!</a:t>
            </a:r>
          </a:p>
          <a:p>
            <a:r>
              <a:rPr lang="en-US" dirty="0" smtClean="0"/>
              <a:t>Giving</a:t>
            </a:r>
            <a:r>
              <a:rPr lang="en-US" baseline="0" dirty="0" smtClean="0"/>
              <a:t> this talk next week at Oceans</a:t>
            </a:r>
          </a:p>
          <a:p>
            <a:r>
              <a:rPr lang="en-US" baseline="0" dirty="0" smtClean="0"/>
              <a:t>Collaborative project with </a:t>
            </a:r>
            <a:r>
              <a:rPr lang="en-US" baseline="0" dirty="0" err="1" smtClean="0"/>
              <a:t>SeaEye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SeaView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9A2218-9A42-CB41-B838-9B5FBC7C253F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 typeface="Wingdings" pitchFamily="2" charset="2"/>
              <a:buNone/>
            </a:pPr>
            <a:r>
              <a:rPr lang="en-US" dirty="0" smtClean="0"/>
              <a:t>Constraints</a:t>
            </a:r>
            <a:r>
              <a:rPr lang="en-US" baseline="0" dirty="0" smtClean="0"/>
              <a:t> on packaging for each instrument</a:t>
            </a:r>
          </a:p>
          <a:p>
            <a:pPr marL="0" indent="0">
              <a:buFont typeface="Wingdings" pitchFamily="2" charset="2"/>
              <a:buNone/>
            </a:pPr>
            <a:r>
              <a:rPr lang="en-US" baseline="0" dirty="0" smtClean="0"/>
              <a:t>What each instrument is used to monitor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47CA25-526E-4326-AC4D-227D2D121DF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 typeface="Wingdings" pitchFamily="2" charset="2"/>
              <a:buNone/>
            </a:pPr>
            <a:r>
              <a:rPr lang="en-US" dirty="0" smtClean="0"/>
              <a:t>Show geometry of the current AMP</a:t>
            </a:r>
            <a:r>
              <a:rPr lang="en-US" baseline="0" dirty="0" smtClean="0"/>
              <a:t> model and the two simplified geometries used.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47CA25-526E-4326-AC4D-227D2D121DF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 typeface="Wingdings" pitchFamily="2" charset="2"/>
              <a:buNone/>
            </a:pPr>
            <a:r>
              <a:rPr lang="en-US" dirty="0" smtClean="0"/>
              <a:t>Show geometry of the current AMP</a:t>
            </a:r>
            <a:r>
              <a:rPr lang="en-US" baseline="0" dirty="0" smtClean="0"/>
              <a:t> model and the two simplified geometries used.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47CA25-526E-4326-AC4D-227D2D121DF8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 typeface="Wingdings" pitchFamily="2" charset="2"/>
              <a:buNone/>
            </a:pPr>
            <a:r>
              <a:rPr lang="en-US" dirty="0" smtClean="0"/>
              <a:t>Show geometry of the current AMP</a:t>
            </a:r>
            <a:r>
              <a:rPr lang="en-US" baseline="0" dirty="0" smtClean="0"/>
              <a:t> model and the two simplified geometries used.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47CA25-526E-4326-AC4D-227D2D121DF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 typeface="Wingdings" pitchFamily="2" charset="2"/>
              <a:buNone/>
            </a:pPr>
            <a:r>
              <a:rPr lang="en-US" dirty="0" smtClean="0"/>
              <a:t>Show geometry of the current AMP</a:t>
            </a:r>
            <a:r>
              <a:rPr lang="en-US" baseline="0" dirty="0" smtClean="0"/>
              <a:t> model and the two simplified geometries used.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47CA25-526E-4326-AC4D-227D2D121DF8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 typeface="Wingdings" pitchFamily="2" charset="2"/>
              <a:buNone/>
            </a:pPr>
            <a:r>
              <a:rPr lang="en-US" dirty="0" smtClean="0"/>
              <a:t>Show geometry of the current AMP</a:t>
            </a:r>
            <a:r>
              <a:rPr lang="en-US" baseline="0" dirty="0" smtClean="0"/>
              <a:t> model and the two simplified geometries used.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47CA25-526E-4326-AC4D-227D2D121DF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 typeface="Wingdings" pitchFamily="2" charset="2"/>
              <a:buNone/>
            </a:pPr>
            <a:r>
              <a:rPr lang="en-US" dirty="0" smtClean="0"/>
              <a:t>Show geometry of the current AMP</a:t>
            </a:r>
            <a:r>
              <a:rPr lang="en-US" baseline="0" dirty="0" smtClean="0"/>
              <a:t> model and the two simplified geometries used.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47CA25-526E-4326-AC4D-227D2D121DF8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 typeface="Wingdings" pitchFamily="2" charset="2"/>
              <a:buNone/>
            </a:pPr>
            <a:r>
              <a:rPr lang="en-US" dirty="0" smtClean="0"/>
              <a:t>Show geometry of the current AMP</a:t>
            </a:r>
            <a:r>
              <a:rPr lang="en-US" baseline="0" dirty="0" smtClean="0"/>
              <a:t> model and the two simplified geometries used.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47CA25-526E-4326-AC4D-227D2D121DF8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 typeface="Wingdings" pitchFamily="2" charset="2"/>
              <a:buNone/>
            </a:pPr>
            <a:r>
              <a:rPr lang="en-US" dirty="0" smtClean="0"/>
              <a:t>Show geometry of the current AMP</a:t>
            </a:r>
            <a:r>
              <a:rPr lang="en-US" baseline="0" dirty="0" smtClean="0"/>
              <a:t> model and the two simplified geometries used.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47CA25-526E-4326-AC4D-227D2D121DF8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 typeface="Wingdings" pitchFamily="2" charset="2"/>
              <a:buNone/>
            </a:pPr>
            <a:r>
              <a:rPr lang="en-US" dirty="0" smtClean="0"/>
              <a:t>Show geometry of the current AMP</a:t>
            </a:r>
            <a:r>
              <a:rPr lang="en-US" baseline="0" dirty="0" smtClean="0"/>
              <a:t> model and the two simplified geometries used.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47CA25-526E-4326-AC4D-227D2D121DF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47CA25-526E-4326-AC4D-227D2D121DF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 typeface="Wingdings" pitchFamily="2" charset="2"/>
              <a:buNone/>
            </a:pPr>
            <a:r>
              <a:rPr lang="en-US" dirty="0" smtClean="0"/>
              <a:t>Show geometry of the current AMP</a:t>
            </a:r>
            <a:r>
              <a:rPr lang="en-US" baseline="0" dirty="0" smtClean="0"/>
              <a:t> model and the two simplified geometries used.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47CA25-526E-4326-AC4D-227D2D121DF8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 typeface="Wingdings" pitchFamily="2" charset="2"/>
              <a:buNone/>
            </a:pPr>
            <a:r>
              <a:rPr lang="en-US" dirty="0" smtClean="0"/>
              <a:t>Pause</a:t>
            </a:r>
            <a:r>
              <a:rPr lang="en-US" baseline="0" dirty="0" smtClean="0"/>
              <a:t> slide to transition from design description to optimization needs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47CA25-526E-4326-AC4D-227D2D121DF8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 typeface="Wingdings" pitchFamily="2" charset="2"/>
              <a:buNone/>
            </a:pPr>
            <a:r>
              <a:rPr lang="en-US" dirty="0" smtClean="0"/>
              <a:t>Two design cases: Deployments</a:t>
            </a:r>
            <a:r>
              <a:rPr lang="en-US" baseline="0" dirty="0" smtClean="0"/>
              <a:t> and mounted operations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47CA25-526E-4326-AC4D-227D2D121DF8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 typeface="Wingdings" pitchFamily="2" charset="2"/>
              <a:buNone/>
            </a:pPr>
            <a:r>
              <a:rPr lang="en-US" dirty="0" smtClean="0"/>
              <a:t>Show the meshing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47CA25-526E-4326-AC4D-227D2D121DF8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 typeface="Wingdings" pitchFamily="2" charset="2"/>
              <a:buNone/>
            </a:pPr>
            <a:r>
              <a:rPr lang="en-US" dirty="0" smtClean="0"/>
              <a:t>Show the meshing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47CA25-526E-4326-AC4D-227D2D121DF8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 typeface="Wingdings" pitchFamily="2" charset="2"/>
              <a:buNone/>
            </a:pPr>
            <a:r>
              <a:rPr lang="en-US" dirty="0" smtClean="0"/>
              <a:t>Overall drag coefficient and what it compares to.</a:t>
            </a:r>
          </a:p>
          <a:p>
            <a:pPr marL="0" indent="0">
              <a:buFont typeface="Wingdings" pitchFamily="2" charset="2"/>
              <a:buNone/>
            </a:pPr>
            <a:r>
              <a:rPr lang="en-US" dirty="0" smtClean="0"/>
              <a:t>Available thrust vs. required thrust for </a:t>
            </a:r>
            <a:r>
              <a:rPr lang="en-US" dirty="0" err="1" smtClean="0"/>
              <a:t>manueverability</a:t>
            </a:r>
            <a:endParaRPr lang="en-US" dirty="0" smtClean="0"/>
          </a:p>
          <a:p>
            <a:pPr marL="0" indent="0">
              <a:buFont typeface="Wingdings" pitchFamily="2" charset="2"/>
              <a:buNone/>
            </a:pPr>
            <a:r>
              <a:rPr lang="en-US" dirty="0" smtClean="0"/>
              <a:t>Available thrust:</a:t>
            </a:r>
            <a:r>
              <a:rPr lang="en-US" baseline="0" dirty="0" smtClean="0"/>
              <a:t> 0.98 </a:t>
            </a:r>
            <a:r>
              <a:rPr lang="en-US" baseline="0" dirty="0" err="1" smtClean="0"/>
              <a:t>kN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47CA25-526E-4326-AC4D-227D2D121DF8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 typeface="Wingdings" pitchFamily="2" charset="2"/>
              <a:buNone/>
            </a:pPr>
            <a:r>
              <a:rPr lang="en-US" dirty="0" smtClean="0"/>
              <a:t>Overall drag coefficient and what it compares to.</a:t>
            </a:r>
          </a:p>
          <a:p>
            <a:pPr marL="0" indent="0">
              <a:buFont typeface="Wingdings" pitchFamily="2" charset="2"/>
              <a:buNone/>
            </a:pPr>
            <a:r>
              <a:rPr lang="en-US" dirty="0" smtClean="0"/>
              <a:t>Available thrust vs. required thrust for </a:t>
            </a:r>
            <a:r>
              <a:rPr lang="en-US" dirty="0" err="1" smtClean="0"/>
              <a:t>manueverability</a:t>
            </a:r>
            <a:endParaRPr lang="en-US" dirty="0" smtClean="0"/>
          </a:p>
          <a:p>
            <a:pPr marL="0" indent="0">
              <a:buFont typeface="Wingdings" pitchFamily="2" charset="2"/>
              <a:buNone/>
            </a:pPr>
            <a:r>
              <a:rPr lang="en-US" dirty="0" smtClean="0"/>
              <a:t>Available thrust:</a:t>
            </a:r>
            <a:r>
              <a:rPr lang="en-US" baseline="0" dirty="0" smtClean="0"/>
              <a:t> 0.98 </a:t>
            </a:r>
            <a:r>
              <a:rPr lang="en-US" baseline="0" dirty="0" err="1" smtClean="0"/>
              <a:t>kN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47CA25-526E-4326-AC4D-227D2D121DF8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 typeface="Wingdings" pitchFamily="2" charset="2"/>
              <a:buNone/>
            </a:pPr>
            <a:r>
              <a:rPr lang="en-US" dirty="0" smtClean="0"/>
              <a:t>Two slides with problem solution format…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47CA25-526E-4326-AC4D-227D2D121DF8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 typeface="Wingdings" pitchFamily="2" charset="2"/>
              <a:buNone/>
            </a:pPr>
            <a:r>
              <a:rPr lang="en-US" dirty="0" smtClean="0"/>
              <a:t>Two slides with problem solution format…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47CA25-526E-4326-AC4D-227D2D121DF8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47CA25-526E-4326-AC4D-227D2D121DF8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Tx/>
              <a:buChar char="-"/>
            </a:pPr>
            <a:r>
              <a:rPr lang="en-US" dirty="0" smtClean="0"/>
              <a:t>First question</a:t>
            </a:r>
            <a:r>
              <a:rPr lang="en-US" baseline="0" dirty="0" smtClean="0"/>
              <a:t> people ask, sushi</a:t>
            </a:r>
            <a:endParaRPr lang="en-US" dirty="0" smtClean="0"/>
          </a:p>
          <a:p>
            <a:pPr marL="0" indent="0">
              <a:buFontTx/>
              <a:buChar char="-"/>
            </a:pPr>
            <a:r>
              <a:rPr lang="en-US" dirty="0" smtClean="0"/>
              <a:t>Limited</a:t>
            </a:r>
            <a:r>
              <a:rPr lang="en-US" baseline="0" dirty="0" smtClean="0"/>
              <a:t> field studies, mostly laboratory, acoustic cameras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47CA25-526E-4326-AC4D-227D2D121DF8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 typeface="Wingdings" pitchFamily="2" charset="2"/>
              <a:buNone/>
            </a:pPr>
            <a:r>
              <a:rPr lang="en-US" dirty="0" smtClean="0"/>
              <a:t>Show the meshing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47CA25-526E-4326-AC4D-227D2D121DF8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3D92928-B559-4CF5-822B-3BC129D61144}" type="slidenum">
              <a:rPr lang="en-US" smtClean="0">
                <a:latin typeface="Calibri" pitchFamily="34" charset="0"/>
              </a:rPr>
              <a:pPr/>
              <a:t>31</a:t>
            </a:fld>
            <a:endParaRPr lang="en-US" dirty="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 typeface="Wingdings" pitchFamily="2" charset="2"/>
              <a:buNone/>
            </a:pPr>
            <a:r>
              <a:rPr lang="en-US" dirty="0" smtClean="0"/>
              <a:t>Show the meshing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47CA25-526E-4326-AC4D-227D2D121DF8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 typeface="Wingdings" pitchFamily="2" charset="2"/>
              <a:buNone/>
            </a:pPr>
            <a:r>
              <a:rPr lang="en-US" dirty="0" smtClean="0"/>
              <a:t>-Inlet</a:t>
            </a:r>
            <a:r>
              <a:rPr lang="en-US" baseline="0" dirty="0" smtClean="0"/>
              <a:t> to Puget Sound</a:t>
            </a:r>
          </a:p>
          <a:p>
            <a:pPr marL="0" indent="0">
              <a:buFont typeface="Wingdings" pitchFamily="2" charset="2"/>
              <a:buNone/>
            </a:pPr>
            <a:r>
              <a:rPr lang="en-US" baseline="0" dirty="0" smtClean="0"/>
              <a:t>-Example of site conditions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47CA25-526E-4326-AC4D-227D2D121DF8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Tx/>
              <a:buNone/>
            </a:pPr>
            <a:r>
              <a:rPr lang="en-US" baseline="0" dirty="0" smtClean="0"/>
              <a:t>Cabled</a:t>
            </a:r>
          </a:p>
          <a:p>
            <a:pPr marL="0" indent="0">
              <a:buFontTx/>
              <a:buNone/>
            </a:pPr>
            <a:r>
              <a:rPr lang="en-US" baseline="0" dirty="0" smtClean="0"/>
              <a:t>Fixed instruments</a:t>
            </a:r>
          </a:p>
          <a:p>
            <a:pPr marL="0" indent="0">
              <a:buFontTx/>
              <a:buNone/>
            </a:pPr>
            <a:r>
              <a:rPr lang="en-US" baseline="0" dirty="0" smtClean="0"/>
              <a:t>No divers</a:t>
            </a:r>
          </a:p>
          <a:p>
            <a:pPr marL="0" indent="0">
              <a:buFontTx/>
              <a:buNone/>
            </a:pPr>
            <a:r>
              <a:rPr lang="en-US" baseline="0" dirty="0" smtClean="0"/>
              <a:t>Winching spool</a:t>
            </a:r>
          </a:p>
          <a:p>
            <a:pPr marL="0" indent="0">
              <a:buFontTx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47CA25-526E-4326-AC4D-227D2D121DF8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Tx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47CA25-526E-4326-AC4D-227D2D121DF8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 typeface="Wingdings" pitchFamily="2" charset="2"/>
              <a:buNone/>
            </a:pPr>
            <a:r>
              <a:rPr lang="en-US" dirty="0" smtClean="0"/>
              <a:t>Show geometry of the current AMP</a:t>
            </a:r>
            <a:r>
              <a:rPr lang="en-US" baseline="0" dirty="0" smtClean="0"/>
              <a:t> model and the two simplified geometries used.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47CA25-526E-4326-AC4D-227D2D121DF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 typeface="Wingdings" pitchFamily="2" charset="2"/>
              <a:buNone/>
            </a:pPr>
            <a:r>
              <a:rPr lang="en-US" dirty="0" smtClean="0"/>
              <a:t>Show geometry of the current AMP</a:t>
            </a:r>
            <a:r>
              <a:rPr lang="en-US" baseline="0" dirty="0" smtClean="0"/>
              <a:t> model and the two simplified geometries used.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47CA25-526E-4326-AC4D-227D2D121DF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 typeface="Wingdings" pitchFamily="2" charset="2"/>
              <a:buNone/>
            </a:pPr>
            <a:r>
              <a:rPr lang="en-US" dirty="0" smtClean="0"/>
              <a:t>Show geometry of the current AMP</a:t>
            </a:r>
            <a:r>
              <a:rPr lang="en-US" baseline="0" dirty="0" smtClean="0"/>
              <a:t> model and the two simplified geometries used.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47CA25-526E-4326-AC4D-227D2D121DF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bg>
      <p:bgPr>
        <a:gradFill rotWithShape="1">
          <a:gsLst>
            <a:gs pos="0">
              <a:schemeClr val="accent1">
                <a:lumMod val="40000"/>
                <a:lumOff val="60000"/>
              </a:schemeClr>
            </a:gs>
            <a:gs pos="4000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5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762000"/>
            <a:ext cx="6498158" cy="1724867"/>
          </a:xfrm>
        </p:spPr>
        <p:txBody>
          <a:bodyPr rtlCol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2E34C-C335-6F44-9EC9-F03E38A24A6D}" type="datetimeFigureOut">
              <a:rPr lang="en-US"/>
              <a:pPr>
                <a:defRPr/>
              </a:pPr>
              <a:t>9/24/13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9970BA-D28F-554F-99DF-9CBC5716D4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387945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D45B6F-AA70-2643-B8EF-A67B89B267E0}" type="datetimeFigureOut">
              <a:rPr lang="en-US"/>
              <a:pPr>
                <a:defRPr/>
              </a:pPr>
              <a:t>9/24/13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B3A28-FF6D-7145-BD7D-7D5DC50E8E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65429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29E75-3038-A347-A9CA-CCF9082F9809}" type="datetimeFigureOut">
              <a:rPr lang="en-US"/>
              <a:pPr>
                <a:defRPr/>
              </a:pPr>
              <a:t>9/24/13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E9BEF-F3E8-8E4C-BDEE-89D0402D04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683409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32CB0-7451-CC49-BB0E-62F348649688}" type="datetimeFigureOut">
              <a:rPr lang="en-US"/>
              <a:pPr>
                <a:defRPr/>
              </a:pPr>
              <a:t>9/24/13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FFE69-2723-E347-959E-7E1FA6DD8F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865169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2798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logo_black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8077200" y="6171669"/>
            <a:ext cx="852488" cy="58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B9BA0-CE53-CE41-A116-2374E489C259}" type="datetimeFigureOut">
              <a:rPr lang="en-US"/>
              <a:pPr>
                <a:defRPr/>
              </a:pPr>
              <a:t>9/24/13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7" name="Picture 14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6269073"/>
            <a:ext cx="705000" cy="51272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34959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logo_black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638800"/>
            <a:ext cx="1462088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F6725-4336-1141-BB16-ED366ED305F9}" type="datetimeFigureOut">
              <a:rPr lang="en-US"/>
              <a:pPr>
                <a:defRPr/>
              </a:pPr>
              <a:t>9/24/13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28838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BEF82-D9E1-9443-AF66-314BB08B61FF}" type="datetimeFigureOut">
              <a:rPr lang="en-US"/>
              <a:pPr>
                <a:defRPr/>
              </a:pPr>
              <a:t>9/24/13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893A96-3E9B-7B4E-A690-A474430593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11110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309AEB-F5C5-714B-9309-9A6DFD09B2AF}" type="datetimeFigureOut">
              <a:rPr lang="en-US"/>
              <a:pPr>
                <a:defRPr/>
              </a:pPr>
              <a:t>9/24/13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16F59-3561-9D4D-BA1C-3FE70E1DE7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3764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3D8A3-7463-EC46-8F41-921CD6046825}" type="datetimeFigureOut">
              <a:rPr lang="en-US"/>
              <a:pPr>
                <a:defRPr/>
              </a:pPr>
              <a:t>9/24/13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6AB94-212E-1541-A056-308B16A285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3544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logo_black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638800"/>
            <a:ext cx="1462088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D1EF3-E51C-A244-BF3E-38EE67A0D7AA}" type="datetimeFigureOut">
              <a:rPr lang="en-US"/>
              <a:pPr>
                <a:defRPr/>
              </a:pPr>
              <a:t>9/24/13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62325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logo_black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638800"/>
            <a:ext cx="1462088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34067-F732-454A-A28C-B15F02DBC4D2}" type="datetimeFigureOut">
              <a:rPr lang="en-US"/>
              <a:pPr>
                <a:defRPr/>
              </a:pPr>
              <a:t>9/24/13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BFE76-3298-9547-A748-6D5F881EC3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80346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DBFE0-7834-7347-BB27-73EEEEADBCF2}" type="datetimeFigureOut">
              <a:rPr lang="en-US"/>
              <a:pPr>
                <a:defRPr/>
              </a:pPr>
              <a:t>9/24/13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0E114-3BA4-974E-812B-F00F97A3A9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53066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49275" y="107950"/>
            <a:ext cx="8042275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a="http://schemas.openxmlformats.org/drawingml/2006/main" xmlns:r="http://schemas.openxmlformats.org/officeDocument/2006/relationships" xmlns:p="http://schemas.openxmlformats.org/presentationml/2006/main"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49275" y="1295400"/>
            <a:ext cx="804227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a="http://schemas.openxmlformats.org/drawingml/2006/main" xmlns:r="http://schemas.openxmlformats.org/officeDocument/2006/relationships" xmlns:p="http://schemas.openxmlformats.org/presentationml/2006/main"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275" y="62753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8F7880A-FFD8-F449-8BF6-A6A334378F1D}" type="datetimeFigureOut">
              <a:rPr lang="en-US"/>
              <a:pPr>
                <a:defRPr/>
              </a:pPr>
              <a:t>9/24/13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113" y="6275388"/>
            <a:ext cx="48402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813" y="627538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36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C133F30-9C2B-CD4B-8685-0EDFC092A2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0" r:id="rId1"/>
    <p:sldLayoutId id="2147484131" r:id="rId2"/>
    <p:sldLayoutId id="2147484132" r:id="rId3"/>
    <p:sldLayoutId id="2147484123" r:id="rId4"/>
    <p:sldLayoutId id="2147484124" r:id="rId5"/>
    <p:sldLayoutId id="2147484125" r:id="rId6"/>
    <p:sldLayoutId id="2147484133" r:id="rId7"/>
    <p:sldLayoutId id="2147484134" r:id="rId8"/>
    <p:sldLayoutId id="2147484126" r:id="rId9"/>
    <p:sldLayoutId id="2147484127" r:id="rId10"/>
    <p:sldLayoutId id="2147484128" r:id="rId11"/>
    <p:sldLayoutId id="2147484129" r:id="rId12"/>
    <p:sldLayoutId id="214748413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accent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accent1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accent1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accent1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accent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9250" indent="-349250" algn="l" rtl="0" eaLnBrk="0" fontAlgn="base" hangingPunct="0">
        <a:spcBef>
          <a:spcPts val="2000"/>
        </a:spcBef>
        <a:spcAft>
          <a:spcPct val="0"/>
        </a:spcAft>
        <a:buClr>
          <a:srgbClr val="6FB7D7"/>
        </a:buClr>
        <a:buSzPct val="110000"/>
        <a:buFont typeface="Wingdings 2" charset="0"/>
        <a:buChar char=""/>
        <a:defRPr sz="2400" kern="1200">
          <a:solidFill>
            <a:srgbClr val="595959"/>
          </a:solidFill>
          <a:latin typeface="+mn-lt"/>
          <a:ea typeface="ＭＳ Ｐゴシック" charset="0"/>
          <a:cs typeface="ＭＳ Ｐゴシック" charset="0"/>
        </a:defRPr>
      </a:lvl1pPr>
      <a:lvl2pPr marL="685800" indent="-336550" algn="l" rtl="0" eaLnBrk="0" fontAlgn="base" hangingPunct="0">
        <a:spcBef>
          <a:spcPts val="600"/>
        </a:spcBef>
        <a:spcAft>
          <a:spcPct val="0"/>
        </a:spcAft>
        <a:buClr>
          <a:srgbClr val="215D77"/>
        </a:buClr>
        <a:buSzPct val="110000"/>
        <a:buFont typeface="Wingdings 2" charset="0"/>
        <a:buChar char=""/>
        <a:defRPr sz="2200" kern="1200">
          <a:solidFill>
            <a:srgbClr val="595959"/>
          </a:solidFill>
          <a:latin typeface="+mn-lt"/>
          <a:ea typeface="ＭＳ Ｐゴシック" charset="0"/>
          <a:cs typeface="+mn-cs"/>
        </a:defRPr>
      </a:lvl2pPr>
      <a:lvl3pPr marL="968375" indent="-282575" algn="l" rtl="0" eaLnBrk="0" fontAlgn="base" hangingPunct="0">
        <a:spcBef>
          <a:spcPts val="600"/>
        </a:spcBef>
        <a:spcAft>
          <a:spcPct val="0"/>
        </a:spcAft>
        <a:buClr>
          <a:srgbClr val="6FB7D7"/>
        </a:buClr>
        <a:buSzPct val="110000"/>
        <a:buFont typeface="Wingdings 2" charset="0"/>
        <a:buChar char=""/>
        <a:defRPr sz="2000" kern="1200">
          <a:solidFill>
            <a:srgbClr val="595959"/>
          </a:solidFill>
          <a:latin typeface="+mn-lt"/>
          <a:ea typeface="ＭＳ Ｐゴシック" charset="0"/>
          <a:cs typeface="+mn-cs"/>
        </a:defRPr>
      </a:lvl3pPr>
      <a:lvl4pPr marL="1263650" indent="-295275" algn="l" rtl="0" eaLnBrk="0" fontAlgn="base" hangingPunct="0">
        <a:spcBef>
          <a:spcPts val="600"/>
        </a:spcBef>
        <a:spcAft>
          <a:spcPct val="0"/>
        </a:spcAft>
        <a:buClr>
          <a:srgbClr val="215D77"/>
        </a:buClr>
        <a:buSzPct val="110000"/>
        <a:buFont typeface="Wingdings 2" charset="0"/>
        <a:buChar char=""/>
        <a:defRPr kern="1200">
          <a:solidFill>
            <a:srgbClr val="595959"/>
          </a:solidFill>
          <a:latin typeface="+mn-lt"/>
          <a:ea typeface="ＭＳ Ｐゴシック" charset="0"/>
          <a:cs typeface="+mn-cs"/>
        </a:defRPr>
      </a:lvl4pPr>
      <a:lvl5pPr marL="1546225" indent="-282575" algn="l" rtl="0" eaLnBrk="0" fontAlgn="base" hangingPunct="0">
        <a:spcBef>
          <a:spcPts val="600"/>
        </a:spcBef>
        <a:spcAft>
          <a:spcPct val="0"/>
        </a:spcAft>
        <a:buClr>
          <a:srgbClr val="6FB7D7"/>
        </a:buClr>
        <a:buSzPct val="110000"/>
        <a:buFont typeface="Wingdings 2" charset="0"/>
        <a:buChar char=""/>
        <a:defRPr kern="1200">
          <a:solidFill>
            <a:srgbClr val="595959"/>
          </a:solidFill>
          <a:latin typeface="+mn-lt"/>
          <a:ea typeface="ＭＳ Ｐゴシック" charset="0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oleObject" Target="../embeddings/Microsoft_Equation1.bin"/><Relationship Id="rId7" Type="http://schemas.openxmlformats.org/officeDocument/2006/relationships/oleObject" Target="../embeddings/Microsoft_Equation2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chart" Target="../charts/chart2.xml"/><Relationship Id="rId5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72587" y="1066800"/>
            <a:ext cx="8398825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400" b="1" dirty="0" smtClean="0">
                <a:solidFill>
                  <a:prstClr val="white"/>
                </a:solidFill>
              </a:rPr>
              <a:t>Development of an Adaptable Monitoring Package for Marine Renewable Energy</a:t>
            </a:r>
            <a:endParaRPr lang="en-US" sz="3400" b="1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2362200"/>
            <a:ext cx="9144000" cy="250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  <a:spcBef>
                <a:spcPts val="1200"/>
              </a:spcBef>
              <a:buClr>
                <a:srgbClr val="0BD0D9"/>
              </a:buClr>
              <a:buSzPct val="95000"/>
            </a:pPr>
            <a:r>
              <a:rPr lang="en-US" sz="3000" dirty="0" smtClean="0">
                <a:solidFill>
                  <a:prstClr val="white"/>
                </a:solidFill>
                <a:latin typeface="Calibri"/>
                <a:ea typeface="ＭＳ Ｐゴシック" pitchFamily="34" charset="-128"/>
                <a:cs typeface="Arial" charset="0"/>
              </a:rPr>
              <a:t>James Joslin</a:t>
            </a:r>
            <a:r>
              <a:rPr lang="en-US" sz="2800" dirty="0" smtClean="0">
                <a:solidFill>
                  <a:prstClr val="white"/>
                </a:solidFill>
                <a:ea typeface="ＭＳ Ｐゴシック" pitchFamily="34" charset="-128"/>
              </a:rPr>
              <a:t>, Edward </a:t>
            </a:r>
            <a:r>
              <a:rPr lang="en-US" sz="2800" dirty="0" err="1" smtClean="0">
                <a:solidFill>
                  <a:prstClr val="white"/>
                </a:solidFill>
                <a:ea typeface="ＭＳ Ｐゴシック" pitchFamily="34" charset="-128"/>
              </a:rPr>
              <a:t>Celkis</a:t>
            </a:r>
            <a:r>
              <a:rPr lang="en-US" sz="2800" dirty="0" smtClean="0">
                <a:solidFill>
                  <a:prstClr val="white"/>
                </a:solidFill>
                <a:ea typeface="ＭＳ Ｐゴシック" pitchFamily="34" charset="-128"/>
              </a:rPr>
              <a:t>, Chris Roper, Andrew Stewart, Brian </a:t>
            </a:r>
            <a:r>
              <a:rPr lang="en-US" sz="2800" dirty="0" err="1" smtClean="0">
                <a:solidFill>
                  <a:prstClr val="white"/>
                </a:solidFill>
                <a:ea typeface="ＭＳ Ｐゴシック" pitchFamily="34" charset="-128"/>
              </a:rPr>
              <a:t>Polagye</a:t>
            </a:r>
            <a:endParaRPr lang="en-US" sz="2800" dirty="0" smtClean="0">
              <a:solidFill>
                <a:prstClr val="white"/>
              </a:solidFill>
              <a:ea typeface="ＭＳ Ｐゴシック" pitchFamily="34" charset="-128"/>
            </a:endParaRPr>
          </a:p>
          <a:p>
            <a:pPr algn="ctr">
              <a:lnSpc>
                <a:spcPct val="114000"/>
              </a:lnSpc>
              <a:spcBef>
                <a:spcPts val="1200"/>
              </a:spcBef>
              <a:buClr>
                <a:srgbClr val="0BD0D9"/>
              </a:buClr>
              <a:buSzPct val="95000"/>
            </a:pPr>
            <a:endParaRPr lang="en-US" sz="2800" baseline="30000" dirty="0" smtClean="0">
              <a:solidFill>
                <a:prstClr val="white"/>
              </a:solidFill>
              <a:latin typeface="Calibri"/>
              <a:ea typeface="ＭＳ Ｐゴシック" pitchFamily="34" charset="-128"/>
              <a:cs typeface="Arial" charset="0"/>
            </a:endParaRPr>
          </a:p>
          <a:p>
            <a:pPr algn="ctr">
              <a:spcBef>
                <a:spcPts val="200"/>
              </a:spcBef>
              <a:spcAft>
                <a:spcPts val="0"/>
              </a:spcAft>
              <a:buClr>
                <a:srgbClr val="0BD0D9"/>
              </a:buClr>
              <a:buSzPct val="95000"/>
            </a:pPr>
            <a:r>
              <a:rPr lang="en-US" sz="2800" dirty="0" smtClean="0">
                <a:solidFill>
                  <a:prstClr val="white"/>
                </a:solidFill>
                <a:latin typeface="Calibri"/>
                <a:ea typeface="ＭＳ Ｐゴシック" pitchFamily="34" charset="-128"/>
                <a:cs typeface="Arial" charset="0"/>
              </a:rPr>
              <a:t>Northwest National Marine Renewable Energy Center</a:t>
            </a:r>
          </a:p>
          <a:p>
            <a:pPr algn="ctr">
              <a:spcBef>
                <a:spcPts val="200"/>
              </a:spcBef>
              <a:spcAft>
                <a:spcPts val="0"/>
              </a:spcAft>
              <a:buClr>
                <a:srgbClr val="0BD0D9"/>
              </a:buClr>
              <a:buSzPct val="95000"/>
            </a:pPr>
            <a:r>
              <a:rPr lang="en-US" sz="2800" dirty="0" smtClean="0">
                <a:solidFill>
                  <a:prstClr val="white"/>
                </a:solidFill>
                <a:latin typeface="Calibri"/>
                <a:ea typeface="ＭＳ Ｐゴシック" pitchFamily="34" charset="-128"/>
                <a:cs typeface="Arial" charset="0"/>
              </a:rPr>
              <a:t>University of Washington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35575" y="5010666"/>
            <a:ext cx="8839200" cy="1031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000" b="1" dirty="0" smtClean="0">
                <a:solidFill>
                  <a:prstClr val="white"/>
                </a:solidFill>
                <a:latin typeface="Calibri"/>
                <a:ea typeface="+mn-ea"/>
                <a:cs typeface="Arial" charset="0"/>
              </a:rPr>
              <a:t>MTS/IEEE Oceans 2013 Practice</a:t>
            </a:r>
          </a:p>
          <a:p>
            <a:pPr algn="ctr">
              <a:spcAft>
                <a:spcPts val="600"/>
              </a:spcAft>
            </a:pPr>
            <a:r>
              <a:rPr lang="en-US" sz="2600" dirty="0" smtClean="0">
                <a:solidFill>
                  <a:prstClr val="white"/>
                </a:solidFill>
                <a:latin typeface="Calibri"/>
                <a:ea typeface="+mn-ea"/>
                <a:cs typeface="Arial" charset="0"/>
              </a:rPr>
              <a:t>September 18, 2013</a:t>
            </a:r>
            <a:endParaRPr lang="en-US" sz="2600" dirty="0">
              <a:solidFill>
                <a:prstClr val="white"/>
              </a:solidFill>
              <a:latin typeface="Calibri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697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395"/>
          <p:cNvSpPr>
            <a:spLocks noChangeArrowheads="1"/>
          </p:cNvSpPr>
          <p:nvPr/>
        </p:nvSpPr>
        <p:spPr bwMode="auto">
          <a:xfrm>
            <a:off x="0" y="101025"/>
            <a:ext cx="9144000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3800" b="1" dirty="0" smtClean="0">
                <a:solidFill>
                  <a:srgbClr val="0070C0"/>
                </a:solidFill>
                <a:latin typeface="Calibri" pitchFamily="34" charset="0"/>
              </a:rPr>
              <a:t>AMP Instrumentation</a:t>
            </a:r>
            <a:endParaRPr lang="en-US" sz="38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09599" y="812800"/>
            <a:ext cx="4495801" cy="5500132"/>
            <a:chOff x="6077884" y="677731"/>
            <a:chExt cx="2899189" cy="3546849"/>
          </a:xfrm>
        </p:grpSpPr>
        <p:pic>
          <p:nvPicPr>
            <p:cNvPr id="15" name="Picture 8"/>
            <p:cNvPicPr>
              <a:picLocks noChangeAspect="1" noChangeArrowheads="1"/>
            </p:cNvPicPr>
            <p:nvPr/>
          </p:nvPicPr>
          <p:blipFill>
            <a:blip r:embed="rId3"/>
            <a:srcRect l="14255" t="10769" r="11899" b="13846"/>
            <a:stretch>
              <a:fillRect/>
            </a:stretch>
          </p:blipFill>
          <p:spPr bwMode="auto">
            <a:xfrm>
              <a:off x="6127023" y="677731"/>
              <a:ext cx="2850050" cy="3325059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6077884" y="3986410"/>
              <a:ext cx="2860848" cy="2381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smtClean="0">
                  <a:latin typeface="+mj-lt"/>
                </a:rPr>
                <a:t>Current AMP Instrumentation Layout</a:t>
              </a:r>
              <a:endParaRPr lang="en-US" i="1" dirty="0">
                <a:latin typeface="+mj-lt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5562600" y="1219200"/>
            <a:ext cx="3276600" cy="2021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spcBef>
                <a:spcPts val="1000"/>
              </a:spcBef>
              <a:spcAft>
                <a:spcPts val="1000"/>
              </a:spcAft>
              <a:buFont typeface="Wingdings" pitchFamily="2" charset="2"/>
              <a:buChar char="§"/>
            </a:pPr>
            <a:r>
              <a:rPr lang="en-US" sz="2200" b="1" dirty="0" smtClean="0">
                <a:latin typeface="+mj-lt"/>
              </a:rPr>
              <a:t>Cameras</a:t>
            </a:r>
          </a:p>
          <a:p>
            <a:pPr marL="685800" lvl="1" indent="-228600">
              <a:spcBef>
                <a:spcPts val="1000"/>
              </a:spcBef>
              <a:spcAft>
                <a:spcPts val="400"/>
              </a:spcAft>
              <a:buFont typeface="Wingdings" pitchFamily="2" charset="2"/>
              <a:buChar char="§"/>
            </a:pPr>
            <a:r>
              <a:rPr lang="en-US" dirty="0" smtClean="0">
                <a:latin typeface="+mj-lt"/>
              </a:rPr>
              <a:t>Stereo-optical 2mpx cameras</a:t>
            </a:r>
          </a:p>
          <a:p>
            <a:pPr marL="685800" lvl="1" indent="-228600">
              <a:spcBef>
                <a:spcPts val="1000"/>
              </a:spcBef>
              <a:spcAft>
                <a:spcPts val="400"/>
              </a:spcAft>
              <a:buFont typeface="Wingdings" pitchFamily="2" charset="2"/>
              <a:buChar char="§"/>
            </a:pPr>
            <a:r>
              <a:rPr lang="en-US" dirty="0" err="1" smtClean="0">
                <a:latin typeface="+mj-lt"/>
              </a:rPr>
              <a:t>BlueView</a:t>
            </a:r>
            <a:r>
              <a:rPr lang="en-US" dirty="0" smtClean="0">
                <a:latin typeface="+mj-lt"/>
              </a:rPr>
              <a:t> P900/2500 acoustical camera</a:t>
            </a:r>
          </a:p>
        </p:txBody>
      </p:sp>
      <p:sp>
        <p:nvSpPr>
          <p:cNvPr id="41" name="Rectangle 40"/>
          <p:cNvSpPr/>
          <p:nvPr/>
        </p:nvSpPr>
        <p:spPr>
          <a:xfrm>
            <a:off x="2133600" y="4114800"/>
            <a:ext cx="1524000" cy="9144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2" name="Straight Connector 41"/>
          <p:cNvCxnSpPr>
            <a:stCxn id="41" idx="3"/>
          </p:cNvCxnSpPr>
          <p:nvPr/>
        </p:nvCxnSpPr>
        <p:spPr>
          <a:xfrm flipV="1">
            <a:off x="3657600" y="1447800"/>
            <a:ext cx="2057400" cy="3124200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207506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395"/>
          <p:cNvSpPr>
            <a:spLocks noChangeArrowheads="1"/>
          </p:cNvSpPr>
          <p:nvPr/>
        </p:nvSpPr>
        <p:spPr bwMode="auto">
          <a:xfrm>
            <a:off x="0" y="101025"/>
            <a:ext cx="9144000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3800" b="1" dirty="0" smtClean="0">
                <a:solidFill>
                  <a:srgbClr val="0070C0"/>
                </a:solidFill>
                <a:latin typeface="Calibri" pitchFamily="34" charset="0"/>
              </a:rPr>
              <a:t>AMP Instrumentation</a:t>
            </a:r>
            <a:endParaRPr lang="en-US" sz="38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09599" y="812800"/>
            <a:ext cx="4495801" cy="5500132"/>
            <a:chOff x="6077884" y="677731"/>
            <a:chExt cx="2899189" cy="3546849"/>
          </a:xfrm>
        </p:grpSpPr>
        <p:pic>
          <p:nvPicPr>
            <p:cNvPr id="15" name="Picture 8"/>
            <p:cNvPicPr>
              <a:picLocks noChangeAspect="1" noChangeArrowheads="1"/>
            </p:cNvPicPr>
            <p:nvPr/>
          </p:nvPicPr>
          <p:blipFill>
            <a:blip r:embed="rId3"/>
            <a:srcRect l="14255" t="10769" r="11899" b="13846"/>
            <a:stretch>
              <a:fillRect/>
            </a:stretch>
          </p:blipFill>
          <p:spPr bwMode="auto">
            <a:xfrm>
              <a:off x="6127023" y="677731"/>
              <a:ext cx="2850050" cy="3325059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6077884" y="3986410"/>
              <a:ext cx="2860848" cy="2381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smtClean="0">
                  <a:latin typeface="+mj-lt"/>
                </a:rPr>
                <a:t>Current AMP Instrumentation Layout</a:t>
              </a:r>
              <a:endParaRPr lang="en-US" i="1" dirty="0">
                <a:latin typeface="+mj-lt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5562600" y="1219200"/>
            <a:ext cx="3276600" cy="1025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spcBef>
                <a:spcPts val="1000"/>
              </a:spcBef>
              <a:spcAft>
                <a:spcPts val="1000"/>
              </a:spcAft>
              <a:buFont typeface="Wingdings" pitchFamily="2" charset="2"/>
              <a:buChar char="§"/>
            </a:pPr>
            <a:r>
              <a:rPr lang="en-US" sz="2200" b="1" dirty="0" smtClean="0">
                <a:latin typeface="+mj-lt"/>
              </a:rPr>
              <a:t>Cameras</a:t>
            </a:r>
          </a:p>
          <a:p>
            <a:pPr marL="228600" indent="-228600">
              <a:spcBef>
                <a:spcPts val="1000"/>
              </a:spcBef>
              <a:spcAft>
                <a:spcPts val="1000"/>
              </a:spcAft>
              <a:buFont typeface="Wingdings" pitchFamily="2" charset="2"/>
              <a:buChar char="§"/>
            </a:pPr>
            <a:r>
              <a:rPr lang="en-US" sz="2200" b="1" dirty="0" smtClean="0">
                <a:latin typeface="+mj-lt"/>
              </a:rPr>
              <a:t>Strobes</a:t>
            </a:r>
          </a:p>
        </p:txBody>
      </p:sp>
      <p:sp>
        <p:nvSpPr>
          <p:cNvPr id="7" name="Rectangle 6"/>
          <p:cNvSpPr/>
          <p:nvPr/>
        </p:nvSpPr>
        <p:spPr>
          <a:xfrm>
            <a:off x="4267200" y="4724400"/>
            <a:ext cx="533400" cy="9144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/>
          <p:cNvCxnSpPr>
            <a:stCxn id="7" idx="3"/>
          </p:cNvCxnSpPr>
          <p:nvPr/>
        </p:nvCxnSpPr>
        <p:spPr>
          <a:xfrm flipV="1">
            <a:off x="4800600" y="2057400"/>
            <a:ext cx="914400" cy="3124200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1066800" y="4724400"/>
            <a:ext cx="533400" cy="9144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2" name="Straight Connector 41"/>
          <p:cNvCxnSpPr>
            <a:stCxn id="41" idx="3"/>
          </p:cNvCxnSpPr>
          <p:nvPr/>
        </p:nvCxnSpPr>
        <p:spPr>
          <a:xfrm flipV="1">
            <a:off x="1600200" y="2057400"/>
            <a:ext cx="4114800" cy="3124200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207506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395"/>
          <p:cNvSpPr>
            <a:spLocks noChangeArrowheads="1"/>
          </p:cNvSpPr>
          <p:nvPr/>
        </p:nvSpPr>
        <p:spPr bwMode="auto">
          <a:xfrm>
            <a:off x="0" y="101025"/>
            <a:ext cx="9144000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3800" b="1" dirty="0" smtClean="0">
                <a:solidFill>
                  <a:srgbClr val="0070C0"/>
                </a:solidFill>
                <a:latin typeface="Calibri" pitchFamily="34" charset="0"/>
              </a:rPr>
              <a:t>AMP Instrumentation</a:t>
            </a:r>
            <a:endParaRPr lang="en-US" sz="38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09599" y="812800"/>
            <a:ext cx="4495801" cy="5500132"/>
            <a:chOff x="6077884" y="677731"/>
            <a:chExt cx="2899189" cy="3546849"/>
          </a:xfrm>
        </p:grpSpPr>
        <p:pic>
          <p:nvPicPr>
            <p:cNvPr id="15" name="Picture 8"/>
            <p:cNvPicPr>
              <a:picLocks noChangeAspect="1" noChangeArrowheads="1"/>
            </p:cNvPicPr>
            <p:nvPr/>
          </p:nvPicPr>
          <p:blipFill>
            <a:blip r:embed="rId3"/>
            <a:srcRect l="14255" t="10769" r="11899" b="13846"/>
            <a:stretch>
              <a:fillRect/>
            </a:stretch>
          </p:blipFill>
          <p:spPr bwMode="auto">
            <a:xfrm>
              <a:off x="6127023" y="677731"/>
              <a:ext cx="2850050" cy="3325059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6077884" y="3986410"/>
              <a:ext cx="2860848" cy="2381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smtClean="0">
                  <a:latin typeface="+mj-lt"/>
                </a:rPr>
                <a:t>Current AMP Instrumentation Layout</a:t>
              </a:r>
              <a:endParaRPr lang="en-US" i="1" dirty="0">
                <a:latin typeface="+mj-lt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5562600" y="1219200"/>
            <a:ext cx="3276600" cy="1620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spcBef>
                <a:spcPts val="1000"/>
              </a:spcBef>
              <a:spcAft>
                <a:spcPts val="1000"/>
              </a:spcAft>
              <a:buFont typeface="Wingdings" pitchFamily="2" charset="2"/>
              <a:buChar char="§"/>
            </a:pPr>
            <a:r>
              <a:rPr lang="en-US" sz="2200" b="1" dirty="0" smtClean="0">
                <a:latin typeface="+mj-lt"/>
              </a:rPr>
              <a:t>Cameras</a:t>
            </a:r>
          </a:p>
          <a:p>
            <a:pPr marL="228600" indent="-228600">
              <a:spcBef>
                <a:spcPts val="1000"/>
              </a:spcBef>
              <a:spcAft>
                <a:spcPts val="1000"/>
              </a:spcAft>
              <a:buFont typeface="Wingdings" pitchFamily="2" charset="2"/>
              <a:buChar char="§"/>
            </a:pPr>
            <a:r>
              <a:rPr lang="en-US" sz="2200" b="1" dirty="0" smtClean="0">
                <a:latin typeface="+mj-lt"/>
              </a:rPr>
              <a:t>Strobes</a:t>
            </a:r>
          </a:p>
          <a:p>
            <a:pPr marL="228600" indent="-228600">
              <a:spcBef>
                <a:spcPts val="1000"/>
              </a:spcBef>
              <a:spcAft>
                <a:spcPts val="1000"/>
              </a:spcAft>
              <a:buFont typeface="Wingdings" pitchFamily="2" charset="2"/>
              <a:buChar char="§"/>
            </a:pPr>
            <a:r>
              <a:rPr lang="en-US" sz="2200" b="1" dirty="0" smtClean="0">
                <a:latin typeface="+mj-lt"/>
              </a:rPr>
              <a:t>Hydrophones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2000" y="5105400"/>
            <a:ext cx="304800" cy="6096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/>
          <p:cNvCxnSpPr>
            <a:stCxn id="7" idx="3"/>
          </p:cNvCxnSpPr>
          <p:nvPr/>
        </p:nvCxnSpPr>
        <p:spPr>
          <a:xfrm flipV="1">
            <a:off x="4876800" y="2667000"/>
            <a:ext cx="838200" cy="2743200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990600" y="5105400"/>
            <a:ext cx="304800" cy="6096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2" name="Straight Connector 41"/>
          <p:cNvCxnSpPr>
            <a:stCxn id="41" idx="3"/>
          </p:cNvCxnSpPr>
          <p:nvPr/>
        </p:nvCxnSpPr>
        <p:spPr>
          <a:xfrm flipV="1">
            <a:off x="1295400" y="2667000"/>
            <a:ext cx="4419600" cy="2743200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207506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395"/>
          <p:cNvSpPr>
            <a:spLocks noChangeArrowheads="1"/>
          </p:cNvSpPr>
          <p:nvPr/>
        </p:nvSpPr>
        <p:spPr bwMode="auto">
          <a:xfrm>
            <a:off x="0" y="101025"/>
            <a:ext cx="9144000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3800" b="1" dirty="0" smtClean="0">
                <a:solidFill>
                  <a:srgbClr val="0070C0"/>
                </a:solidFill>
                <a:latin typeface="Calibri" pitchFamily="34" charset="0"/>
              </a:rPr>
              <a:t>AMP Instrumentation</a:t>
            </a:r>
            <a:endParaRPr lang="en-US" sz="38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09599" y="812800"/>
            <a:ext cx="4495801" cy="5500132"/>
            <a:chOff x="6077884" y="677731"/>
            <a:chExt cx="2899189" cy="3546849"/>
          </a:xfrm>
        </p:grpSpPr>
        <p:pic>
          <p:nvPicPr>
            <p:cNvPr id="15" name="Picture 8"/>
            <p:cNvPicPr>
              <a:picLocks noChangeAspect="1" noChangeArrowheads="1"/>
            </p:cNvPicPr>
            <p:nvPr/>
          </p:nvPicPr>
          <p:blipFill>
            <a:blip r:embed="rId3"/>
            <a:srcRect l="14255" t="10769" r="11899" b="13846"/>
            <a:stretch>
              <a:fillRect/>
            </a:stretch>
          </p:blipFill>
          <p:spPr bwMode="auto">
            <a:xfrm>
              <a:off x="6127023" y="677731"/>
              <a:ext cx="2850050" cy="3325059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6077884" y="3986410"/>
              <a:ext cx="2860848" cy="2381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smtClean="0">
                  <a:latin typeface="+mj-lt"/>
                </a:rPr>
                <a:t>Current AMP Instrumentation Layout</a:t>
              </a:r>
              <a:endParaRPr lang="en-US" i="1" dirty="0">
                <a:latin typeface="+mj-lt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5562600" y="1219200"/>
            <a:ext cx="32766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spcBef>
                <a:spcPts val="1000"/>
              </a:spcBef>
              <a:spcAft>
                <a:spcPts val="1000"/>
              </a:spcAft>
              <a:buFont typeface="Wingdings" pitchFamily="2" charset="2"/>
              <a:buChar char="§"/>
            </a:pPr>
            <a:r>
              <a:rPr lang="en-US" sz="2200" b="1" dirty="0" smtClean="0">
                <a:latin typeface="+mj-lt"/>
              </a:rPr>
              <a:t>Cameras</a:t>
            </a:r>
          </a:p>
          <a:p>
            <a:pPr marL="228600" indent="-228600">
              <a:spcBef>
                <a:spcPts val="1000"/>
              </a:spcBef>
              <a:spcAft>
                <a:spcPts val="1000"/>
              </a:spcAft>
              <a:buFont typeface="Wingdings" pitchFamily="2" charset="2"/>
              <a:buChar char="§"/>
            </a:pPr>
            <a:r>
              <a:rPr lang="en-US" sz="2200" b="1" dirty="0" smtClean="0">
                <a:latin typeface="+mj-lt"/>
              </a:rPr>
              <a:t>Strobes</a:t>
            </a:r>
          </a:p>
          <a:p>
            <a:pPr marL="228600" indent="-228600">
              <a:spcBef>
                <a:spcPts val="1000"/>
              </a:spcBef>
              <a:spcAft>
                <a:spcPts val="1000"/>
              </a:spcAft>
              <a:buFont typeface="Wingdings" pitchFamily="2" charset="2"/>
              <a:buChar char="§"/>
            </a:pPr>
            <a:r>
              <a:rPr lang="en-US" sz="2200" b="1" dirty="0" smtClean="0">
                <a:latin typeface="+mj-lt"/>
              </a:rPr>
              <a:t>Hydrophones</a:t>
            </a:r>
          </a:p>
          <a:p>
            <a:pPr marL="228600" indent="-228600">
              <a:spcBef>
                <a:spcPts val="1000"/>
              </a:spcBef>
              <a:spcAft>
                <a:spcPts val="1000"/>
              </a:spcAft>
              <a:buFont typeface="Wingdings" pitchFamily="2" charset="2"/>
              <a:buChar char="§"/>
            </a:pPr>
            <a:r>
              <a:rPr lang="en-US" sz="2200" b="1" dirty="0" smtClean="0">
                <a:latin typeface="+mj-lt"/>
              </a:rPr>
              <a:t>ADCP</a:t>
            </a:r>
          </a:p>
        </p:txBody>
      </p:sp>
      <p:sp>
        <p:nvSpPr>
          <p:cNvPr id="7" name="Rectangle 6"/>
          <p:cNvSpPr/>
          <p:nvPr/>
        </p:nvSpPr>
        <p:spPr>
          <a:xfrm>
            <a:off x="2667000" y="3962400"/>
            <a:ext cx="457200" cy="10668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/>
          <p:cNvCxnSpPr>
            <a:stCxn id="7" idx="3"/>
          </p:cNvCxnSpPr>
          <p:nvPr/>
        </p:nvCxnSpPr>
        <p:spPr>
          <a:xfrm flipV="1">
            <a:off x="3124200" y="3200400"/>
            <a:ext cx="2590800" cy="1295400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207506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395"/>
          <p:cNvSpPr>
            <a:spLocks noChangeArrowheads="1"/>
          </p:cNvSpPr>
          <p:nvPr/>
        </p:nvSpPr>
        <p:spPr bwMode="auto">
          <a:xfrm>
            <a:off x="0" y="101025"/>
            <a:ext cx="9144000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3800" b="1" dirty="0" smtClean="0">
                <a:solidFill>
                  <a:srgbClr val="0070C0"/>
                </a:solidFill>
                <a:latin typeface="Calibri" pitchFamily="34" charset="0"/>
              </a:rPr>
              <a:t>AMP Instrumentation</a:t>
            </a:r>
            <a:endParaRPr lang="en-US" sz="38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09599" y="812800"/>
            <a:ext cx="4495801" cy="5500132"/>
            <a:chOff x="6077884" y="677731"/>
            <a:chExt cx="2899189" cy="3546849"/>
          </a:xfrm>
        </p:grpSpPr>
        <p:pic>
          <p:nvPicPr>
            <p:cNvPr id="15" name="Picture 8"/>
            <p:cNvPicPr>
              <a:picLocks noChangeAspect="1" noChangeArrowheads="1"/>
            </p:cNvPicPr>
            <p:nvPr/>
          </p:nvPicPr>
          <p:blipFill>
            <a:blip r:embed="rId3"/>
            <a:srcRect l="14255" t="10769" r="11899" b="13846"/>
            <a:stretch>
              <a:fillRect/>
            </a:stretch>
          </p:blipFill>
          <p:spPr bwMode="auto">
            <a:xfrm>
              <a:off x="6127023" y="677731"/>
              <a:ext cx="2850050" cy="3325059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6077884" y="3986410"/>
              <a:ext cx="2860848" cy="2381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smtClean="0">
                  <a:latin typeface="+mj-lt"/>
                </a:rPr>
                <a:t>Current AMP Instrumentation Layout</a:t>
              </a:r>
              <a:endParaRPr lang="en-US" i="1" dirty="0">
                <a:latin typeface="+mj-lt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5562600" y="1219200"/>
            <a:ext cx="3276600" cy="2811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spcBef>
                <a:spcPts val="1000"/>
              </a:spcBef>
              <a:spcAft>
                <a:spcPts val="1000"/>
              </a:spcAft>
              <a:buFont typeface="Wingdings" pitchFamily="2" charset="2"/>
              <a:buChar char="§"/>
            </a:pPr>
            <a:r>
              <a:rPr lang="en-US" sz="2200" b="1" dirty="0" smtClean="0">
                <a:latin typeface="+mj-lt"/>
              </a:rPr>
              <a:t>Cameras</a:t>
            </a:r>
          </a:p>
          <a:p>
            <a:pPr marL="228600" indent="-228600">
              <a:spcBef>
                <a:spcPts val="1000"/>
              </a:spcBef>
              <a:spcAft>
                <a:spcPts val="1000"/>
              </a:spcAft>
              <a:buFont typeface="Wingdings" pitchFamily="2" charset="2"/>
              <a:buChar char="§"/>
            </a:pPr>
            <a:r>
              <a:rPr lang="en-US" sz="2200" b="1" dirty="0" smtClean="0">
                <a:latin typeface="+mj-lt"/>
              </a:rPr>
              <a:t>Strobes</a:t>
            </a:r>
          </a:p>
          <a:p>
            <a:pPr marL="228600" indent="-228600">
              <a:spcBef>
                <a:spcPts val="1000"/>
              </a:spcBef>
              <a:spcAft>
                <a:spcPts val="1000"/>
              </a:spcAft>
              <a:buFont typeface="Wingdings" pitchFamily="2" charset="2"/>
              <a:buChar char="§"/>
            </a:pPr>
            <a:r>
              <a:rPr lang="en-US" sz="2200" b="1" dirty="0" smtClean="0">
                <a:latin typeface="+mj-lt"/>
              </a:rPr>
              <a:t>Hydrophones</a:t>
            </a:r>
          </a:p>
          <a:p>
            <a:pPr marL="228600" indent="-228600">
              <a:spcBef>
                <a:spcPts val="1000"/>
              </a:spcBef>
              <a:spcAft>
                <a:spcPts val="1000"/>
              </a:spcAft>
              <a:buFont typeface="Wingdings" pitchFamily="2" charset="2"/>
              <a:buChar char="§"/>
            </a:pPr>
            <a:r>
              <a:rPr lang="en-US" sz="2200" b="1" dirty="0" smtClean="0">
                <a:latin typeface="+mj-lt"/>
              </a:rPr>
              <a:t>ADCP</a:t>
            </a:r>
          </a:p>
          <a:p>
            <a:pPr marL="228600" indent="-228600">
              <a:spcBef>
                <a:spcPts val="1000"/>
              </a:spcBef>
              <a:spcAft>
                <a:spcPts val="1000"/>
              </a:spcAft>
              <a:buFont typeface="Wingdings" pitchFamily="2" charset="2"/>
              <a:buChar char="§"/>
            </a:pPr>
            <a:r>
              <a:rPr lang="en-US" sz="2200" b="1" dirty="0" smtClean="0">
                <a:latin typeface="+mj-lt"/>
              </a:rPr>
              <a:t>ADV</a:t>
            </a:r>
          </a:p>
        </p:txBody>
      </p:sp>
      <p:sp>
        <p:nvSpPr>
          <p:cNvPr id="7" name="Rectangle 6"/>
          <p:cNvSpPr/>
          <p:nvPr/>
        </p:nvSpPr>
        <p:spPr>
          <a:xfrm>
            <a:off x="2133600" y="2971800"/>
            <a:ext cx="457200" cy="19812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/>
          <p:cNvCxnSpPr>
            <a:stCxn id="7" idx="3"/>
          </p:cNvCxnSpPr>
          <p:nvPr/>
        </p:nvCxnSpPr>
        <p:spPr>
          <a:xfrm flipV="1">
            <a:off x="2590800" y="3810000"/>
            <a:ext cx="3124200" cy="152400"/>
          </a:xfrm>
          <a:prstGeom prst="line">
            <a:avLst/>
          </a:prstGeom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207506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395"/>
          <p:cNvSpPr>
            <a:spLocks noChangeArrowheads="1"/>
          </p:cNvSpPr>
          <p:nvPr/>
        </p:nvSpPr>
        <p:spPr bwMode="auto">
          <a:xfrm>
            <a:off x="0" y="101025"/>
            <a:ext cx="9144000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3800" b="1" dirty="0" smtClean="0">
                <a:solidFill>
                  <a:srgbClr val="0070C0"/>
                </a:solidFill>
                <a:latin typeface="Calibri" pitchFamily="34" charset="0"/>
              </a:rPr>
              <a:t>AMP Instrumentation</a:t>
            </a:r>
            <a:endParaRPr lang="en-US" sz="38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09599" y="812800"/>
            <a:ext cx="4495801" cy="5500132"/>
            <a:chOff x="6077884" y="677731"/>
            <a:chExt cx="2899189" cy="3546849"/>
          </a:xfrm>
        </p:grpSpPr>
        <p:pic>
          <p:nvPicPr>
            <p:cNvPr id="15" name="Picture 8"/>
            <p:cNvPicPr>
              <a:picLocks noChangeAspect="1" noChangeArrowheads="1"/>
            </p:cNvPicPr>
            <p:nvPr/>
          </p:nvPicPr>
          <p:blipFill>
            <a:blip r:embed="rId3"/>
            <a:srcRect l="14255" t="10769" r="11899" b="13846"/>
            <a:stretch>
              <a:fillRect/>
            </a:stretch>
          </p:blipFill>
          <p:spPr bwMode="auto">
            <a:xfrm>
              <a:off x="6127023" y="677731"/>
              <a:ext cx="2850050" cy="3325059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6077884" y="3986410"/>
              <a:ext cx="2860848" cy="2381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smtClean="0">
                  <a:latin typeface="+mj-lt"/>
                </a:rPr>
                <a:t>Current AMP Instrumentation Layout</a:t>
              </a:r>
              <a:endParaRPr lang="en-US" i="1" dirty="0">
                <a:latin typeface="+mj-lt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5562600" y="1219200"/>
            <a:ext cx="3276600" cy="3406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spcBef>
                <a:spcPts val="1000"/>
              </a:spcBef>
              <a:spcAft>
                <a:spcPts val="1000"/>
              </a:spcAft>
              <a:buFont typeface="Wingdings" pitchFamily="2" charset="2"/>
              <a:buChar char="§"/>
            </a:pPr>
            <a:r>
              <a:rPr lang="en-US" sz="2200" b="1" dirty="0" smtClean="0">
                <a:latin typeface="+mj-lt"/>
              </a:rPr>
              <a:t>Cameras</a:t>
            </a:r>
          </a:p>
          <a:p>
            <a:pPr marL="228600" indent="-228600">
              <a:spcBef>
                <a:spcPts val="1000"/>
              </a:spcBef>
              <a:spcAft>
                <a:spcPts val="1000"/>
              </a:spcAft>
              <a:buFont typeface="Wingdings" pitchFamily="2" charset="2"/>
              <a:buChar char="§"/>
            </a:pPr>
            <a:r>
              <a:rPr lang="en-US" sz="2200" b="1" dirty="0" smtClean="0">
                <a:latin typeface="+mj-lt"/>
              </a:rPr>
              <a:t>Strobes</a:t>
            </a:r>
          </a:p>
          <a:p>
            <a:pPr marL="228600" indent="-228600">
              <a:spcBef>
                <a:spcPts val="1000"/>
              </a:spcBef>
              <a:spcAft>
                <a:spcPts val="1000"/>
              </a:spcAft>
              <a:buFont typeface="Wingdings" pitchFamily="2" charset="2"/>
              <a:buChar char="§"/>
            </a:pPr>
            <a:r>
              <a:rPr lang="en-US" sz="2200" b="1" dirty="0" smtClean="0">
                <a:latin typeface="+mj-lt"/>
              </a:rPr>
              <a:t>Hydrophones</a:t>
            </a:r>
          </a:p>
          <a:p>
            <a:pPr marL="228600" indent="-228600">
              <a:spcBef>
                <a:spcPts val="1000"/>
              </a:spcBef>
              <a:spcAft>
                <a:spcPts val="1000"/>
              </a:spcAft>
              <a:buFont typeface="Wingdings" pitchFamily="2" charset="2"/>
              <a:buChar char="§"/>
            </a:pPr>
            <a:r>
              <a:rPr lang="en-US" sz="2200" b="1" dirty="0" smtClean="0">
                <a:latin typeface="+mj-lt"/>
              </a:rPr>
              <a:t>ADCP</a:t>
            </a:r>
          </a:p>
          <a:p>
            <a:pPr marL="228600" indent="-228600">
              <a:spcBef>
                <a:spcPts val="1000"/>
              </a:spcBef>
              <a:spcAft>
                <a:spcPts val="1000"/>
              </a:spcAft>
              <a:buFont typeface="Wingdings" pitchFamily="2" charset="2"/>
              <a:buChar char="§"/>
            </a:pPr>
            <a:r>
              <a:rPr lang="en-US" sz="2200" b="1" dirty="0" smtClean="0">
                <a:latin typeface="+mj-lt"/>
              </a:rPr>
              <a:t>ADV</a:t>
            </a:r>
          </a:p>
          <a:p>
            <a:pPr marL="228600" indent="-228600">
              <a:spcBef>
                <a:spcPts val="1000"/>
              </a:spcBef>
              <a:spcAft>
                <a:spcPts val="1000"/>
              </a:spcAft>
              <a:buFont typeface="Wingdings" pitchFamily="2" charset="2"/>
              <a:buChar char="§"/>
            </a:pPr>
            <a:r>
              <a:rPr lang="en-US" sz="2200" b="1" dirty="0" smtClean="0">
                <a:latin typeface="+mj-lt"/>
              </a:rPr>
              <a:t>CTDO</a:t>
            </a:r>
          </a:p>
        </p:txBody>
      </p:sp>
      <p:sp>
        <p:nvSpPr>
          <p:cNvPr id="7" name="Rectangle 6"/>
          <p:cNvSpPr/>
          <p:nvPr/>
        </p:nvSpPr>
        <p:spPr>
          <a:xfrm>
            <a:off x="3352800" y="3276600"/>
            <a:ext cx="381000" cy="16002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/>
          <p:cNvCxnSpPr>
            <a:stCxn id="7" idx="3"/>
          </p:cNvCxnSpPr>
          <p:nvPr/>
        </p:nvCxnSpPr>
        <p:spPr>
          <a:xfrm>
            <a:off x="3733800" y="4076700"/>
            <a:ext cx="1981200" cy="342900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207506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395"/>
          <p:cNvSpPr>
            <a:spLocks noChangeArrowheads="1"/>
          </p:cNvSpPr>
          <p:nvPr/>
        </p:nvSpPr>
        <p:spPr bwMode="auto">
          <a:xfrm>
            <a:off x="0" y="101025"/>
            <a:ext cx="9144000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3800" b="1" dirty="0" smtClean="0">
                <a:solidFill>
                  <a:srgbClr val="0070C0"/>
                </a:solidFill>
                <a:latin typeface="Calibri" pitchFamily="34" charset="0"/>
              </a:rPr>
              <a:t>AMP Instrumentation</a:t>
            </a:r>
            <a:endParaRPr lang="en-US" sz="38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09599" y="812800"/>
            <a:ext cx="4495801" cy="5500132"/>
            <a:chOff x="6077884" y="677731"/>
            <a:chExt cx="2899189" cy="3546849"/>
          </a:xfrm>
        </p:grpSpPr>
        <p:pic>
          <p:nvPicPr>
            <p:cNvPr id="15" name="Picture 8"/>
            <p:cNvPicPr>
              <a:picLocks noChangeAspect="1" noChangeArrowheads="1"/>
            </p:cNvPicPr>
            <p:nvPr/>
          </p:nvPicPr>
          <p:blipFill>
            <a:blip r:embed="rId3"/>
            <a:srcRect l="14255" t="10769" r="11899" b="13846"/>
            <a:stretch>
              <a:fillRect/>
            </a:stretch>
          </p:blipFill>
          <p:spPr bwMode="auto">
            <a:xfrm>
              <a:off x="6127023" y="677731"/>
              <a:ext cx="2850050" cy="3325059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6077884" y="3986410"/>
              <a:ext cx="2860848" cy="2381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smtClean="0">
                  <a:latin typeface="+mj-lt"/>
                </a:rPr>
                <a:t>Current AMP Instrumentation Layout</a:t>
              </a:r>
              <a:endParaRPr lang="en-US" i="1" dirty="0">
                <a:latin typeface="+mj-lt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5562600" y="1219200"/>
            <a:ext cx="358140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spcBef>
                <a:spcPts val="1000"/>
              </a:spcBef>
              <a:spcAft>
                <a:spcPts val="1000"/>
              </a:spcAft>
              <a:buFont typeface="Wingdings" pitchFamily="2" charset="2"/>
              <a:buChar char="§"/>
            </a:pPr>
            <a:r>
              <a:rPr lang="en-US" sz="2200" b="1" dirty="0" smtClean="0">
                <a:latin typeface="+mj-lt"/>
              </a:rPr>
              <a:t>Cameras</a:t>
            </a:r>
          </a:p>
          <a:p>
            <a:pPr marL="228600" indent="-228600">
              <a:spcBef>
                <a:spcPts val="1000"/>
              </a:spcBef>
              <a:spcAft>
                <a:spcPts val="1000"/>
              </a:spcAft>
              <a:buFont typeface="Wingdings" pitchFamily="2" charset="2"/>
              <a:buChar char="§"/>
            </a:pPr>
            <a:r>
              <a:rPr lang="en-US" sz="2200" b="1" dirty="0" smtClean="0">
                <a:latin typeface="+mj-lt"/>
              </a:rPr>
              <a:t>Strobes</a:t>
            </a:r>
          </a:p>
          <a:p>
            <a:pPr marL="228600" indent="-228600">
              <a:spcBef>
                <a:spcPts val="1000"/>
              </a:spcBef>
              <a:spcAft>
                <a:spcPts val="1000"/>
              </a:spcAft>
              <a:buFont typeface="Wingdings" pitchFamily="2" charset="2"/>
              <a:buChar char="§"/>
            </a:pPr>
            <a:r>
              <a:rPr lang="en-US" sz="2200" b="1" dirty="0" smtClean="0">
                <a:latin typeface="+mj-lt"/>
              </a:rPr>
              <a:t>Hydrophones</a:t>
            </a:r>
          </a:p>
          <a:p>
            <a:pPr marL="228600" indent="-228600">
              <a:spcBef>
                <a:spcPts val="1000"/>
              </a:spcBef>
              <a:spcAft>
                <a:spcPts val="1000"/>
              </a:spcAft>
              <a:buFont typeface="Wingdings" pitchFamily="2" charset="2"/>
              <a:buChar char="§"/>
            </a:pPr>
            <a:r>
              <a:rPr lang="en-US" sz="2200" b="1" dirty="0" smtClean="0">
                <a:latin typeface="+mj-lt"/>
              </a:rPr>
              <a:t>ADCP</a:t>
            </a:r>
          </a:p>
          <a:p>
            <a:pPr marL="228600" indent="-228600">
              <a:spcBef>
                <a:spcPts val="1000"/>
              </a:spcBef>
              <a:spcAft>
                <a:spcPts val="1000"/>
              </a:spcAft>
              <a:buFont typeface="Wingdings" pitchFamily="2" charset="2"/>
              <a:buChar char="§"/>
            </a:pPr>
            <a:r>
              <a:rPr lang="en-US" sz="2200" b="1" dirty="0" smtClean="0">
                <a:latin typeface="+mj-lt"/>
              </a:rPr>
              <a:t>ADV</a:t>
            </a:r>
          </a:p>
          <a:p>
            <a:pPr marL="228600" indent="-228600">
              <a:spcBef>
                <a:spcPts val="1000"/>
              </a:spcBef>
              <a:spcAft>
                <a:spcPts val="1000"/>
              </a:spcAft>
              <a:buFont typeface="Wingdings" pitchFamily="2" charset="2"/>
              <a:buChar char="§"/>
            </a:pPr>
            <a:r>
              <a:rPr lang="en-US" sz="2200" b="1" dirty="0" smtClean="0">
                <a:latin typeface="+mj-lt"/>
              </a:rPr>
              <a:t>CTDO</a:t>
            </a:r>
          </a:p>
          <a:p>
            <a:pPr marL="228600" indent="-228600">
              <a:spcBef>
                <a:spcPts val="1000"/>
              </a:spcBef>
              <a:spcAft>
                <a:spcPts val="1000"/>
              </a:spcAft>
              <a:buFont typeface="Wingdings" pitchFamily="2" charset="2"/>
              <a:buChar char="§"/>
            </a:pPr>
            <a:r>
              <a:rPr lang="en-US" sz="2200" b="1" dirty="0" err="1" smtClean="0">
                <a:latin typeface="+mj-lt"/>
              </a:rPr>
              <a:t>Vemco</a:t>
            </a:r>
            <a:r>
              <a:rPr lang="en-US" sz="2200" b="1" dirty="0" smtClean="0">
                <a:latin typeface="+mj-lt"/>
              </a:rPr>
              <a:t> Fish Tag Receivers</a:t>
            </a:r>
          </a:p>
        </p:txBody>
      </p:sp>
      <p:sp>
        <p:nvSpPr>
          <p:cNvPr id="7" name="Rectangle 6"/>
          <p:cNvSpPr/>
          <p:nvPr/>
        </p:nvSpPr>
        <p:spPr>
          <a:xfrm>
            <a:off x="3429000" y="1219200"/>
            <a:ext cx="381000" cy="9144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/>
          <p:cNvCxnSpPr>
            <a:stCxn id="7" idx="3"/>
          </p:cNvCxnSpPr>
          <p:nvPr/>
        </p:nvCxnSpPr>
        <p:spPr>
          <a:xfrm>
            <a:off x="3810000" y="1676400"/>
            <a:ext cx="1905000" cy="3276600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057400" y="1219200"/>
            <a:ext cx="381000" cy="9144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/>
          <p:cNvCxnSpPr>
            <a:stCxn id="12" idx="3"/>
          </p:cNvCxnSpPr>
          <p:nvPr/>
        </p:nvCxnSpPr>
        <p:spPr>
          <a:xfrm>
            <a:off x="2438400" y="1676400"/>
            <a:ext cx="3276600" cy="3276600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207506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395"/>
          <p:cNvSpPr>
            <a:spLocks noChangeArrowheads="1"/>
          </p:cNvSpPr>
          <p:nvPr/>
        </p:nvSpPr>
        <p:spPr bwMode="auto">
          <a:xfrm>
            <a:off x="0" y="101025"/>
            <a:ext cx="9144000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3800" b="1" dirty="0" smtClean="0">
                <a:solidFill>
                  <a:srgbClr val="0070C0"/>
                </a:solidFill>
                <a:latin typeface="Calibri" pitchFamily="34" charset="0"/>
              </a:rPr>
              <a:t>AMP Instrumentation</a:t>
            </a:r>
            <a:endParaRPr lang="en-US" sz="38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09599" y="812800"/>
            <a:ext cx="4495801" cy="5500132"/>
            <a:chOff x="6077884" y="677731"/>
            <a:chExt cx="2899189" cy="3546849"/>
          </a:xfrm>
        </p:grpSpPr>
        <p:pic>
          <p:nvPicPr>
            <p:cNvPr id="15" name="Picture 8"/>
            <p:cNvPicPr>
              <a:picLocks noChangeAspect="1" noChangeArrowheads="1"/>
            </p:cNvPicPr>
            <p:nvPr/>
          </p:nvPicPr>
          <p:blipFill>
            <a:blip r:embed="rId3"/>
            <a:srcRect l="14255" t="10769" r="11899" b="13846"/>
            <a:stretch>
              <a:fillRect/>
            </a:stretch>
          </p:blipFill>
          <p:spPr bwMode="auto">
            <a:xfrm>
              <a:off x="6127023" y="677731"/>
              <a:ext cx="2850050" cy="3325059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6077884" y="3986410"/>
              <a:ext cx="2860848" cy="2381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smtClean="0">
                  <a:latin typeface="+mj-lt"/>
                </a:rPr>
                <a:t>Current AMP Instrumentation Layout</a:t>
              </a:r>
              <a:endParaRPr lang="en-US" i="1" dirty="0">
                <a:latin typeface="+mj-lt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5562600" y="1219200"/>
            <a:ext cx="3581400" cy="4596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spcBef>
                <a:spcPts val="1000"/>
              </a:spcBef>
              <a:spcAft>
                <a:spcPts val="1000"/>
              </a:spcAft>
              <a:buFont typeface="Wingdings" pitchFamily="2" charset="2"/>
              <a:buChar char="§"/>
            </a:pPr>
            <a:r>
              <a:rPr lang="en-US" sz="2200" b="1" dirty="0" smtClean="0">
                <a:latin typeface="+mj-lt"/>
              </a:rPr>
              <a:t>Cameras</a:t>
            </a:r>
          </a:p>
          <a:p>
            <a:pPr marL="228600" indent="-228600">
              <a:spcBef>
                <a:spcPts val="1000"/>
              </a:spcBef>
              <a:spcAft>
                <a:spcPts val="1000"/>
              </a:spcAft>
              <a:buFont typeface="Wingdings" pitchFamily="2" charset="2"/>
              <a:buChar char="§"/>
            </a:pPr>
            <a:r>
              <a:rPr lang="en-US" sz="2200" b="1" dirty="0" smtClean="0">
                <a:latin typeface="+mj-lt"/>
              </a:rPr>
              <a:t>Strobes</a:t>
            </a:r>
          </a:p>
          <a:p>
            <a:pPr marL="228600" indent="-228600">
              <a:spcBef>
                <a:spcPts val="1000"/>
              </a:spcBef>
              <a:spcAft>
                <a:spcPts val="1000"/>
              </a:spcAft>
              <a:buFont typeface="Wingdings" pitchFamily="2" charset="2"/>
              <a:buChar char="§"/>
            </a:pPr>
            <a:r>
              <a:rPr lang="en-US" sz="2200" b="1" dirty="0" smtClean="0">
                <a:latin typeface="+mj-lt"/>
              </a:rPr>
              <a:t>Hydrophones</a:t>
            </a:r>
          </a:p>
          <a:p>
            <a:pPr marL="228600" indent="-228600">
              <a:spcBef>
                <a:spcPts val="1000"/>
              </a:spcBef>
              <a:spcAft>
                <a:spcPts val="1000"/>
              </a:spcAft>
              <a:buFont typeface="Wingdings" pitchFamily="2" charset="2"/>
              <a:buChar char="§"/>
            </a:pPr>
            <a:r>
              <a:rPr lang="en-US" sz="2200" b="1" dirty="0" smtClean="0">
                <a:latin typeface="+mj-lt"/>
              </a:rPr>
              <a:t>ADCP</a:t>
            </a:r>
          </a:p>
          <a:p>
            <a:pPr marL="228600" indent="-228600">
              <a:spcBef>
                <a:spcPts val="1000"/>
              </a:spcBef>
              <a:spcAft>
                <a:spcPts val="1000"/>
              </a:spcAft>
              <a:buFont typeface="Wingdings" pitchFamily="2" charset="2"/>
              <a:buChar char="§"/>
            </a:pPr>
            <a:r>
              <a:rPr lang="en-US" sz="2200" b="1" dirty="0" smtClean="0">
                <a:latin typeface="+mj-lt"/>
              </a:rPr>
              <a:t>ADV</a:t>
            </a:r>
          </a:p>
          <a:p>
            <a:pPr marL="228600" indent="-228600">
              <a:spcBef>
                <a:spcPts val="1000"/>
              </a:spcBef>
              <a:spcAft>
                <a:spcPts val="1000"/>
              </a:spcAft>
              <a:buFont typeface="Wingdings" pitchFamily="2" charset="2"/>
              <a:buChar char="§"/>
            </a:pPr>
            <a:r>
              <a:rPr lang="en-US" sz="2200" b="1" dirty="0" smtClean="0">
                <a:latin typeface="+mj-lt"/>
              </a:rPr>
              <a:t>CTDO</a:t>
            </a:r>
          </a:p>
          <a:p>
            <a:pPr marL="228600" indent="-228600">
              <a:spcBef>
                <a:spcPts val="1000"/>
              </a:spcBef>
              <a:spcAft>
                <a:spcPts val="1000"/>
              </a:spcAft>
              <a:buFont typeface="Wingdings" pitchFamily="2" charset="2"/>
              <a:buChar char="§"/>
            </a:pPr>
            <a:r>
              <a:rPr lang="en-US" sz="2200" b="1" dirty="0" err="1" smtClean="0">
                <a:latin typeface="+mj-lt"/>
              </a:rPr>
              <a:t>Vemco</a:t>
            </a:r>
            <a:r>
              <a:rPr lang="en-US" sz="2200" b="1" dirty="0" smtClean="0">
                <a:latin typeface="+mj-lt"/>
              </a:rPr>
              <a:t> Fish Tag Receivers</a:t>
            </a:r>
          </a:p>
          <a:p>
            <a:pPr marL="228600" indent="-228600">
              <a:spcBef>
                <a:spcPts val="1000"/>
              </a:spcBef>
              <a:spcAft>
                <a:spcPts val="1000"/>
              </a:spcAft>
              <a:buFont typeface="Wingdings" pitchFamily="2" charset="2"/>
              <a:buChar char="§"/>
            </a:pPr>
            <a:r>
              <a:rPr lang="en-US" sz="2200" b="1" dirty="0" smtClean="0">
                <a:latin typeface="+mj-lt"/>
              </a:rPr>
              <a:t>C-</a:t>
            </a:r>
            <a:r>
              <a:rPr lang="en-US" sz="2200" b="1" dirty="0" err="1" smtClean="0">
                <a:latin typeface="+mj-lt"/>
              </a:rPr>
              <a:t>PODs</a:t>
            </a:r>
            <a:endParaRPr lang="en-US" sz="2200" dirty="0" smtClean="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24200" y="1219200"/>
            <a:ext cx="457200" cy="15240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/>
          <p:cNvCxnSpPr>
            <a:stCxn id="7" idx="3"/>
          </p:cNvCxnSpPr>
          <p:nvPr/>
        </p:nvCxnSpPr>
        <p:spPr>
          <a:xfrm>
            <a:off x="3581400" y="1981200"/>
            <a:ext cx="2133600" cy="3581400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286000" y="1219200"/>
            <a:ext cx="457200" cy="15240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/>
          <p:cNvCxnSpPr>
            <a:stCxn id="12" idx="3"/>
          </p:cNvCxnSpPr>
          <p:nvPr/>
        </p:nvCxnSpPr>
        <p:spPr>
          <a:xfrm>
            <a:off x="2743200" y="1981200"/>
            <a:ext cx="2971800" cy="3581400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207506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395"/>
          <p:cNvSpPr>
            <a:spLocks noChangeArrowheads="1"/>
          </p:cNvSpPr>
          <p:nvPr/>
        </p:nvSpPr>
        <p:spPr bwMode="auto">
          <a:xfrm>
            <a:off x="0" y="101025"/>
            <a:ext cx="9144000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3800" b="1" dirty="0" smtClean="0">
                <a:solidFill>
                  <a:srgbClr val="0070C0"/>
                </a:solidFill>
                <a:latin typeface="Calibri" pitchFamily="34" charset="0"/>
              </a:rPr>
              <a:t>AMP Deployment Operations</a:t>
            </a:r>
            <a:endParaRPr lang="en-US" sz="38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32911" y="1411070"/>
            <a:ext cx="8278178" cy="5065930"/>
            <a:chOff x="6085640" y="995758"/>
            <a:chExt cx="8278178" cy="5065930"/>
          </a:xfrm>
        </p:grpSpPr>
        <p:pic>
          <p:nvPicPr>
            <p:cNvPr id="15" name="Picture 8"/>
            <p:cNvPicPr>
              <a:picLocks noChangeAspect="1" noChangeArrowheads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6085640" y="995758"/>
              <a:ext cx="8278178" cy="4407858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6490929" y="5415357"/>
              <a:ext cx="74191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smtClean="0">
                  <a:latin typeface="+mj-lt"/>
                </a:rPr>
                <a:t>AMP with Millennium Falcon on “garage” style launch platform during deployment operations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172200" y="685800"/>
            <a:ext cx="1905000" cy="1456719"/>
            <a:chOff x="6962843" y="790064"/>
            <a:chExt cx="1301038" cy="885727"/>
          </a:xfrm>
        </p:grpSpPr>
        <p:pic>
          <p:nvPicPr>
            <p:cNvPr id="7" name="Picture 8"/>
            <p:cNvPicPr>
              <a:picLocks noChangeAspect="1" noChangeArrowheads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6962843" y="790064"/>
              <a:ext cx="1301038" cy="697873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7083971" y="1488654"/>
              <a:ext cx="1058783" cy="1871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i="1" dirty="0" smtClean="0">
                  <a:latin typeface="+mj-lt"/>
                </a:rPr>
                <a:t>RV Jack Robertson</a:t>
              </a:r>
              <a:endParaRPr lang="en-US" sz="1400" i="1" dirty="0">
                <a:latin typeface="+mj-lt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876800" y="2996383"/>
            <a:ext cx="1524000" cy="585017"/>
            <a:chOff x="5181600" y="2691583"/>
            <a:chExt cx="1524000" cy="585017"/>
          </a:xfrm>
        </p:grpSpPr>
        <p:cxnSp>
          <p:nvCxnSpPr>
            <p:cNvPr id="12" name="Straight Arrow Connector 11"/>
            <p:cNvCxnSpPr/>
            <p:nvPr/>
          </p:nvCxnSpPr>
          <p:spPr>
            <a:xfrm>
              <a:off x="5181600" y="2743200"/>
              <a:ext cx="1524000" cy="533400"/>
            </a:xfrm>
            <a:prstGeom prst="straightConnector1">
              <a:avLst/>
            </a:prstGeom>
            <a:ln w="28575" cmpd="sng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 rot="1164280">
              <a:off x="5538477" y="2691583"/>
              <a:ext cx="9028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Current</a:t>
              </a:r>
              <a:endParaRPr lang="en-US" dirty="0"/>
            </a:p>
          </p:txBody>
        </p:sp>
      </p:grp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207506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395"/>
          <p:cNvSpPr>
            <a:spLocks noChangeArrowheads="1"/>
          </p:cNvSpPr>
          <p:nvPr/>
        </p:nvSpPr>
        <p:spPr bwMode="auto">
          <a:xfrm>
            <a:off x="0" y="101025"/>
            <a:ext cx="9144000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3800" b="1" dirty="0" smtClean="0">
                <a:solidFill>
                  <a:srgbClr val="0070C0"/>
                </a:solidFill>
                <a:latin typeface="Calibri" pitchFamily="34" charset="0"/>
              </a:rPr>
              <a:t>AMP Deployment Operations</a:t>
            </a:r>
            <a:endParaRPr lang="en-US" sz="38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32914" y="1411070"/>
            <a:ext cx="8278172" cy="4788931"/>
            <a:chOff x="6085643" y="995758"/>
            <a:chExt cx="8278172" cy="4788931"/>
          </a:xfrm>
        </p:grpSpPr>
        <p:pic>
          <p:nvPicPr>
            <p:cNvPr id="15" name="Picture 8"/>
            <p:cNvPicPr>
              <a:picLocks noChangeAspect="1" noChangeArrowheads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6085643" y="995758"/>
              <a:ext cx="8278172" cy="4407858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6490929" y="5415357"/>
              <a:ext cx="74191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smtClean="0"/>
                <a:t>AMP with Millennium Falcon flying from launch platform to docking station</a:t>
              </a:r>
            </a:p>
          </p:txBody>
        </p:sp>
      </p:grpSp>
      <p:grpSp>
        <p:nvGrpSpPr>
          <p:cNvPr id="3" name="Group 5"/>
          <p:cNvGrpSpPr/>
          <p:nvPr/>
        </p:nvGrpSpPr>
        <p:grpSpPr>
          <a:xfrm>
            <a:off x="6172200" y="685800"/>
            <a:ext cx="1905000" cy="1456719"/>
            <a:chOff x="6962843" y="790064"/>
            <a:chExt cx="1301038" cy="885727"/>
          </a:xfrm>
        </p:grpSpPr>
        <p:pic>
          <p:nvPicPr>
            <p:cNvPr id="7" name="Picture 8"/>
            <p:cNvPicPr>
              <a:picLocks noChangeAspect="1" noChangeArrowheads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6962843" y="790064"/>
              <a:ext cx="1301038" cy="697873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7083971" y="1488654"/>
              <a:ext cx="1058783" cy="1871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i="1" dirty="0" smtClean="0">
                  <a:latin typeface="+mj-lt"/>
                </a:rPr>
                <a:t>RV Jack Robertson</a:t>
              </a:r>
              <a:endParaRPr lang="en-US" sz="1400" i="1" dirty="0">
                <a:latin typeface="+mj-lt"/>
              </a:endParaRPr>
            </a:p>
          </p:txBody>
        </p:sp>
      </p:grpSp>
      <p:grpSp>
        <p:nvGrpSpPr>
          <p:cNvPr id="4" name="Group 13"/>
          <p:cNvGrpSpPr/>
          <p:nvPr/>
        </p:nvGrpSpPr>
        <p:grpSpPr>
          <a:xfrm>
            <a:off x="4876800" y="2996383"/>
            <a:ext cx="1524000" cy="585017"/>
            <a:chOff x="5181600" y="2691583"/>
            <a:chExt cx="1524000" cy="585017"/>
          </a:xfrm>
        </p:grpSpPr>
        <p:cxnSp>
          <p:nvCxnSpPr>
            <p:cNvPr id="12" name="Straight Arrow Connector 11"/>
            <p:cNvCxnSpPr/>
            <p:nvPr/>
          </p:nvCxnSpPr>
          <p:spPr>
            <a:xfrm>
              <a:off x="5181600" y="2743200"/>
              <a:ext cx="1524000" cy="533400"/>
            </a:xfrm>
            <a:prstGeom prst="straightConnector1">
              <a:avLst/>
            </a:prstGeom>
            <a:ln w="28575" cmpd="sng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 rot="1164280">
              <a:off x="5538477" y="2691583"/>
              <a:ext cx="9028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Current</a:t>
              </a:r>
              <a:endParaRPr lang="en-US" dirty="0"/>
            </a:p>
          </p:txBody>
        </p:sp>
      </p:grp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207506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395"/>
          <p:cNvSpPr>
            <a:spLocks noChangeArrowheads="1"/>
          </p:cNvSpPr>
          <p:nvPr/>
        </p:nvSpPr>
        <p:spPr bwMode="auto">
          <a:xfrm>
            <a:off x="0" y="101025"/>
            <a:ext cx="9144000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3800" b="1" dirty="0" smtClean="0">
                <a:solidFill>
                  <a:srgbClr val="0070C0"/>
                </a:solidFill>
                <a:latin typeface="Calibri" pitchFamily="34" charset="0"/>
              </a:rPr>
              <a:t>Presentation Overview</a:t>
            </a:r>
            <a:endParaRPr lang="en-US" sz="38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5800" y="1371600"/>
            <a:ext cx="4572000" cy="4237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800"/>
              </a:spcBef>
              <a:spcAft>
                <a:spcPts val="1400"/>
              </a:spcAft>
              <a:buFont typeface="Wingdings" pitchFamily="2" charset="2"/>
              <a:buChar char="§"/>
            </a:pPr>
            <a:r>
              <a:rPr lang="en-US" sz="2800" b="1" dirty="0" smtClean="0">
                <a:latin typeface="+mj-lt"/>
              </a:rPr>
              <a:t>Project motivation and background</a:t>
            </a:r>
          </a:p>
          <a:p>
            <a:pPr marL="285750" indent="-285750">
              <a:spcBef>
                <a:spcPts val="800"/>
              </a:spcBef>
              <a:spcAft>
                <a:spcPts val="1400"/>
              </a:spcAft>
              <a:buFont typeface="Wingdings" pitchFamily="2" charset="2"/>
              <a:buChar char="§"/>
            </a:pPr>
            <a:r>
              <a:rPr lang="en-US" sz="2800" b="1" dirty="0" smtClean="0">
                <a:latin typeface="+mj-lt"/>
              </a:rPr>
              <a:t>System description</a:t>
            </a:r>
          </a:p>
          <a:p>
            <a:pPr marL="285750" indent="-285750">
              <a:spcBef>
                <a:spcPts val="800"/>
              </a:spcBef>
              <a:spcAft>
                <a:spcPts val="1400"/>
              </a:spcAft>
              <a:buFont typeface="Wingdings" pitchFamily="2" charset="2"/>
              <a:buChar char="§"/>
            </a:pPr>
            <a:r>
              <a:rPr lang="en-US" sz="2800" b="1" dirty="0" smtClean="0">
                <a:latin typeface="+mj-lt"/>
              </a:rPr>
              <a:t>Design analysis through CFD</a:t>
            </a:r>
          </a:p>
          <a:p>
            <a:pPr marL="285750" indent="-285750">
              <a:spcBef>
                <a:spcPts val="800"/>
              </a:spcBef>
              <a:spcAft>
                <a:spcPts val="1400"/>
              </a:spcAft>
              <a:buFont typeface="Wingdings" pitchFamily="2" charset="2"/>
              <a:buChar char="§"/>
            </a:pPr>
            <a:r>
              <a:rPr lang="en-US" sz="2800" b="1" dirty="0" smtClean="0">
                <a:latin typeface="+mj-lt"/>
              </a:rPr>
              <a:t>Design optimizations</a:t>
            </a:r>
          </a:p>
          <a:p>
            <a:pPr marL="285750" indent="-285750">
              <a:spcBef>
                <a:spcPts val="800"/>
              </a:spcBef>
              <a:spcAft>
                <a:spcPts val="1400"/>
              </a:spcAft>
              <a:buFont typeface="Wingdings" pitchFamily="2" charset="2"/>
              <a:buChar char="§"/>
            </a:pPr>
            <a:r>
              <a:rPr lang="en-US" sz="2800" b="1" dirty="0" smtClean="0">
                <a:latin typeface="+mj-lt"/>
              </a:rPr>
              <a:t>Next Steps and Summary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004614" y="1600200"/>
            <a:ext cx="3810000" cy="4057710"/>
            <a:chOff x="5004614" y="1600200"/>
            <a:chExt cx="3810000" cy="4057710"/>
          </a:xfrm>
        </p:grpSpPr>
        <p:pic>
          <p:nvPicPr>
            <p:cNvPr id="4" name="Picture 3" descr="2013-06-02 10.31.44.jpg"/>
            <p:cNvPicPr>
              <a:picLocks noChangeAspect="1"/>
            </p:cNvPicPr>
            <p:nvPr/>
          </p:nvPicPr>
          <p:blipFill>
            <a:blip r:embed="rId3"/>
            <a:srcRect l="24942" t="3695" b="231"/>
            <a:stretch>
              <a:fillRect/>
            </a:stretch>
          </p:blipFill>
          <p:spPr>
            <a:xfrm>
              <a:off x="5004614" y="1600200"/>
              <a:ext cx="3810000" cy="365760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5079626" y="5257800"/>
              <a:ext cx="370150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 smtClean="0"/>
                <a:t>Admiralty Inlet, Puget Sound, WA</a:t>
              </a:r>
              <a:endParaRPr lang="en-US" sz="2000" i="1" dirty="0"/>
            </a:p>
          </p:txBody>
        </p:sp>
      </p:grp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97060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395"/>
          <p:cNvSpPr>
            <a:spLocks noChangeArrowheads="1"/>
          </p:cNvSpPr>
          <p:nvPr/>
        </p:nvSpPr>
        <p:spPr bwMode="auto">
          <a:xfrm>
            <a:off x="0" y="101025"/>
            <a:ext cx="9144000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3800" b="1" dirty="0" smtClean="0">
                <a:solidFill>
                  <a:srgbClr val="0070C0"/>
                </a:solidFill>
                <a:latin typeface="Calibri" pitchFamily="34" charset="0"/>
              </a:rPr>
              <a:t>AMP Deployment Operations</a:t>
            </a:r>
            <a:endParaRPr lang="en-US" sz="38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371600" y="1219201"/>
            <a:ext cx="6440485" cy="4865131"/>
            <a:chOff x="7024329" y="995758"/>
            <a:chExt cx="6440485" cy="4865131"/>
          </a:xfrm>
        </p:grpSpPr>
        <p:pic>
          <p:nvPicPr>
            <p:cNvPr id="15" name="Picture 8"/>
            <p:cNvPicPr>
              <a:picLocks noChangeAspect="1" noChangeArrowheads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7365974" y="995758"/>
              <a:ext cx="5717509" cy="4407858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7024329" y="5491557"/>
              <a:ext cx="64404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i="1" dirty="0" smtClean="0">
                  <a:latin typeface="+mj-lt"/>
                </a:rPr>
                <a:t>AMP with Millennium Falcon docking station mounted to a turbine</a:t>
              </a:r>
            </a:p>
          </p:txBody>
        </p:sp>
      </p:grpSp>
      <p:grpSp>
        <p:nvGrpSpPr>
          <p:cNvPr id="6" name="Group 13"/>
          <p:cNvGrpSpPr/>
          <p:nvPr/>
        </p:nvGrpSpPr>
        <p:grpSpPr>
          <a:xfrm>
            <a:off x="5715000" y="2667000"/>
            <a:ext cx="1524000" cy="585017"/>
            <a:chOff x="5181600" y="2691583"/>
            <a:chExt cx="1524000" cy="585017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5181600" y="2743200"/>
              <a:ext cx="1524000" cy="533400"/>
            </a:xfrm>
            <a:prstGeom prst="straightConnector1">
              <a:avLst/>
            </a:prstGeom>
            <a:ln w="28575" cmpd="sng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 rot="1164280">
              <a:off x="5538477" y="2691583"/>
              <a:ext cx="9028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Current</a:t>
              </a:r>
              <a:endParaRPr lang="en-US" dirty="0"/>
            </a:p>
          </p:txBody>
        </p:sp>
      </p:grp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207506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395"/>
          <p:cNvSpPr>
            <a:spLocks noChangeArrowheads="1"/>
          </p:cNvSpPr>
          <p:nvPr/>
        </p:nvSpPr>
        <p:spPr bwMode="auto">
          <a:xfrm>
            <a:off x="0" y="101025"/>
            <a:ext cx="9144000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3800" b="1" dirty="0" smtClean="0">
                <a:solidFill>
                  <a:srgbClr val="0070C0"/>
                </a:solidFill>
                <a:latin typeface="Calibri" pitchFamily="34" charset="0"/>
              </a:rPr>
              <a:t>AMP Deployment Operations</a:t>
            </a:r>
            <a:endParaRPr lang="en-US" sz="38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11175" y="914400"/>
            <a:ext cx="2727987" cy="3077874"/>
            <a:chOff x="8332303" y="1148158"/>
            <a:chExt cx="3892132" cy="4919195"/>
          </a:xfrm>
        </p:grpSpPr>
        <p:pic>
          <p:nvPicPr>
            <p:cNvPr id="15" name="Picture 8"/>
            <p:cNvPicPr>
              <a:picLocks noChangeAspect="1" noChangeArrowheads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8404819" y="1148158"/>
              <a:ext cx="3819616" cy="3775373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8332303" y="5034358"/>
              <a:ext cx="3824795" cy="1032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smtClean="0">
                  <a:latin typeface="+mj-lt"/>
                </a:rPr>
                <a:t>AMP oriented for viewing turbine wake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715000" y="914400"/>
            <a:ext cx="2935266" cy="3077874"/>
            <a:chOff x="8130795" y="1148157"/>
            <a:chExt cx="4187867" cy="4919196"/>
          </a:xfrm>
        </p:grpSpPr>
        <p:pic>
          <p:nvPicPr>
            <p:cNvPr id="13" name="Picture 8"/>
            <p:cNvPicPr>
              <a:picLocks noChangeAspect="1" noChangeArrowheads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8130795" y="1148157"/>
              <a:ext cx="4187867" cy="3787364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8332305" y="5034358"/>
              <a:ext cx="3824795" cy="1032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smtClean="0">
                  <a:latin typeface="+mj-lt"/>
                </a:rPr>
                <a:t>AMP oriented for viewing support structure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245606" y="3780126"/>
            <a:ext cx="2680790" cy="3077874"/>
            <a:chOff x="8332305" y="1148157"/>
            <a:chExt cx="3824795" cy="4919196"/>
          </a:xfrm>
        </p:grpSpPr>
        <p:pic>
          <p:nvPicPr>
            <p:cNvPr id="18" name="Picture 8"/>
            <p:cNvPicPr>
              <a:picLocks noChangeAspect="1" noChangeArrowheads="1"/>
            </p:cNvPicPr>
            <p:nvPr/>
          </p:nvPicPr>
          <p:blipFill>
            <a:blip r:embed="rId5"/>
            <a:stretch>
              <a:fillRect/>
            </a:stretch>
          </p:blipFill>
          <p:spPr bwMode="auto">
            <a:xfrm>
              <a:off x="8350294" y="1148157"/>
              <a:ext cx="3748869" cy="3787364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8332305" y="5034358"/>
              <a:ext cx="3824795" cy="1032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smtClean="0">
                  <a:latin typeface="+mj-lt"/>
                </a:rPr>
                <a:t>AMP oriented for viewing turbine rotor</a:t>
              </a:r>
            </a:p>
          </p:txBody>
        </p:sp>
      </p:grp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207506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395"/>
          <p:cNvSpPr>
            <a:spLocks noChangeArrowheads="1"/>
          </p:cNvSpPr>
          <p:nvPr/>
        </p:nvSpPr>
        <p:spPr bwMode="auto">
          <a:xfrm>
            <a:off x="0" y="101025"/>
            <a:ext cx="9144000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3800" b="1" dirty="0" smtClean="0">
                <a:solidFill>
                  <a:srgbClr val="0070C0"/>
                </a:solidFill>
                <a:latin typeface="Calibri" pitchFamily="34" charset="0"/>
              </a:rPr>
              <a:t>AMP Design Analysis</a:t>
            </a:r>
            <a:endParaRPr lang="en-US" sz="38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1297821"/>
            <a:ext cx="4879676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800"/>
              </a:spcBef>
              <a:spcAft>
                <a:spcPts val="2000"/>
              </a:spcAft>
              <a:buFont typeface="Wingdings" pitchFamily="2" charset="2"/>
              <a:buChar char="§"/>
            </a:pPr>
            <a:r>
              <a:rPr lang="en-US" sz="2200" b="1" dirty="0" smtClean="0"/>
              <a:t>Two design cases considered:</a:t>
            </a:r>
          </a:p>
          <a:p>
            <a:pPr marL="742950" lvl="1" indent="-285750">
              <a:spcBef>
                <a:spcPts val="800"/>
              </a:spcBef>
              <a:spcAft>
                <a:spcPts val="2000"/>
              </a:spcAft>
              <a:buFont typeface="Wingdings" pitchFamily="2" charset="2"/>
              <a:buChar char="§"/>
            </a:pPr>
            <a:r>
              <a:rPr lang="en-US" dirty="0" smtClean="0"/>
              <a:t>During deployments with the “Millennium” Falcon: mean currents &lt; 1 </a:t>
            </a:r>
            <a:r>
              <a:rPr lang="en-US" dirty="0" err="1" smtClean="0"/>
              <a:t>m/s</a:t>
            </a:r>
            <a:r>
              <a:rPr lang="en-US" dirty="0" smtClean="0"/>
              <a:t> from ahead</a:t>
            </a:r>
          </a:p>
          <a:p>
            <a:pPr marL="742950" lvl="1" indent="-285750">
              <a:spcBef>
                <a:spcPts val="800"/>
              </a:spcBef>
              <a:spcAft>
                <a:spcPts val="2000"/>
              </a:spcAft>
              <a:buFont typeface="Wingdings" pitchFamily="2" charset="2"/>
              <a:buChar char="§"/>
            </a:pPr>
            <a:r>
              <a:rPr lang="en-US" dirty="0" smtClean="0"/>
              <a:t>During long term docked operations: mean currents &lt; 5 </a:t>
            </a:r>
            <a:r>
              <a:rPr lang="en-US" dirty="0" err="1" smtClean="0"/>
              <a:t>m/s</a:t>
            </a:r>
            <a:r>
              <a:rPr lang="en-US" dirty="0" smtClean="0"/>
              <a:t> from the side</a:t>
            </a:r>
          </a:p>
          <a:p>
            <a:pPr marL="285750" indent="-285750">
              <a:spcBef>
                <a:spcPts val="800"/>
              </a:spcBef>
              <a:spcAft>
                <a:spcPts val="2000"/>
              </a:spcAft>
              <a:buFont typeface="Wingdings" pitchFamily="2" charset="2"/>
              <a:buChar char="§"/>
            </a:pPr>
            <a:r>
              <a:rPr lang="en-US" sz="2200" b="1" dirty="0" smtClean="0"/>
              <a:t>Modeled in ANSYS Workbench and Fluent for 3D CFD simulations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690900" y="914400"/>
            <a:ext cx="2864048" cy="2655334"/>
            <a:chOff x="6360660" y="791867"/>
            <a:chExt cx="1956028" cy="1614520"/>
          </a:xfrm>
        </p:grpSpPr>
        <p:pic>
          <p:nvPicPr>
            <p:cNvPr id="15" name="Picture 8"/>
            <p:cNvPicPr>
              <a:picLocks noChangeAspect="1" noChangeArrowheads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6499380" y="791867"/>
              <a:ext cx="1678593" cy="1378196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6360660" y="2181822"/>
              <a:ext cx="1956028" cy="2245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i="1" dirty="0" smtClean="0">
                  <a:latin typeface="+mj-lt"/>
                </a:rPr>
                <a:t>CFD model for deployments</a:t>
              </a:r>
              <a:endParaRPr lang="en-US" i="1" dirty="0">
                <a:latin typeface="+mj-lt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459510" y="3596006"/>
            <a:ext cx="3326840" cy="2640726"/>
            <a:chOff x="6202630" y="800749"/>
            <a:chExt cx="2272096" cy="1605638"/>
          </a:xfrm>
        </p:grpSpPr>
        <p:pic>
          <p:nvPicPr>
            <p:cNvPr id="8" name="Picture 8"/>
            <p:cNvPicPr>
              <a:picLocks noChangeAspect="1" noChangeArrowheads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6499379" y="800749"/>
              <a:ext cx="1678593" cy="1360431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6202630" y="2181822"/>
              <a:ext cx="2272096" cy="2245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i="1" dirty="0" smtClean="0">
                  <a:latin typeface="+mj-lt"/>
                </a:rPr>
                <a:t>CFD model for docked operations</a:t>
              </a:r>
              <a:endParaRPr lang="en-US" i="1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1486505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395"/>
          <p:cNvSpPr>
            <a:spLocks noChangeArrowheads="1"/>
          </p:cNvSpPr>
          <p:nvPr/>
        </p:nvSpPr>
        <p:spPr bwMode="auto">
          <a:xfrm>
            <a:off x="0" y="101025"/>
            <a:ext cx="9144000" cy="116955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3800" b="1" dirty="0" smtClean="0">
                <a:solidFill>
                  <a:srgbClr val="0070C0"/>
                </a:solidFill>
                <a:latin typeface="Calibri" pitchFamily="34" charset="0"/>
              </a:rPr>
              <a:t>AMP Design Analysis</a:t>
            </a:r>
          </a:p>
          <a:p>
            <a:pPr algn="ctr"/>
            <a:r>
              <a:rPr lang="en-US" sz="3800" b="1" dirty="0" smtClean="0">
                <a:solidFill>
                  <a:srgbClr val="0070C0"/>
                </a:solidFill>
                <a:latin typeface="Calibri" pitchFamily="34" charset="0"/>
              </a:rPr>
              <a:t>- Methods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791200" y="990600"/>
            <a:ext cx="2895600" cy="2502932"/>
            <a:chOff x="5894544" y="1094430"/>
            <a:chExt cx="2441377" cy="2110306"/>
          </a:xfrm>
        </p:grpSpPr>
        <p:pic>
          <p:nvPicPr>
            <p:cNvPr id="15" name="Picture 8"/>
            <p:cNvPicPr>
              <a:picLocks noChangeAspect="1" noChangeArrowheads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5894544" y="1094430"/>
              <a:ext cx="2441377" cy="1772506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6013282" y="2893340"/>
              <a:ext cx="2203902" cy="3113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i="1" dirty="0" smtClean="0">
                  <a:latin typeface="+mj-lt"/>
                </a:rPr>
                <a:t>Model free body diagram</a:t>
              </a:r>
              <a:endParaRPr lang="en-US" i="1" dirty="0">
                <a:latin typeface="+mj-lt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52400" y="1524000"/>
            <a:ext cx="5638800" cy="469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200" b="1" dirty="0" smtClean="0"/>
              <a:t>CFD results analysis:</a:t>
            </a:r>
          </a:p>
          <a:p>
            <a:pPr marL="742950" lvl="1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lang="en-US" dirty="0" smtClean="0"/>
              <a:t>Cross-sectional area normal to flow, </a:t>
            </a:r>
            <a:r>
              <a:rPr lang="en-US" i="1" dirty="0" smtClean="0"/>
              <a:t>A </a:t>
            </a:r>
            <a:r>
              <a:rPr lang="en-US" dirty="0" smtClean="0"/>
              <a:t>[m</a:t>
            </a:r>
            <a:r>
              <a:rPr lang="en-US" baseline="30000" dirty="0" smtClean="0"/>
              <a:t>2]</a:t>
            </a:r>
            <a:endParaRPr lang="en-US" dirty="0" smtClean="0"/>
          </a:p>
          <a:p>
            <a:pPr marL="742950" lvl="1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lang="en-US" dirty="0" smtClean="0"/>
              <a:t>Lift and drag coefficients of full system and subcomponents:</a:t>
            </a:r>
          </a:p>
          <a:p>
            <a:pPr marL="742950" lvl="1" indent="-285750">
              <a:spcAft>
                <a:spcPts val="600"/>
              </a:spcAft>
              <a:buFont typeface="Wingdings" pitchFamily="2" charset="2"/>
              <a:buChar char="§"/>
            </a:pPr>
            <a:endParaRPr lang="en-US" dirty="0" smtClean="0"/>
          </a:p>
          <a:p>
            <a:pPr marL="742950" lvl="1" indent="-285750">
              <a:spcAft>
                <a:spcPts val="600"/>
              </a:spcAft>
              <a:buFont typeface="Wingdings" pitchFamily="2" charset="2"/>
              <a:buChar char="§"/>
            </a:pPr>
            <a:endParaRPr lang="en-US" dirty="0" smtClean="0"/>
          </a:p>
          <a:p>
            <a:pPr marL="742950" lvl="1" indent="-285750">
              <a:spcAft>
                <a:spcPts val="600"/>
              </a:spcAft>
              <a:buFont typeface="Wingdings" pitchFamily="2" charset="2"/>
              <a:buChar char="§"/>
            </a:pPr>
            <a:endParaRPr lang="en-US" dirty="0" smtClean="0"/>
          </a:p>
          <a:p>
            <a:pPr marL="742950" lvl="1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lang="en-US" dirty="0" smtClean="0"/>
              <a:t>Center of pressure, (</a:t>
            </a:r>
            <a:r>
              <a:rPr lang="en-US" i="1" dirty="0" err="1" smtClean="0"/>
              <a:t>x</a:t>
            </a:r>
            <a:r>
              <a:rPr lang="en-US" i="1" dirty="0" smtClean="0"/>
              <a:t>, </a:t>
            </a:r>
            <a:r>
              <a:rPr lang="en-US" i="1" dirty="0" err="1" smtClean="0"/>
              <a:t>y</a:t>
            </a:r>
            <a:r>
              <a:rPr lang="en-US" i="1" dirty="0" smtClean="0"/>
              <a:t>, </a:t>
            </a:r>
            <a:r>
              <a:rPr lang="en-US" i="1" dirty="0" err="1" smtClean="0"/>
              <a:t>z</a:t>
            </a:r>
            <a:r>
              <a:rPr lang="en-US" dirty="0" smtClean="0"/>
              <a:t>) coordinates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200" b="1" dirty="0" smtClean="0"/>
              <a:t>CFD sensitivity studies:</a:t>
            </a:r>
          </a:p>
          <a:p>
            <a:pPr marL="742950" lvl="1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lang="en-US" dirty="0" smtClean="0"/>
              <a:t>Meshing refinements: Coarse, Medium, and Fine</a:t>
            </a:r>
          </a:p>
          <a:p>
            <a:pPr marL="742950" lvl="1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lang="en-US" dirty="0" smtClean="0"/>
              <a:t>Input velocity: 0.5 </a:t>
            </a:r>
            <a:r>
              <a:rPr lang="en-US" dirty="0" err="1" smtClean="0"/>
              <a:t>m/s</a:t>
            </a:r>
            <a:r>
              <a:rPr lang="en-US" dirty="0" smtClean="0"/>
              <a:t>, 1.0 </a:t>
            </a:r>
            <a:r>
              <a:rPr lang="en-US" dirty="0" err="1" smtClean="0"/>
              <a:t>m/s</a:t>
            </a:r>
            <a:r>
              <a:rPr lang="en-US" dirty="0" smtClean="0"/>
              <a:t>, and 1.5 </a:t>
            </a:r>
            <a:r>
              <a:rPr lang="en-US" dirty="0" err="1" smtClean="0"/>
              <a:t>m/s</a:t>
            </a:r>
            <a:endParaRPr lang="en-US" dirty="0" smtClean="0"/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200" b="1" dirty="0" smtClean="0"/>
              <a:t>Experimental and field validation</a:t>
            </a:r>
          </a:p>
          <a:p>
            <a:pPr marL="742950" lvl="1" indent="-285750">
              <a:spcAft>
                <a:spcPts val="600"/>
              </a:spcAft>
              <a:buFont typeface="Wingdings" pitchFamily="2" charset="2"/>
              <a:buChar char="§"/>
            </a:pPr>
            <a:endParaRPr lang="en-US" sz="1600" dirty="0" smtClean="0"/>
          </a:p>
        </p:txBody>
      </p:sp>
      <p:grpSp>
        <p:nvGrpSpPr>
          <p:cNvPr id="19" name="Group 18"/>
          <p:cNvGrpSpPr/>
          <p:nvPr/>
        </p:nvGrpSpPr>
        <p:grpSpPr>
          <a:xfrm>
            <a:off x="5791200" y="3657600"/>
            <a:ext cx="2910823" cy="2554139"/>
            <a:chOff x="5870953" y="3429000"/>
            <a:chExt cx="2910823" cy="2554139"/>
          </a:xfrm>
        </p:grpSpPr>
        <p:pic>
          <p:nvPicPr>
            <p:cNvPr id="20" name="Picture 6"/>
            <p:cNvPicPr>
              <a:picLocks noChangeAspect="1" noChangeArrowheads="1"/>
            </p:cNvPicPr>
            <p:nvPr/>
          </p:nvPicPr>
          <p:blipFill>
            <a:blip r:embed="rId5"/>
            <a:stretch>
              <a:fillRect/>
            </a:stretch>
          </p:blipFill>
          <p:spPr bwMode="auto">
            <a:xfrm>
              <a:off x="5991308" y="3429000"/>
              <a:ext cx="2670112" cy="21499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5870953" y="5613807"/>
              <a:ext cx="29108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latin typeface="+mj-lt"/>
                </a:rPr>
                <a:t>ANSYS fluid domain meshing</a:t>
              </a:r>
              <a:endParaRPr lang="en-US" i="1" dirty="0">
                <a:latin typeface="+mj-lt"/>
              </a:endParaRPr>
            </a:p>
          </p:txBody>
        </p:sp>
      </p:grpSp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1600200" y="3124200"/>
          <a:ext cx="1485900" cy="304800"/>
        </p:xfrm>
        <a:graphic>
          <a:graphicData uri="http://schemas.openxmlformats.org/presentationml/2006/ole">
            <p:oleObj spid="_x0000_s31746" name="Equation" r:id="rId6" imgW="990600" imgH="203200" progId="Equation.3">
              <p:embed/>
            </p:oleObj>
          </a:graphicData>
        </a:graphic>
      </p:graphicFrame>
      <p:graphicFrame>
        <p:nvGraphicFramePr>
          <p:cNvPr id="31747" name="Object 3"/>
          <p:cNvGraphicFramePr>
            <a:graphicFrameLocks noChangeAspect="1"/>
          </p:cNvGraphicFramePr>
          <p:nvPr/>
        </p:nvGraphicFramePr>
        <p:xfrm>
          <a:off x="1562100" y="3505200"/>
          <a:ext cx="1562100" cy="304800"/>
        </p:xfrm>
        <a:graphic>
          <a:graphicData uri="http://schemas.openxmlformats.org/presentationml/2006/ole">
            <p:oleObj spid="_x0000_s31747" name="Equation" r:id="rId7" imgW="1041400" imgH="203200" progId="Equation.3">
              <p:embed/>
            </p:oleObj>
          </a:graphicData>
        </a:graphic>
      </p:graphicFrame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1486505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395"/>
          <p:cNvSpPr>
            <a:spLocks noChangeArrowheads="1"/>
          </p:cNvSpPr>
          <p:nvPr/>
        </p:nvSpPr>
        <p:spPr bwMode="auto">
          <a:xfrm>
            <a:off x="0" y="101025"/>
            <a:ext cx="9144000" cy="116955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3800" b="1" dirty="0" smtClean="0">
                <a:solidFill>
                  <a:srgbClr val="0070C0"/>
                </a:solidFill>
                <a:latin typeface="Calibri" pitchFamily="34" charset="0"/>
              </a:rPr>
              <a:t>AMP Design Analysis</a:t>
            </a:r>
          </a:p>
          <a:p>
            <a:pPr algn="ctr"/>
            <a:r>
              <a:rPr lang="en-US" sz="3800" b="1" dirty="0" smtClean="0">
                <a:solidFill>
                  <a:srgbClr val="0070C0"/>
                </a:solidFill>
                <a:latin typeface="Calibri" pitchFamily="34" charset="0"/>
              </a:rPr>
              <a:t>- CFD Results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724399" y="2321368"/>
            <a:ext cx="4038601" cy="3842771"/>
            <a:chOff x="6136263" y="1457072"/>
            <a:chExt cx="1631586" cy="1552471"/>
          </a:xfrm>
        </p:grpSpPr>
        <p:pic>
          <p:nvPicPr>
            <p:cNvPr id="15" name="Picture 8"/>
            <p:cNvPicPr>
              <a:picLocks noChangeAspect="1" noChangeArrowheads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6136263" y="1457072"/>
              <a:ext cx="1631586" cy="1359654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6145153" y="2860334"/>
              <a:ext cx="1613807" cy="1492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smtClean="0">
                  <a:latin typeface="+mj-lt"/>
                </a:rPr>
                <a:t>Total pressure [Pa] on the body surfaces</a:t>
              </a:r>
              <a:endParaRPr lang="en-US" i="1" dirty="0">
                <a:latin typeface="+mj-lt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81000" y="2321369"/>
            <a:ext cx="4046239" cy="4126340"/>
            <a:chOff x="6136263" y="1457071"/>
            <a:chExt cx="1631586" cy="1663886"/>
          </a:xfrm>
        </p:grpSpPr>
        <p:pic>
          <p:nvPicPr>
            <p:cNvPr id="8" name="Picture 8"/>
            <p:cNvPicPr>
              <a:picLocks noChangeAspect="1" noChangeArrowheads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6136263" y="1457071"/>
              <a:ext cx="1631586" cy="1359655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6145152" y="2860334"/>
              <a:ext cx="1613807" cy="260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smtClean="0">
                  <a:latin typeface="+mj-lt"/>
                </a:rPr>
                <a:t>Normalized velocity with streamlines over the body surfaces</a:t>
              </a:r>
              <a:endParaRPr lang="en-US" i="1" dirty="0">
                <a:latin typeface="+mj-lt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971550" y="1295400"/>
            <a:ext cx="72009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sz="2200" b="1" dirty="0" smtClean="0"/>
              <a:t>Sensitivity study variability in drag force: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dirty="0" smtClean="0"/>
              <a:t>Grid dependence: &lt; 3.50%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dirty="0" smtClean="0"/>
              <a:t>Velocity dependence: &lt; 1.1%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273988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395"/>
          <p:cNvSpPr>
            <a:spLocks noChangeArrowheads="1"/>
          </p:cNvSpPr>
          <p:nvPr/>
        </p:nvSpPr>
        <p:spPr bwMode="auto">
          <a:xfrm>
            <a:off x="0" y="101025"/>
            <a:ext cx="9144000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3800" b="1" dirty="0" smtClean="0">
                <a:solidFill>
                  <a:srgbClr val="0070C0"/>
                </a:solidFill>
                <a:latin typeface="Calibri" pitchFamily="34" charset="0"/>
              </a:rPr>
              <a:t>AMP Design Optimizations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33400" y="838200"/>
            <a:ext cx="807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+mj-lt"/>
              </a:rPr>
              <a:t>Drag forces on AMP and “Millennium” Falcon in a head-on current of 1 </a:t>
            </a:r>
            <a:r>
              <a:rPr lang="en-US" sz="2000" dirty="0" err="1" smtClean="0">
                <a:latin typeface="+mj-lt"/>
              </a:rPr>
              <a:t>m/s</a:t>
            </a:r>
            <a:r>
              <a:rPr lang="en-US" sz="2000" dirty="0" smtClean="0">
                <a:latin typeface="+mj-lt"/>
              </a:rPr>
              <a:t>.</a:t>
            </a:r>
          </a:p>
          <a:p>
            <a:pPr algn="ctr"/>
            <a:r>
              <a:rPr lang="en-US" sz="2000" b="1" dirty="0" err="1" smtClean="0">
                <a:latin typeface="+mj-lt"/>
              </a:rPr>
              <a:t>C</a:t>
            </a:r>
            <a:r>
              <a:rPr lang="en-US" sz="2000" b="1" baseline="-25000" dirty="0" err="1" smtClean="0">
                <a:latin typeface="+mj-lt"/>
              </a:rPr>
              <a:t>d</a:t>
            </a:r>
            <a:r>
              <a:rPr lang="en-US" sz="2000" b="1" dirty="0" smtClean="0">
                <a:latin typeface="+mj-lt"/>
              </a:rPr>
              <a:t> ≅ 0.67</a:t>
            </a:r>
            <a:endParaRPr lang="en-US" sz="2000" b="1" dirty="0"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9600" y="5638800"/>
            <a:ext cx="4343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latin typeface="+mj-lt"/>
              </a:rPr>
              <a:t>Drag forces and coefficients of the AMP by component</a:t>
            </a:r>
            <a:endParaRPr lang="en-US" i="1" dirty="0">
              <a:latin typeface="+mj-lt"/>
            </a:endParaRPr>
          </a:p>
        </p:txBody>
      </p:sp>
      <p:graphicFrame>
        <p:nvGraphicFramePr>
          <p:cNvPr id="15" name="Chart 14"/>
          <p:cNvGraphicFramePr/>
          <p:nvPr/>
        </p:nvGraphicFramePr>
        <p:xfrm>
          <a:off x="533400" y="1676400"/>
          <a:ext cx="4495801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257800" y="2286000"/>
            <a:ext cx="2726678" cy="2514600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495800" y="4876800"/>
            <a:ext cx="4343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latin typeface="+mj-lt"/>
              </a:rPr>
              <a:t>AMP components</a:t>
            </a:r>
            <a:endParaRPr lang="en-US" i="1" dirty="0">
              <a:latin typeface="+mj-lt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273988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395"/>
          <p:cNvSpPr>
            <a:spLocks noChangeArrowheads="1"/>
          </p:cNvSpPr>
          <p:nvPr/>
        </p:nvSpPr>
        <p:spPr bwMode="auto">
          <a:xfrm>
            <a:off x="0" y="101025"/>
            <a:ext cx="9144000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3800" b="1" dirty="0" smtClean="0">
                <a:solidFill>
                  <a:srgbClr val="0070C0"/>
                </a:solidFill>
                <a:latin typeface="Calibri" pitchFamily="34" charset="0"/>
              </a:rPr>
              <a:t>AMP Design Optimizations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33400" y="838200"/>
            <a:ext cx="807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+mj-lt"/>
              </a:rPr>
              <a:t>Maximum current with combined thrust of 100 </a:t>
            </a:r>
            <a:r>
              <a:rPr lang="en-US" sz="2000" dirty="0" err="1" smtClean="0">
                <a:latin typeface="+mj-lt"/>
              </a:rPr>
              <a:t>kgf</a:t>
            </a:r>
            <a:r>
              <a:rPr lang="en-US" sz="2000" dirty="0" smtClean="0">
                <a:latin typeface="+mj-lt"/>
              </a:rPr>
              <a:t> = 1.8 </a:t>
            </a:r>
            <a:r>
              <a:rPr lang="en-US" sz="2000" dirty="0" err="1" smtClean="0">
                <a:latin typeface="+mj-lt"/>
              </a:rPr>
              <a:t>m/s</a:t>
            </a:r>
            <a:endParaRPr lang="en-US" sz="2000" b="1" dirty="0">
              <a:latin typeface="+mj-lt"/>
            </a:endParaRPr>
          </a:p>
        </p:txBody>
      </p:sp>
      <p:grpSp>
        <p:nvGrpSpPr>
          <p:cNvPr id="2" name="Group 11"/>
          <p:cNvGrpSpPr/>
          <p:nvPr/>
        </p:nvGrpSpPr>
        <p:grpSpPr>
          <a:xfrm>
            <a:off x="1800969" y="1503126"/>
            <a:ext cx="5514231" cy="4858204"/>
            <a:chOff x="3873215" y="-806419"/>
            <a:chExt cx="5480449" cy="4828449"/>
          </a:xfrm>
        </p:grpSpPr>
        <p:pic>
          <p:nvPicPr>
            <p:cNvPr id="11" name="Picture 8"/>
            <p:cNvPicPr>
              <a:picLocks noChangeAspect="1" noChangeArrowheads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3873215" y="-806419"/>
              <a:ext cx="5480449" cy="4110344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4885407" y="3379658"/>
              <a:ext cx="3483727" cy="6423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smtClean="0">
                  <a:latin typeface="+mj-lt"/>
                </a:rPr>
                <a:t>Drag force vs. current with maximum available thrust (red line)</a:t>
              </a:r>
              <a:endParaRPr lang="en-US" i="1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273988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395"/>
          <p:cNvSpPr>
            <a:spLocks noChangeArrowheads="1"/>
          </p:cNvSpPr>
          <p:nvPr/>
        </p:nvSpPr>
        <p:spPr bwMode="auto">
          <a:xfrm>
            <a:off x="0" y="101025"/>
            <a:ext cx="9144000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3800" b="1" dirty="0" smtClean="0">
                <a:solidFill>
                  <a:srgbClr val="0070C0"/>
                </a:solidFill>
                <a:latin typeface="Calibri" pitchFamily="34" charset="0"/>
              </a:rPr>
              <a:t>AMP Design Optimizations</a:t>
            </a:r>
          </a:p>
        </p:txBody>
      </p:sp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483586" y="1447800"/>
            <a:ext cx="1681029" cy="1530301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066800" y="739914"/>
            <a:ext cx="68705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+mj-lt"/>
              </a:rPr>
              <a:t>Case study of design improvement analysis through CFD:</a:t>
            </a:r>
          </a:p>
          <a:p>
            <a:pPr algn="ctr"/>
            <a:r>
              <a:rPr lang="en-US" sz="2000" dirty="0" smtClean="0">
                <a:latin typeface="+mj-lt"/>
              </a:rPr>
              <a:t>Drag forces in 5 </a:t>
            </a:r>
            <a:r>
              <a:rPr lang="en-US" sz="2000" dirty="0" err="1" smtClean="0">
                <a:latin typeface="+mj-lt"/>
              </a:rPr>
              <a:t>m/s</a:t>
            </a:r>
            <a:r>
              <a:rPr lang="en-US" sz="2000" dirty="0" smtClean="0">
                <a:latin typeface="+mj-lt"/>
              </a:rPr>
              <a:t> side-on currents: up to </a:t>
            </a:r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3150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lbf</a:t>
            </a:r>
            <a:r>
              <a:rPr lang="en-US" sz="2000" dirty="0" smtClean="0">
                <a:latin typeface="+mj-lt"/>
              </a:rPr>
              <a:t>!</a:t>
            </a:r>
            <a:endParaRPr lang="en-US" sz="2000" dirty="0">
              <a:latin typeface="+mj-lt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762000" y="2971800"/>
            <a:ext cx="3124200" cy="3694331"/>
            <a:chOff x="1143000" y="2133600"/>
            <a:chExt cx="3124200" cy="3694331"/>
          </a:xfrm>
        </p:grpSpPr>
        <p:sp>
          <p:nvSpPr>
            <p:cNvPr id="24" name="TextBox 23"/>
            <p:cNvSpPr txBox="1"/>
            <p:nvPr/>
          </p:nvSpPr>
          <p:spPr>
            <a:xfrm>
              <a:off x="1143000" y="5181600"/>
              <a:ext cx="3124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smtClean="0">
                  <a:latin typeface="+mj-lt"/>
                </a:rPr>
                <a:t>Drag forces and coefficients on AMP Components</a:t>
              </a:r>
              <a:endParaRPr lang="en-US" i="1" dirty="0">
                <a:latin typeface="+mj-lt"/>
              </a:endParaRPr>
            </a:p>
          </p:txBody>
        </p:sp>
        <p:graphicFrame>
          <p:nvGraphicFramePr>
            <p:cNvPr id="15" name="Chart 14"/>
            <p:cNvGraphicFramePr/>
            <p:nvPr/>
          </p:nvGraphicFramePr>
          <p:xfrm>
            <a:off x="1219200" y="2133600"/>
            <a:ext cx="2971800" cy="318611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grpSp>
        <p:nvGrpSpPr>
          <p:cNvPr id="4" name="Group 11"/>
          <p:cNvGrpSpPr/>
          <p:nvPr/>
        </p:nvGrpSpPr>
        <p:grpSpPr>
          <a:xfrm>
            <a:off x="3657600" y="1905000"/>
            <a:ext cx="5161187" cy="3959875"/>
            <a:chOff x="6155874" y="1236926"/>
            <a:chExt cx="2138542" cy="1640777"/>
          </a:xfrm>
        </p:grpSpPr>
        <p:pic>
          <p:nvPicPr>
            <p:cNvPr id="11" name="Picture 8"/>
            <p:cNvPicPr>
              <a:picLocks noChangeAspect="1" noChangeArrowheads="1"/>
            </p:cNvPicPr>
            <p:nvPr/>
          </p:nvPicPr>
          <p:blipFill>
            <a:blip r:embed="rId5"/>
            <a:stretch>
              <a:fillRect/>
            </a:stretch>
          </p:blipFill>
          <p:spPr bwMode="auto">
            <a:xfrm>
              <a:off x="6375720" y="1236926"/>
              <a:ext cx="1752497" cy="1460413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6155874" y="2724670"/>
              <a:ext cx="2138542" cy="1530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smtClean="0">
                  <a:latin typeface="+mj-lt"/>
                </a:rPr>
                <a:t>AMP with rotating strut fairings</a:t>
              </a:r>
              <a:endParaRPr lang="en-US" i="1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273988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395"/>
          <p:cNvSpPr>
            <a:spLocks noChangeArrowheads="1"/>
          </p:cNvSpPr>
          <p:nvPr/>
        </p:nvSpPr>
        <p:spPr bwMode="auto">
          <a:xfrm>
            <a:off x="0" y="101025"/>
            <a:ext cx="9144000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3800" b="1" dirty="0" smtClean="0">
                <a:solidFill>
                  <a:srgbClr val="0070C0"/>
                </a:solidFill>
                <a:latin typeface="Calibri" pitchFamily="34" charset="0"/>
              </a:rPr>
              <a:t>AMP Design Optimizations</a:t>
            </a:r>
          </a:p>
        </p:txBody>
      </p:sp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429071" y="1524000"/>
            <a:ext cx="1637658" cy="1530301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066800" y="762000"/>
            <a:ext cx="68705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+mj-lt"/>
              </a:rPr>
              <a:t>Case study of design improvement analysis through CFD:</a:t>
            </a:r>
          </a:p>
          <a:p>
            <a:pPr algn="ctr"/>
            <a:r>
              <a:rPr lang="en-US" sz="2000" dirty="0" smtClean="0"/>
              <a:t>Rotating struts reduces drag forces by 54% (1400 </a:t>
            </a:r>
            <a:r>
              <a:rPr lang="en-US" sz="2000" dirty="0" err="1" smtClean="0"/>
              <a:t>lbf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609600" y="6059269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latin typeface="+mj-lt"/>
              </a:rPr>
              <a:t>Drag forces and coefficients on AMP Components</a:t>
            </a:r>
            <a:endParaRPr lang="en-US" i="1" dirty="0">
              <a:latin typeface="+mj-lt"/>
            </a:endParaRPr>
          </a:p>
        </p:txBody>
      </p:sp>
      <p:grpSp>
        <p:nvGrpSpPr>
          <p:cNvPr id="3" name="Group 11"/>
          <p:cNvGrpSpPr/>
          <p:nvPr/>
        </p:nvGrpSpPr>
        <p:grpSpPr>
          <a:xfrm>
            <a:off x="3657600" y="1905000"/>
            <a:ext cx="5161187" cy="3959875"/>
            <a:chOff x="6155874" y="1236926"/>
            <a:chExt cx="2138542" cy="1640777"/>
          </a:xfrm>
        </p:grpSpPr>
        <p:pic>
          <p:nvPicPr>
            <p:cNvPr id="11" name="Picture 8"/>
            <p:cNvPicPr>
              <a:picLocks noChangeAspect="1" noChangeArrowheads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6375720" y="1236926"/>
              <a:ext cx="1752496" cy="1460413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6155874" y="2724670"/>
              <a:ext cx="2138542" cy="1530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smtClean="0">
                  <a:latin typeface="+mj-lt"/>
                </a:rPr>
                <a:t>AMP with rotating strut fairings</a:t>
              </a:r>
              <a:endParaRPr lang="en-US" i="1" dirty="0">
                <a:latin typeface="+mj-lt"/>
              </a:endParaRPr>
            </a:p>
          </p:txBody>
        </p:sp>
      </p:grpSp>
      <p:graphicFrame>
        <p:nvGraphicFramePr>
          <p:cNvPr id="16" name="Chart 15"/>
          <p:cNvGraphicFramePr/>
          <p:nvPr/>
        </p:nvGraphicFramePr>
        <p:xfrm>
          <a:off x="228600" y="3048000"/>
          <a:ext cx="3886200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273988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395"/>
          <p:cNvSpPr>
            <a:spLocks noChangeArrowheads="1"/>
          </p:cNvSpPr>
          <p:nvPr/>
        </p:nvSpPr>
        <p:spPr bwMode="auto">
          <a:xfrm>
            <a:off x="0" y="101025"/>
            <a:ext cx="9144000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3800" b="1" dirty="0" smtClean="0">
                <a:solidFill>
                  <a:srgbClr val="0070C0"/>
                </a:solidFill>
                <a:latin typeface="Calibri" pitchFamily="34" charset="0"/>
              </a:rPr>
              <a:t>Next Steps</a:t>
            </a:r>
            <a:endParaRPr lang="en-US" sz="38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grpSp>
        <p:nvGrpSpPr>
          <p:cNvPr id="3" name="Group 4"/>
          <p:cNvGrpSpPr/>
          <p:nvPr/>
        </p:nvGrpSpPr>
        <p:grpSpPr>
          <a:xfrm>
            <a:off x="1752600" y="3657599"/>
            <a:ext cx="5638800" cy="2985335"/>
            <a:chOff x="5635925" y="2291602"/>
            <a:chExt cx="3308926" cy="1751836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 bwMode="auto">
            <a:xfrm>
              <a:off x="5635925" y="2291602"/>
              <a:ext cx="3308926" cy="1519343"/>
            </a:xfrm>
            <a:prstGeom prst="rect">
              <a:avLst/>
            </a:prstGeom>
            <a:noFill/>
            <a:ln w="25400">
              <a:solidFill>
                <a:schemeClr val="tx1">
                  <a:lumMod val="85000"/>
                  <a:lumOff val="1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6360767" y="3826709"/>
              <a:ext cx="1859242" cy="2167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i="1" dirty="0" smtClean="0"/>
                <a:t>1/8 </a:t>
              </a:r>
              <a:r>
                <a:rPr lang="en-US" i="1" dirty="0" err="1" smtClean="0"/>
                <a:t>th</a:t>
              </a:r>
              <a:r>
                <a:rPr lang="en-US" i="1" dirty="0" smtClean="0"/>
                <a:t> Subscale Model in Flume</a:t>
              </a:r>
              <a:endParaRPr lang="en-US" i="1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990600" y="1066800"/>
            <a:ext cx="7162800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800"/>
              </a:spcAft>
              <a:buFont typeface="Wingdings" pitchFamily="2" charset="2"/>
              <a:buChar char="§"/>
            </a:pPr>
            <a:r>
              <a:rPr lang="en-US" sz="2200" b="1" dirty="0" smtClean="0"/>
              <a:t>AMP and “Millennium” structural design</a:t>
            </a:r>
            <a:endParaRPr lang="en-US" sz="2200" dirty="0" smtClean="0"/>
          </a:p>
          <a:p>
            <a:pPr marL="285750" indent="-285750">
              <a:spcAft>
                <a:spcPts val="1800"/>
              </a:spcAft>
              <a:buFont typeface="Wingdings" pitchFamily="2" charset="2"/>
              <a:buChar char="§"/>
            </a:pPr>
            <a:r>
              <a:rPr lang="en-US" sz="2200" b="1" dirty="0" smtClean="0"/>
              <a:t>Stability analysis</a:t>
            </a:r>
          </a:p>
          <a:p>
            <a:pPr marL="285750" indent="-285750">
              <a:spcAft>
                <a:spcPts val="1800"/>
              </a:spcAft>
              <a:buFont typeface="Wingdings" pitchFamily="2" charset="2"/>
              <a:buChar char="§"/>
            </a:pPr>
            <a:r>
              <a:rPr lang="en-US" sz="2200" b="1" dirty="0" smtClean="0"/>
              <a:t>Subscale modeling for flume and wind tunnel experiments</a:t>
            </a:r>
            <a:endParaRPr lang="en-US" sz="2200" dirty="0" smtClean="0"/>
          </a:p>
          <a:p>
            <a:pPr marL="285750" indent="-285750">
              <a:spcAft>
                <a:spcPts val="1800"/>
              </a:spcAft>
              <a:buFont typeface="Wingdings" pitchFamily="2" charset="2"/>
              <a:buChar char="§"/>
            </a:pPr>
            <a:r>
              <a:rPr lang="en-US" sz="2200" b="1" dirty="0"/>
              <a:t>Full</a:t>
            </a:r>
            <a:r>
              <a:rPr lang="en-US" sz="2200" b="1" dirty="0" smtClean="0"/>
              <a:t> scale </a:t>
            </a:r>
            <a:r>
              <a:rPr lang="en-US" sz="2200" b="1" dirty="0"/>
              <a:t>o</a:t>
            </a:r>
            <a:r>
              <a:rPr lang="en-US" sz="2200" b="1" dirty="0" smtClean="0"/>
              <a:t>pen </a:t>
            </a:r>
            <a:r>
              <a:rPr lang="en-US" sz="2200" b="1" dirty="0"/>
              <a:t>w</a:t>
            </a:r>
            <a:r>
              <a:rPr lang="en-US" sz="2200" b="1" dirty="0" smtClean="0"/>
              <a:t>ater testing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402753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395"/>
          <p:cNvSpPr>
            <a:spLocks noChangeArrowheads="1"/>
          </p:cNvSpPr>
          <p:nvPr/>
        </p:nvSpPr>
        <p:spPr bwMode="auto">
          <a:xfrm>
            <a:off x="0" y="101025"/>
            <a:ext cx="9144000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3800" b="1" dirty="0" smtClean="0">
                <a:solidFill>
                  <a:srgbClr val="0070C0"/>
                </a:solidFill>
                <a:latin typeface="Calibri" pitchFamily="34" charset="0"/>
              </a:rPr>
              <a:t>Project Motivation</a:t>
            </a:r>
            <a:endParaRPr lang="en-US" sz="38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1295400"/>
            <a:ext cx="7315200" cy="2636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spcBef>
                <a:spcPts val="1000"/>
              </a:spcBef>
              <a:spcAft>
                <a:spcPts val="2200"/>
              </a:spcAft>
              <a:buFont typeface="Wingdings" pitchFamily="2" charset="2"/>
              <a:buChar char="§"/>
            </a:pPr>
            <a:r>
              <a:rPr lang="en-US" sz="2800" b="1" dirty="0" smtClean="0">
                <a:latin typeface="+mj-lt"/>
              </a:rPr>
              <a:t>Characterize the environment around marine energy converters through cabled monitoring</a:t>
            </a:r>
            <a:endParaRPr lang="en-US" sz="2800" dirty="0" smtClean="0">
              <a:latin typeface="Calibri"/>
            </a:endParaRPr>
          </a:p>
          <a:p>
            <a:pPr marL="228600" indent="-228600">
              <a:spcBef>
                <a:spcPts val="1000"/>
              </a:spcBef>
              <a:spcAft>
                <a:spcPts val="2200"/>
              </a:spcAft>
              <a:buFont typeface="Wingdings" pitchFamily="2" charset="2"/>
              <a:buChar char="§"/>
            </a:pPr>
            <a:r>
              <a:rPr lang="en-US" sz="2800" b="1" dirty="0" smtClean="0">
                <a:latin typeface="+mj-lt"/>
              </a:rPr>
              <a:t>Monitor converter performance in real time</a:t>
            </a:r>
          </a:p>
          <a:p>
            <a:pPr marL="228600" indent="-228600">
              <a:spcBef>
                <a:spcPts val="1000"/>
              </a:spcBef>
              <a:spcAft>
                <a:spcPts val="2200"/>
              </a:spcAft>
            </a:pPr>
            <a:endParaRPr lang="en-US" sz="2800" b="1" dirty="0" smtClean="0">
              <a:latin typeface="+mj-lt"/>
            </a:endParaRPr>
          </a:p>
        </p:txBody>
      </p:sp>
      <p:pic>
        <p:nvPicPr>
          <p:cNvPr id="6" name="Picture 5" descr="Orca Image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059" y="3505200"/>
            <a:ext cx="3747541" cy="2286000"/>
          </a:xfrm>
          <a:prstGeom prst="rect">
            <a:avLst/>
          </a:prstGeom>
        </p:spPr>
      </p:pic>
      <p:pic>
        <p:nvPicPr>
          <p:cNvPr id="7" name="Picture 6" descr="Open_Centre_Turbine_Tidal_Turbine_OpenHydro_CM3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199" y="3505200"/>
            <a:ext cx="3820270" cy="2286000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729340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395"/>
          <p:cNvSpPr>
            <a:spLocks noChangeArrowheads="1"/>
          </p:cNvSpPr>
          <p:nvPr/>
        </p:nvSpPr>
        <p:spPr bwMode="auto">
          <a:xfrm>
            <a:off x="0" y="101025"/>
            <a:ext cx="9144000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3800" b="1" dirty="0" smtClean="0">
                <a:solidFill>
                  <a:srgbClr val="0070C0"/>
                </a:solidFill>
                <a:latin typeface="Calibri" pitchFamily="34" charset="0"/>
              </a:rPr>
              <a:t>Summary</a:t>
            </a:r>
            <a:endParaRPr lang="en-US" sz="38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225705" y="3657600"/>
            <a:ext cx="4692590" cy="3013038"/>
            <a:chOff x="5894544" y="1176287"/>
            <a:chExt cx="2649867" cy="1701438"/>
          </a:xfrm>
        </p:grpSpPr>
        <p:pic>
          <p:nvPicPr>
            <p:cNvPr id="15" name="Picture 8"/>
            <p:cNvPicPr>
              <a:picLocks noChangeAspect="1" noChangeArrowheads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5894544" y="1176287"/>
              <a:ext cx="2649867" cy="1457427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6436165" y="2669166"/>
              <a:ext cx="1566641" cy="2085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i="1" dirty="0" smtClean="0">
                  <a:latin typeface="+mj-lt"/>
                </a:rPr>
                <a:t>AMP deployment sequence</a:t>
              </a:r>
              <a:endParaRPr lang="en-US" i="1" dirty="0">
                <a:latin typeface="+mj-lt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81000" y="1066800"/>
            <a:ext cx="8330242" cy="2508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200" b="1" dirty="0" smtClean="0"/>
              <a:t>AMP design for monitoring marine renewable energy projects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200" b="1" dirty="0" smtClean="0"/>
              <a:t>“Millennium” Falcon deployment ROV for operations in moderate (&lt;1 </a:t>
            </a:r>
            <a:r>
              <a:rPr lang="en-US" sz="2200" b="1" dirty="0" err="1" smtClean="0"/>
              <a:t>m/s</a:t>
            </a:r>
            <a:r>
              <a:rPr lang="en-US" sz="2200" b="1" dirty="0" smtClean="0"/>
              <a:t>) currents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200" b="1" dirty="0" smtClean="0"/>
              <a:t>CFD design analysis and optimization: 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dirty="0" smtClean="0"/>
              <a:t>Current design should be able to overcome currents up to 1.8 </a:t>
            </a:r>
            <a:r>
              <a:rPr lang="en-US" dirty="0" err="1" smtClean="0"/>
              <a:t>m/s</a:t>
            </a:r>
            <a:endParaRPr lang="en-US" dirty="0" smtClean="0"/>
          </a:p>
          <a:p>
            <a:pPr marL="742950" lvl="1" indent="-285750">
              <a:buFont typeface="Wingdings" pitchFamily="2" charset="2"/>
              <a:buChar char="§"/>
            </a:pPr>
            <a:r>
              <a:rPr lang="en-US" dirty="0" smtClean="0"/>
              <a:t>Drag reduction for side-on currents of up to 54% by allowing strut fairings to rotate.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122030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52400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/>
              <a:t>Questions?</a:t>
            </a:r>
            <a:endParaRPr lang="en-US" sz="4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990600" y="942042"/>
            <a:ext cx="73152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spcBef>
                <a:spcPts val="1000"/>
              </a:spcBef>
              <a:spcAft>
                <a:spcPts val="1000"/>
              </a:spcAft>
              <a:buFont typeface="Wingdings" pitchFamily="2" charset="2"/>
              <a:buChar char="§"/>
            </a:pPr>
            <a:r>
              <a:rPr lang="en-US" sz="2400" b="1" dirty="0" smtClean="0">
                <a:latin typeface="+mj-lt"/>
              </a:rPr>
              <a:t>Funding for this project is provided by the US Department of Energy and Public Utility District No. 1 of Snohomish County.</a:t>
            </a:r>
          </a:p>
          <a:p>
            <a:pPr marL="228600" indent="-228600">
              <a:spcBef>
                <a:spcPts val="1000"/>
              </a:spcBef>
              <a:spcAft>
                <a:spcPts val="1000"/>
              </a:spcAft>
              <a:buFont typeface="Wingdings" pitchFamily="2" charset="2"/>
              <a:buChar char="§"/>
            </a:pPr>
            <a:r>
              <a:rPr lang="en-US" sz="2400" b="1" dirty="0" smtClean="0">
                <a:latin typeface="+mj-lt"/>
              </a:rPr>
              <a:t>We would also like to thank:</a:t>
            </a:r>
          </a:p>
          <a:p>
            <a:pPr marL="685800" lvl="1" indent="-228600">
              <a:spcBef>
                <a:spcPts val="1000"/>
              </a:spcBef>
              <a:spcAft>
                <a:spcPts val="1000"/>
              </a:spcAft>
              <a:buFont typeface="Lucida Grande"/>
              <a:buChar char="-"/>
            </a:pPr>
            <a:r>
              <a:rPr lang="en-US" sz="2400" b="1" dirty="0" smtClean="0">
                <a:latin typeface="+mj-lt"/>
              </a:rPr>
              <a:t>From APL: </a:t>
            </a:r>
            <a:r>
              <a:rPr lang="en-US" sz="2400" dirty="0" smtClean="0">
                <a:latin typeface="+mj-lt"/>
              </a:rPr>
              <a:t>Russ Light, Vern Miller, Eric </a:t>
            </a:r>
            <a:r>
              <a:rPr lang="en-US" sz="2400" dirty="0" err="1" smtClean="0">
                <a:latin typeface="+mj-lt"/>
              </a:rPr>
              <a:t>Boget</a:t>
            </a:r>
            <a:r>
              <a:rPr lang="en-US" sz="2400" dirty="0" smtClean="0">
                <a:latin typeface="+mj-lt"/>
              </a:rPr>
              <a:t>, Trina </a:t>
            </a:r>
            <a:r>
              <a:rPr lang="en-US" sz="2400" dirty="0" err="1" smtClean="0">
                <a:latin typeface="+mj-lt"/>
              </a:rPr>
              <a:t>Litchendorf</a:t>
            </a:r>
            <a:r>
              <a:rPr lang="en-US" sz="2400" dirty="0" smtClean="0">
                <a:latin typeface="+mj-lt"/>
              </a:rPr>
              <a:t>, Ben Rush, Dave Dyer</a:t>
            </a:r>
          </a:p>
          <a:p>
            <a:pPr marL="685800" lvl="1" indent="-228600">
              <a:spcBef>
                <a:spcPts val="1000"/>
              </a:spcBef>
              <a:spcAft>
                <a:spcPts val="1000"/>
              </a:spcAft>
              <a:buFont typeface="Lucida Grande"/>
              <a:buChar char="-"/>
            </a:pPr>
            <a:r>
              <a:rPr lang="en-US" sz="2400" dirty="0" smtClean="0">
                <a:latin typeface="+mj-lt"/>
              </a:rPr>
              <a:t>Danny Miles and Eric Schneider (</a:t>
            </a:r>
            <a:r>
              <a:rPr lang="en-US" sz="2400" dirty="0" err="1" smtClean="0">
                <a:latin typeface="+mj-lt"/>
              </a:rPr>
              <a:t>SnoPUD</a:t>
            </a:r>
            <a:r>
              <a:rPr lang="en-US" sz="2400" dirty="0" smtClean="0">
                <a:latin typeface="+mj-lt"/>
              </a:rPr>
              <a:t>), Geoff Cook (</a:t>
            </a:r>
            <a:r>
              <a:rPr lang="en-US" sz="2400" dirty="0" err="1" smtClean="0">
                <a:latin typeface="+mj-lt"/>
              </a:rPr>
              <a:t>SeaView</a:t>
            </a:r>
            <a:r>
              <a:rPr lang="en-US" sz="2400" dirty="0" smtClean="0">
                <a:latin typeface="+mj-lt"/>
              </a:rPr>
              <a:t>), Jack Roberts (</a:t>
            </a:r>
            <a:r>
              <a:rPr lang="en-US" sz="2400" dirty="0" err="1" smtClean="0">
                <a:latin typeface="+mj-lt"/>
              </a:rPr>
              <a:t>Symphotic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Tii</a:t>
            </a:r>
            <a:r>
              <a:rPr lang="en-US" sz="2400" dirty="0" smtClean="0">
                <a:latin typeface="+mj-lt"/>
              </a:rPr>
              <a:t>)</a:t>
            </a:r>
          </a:p>
        </p:txBody>
      </p:sp>
      <p:grpSp>
        <p:nvGrpSpPr>
          <p:cNvPr id="2" name="Group 8"/>
          <p:cNvGrpSpPr/>
          <p:nvPr/>
        </p:nvGrpSpPr>
        <p:grpSpPr>
          <a:xfrm>
            <a:off x="1676400" y="5257800"/>
            <a:ext cx="5562600" cy="762000"/>
            <a:chOff x="1828800" y="5192588"/>
            <a:chExt cx="5562600" cy="762000"/>
          </a:xfrm>
        </p:grpSpPr>
        <p:pic>
          <p:nvPicPr>
            <p:cNvPr id="10" name="Picture 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28800" y="5192588"/>
              <a:ext cx="2728788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410200" y="5203576"/>
              <a:ext cx="1981200" cy="7510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975975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395"/>
          <p:cNvSpPr>
            <a:spLocks noChangeArrowheads="1"/>
          </p:cNvSpPr>
          <p:nvPr/>
        </p:nvSpPr>
        <p:spPr bwMode="auto">
          <a:xfrm>
            <a:off x="0" y="101025"/>
            <a:ext cx="9144000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3800" b="1" dirty="0" smtClean="0">
                <a:solidFill>
                  <a:srgbClr val="0070C0"/>
                </a:solidFill>
                <a:latin typeface="Calibri" pitchFamily="34" charset="0"/>
              </a:rPr>
              <a:t>Evaluating CFD Results</a:t>
            </a:r>
            <a:endParaRPr lang="en-US" sz="38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730661" y="1524000"/>
            <a:ext cx="3874933" cy="3658239"/>
            <a:chOff x="6125406" y="967035"/>
            <a:chExt cx="2188143" cy="2065778"/>
          </a:xfrm>
        </p:grpSpPr>
        <p:pic>
          <p:nvPicPr>
            <p:cNvPr id="15" name="Picture 8"/>
            <p:cNvPicPr>
              <a:picLocks noChangeAspect="1" noChangeArrowheads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6125406" y="967035"/>
              <a:ext cx="2188143" cy="187593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6568083" y="2859014"/>
              <a:ext cx="1302796" cy="1737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i="1" dirty="0" smtClean="0">
                  <a:latin typeface="+mj-lt"/>
                </a:rPr>
                <a:t>Wall Y+ Values on AMP Body</a:t>
              </a:r>
              <a:endParaRPr lang="en-US" sz="1400" i="1" dirty="0">
                <a:latin typeface="+mj-lt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23850" y="1524000"/>
            <a:ext cx="42672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sz="2200" b="1" dirty="0" smtClean="0"/>
              <a:t>Wall Y+ Values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sz="1600" dirty="0" smtClean="0"/>
              <a:t>Non-dimensional distance from a wall bounded flow.</a:t>
            </a:r>
          </a:p>
          <a:p>
            <a:pPr marL="285750" indent="-285750">
              <a:buFont typeface="Wingdings" pitchFamily="2" charset="2"/>
              <a:buChar char="§"/>
            </a:pPr>
            <a:endParaRPr lang="en-US" sz="2200" b="1" dirty="0"/>
          </a:p>
          <a:p>
            <a:pPr marL="285750" indent="-285750">
              <a:buFont typeface="Wingdings" pitchFamily="2" charset="2"/>
              <a:buChar char="§"/>
            </a:pPr>
            <a:endParaRPr lang="en-US" sz="2200" b="1" dirty="0" smtClean="0"/>
          </a:p>
          <a:p>
            <a:pPr marL="285750" indent="-285750">
              <a:buFont typeface="Wingdings" pitchFamily="2" charset="2"/>
              <a:buChar char="§"/>
            </a:pPr>
            <a:endParaRPr lang="en-US" sz="2200" b="1" dirty="0" smtClean="0"/>
          </a:p>
          <a:p>
            <a:pPr marL="285750" indent="-285750">
              <a:buFont typeface="Wingdings" pitchFamily="2" charset="2"/>
              <a:buChar char="§"/>
            </a:pPr>
            <a:r>
              <a:rPr lang="en-US" sz="2200" b="1" dirty="0" smtClean="0"/>
              <a:t>Comparison to Literature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sz="1600" dirty="0" smtClean="0"/>
              <a:t>Run simulations with the same configuration as similar studies that have been validated.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2200" b="1" dirty="0" smtClean="0"/>
              <a:t>Experimental Evaluation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sz="1600" dirty="0" smtClean="0"/>
              <a:t>Subscale testing in the flume.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sz="1600" dirty="0" smtClean="0"/>
              <a:t>Full scale testing in open water.</a:t>
            </a:r>
          </a:p>
        </p:txBody>
      </p:sp>
      <mc:AlternateContent>
        <mc:Choic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c="http://schemas.openxmlformats.org/markup-compatibility/2006" xmlns:mv="urn:schemas-microsoft-com:mac:vml" Requires="a14">
          <p:sp>
            <p:nvSpPr>
              <p:cNvPr id="3" name="TextBox 2"/>
              <p:cNvSpPr txBox="1"/>
              <p:nvPr/>
            </p:nvSpPr>
            <p:spPr>
              <a:xfrm>
                <a:off x="1453114" y="2461422"/>
                <a:ext cx="2044214" cy="9106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∗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𝜌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𝑢𝑦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3114" y="2461422"/>
                <a:ext cx="2044214" cy="91069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611452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/>
          <p:cNvGrpSpPr/>
          <p:nvPr/>
        </p:nvGrpSpPr>
        <p:grpSpPr>
          <a:xfrm>
            <a:off x="3172872" y="1219200"/>
            <a:ext cx="2798256" cy="4181483"/>
            <a:chOff x="3172872" y="1219200"/>
            <a:chExt cx="2798256" cy="4181483"/>
          </a:xfrm>
        </p:grpSpPr>
        <p:pic>
          <p:nvPicPr>
            <p:cNvPr id="31" name="Picture 30" descr="bathy_NP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72872" y="1600200"/>
              <a:ext cx="2798256" cy="3800483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3657600" y="1219200"/>
              <a:ext cx="200520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Pacific Northwest</a:t>
              </a:r>
              <a:endParaRPr lang="en-US" sz="2000" dirty="0"/>
            </a:p>
          </p:txBody>
        </p:sp>
      </p:grpSp>
      <p:pic>
        <p:nvPicPr>
          <p:cNvPr id="44" name="Picture 43" descr="bathy_ai_tripods.png"/>
          <p:cNvPicPr>
            <a:picLocks noChangeAspect="1"/>
          </p:cNvPicPr>
          <p:nvPr/>
        </p:nvPicPr>
        <p:blipFill>
          <a:blip r:embed="rId4"/>
          <a:srcRect l="7237"/>
          <a:stretch>
            <a:fillRect/>
          </a:stretch>
        </p:blipFill>
        <p:spPr>
          <a:xfrm>
            <a:off x="446069" y="3581400"/>
            <a:ext cx="2460662" cy="2057400"/>
          </a:xfrm>
          <a:prstGeom prst="rect">
            <a:avLst/>
          </a:prstGeom>
        </p:spPr>
      </p:pic>
      <p:pic>
        <p:nvPicPr>
          <p:cNvPr id="34" name="Picture 33" descr="bathy_ai_tripod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5370" y="1295400"/>
            <a:ext cx="2536861" cy="2072502"/>
          </a:xfrm>
          <a:prstGeom prst="rect">
            <a:avLst/>
          </a:prstGeom>
        </p:spPr>
      </p:pic>
      <p:sp>
        <p:nvSpPr>
          <p:cNvPr id="22" name="Rectangle 1395"/>
          <p:cNvSpPr>
            <a:spLocks noChangeArrowheads="1"/>
          </p:cNvSpPr>
          <p:nvPr/>
        </p:nvSpPr>
        <p:spPr bwMode="auto">
          <a:xfrm>
            <a:off x="0" y="101025"/>
            <a:ext cx="9144000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3800" b="1" dirty="0" smtClean="0">
                <a:solidFill>
                  <a:srgbClr val="0070C0"/>
                </a:solidFill>
                <a:latin typeface="Calibri" pitchFamily="34" charset="0"/>
              </a:rPr>
              <a:t>Marine Energy Sites</a:t>
            </a:r>
            <a:endParaRPr lang="en-US" sz="38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725733" y="5867400"/>
            <a:ext cx="16361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Tidal Currents</a:t>
            </a:r>
            <a:endParaRPr lang="en-US" sz="2000" dirty="0"/>
          </a:p>
        </p:txBody>
      </p:sp>
      <p:cxnSp>
        <p:nvCxnSpPr>
          <p:cNvPr id="32" name="Straight Connector 31"/>
          <p:cNvCxnSpPr>
            <a:stCxn id="33" idx="0"/>
          </p:cNvCxnSpPr>
          <p:nvPr/>
        </p:nvCxnSpPr>
        <p:spPr>
          <a:xfrm rot="16200000" flipH="1">
            <a:off x="5166943" y="2271343"/>
            <a:ext cx="1066800" cy="1096114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 flipH="1" flipV="1">
            <a:off x="5029200" y="2057400"/>
            <a:ext cx="246172" cy="2286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5" name="Straight Connector 34"/>
          <p:cNvCxnSpPr>
            <a:stCxn id="33" idx="2"/>
          </p:cNvCxnSpPr>
          <p:nvPr/>
        </p:nvCxnSpPr>
        <p:spPr>
          <a:xfrm rot="5400000" flipH="1" flipV="1">
            <a:off x="5319343" y="1128343"/>
            <a:ext cx="762000" cy="1096114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6248400" y="1295400"/>
            <a:ext cx="2535744" cy="2078668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547374" y="609600"/>
            <a:ext cx="19928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Admiralty Inlet, </a:t>
            </a:r>
          </a:p>
          <a:p>
            <a:pPr algn="ctr"/>
            <a:r>
              <a:rPr lang="en-US" sz="2000" dirty="0" smtClean="0"/>
              <a:t>Puget Sound, WA</a:t>
            </a:r>
            <a:endParaRPr lang="en-US" sz="2000" dirty="0"/>
          </a:p>
        </p:txBody>
      </p:sp>
      <p:cxnSp>
        <p:nvCxnSpPr>
          <p:cNvPr id="26" name="Straight Connector 25"/>
          <p:cNvCxnSpPr>
            <a:stCxn id="27" idx="2"/>
          </p:cNvCxnSpPr>
          <p:nvPr/>
        </p:nvCxnSpPr>
        <p:spPr>
          <a:xfrm rot="5400000">
            <a:off x="3314698" y="4610103"/>
            <a:ext cx="609599" cy="1447794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4267200" y="4876800"/>
            <a:ext cx="152388" cy="152401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8" name="Straight Connector 27"/>
          <p:cNvCxnSpPr>
            <a:stCxn id="27" idx="0"/>
          </p:cNvCxnSpPr>
          <p:nvPr/>
        </p:nvCxnSpPr>
        <p:spPr>
          <a:xfrm rot="16200000" flipV="1">
            <a:off x="2971797" y="3505203"/>
            <a:ext cx="1295400" cy="1447794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36167" y="5638800"/>
            <a:ext cx="24804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Newport, Oregon</a:t>
            </a:r>
          </a:p>
          <a:p>
            <a:pPr algn="ctr"/>
            <a:r>
              <a:rPr lang="en-US" sz="2000" dirty="0" smtClean="0"/>
              <a:t>North Energy Test Site</a:t>
            </a:r>
            <a:endParaRPr lang="en-US" sz="2000" dirty="0"/>
          </a:p>
        </p:txBody>
      </p:sp>
      <p:sp>
        <p:nvSpPr>
          <p:cNvPr id="45" name="Rectangle 44"/>
          <p:cNvSpPr/>
          <p:nvPr/>
        </p:nvSpPr>
        <p:spPr>
          <a:xfrm>
            <a:off x="457200" y="3581400"/>
            <a:ext cx="2438400" cy="20574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4" name="Picture 53" descr="seabedmounted.jpg"/>
          <p:cNvPicPr>
            <a:picLocks noChangeAspect="1"/>
          </p:cNvPicPr>
          <p:nvPr/>
        </p:nvPicPr>
        <p:blipFill>
          <a:blip r:embed="rId6"/>
          <a:srcRect l="10217" t="5797" r="11522" b="7246"/>
          <a:stretch>
            <a:fillRect/>
          </a:stretch>
        </p:blipFill>
        <p:spPr>
          <a:xfrm>
            <a:off x="6172200" y="3581400"/>
            <a:ext cx="2743200" cy="2286000"/>
          </a:xfrm>
          <a:prstGeom prst="rect">
            <a:avLst/>
          </a:prstGeom>
        </p:spPr>
      </p:pic>
      <p:sp>
        <p:nvSpPr>
          <p:cNvPr id="56" name="Rectangle 55"/>
          <p:cNvSpPr/>
          <p:nvPr/>
        </p:nvSpPr>
        <p:spPr>
          <a:xfrm>
            <a:off x="6172200" y="3581400"/>
            <a:ext cx="2743200" cy="22860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2" name="Group 51"/>
          <p:cNvGrpSpPr/>
          <p:nvPr/>
        </p:nvGrpSpPr>
        <p:grpSpPr>
          <a:xfrm>
            <a:off x="304800" y="685800"/>
            <a:ext cx="2743200" cy="2667000"/>
            <a:chOff x="304800" y="533400"/>
            <a:chExt cx="2743200" cy="2667000"/>
          </a:xfrm>
        </p:grpSpPr>
        <p:pic>
          <p:nvPicPr>
            <p:cNvPr id="57" name="Picture 56" descr="seabedmounted.jpg"/>
            <p:cNvPicPr>
              <a:picLocks noChangeAspect="1"/>
            </p:cNvPicPr>
            <p:nvPr/>
          </p:nvPicPr>
          <p:blipFill>
            <a:blip r:embed="rId7"/>
            <a:srcRect l="12631" t="8479" r="12714" b="8571"/>
            <a:stretch>
              <a:fillRect/>
            </a:stretch>
          </p:blipFill>
          <p:spPr>
            <a:xfrm>
              <a:off x="304800" y="914400"/>
              <a:ext cx="2743200" cy="2286000"/>
            </a:xfrm>
            <a:prstGeom prst="rect">
              <a:avLst/>
            </a:prstGeom>
          </p:spPr>
        </p:pic>
        <p:grpSp>
          <p:nvGrpSpPr>
            <p:cNvPr id="51" name="Group 50"/>
            <p:cNvGrpSpPr/>
            <p:nvPr/>
          </p:nvGrpSpPr>
          <p:grpSpPr>
            <a:xfrm>
              <a:off x="304800" y="533400"/>
              <a:ext cx="2743200" cy="2667000"/>
              <a:chOff x="304800" y="533400"/>
              <a:chExt cx="2743200" cy="2667000"/>
            </a:xfrm>
          </p:grpSpPr>
          <p:sp>
            <p:nvSpPr>
              <p:cNvPr id="39" name="Rectangle 38"/>
              <p:cNvSpPr/>
              <p:nvPr/>
            </p:nvSpPr>
            <p:spPr>
              <a:xfrm>
                <a:off x="304800" y="914400"/>
                <a:ext cx="2743200" cy="22860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776742" y="533400"/>
                <a:ext cx="179931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Ocean Currents</a:t>
                </a:r>
                <a:endParaRPr lang="en-US" sz="2000" dirty="0"/>
              </a:p>
            </p:txBody>
          </p:sp>
        </p:grpSp>
      </p:grp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729340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395"/>
          <p:cNvSpPr>
            <a:spLocks noChangeArrowheads="1"/>
          </p:cNvSpPr>
          <p:nvPr/>
        </p:nvSpPr>
        <p:spPr bwMode="auto">
          <a:xfrm>
            <a:off x="0" y="101025"/>
            <a:ext cx="9144000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3800" b="1" dirty="0" smtClean="0">
                <a:solidFill>
                  <a:srgbClr val="0070C0"/>
                </a:solidFill>
                <a:latin typeface="Calibri" pitchFamily="34" charset="0"/>
              </a:rPr>
              <a:t>Sea Spider Instrumentation Package</a:t>
            </a:r>
            <a:endParaRPr lang="en-US" sz="38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grpSp>
        <p:nvGrpSpPr>
          <p:cNvPr id="2" name="Group 36"/>
          <p:cNvGrpSpPr/>
          <p:nvPr/>
        </p:nvGrpSpPr>
        <p:grpSpPr>
          <a:xfrm>
            <a:off x="1485900" y="1066800"/>
            <a:ext cx="6172200" cy="5044437"/>
            <a:chOff x="5826293" y="1120358"/>
            <a:chExt cx="3385663" cy="2757080"/>
          </a:xfrm>
        </p:grpSpPr>
        <p:pic>
          <p:nvPicPr>
            <p:cNvPr id="38" name="Picture 8"/>
            <p:cNvPicPr>
              <a:picLocks noChangeAspect="1" noChangeArrowheads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5826293" y="1120358"/>
              <a:ext cx="3385663" cy="2538083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TextBox 38"/>
            <p:cNvSpPr txBox="1"/>
            <p:nvPr/>
          </p:nvSpPr>
          <p:spPr>
            <a:xfrm>
              <a:off x="6121126" y="3675576"/>
              <a:ext cx="2860848" cy="2018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smtClean="0">
                  <a:latin typeface="+mj-lt"/>
                </a:rPr>
                <a:t>Sea Spider after recovery in August 2011</a:t>
              </a:r>
              <a:endParaRPr lang="en-US" i="1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729340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395"/>
          <p:cNvSpPr>
            <a:spLocks noChangeArrowheads="1"/>
          </p:cNvSpPr>
          <p:nvPr/>
        </p:nvSpPr>
        <p:spPr bwMode="auto">
          <a:xfrm>
            <a:off x="0" y="101025"/>
            <a:ext cx="9144000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3800" b="1" dirty="0" smtClean="0">
                <a:solidFill>
                  <a:srgbClr val="0070C0"/>
                </a:solidFill>
                <a:latin typeface="Calibri" pitchFamily="34" charset="0"/>
              </a:rPr>
              <a:t>Design Constraints</a:t>
            </a:r>
            <a:endParaRPr lang="en-US" sz="38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grpSp>
        <p:nvGrpSpPr>
          <p:cNvPr id="2" name="Group 17"/>
          <p:cNvGrpSpPr/>
          <p:nvPr/>
        </p:nvGrpSpPr>
        <p:grpSpPr>
          <a:xfrm>
            <a:off x="1524000" y="838200"/>
            <a:ext cx="6044653" cy="523220"/>
            <a:chOff x="1563566" y="838200"/>
            <a:chExt cx="6044653" cy="523220"/>
          </a:xfrm>
        </p:grpSpPr>
        <p:sp>
          <p:nvSpPr>
            <p:cNvPr id="13" name="TextBox 12"/>
            <p:cNvSpPr txBox="1"/>
            <p:nvPr/>
          </p:nvSpPr>
          <p:spPr>
            <a:xfrm>
              <a:off x="1563566" y="838200"/>
              <a:ext cx="172317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Constraint</a:t>
              </a:r>
              <a:endParaRPr lang="en-US" sz="2800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183981" y="838200"/>
              <a:ext cx="14242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Solution</a:t>
              </a:r>
              <a:endParaRPr lang="en-US" sz="2800" b="1" dirty="0"/>
            </a:p>
          </p:txBody>
        </p:sp>
      </p:grpSp>
      <p:grpSp>
        <p:nvGrpSpPr>
          <p:cNvPr id="3" name="Group 16"/>
          <p:cNvGrpSpPr/>
          <p:nvPr/>
        </p:nvGrpSpPr>
        <p:grpSpPr>
          <a:xfrm>
            <a:off x="990600" y="1371600"/>
            <a:ext cx="7239000" cy="914400"/>
            <a:chOff x="1066800" y="1524000"/>
            <a:chExt cx="7239000" cy="914400"/>
          </a:xfrm>
        </p:grpSpPr>
        <p:sp>
          <p:nvSpPr>
            <p:cNvPr id="11" name="Rectangle 10"/>
            <p:cNvSpPr/>
            <p:nvPr/>
          </p:nvSpPr>
          <p:spPr>
            <a:xfrm>
              <a:off x="1066800" y="1524000"/>
              <a:ext cx="2819400" cy="914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latin typeface="+mj-lt"/>
                </a:rPr>
                <a:t>Instrument Power and Bandwidth</a:t>
              </a:r>
              <a:endParaRPr lang="en-US" sz="2000" b="1" dirty="0">
                <a:latin typeface="+mj-lt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486400" y="1524000"/>
              <a:ext cx="2819400" cy="91440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latin typeface="+mj-lt"/>
                </a:rPr>
                <a:t>Cabled</a:t>
              </a:r>
              <a:endParaRPr lang="en-US" sz="2000" b="1" dirty="0">
                <a:latin typeface="+mj-lt"/>
              </a:endParaRPr>
            </a:p>
          </p:txBody>
        </p:sp>
        <p:sp>
          <p:nvSpPr>
            <p:cNvPr id="15" name="Right Arrow 14"/>
            <p:cNvSpPr/>
            <p:nvPr/>
          </p:nvSpPr>
          <p:spPr>
            <a:xfrm>
              <a:off x="4267200" y="1866900"/>
              <a:ext cx="838200" cy="228600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27"/>
          <p:cNvGrpSpPr/>
          <p:nvPr/>
        </p:nvGrpSpPr>
        <p:grpSpPr>
          <a:xfrm>
            <a:off x="990600" y="2286000"/>
            <a:ext cx="7239000" cy="1219200"/>
            <a:chOff x="990600" y="2286000"/>
            <a:chExt cx="7239000" cy="1219200"/>
          </a:xfrm>
        </p:grpSpPr>
        <p:grpSp>
          <p:nvGrpSpPr>
            <p:cNvPr id="5" name="Group 18"/>
            <p:cNvGrpSpPr/>
            <p:nvPr/>
          </p:nvGrpSpPr>
          <p:grpSpPr>
            <a:xfrm>
              <a:off x="990600" y="2590800"/>
              <a:ext cx="7239000" cy="914400"/>
              <a:chOff x="1066800" y="1524000"/>
              <a:chExt cx="7239000" cy="914400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1066800" y="1524000"/>
                <a:ext cx="2819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>
                    <a:latin typeface="+mj-lt"/>
                  </a:rPr>
                  <a:t>Sensor Maintenance and Adaptability</a:t>
                </a:r>
                <a:endParaRPr lang="en-US" sz="2000" b="1" dirty="0">
                  <a:latin typeface="+mj-lt"/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5486400" y="1524000"/>
                <a:ext cx="2819400" cy="914400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>
                    <a:latin typeface="+mj-lt"/>
                  </a:rPr>
                  <a:t>Recoverable</a:t>
                </a:r>
                <a:endParaRPr lang="en-US" sz="2000" b="1" dirty="0">
                  <a:latin typeface="+mj-lt"/>
                </a:endParaRPr>
              </a:p>
            </p:txBody>
          </p:sp>
          <p:sp>
            <p:nvSpPr>
              <p:cNvPr id="23" name="Right Arrow 22"/>
              <p:cNvSpPr/>
              <p:nvPr/>
            </p:nvSpPr>
            <p:spPr>
              <a:xfrm>
                <a:off x="4267200" y="1866900"/>
                <a:ext cx="838200" cy="228600"/>
              </a:xfrm>
              <a:prstGeom prst="right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2" name="Plus 31"/>
            <p:cNvSpPr/>
            <p:nvPr/>
          </p:nvSpPr>
          <p:spPr>
            <a:xfrm>
              <a:off x="6705600" y="2286000"/>
              <a:ext cx="304800" cy="304800"/>
            </a:xfrm>
            <a:prstGeom prst="mathPlus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34"/>
          <p:cNvGrpSpPr/>
          <p:nvPr/>
        </p:nvGrpSpPr>
        <p:grpSpPr>
          <a:xfrm>
            <a:off x="990600" y="3505200"/>
            <a:ext cx="7239000" cy="1219200"/>
            <a:chOff x="990600" y="3505200"/>
            <a:chExt cx="7239000" cy="1219200"/>
          </a:xfrm>
        </p:grpSpPr>
        <p:grpSp>
          <p:nvGrpSpPr>
            <p:cNvPr id="7" name="Group 23"/>
            <p:cNvGrpSpPr/>
            <p:nvPr/>
          </p:nvGrpSpPr>
          <p:grpSpPr>
            <a:xfrm>
              <a:off x="990600" y="3810000"/>
              <a:ext cx="7239000" cy="914400"/>
              <a:chOff x="1066800" y="1524000"/>
              <a:chExt cx="7239000" cy="914400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1066800" y="1524000"/>
                <a:ext cx="2819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>
                    <a:latin typeface="+mj-lt"/>
                  </a:rPr>
                  <a:t>Low Cost</a:t>
                </a:r>
                <a:endParaRPr lang="en-US" sz="2000" b="1" dirty="0">
                  <a:latin typeface="+mj-lt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5486400" y="1524000"/>
                <a:ext cx="2819400" cy="914400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>
                    <a:latin typeface="+mj-lt"/>
                  </a:rPr>
                  <a:t>Independent of Turbine</a:t>
                </a:r>
                <a:endParaRPr lang="en-US" sz="2000" b="1" dirty="0">
                  <a:latin typeface="+mj-lt"/>
                </a:endParaRPr>
              </a:p>
            </p:txBody>
          </p:sp>
          <p:sp>
            <p:nvSpPr>
              <p:cNvPr id="27" name="Right Arrow 26"/>
              <p:cNvSpPr/>
              <p:nvPr/>
            </p:nvSpPr>
            <p:spPr>
              <a:xfrm>
                <a:off x="4267200" y="1866900"/>
                <a:ext cx="838200" cy="228600"/>
              </a:xfrm>
              <a:prstGeom prst="right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3" name="Plus 32"/>
            <p:cNvSpPr/>
            <p:nvPr/>
          </p:nvSpPr>
          <p:spPr>
            <a:xfrm>
              <a:off x="6705600" y="3505200"/>
              <a:ext cx="304800" cy="304800"/>
            </a:xfrm>
            <a:prstGeom prst="mathPlus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35"/>
          <p:cNvGrpSpPr/>
          <p:nvPr/>
        </p:nvGrpSpPr>
        <p:grpSpPr>
          <a:xfrm>
            <a:off x="990600" y="4724400"/>
            <a:ext cx="7239000" cy="1219200"/>
            <a:chOff x="990600" y="4724400"/>
            <a:chExt cx="7239000" cy="1219200"/>
          </a:xfrm>
        </p:grpSpPr>
        <p:grpSp>
          <p:nvGrpSpPr>
            <p:cNvPr id="9" name="Group 27"/>
            <p:cNvGrpSpPr/>
            <p:nvPr/>
          </p:nvGrpSpPr>
          <p:grpSpPr>
            <a:xfrm>
              <a:off x="990600" y="5029200"/>
              <a:ext cx="7239000" cy="914400"/>
              <a:chOff x="1066800" y="1524000"/>
              <a:chExt cx="7239000" cy="914400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1066800" y="1524000"/>
                <a:ext cx="2819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>
                    <a:latin typeface="+mj-lt"/>
                  </a:rPr>
                  <a:t>Site Conditions</a:t>
                </a:r>
                <a:endParaRPr lang="en-US" sz="2000" b="1" dirty="0">
                  <a:latin typeface="+mj-lt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5486400" y="1524000"/>
                <a:ext cx="2819400" cy="914400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>
                    <a:latin typeface="+mj-lt"/>
                  </a:rPr>
                  <a:t>Shrouded for Low Drag and Maneuverability</a:t>
                </a:r>
              </a:p>
            </p:txBody>
          </p:sp>
          <p:sp>
            <p:nvSpPr>
              <p:cNvPr id="31" name="Right Arrow 30"/>
              <p:cNvSpPr/>
              <p:nvPr/>
            </p:nvSpPr>
            <p:spPr>
              <a:xfrm>
                <a:off x="4267200" y="1866900"/>
                <a:ext cx="838200" cy="228600"/>
              </a:xfrm>
              <a:prstGeom prst="right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Plus 33"/>
            <p:cNvSpPr/>
            <p:nvPr/>
          </p:nvSpPr>
          <p:spPr>
            <a:xfrm>
              <a:off x="6705600" y="4724400"/>
              <a:ext cx="304800" cy="304800"/>
            </a:xfrm>
            <a:prstGeom prst="mathPlus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729340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395"/>
          <p:cNvSpPr>
            <a:spLocks noChangeArrowheads="1"/>
          </p:cNvSpPr>
          <p:nvPr/>
        </p:nvSpPr>
        <p:spPr bwMode="auto">
          <a:xfrm>
            <a:off x="0" y="101025"/>
            <a:ext cx="9144000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3800" b="1" dirty="0" smtClean="0">
                <a:solidFill>
                  <a:srgbClr val="0070C0"/>
                </a:solidFill>
                <a:latin typeface="Calibri" pitchFamily="34" charset="0"/>
              </a:rPr>
              <a:t>System Description</a:t>
            </a:r>
            <a:endParaRPr lang="en-US" sz="38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19455" y="990601"/>
            <a:ext cx="5250181" cy="5599330"/>
            <a:chOff x="5826293" y="792389"/>
            <a:chExt cx="3385663" cy="3610818"/>
          </a:xfrm>
        </p:grpSpPr>
        <p:pic>
          <p:nvPicPr>
            <p:cNvPr id="15" name="Picture 8"/>
            <p:cNvPicPr>
              <a:picLocks noChangeAspect="1" noChangeArrowheads="1"/>
            </p:cNvPicPr>
            <p:nvPr/>
          </p:nvPicPr>
          <p:blipFill>
            <a:blip r:embed="rId3"/>
            <a:srcRect l="7597" t="11671" r="279" b="12283"/>
            <a:stretch>
              <a:fillRect/>
            </a:stretch>
          </p:blipFill>
          <p:spPr bwMode="auto">
            <a:xfrm>
              <a:off x="5826293" y="792389"/>
              <a:ext cx="3385663" cy="3194022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6077884" y="3986410"/>
              <a:ext cx="2860848" cy="4167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smtClean="0">
                  <a:latin typeface="+mj-lt"/>
                </a:rPr>
                <a:t>Current AMP and Millennium Falcon </a:t>
              </a:r>
            </a:p>
            <a:p>
              <a:pPr algn="ctr"/>
              <a:r>
                <a:rPr lang="en-US" i="1" dirty="0" smtClean="0">
                  <a:latin typeface="+mj-lt"/>
                </a:rPr>
                <a:t>Design Geometry</a:t>
              </a:r>
              <a:endParaRPr lang="en-US" i="1" dirty="0">
                <a:latin typeface="+mj-lt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5562600" y="1524000"/>
            <a:ext cx="3276600" cy="3164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spcBef>
                <a:spcPts val="1000"/>
              </a:spcBef>
              <a:spcAft>
                <a:spcPts val="1000"/>
              </a:spcAft>
              <a:buFont typeface="Wingdings" pitchFamily="2" charset="2"/>
              <a:buChar char="§"/>
            </a:pPr>
            <a:r>
              <a:rPr lang="en-US" sz="2200" b="1" dirty="0" smtClean="0">
                <a:latin typeface="+mj-lt"/>
              </a:rPr>
              <a:t>Saab </a:t>
            </a:r>
            <a:r>
              <a:rPr lang="en-US" sz="2200" b="1" dirty="0" err="1" smtClean="0">
                <a:latin typeface="+mj-lt"/>
              </a:rPr>
              <a:t>SeaEye</a:t>
            </a:r>
            <a:r>
              <a:rPr lang="en-US" sz="2200" b="1" dirty="0" smtClean="0">
                <a:latin typeface="+mj-lt"/>
              </a:rPr>
              <a:t> Falcon ROV</a:t>
            </a:r>
          </a:p>
          <a:p>
            <a:pPr marL="685800" lvl="1" indent="-228600">
              <a:spcBef>
                <a:spcPts val="1000"/>
              </a:spcBef>
              <a:spcAft>
                <a:spcPts val="400"/>
              </a:spcAft>
              <a:buFont typeface="Wingdings" pitchFamily="2" charset="2"/>
              <a:buChar char="§"/>
            </a:pPr>
            <a:r>
              <a:rPr lang="en-US" dirty="0" smtClean="0">
                <a:latin typeface="+mj-lt"/>
              </a:rPr>
              <a:t>Lightweight inspection class ROV</a:t>
            </a:r>
          </a:p>
          <a:p>
            <a:pPr marL="685800" lvl="1" indent="-228600">
              <a:spcBef>
                <a:spcPts val="1000"/>
              </a:spcBef>
              <a:spcAft>
                <a:spcPts val="400"/>
              </a:spcAft>
              <a:buFont typeface="Wingdings" pitchFamily="2" charset="2"/>
              <a:buChar char="§"/>
            </a:pPr>
            <a:r>
              <a:rPr lang="en-US" dirty="0" smtClean="0">
                <a:latin typeface="+mj-lt"/>
              </a:rPr>
              <a:t>Dimensions: 1.0 </a:t>
            </a:r>
            <a:r>
              <a:rPr lang="en-US" dirty="0" err="1" smtClean="0">
                <a:latin typeface="+mj-lt"/>
              </a:rPr>
              <a:t>m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x</a:t>
            </a:r>
            <a:r>
              <a:rPr lang="en-US" dirty="0" smtClean="0">
                <a:latin typeface="+mj-lt"/>
              </a:rPr>
              <a:t> 0.5 </a:t>
            </a:r>
            <a:r>
              <a:rPr lang="en-US" dirty="0" err="1" smtClean="0">
                <a:latin typeface="+mj-lt"/>
              </a:rPr>
              <a:t>m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x</a:t>
            </a:r>
            <a:r>
              <a:rPr lang="en-US" dirty="0" smtClean="0">
                <a:latin typeface="+mj-lt"/>
              </a:rPr>
              <a:t> 0.6 </a:t>
            </a:r>
            <a:r>
              <a:rPr lang="en-US" dirty="0" err="1" smtClean="0">
                <a:latin typeface="+mj-lt"/>
              </a:rPr>
              <a:t>m</a:t>
            </a:r>
            <a:endParaRPr lang="en-US" dirty="0" smtClean="0">
              <a:latin typeface="+mj-lt"/>
            </a:endParaRPr>
          </a:p>
          <a:p>
            <a:pPr marL="685800" lvl="1" indent="-228600">
              <a:spcBef>
                <a:spcPts val="1000"/>
              </a:spcBef>
              <a:spcAft>
                <a:spcPts val="400"/>
              </a:spcAft>
              <a:buFont typeface="Wingdings" pitchFamily="2" charset="2"/>
              <a:buChar char="§"/>
            </a:pPr>
            <a:r>
              <a:rPr lang="en-US" dirty="0" smtClean="0">
                <a:latin typeface="+mj-lt"/>
              </a:rPr>
              <a:t>Weight: 60 kg in air</a:t>
            </a:r>
          </a:p>
          <a:p>
            <a:pPr marL="685800" lvl="1" indent="-228600">
              <a:spcBef>
                <a:spcPts val="1000"/>
              </a:spcBef>
              <a:spcAft>
                <a:spcPts val="400"/>
              </a:spcAft>
              <a:buFont typeface="Wingdings" pitchFamily="2" charset="2"/>
              <a:buChar char="§"/>
            </a:pPr>
            <a:r>
              <a:rPr lang="en-US" dirty="0" smtClean="0">
                <a:latin typeface="+mj-lt"/>
              </a:rPr>
              <a:t>Thrust: 50 </a:t>
            </a:r>
            <a:r>
              <a:rPr lang="en-US" dirty="0" err="1" smtClean="0">
                <a:latin typeface="+mj-lt"/>
              </a:rPr>
              <a:t>kgf</a:t>
            </a:r>
            <a:r>
              <a:rPr lang="en-US" dirty="0" smtClean="0">
                <a:latin typeface="+mj-lt"/>
              </a:rPr>
              <a:t> forward and 13 </a:t>
            </a:r>
            <a:r>
              <a:rPr lang="en-US" dirty="0" err="1" smtClean="0">
                <a:latin typeface="+mj-lt"/>
              </a:rPr>
              <a:t>kgf</a:t>
            </a:r>
            <a:r>
              <a:rPr lang="en-US" dirty="0" smtClean="0">
                <a:latin typeface="+mj-lt"/>
              </a:rPr>
              <a:t> vertical</a:t>
            </a:r>
          </a:p>
        </p:txBody>
      </p:sp>
      <p:sp>
        <p:nvSpPr>
          <p:cNvPr id="7" name="Rectangle 6"/>
          <p:cNvSpPr/>
          <p:nvPr/>
        </p:nvSpPr>
        <p:spPr>
          <a:xfrm>
            <a:off x="1905000" y="1828800"/>
            <a:ext cx="2362200" cy="14478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/>
          <p:cNvCxnSpPr>
            <a:stCxn id="7" idx="3"/>
          </p:cNvCxnSpPr>
          <p:nvPr/>
        </p:nvCxnSpPr>
        <p:spPr>
          <a:xfrm flipV="1">
            <a:off x="4267200" y="1752600"/>
            <a:ext cx="1447800" cy="800100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207506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395"/>
          <p:cNvSpPr>
            <a:spLocks noChangeArrowheads="1"/>
          </p:cNvSpPr>
          <p:nvPr/>
        </p:nvSpPr>
        <p:spPr bwMode="auto">
          <a:xfrm>
            <a:off x="0" y="101025"/>
            <a:ext cx="9144000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3800" b="1" dirty="0" smtClean="0">
                <a:solidFill>
                  <a:srgbClr val="0070C0"/>
                </a:solidFill>
                <a:latin typeface="Calibri" pitchFamily="34" charset="0"/>
              </a:rPr>
              <a:t>System Description</a:t>
            </a:r>
            <a:endParaRPr lang="en-US" sz="38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19455" y="990601"/>
            <a:ext cx="5250181" cy="5599330"/>
            <a:chOff x="5826293" y="792389"/>
            <a:chExt cx="3385663" cy="3610818"/>
          </a:xfrm>
        </p:grpSpPr>
        <p:pic>
          <p:nvPicPr>
            <p:cNvPr id="15" name="Picture 8"/>
            <p:cNvPicPr>
              <a:picLocks noChangeAspect="1" noChangeArrowheads="1"/>
            </p:cNvPicPr>
            <p:nvPr/>
          </p:nvPicPr>
          <p:blipFill>
            <a:blip r:embed="rId3"/>
            <a:srcRect l="7597" t="11671" r="279" b="12283"/>
            <a:stretch>
              <a:fillRect/>
            </a:stretch>
          </p:blipFill>
          <p:spPr bwMode="auto">
            <a:xfrm>
              <a:off x="5826293" y="792389"/>
              <a:ext cx="3385663" cy="3194022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6077884" y="3986410"/>
              <a:ext cx="2860848" cy="4167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smtClean="0">
                  <a:latin typeface="+mj-lt"/>
                </a:rPr>
                <a:t>Current AMP and Millennium Falcon </a:t>
              </a:r>
            </a:p>
            <a:p>
              <a:pPr algn="ctr"/>
              <a:r>
                <a:rPr lang="en-US" i="1" dirty="0" smtClean="0">
                  <a:latin typeface="+mj-lt"/>
                </a:rPr>
                <a:t>Design Geometry</a:t>
              </a:r>
              <a:endParaRPr lang="en-US" i="1" dirty="0">
                <a:latin typeface="+mj-lt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5562600" y="1524000"/>
            <a:ext cx="3276600" cy="3441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spcBef>
                <a:spcPts val="1000"/>
              </a:spcBef>
              <a:spcAft>
                <a:spcPts val="1000"/>
              </a:spcAft>
              <a:buFont typeface="Wingdings" pitchFamily="2" charset="2"/>
              <a:buChar char="§"/>
            </a:pPr>
            <a:r>
              <a:rPr lang="en-US" sz="2200" b="1" dirty="0" smtClean="0">
                <a:latin typeface="+mj-lt"/>
              </a:rPr>
              <a:t>Saab </a:t>
            </a:r>
            <a:r>
              <a:rPr lang="en-US" sz="2200" b="1" dirty="0" err="1" smtClean="0">
                <a:latin typeface="+mj-lt"/>
              </a:rPr>
              <a:t>SeaEye</a:t>
            </a:r>
            <a:r>
              <a:rPr lang="en-US" sz="2200" b="1" dirty="0" smtClean="0">
                <a:latin typeface="+mj-lt"/>
              </a:rPr>
              <a:t> Falcon ROV</a:t>
            </a:r>
          </a:p>
          <a:p>
            <a:pPr marL="228600" indent="-228600">
              <a:spcBef>
                <a:spcPts val="1000"/>
              </a:spcBef>
              <a:spcAft>
                <a:spcPts val="1000"/>
              </a:spcAft>
            </a:pPr>
            <a:endParaRPr lang="en-US" sz="2200" b="1" dirty="0" smtClean="0">
              <a:latin typeface="+mj-lt"/>
            </a:endParaRPr>
          </a:p>
          <a:p>
            <a:pPr marL="228600" indent="-228600">
              <a:spcBef>
                <a:spcPts val="1000"/>
              </a:spcBef>
              <a:spcAft>
                <a:spcPts val="1000"/>
              </a:spcAft>
              <a:buFont typeface="Wingdings" pitchFamily="2" charset="2"/>
              <a:buChar char="§"/>
            </a:pPr>
            <a:r>
              <a:rPr lang="en-US" sz="2200" b="1" dirty="0" smtClean="0">
                <a:latin typeface="+mj-lt"/>
              </a:rPr>
              <a:t>“Millennium” Tool Skid</a:t>
            </a:r>
          </a:p>
          <a:p>
            <a:pPr marL="685800" lvl="1" indent="-228600">
              <a:spcBef>
                <a:spcPts val="1000"/>
              </a:spcBef>
              <a:spcAft>
                <a:spcPts val="400"/>
              </a:spcAft>
              <a:buFont typeface="Wingdings" pitchFamily="2" charset="2"/>
              <a:buChar char="§"/>
            </a:pPr>
            <a:r>
              <a:rPr lang="en-US" dirty="0" smtClean="0">
                <a:latin typeface="+mj-lt"/>
              </a:rPr>
              <a:t>Augmented thrust capacity</a:t>
            </a:r>
          </a:p>
          <a:p>
            <a:pPr marL="685800" lvl="1" indent="-228600">
              <a:spcBef>
                <a:spcPts val="1000"/>
              </a:spcBef>
              <a:spcAft>
                <a:spcPts val="400"/>
              </a:spcAft>
              <a:buFont typeface="Wingdings" pitchFamily="2" charset="2"/>
              <a:buChar char="§"/>
            </a:pPr>
            <a:r>
              <a:rPr lang="en-US" dirty="0" smtClean="0">
                <a:latin typeface="+mj-lt"/>
              </a:rPr>
              <a:t>Custom manipulators for deployment and docking operations</a:t>
            </a:r>
          </a:p>
        </p:txBody>
      </p:sp>
      <p:sp>
        <p:nvSpPr>
          <p:cNvPr id="7" name="Rectangle 6"/>
          <p:cNvSpPr/>
          <p:nvPr/>
        </p:nvSpPr>
        <p:spPr>
          <a:xfrm>
            <a:off x="1447800" y="2895600"/>
            <a:ext cx="3581400" cy="11430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/>
          <p:cNvCxnSpPr>
            <a:stCxn id="7" idx="3"/>
          </p:cNvCxnSpPr>
          <p:nvPr/>
        </p:nvCxnSpPr>
        <p:spPr>
          <a:xfrm flipV="1">
            <a:off x="5029200" y="2971800"/>
            <a:ext cx="685800" cy="495300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207506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395"/>
          <p:cNvSpPr>
            <a:spLocks noChangeArrowheads="1"/>
          </p:cNvSpPr>
          <p:nvPr/>
        </p:nvSpPr>
        <p:spPr bwMode="auto">
          <a:xfrm>
            <a:off x="0" y="101025"/>
            <a:ext cx="9144000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3800" b="1" dirty="0" smtClean="0">
                <a:solidFill>
                  <a:srgbClr val="0070C0"/>
                </a:solidFill>
                <a:latin typeface="Calibri" pitchFamily="34" charset="0"/>
              </a:rPr>
              <a:t>System Description</a:t>
            </a:r>
            <a:endParaRPr lang="en-US" sz="38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19455" y="990601"/>
            <a:ext cx="5250181" cy="5599330"/>
            <a:chOff x="5826293" y="792389"/>
            <a:chExt cx="3385663" cy="3610818"/>
          </a:xfrm>
        </p:grpSpPr>
        <p:pic>
          <p:nvPicPr>
            <p:cNvPr id="15" name="Picture 8"/>
            <p:cNvPicPr>
              <a:picLocks noChangeAspect="1" noChangeArrowheads="1"/>
            </p:cNvPicPr>
            <p:nvPr/>
          </p:nvPicPr>
          <p:blipFill>
            <a:blip r:embed="rId3"/>
            <a:srcRect l="7597" t="11671" r="279" b="12283"/>
            <a:stretch>
              <a:fillRect/>
            </a:stretch>
          </p:blipFill>
          <p:spPr bwMode="auto">
            <a:xfrm>
              <a:off x="5826293" y="792389"/>
              <a:ext cx="3385663" cy="3194022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6077884" y="3986410"/>
              <a:ext cx="2860848" cy="4167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smtClean="0">
                  <a:latin typeface="+mj-lt"/>
                </a:rPr>
                <a:t>Current AMP and Millennium Falcon </a:t>
              </a:r>
            </a:p>
            <a:p>
              <a:pPr algn="ctr"/>
              <a:r>
                <a:rPr lang="en-US" i="1" dirty="0" smtClean="0">
                  <a:latin typeface="+mj-lt"/>
                </a:rPr>
                <a:t>Design Geometry</a:t>
              </a:r>
              <a:endParaRPr lang="en-US" i="1" dirty="0">
                <a:latin typeface="+mj-lt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5562600" y="1524000"/>
            <a:ext cx="3581400" cy="4919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spcBef>
                <a:spcPts val="1000"/>
              </a:spcBef>
              <a:spcAft>
                <a:spcPts val="1000"/>
              </a:spcAft>
              <a:buFont typeface="Wingdings" pitchFamily="2" charset="2"/>
              <a:buChar char="§"/>
            </a:pPr>
            <a:r>
              <a:rPr lang="en-US" sz="2200" b="1" dirty="0" smtClean="0">
                <a:latin typeface="+mj-lt"/>
              </a:rPr>
              <a:t>Saab </a:t>
            </a:r>
            <a:r>
              <a:rPr lang="en-US" sz="2200" b="1" dirty="0" err="1" smtClean="0">
                <a:latin typeface="+mj-lt"/>
              </a:rPr>
              <a:t>SeaEye</a:t>
            </a:r>
            <a:r>
              <a:rPr lang="en-US" sz="2200" b="1" dirty="0" smtClean="0">
                <a:latin typeface="+mj-lt"/>
              </a:rPr>
              <a:t> Falcon ROV</a:t>
            </a:r>
          </a:p>
          <a:p>
            <a:pPr marL="228600" indent="-228600">
              <a:spcBef>
                <a:spcPts val="1000"/>
              </a:spcBef>
              <a:spcAft>
                <a:spcPts val="1000"/>
              </a:spcAft>
              <a:buFont typeface="Wingdings" pitchFamily="2" charset="2"/>
              <a:buChar char="§"/>
            </a:pPr>
            <a:endParaRPr lang="en-US" sz="2200" b="1" dirty="0" smtClean="0">
              <a:latin typeface="+mj-lt"/>
            </a:endParaRPr>
          </a:p>
          <a:p>
            <a:pPr marL="228600" indent="-228600">
              <a:spcBef>
                <a:spcPts val="1000"/>
              </a:spcBef>
              <a:spcAft>
                <a:spcPts val="1000"/>
              </a:spcAft>
              <a:buFont typeface="Wingdings" pitchFamily="2" charset="2"/>
              <a:buChar char="§"/>
            </a:pPr>
            <a:r>
              <a:rPr lang="en-US" sz="2200" b="1" dirty="0" smtClean="0">
                <a:latin typeface="+mj-lt"/>
              </a:rPr>
              <a:t>“Millennium” Tool Skid</a:t>
            </a:r>
          </a:p>
          <a:p>
            <a:pPr marL="228600" indent="-228600">
              <a:spcBef>
                <a:spcPts val="1000"/>
              </a:spcBef>
              <a:spcAft>
                <a:spcPts val="1000"/>
              </a:spcAft>
            </a:pPr>
            <a:endParaRPr lang="en-US" sz="2200" b="1" dirty="0" smtClean="0">
              <a:latin typeface="+mj-lt"/>
            </a:endParaRPr>
          </a:p>
          <a:p>
            <a:pPr marL="228600" indent="-228600">
              <a:spcBef>
                <a:spcPts val="100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sz="2200" b="1" dirty="0" smtClean="0">
                <a:latin typeface="+mj-lt"/>
              </a:rPr>
              <a:t>Adaptable Monitoring Package</a:t>
            </a:r>
          </a:p>
          <a:p>
            <a:pPr marL="685800" lvl="1" indent="-228600">
              <a:spcBef>
                <a:spcPts val="100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dirty="0" smtClean="0">
                <a:latin typeface="+mj-lt"/>
              </a:rPr>
              <a:t>Monitoring instrumentation</a:t>
            </a:r>
          </a:p>
          <a:p>
            <a:pPr marL="685800" lvl="1" indent="-228600">
              <a:spcBef>
                <a:spcPts val="100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dirty="0" smtClean="0">
                <a:latin typeface="+mj-lt"/>
              </a:rPr>
              <a:t>Wet-mate power and fiber connector</a:t>
            </a:r>
          </a:p>
          <a:p>
            <a:pPr marL="685800" lvl="1" indent="-228600">
              <a:spcBef>
                <a:spcPts val="100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dirty="0" smtClean="0">
                <a:latin typeface="+mj-lt"/>
              </a:rPr>
              <a:t>Body shroud for reduced drag</a:t>
            </a:r>
          </a:p>
        </p:txBody>
      </p:sp>
      <p:sp>
        <p:nvSpPr>
          <p:cNvPr id="7" name="Rectangle 6"/>
          <p:cNvSpPr/>
          <p:nvPr/>
        </p:nvSpPr>
        <p:spPr>
          <a:xfrm>
            <a:off x="838200" y="1447800"/>
            <a:ext cx="4038600" cy="44196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/>
          <p:cNvCxnSpPr>
            <a:stCxn id="7" idx="3"/>
          </p:cNvCxnSpPr>
          <p:nvPr/>
        </p:nvCxnSpPr>
        <p:spPr>
          <a:xfrm>
            <a:off x="4876800" y="3657600"/>
            <a:ext cx="838200" cy="457200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207506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15792</TotalTime>
  <Words>1433</Words>
  <Application>Microsoft Macintosh PowerPoint</Application>
  <PresentationFormat>On-screen Show (4:3)</PresentationFormat>
  <Paragraphs>307</Paragraphs>
  <Slides>32</Slides>
  <Notes>32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Breeze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smi_user</dc:creator>
  <cp:lastModifiedBy>James Joslin</cp:lastModifiedBy>
  <cp:revision>415</cp:revision>
  <dcterms:created xsi:type="dcterms:W3CDTF">2013-09-25T02:59:08Z</dcterms:created>
  <dcterms:modified xsi:type="dcterms:W3CDTF">2013-09-25T03:10:39Z</dcterms:modified>
</cp:coreProperties>
</file>