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311" r:id="rId2"/>
    <p:sldId id="656" r:id="rId3"/>
    <p:sldId id="678" r:id="rId4"/>
    <p:sldId id="633" r:id="rId5"/>
    <p:sldId id="672" r:id="rId6"/>
    <p:sldId id="680" r:id="rId7"/>
    <p:sldId id="681" r:id="rId8"/>
    <p:sldId id="682" r:id="rId9"/>
    <p:sldId id="683" r:id="rId10"/>
    <p:sldId id="686" r:id="rId11"/>
    <p:sldId id="684" r:id="rId12"/>
    <p:sldId id="685" r:id="rId13"/>
    <p:sldId id="674" r:id="rId14"/>
    <p:sldId id="675" r:id="rId15"/>
    <p:sldId id="676" r:id="rId16"/>
    <p:sldId id="677" r:id="rId17"/>
    <p:sldId id="627" r:id="rId18"/>
    <p:sldId id="679" r:id="rId19"/>
    <p:sldId id="673" r:id="rId20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3381" autoAdjust="0"/>
  </p:normalViewPr>
  <p:slideViewPr>
    <p:cSldViewPr showGuides="1">
      <p:cViewPr>
        <p:scale>
          <a:sx n="100" d="100"/>
          <a:sy n="100" d="100"/>
        </p:scale>
        <p:origin x="-1092" y="378"/>
      </p:cViewPr>
      <p:guideLst>
        <p:guide orient="horz" pos="192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40.wmf"/><Relationship Id="rId4" Type="http://schemas.openxmlformats.org/officeDocument/2006/relationships/image" Target="../media/image28.wmf"/><Relationship Id="rId9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43.wmf"/><Relationship Id="rId5" Type="http://schemas.openxmlformats.org/officeDocument/2006/relationships/image" Target="../media/image29.wmf"/><Relationship Id="rId10" Type="http://schemas.openxmlformats.org/officeDocument/2006/relationships/image" Target="../media/image42.wmf"/><Relationship Id="rId4" Type="http://schemas.openxmlformats.org/officeDocument/2006/relationships/image" Target="../media/image28.wmf"/><Relationship Id="rId9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45.wmf"/><Relationship Id="rId4" Type="http://schemas.openxmlformats.org/officeDocument/2006/relationships/image" Target="../media/image28.wmf"/><Relationship Id="rId9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0903A5-053C-414D-BEA9-5D6872E386AE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9A2218-9A42-CB41-B838-9B5FBC7C2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770D1F-6939-DE42-B735-ABBC4ABE0824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92928-B559-4CF5-822B-3BC129D61144}" type="slidenum">
              <a:rPr lang="en-US" smtClean="0">
                <a:latin typeface="Calibri" pitchFamily="34" charset="0"/>
              </a:rPr>
              <a:pPr/>
              <a:t>17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4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762000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E34C-C335-6F44-9EC9-F03E38A24A6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70BA-D28F-554F-99DF-9CBC5716D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45B6F-AA70-2643-B8EF-A67B89B267E0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3A28-FF6D-7145-BD7D-7D5DC50E8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9E75-3038-A347-A9CA-CCF9082F980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9BEF-F3E8-8E4C-BDEE-89D0402D0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32CB0-7451-CC49-BB0E-62F34864968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FE69-2723-E347-959E-7E1FA6DD8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9BA0-CE53-CE41-A116-2374E489C25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95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6725-4336-1141-BB16-ED366ED305F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3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EF82-D9E1-9443-AF66-314BB08B61FF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3A96-3E9B-7B4E-A690-A47443059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9AEB-F5C5-714B-9309-9A6DFD09B2AF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6F59-3561-9D4D-BA1C-3FE70E1DE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6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D8A3-7463-EC46-8F41-921CD6046825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AB94-212E-1541-A056-308B16A28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1EF3-E51C-A244-BF3E-38EE67A0D7AA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4067-F732-454A-A28C-B15F02DBC4D2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FE76-3298-9547-A748-6D5F881EC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4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BFE0-7834-7347-BB27-73EEEEADBCF2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E114-3BA4-974E-812B-F00F97A3A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295400"/>
            <a:ext cx="80422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F7880A-FFD8-F449-8BF6-A6A334378F1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133F30-9C2B-CD4B-8685-0EDFC092A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23" r:id="rId4"/>
    <p:sldLayoutId id="2147484124" r:id="rId5"/>
    <p:sldLayoutId id="2147484125" r:id="rId6"/>
    <p:sldLayoutId id="2147484133" r:id="rId7"/>
    <p:sldLayoutId id="2147484134" r:id="rId8"/>
    <p:sldLayoutId id="2147484126" r:id="rId9"/>
    <p:sldLayoutId id="2147484127" r:id="rId10"/>
    <p:sldLayoutId id="2147484128" r:id="rId11"/>
    <p:sldLayoutId id="2147484129" r:id="rId12"/>
    <p:sldLayoutId id="214748413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31.wmf"/><Relationship Id="rId26" Type="http://schemas.openxmlformats.org/officeDocument/2006/relationships/image" Target="../media/image43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36.tif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29.wmf"/><Relationship Id="rId22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31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36.tif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31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82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77.bin"/><Relationship Id="rId24" Type="http://schemas.openxmlformats.org/officeDocument/2006/relationships/image" Target="../media/image45.wmf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23" Type="http://schemas.openxmlformats.org/officeDocument/2006/relationships/oleObject" Target="../embeddings/oleObject83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81.bin"/><Relationship Id="rId4" Type="http://schemas.openxmlformats.org/officeDocument/2006/relationships/image" Target="../media/image36.tif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29.wmf"/><Relationship Id="rId22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50.png"/><Relationship Id="rId5" Type="http://schemas.openxmlformats.org/officeDocument/2006/relationships/image" Target="../media/image46.w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84.bin"/><Relationship Id="rId9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8.wmf"/><Relationship Id="rId31" Type="http://schemas.openxmlformats.org/officeDocument/2006/relationships/image" Target="../media/image2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2.wmf"/><Relationship Id="rId30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1.wmf"/><Relationship Id="rId26" Type="http://schemas.openxmlformats.org/officeDocument/2006/relationships/image" Target="../media/image35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36.tif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36.tif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9.wmf"/><Relationship Id="rId22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31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36.tif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29.wmf"/><Relationship Id="rId22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31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36.tif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29.wmf"/><Relationship Id="rId22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7" descr="NNMRECoptio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11571" r="17017" b="44215"/>
          <a:stretch>
            <a:fillRect/>
          </a:stretch>
        </p:blipFill>
        <p:spPr bwMode="auto">
          <a:xfrm>
            <a:off x="18338800" y="6200775"/>
            <a:ext cx="14427200" cy="987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NNMRECoptio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11571" r="17017" b="44215"/>
          <a:stretch>
            <a:fillRect/>
          </a:stretch>
        </p:blipFill>
        <p:spPr bwMode="auto">
          <a:xfrm>
            <a:off x="18491200" y="6353175"/>
            <a:ext cx="14427200" cy="987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NNMRECoptio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11571" r="17017" b="44215"/>
          <a:stretch>
            <a:fillRect/>
          </a:stretch>
        </p:blipFill>
        <p:spPr bwMode="auto">
          <a:xfrm>
            <a:off x="18643600" y="6505575"/>
            <a:ext cx="14427200" cy="987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NNMRECoptio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11571" r="17017" b="44215"/>
          <a:stretch>
            <a:fillRect/>
          </a:stretch>
        </p:blipFill>
        <p:spPr bwMode="auto">
          <a:xfrm>
            <a:off x="18796000" y="6657975"/>
            <a:ext cx="14427200" cy="987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403" y="14699309"/>
            <a:ext cx="6178831" cy="3385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803" y="14851709"/>
            <a:ext cx="6178831" cy="3385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203" y="15004109"/>
            <a:ext cx="6178831" cy="3385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603" y="15156509"/>
            <a:ext cx="6178831" cy="3385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003" y="15308909"/>
            <a:ext cx="6178831" cy="3385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03" y="15461309"/>
            <a:ext cx="6178831" cy="3385491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72587" y="543342"/>
            <a:ext cx="83988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Calibri"/>
                <a:ea typeface="+mn-ea"/>
                <a:cs typeface="Arial" charset="0"/>
              </a:rPr>
              <a:t>An Investigation into Blockage Corrections for Cross-Flow Hydrokinetic Turbine Performance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2843399"/>
            <a:ext cx="9144000" cy="157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sz="34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Robert J. </a:t>
            </a:r>
            <a:r>
              <a:rPr lang="en-US" sz="3400" dirty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Cavagnaro </a:t>
            </a:r>
            <a:r>
              <a:rPr lang="en-US" sz="34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 and Dr. Brian </a:t>
            </a:r>
            <a:r>
              <a:rPr lang="en-US" sz="3400" dirty="0" err="1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Polagye</a:t>
            </a:r>
            <a:endParaRPr lang="en-US" sz="2800" baseline="30000" dirty="0" smtClean="0">
              <a:solidFill>
                <a:prstClr val="white"/>
              </a:solidFill>
              <a:latin typeface="Calibri"/>
              <a:ea typeface="ＭＳ Ｐゴシック" pitchFamily="34" charset="-128"/>
              <a:cs typeface="Arial" charset="0"/>
            </a:endParaRP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Northwest National Marine Renewable Energy Center University of Washington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35575" y="4953000"/>
            <a:ext cx="8839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Calibri"/>
                <a:ea typeface="+mn-ea"/>
                <a:cs typeface="Arial" charset="0"/>
              </a:rPr>
              <a:t>APS DFD Meeting</a:t>
            </a:r>
          </a:p>
          <a:p>
            <a:pPr algn="ctr">
              <a:spcAft>
                <a:spcPts val="600"/>
              </a:spcAft>
            </a:pPr>
            <a:r>
              <a:rPr lang="en-US" sz="2600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Pittsburgh, November 24, 2013</a:t>
            </a:r>
            <a:endParaRPr lang="en-US" sz="2600" dirty="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76200" y="101025"/>
            <a:ext cx="9144000" cy="1231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Blockage Corrections: </a:t>
            </a:r>
            <a:r>
              <a:rPr lang="en-US" sz="3800" b="1" dirty="0" err="1" smtClean="0">
                <a:solidFill>
                  <a:srgbClr val="0070C0"/>
                </a:solidFill>
              </a:rPr>
              <a:t>Mikkelsen</a:t>
            </a:r>
            <a:r>
              <a:rPr lang="en-US" sz="3800" b="1" dirty="0" smtClean="0">
                <a:solidFill>
                  <a:srgbClr val="0070C0"/>
                </a:solidFill>
              </a:rPr>
              <a:t> &amp;</a:t>
            </a:r>
            <a:endParaRPr lang="en-US" sz="3800" b="1" dirty="0">
              <a:solidFill>
                <a:srgbClr val="0070C0"/>
              </a:solidFill>
            </a:endParaRPr>
          </a:p>
          <a:p>
            <a:r>
              <a:rPr lang="en-US" sz="3800" b="1" dirty="0" err="1" smtClean="0">
                <a:solidFill>
                  <a:srgbClr val="0070C0"/>
                </a:solidFill>
              </a:rPr>
              <a:t>Sørensen</a:t>
            </a:r>
            <a:r>
              <a:rPr lang="en-US" sz="4000" dirty="0" smtClean="0"/>
              <a:t> </a:t>
            </a: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(2002)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24479" r="22812"/>
          <a:stretch/>
        </p:blipFill>
        <p:spPr>
          <a:xfrm>
            <a:off x="457200" y="1752600"/>
            <a:ext cx="5410200" cy="371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5257800"/>
            <a:ext cx="54102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7200" y="3276600"/>
            <a:ext cx="5410200" cy="539084"/>
            <a:chOff x="336309" y="3347116"/>
            <a:chExt cx="3880727" cy="38668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327832"/>
              </p:ext>
            </p:extLst>
          </p:nvPr>
        </p:nvGraphicFramePr>
        <p:xfrm>
          <a:off x="685800" y="396240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9" name="Equation" r:id="rId5" imgW="215640" imgH="215640" progId="Equation.3">
                  <p:embed/>
                </p:oleObj>
              </mc:Choice>
              <mc:Fallback>
                <p:oleObj name="Equation" r:id="rId5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419100" cy="41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162813"/>
              </p:ext>
            </p:extLst>
          </p:nvPr>
        </p:nvGraphicFramePr>
        <p:xfrm>
          <a:off x="4254500" y="3962400"/>
          <a:ext cx="39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0" name="Equation" r:id="rId7" imgW="203040" imgH="215640" progId="Equation.3">
                  <p:embed/>
                </p:oleObj>
              </mc:Choice>
              <mc:Fallback>
                <p:oleObj name="Equation" r:id="rId7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962400"/>
                        <a:ext cx="393700" cy="4191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213920"/>
              </p:ext>
            </p:extLst>
          </p:nvPr>
        </p:nvGraphicFramePr>
        <p:xfrm>
          <a:off x="4483100" y="2590800"/>
          <a:ext cx="39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1" name="Equation" r:id="rId9" imgW="203040" imgH="228600" progId="Equation.3">
                  <p:embed/>
                </p:oleObj>
              </mc:Choice>
              <mc:Fallback>
                <p:oleObj name="Equation" r:id="rId9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590800"/>
                        <a:ext cx="393700" cy="444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57200" y="4490116"/>
            <a:ext cx="5410200" cy="539084"/>
            <a:chOff x="336309" y="3347116"/>
            <a:chExt cx="3880727" cy="386684"/>
          </a:xfrm>
          <a:scene3d>
            <a:camera prst="orthographicFront">
              <a:rot lat="21599969" lon="10799999" rev="10799999"/>
            </a:camera>
            <a:lightRig rig="threePt" dir="t"/>
          </a:scene3d>
        </p:grpSpPr>
        <p:cxnSp>
          <p:nvCxnSpPr>
            <p:cNvPr id="37" name="Straight Connector 36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18227"/>
              </p:ext>
            </p:extLst>
          </p:nvPr>
        </p:nvGraphicFramePr>
        <p:xfrm>
          <a:off x="5348287" y="3352800"/>
          <a:ext cx="442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2" name="Equation" r:id="rId11" imgW="228600" imgH="228600" progId="Equation.3">
                  <p:embed/>
                </p:oleObj>
              </mc:Choice>
              <mc:Fallback>
                <p:oleObj name="Equation" r:id="rId11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7" y="3352800"/>
                        <a:ext cx="442913" cy="444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52071"/>
              </p:ext>
            </p:extLst>
          </p:nvPr>
        </p:nvGraphicFramePr>
        <p:xfrm>
          <a:off x="776288" y="3151188"/>
          <a:ext cx="3952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3" name="Equation" r:id="rId13" imgW="203040" imgH="228600" progId="Equation.3">
                  <p:embed/>
                </p:oleObj>
              </mc:Choice>
              <mc:Fallback>
                <p:oleObj name="Equation" r:id="rId13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151188"/>
                        <a:ext cx="395287" cy="444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40106"/>
              </p:ext>
            </p:extLst>
          </p:nvPr>
        </p:nvGraphicFramePr>
        <p:xfrm>
          <a:off x="3581400" y="3581400"/>
          <a:ext cx="395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4" name="Equation" r:id="rId15" imgW="203040" imgH="215640" progId="Equation.3">
                  <p:embed/>
                </p:oleObj>
              </mc:Choice>
              <mc:Fallback>
                <p:oleObj name="Equation" r:id="rId15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395288" cy="41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609600" y="2953512"/>
            <a:ext cx="0" cy="23042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05200" y="3429000"/>
            <a:ext cx="0" cy="14660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57800" y="3276600"/>
            <a:ext cx="0" cy="175260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1143000" y="4038600"/>
            <a:ext cx="5334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724400" y="4038600"/>
            <a:ext cx="3810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4724400" y="31242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4724400" y="51054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2743200" y="4038600"/>
            <a:ext cx="38100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24200" y="3886200"/>
            <a:ext cx="3048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557659"/>
              </p:ext>
            </p:extLst>
          </p:nvPr>
        </p:nvGraphicFramePr>
        <p:xfrm>
          <a:off x="3505200" y="2667000"/>
          <a:ext cx="419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5" name="Equation" r:id="rId17" imgW="215640" imgH="177480" progId="Equation.3">
                  <p:embed/>
                </p:oleObj>
              </mc:Choice>
              <mc:Fallback>
                <p:oleObj name="Equation" r:id="rId17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667000"/>
                        <a:ext cx="4191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161284"/>
              </p:ext>
            </p:extLst>
          </p:nvPr>
        </p:nvGraphicFramePr>
        <p:xfrm>
          <a:off x="1905000" y="3886200"/>
          <a:ext cx="369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6" name="Equation" r:id="rId19" imgW="190440" imgH="215640" progId="Equation.3">
                  <p:embed/>
                </p:oleObj>
              </mc:Choice>
              <mc:Fallback>
                <p:oleObj name="Equation" r:id="rId19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86200"/>
                        <a:ext cx="369887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ight Arrow 66"/>
          <p:cNvSpPr/>
          <p:nvPr/>
        </p:nvSpPr>
        <p:spPr>
          <a:xfrm>
            <a:off x="2362200" y="4038600"/>
            <a:ext cx="381000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19800" y="1676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Extension of </a:t>
            </a:r>
            <a:r>
              <a:rPr lang="en-US" sz="2400" b="1" dirty="0" err="1" smtClean="0">
                <a:latin typeface="+mj-lt"/>
              </a:rPr>
              <a:t>Glauert’s</a:t>
            </a:r>
            <a:r>
              <a:rPr lang="en-US" sz="2400" b="1" dirty="0" smtClean="0">
                <a:latin typeface="+mj-lt"/>
              </a:rPr>
              <a:t> derivation</a:t>
            </a:r>
            <a:endParaRPr lang="en-US" sz="2400" b="1" i="1" baseline="-25000" dirty="0" smtClean="0"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447704"/>
              </p:ext>
            </p:extLst>
          </p:nvPr>
        </p:nvGraphicFramePr>
        <p:xfrm>
          <a:off x="6324600" y="4648200"/>
          <a:ext cx="24114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7" name="Equation" r:id="rId21" imgW="1244520" imgH="431640" progId="Equation.3">
                  <p:embed/>
                </p:oleObj>
              </mc:Choice>
              <mc:Fallback>
                <p:oleObj name="Equation" r:id="rId21" imgW="124452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648200"/>
                        <a:ext cx="2411412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38927"/>
              </p:ext>
            </p:extLst>
          </p:nvPr>
        </p:nvGraphicFramePr>
        <p:xfrm>
          <a:off x="6091238" y="3505200"/>
          <a:ext cx="28797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8" name="Equation" r:id="rId23" imgW="1485720" imgH="444240" progId="Equation.3">
                  <p:embed/>
                </p:oleObj>
              </mc:Choice>
              <mc:Fallback>
                <p:oleObj name="Equation" r:id="rId23" imgW="1485720" imgH="444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3505200"/>
                        <a:ext cx="287972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565235"/>
              </p:ext>
            </p:extLst>
          </p:nvPr>
        </p:nvGraphicFramePr>
        <p:xfrm>
          <a:off x="7026275" y="2590800"/>
          <a:ext cx="10080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9" name="Equation" r:id="rId25" imgW="520560" imgH="431640" progId="Equation.3">
                  <p:embed/>
                </p:oleObj>
              </mc:Choice>
              <mc:Fallback>
                <p:oleObj name="Equation" r:id="rId25" imgW="52056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2590800"/>
                        <a:ext cx="100806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080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Blockage Corrections: </a:t>
            </a:r>
            <a:r>
              <a:rPr lang="en-US" sz="3800" b="1" dirty="0" err="1" smtClean="0">
                <a:solidFill>
                  <a:srgbClr val="0070C0"/>
                </a:solidFill>
                <a:latin typeface="Calibri" pitchFamily="34" charset="0"/>
              </a:rPr>
              <a:t>Bahaj</a:t>
            </a: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et al. (2007)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24479" r="22812"/>
          <a:stretch/>
        </p:blipFill>
        <p:spPr>
          <a:xfrm>
            <a:off x="457200" y="1752600"/>
            <a:ext cx="5410200" cy="371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5257800"/>
            <a:ext cx="54102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7200" y="3276600"/>
            <a:ext cx="5410200" cy="539084"/>
            <a:chOff x="336309" y="3347116"/>
            <a:chExt cx="3880727" cy="38668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974189"/>
              </p:ext>
            </p:extLst>
          </p:nvPr>
        </p:nvGraphicFramePr>
        <p:xfrm>
          <a:off x="685800" y="396240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8" name="Equation" r:id="rId5" imgW="215640" imgH="215640" progId="Equation.3">
                  <p:embed/>
                </p:oleObj>
              </mc:Choice>
              <mc:Fallback>
                <p:oleObj name="Equation" r:id="rId5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419100" cy="41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971617"/>
              </p:ext>
            </p:extLst>
          </p:nvPr>
        </p:nvGraphicFramePr>
        <p:xfrm>
          <a:off x="4254500" y="3962400"/>
          <a:ext cx="39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9" name="Equation" r:id="rId7" imgW="203040" imgH="215640" progId="Equation.3">
                  <p:embed/>
                </p:oleObj>
              </mc:Choice>
              <mc:Fallback>
                <p:oleObj name="Equation" r:id="rId7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962400"/>
                        <a:ext cx="393700" cy="4191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40116"/>
              </p:ext>
            </p:extLst>
          </p:nvPr>
        </p:nvGraphicFramePr>
        <p:xfrm>
          <a:off x="4483100" y="2590800"/>
          <a:ext cx="39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0" name="Equation" r:id="rId9" imgW="203040" imgH="228600" progId="Equation.3">
                  <p:embed/>
                </p:oleObj>
              </mc:Choice>
              <mc:Fallback>
                <p:oleObj name="Equation" r:id="rId9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590800"/>
                        <a:ext cx="393700" cy="444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57200" y="4490116"/>
            <a:ext cx="5410200" cy="539084"/>
            <a:chOff x="336309" y="3347116"/>
            <a:chExt cx="3880727" cy="386684"/>
          </a:xfrm>
          <a:scene3d>
            <a:camera prst="orthographicFront">
              <a:rot lat="21599969" lon="10799999" rev="10799999"/>
            </a:camera>
            <a:lightRig rig="threePt" dir="t"/>
          </a:scene3d>
        </p:grpSpPr>
        <p:cxnSp>
          <p:nvCxnSpPr>
            <p:cNvPr id="37" name="Straight Connector 36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716325"/>
              </p:ext>
            </p:extLst>
          </p:nvPr>
        </p:nvGraphicFramePr>
        <p:xfrm>
          <a:off x="5348287" y="3352800"/>
          <a:ext cx="442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" name="Equation" r:id="rId11" imgW="228600" imgH="228600" progId="Equation.3">
                  <p:embed/>
                </p:oleObj>
              </mc:Choice>
              <mc:Fallback>
                <p:oleObj name="Equation" r:id="rId11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7" y="3352800"/>
                        <a:ext cx="442913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666677"/>
              </p:ext>
            </p:extLst>
          </p:nvPr>
        </p:nvGraphicFramePr>
        <p:xfrm>
          <a:off x="776288" y="3151188"/>
          <a:ext cx="3952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" name="Equation" r:id="rId13" imgW="203040" imgH="228600" progId="Equation.3">
                  <p:embed/>
                </p:oleObj>
              </mc:Choice>
              <mc:Fallback>
                <p:oleObj name="Equation" r:id="rId13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151188"/>
                        <a:ext cx="395287" cy="444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129236"/>
              </p:ext>
            </p:extLst>
          </p:nvPr>
        </p:nvGraphicFramePr>
        <p:xfrm>
          <a:off x="3581400" y="3581400"/>
          <a:ext cx="395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3" name="Equation" r:id="rId15" imgW="203040" imgH="215640" progId="Equation.3">
                  <p:embed/>
                </p:oleObj>
              </mc:Choice>
              <mc:Fallback>
                <p:oleObj name="Equation" r:id="rId15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395288" cy="41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609600" y="2953512"/>
            <a:ext cx="0" cy="23042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05200" y="3429000"/>
            <a:ext cx="0" cy="14660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57800" y="3276600"/>
            <a:ext cx="0" cy="175260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1143000" y="4038600"/>
            <a:ext cx="5334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724400" y="4038600"/>
            <a:ext cx="3810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4724400" y="31242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4724400" y="51054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2743200" y="4038600"/>
            <a:ext cx="38100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24200" y="3886200"/>
            <a:ext cx="3048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316694"/>
              </p:ext>
            </p:extLst>
          </p:nvPr>
        </p:nvGraphicFramePr>
        <p:xfrm>
          <a:off x="3505200" y="2667000"/>
          <a:ext cx="419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4" name="Equation" r:id="rId17" imgW="215640" imgH="177480" progId="Equation.3">
                  <p:embed/>
                </p:oleObj>
              </mc:Choice>
              <mc:Fallback>
                <p:oleObj name="Equation" r:id="rId17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667000"/>
                        <a:ext cx="4191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078156"/>
              </p:ext>
            </p:extLst>
          </p:nvPr>
        </p:nvGraphicFramePr>
        <p:xfrm>
          <a:off x="1905000" y="3886200"/>
          <a:ext cx="369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5" name="Equation" r:id="rId19" imgW="190440" imgH="215640" progId="Equation.3">
                  <p:embed/>
                </p:oleObj>
              </mc:Choice>
              <mc:Fallback>
                <p:oleObj name="Equation" r:id="rId19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86200"/>
                        <a:ext cx="369887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ight Arrow 66"/>
          <p:cNvSpPr/>
          <p:nvPr/>
        </p:nvSpPr>
        <p:spPr>
          <a:xfrm>
            <a:off x="2362200" y="4038600"/>
            <a:ext cx="381000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19800" y="1676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Iterative solution of system of equations, incrementing </a:t>
            </a:r>
            <a:r>
              <a:rPr lang="en-US" sz="2400" b="1" i="1" dirty="0" smtClean="0">
                <a:latin typeface="+mj-lt"/>
              </a:rPr>
              <a:t>U</a:t>
            </a:r>
            <a:r>
              <a:rPr lang="en-US" sz="2400" b="1" i="1" baseline="-25000" dirty="0" smtClean="0">
                <a:latin typeface="+mj-lt"/>
              </a:rPr>
              <a:t>3</a:t>
            </a:r>
            <a:r>
              <a:rPr lang="en-US" sz="2400" b="1" i="1" dirty="0" smtClean="0">
                <a:latin typeface="+mj-lt"/>
              </a:rPr>
              <a:t>/U</a:t>
            </a:r>
            <a:r>
              <a:rPr lang="en-US" sz="2400" b="1" i="1" baseline="-25000" dirty="0" smtClean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315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Blockage Corrections: </a:t>
            </a:r>
            <a:r>
              <a:rPr lang="en-US" sz="3800" b="1" dirty="0" err="1" smtClean="0">
                <a:solidFill>
                  <a:srgbClr val="0070C0"/>
                </a:solidFill>
                <a:latin typeface="Calibri" pitchFamily="34" charset="0"/>
              </a:rPr>
              <a:t>Werle</a:t>
            </a: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(2010)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24479" r="22812"/>
          <a:stretch/>
        </p:blipFill>
        <p:spPr>
          <a:xfrm>
            <a:off x="457200" y="1752600"/>
            <a:ext cx="5410200" cy="371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5257800"/>
            <a:ext cx="54102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7200" y="3276600"/>
            <a:ext cx="5410200" cy="539084"/>
            <a:chOff x="336309" y="3347116"/>
            <a:chExt cx="3880727" cy="38668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28905"/>
              </p:ext>
            </p:extLst>
          </p:nvPr>
        </p:nvGraphicFramePr>
        <p:xfrm>
          <a:off x="685800" y="396240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4" name="Equation" r:id="rId5" imgW="215640" imgH="215640" progId="Equation.3">
                  <p:embed/>
                </p:oleObj>
              </mc:Choice>
              <mc:Fallback>
                <p:oleObj name="Equation" r:id="rId5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419100" cy="41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650221"/>
              </p:ext>
            </p:extLst>
          </p:nvPr>
        </p:nvGraphicFramePr>
        <p:xfrm>
          <a:off x="4254500" y="3962400"/>
          <a:ext cx="39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5" name="Equation" r:id="rId7" imgW="203040" imgH="215640" progId="Equation.3">
                  <p:embed/>
                </p:oleObj>
              </mc:Choice>
              <mc:Fallback>
                <p:oleObj name="Equation" r:id="rId7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962400"/>
                        <a:ext cx="393700" cy="4191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15107"/>
              </p:ext>
            </p:extLst>
          </p:nvPr>
        </p:nvGraphicFramePr>
        <p:xfrm>
          <a:off x="4483100" y="2590800"/>
          <a:ext cx="39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6" name="Equation" r:id="rId9" imgW="203040" imgH="228600" progId="Equation.3">
                  <p:embed/>
                </p:oleObj>
              </mc:Choice>
              <mc:Fallback>
                <p:oleObj name="Equation" r:id="rId9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590800"/>
                        <a:ext cx="393700" cy="444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57200" y="4490116"/>
            <a:ext cx="5410200" cy="539084"/>
            <a:chOff x="336309" y="3347116"/>
            <a:chExt cx="3880727" cy="386684"/>
          </a:xfrm>
          <a:scene3d>
            <a:camera prst="orthographicFront">
              <a:rot lat="21599969" lon="10799999" rev="10799999"/>
            </a:camera>
            <a:lightRig rig="threePt" dir="t"/>
          </a:scene3d>
        </p:grpSpPr>
        <p:cxnSp>
          <p:nvCxnSpPr>
            <p:cNvPr id="37" name="Straight Connector 36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544250"/>
              </p:ext>
            </p:extLst>
          </p:nvPr>
        </p:nvGraphicFramePr>
        <p:xfrm>
          <a:off x="5348287" y="3352800"/>
          <a:ext cx="442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7" name="Equation" r:id="rId11" imgW="228600" imgH="228600" progId="Equation.3">
                  <p:embed/>
                </p:oleObj>
              </mc:Choice>
              <mc:Fallback>
                <p:oleObj name="Equation" r:id="rId11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7" y="3352800"/>
                        <a:ext cx="442913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044178"/>
              </p:ext>
            </p:extLst>
          </p:nvPr>
        </p:nvGraphicFramePr>
        <p:xfrm>
          <a:off x="776288" y="3151188"/>
          <a:ext cx="3952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8" name="Equation" r:id="rId13" imgW="203040" imgH="228600" progId="Equation.3">
                  <p:embed/>
                </p:oleObj>
              </mc:Choice>
              <mc:Fallback>
                <p:oleObj name="Equation" r:id="rId13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151188"/>
                        <a:ext cx="395287" cy="444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637131"/>
              </p:ext>
            </p:extLst>
          </p:nvPr>
        </p:nvGraphicFramePr>
        <p:xfrm>
          <a:off x="3581400" y="3581400"/>
          <a:ext cx="395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9" name="Equation" r:id="rId15" imgW="203040" imgH="215640" progId="Equation.3">
                  <p:embed/>
                </p:oleObj>
              </mc:Choice>
              <mc:Fallback>
                <p:oleObj name="Equation" r:id="rId15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395288" cy="41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609600" y="2953512"/>
            <a:ext cx="0" cy="23042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05200" y="3429000"/>
            <a:ext cx="0" cy="14660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57800" y="3276600"/>
            <a:ext cx="0" cy="175260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1143000" y="4038600"/>
            <a:ext cx="5334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724400" y="4038600"/>
            <a:ext cx="3810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4724400" y="31242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4724400" y="51054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2743200" y="4038600"/>
            <a:ext cx="38100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24200" y="3886200"/>
            <a:ext cx="3048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89198"/>
              </p:ext>
            </p:extLst>
          </p:nvPr>
        </p:nvGraphicFramePr>
        <p:xfrm>
          <a:off x="3505200" y="2667000"/>
          <a:ext cx="419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0" name="Equation" r:id="rId17" imgW="215640" imgH="177480" progId="Equation.3">
                  <p:embed/>
                </p:oleObj>
              </mc:Choice>
              <mc:Fallback>
                <p:oleObj name="Equation" r:id="rId17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667000"/>
                        <a:ext cx="4191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85246"/>
              </p:ext>
            </p:extLst>
          </p:nvPr>
        </p:nvGraphicFramePr>
        <p:xfrm>
          <a:off x="1905000" y="3886200"/>
          <a:ext cx="369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1" name="Equation" r:id="rId19" imgW="190440" imgH="215640" progId="Equation.3">
                  <p:embed/>
                </p:oleObj>
              </mc:Choice>
              <mc:Fallback>
                <p:oleObj name="Equation" r:id="rId19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86200"/>
                        <a:ext cx="369887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ight Arrow 66"/>
          <p:cNvSpPr/>
          <p:nvPr/>
        </p:nvSpPr>
        <p:spPr>
          <a:xfrm>
            <a:off x="2362200" y="4038600"/>
            <a:ext cx="381000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19800" y="1676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Approximate solution</a:t>
            </a:r>
            <a:endParaRPr lang="en-US" sz="2400" b="1" i="1" baseline="-25000" dirty="0" smtClean="0"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26817"/>
              </p:ext>
            </p:extLst>
          </p:nvPr>
        </p:nvGraphicFramePr>
        <p:xfrm>
          <a:off x="6400800" y="2743200"/>
          <a:ext cx="19685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2" name="Equation" r:id="rId21" imgW="1015920" imgH="419040" progId="Equation.3">
                  <p:embed/>
                </p:oleObj>
              </mc:Choice>
              <mc:Fallback>
                <p:oleObj name="Equation" r:id="rId21" imgW="101592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743200"/>
                        <a:ext cx="196850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781381"/>
              </p:ext>
            </p:extLst>
          </p:nvPr>
        </p:nvGraphicFramePr>
        <p:xfrm>
          <a:off x="6183312" y="4419600"/>
          <a:ext cx="27320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3" name="Equation" r:id="rId23" imgW="1409400" imgH="241200" progId="Equation.3">
                  <p:embed/>
                </p:oleObj>
              </mc:Choice>
              <mc:Fallback>
                <p:oleObj name="Equation" r:id="rId23" imgW="14094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2" y="4419600"/>
                        <a:ext cx="27320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248400" y="3606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Also reached by Garrett &amp; Cummins, 2007</a:t>
            </a:r>
            <a:endParaRPr lang="en-US" sz="1600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2294888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Case 1: Lab to Field Comparison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64513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Same flow speed (1 m/s), different blockage</a:t>
            </a:r>
            <a:endParaRPr lang="en-US" sz="2200" b="1" i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13716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Lab</a:t>
            </a:r>
            <a:endParaRPr lang="en-US" sz="2200" b="1" i="1" baseline="30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620143"/>
              </p:ext>
            </p:extLst>
          </p:nvPr>
        </p:nvGraphicFramePr>
        <p:xfrm>
          <a:off x="454025" y="1828800"/>
          <a:ext cx="6889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3" name="Equation" r:id="rId4" imgW="355320" imgH="177480" progId="Equation.3">
                  <p:embed/>
                </p:oleObj>
              </mc:Choice>
              <mc:Fallback>
                <p:oleObj name="Equation" r:id="rId4" imgW="3553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828800"/>
                        <a:ext cx="6889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31954"/>
              </p:ext>
            </p:extLst>
          </p:nvPr>
        </p:nvGraphicFramePr>
        <p:xfrm>
          <a:off x="2749550" y="1828800"/>
          <a:ext cx="10604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4" name="Equation" r:id="rId6" imgW="545760" imgH="177480" progId="Equation.3">
                  <p:embed/>
                </p:oleObj>
              </mc:Choice>
              <mc:Fallback>
                <p:oleObj name="Equation" r:id="rId6" imgW="54576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1828800"/>
                        <a:ext cx="10604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48145"/>
              </p:ext>
            </p:extLst>
          </p:nvPr>
        </p:nvGraphicFramePr>
        <p:xfrm>
          <a:off x="381000" y="2209800"/>
          <a:ext cx="21415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5" name="Equation" r:id="rId8" imgW="1104840" imgH="241200" progId="Equation.3">
                  <p:embed/>
                </p:oleObj>
              </mc:Choice>
              <mc:Fallback>
                <p:oleObj name="Equation" r:id="rId8" imgW="110484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21415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1000" y="13716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Field</a:t>
            </a:r>
            <a:endParaRPr lang="en-US" sz="2200" b="1" i="1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90" y="3201491"/>
            <a:ext cx="3733010" cy="2799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1491"/>
            <a:ext cx="3733010" cy="2799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4191000" y="4343400"/>
            <a:ext cx="7620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6198513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No thrust measurements for lab test case</a:t>
            </a:r>
            <a:endParaRPr lang="en-US" sz="2200" b="1" i="1" baseline="300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23922"/>
              </p:ext>
            </p:extLst>
          </p:nvPr>
        </p:nvGraphicFramePr>
        <p:xfrm>
          <a:off x="5562600" y="1524000"/>
          <a:ext cx="3061145" cy="112014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11822"/>
                <a:gridCol w="567436"/>
                <a:gridCol w="1381887"/>
              </a:tblGrid>
              <a:tr h="2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 1 RSSE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Uncorrected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Werle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Pope &amp;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Harprer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838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Case 2: Performance at Varying Speed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64513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Same blockage ratio and facility</a:t>
            </a:r>
            <a:endParaRPr lang="en-US" sz="2200" b="1" i="1" baseline="30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278671"/>
              </p:ext>
            </p:extLst>
          </p:nvPr>
        </p:nvGraphicFramePr>
        <p:xfrm>
          <a:off x="4419600" y="914400"/>
          <a:ext cx="10572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" name="Equation" r:id="rId4" imgW="545760" imgH="177480" progId="Equation.3">
                  <p:embed/>
                </p:oleObj>
              </mc:Choice>
              <mc:Fallback>
                <p:oleObj name="Equation" r:id="rId4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914400"/>
                        <a:ext cx="10572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1224"/>
            <a:ext cx="2239556" cy="1679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05643"/>
            <a:ext cx="3733009" cy="2799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4343400" y="3581400"/>
            <a:ext cx="13716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6224"/>
            <a:ext cx="2239556" cy="1679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01224"/>
            <a:ext cx="2239556" cy="1679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ight Arrow 15"/>
          <p:cNvSpPr/>
          <p:nvPr/>
        </p:nvSpPr>
        <p:spPr>
          <a:xfrm rot="20195770">
            <a:off x="4286447" y="2314133"/>
            <a:ext cx="13716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124423">
            <a:off x="4293101" y="4892659"/>
            <a:ext cx="13716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22959"/>
              </p:ext>
            </p:extLst>
          </p:nvPr>
        </p:nvGraphicFramePr>
        <p:xfrm>
          <a:off x="762000" y="5486400"/>
          <a:ext cx="3531744" cy="10160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11822"/>
                <a:gridCol w="567436"/>
                <a:gridCol w="1311148"/>
                <a:gridCol w="541338"/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 2 Total RSSE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Uncorrected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Werle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Pope &amp; Harper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Bahaj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19600" y="2743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Pope &amp; Harper</a:t>
            </a:r>
            <a:endParaRPr lang="en-US" sz="1400" b="1" i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4419600" y="3886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Bahaj</a:t>
            </a:r>
            <a:endParaRPr lang="en-US" sz="1400" b="1" i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45690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Werle</a:t>
            </a:r>
            <a:endParaRPr lang="en-US" sz="1400" b="1" i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1371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Indicates strong dependence on Re</a:t>
            </a:r>
            <a:r>
              <a:rPr lang="en-US" sz="2400" b="1" baseline="-25000" dirty="0" smtClean="0">
                <a:latin typeface="+mj-lt"/>
              </a:rPr>
              <a:t>c </a:t>
            </a:r>
            <a:r>
              <a:rPr lang="en-US" sz="2400" b="1" dirty="0" smtClean="0">
                <a:latin typeface="+mj-lt"/>
              </a:rPr>
              <a:t>at low velocity</a:t>
            </a:r>
            <a:endParaRPr lang="en-US" sz="2400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5080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Case 3: Performance with Varying Blockage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64513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Same flow speed (0.7 m/s) at different facilities </a:t>
            </a:r>
            <a:endParaRPr lang="en-US" sz="2200" b="1" i="1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91224"/>
            <a:ext cx="2239554" cy="1679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05643"/>
            <a:ext cx="3733009" cy="2799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4343400" y="3581400"/>
            <a:ext cx="13716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17" y="2897661"/>
            <a:ext cx="2235722" cy="1676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801224"/>
            <a:ext cx="2239554" cy="1679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ight Arrow 15"/>
          <p:cNvSpPr/>
          <p:nvPr/>
        </p:nvSpPr>
        <p:spPr>
          <a:xfrm rot="20195770">
            <a:off x="4286447" y="2314133"/>
            <a:ext cx="13716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124423">
            <a:off x="4293101" y="4892659"/>
            <a:ext cx="13716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898858"/>
              </p:ext>
            </p:extLst>
          </p:nvPr>
        </p:nvGraphicFramePr>
        <p:xfrm>
          <a:off x="457200" y="5486400"/>
          <a:ext cx="3686620" cy="10160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11822"/>
                <a:gridCol w="631825"/>
                <a:gridCol w="1311148"/>
                <a:gridCol w="631825"/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RSSE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Uncorrected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Werle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Pope &amp; Harper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Bahaj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19600" y="2743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Pope &amp; Harper</a:t>
            </a:r>
            <a:endParaRPr lang="en-US" sz="1400" b="1" i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4419600" y="3886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Bahaj</a:t>
            </a:r>
            <a:endParaRPr lang="en-US" sz="1400" b="1" i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45690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Werle</a:t>
            </a:r>
            <a:endParaRPr lang="en-US" sz="1400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2505748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Conclusions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914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Determining full-scale, unconfined hydrodynamics through use of a model may be challenging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7245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All evaluated corrections reduced scatter of lab scale performance 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b="1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980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Thrust measurements may not be needed to apply a suitable blockage correction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114800"/>
            <a:ext cx="731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Caution is needed when applying blockage corrections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Especially for cross-flow geometry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b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51240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No corrections account for full physics of problem</a:t>
            </a:r>
          </a:p>
        </p:txBody>
      </p:sp>
    </p:spTree>
    <p:extLst>
      <p:ext uri="{BB962C8B-B14F-4D97-AF65-F5344CB8AC3E}">
        <p14:creationId xmlns:p14="http://schemas.microsoft.com/office/powerpoint/2010/main" val="3550350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Acknowledgements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3276600" y="1078671"/>
            <a:ext cx="5715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>
                <a:latin typeface="+mj-lt"/>
              </a:rPr>
              <a:t>This material is based upon work supported by the Department of Energy under Award Number </a:t>
            </a:r>
            <a:r>
              <a:rPr lang="en-US" sz="2400" dirty="0" smtClean="0">
                <a:latin typeface="+mj-lt"/>
              </a:rPr>
              <a:t>DE-FG36-08GO18179.</a:t>
            </a:r>
            <a:endParaRPr lang="en-US" sz="2400" dirty="0" smtClean="0">
              <a:latin typeface="+mj-lt"/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2284"/>
            <a:ext cx="27287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2286000"/>
            <a:ext cx="8839200" cy="386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Adam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Niblick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developed the initial laboratory flume data.</a:t>
            </a:r>
          </a:p>
          <a:p>
            <a:pPr lvl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Funding for field-scale turbine fabrication and testing provided by the University of Washington Royalty Research Fund.</a:t>
            </a:r>
          </a:p>
          <a:p>
            <a:pPr lvl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Fellowship support for Adam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Niblick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and Robert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Cavagnaro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was provided by Dr. Roy Martin.</a:t>
            </a:r>
          </a:p>
          <a:p>
            <a:pPr lvl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Two senior-level undergraduate Capstone Design teams fabricated the turbine blades and test rig (and a third is developing a prototype generator).</a:t>
            </a:r>
          </a:p>
          <a:p>
            <a:pPr lvl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Fiona Spencer at UW AA Department and Dr. Eric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Clelland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at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Bamfield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Marine Sciences Centre for support and use of their flumes</a:t>
            </a:r>
            <a:endParaRPr lang="en-US" sz="2400" dirty="0" smtClean="0">
              <a:solidFill>
                <a:srgbClr val="FF0000"/>
              </a:solidFill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472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Re Dependence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4191000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96000" y="1752600"/>
            <a:ext cx="1905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 smtClean="0">
                <a:latin typeface="+mj-lt"/>
              </a:rPr>
              <a:t>Lift to drag ratio for static airfoil NACA 0018 at 25</a:t>
            </a:r>
            <a:r>
              <a:rPr lang="en-US" sz="1400" b="1" dirty="0" smtClean="0">
                <a:latin typeface="Calibri"/>
              </a:rPr>
              <a:t>˚ angle of attack</a:t>
            </a:r>
            <a:endParaRPr lang="en-US" sz="1400" b="1" dirty="0" smtClean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 smtClean="0">
                <a:latin typeface="+mj-lt"/>
              </a:rPr>
              <a:t>Effect of blockage raises local Reynolds number by increasing flow speed through turbine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 smtClean="0">
                <a:latin typeface="+mj-lt"/>
              </a:rPr>
              <a:t>Effect less dramatic at higher Re</a:t>
            </a:r>
            <a:endParaRPr lang="en-US" sz="1400" dirty="0" smtClean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29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70C0"/>
                </a:solidFill>
                <a:latin typeface="Calibri" pitchFamily="34" charset="0"/>
              </a:rPr>
              <a:t>Bahaj</a:t>
            </a: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Velocity Correction (2007)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903893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Bahaj</a:t>
            </a:r>
            <a:r>
              <a:rPr lang="en-US" sz="1400" dirty="0"/>
              <a:t>, a. S., </a:t>
            </a:r>
            <a:r>
              <a:rPr lang="en-US" sz="1400" dirty="0" err="1"/>
              <a:t>Molland</a:t>
            </a:r>
            <a:r>
              <a:rPr lang="en-US" sz="1400" dirty="0"/>
              <a:t>, a. F., Chaplin, J. R., &amp; Batten, W. M. J. (2007). Power and thrust measurements of marine current turbines under various hydrodynamic flow conditions in a cavitation tunnel and a towing tank. </a:t>
            </a:r>
            <a:r>
              <a:rPr lang="en-US" sz="1400" i="1" dirty="0"/>
              <a:t>Renewable Energy</a:t>
            </a:r>
            <a:r>
              <a:rPr lang="en-US" sz="1400" dirty="0"/>
              <a:t>, </a:t>
            </a:r>
            <a:r>
              <a:rPr lang="en-US" sz="1400" i="1" dirty="0"/>
              <a:t>32</a:t>
            </a:r>
            <a:r>
              <a:rPr lang="en-US" sz="1400" dirty="0"/>
              <a:t>(3), 407–426. doi:10.1016/j.renene.2006.01.012</a:t>
            </a:r>
            <a:endParaRPr lang="en-US" sz="140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858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Linear Momentum Theory, Actuator Disk Model, thrust and rpm same in flume and free-stream</a:t>
            </a:r>
            <a:endParaRPr lang="en-US" sz="2200" b="1" i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278559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Solved iteratively by incrementing ratio of bypass flow velocity to wake velocity (</a:t>
            </a:r>
            <a:r>
              <a:rPr lang="en-US" sz="2200" b="1" i="1" dirty="0" smtClean="0"/>
              <a:t>U</a:t>
            </a:r>
            <a:r>
              <a:rPr lang="en-US" sz="2200" b="1" i="1" baseline="-25000" dirty="0" smtClean="0"/>
              <a:t>3</a:t>
            </a:r>
            <a:r>
              <a:rPr lang="en-US" sz="2200" b="1" i="1" dirty="0" smtClean="0"/>
              <a:t>/U</a:t>
            </a:r>
            <a:r>
              <a:rPr lang="en-US" sz="2200" b="1" i="1" baseline="-25000" dirty="0" smtClean="0"/>
              <a:t>2</a:t>
            </a:r>
            <a:r>
              <a:rPr lang="en-US" sz="2200" b="1" dirty="0" smtClean="0"/>
              <a:t>)</a:t>
            </a:r>
            <a:endParaRPr lang="en-US" sz="2200" b="1" i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8006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Free-stream performance and </a:t>
            </a:r>
            <a:r>
              <a:rPr lang="el-GR" sz="2200" b="1" dirty="0" smtClean="0"/>
              <a:t>λ</a:t>
            </a:r>
            <a:r>
              <a:rPr lang="en-US" sz="2200" b="1" dirty="0" smtClean="0"/>
              <a:t> derived from velocity correction</a:t>
            </a:r>
            <a:endParaRPr lang="en-US" sz="2200" b="1" i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1718846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Where </a:t>
            </a:r>
            <a:r>
              <a:rPr lang="en-US" sz="1600" b="1" i="1" dirty="0" smtClean="0"/>
              <a:t>U</a:t>
            </a:r>
            <a:r>
              <a:rPr lang="en-US" sz="1600" b="1" i="1" baseline="-25000" dirty="0" smtClean="0"/>
              <a:t>1</a:t>
            </a:r>
            <a:r>
              <a:rPr lang="en-US" sz="1600" b="1" dirty="0" smtClean="0"/>
              <a:t> is the water speed through the disk</a:t>
            </a:r>
            <a:endParaRPr lang="en-US" sz="1600" b="1" i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486400"/>
            <a:ext cx="708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Depends on inflow velocity, blockage ratio, and thrust</a:t>
            </a:r>
            <a:endParaRPr lang="en-US" sz="2200" b="1" i="1" baseline="30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45926"/>
              </p:ext>
            </p:extLst>
          </p:nvPr>
        </p:nvGraphicFramePr>
        <p:xfrm>
          <a:off x="457200" y="1447800"/>
          <a:ext cx="26971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3" name="Equation" r:id="rId4" imgW="1523880" imgH="431640" progId="Equation.3">
                  <p:embed/>
                </p:oleObj>
              </mc:Choice>
              <mc:Fallback>
                <p:oleObj name="Equation" r:id="rId4" imgW="15238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269716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62365"/>
              </p:ext>
            </p:extLst>
          </p:nvPr>
        </p:nvGraphicFramePr>
        <p:xfrm>
          <a:off x="4724400" y="3886200"/>
          <a:ext cx="350678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4" name="Equation" r:id="rId6" imgW="1981080" imgH="495000" progId="Equation.3">
                  <p:embed/>
                </p:oleObj>
              </mc:Choice>
              <mc:Fallback>
                <p:oleObj name="Equation" r:id="rId6" imgW="198108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3506788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548536"/>
              </p:ext>
            </p:extLst>
          </p:nvPr>
        </p:nvGraphicFramePr>
        <p:xfrm>
          <a:off x="5029200" y="2743200"/>
          <a:ext cx="269716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5" name="Equation" r:id="rId8" imgW="1523880" imgH="482400" progId="Equation.3">
                  <p:embed/>
                </p:oleObj>
              </mc:Choice>
              <mc:Fallback>
                <p:oleObj name="Equation" r:id="rId8" imgW="152388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43200"/>
                        <a:ext cx="2697162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80870"/>
              </p:ext>
            </p:extLst>
          </p:nvPr>
        </p:nvGraphicFramePr>
        <p:xfrm>
          <a:off x="838200" y="3124200"/>
          <a:ext cx="28987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6" name="Equation" r:id="rId10" imgW="1638000" imgH="647640" progId="Equation.3">
                  <p:embed/>
                </p:oleObj>
              </mc:Choice>
              <mc:Fallback>
                <p:oleObj name="Equation" r:id="rId10" imgW="1638000" imgH="647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4200"/>
                        <a:ext cx="289877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490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Motivation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7924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Understand hydrodynamics of a full-scale vertical-axis cross-flow turbine by testing at lab scale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Explain variable turbine performance at different testing facilities</a:t>
            </a:r>
            <a:endParaRPr lang="en-US" sz="2200" dirty="0" smtClean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2200" b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867400"/>
            <a:ext cx="327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latin typeface="+mj-lt"/>
              </a:rPr>
              <a:t>Lab-scale – high variability of performance with velocity and </a:t>
            </a:r>
            <a:r>
              <a:rPr lang="en-US" sz="1400" b="1" dirty="0" err="1" smtClean="0">
                <a:latin typeface="+mj-lt"/>
              </a:rPr>
              <a:t>faclity</a:t>
            </a:r>
            <a:endParaRPr lang="en-US" sz="1400" b="1" dirty="0" smtClean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400" b="1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800"/>
            <a:ext cx="3733010" cy="2801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90" y="2971800"/>
            <a:ext cx="3733010" cy="2801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76800" y="5867400"/>
            <a:ext cx="327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latin typeface="+mj-lt"/>
              </a:rPr>
              <a:t>Field-scale – limited variability of performance with velocity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66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Micropower Rotor Parameters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276600" cy="422940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887738"/>
            <a:ext cx="472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High-Solidity, Helical Cross-flow turbine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i="1" dirty="0" smtClean="0">
                <a:latin typeface="+mj-lt"/>
              </a:rPr>
              <a:t>N</a:t>
            </a:r>
            <a:r>
              <a:rPr lang="en-US" sz="2200" dirty="0" smtClean="0">
                <a:latin typeface="+mj-lt"/>
              </a:rPr>
              <a:t>: Number of blades (4)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i="1" dirty="0" smtClean="0">
                <a:solidFill>
                  <a:prstClr val="black"/>
                </a:solidFill>
                <a:latin typeface="+mj-lt"/>
              </a:rPr>
              <a:t>H</a:t>
            </a:r>
            <a:r>
              <a:rPr lang="en-US" sz="2200" b="1" dirty="0" smtClean="0">
                <a:solidFill>
                  <a:prstClr val="black"/>
                </a:solidFill>
                <a:latin typeface="+mj-lt"/>
              </a:rPr>
              <a:t>/</a:t>
            </a:r>
            <a:r>
              <a:rPr lang="en-US" sz="2200" b="1" i="1" dirty="0" smtClean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2200" i="1" dirty="0" smtClean="0">
                <a:solidFill>
                  <a:prstClr val="black"/>
                </a:solidFill>
                <a:latin typeface="+mj-lt"/>
              </a:rPr>
              <a:t>: </a:t>
            </a:r>
            <a:r>
              <a:rPr lang="en-US" sz="2200" dirty="0" smtClean="0">
                <a:latin typeface="+mj-lt"/>
              </a:rPr>
              <a:t>Aspect Ratio (1.4)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i="1" dirty="0" smtClean="0">
                <a:latin typeface="+mj-lt"/>
              </a:rPr>
              <a:t>φ</a:t>
            </a:r>
            <a:r>
              <a:rPr lang="en-US" sz="2200" i="1" dirty="0" smtClean="0">
                <a:latin typeface="+mj-lt"/>
              </a:rPr>
              <a:t>: </a:t>
            </a:r>
            <a:r>
              <a:rPr lang="en-US" sz="2200" dirty="0" smtClean="0">
                <a:latin typeface="+mj-lt"/>
              </a:rPr>
              <a:t>Blade helix angle (60</a:t>
            </a:r>
            <a:r>
              <a:rPr lang="en-US" sz="2200" baseline="30000" dirty="0" smtClean="0">
                <a:latin typeface="+mj-lt"/>
              </a:rPr>
              <a:t>o</a:t>
            </a:r>
            <a:r>
              <a:rPr lang="en-US" sz="2200" dirty="0" smtClean="0">
                <a:latin typeface="+mj-lt"/>
              </a:rPr>
              <a:t>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σ</a:t>
            </a:r>
            <a:r>
              <a:rPr lang="en-US" sz="2200" dirty="0" smtClean="0">
                <a:latin typeface="+mj-lt"/>
              </a:rPr>
              <a:t>: Turbine solidity (0.3)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Lab scale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i="1" dirty="0" smtClean="0">
                <a:latin typeface="+mj-lt"/>
              </a:rPr>
              <a:t>H</a:t>
            </a:r>
            <a:r>
              <a:rPr lang="en-US" sz="2200" dirty="0" smtClean="0">
                <a:latin typeface="+mj-lt"/>
              </a:rPr>
              <a:t> = 23.4 cm, </a:t>
            </a:r>
            <a:r>
              <a:rPr lang="en-US" sz="2200" i="1" dirty="0" smtClean="0">
                <a:latin typeface="+mj-lt"/>
              </a:rPr>
              <a:t>D</a:t>
            </a:r>
            <a:r>
              <a:rPr lang="en-US" sz="2200" dirty="0" smtClean="0">
                <a:latin typeface="+mj-lt"/>
              </a:rPr>
              <a:t> = 17.2 cm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Field Scale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i="1" dirty="0" smtClean="0">
                <a:latin typeface="+mj-lt"/>
              </a:rPr>
              <a:t>H </a:t>
            </a:r>
            <a:r>
              <a:rPr lang="en-US" sz="2200" dirty="0" smtClean="0">
                <a:latin typeface="+mj-lt"/>
              </a:rPr>
              <a:t>= 101.3 cm</a:t>
            </a:r>
            <a:r>
              <a:rPr lang="en-US" sz="2200" dirty="0">
                <a:latin typeface="+mj-lt"/>
              </a:rPr>
              <a:t>,</a:t>
            </a:r>
            <a:r>
              <a:rPr lang="en-US" sz="2200" i="1" dirty="0" smtClean="0">
                <a:latin typeface="+mj-lt"/>
              </a:rPr>
              <a:t> D </a:t>
            </a:r>
            <a:r>
              <a:rPr lang="en-US" sz="2200" dirty="0" smtClean="0">
                <a:latin typeface="+mj-lt"/>
              </a:rPr>
              <a:t>= 72.4 cm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2200" b="1" dirty="0" smtClean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767032"/>
              </p:ext>
            </p:extLst>
          </p:nvPr>
        </p:nvGraphicFramePr>
        <p:xfrm>
          <a:off x="7391400" y="3124200"/>
          <a:ext cx="838210" cy="66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Equation" r:id="rId5" imgW="495000" imgH="393480" progId="Equation.3">
                  <p:embed/>
                </p:oleObj>
              </mc:Choice>
              <mc:Fallback>
                <p:oleObj name="Equation" r:id="rId5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124200"/>
                        <a:ext cx="838210" cy="66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5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Performance Characterization Experiments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6119336"/>
            <a:ext cx="533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+mj-lt"/>
              </a:rPr>
              <a:t>Niblick</a:t>
            </a:r>
            <a:r>
              <a:rPr lang="en-US" sz="1400" dirty="0">
                <a:latin typeface="+mj-lt"/>
              </a:rPr>
              <a:t>, A.L., 2012, “Experimental and analytical study of helical cross-flow turbines for a tidal </a:t>
            </a:r>
            <a:r>
              <a:rPr lang="en-US" sz="1400" dirty="0" err="1">
                <a:latin typeface="+mj-lt"/>
              </a:rPr>
              <a:t>micropower</a:t>
            </a:r>
            <a:r>
              <a:rPr lang="en-US" sz="1400" dirty="0">
                <a:latin typeface="+mj-lt"/>
              </a:rPr>
              <a:t> generation system,” Masters thesis, University of Washington, Seattle, WA.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1447800"/>
            <a:ext cx="3048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Torque control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Torque measurement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Angular position measurement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Inflow velocity measurement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Upstream ADV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Thrust measurement</a:t>
            </a:r>
          </a:p>
        </p:txBody>
      </p:sp>
      <p:pic>
        <p:nvPicPr>
          <p:cNvPr id="6" name="Picture 1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21" y="2542619"/>
            <a:ext cx="2437979" cy="3400981"/>
          </a:xfrm>
          <a:prstGeom prst="rect">
            <a:avLst/>
          </a:prstGeom>
          <a:noFill/>
          <a:ln w="25400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657600" cy="3220146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5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Experimental Facilities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247390"/>
              </p:ext>
            </p:extLst>
          </p:nvPr>
        </p:nvGraphicFramePr>
        <p:xfrm>
          <a:off x="4343400" y="2460625"/>
          <a:ext cx="10826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Equation" r:id="rId4" imgW="558720" imgH="177480" progId="Equation.3">
                  <p:embed/>
                </p:oleObj>
              </mc:Choice>
              <mc:Fallback>
                <p:oleObj name="Equation" r:id="rId4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460625"/>
                        <a:ext cx="10826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240280"/>
              </p:ext>
            </p:extLst>
          </p:nvPr>
        </p:nvGraphicFramePr>
        <p:xfrm>
          <a:off x="4375150" y="3997325"/>
          <a:ext cx="18256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Equation" r:id="rId6" imgW="939600" imgH="177480" progId="Equation.3">
                  <p:embed/>
                </p:oleObj>
              </mc:Choice>
              <mc:Fallback>
                <p:oleObj name="Equation" r:id="rId6" imgW="939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3997325"/>
                        <a:ext cx="18256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27551" y="1994813"/>
            <a:ext cx="2204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Flow speed (m/s)</a:t>
            </a:r>
            <a:endParaRPr lang="en-US" sz="2200" b="1" i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3531513"/>
            <a:ext cx="1905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Blockage Ratio</a:t>
            </a:r>
            <a:endParaRPr lang="en-US" sz="2200" b="1" i="1" baseline="30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167627"/>
              </p:ext>
            </p:extLst>
          </p:nvPr>
        </p:nvGraphicFramePr>
        <p:xfrm>
          <a:off x="4270375" y="4760913"/>
          <a:ext cx="18510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Equation" r:id="rId8" imgW="952200" imgH="177480" progId="Equation.3">
                  <p:embed/>
                </p:oleObj>
              </mc:Choice>
              <mc:Fallback>
                <p:oleObj name="Equation" r:id="rId8" imgW="952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4760913"/>
                        <a:ext cx="1851025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66998" y="4324350"/>
            <a:ext cx="1997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Froude number</a:t>
            </a:r>
            <a:endParaRPr lang="en-US" sz="2200" b="1" i="1" baseline="300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438651"/>
              </p:ext>
            </p:extLst>
          </p:nvPr>
        </p:nvGraphicFramePr>
        <p:xfrm>
          <a:off x="4343400" y="5387975"/>
          <a:ext cx="1701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10" imgW="876240" imgH="444240" progId="Equation.3">
                  <p:embed/>
                </p:oleObj>
              </mc:Choice>
              <mc:Fallback>
                <p:oleObj name="Equation" r:id="rId10" imgW="876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87975"/>
                        <a:ext cx="17018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08403" y="5105400"/>
            <a:ext cx="2573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Turbulence Intensity</a:t>
            </a:r>
            <a:endParaRPr lang="en-US" sz="2200" b="1" i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762000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UW Aero Flume</a:t>
            </a:r>
            <a:endParaRPr lang="en-US" sz="2400" b="1" i="1" baseline="30000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57600" y="1219200"/>
            <a:ext cx="304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4800" y="914400"/>
            <a:ext cx="0" cy="502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771051"/>
              </p:ext>
            </p:extLst>
          </p:nvPr>
        </p:nvGraphicFramePr>
        <p:xfrm>
          <a:off x="1066800" y="2460625"/>
          <a:ext cx="10334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Equation" r:id="rId12" imgW="533160" imgH="177480" progId="Equation.3">
                  <p:embed/>
                </p:oleObj>
              </mc:Choice>
              <mc:Fallback>
                <p:oleObj name="Equation" r:id="rId12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60625"/>
                        <a:ext cx="10334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552039"/>
              </p:ext>
            </p:extLst>
          </p:nvPr>
        </p:nvGraphicFramePr>
        <p:xfrm>
          <a:off x="952500" y="3997325"/>
          <a:ext cx="18240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name="Equation" r:id="rId14" imgW="939600" imgH="177480" progId="Equation.3">
                  <p:embed/>
                </p:oleObj>
              </mc:Choice>
              <mc:Fallback>
                <p:oleObj name="Equation" r:id="rId14" imgW="939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997325"/>
                        <a:ext cx="182403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50951" y="1994813"/>
            <a:ext cx="2225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Flow Speed (m/s)</a:t>
            </a:r>
            <a:endParaRPr lang="en-US" sz="2200" b="1" i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" y="3531513"/>
            <a:ext cx="1905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Blockage Ratio</a:t>
            </a:r>
            <a:endParaRPr lang="en-US" sz="2200" b="1" i="1" baseline="300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975914"/>
              </p:ext>
            </p:extLst>
          </p:nvPr>
        </p:nvGraphicFramePr>
        <p:xfrm>
          <a:off x="1066800" y="4760913"/>
          <a:ext cx="17033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Equation" r:id="rId16" imgW="876240" imgH="177480" progId="Equation.3">
                  <p:embed/>
                </p:oleObj>
              </mc:Choice>
              <mc:Fallback>
                <p:oleObj name="Equation" r:id="rId16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60913"/>
                        <a:ext cx="170338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0398" y="4324350"/>
            <a:ext cx="1997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Froude number</a:t>
            </a:r>
            <a:endParaRPr lang="en-US" sz="2200" b="1" i="1" baseline="300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209631"/>
              </p:ext>
            </p:extLst>
          </p:nvPr>
        </p:nvGraphicFramePr>
        <p:xfrm>
          <a:off x="1066800" y="5410200"/>
          <a:ext cx="18256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Equation" r:id="rId18" imgW="939600" imgH="444240" progId="Equation.3">
                  <p:embed/>
                </p:oleObj>
              </mc:Choice>
              <mc:Fallback>
                <p:oleObj name="Equation" r:id="rId18" imgW="939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10200"/>
                        <a:ext cx="18256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72936" y="5112663"/>
            <a:ext cx="2573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Turbulence Intensity</a:t>
            </a:r>
            <a:endParaRPr lang="en-US" sz="2200" b="1" i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914400" y="762000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</a:rPr>
              <a:t>Bamfield</a:t>
            </a:r>
            <a:r>
              <a:rPr lang="en-US" sz="2400" b="1" i="1" dirty="0" smtClean="0">
                <a:solidFill>
                  <a:srgbClr val="0070C0"/>
                </a:solidFill>
              </a:rPr>
              <a:t> Flume</a:t>
            </a:r>
            <a:endParaRPr lang="en-US" sz="2400" b="1" i="1" baseline="30000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81000" y="1219200"/>
            <a:ext cx="335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8200" y="914400"/>
            <a:ext cx="0" cy="502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4400" y="2806700"/>
            <a:ext cx="2271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Reynolds Number</a:t>
            </a:r>
            <a:endParaRPr lang="en-US" sz="2200" b="1" i="1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4191000" y="2806700"/>
            <a:ext cx="2271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Reynolds Number</a:t>
            </a:r>
            <a:endParaRPr lang="en-US" sz="2200" b="1" i="1" baseline="30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611037"/>
              </p:ext>
            </p:extLst>
          </p:nvPr>
        </p:nvGraphicFramePr>
        <p:xfrm>
          <a:off x="4267200" y="3111500"/>
          <a:ext cx="18208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Equation" r:id="rId20" imgW="939600" imgH="241200" progId="Equation.3">
                  <p:embed/>
                </p:oleObj>
              </mc:Choice>
              <mc:Fallback>
                <p:oleObj name="Equation" r:id="rId20" imgW="93960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11500"/>
                        <a:ext cx="18208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079994"/>
              </p:ext>
            </p:extLst>
          </p:nvPr>
        </p:nvGraphicFramePr>
        <p:xfrm>
          <a:off x="990600" y="3111500"/>
          <a:ext cx="18208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Equation" r:id="rId22" imgW="939600" imgH="241200" progId="Equation.3">
                  <p:embed/>
                </p:oleObj>
              </mc:Choice>
              <mc:Fallback>
                <p:oleObj name="Equation" r:id="rId22" imgW="93960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11500"/>
                        <a:ext cx="18208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14400" y="1295400"/>
            <a:ext cx="2348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Cross Section (m</a:t>
            </a:r>
            <a:r>
              <a:rPr lang="en-US" sz="2200" b="1" baseline="30000" dirty="0" smtClean="0"/>
              <a:t>2</a:t>
            </a:r>
            <a:r>
              <a:rPr lang="en-US" sz="2200" b="1" dirty="0" smtClean="0"/>
              <a:t>)</a:t>
            </a:r>
            <a:endParaRPr lang="en-US" sz="2200" b="1" i="1" baseline="30000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393293"/>
              </p:ext>
            </p:extLst>
          </p:nvPr>
        </p:nvGraphicFramePr>
        <p:xfrm>
          <a:off x="1062037" y="1676400"/>
          <a:ext cx="6143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Equation" r:id="rId24" imgW="317160" imgH="177480" progId="Equation.3">
                  <p:embed/>
                </p:oleObj>
              </mc:Choice>
              <mc:Fallback>
                <p:oleObj name="Equation" r:id="rId24" imgW="317160" imgH="177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7" y="1676400"/>
                        <a:ext cx="6143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191000" y="1295400"/>
            <a:ext cx="2348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Cross Section (m</a:t>
            </a:r>
            <a:r>
              <a:rPr lang="en-US" sz="2200" b="1" baseline="30000" dirty="0" smtClean="0"/>
              <a:t>2</a:t>
            </a:r>
            <a:r>
              <a:rPr lang="en-US" sz="2200" b="1" dirty="0" smtClean="0"/>
              <a:t>)</a:t>
            </a:r>
            <a:endParaRPr lang="en-US" sz="2200" b="1" i="1" baseline="300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737836"/>
              </p:ext>
            </p:extLst>
          </p:nvPr>
        </p:nvGraphicFramePr>
        <p:xfrm>
          <a:off x="4343400" y="1676400"/>
          <a:ext cx="5905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Equation" r:id="rId26" imgW="304560" imgH="177480" progId="Equation.3">
                  <p:embed/>
                </p:oleObj>
              </mc:Choice>
              <mc:Fallback>
                <p:oleObj name="Equation" r:id="rId26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76400"/>
                        <a:ext cx="5905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13358"/>
              </p:ext>
            </p:extLst>
          </p:nvPr>
        </p:nvGraphicFramePr>
        <p:xfrm>
          <a:off x="7205663" y="2971800"/>
          <a:ext cx="11811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Equation" r:id="rId28" imgW="609480" imgH="393480" progId="Equation.3">
                  <p:embed/>
                </p:oleObj>
              </mc:Choice>
              <mc:Fallback>
                <p:oleObj name="Equation" r:id="rId28" imgW="609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63" y="2971800"/>
                        <a:ext cx="11811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375229"/>
              </p:ext>
            </p:extLst>
          </p:nvPr>
        </p:nvGraphicFramePr>
        <p:xfrm>
          <a:off x="6548438" y="3843338"/>
          <a:ext cx="229393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Equation" r:id="rId30" imgW="1180800" imgH="457200" progId="Equation.3">
                  <p:embed/>
                </p:oleObj>
              </mc:Choice>
              <mc:Fallback>
                <p:oleObj name="Equation" r:id="rId30" imgW="11808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438" y="3843338"/>
                        <a:ext cx="2293937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96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Blockage Corrections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10668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Corrections rely on various experimental parameters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24479" r="22812"/>
          <a:stretch/>
        </p:blipFill>
        <p:spPr>
          <a:xfrm>
            <a:off x="457200" y="1752600"/>
            <a:ext cx="5410200" cy="371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5257800"/>
            <a:ext cx="54102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7200" y="3276600"/>
            <a:ext cx="5410200" cy="539084"/>
            <a:chOff x="336309" y="3347116"/>
            <a:chExt cx="3880727" cy="38668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605802"/>
              </p:ext>
            </p:extLst>
          </p:nvPr>
        </p:nvGraphicFramePr>
        <p:xfrm>
          <a:off x="685800" y="396240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7" name="Equation" r:id="rId5" imgW="215640" imgH="215640" progId="Equation.3">
                  <p:embed/>
                </p:oleObj>
              </mc:Choice>
              <mc:Fallback>
                <p:oleObj name="Equation" r:id="rId5" imgW="21564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35936"/>
              </p:ext>
            </p:extLst>
          </p:nvPr>
        </p:nvGraphicFramePr>
        <p:xfrm>
          <a:off x="4254500" y="3962400"/>
          <a:ext cx="39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8" name="Equation" r:id="rId7" imgW="203040" imgH="215640" progId="Equation.3">
                  <p:embed/>
                </p:oleObj>
              </mc:Choice>
              <mc:Fallback>
                <p:oleObj name="Equation" r:id="rId7" imgW="2030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962400"/>
                        <a:ext cx="393700" cy="4191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620571"/>
              </p:ext>
            </p:extLst>
          </p:nvPr>
        </p:nvGraphicFramePr>
        <p:xfrm>
          <a:off x="4483100" y="2590800"/>
          <a:ext cx="39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9" name="Equation" r:id="rId9" imgW="203040" imgH="228600" progId="Equation.3">
                  <p:embed/>
                </p:oleObj>
              </mc:Choice>
              <mc:Fallback>
                <p:oleObj name="Equation" r:id="rId9" imgW="20304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590800"/>
                        <a:ext cx="393700" cy="444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57200" y="4490116"/>
            <a:ext cx="5410200" cy="539084"/>
            <a:chOff x="336309" y="3347116"/>
            <a:chExt cx="3880727" cy="386684"/>
          </a:xfrm>
          <a:scene3d>
            <a:camera prst="orthographicFront">
              <a:rot lat="21599969" lon="10799999" rev="10799999"/>
            </a:camera>
            <a:lightRig rig="threePt" dir="t"/>
          </a:scene3d>
        </p:grpSpPr>
        <p:cxnSp>
          <p:nvCxnSpPr>
            <p:cNvPr id="37" name="Straight Connector 36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726026"/>
              </p:ext>
            </p:extLst>
          </p:nvPr>
        </p:nvGraphicFramePr>
        <p:xfrm>
          <a:off x="5348287" y="3352800"/>
          <a:ext cx="442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0" name="Equation" r:id="rId11" imgW="228600" imgH="228600" progId="Equation.3">
                  <p:embed/>
                </p:oleObj>
              </mc:Choice>
              <mc:Fallback>
                <p:oleObj name="Equation" r:id="rId11" imgW="2286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7" y="3352800"/>
                        <a:ext cx="442913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37138"/>
              </p:ext>
            </p:extLst>
          </p:nvPr>
        </p:nvGraphicFramePr>
        <p:xfrm>
          <a:off x="776288" y="3151188"/>
          <a:ext cx="3952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1" name="Equation" r:id="rId13" imgW="203040" imgH="228600" progId="Equation.3">
                  <p:embed/>
                </p:oleObj>
              </mc:Choice>
              <mc:Fallback>
                <p:oleObj name="Equation" r:id="rId13" imgW="203040" imgH="2286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151188"/>
                        <a:ext cx="395287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519262"/>
              </p:ext>
            </p:extLst>
          </p:nvPr>
        </p:nvGraphicFramePr>
        <p:xfrm>
          <a:off x="3581400" y="3581400"/>
          <a:ext cx="395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2" name="Equation" r:id="rId15" imgW="203040" imgH="215640" progId="Equation.3">
                  <p:embed/>
                </p:oleObj>
              </mc:Choice>
              <mc:Fallback>
                <p:oleObj name="Equation" r:id="rId15" imgW="203040" imgH="2156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395288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609600" y="2953512"/>
            <a:ext cx="0" cy="23042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05200" y="3429000"/>
            <a:ext cx="0" cy="14660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57800" y="3276600"/>
            <a:ext cx="0" cy="175260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1143000" y="4038600"/>
            <a:ext cx="5334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724400" y="4038600"/>
            <a:ext cx="3810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4724400" y="31242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4724400" y="51054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2743200" y="4038600"/>
            <a:ext cx="38100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24200" y="3886200"/>
            <a:ext cx="3048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38690"/>
              </p:ext>
            </p:extLst>
          </p:nvPr>
        </p:nvGraphicFramePr>
        <p:xfrm>
          <a:off x="3505200" y="2667000"/>
          <a:ext cx="419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3" name="Equation" r:id="rId17" imgW="215640" imgH="177480" progId="Equation.3">
                  <p:embed/>
                </p:oleObj>
              </mc:Choice>
              <mc:Fallback>
                <p:oleObj name="Equation" r:id="rId17" imgW="215640" imgH="177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667000"/>
                        <a:ext cx="4191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87342"/>
              </p:ext>
            </p:extLst>
          </p:nvPr>
        </p:nvGraphicFramePr>
        <p:xfrm>
          <a:off x="1905000" y="3886200"/>
          <a:ext cx="369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4" name="Equation" r:id="rId19" imgW="190440" imgH="215640" progId="Equation.3">
                  <p:embed/>
                </p:oleObj>
              </mc:Choice>
              <mc:Fallback>
                <p:oleObj name="Equation" r:id="rId19" imgW="190440" imgH="215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86200"/>
                        <a:ext cx="369887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ight Arrow 66"/>
          <p:cNvSpPr/>
          <p:nvPr/>
        </p:nvSpPr>
        <p:spPr>
          <a:xfrm>
            <a:off x="2362200" y="4038600"/>
            <a:ext cx="381000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084375"/>
              </p:ext>
            </p:extLst>
          </p:nvPr>
        </p:nvGraphicFramePr>
        <p:xfrm>
          <a:off x="6386513" y="2590800"/>
          <a:ext cx="18430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5" name="Equation" r:id="rId21" imgW="1041120" imgH="507960" progId="Equation.3">
                  <p:embed/>
                </p:oleObj>
              </mc:Choice>
              <mc:Fallback>
                <p:oleObj name="Equation" r:id="rId21" imgW="104112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2590800"/>
                        <a:ext cx="18430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13360"/>
              </p:ext>
            </p:extLst>
          </p:nvPr>
        </p:nvGraphicFramePr>
        <p:xfrm>
          <a:off x="6400800" y="4724400"/>
          <a:ext cx="155098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6" name="Equation" r:id="rId23" imgW="876240" imgH="482400" progId="Equation.3">
                  <p:embed/>
                </p:oleObj>
              </mc:Choice>
              <mc:Fallback>
                <p:oleObj name="Equation" r:id="rId23" imgW="8762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724400"/>
                        <a:ext cx="1550988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44827"/>
              </p:ext>
            </p:extLst>
          </p:nvPr>
        </p:nvGraphicFramePr>
        <p:xfrm>
          <a:off x="6400800" y="3657600"/>
          <a:ext cx="16637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7" name="Equation" r:id="rId25" imgW="939600" imgH="520560" progId="Equation.3">
                  <p:embed/>
                </p:oleObj>
              </mc:Choice>
              <mc:Fallback>
                <p:oleObj name="Equation" r:id="rId25" imgW="939600" imgH="520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657600"/>
                        <a:ext cx="16637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932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Blockage Corrections: </a:t>
            </a:r>
            <a:r>
              <a:rPr lang="en-US" sz="3800" b="1" dirty="0" err="1" smtClean="0">
                <a:solidFill>
                  <a:srgbClr val="0070C0"/>
                </a:solidFill>
                <a:latin typeface="Calibri" pitchFamily="34" charset="0"/>
              </a:rPr>
              <a:t>Glauert</a:t>
            </a: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(1933)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169926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Becomes unstable for </a:t>
            </a:r>
            <a:r>
              <a:rPr lang="en-US" sz="2400" b="1" i="1" dirty="0" smtClean="0">
                <a:latin typeface="+mj-lt"/>
              </a:rPr>
              <a:t>C</a:t>
            </a:r>
            <a:r>
              <a:rPr lang="en-US" sz="2400" b="1" i="1" baseline="-25000" dirty="0" smtClean="0">
                <a:latin typeface="+mj-lt"/>
              </a:rPr>
              <a:t>T</a:t>
            </a:r>
            <a:r>
              <a:rPr lang="en-US" sz="2400" b="1" i="1" dirty="0" smtClean="0">
                <a:latin typeface="+mj-lt"/>
              </a:rPr>
              <a:t> ≤ -1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24479" r="22812"/>
          <a:stretch/>
        </p:blipFill>
        <p:spPr>
          <a:xfrm>
            <a:off x="457200" y="1752600"/>
            <a:ext cx="5410200" cy="371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5257800"/>
            <a:ext cx="54102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7200" y="3276600"/>
            <a:ext cx="5410200" cy="539084"/>
            <a:chOff x="336309" y="3347116"/>
            <a:chExt cx="3880727" cy="38668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94119"/>
              </p:ext>
            </p:extLst>
          </p:nvPr>
        </p:nvGraphicFramePr>
        <p:xfrm>
          <a:off x="685800" y="396240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7" name="Equation" r:id="rId5" imgW="215640" imgH="215640" progId="Equation.3">
                  <p:embed/>
                </p:oleObj>
              </mc:Choice>
              <mc:Fallback>
                <p:oleObj name="Equation" r:id="rId5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419100" cy="41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353275"/>
              </p:ext>
            </p:extLst>
          </p:nvPr>
        </p:nvGraphicFramePr>
        <p:xfrm>
          <a:off x="4254500" y="3962400"/>
          <a:ext cx="39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8" name="Equation" r:id="rId7" imgW="203040" imgH="215640" progId="Equation.3">
                  <p:embed/>
                </p:oleObj>
              </mc:Choice>
              <mc:Fallback>
                <p:oleObj name="Equation" r:id="rId7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962400"/>
                        <a:ext cx="393700" cy="4191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206649"/>
              </p:ext>
            </p:extLst>
          </p:nvPr>
        </p:nvGraphicFramePr>
        <p:xfrm>
          <a:off x="4483100" y="2590800"/>
          <a:ext cx="39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9" name="Equation" r:id="rId9" imgW="203040" imgH="228600" progId="Equation.3">
                  <p:embed/>
                </p:oleObj>
              </mc:Choice>
              <mc:Fallback>
                <p:oleObj name="Equation" r:id="rId9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590800"/>
                        <a:ext cx="393700" cy="444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57200" y="4490116"/>
            <a:ext cx="5410200" cy="539084"/>
            <a:chOff x="336309" y="3347116"/>
            <a:chExt cx="3880727" cy="386684"/>
          </a:xfrm>
          <a:scene3d>
            <a:camera prst="orthographicFront">
              <a:rot lat="21599969" lon="10799999" rev="10799999"/>
            </a:camera>
            <a:lightRig rig="threePt" dir="t"/>
          </a:scene3d>
        </p:grpSpPr>
        <p:cxnSp>
          <p:nvCxnSpPr>
            <p:cNvPr id="37" name="Straight Connector 36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447418"/>
              </p:ext>
            </p:extLst>
          </p:nvPr>
        </p:nvGraphicFramePr>
        <p:xfrm>
          <a:off x="5348287" y="3352800"/>
          <a:ext cx="442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0" name="Equation" r:id="rId11" imgW="228600" imgH="228600" progId="Equation.3">
                  <p:embed/>
                </p:oleObj>
              </mc:Choice>
              <mc:Fallback>
                <p:oleObj name="Equation" r:id="rId11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7" y="3352800"/>
                        <a:ext cx="442913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411605"/>
              </p:ext>
            </p:extLst>
          </p:nvPr>
        </p:nvGraphicFramePr>
        <p:xfrm>
          <a:off x="776288" y="3151188"/>
          <a:ext cx="3952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" name="Equation" r:id="rId13" imgW="203040" imgH="228600" progId="Equation.3">
                  <p:embed/>
                </p:oleObj>
              </mc:Choice>
              <mc:Fallback>
                <p:oleObj name="Equation" r:id="rId13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151188"/>
                        <a:ext cx="395287" cy="444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76785"/>
              </p:ext>
            </p:extLst>
          </p:nvPr>
        </p:nvGraphicFramePr>
        <p:xfrm>
          <a:off x="3581400" y="3581400"/>
          <a:ext cx="395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" name="Equation" r:id="rId15" imgW="203040" imgH="215640" progId="Equation.3">
                  <p:embed/>
                </p:oleObj>
              </mc:Choice>
              <mc:Fallback>
                <p:oleObj name="Equation" r:id="rId15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395288" cy="41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609600" y="2953512"/>
            <a:ext cx="0" cy="23042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05200" y="3429000"/>
            <a:ext cx="0" cy="14660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57800" y="3276600"/>
            <a:ext cx="0" cy="175260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1143000" y="4038600"/>
            <a:ext cx="5334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724400" y="4038600"/>
            <a:ext cx="3810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4724400" y="31242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4724400" y="51054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2743200" y="4038600"/>
            <a:ext cx="38100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24200" y="3886200"/>
            <a:ext cx="3048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227527"/>
              </p:ext>
            </p:extLst>
          </p:nvPr>
        </p:nvGraphicFramePr>
        <p:xfrm>
          <a:off x="3505200" y="2667000"/>
          <a:ext cx="419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" name="Equation" r:id="rId17" imgW="215640" imgH="177480" progId="Equation.3">
                  <p:embed/>
                </p:oleObj>
              </mc:Choice>
              <mc:Fallback>
                <p:oleObj name="Equation" r:id="rId17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667000"/>
                        <a:ext cx="4191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918040"/>
              </p:ext>
            </p:extLst>
          </p:nvPr>
        </p:nvGraphicFramePr>
        <p:xfrm>
          <a:off x="1905000" y="3886200"/>
          <a:ext cx="369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4" name="Equation" r:id="rId19" imgW="190440" imgH="215640" progId="Equation.3">
                  <p:embed/>
                </p:oleObj>
              </mc:Choice>
              <mc:Fallback>
                <p:oleObj name="Equation" r:id="rId19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86200"/>
                        <a:ext cx="369887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ight Arrow 66"/>
          <p:cNvSpPr/>
          <p:nvPr/>
        </p:nvSpPr>
        <p:spPr>
          <a:xfrm>
            <a:off x="2362200" y="4038600"/>
            <a:ext cx="381000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96008"/>
              </p:ext>
            </p:extLst>
          </p:nvPr>
        </p:nvGraphicFramePr>
        <p:xfrm>
          <a:off x="6096000" y="3276600"/>
          <a:ext cx="29606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5" name="Equation" r:id="rId21" imgW="1523880" imgH="533160" progId="Equation.3">
                  <p:embed/>
                </p:oleObj>
              </mc:Choice>
              <mc:Fallback>
                <p:oleObj name="Equation" r:id="rId21" imgW="1523880" imgH="5331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276600"/>
                        <a:ext cx="2960687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769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Blockage Corrections: </a:t>
            </a:r>
            <a:r>
              <a:rPr lang="en-US" sz="3800" b="1" dirty="0" err="1" smtClean="0">
                <a:solidFill>
                  <a:srgbClr val="0070C0"/>
                </a:solidFill>
                <a:latin typeface="Calibri" pitchFamily="34" charset="0"/>
              </a:rPr>
              <a:t>Maskell</a:t>
            </a: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(1965)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1676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Relies on knowledge of wake expansion or empirical constant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24479" r="22812"/>
          <a:stretch/>
        </p:blipFill>
        <p:spPr>
          <a:xfrm>
            <a:off x="457200" y="1752600"/>
            <a:ext cx="5410200" cy="371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5257800"/>
            <a:ext cx="54102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7200" y="3276600"/>
            <a:ext cx="5410200" cy="539084"/>
            <a:chOff x="336309" y="3347116"/>
            <a:chExt cx="3880727" cy="38668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492200"/>
              </p:ext>
            </p:extLst>
          </p:nvPr>
        </p:nvGraphicFramePr>
        <p:xfrm>
          <a:off x="685800" y="396240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9" name="Equation" r:id="rId5" imgW="215640" imgH="215640" progId="Equation.3">
                  <p:embed/>
                </p:oleObj>
              </mc:Choice>
              <mc:Fallback>
                <p:oleObj name="Equation" r:id="rId5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419100" cy="41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07856"/>
              </p:ext>
            </p:extLst>
          </p:nvPr>
        </p:nvGraphicFramePr>
        <p:xfrm>
          <a:off x="4254500" y="3962400"/>
          <a:ext cx="39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0" name="Equation" r:id="rId7" imgW="203040" imgH="215640" progId="Equation.3">
                  <p:embed/>
                </p:oleObj>
              </mc:Choice>
              <mc:Fallback>
                <p:oleObj name="Equation" r:id="rId7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962400"/>
                        <a:ext cx="393700" cy="4191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111761"/>
              </p:ext>
            </p:extLst>
          </p:nvPr>
        </p:nvGraphicFramePr>
        <p:xfrm>
          <a:off x="4483100" y="2590800"/>
          <a:ext cx="39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1" name="Equation" r:id="rId9" imgW="203040" imgH="228600" progId="Equation.3">
                  <p:embed/>
                </p:oleObj>
              </mc:Choice>
              <mc:Fallback>
                <p:oleObj name="Equation" r:id="rId9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590800"/>
                        <a:ext cx="393700" cy="444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57200" y="4490116"/>
            <a:ext cx="5410200" cy="539084"/>
            <a:chOff x="336309" y="3347116"/>
            <a:chExt cx="3880727" cy="386684"/>
          </a:xfrm>
          <a:scene3d>
            <a:camera prst="orthographicFront">
              <a:rot lat="21599969" lon="10799999" rev="10799999"/>
            </a:camera>
            <a:lightRig rig="threePt" dir="t"/>
          </a:scene3d>
        </p:grpSpPr>
        <p:cxnSp>
          <p:nvCxnSpPr>
            <p:cNvPr id="37" name="Straight Connector 36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698829"/>
              </p:ext>
            </p:extLst>
          </p:nvPr>
        </p:nvGraphicFramePr>
        <p:xfrm>
          <a:off x="5348287" y="3352800"/>
          <a:ext cx="442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2" name="Equation" r:id="rId11" imgW="228600" imgH="228600" progId="Equation.3">
                  <p:embed/>
                </p:oleObj>
              </mc:Choice>
              <mc:Fallback>
                <p:oleObj name="Equation" r:id="rId11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7" y="3352800"/>
                        <a:ext cx="442913" cy="444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181680"/>
              </p:ext>
            </p:extLst>
          </p:nvPr>
        </p:nvGraphicFramePr>
        <p:xfrm>
          <a:off x="776288" y="3151188"/>
          <a:ext cx="3952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3" name="Equation" r:id="rId13" imgW="203040" imgH="228600" progId="Equation.3">
                  <p:embed/>
                </p:oleObj>
              </mc:Choice>
              <mc:Fallback>
                <p:oleObj name="Equation" r:id="rId13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151188"/>
                        <a:ext cx="395287" cy="444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169418"/>
              </p:ext>
            </p:extLst>
          </p:nvPr>
        </p:nvGraphicFramePr>
        <p:xfrm>
          <a:off x="3581400" y="3581400"/>
          <a:ext cx="395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4" name="Equation" r:id="rId15" imgW="203040" imgH="215640" progId="Equation.3">
                  <p:embed/>
                </p:oleObj>
              </mc:Choice>
              <mc:Fallback>
                <p:oleObj name="Equation" r:id="rId15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395288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609600" y="2953512"/>
            <a:ext cx="0" cy="23042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05200" y="3429000"/>
            <a:ext cx="0" cy="14660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57800" y="3276600"/>
            <a:ext cx="0" cy="175260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1143000" y="4038600"/>
            <a:ext cx="5334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724400" y="4038600"/>
            <a:ext cx="3810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4724400" y="31242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4724400" y="51054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2743200" y="4038600"/>
            <a:ext cx="38100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24200" y="3886200"/>
            <a:ext cx="3048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353829"/>
              </p:ext>
            </p:extLst>
          </p:nvPr>
        </p:nvGraphicFramePr>
        <p:xfrm>
          <a:off x="3505200" y="2667000"/>
          <a:ext cx="419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5" name="Equation" r:id="rId17" imgW="215640" imgH="177480" progId="Equation.3">
                  <p:embed/>
                </p:oleObj>
              </mc:Choice>
              <mc:Fallback>
                <p:oleObj name="Equation" r:id="rId17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667000"/>
                        <a:ext cx="4191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236348"/>
              </p:ext>
            </p:extLst>
          </p:nvPr>
        </p:nvGraphicFramePr>
        <p:xfrm>
          <a:off x="1905000" y="3886200"/>
          <a:ext cx="369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6" name="Equation" r:id="rId19" imgW="190440" imgH="215640" progId="Equation.3">
                  <p:embed/>
                </p:oleObj>
              </mc:Choice>
              <mc:Fallback>
                <p:oleObj name="Equation" r:id="rId19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86200"/>
                        <a:ext cx="369887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ight Arrow 66"/>
          <p:cNvSpPr/>
          <p:nvPr/>
        </p:nvSpPr>
        <p:spPr>
          <a:xfrm>
            <a:off x="2362200" y="4038600"/>
            <a:ext cx="381000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34869"/>
              </p:ext>
            </p:extLst>
          </p:nvPr>
        </p:nvGraphicFramePr>
        <p:xfrm>
          <a:off x="6465888" y="3268663"/>
          <a:ext cx="222091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7" name="Equation" r:id="rId21" imgW="1143000" imgH="863280" progId="Equation.3">
                  <p:embed/>
                </p:oleObj>
              </mc:Choice>
              <mc:Fallback>
                <p:oleObj name="Equation" r:id="rId21" imgW="1143000" imgH="863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268663"/>
                        <a:ext cx="2220912" cy="168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823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Blockage Corrections: Pope &amp; Harper (1966)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24479" r="22812"/>
          <a:stretch/>
        </p:blipFill>
        <p:spPr>
          <a:xfrm>
            <a:off x="457200" y="1752600"/>
            <a:ext cx="5410200" cy="371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5257800"/>
            <a:ext cx="54102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7200" y="3276600"/>
            <a:ext cx="5410200" cy="539084"/>
            <a:chOff x="336309" y="3347116"/>
            <a:chExt cx="3880727" cy="38668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57944"/>
              </p:ext>
            </p:extLst>
          </p:nvPr>
        </p:nvGraphicFramePr>
        <p:xfrm>
          <a:off x="685800" y="396240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6" name="Equation" r:id="rId5" imgW="215640" imgH="215640" progId="Equation.3">
                  <p:embed/>
                </p:oleObj>
              </mc:Choice>
              <mc:Fallback>
                <p:oleObj name="Equation" r:id="rId5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419100" cy="41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115784"/>
              </p:ext>
            </p:extLst>
          </p:nvPr>
        </p:nvGraphicFramePr>
        <p:xfrm>
          <a:off x="4254500" y="3962400"/>
          <a:ext cx="39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7" name="Equation" r:id="rId7" imgW="203040" imgH="215640" progId="Equation.3">
                  <p:embed/>
                </p:oleObj>
              </mc:Choice>
              <mc:Fallback>
                <p:oleObj name="Equation" r:id="rId7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962400"/>
                        <a:ext cx="393700" cy="4191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731132"/>
              </p:ext>
            </p:extLst>
          </p:nvPr>
        </p:nvGraphicFramePr>
        <p:xfrm>
          <a:off x="4483100" y="2590800"/>
          <a:ext cx="39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8" name="Equation" r:id="rId9" imgW="203040" imgH="228600" progId="Equation.3">
                  <p:embed/>
                </p:oleObj>
              </mc:Choice>
              <mc:Fallback>
                <p:oleObj name="Equation" r:id="rId9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590800"/>
                        <a:ext cx="393700" cy="444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57200" y="4490116"/>
            <a:ext cx="5410200" cy="539084"/>
            <a:chOff x="336309" y="3347116"/>
            <a:chExt cx="3880727" cy="386684"/>
          </a:xfrm>
          <a:scene3d>
            <a:camera prst="orthographicFront">
              <a:rot lat="21599969" lon="10799999" rev="10799999"/>
            </a:camera>
            <a:lightRig rig="threePt" dir="t"/>
          </a:scene3d>
        </p:grpSpPr>
        <p:cxnSp>
          <p:nvCxnSpPr>
            <p:cNvPr id="37" name="Straight Connector 36"/>
            <p:cNvCxnSpPr/>
            <p:nvPr/>
          </p:nvCxnSpPr>
          <p:spPr>
            <a:xfrm>
              <a:off x="336309" y="3729723"/>
              <a:ext cx="1035292" cy="4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1371600" y="3347116"/>
              <a:ext cx="933450" cy="386684"/>
            </a:xfrm>
            <a:custGeom>
              <a:avLst/>
              <a:gdLst>
                <a:gd name="connsiteX0" fmla="*/ 0 w 933450"/>
                <a:gd name="connsiteY0" fmla="*/ 386684 h 386684"/>
                <a:gd name="connsiteX1" fmla="*/ 228600 w 933450"/>
                <a:gd name="connsiteY1" fmla="*/ 329534 h 386684"/>
                <a:gd name="connsiteX2" fmla="*/ 561975 w 933450"/>
                <a:gd name="connsiteY2" fmla="*/ 43784 h 386684"/>
                <a:gd name="connsiteX3" fmla="*/ 933450 w 933450"/>
                <a:gd name="connsiteY3" fmla="*/ 5684 h 38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386684">
                  <a:moveTo>
                    <a:pt x="0" y="386684"/>
                  </a:moveTo>
                  <a:cubicBezTo>
                    <a:pt x="67469" y="386684"/>
                    <a:pt x="134938" y="386684"/>
                    <a:pt x="228600" y="329534"/>
                  </a:cubicBezTo>
                  <a:cubicBezTo>
                    <a:pt x="322263" y="272384"/>
                    <a:pt x="444500" y="97759"/>
                    <a:pt x="561975" y="43784"/>
                  </a:cubicBezTo>
                  <a:cubicBezTo>
                    <a:pt x="679450" y="-10191"/>
                    <a:pt x="806450" y="-2254"/>
                    <a:pt x="933450" y="5684"/>
                  </a:cubicBezTo>
                </a:path>
              </a:pathLst>
            </a:cu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286000" y="3347116"/>
              <a:ext cx="1931036" cy="568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421156"/>
              </p:ext>
            </p:extLst>
          </p:nvPr>
        </p:nvGraphicFramePr>
        <p:xfrm>
          <a:off x="5348287" y="3352800"/>
          <a:ext cx="442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9" name="Equation" r:id="rId11" imgW="228600" imgH="228600" progId="Equation.3">
                  <p:embed/>
                </p:oleObj>
              </mc:Choice>
              <mc:Fallback>
                <p:oleObj name="Equation" r:id="rId11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7" y="3352800"/>
                        <a:ext cx="442913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88594"/>
              </p:ext>
            </p:extLst>
          </p:nvPr>
        </p:nvGraphicFramePr>
        <p:xfrm>
          <a:off x="776288" y="3151188"/>
          <a:ext cx="3952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0" name="Equation" r:id="rId13" imgW="203040" imgH="228600" progId="Equation.3">
                  <p:embed/>
                </p:oleObj>
              </mc:Choice>
              <mc:Fallback>
                <p:oleObj name="Equation" r:id="rId13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151188"/>
                        <a:ext cx="395287" cy="444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554436"/>
              </p:ext>
            </p:extLst>
          </p:nvPr>
        </p:nvGraphicFramePr>
        <p:xfrm>
          <a:off x="3581400" y="3581400"/>
          <a:ext cx="395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1" name="Equation" r:id="rId15" imgW="203040" imgH="215640" progId="Equation.3">
                  <p:embed/>
                </p:oleObj>
              </mc:Choice>
              <mc:Fallback>
                <p:oleObj name="Equation" r:id="rId15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395288" cy="41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609600" y="2953512"/>
            <a:ext cx="0" cy="23042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05200" y="3429000"/>
            <a:ext cx="0" cy="146608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57800" y="3276600"/>
            <a:ext cx="0" cy="175260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1143000" y="4038600"/>
            <a:ext cx="5334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724400" y="4038600"/>
            <a:ext cx="381000" cy="2286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4724400" y="31242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4724400" y="5105400"/>
            <a:ext cx="381000" cy="76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2743200" y="4038600"/>
            <a:ext cx="38100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24200" y="3886200"/>
            <a:ext cx="3048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517759"/>
              </p:ext>
            </p:extLst>
          </p:nvPr>
        </p:nvGraphicFramePr>
        <p:xfrm>
          <a:off x="3505200" y="2667000"/>
          <a:ext cx="419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2" name="Equation" r:id="rId17" imgW="215640" imgH="177480" progId="Equation.3">
                  <p:embed/>
                </p:oleObj>
              </mc:Choice>
              <mc:Fallback>
                <p:oleObj name="Equation" r:id="rId17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667000"/>
                        <a:ext cx="4191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850650"/>
              </p:ext>
            </p:extLst>
          </p:nvPr>
        </p:nvGraphicFramePr>
        <p:xfrm>
          <a:off x="1905000" y="3886200"/>
          <a:ext cx="369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3" name="Equation" r:id="rId19" imgW="190440" imgH="215640" progId="Equation.3">
                  <p:embed/>
                </p:oleObj>
              </mc:Choice>
              <mc:Fallback>
                <p:oleObj name="Equation" r:id="rId19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86200"/>
                        <a:ext cx="369887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ight Arrow 66"/>
          <p:cNvSpPr/>
          <p:nvPr/>
        </p:nvSpPr>
        <p:spPr>
          <a:xfrm>
            <a:off x="2362200" y="4038600"/>
            <a:ext cx="381000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872439"/>
              </p:ext>
            </p:extLst>
          </p:nvPr>
        </p:nvGraphicFramePr>
        <p:xfrm>
          <a:off x="6629400" y="3048000"/>
          <a:ext cx="17732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4" name="Equation" r:id="rId21" imgW="914400" imgH="431640" progId="Equation.3">
                  <p:embed/>
                </p:oleObj>
              </mc:Choice>
              <mc:Fallback>
                <p:oleObj name="Equation" r:id="rId21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048000"/>
                        <a:ext cx="17732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48400" y="1981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“… for some unusual shape that needs to be tested in a tunnel, the authors suggest”</a:t>
            </a:r>
            <a:endParaRPr lang="en-US" sz="1600" b="1" i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141794"/>
              </p:ext>
            </p:extLst>
          </p:nvPr>
        </p:nvGraphicFramePr>
        <p:xfrm>
          <a:off x="6629400" y="4267200"/>
          <a:ext cx="19192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5" name="Equation" r:id="rId23" imgW="990360" imgH="228600" progId="Equation.3">
                  <p:embed/>
                </p:oleObj>
              </mc:Choice>
              <mc:Fallback>
                <p:oleObj name="Equation" r:id="rId23" imgW="9903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267200"/>
                        <a:ext cx="19192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004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23764</TotalTime>
  <Words>809</Words>
  <Application>Microsoft Office PowerPoint</Application>
  <PresentationFormat>On-screen Show (4:3)</PresentationFormat>
  <Paragraphs>151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Breeze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smi_user</dc:creator>
  <cp:lastModifiedBy>Rob</cp:lastModifiedBy>
  <cp:revision>500</cp:revision>
  <dcterms:created xsi:type="dcterms:W3CDTF">2011-04-25T04:18:32Z</dcterms:created>
  <dcterms:modified xsi:type="dcterms:W3CDTF">2013-12-01T23:36:46Z</dcterms:modified>
</cp:coreProperties>
</file>