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vml" ContentType="application/vnd.openxmlformats-officedocument.vmlDrawing"/>
  <Default Extension="docx" ContentType="application/vnd.openxmlformats-officedocument.wordprocessingml.document"/>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Override1.xml" ContentType="application/vnd.openxmlformats-officedocument.themeOverride+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embeddings/oleObject1.bin" ContentType="application/vnd.openxmlformats-officedocument.oleObject"/>
  <Override PartName="/ppt/embeddings/oleObject2.bin" ContentType="application/vnd.openxmlformats-officedocument.oleObject"/>
  <Override PartName="/ppt/embeddings/oleObject3.bin" ContentType="application/vnd.openxmlformats-officedocument.oleObject"/>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embeddings/oleObject4.bin" ContentType="application/vnd.openxmlformats-officedocument.oleObject"/>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embeddings/oleObject5.bin" ContentType="application/vnd.openxmlformats-officedocument.oleObject"/>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embeddings/oleObject6.bin" ContentType="application/vnd.openxmlformats-officedocument.oleObject"/>
  <Override PartName="/ppt/embeddings/oleObject7.bin" ContentType="application/vnd.openxmlformats-officedocument.oleObject"/>
  <Override PartName="/ppt/embeddings/oleObject8.bin" ContentType="application/vnd.openxmlformats-officedocument.oleObject"/>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embeddings/oleObject9.bin" ContentType="application/vnd.openxmlformats-officedocument.oleObject"/>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48"/>
  </p:notesMasterIdLst>
  <p:handoutMasterIdLst>
    <p:handoutMasterId r:id="rId49"/>
  </p:handoutMasterIdLst>
  <p:sldIdLst>
    <p:sldId id="256" r:id="rId2"/>
    <p:sldId id="315" r:id="rId3"/>
    <p:sldId id="278" r:id="rId4"/>
    <p:sldId id="316" r:id="rId5"/>
    <p:sldId id="279" r:id="rId6"/>
    <p:sldId id="280" r:id="rId7"/>
    <p:sldId id="281" r:id="rId8"/>
    <p:sldId id="258" r:id="rId9"/>
    <p:sldId id="311" r:id="rId10"/>
    <p:sldId id="260" r:id="rId11"/>
    <p:sldId id="273" r:id="rId12"/>
    <p:sldId id="282" r:id="rId13"/>
    <p:sldId id="285" r:id="rId14"/>
    <p:sldId id="283" r:id="rId15"/>
    <p:sldId id="324" r:id="rId16"/>
    <p:sldId id="313" r:id="rId17"/>
    <p:sldId id="266" r:id="rId18"/>
    <p:sldId id="267" r:id="rId19"/>
    <p:sldId id="272" r:id="rId20"/>
    <p:sldId id="286" r:id="rId21"/>
    <p:sldId id="287" r:id="rId22"/>
    <p:sldId id="265" r:id="rId23"/>
    <p:sldId id="288" r:id="rId24"/>
    <p:sldId id="262" r:id="rId25"/>
    <p:sldId id="290" r:id="rId26"/>
    <p:sldId id="292" r:id="rId27"/>
    <p:sldId id="268" r:id="rId28"/>
    <p:sldId id="275" r:id="rId29"/>
    <p:sldId id="276" r:id="rId30"/>
    <p:sldId id="274" r:id="rId31"/>
    <p:sldId id="294" r:id="rId32"/>
    <p:sldId id="296" r:id="rId33"/>
    <p:sldId id="295" r:id="rId34"/>
    <p:sldId id="297" r:id="rId35"/>
    <p:sldId id="298" r:id="rId36"/>
    <p:sldId id="307" r:id="rId37"/>
    <p:sldId id="308" r:id="rId38"/>
    <p:sldId id="309" r:id="rId39"/>
    <p:sldId id="301" r:id="rId40"/>
    <p:sldId id="302" r:id="rId41"/>
    <p:sldId id="321" r:id="rId42"/>
    <p:sldId id="312" r:id="rId43"/>
    <p:sldId id="318" r:id="rId44"/>
    <p:sldId id="304" r:id="rId45"/>
    <p:sldId id="314" r:id="rId46"/>
    <p:sldId id="271" r:id="rId47"/>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Arial" charset="0"/>
      </a:defRPr>
    </a:lvl1pPr>
    <a:lvl2pPr marL="457200" algn="l" defTabSz="457200" rtl="0" fontAlgn="base">
      <a:spcBef>
        <a:spcPct val="0"/>
      </a:spcBef>
      <a:spcAft>
        <a:spcPct val="0"/>
      </a:spcAft>
      <a:defRPr kern="1200">
        <a:solidFill>
          <a:schemeClr val="tx1"/>
        </a:solidFill>
        <a:latin typeface="Arial" charset="0"/>
        <a:ea typeface="+mn-ea"/>
        <a:cs typeface="Arial" charset="0"/>
      </a:defRPr>
    </a:lvl2pPr>
    <a:lvl3pPr marL="914400" algn="l" defTabSz="457200" rtl="0" fontAlgn="base">
      <a:spcBef>
        <a:spcPct val="0"/>
      </a:spcBef>
      <a:spcAft>
        <a:spcPct val="0"/>
      </a:spcAft>
      <a:defRPr kern="1200">
        <a:solidFill>
          <a:schemeClr val="tx1"/>
        </a:solidFill>
        <a:latin typeface="Arial" charset="0"/>
        <a:ea typeface="+mn-ea"/>
        <a:cs typeface="Arial" charset="0"/>
      </a:defRPr>
    </a:lvl3pPr>
    <a:lvl4pPr marL="1371600" algn="l" defTabSz="457200" rtl="0" fontAlgn="base">
      <a:spcBef>
        <a:spcPct val="0"/>
      </a:spcBef>
      <a:spcAft>
        <a:spcPct val="0"/>
      </a:spcAft>
      <a:defRPr kern="1200">
        <a:solidFill>
          <a:schemeClr val="tx1"/>
        </a:solidFill>
        <a:latin typeface="Arial" charset="0"/>
        <a:ea typeface="+mn-ea"/>
        <a:cs typeface="Arial" charset="0"/>
      </a:defRPr>
    </a:lvl4pPr>
    <a:lvl5pPr marL="1828800" algn="l" defTabSz="457200"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clrMru>
    <a:srgbClr val="F5BCED"/>
    <a:srgbClr val="DEFC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4" autoAdjust="0"/>
    <p:restoredTop sz="89608" autoAdjust="0"/>
  </p:normalViewPr>
  <p:slideViewPr>
    <p:cSldViewPr snapToGrid="0" snapToObjects="1">
      <p:cViewPr>
        <p:scale>
          <a:sx n="100" d="100"/>
          <a:sy n="100" d="100"/>
        </p:scale>
        <p:origin x="-88" y="-80"/>
      </p:cViewPr>
      <p:guideLst>
        <p:guide orient="horz" pos="2160"/>
        <p:guide pos="2880"/>
      </p:guideLst>
    </p:cSldViewPr>
  </p:slideViewPr>
  <p:outlineViewPr>
    <p:cViewPr>
      <p:scale>
        <a:sx n="33" d="100"/>
        <a:sy n="33" d="100"/>
      </p:scale>
      <p:origin x="0" y="4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printerSettings" Target="printerSettings/printerSettings1.bin"/><Relationship Id="rId51" Type="http://schemas.openxmlformats.org/officeDocument/2006/relationships/presProps" Target="presProps.xml"/><Relationship Id="rId52" Type="http://schemas.openxmlformats.org/officeDocument/2006/relationships/viewProps" Target="viewProps.xml"/><Relationship Id="rId53" Type="http://schemas.openxmlformats.org/officeDocument/2006/relationships/theme" Target="theme/theme1.xml"/><Relationship Id="rId54" Type="http://schemas.openxmlformats.org/officeDocument/2006/relationships/tableStyles" Target="tableStyle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notesMaster" Target="notesMasters/notesMaster1.xml"/><Relationship Id="rId4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 Id="rId2" Type="http://schemas.openxmlformats.org/officeDocument/2006/relationships/image" Target="../media/image24.emf"/><Relationship Id="rId3" Type="http://schemas.openxmlformats.org/officeDocument/2006/relationships/image" Target="../media/image25.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8.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7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78.emf"/><Relationship Id="rId2" Type="http://schemas.openxmlformats.org/officeDocument/2006/relationships/image" Target="../media/image79.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8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A6D9D8B4-E7F4-C244-AE24-5CDBC2F2F60A}" type="datetime1">
              <a:rPr lang="en-US" smtClean="0"/>
              <a:t>5/26/14</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6C2E3E62-305A-514E-A762-ED6BE8CBC833}" type="slidenum">
              <a:rPr lang="en-US" smtClean="0"/>
              <a:t>‹#›</a:t>
            </a:fld>
            <a:endParaRPr lang="en-US"/>
          </a:p>
        </p:txBody>
      </p:sp>
    </p:spTree>
    <p:extLst>
      <p:ext uri="{BB962C8B-B14F-4D97-AF65-F5344CB8AC3E}">
        <p14:creationId xmlns:p14="http://schemas.microsoft.com/office/powerpoint/2010/main" val="138622658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CB172DBF-2D4E-324C-A004-520232577448}" type="datetime1">
              <a:rPr lang="en-US" smtClean="0"/>
              <a:t>5/26/14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cs typeface="+mn-cs"/>
              </a:defRPr>
            </a:lvl1pPr>
          </a:lstStyle>
          <a:p>
            <a:pPr>
              <a:defRPr/>
            </a:pPr>
            <a:fld id="{9C198A87-F030-47F0-BEE1-3CE354E18D1B}" type="slidenum">
              <a:rPr lang="en-US"/>
              <a:pPr>
                <a:defRPr/>
              </a:pPr>
              <a:t>‹#›</a:t>
            </a:fld>
            <a:endParaRPr lang="en-US"/>
          </a:p>
        </p:txBody>
      </p:sp>
    </p:spTree>
    <p:extLst>
      <p:ext uri="{BB962C8B-B14F-4D97-AF65-F5344CB8AC3E}">
        <p14:creationId xmlns:p14="http://schemas.microsoft.com/office/powerpoint/2010/main" val="1421925524"/>
      </p:ext>
    </p:extLst>
  </p:cSld>
  <p:clrMap bg1="lt1" tx1="dk1" bg2="lt2" tx2="dk2" accent1="accent1" accent2="accent2" accent3="accent3" accent4="accent4" accent5="accent5" accent6="accent6" hlink="hlink" folHlink="folHlink"/>
  <p:hf hdr="0" ftr="0" dt="0"/>
  <p:notesStyle>
    <a:lvl1pPr algn="l" defTabSz="457200" rtl="0" eaLnBrk="0" fontAlgn="base" hangingPunct="0">
      <a:spcBef>
        <a:spcPct val="30000"/>
      </a:spcBef>
      <a:spcAft>
        <a:spcPct val="0"/>
      </a:spcAft>
      <a:defRPr sz="1200" kern="1200">
        <a:solidFill>
          <a:schemeClr val="tx1"/>
        </a:solidFill>
        <a:latin typeface="+mn-lt"/>
        <a:ea typeface="+mn-ea"/>
        <a:cs typeface="+mn-cs"/>
      </a:defRPr>
    </a:lvl1pPr>
    <a:lvl2pPr marL="457200" algn="l" defTabSz="457200" rtl="0" eaLnBrk="0" fontAlgn="base" hangingPunct="0">
      <a:spcBef>
        <a:spcPct val="30000"/>
      </a:spcBef>
      <a:spcAft>
        <a:spcPct val="0"/>
      </a:spcAft>
      <a:defRPr sz="1200" kern="1200">
        <a:solidFill>
          <a:schemeClr val="tx1"/>
        </a:solidFill>
        <a:latin typeface="+mn-lt"/>
        <a:ea typeface="+mn-ea"/>
        <a:cs typeface="+mn-cs"/>
      </a:defRPr>
    </a:lvl2pPr>
    <a:lvl3pPr marL="914400" algn="l" defTabSz="457200" rtl="0" eaLnBrk="0" fontAlgn="base" hangingPunct="0">
      <a:spcBef>
        <a:spcPct val="30000"/>
      </a:spcBef>
      <a:spcAft>
        <a:spcPct val="0"/>
      </a:spcAft>
      <a:defRPr sz="1200" kern="1200">
        <a:solidFill>
          <a:schemeClr val="tx1"/>
        </a:solidFill>
        <a:latin typeface="+mn-lt"/>
        <a:ea typeface="+mn-ea"/>
        <a:cs typeface="+mn-cs"/>
      </a:defRPr>
    </a:lvl3pPr>
    <a:lvl4pPr marL="1371600" algn="l" defTabSz="457200" rtl="0" eaLnBrk="0" fontAlgn="base" hangingPunct="0">
      <a:spcBef>
        <a:spcPct val="30000"/>
      </a:spcBef>
      <a:spcAft>
        <a:spcPct val="0"/>
      </a:spcAft>
      <a:defRPr sz="1200" kern="1200">
        <a:solidFill>
          <a:schemeClr val="tx1"/>
        </a:solidFill>
        <a:latin typeface="+mn-lt"/>
        <a:ea typeface="+mn-ea"/>
        <a:cs typeface="+mn-cs"/>
      </a:defRPr>
    </a:lvl4pPr>
    <a:lvl5pPr marL="1828800" algn="l" defTabSz="457200" rtl="0" eaLnBrk="0" fontAlgn="base" hangingPunct="0">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en.wikipedia.org/wiki/List_of_United_States_federal_agencies" TargetMode="External"/><Relationship Id="rId4" Type="http://schemas.openxmlformats.org/officeDocument/2006/relationships/hyperlink" Target="http://en.wikipedia.org/wiki/U.S._Department_of_the_Interior" TargetMode="External"/><Relationship Id="rId5" Type="http://schemas.openxmlformats.org/officeDocument/2006/relationships/hyperlink" Target="http://en.wikipedia.org/wiki/United_States" TargetMode="External"/><Relationship Id="rId6" Type="http://schemas.openxmlformats.org/officeDocument/2006/relationships/hyperlink" Target="http://en.wikipedia.org/wiki/Irrigation" TargetMode="External"/><Relationship Id="rId7" Type="http://schemas.openxmlformats.org/officeDocument/2006/relationships/hyperlink" Target="http://en.wikipedia.org/wiki/Water_supply" TargetMode="External"/><Relationship Id="rId8" Type="http://schemas.openxmlformats.org/officeDocument/2006/relationships/hyperlink" Target="http://en.wikipedia.org/wiki/Hydroelectric" TargetMode="External"/><Relationship Id="rId9" Type="http://schemas.openxmlformats.org/officeDocument/2006/relationships/hyperlink" Target="http://en.wikipedia.org/wiki/Power_generation" TargetMode="External"/><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energy-alaska.wikidot.com/hydro"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 Meeting Notes (12/9/13 17:08) -----</a:t>
            </a:r>
          </a:p>
          <a:p>
            <a:r>
              <a:rPr lang="en-US"/>
              <a:t>What do I want to tell in each slide!</a:t>
            </a:r>
          </a:p>
          <a:p>
            <a:r>
              <a:rPr lang="en-US"/>
              <a:t>make a conclusion for each slide!</a:t>
            </a:r>
          </a:p>
          <a:p>
            <a:endParaRPr lang="en-US"/>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a:t>
            </a:fld>
            <a:endParaRPr lang="en-US"/>
          </a:p>
        </p:txBody>
      </p:sp>
    </p:spTree>
    <p:extLst>
      <p:ext uri="{BB962C8B-B14F-4D97-AF65-F5344CB8AC3E}">
        <p14:creationId xmlns:p14="http://schemas.microsoft.com/office/powerpoint/2010/main" val="3185826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TRANSITION!!!</a:t>
            </a:r>
            <a:r>
              <a:rPr lang="en-US" sz="1200" kern="1200" baseline="0" dirty="0" smtClean="0">
                <a:solidFill>
                  <a:schemeClr val="tx1"/>
                </a:solidFill>
                <a:effectLst/>
                <a:latin typeface="+mn-lt"/>
                <a:ea typeface="+mn-ea"/>
                <a:cs typeface="+mn-cs"/>
              </a:rPr>
              <a:t> </a:t>
            </a:r>
            <a:endParaRPr lang="en-US" sz="12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Wind turbines</a:t>
            </a:r>
          </a:p>
          <a:p>
            <a:r>
              <a:rPr lang="en-US" sz="1200" kern="1200" dirty="0" smtClean="0">
                <a:solidFill>
                  <a:schemeClr val="tx1"/>
                </a:solidFill>
                <a:effectLst/>
                <a:latin typeface="+mn-lt"/>
                <a:ea typeface="+mn-ea"/>
                <a:cs typeface="+mn-cs"/>
              </a:rPr>
              <a:t>an infinite volume of air, where the streamtube is allowed to fully expand, to analyze and design wind turbines</a:t>
            </a:r>
            <a:r>
              <a:rPr lang="en-US" dirty="0" smtClean="0">
                <a:effectLst/>
              </a:rPr>
              <a:t> </a:t>
            </a:r>
          </a:p>
          <a:p>
            <a:r>
              <a:rPr lang="en-US" dirty="0" smtClean="0">
                <a:effectLst/>
              </a:rPr>
              <a:t>Control volume analysis</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actuator disc approximates a real turbine by uniformly distributing the forces acting on the individual blades over the rotor swept area (</a:t>
            </a:r>
            <a:r>
              <a:rPr lang="en-US" sz="1200" i="1" kern="1200" dirty="0" smtClean="0">
                <a:solidFill>
                  <a:schemeClr val="tx1"/>
                </a:solidFill>
                <a:effectLst/>
                <a:latin typeface="+mn-lt"/>
                <a:ea typeface="+mn-ea"/>
                <a:cs typeface="+mn-cs"/>
              </a:rPr>
              <a:t>A2</a:t>
            </a:r>
            <a:r>
              <a:rPr lang="en-US" sz="1200" kern="1200" dirty="0" smtClean="0">
                <a:solidFill>
                  <a:schemeClr val="tx1"/>
                </a:solidFill>
                <a:effectLst/>
                <a:latin typeface="+mn-lt"/>
                <a:ea typeface="+mn-ea"/>
                <a:cs typeface="+mn-cs"/>
              </a:rPr>
              <a:t>) </a:t>
            </a:r>
            <a:endParaRPr lang="en-US" dirty="0" smtClean="0"/>
          </a:p>
          <a:p>
            <a:endParaRPr lang="en-US" dirty="0" smtClean="0">
              <a:effectLs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when the free-stream mixes with the wake, significant energy is lost to turbulence. </a:t>
            </a:r>
            <a:endParaRPr lang="en-US" dirty="0" smtClean="0"/>
          </a:p>
          <a:p>
            <a:endParaRPr lang="en-US" baseline="0" dirty="0" smtClean="0"/>
          </a:p>
          <a:p>
            <a:r>
              <a:rPr lang="en-US" baseline="0" dirty="0" smtClean="0"/>
              <a:t>Dissipation coefficient--</a:t>
            </a:r>
            <a:r>
              <a:rPr lang="en-US" baseline="0" dirty="0" smtClean="0">
                <a:sym typeface="Wingdings"/>
              </a:rPr>
              <a:t> total power dissipated due to extracted power by turbine and mixing of of wake by the flow passing around the turbine (bypass flow)</a:t>
            </a:r>
          </a:p>
          <a:p>
            <a:endParaRPr lang="en-US" baseline="0" dirty="0" smtClean="0"/>
          </a:p>
          <a:p>
            <a:r>
              <a:rPr lang="en-US" dirty="0" smtClean="0">
                <a:effectLst/>
              </a:rPr>
              <a:t>As flow reaches the turbine in slows down, and expands</a:t>
            </a:r>
            <a:r>
              <a:rPr lang="en-US" baseline="0" dirty="0" smtClean="0">
                <a:effectLst/>
              </a:rPr>
              <a:t> in terms o</a:t>
            </a:r>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12</a:t>
            </a:fld>
            <a:endParaRPr lang="en-US"/>
          </a:p>
        </p:txBody>
      </p:sp>
    </p:spTree>
    <p:extLst>
      <p:ext uri="{BB962C8B-B14F-4D97-AF65-F5344CB8AC3E}">
        <p14:creationId xmlns:p14="http://schemas.microsoft.com/office/powerpoint/2010/main" val="185808544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Increase velocity at 4</a:t>
            </a: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Mixing</a:t>
            </a:r>
            <a:r>
              <a:rPr lang="en-US" baseline="0" dirty="0" smtClean="0"/>
              <a:t> between slow moving water and fast water </a:t>
            </a:r>
          </a:p>
          <a:p>
            <a:endParaRPr lang="en-US" baseline="0"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as the swept area increases, the confinement of the free surface and channel walls becomes dynamically significant and the velocity adjacent to the streamtube increases. Therefore, the shear between the wake and adjacent free-stream may be </a:t>
            </a:r>
            <a:r>
              <a:rPr lang="en-US" sz="1200" kern="1200" dirty="0" err="1" smtClean="0">
                <a:solidFill>
                  <a:schemeClr val="tx1"/>
                </a:solidFill>
                <a:effectLst/>
                <a:latin typeface="+mn-lt"/>
                <a:ea typeface="+mn-ea"/>
                <a:cs typeface="+mn-cs"/>
              </a:rPr>
              <a:t>highe</a:t>
            </a:r>
            <a:r>
              <a:rPr lang="en-US" sz="1200" kern="1200" dirty="0" smtClean="0">
                <a:solidFill>
                  <a:schemeClr val="tx1"/>
                </a:solidFill>
                <a:effectLst/>
                <a:latin typeface="+mn-lt"/>
                <a:ea typeface="+mn-ea"/>
                <a:cs typeface="+mn-cs"/>
              </a:rPr>
              <a:t> </a:t>
            </a:r>
            <a:endParaRPr lang="en-US" dirty="0" smtClean="0"/>
          </a:p>
          <a:p>
            <a:endParaRPr lang="en-US" dirty="0"/>
          </a:p>
          <a:p>
            <a:r>
              <a:rPr lang="en-US" dirty="0"/>
              <a:t>----- Meeting Notes (12/9/13 17:43) -----</a:t>
            </a:r>
          </a:p>
          <a:p>
            <a:r>
              <a:rPr lang="en-US" dirty="0"/>
              <a:t>make a transition---&gt; in Channels flow is constrained that brings up </a:t>
            </a:r>
          </a:p>
          <a:p>
            <a:endParaRPr lang="en-US" dirty="0"/>
          </a:p>
          <a:p>
            <a:r>
              <a:rPr lang="en-US" dirty="0"/>
              <a:t>Linear momentum theory with blockage effects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13</a:t>
            </a:fld>
            <a:endParaRPr lang="en-US"/>
          </a:p>
        </p:txBody>
      </p:sp>
    </p:spTree>
    <p:extLst>
      <p:ext uri="{BB962C8B-B14F-4D97-AF65-F5344CB8AC3E}">
        <p14:creationId xmlns:p14="http://schemas.microsoft.com/office/powerpoint/2010/main" val="18580854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Control Volume analysis</a:t>
            </a:r>
          </a:p>
          <a:p>
            <a:pPr lvl="0"/>
            <a:endParaRPr lang="en-US" sz="1200" kern="1200" dirty="0" smtClean="0">
              <a:solidFill>
                <a:schemeClr val="tx1"/>
              </a:solidFill>
              <a:effectLst/>
              <a:latin typeface="+mn-lt"/>
              <a:ea typeface="+mn-ea"/>
              <a:cs typeface="+mn-cs"/>
            </a:endParaRPr>
          </a:p>
          <a:p>
            <a:endParaRPr lang="en-US" dirty="0" smtClean="0">
              <a:effectLst/>
            </a:endParaRPr>
          </a:p>
          <a:p>
            <a:r>
              <a:rPr lang="en-US" dirty="0" smtClean="0"/>
              <a:t>Efficiency</a:t>
            </a:r>
            <a:r>
              <a:rPr lang="en-US" baseline="0" dirty="0" smtClean="0"/>
              <a:t> can go higher than </a:t>
            </a:r>
            <a:r>
              <a:rPr lang="en-US" baseline="0" dirty="0" err="1" smtClean="0"/>
              <a:t>betz</a:t>
            </a:r>
            <a:r>
              <a:rPr lang="en-US" baseline="0" dirty="0" smtClean="0"/>
              <a:t> limit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As BR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increases, the extraction coefficient (efficiency) increases for a given induction</a:t>
            </a:r>
            <a:r>
              <a:rPr lang="en-US" sz="1200" kern="1200" baseline="0" dirty="0" smtClean="0">
                <a:solidFill>
                  <a:schemeClr val="tx1"/>
                </a:solidFill>
                <a:effectLst/>
                <a:latin typeface="+mn-lt"/>
                <a:ea typeface="+mn-ea"/>
                <a:cs typeface="+mn-cs"/>
              </a:rPr>
              <a:t> factor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due to the confining effects of the water channel. It is, therefore, possible for a turbine to extract far more energy than is predicted by the classical Lanchester-Betz limit.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a turbine operating at the maximum theoretical efficiency, as </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increases wake losses rise from 1/3 of the total dissipation to more than 1/2 </a:t>
            </a:r>
            <a:endParaRPr lang="en-US" dirty="0" smtClean="0"/>
          </a:p>
          <a:p>
            <a:endParaRPr lang="en-US" dirty="0" smtClean="0"/>
          </a:p>
          <a:p>
            <a:endParaRPr lang="en-US" dirty="0" smtClean="0"/>
          </a:p>
          <a:p>
            <a:endParaRPr lang="en-US" dirty="0"/>
          </a:p>
          <a:p>
            <a:r>
              <a:rPr lang="en-US" dirty="0"/>
              <a:t>----- Meeting Notes (12/9/13 17:43) -----</a:t>
            </a:r>
          </a:p>
          <a:p>
            <a:r>
              <a:rPr lang="en-US" dirty="0"/>
              <a:t>Linear momentum theory with blockage</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14</a:t>
            </a:fld>
            <a:endParaRPr lang="en-US"/>
          </a:p>
        </p:txBody>
      </p:sp>
    </p:spTree>
    <p:extLst>
      <p:ext uri="{BB962C8B-B14F-4D97-AF65-F5344CB8AC3E}">
        <p14:creationId xmlns:p14="http://schemas.microsoft.com/office/powerpoint/2010/main" val="18580854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Control Volume analysis</a:t>
            </a:r>
          </a:p>
          <a:p>
            <a:pPr lvl="0"/>
            <a:endParaRPr lang="en-US" sz="1200" kern="1200" dirty="0" smtClean="0">
              <a:solidFill>
                <a:schemeClr val="tx1"/>
              </a:solidFill>
              <a:effectLst/>
              <a:latin typeface="+mn-lt"/>
              <a:ea typeface="+mn-ea"/>
              <a:cs typeface="+mn-cs"/>
            </a:endParaRPr>
          </a:p>
          <a:p>
            <a:endParaRPr lang="en-US" dirty="0" smtClean="0">
              <a:effectLst/>
            </a:endParaRPr>
          </a:p>
          <a:p>
            <a:r>
              <a:rPr lang="en-US" dirty="0" smtClean="0"/>
              <a:t>Efficiency</a:t>
            </a:r>
            <a:r>
              <a:rPr lang="en-US" baseline="0" dirty="0" smtClean="0"/>
              <a:t> can go higher than </a:t>
            </a:r>
            <a:r>
              <a:rPr lang="en-US" baseline="0" dirty="0" err="1" smtClean="0"/>
              <a:t>betz</a:t>
            </a:r>
            <a:r>
              <a:rPr lang="en-US" baseline="0" dirty="0" smtClean="0"/>
              <a:t> limit</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As BR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increases, the extraction coefficient (efficiency) increases for a given induction</a:t>
            </a:r>
            <a:r>
              <a:rPr lang="en-US" sz="1200" kern="1200" baseline="0" dirty="0" smtClean="0">
                <a:solidFill>
                  <a:schemeClr val="tx1"/>
                </a:solidFill>
                <a:effectLst/>
                <a:latin typeface="+mn-lt"/>
                <a:ea typeface="+mn-ea"/>
                <a:cs typeface="+mn-cs"/>
              </a:rPr>
              <a:t> factor</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due to the confining effects of the water channel. It is, therefore, possible for a turbine to extract far more energy than is predicted by the classical Lanchester-Betz limit. </a:t>
            </a:r>
            <a:endParaRPr lang="en-US" dirty="0" smtClean="0"/>
          </a:p>
          <a:p>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for a turbine operating at the maximum theoretical efficiency, as </a:t>
            </a:r>
            <a:r>
              <a:rPr lang="en-US" sz="1200" i="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increases wake losses rise from 1/3 of the total dissipation to more than 1/2 </a:t>
            </a:r>
            <a:endParaRPr lang="en-US" dirty="0" smtClean="0"/>
          </a:p>
          <a:p>
            <a:endParaRPr lang="en-US" dirty="0" smtClean="0"/>
          </a:p>
          <a:p>
            <a:endParaRPr lang="en-US" dirty="0" smtClean="0"/>
          </a:p>
          <a:p>
            <a:endParaRPr lang="en-US" dirty="0"/>
          </a:p>
          <a:p>
            <a:r>
              <a:rPr lang="en-US" dirty="0"/>
              <a:t>----- Meeting Notes (12/9/13 17:43) -----</a:t>
            </a:r>
          </a:p>
          <a:p>
            <a:r>
              <a:rPr lang="en-US" dirty="0"/>
              <a:t>Linear momentum theory with blockage</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15</a:t>
            </a:fld>
            <a:endParaRPr lang="en-US"/>
          </a:p>
        </p:txBody>
      </p:sp>
    </p:spTree>
    <p:extLst>
      <p:ext uri="{BB962C8B-B14F-4D97-AF65-F5344CB8AC3E}">
        <p14:creationId xmlns:p14="http://schemas.microsoft.com/office/powerpoint/2010/main" val="18580854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Trapezoidal</a:t>
            </a:r>
            <a:r>
              <a:rPr lang="en-US" baseline="0" dirty="0" smtClean="0"/>
              <a:t> cross section</a:t>
            </a:r>
          </a:p>
          <a:p>
            <a:endParaRPr lang="en-US" baseline="0" dirty="0" smtClean="0"/>
          </a:p>
          <a:p>
            <a:r>
              <a:rPr lang="en-US" baseline="0" dirty="0" smtClean="0"/>
              <a:t>Mention 3 turbines 4 meters in </a:t>
            </a:r>
            <a:r>
              <a:rPr lang="en-US" baseline="0" dirty="0" err="1" smtClean="0"/>
              <a:t>diamter</a:t>
            </a:r>
            <a:endParaRPr lang="en-US" baseline="0" dirty="0" smtClean="0"/>
          </a:p>
          <a:p>
            <a:endParaRPr lang="en-US" dirty="0"/>
          </a:p>
          <a:p>
            <a:r>
              <a:rPr lang="en-US" dirty="0"/>
              <a:t>----- Meeting Notes (12/9/13 17:43) -----</a:t>
            </a:r>
          </a:p>
          <a:p>
            <a:r>
              <a:rPr lang="en-US" dirty="0"/>
              <a:t>In order to simlify the theoridical and numerical calculations, we converted the trapezoidal channel to rectangular cross-section. </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16</a:t>
            </a:fld>
            <a:endParaRPr lang="en-US"/>
          </a:p>
        </p:txBody>
      </p:sp>
    </p:spTree>
    <p:extLst>
      <p:ext uri="{BB962C8B-B14F-4D97-AF65-F5344CB8AC3E}">
        <p14:creationId xmlns:p14="http://schemas.microsoft.com/office/powerpoint/2010/main" val="185808544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r>
              <a:rPr lang="en-US" baseline="0" dirty="0" smtClean="0"/>
              <a:t>Decreased channel width, to increase blockage ratio</a:t>
            </a:r>
          </a:p>
          <a:p>
            <a:pPr marL="171450" indent="-171450">
              <a:buFontTx/>
              <a:buChar char="-"/>
            </a:pPr>
            <a:r>
              <a:rPr lang="en-US" baseline="0" dirty="0" smtClean="0"/>
              <a:t>Equations became non-linear as blockage ratio got to about 0.5</a:t>
            </a:r>
          </a:p>
          <a:p>
            <a:pPr marL="171450" indent="-171450">
              <a:buFontTx/>
              <a:buChar char="-"/>
            </a:pPr>
            <a:r>
              <a:rPr lang="en-US" baseline="0" dirty="0" smtClean="0"/>
              <a:t>we got subcritical and super critical solutions for a given width</a:t>
            </a:r>
          </a:p>
          <a:p>
            <a:pPr marL="171450" indent="-171450">
              <a:buFontTx/>
              <a:buChar char="-"/>
            </a:pPr>
            <a:r>
              <a:rPr lang="en-US" baseline="0" dirty="0" smtClean="0"/>
              <a:t>Normalized surface elevation at minimum depth after the turbine</a:t>
            </a:r>
          </a:p>
          <a:p>
            <a:pPr marL="171450" indent="-171450">
              <a:buFontTx/>
              <a:buChar char="-"/>
            </a:pPr>
            <a:r>
              <a:rPr lang="en-US" baseline="0" dirty="0" smtClean="0"/>
              <a:t>As blockage ratio increases, more surface drop</a:t>
            </a:r>
          </a:p>
          <a:p>
            <a:pPr marL="171450" indent="-171450">
              <a:buFontTx/>
              <a:buChar char="-"/>
            </a:pPr>
            <a:endParaRPr lang="en-US" baseline="0" dirty="0" smtClean="0"/>
          </a:p>
          <a:p>
            <a:pPr marL="171450" indent="-171450">
              <a:buFontTx/>
              <a:buChar char="-"/>
            </a:pPr>
            <a:r>
              <a:rPr lang="en-US" baseline="0" dirty="0" smtClean="0"/>
              <a:t>Normalized water depth down stream</a:t>
            </a:r>
          </a:p>
          <a:p>
            <a:pPr marL="171450" indent="-171450">
              <a:buFontTx/>
              <a:buChar char="-"/>
            </a:pPr>
            <a:r>
              <a:rPr lang="en-US" baseline="0" dirty="0" smtClean="0"/>
              <a:t>Overall head loss due to power extraction, mixing of high and low velocity flow, and in the super critical case, head loss due to </a:t>
            </a:r>
            <a:r>
              <a:rPr lang="en-US" baseline="0" dirty="0" err="1" smtClean="0"/>
              <a:t>hydrolic</a:t>
            </a:r>
            <a:r>
              <a:rPr lang="en-US" baseline="0" dirty="0" smtClean="0"/>
              <a:t> jump</a:t>
            </a:r>
            <a:br>
              <a:rPr lang="en-US" baseline="0" dirty="0" smtClean="0"/>
            </a:br>
            <a:endParaRPr lang="en-US" baseline="0" dirty="0" smtClean="0"/>
          </a:p>
          <a:p>
            <a:pPr marL="171450" indent="-171450">
              <a:buFontTx/>
              <a:buChar char="-"/>
            </a:pPr>
            <a:endParaRPr lang="en-US" dirty="0"/>
          </a:p>
          <a:p>
            <a:pPr marL="171450" indent="-171450">
              <a:buFontTx/>
              <a:buChar char="-"/>
            </a:pPr>
            <a:r>
              <a:rPr lang="en-US" dirty="0"/>
              <a:t>----- Meeting Notes (12/9/13 17:43) -----</a:t>
            </a:r>
          </a:p>
          <a:p>
            <a:pPr marL="171450" indent="-171450">
              <a:buFontTx/>
              <a:buChar char="-"/>
            </a:pPr>
            <a:r>
              <a:rPr lang="en-US" dirty="0"/>
              <a:t>Change the scale of the graphs. </a:t>
            </a:r>
          </a:p>
          <a:p>
            <a:pPr marL="171450" indent="-171450">
              <a:buFontTx/>
              <a:buChar char="-"/>
            </a:pPr>
            <a:endParaRPr lang="en-US" dirty="0"/>
          </a:p>
          <a:p>
            <a:pPr marL="171450" indent="-171450">
              <a:buFontTx/>
              <a:buChar char="-"/>
            </a:pPr>
            <a:r>
              <a:rPr lang="en-US" dirty="0"/>
              <a:t>near wake and far wake</a:t>
            </a:r>
          </a:p>
          <a:p>
            <a:pPr marL="171450" indent="-171450">
              <a:buFontTx/>
              <a:buChar char="-"/>
            </a:pPr>
            <a:r>
              <a:rPr lang="en-US" dirty="0"/>
              <a:t>----- Meeting Notes (12/9/13 18:01) -----</a:t>
            </a:r>
          </a:p>
          <a:p>
            <a:pPr marL="171450" indent="-171450">
              <a:buFontTx/>
              <a:buChar char="-"/>
            </a:pPr>
            <a:r>
              <a:rPr lang="en-US" dirty="0"/>
              <a:t>deliver the point (3 more details)</a:t>
            </a:r>
          </a:p>
          <a:p>
            <a:pPr marL="171450" indent="-171450">
              <a:buFontTx/>
              <a:buChar char="-"/>
            </a:pPr>
            <a:endParaRPr lang="en-US" dirty="0"/>
          </a:p>
          <a:p>
            <a:pPr marL="171450" indent="-171450">
              <a:buFontTx/>
              <a:buChar char="-"/>
            </a:pPr>
            <a:r>
              <a:rPr lang="en-US" dirty="0"/>
              <a:t>-</a:t>
            </a:r>
          </a:p>
          <a:p>
            <a:pPr marL="171450" indent="-171450">
              <a:buFontTx/>
              <a:buChar char="-"/>
            </a:pPr>
            <a:r>
              <a:rPr lang="en-US" dirty="0"/>
              <a:t>-</a:t>
            </a:r>
          </a:p>
          <a:p>
            <a:pPr marL="171450" indent="-171450">
              <a:buFontTx/>
              <a:buChar char="-"/>
            </a:pPr>
            <a:r>
              <a:rPr lang="en-US" dirty="0"/>
              <a:t>-</a:t>
            </a:r>
          </a:p>
          <a:p>
            <a:pPr marL="171450" indent="-171450">
              <a:buFontTx/>
              <a:buChar char="-"/>
            </a:pP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17</a:t>
            </a:fld>
            <a:endParaRPr lang="en-US"/>
          </a:p>
        </p:txBody>
      </p:sp>
    </p:spTree>
    <p:extLst>
      <p:ext uri="{BB962C8B-B14F-4D97-AF65-F5344CB8AC3E}">
        <p14:creationId xmlns:p14="http://schemas.microsoft.com/office/powerpoint/2010/main" val="38055433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18</a:t>
            </a:fld>
            <a:endParaRPr lang="en-US"/>
          </a:p>
        </p:txBody>
      </p:sp>
    </p:spTree>
    <p:extLst>
      <p:ext uri="{BB962C8B-B14F-4D97-AF65-F5344CB8AC3E}">
        <p14:creationId xmlns:p14="http://schemas.microsoft.com/office/powerpoint/2010/main" val="79041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domain is divided into discrete control volumes using a grid (mesh) </a:t>
            </a:r>
          </a:p>
          <a:p>
            <a:pPr lvl="0"/>
            <a:r>
              <a:rPr lang="en-US" sz="1200" kern="1200" dirty="0" smtClean="0">
                <a:solidFill>
                  <a:schemeClr val="tx1"/>
                </a:solidFill>
                <a:effectLst/>
                <a:latin typeface="+mn-lt"/>
                <a:ea typeface="+mn-ea"/>
                <a:cs typeface="+mn-cs"/>
              </a:rPr>
              <a:t>Governing equations are integrated over the individual control volumes to construct algebraic equations for the dependent variables (unknowns) such as velocity, pressure. </a:t>
            </a:r>
          </a:p>
          <a:p>
            <a:pPr lvl="0"/>
            <a:r>
              <a:rPr lang="en-US" sz="1200" kern="1200" dirty="0" smtClean="0">
                <a:solidFill>
                  <a:schemeClr val="tx1"/>
                </a:solidFill>
                <a:effectLst/>
                <a:latin typeface="+mn-lt"/>
                <a:ea typeface="+mn-ea"/>
                <a:cs typeface="+mn-cs"/>
              </a:rPr>
              <a:t>The discretized equations are linearized and the system of linearized equations is solved to yield updated values of the dependent variables. </a:t>
            </a:r>
          </a:p>
          <a:p>
            <a:pPr lvl="0"/>
            <a:endParaRPr lang="en-US" sz="1200" kern="1200" dirty="0" smtClean="0">
              <a:solidFill>
                <a:schemeClr val="tx1"/>
              </a:solidFill>
              <a:effectLst/>
              <a:latin typeface="+mn-lt"/>
              <a:ea typeface="+mn-ea"/>
              <a:cs typeface="+mn-cs"/>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Where subscript </a:t>
            </a:r>
            <a:r>
              <a:rPr lang="en-US" sz="1200" i="1" kern="1200" dirty="0" err="1" smtClean="0">
                <a:solidFill>
                  <a:schemeClr val="tx1"/>
                </a:solidFill>
                <a:effectLst/>
                <a:latin typeface="+mn-lt"/>
                <a:ea typeface="+mn-ea"/>
                <a:cs typeface="+mn-cs"/>
              </a:rPr>
              <a:t>nb</a:t>
            </a:r>
            <a:r>
              <a:rPr lang="en-US" sz="1200" kern="1200" dirty="0" smtClean="0">
                <a:solidFill>
                  <a:schemeClr val="tx1"/>
                </a:solidFill>
                <a:effectLst/>
                <a:latin typeface="+mn-lt"/>
                <a:ea typeface="+mn-ea"/>
                <a:cs typeface="+mn-cs"/>
              </a:rPr>
              <a:t> refers to neighboring cell, </a:t>
            </a:r>
            <a:r>
              <a:rPr lang="en-US" sz="1200" i="1" kern="1200" dirty="0" err="1" smtClean="0">
                <a:solidFill>
                  <a:schemeClr val="tx1"/>
                </a:solidFill>
                <a:effectLst/>
                <a:latin typeface="+mn-lt"/>
                <a:ea typeface="+mn-ea"/>
                <a:cs typeface="+mn-cs"/>
              </a:rPr>
              <a:t>ϕ</a:t>
            </a:r>
            <a:r>
              <a:rPr lang="en-US" sz="1200" kern="1200" dirty="0" smtClean="0">
                <a:solidFill>
                  <a:schemeClr val="tx1"/>
                </a:solidFill>
                <a:effectLst/>
                <a:latin typeface="+mn-lt"/>
                <a:ea typeface="+mn-ea"/>
                <a:cs typeface="+mn-cs"/>
              </a:rPr>
              <a:t> is the scalar variable at cell center, b is the net flow rate into the cell, </a:t>
            </a:r>
            <a:r>
              <a:rPr lang="en-US" sz="1200" i="1" kern="1200" dirty="0" err="1" smtClean="0">
                <a:solidFill>
                  <a:schemeClr val="tx1"/>
                </a:solidFill>
                <a:effectLst/>
                <a:latin typeface="+mn-lt"/>
                <a:ea typeface="+mn-ea"/>
                <a:cs typeface="+mn-cs"/>
              </a:rPr>
              <a:t>ap</a:t>
            </a:r>
            <a:r>
              <a:rPr lang="en-US" sz="1200" kern="1200" dirty="0" smtClean="0">
                <a:solidFill>
                  <a:schemeClr val="tx1"/>
                </a:solidFill>
                <a:effectLst/>
                <a:latin typeface="+mn-lt"/>
                <a:ea typeface="+mn-ea"/>
                <a:cs typeface="+mn-cs"/>
              </a:rPr>
              <a:t> and </a:t>
            </a:r>
            <a:r>
              <a:rPr lang="en-US" sz="1200" i="1" kern="1200" dirty="0" err="1" smtClean="0">
                <a:solidFill>
                  <a:schemeClr val="tx1"/>
                </a:solidFill>
                <a:effectLst/>
                <a:latin typeface="+mn-lt"/>
                <a:ea typeface="+mn-ea"/>
                <a:cs typeface="+mn-cs"/>
              </a:rPr>
              <a:t>anb</a:t>
            </a:r>
            <a:r>
              <a:rPr lang="en-US" sz="1200" kern="1200" dirty="0" smtClean="0">
                <a:solidFill>
                  <a:schemeClr val="tx1"/>
                </a:solidFill>
                <a:effectLst/>
                <a:latin typeface="+mn-lt"/>
                <a:ea typeface="+mn-ea"/>
                <a:cs typeface="+mn-cs"/>
              </a:rPr>
              <a:t> are the linearized coefficients for </a:t>
            </a:r>
            <a:r>
              <a:rPr lang="en-US" sz="1200" i="1" kern="1200" dirty="0" err="1" smtClean="0">
                <a:solidFill>
                  <a:schemeClr val="tx1"/>
                </a:solidFill>
                <a:effectLst/>
                <a:latin typeface="+mn-lt"/>
                <a:ea typeface="+mn-ea"/>
                <a:cs typeface="+mn-cs"/>
              </a:rPr>
              <a:t>ϕ</a:t>
            </a:r>
            <a:r>
              <a:rPr lang="en-US" sz="1200" kern="1200" dirty="0" smtClean="0">
                <a:solidFill>
                  <a:schemeClr val="tx1"/>
                </a:solidFill>
                <a:effectLst/>
                <a:latin typeface="+mn-lt"/>
                <a:ea typeface="+mn-ea"/>
                <a:cs typeface="+mn-cs"/>
              </a:rPr>
              <a:t> and </a:t>
            </a:r>
            <a:r>
              <a:rPr lang="en-US" sz="1200" i="1" kern="1200" dirty="0" err="1" smtClean="0">
                <a:solidFill>
                  <a:schemeClr val="tx1"/>
                </a:solidFill>
                <a:effectLst/>
                <a:latin typeface="+mn-lt"/>
                <a:ea typeface="+mn-ea"/>
                <a:cs typeface="+mn-cs"/>
              </a:rPr>
              <a:t>ϕnb</a:t>
            </a:r>
            <a:r>
              <a:rPr lang="en-US" sz="1200" kern="1200" dirty="0" smtClean="0">
                <a:solidFill>
                  <a:schemeClr val="tx1"/>
                </a:solidFill>
                <a:effectLst/>
                <a:latin typeface="+mn-lt"/>
                <a:ea typeface="+mn-ea"/>
                <a:cs typeface="+mn-cs"/>
              </a:rPr>
              <a:t> respectively.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Coupled</a:t>
            </a:r>
            <a:r>
              <a:rPr lang="en-US" baseline="0" dirty="0" smtClean="0"/>
              <a:t> algorithm: </a:t>
            </a:r>
            <a:r>
              <a:rPr lang="en-US" sz="1200" kern="1200" dirty="0" smtClean="0">
                <a:solidFill>
                  <a:schemeClr val="tx1"/>
                </a:solidFill>
                <a:effectLst/>
                <a:latin typeface="+mn-lt"/>
                <a:ea typeface="+mn-ea"/>
                <a:cs typeface="+mn-cs"/>
              </a:rPr>
              <a:t>solves system of momentum and pressure-based continuity equations simultaneously.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method is known to improve convergence speed compared to a segregated algorithm. However, it uses more memory since the system of equations needs to be stored in every iteration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 of iterations cut by a factor of 8, and time to converge was lowered 5 times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VOF importance:</a:t>
            </a:r>
            <a:r>
              <a:rPr lang="en-US" baseline="0" dirty="0" smtClean="0"/>
              <a:t> </a:t>
            </a:r>
            <a:r>
              <a:rPr lang="en-US" sz="1200" kern="1200" dirty="0" smtClean="0">
                <a:solidFill>
                  <a:schemeClr val="tx1"/>
                </a:solidFill>
                <a:effectLst/>
                <a:latin typeface="+mn-lt"/>
                <a:ea typeface="+mn-ea"/>
                <a:cs typeface="+mn-cs"/>
              </a:rPr>
              <a:t>power is under predicted by 12% when BR=0.48 and 7% when BR=0.36</a:t>
            </a:r>
            <a:r>
              <a:rPr lang="en-US" dirty="0" smtClean="0">
                <a:effectLst/>
              </a:rPr>
              <a:t> </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Where </a:t>
            </a:r>
            <a:r>
              <a:rPr lang="en-US" sz="1200" i="1" kern="1200" dirty="0" err="1" smtClean="0">
                <a:solidFill>
                  <a:schemeClr val="tx1"/>
                </a:solidFill>
                <a:effectLst/>
                <a:latin typeface="+mn-lt"/>
                <a:ea typeface="+mn-ea"/>
                <a:cs typeface="+mn-cs"/>
              </a:rPr>
              <a:t>ui</a:t>
            </a:r>
            <a:r>
              <a:rPr lang="en-US" sz="1200" kern="1200" dirty="0" smtClean="0">
                <a:solidFill>
                  <a:schemeClr val="tx1"/>
                </a:solidFill>
                <a:effectLst/>
                <a:latin typeface="+mn-lt"/>
                <a:ea typeface="+mn-ea"/>
                <a:cs typeface="+mn-cs"/>
              </a:rPr>
              <a:t> from now on are time averaged velocity in this equation.  This equation has an extra term compare to the Navier-Stokes equations, </a:t>
            </a:r>
            <a:r>
              <a:rPr lang="en-US" sz="1200" i="1" kern="1200" dirty="0" smtClean="0">
                <a:solidFill>
                  <a:schemeClr val="tx1"/>
                </a:solidFill>
                <a:effectLst/>
                <a:latin typeface="+mn-lt"/>
                <a:ea typeface="+mn-ea"/>
                <a:cs typeface="+mn-cs"/>
              </a:rPr>
              <a:t>-</a:t>
            </a:r>
            <a:r>
              <a:rPr lang="en-US" sz="1200" i="1" kern="1200" dirty="0" err="1" smtClean="0">
                <a:solidFill>
                  <a:schemeClr val="tx1"/>
                </a:solidFill>
                <a:effectLst/>
                <a:latin typeface="+mn-lt"/>
                <a:ea typeface="+mn-ea"/>
                <a:cs typeface="+mn-cs"/>
              </a:rPr>
              <a:t>ρui</a:t>
            </a:r>
            <a:r>
              <a:rPr lang="en-US" sz="1200" i="1" kern="1200" dirty="0" smtClean="0">
                <a:solidFill>
                  <a:schemeClr val="tx1"/>
                </a:solidFill>
                <a:effectLst/>
                <a:latin typeface="+mn-lt"/>
                <a:ea typeface="+mn-ea"/>
                <a:cs typeface="+mn-cs"/>
              </a:rPr>
              <a:t>' </a:t>
            </a:r>
            <a:r>
              <a:rPr lang="en-US" sz="1200" i="1" kern="1200" dirty="0" err="1" smtClean="0">
                <a:solidFill>
                  <a:schemeClr val="tx1"/>
                </a:solidFill>
                <a:effectLst/>
                <a:latin typeface="+mn-lt"/>
                <a:ea typeface="+mn-ea"/>
                <a:cs typeface="+mn-cs"/>
              </a:rPr>
              <a:t>uj</a:t>
            </a:r>
            <a:r>
              <a:rPr lang="en-US" sz="1200" i="1"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which is referred to as Reynolds stress tensor and represents the turbulence transport effects on the mean flow. </a:t>
            </a:r>
            <a:endParaRPr lang="en-US" dirty="0" smtClean="0"/>
          </a:p>
          <a:p>
            <a:endParaRPr lang="en-US" dirty="0" smtClean="0"/>
          </a:p>
          <a:p>
            <a:r>
              <a:rPr lang="en-US" dirty="0" smtClean="0"/>
              <a:t>k-w SST (Shear-stress transport)</a:t>
            </a:r>
          </a:p>
          <a:p>
            <a:r>
              <a:rPr lang="en-US" sz="1200" kern="1200" dirty="0" smtClean="0">
                <a:solidFill>
                  <a:schemeClr val="tx1"/>
                </a:solidFill>
                <a:effectLst/>
                <a:latin typeface="+mn-lt"/>
                <a:ea typeface="+mn-ea"/>
                <a:cs typeface="+mn-cs"/>
              </a:rPr>
              <a:t>The model used in this thesis is </a:t>
            </a:r>
            <a:r>
              <a:rPr lang="en-US" sz="1200" i="1" kern="1200" dirty="0" smtClean="0">
                <a:solidFill>
                  <a:schemeClr val="tx1"/>
                </a:solidFill>
                <a:effectLst/>
                <a:latin typeface="+mn-lt"/>
                <a:ea typeface="+mn-ea"/>
                <a:cs typeface="+mn-cs"/>
              </a:rPr>
              <a:t>k-</a:t>
            </a:r>
            <a:r>
              <a:rPr lang="en-US" sz="1200" i="1" kern="1200" dirty="0" err="1" smtClean="0">
                <a:solidFill>
                  <a:schemeClr val="tx1"/>
                </a:solidFill>
                <a:effectLst/>
                <a:latin typeface="+mn-lt"/>
                <a:ea typeface="+mn-ea"/>
                <a:cs typeface="+mn-cs"/>
              </a:rPr>
              <a:t>ω</a:t>
            </a:r>
            <a:r>
              <a:rPr lang="en-US" sz="1200" kern="1200" dirty="0" smtClean="0">
                <a:solidFill>
                  <a:schemeClr val="tx1"/>
                </a:solidFill>
                <a:effectLst/>
                <a:latin typeface="+mn-lt"/>
                <a:ea typeface="+mn-ea"/>
                <a:cs typeface="+mn-cs"/>
              </a:rPr>
              <a:t> Shear-Stress Transport (SST) because it’s a robust model as well as it is widely used in hydrokinetic turbine CFD simulations. In addition to this, </a:t>
            </a:r>
            <a:r>
              <a:rPr lang="en-US" sz="1200" i="1" kern="1200" dirty="0" smtClean="0">
                <a:solidFill>
                  <a:schemeClr val="tx1"/>
                </a:solidFill>
                <a:effectLst/>
                <a:latin typeface="+mn-lt"/>
                <a:ea typeface="+mn-ea"/>
                <a:cs typeface="+mn-cs"/>
              </a:rPr>
              <a:t>k-</a:t>
            </a:r>
            <a:r>
              <a:rPr lang="en-US" sz="1200" i="1" kern="1200" dirty="0" err="1" smtClean="0">
                <a:solidFill>
                  <a:schemeClr val="tx1"/>
                </a:solidFill>
                <a:effectLst/>
                <a:latin typeface="+mn-lt"/>
                <a:ea typeface="+mn-ea"/>
                <a:cs typeface="+mn-cs"/>
              </a:rPr>
              <a:t>ω</a:t>
            </a:r>
            <a:r>
              <a:rPr lang="en-US" sz="1200" kern="1200" dirty="0" smtClean="0">
                <a:solidFill>
                  <a:schemeClr val="tx1"/>
                </a:solidFill>
                <a:effectLst/>
                <a:latin typeface="+mn-lt"/>
                <a:ea typeface="+mn-ea"/>
                <a:cs typeface="+mn-cs"/>
              </a:rPr>
              <a:t> SST is known to perform better than the </a:t>
            </a:r>
            <a:r>
              <a:rPr lang="en-US" sz="1200" kern="1200" dirty="0" err="1" smtClean="0">
                <a:solidFill>
                  <a:schemeClr val="tx1"/>
                </a:solidFill>
                <a:effectLst/>
                <a:latin typeface="+mn-lt"/>
                <a:ea typeface="+mn-ea"/>
                <a:cs typeface="+mn-cs"/>
              </a:rPr>
              <a:t>Spalart-Allmaras</a:t>
            </a:r>
            <a:r>
              <a:rPr lang="en-US" sz="1200" kern="1200" dirty="0" smtClean="0">
                <a:solidFill>
                  <a:schemeClr val="tx1"/>
                </a:solidFill>
                <a:effectLst/>
                <a:latin typeface="+mn-lt"/>
                <a:ea typeface="+mn-ea"/>
                <a:cs typeface="+mn-cs"/>
              </a:rPr>
              <a:t> model and </a:t>
            </a:r>
            <a:r>
              <a:rPr lang="en-US" sz="1200" i="1" kern="1200" dirty="0" smtClean="0">
                <a:solidFill>
                  <a:schemeClr val="tx1"/>
                </a:solidFill>
                <a:effectLst/>
                <a:latin typeface="+mn-lt"/>
                <a:ea typeface="+mn-ea"/>
                <a:cs typeface="+mn-cs"/>
              </a:rPr>
              <a:t>k-</a:t>
            </a:r>
            <a:r>
              <a:rPr lang="en-US" sz="1200" i="1" kern="1200" dirty="0" err="1" smtClean="0">
                <a:solidFill>
                  <a:schemeClr val="tx1"/>
                </a:solidFill>
                <a:effectLst/>
                <a:latin typeface="+mn-lt"/>
                <a:ea typeface="+mn-ea"/>
                <a:cs typeface="+mn-cs"/>
              </a:rPr>
              <a:t>ε</a:t>
            </a:r>
            <a:r>
              <a:rPr lang="en-US" sz="1200" kern="1200" dirty="0" smtClean="0">
                <a:solidFill>
                  <a:schemeClr val="tx1"/>
                </a:solidFill>
                <a:effectLst/>
                <a:latin typeface="+mn-lt"/>
                <a:ea typeface="+mn-ea"/>
                <a:cs typeface="+mn-cs"/>
              </a:rPr>
              <a:t> in situations with adverse pressure gradients and separated flow </a:t>
            </a:r>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20</a:t>
            </a:fld>
            <a:endParaRPr lang="en-US"/>
          </a:p>
        </p:txBody>
      </p:sp>
    </p:spTree>
    <p:extLst>
      <p:ext uri="{BB962C8B-B14F-4D97-AF65-F5344CB8AC3E}">
        <p14:creationId xmlns:p14="http://schemas.microsoft.com/office/powerpoint/2010/main" val="16524232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A fine structured rectangular mesh was the preferred meshing scheme near the free surface. This allowed for the resolution of small variations in the free surface height.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grid is refined near the free surface in order to capture free surface deflections that occur due to power extraction of the turbines and avoid numerical instability for volume fraction.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mesh is refined where volume fraction varies between 0.4 and 0.6.</a:t>
            </a:r>
            <a:r>
              <a:rPr lang="en-US" dirty="0" smtClean="0">
                <a:effectLst/>
              </a:rPr>
              <a:t> </a:t>
            </a:r>
            <a:r>
              <a:rPr lang="en-US" sz="1200" kern="1200" dirty="0" smtClean="0">
                <a:solidFill>
                  <a:schemeClr val="tx1"/>
                </a:solidFill>
                <a:effectLst/>
                <a:latin typeface="+mn-lt"/>
                <a:ea typeface="+mn-ea"/>
                <a:cs typeface="+mn-cs"/>
              </a:rPr>
              <a:t>This procedure is continued until the solution is independent of the mesh resolution.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Quality of the mesh plays an important role in accuracy and stability of the solution. One of the indicators of a good mesh is orthogonal quality, which varies between 0 and 1, where values close to 0 correspond to low quality. This value was 0.8 for both channels’ mesh, which indicates that the domains are well discretized.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endParaRPr lang="en-US" dirty="0"/>
          </a:p>
          <a:p>
            <a:r>
              <a:rPr lang="en-US" dirty="0"/>
              <a:t>----- Meeting Notes (12/9/13 18:01) -----</a:t>
            </a:r>
          </a:p>
          <a:p>
            <a:r>
              <a:rPr lang="en-US" dirty="0"/>
              <a:t>message: </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21</a:t>
            </a:fld>
            <a:endParaRPr lang="en-US"/>
          </a:p>
        </p:txBody>
      </p:sp>
    </p:spTree>
    <p:extLst>
      <p:ext uri="{BB962C8B-B14F-4D97-AF65-F5344CB8AC3E}">
        <p14:creationId xmlns:p14="http://schemas.microsoft.com/office/powerpoint/2010/main" val="1652423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Turbulence at the inlet and outlet is defined by introducing turbulence intensity,</a:t>
            </a:r>
            <a:r>
              <a:rPr lang="en-US" sz="1200" i="1" kern="1200" dirty="0" smtClean="0">
                <a:solidFill>
                  <a:schemeClr val="tx1"/>
                </a:solidFill>
                <a:effectLst/>
                <a:latin typeface="+mn-lt"/>
                <a:ea typeface="+mn-ea"/>
                <a:cs typeface="+mn-cs"/>
              </a:rPr>
              <a:t> I</a:t>
            </a:r>
            <a:r>
              <a:rPr lang="en-US" sz="1200" kern="1200" dirty="0" smtClean="0">
                <a:solidFill>
                  <a:schemeClr val="tx1"/>
                </a:solidFill>
                <a:effectLst/>
                <a:latin typeface="+mn-lt"/>
                <a:ea typeface="+mn-ea"/>
                <a:cs typeface="+mn-cs"/>
              </a:rPr>
              <a:t>, and hydraulic diameter,</a:t>
            </a:r>
            <a:r>
              <a:rPr lang="en-US" sz="1200" i="1" kern="1200" dirty="0" smtClean="0">
                <a:solidFill>
                  <a:schemeClr val="tx1"/>
                </a:solidFill>
                <a:effectLst/>
                <a:latin typeface="+mn-lt"/>
                <a:ea typeface="+mn-ea"/>
                <a:cs typeface="+mn-cs"/>
              </a:rPr>
              <a:t> DH</a:t>
            </a:r>
            <a:r>
              <a:rPr lang="en-US" sz="1200" kern="1200" dirty="0" smtClean="0">
                <a:solidFill>
                  <a:schemeClr val="tx1"/>
                </a:solidFill>
                <a:effectLst/>
                <a:latin typeface="+mn-lt"/>
                <a:ea typeface="+mn-ea"/>
                <a:cs typeface="+mn-cs"/>
              </a:rPr>
              <a:t>. These terms define </a:t>
            </a:r>
            <a:r>
              <a:rPr lang="en-US" sz="1200" i="1" kern="1200" dirty="0" smtClean="0">
                <a:solidFill>
                  <a:schemeClr val="tx1"/>
                </a:solidFill>
                <a:effectLst/>
                <a:latin typeface="+mn-lt"/>
                <a:ea typeface="+mn-ea"/>
                <a:cs typeface="+mn-cs"/>
              </a:rPr>
              <a:t>k</a:t>
            </a:r>
            <a:r>
              <a:rPr lang="en-US" sz="1200" kern="1200" dirty="0" smtClean="0">
                <a:solidFill>
                  <a:schemeClr val="tx1"/>
                </a:solidFill>
                <a:effectLst/>
                <a:latin typeface="+mn-lt"/>
                <a:ea typeface="+mn-ea"/>
                <a:cs typeface="+mn-cs"/>
              </a:rPr>
              <a:t> and </a:t>
            </a:r>
            <a:r>
              <a:rPr lang="en-US" sz="1200" i="1" kern="1200" dirty="0" err="1" smtClean="0">
                <a:solidFill>
                  <a:schemeClr val="tx1"/>
                </a:solidFill>
                <a:effectLst/>
                <a:latin typeface="+mn-lt"/>
                <a:ea typeface="+mn-ea"/>
                <a:cs typeface="+mn-cs"/>
              </a:rPr>
              <a:t>ω</a:t>
            </a:r>
            <a:r>
              <a:rPr lang="en-US" sz="1200" kern="1200" dirty="0" smtClean="0">
                <a:solidFill>
                  <a:schemeClr val="tx1"/>
                </a:solidFill>
                <a:effectLst/>
                <a:latin typeface="+mn-lt"/>
                <a:ea typeface="+mn-ea"/>
                <a:cs typeface="+mn-cs"/>
              </a:rPr>
              <a:t> at the boundaries.</a:t>
            </a:r>
            <a:r>
              <a:rPr lang="en-US" dirty="0" smtClean="0">
                <a:effectLst/>
              </a:rPr>
              <a:t> </a:t>
            </a:r>
          </a:p>
          <a:p>
            <a:r>
              <a:rPr lang="en-US" sz="1200" kern="1200" dirty="0" smtClean="0">
                <a:solidFill>
                  <a:schemeClr val="tx1"/>
                </a:solidFill>
                <a:effectLst/>
                <a:latin typeface="+mn-lt"/>
                <a:ea typeface="+mn-ea"/>
                <a:cs typeface="+mn-cs"/>
              </a:rPr>
              <a:t>Hydraulic diameter is defined as four times the cross-sectional area of the channel over its wetted perimeter</a:t>
            </a:r>
            <a:r>
              <a:rPr lang="en-US" dirty="0" smtClean="0">
                <a:effectLst/>
              </a:rPr>
              <a:t> </a:t>
            </a:r>
          </a:p>
          <a:p>
            <a:endParaRPr lang="en-US" dirty="0" smtClean="0">
              <a:effectLst/>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Hybrid initialization is used to create a velocity field in the computational domain and a pressure field that smoothly connect high and low-pressure values. In this method, Laplace equation is solved with appropriate boundary condition to create the velocity field. An additional Laplace equation is solved to produce initial pressure values for all cells. Volume fraction is patched to the secondary phase, which is the heavier fluid (water), in the section of the domain containing water. </a:t>
            </a:r>
          </a:p>
          <a:p>
            <a:endParaRPr lang="en-US" dirty="0" smtClean="0">
              <a:effectLst/>
            </a:endParaRPr>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22</a:t>
            </a:fld>
            <a:endParaRPr lang="en-US"/>
          </a:p>
        </p:txBody>
      </p:sp>
    </p:spTree>
    <p:extLst>
      <p:ext uri="{BB962C8B-B14F-4D97-AF65-F5344CB8AC3E}">
        <p14:creationId xmlns:p14="http://schemas.microsoft.com/office/powerpoint/2010/main" val="35547893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a nation</a:t>
            </a:r>
            <a:r>
              <a:rPr lang="en-US" baseline="0" dirty="0" smtClean="0"/>
              <a:t> we are using 410 billion gallons of water per day. 80% of the water resources that we have is from</a:t>
            </a:r>
          </a:p>
          <a:p>
            <a:r>
              <a:rPr lang="en-US" baseline="0" dirty="0" smtClean="0"/>
              <a:t>We use most of this water resources for </a:t>
            </a:r>
            <a:r>
              <a:rPr lang="en-US" baseline="0" dirty="0" err="1" smtClean="0"/>
              <a:t>thermoelectic</a:t>
            </a:r>
            <a:r>
              <a:rPr lang="en-US" baseline="0" dirty="0" smtClean="0"/>
              <a:t> power generation </a:t>
            </a:r>
            <a:endParaRPr lang="en-US" dirty="0" smtClean="0"/>
          </a:p>
          <a:p>
            <a:r>
              <a:rPr lang="en-US" dirty="0" smtClean="0"/>
              <a:t>Thermoelectric</a:t>
            </a:r>
            <a:r>
              <a:rPr lang="en-US" baseline="0" dirty="0" smtClean="0"/>
              <a:t> power-</a:t>
            </a:r>
            <a:r>
              <a:rPr lang="en-US" baseline="0" dirty="0" smtClean="0">
                <a:sym typeface="Wingdings"/>
              </a:rPr>
              <a:t> generate electricity with steam driven turbines</a:t>
            </a:r>
          </a:p>
          <a:p>
            <a:r>
              <a:rPr lang="en-US" baseline="0" dirty="0" smtClean="0">
                <a:sym typeface="Wingdings"/>
              </a:rPr>
              <a:t>Irrigation- move water from water reservoir to farms</a:t>
            </a:r>
            <a:endParaRPr lang="en-US" dirty="0" smtClean="0"/>
          </a:p>
          <a:p>
            <a:endParaRPr lang="en-US" dirty="0" smtClean="0"/>
          </a:p>
          <a:p>
            <a:r>
              <a:rPr lang="en-US" dirty="0" smtClean="0"/>
              <a:t>In 2005, total water use in the US was estimated to be 410 billion gallons per day</a:t>
            </a:r>
          </a:p>
          <a:p>
            <a:r>
              <a:rPr lang="en-US" dirty="0" smtClean="0"/>
              <a:t>Thermoelectric power and irrigation accounted</a:t>
            </a:r>
            <a:r>
              <a:rPr lang="en-US" baseline="0" dirty="0" smtClean="0"/>
              <a:t> for the larges withdrawals</a:t>
            </a:r>
          </a:p>
          <a:p>
            <a:r>
              <a:rPr lang="en-US" baseline="0" dirty="0" smtClean="0"/>
              <a:t>Surface sources account for 80% of all water withdrawals</a:t>
            </a:r>
          </a:p>
          <a:p>
            <a:endParaRPr lang="en-US" baseline="0" dirty="0" smtClean="0"/>
          </a:p>
          <a:p>
            <a:endParaRPr lang="en-US" baseline="0" dirty="0" smtClean="0"/>
          </a:p>
          <a:p>
            <a:endParaRPr lang="en-US" baseline="0" dirty="0" smtClean="0"/>
          </a:p>
          <a:p>
            <a:endParaRPr lang="en-US" baseline="0" dirty="0" smtClean="0"/>
          </a:p>
          <a:p>
            <a:endParaRPr lang="en-US" dirty="0"/>
          </a:p>
          <a:p>
            <a:r>
              <a:rPr lang="en-US" dirty="0"/>
              <a:t>----- Meeting Notes (12/9/13 17:08) -----</a:t>
            </a:r>
          </a:p>
          <a:p>
            <a:r>
              <a:rPr lang="en-US" dirty="0"/>
              <a:t>Irrigation(definition)</a:t>
            </a:r>
          </a:p>
          <a:p>
            <a:r>
              <a:rPr lang="en-US" dirty="0"/>
              <a:t>Thermoelectic power</a:t>
            </a:r>
          </a:p>
          <a:p>
            <a:r>
              <a:rPr lang="en-US" dirty="0"/>
              <a:t>`</a:t>
            </a:r>
          </a:p>
          <a:p>
            <a:r>
              <a:rPr lang="en-US" dirty="0"/>
              <a:t>----- Meeting Notes (12/9/13 17:43) -----</a:t>
            </a:r>
          </a:p>
          <a:p>
            <a:r>
              <a:rPr lang="en-US" dirty="0"/>
              <a:t>Thermoelectic power (steam power plants, cooling,…) Look up definition</a:t>
            </a:r>
          </a:p>
          <a:p>
            <a:endParaRPr lang="en-US" dirty="0"/>
          </a:p>
          <a:p>
            <a:r>
              <a:rPr lang="en-US" dirty="0"/>
              <a:t>Irrigation (using waterways for farming purposes)</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a:t>
            </a:fld>
            <a:endParaRPr lang="en-US"/>
          </a:p>
        </p:txBody>
      </p:sp>
    </p:spTree>
    <p:extLst>
      <p:ext uri="{BB962C8B-B14F-4D97-AF65-F5344CB8AC3E}">
        <p14:creationId xmlns:p14="http://schemas.microsoft.com/office/powerpoint/2010/main" val="14925116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ea typeface="ＭＳ Ｐゴシック" pitchFamily="34" charset="-128"/>
              </a:rPr>
              <a:t>Porous Media Model to define resistance across the turbine (</a:t>
            </a:r>
            <a:r>
              <a:rPr lang="en-US" dirty="0" smtClean="0">
                <a:latin typeface="Symbol" pitchFamily="18" charset="2"/>
                <a:ea typeface="ＭＳ Ｐゴシック" pitchFamily="34" charset="-128"/>
              </a:rPr>
              <a:t>D</a:t>
            </a:r>
            <a:r>
              <a:rPr lang="en-US" dirty="0" smtClean="0">
                <a:ea typeface="ＭＳ Ｐゴシック" pitchFamily="34" charset="-128"/>
              </a:rPr>
              <a:t>P based on 1-D theory) </a:t>
            </a:r>
          </a:p>
          <a:p>
            <a:r>
              <a:rPr lang="en-US" dirty="0" smtClean="0"/>
              <a:t>Neglect viscous losses(</a:t>
            </a:r>
            <a:r>
              <a:rPr lang="en-US" dirty="0" err="1" smtClean="0"/>
              <a:t>darcy’s</a:t>
            </a:r>
            <a:r>
              <a:rPr lang="en-US" dirty="0" smtClean="0"/>
              <a:t> equation for laminar flows where</a:t>
            </a:r>
            <a:r>
              <a:rPr lang="en-US" baseline="0" dirty="0" smtClean="0"/>
              <a:t> inertial losses can be neglected)</a:t>
            </a:r>
            <a:r>
              <a:rPr lang="en-US" dirty="0" smtClean="0"/>
              <a:t> are neglected which is a good assumptions since</a:t>
            </a:r>
            <a:r>
              <a:rPr lang="en-US" baseline="0" dirty="0" smtClean="0"/>
              <a:t> the term is Super small compare to inertial losses </a:t>
            </a:r>
          </a:p>
          <a:p>
            <a:endParaRPr lang="en-US" baseline="0" dirty="0" smtClean="0"/>
          </a:p>
          <a:p>
            <a:r>
              <a:rPr lang="en-US" baseline="0" dirty="0" smtClean="0"/>
              <a:t>Alpha is the permeability of the porous media….its </a:t>
            </a:r>
            <a:r>
              <a:rPr lang="en-US" baseline="0" dirty="0" err="1" smtClean="0"/>
              <a:t>infiinite</a:t>
            </a:r>
            <a:r>
              <a:rPr lang="en-US" baseline="0" dirty="0" smtClean="0"/>
              <a:t> so 1/alpha is very small</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24</a:t>
            </a:fld>
            <a:endParaRPr lang="en-US"/>
          </a:p>
        </p:txBody>
      </p:sp>
    </p:spTree>
    <p:extLst>
      <p:ext uri="{BB962C8B-B14F-4D97-AF65-F5344CB8AC3E}">
        <p14:creationId xmlns:p14="http://schemas.microsoft.com/office/powerpoint/2010/main" val="16524232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683A5-81EA-4399-B08F-0900EC3DCADE}" type="slidenum">
              <a:rPr lang="en-US">
                <a:cs typeface="Arial" charset="0"/>
              </a:rPr>
              <a:pPr fontAlgn="base">
                <a:spcBef>
                  <a:spcPct val="0"/>
                </a:spcBef>
                <a:spcAft>
                  <a:spcPct val="0"/>
                </a:spcAft>
                <a:defRPr/>
              </a:pPr>
              <a:t>25</a:t>
            </a:fld>
            <a:endParaRPr lang="en-US">
              <a:cs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effectLst/>
            </a:endParaRPr>
          </a:p>
          <a:p>
            <a:pPr eaLnBrk="1" hangingPunct="1">
              <a:spcBef>
                <a:spcPct val="0"/>
              </a:spcBef>
            </a:pPr>
            <a:r>
              <a:rPr lang="en-US" dirty="0" smtClean="0">
                <a:effectLst/>
              </a:rPr>
              <a:t>Add a plot of where you’re plotting</a:t>
            </a:r>
            <a:endParaRPr lang="en-US" dirty="0"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683A5-81EA-4399-B08F-0900EC3DCADE}" type="slidenum">
              <a:rPr lang="en-US">
                <a:cs typeface="Arial" charset="0"/>
              </a:rPr>
              <a:pPr fontAlgn="base">
                <a:spcBef>
                  <a:spcPct val="0"/>
                </a:spcBef>
                <a:spcAft>
                  <a:spcPct val="0"/>
                </a:spcAft>
                <a:defRPr/>
              </a:pPr>
              <a:t>26</a:t>
            </a:fld>
            <a:endParaRPr lang="en-US">
              <a:cs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Slide Image Placeholder 1"/>
          <p:cNvSpPr>
            <a:spLocks noGrp="1" noRot="1" noChangeAspect="1"/>
          </p:cNvSpPr>
          <p:nvPr>
            <p:ph type="sldImg"/>
          </p:nvPr>
        </p:nvSpPr>
        <p:spPr bwMode="auto">
          <a:noFill/>
          <a:ln>
            <a:solidFill>
              <a:srgbClr val="000000"/>
            </a:solidFill>
            <a:miter lim="800000"/>
            <a:headEnd/>
            <a:tailEnd/>
          </a:ln>
        </p:spPr>
      </p:sp>
      <p:sp>
        <p:nvSpPr>
          <p:cNvPr id="24578"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24579"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223683A5-81EA-4399-B08F-0900EC3DCADE}" type="slidenum">
              <a:rPr lang="en-US">
                <a:cs typeface="Arial" charset="0"/>
              </a:rPr>
              <a:pPr fontAlgn="base">
                <a:spcBef>
                  <a:spcPct val="0"/>
                </a:spcBef>
                <a:spcAft>
                  <a:spcPct val="0"/>
                </a:spcAft>
                <a:defRPr/>
              </a:pPr>
              <a:t>27</a:t>
            </a:fld>
            <a:endParaRPr lang="en-US">
              <a:cs typeface="Arial"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Induction factor=0.5 for 21m</a:t>
            </a:r>
            <a:r>
              <a:rPr lang="en-US" baseline="0" dirty="0" smtClean="0"/>
              <a:t> case</a:t>
            </a:r>
          </a:p>
          <a:p>
            <a:r>
              <a:rPr lang="en-US" baseline="0" dirty="0" smtClean="0"/>
              <a:t>Induction factor=0.4 for 16 m</a:t>
            </a:r>
          </a:p>
          <a:p>
            <a:r>
              <a:rPr lang="en-US" baseline="0" dirty="0" smtClean="0"/>
              <a:t>----- Meeting Notes (12/9/13 18:10) -----</a:t>
            </a:r>
          </a:p>
          <a:p>
            <a:r>
              <a:rPr lang="en-US" baseline="0" dirty="0" smtClean="0"/>
              <a:t>title for the 1D / ADM </a:t>
            </a:r>
          </a:p>
          <a:p>
            <a:endParaRPr lang="en-US" baseline="0" dirty="0" smtClean="0"/>
          </a:p>
          <a:p>
            <a:r>
              <a:rPr lang="en-US" baseline="0" dirty="0" smtClean="0"/>
              <a:t>message ---&gt; </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28</a:t>
            </a:fld>
            <a:endParaRPr lang="en-US"/>
          </a:p>
        </p:txBody>
      </p:sp>
    </p:spTree>
    <p:extLst>
      <p:ext uri="{BB962C8B-B14F-4D97-AF65-F5344CB8AC3E}">
        <p14:creationId xmlns:p14="http://schemas.microsoft.com/office/powerpoint/2010/main" val="7922393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Only with the</a:t>
            </a:r>
            <a:r>
              <a:rPr lang="en-US" baseline="0" dirty="0" smtClean="0"/>
              <a:t> higher blockage ratio case</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30</a:t>
            </a:fld>
            <a:endParaRPr lang="en-US"/>
          </a:p>
        </p:txBody>
      </p:sp>
    </p:spTree>
    <p:extLst>
      <p:ext uri="{BB962C8B-B14F-4D97-AF65-F5344CB8AC3E}">
        <p14:creationId xmlns:p14="http://schemas.microsoft.com/office/powerpoint/2010/main" val="15008959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This approach uses a momentum source term that implicitly represents the rotor. Therefore, blades are taken into account in the simulation without being physically present in the computational domain. This simplification reduces the computational memory and time required to perform the analysis compared to the simulations where the actual rotating blades are modeled, due to number of mesh cells, which would be required to resolve the blades. </a:t>
            </a: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solve for the magnitude of the momentum source term in the RANS equations based on local angel of attack and velocity at the rotor for each iteration. Velocity field is then determined for the rest of the domain using the RANS equations. Iteration is continued until solution is converged. </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sz="1200" kern="1200" dirty="0" smtClean="0">
                <a:solidFill>
                  <a:schemeClr val="tx1"/>
                </a:solidFill>
                <a:effectLst/>
                <a:latin typeface="+mn-lt"/>
                <a:ea typeface="+mn-ea"/>
                <a:cs typeface="+mn-cs"/>
              </a:rPr>
              <a:t>the tip effect is set to 96%, which means only 96% of blade span’s lift force is taken into account and the remaining (tip region) lift force is set to 0. Alternatively, drag force is assumed to be present along the entire blade. Therefore, flow is assumed to recirculate around the region surrounding the last 4% of the blade’s surface area.</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ea typeface="ＭＳ Ｐゴシック" pitchFamily="34" charset="-128"/>
            </a:endParaRP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31</a:t>
            </a:fld>
            <a:endParaRPr lang="en-US"/>
          </a:p>
        </p:txBody>
      </p:sp>
    </p:spTree>
    <p:extLst>
      <p:ext uri="{BB962C8B-B14F-4D97-AF65-F5344CB8AC3E}">
        <p14:creationId xmlns:p14="http://schemas.microsoft.com/office/powerpoint/2010/main" val="165242320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kern="1200" dirty="0" smtClean="0">
                <a:solidFill>
                  <a:schemeClr val="tx1"/>
                </a:solidFill>
                <a:effectLst/>
                <a:latin typeface="+mn-lt"/>
                <a:ea typeface="+mn-ea"/>
                <a:cs typeface="+mn-cs"/>
              </a:rPr>
              <a:t>All</a:t>
            </a:r>
            <a:r>
              <a:rPr lang="en-US" sz="1600" kern="1200" baseline="0" dirty="0" smtClean="0">
                <a:solidFill>
                  <a:schemeClr val="tx1"/>
                </a:solidFill>
                <a:effectLst/>
                <a:latin typeface="+mn-lt"/>
                <a:ea typeface="+mn-ea"/>
                <a:cs typeface="+mn-cs"/>
              </a:rPr>
              <a:t> software available to optimize a blade geometry is designed for wind turbines or turbines in unconfined channels. In our case, blockage highly affects the flow and optimization is handled manually. </a:t>
            </a:r>
          </a:p>
          <a:p>
            <a:endParaRPr lang="en-US" sz="1600" kern="1200" baseline="0" dirty="0" smtClean="0">
              <a:solidFill>
                <a:schemeClr val="tx1"/>
              </a:solidFill>
              <a:effectLst/>
              <a:latin typeface="+mn-lt"/>
              <a:ea typeface="+mn-ea"/>
              <a:cs typeface="+mn-cs"/>
            </a:endParaRPr>
          </a:p>
          <a:p>
            <a:r>
              <a:rPr lang="en-US" sz="1600" kern="1200" baseline="0" dirty="0" smtClean="0">
                <a:solidFill>
                  <a:schemeClr val="tx1"/>
                </a:solidFill>
                <a:effectLst/>
                <a:latin typeface="+mn-lt"/>
                <a:ea typeface="+mn-ea"/>
                <a:cs typeface="+mn-cs"/>
              </a:rPr>
              <a:t>POINT-</a:t>
            </a:r>
            <a:r>
              <a:rPr lang="en-US" sz="1600" kern="1200" baseline="0" dirty="0" smtClean="0">
                <a:solidFill>
                  <a:schemeClr val="tx1"/>
                </a:solidFill>
                <a:effectLst/>
                <a:latin typeface="+mn-lt"/>
                <a:ea typeface="+mn-ea"/>
                <a:cs typeface="+mn-cs"/>
                <a:sym typeface="Wingdings"/>
              </a:rPr>
              <a:t> Blade design at high blockage ratios should be specific channel that turbine is designed for…</a:t>
            </a:r>
          </a:p>
          <a:p>
            <a:endParaRPr lang="en-US" sz="1600" kern="1200" baseline="0" dirty="0" smtClean="0">
              <a:solidFill>
                <a:schemeClr val="tx1"/>
              </a:solidFill>
              <a:effectLst/>
              <a:latin typeface="+mn-lt"/>
              <a:ea typeface="+mn-ea"/>
              <a:cs typeface="+mn-cs"/>
              <a:sym typeface="Wingdings"/>
            </a:endParaRPr>
          </a:p>
          <a:p>
            <a:r>
              <a:rPr lang="en-US" sz="1600" kern="1200" baseline="0" dirty="0" smtClean="0">
                <a:solidFill>
                  <a:schemeClr val="tx1"/>
                </a:solidFill>
                <a:effectLst/>
                <a:latin typeface="+mn-lt"/>
                <a:ea typeface="+mn-ea"/>
                <a:cs typeface="+mn-cs"/>
                <a:sym typeface="Wingdings"/>
              </a:rPr>
              <a:t>Once we had the blade geometry, we had to find out the operating limits for the rotor.</a:t>
            </a:r>
            <a:endParaRPr lang="en-US" sz="1600" kern="1200" dirty="0" smtClean="0">
              <a:solidFill>
                <a:schemeClr val="tx1"/>
              </a:solidFill>
              <a:effectLst/>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non-dimensional blade geometry, such as was published by </a:t>
            </a:r>
            <a:r>
              <a:rPr lang="en-US" sz="1200" kern="1200" dirty="0" err="1" smtClean="0">
                <a:solidFill>
                  <a:schemeClr val="tx1"/>
                </a:solidFill>
                <a:effectLst/>
                <a:latin typeface="+mn-lt"/>
                <a:ea typeface="+mn-ea"/>
                <a:cs typeface="+mn-cs"/>
              </a:rPr>
              <a:t>Bahaj</a:t>
            </a:r>
            <a:r>
              <a:rPr lang="en-US" sz="1200" kern="1200" dirty="0" smtClean="0">
                <a:solidFill>
                  <a:schemeClr val="tx1"/>
                </a:solidFill>
                <a:effectLst/>
                <a:latin typeface="+mn-lt"/>
                <a:ea typeface="+mn-ea"/>
                <a:cs typeface="+mn-cs"/>
              </a:rPr>
              <a:t> et al. [30], was used for cavitation analysis and VBM simulations [30]. However, running the VBM model with this geometry resulted in insufficient  power for a turbine consisting of 3 blades. Following this discovery, a spreadsheet BET calculation was used in an iterative manner to find twist angles along the blade that produced maximum possible power. However, the calculated chord distribution for this analysis was found to be unrealistic (c &gt;1m); therefore, several different chord distributions were developed and tested with VBM</a:t>
            </a:r>
            <a:r>
              <a:rPr lang="en-US" dirty="0" smtClean="0">
                <a:effectLst/>
              </a:rPr>
              <a:t> </a:t>
            </a:r>
          </a:p>
          <a:p>
            <a:endParaRPr lang="en-US" dirty="0" smtClean="0">
              <a:effectLst/>
            </a:endParaRPr>
          </a:p>
          <a:p>
            <a:r>
              <a:rPr lang="en-US" sz="1200" kern="1200" dirty="0" smtClean="0">
                <a:solidFill>
                  <a:schemeClr val="tx1"/>
                </a:solidFill>
                <a:effectLst/>
                <a:latin typeface="+mn-lt"/>
                <a:ea typeface="+mn-ea"/>
                <a:cs typeface="+mn-cs"/>
              </a:rPr>
              <a:t>However, since flow is highly affected by the blockage, there is always a high range of angles of attack from root to tip.</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32</a:t>
            </a:fld>
            <a:endParaRPr lang="en-US"/>
          </a:p>
        </p:txBody>
      </p:sp>
    </p:spTree>
    <p:extLst>
      <p:ext uri="{BB962C8B-B14F-4D97-AF65-F5344CB8AC3E}">
        <p14:creationId xmlns:p14="http://schemas.microsoft.com/office/powerpoint/2010/main" val="37735606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Cavitation is the formation of vapor bubbles within a flowing fluid, and occurs when the pressure of the fluid falls below the vapor pressure</a:t>
            </a:r>
            <a:r>
              <a:rPr lang="en-US" dirty="0" smtClean="0">
                <a:effectLst/>
              </a:rPr>
              <a:t> </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When cavitation occurs in the presence of an airfoil, it decreases the lift force acting on the airfoil, and increases the drag force. Therefore, it is essential to assure that the turbine operates in a cavitation-free environment.</a:t>
            </a:r>
          </a:p>
          <a:p>
            <a:r>
              <a:rPr lang="en-US" sz="1200" kern="1200" dirty="0" smtClean="0">
                <a:solidFill>
                  <a:schemeClr val="tx1"/>
                </a:solidFill>
                <a:effectLst/>
                <a:latin typeface="+mn-lt"/>
                <a:ea typeface="+mn-ea"/>
                <a:cs typeface="+mn-cs"/>
              </a:rPr>
              <a:t>Considering that turbines operate in channels with high blockage ratios, where the free surface is near the turbine blades, it is important to perform cavitation analysis in order to understand the limits of turbine operating conditions. </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33</a:t>
            </a:fld>
            <a:endParaRPr lang="en-US"/>
          </a:p>
        </p:txBody>
      </p:sp>
    </p:spTree>
    <p:extLst>
      <p:ext uri="{BB962C8B-B14F-4D97-AF65-F5344CB8AC3E}">
        <p14:creationId xmlns:p14="http://schemas.microsoft.com/office/powerpoint/2010/main" val="5044564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should cavitation occur at a particular TSR, it will occur within the tip section of the blade</a:t>
            </a:r>
            <a:r>
              <a:rPr lang="en-US" dirty="0" smtClean="0">
                <a:effectLst/>
              </a:rPr>
              <a:t> </a:t>
            </a:r>
          </a:p>
          <a:p>
            <a:endParaRPr lang="en-US" dirty="0" smtClean="0">
              <a:effectLst/>
            </a:endParaRPr>
          </a:p>
          <a:p>
            <a:r>
              <a:rPr lang="en-US" dirty="0" smtClean="0"/>
              <a:t>Low cavitation number means the</a:t>
            </a:r>
            <a:r>
              <a:rPr lang="en-US" baseline="0" dirty="0" smtClean="0"/>
              <a:t> section of blade is more prone to </a:t>
            </a:r>
            <a:r>
              <a:rPr lang="en-US" baseline="0" dirty="0" err="1" smtClean="0"/>
              <a:t>cavitate</a:t>
            </a:r>
            <a:r>
              <a:rPr lang="en-US" baseline="0" dirty="0" smtClean="0"/>
              <a:t>--</a:t>
            </a:r>
            <a:r>
              <a:rPr lang="en-US" baseline="0" dirty="0" smtClean="0">
                <a:sym typeface="Wingdings"/>
              </a:rPr>
              <a:t> only </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34</a:t>
            </a:fld>
            <a:endParaRPr lang="en-US"/>
          </a:p>
        </p:txBody>
      </p:sp>
    </p:spTree>
    <p:extLst>
      <p:ext uri="{BB962C8B-B14F-4D97-AF65-F5344CB8AC3E}">
        <p14:creationId xmlns:p14="http://schemas.microsoft.com/office/powerpoint/2010/main" val="2185982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2005, total water use in the US was estimated to be 410 billion gallons per day</a:t>
            </a:r>
          </a:p>
          <a:p>
            <a:r>
              <a:rPr lang="en-US" dirty="0" smtClean="0"/>
              <a:t>Thermoelectric power and irrigation accounted</a:t>
            </a:r>
            <a:r>
              <a:rPr lang="en-US" baseline="0" dirty="0" smtClean="0"/>
              <a:t> for the larges withdrawals</a:t>
            </a:r>
          </a:p>
          <a:p>
            <a:r>
              <a:rPr lang="en-US" baseline="0" dirty="0" smtClean="0"/>
              <a:t>Surface sources account for 80% of all water withdrawals</a:t>
            </a:r>
          </a:p>
          <a:p>
            <a:endParaRPr lang="en-US" baseline="0" dirty="0" smtClean="0"/>
          </a:p>
          <a:p>
            <a:endParaRPr lang="en-US" baseline="0" dirty="0" smtClean="0"/>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a:t>
            </a:fld>
            <a:endParaRPr lang="en-US"/>
          </a:p>
        </p:txBody>
      </p:sp>
    </p:spTree>
    <p:extLst>
      <p:ext uri="{BB962C8B-B14F-4D97-AF65-F5344CB8AC3E}">
        <p14:creationId xmlns:p14="http://schemas.microsoft.com/office/powerpoint/2010/main" val="149251169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angle of attack at the tip reaches above 10 degrees at a TSR of 5, cavitation is likely to occur. </a:t>
            </a: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Minimum negative pressure coefficient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35</a:t>
            </a:fld>
            <a:endParaRPr lang="en-US"/>
          </a:p>
        </p:txBody>
      </p:sp>
    </p:spTree>
    <p:extLst>
      <p:ext uri="{BB962C8B-B14F-4D97-AF65-F5344CB8AC3E}">
        <p14:creationId xmlns:p14="http://schemas.microsoft.com/office/powerpoint/2010/main" val="39560223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Wake is affected by the free surface drop</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38</a:t>
            </a:fld>
            <a:endParaRPr lang="en-US"/>
          </a:p>
        </p:txBody>
      </p:sp>
    </p:spTree>
    <p:extLst>
      <p:ext uri="{BB962C8B-B14F-4D97-AF65-F5344CB8AC3E}">
        <p14:creationId xmlns:p14="http://schemas.microsoft.com/office/powerpoint/2010/main" val="41798311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few arrays of turbines are needed to dissipate</a:t>
            </a:r>
            <a:r>
              <a:rPr lang="en-US" baseline="0" dirty="0" smtClean="0"/>
              <a:t> the 1MW requirement</a:t>
            </a:r>
          </a:p>
          <a:p>
            <a:endParaRPr lang="en-US" baseline="0" dirty="0" smtClean="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40</a:t>
            </a:fld>
            <a:endParaRPr lang="en-US"/>
          </a:p>
        </p:txBody>
      </p:sp>
    </p:spTree>
    <p:extLst>
      <p:ext uri="{BB962C8B-B14F-4D97-AF65-F5344CB8AC3E}">
        <p14:creationId xmlns:p14="http://schemas.microsoft.com/office/powerpoint/2010/main" val="6107779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4</a:t>
            </a:r>
            <a:r>
              <a:rPr lang="en-US" baseline="0" dirty="0" smtClean="0"/>
              <a:t> arrays of turbines to operate in design condition, </a:t>
            </a:r>
            <a:r>
              <a:rPr lang="en-US" dirty="0" smtClean="0"/>
              <a:t>of turbines are needed to dissipate</a:t>
            </a:r>
            <a:r>
              <a:rPr lang="en-US" baseline="0" dirty="0" smtClean="0"/>
              <a:t> the 1MW requirement</a:t>
            </a:r>
          </a:p>
          <a:p>
            <a:endParaRPr lang="en-US" baseline="0" dirty="0" smtClean="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41</a:t>
            </a:fld>
            <a:endParaRPr lang="en-US"/>
          </a:p>
        </p:txBody>
      </p:sp>
    </p:spTree>
    <p:extLst>
      <p:ext uri="{BB962C8B-B14F-4D97-AF65-F5344CB8AC3E}">
        <p14:creationId xmlns:p14="http://schemas.microsoft.com/office/powerpoint/2010/main" val="6107779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At a given BR and FR--</a:t>
            </a:r>
            <a:r>
              <a:rPr lang="en-US" dirty="0" smtClean="0">
                <a:sym typeface="Wingdings"/>
              </a:rPr>
              <a:t> </a:t>
            </a:r>
            <a:endParaRPr lang="en-US" dirty="0" smtClean="0"/>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43</a:t>
            </a:fld>
            <a:endParaRPr lang="en-US"/>
          </a:p>
        </p:txBody>
      </p:sp>
    </p:spTree>
    <p:extLst>
      <p:ext uri="{BB962C8B-B14F-4D97-AF65-F5344CB8AC3E}">
        <p14:creationId xmlns:p14="http://schemas.microsoft.com/office/powerpoint/2010/main" val="46811964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POWER</a:t>
            </a:r>
            <a:r>
              <a:rPr lang="en-US" baseline="0" dirty="0" smtClean="0"/>
              <a:t> ---VBM--</a:t>
            </a:r>
            <a:r>
              <a:rPr lang="en-US" baseline="0" dirty="0" smtClean="0">
                <a:sym typeface="Wingdings"/>
              </a:rPr>
              <a:t> Torque[</a:t>
            </a:r>
            <a:r>
              <a:rPr lang="en-US" baseline="0" dirty="0" err="1" smtClean="0">
                <a:sym typeface="Wingdings"/>
              </a:rPr>
              <a:t>rxF</a:t>
            </a:r>
            <a:r>
              <a:rPr lang="en-US" baseline="0" dirty="0" smtClean="0">
                <a:sym typeface="Wingdings"/>
              </a:rPr>
              <a:t>]* w [rad/s]</a:t>
            </a:r>
          </a:p>
          <a:p>
            <a:r>
              <a:rPr lang="en-US" dirty="0" smtClean="0"/>
              <a:t>              ---</a:t>
            </a:r>
            <a:r>
              <a:rPr lang="en-US" baseline="0" dirty="0" smtClean="0"/>
              <a:t> ADM -</a:t>
            </a:r>
            <a:r>
              <a:rPr lang="en-US" baseline="0" dirty="0" smtClean="0">
                <a:sym typeface="Wingdings"/>
              </a:rPr>
              <a:t> </a:t>
            </a:r>
            <a:r>
              <a:rPr lang="en-US" baseline="0" dirty="0" err="1" smtClean="0">
                <a:sym typeface="Wingdings"/>
              </a:rPr>
              <a:t>dp</a:t>
            </a:r>
            <a:r>
              <a:rPr lang="en-US" baseline="0" dirty="0" smtClean="0">
                <a:sym typeface="Wingdings"/>
              </a:rPr>
              <a:t>*A*</a:t>
            </a:r>
            <a:r>
              <a:rPr lang="en-US" baseline="0" dirty="0" err="1" smtClean="0">
                <a:sym typeface="Wingdings"/>
              </a:rPr>
              <a:t>ut</a:t>
            </a:r>
            <a:endParaRPr lang="en-US" baseline="0" dirty="0" smtClean="0">
              <a:sym typeface="Wingdings"/>
            </a:endParaRPr>
          </a:p>
          <a:p>
            <a:endParaRPr lang="en-US" baseline="0" dirty="0" smtClean="0">
              <a:sym typeface="Wingdings"/>
            </a:endParaRPr>
          </a:p>
          <a:p>
            <a:r>
              <a:rPr lang="en-US" baseline="0" dirty="0" smtClean="0">
                <a:sym typeface="Wingdings"/>
              </a:rPr>
              <a:t>1D theory -&gt; power dissipation due to useful power extracted by the turbines, mixing of high velocity bypass flow with wake</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ym typeface="Wingdings"/>
              </a:rPr>
              <a:t>ADM -&gt; useful power extracted by the </a:t>
            </a:r>
            <a:r>
              <a:rPr lang="en-US" baseline="0" dirty="0" err="1" smtClean="0">
                <a:sym typeface="Wingdings"/>
              </a:rPr>
              <a:t>turbines+mixing</a:t>
            </a:r>
            <a:r>
              <a:rPr lang="en-US" baseline="0" dirty="0" smtClean="0">
                <a:sym typeface="Wingdings"/>
              </a:rPr>
              <a:t> of high velocity bypass flow with </a:t>
            </a:r>
            <a:r>
              <a:rPr lang="en-US" baseline="0" dirty="0" err="1" smtClean="0">
                <a:sym typeface="Wingdings"/>
              </a:rPr>
              <a:t>wake+and</a:t>
            </a:r>
            <a:r>
              <a:rPr lang="en-US" baseline="0" dirty="0" smtClean="0">
                <a:sym typeface="Wingdings"/>
              </a:rPr>
              <a:t> wake rotation of the turbines</a:t>
            </a:r>
          </a:p>
          <a:p>
            <a:pPr marL="0" marR="0" indent="0" algn="l" defTabSz="457200" rtl="0" eaLnBrk="0" fontAlgn="base" latinLnBrk="0" hangingPunct="0">
              <a:lnSpc>
                <a:spcPct val="100000"/>
              </a:lnSpc>
              <a:spcBef>
                <a:spcPct val="30000"/>
              </a:spcBef>
              <a:spcAft>
                <a:spcPct val="0"/>
              </a:spcAft>
              <a:buClrTx/>
              <a:buSzTx/>
              <a:buFontTx/>
              <a:buNone/>
              <a:tabLst/>
              <a:defRPr/>
            </a:pPr>
            <a:r>
              <a:rPr lang="en-US" baseline="0" dirty="0" smtClean="0">
                <a:sym typeface="Wingdings"/>
              </a:rPr>
              <a:t>VBM-&gt; useful power extracted by the </a:t>
            </a:r>
            <a:r>
              <a:rPr lang="en-US" baseline="0" dirty="0" err="1" smtClean="0">
                <a:sym typeface="Wingdings"/>
              </a:rPr>
              <a:t>turbines+mixing</a:t>
            </a:r>
            <a:r>
              <a:rPr lang="en-US" baseline="0" dirty="0" smtClean="0">
                <a:sym typeface="Wingdings"/>
              </a:rPr>
              <a:t> of high velocity bypass flow with </a:t>
            </a:r>
            <a:r>
              <a:rPr lang="en-US" baseline="0" dirty="0" err="1" smtClean="0">
                <a:sym typeface="Wingdings"/>
              </a:rPr>
              <a:t>wake+and</a:t>
            </a:r>
            <a:r>
              <a:rPr lang="en-US" baseline="0" dirty="0" smtClean="0">
                <a:sym typeface="Wingdings"/>
              </a:rPr>
              <a:t> wake rotation of the </a:t>
            </a:r>
            <a:r>
              <a:rPr lang="en-US" baseline="0" dirty="0" err="1" smtClean="0">
                <a:sym typeface="Wingdings"/>
              </a:rPr>
              <a:t>turbines+drag</a:t>
            </a:r>
            <a:r>
              <a:rPr lang="en-US" baseline="0" dirty="0" smtClean="0">
                <a:sym typeface="Wingdings"/>
              </a:rPr>
              <a:t> of the turbines</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baseline="0" dirty="0" smtClean="0">
              <a:sym typeface="Wingdings"/>
            </a:endParaRPr>
          </a:p>
          <a:p>
            <a:endParaRPr lang="en-US" baseline="0" dirty="0" smtClean="0">
              <a:sym typeface="Wingdings"/>
            </a:endParaRPr>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44</a:t>
            </a:fld>
            <a:endParaRPr lang="en-US"/>
          </a:p>
        </p:txBody>
      </p:sp>
    </p:spTree>
    <p:extLst>
      <p:ext uri="{BB962C8B-B14F-4D97-AF65-F5344CB8AC3E}">
        <p14:creationId xmlns:p14="http://schemas.microsoft.com/office/powerpoint/2010/main" val="4681196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On </a:t>
            </a:r>
            <a:r>
              <a:rPr lang="en-US" dirty="0"/>
              <a:t>the west coast, </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4</a:t>
            </a:fld>
            <a:endParaRPr lang="en-US"/>
          </a:p>
        </p:txBody>
      </p:sp>
    </p:spTree>
    <p:extLst>
      <p:ext uri="{BB962C8B-B14F-4D97-AF65-F5344CB8AC3E}">
        <p14:creationId xmlns:p14="http://schemas.microsoft.com/office/powerpoint/2010/main" val="149251169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latin typeface="+mn-lt"/>
                <a:ea typeface="+mn-ea"/>
                <a:cs typeface="+mn-cs"/>
              </a:rPr>
              <a:t>, is a </a:t>
            </a:r>
            <a:r>
              <a:rPr lang="en-US" sz="1200" kern="1200" dirty="0" smtClean="0">
                <a:solidFill>
                  <a:schemeClr val="tx1"/>
                </a:solidFill>
                <a:latin typeface="+mn-lt"/>
                <a:ea typeface="+mn-ea"/>
                <a:cs typeface="+mn-cs"/>
                <a:hlinkClick r:id="rId3"/>
              </a:rPr>
              <a:t>federal agency under the </a:t>
            </a:r>
            <a:r>
              <a:rPr lang="en-US" sz="1200" kern="1200" dirty="0" smtClean="0">
                <a:solidFill>
                  <a:schemeClr val="tx1"/>
                </a:solidFill>
                <a:latin typeface="+mn-lt"/>
                <a:ea typeface="+mn-ea"/>
                <a:cs typeface="+mn-cs"/>
                <a:hlinkClick r:id="rId4"/>
              </a:rPr>
              <a:t>U.S. Department of the Interior, which oversees water resource management, specifically as it applies to the oversight and operation of the diversion, delivery, and storage projects that it has built throughout the western </a:t>
            </a:r>
            <a:r>
              <a:rPr lang="en-US" sz="1200" kern="1200" dirty="0" smtClean="0">
                <a:solidFill>
                  <a:schemeClr val="tx1"/>
                </a:solidFill>
                <a:latin typeface="+mn-lt"/>
                <a:ea typeface="+mn-ea"/>
                <a:cs typeface="+mn-cs"/>
                <a:hlinkClick r:id="rId5"/>
              </a:rPr>
              <a:t>United States for </a:t>
            </a:r>
            <a:r>
              <a:rPr lang="en-US" sz="1200" kern="1200" dirty="0" smtClean="0">
                <a:solidFill>
                  <a:schemeClr val="tx1"/>
                </a:solidFill>
                <a:latin typeface="+mn-lt"/>
                <a:ea typeface="+mn-ea"/>
                <a:cs typeface="+mn-cs"/>
                <a:hlinkClick r:id="rId6"/>
              </a:rPr>
              <a:t>irrigation, </a:t>
            </a:r>
            <a:r>
              <a:rPr lang="en-US" sz="1200" kern="1200" dirty="0" smtClean="0">
                <a:solidFill>
                  <a:schemeClr val="tx1"/>
                </a:solidFill>
                <a:latin typeface="+mn-lt"/>
                <a:ea typeface="+mn-ea"/>
                <a:cs typeface="+mn-cs"/>
                <a:hlinkClick r:id="rId7"/>
              </a:rPr>
              <a:t>water supply, and attendant </a:t>
            </a:r>
            <a:r>
              <a:rPr lang="en-US" sz="1200" kern="1200" dirty="0" smtClean="0">
                <a:solidFill>
                  <a:schemeClr val="tx1"/>
                </a:solidFill>
                <a:latin typeface="+mn-lt"/>
                <a:ea typeface="+mn-ea"/>
                <a:cs typeface="+mn-cs"/>
                <a:hlinkClick r:id="rId8"/>
              </a:rPr>
              <a:t>hydroelectric </a:t>
            </a:r>
            <a:r>
              <a:rPr lang="en-US" sz="1200" kern="1200" dirty="0" smtClean="0">
                <a:solidFill>
                  <a:schemeClr val="tx1"/>
                </a:solidFill>
                <a:latin typeface="+mn-lt"/>
                <a:ea typeface="+mn-ea"/>
                <a:cs typeface="+mn-cs"/>
                <a:hlinkClick r:id="rId9"/>
              </a:rPr>
              <a:t>power generation.</a:t>
            </a:r>
            <a:endParaRPr lang="en-US" sz="1200" kern="1200" dirty="0" smtClean="0">
              <a:solidFill>
                <a:schemeClr val="tx1"/>
              </a:solidFill>
              <a:latin typeface="+mn-lt"/>
              <a:ea typeface="+mn-ea"/>
              <a:cs typeface="+mn-cs"/>
            </a:endParaRPr>
          </a:p>
          <a:p>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The Columbia Basin Irrigation System is formed when water is diverted from the Columbia River into the Banks Lake Reservoir at the Grand Coulee dam. The water from this reservoir is then channeled through the Dry Falls Dam and into the Main Canal. The Main Canal then runs south before splitting between the East and West Canals near Soap Lake, Washington </a:t>
            </a:r>
          </a:p>
          <a:p>
            <a:endParaRPr lang="en-US" sz="1200" kern="1200" dirty="0" smtClean="0">
              <a:solidFill>
                <a:schemeClr val="tx1"/>
              </a:solidFill>
              <a:effectLst/>
              <a:latin typeface="+mn-lt"/>
              <a:ea typeface="+mn-ea"/>
              <a:cs typeface="+mn-cs"/>
            </a:endParaRPr>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300 miles of main channel with 3,400 to 19,300 </a:t>
            </a:r>
            <a:r>
              <a:rPr lang="en-US" dirty="0" err="1" smtClean="0"/>
              <a:t>cfs</a:t>
            </a:r>
            <a:r>
              <a:rPr lang="en-US" dirty="0" smtClean="0"/>
              <a:t> flow rate capacity</a:t>
            </a:r>
          </a:p>
          <a:p>
            <a:pPr marL="0" marR="0" indent="0" algn="l" defTabSz="457200" rtl="0" eaLnBrk="0" fontAlgn="base" latinLnBrk="0" hangingPunct="0">
              <a:lnSpc>
                <a:spcPct val="100000"/>
              </a:lnSpc>
              <a:spcBef>
                <a:spcPct val="30000"/>
              </a:spcBef>
              <a:spcAft>
                <a:spcPct val="0"/>
              </a:spcAft>
              <a:buClrTx/>
              <a:buSzTx/>
              <a:buFontTx/>
              <a:buNone/>
              <a:tabLst/>
              <a:defRPr/>
            </a:pP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Ephrata,</a:t>
            </a:r>
            <a:r>
              <a:rPr lang="en-US" baseline="0" dirty="0" smtClean="0"/>
              <a:t> WA</a:t>
            </a:r>
            <a:endParaRPr lang="en-US" dirty="0" smtClean="0"/>
          </a:p>
          <a:p>
            <a:pPr marL="0" marR="0" indent="0" algn="l" defTabSz="457200" rtl="0" eaLnBrk="0" fontAlgn="base" latinLnBrk="0" hangingPunct="0">
              <a:lnSpc>
                <a:spcPct val="100000"/>
              </a:lnSpc>
              <a:spcBef>
                <a:spcPct val="30000"/>
              </a:spcBef>
              <a:spcAft>
                <a:spcPct val="0"/>
              </a:spcAft>
              <a:buClrTx/>
              <a:buSzTx/>
              <a:buFontTx/>
              <a:buNone/>
              <a:tabLst/>
              <a:defRPr/>
            </a:pPr>
            <a:r>
              <a:rPr lang="en-US" dirty="0" smtClean="0"/>
              <a:t>High hills gates</a:t>
            </a:r>
          </a:p>
          <a:p>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5</a:t>
            </a:fld>
            <a:endParaRPr lang="en-US"/>
          </a:p>
        </p:txBody>
      </p:sp>
    </p:spTree>
    <p:extLst>
      <p:ext uri="{BB962C8B-B14F-4D97-AF65-F5344CB8AC3E}">
        <p14:creationId xmlns:p14="http://schemas.microsoft.com/office/powerpoint/2010/main" val="29853109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focus on high hills gate---</a:t>
            </a:r>
            <a:r>
              <a:rPr lang="en-US" dirty="0" smtClean="0">
                <a:sym typeface="Wingdings"/>
              </a:rPr>
              <a:t> </a:t>
            </a:r>
            <a:r>
              <a:rPr lang="en-US" dirty="0" smtClean="0"/>
              <a:t>3</a:t>
            </a:r>
            <a:r>
              <a:rPr lang="en-US" baseline="0" dirty="0" smtClean="0"/>
              <a:t> gates in a row</a:t>
            </a:r>
          </a:p>
          <a:p>
            <a:endParaRPr lang="en-US" baseline="0" dirty="0" smtClean="0"/>
          </a:p>
          <a:p>
            <a:r>
              <a:rPr lang="en-US" baseline="0" dirty="0" smtClean="0"/>
              <a:t>They dissipate the energy of water to control the flow</a:t>
            </a:r>
          </a:p>
          <a:p>
            <a:endParaRPr lang="en-US" baseline="0" dirty="0" smtClean="0"/>
          </a:p>
          <a:p>
            <a:r>
              <a:rPr lang="en-US" baseline="0" dirty="0" smtClean="0"/>
              <a:t>Farmers need certain head or energy of water going to their farms. WHY ARE THE GATES USED?</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6</a:t>
            </a:fld>
            <a:endParaRPr lang="en-US"/>
          </a:p>
        </p:txBody>
      </p:sp>
    </p:spTree>
    <p:extLst>
      <p:ext uri="{BB962C8B-B14F-4D97-AF65-F5344CB8AC3E}">
        <p14:creationId xmlns:p14="http://schemas.microsoft.com/office/powerpoint/2010/main" val="317602449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Tainter</a:t>
            </a:r>
            <a:r>
              <a:rPr lang="en-US" dirty="0" smtClean="0"/>
              <a:t> gates move up</a:t>
            </a:r>
            <a:r>
              <a:rPr lang="en-US" baseline="0" dirty="0" smtClean="0"/>
              <a:t> or down to </a:t>
            </a:r>
          </a:p>
          <a:p>
            <a:r>
              <a:rPr lang="en-US" sz="1200" kern="1200" dirty="0" smtClean="0">
                <a:solidFill>
                  <a:schemeClr val="tx1"/>
                </a:solidFill>
                <a:latin typeface="+mn-lt"/>
                <a:ea typeface="+mn-ea"/>
                <a:cs typeface="+mn-cs"/>
              </a:rPr>
              <a:t>ratio of a characteristic velocity to a gravitational wave velocity</a:t>
            </a:r>
          </a:p>
          <a:p>
            <a:endParaRPr lang="en-US" sz="1200" kern="1200" dirty="0" smtClean="0">
              <a:solidFill>
                <a:schemeClr val="tx1"/>
              </a:solidFill>
              <a:latin typeface="+mn-lt"/>
              <a:ea typeface="+mn-ea"/>
              <a:cs typeface="+mn-cs"/>
            </a:endParaRPr>
          </a:p>
          <a:p>
            <a:r>
              <a:rPr lang="en-US" sz="1200" kern="1200" dirty="0" smtClean="0">
                <a:solidFill>
                  <a:schemeClr val="tx1"/>
                </a:solidFill>
                <a:latin typeface="+mn-lt"/>
                <a:ea typeface="+mn-ea"/>
                <a:cs typeface="+mn-cs"/>
              </a:rPr>
              <a:t>Head=y+v^2/2g</a:t>
            </a:r>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7</a:t>
            </a:fld>
            <a:endParaRPr lang="en-US"/>
          </a:p>
        </p:txBody>
      </p:sp>
    </p:spTree>
    <p:extLst>
      <p:ext uri="{BB962C8B-B14F-4D97-AF65-F5344CB8AC3E}">
        <p14:creationId xmlns:p14="http://schemas.microsoft.com/office/powerpoint/2010/main" val="3968030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Upstream Flow Depth is 5m</a:t>
            </a:r>
          </a:p>
          <a:p>
            <a:r>
              <a:rPr lang="en-US" dirty="0" smtClean="0"/>
              <a:t>Hydraulic jump for</a:t>
            </a:r>
            <a:r>
              <a:rPr lang="en-US" baseline="0" dirty="0" smtClean="0"/>
              <a:t> w &lt; 2.2m </a:t>
            </a:r>
          </a:p>
          <a:p>
            <a:r>
              <a:rPr lang="en-US" baseline="0" dirty="0" smtClean="0"/>
              <a:t>At gate opening of 2m, 1MW of power is lost due to hydraulic jump and mixing of turbulent rollers with the free surface</a:t>
            </a:r>
          </a:p>
          <a:p>
            <a:r>
              <a:rPr lang="en-US" sz="1200" kern="1200" dirty="0" smtClean="0">
                <a:solidFill>
                  <a:schemeClr val="tx1"/>
                </a:solidFill>
                <a:effectLst/>
                <a:latin typeface="+mn-lt"/>
                <a:ea typeface="+mn-ea"/>
                <a:cs typeface="+mn-cs"/>
              </a:rPr>
              <a:t>Given that this dissipated power is wasted using this traditional method, it is desirable to capture this energy. Hydrokinetic turbines are possible candidates for replacing traditional gates to not only control the flow, but also to generate power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8</a:t>
            </a:fld>
            <a:endParaRPr lang="en-US"/>
          </a:p>
        </p:txBody>
      </p:sp>
    </p:spTree>
    <p:extLst>
      <p:ext uri="{BB962C8B-B14F-4D97-AF65-F5344CB8AC3E}">
        <p14:creationId xmlns:p14="http://schemas.microsoft.com/office/powerpoint/2010/main" val="15341901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u="sng" kern="1200" dirty="0" smtClean="0">
              <a:solidFill>
                <a:schemeClr val="tx1"/>
              </a:solidFill>
              <a:latin typeface="+mn-lt"/>
              <a:ea typeface="+mn-ea"/>
              <a:cs typeface="+mn-cs"/>
              <a:hlinkClick r:id="rId3"/>
            </a:endParaRPr>
          </a:p>
          <a:p>
            <a:r>
              <a:rPr lang="en-US" sz="1200" u="sng" kern="1200" dirty="0" smtClean="0">
                <a:solidFill>
                  <a:schemeClr val="tx1"/>
                </a:solidFill>
                <a:latin typeface="+mn-lt"/>
                <a:ea typeface="+mn-ea"/>
                <a:cs typeface="+mn-cs"/>
                <a:hlinkClick r:id="rId3"/>
              </a:rPr>
              <a:t>traditional hydropower uses a dam or diversion structure to supply a combination of hydraulic head and water volume to a turbine to generate power.</a:t>
            </a:r>
            <a:endParaRPr lang="en-US" dirty="0" smtClean="0"/>
          </a:p>
          <a:p>
            <a:r>
              <a:rPr lang="en-US" dirty="0" smtClean="0"/>
              <a:t>Cheaper than building</a:t>
            </a:r>
            <a:r>
              <a:rPr lang="en-US" baseline="0" dirty="0" smtClean="0"/>
              <a:t> dams</a:t>
            </a:r>
          </a:p>
          <a:p>
            <a:endParaRPr lang="en-US" dirty="0" smtClean="0"/>
          </a:p>
          <a:p>
            <a:r>
              <a:rPr lang="en-US" dirty="0" smtClean="0"/>
              <a:t>Unidirectional----</a:t>
            </a:r>
            <a:r>
              <a:rPr lang="en-US" dirty="0" smtClean="0">
                <a:sym typeface="Wingdings"/>
              </a:rPr>
              <a:t> no yaw control flood and ebb</a:t>
            </a:r>
            <a:endParaRPr lang="en-US" dirty="0"/>
          </a:p>
        </p:txBody>
      </p:sp>
      <p:sp>
        <p:nvSpPr>
          <p:cNvPr id="4" name="Slide Number Placeholder 3"/>
          <p:cNvSpPr>
            <a:spLocks noGrp="1"/>
          </p:cNvSpPr>
          <p:nvPr>
            <p:ph type="sldNum" sz="quarter" idx="10"/>
          </p:nvPr>
        </p:nvSpPr>
        <p:spPr/>
        <p:txBody>
          <a:bodyPr/>
          <a:lstStyle/>
          <a:p>
            <a:pPr>
              <a:defRPr/>
            </a:pPr>
            <a:fld id="{9C198A87-F030-47F0-BEE1-3CE354E18D1B}" type="slidenum">
              <a:rPr lang="en-US" smtClean="0"/>
              <a:pPr>
                <a:defRPr/>
              </a:pPr>
              <a:t>9</a:t>
            </a:fld>
            <a:endParaRPr lang="en-US"/>
          </a:p>
        </p:txBody>
      </p:sp>
    </p:spTree>
    <p:extLst>
      <p:ext uri="{BB962C8B-B14F-4D97-AF65-F5344CB8AC3E}">
        <p14:creationId xmlns:p14="http://schemas.microsoft.com/office/powerpoint/2010/main" val="15341901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themeOverride" Target="../theme/themeOverride1.xml"/><Relationship Id="rId2"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smtClean="0"/>
              <a:t>Click to edit Master title style</a:t>
            </a:r>
            <a:endParaRPr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4" name="Date Placeholder 29"/>
          <p:cNvSpPr>
            <a:spLocks noGrp="1"/>
          </p:cNvSpPr>
          <p:nvPr>
            <p:ph type="dt" sz="half" idx="10"/>
          </p:nvPr>
        </p:nvSpPr>
        <p:spPr/>
        <p:txBody>
          <a:bodyPr/>
          <a:lstStyle>
            <a:lvl1pPr>
              <a:defRPr>
                <a:solidFill>
                  <a:srgbClr val="D1EAEE"/>
                </a:solidFill>
              </a:defRPr>
            </a:lvl1pPr>
          </a:lstStyle>
          <a:p>
            <a:pPr>
              <a:defRPr/>
            </a:pPr>
            <a:fld id="{9DB205B3-D9A2-BF49-B0A6-5B4B22FD6D6D}" type="datetime1">
              <a:rPr lang="en-US" smtClean="0"/>
              <a:t>5/26/14</a:t>
            </a:fld>
            <a:endParaRPr lang="en-US"/>
          </a:p>
        </p:txBody>
      </p:sp>
      <p:sp>
        <p:nvSpPr>
          <p:cNvPr id="5" name="Footer Placeholder 18"/>
          <p:cNvSpPr>
            <a:spLocks noGrp="1"/>
          </p:cNvSpPr>
          <p:nvPr>
            <p:ph type="ftr" sz="quarter" idx="11"/>
          </p:nvPr>
        </p:nvSpPr>
        <p:spPr/>
        <p:txBody>
          <a:bodyPr/>
          <a:lstStyle>
            <a:lvl1pPr>
              <a:defRPr/>
            </a:lvl1pPr>
          </a:lstStyle>
          <a:p>
            <a:pPr>
              <a:defRPr/>
            </a:pPr>
            <a:endParaRPr lang="en-US"/>
          </a:p>
        </p:txBody>
      </p:sp>
      <p:sp>
        <p:nvSpPr>
          <p:cNvPr id="6" name="Slide Number Placeholder 26"/>
          <p:cNvSpPr>
            <a:spLocks noGrp="1"/>
          </p:cNvSpPr>
          <p:nvPr>
            <p:ph type="sldNum" sz="quarter" idx="12"/>
          </p:nvPr>
        </p:nvSpPr>
        <p:spPr/>
        <p:txBody>
          <a:bodyPr/>
          <a:lstStyle>
            <a:lvl1pPr>
              <a:defRPr>
                <a:solidFill>
                  <a:srgbClr val="D1EAEE"/>
                </a:solidFill>
              </a:defRPr>
            </a:lvl1pPr>
          </a:lstStyle>
          <a:p>
            <a:pPr>
              <a:defRPr/>
            </a:pPr>
            <a:fld id="{98A26890-032F-467F-A8AC-F478331A77E6}" type="slidenum">
              <a:rPr lang="en-US"/>
              <a:pPr>
                <a:defRPr/>
              </a:pPr>
              <a:t>‹#›</a:t>
            </a:fld>
            <a:endParaRPr lang="en-US"/>
          </a:p>
        </p:txBody>
      </p:sp>
    </p:spTree>
  </p:cSld>
  <p:clrMapOvr>
    <a:overrideClrMapping bg1="dk1" tx1="lt1" bg2="dk2" tx2="lt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62DADCE2-A6BA-8E44-B00A-3BD0AA24EB4A}" type="datetime1">
              <a:rPr lang="en-US" smtClean="0"/>
              <a:t>5/26/14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dirty="0"/>
          </a:p>
        </p:txBody>
      </p:sp>
      <p:sp>
        <p:nvSpPr>
          <p:cNvPr id="6" name="Slide Number Placeholder 17"/>
          <p:cNvSpPr>
            <a:spLocks noGrp="1"/>
          </p:cNvSpPr>
          <p:nvPr>
            <p:ph type="sldNum" sz="quarter" idx="12"/>
          </p:nvPr>
        </p:nvSpPr>
        <p:spPr>
          <a:xfrm>
            <a:off x="3708400" y="6318250"/>
            <a:ext cx="762000" cy="365125"/>
          </a:xfrm>
        </p:spPr>
        <p:txBody>
          <a:bodyPr/>
          <a:lstStyle>
            <a:lvl1pPr>
              <a:defRPr/>
            </a:lvl1pPr>
          </a:lstStyle>
          <a:p>
            <a:pPr>
              <a:defRPr/>
            </a:pPr>
            <a:fld id="{17CE5C05-571E-4903-AA8A-0506BA67333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0BE5D4B-65C8-F141-982E-A27CCDED3F73}" type="datetime1">
              <a:rPr lang="en-US" smtClean="0"/>
              <a:t>5/26/14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28F72F85-A66A-48EE-A425-9B4F349C13F0}"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smtClean="0"/>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9"/>
          <p:cNvSpPr>
            <a:spLocks noGrp="1"/>
          </p:cNvSpPr>
          <p:nvPr>
            <p:ph type="dt" sz="half" idx="10"/>
          </p:nvPr>
        </p:nvSpPr>
        <p:spPr/>
        <p:txBody>
          <a:bodyPr/>
          <a:lstStyle>
            <a:lvl1pPr>
              <a:defRPr/>
            </a:lvl1pPr>
          </a:lstStyle>
          <a:p>
            <a:pPr>
              <a:defRPr/>
            </a:pPr>
            <a:fld id="{C6EDB797-83C0-6B40-BD1F-ABB75F1AEBD7}" type="datetime1">
              <a:rPr lang="en-US" smtClean="0"/>
              <a:t>5/26/14</a:t>
            </a:fld>
            <a:endParaRPr lang="en-US"/>
          </a:p>
        </p:txBody>
      </p:sp>
      <p:sp>
        <p:nvSpPr>
          <p:cNvPr id="8" name="Footer Placeholder 21"/>
          <p:cNvSpPr>
            <a:spLocks noGrp="1"/>
          </p:cNvSpPr>
          <p:nvPr>
            <p:ph type="ftr" sz="quarter" idx="11"/>
          </p:nvPr>
        </p:nvSpPr>
        <p:spPr/>
        <p:txBody>
          <a:bodyPr/>
          <a:lstStyle>
            <a:lvl1pPr>
              <a:defRPr/>
            </a:lvl1pPr>
          </a:lstStyle>
          <a:p>
            <a:pPr>
              <a:defRPr/>
            </a:pPr>
            <a:endParaRPr lang="en-US"/>
          </a:p>
        </p:txBody>
      </p:sp>
      <p:sp>
        <p:nvSpPr>
          <p:cNvPr id="9" name="Slide Number Placeholder 17"/>
          <p:cNvSpPr>
            <a:spLocks noGrp="1"/>
          </p:cNvSpPr>
          <p:nvPr>
            <p:ph type="sldNum" sz="quarter" idx="12"/>
          </p:nvPr>
        </p:nvSpPr>
        <p:spPr/>
        <p:txBody>
          <a:bodyPr/>
          <a:lstStyle>
            <a:lvl1pPr>
              <a:defRPr/>
            </a:lvl1pPr>
          </a:lstStyle>
          <a:p>
            <a:pPr>
              <a:defRPr/>
            </a:pPr>
            <a:fld id="{F4C44950-ABD3-4C74-938F-EC87B27D6A75}"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Date Placeholder 9"/>
          <p:cNvSpPr>
            <a:spLocks noGrp="1"/>
          </p:cNvSpPr>
          <p:nvPr>
            <p:ph type="dt" sz="half" idx="10"/>
          </p:nvPr>
        </p:nvSpPr>
        <p:spPr/>
        <p:txBody>
          <a:bodyPr/>
          <a:lstStyle>
            <a:lvl1pPr>
              <a:defRPr/>
            </a:lvl1pPr>
          </a:lstStyle>
          <a:p>
            <a:pPr>
              <a:defRPr/>
            </a:pPr>
            <a:fld id="{A6E5425B-9351-6941-A009-4E325324386C}" type="datetime1">
              <a:rPr lang="en-US" smtClean="0"/>
              <a:t>5/26/14</a:t>
            </a:fld>
            <a:endParaRPr lang="en-US"/>
          </a:p>
        </p:txBody>
      </p:sp>
      <p:sp>
        <p:nvSpPr>
          <p:cNvPr id="4" name="Footer Placeholder 21"/>
          <p:cNvSpPr>
            <a:spLocks noGrp="1"/>
          </p:cNvSpPr>
          <p:nvPr>
            <p:ph type="ftr" sz="quarter" idx="11"/>
          </p:nvPr>
        </p:nvSpPr>
        <p:spPr/>
        <p:txBody>
          <a:bodyPr/>
          <a:lstStyle>
            <a:lvl1pPr>
              <a:defRPr/>
            </a:lvl1pPr>
          </a:lstStyle>
          <a:p>
            <a:pPr>
              <a:defRPr/>
            </a:pPr>
            <a:endParaRPr lang="en-US"/>
          </a:p>
        </p:txBody>
      </p:sp>
      <p:sp>
        <p:nvSpPr>
          <p:cNvPr id="5" name="Slide Number Placeholder 17"/>
          <p:cNvSpPr>
            <a:spLocks noGrp="1"/>
          </p:cNvSpPr>
          <p:nvPr>
            <p:ph type="sldNum" sz="quarter" idx="12"/>
          </p:nvPr>
        </p:nvSpPr>
        <p:spPr/>
        <p:txBody>
          <a:bodyPr/>
          <a:lstStyle>
            <a:lvl1pPr>
              <a:defRPr/>
            </a:lvl1pPr>
          </a:lstStyle>
          <a:p>
            <a:pPr>
              <a:defRPr/>
            </a:pPr>
            <a:fld id="{93FA25C0-7D88-4969-BB75-249686400F1D}"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pPr>
              <a:defRPr/>
            </a:pPr>
            <a:fld id="{FC18D64B-C2DD-6F44-86D4-A4FE53F002FF}" type="datetime1">
              <a:rPr lang="en-US" smtClean="0"/>
              <a:t>5/26/14</a:t>
            </a:fld>
            <a:endParaRPr lang="en-US"/>
          </a:p>
        </p:txBody>
      </p:sp>
      <p:sp>
        <p:nvSpPr>
          <p:cNvPr id="3" name="Footer Placeholder 21"/>
          <p:cNvSpPr>
            <a:spLocks noGrp="1"/>
          </p:cNvSpPr>
          <p:nvPr>
            <p:ph type="ftr" sz="quarter" idx="11"/>
          </p:nvPr>
        </p:nvSpPr>
        <p:spPr/>
        <p:txBody>
          <a:bodyPr/>
          <a:lstStyle>
            <a:lvl1pPr>
              <a:defRPr/>
            </a:lvl1pPr>
          </a:lstStyle>
          <a:p>
            <a:pPr>
              <a:defRPr/>
            </a:pPr>
            <a:endParaRPr lang="en-US"/>
          </a:p>
        </p:txBody>
      </p:sp>
      <p:sp>
        <p:nvSpPr>
          <p:cNvPr id="4" name="Slide Number Placeholder 17"/>
          <p:cNvSpPr>
            <a:spLocks noGrp="1"/>
          </p:cNvSpPr>
          <p:nvPr>
            <p:ph type="sldNum" sz="quarter" idx="12"/>
          </p:nvPr>
        </p:nvSpPr>
        <p:spPr/>
        <p:txBody>
          <a:bodyPr/>
          <a:lstStyle>
            <a:lvl1pPr>
              <a:defRPr/>
            </a:lvl1pPr>
          </a:lstStyle>
          <a:p>
            <a:pPr>
              <a:defRPr/>
            </a:pPr>
            <a:fld id="{7F11ADFB-59F0-4057-B39B-772D4920E1D8}"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smtClean="0"/>
              <a:t>Click to edit Master title style</a:t>
            </a:r>
            <a:endParaRPr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smtClean="0"/>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9"/>
          <p:cNvSpPr>
            <a:spLocks noGrp="1"/>
          </p:cNvSpPr>
          <p:nvPr>
            <p:ph type="dt" sz="half" idx="10"/>
          </p:nvPr>
        </p:nvSpPr>
        <p:spPr/>
        <p:txBody>
          <a:bodyPr/>
          <a:lstStyle>
            <a:lvl1pPr>
              <a:defRPr/>
            </a:lvl1pPr>
          </a:lstStyle>
          <a:p>
            <a:pPr>
              <a:defRPr/>
            </a:pPr>
            <a:fld id="{AA253DEF-9076-1947-BB42-CD6602FCC4D1}" type="datetime1">
              <a:rPr lang="en-US" smtClean="0"/>
              <a:t>5/26/14</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0B9C2D4A-7BFC-4934-A155-FB042FE02800}"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0DBAE97B-A1E9-1B4B-86FB-699679E1D7F3}" type="datetime1">
              <a:rPr lang="en-US" smtClean="0"/>
              <a:t>5/26/14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E56D9944-6BED-43A2-95C2-B97581664D5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9"/>
          <p:cNvSpPr>
            <a:spLocks noGrp="1"/>
          </p:cNvSpPr>
          <p:nvPr>
            <p:ph type="dt" sz="half" idx="10"/>
          </p:nvPr>
        </p:nvSpPr>
        <p:spPr/>
        <p:txBody>
          <a:bodyPr/>
          <a:lstStyle>
            <a:lvl1pPr>
              <a:defRPr/>
            </a:lvl1pPr>
          </a:lstStyle>
          <a:p>
            <a:pPr>
              <a:defRPr/>
            </a:pPr>
            <a:fld id="{ADF4CDB8-858D-C442-84DC-F3540248E5F7}" type="datetime1">
              <a:rPr lang="en-US" smtClean="0"/>
              <a:t>5/26/14</a:t>
            </a:fld>
            <a:endParaRPr lang="en-US"/>
          </a:p>
        </p:txBody>
      </p:sp>
      <p:sp>
        <p:nvSpPr>
          <p:cNvPr id="5" name="Footer Placeholder 21"/>
          <p:cNvSpPr>
            <a:spLocks noGrp="1"/>
          </p:cNvSpPr>
          <p:nvPr>
            <p:ph type="ftr" sz="quarter" idx="11"/>
          </p:nvPr>
        </p:nvSpPr>
        <p:spPr/>
        <p:txBody>
          <a:bodyPr/>
          <a:lstStyle>
            <a:lvl1pPr>
              <a:defRPr/>
            </a:lvl1pPr>
          </a:lstStyle>
          <a:p>
            <a:pPr>
              <a:defRPr/>
            </a:pPr>
            <a:endParaRPr lang="en-US"/>
          </a:p>
        </p:txBody>
      </p:sp>
      <p:sp>
        <p:nvSpPr>
          <p:cNvPr id="6" name="Slide Number Placeholder 17"/>
          <p:cNvSpPr>
            <a:spLocks noGrp="1"/>
          </p:cNvSpPr>
          <p:nvPr>
            <p:ph type="sldNum" sz="quarter" idx="12"/>
          </p:nvPr>
        </p:nvSpPr>
        <p:spPr/>
        <p:txBody>
          <a:bodyPr/>
          <a:lstStyle>
            <a:lvl1pPr>
              <a:defRPr/>
            </a:lvl1pPr>
          </a:lstStyle>
          <a:p>
            <a:pPr>
              <a:defRPr/>
            </a:pPr>
            <a:fld id="{6F6D8F31-E739-46AB-B869-9471D07431D6}"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image" Target="../media/image2.png"/><Relationship Id="rId12"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17410" name="Title Placeholder 8"/>
          <p:cNvSpPr>
            <a:spLocks noGrp="1"/>
          </p:cNvSpPr>
          <p:nvPr>
            <p:ph type="title"/>
          </p:nvPr>
        </p:nvSpPr>
        <p:spPr bwMode="auto">
          <a:xfrm>
            <a:off x="457200" y="0"/>
            <a:ext cx="8229600" cy="1143000"/>
          </a:xfrm>
          <a:prstGeom prst="rect">
            <a:avLst/>
          </a:prstGeom>
          <a:noFill/>
          <a:ln w="9525">
            <a:noFill/>
            <a:miter lim="800000"/>
            <a:headEnd/>
            <a:tailEnd/>
          </a:ln>
        </p:spPr>
        <p:txBody>
          <a:bodyPr vert="horz" wrap="square" lIns="0" tIns="45720" rIns="0" bIns="0" numCol="1" anchor="b" anchorCtr="0" compatLnSpc="1">
            <a:prstTxWarp prst="textNoShape">
              <a:avLst/>
            </a:prstTxWarp>
          </a:bodyPr>
          <a:lstStyle/>
          <a:p>
            <a:pPr lvl="0"/>
            <a:r>
              <a:rPr lang="en-US" dirty="0" smtClean="0"/>
              <a:t>Click to edit Master title style</a:t>
            </a:r>
          </a:p>
        </p:txBody>
      </p:sp>
      <p:sp>
        <p:nvSpPr>
          <p:cNvPr id="17411" name="Text Placeholder 29"/>
          <p:cNvSpPr>
            <a:spLocks noGrp="1"/>
          </p:cNvSpPr>
          <p:nvPr>
            <p:ph type="body" idx="1"/>
          </p:nvPr>
        </p:nvSpPr>
        <p:spPr bwMode="auto">
          <a:xfrm>
            <a:off x="457200" y="1935163"/>
            <a:ext cx="8229600" cy="43894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wrap="square" lIns="0" tIns="0" rIns="0" bIns="0" numCol="1" anchor="b" anchorCtr="0" compatLnSpc="1">
            <a:prstTxWarp prst="textNoShape">
              <a:avLst/>
            </a:prstTxWarp>
          </a:bodyPr>
          <a:lstStyle>
            <a:lvl1pPr fontAlgn="auto">
              <a:spcBef>
                <a:spcPts val="0"/>
              </a:spcBef>
              <a:spcAft>
                <a:spcPts val="0"/>
              </a:spcAft>
              <a:defRPr sz="1200">
                <a:solidFill>
                  <a:srgbClr val="045C75"/>
                </a:solidFill>
                <a:latin typeface="Arial" charset="0"/>
                <a:cs typeface="Arial" charset="0"/>
              </a:defRPr>
            </a:lvl1pPr>
          </a:lstStyle>
          <a:p>
            <a:pPr>
              <a:defRPr/>
            </a:pPr>
            <a:fld id="{02EE1B4A-EFE3-0D45-8320-D84AA806EE6C}" type="datetime1">
              <a:rPr lang="en-US" smtClean="0"/>
              <a:t>5/26/14</a:t>
            </a:fld>
            <a:endParaRPr lang="en-U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fontAlgn="auto" latinLnBrk="0" hangingPunct="1">
              <a:spcBef>
                <a:spcPts val="0"/>
              </a:spcBef>
              <a:spcAft>
                <a:spcPts val="0"/>
              </a:spcAft>
              <a:defRPr kumimoji="0" sz="1200">
                <a:solidFill>
                  <a:schemeClr val="tx2">
                    <a:shade val="90000"/>
                  </a:schemeClr>
                </a:solidFill>
                <a:latin typeface="Arial" pitchFamily="34" charset="0"/>
                <a:ea typeface="+mn-ea"/>
                <a:cs typeface="Arial" pitchFamily="34" charset="0"/>
              </a:defRPr>
            </a:lvl1pPr>
          </a:lstStyle>
          <a:p>
            <a:pPr>
              <a:defRPr/>
            </a:pPr>
            <a:endParaRPr lang="en-US"/>
          </a:p>
        </p:txBody>
      </p:sp>
      <p:sp>
        <p:nvSpPr>
          <p:cNvPr id="18" name="Slide Number Placeholder 17"/>
          <p:cNvSpPr>
            <a:spLocks noGrp="1"/>
          </p:cNvSpPr>
          <p:nvPr>
            <p:ph type="sldNum" sz="quarter" idx="4"/>
          </p:nvPr>
        </p:nvSpPr>
        <p:spPr>
          <a:xfrm>
            <a:off x="4382578" y="6365331"/>
            <a:ext cx="762000" cy="365125"/>
          </a:xfrm>
          <a:prstGeom prst="rect">
            <a:avLst/>
          </a:prstGeom>
        </p:spPr>
        <p:txBody>
          <a:bodyPr vert="horz" wrap="square" lIns="0" tIns="0" rIns="0" bIns="0" numCol="1" anchor="b" anchorCtr="0" compatLnSpc="1">
            <a:prstTxWarp prst="textNoShape">
              <a:avLst/>
            </a:prstTxWarp>
          </a:bodyPr>
          <a:lstStyle>
            <a:lvl1pPr algn="r" fontAlgn="auto">
              <a:spcBef>
                <a:spcPts val="0"/>
              </a:spcBef>
              <a:spcAft>
                <a:spcPts val="0"/>
              </a:spcAft>
              <a:defRPr sz="1200">
                <a:solidFill>
                  <a:srgbClr val="045C75"/>
                </a:solidFill>
                <a:latin typeface="Arial" charset="0"/>
                <a:cs typeface="Arial" charset="0"/>
              </a:defRPr>
            </a:lvl1pPr>
          </a:lstStyle>
          <a:p>
            <a:pPr>
              <a:defRPr/>
            </a:pPr>
            <a:fld id="{DBD5487A-D5CE-44A6-A597-B80D3A044401}" type="slidenum">
              <a:rPr lang="en-US"/>
              <a:pPr>
                <a:defRPr/>
              </a:pPr>
              <a:t>‹#›</a:t>
            </a:fld>
            <a:endParaRPr lang="en-US"/>
          </a:p>
        </p:txBody>
      </p:sp>
      <p:grpSp>
        <p:nvGrpSpPr>
          <p:cNvPr id="17415" name="Group 13"/>
          <p:cNvGrpSpPr>
            <a:grpSpLocks/>
          </p:cNvGrpSpPr>
          <p:nvPr/>
        </p:nvGrpSpPr>
        <p:grpSpPr bwMode="auto">
          <a:xfrm rot="10800000">
            <a:off x="-18844" y="5831931"/>
            <a:ext cx="9180513" cy="1041400"/>
            <a:chOff x="-19050" y="-7938"/>
            <a:chExt cx="9180513" cy="1041401"/>
          </a:xfrm>
        </p:grpSpPr>
        <p:sp>
          <p:nvSpPr>
            <p:cNvPr id="7" name="Freeform 6"/>
            <p:cNvSpPr>
              <a:spLocks/>
            </p:cNvSpPr>
            <p:nvPr/>
          </p:nvSpPr>
          <p:spPr bwMode="auto">
            <a:xfrm>
              <a:off x="-11112" y="-7938"/>
              <a:ext cx="9163050" cy="1041401"/>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sp>
          <p:nvSpPr>
            <p:cNvPr id="8" name="Freeform 7"/>
            <p:cNvSpPr>
              <a:spLocks/>
            </p:cNvSpPr>
            <p:nvPr/>
          </p:nvSpPr>
          <p:spPr bwMode="auto">
            <a:xfrm>
              <a:off x="4381500" y="-7938"/>
              <a:ext cx="4762501" cy="638176"/>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fontAlgn="auto">
                <a:spcBef>
                  <a:spcPts val="0"/>
                </a:spcBef>
                <a:spcAft>
                  <a:spcPts val="0"/>
                </a:spcAft>
                <a:defRPr/>
              </a:pPr>
              <a:endParaRPr lang="en-US">
                <a:latin typeface="+mn-lt"/>
                <a:cs typeface="+mn-cs"/>
              </a:endParaRPr>
            </a:p>
          </p:txBody>
        </p:sp>
        <p:grpSp>
          <p:nvGrpSpPr>
            <p:cNvPr id="17421" name="Group 1"/>
            <p:cNvGrpSpPr>
              <a:grpSpLocks/>
            </p:cNvGrpSpPr>
            <p:nvPr/>
          </p:nvGrpSpPr>
          <p:grpSpPr bwMode="auto">
            <a:xfrm>
              <a:off x="-19050" y="203200"/>
              <a:ext cx="9180513" cy="647700"/>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Arial" pitchFamily="34" charset="0"/>
                  <a:cs typeface="Arial" pitchFamily="34" charset="0"/>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fontAlgn="auto">
                  <a:spcBef>
                    <a:spcPts val="0"/>
                  </a:spcBef>
                  <a:spcAft>
                    <a:spcPts val="0"/>
                  </a:spcAft>
                  <a:defRPr/>
                </a:pPr>
                <a:endParaRPr lang="en-US">
                  <a:latin typeface="Arial" pitchFamily="34" charset="0"/>
                  <a:cs typeface="Arial" pitchFamily="34" charset="0"/>
                </a:endParaRPr>
              </a:p>
            </p:txBody>
          </p:sp>
        </p:grpSp>
      </p:grpSp>
      <p:sp>
        <p:nvSpPr>
          <p:cNvPr id="15" name="TextBox 14"/>
          <p:cNvSpPr txBox="1"/>
          <p:nvPr/>
        </p:nvSpPr>
        <p:spPr>
          <a:xfrm>
            <a:off x="7967663" y="6390731"/>
            <a:ext cx="1146175" cy="400050"/>
          </a:xfrm>
          <a:prstGeom prst="rect">
            <a:avLst/>
          </a:prstGeom>
          <a:noFill/>
        </p:spPr>
        <p:txBody>
          <a:bodyPr wrap="none">
            <a:spAutoFit/>
          </a:bodyPr>
          <a:lstStyle/>
          <a:p>
            <a:pPr fontAlgn="auto">
              <a:spcBef>
                <a:spcPts val="0"/>
              </a:spcBef>
              <a:spcAft>
                <a:spcPts val="0"/>
              </a:spcAft>
              <a:defRPr/>
            </a:pPr>
            <a:r>
              <a:rPr lang="en-US" sz="2000" b="1" dirty="0">
                <a:solidFill>
                  <a:srgbClr val="5F5F5F"/>
                </a:solidFill>
                <a:latin typeface="+mj-lt"/>
                <a:cs typeface="+mn-cs"/>
              </a:rPr>
              <a:t>NNMREC</a:t>
            </a:r>
          </a:p>
        </p:txBody>
      </p:sp>
      <p:pic>
        <p:nvPicPr>
          <p:cNvPr id="17417" name="Picture 9" descr="BlockWpg.gif"/>
          <p:cNvPicPr>
            <a:picLocks noChangeAspect="1"/>
          </p:cNvPicPr>
          <p:nvPr/>
        </p:nvPicPr>
        <p:blipFill>
          <a:blip r:embed="rId11"/>
          <a:srcRect/>
          <a:stretch>
            <a:fillRect/>
          </a:stretch>
        </p:blipFill>
        <p:spPr bwMode="auto">
          <a:xfrm>
            <a:off x="1524000" y="6415088"/>
            <a:ext cx="565150" cy="392112"/>
          </a:xfrm>
          <a:prstGeom prst="rect">
            <a:avLst/>
          </a:prstGeom>
          <a:noFill/>
          <a:ln w="9525">
            <a:noFill/>
            <a:miter lim="800000"/>
            <a:headEnd/>
            <a:tailEnd/>
          </a:ln>
        </p:spPr>
      </p:pic>
      <p:pic>
        <p:nvPicPr>
          <p:cNvPr id="17418" name="Picture 6" descr="OSU_logo.gif"/>
          <p:cNvPicPr>
            <a:picLocks noChangeAspect="1"/>
          </p:cNvPicPr>
          <p:nvPr/>
        </p:nvPicPr>
        <p:blipFill>
          <a:blip r:embed="rId12"/>
          <a:srcRect/>
          <a:stretch>
            <a:fillRect/>
          </a:stretch>
        </p:blipFill>
        <p:spPr bwMode="auto">
          <a:xfrm>
            <a:off x="2311400" y="6408738"/>
            <a:ext cx="533400" cy="400050"/>
          </a:xfrm>
          <a:prstGeom prst="rect">
            <a:avLst/>
          </a:prstGeom>
          <a:noFill/>
          <a:ln w="9525">
            <a:noFill/>
            <a:miter lim="800000"/>
            <a:headEnd/>
            <a:tailEnd/>
          </a:ln>
        </p:spPr>
      </p:pic>
    </p:spTree>
  </p:cSld>
  <p:clrMap bg1="lt1" tx1="dk1" bg2="lt2" tx2="dk2" accent1="accent1" accent2="accent2" accent3="accent3" accent4="accent4" accent5="accent5" accent6="accent6" hlink="hlink" folHlink="folHlink"/>
  <p:sldLayoutIdLst>
    <p:sldLayoutId id="2147483670"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hf hdr="0" ftr="0" dt="0"/>
  <p:txStyles>
    <p:titleStyle>
      <a:lvl1pPr algn="l" rtl="0" eaLnBrk="0" fontAlgn="base" hangingPunct="0">
        <a:spcBef>
          <a:spcPct val="0"/>
        </a:spcBef>
        <a:spcAft>
          <a:spcPct val="0"/>
        </a:spcAft>
        <a:defRPr sz="5000" kern="1200">
          <a:solidFill>
            <a:schemeClr val="tx2"/>
          </a:solidFill>
          <a:latin typeface="Cambria"/>
          <a:ea typeface="ＭＳ Ｐゴシック" charset="-128"/>
          <a:cs typeface="Cambria"/>
        </a:defRPr>
      </a:lvl1pPr>
      <a:lvl2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5pPr>
      <a:lvl6pPr marL="457200" algn="l" rtl="0" eaLnBrk="1" fontAlgn="base" hangingPunct="1">
        <a:spcBef>
          <a:spcPct val="0"/>
        </a:spcBef>
        <a:spcAft>
          <a:spcPct val="0"/>
        </a:spcAft>
        <a:defRPr sz="5000">
          <a:solidFill>
            <a:schemeClr val="tx2"/>
          </a:solidFill>
          <a:latin typeface="Calibri" pitchFamily="34" charset="0"/>
        </a:defRPr>
      </a:lvl6pPr>
      <a:lvl7pPr marL="914400" algn="l" rtl="0" eaLnBrk="1" fontAlgn="base" hangingPunct="1">
        <a:spcBef>
          <a:spcPct val="0"/>
        </a:spcBef>
        <a:spcAft>
          <a:spcPct val="0"/>
        </a:spcAft>
        <a:defRPr sz="5000">
          <a:solidFill>
            <a:schemeClr val="tx2"/>
          </a:solidFill>
          <a:latin typeface="Calibri" pitchFamily="34" charset="0"/>
        </a:defRPr>
      </a:lvl7pPr>
      <a:lvl8pPr marL="1371600" algn="l" rtl="0" eaLnBrk="1" fontAlgn="base" hangingPunct="1">
        <a:spcBef>
          <a:spcPct val="0"/>
        </a:spcBef>
        <a:spcAft>
          <a:spcPct val="0"/>
        </a:spcAft>
        <a:defRPr sz="5000">
          <a:solidFill>
            <a:schemeClr val="tx2"/>
          </a:solidFill>
          <a:latin typeface="Calibri" pitchFamily="34" charset="0"/>
        </a:defRPr>
      </a:lvl8pPr>
      <a:lvl9pPr marL="1828800" algn="l" rtl="0" eaLnBrk="1" fontAlgn="base" hangingPunct="1">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1" Type="http://schemas.openxmlformats.org/officeDocument/2006/relationships/package" Target="../embeddings/Microsoft_Word_Document2.docx"/><Relationship Id="rId12" Type="http://schemas.openxmlformats.org/officeDocument/2006/relationships/image" Target="../media/image24.emf"/><Relationship Id="rId13" Type="http://schemas.openxmlformats.org/officeDocument/2006/relationships/oleObject" Target="../embeddings/oleObject3.bin"/><Relationship Id="rId14" Type="http://schemas.openxmlformats.org/officeDocument/2006/relationships/package" Target="../embeddings/Microsoft_Word_Document3.docx"/><Relationship Id="rId15" Type="http://schemas.openxmlformats.org/officeDocument/2006/relationships/image" Target="../media/image25.emf"/><Relationship Id="rId1" Type="http://schemas.openxmlformats.org/officeDocument/2006/relationships/vmlDrawing" Target="../drawings/vmlDrawing1.vml"/><Relationship Id="rId2" Type="http://schemas.openxmlformats.org/officeDocument/2006/relationships/slideLayout" Target="../slideLayouts/slideLayout2.xml"/><Relationship Id="rId3" Type="http://schemas.openxmlformats.org/officeDocument/2006/relationships/notesSlide" Target="../notesSlides/notesSlide10.xml"/><Relationship Id="rId4" Type="http://schemas.openxmlformats.org/officeDocument/2006/relationships/image" Target="../media/image26.png"/><Relationship Id="rId5" Type="http://schemas.openxmlformats.org/officeDocument/2006/relationships/image" Target="../media/image27.jpg"/><Relationship Id="rId6" Type="http://schemas.openxmlformats.org/officeDocument/2006/relationships/image" Target="../media/image28.png"/><Relationship Id="rId7" Type="http://schemas.openxmlformats.org/officeDocument/2006/relationships/oleObject" Target="../embeddings/oleObject1.bin"/><Relationship Id="rId8" Type="http://schemas.openxmlformats.org/officeDocument/2006/relationships/package" Target="../embeddings/Microsoft_Word_Document1.docx"/><Relationship Id="rId9" Type="http://schemas.openxmlformats.org/officeDocument/2006/relationships/image" Target="../media/image23.emf"/><Relationship Id="rId10" Type="http://schemas.openxmlformats.org/officeDocument/2006/relationships/oleObject" Target="../embeddings/oleObject2.bin"/></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JPG"/><Relationship Id="rId5" Type="http://schemas.openxmlformats.org/officeDocument/2006/relationships/image" Target="../media/image31.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3.png"/><Relationship Id="rId5" Type="http://schemas.openxmlformats.org/officeDocument/2006/relationships/image" Target="../media/image34.png"/><Relationship Id="rId1" Type="http://schemas.openxmlformats.org/officeDocument/2006/relationships/slideLayout" Target="../slideLayouts/slideLayout4.xml"/><Relationship Id="rId2"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7.xml"/><Relationship Id="rId4" Type="http://schemas.openxmlformats.org/officeDocument/2006/relationships/oleObject" Target="../embeddings/oleObject4.bin"/><Relationship Id="rId5" Type="http://schemas.openxmlformats.org/officeDocument/2006/relationships/image" Target="../media/image36.emf"/><Relationship Id="rId6" Type="http://schemas.openxmlformats.org/officeDocument/2006/relationships/image" Target="../media/image37.png"/><Relationship Id="rId7" Type="http://schemas.openxmlformats.org/officeDocument/2006/relationships/image" Target="../media/image38.png"/><Relationship Id="rId8" Type="http://schemas.openxmlformats.org/officeDocument/2006/relationships/image" Target="../media/image39.png"/><Relationship Id="rId9" Type="http://schemas.openxmlformats.org/officeDocument/2006/relationships/image" Target="../media/image40.png"/><Relationship Id="rId10" Type="http://schemas.openxmlformats.org/officeDocument/2006/relationships/image" Target="../media/image41.png"/><Relationship Id="rId11" Type="http://schemas.openxmlformats.org/officeDocument/2006/relationships/image" Target="../media/image42.png"/><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3.emf"/><Relationship Id="rId4"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5" Type="http://schemas.openxmlformats.org/officeDocument/2006/relationships/image" Target="../media/image47.pn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4" Type="http://schemas.openxmlformats.org/officeDocument/2006/relationships/image" Target="../media/image49.png"/><Relationship Id="rId5" Type="http://schemas.openxmlformats.org/officeDocument/2006/relationships/image" Target="../media/image38.png"/><Relationship Id="rId6" Type="http://schemas.openxmlformats.org/officeDocument/2006/relationships/image" Target="../media/image43.emf"/><Relationship Id="rId7" Type="http://schemas.openxmlformats.org/officeDocument/2006/relationships/oleObject" Target="../embeddings/oleObject5.bin"/><Relationship Id="rId8" Type="http://schemas.openxmlformats.org/officeDocument/2006/relationships/image" Target="../media/image48.e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 Id="rId3" Type="http://schemas.openxmlformats.org/officeDocument/2006/relationships/image" Target="../media/image50.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png"/><Relationship Id="rId5" Type="http://schemas.openxmlformats.org/officeDocument/2006/relationships/image" Target="../media/image53.png"/><Relationship Id="rId1" Type="http://schemas.openxmlformats.org/officeDocument/2006/relationships/slideLayout" Target="../slideLayouts/slideLayout4.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image" Target="../media/image54.png"/><Relationship Id="rId4" Type="http://schemas.openxmlformats.org/officeDocument/2006/relationships/image" Target="../media/image55.png"/><Relationship Id="rId1" Type="http://schemas.openxmlformats.org/officeDocument/2006/relationships/slideLayout" Target="../slideLayouts/slideLayout4.xml"/><Relationship Id="rId2"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image" Target="../media/image56.png"/><Relationship Id="rId4" Type="http://schemas.openxmlformats.org/officeDocument/2006/relationships/image" Target="../media/image57.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8.jpg"/><Relationship Id="rId3" Type="http://schemas.openxmlformats.org/officeDocument/2006/relationships/image" Target="../media/image57.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4" Type="http://schemas.openxmlformats.org/officeDocument/2006/relationships/image" Target="../media/image60.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3.png"/><Relationship Id="rId8" Type="http://schemas.openxmlformats.org/officeDocument/2006/relationships/image" Target="../media/image38.png"/><Relationship Id="rId9" Type="http://schemas.openxmlformats.org/officeDocument/2006/relationships/image" Target="../media/image64.png"/><Relationship Id="rId10" Type="http://schemas.openxmlformats.org/officeDocument/2006/relationships/image" Target="../media/image65.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3" Type="http://schemas.openxmlformats.org/officeDocument/2006/relationships/image" Target="../media/image66.png"/><Relationship Id="rId4" Type="http://schemas.openxmlformats.org/officeDocument/2006/relationships/image" Target="../media/image67.png"/><Relationship Id="rId5" Type="http://schemas.openxmlformats.org/officeDocument/2006/relationships/image" Target="../media/image68.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3.xml.rels><?xml version="1.0" encoding="UTF-8" standalone="yes"?>
<Relationships xmlns="http://schemas.openxmlformats.org/package/2006/relationships"><Relationship Id="rId3" Type="http://schemas.openxmlformats.org/officeDocument/2006/relationships/image" Target="../media/image69.png"/><Relationship Id="rId4" Type="http://schemas.openxmlformats.org/officeDocument/2006/relationships/image" Target="../media/image70.png"/><Relationship Id="rId5" Type="http://schemas.openxmlformats.org/officeDocument/2006/relationships/image" Target="../media/image71.png"/><Relationship Id="rId6" Type="http://schemas.openxmlformats.org/officeDocument/2006/relationships/image" Target="../media/image7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34.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1.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0.xml"/><Relationship Id="rId4" Type="http://schemas.openxmlformats.org/officeDocument/2006/relationships/image" Target="../media/image75.png"/><Relationship Id="rId5" Type="http://schemas.openxmlformats.org/officeDocument/2006/relationships/oleObject" Target="../embeddings/oleObject6.bin"/><Relationship Id="rId6" Type="http://schemas.openxmlformats.org/officeDocument/2006/relationships/package" Target="../embeddings/Microsoft_Word_Document4.docx"/><Relationship Id="rId7" Type="http://schemas.openxmlformats.org/officeDocument/2006/relationships/image" Target="../media/image74.e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6.png"/><Relationship Id="rId3" Type="http://schemas.openxmlformats.org/officeDocument/2006/relationships/image" Target="../media/image77.png"/></Relationships>
</file>

<file path=ppt/slides/_rels/slide3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80.png"/><Relationship Id="rId5" Type="http://schemas.openxmlformats.org/officeDocument/2006/relationships/oleObject" Target="../embeddings/oleObject7.bin"/><Relationship Id="rId6" Type="http://schemas.openxmlformats.org/officeDocument/2006/relationships/package" Target="../embeddings/Microsoft_Word_Document5.docx"/><Relationship Id="rId7" Type="http://schemas.openxmlformats.org/officeDocument/2006/relationships/image" Target="../media/image78.emf"/><Relationship Id="rId8" Type="http://schemas.openxmlformats.org/officeDocument/2006/relationships/oleObject" Target="../embeddings/oleObject8.bin"/><Relationship Id="rId9" Type="http://schemas.openxmlformats.org/officeDocument/2006/relationships/package" Target="../embeddings/Microsoft_Word_Document6.docx"/><Relationship Id="rId10" Type="http://schemas.openxmlformats.org/officeDocument/2006/relationships/image" Target="../media/image79.emf"/><Relationship Id="rId1" Type="http://schemas.openxmlformats.org/officeDocument/2006/relationships/vmlDrawing" Target="../drawings/vmlDrawing5.vml"/><Relationship Id="rId2"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81.png"/><Relationship Id="rId4" Type="http://schemas.openxmlformats.org/officeDocument/2006/relationships/image" Target="../media/image82.png"/><Relationship Id="rId5" Type="http://schemas.openxmlformats.org/officeDocument/2006/relationships/image" Target="../media/image8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4.png"/><Relationship Id="rId3"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image" Target="../media/image86.png"/><Relationship Id="rId4" Type="http://schemas.openxmlformats.org/officeDocument/2006/relationships/image" Target="../media/image8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41.xml.rels><?xml version="1.0" encoding="UTF-8" standalone="yes"?>
<Relationships xmlns="http://schemas.openxmlformats.org/package/2006/relationships"><Relationship Id="rId3" Type="http://schemas.openxmlformats.org/officeDocument/2006/relationships/image" Target="../media/image88.png"/><Relationship Id="rId4"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35.xml"/><Relationship Id="rId4" Type="http://schemas.openxmlformats.org/officeDocument/2006/relationships/image" Target="../media/image90.emf"/><Relationship Id="rId5" Type="http://schemas.openxmlformats.org/officeDocument/2006/relationships/oleObject" Target="../embeddings/oleObject9.bin"/><Relationship Id="rId6" Type="http://schemas.openxmlformats.org/officeDocument/2006/relationships/package" Target="../embeddings/Microsoft_Word_Document7.docx"/><Relationship Id="rId7" Type="http://schemas.openxmlformats.org/officeDocument/2006/relationships/image" Target="../media/image89.emf"/><Relationship Id="rId1" Type="http://schemas.openxmlformats.org/officeDocument/2006/relationships/vmlDrawing" Target="../drawings/vmlDrawing6.vml"/><Relationship Id="rId2"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4" Type="http://schemas.openxmlformats.org/officeDocument/2006/relationships/image" Target="../media/image10.jpeg"/><Relationship Id="rId5" Type="http://schemas.openxmlformats.org/officeDocument/2006/relationships/image" Target="../media/image11.jpe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4" Type="http://schemas.openxmlformats.org/officeDocument/2006/relationships/image" Target="../media/image13.png"/><Relationship Id="rId5" Type="http://schemas.openxmlformats.org/officeDocument/2006/relationships/image" Target="../media/image14.png"/><Relationship Id="rId6" Type="http://schemas.openxmlformats.org/officeDocument/2006/relationships/image" Target="../media/image15.png"/><Relationship Id="rId7" Type="http://schemas.openxmlformats.org/officeDocument/2006/relationships/image" Target="../media/image16.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png"/><Relationship Id="rId5"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6"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41300"/>
            <a:ext cx="9144000" cy="1485900"/>
          </a:xfrm>
        </p:spPr>
        <p:txBody>
          <a:bodyPr>
            <a:normAutofit/>
          </a:bodyPr>
          <a:lstStyle/>
          <a:p>
            <a:pPr algn="ctr" eaLnBrk="1" hangingPunct="1">
              <a:defRPr/>
            </a:pPr>
            <a:r>
              <a:rPr lang="en-US" sz="4200" dirty="0" smtClean="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effectLst>
                <a:latin typeface="Cambria"/>
                <a:cs typeface="Cambria"/>
              </a:rPr>
              <a:t>Analysis of Hydrokinetic Turbines in Open Channel Flow</a:t>
            </a:r>
            <a:endParaRPr lang="en-US" sz="4200"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38100" dist="38100" dir="2700000" algn="tl">
                  <a:srgbClr val="000000">
                    <a:alpha val="43137"/>
                  </a:srgbClr>
                </a:outerShdw>
              </a:effectLst>
              <a:latin typeface="Cambria"/>
              <a:cs typeface="Cambria"/>
            </a:endParaRPr>
          </a:p>
        </p:txBody>
      </p:sp>
      <p:sp>
        <p:nvSpPr>
          <p:cNvPr id="12290" name="Subtitle 2"/>
          <p:cNvSpPr>
            <a:spLocks noGrp="1"/>
          </p:cNvSpPr>
          <p:nvPr>
            <p:ph type="subTitle" idx="1"/>
          </p:nvPr>
        </p:nvSpPr>
        <p:spPr>
          <a:xfrm>
            <a:off x="533400" y="2120900"/>
            <a:ext cx="7854950" cy="4013200"/>
          </a:xfrm>
        </p:spPr>
        <p:txBody>
          <a:bodyPr/>
          <a:lstStyle/>
          <a:p>
            <a:pPr marR="0" algn="ctr" eaLnBrk="1" hangingPunct="1"/>
            <a:r>
              <a:rPr lang="en-US" dirty="0" err="1" smtClean="0">
                <a:latin typeface="Cambria"/>
                <a:ea typeface="ＭＳ Ｐゴシック" pitchFamily="34" charset="-128"/>
                <a:cs typeface="Cambria"/>
              </a:rPr>
              <a:t>Arshiya</a:t>
            </a:r>
            <a:r>
              <a:rPr lang="en-US" dirty="0" smtClean="0">
                <a:latin typeface="Cambria"/>
                <a:ea typeface="ＭＳ Ｐゴシック" pitchFamily="34" charset="-128"/>
                <a:cs typeface="Cambria"/>
              </a:rPr>
              <a:t> </a:t>
            </a:r>
            <a:r>
              <a:rPr lang="en-US" dirty="0" err="1" smtClean="0">
                <a:latin typeface="Cambria"/>
                <a:ea typeface="ＭＳ Ｐゴシック" pitchFamily="34" charset="-128"/>
                <a:cs typeface="Cambria"/>
              </a:rPr>
              <a:t>Hoseyni</a:t>
            </a:r>
            <a:r>
              <a:rPr lang="en-US" dirty="0" smtClean="0">
                <a:latin typeface="Cambria"/>
                <a:ea typeface="ＭＳ Ｐゴシック" pitchFamily="34" charset="-128"/>
                <a:cs typeface="Cambria"/>
              </a:rPr>
              <a:t> Chime</a:t>
            </a:r>
          </a:p>
          <a:p>
            <a:pPr marR="0" algn="ctr" eaLnBrk="1" hangingPunct="1"/>
            <a:endParaRPr lang="en-US" dirty="0" smtClean="0">
              <a:latin typeface="Cambria"/>
              <a:ea typeface="ＭＳ Ｐゴシック" pitchFamily="34" charset="-128"/>
              <a:cs typeface="Cambria"/>
            </a:endParaRPr>
          </a:p>
          <a:p>
            <a:pPr marR="0" algn="ctr" eaLnBrk="1" hangingPunct="1"/>
            <a:endParaRPr lang="en-US" sz="2400" dirty="0" smtClean="0">
              <a:latin typeface="Cambria"/>
              <a:ea typeface="ＭＳ Ｐゴシック" pitchFamily="34" charset="-128"/>
              <a:cs typeface="Cambria"/>
            </a:endParaRPr>
          </a:p>
          <a:p>
            <a:pPr marR="0" algn="ctr" eaLnBrk="1" hangingPunct="1"/>
            <a:r>
              <a:rPr lang="en-US" sz="2400" dirty="0" smtClean="0">
                <a:latin typeface="Cambria"/>
                <a:ea typeface="ＭＳ Ｐゴシック" pitchFamily="34" charset="-128"/>
                <a:cs typeface="Cambria"/>
              </a:rPr>
              <a:t>University of Washington</a:t>
            </a:r>
          </a:p>
          <a:p>
            <a:pPr marR="0" algn="ctr" eaLnBrk="1" hangingPunct="1"/>
            <a:r>
              <a:rPr lang="en-US" sz="2400" dirty="0" smtClean="0">
                <a:latin typeface="Cambria"/>
                <a:ea typeface="ＭＳ Ｐゴシック" pitchFamily="34" charset="-128"/>
                <a:cs typeface="Cambria"/>
              </a:rPr>
              <a:t>Northwest National Marine Renewable Energy Center</a:t>
            </a:r>
          </a:p>
          <a:p>
            <a:pPr marR="0" algn="ctr" eaLnBrk="1" hangingPunct="1"/>
            <a:endParaRPr lang="en-US" sz="2400" dirty="0" smtClean="0">
              <a:latin typeface="Cambria"/>
              <a:ea typeface="ＭＳ Ｐゴシック" pitchFamily="34" charset="-128"/>
              <a:cs typeface="Cambria"/>
            </a:endParaRPr>
          </a:p>
          <a:p>
            <a:pPr marR="0" algn="ctr" eaLnBrk="1" hangingPunct="1"/>
            <a:r>
              <a:rPr lang="en-US" sz="2400" dirty="0" smtClean="0">
                <a:latin typeface="Cambria"/>
                <a:ea typeface="ＭＳ Ｐゴシック" pitchFamily="34" charset="-128"/>
                <a:cs typeface="Cambria"/>
              </a:rPr>
              <a:t>MSME Thesis Defense</a:t>
            </a:r>
          </a:p>
          <a:p>
            <a:pPr marR="0" algn="ctr" eaLnBrk="1" hangingPunct="1"/>
            <a:r>
              <a:rPr lang="en-US" sz="2400" dirty="0" smtClean="0">
                <a:latin typeface="Cambria"/>
                <a:ea typeface="ＭＳ Ｐゴシック" pitchFamily="34" charset="-128"/>
                <a:cs typeface="Cambria"/>
              </a:rPr>
              <a:t>December 10</a:t>
            </a:r>
            <a:r>
              <a:rPr lang="en-US" sz="2400" baseline="30000" dirty="0" smtClean="0">
                <a:latin typeface="Cambria"/>
                <a:ea typeface="ＭＳ Ｐゴシック" pitchFamily="34" charset="-128"/>
                <a:cs typeface="Cambria"/>
              </a:rPr>
              <a:t>th</a:t>
            </a:r>
            <a:r>
              <a:rPr lang="en-US" sz="2400" dirty="0" smtClean="0">
                <a:latin typeface="Cambria"/>
                <a:ea typeface="ＭＳ Ｐゴシック" pitchFamily="34" charset="-128"/>
                <a:cs typeface="Cambria"/>
              </a:rPr>
              <a:t>, 2013</a:t>
            </a:r>
          </a:p>
        </p:txBody>
      </p:sp>
    </p:spTree>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Approach</a:t>
            </a:r>
          </a:p>
        </p:txBody>
      </p:sp>
      <p:sp>
        <p:nvSpPr>
          <p:cNvPr id="14338" name="Content Placeholder 2"/>
          <p:cNvSpPr>
            <a:spLocks noGrp="1"/>
          </p:cNvSpPr>
          <p:nvPr>
            <p:ph idx="1"/>
          </p:nvPr>
        </p:nvSpPr>
        <p:spPr>
          <a:xfrm>
            <a:off x="457200" y="1643063"/>
            <a:ext cx="8229600" cy="3779837"/>
          </a:xfrm>
        </p:spPr>
        <p:txBody>
          <a:bodyPr/>
          <a:lstStyle/>
          <a:p>
            <a:pPr eaLnBrk="1" hangingPunct="1"/>
            <a:r>
              <a:rPr lang="en-US" dirty="0" smtClean="0">
                <a:latin typeface="Cambria"/>
                <a:ea typeface="ＭＳ Ｐゴシック" pitchFamily="34" charset="-128"/>
                <a:cs typeface="Cambria"/>
              </a:rPr>
              <a:t>1-D theoretical modeling </a:t>
            </a:r>
          </a:p>
          <a:p>
            <a:pPr eaLnBrk="1" hangingPunct="1"/>
            <a:r>
              <a:rPr lang="en-US" dirty="0" smtClean="0">
                <a:latin typeface="Cambria"/>
                <a:ea typeface="ＭＳ Ｐゴシック" pitchFamily="34" charset="-128"/>
                <a:cs typeface="Cambria"/>
              </a:rPr>
              <a:t>3-D CFD modeling	</a:t>
            </a:r>
          </a:p>
          <a:p>
            <a:pPr lvl="1" eaLnBrk="1" hangingPunct="1">
              <a:buFont typeface="Wingdings" pitchFamily="2" charset="2"/>
              <a:buChar char="§"/>
            </a:pPr>
            <a:r>
              <a:rPr lang="en-US" dirty="0" smtClean="0">
                <a:latin typeface="Cambria"/>
                <a:ea typeface="ＭＳ Ｐゴシック" pitchFamily="34" charset="-128"/>
                <a:cs typeface="Cambria"/>
              </a:rPr>
              <a:t>Turbines</a:t>
            </a:r>
          </a:p>
          <a:p>
            <a:pPr lvl="2" eaLnBrk="1" hangingPunct="1">
              <a:buFont typeface="Arial" charset="0"/>
              <a:buChar char="•"/>
            </a:pPr>
            <a:r>
              <a:rPr lang="en-US" sz="1900" dirty="0" smtClean="0">
                <a:latin typeface="Cambria"/>
                <a:ea typeface="ＭＳ Ｐゴシック" pitchFamily="34" charset="-128"/>
                <a:cs typeface="Cambria"/>
              </a:rPr>
              <a:t>Actuator Disc Model</a:t>
            </a:r>
          </a:p>
          <a:p>
            <a:pPr lvl="2" eaLnBrk="1" hangingPunct="1">
              <a:buFont typeface="Arial" charset="0"/>
              <a:buChar char="•"/>
            </a:pPr>
            <a:r>
              <a:rPr lang="en-US" sz="1900" dirty="0" smtClean="0">
                <a:latin typeface="Cambria"/>
                <a:ea typeface="ＭＳ Ｐゴシック" pitchFamily="34" charset="-128"/>
                <a:cs typeface="Cambria"/>
              </a:rPr>
              <a:t>Virtual Blade Model</a:t>
            </a:r>
          </a:p>
          <a:p>
            <a:pPr eaLnBrk="1" hangingPunct="1"/>
            <a:r>
              <a:rPr lang="en-US" dirty="0" smtClean="0">
                <a:latin typeface="Cambria"/>
                <a:ea typeface="ＭＳ Ｐゴシック" pitchFamily="34" charset="-128"/>
                <a:cs typeface="Cambria"/>
              </a:rPr>
              <a:t>Comparison between models</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10</a:t>
            </a:fld>
            <a:endParaRPr lang="en-US">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Approach</a:t>
            </a:r>
          </a:p>
        </p:txBody>
      </p:sp>
      <p:sp>
        <p:nvSpPr>
          <p:cNvPr id="14338" name="Content Placeholder 2"/>
          <p:cNvSpPr>
            <a:spLocks noGrp="1"/>
          </p:cNvSpPr>
          <p:nvPr>
            <p:ph idx="1"/>
          </p:nvPr>
        </p:nvSpPr>
        <p:spPr>
          <a:xfrm>
            <a:off x="457200" y="1643063"/>
            <a:ext cx="8229600" cy="4681537"/>
          </a:xfrm>
        </p:spPr>
        <p:txBody>
          <a:bodyPr/>
          <a:lstStyle/>
          <a:p>
            <a:pPr eaLnBrk="1" hangingPunct="1"/>
            <a:r>
              <a:rPr lang="en-US" dirty="0" smtClean="0">
                <a:latin typeface="Cambria"/>
                <a:ea typeface="ＭＳ Ｐゴシック" pitchFamily="34" charset="-128"/>
                <a:cs typeface="Cambria"/>
              </a:rPr>
              <a:t>1-D theoretical modeling </a:t>
            </a:r>
          </a:p>
          <a:p>
            <a:pPr eaLnBrk="1" hangingPunct="1"/>
            <a:r>
              <a:rPr lang="en-US" dirty="0" smtClean="0">
                <a:solidFill>
                  <a:schemeClr val="bg1">
                    <a:lumMod val="75000"/>
                  </a:schemeClr>
                </a:solidFill>
                <a:latin typeface="Cambria"/>
                <a:ea typeface="ＭＳ Ｐゴシック" pitchFamily="34" charset="-128"/>
                <a:cs typeface="Cambria"/>
              </a:rPr>
              <a:t>3-D CFD modeling	</a:t>
            </a:r>
          </a:p>
          <a:p>
            <a:pPr lvl="1" eaLnBrk="1" hangingPunct="1">
              <a:buFont typeface="Wingdings" pitchFamily="2" charset="2"/>
              <a:buChar char="§"/>
            </a:pPr>
            <a:r>
              <a:rPr lang="en-US" dirty="0" smtClean="0">
                <a:solidFill>
                  <a:schemeClr val="bg1">
                    <a:lumMod val="75000"/>
                  </a:schemeClr>
                </a:solidFill>
                <a:latin typeface="Cambria"/>
                <a:ea typeface="ＭＳ Ｐゴシック" pitchFamily="34" charset="-128"/>
                <a:cs typeface="Cambria"/>
              </a:rPr>
              <a:t>Turbines</a:t>
            </a:r>
          </a:p>
          <a:p>
            <a:pPr lvl="2" eaLnBrk="1" hangingPunct="1">
              <a:buFont typeface="Arial" charset="0"/>
              <a:buChar char="•"/>
            </a:pPr>
            <a:r>
              <a:rPr lang="en-US" sz="1900" dirty="0" smtClean="0">
                <a:solidFill>
                  <a:schemeClr val="bg1">
                    <a:lumMod val="75000"/>
                  </a:schemeClr>
                </a:solidFill>
                <a:latin typeface="Cambria"/>
                <a:ea typeface="ＭＳ Ｐゴシック" pitchFamily="34" charset="-128"/>
                <a:cs typeface="Cambria"/>
              </a:rPr>
              <a:t>Actuator Disc Model</a:t>
            </a:r>
          </a:p>
          <a:p>
            <a:pPr lvl="2" eaLnBrk="1" hangingPunct="1">
              <a:buFont typeface="Arial" charset="0"/>
              <a:buChar char="•"/>
            </a:pPr>
            <a:r>
              <a:rPr lang="en-US" sz="1900" dirty="0" smtClean="0">
                <a:solidFill>
                  <a:schemeClr val="bg1">
                    <a:lumMod val="75000"/>
                  </a:schemeClr>
                </a:solidFill>
                <a:latin typeface="Cambria"/>
                <a:ea typeface="ＭＳ Ｐゴシック" pitchFamily="34" charset="-128"/>
                <a:cs typeface="Cambria"/>
              </a:rPr>
              <a:t>Virtual Blade Model</a:t>
            </a:r>
          </a:p>
          <a:p>
            <a:pPr eaLnBrk="1" hangingPunct="1"/>
            <a:r>
              <a:rPr lang="en-US" dirty="0">
                <a:solidFill>
                  <a:schemeClr val="bg1">
                    <a:lumMod val="75000"/>
                  </a:schemeClr>
                </a:solidFill>
                <a:latin typeface="Cambria"/>
                <a:ea typeface="ＭＳ Ｐゴシック" pitchFamily="34" charset="-128"/>
                <a:cs typeface="Cambria"/>
              </a:rPr>
              <a:t>Comparison between models</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pPr>
                <a:defRPr/>
              </a:pPr>
              <a:t>11</a:t>
            </a:fld>
            <a:endParaRPr lang="en-US"/>
          </a:p>
        </p:txBody>
      </p:sp>
    </p:spTree>
    <p:extLst>
      <p:ext uri="{BB962C8B-B14F-4D97-AF65-F5344CB8AC3E}">
        <p14:creationId xmlns:p14="http://schemas.microsoft.com/office/powerpoint/2010/main" val="803753397"/>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06400" y="304799"/>
            <a:ext cx="8459000" cy="618067"/>
          </a:xfrm>
        </p:spPr>
        <p:txBody>
          <a:bodyPr/>
          <a:lstStyle/>
          <a:p>
            <a:pPr eaLnBrk="1" hangingPunct="1"/>
            <a:r>
              <a:rPr lang="en-US" sz="4000" dirty="0" smtClean="0">
                <a:ea typeface="ＭＳ Ｐゴシック" pitchFamily="34" charset="-128"/>
              </a:rPr>
              <a:t>1-D Theory- Linear Momentum Theory</a:t>
            </a:r>
          </a:p>
        </p:txBody>
      </p:sp>
      <p:pic>
        <p:nvPicPr>
          <p:cNvPr id="7" name="Picture 6"/>
          <p:cNvPicPr/>
          <p:nvPr/>
        </p:nvPicPr>
        <p:blipFill>
          <a:blip r:embed="rId4" cstate="email">
            <a:extLst>
              <a:ext uri="{28A0092B-C50C-407E-A947-70E740481C1C}">
                <a14:useLocalDpi xmlns:a14="http://schemas.microsoft.com/office/drawing/2010/main"/>
              </a:ext>
            </a:extLst>
          </a:blip>
          <a:srcRect/>
          <a:stretch>
            <a:fillRect/>
          </a:stretch>
        </p:blipFill>
        <p:spPr bwMode="auto">
          <a:xfrm>
            <a:off x="533399" y="1505751"/>
            <a:ext cx="4699001" cy="2149432"/>
          </a:xfrm>
          <a:prstGeom prst="rect">
            <a:avLst/>
          </a:prstGeom>
          <a:noFill/>
          <a:ln>
            <a:noFill/>
          </a:ln>
        </p:spPr>
      </p:pic>
      <p:pic>
        <p:nvPicPr>
          <p:cNvPr id="6" name="Picture 5" descr="wind turbine_tcm18-88992.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5846" y="1117602"/>
            <a:ext cx="2128524" cy="2838032"/>
          </a:xfrm>
          <a:prstGeom prst="rect">
            <a:avLst/>
          </a:prstGeom>
        </p:spPr>
      </p:pic>
      <p:sp>
        <p:nvSpPr>
          <p:cNvPr id="14" name="Content Placeholder 2"/>
          <p:cNvSpPr txBox="1">
            <a:spLocks/>
          </p:cNvSpPr>
          <p:nvPr/>
        </p:nvSpPr>
        <p:spPr bwMode="auto">
          <a:xfrm>
            <a:off x="406400" y="1117602"/>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Unconstrained Channel</a:t>
            </a:r>
            <a:endParaRPr lang="en-US" dirty="0">
              <a:latin typeface="Cambria"/>
              <a:cs typeface="Cambria"/>
            </a:endParaRPr>
          </a:p>
          <a:p>
            <a:endParaRPr lang="en-US" dirty="0" smtClean="0">
              <a:latin typeface="Cambria"/>
              <a:cs typeface="Cambria"/>
            </a:endParaRPr>
          </a:p>
        </p:txBody>
      </p:sp>
      <p:pic>
        <p:nvPicPr>
          <p:cNvPr id="12" name="Picture 11"/>
          <p:cNvPicPr>
            <a:picLocks noChangeAspect="1"/>
          </p:cNvPicPr>
          <p:nvPr/>
        </p:nvPicPr>
        <p:blipFill rotWithShape="1">
          <a:blip r:embed="rId6"/>
          <a:srcRect b="18778"/>
          <a:stretch/>
        </p:blipFill>
        <p:spPr>
          <a:xfrm>
            <a:off x="3987189" y="5123225"/>
            <a:ext cx="1658383" cy="901607"/>
          </a:xfrm>
          <a:prstGeom prst="rect">
            <a:avLst/>
          </a:prstGeom>
        </p:spPr>
      </p:pic>
      <p:sp>
        <p:nvSpPr>
          <p:cNvPr id="26" name="Content Placeholder 2"/>
          <p:cNvSpPr txBox="1">
            <a:spLocks/>
          </p:cNvSpPr>
          <p:nvPr/>
        </p:nvSpPr>
        <p:spPr bwMode="auto">
          <a:xfrm>
            <a:off x="406400" y="3570298"/>
            <a:ext cx="3429000" cy="3819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r>
              <a:rPr lang="en-US" sz="2000" dirty="0" smtClean="0">
                <a:latin typeface="Cambria"/>
                <a:cs typeface="Cambria"/>
              </a:rPr>
              <a:t>Power Coefficient </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12</a:t>
            </a:fld>
            <a:endParaRPr lang="en-US" dirty="0">
              <a:latin typeface="Cambria"/>
              <a:cs typeface="Cambria"/>
            </a:endParaRPr>
          </a:p>
        </p:txBody>
      </p:sp>
      <p:graphicFrame>
        <p:nvGraphicFramePr>
          <p:cNvPr id="5" name="Object 4"/>
          <p:cNvGraphicFramePr>
            <a:graphicFrameLocks noChangeAspect="1"/>
          </p:cNvGraphicFramePr>
          <p:nvPr>
            <p:extLst>
              <p:ext uri="{D42A27DB-BD31-4B8C-83A1-F6EECF244321}">
                <p14:modId xmlns:p14="http://schemas.microsoft.com/office/powerpoint/2010/main" val="4093736051"/>
              </p:ext>
            </p:extLst>
          </p:nvPr>
        </p:nvGraphicFramePr>
        <p:xfrm>
          <a:off x="81939" y="3885088"/>
          <a:ext cx="4337050" cy="1381125"/>
        </p:xfrm>
        <a:graphic>
          <a:graphicData uri="http://schemas.openxmlformats.org/presentationml/2006/ole">
            <mc:AlternateContent xmlns:mc="http://schemas.openxmlformats.org/markup-compatibility/2006">
              <mc:Choice xmlns:v="urn:schemas-microsoft-com:vml" Requires="v">
                <p:oleObj spid="_x0000_s24741" name="Document" r:id="rId8" imgW="5943600" imgH="1524000" progId="Word.Document.12">
                  <p:embed/>
                </p:oleObj>
              </mc:Choice>
              <mc:Fallback>
                <p:oleObj name="Document" r:id="rId8" imgW="5943600" imgH="1524000" progId="Word.Document.12">
                  <p:embed/>
                  <p:pic>
                    <p:nvPicPr>
                      <p:cNvPr id="0" name=""/>
                      <p:cNvPicPr/>
                      <p:nvPr/>
                    </p:nvPicPr>
                    <p:blipFill>
                      <a:blip r:embed="rId9"/>
                      <a:stretch>
                        <a:fillRect/>
                      </a:stretch>
                    </p:blipFill>
                    <p:spPr>
                      <a:xfrm>
                        <a:off x="81939" y="3885088"/>
                        <a:ext cx="4337050" cy="1381125"/>
                      </a:xfrm>
                      <a:prstGeom prst="rect">
                        <a:avLst/>
                      </a:prstGeom>
                    </p:spPr>
                  </p:pic>
                </p:oleObj>
              </mc:Fallback>
            </mc:AlternateContent>
          </a:graphicData>
        </a:graphic>
      </p:graphicFrame>
      <p:cxnSp>
        <p:nvCxnSpPr>
          <p:cNvPr id="9" name="Straight Arrow Connector 8"/>
          <p:cNvCxnSpPr/>
          <p:nvPr/>
        </p:nvCxnSpPr>
        <p:spPr>
          <a:xfrm>
            <a:off x="3987189" y="4386738"/>
            <a:ext cx="1816100" cy="127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4367578" y="3952206"/>
            <a:ext cx="1133644" cy="369332"/>
          </a:xfrm>
          <a:prstGeom prst="rect">
            <a:avLst/>
          </a:prstGeom>
          <a:noFill/>
        </p:spPr>
        <p:txBody>
          <a:bodyPr wrap="none" rtlCol="0">
            <a:spAutoFit/>
          </a:bodyPr>
          <a:lstStyle/>
          <a:p>
            <a:r>
              <a:rPr lang="en-US" dirty="0" smtClean="0">
                <a:latin typeface="Cambria"/>
                <a:cs typeface="Cambria"/>
              </a:rPr>
              <a:t>Betz limit</a:t>
            </a:r>
            <a:endParaRPr lang="en-US" dirty="0">
              <a:latin typeface="Cambria"/>
              <a:cs typeface="Cambria"/>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1711206294"/>
              </p:ext>
            </p:extLst>
          </p:nvPr>
        </p:nvGraphicFramePr>
        <p:xfrm>
          <a:off x="4238625" y="4018325"/>
          <a:ext cx="5943600" cy="990600"/>
        </p:xfrm>
        <a:graphic>
          <a:graphicData uri="http://schemas.openxmlformats.org/presentationml/2006/ole">
            <mc:AlternateContent xmlns:mc="http://schemas.openxmlformats.org/markup-compatibility/2006">
              <mc:Choice xmlns:v="urn:schemas-microsoft-com:vml" Requires="v">
                <p:oleObj spid="_x0000_s24742" name="Document" r:id="rId11" imgW="5943600" imgH="990600" progId="Word.Document.12">
                  <p:embed/>
                </p:oleObj>
              </mc:Choice>
              <mc:Fallback>
                <p:oleObj name="Document" r:id="rId11" imgW="5943600" imgH="990600" progId="Word.Document.12">
                  <p:embed/>
                  <p:pic>
                    <p:nvPicPr>
                      <p:cNvPr id="0" name=""/>
                      <p:cNvPicPr/>
                      <p:nvPr/>
                    </p:nvPicPr>
                    <p:blipFill>
                      <a:blip r:embed="rId12"/>
                      <a:stretch>
                        <a:fillRect/>
                      </a:stretch>
                    </p:blipFill>
                    <p:spPr>
                      <a:xfrm>
                        <a:off x="4238625" y="4018325"/>
                        <a:ext cx="5943600" cy="990600"/>
                      </a:xfrm>
                      <a:prstGeom prst="rect">
                        <a:avLst/>
                      </a:prstGeom>
                    </p:spPr>
                  </p:pic>
                </p:oleObj>
              </mc:Fallback>
            </mc:AlternateContent>
          </a:graphicData>
        </a:graphic>
      </p:graphicFrame>
      <p:graphicFrame>
        <p:nvGraphicFramePr>
          <p:cNvPr id="16" name="Object 15"/>
          <p:cNvGraphicFramePr>
            <a:graphicFrameLocks noChangeAspect="1"/>
          </p:cNvGraphicFramePr>
          <p:nvPr>
            <p:extLst>
              <p:ext uri="{D42A27DB-BD31-4B8C-83A1-F6EECF244321}">
                <p14:modId xmlns:p14="http://schemas.microsoft.com/office/powerpoint/2010/main" val="70501226"/>
              </p:ext>
            </p:extLst>
          </p:nvPr>
        </p:nvGraphicFramePr>
        <p:xfrm>
          <a:off x="3146425" y="4334238"/>
          <a:ext cx="3390900" cy="1001712"/>
        </p:xfrm>
        <a:graphic>
          <a:graphicData uri="http://schemas.openxmlformats.org/presentationml/2006/ole">
            <mc:AlternateContent xmlns:mc="http://schemas.openxmlformats.org/markup-compatibility/2006">
              <mc:Choice xmlns:v="urn:schemas-microsoft-com:vml" Requires="v">
                <p:oleObj spid="_x0000_s24743" name="Document" r:id="rId14" imgW="5943600" imgH="1092200" progId="Word.Document.12">
                  <p:embed/>
                </p:oleObj>
              </mc:Choice>
              <mc:Fallback>
                <p:oleObj name="Document" r:id="rId14" imgW="5943600" imgH="1092200" progId="Word.Document.12">
                  <p:embed/>
                  <p:pic>
                    <p:nvPicPr>
                      <p:cNvPr id="0" name=""/>
                      <p:cNvPicPr/>
                      <p:nvPr/>
                    </p:nvPicPr>
                    <p:blipFill>
                      <a:blip r:embed="rId15"/>
                      <a:stretch>
                        <a:fillRect/>
                      </a:stretch>
                    </p:blipFill>
                    <p:spPr>
                      <a:xfrm>
                        <a:off x="3146425" y="4334238"/>
                        <a:ext cx="3390900" cy="1001712"/>
                      </a:xfrm>
                      <a:prstGeom prst="rect">
                        <a:avLst/>
                      </a:prstGeom>
                    </p:spPr>
                  </p:pic>
                </p:oleObj>
              </mc:Fallback>
            </mc:AlternateContent>
          </a:graphicData>
        </a:graphic>
      </p:graphicFrame>
    </p:spTree>
    <p:extLst>
      <p:ext uri="{BB962C8B-B14F-4D97-AF65-F5344CB8AC3E}">
        <p14:creationId xmlns:p14="http://schemas.microsoft.com/office/powerpoint/2010/main" val="370185400"/>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06399" y="453729"/>
            <a:ext cx="8346937" cy="914400"/>
          </a:xfrm>
        </p:spPr>
        <p:txBody>
          <a:bodyPr/>
          <a:lstStyle/>
          <a:p>
            <a:pPr eaLnBrk="1" hangingPunct="1"/>
            <a:r>
              <a:rPr lang="en-US" sz="4000" dirty="0" smtClean="0">
                <a:ea typeface="ＭＳ Ｐゴシック" pitchFamily="34" charset="-128"/>
              </a:rPr>
              <a:t>1-D Theory-Linear Momentum with blockage effects</a:t>
            </a:r>
          </a:p>
        </p:txBody>
      </p:sp>
      <p:sp>
        <p:nvSpPr>
          <p:cNvPr id="14" name="Content Placeholder 2"/>
          <p:cNvSpPr txBox="1">
            <a:spLocks/>
          </p:cNvSpPr>
          <p:nvPr/>
        </p:nvSpPr>
        <p:spPr bwMode="auto">
          <a:xfrm>
            <a:off x="342651" y="1444574"/>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Constrained Channel</a:t>
            </a:r>
            <a:endParaRPr lang="en-US" dirty="0">
              <a:latin typeface="Cambria"/>
              <a:cs typeface="Cambria"/>
            </a:endParaRPr>
          </a:p>
        </p:txBody>
      </p:sp>
      <p:pic>
        <p:nvPicPr>
          <p:cNvPr id="2" name="Picture 1"/>
          <p:cNvPicPr>
            <a:picLocks noChangeAspect="1"/>
          </p:cNvPicPr>
          <p:nvPr/>
        </p:nvPicPr>
        <p:blipFill>
          <a:blip r:embed="rId3"/>
          <a:stretch>
            <a:fillRect/>
          </a:stretch>
        </p:blipFill>
        <p:spPr>
          <a:xfrm>
            <a:off x="406400" y="2229598"/>
            <a:ext cx="4831773" cy="3429000"/>
          </a:xfrm>
          <a:prstGeom prst="rect">
            <a:avLst/>
          </a:prstGeom>
        </p:spPr>
      </p:pic>
      <p:sp>
        <p:nvSpPr>
          <p:cNvPr id="11" name="Content Placeholder 2"/>
          <p:cNvSpPr txBox="1">
            <a:spLocks/>
          </p:cNvSpPr>
          <p:nvPr/>
        </p:nvSpPr>
        <p:spPr bwMode="auto">
          <a:xfrm>
            <a:off x="5661640" y="4279995"/>
            <a:ext cx="2720494" cy="17145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 Blockage Ratio</a:t>
            </a:r>
          </a:p>
          <a:p>
            <a:pPr marL="393700" lvl="1" indent="0">
              <a:buNone/>
            </a:pPr>
            <a:endParaRPr lang="en-US" dirty="0" smtClean="0">
              <a:latin typeface="Cambria"/>
              <a:cs typeface="Cambria"/>
            </a:endParaRPr>
          </a:p>
        </p:txBody>
      </p:sp>
      <p:sp>
        <p:nvSpPr>
          <p:cNvPr id="3" name="Content Placeholder 2"/>
          <p:cNvSpPr>
            <a:spLocks noGrp="1"/>
          </p:cNvSpPr>
          <p:nvPr>
            <p:ph idx="1"/>
          </p:nvPr>
        </p:nvSpPr>
        <p:spPr>
          <a:xfrm>
            <a:off x="1981202" y="5551315"/>
            <a:ext cx="1371598" cy="520051"/>
          </a:xfrm>
        </p:spPr>
        <p:txBody>
          <a:bodyPr/>
          <a:lstStyle/>
          <a:p>
            <a:pPr marL="0" indent="0">
              <a:buNone/>
            </a:pPr>
            <a:r>
              <a:rPr lang="en-US" sz="2000" dirty="0" smtClean="0">
                <a:latin typeface="Cambria"/>
                <a:cs typeface="Cambria"/>
              </a:rPr>
              <a:t>Top View</a:t>
            </a:r>
            <a:endParaRPr lang="en-US" sz="2000" dirty="0">
              <a:latin typeface="Cambria"/>
              <a:cs typeface="Cambria"/>
            </a:endParaRPr>
          </a:p>
        </p:txBody>
      </p:sp>
      <p:pic>
        <p:nvPicPr>
          <p:cNvPr id="4" name="Picture 3" descr="medium.JPG"/>
          <p:cNvPicPr>
            <a:picLocks noChangeAspect="1"/>
          </p:cNvPicPr>
          <p:nvPr/>
        </p:nvPicPr>
        <p:blipFill rotWithShape="1">
          <a:blip r:embed="rId4">
            <a:extLst>
              <a:ext uri="{28A0092B-C50C-407E-A947-70E740481C1C}">
                <a14:useLocalDpi xmlns:a14="http://schemas.microsoft.com/office/drawing/2010/main" val="0"/>
              </a:ext>
            </a:extLst>
          </a:blip>
          <a:srcRect l="20482"/>
          <a:stretch/>
        </p:blipFill>
        <p:spPr>
          <a:xfrm>
            <a:off x="5661641" y="1299592"/>
            <a:ext cx="2720494" cy="2435715"/>
          </a:xfrm>
          <a:prstGeom prst="rect">
            <a:avLst/>
          </a:prstGeom>
        </p:spPr>
      </p:pic>
      <p:sp>
        <p:nvSpPr>
          <p:cNvPr id="6" name="Slide Number Placeholder 5"/>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13</a:t>
            </a:fld>
            <a:endParaRPr lang="en-US">
              <a:latin typeface="Cambria"/>
              <a:cs typeface="Cambria"/>
            </a:endParaRPr>
          </a:p>
        </p:txBody>
      </p:sp>
      <p:pic>
        <p:nvPicPr>
          <p:cNvPr id="12" name="Picture 11"/>
          <p:cNvPicPr>
            <a:picLocks noChangeAspect="1"/>
          </p:cNvPicPr>
          <p:nvPr/>
        </p:nvPicPr>
        <p:blipFill rotWithShape="1">
          <a:blip r:embed="rId5"/>
          <a:srcRect l="36966" t="11237" r="36752" b="32583"/>
          <a:stretch/>
        </p:blipFill>
        <p:spPr>
          <a:xfrm>
            <a:off x="6083300" y="4948886"/>
            <a:ext cx="1562100" cy="635000"/>
          </a:xfrm>
          <a:prstGeom prst="rect">
            <a:avLst/>
          </a:prstGeom>
        </p:spPr>
      </p:pic>
    </p:spTree>
    <p:extLst>
      <p:ext uri="{BB962C8B-B14F-4D97-AF65-F5344CB8AC3E}">
        <p14:creationId xmlns:p14="http://schemas.microsoft.com/office/powerpoint/2010/main" val="402202204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bwMode="auto">
          <a:xfrm>
            <a:off x="330200" y="1515169"/>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Constrained Channel</a:t>
            </a:r>
            <a:endParaRPr lang="en-US" dirty="0">
              <a:latin typeface="Cambria"/>
              <a:cs typeface="Cambria"/>
            </a:endParaRPr>
          </a:p>
        </p:txBody>
      </p:sp>
      <p:pic>
        <p:nvPicPr>
          <p:cNvPr id="2" name="Picture 1"/>
          <p:cNvPicPr>
            <a:picLocks noChangeAspect="1"/>
          </p:cNvPicPr>
          <p:nvPr/>
        </p:nvPicPr>
        <p:blipFill>
          <a:blip r:embed="rId3"/>
          <a:stretch>
            <a:fillRect/>
          </a:stretch>
        </p:blipFill>
        <p:spPr>
          <a:xfrm>
            <a:off x="3708400" y="1515169"/>
            <a:ext cx="5165822" cy="3666067"/>
          </a:xfrm>
          <a:prstGeom prst="rect">
            <a:avLst/>
          </a:prstGeom>
        </p:spPr>
      </p:pic>
      <p:sp>
        <p:nvSpPr>
          <p:cNvPr id="10" name="Content Placeholder 2"/>
          <p:cNvSpPr>
            <a:spLocks noGrp="1"/>
          </p:cNvSpPr>
          <p:nvPr>
            <p:ph idx="1"/>
          </p:nvPr>
        </p:nvSpPr>
        <p:spPr>
          <a:xfrm>
            <a:off x="330200" y="2373410"/>
            <a:ext cx="3429000" cy="2819400"/>
          </a:xfrm>
        </p:spPr>
        <p:txBody>
          <a:bodyPr/>
          <a:lstStyle/>
          <a:p>
            <a:r>
              <a:rPr lang="en-US" dirty="0" smtClean="0">
                <a:latin typeface="Cambria"/>
                <a:cs typeface="Cambria"/>
              </a:rPr>
              <a:t>Assumptions:</a:t>
            </a:r>
          </a:p>
          <a:p>
            <a:pPr lvl="1"/>
            <a:r>
              <a:rPr lang="en-US" dirty="0">
                <a:latin typeface="Cambria"/>
                <a:cs typeface="Cambria"/>
              </a:rPr>
              <a:t>No wake rotation</a:t>
            </a:r>
          </a:p>
          <a:p>
            <a:pPr lvl="1"/>
            <a:r>
              <a:rPr lang="en-US" dirty="0">
                <a:latin typeface="Cambria"/>
                <a:cs typeface="Cambria"/>
              </a:rPr>
              <a:t>No drag force </a:t>
            </a:r>
          </a:p>
          <a:p>
            <a:pPr lvl="1"/>
            <a:r>
              <a:rPr lang="en-US" dirty="0">
                <a:latin typeface="Cambria"/>
                <a:cs typeface="Cambria"/>
              </a:rPr>
              <a:t>No friction loss</a:t>
            </a:r>
          </a:p>
          <a:p>
            <a:pPr lvl="1"/>
            <a:r>
              <a:rPr lang="en-US" dirty="0">
                <a:latin typeface="Cambria"/>
                <a:cs typeface="Cambria"/>
              </a:rPr>
              <a:t>Uniform water depth at 3,4 and </a:t>
            </a:r>
            <a:r>
              <a:rPr lang="en-US" dirty="0" smtClean="0">
                <a:latin typeface="Cambria"/>
                <a:cs typeface="Cambria"/>
              </a:rPr>
              <a:t>5</a:t>
            </a:r>
          </a:p>
          <a:p>
            <a:pPr lvl="1"/>
            <a:endParaRPr lang="en-US" dirty="0" smtClean="0">
              <a:latin typeface="Cambria"/>
              <a:cs typeface="Cambria"/>
            </a:endParaRPr>
          </a:p>
        </p:txBody>
      </p:sp>
      <p:sp>
        <p:nvSpPr>
          <p:cNvPr id="13" name="Content Placeholder 2"/>
          <p:cNvSpPr txBox="1">
            <a:spLocks/>
          </p:cNvSpPr>
          <p:nvPr/>
        </p:nvSpPr>
        <p:spPr bwMode="auto">
          <a:xfrm>
            <a:off x="4239157" y="5190067"/>
            <a:ext cx="4329109"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4 Equations, 4 Unknowns</a:t>
            </a:r>
          </a:p>
          <a:p>
            <a:pPr marL="0" indent="0">
              <a:buNone/>
            </a:pPr>
            <a:r>
              <a:rPr lang="en-US" dirty="0" smtClean="0">
                <a:latin typeface="Cambria"/>
                <a:cs typeface="Cambria"/>
              </a:rPr>
              <a:t>(u</a:t>
            </a:r>
            <a:r>
              <a:rPr lang="en-US" sz="1800" dirty="0" smtClean="0">
                <a:latin typeface="Cambria"/>
                <a:cs typeface="Cambria"/>
              </a:rPr>
              <a:t>3</a:t>
            </a:r>
            <a:r>
              <a:rPr lang="en-US" dirty="0" smtClean="0">
                <a:latin typeface="Cambria"/>
                <a:cs typeface="Cambria"/>
              </a:rPr>
              <a:t>, u</a:t>
            </a:r>
            <a:r>
              <a:rPr lang="en-US" sz="1800" dirty="0" smtClean="0">
                <a:latin typeface="Cambria"/>
                <a:cs typeface="Cambria"/>
              </a:rPr>
              <a:t>4</a:t>
            </a:r>
            <a:r>
              <a:rPr lang="en-US" dirty="0" smtClean="0">
                <a:latin typeface="Cambria"/>
                <a:cs typeface="Cambria"/>
              </a:rPr>
              <a:t>, h</a:t>
            </a:r>
            <a:r>
              <a:rPr lang="en-US" sz="1800" dirty="0" smtClean="0">
                <a:latin typeface="Cambria"/>
                <a:cs typeface="Cambria"/>
              </a:rPr>
              <a:t>3</a:t>
            </a:r>
            <a:r>
              <a:rPr lang="en-US" dirty="0" smtClean="0">
                <a:latin typeface="Cambria"/>
                <a:cs typeface="Cambria"/>
              </a:rPr>
              <a:t>, h</a:t>
            </a:r>
            <a:r>
              <a:rPr lang="en-US" sz="1800" dirty="0" smtClean="0">
                <a:latin typeface="Cambria"/>
                <a:cs typeface="Cambria"/>
              </a:rPr>
              <a:t>5</a:t>
            </a:r>
            <a:r>
              <a:rPr lang="en-US" dirty="0" smtClean="0">
                <a:latin typeface="Cambria"/>
                <a:cs typeface="Cambria"/>
              </a:rPr>
              <a:t>)</a:t>
            </a:r>
            <a:endParaRPr lang="en-US" dirty="0">
              <a:latin typeface="Cambria"/>
              <a:cs typeface="Cambria"/>
            </a:endParaRPr>
          </a:p>
        </p:txBody>
      </p:sp>
      <p:sp>
        <p:nvSpPr>
          <p:cNvPr id="4" name="Slide Number Placeholder 3"/>
          <p:cNvSpPr>
            <a:spLocks noGrp="1"/>
          </p:cNvSpPr>
          <p:nvPr>
            <p:ph type="sldNum" sz="quarter" idx="12"/>
          </p:nvPr>
        </p:nvSpPr>
        <p:spPr/>
        <p:txBody>
          <a:bodyPr/>
          <a:lstStyle/>
          <a:p>
            <a:pPr>
              <a:defRPr/>
            </a:pPr>
            <a:fld id="{17CE5C05-571E-4903-AA8A-0506BA67333F}" type="slidenum">
              <a:rPr lang="en-US" smtClean="0"/>
              <a:pPr>
                <a:defRPr/>
              </a:pPr>
              <a:t>14</a:t>
            </a:fld>
            <a:endParaRPr lang="en-US"/>
          </a:p>
        </p:txBody>
      </p:sp>
      <p:sp>
        <p:nvSpPr>
          <p:cNvPr id="15" name="Title 1"/>
          <p:cNvSpPr>
            <a:spLocks noGrp="1"/>
          </p:cNvSpPr>
          <p:nvPr>
            <p:ph type="title"/>
          </p:nvPr>
        </p:nvSpPr>
        <p:spPr>
          <a:xfrm>
            <a:off x="406399" y="443689"/>
            <a:ext cx="8346937" cy="914400"/>
          </a:xfrm>
        </p:spPr>
        <p:txBody>
          <a:bodyPr/>
          <a:lstStyle/>
          <a:p>
            <a:pPr eaLnBrk="1" hangingPunct="1"/>
            <a:r>
              <a:rPr lang="en-US" sz="4000" dirty="0" smtClean="0">
                <a:ea typeface="ＭＳ Ｐゴシック" pitchFamily="34" charset="-128"/>
              </a:rPr>
              <a:t>1-D Theory-Linear Momentum with blockage effects</a:t>
            </a:r>
          </a:p>
        </p:txBody>
      </p:sp>
    </p:spTree>
    <p:extLst>
      <p:ext uri="{BB962C8B-B14F-4D97-AF65-F5344CB8AC3E}">
        <p14:creationId xmlns:p14="http://schemas.microsoft.com/office/powerpoint/2010/main" val="3158036185"/>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Content Placeholder 2"/>
          <p:cNvSpPr txBox="1">
            <a:spLocks/>
          </p:cNvSpPr>
          <p:nvPr/>
        </p:nvSpPr>
        <p:spPr bwMode="auto">
          <a:xfrm>
            <a:off x="330200" y="1515169"/>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Constrained Channel</a:t>
            </a:r>
            <a:endParaRPr lang="en-US" dirty="0">
              <a:latin typeface="Cambria"/>
              <a:cs typeface="Cambria"/>
            </a:endParaRPr>
          </a:p>
        </p:txBody>
      </p:sp>
      <p:sp>
        <p:nvSpPr>
          <p:cNvPr id="10" name="Content Placeholder 2"/>
          <p:cNvSpPr>
            <a:spLocks noGrp="1"/>
          </p:cNvSpPr>
          <p:nvPr>
            <p:ph idx="1"/>
          </p:nvPr>
        </p:nvSpPr>
        <p:spPr>
          <a:xfrm>
            <a:off x="330200" y="2373410"/>
            <a:ext cx="3429000" cy="2819400"/>
          </a:xfrm>
        </p:spPr>
        <p:txBody>
          <a:bodyPr/>
          <a:lstStyle/>
          <a:p>
            <a:r>
              <a:rPr lang="en-US" dirty="0" smtClean="0">
                <a:latin typeface="Cambria"/>
                <a:cs typeface="Cambria"/>
              </a:rPr>
              <a:t>Assumptions:</a:t>
            </a:r>
          </a:p>
          <a:p>
            <a:pPr lvl="1"/>
            <a:r>
              <a:rPr lang="en-US" dirty="0">
                <a:latin typeface="Cambria"/>
                <a:cs typeface="Cambria"/>
              </a:rPr>
              <a:t>No wake rotation</a:t>
            </a:r>
          </a:p>
          <a:p>
            <a:pPr lvl="1"/>
            <a:r>
              <a:rPr lang="en-US" dirty="0">
                <a:latin typeface="Cambria"/>
                <a:cs typeface="Cambria"/>
              </a:rPr>
              <a:t>No drag force </a:t>
            </a:r>
          </a:p>
          <a:p>
            <a:pPr lvl="1"/>
            <a:r>
              <a:rPr lang="en-US" dirty="0">
                <a:latin typeface="Cambria"/>
                <a:cs typeface="Cambria"/>
              </a:rPr>
              <a:t>No friction loss</a:t>
            </a:r>
          </a:p>
          <a:p>
            <a:pPr lvl="1"/>
            <a:r>
              <a:rPr lang="en-US" dirty="0">
                <a:latin typeface="Cambria"/>
                <a:cs typeface="Cambria"/>
              </a:rPr>
              <a:t>Uniform water depth at 3,4 and </a:t>
            </a:r>
            <a:r>
              <a:rPr lang="en-US" dirty="0" smtClean="0">
                <a:latin typeface="Cambria"/>
                <a:cs typeface="Cambria"/>
              </a:rPr>
              <a:t>5</a:t>
            </a:r>
          </a:p>
          <a:p>
            <a:pPr lvl="1"/>
            <a:endParaRPr lang="en-US" dirty="0" smtClean="0">
              <a:latin typeface="Cambria"/>
              <a:cs typeface="Cambria"/>
            </a:endParaRPr>
          </a:p>
        </p:txBody>
      </p:sp>
      <p:sp>
        <p:nvSpPr>
          <p:cNvPr id="13" name="Content Placeholder 2"/>
          <p:cNvSpPr txBox="1">
            <a:spLocks/>
          </p:cNvSpPr>
          <p:nvPr/>
        </p:nvSpPr>
        <p:spPr bwMode="auto">
          <a:xfrm>
            <a:off x="4239157" y="5190067"/>
            <a:ext cx="4329109"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dirty="0" smtClean="0">
                <a:latin typeface="Cambria"/>
                <a:cs typeface="Cambria"/>
              </a:rPr>
              <a:t>4 Equations, 4 Unknowns</a:t>
            </a:r>
          </a:p>
          <a:p>
            <a:pPr marL="0" indent="0">
              <a:buNone/>
            </a:pPr>
            <a:r>
              <a:rPr lang="en-US" dirty="0" smtClean="0">
                <a:latin typeface="Cambria"/>
                <a:cs typeface="Cambria"/>
              </a:rPr>
              <a:t>(u</a:t>
            </a:r>
            <a:r>
              <a:rPr lang="en-US" sz="1800" dirty="0" smtClean="0">
                <a:latin typeface="Cambria"/>
                <a:cs typeface="Cambria"/>
              </a:rPr>
              <a:t>3</a:t>
            </a:r>
            <a:r>
              <a:rPr lang="en-US" dirty="0" smtClean="0">
                <a:latin typeface="Cambria"/>
                <a:cs typeface="Cambria"/>
              </a:rPr>
              <a:t>, u</a:t>
            </a:r>
            <a:r>
              <a:rPr lang="en-US" sz="1800" dirty="0" smtClean="0">
                <a:latin typeface="Cambria"/>
                <a:cs typeface="Cambria"/>
              </a:rPr>
              <a:t>4</a:t>
            </a:r>
            <a:r>
              <a:rPr lang="en-US" dirty="0" smtClean="0">
                <a:latin typeface="Cambria"/>
                <a:cs typeface="Cambria"/>
              </a:rPr>
              <a:t>, h</a:t>
            </a:r>
            <a:r>
              <a:rPr lang="en-US" sz="1800" dirty="0" smtClean="0">
                <a:latin typeface="Cambria"/>
                <a:cs typeface="Cambria"/>
              </a:rPr>
              <a:t>3</a:t>
            </a:r>
            <a:r>
              <a:rPr lang="en-US" dirty="0" smtClean="0">
                <a:latin typeface="Cambria"/>
                <a:cs typeface="Cambria"/>
              </a:rPr>
              <a:t>, h</a:t>
            </a:r>
            <a:r>
              <a:rPr lang="en-US" sz="1800" dirty="0" smtClean="0">
                <a:latin typeface="Cambria"/>
                <a:cs typeface="Cambria"/>
              </a:rPr>
              <a:t>5</a:t>
            </a:r>
            <a:r>
              <a:rPr lang="en-US" dirty="0" smtClean="0">
                <a:latin typeface="Cambria"/>
                <a:cs typeface="Cambria"/>
              </a:rPr>
              <a:t>)</a:t>
            </a:r>
            <a:endParaRPr lang="en-US" dirty="0">
              <a:latin typeface="Cambria"/>
              <a:cs typeface="Cambria"/>
            </a:endParaRPr>
          </a:p>
        </p:txBody>
      </p:sp>
      <p:sp>
        <p:nvSpPr>
          <p:cNvPr id="4" name="Slide Number Placeholder 3"/>
          <p:cNvSpPr>
            <a:spLocks noGrp="1"/>
          </p:cNvSpPr>
          <p:nvPr>
            <p:ph type="sldNum" sz="quarter" idx="12"/>
          </p:nvPr>
        </p:nvSpPr>
        <p:spPr/>
        <p:txBody>
          <a:bodyPr/>
          <a:lstStyle/>
          <a:p>
            <a:pPr>
              <a:defRPr/>
            </a:pPr>
            <a:fld id="{17CE5C05-571E-4903-AA8A-0506BA67333F}" type="slidenum">
              <a:rPr lang="en-US" smtClean="0"/>
              <a:pPr>
                <a:defRPr/>
              </a:pPr>
              <a:t>15</a:t>
            </a:fld>
            <a:endParaRPr lang="en-US"/>
          </a:p>
        </p:txBody>
      </p:sp>
      <p:sp>
        <p:nvSpPr>
          <p:cNvPr id="15" name="Title 1"/>
          <p:cNvSpPr>
            <a:spLocks noGrp="1"/>
          </p:cNvSpPr>
          <p:nvPr>
            <p:ph type="title"/>
          </p:nvPr>
        </p:nvSpPr>
        <p:spPr>
          <a:xfrm>
            <a:off x="406399" y="443689"/>
            <a:ext cx="8346937" cy="914400"/>
          </a:xfrm>
        </p:spPr>
        <p:txBody>
          <a:bodyPr/>
          <a:lstStyle/>
          <a:p>
            <a:pPr eaLnBrk="1" hangingPunct="1"/>
            <a:r>
              <a:rPr lang="en-US" sz="4000" dirty="0" smtClean="0">
                <a:ea typeface="ＭＳ Ｐゴシック" pitchFamily="34" charset="-128"/>
              </a:rPr>
              <a:t>1-D Theory-Linear Momentum with blockage effects</a:t>
            </a:r>
          </a:p>
        </p:txBody>
      </p:sp>
      <p:pic>
        <p:nvPicPr>
          <p:cNvPr id="8" name="Picture 7"/>
          <p:cNvPicPr>
            <a:picLocks noChangeAspect="1"/>
          </p:cNvPicPr>
          <p:nvPr/>
        </p:nvPicPr>
        <p:blipFill>
          <a:blip r:embed="rId3"/>
          <a:stretch>
            <a:fillRect/>
          </a:stretch>
        </p:blipFill>
        <p:spPr>
          <a:xfrm>
            <a:off x="3708400" y="1658954"/>
            <a:ext cx="5044936" cy="3544392"/>
          </a:xfrm>
          <a:prstGeom prst="rect">
            <a:avLst/>
          </a:prstGeom>
        </p:spPr>
      </p:pic>
    </p:spTree>
    <p:extLst>
      <p:ext uri="{BB962C8B-B14F-4D97-AF65-F5344CB8AC3E}">
        <p14:creationId xmlns:p14="http://schemas.microsoft.com/office/powerpoint/2010/main" val="1789116569"/>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1" name="Title 1"/>
          <p:cNvSpPr>
            <a:spLocks noGrp="1"/>
          </p:cNvSpPr>
          <p:nvPr>
            <p:ph type="title"/>
          </p:nvPr>
        </p:nvSpPr>
        <p:spPr>
          <a:xfrm>
            <a:off x="406400" y="114300"/>
            <a:ext cx="9461500" cy="762000"/>
          </a:xfrm>
        </p:spPr>
        <p:txBody>
          <a:bodyPr/>
          <a:lstStyle/>
          <a:p>
            <a:pPr eaLnBrk="1" hangingPunct="1"/>
            <a:r>
              <a:rPr lang="en-US" sz="4000" dirty="0" smtClean="0">
                <a:latin typeface="Constantia"/>
                <a:ea typeface="ＭＳ Ｐゴシック" pitchFamily="34" charset="-128"/>
                <a:cs typeface="Constantia"/>
              </a:rPr>
              <a:t>1-D Theory- Channel Constriction</a:t>
            </a:r>
          </a:p>
        </p:txBody>
      </p:sp>
      <p:sp>
        <p:nvSpPr>
          <p:cNvPr id="7" name="Trapezoid 6"/>
          <p:cNvSpPr/>
          <p:nvPr/>
        </p:nvSpPr>
        <p:spPr>
          <a:xfrm rot="10800000">
            <a:off x="4599943" y="1610690"/>
            <a:ext cx="3327400" cy="927100"/>
          </a:xfrm>
          <a:prstGeom prst="trapezoid">
            <a:avLst>
              <a:gd name="adj" fmla="val 59247"/>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Down Arrow 7"/>
          <p:cNvSpPr/>
          <p:nvPr/>
        </p:nvSpPr>
        <p:spPr>
          <a:xfrm>
            <a:off x="6266186" y="2690190"/>
            <a:ext cx="134619" cy="419100"/>
          </a:xfrm>
          <a:prstGeom prst="downArrow">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4853943" y="3248990"/>
            <a:ext cx="2946400" cy="889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Rectangle 10"/>
          <p:cNvSpPr/>
          <p:nvPr/>
        </p:nvSpPr>
        <p:spPr>
          <a:xfrm>
            <a:off x="5054600" y="4887290"/>
            <a:ext cx="2590800" cy="762000"/>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6"/>
          <p:cNvSpPr>
            <a:spLocks noGrp="1"/>
          </p:cNvSpPr>
          <p:nvPr>
            <p:ph idx="1"/>
          </p:nvPr>
        </p:nvSpPr>
        <p:spPr>
          <a:xfrm>
            <a:off x="406400" y="1608479"/>
            <a:ext cx="3721100" cy="1414119"/>
          </a:xfrm>
        </p:spPr>
        <p:txBody>
          <a:bodyPr/>
          <a:lstStyle/>
          <a:p>
            <a:r>
              <a:rPr lang="en-US" dirty="0"/>
              <a:t>Flow rate is constant</a:t>
            </a:r>
          </a:p>
          <a:p>
            <a:endParaRPr lang="en-US" dirty="0"/>
          </a:p>
        </p:txBody>
      </p:sp>
      <p:sp>
        <p:nvSpPr>
          <p:cNvPr id="24" name="Content Placeholder 16"/>
          <p:cNvSpPr txBox="1">
            <a:spLocks/>
          </p:cNvSpPr>
          <p:nvPr/>
        </p:nvSpPr>
        <p:spPr bwMode="auto">
          <a:xfrm>
            <a:off x="495300" y="4034181"/>
            <a:ext cx="3873500" cy="1414119"/>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sz="2400" dirty="0"/>
              <a:t>Blockage Ratio is </a:t>
            </a:r>
            <a:r>
              <a:rPr lang="en-US" sz="2400" dirty="0" smtClean="0"/>
              <a:t>increased</a:t>
            </a:r>
            <a:endParaRPr lang="en-US" sz="2400" dirty="0"/>
          </a:p>
        </p:txBody>
      </p:sp>
      <p:sp>
        <p:nvSpPr>
          <p:cNvPr id="18" name="Oval 17"/>
          <p:cNvSpPr/>
          <p:nvPr/>
        </p:nvSpPr>
        <p:spPr>
          <a:xfrm>
            <a:off x="6835143" y="3422649"/>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6056636" y="3422649"/>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234943" y="3422649"/>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6860543" y="4976190"/>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082036" y="4976190"/>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5260343" y="4976190"/>
            <a:ext cx="520700" cy="550241"/>
          </a:xfrm>
          <a:prstGeom prst="ellipse">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Arrow Connector 30"/>
          <p:cNvCxnSpPr/>
          <p:nvPr/>
        </p:nvCxnSpPr>
        <p:spPr>
          <a:xfrm>
            <a:off x="8168643" y="1610689"/>
            <a:ext cx="0" cy="927101"/>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5" name="Straight Arrow Connector 34"/>
          <p:cNvCxnSpPr/>
          <p:nvPr/>
        </p:nvCxnSpPr>
        <p:spPr>
          <a:xfrm>
            <a:off x="8168643" y="3248990"/>
            <a:ext cx="0" cy="88900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p:nvPr/>
        </p:nvCxnSpPr>
        <p:spPr>
          <a:xfrm>
            <a:off x="8168643" y="4887290"/>
            <a:ext cx="0" cy="76200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366" name="TextBox 15365"/>
          <p:cNvSpPr txBox="1"/>
          <p:nvPr/>
        </p:nvSpPr>
        <p:spPr>
          <a:xfrm>
            <a:off x="8204200" y="1804888"/>
            <a:ext cx="647700" cy="307777"/>
          </a:xfrm>
          <a:prstGeom prst="rect">
            <a:avLst/>
          </a:prstGeom>
          <a:noFill/>
        </p:spPr>
        <p:txBody>
          <a:bodyPr wrap="square" rtlCol="0">
            <a:spAutoFit/>
          </a:bodyPr>
          <a:lstStyle/>
          <a:p>
            <a:r>
              <a:rPr lang="en-US" sz="1400" dirty="0" smtClean="0">
                <a:latin typeface="Cambria"/>
                <a:cs typeface="Cambria"/>
              </a:rPr>
              <a:t>5.1 m</a:t>
            </a:r>
            <a:endParaRPr lang="en-US" sz="1400" dirty="0">
              <a:latin typeface="Cambria"/>
              <a:cs typeface="Cambria"/>
            </a:endParaRPr>
          </a:p>
        </p:txBody>
      </p:sp>
      <p:sp>
        <p:nvSpPr>
          <p:cNvPr id="41" name="TextBox 40"/>
          <p:cNvSpPr txBox="1"/>
          <p:nvPr/>
        </p:nvSpPr>
        <p:spPr>
          <a:xfrm>
            <a:off x="8216900" y="3489847"/>
            <a:ext cx="647700" cy="307777"/>
          </a:xfrm>
          <a:prstGeom prst="rect">
            <a:avLst/>
          </a:prstGeom>
          <a:noFill/>
        </p:spPr>
        <p:txBody>
          <a:bodyPr wrap="square" rtlCol="0">
            <a:spAutoFit/>
          </a:bodyPr>
          <a:lstStyle/>
          <a:p>
            <a:r>
              <a:rPr lang="en-US" sz="1400" dirty="0" smtClean="0">
                <a:latin typeface="Cambria"/>
                <a:cs typeface="Cambria"/>
              </a:rPr>
              <a:t>5 m</a:t>
            </a:r>
            <a:endParaRPr lang="en-US" sz="1400" dirty="0">
              <a:latin typeface="Cambria"/>
              <a:cs typeface="Cambria"/>
            </a:endParaRPr>
          </a:p>
        </p:txBody>
      </p:sp>
      <p:sp>
        <p:nvSpPr>
          <p:cNvPr id="42" name="TextBox 41"/>
          <p:cNvSpPr txBox="1"/>
          <p:nvPr/>
        </p:nvSpPr>
        <p:spPr>
          <a:xfrm>
            <a:off x="8229600" y="5013846"/>
            <a:ext cx="863600" cy="307777"/>
          </a:xfrm>
          <a:prstGeom prst="rect">
            <a:avLst/>
          </a:prstGeom>
          <a:noFill/>
        </p:spPr>
        <p:txBody>
          <a:bodyPr wrap="square" rtlCol="0">
            <a:spAutoFit/>
          </a:bodyPr>
          <a:lstStyle/>
          <a:p>
            <a:r>
              <a:rPr lang="en-US" sz="1400" dirty="0" smtClean="0">
                <a:latin typeface="Cambria"/>
                <a:cs typeface="Cambria"/>
              </a:rPr>
              <a:t>4.937 m</a:t>
            </a:r>
            <a:endParaRPr lang="en-US" sz="1400" dirty="0">
              <a:latin typeface="Cambria"/>
              <a:cs typeface="Cambria"/>
            </a:endParaRPr>
          </a:p>
        </p:txBody>
      </p:sp>
      <p:cxnSp>
        <p:nvCxnSpPr>
          <p:cNvPr id="43" name="Straight Arrow Connector 42"/>
          <p:cNvCxnSpPr/>
          <p:nvPr/>
        </p:nvCxnSpPr>
        <p:spPr>
          <a:xfrm>
            <a:off x="5054600" y="5890590"/>
            <a:ext cx="25908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47" name="TextBox 46"/>
          <p:cNvSpPr txBox="1"/>
          <p:nvPr/>
        </p:nvSpPr>
        <p:spPr>
          <a:xfrm>
            <a:off x="6117592" y="5915547"/>
            <a:ext cx="600707" cy="307777"/>
          </a:xfrm>
          <a:prstGeom prst="rect">
            <a:avLst/>
          </a:prstGeom>
          <a:noFill/>
        </p:spPr>
        <p:txBody>
          <a:bodyPr wrap="square" rtlCol="0">
            <a:spAutoFit/>
          </a:bodyPr>
          <a:lstStyle/>
          <a:p>
            <a:r>
              <a:rPr lang="en-US" sz="1400" dirty="0" smtClean="0">
                <a:latin typeface="Cambria"/>
                <a:cs typeface="Cambria"/>
              </a:rPr>
              <a:t>16 m</a:t>
            </a:r>
            <a:endParaRPr lang="en-US" sz="1400" dirty="0">
              <a:latin typeface="Cambria"/>
              <a:cs typeface="Cambria"/>
            </a:endParaRPr>
          </a:p>
        </p:txBody>
      </p:sp>
      <p:cxnSp>
        <p:nvCxnSpPr>
          <p:cNvPr id="49" name="Straight Arrow Connector 48"/>
          <p:cNvCxnSpPr/>
          <p:nvPr/>
        </p:nvCxnSpPr>
        <p:spPr>
          <a:xfrm>
            <a:off x="4869383" y="4278854"/>
            <a:ext cx="293096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0" name="TextBox 49"/>
          <p:cNvSpPr txBox="1"/>
          <p:nvPr/>
        </p:nvSpPr>
        <p:spPr>
          <a:xfrm>
            <a:off x="6120135" y="4316954"/>
            <a:ext cx="600707" cy="307777"/>
          </a:xfrm>
          <a:prstGeom prst="rect">
            <a:avLst/>
          </a:prstGeom>
          <a:noFill/>
        </p:spPr>
        <p:txBody>
          <a:bodyPr wrap="square" rtlCol="0">
            <a:spAutoFit/>
          </a:bodyPr>
          <a:lstStyle/>
          <a:p>
            <a:r>
              <a:rPr lang="en-US" sz="1400" dirty="0" smtClean="0">
                <a:latin typeface="Cambria"/>
                <a:cs typeface="Cambria"/>
              </a:rPr>
              <a:t>21 m</a:t>
            </a:r>
            <a:endParaRPr lang="en-US" sz="1400" dirty="0">
              <a:latin typeface="Cambria"/>
              <a:cs typeface="Cambria"/>
            </a:endParaRPr>
          </a:p>
        </p:txBody>
      </p:sp>
      <p:cxnSp>
        <p:nvCxnSpPr>
          <p:cNvPr id="55" name="Straight Arrow Connector 54"/>
          <p:cNvCxnSpPr/>
          <p:nvPr/>
        </p:nvCxnSpPr>
        <p:spPr>
          <a:xfrm>
            <a:off x="4599943" y="1466571"/>
            <a:ext cx="3327400" cy="0"/>
          </a:xfrm>
          <a:prstGeom prst="straightConnector1">
            <a:avLst/>
          </a:prstGeom>
          <a:ln>
            <a:solidFill>
              <a:srgbClr val="00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56" name="TextBox 55"/>
          <p:cNvSpPr txBox="1"/>
          <p:nvPr/>
        </p:nvSpPr>
        <p:spPr>
          <a:xfrm>
            <a:off x="6066595" y="1158794"/>
            <a:ext cx="600707" cy="307777"/>
          </a:xfrm>
          <a:prstGeom prst="rect">
            <a:avLst/>
          </a:prstGeom>
          <a:noFill/>
        </p:spPr>
        <p:txBody>
          <a:bodyPr wrap="square" rtlCol="0">
            <a:spAutoFit/>
          </a:bodyPr>
          <a:lstStyle/>
          <a:p>
            <a:r>
              <a:rPr lang="en-US" sz="1400" dirty="0" smtClean="0">
                <a:latin typeface="Cambria"/>
                <a:cs typeface="Cambria"/>
              </a:rPr>
              <a:t>26 m</a:t>
            </a:r>
            <a:endParaRPr lang="en-US" sz="1400" dirty="0">
              <a:latin typeface="Cambria"/>
              <a:cs typeface="Cambria"/>
            </a:endParaRPr>
          </a:p>
        </p:txBody>
      </p:sp>
      <p:cxnSp>
        <p:nvCxnSpPr>
          <p:cNvPr id="15381" name="Straight Arrow Connector 15380"/>
          <p:cNvCxnSpPr>
            <a:stCxn id="27" idx="0"/>
            <a:endCxn id="27" idx="4"/>
          </p:cNvCxnSpPr>
          <p:nvPr/>
        </p:nvCxnSpPr>
        <p:spPr>
          <a:xfrm>
            <a:off x="5495293" y="3422649"/>
            <a:ext cx="0" cy="550241"/>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5382" name="TextBox 15381"/>
          <p:cNvSpPr txBox="1"/>
          <p:nvPr/>
        </p:nvSpPr>
        <p:spPr>
          <a:xfrm>
            <a:off x="5430529" y="3538703"/>
            <a:ext cx="365757" cy="246221"/>
          </a:xfrm>
          <a:prstGeom prst="rect">
            <a:avLst/>
          </a:prstGeom>
          <a:noFill/>
        </p:spPr>
        <p:txBody>
          <a:bodyPr wrap="square" rtlCol="0">
            <a:spAutoFit/>
          </a:bodyPr>
          <a:lstStyle/>
          <a:p>
            <a:r>
              <a:rPr lang="en-US" sz="1000" dirty="0" smtClean="0">
                <a:solidFill>
                  <a:schemeClr val="bg1"/>
                </a:solidFill>
                <a:latin typeface="Cambria"/>
                <a:cs typeface="Cambria"/>
              </a:rPr>
              <a:t>4m</a:t>
            </a:r>
            <a:endParaRPr lang="en-US" sz="1000" dirty="0">
              <a:solidFill>
                <a:schemeClr val="bg1"/>
              </a:solidFill>
              <a:latin typeface="Cambria"/>
              <a:cs typeface="Cambria"/>
            </a:endParaRPr>
          </a:p>
        </p:txBody>
      </p:sp>
      <p:sp>
        <p:nvSpPr>
          <p:cNvPr id="15383" name="Slide Number Placeholder 15382"/>
          <p:cNvSpPr>
            <a:spLocks noGrp="1"/>
          </p:cNvSpPr>
          <p:nvPr>
            <p:ph type="sldNum" sz="quarter" idx="12"/>
          </p:nvPr>
        </p:nvSpPr>
        <p:spPr/>
        <p:txBody>
          <a:bodyPr/>
          <a:lstStyle/>
          <a:p>
            <a:pPr>
              <a:defRPr/>
            </a:pPr>
            <a:fld id="{17CE5C05-571E-4903-AA8A-0506BA67333F}" type="slidenum">
              <a:rPr lang="en-US" smtClean="0"/>
              <a:pPr>
                <a:defRPr/>
              </a:pPr>
              <a:t>16</a:t>
            </a:fld>
            <a:endParaRPr lang="en-US" dirty="0"/>
          </a:p>
        </p:txBody>
      </p:sp>
      <p:sp>
        <p:nvSpPr>
          <p:cNvPr id="70" name="Content Placeholder 2"/>
          <p:cNvSpPr txBox="1">
            <a:spLocks/>
          </p:cNvSpPr>
          <p:nvPr/>
        </p:nvSpPr>
        <p:spPr bwMode="auto">
          <a:xfrm>
            <a:off x="3463443" y="3489847"/>
            <a:ext cx="1123800" cy="36029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BR=0.36</a:t>
            </a:r>
          </a:p>
        </p:txBody>
      </p:sp>
      <p:sp>
        <p:nvSpPr>
          <p:cNvPr id="71" name="Content Placeholder 2"/>
          <p:cNvSpPr txBox="1">
            <a:spLocks/>
          </p:cNvSpPr>
          <p:nvPr/>
        </p:nvSpPr>
        <p:spPr bwMode="auto">
          <a:xfrm>
            <a:off x="3488843" y="5091598"/>
            <a:ext cx="1123800" cy="35670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BR=0.48</a:t>
            </a:r>
          </a:p>
        </p:txBody>
      </p:sp>
      <p:cxnSp>
        <p:nvCxnSpPr>
          <p:cNvPr id="72" name="Straight Arrow Connector 71"/>
          <p:cNvCxnSpPr/>
          <p:nvPr/>
        </p:nvCxnSpPr>
        <p:spPr>
          <a:xfrm>
            <a:off x="5495293" y="4975544"/>
            <a:ext cx="0" cy="550241"/>
          </a:xfrm>
          <a:prstGeom prst="straightConnector1">
            <a:avLst/>
          </a:prstGeom>
          <a:ln>
            <a:solidFill>
              <a:schemeClr val="bg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73" name="TextBox 72"/>
          <p:cNvSpPr txBox="1"/>
          <p:nvPr/>
        </p:nvSpPr>
        <p:spPr>
          <a:xfrm>
            <a:off x="5430529" y="5091598"/>
            <a:ext cx="365757" cy="246221"/>
          </a:xfrm>
          <a:prstGeom prst="rect">
            <a:avLst/>
          </a:prstGeom>
          <a:noFill/>
        </p:spPr>
        <p:txBody>
          <a:bodyPr wrap="square" rtlCol="0">
            <a:spAutoFit/>
          </a:bodyPr>
          <a:lstStyle/>
          <a:p>
            <a:r>
              <a:rPr lang="en-US" sz="1000" dirty="0" smtClean="0">
                <a:solidFill>
                  <a:schemeClr val="bg1"/>
                </a:solidFill>
                <a:latin typeface="Cambria"/>
                <a:cs typeface="Cambria"/>
              </a:rPr>
              <a:t>4m</a:t>
            </a:r>
            <a:endParaRPr lang="en-US" sz="1000" dirty="0">
              <a:solidFill>
                <a:schemeClr val="bg1"/>
              </a:solidFill>
              <a:latin typeface="Cambria"/>
              <a:cs typeface="Cambria"/>
            </a:endParaRPr>
          </a:p>
        </p:txBody>
      </p:sp>
    </p:spTree>
    <p:extLst>
      <p:ext uri="{BB962C8B-B14F-4D97-AF65-F5344CB8AC3E}">
        <p14:creationId xmlns:p14="http://schemas.microsoft.com/office/powerpoint/2010/main" val="3406930968"/>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2" name="Title 1"/>
          <p:cNvSpPr>
            <a:spLocks noGrp="1"/>
          </p:cNvSpPr>
          <p:nvPr>
            <p:ph type="title"/>
          </p:nvPr>
        </p:nvSpPr>
        <p:spPr>
          <a:xfrm>
            <a:off x="382588" y="133349"/>
            <a:ext cx="5145835" cy="2043113"/>
          </a:xfrm>
        </p:spPr>
        <p:txBody>
          <a:bodyPr/>
          <a:lstStyle/>
          <a:p>
            <a:pPr eaLnBrk="1" hangingPunct="1"/>
            <a:r>
              <a:rPr lang="en-US" sz="4000" dirty="0" smtClean="0">
                <a:ea typeface="ＭＳ Ｐゴシック" pitchFamily="34" charset="-128"/>
              </a:rPr>
              <a:t>Effect of Channel Constriction on Water Depth</a:t>
            </a:r>
          </a:p>
        </p:txBody>
      </p:sp>
      <p:sp>
        <p:nvSpPr>
          <p:cNvPr id="3" name="Slide Number Placeholder 2"/>
          <p:cNvSpPr>
            <a:spLocks noGrp="1"/>
          </p:cNvSpPr>
          <p:nvPr>
            <p:ph type="sldNum" sz="quarter" idx="12"/>
          </p:nvPr>
        </p:nvSpPr>
        <p:spPr/>
        <p:txBody>
          <a:bodyPr/>
          <a:lstStyle/>
          <a:p>
            <a:pPr>
              <a:defRPr/>
            </a:pPr>
            <a:fld id="{F4C44950-ABD3-4C74-938F-EC87B27D6A75}" type="slidenum">
              <a:rPr lang="en-US" smtClean="0">
                <a:latin typeface="Cambria"/>
                <a:cs typeface="Cambria"/>
              </a:rPr>
              <a:pPr>
                <a:defRPr/>
              </a:pPr>
              <a:t>17</a:t>
            </a:fld>
            <a:endParaRPr lang="en-US">
              <a:latin typeface="Cambria"/>
              <a:cs typeface="Cambria"/>
            </a:endParaRPr>
          </a:p>
        </p:txBody>
      </p:sp>
      <p:pic>
        <p:nvPicPr>
          <p:cNvPr id="10" name="Picture 9"/>
          <p:cNvPicPr>
            <a:picLocks noChangeAspect="1"/>
          </p:cNvPicPr>
          <p:nvPr/>
        </p:nvPicPr>
        <p:blipFill>
          <a:blip r:embed="rId3"/>
          <a:stretch>
            <a:fillRect/>
          </a:stretch>
        </p:blipFill>
        <p:spPr>
          <a:xfrm>
            <a:off x="5528423" y="133349"/>
            <a:ext cx="3449039" cy="2447705"/>
          </a:xfrm>
          <a:prstGeom prst="rect">
            <a:avLst/>
          </a:prstGeom>
        </p:spPr>
      </p:pic>
      <p:pic>
        <p:nvPicPr>
          <p:cNvPr id="7" name="Picture 6"/>
          <p:cNvPicPr>
            <a:picLocks noChangeAspect="1"/>
          </p:cNvPicPr>
          <p:nvPr/>
        </p:nvPicPr>
        <p:blipFill rotWithShape="1">
          <a:blip r:embed="rId4"/>
          <a:srcRect t="3073"/>
          <a:stretch/>
        </p:blipFill>
        <p:spPr>
          <a:xfrm>
            <a:off x="99611" y="2727014"/>
            <a:ext cx="4532311" cy="3019701"/>
          </a:xfrm>
          <a:prstGeom prst="rect">
            <a:avLst/>
          </a:prstGeom>
        </p:spPr>
      </p:pic>
      <p:pic>
        <p:nvPicPr>
          <p:cNvPr id="8" name="Picture 7"/>
          <p:cNvPicPr>
            <a:picLocks noChangeAspect="1"/>
          </p:cNvPicPr>
          <p:nvPr/>
        </p:nvPicPr>
        <p:blipFill rotWithShape="1">
          <a:blip r:embed="rId5"/>
          <a:srcRect l="2198" t="2981" r="4415" b="3011"/>
          <a:stretch/>
        </p:blipFill>
        <p:spPr>
          <a:xfrm>
            <a:off x="4648591" y="2689658"/>
            <a:ext cx="4403578" cy="3175288"/>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4500" y="0"/>
            <a:ext cx="8242300" cy="1676400"/>
          </a:xfrm>
        </p:spPr>
        <p:txBody>
          <a:bodyPr/>
          <a:lstStyle/>
          <a:p>
            <a:pPr eaLnBrk="1" hangingPunct="1">
              <a:defRPr/>
            </a:pPr>
            <a:r>
              <a:rPr lang="en-US" sz="4400" dirty="0" smtClean="0">
                <a:latin typeface="Cambria"/>
                <a:cs typeface="Cambria"/>
              </a:rPr>
              <a:t>Effect </a:t>
            </a:r>
            <a:r>
              <a:rPr lang="en-US" sz="4400" dirty="0">
                <a:latin typeface="Cambria"/>
                <a:cs typeface="Cambria"/>
              </a:rPr>
              <a:t>of </a:t>
            </a:r>
            <a:r>
              <a:rPr lang="en-US" sz="4400" dirty="0" smtClean="0">
                <a:latin typeface="Cambria"/>
                <a:cs typeface="Cambria"/>
              </a:rPr>
              <a:t>Channel Constriction on Power Generation</a:t>
            </a:r>
            <a:endParaRPr lang="en-US" sz="4400" dirty="0">
              <a:latin typeface="Cambria"/>
              <a:cs typeface="Cambria"/>
            </a:endParaRPr>
          </a:p>
        </p:txBody>
      </p:sp>
      <p:sp>
        <p:nvSpPr>
          <p:cNvPr id="5" name="Slide Number Placeholder 4"/>
          <p:cNvSpPr>
            <a:spLocks noGrp="1"/>
          </p:cNvSpPr>
          <p:nvPr>
            <p:ph type="sldNum" sz="quarter" idx="12"/>
          </p:nvPr>
        </p:nvSpPr>
        <p:spPr/>
        <p:txBody>
          <a:bodyPr/>
          <a:lstStyle/>
          <a:p>
            <a:pPr>
              <a:defRPr/>
            </a:pPr>
            <a:fld id="{0B9C2D4A-7BFC-4934-A155-FB042FE02800}" type="slidenum">
              <a:rPr lang="en-US" smtClean="0">
                <a:latin typeface="Cambria"/>
                <a:cs typeface="Cambria"/>
              </a:rPr>
              <a:pPr>
                <a:defRPr/>
              </a:pPr>
              <a:t>18</a:t>
            </a:fld>
            <a:endParaRPr lang="en-US">
              <a:latin typeface="Cambria"/>
              <a:cs typeface="Cambria"/>
            </a:endParaRPr>
          </a:p>
        </p:txBody>
      </p:sp>
      <p:pic>
        <p:nvPicPr>
          <p:cNvPr id="11" name="Picture 10"/>
          <p:cNvPicPr>
            <a:picLocks noChangeAspect="1"/>
          </p:cNvPicPr>
          <p:nvPr/>
        </p:nvPicPr>
        <p:blipFill rotWithShape="1">
          <a:blip r:embed="rId3"/>
          <a:srcRect l="3201" t="5575" r="5715" b="3384"/>
          <a:stretch/>
        </p:blipFill>
        <p:spPr>
          <a:xfrm>
            <a:off x="1435798" y="1676400"/>
            <a:ext cx="6332232" cy="4476275"/>
          </a:xfrm>
          <a:prstGeom prst="rect">
            <a:avLst/>
          </a:prstGeom>
        </p:spPr>
      </p:pic>
    </p:spTree>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Approach</a:t>
            </a:r>
          </a:p>
        </p:txBody>
      </p:sp>
      <p:sp>
        <p:nvSpPr>
          <p:cNvPr id="14338" name="Content Placeholder 2"/>
          <p:cNvSpPr>
            <a:spLocks noGrp="1"/>
          </p:cNvSpPr>
          <p:nvPr>
            <p:ph idx="1"/>
          </p:nvPr>
        </p:nvSpPr>
        <p:spPr>
          <a:xfrm>
            <a:off x="457200" y="1636713"/>
            <a:ext cx="8229600" cy="4681537"/>
          </a:xfrm>
        </p:spPr>
        <p:txBody>
          <a:bodyPr/>
          <a:lstStyle/>
          <a:p>
            <a:pPr eaLnBrk="1" hangingPunct="1"/>
            <a:r>
              <a:rPr lang="en-US" dirty="0" smtClean="0">
                <a:solidFill>
                  <a:srgbClr val="BFBFBF"/>
                </a:solidFill>
                <a:latin typeface="Cambria"/>
                <a:ea typeface="ＭＳ Ｐゴシック" pitchFamily="34" charset="-128"/>
                <a:cs typeface="Cambria"/>
              </a:rPr>
              <a:t>1-D theoretical modeling </a:t>
            </a:r>
          </a:p>
          <a:p>
            <a:pPr eaLnBrk="1" hangingPunct="1"/>
            <a:r>
              <a:rPr lang="en-US" dirty="0" smtClean="0">
                <a:latin typeface="Cambria"/>
                <a:ea typeface="ＭＳ Ｐゴシック" pitchFamily="34" charset="-128"/>
                <a:cs typeface="Cambria"/>
              </a:rPr>
              <a:t>3-D CFD modeling	</a:t>
            </a:r>
          </a:p>
          <a:p>
            <a:pPr lvl="1" eaLnBrk="1" hangingPunct="1">
              <a:buFont typeface="Wingdings" pitchFamily="2" charset="2"/>
              <a:buChar char="§"/>
            </a:pPr>
            <a:r>
              <a:rPr lang="en-US" dirty="0" smtClean="0">
                <a:solidFill>
                  <a:schemeClr val="bg1">
                    <a:lumMod val="85000"/>
                  </a:schemeClr>
                </a:solidFill>
                <a:latin typeface="Cambria"/>
                <a:ea typeface="ＭＳ Ｐゴシック" pitchFamily="34" charset="-128"/>
                <a:cs typeface="Cambria"/>
              </a:rPr>
              <a:t>Turbines</a:t>
            </a:r>
          </a:p>
          <a:p>
            <a:pPr lvl="2" eaLnBrk="1" hangingPunct="1">
              <a:buFont typeface="Arial" charset="0"/>
              <a:buChar char="•"/>
            </a:pPr>
            <a:r>
              <a:rPr lang="en-US" sz="1900" dirty="0" smtClean="0">
                <a:solidFill>
                  <a:schemeClr val="bg1">
                    <a:lumMod val="85000"/>
                  </a:schemeClr>
                </a:solidFill>
                <a:latin typeface="Cambria"/>
                <a:ea typeface="ＭＳ Ｐゴシック" pitchFamily="34" charset="-128"/>
                <a:cs typeface="Cambria"/>
              </a:rPr>
              <a:t>Actuator Disc Model</a:t>
            </a:r>
          </a:p>
          <a:p>
            <a:pPr lvl="2" eaLnBrk="1" hangingPunct="1">
              <a:buFont typeface="Arial" charset="0"/>
              <a:buChar char="•"/>
            </a:pPr>
            <a:r>
              <a:rPr lang="en-US" sz="1900" dirty="0" smtClean="0">
                <a:solidFill>
                  <a:schemeClr val="bg1">
                    <a:lumMod val="75000"/>
                  </a:schemeClr>
                </a:solidFill>
                <a:latin typeface="Cambria"/>
                <a:ea typeface="ＭＳ Ｐゴシック" pitchFamily="34" charset="-128"/>
                <a:cs typeface="Cambria"/>
              </a:rPr>
              <a:t>Virtual</a:t>
            </a:r>
            <a:r>
              <a:rPr lang="en-US" sz="1900" dirty="0" smtClean="0">
                <a:solidFill>
                  <a:srgbClr val="BFBFBF"/>
                </a:solidFill>
                <a:latin typeface="Cambria"/>
                <a:ea typeface="ＭＳ Ｐゴシック" pitchFamily="34" charset="-128"/>
                <a:cs typeface="Cambria"/>
              </a:rPr>
              <a:t> Blade Model</a:t>
            </a:r>
          </a:p>
          <a:p>
            <a:pPr eaLnBrk="1" hangingPunct="1"/>
            <a:r>
              <a:rPr lang="en-US" dirty="0">
                <a:solidFill>
                  <a:schemeClr val="bg1">
                    <a:lumMod val="75000"/>
                  </a:schemeClr>
                </a:solidFill>
                <a:latin typeface="Cambria"/>
                <a:ea typeface="ＭＳ Ｐゴシック" pitchFamily="34" charset="-128"/>
                <a:cs typeface="Cambria"/>
              </a:rPr>
              <a:t>Comparison between models</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19</a:t>
            </a:fld>
            <a:endParaRPr lang="en-US">
              <a:latin typeface="Cambria"/>
              <a:cs typeface="Cambria"/>
            </a:endParaRPr>
          </a:p>
        </p:txBody>
      </p:sp>
    </p:spTree>
    <p:extLst>
      <p:ext uri="{BB962C8B-B14F-4D97-AF65-F5344CB8AC3E}">
        <p14:creationId xmlns:p14="http://schemas.microsoft.com/office/powerpoint/2010/main" val="2440506736"/>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90" y="190500"/>
            <a:ext cx="8877300" cy="806450"/>
          </a:xfrm>
        </p:spPr>
        <p:txBody>
          <a:bodyPr/>
          <a:lstStyle/>
          <a:p>
            <a:pPr algn="ctr"/>
            <a:r>
              <a:rPr lang="en-US" dirty="0" smtClean="0">
                <a:latin typeface="Cambria"/>
                <a:cs typeface="Cambria"/>
              </a:rPr>
              <a:t>US Water Resources &amp; Usage </a:t>
            </a:r>
            <a:endParaRPr lang="en-US" dirty="0">
              <a:latin typeface="Cambria"/>
              <a:cs typeface="Cambria"/>
            </a:endParaRPr>
          </a:p>
        </p:txBody>
      </p:sp>
      <p:pic>
        <p:nvPicPr>
          <p:cNvPr id="5" name="Picture 4"/>
          <p:cNvPicPr>
            <a:picLocks noChangeAspect="1"/>
          </p:cNvPicPr>
          <p:nvPr/>
        </p:nvPicPr>
        <p:blipFill rotWithShape="1">
          <a:blip r:embed="rId3"/>
          <a:srcRect l="6441"/>
          <a:stretch/>
        </p:blipFill>
        <p:spPr>
          <a:xfrm>
            <a:off x="4607089" y="1534242"/>
            <a:ext cx="4407273" cy="3890093"/>
          </a:xfrm>
          <a:prstGeom prst="rect">
            <a:avLst/>
          </a:prstGeom>
        </p:spPr>
      </p:pic>
      <p:pic>
        <p:nvPicPr>
          <p:cNvPr id="6" name="Picture 5"/>
          <p:cNvPicPr>
            <a:picLocks noChangeAspect="1"/>
          </p:cNvPicPr>
          <p:nvPr/>
        </p:nvPicPr>
        <p:blipFill rotWithShape="1">
          <a:blip r:embed="rId4"/>
          <a:srcRect r="8010"/>
          <a:stretch/>
        </p:blipFill>
        <p:spPr>
          <a:xfrm>
            <a:off x="399213" y="1534242"/>
            <a:ext cx="3603683" cy="3329857"/>
          </a:xfrm>
          <a:prstGeom prst="rect">
            <a:avLst/>
          </a:prstGeom>
        </p:spPr>
      </p:pic>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2</a:t>
            </a:fld>
            <a:endParaRPr lang="en-US"/>
          </a:p>
        </p:txBody>
      </p:sp>
      <p:sp>
        <p:nvSpPr>
          <p:cNvPr id="3" name="Content Placeholder 2"/>
          <p:cNvSpPr>
            <a:spLocks noGrp="1"/>
          </p:cNvSpPr>
          <p:nvPr>
            <p:ph idx="1"/>
          </p:nvPr>
        </p:nvSpPr>
        <p:spPr>
          <a:xfrm>
            <a:off x="863600" y="5361780"/>
            <a:ext cx="3251200" cy="884237"/>
          </a:xfrm>
        </p:spPr>
        <p:txBody>
          <a:bodyPr/>
          <a:lstStyle/>
          <a:p>
            <a:r>
              <a:rPr lang="en-US" dirty="0" smtClean="0"/>
              <a:t>Water Resources</a:t>
            </a:r>
            <a:endParaRPr lang="en-US" dirty="0"/>
          </a:p>
        </p:txBody>
      </p:sp>
      <p:sp>
        <p:nvSpPr>
          <p:cNvPr id="8" name="Content Placeholder 2"/>
          <p:cNvSpPr txBox="1">
            <a:spLocks/>
          </p:cNvSpPr>
          <p:nvPr/>
        </p:nvSpPr>
        <p:spPr bwMode="auto">
          <a:xfrm>
            <a:off x="5118100" y="5417342"/>
            <a:ext cx="3251200" cy="88423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t>Water Usage</a:t>
            </a:r>
            <a:endParaRPr lang="en-US" dirty="0"/>
          </a:p>
        </p:txBody>
      </p:sp>
    </p:spTree>
    <p:extLst>
      <p:ext uri="{BB962C8B-B14F-4D97-AF65-F5344CB8AC3E}">
        <p14:creationId xmlns:p14="http://schemas.microsoft.com/office/powerpoint/2010/main" val="4250960747"/>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itle 1"/>
          <p:cNvSpPr>
            <a:spLocks noGrp="1"/>
          </p:cNvSpPr>
          <p:nvPr>
            <p:ph type="title"/>
          </p:nvPr>
        </p:nvSpPr>
        <p:spPr>
          <a:xfrm>
            <a:off x="355600" y="208360"/>
            <a:ext cx="8445500" cy="882650"/>
          </a:xfrm>
        </p:spPr>
        <p:txBody>
          <a:bodyPr/>
          <a:lstStyle/>
          <a:p>
            <a:pPr eaLnBrk="1" hangingPunct="1"/>
            <a:r>
              <a:rPr lang="en-US" dirty="0" smtClean="0">
                <a:ea typeface="ＭＳ Ｐゴシック" pitchFamily="34" charset="-128"/>
              </a:rPr>
              <a:t>CFD- ADM, VBM</a:t>
            </a:r>
          </a:p>
        </p:txBody>
      </p:sp>
      <p:sp>
        <p:nvSpPr>
          <p:cNvPr id="2063" name="Content Placeholder 2"/>
          <p:cNvSpPr>
            <a:spLocks noGrp="1"/>
          </p:cNvSpPr>
          <p:nvPr>
            <p:ph idx="1"/>
          </p:nvPr>
        </p:nvSpPr>
        <p:spPr>
          <a:xfrm>
            <a:off x="457200" y="1462623"/>
            <a:ext cx="8343900" cy="4798477"/>
          </a:xfrm>
        </p:spPr>
        <p:txBody>
          <a:bodyPr/>
          <a:lstStyle/>
          <a:p>
            <a:pPr eaLnBrk="1" hangingPunct="1"/>
            <a:r>
              <a:rPr lang="en-US" dirty="0" smtClean="0">
                <a:latin typeface="Cambria"/>
                <a:ea typeface="ＭＳ Ｐゴシック" pitchFamily="34" charset="-128"/>
                <a:cs typeface="Cambria"/>
              </a:rPr>
              <a:t>ANSYS Fluent14.0</a:t>
            </a:r>
          </a:p>
          <a:p>
            <a:pPr eaLnBrk="1" hangingPunct="1"/>
            <a:r>
              <a:rPr lang="en-US" dirty="0" smtClean="0">
                <a:latin typeface="Cambria"/>
                <a:ea typeface="ＭＳ Ｐゴシック" pitchFamily="34" charset="-128"/>
                <a:cs typeface="Cambria"/>
              </a:rPr>
              <a:t>RANS Equations</a:t>
            </a:r>
          </a:p>
          <a:p>
            <a:pPr marL="0" indent="0" eaLnBrk="1" hangingPunct="1">
              <a:buNone/>
            </a:pPr>
            <a:endParaRPr lang="en-US" dirty="0" smtClean="0">
              <a:latin typeface="Cambria"/>
              <a:ea typeface="ＭＳ Ｐゴシック" pitchFamily="34" charset="-128"/>
              <a:cs typeface="Cambria"/>
            </a:endParaRPr>
          </a:p>
          <a:p>
            <a:pPr marL="0" indent="0" eaLnBrk="1" hangingPunct="1">
              <a:buNone/>
            </a:pPr>
            <a:endParaRPr lang="en-US" dirty="0">
              <a:latin typeface="Cambria"/>
              <a:ea typeface="ＭＳ Ｐゴシック" pitchFamily="34" charset="-128"/>
              <a:cs typeface="Cambria"/>
            </a:endParaRPr>
          </a:p>
          <a:p>
            <a:pPr eaLnBrk="1" hangingPunct="1"/>
            <a:r>
              <a:rPr lang="en-US" dirty="0">
                <a:latin typeface="Cambria"/>
                <a:ea typeface="ＭＳ Ｐゴシック" pitchFamily="34" charset="-128"/>
                <a:cs typeface="Cambria"/>
              </a:rPr>
              <a:t> </a:t>
            </a:r>
            <a:r>
              <a:rPr lang="en-US" dirty="0" smtClean="0">
                <a:latin typeface="Cambria"/>
                <a:ea typeface="ＭＳ Ｐゴシック" pitchFamily="34" charset="-128"/>
                <a:cs typeface="Cambria"/>
              </a:rPr>
              <a:t>	  SST </a:t>
            </a:r>
            <a:r>
              <a:rPr lang="en-US" dirty="0">
                <a:latin typeface="Cambria"/>
                <a:ea typeface="ＭＳ Ｐゴシック" pitchFamily="34" charset="-128"/>
                <a:cs typeface="Cambria"/>
              </a:rPr>
              <a:t>turbulence model</a:t>
            </a:r>
          </a:p>
          <a:p>
            <a:pPr eaLnBrk="1" hangingPunct="1"/>
            <a:r>
              <a:rPr lang="en-US" dirty="0" smtClean="0">
                <a:latin typeface="Cambria"/>
                <a:ea typeface="ＭＳ Ｐゴシック" pitchFamily="34" charset="-128"/>
                <a:cs typeface="Cambria"/>
              </a:rPr>
              <a:t>Coupled </a:t>
            </a:r>
            <a:r>
              <a:rPr lang="en-US" dirty="0">
                <a:latin typeface="Cambria"/>
                <a:ea typeface="ＭＳ Ｐゴシック" pitchFamily="34" charset="-128"/>
                <a:cs typeface="Cambria"/>
              </a:rPr>
              <a:t>Pseudo-Transient Solver</a:t>
            </a:r>
          </a:p>
          <a:p>
            <a:pPr eaLnBrk="1" hangingPunct="1"/>
            <a:endParaRPr lang="en-US" dirty="0" smtClean="0">
              <a:latin typeface="Cambria"/>
              <a:ea typeface="ＭＳ Ｐゴシック" pitchFamily="34" charset="-128"/>
              <a:cs typeface="Cambria"/>
            </a:endParaRPr>
          </a:p>
          <a:p>
            <a:pPr eaLnBrk="1" hangingPunct="1">
              <a:lnSpc>
                <a:spcPct val="140000"/>
              </a:lnSpc>
            </a:pPr>
            <a:r>
              <a:rPr lang="en-US" dirty="0" smtClean="0">
                <a:latin typeface="Cambria"/>
                <a:ea typeface="ＭＳ Ｐゴシック" pitchFamily="34" charset="-128"/>
                <a:cs typeface="Cambria"/>
              </a:rPr>
              <a:t>Volume of Fluid Model</a:t>
            </a:r>
          </a:p>
          <a:p>
            <a:pPr marL="0" indent="0" eaLnBrk="1" hangingPunct="1">
              <a:buNone/>
            </a:pPr>
            <a:endParaRPr lang="en-US" dirty="0" smtClean="0">
              <a:latin typeface="Cambria"/>
              <a:ea typeface="ＭＳ Ｐゴシック" pitchFamily="34" charset="-128"/>
              <a:cs typeface="Cambria"/>
            </a:endParaRPr>
          </a:p>
          <a:p>
            <a:pPr marL="0" indent="0" eaLnBrk="1" hangingPunct="1">
              <a:buNone/>
            </a:pPr>
            <a:endParaRPr lang="en-US" dirty="0" smtClean="0">
              <a:latin typeface="Cambria"/>
              <a:ea typeface="ＭＳ Ｐゴシック" pitchFamily="34" charset="-128"/>
              <a:cs typeface="Cambria"/>
            </a:endParaRPr>
          </a:p>
        </p:txBody>
      </p:sp>
      <p:graphicFrame>
        <p:nvGraphicFramePr>
          <p:cNvPr id="2061" name="Object 13"/>
          <p:cNvGraphicFramePr>
            <a:graphicFrameLocks noChangeAspect="1"/>
          </p:cNvGraphicFramePr>
          <p:nvPr>
            <p:extLst>
              <p:ext uri="{D42A27DB-BD31-4B8C-83A1-F6EECF244321}">
                <p14:modId xmlns:p14="http://schemas.microsoft.com/office/powerpoint/2010/main" val="1975234747"/>
              </p:ext>
            </p:extLst>
          </p:nvPr>
        </p:nvGraphicFramePr>
        <p:xfrm>
          <a:off x="846136" y="3478904"/>
          <a:ext cx="711200" cy="292100"/>
        </p:xfrm>
        <a:graphic>
          <a:graphicData uri="http://schemas.openxmlformats.org/presentationml/2006/ole">
            <mc:AlternateContent xmlns:mc="http://schemas.openxmlformats.org/markup-compatibility/2006">
              <mc:Choice xmlns:v="urn:schemas-microsoft-com:vml" Requires="v">
                <p:oleObj spid="_x0000_s10320" name="Equation" r:id="rId4" imgW="694800" imgH="283320" progId="Equation.3">
                  <p:embed/>
                </p:oleObj>
              </mc:Choice>
              <mc:Fallback>
                <p:oleObj name="Equation" r:id="rId4" imgW="694800" imgH="28332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6136" y="3478904"/>
                        <a:ext cx="711200" cy="292100"/>
                      </a:xfrm>
                      <a:prstGeom prst="rect">
                        <a:avLst/>
                      </a:prstGeom>
                      <a:noFill/>
                      <a:extLst/>
                    </p:spPr>
                  </p:pic>
                </p:oleObj>
              </mc:Fallback>
            </mc:AlternateContent>
          </a:graphicData>
        </a:graphic>
      </p:graphicFrame>
      <p:pic>
        <p:nvPicPr>
          <p:cNvPr id="5" name="Picture 4"/>
          <p:cNvPicPr>
            <a:picLocks noChangeAspect="1"/>
          </p:cNvPicPr>
          <p:nvPr/>
        </p:nvPicPr>
        <p:blipFill>
          <a:blip r:embed="rId6"/>
          <a:stretch>
            <a:fillRect/>
          </a:stretch>
        </p:blipFill>
        <p:spPr>
          <a:xfrm>
            <a:off x="6743700" y="1528246"/>
            <a:ext cx="1511114" cy="706954"/>
          </a:xfrm>
          <a:prstGeom prst="rect">
            <a:avLst/>
          </a:prstGeom>
        </p:spPr>
      </p:pic>
      <p:pic>
        <p:nvPicPr>
          <p:cNvPr id="7" name="Picture 6"/>
          <p:cNvPicPr>
            <a:picLocks noChangeAspect="1"/>
          </p:cNvPicPr>
          <p:nvPr/>
        </p:nvPicPr>
        <p:blipFill rotWithShape="1">
          <a:blip r:embed="rId7"/>
          <a:srcRect t="11111" b="29630"/>
          <a:stretch/>
        </p:blipFill>
        <p:spPr>
          <a:xfrm>
            <a:off x="660400" y="2781300"/>
            <a:ext cx="7185546" cy="609600"/>
          </a:xfrm>
          <a:prstGeom prst="rect">
            <a:avLst/>
          </a:prstGeom>
        </p:spPr>
      </p:pic>
      <p:pic>
        <p:nvPicPr>
          <p:cNvPr id="9" name="Picture 8"/>
          <p:cNvPicPr>
            <a:picLocks noChangeAspect="1"/>
          </p:cNvPicPr>
          <p:nvPr/>
        </p:nvPicPr>
        <p:blipFill rotWithShape="1">
          <a:blip r:embed="rId8"/>
          <a:srcRect l="39957" t="15385" r="39957" b="29231"/>
          <a:stretch/>
        </p:blipFill>
        <p:spPr>
          <a:xfrm>
            <a:off x="3657600" y="2413000"/>
            <a:ext cx="1193800" cy="457200"/>
          </a:xfrm>
          <a:prstGeom prst="rect">
            <a:avLst/>
          </a:prstGeom>
        </p:spPr>
      </p:pic>
      <p:pic>
        <p:nvPicPr>
          <p:cNvPr id="10" name="Picture 9"/>
          <p:cNvPicPr>
            <a:picLocks noChangeAspect="1"/>
          </p:cNvPicPr>
          <p:nvPr/>
        </p:nvPicPr>
        <p:blipFill rotWithShape="1">
          <a:blip r:embed="rId9"/>
          <a:srcRect l="26576" t="8861" r="27697" b="22785"/>
          <a:stretch/>
        </p:blipFill>
        <p:spPr>
          <a:xfrm>
            <a:off x="3773811" y="4263095"/>
            <a:ext cx="2717800" cy="685800"/>
          </a:xfrm>
          <a:prstGeom prst="rect">
            <a:avLst/>
          </a:prstGeom>
        </p:spPr>
      </p:pic>
      <p:pic>
        <p:nvPicPr>
          <p:cNvPr id="11" name="Picture 10"/>
          <p:cNvPicPr>
            <a:picLocks noChangeAspect="1"/>
          </p:cNvPicPr>
          <p:nvPr/>
        </p:nvPicPr>
        <p:blipFill rotWithShape="1">
          <a:blip r:embed="rId10"/>
          <a:srcRect l="41880" t="17461" r="42094" b="36508"/>
          <a:stretch/>
        </p:blipFill>
        <p:spPr>
          <a:xfrm>
            <a:off x="4375150" y="5117827"/>
            <a:ext cx="952500" cy="368300"/>
          </a:xfrm>
          <a:prstGeom prst="rect">
            <a:avLst/>
          </a:prstGeom>
        </p:spPr>
      </p:pic>
      <p:pic>
        <p:nvPicPr>
          <p:cNvPr id="12" name="Picture 11"/>
          <p:cNvPicPr>
            <a:picLocks noChangeAspect="1"/>
          </p:cNvPicPr>
          <p:nvPr/>
        </p:nvPicPr>
        <p:blipFill rotWithShape="1">
          <a:blip r:embed="rId11"/>
          <a:srcRect l="41880" t="19048" r="42308" b="34921"/>
          <a:stretch/>
        </p:blipFill>
        <p:spPr>
          <a:xfrm>
            <a:off x="4375150" y="5498827"/>
            <a:ext cx="939800" cy="368300"/>
          </a:xfrm>
          <a:prstGeom prst="rect">
            <a:avLst/>
          </a:prstGeom>
        </p:spPr>
      </p:pic>
      <p:sp>
        <p:nvSpPr>
          <p:cNvPr id="16" name="Content Placeholder 2"/>
          <p:cNvSpPr txBox="1">
            <a:spLocks/>
          </p:cNvSpPr>
          <p:nvPr/>
        </p:nvSpPr>
        <p:spPr bwMode="auto">
          <a:xfrm>
            <a:off x="5923042" y="5204610"/>
            <a:ext cx="2878058" cy="563033"/>
          </a:xfrm>
          <a:prstGeom prst="rect">
            <a:avLst/>
          </a:prstGeom>
          <a:noFill/>
          <a:ln w="9525">
            <a:solidFill>
              <a:schemeClr val="accent6">
                <a:lumMod val="60000"/>
                <a:lumOff val="40000"/>
              </a:schemeClr>
            </a:solid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000" dirty="0" smtClean="0">
                <a:latin typeface="Cambria"/>
                <a:cs typeface="Cambria"/>
              </a:rPr>
              <a:t>Free surface is at VF=0.5</a:t>
            </a:r>
          </a:p>
          <a:p>
            <a:pPr marL="0" indent="0">
              <a:buNone/>
            </a:pPr>
            <a:endParaRPr lang="en-US" dirty="0">
              <a:latin typeface="Cambria"/>
              <a:cs typeface="Cambria"/>
            </a:endParaRP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20</a:t>
            </a:fld>
            <a:endParaRPr lang="en-US">
              <a:latin typeface="Cambria"/>
              <a:cs typeface="Cambria"/>
            </a:endParaRPr>
          </a:p>
        </p:txBody>
      </p:sp>
    </p:spTree>
    <p:extLst>
      <p:ext uri="{BB962C8B-B14F-4D97-AF65-F5344CB8AC3E}">
        <p14:creationId xmlns:p14="http://schemas.microsoft.com/office/powerpoint/2010/main" val="1574517703"/>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CFD-Meshing</a:t>
            </a:r>
          </a:p>
        </p:txBody>
      </p:sp>
      <p:pic>
        <p:nvPicPr>
          <p:cNvPr id="6" name="Content Placeholder 5"/>
          <p:cNvPicPr>
            <a:picLocks noGrp="1"/>
          </p:cNvPicPr>
          <p:nvPr>
            <p:ph idx="1"/>
          </p:nvPr>
        </p:nvPicPr>
        <p:blipFill>
          <a:blip r:embed="rId3">
            <a:extLst>
              <a:ext uri="{28A0092B-C50C-407E-A947-70E740481C1C}">
                <a14:useLocalDpi xmlns:a14="http://schemas.microsoft.com/office/drawing/2010/main" val="0"/>
              </a:ext>
            </a:extLst>
          </a:blip>
          <a:srcRect l="5475" r="5475"/>
          <a:stretch>
            <a:fillRect/>
          </a:stretch>
        </p:blipFill>
        <p:spPr bwMode="auto">
          <a:xfrm>
            <a:off x="292100" y="1276350"/>
            <a:ext cx="5029200" cy="4125912"/>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val="0"/>
              </a:ext>
            </a:extLst>
          </a:blip>
          <a:srcRect/>
          <a:stretch>
            <a:fillRect/>
          </a:stretch>
        </p:blipFill>
        <p:spPr bwMode="auto">
          <a:xfrm>
            <a:off x="2847976" y="4000499"/>
            <a:ext cx="4718049" cy="1905001"/>
          </a:xfrm>
          <a:prstGeom prst="rect">
            <a:avLst/>
          </a:prstGeom>
          <a:noFill/>
          <a:ln>
            <a:noFill/>
          </a:ln>
        </p:spPr>
      </p:pic>
      <p:sp>
        <p:nvSpPr>
          <p:cNvPr id="10" name="Content Placeholder 2"/>
          <p:cNvSpPr txBox="1">
            <a:spLocks/>
          </p:cNvSpPr>
          <p:nvPr/>
        </p:nvSpPr>
        <p:spPr bwMode="auto">
          <a:xfrm>
            <a:off x="5118100" y="1434018"/>
            <a:ext cx="2895600" cy="5101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endParaRPr lang="en-US" sz="2000" dirty="0" smtClean="0"/>
          </a:p>
        </p:txBody>
      </p:sp>
      <p:graphicFrame>
        <p:nvGraphicFramePr>
          <p:cNvPr id="2" name="Table 1"/>
          <p:cNvGraphicFramePr>
            <a:graphicFrameLocks noGrp="1"/>
          </p:cNvGraphicFramePr>
          <p:nvPr>
            <p:extLst>
              <p:ext uri="{D42A27DB-BD31-4B8C-83A1-F6EECF244321}">
                <p14:modId xmlns:p14="http://schemas.microsoft.com/office/powerpoint/2010/main" val="439521042"/>
              </p:ext>
            </p:extLst>
          </p:nvPr>
        </p:nvGraphicFramePr>
        <p:xfrm>
          <a:off x="5118100" y="1944181"/>
          <a:ext cx="3568699" cy="1410783"/>
        </p:xfrm>
        <a:graphic>
          <a:graphicData uri="http://schemas.openxmlformats.org/drawingml/2006/table">
            <a:tbl>
              <a:tblPr firstRow="1" bandRow="1">
                <a:tableStyleId>{F2DE63D5-997A-4646-A377-4702673A728D}</a:tableStyleId>
              </a:tblPr>
              <a:tblGrid>
                <a:gridCol w="1958633"/>
                <a:gridCol w="1610066"/>
              </a:tblGrid>
              <a:tr h="470261">
                <a:tc gridSpan="2">
                  <a:txBody>
                    <a:bodyPr/>
                    <a:lstStyle/>
                    <a:p>
                      <a:pPr algn="ctr"/>
                      <a:r>
                        <a:rPr lang="en-US" dirty="0" smtClean="0">
                          <a:solidFill>
                            <a:srgbClr val="000000"/>
                          </a:solidFill>
                        </a:rPr>
                        <a:t>Number of</a:t>
                      </a:r>
                      <a:r>
                        <a:rPr lang="en-US" baseline="0" dirty="0" smtClean="0">
                          <a:solidFill>
                            <a:srgbClr val="000000"/>
                          </a:solidFill>
                        </a:rPr>
                        <a:t> cells</a:t>
                      </a:r>
                      <a:endParaRPr lang="en-US" dirty="0">
                        <a:solidFill>
                          <a:srgbClr val="000000"/>
                        </a:solidFill>
                      </a:endParaRPr>
                    </a:p>
                  </a:txBody>
                  <a:tcPr>
                    <a:solidFill>
                      <a:schemeClr val="bg2"/>
                    </a:solidFill>
                  </a:tcPr>
                </a:tc>
                <a:tc hMerge="1">
                  <a:txBody>
                    <a:bodyPr/>
                    <a:lstStyle/>
                    <a:p>
                      <a:endParaRPr lang="en-US" dirty="0"/>
                    </a:p>
                  </a:txBody>
                  <a:tcPr/>
                </a:tc>
              </a:tr>
              <a:tr h="470261">
                <a:tc>
                  <a:txBody>
                    <a:bodyPr/>
                    <a:lstStyle/>
                    <a:p>
                      <a:pPr algn="ctr"/>
                      <a:r>
                        <a:rPr lang="en-US" dirty="0" smtClean="0"/>
                        <a:t>16m wide channel</a:t>
                      </a:r>
                      <a:endParaRPr lang="en-US" dirty="0"/>
                    </a:p>
                  </a:txBody>
                  <a:tcPr/>
                </a:tc>
                <a:tc>
                  <a:txBody>
                    <a:bodyPr/>
                    <a:lstStyle/>
                    <a:p>
                      <a:pPr algn="ctr"/>
                      <a:r>
                        <a:rPr lang="en-US" dirty="0" smtClean="0"/>
                        <a:t>3.3 million</a:t>
                      </a:r>
                      <a:endParaRPr lang="en-US" dirty="0"/>
                    </a:p>
                  </a:txBody>
                  <a:tcPr/>
                </a:tc>
              </a:tr>
              <a:tr h="470261">
                <a:tc>
                  <a:txBody>
                    <a:bodyPr/>
                    <a:lstStyle/>
                    <a:p>
                      <a:pPr algn="ctr"/>
                      <a:r>
                        <a:rPr lang="en-US" dirty="0" smtClean="0"/>
                        <a:t>21m wide channel</a:t>
                      </a:r>
                      <a:endParaRPr lang="en-US" dirty="0"/>
                    </a:p>
                  </a:txBody>
                  <a:tcPr/>
                </a:tc>
                <a:tc>
                  <a:txBody>
                    <a:bodyPr/>
                    <a:lstStyle/>
                    <a:p>
                      <a:pPr algn="ctr"/>
                      <a:r>
                        <a:rPr lang="en-US" dirty="0" smtClean="0"/>
                        <a:t>4.2</a:t>
                      </a:r>
                      <a:r>
                        <a:rPr lang="en-US" baseline="0" dirty="0" smtClean="0"/>
                        <a:t> million</a:t>
                      </a:r>
                      <a:endParaRPr lang="en-US" dirty="0"/>
                    </a:p>
                  </a:txBody>
                  <a:tcPr/>
                </a:tc>
              </a:tr>
            </a:tbl>
          </a:graphicData>
        </a:graphic>
      </p:graphicFrame>
      <p:sp>
        <p:nvSpPr>
          <p:cNvPr id="4" name="Slide Number Placeholder 3"/>
          <p:cNvSpPr>
            <a:spLocks noGrp="1"/>
          </p:cNvSpPr>
          <p:nvPr>
            <p:ph type="sldNum" sz="quarter" idx="12"/>
          </p:nvPr>
        </p:nvSpPr>
        <p:spPr/>
        <p:txBody>
          <a:bodyPr/>
          <a:lstStyle/>
          <a:p>
            <a:pPr>
              <a:defRPr/>
            </a:pPr>
            <a:fld id="{17CE5C05-571E-4903-AA8A-0506BA67333F}" type="slidenum">
              <a:rPr lang="en-US" smtClean="0"/>
              <a:pPr>
                <a:defRPr/>
              </a:pPr>
              <a:t>21</a:t>
            </a:fld>
            <a:endParaRPr lang="en-US"/>
          </a:p>
        </p:txBody>
      </p:sp>
    </p:spTree>
    <p:extLst>
      <p:ext uri="{BB962C8B-B14F-4D97-AF65-F5344CB8AC3E}">
        <p14:creationId xmlns:p14="http://schemas.microsoft.com/office/powerpoint/2010/main" val="3259105198"/>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Title 1"/>
          <p:cNvSpPr>
            <a:spLocks noGrp="1"/>
          </p:cNvSpPr>
          <p:nvPr>
            <p:ph type="title"/>
          </p:nvPr>
        </p:nvSpPr>
        <p:spPr>
          <a:xfrm>
            <a:off x="457200" y="-118534"/>
            <a:ext cx="8229600" cy="1143000"/>
          </a:xfrm>
        </p:spPr>
        <p:txBody>
          <a:bodyPr/>
          <a:lstStyle/>
          <a:p>
            <a:pPr eaLnBrk="1" hangingPunct="1"/>
            <a:r>
              <a:rPr lang="en-US" dirty="0">
                <a:ea typeface="ＭＳ Ｐゴシック" pitchFamily="34" charset="-128"/>
              </a:rPr>
              <a:t>CFD-Boundary </a:t>
            </a:r>
            <a:r>
              <a:rPr lang="en-US" dirty="0" smtClean="0">
                <a:ea typeface="ＭＳ Ｐゴシック" pitchFamily="34" charset="-128"/>
              </a:rPr>
              <a:t>Conditions</a:t>
            </a:r>
          </a:p>
        </p:txBody>
      </p:sp>
      <p:sp>
        <p:nvSpPr>
          <p:cNvPr id="21506" name="Content Placeholder 2"/>
          <p:cNvSpPr>
            <a:spLocks noGrp="1"/>
          </p:cNvSpPr>
          <p:nvPr>
            <p:ph idx="1"/>
          </p:nvPr>
        </p:nvSpPr>
        <p:spPr>
          <a:xfrm>
            <a:off x="457200" y="1285691"/>
            <a:ext cx="8432800" cy="4783137"/>
          </a:xfrm>
        </p:spPr>
        <p:txBody>
          <a:bodyPr/>
          <a:lstStyle/>
          <a:p>
            <a:pPr eaLnBrk="1" hangingPunct="1"/>
            <a:r>
              <a:rPr lang="en-US" dirty="0" smtClean="0">
                <a:ea typeface="ＭＳ Ｐゴシック" pitchFamily="34" charset="-128"/>
              </a:rPr>
              <a:t>Mass flow inlet</a:t>
            </a:r>
          </a:p>
          <a:p>
            <a:pPr eaLnBrk="1" hangingPunct="1"/>
            <a:r>
              <a:rPr lang="en-US" dirty="0" smtClean="0">
                <a:ea typeface="ＭＳ Ｐゴシック" pitchFamily="34" charset="-128"/>
              </a:rPr>
              <a:t>Pressure outlet</a:t>
            </a:r>
          </a:p>
          <a:p>
            <a:pPr eaLnBrk="1" hangingPunct="1"/>
            <a:r>
              <a:rPr lang="en-US" dirty="0">
                <a:ea typeface="ＭＳ Ｐゴシック" pitchFamily="34" charset="-128"/>
              </a:rPr>
              <a:t>No slip at walls</a:t>
            </a:r>
          </a:p>
          <a:p>
            <a:pPr marL="0" indent="0" eaLnBrk="1" hangingPunct="1">
              <a:buNone/>
            </a:pPr>
            <a:endParaRPr lang="en-US" dirty="0" smtClean="0">
              <a:ea typeface="ＭＳ Ｐゴシック" pitchFamily="34" charset="-128"/>
            </a:endParaRPr>
          </a:p>
        </p:txBody>
      </p:sp>
      <p:sp>
        <p:nvSpPr>
          <p:cNvPr id="21507" name="TextBox 24"/>
          <p:cNvSpPr txBox="1">
            <a:spLocks noChangeArrowheads="1"/>
          </p:cNvSpPr>
          <p:nvPr/>
        </p:nvSpPr>
        <p:spPr bwMode="auto">
          <a:xfrm>
            <a:off x="3086100" y="3884613"/>
            <a:ext cx="1131888" cy="647700"/>
          </a:xfrm>
          <a:prstGeom prst="rect">
            <a:avLst/>
          </a:prstGeom>
          <a:noFill/>
          <a:ln w="9525">
            <a:noFill/>
            <a:miter lim="800000"/>
            <a:headEnd/>
            <a:tailEnd/>
          </a:ln>
        </p:spPr>
        <p:txBody>
          <a:bodyPr>
            <a:spAutoFit/>
          </a:bodyPr>
          <a:lstStyle/>
          <a:p>
            <a:r>
              <a:rPr lang="en-US">
                <a:latin typeface="Constantia" pitchFamily="18" charset="0"/>
              </a:rPr>
              <a:t>D=4  m</a:t>
            </a:r>
          </a:p>
          <a:p>
            <a:r>
              <a:rPr lang="en-US">
                <a:latin typeface="Constantia" pitchFamily="18" charset="0"/>
              </a:rPr>
              <a:t>t= 0.2 m</a:t>
            </a:r>
          </a:p>
        </p:txBody>
      </p:sp>
      <p:grpSp>
        <p:nvGrpSpPr>
          <p:cNvPr id="21508" name="Group 22"/>
          <p:cNvGrpSpPr>
            <a:grpSpLocks/>
          </p:cNvGrpSpPr>
          <p:nvPr/>
        </p:nvGrpSpPr>
        <p:grpSpPr bwMode="auto">
          <a:xfrm>
            <a:off x="560388" y="3281363"/>
            <a:ext cx="8712200" cy="2074862"/>
            <a:chOff x="560312" y="3281375"/>
            <a:chExt cx="8712201" cy="2074812"/>
          </a:xfrm>
        </p:grpSpPr>
        <p:grpSp>
          <p:nvGrpSpPr>
            <p:cNvPr id="21509" name="Group 21"/>
            <p:cNvGrpSpPr>
              <a:grpSpLocks/>
            </p:cNvGrpSpPr>
            <p:nvPr/>
          </p:nvGrpSpPr>
          <p:grpSpPr bwMode="auto">
            <a:xfrm>
              <a:off x="560312" y="3281375"/>
              <a:ext cx="8712201" cy="2074812"/>
              <a:chOff x="560312" y="3281375"/>
              <a:chExt cx="8712201" cy="2074812"/>
            </a:xfrm>
          </p:grpSpPr>
          <p:grpSp>
            <p:nvGrpSpPr>
              <p:cNvPr id="21512" name="Group 18"/>
              <p:cNvGrpSpPr>
                <a:grpSpLocks/>
              </p:cNvGrpSpPr>
              <p:nvPr/>
            </p:nvGrpSpPr>
            <p:grpSpPr bwMode="auto">
              <a:xfrm>
                <a:off x="560312" y="3281375"/>
                <a:ext cx="8712201" cy="2074812"/>
                <a:chOff x="584199" y="3055470"/>
                <a:chExt cx="8712201" cy="2074812"/>
              </a:xfrm>
            </p:grpSpPr>
            <p:grpSp>
              <p:nvGrpSpPr>
                <p:cNvPr id="21515" name="Group 13"/>
                <p:cNvGrpSpPr>
                  <a:grpSpLocks/>
                </p:cNvGrpSpPr>
                <p:nvPr/>
              </p:nvGrpSpPr>
              <p:grpSpPr bwMode="auto">
                <a:xfrm>
                  <a:off x="584199" y="3072538"/>
                  <a:ext cx="7679267" cy="2057744"/>
                  <a:chOff x="1244599" y="3072538"/>
                  <a:chExt cx="7679267" cy="2057744"/>
                </a:xfrm>
              </p:grpSpPr>
              <p:grpSp>
                <p:nvGrpSpPr>
                  <p:cNvPr id="21520" name="Group 9"/>
                  <p:cNvGrpSpPr>
                    <a:grpSpLocks/>
                  </p:cNvGrpSpPr>
                  <p:nvPr/>
                </p:nvGrpSpPr>
                <p:grpSpPr bwMode="auto">
                  <a:xfrm>
                    <a:off x="1244599" y="3072538"/>
                    <a:ext cx="7679267" cy="1688410"/>
                    <a:chOff x="1481663" y="2664451"/>
                    <a:chExt cx="6333070" cy="1966812"/>
                  </a:xfrm>
                </p:grpSpPr>
                <p:grpSp>
                  <p:nvGrpSpPr>
                    <p:cNvPr id="21524" name="Group 7"/>
                    <p:cNvGrpSpPr>
                      <a:grpSpLocks/>
                    </p:cNvGrpSpPr>
                    <p:nvPr/>
                  </p:nvGrpSpPr>
                  <p:grpSpPr bwMode="auto">
                    <a:xfrm>
                      <a:off x="1481666" y="2664451"/>
                      <a:ext cx="6333067" cy="1557867"/>
                      <a:chOff x="1337733" y="2692400"/>
                      <a:chExt cx="6485467" cy="1744133"/>
                    </a:xfrm>
                  </p:grpSpPr>
                  <p:sp>
                    <p:nvSpPr>
                      <p:cNvPr id="4" name="Rectangle 3"/>
                      <p:cNvSpPr/>
                      <p:nvPr/>
                    </p:nvSpPr>
                    <p:spPr>
                      <a:xfrm>
                        <a:off x="1337733" y="3285066"/>
                        <a:ext cx="6485467" cy="1151467"/>
                      </a:xfrm>
                      <a:prstGeom prst="rect">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rgbClr val="000000"/>
                            </a:solidFill>
                          </a:rPr>
                          <a:t>									water</a:t>
                        </a:r>
                      </a:p>
                    </p:txBody>
                  </p:sp>
                  <p:sp>
                    <p:nvSpPr>
                      <p:cNvPr id="5" name="Rectangle 4"/>
                      <p:cNvSpPr/>
                      <p:nvPr/>
                    </p:nvSpPr>
                    <p:spPr>
                      <a:xfrm>
                        <a:off x="1337730" y="2692914"/>
                        <a:ext cx="6485024" cy="592111"/>
                      </a:xfrm>
                      <a:prstGeom prst="rect">
                        <a:avLst/>
                      </a:prstGeom>
                      <a:solidFill>
                        <a:srgbClr val="DEFCFF"/>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r>
                          <a:rPr lang="en-US" dirty="0">
                            <a:solidFill>
                              <a:schemeClr val="tx1"/>
                            </a:solidFill>
                          </a:rPr>
                          <a:t>									air</a:t>
                        </a:r>
                      </a:p>
                    </p:txBody>
                  </p:sp>
                  <p:sp>
                    <p:nvSpPr>
                      <p:cNvPr id="6" name="Rectangle 5"/>
                      <p:cNvSpPr/>
                      <p:nvPr/>
                    </p:nvSpPr>
                    <p:spPr>
                      <a:xfrm>
                        <a:off x="3370249" y="3487916"/>
                        <a:ext cx="100553" cy="761877"/>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7" name="Right Arrow 6"/>
                    <p:cNvSpPr/>
                    <p:nvPr/>
                  </p:nvSpPr>
                  <p:spPr>
                    <a:xfrm flipV="1">
                      <a:off x="1684867" y="3768503"/>
                      <a:ext cx="626533" cy="144771"/>
                    </a:xfrm>
                    <a:prstGeom prst="rightArrow">
                      <a:avLst/>
                    </a:prstGeom>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US"/>
                    </a:p>
                  </p:txBody>
                </p:sp>
                <p:sp>
                  <p:nvSpPr>
                    <p:cNvPr id="9" name="Right Brace 8"/>
                    <p:cNvSpPr/>
                    <p:nvPr/>
                  </p:nvSpPr>
                  <p:spPr>
                    <a:xfrm rot="5400000">
                      <a:off x="2347370" y="3511579"/>
                      <a:ext cx="253343" cy="198475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grpSp>
              <p:sp>
                <p:nvSpPr>
                  <p:cNvPr id="21521" name="TextBox 10"/>
                  <p:cNvSpPr txBox="1">
                    <a:spLocks noChangeArrowheads="1"/>
                  </p:cNvSpPr>
                  <p:nvPr/>
                </p:nvSpPr>
                <p:spPr bwMode="auto">
                  <a:xfrm>
                    <a:off x="1998997" y="4760949"/>
                    <a:ext cx="759713" cy="369332"/>
                  </a:xfrm>
                  <a:prstGeom prst="rect">
                    <a:avLst/>
                  </a:prstGeom>
                  <a:noFill/>
                  <a:ln w="9525">
                    <a:noFill/>
                    <a:miter lim="800000"/>
                    <a:headEnd/>
                    <a:tailEnd/>
                  </a:ln>
                </p:spPr>
                <p:txBody>
                  <a:bodyPr>
                    <a:spAutoFit/>
                  </a:bodyPr>
                  <a:lstStyle/>
                  <a:p>
                    <a:r>
                      <a:rPr lang="en-US">
                        <a:latin typeface="Constantia" pitchFamily="18" charset="0"/>
                      </a:rPr>
                      <a:t>30 m</a:t>
                    </a:r>
                  </a:p>
                </p:txBody>
              </p:sp>
              <p:sp>
                <p:nvSpPr>
                  <p:cNvPr id="12" name="Right Brace 11"/>
                  <p:cNvSpPr/>
                  <p:nvPr/>
                </p:nvSpPr>
                <p:spPr>
                  <a:xfrm rot="5400000">
                    <a:off x="6178552" y="2015618"/>
                    <a:ext cx="217483" cy="5272088"/>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523" name="TextBox 12"/>
                  <p:cNvSpPr txBox="1">
                    <a:spLocks noChangeArrowheads="1"/>
                  </p:cNvSpPr>
                  <p:nvPr/>
                </p:nvSpPr>
                <p:spPr bwMode="auto">
                  <a:xfrm>
                    <a:off x="5859797" y="4760950"/>
                    <a:ext cx="759713" cy="369332"/>
                  </a:xfrm>
                  <a:prstGeom prst="rect">
                    <a:avLst/>
                  </a:prstGeom>
                  <a:noFill/>
                  <a:ln w="9525">
                    <a:noFill/>
                    <a:miter lim="800000"/>
                    <a:headEnd/>
                    <a:tailEnd/>
                  </a:ln>
                </p:spPr>
                <p:txBody>
                  <a:bodyPr>
                    <a:spAutoFit/>
                  </a:bodyPr>
                  <a:lstStyle/>
                  <a:p>
                    <a:r>
                      <a:rPr lang="en-US">
                        <a:latin typeface="Constantia" pitchFamily="18" charset="0"/>
                      </a:rPr>
                      <a:t>60 m</a:t>
                    </a:r>
                  </a:p>
                </p:txBody>
              </p:sp>
            </p:grpSp>
            <p:sp>
              <p:nvSpPr>
                <p:cNvPr id="15" name="Right Brace 14"/>
                <p:cNvSpPr/>
                <p:nvPr/>
              </p:nvSpPr>
              <p:spPr>
                <a:xfrm>
                  <a:off x="8321675" y="3555520"/>
                  <a:ext cx="188912" cy="85405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517" name="TextBox 15"/>
                <p:cNvSpPr txBox="1">
                  <a:spLocks noChangeArrowheads="1"/>
                </p:cNvSpPr>
                <p:nvPr/>
              </p:nvSpPr>
              <p:spPr bwMode="auto">
                <a:xfrm>
                  <a:off x="8510144" y="3713120"/>
                  <a:ext cx="633856" cy="369332"/>
                </a:xfrm>
                <a:prstGeom prst="rect">
                  <a:avLst/>
                </a:prstGeom>
                <a:noFill/>
                <a:ln w="9525">
                  <a:noFill/>
                  <a:miter lim="800000"/>
                  <a:headEnd/>
                  <a:tailEnd/>
                </a:ln>
              </p:spPr>
              <p:txBody>
                <a:bodyPr>
                  <a:spAutoFit/>
                </a:bodyPr>
                <a:lstStyle/>
                <a:p>
                  <a:r>
                    <a:rPr lang="en-US">
                      <a:latin typeface="Constantia" pitchFamily="18" charset="0"/>
                    </a:rPr>
                    <a:t>5 m</a:t>
                  </a:r>
                </a:p>
              </p:txBody>
            </p:sp>
            <p:sp>
              <p:nvSpPr>
                <p:cNvPr id="17" name="Right Brace 16"/>
                <p:cNvSpPr/>
                <p:nvPr/>
              </p:nvSpPr>
              <p:spPr>
                <a:xfrm>
                  <a:off x="8321675" y="3072932"/>
                  <a:ext cx="188912" cy="45401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519" name="TextBox 17"/>
                <p:cNvSpPr txBox="1">
                  <a:spLocks noChangeArrowheads="1"/>
                </p:cNvSpPr>
                <p:nvPr/>
              </p:nvSpPr>
              <p:spPr bwMode="auto">
                <a:xfrm>
                  <a:off x="8510144" y="3055470"/>
                  <a:ext cx="786256" cy="369332"/>
                </a:xfrm>
                <a:prstGeom prst="rect">
                  <a:avLst/>
                </a:prstGeom>
                <a:noFill/>
                <a:ln w="9525">
                  <a:noFill/>
                  <a:miter lim="800000"/>
                  <a:headEnd/>
                  <a:tailEnd/>
                </a:ln>
              </p:spPr>
              <p:txBody>
                <a:bodyPr>
                  <a:spAutoFit/>
                </a:bodyPr>
                <a:lstStyle/>
                <a:p>
                  <a:r>
                    <a:rPr lang="en-US">
                      <a:latin typeface="Constantia" pitchFamily="18" charset="0"/>
                    </a:rPr>
                    <a:t>2.5 m</a:t>
                  </a:r>
                </a:p>
              </p:txBody>
            </p:sp>
          </p:grpSp>
          <p:sp>
            <p:nvSpPr>
              <p:cNvPr id="21513" name="TextBox 19"/>
              <p:cNvSpPr txBox="1">
                <a:spLocks noChangeArrowheads="1"/>
              </p:cNvSpPr>
              <p:nvPr/>
            </p:nvSpPr>
            <p:spPr bwMode="auto">
              <a:xfrm>
                <a:off x="780661" y="3812723"/>
                <a:ext cx="1539206" cy="369332"/>
              </a:xfrm>
              <a:prstGeom prst="rect">
                <a:avLst/>
              </a:prstGeom>
              <a:noFill/>
              <a:ln w="9525">
                <a:noFill/>
                <a:miter lim="800000"/>
                <a:headEnd/>
                <a:tailEnd/>
              </a:ln>
            </p:spPr>
            <p:txBody>
              <a:bodyPr>
                <a:spAutoFit/>
              </a:bodyPr>
              <a:lstStyle/>
              <a:p>
                <a:r>
                  <a:rPr lang="en-US" dirty="0" smtClean="0">
                    <a:latin typeface="Constantia" pitchFamily="18" charset="0"/>
                  </a:rPr>
                  <a:t>132,850 </a:t>
                </a:r>
                <a:r>
                  <a:rPr lang="en-US" dirty="0">
                    <a:latin typeface="Constantia" pitchFamily="18" charset="0"/>
                  </a:rPr>
                  <a:t>kg/s</a:t>
                </a:r>
              </a:p>
            </p:txBody>
          </p:sp>
          <p:sp>
            <p:nvSpPr>
              <p:cNvPr id="21514" name="TextBox 20"/>
              <p:cNvSpPr txBox="1">
                <a:spLocks noChangeArrowheads="1"/>
              </p:cNvSpPr>
              <p:nvPr/>
            </p:nvSpPr>
            <p:spPr bwMode="auto">
              <a:xfrm>
                <a:off x="806710" y="3298443"/>
                <a:ext cx="1031206" cy="369332"/>
              </a:xfrm>
              <a:prstGeom prst="rect">
                <a:avLst/>
              </a:prstGeom>
              <a:noFill/>
              <a:ln w="9525">
                <a:noFill/>
                <a:miter lim="800000"/>
                <a:headEnd/>
                <a:tailEnd/>
              </a:ln>
            </p:spPr>
            <p:txBody>
              <a:bodyPr>
                <a:spAutoFit/>
              </a:bodyPr>
              <a:lstStyle/>
              <a:p>
                <a:r>
                  <a:rPr lang="en-US">
                    <a:latin typeface="Constantia" pitchFamily="18" charset="0"/>
                  </a:rPr>
                  <a:t>50 kg/s</a:t>
                </a:r>
              </a:p>
            </p:txBody>
          </p:sp>
        </p:grpSp>
        <p:sp>
          <p:nvSpPr>
            <p:cNvPr id="24" name="Right Brace 23"/>
            <p:cNvSpPr/>
            <p:nvPr/>
          </p:nvSpPr>
          <p:spPr>
            <a:xfrm flipH="1" flipV="1">
              <a:off x="2909812" y="4181465"/>
              <a:ext cx="57150" cy="454014"/>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anchor="ctr"/>
            <a:lstStyle/>
            <a:p>
              <a:pPr algn="ctr" fontAlgn="auto">
                <a:spcBef>
                  <a:spcPts val="0"/>
                </a:spcBef>
                <a:spcAft>
                  <a:spcPts val="0"/>
                </a:spcAft>
                <a:defRPr/>
              </a:pPr>
              <a:endParaRPr lang="en-US"/>
            </a:p>
          </p:txBody>
        </p:sp>
        <p:sp>
          <p:nvSpPr>
            <p:cNvPr id="21511" name="TextBox 25"/>
            <p:cNvSpPr txBox="1">
              <a:spLocks noChangeArrowheads="1"/>
            </p:cNvSpPr>
            <p:nvPr/>
          </p:nvSpPr>
          <p:spPr bwMode="auto">
            <a:xfrm>
              <a:off x="2326941" y="4282944"/>
              <a:ext cx="759712" cy="338554"/>
            </a:xfrm>
            <a:prstGeom prst="rect">
              <a:avLst/>
            </a:prstGeom>
            <a:noFill/>
            <a:ln w="9525">
              <a:noFill/>
              <a:miter lim="800000"/>
              <a:headEnd/>
              <a:tailEnd/>
            </a:ln>
          </p:spPr>
          <p:txBody>
            <a:bodyPr>
              <a:spAutoFit/>
            </a:bodyPr>
            <a:lstStyle/>
            <a:p>
              <a:r>
                <a:rPr lang="en-US" sz="1600">
                  <a:latin typeface="Constantia" pitchFamily="18" charset="0"/>
                </a:rPr>
                <a:t>2.5 m</a:t>
              </a:r>
            </a:p>
          </p:txBody>
        </p:sp>
      </p:grpSp>
      <p:cxnSp>
        <p:nvCxnSpPr>
          <p:cNvPr id="14" name="Straight Arrow Connector 13"/>
          <p:cNvCxnSpPr/>
          <p:nvPr/>
        </p:nvCxnSpPr>
        <p:spPr>
          <a:xfrm flipV="1">
            <a:off x="3086729" y="3189255"/>
            <a:ext cx="804508" cy="749774"/>
          </a:xfrm>
          <a:prstGeom prst="straightConnector1">
            <a:avLst/>
          </a:prstGeom>
          <a:ln>
            <a:tailEnd type="arrow"/>
          </a:ln>
        </p:spPr>
        <p:style>
          <a:lnRef idx="2">
            <a:schemeClr val="accent6"/>
          </a:lnRef>
          <a:fillRef idx="0">
            <a:schemeClr val="accent6"/>
          </a:fillRef>
          <a:effectRef idx="1">
            <a:schemeClr val="accent6"/>
          </a:effectRef>
          <a:fontRef idx="minor">
            <a:schemeClr val="tx1"/>
          </a:fontRef>
        </p:style>
      </p:cxnSp>
      <p:sp>
        <p:nvSpPr>
          <p:cNvPr id="16" name="TextBox 15"/>
          <p:cNvSpPr txBox="1"/>
          <p:nvPr/>
        </p:nvSpPr>
        <p:spPr>
          <a:xfrm>
            <a:off x="3531170" y="2850701"/>
            <a:ext cx="2356950" cy="338554"/>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1600" dirty="0" smtClean="0"/>
              <a:t>3 turbines(4m diameter) </a:t>
            </a:r>
            <a:endParaRPr lang="en-US" sz="1600" dirty="0"/>
          </a:p>
        </p:txBody>
      </p:sp>
      <p:pic>
        <p:nvPicPr>
          <p:cNvPr id="37" name="Picture 36"/>
          <p:cNvPicPr>
            <a:picLocks noChangeAspect="1"/>
          </p:cNvPicPr>
          <p:nvPr/>
        </p:nvPicPr>
        <p:blipFill>
          <a:blip r:embed="rId3"/>
          <a:stretch>
            <a:fillRect/>
          </a:stretch>
        </p:blipFill>
        <p:spPr>
          <a:xfrm>
            <a:off x="5922598" y="986366"/>
            <a:ext cx="2613801" cy="2256897"/>
          </a:xfrm>
          <a:prstGeom prst="rect">
            <a:avLst/>
          </a:prstGeom>
        </p:spPr>
      </p:pic>
      <p:cxnSp>
        <p:nvCxnSpPr>
          <p:cNvPr id="39" name="Straight Arrow Connector 38"/>
          <p:cNvCxnSpPr/>
          <p:nvPr/>
        </p:nvCxnSpPr>
        <p:spPr>
          <a:xfrm>
            <a:off x="560388" y="4720677"/>
            <a:ext cx="2970782" cy="818646"/>
          </a:xfrm>
          <a:prstGeom prst="straightConnector1">
            <a:avLst/>
          </a:prstGeom>
          <a:ln>
            <a:solidFill>
              <a:srgbClr val="F5BCED"/>
            </a:solidFill>
            <a:tailEnd type="arrow"/>
          </a:ln>
        </p:spPr>
        <p:style>
          <a:lnRef idx="2">
            <a:schemeClr val="accent6"/>
          </a:lnRef>
          <a:fillRef idx="0">
            <a:schemeClr val="accent6"/>
          </a:fillRef>
          <a:effectRef idx="1">
            <a:schemeClr val="accent6"/>
          </a:effectRef>
          <a:fontRef idx="minor">
            <a:schemeClr val="tx1"/>
          </a:fontRef>
        </p:style>
      </p:cxnSp>
      <p:cxnSp>
        <p:nvCxnSpPr>
          <p:cNvPr id="41" name="Straight Arrow Connector 40"/>
          <p:cNvCxnSpPr/>
          <p:nvPr/>
        </p:nvCxnSpPr>
        <p:spPr>
          <a:xfrm flipH="1">
            <a:off x="5397760" y="4576262"/>
            <a:ext cx="2841366" cy="963061"/>
          </a:xfrm>
          <a:prstGeom prst="straightConnector1">
            <a:avLst/>
          </a:prstGeom>
          <a:ln>
            <a:solidFill>
              <a:srgbClr val="F5BCED"/>
            </a:solidFill>
            <a:tailEnd type="arrow"/>
          </a:ln>
        </p:spPr>
        <p:style>
          <a:lnRef idx="2">
            <a:schemeClr val="accent6"/>
          </a:lnRef>
          <a:fillRef idx="0">
            <a:schemeClr val="accent6"/>
          </a:fillRef>
          <a:effectRef idx="1">
            <a:schemeClr val="accent6"/>
          </a:effectRef>
          <a:fontRef idx="minor">
            <a:schemeClr val="tx1"/>
          </a:fontRef>
        </p:style>
      </p:cxnSp>
      <p:sp>
        <p:nvSpPr>
          <p:cNvPr id="26" name="TextBox 25"/>
          <p:cNvSpPr txBox="1"/>
          <p:nvPr/>
        </p:nvSpPr>
        <p:spPr>
          <a:xfrm>
            <a:off x="3573591" y="5356225"/>
            <a:ext cx="1824169" cy="369332"/>
          </a:xfrm>
          <a:prstGeom prst="rect">
            <a:avLst/>
          </a:prstGeom>
          <a:ln>
            <a:solidFill>
              <a:srgbClr val="F5BCED"/>
            </a:solid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dirty="0" smtClean="0"/>
              <a:t>Turbulence BC:</a:t>
            </a:r>
            <a:endParaRPr lang="en-US" baseline="-25000" dirty="0"/>
          </a:p>
        </p:txBody>
      </p:sp>
      <p:pic>
        <p:nvPicPr>
          <p:cNvPr id="3" name="Picture 2"/>
          <p:cNvPicPr>
            <a:picLocks noChangeAspect="1"/>
          </p:cNvPicPr>
          <p:nvPr/>
        </p:nvPicPr>
        <p:blipFill rotWithShape="1">
          <a:blip r:embed="rId4"/>
          <a:srcRect l="42307" t="13698" r="42735" b="44230"/>
          <a:stretch/>
        </p:blipFill>
        <p:spPr>
          <a:xfrm>
            <a:off x="3608958" y="5789212"/>
            <a:ext cx="889000" cy="277844"/>
          </a:xfrm>
          <a:prstGeom prst="rect">
            <a:avLst/>
          </a:prstGeom>
        </p:spPr>
      </p:pic>
      <p:pic>
        <p:nvPicPr>
          <p:cNvPr id="8" name="Picture 7"/>
          <p:cNvPicPr>
            <a:picLocks noChangeAspect="1"/>
          </p:cNvPicPr>
          <p:nvPr/>
        </p:nvPicPr>
        <p:blipFill rotWithShape="1">
          <a:blip r:embed="rId5"/>
          <a:srcRect l="44044" t="13697" r="44872" b="38462"/>
          <a:stretch/>
        </p:blipFill>
        <p:spPr>
          <a:xfrm>
            <a:off x="4547394" y="5789212"/>
            <a:ext cx="658812" cy="315945"/>
          </a:xfrm>
          <a:prstGeom prst="rect">
            <a:avLst/>
          </a:prstGeom>
        </p:spPr>
      </p:pic>
      <p:sp>
        <p:nvSpPr>
          <p:cNvPr id="10" name="Slide Number Placeholder 9"/>
          <p:cNvSpPr>
            <a:spLocks noGrp="1"/>
          </p:cNvSpPr>
          <p:nvPr>
            <p:ph type="sldNum" sz="quarter" idx="12"/>
          </p:nvPr>
        </p:nvSpPr>
        <p:spPr/>
        <p:txBody>
          <a:bodyPr/>
          <a:lstStyle/>
          <a:p>
            <a:pPr>
              <a:defRPr/>
            </a:pPr>
            <a:fld id="{17CE5C05-571E-4903-AA8A-0506BA67333F}" type="slidenum">
              <a:rPr lang="en-US" smtClean="0"/>
              <a:pPr>
                <a:defRPr/>
              </a:pPr>
              <a:t>22</a:t>
            </a:fld>
            <a:endParaRPr lang="en-US"/>
          </a:p>
        </p:txBody>
      </p:sp>
    </p:spTree>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7"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Approach</a:t>
            </a:r>
          </a:p>
        </p:txBody>
      </p:sp>
      <p:sp>
        <p:nvSpPr>
          <p:cNvPr id="14338" name="Content Placeholder 2"/>
          <p:cNvSpPr>
            <a:spLocks noGrp="1"/>
          </p:cNvSpPr>
          <p:nvPr>
            <p:ph idx="1"/>
          </p:nvPr>
        </p:nvSpPr>
        <p:spPr>
          <a:xfrm>
            <a:off x="457200" y="1643063"/>
            <a:ext cx="8229600" cy="4681537"/>
          </a:xfrm>
        </p:spPr>
        <p:txBody>
          <a:bodyPr/>
          <a:lstStyle/>
          <a:p>
            <a:pPr eaLnBrk="1" hangingPunct="1"/>
            <a:r>
              <a:rPr lang="en-US" dirty="0" smtClean="0">
                <a:solidFill>
                  <a:srgbClr val="BFBFBF"/>
                </a:solidFill>
                <a:ea typeface="ＭＳ Ｐゴシック" pitchFamily="34" charset="-128"/>
              </a:rPr>
              <a:t>1-D theoretical modeling </a:t>
            </a:r>
          </a:p>
          <a:p>
            <a:pPr eaLnBrk="1" hangingPunct="1"/>
            <a:r>
              <a:rPr lang="en-US" dirty="0" smtClean="0">
                <a:ea typeface="ＭＳ Ｐゴシック" pitchFamily="34" charset="-128"/>
              </a:rPr>
              <a:t>3-D CFD modeling	</a:t>
            </a:r>
          </a:p>
          <a:p>
            <a:pPr lvl="1" eaLnBrk="1" hangingPunct="1">
              <a:buFont typeface="Wingdings" pitchFamily="2" charset="2"/>
              <a:buChar char="§"/>
            </a:pPr>
            <a:r>
              <a:rPr lang="en-US" dirty="0" smtClean="0">
                <a:ea typeface="ＭＳ Ｐゴシック" pitchFamily="34" charset="-128"/>
              </a:rPr>
              <a:t>Turbines</a:t>
            </a:r>
          </a:p>
          <a:p>
            <a:pPr lvl="2" eaLnBrk="1" hangingPunct="1">
              <a:buFont typeface="Arial" charset="0"/>
              <a:buChar char="•"/>
            </a:pPr>
            <a:r>
              <a:rPr lang="en-US" sz="1900" dirty="0" smtClean="0">
                <a:ea typeface="ＭＳ Ｐゴシック" pitchFamily="34" charset="-128"/>
              </a:rPr>
              <a:t>Actuator Disc Model</a:t>
            </a:r>
          </a:p>
          <a:p>
            <a:pPr lvl="2" eaLnBrk="1" hangingPunct="1">
              <a:buFont typeface="Arial" charset="0"/>
              <a:buChar char="•"/>
            </a:pPr>
            <a:r>
              <a:rPr lang="en-US" sz="1900" dirty="0" smtClean="0">
                <a:solidFill>
                  <a:srgbClr val="BFBFBF"/>
                </a:solidFill>
                <a:ea typeface="ＭＳ Ｐゴシック" pitchFamily="34" charset="-128"/>
              </a:rPr>
              <a:t>Virtual Blade Model</a:t>
            </a:r>
          </a:p>
          <a:p>
            <a:pPr eaLnBrk="1" hangingPunct="1"/>
            <a:r>
              <a:rPr lang="en-US" dirty="0">
                <a:solidFill>
                  <a:schemeClr val="bg1">
                    <a:lumMod val="75000"/>
                  </a:schemeClr>
                </a:solidFill>
                <a:ea typeface="ＭＳ Ｐゴシック" pitchFamily="34" charset="-128"/>
              </a:rPr>
              <a:t>Comparison between models</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pPr>
                <a:defRPr/>
              </a:pPr>
              <a:t>23</a:t>
            </a:fld>
            <a:endParaRPr lang="en-US"/>
          </a:p>
        </p:txBody>
      </p:sp>
    </p:spTree>
    <p:extLst>
      <p:ext uri="{BB962C8B-B14F-4D97-AF65-F5344CB8AC3E}">
        <p14:creationId xmlns:p14="http://schemas.microsoft.com/office/powerpoint/2010/main" val="2490294300"/>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CFD-Actuator Disc Model </a:t>
            </a:r>
          </a:p>
        </p:txBody>
      </p:sp>
      <p:sp>
        <p:nvSpPr>
          <p:cNvPr id="2063" name="Content Placeholder 2"/>
          <p:cNvSpPr>
            <a:spLocks noGrp="1"/>
          </p:cNvSpPr>
          <p:nvPr>
            <p:ph idx="1"/>
          </p:nvPr>
        </p:nvSpPr>
        <p:spPr>
          <a:xfrm>
            <a:off x="330200" y="1554224"/>
            <a:ext cx="4195539" cy="3617787"/>
          </a:xfrm>
        </p:spPr>
        <p:txBody>
          <a:bodyPr/>
          <a:lstStyle/>
          <a:p>
            <a:pPr eaLnBrk="1" hangingPunct="1"/>
            <a:r>
              <a:rPr lang="en-US" dirty="0" smtClean="0">
                <a:ea typeface="ＭＳ Ｐゴシック" pitchFamily="34" charset="-128"/>
              </a:rPr>
              <a:t>Porous Media Model </a:t>
            </a:r>
          </a:p>
          <a:p>
            <a:pPr eaLnBrk="1" hangingPunct="1"/>
            <a:r>
              <a:rPr lang="en-US" dirty="0" smtClean="0">
                <a:ea typeface="ＭＳ Ｐゴシック" pitchFamily="34" charset="-128"/>
              </a:rPr>
              <a:t>C2 is inertial resistance of the porous media</a:t>
            </a:r>
          </a:p>
          <a:p>
            <a:pPr eaLnBrk="1" hangingPunct="1"/>
            <a:r>
              <a:rPr lang="en-US" dirty="0">
                <a:latin typeface="Symbol" pitchFamily="18" charset="2"/>
                <a:ea typeface="ＭＳ Ｐゴシック" pitchFamily="34" charset="-128"/>
              </a:rPr>
              <a:t>D</a:t>
            </a:r>
            <a:r>
              <a:rPr lang="en-US" dirty="0">
                <a:ea typeface="ＭＳ Ｐゴシック" pitchFamily="34" charset="-128"/>
              </a:rPr>
              <a:t>P </a:t>
            </a:r>
            <a:r>
              <a:rPr lang="en-US" dirty="0" smtClean="0">
                <a:ea typeface="ＭＳ Ｐゴシック" pitchFamily="34" charset="-128"/>
              </a:rPr>
              <a:t>is based </a:t>
            </a:r>
            <a:r>
              <a:rPr lang="en-US" dirty="0">
                <a:ea typeface="ＭＳ Ｐゴシック" pitchFamily="34" charset="-128"/>
              </a:rPr>
              <a:t>on 1-D </a:t>
            </a:r>
            <a:r>
              <a:rPr lang="en-US" dirty="0" smtClean="0">
                <a:ea typeface="ＭＳ Ｐゴシック" pitchFamily="34" charset="-128"/>
              </a:rPr>
              <a:t>theory at a given induction factor</a:t>
            </a:r>
            <a:endParaRPr lang="en-US" dirty="0">
              <a:ea typeface="ＭＳ Ｐゴシック" pitchFamily="34" charset="-128"/>
            </a:endParaRPr>
          </a:p>
          <a:p>
            <a:pPr eaLnBrk="1" hangingPunct="1"/>
            <a:endParaRPr lang="en-US" dirty="0" smtClean="0">
              <a:ea typeface="ＭＳ Ｐゴシック" pitchFamily="34" charset="-128"/>
            </a:endParaRPr>
          </a:p>
        </p:txBody>
      </p:sp>
      <p:pic>
        <p:nvPicPr>
          <p:cNvPr id="3" name="Picture 2"/>
          <p:cNvPicPr>
            <a:picLocks noChangeAspect="1"/>
          </p:cNvPicPr>
          <p:nvPr/>
        </p:nvPicPr>
        <p:blipFill rotWithShape="1">
          <a:blip r:embed="rId4"/>
          <a:srcRect l="27966" t="9714" r="27828" b="24124"/>
          <a:stretch/>
        </p:blipFill>
        <p:spPr>
          <a:xfrm>
            <a:off x="3251230" y="5160793"/>
            <a:ext cx="2923230" cy="803968"/>
          </a:xfrm>
          <a:prstGeom prst="rect">
            <a:avLst/>
          </a:prstGeom>
        </p:spPr>
      </p:pic>
      <p:pic>
        <p:nvPicPr>
          <p:cNvPr id="8" name="Picture 7"/>
          <p:cNvPicPr>
            <a:picLocks noChangeAspect="1"/>
          </p:cNvPicPr>
          <p:nvPr/>
        </p:nvPicPr>
        <p:blipFill rotWithShape="1">
          <a:blip r:embed="rId5"/>
          <a:srcRect t="11111" b="29630"/>
          <a:stretch/>
        </p:blipFill>
        <p:spPr>
          <a:xfrm>
            <a:off x="1090854" y="4323763"/>
            <a:ext cx="7185546" cy="609600"/>
          </a:xfrm>
          <a:prstGeom prst="rect">
            <a:avLst/>
          </a:prstGeom>
        </p:spPr>
      </p:pic>
      <p:sp>
        <p:nvSpPr>
          <p:cNvPr id="6" name="Left-Up Arrow 5"/>
          <p:cNvSpPr/>
          <p:nvPr/>
        </p:nvSpPr>
        <p:spPr>
          <a:xfrm>
            <a:off x="6174460" y="4761927"/>
            <a:ext cx="689698" cy="843051"/>
          </a:xfrm>
          <a:prstGeom prst="leftUpArrow">
            <a:avLst>
              <a:gd name="adj1" fmla="val 7178"/>
              <a:gd name="adj2" fmla="val 7291"/>
              <a:gd name="adj3" fmla="val 2294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pic>
        <p:nvPicPr>
          <p:cNvPr id="11" name="Content Placeholder 5"/>
          <p:cNvPicPr>
            <a:picLocks/>
          </p:cNvPicPr>
          <p:nvPr/>
        </p:nvPicPr>
        <p:blipFill>
          <a:blip r:embed="rId6">
            <a:extLst>
              <a:ext uri="{28A0092B-C50C-407E-A947-70E740481C1C}">
                <a14:useLocalDpi xmlns:a14="http://schemas.microsoft.com/office/drawing/2010/main" val="0"/>
              </a:ext>
            </a:extLst>
          </a:blip>
          <a:srcRect l="5475" r="5475"/>
          <a:stretch>
            <a:fillRect/>
          </a:stretch>
        </p:blipFill>
        <p:spPr bwMode="auto">
          <a:xfrm>
            <a:off x="4488523" y="1362961"/>
            <a:ext cx="4106243" cy="2949853"/>
          </a:xfrm>
          <a:prstGeom prst="rect">
            <a:avLst/>
          </a:prstGeom>
          <a:noFill/>
          <a:ln w="9525">
            <a:noFill/>
            <a:miter lim="800000"/>
            <a:headEnd/>
            <a:tailEnd/>
          </a:ln>
        </p:spPr>
      </p:pic>
      <p:graphicFrame>
        <p:nvGraphicFramePr>
          <p:cNvPr id="9" name="Object 27"/>
          <p:cNvGraphicFramePr>
            <a:graphicFrameLocks noChangeAspect="1"/>
          </p:cNvGraphicFramePr>
          <p:nvPr>
            <p:extLst>
              <p:ext uri="{D42A27DB-BD31-4B8C-83A1-F6EECF244321}">
                <p14:modId xmlns:p14="http://schemas.microsoft.com/office/powerpoint/2010/main" val="1741742380"/>
              </p:ext>
            </p:extLst>
          </p:nvPr>
        </p:nvGraphicFramePr>
        <p:xfrm>
          <a:off x="7152450" y="5299935"/>
          <a:ext cx="860439" cy="610085"/>
        </p:xfrm>
        <a:graphic>
          <a:graphicData uri="http://schemas.openxmlformats.org/presentationml/2006/ole">
            <mc:AlternateContent xmlns:mc="http://schemas.openxmlformats.org/markup-compatibility/2006">
              <mc:Choice xmlns:v="urn:schemas-microsoft-com:vml" Requires="v">
                <p:oleObj spid="_x0000_s19491" name="Equation" r:id="rId7" imgW="609600" imgH="431800" progId="Equation.3">
                  <p:embed/>
                </p:oleObj>
              </mc:Choice>
              <mc:Fallback>
                <p:oleObj name="Equation" r:id="rId7" imgW="609600" imgH="431800" progId="Equation.3">
                  <p:embed/>
                  <p:pic>
                    <p:nvPicPr>
                      <p:cNvPr id="0" name=""/>
                      <p:cNvPicPr>
                        <a:picLocks noChangeAspect="1" noChangeArrowheads="1"/>
                      </p:cNvPicPr>
                      <p:nvPr/>
                    </p:nvPicPr>
                    <p:blipFill>
                      <a:blip r:embed="rId8"/>
                      <a:srcRect/>
                      <a:stretch>
                        <a:fillRect/>
                      </a:stretch>
                    </p:blipFill>
                    <p:spPr bwMode="auto">
                      <a:xfrm>
                        <a:off x="7152450" y="5299935"/>
                        <a:ext cx="860439" cy="610085"/>
                      </a:xfrm>
                      <a:prstGeom prst="rect">
                        <a:avLst/>
                      </a:prstGeom>
                      <a:noFill/>
                      <a:extLst/>
                    </p:spPr>
                  </p:pic>
                </p:oleObj>
              </mc:Fallback>
            </mc:AlternateContent>
          </a:graphicData>
        </a:graphic>
      </p:graphicFrame>
      <p:sp>
        <p:nvSpPr>
          <p:cNvPr id="4" name="Slide Number Placeholder 3"/>
          <p:cNvSpPr>
            <a:spLocks noGrp="1"/>
          </p:cNvSpPr>
          <p:nvPr>
            <p:ph type="sldNum" sz="quarter" idx="12"/>
          </p:nvPr>
        </p:nvSpPr>
        <p:spPr/>
        <p:txBody>
          <a:bodyPr/>
          <a:lstStyle/>
          <a:p>
            <a:pPr>
              <a:defRPr/>
            </a:pPr>
            <a:fld id="{17CE5C05-571E-4903-AA8A-0506BA67333F}" type="slidenum">
              <a:rPr lang="en-US" smtClean="0"/>
              <a:pPr>
                <a:defRPr/>
              </a:pPr>
              <a:t>24</a:t>
            </a:fld>
            <a:endParaRPr lang="en-US"/>
          </a:p>
        </p:txBody>
      </p:sp>
    </p:spTree>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513959" y="316190"/>
            <a:ext cx="8439150" cy="723900"/>
          </a:xfrm>
        </p:spPr>
        <p:txBody>
          <a:bodyPr/>
          <a:lstStyle/>
          <a:p>
            <a:pPr eaLnBrk="1" hangingPunct="1"/>
            <a:r>
              <a:rPr lang="en-US" sz="4000" dirty="0" smtClean="0">
                <a:latin typeface="Constantia" pitchFamily="18" charset="0"/>
                <a:ea typeface="ＭＳ Ｐゴシック" pitchFamily="34" charset="-128"/>
              </a:rPr>
              <a:t>ADM- Velocity Contours</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784462" y="1412384"/>
            <a:ext cx="6688996" cy="4423280"/>
          </a:xfrm>
          <a:prstGeom prst="rect">
            <a:avLst/>
          </a:prstGeom>
          <a:noFill/>
          <a:ln>
            <a:noFill/>
          </a:ln>
        </p:spPr>
      </p:pic>
      <p:sp>
        <p:nvSpPr>
          <p:cNvPr id="8" name="Content Placeholder 2"/>
          <p:cNvSpPr txBox="1">
            <a:spLocks/>
          </p:cNvSpPr>
          <p:nvPr/>
        </p:nvSpPr>
        <p:spPr bwMode="auto">
          <a:xfrm>
            <a:off x="343181" y="2581603"/>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BR=0.36</a:t>
            </a:r>
          </a:p>
          <a:p>
            <a:pPr marL="0" indent="0">
              <a:buNone/>
            </a:pPr>
            <a:r>
              <a:rPr lang="en-US" sz="1800" dirty="0" err="1" smtClean="0"/>
              <a:t>Fr</a:t>
            </a:r>
            <a:r>
              <a:rPr lang="en-US" sz="1800" dirty="0" smtClean="0"/>
              <a:t>=0.18</a:t>
            </a:r>
          </a:p>
          <a:p>
            <a:pPr marL="0" indent="0">
              <a:buNone/>
            </a:pPr>
            <a:endParaRPr lang="en-US" dirty="0"/>
          </a:p>
        </p:txBody>
      </p:sp>
      <p:sp>
        <p:nvSpPr>
          <p:cNvPr id="9" name="Content Placeholder 2"/>
          <p:cNvSpPr txBox="1">
            <a:spLocks/>
          </p:cNvSpPr>
          <p:nvPr/>
        </p:nvSpPr>
        <p:spPr bwMode="auto">
          <a:xfrm>
            <a:off x="418945" y="4628130"/>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t>BR=0.48</a:t>
            </a:r>
          </a:p>
          <a:p>
            <a:pPr marL="0" indent="0">
              <a:buNone/>
            </a:pPr>
            <a:r>
              <a:rPr lang="en-US" sz="1800" dirty="0" err="1" smtClean="0"/>
              <a:t>Fr</a:t>
            </a:r>
            <a:r>
              <a:rPr lang="en-US" sz="1800" dirty="0" smtClean="0"/>
              <a:t>=0.24</a:t>
            </a:r>
          </a:p>
          <a:p>
            <a:pPr marL="0" indent="0">
              <a:buNone/>
            </a:pPr>
            <a:endParaRPr lang="en-US" dirty="0"/>
          </a:p>
        </p:txBody>
      </p:sp>
      <p:sp>
        <p:nvSpPr>
          <p:cNvPr id="3" name="Slide Number Placeholder 2"/>
          <p:cNvSpPr>
            <a:spLocks noGrp="1"/>
          </p:cNvSpPr>
          <p:nvPr>
            <p:ph type="sldNum" sz="quarter" idx="12"/>
          </p:nvPr>
        </p:nvSpPr>
        <p:spPr/>
        <p:txBody>
          <a:bodyPr/>
          <a:lstStyle/>
          <a:p>
            <a:pPr>
              <a:defRPr/>
            </a:pPr>
            <a:fld id="{F4C44950-ABD3-4C74-938F-EC87B27D6A75}" type="slidenum">
              <a:rPr lang="en-US" smtClean="0"/>
              <a:pPr>
                <a:defRPr/>
              </a:pPr>
              <a:t>25</a:t>
            </a:fld>
            <a:endParaRPr lang="en-US"/>
          </a:p>
        </p:txBody>
      </p:sp>
    </p:spTree>
    <p:extLst>
      <p:ext uri="{BB962C8B-B14F-4D97-AF65-F5344CB8AC3E}">
        <p14:creationId xmlns:p14="http://schemas.microsoft.com/office/powerpoint/2010/main" val="690303384"/>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53250" y="98980"/>
            <a:ext cx="8439150" cy="723900"/>
          </a:xfrm>
        </p:spPr>
        <p:txBody>
          <a:bodyPr/>
          <a:lstStyle/>
          <a:p>
            <a:pPr eaLnBrk="1" hangingPunct="1"/>
            <a:r>
              <a:rPr lang="en-US" dirty="0" smtClean="0">
                <a:latin typeface="Cambria"/>
                <a:ea typeface="ＭＳ Ｐゴシック" pitchFamily="34" charset="-128"/>
                <a:cs typeface="Cambria"/>
              </a:rPr>
              <a:t>ADM- Normalized Velocity</a:t>
            </a:r>
          </a:p>
        </p:txBody>
      </p:sp>
      <p:sp>
        <p:nvSpPr>
          <p:cNvPr id="8" name="Content Placeholder 2"/>
          <p:cNvSpPr txBox="1">
            <a:spLocks/>
          </p:cNvSpPr>
          <p:nvPr/>
        </p:nvSpPr>
        <p:spPr bwMode="auto">
          <a:xfrm>
            <a:off x="638767" y="2023219"/>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BR=0.36</a:t>
            </a:r>
          </a:p>
          <a:p>
            <a:pPr marL="0" indent="0">
              <a:buNone/>
            </a:pPr>
            <a:r>
              <a:rPr lang="en-US" sz="1800" dirty="0" err="1" smtClean="0">
                <a:latin typeface="Cambria"/>
                <a:cs typeface="Cambria"/>
              </a:rPr>
              <a:t>Fr</a:t>
            </a:r>
            <a:r>
              <a:rPr lang="en-US" sz="1800" dirty="0" smtClean="0">
                <a:latin typeface="Cambria"/>
                <a:cs typeface="Cambria"/>
              </a:rPr>
              <a:t>=0.18</a:t>
            </a:r>
          </a:p>
          <a:p>
            <a:pPr marL="0" indent="0">
              <a:buNone/>
            </a:pPr>
            <a:endParaRPr lang="en-US" dirty="0">
              <a:latin typeface="Cambria"/>
              <a:cs typeface="Cambria"/>
            </a:endParaRPr>
          </a:p>
        </p:txBody>
      </p:sp>
      <p:sp>
        <p:nvSpPr>
          <p:cNvPr id="9" name="Content Placeholder 2"/>
          <p:cNvSpPr txBox="1">
            <a:spLocks/>
          </p:cNvSpPr>
          <p:nvPr/>
        </p:nvSpPr>
        <p:spPr bwMode="auto">
          <a:xfrm>
            <a:off x="638767" y="4376309"/>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BR=0.48</a:t>
            </a:r>
          </a:p>
          <a:p>
            <a:pPr marL="0" indent="0">
              <a:buNone/>
            </a:pPr>
            <a:r>
              <a:rPr lang="en-US" sz="1800" dirty="0" err="1" smtClean="0">
                <a:latin typeface="Cambria"/>
                <a:cs typeface="Cambria"/>
              </a:rPr>
              <a:t>Fr</a:t>
            </a:r>
            <a:r>
              <a:rPr lang="en-US" sz="1800" dirty="0" smtClean="0">
                <a:latin typeface="Cambria"/>
                <a:cs typeface="Cambria"/>
              </a:rPr>
              <a:t>=0.24</a:t>
            </a:r>
          </a:p>
          <a:p>
            <a:pPr marL="0" indent="0">
              <a:buNone/>
            </a:pPr>
            <a:endParaRPr lang="en-US" dirty="0">
              <a:latin typeface="Cambria"/>
              <a:cs typeface="Cambria"/>
            </a:endParaRPr>
          </a:p>
        </p:txBody>
      </p:sp>
      <p:sp>
        <p:nvSpPr>
          <p:cNvPr id="2" name="TextBox 1"/>
          <p:cNvSpPr txBox="1"/>
          <p:nvPr/>
        </p:nvSpPr>
        <p:spPr>
          <a:xfrm>
            <a:off x="3984934" y="3164178"/>
            <a:ext cx="184666" cy="369332"/>
          </a:xfrm>
          <a:prstGeom prst="rect">
            <a:avLst/>
          </a:prstGeom>
          <a:noFill/>
        </p:spPr>
        <p:txBody>
          <a:bodyPr wrap="none" rtlCol="0">
            <a:spAutoFit/>
          </a:bodyPr>
          <a:lstStyle/>
          <a:p>
            <a:endParaRPr lang="en-US" dirty="0">
              <a:latin typeface="Cambria"/>
              <a:cs typeface="Cambria"/>
            </a:endParaRPr>
          </a:p>
        </p:txBody>
      </p:sp>
      <p:pic>
        <p:nvPicPr>
          <p:cNvPr id="5" name="Picture 4"/>
          <p:cNvPicPr>
            <a:picLocks noChangeAspect="1"/>
          </p:cNvPicPr>
          <p:nvPr/>
        </p:nvPicPr>
        <p:blipFill>
          <a:blip r:embed="rId3"/>
          <a:stretch>
            <a:fillRect/>
          </a:stretch>
        </p:blipFill>
        <p:spPr>
          <a:xfrm>
            <a:off x="6887268" y="3044526"/>
            <a:ext cx="1905132" cy="977968"/>
          </a:xfrm>
          <a:prstGeom prst="rect">
            <a:avLst/>
          </a:prstGeom>
        </p:spPr>
      </p:pic>
      <p:sp>
        <p:nvSpPr>
          <p:cNvPr id="6" name="Slide Number Placeholder 5"/>
          <p:cNvSpPr>
            <a:spLocks noGrp="1"/>
          </p:cNvSpPr>
          <p:nvPr>
            <p:ph type="sldNum" sz="quarter" idx="12"/>
          </p:nvPr>
        </p:nvSpPr>
        <p:spPr/>
        <p:txBody>
          <a:bodyPr/>
          <a:lstStyle/>
          <a:p>
            <a:pPr>
              <a:defRPr/>
            </a:pPr>
            <a:fld id="{F4C44950-ABD3-4C74-938F-EC87B27D6A75}" type="slidenum">
              <a:rPr lang="en-US" smtClean="0"/>
              <a:pPr>
                <a:defRPr/>
              </a:pPr>
              <a:t>26</a:t>
            </a:fld>
            <a:endParaRPr lang="en-US"/>
          </a:p>
        </p:txBody>
      </p:sp>
      <p:pic>
        <p:nvPicPr>
          <p:cNvPr id="12" name="Picture 11"/>
          <p:cNvPicPr>
            <a:picLocks noChangeAspect="1"/>
          </p:cNvPicPr>
          <p:nvPr/>
        </p:nvPicPr>
        <p:blipFill>
          <a:blip r:embed="rId4"/>
          <a:stretch>
            <a:fillRect/>
          </a:stretch>
        </p:blipFill>
        <p:spPr>
          <a:xfrm>
            <a:off x="2674251" y="3343010"/>
            <a:ext cx="3492853" cy="2502212"/>
          </a:xfrm>
          <a:prstGeom prst="rect">
            <a:avLst/>
          </a:prstGeom>
        </p:spPr>
      </p:pic>
      <p:pic>
        <p:nvPicPr>
          <p:cNvPr id="13" name="Picture 12"/>
          <p:cNvPicPr>
            <a:picLocks noChangeAspect="1"/>
          </p:cNvPicPr>
          <p:nvPr/>
        </p:nvPicPr>
        <p:blipFill>
          <a:blip r:embed="rId5"/>
          <a:stretch>
            <a:fillRect/>
          </a:stretch>
        </p:blipFill>
        <p:spPr>
          <a:xfrm>
            <a:off x="2674250" y="908074"/>
            <a:ext cx="3492853" cy="2447636"/>
          </a:xfrm>
          <a:prstGeom prst="rect">
            <a:avLst/>
          </a:prstGeom>
        </p:spPr>
      </p:pic>
      <p:sp>
        <p:nvSpPr>
          <p:cNvPr id="14" name="TextBox 13"/>
          <p:cNvSpPr txBox="1"/>
          <p:nvPr/>
        </p:nvSpPr>
        <p:spPr>
          <a:xfrm>
            <a:off x="3530600" y="5856299"/>
            <a:ext cx="2552700" cy="338554"/>
          </a:xfrm>
          <a:prstGeom prst="rect">
            <a:avLst/>
          </a:prstGeom>
          <a:noFill/>
        </p:spPr>
        <p:txBody>
          <a:bodyPr wrap="square" rtlCol="0">
            <a:spAutoFit/>
          </a:bodyPr>
          <a:lstStyle/>
          <a:p>
            <a:r>
              <a:rPr lang="en-US" sz="1600" dirty="0" smtClean="0">
                <a:latin typeface="Cambria"/>
                <a:cs typeface="Cambria"/>
              </a:rPr>
              <a:t>Normalized Velocity</a:t>
            </a:r>
            <a:endParaRPr lang="en-US" sz="1600" dirty="0">
              <a:latin typeface="Cambria"/>
              <a:cs typeface="Cambria"/>
            </a:endParaRPr>
          </a:p>
        </p:txBody>
      </p:sp>
      <p:sp>
        <p:nvSpPr>
          <p:cNvPr id="16" name="TextBox 15"/>
          <p:cNvSpPr txBox="1"/>
          <p:nvPr/>
        </p:nvSpPr>
        <p:spPr>
          <a:xfrm rot="16200000">
            <a:off x="1094159" y="2994900"/>
            <a:ext cx="2548781" cy="338554"/>
          </a:xfrm>
          <a:prstGeom prst="rect">
            <a:avLst/>
          </a:prstGeom>
          <a:noFill/>
        </p:spPr>
        <p:txBody>
          <a:bodyPr wrap="square" rtlCol="0">
            <a:spAutoFit/>
          </a:bodyPr>
          <a:lstStyle/>
          <a:p>
            <a:r>
              <a:rPr lang="en-US" sz="1600" dirty="0" smtClean="0">
                <a:latin typeface="Cambria"/>
                <a:cs typeface="Cambria"/>
              </a:rPr>
              <a:t>Normalized water depth</a:t>
            </a:r>
            <a:endParaRPr lang="en-US" sz="1600" dirty="0">
              <a:latin typeface="Cambria"/>
              <a:cs typeface="Cambria"/>
            </a:endParaRPr>
          </a:p>
        </p:txBody>
      </p:sp>
    </p:spTree>
    <p:extLst>
      <p:ext uri="{BB962C8B-B14F-4D97-AF65-F5344CB8AC3E}">
        <p14:creationId xmlns:p14="http://schemas.microsoft.com/office/powerpoint/2010/main" val="1440015258"/>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le 1"/>
          <p:cNvSpPr>
            <a:spLocks noGrp="1"/>
          </p:cNvSpPr>
          <p:nvPr>
            <p:ph type="title"/>
          </p:nvPr>
        </p:nvSpPr>
        <p:spPr>
          <a:xfrm>
            <a:off x="382588" y="228600"/>
            <a:ext cx="8439150" cy="723900"/>
          </a:xfrm>
        </p:spPr>
        <p:txBody>
          <a:bodyPr/>
          <a:lstStyle/>
          <a:p>
            <a:pPr eaLnBrk="1" hangingPunct="1"/>
            <a:r>
              <a:rPr lang="en-US" dirty="0">
                <a:ea typeface="ＭＳ Ｐゴシック" pitchFamily="34" charset="-128"/>
              </a:rPr>
              <a:t>ADM- </a:t>
            </a:r>
            <a:r>
              <a:rPr lang="en-US" dirty="0" smtClean="0">
                <a:ea typeface="ＭＳ Ｐゴシック" pitchFamily="34" charset="-128"/>
              </a:rPr>
              <a:t>Dynamic Pressure</a:t>
            </a:r>
          </a:p>
        </p:txBody>
      </p:sp>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1445086" y="952500"/>
            <a:ext cx="6294882" cy="5036446"/>
          </a:xfrm>
          <a:prstGeom prst="rect">
            <a:avLst/>
          </a:prstGeom>
          <a:noFill/>
          <a:ln>
            <a:noFill/>
          </a:ln>
        </p:spPr>
      </p:pic>
      <p:sp>
        <p:nvSpPr>
          <p:cNvPr id="8" name="Content Placeholder 2"/>
          <p:cNvSpPr txBox="1">
            <a:spLocks/>
          </p:cNvSpPr>
          <p:nvPr/>
        </p:nvSpPr>
        <p:spPr bwMode="auto">
          <a:xfrm>
            <a:off x="245522" y="2406424"/>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BR=0.36</a:t>
            </a:r>
          </a:p>
          <a:p>
            <a:pPr marL="0" indent="0">
              <a:buNone/>
            </a:pPr>
            <a:r>
              <a:rPr lang="en-US" sz="1800" dirty="0" err="1" smtClean="0">
                <a:latin typeface="Cambria"/>
                <a:cs typeface="Cambria"/>
              </a:rPr>
              <a:t>Fr</a:t>
            </a:r>
            <a:r>
              <a:rPr lang="en-US" sz="1800" dirty="0" smtClean="0">
                <a:latin typeface="Cambria"/>
                <a:cs typeface="Cambria"/>
              </a:rPr>
              <a:t>=0.18</a:t>
            </a:r>
          </a:p>
          <a:p>
            <a:pPr marL="0" indent="0">
              <a:buNone/>
            </a:pPr>
            <a:endParaRPr lang="en-US" dirty="0">
              <a:latin typeface="Cambria"/>
              <a:cs typeface="Cambria"/>
            </a:endParaRPr>
          </a:p>
        </p:txBody>
      </p:sp>
      <p:sp>
        <p:nvSpPr>
          <p:cNvPr id="9" name="Content Placeholder 2"/>
          <p:cNvSpPr txBox="1">
            <a:spLocks/>
          </p:cNvSpPr>
          <p:nvPr/>
        </p:nvSpPr>
        <p:spPr bwMode="auto">
          <a:xfrm>
            <a:off x="310338" y="4998359"/>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BR=0.48</a:t>
            </a:r>
          </a:p>
          <a:p>
            <a:pPr marL="0" indent="0">
              <a:buNone/>
            </a:pPr>
            <a:r>
              <a:rPr lang="en-US" sz="1800" dirty="0" err="1" smtClean="0">
                <a:latin typeface="Cambria"/>
                <a:cs typeface="Cambria"/>
              </a:rPr>
              <a:t>Fr</a:t>
            </a:r>
            <a:r>
              <a:rPr lang="en-US" sz="1800" dirty="0" smtClean="0">
                <a:latin typeface="Cambria"/>
                <a:cs typeface="Cambria"/>
              </a:rPr>
              <a:t>=0.24</a:t>
            </a:r>
          </a:p>
          <a:p>
            <a:pPr marL="0" indent="0">
              <a:buNone/>
            </a:pPr>
            <a:endParaRPr lang="en-US" dirty="0">
              <a:latin typeface="Cambria"/>
              <a:cs typeface="Cambria"/>
            </a:endParaRPr>
          </a:p>
        </p:txBody>
      </p:sp>
      <p:pic>
        <p:nvPicPr>
          <p:cNvPr id="2" name="Picture 1"/>
          <p:cNvPicPr>
            <a:picLocks noChangeAspect="1"/>
          </p:cNvPicPr>
          <p:nvPr/>
        </p:nvPicPr>
        <p:blipFill rotWithShape="1">
          <a:blip r:embed="rId4"/>
          <a:srcRect l="43991" t="13245" r="44037" b="36216"/>
          <a:stretch/>
        </p:blipFill>
        <p:spPr>
          <a:xfrm>
            <a:off x="7863821" y="3780493"/>
            <a:ext cx="957917" cy="561610"/>
          </a:xfrm>
          <a:prstGeom prst="rect">
            <a:avLst/>
          </a:prstGeom>
        </p:spPr>
      </p:pic>
      <p:sp>
        <p:nvSpPr>
          <p:cNvPr id="4" name="Slide Number Placeholder 3"/>
          <p:cNvSpPr>
            <a:spLocks noGrp="1"/>
          </p:cNvSpPr>
          <p:nvPr>
            <p:ph type="sldNum" sz="quarter" idx="12"/>
          </p:nvPr>
        </p:nvSpPr>
        <p:spPr/>
        <p:txBody>
          <a:bodyPr/>
          <a:lstStyle/>
          <a:p>
            <a:pPr>
              <a:defRPr/>
            </a:pPr>
            <a:fld id="{F4C44950-ABD3-4C74-938F-EC87B27D6A75}" type="slidenum">
              <a:rPr lang="en-US" smtClean="0">
                <a:latin typeface="Cambria"/>
                <a:cs typeface="Cambria"/>
              </a:rPr>
              <a:pPr>
                <a:defRPr/>
              </a:pPr>
              <a:t>27</a:t>
            </a:fld>
            <a:endParaRPr lang="en-US">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Title 1"/>
          <p:cNvSpPr>
            <a:spLocks noGrp="1"/>
          </p:cNvSpPr>
          <p:nvPr>
            <p:ph type="title"/>
          </p:nvPr>
        </p:nvSpPr>
        <p:spPr>
          <a:xfrm>
            <a:off x="317500" y="0"/>
            <a:ext cx="8579341" cy="966788"/>
          </a:xfrm>
        </p:spPr>
        <p:txBody>
          <a:bodyPr/>
          <a:lstStyle/>
          <a:p>
            <a:pPr eaLnBrk="1" hangingPunct="1"/>
            <a:r>
              <a:rPr lang="en-US" sz="4400" dirty="0" smtClean="0">
                <a:ea typeface="ＭＳ Ｐゴシック" pitchFamily="34" charset="-128"/>
              </a:rPr>
              <a:t>Free Surface Elevation-Subcritical </a:t>
            </a:r>
          </a:p>
        </p:txBody>
      </p:sp>
      <p:sp>
        <p:nvSpPr>
          <p:cNvPr id="5" name="Slide Number Placeholder 4"/>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28</a:t>
            </a:fld>
            <a:endParaRPr lang="en-US">
              <a:latin typeface="Cambria"/>
              <a:cs typeface="Cambria"/>
            </a:endParaRPr>
          </a:p>
        </p:txBody>
      </p:sp>
      <p:pic>
        <p:nvPicPr>
          <p:cNvPr id="14" name="Picture 13"/>
          <p:cNvPicPr>
            <a:picLocks noChangeAspect="1"/>
          </p:cNvPicPr>
          <p:nvPr/>
        </p:nvPicPr>
        <p:blipFill rotWithShape="1">
          <a:blip r:embed="rId3"/>
          <a:srcRect t="2179" r="3015"/>
          <a:stretch/>
        </p:blipFill>
        <p:spPr>
          <a:xfrm>
            <a:off x="635000" y="1409700"/>
            <a:ext cx="5568814" cy="4344138"/>
          </a:xfrm>
          <a:prstGeom prst="rect">
            <a:avLst/>
          </a:prstGeom>
        </p:spPr>
      </p:pic>
      <p:sp>
        <p:nvSpPr>
          <p:cNvPr id="15" name="TextBox 14"/>
          <p:cNvSpPr txBox="1"/>
          <p:nvPr/>
        </p:nvSpPr>
        <p:spPr>
          <a:xfrm>
            <a:off x="2501900" y="5701268"/>
            <a:ext cx="2199378" cy="369332"/>
          </a:xfrm>
          <a:prstGeom prst="rect">
            <a:avLst/>
          </a:prstGeom>
          <a:noFill/>
        </p:spPr>
        <p:txBody>
          <a:bodyPr wrap="none" rtlCol="0">
            <a:spAutoFit/>
          </a:bodyPr>
          <a:lstStyle/>
          <a:p>
            <a:r>
              <a:rPr lang="en-US" dirty="0" smtClean="0">
                <a:latin typeface="Cambria"/>
                <a:cs typeface="Cambria"/>
              </a:rPr>
              <a:t>Channel Length [m]</a:t>
            </a:r>
            <a:endParaRPr lang="en-US" dirty="0">
              <a:latin typeface="Cambria"/>
              <a:cs typeface="Cambria"/>
            </a:endParaRPr>
          </a:p>
        </p:txBody>
      </p:sp>
      <p:sp>
        <p:nvSpPr>
          <p:cNvPr id="17" name="TextBox 16"/>
          <p:cNvSpPr txBox="1"/>
          <p:nvPr/>
        </p:nvSpPr>
        <p:spPr>
          <a:xfrm rot="16200000">
            <a:off x="-1129330" y="3288270"/>
            <a:ext cx="3108543" cy="369332"/>
          </a:xfrm>
          <a:prstGeom prst="rect">
            <a:avLst/>
          </a:prstGeom>
          <a:noFill/>
        </p:spPr>
        <p:txBody>
          <a:bodyPr wrap="none" rtlCol="0">
            <a:spAutoFit/>
          </a:bodyPr>
          <a:lstStyle/>
          <a:p>
            <a:r>
              <a:rPr lang="en-US" dirty="0" smtClean="0">
                <a:latin typeface="Cambria"/>
                <a:cs typeface="Cambria"/>
              </a:rPr>
              <a:t>Normalized Surface Elevation</a:t>
            </a:r>
            <a:endParaRPr lang="en-US" dirty="0">
              <a:latin typeface="Cambria"/>
              <a:cs typeface="Cambria"/>
            </a:endParaRPr>
          </a:p>
        </p:txBody>
      </p:sp>
      <p:pic>
        <p:nvPicPr>
          <p:cNvPr id="18" name="Content Placeholder 11" descr="depth_h3-h0.jpg"/>
          <p:cNvPicPr>
            <a:picLocks noGrp="1" noChangeAspect="1"/>
          </p:cNvPicPr>
          <p:nvPr>
            <p:ph sz="quarter" idx="4294967295"/>
          </p:nvPr>
        </p:nvPicPr>
        <p:blipFill rotWithShape="1">
          <a:blip r:embed="rId4"/>
          <a:srcRect t="-1527" b="498"/>
          <a:stretch/>
        </p:blipFill>
        <p:spPr>
          <a:xfrm>
            <a:off x="6140314" y="1308100"/>
            <a:ext cx="2969643" cy="1943101"/>
          </a:xfrm>
          <a:prstGeom prst="rect">
            <a:avLst/>
          </a:prstGeom>
        </p:spPr>
      </p:pic>
      <p:sp>
        <p:nvSpPr>
          <p:cNvPr id="16" name="Multiply 15"/>
          <p:cNvSpPr/>
          <p:nvPr/>
        </p:nvSpPr>
        <p:spPr>
          <a:xfrm>
            <a:off x="7937500" y="2578100"/>
            <a:ext cx="190500" cy="1651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Multiply 20"/>
          <p:cNvSpPr/>
          <p:nvPr/>
        </p:nvSpPr>
        <p:spPr>
          <a:xfrm>
            <a:off x="7696200" y="1626564"/>
            <a:ext cx="190500" cy="1651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Multiply 21"/>
          <p:cNvSpPr/>
          <p:nvPr/>
        </p:nvSpPr>
        <p:spPr>
          <a:xfrm>
            <a:off x="7442200" y="1715464"/>
            <a:ext cx="190500" cy="1651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77933007"/>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Supercritical(16m)</a:t>
            </a:r>
            <a:endParaRPr lang="en-US" dirty="0"/>
          </a:p>
        </p:txBody>
      </p:sp>
      <p:pic>
        <p:nvPicPr>
          <p:cNvPr id="7" name="Content Placeholder 6" descr="ssurface_elevation_1.jpg"/>
          <p:cNvPicPr>
            <a:picLocks noGrp="1" noChangeAspect="1"/>
          </p:cNvPicPr>
          <p:nvPr>
            <p:ph idx="1"/>
          </p:nvPr>
        </p:nvPicPr>
        <p:blipFill rotWithShape="1">
          <a:blip r:embed="rId2">
            <a:extLst>
              <a:ext uri="{28A0092B-C50C-407E-A947-70E740481C1C}">
                <a14:useLocalDpi xmlns:a14="http://schemas.microsoft.com/office/drawing/2010/main" val="0"/>
              </a:ext>
            </a:extLst>
          </a:blip>
          <a:srcRect l="-20234" r="-20234" b="14437"/>
          <a:stretch/>
        </p:blipFill>
        <p:spPr>
          <a:xfrm>
            <a:off x="193601" y="2243334"/>
            <a:ext cx="7477197" cy="3412396"/>
          </a:xfrm>
          <a:prstGeom prst="rect">
            <a:avLst/>
          </a:prstGeom>
          <a:ln>
            <a:noFill/>
          </a:ln>
          <a:effectLst>
            <a:outerShdw blurRad="190500" algn="tl" rotWithShape="0">
              <a:srgbClr val="000000">
                <a:alpha val="70000"/>
              </a:srgbClr>
            </a:outerShdw>
          </a:effectLst>
        </p:spPr>
      </p:pic>
      <p:sp>
        <p:nvSpPr>
          <p:cNvPr id="9" name="TextBox 8"/>
          <p:cNvSpPr txBox="1"/>
          <p:nvPr/>
        </p:nvSpPr>
        <p:spPr>
          <a:xfrm>
            <a:off x="464287" y="1143000"/>
            <a:ext cx="5168444" cy="1200329"/>
          </a:xfrm>
          <a:prstGeom prst="rect">
            <a:avLst/>
          </a:prstGeom>
          <a:noFill/>
        </p:spPr>
        <p:txBody>
          <a:bodyPr wrap="square" rtlCol="0">
            <a:spAutoFit/>
          </a:bodyPr>
          <a:lstStyle/>
          <a:p>
            <a:r>
              <a:rPr lang="en-US" dirty="0" smtClean="0">
                <a:latin typeface="Cambria"/>
                <a:cs typeface="Cambria"/>
              </a:rPr>
              <a:t>Induction factor=0.6</a:t>
            </a:r>
          </a:p>
          <a:p>
            <a:r>
              <a:rPr lang="en-US" dirty="0" smtClean="0">
                <a:latin typeface="Cambria"/>
                <a:cs typeface="Cambria"/>
              </a:rPr>
              <a:t>Outlet depth and Inertial Resistance  from 1-D theory</a:t>
            </a:r>
          </a:p>
          <a:p>
            <a:endParaRPr lang="en-US" dirty="0">
              <a:latin typeface="Cambria"/>
              <a:cs typeface="Cambria"/>
            </a:endParaRPr>
          </a:p>
        </p:txBody>
      </p:sp>
      <p:pic>
        <p:nvPicPr>
          <p:cNvPr id="10" name="Content Placeholder 11" descr="depth_h3-h0.jpg"/>
          <p:cNvPicPr>
            <a:picLocks noChangeAspect="1"/>
          </p:cNvPicPr>
          <p:nvPr/>
        </p:nvPicPr>
        <p:blipFill>
          <a:blip r:embed="rId3"/>
          <a:srcRect t="-23485" b="-23485"/>
          <a:stretch>
            <a:fillRect/>
          </a:stretch>
        </p:blipFill>
        <p:spPr>
          <a:xfrm>
            <a:off x="5768195" y="266699"/>
            <a:ext cx="2973377" cy="3005497"/>
          </a:xfrm>
          <a:prstGeom prst="rect">
            <a:avLst/>
          </a:prstGeom>
        </p:spPr>
      </p:pic>
      <p:sp>
        <p:nvSpPr>
          <p:cNvPr id="4" name="Slide Number Placeholder 3"/>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29</a:t>
            </a:fld>
            <a:endParaRPr lang="en-US">
              <a:latin typeface="Cambria"/>
              <a:cs typeface="Cambria"/>
            </a:endParaRPr>
          </a:p>
        </p:txBody>
      </p:sp>
      <p:sp>
        <p:nvSpPr>
          <p:cNvPr id="5" name="TextBox 4"/>
          <p:cNvSpPr txBox="1"/>
          <p:nvPr/>
        </p:nvSpPr>
        <p:spPr>
          <a:xfrm rot="16200000">
            <a:off x="131537" y="3866148"/>
            <a:ext cx="1598965" cy="369332"/>
          </a:xfrm>
          <a:prstGeom prst="rect">
            <a:avLst/>
          </a:prstGeom>
          <a:noFill/>
        </p:spPr>
        <p:txBody>
          <a:bodyPr wrap="none" rtlCol="0">
            <a:spAutoFit/>
          </a:bodyPr>
          <a:lstStyle/>
          <a:p>
            <a:r>
              <a:rPr lang="en-US" dirty="0" smtClean="0">
                <a:latin typeface="Cambria"/>
                <a:cs typeface="Cambria"/>
              </a:rPr>
              <a:t>Velocity [m/s]</a:t>
            </a:r>
            <a:endParaRPr lang="en-US" dirty="0">
              <a:latin typeface="Cambria"/>
              <a:cs typeface="Cambria"/>
            </a:endParaRPr>
          </a:p>
        </p:txBody>
      </p:sp>
      <p:sp>
        <p:nvSpPr>
          <p:cNvPr id="12" name="Multiply 11"/>
          <p:cNvSpPr/>
          <p:nvPr/>
        </p:nvSpPr>
        <p:spPr>
          <a:xfrm>
            <a:off x="7575548" y="2078234"/>
            <a:ext cx="190500" cy="165100"/>
          </a:xfrm>
          <a:prstGeom prst="mathMultiply">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36770141"/>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90" y="190500"/>
            <a:ext cx="8877300" cy="806450"/>
          </a:xfrm>
        </p:spPr>
        <p:txBody>
          <a:bodyPr/>
          <a:lstStyle/>
          <a:p>
            <a:pPr algn="ctr"/>
            <a:r>
              <a:rPr lang="en-US" dirty="0" smtClean="0">
                <a:latin typeface="Cambria"/>
                <a:cs typeface="Cambria"/>
              </a:rPr>
              <a:t>US Water </a:t>
            </a:r>
            <a:r>
              <a:rPr lang="en-US" dirty="0">
                <a:latin typeface="Cambria"/>
                <a:cs typeface="Cambria"/>
              </a:rPr>
              <a:t>U</a:t>
            </a:r>
            <a:r>
              <a:rPr lang="en-US" dirty="0" smtClean="0">
                <a:latin typeface="Cambria"/>
                <a:cs typeface="Cambria"/>
              </a:rPr>
              <a:t>sage &amp; Distribution</a:t>
            </a:r>
            <a:endParaRPr lang="en-US" dirty="0">
              <a:latin typeface="Cambria"/>
              <a:cs typeface="Cambria"/>
            </a:endParaRPr>
          </a:p>
        </p:txBody>
      </p:sp>
      <p:pic>
        <p:nvPicPr>
          <p:cNvPr id="4" name="Content Placeholder 3" descr="Macintosh HD:Users:arshiya:Dropbox:Research:Thesis:figures:water withdrawals per state.png"/>
          <p:cNvPicPr>
            <a:picLocks noGrp="1"/>
          </p:cNvPicPr>
          <p:nvPr>
            <p:ph idx="1"/>
          </p:nvPr>
        </p:nvPicPr>
        <p:blipFill rotWithShape="1">
          <a:blip r:embed="rId3">
            <a:extLst>
              <a:ext uri="{28A0092B-C50C-407E-A947-70E740481C1C}">
                <a14:useLocalDpi xmlns:a14="http://schemas.microsoft.com/office/drawing/2010/main" val="0"/>
              </a:ext>
            </a:extLst>
          </a:blip>
          <a:srcRect t="4248" b="2498"/>
          <a:stretch/>
        </p:blipFill>
        <p:spPr bwMode="auto">
          <a:xfrm>
            <a:off x="457200" y="1485900"/>
            <a:ext cx="8051800" cy="4470400"/>
          </a:xfrm>
          <a:prstGeom prst="rect">
            <a:avLst/>
          </a:prstGeom>
          <a:noFill/>
          <a:ln>
            <a:noFill/>
          </a:ln>
        </p:spPr>
      </p:pic>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3</a:t>
            </a:fld>
            <a:endParaRPr lang="en-US"/>
          </a:p>
        </p:txBody>
      </p:sp>
    </p:spTree>
    <p:extLst>
      <p:ext uri="{BB962C8B-B14F-4D97-AF65-F5344CB8AC3E}">
        <p14:creationId xmlns:p14="http://schemas.microsoft.com/office/powerpoint/2010/main" val="3772550574"/>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57200" y="1643063"/>
            <a:ext cx="8229600" cy="4681537"/>
          </a:xfrm>
        </p:spPr>
        <p:txBody>
          <a:bodyPr/>
          <a:lstStyle/>
          <a:p>
            <a:pPr eaLnBrk="1" hangingPunct="1"/>
            <a:r>
              <a:rPr lang="en-US" dirty="0" smtClean="0">
                <a:solidFill>
                  <a:srgbClr val="BFBFBF"/>
                </a:solidFill>
                <a:latin typeface="Cambria"/>
                <a:ea typeface="ＭＳ Ｐゴシック" pitchFamily="34" charset="-128"/>
                <a:cs typeface="Cambria"/>
              </a:rPr>
              <a:t>1-D theoretical modeling </a:t>
            </a:r>
          </a:p>
          <a:p>
            <a:pPr eaLnBrk="1" hangingPunct="1"/>
            <a:r>
              <a:rPr lang="en-US" dirty="0" smtClean="0">
                <a:latin typeface="Cambria"/>
                <a:ea typeface="ＭＳ Ｐゴシック" pitchFamily="34" charset="-128"/>
                <a:cs typeface="Cambria"/>
              </a:rPr>
              <a:t>3-D CFD modeling	</a:t>
            </a:r>
          </a:p>
          <a:p>
            <a:pPr lvl="1" eaLnBrk="1" hangingPunct="1">
              <a:buFont typeface="Wingdings" pitchFamily="2" charset="2"/>
              <a:buChar char="§"/>
            </a:pPr>
            <a:r>
              <a:rPr lang="en-US" dirty="0" smtClean="0">
                <a:latin typeface="Cambria"/>
                <a:ea typeface="ＭＳ Ｐゴシック" pitchFamily="34" charset="-128"/>
                <a:cs typeface="Cambria"/>
              </a:rPr>
              <a:t>Turbines</a:t>
            </a:r>
          </a:p>
          <a:p>
            <a:pPr lvl="2" eaLnBrk="1" hangingPunct="1">
              <a:buFont typeface="Arial" charset="0"/>
              <a:buChar char="•"/>
            </a:pPr>
            <a:r>
              <a:rPr lang="en-US" sz="1900" dirty="0" smtClean="0">
                <a:solidFill>
                  <a:srgbClr val="BFBFBF"/>
                </a:solidFill>
                <a:latin typeface="Cambria"/>
                <a:ea typeface="ＭＳ Ｐゴシック" pitchFamily="34" charset="-128"/>
                <a:cs typeface="Cambria"/>
              </a:rPr>
              <a:t>Actuator Disc Model</a:t>
            </a:r>
          </a:p>
          <a:p>
            <a:pPr lvl="2" eaLnBrk="1" hangingPunct="1">
              <a:buFont typeface="Arial" charset="0"/>
              <a:buChar char="•"/>
            </a:pPr>
            <a:r>
              <a:rPr lang="en-US" sz="2000" dirty="0" smtClean="0">
                <a:latin typeface="Cambria"/>
                <a:ea typeface="ＭＳ Ｐゴシック" pitchFamily="34" charset="-128"/>
                <a:cs typeface="Cambria"/>
              </a:rPr>
              <a:t>Virtual Blade Model</a:t>
            </a:r>
          </a:p>
          <a:p>
            <a:pPr eaLnBrk="1" hangingPunct="1"/>
            <a:r>
              <a:rPr lang="en-US" dirty="0">
                <a:solidFill>
                  <a:schemeClr val="bg1">
                    <a:lumMod val="75000"/>
                  </a:schemeClr>
                </a:solidFill>
                <a:latin typeface="Cambria"/>
                <a:ea typeface="ＭＳ Ｐゴシック" pitchFamily="34" charset="-128"/>
                <a:cs typeface="Cambria"/>
              </a:rPr>
              <a:t>Comparison between models</a:t>
            </a:r>
          </a:p>
        </p:txBody>
      </p:sp>
      <p:sp>
        <p:nvSpPr>
          <p:cNvPr id="5" name="Title 1"/>
          <p:cNvSpPr>
            <a:spLocks noGrp="1"/>
          </p:cNvSpPr>
          <p:nvPr>
            <p:ph type="title"/>
          </p:nvPr>
        </p:nvSpPr>
        <p:spPr>
          <a:xfrm>
            <a:off x="457200" y="133350"/>
            <a:ext cx="8229600" cy="1143000"/>
          </a:xfrm>
        </p:spPr>
        <p:txBody>
          <a:bodyPr/>
          <a:lstStyle/>
          <a:p>
            <a:pPr eaLnBrk="1" hangingPunct="1"/>
            <a:r>
              <a:rPr lang="en-US" dirty="0" smtClean="0">
                <a:ea typeface="ＭＳ Ｐゴシック" pitchFamily="34" charset="-128"/>
              </a:rPr>
              <a:t>Approach</a:t>
            </a:r>
          </a:p>
        </p:txBody>
      </p:sp>
      <p:sp>
        <p:nvSpPr>
          <p:cNvPr id="4" name="Slide Number Placeholder 3"/>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30</a:t>
            </a:fld>
            <a:endParaRPr lang="en-US">
              <a:latin typeface="Cambria"/>
              <a:cs typeface="Cambria"/>
            </a:endParaRPr>
          </a:p>
        </p:txBody>
      </p:sp>
    </p:spTree>
    <p:extLst>
      <p:ext uri="{BB962C8B-B14F-4D97-AF65-F5344CB8AC3E}">
        <p14:creationId xmlns:p14="http://schemas.microsoft.com/office/powerpoint/2010/main" val="101143467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2" name="Title 1"/>
          <p:cNvSpPr>
            <a:spLocks noGrp="1"/>
          </p:cNvSpPr>
          <p:nvPr>
            <p:ph type="title"/>
          </p:nvPr>
        </p:nvSpPr>
        <p:spPr>
          <a:xfrm>
            <a:off x="457200" y="31750"/>
            <a:ext cx="8229600" cy="1143000"/>
          </a:xfrm>
        </p:spPr>
        <p:txBody>
          <a:bodyPr/>
          <a:lstStyle/>
          <a:p>
            <a:pPr eaLnBrk="1" hangingPunct="1"/>
            <a:r>
              <a:rPr lang="en-US" dirty="0" smtClean="0">
                <a:ea typeface="ＭＳ Ｐゴシック" pitchFamily="34" charset="-128"/>
              </a:rPr>
              <a:t>CFD-Virtual Blade Model</a:t>
            </a:r>
          </a:p>
        </p:txBody>
      </p:sp>
      <p:pic>
        <p:nvPicPr>
          <p:cNvPr id="7" name="Picture 6"/>
          <p:cNvPicPr>
            <a:picLocks noChangeAspect="1"/>
          </p:cNvPicPr>
          <p:nvPr/>
        </p:nvPicPr>
        <p:blipFill rotWithShape="1">
          <a:blip r:embed="rId3"/>
          <a:srcRect l="10773" t="9201" r="10846" b="3041"/>
          <a:stretch/>
        </p:blipFill>
        <p:spPr>
          <a:xfrm>
            <a:off x="7081472" y="2586687"/>
            <a:ext cx="1605328" cy="2150599"/>
          </a:xfrm>
          <a:prstGeom prst="rect">
            <a:avLst/>
          </a:prstGeom>
        </p:spPr>
      </p:pic>
      <p:pic>
        <p:nvPicPr>
          <p:cNvPr id="12" name="Picture 11" descr="Macintosh HD:Users:arshiya:Dropbox:Research:Thesis:figures:BET.png"/>
          <p:cNvPicPr/>
          <p:nvPr/>
        </p:nvPicPr>
        <p:blipFill rotWithShape="1">
          <a:blip r:embed="rId4">
            <a:extLst>
              <a:ext uri="{28A0092B-C50C-407E-A947-70E740481C1C}">
                <a14:useLocalDpi xmlns:a14="http://schemas.microsoft.com/office/drawing/2010/main" val="0"/>
              </a:ext>
            </a:extLst>
          </a:blip>
          <a:srcRect r="5536"/>
          <a:stretch/>
        </p:blipFill>
        <p:spPr bwMode="auto">
          <a:xfrm>
            <a:off x="524934" y="2078078"/>
            <a:ext cx="2485364" cy="1124683"/>
          </a:xfrm>
          <a:prstGeom prst="rect">
            <a:avLst/>
          </a:prstGeom>
          <a:noFill/>
          <a:ln>
            <a:noFill/>
          </a:ln>
        </p:spPr>
      </p:pic>
      <p:sp>
        <p:nvSpPr>
          <p:cNvPr id="8" name="Content Placeholder 2"/>
          <p:cNvSpPr>
            <a:spLocks noGrp="1"/>
          </p:cNvSpPr>
          <p:nvPr>
            <p:ph idx="1"/>
          </p:nvPr>
        </p:nvSpPr>
        <p:spPr>
          <a:xfrm>
            <a:off x="457200" y="1309585"/>
            <a:ext cx="4195539" cy="654193"/>
          </a:xfrm>
        </p:spPr>
        <p:txBody>
          <a:bodyPr/>
          <a:lstStyle/>
          <a:p>
            <a:r>
              <a:rPr lang="en-US" sz="2800" dirty="0">
                <a:latin typeface="Cambria"/>
                <a:cs typeface="Cambria"/>
              </a:rPr>
              <a:t>Blade Element Theory</a:t>
            </a:r>
          </a:p>
          <a:p>
            <a:pPr marL="0" indent="0" eaLnBrk="1" hangingPunct="1">
              <a:buNone/>
            </a:pPr>
            <a:endParaRPr lang="en-US" dirty="0" smtClean="0">
              <a:latin typeface="Cambria"/>
              <a:ea typeface="ＭＳ Ｐゴシック" pitchFamily="34" charset="-128"/>
              <a:cs typeface="Cambria"/>
            </a:endParaRPr>
          </a:p>
        </p:txBody>
      </p:sp>
      <p:pic>
        <p:nvPicPr>
          <p:cNvPr id="3" name="Picture 2"/>
          <p:cNvPicPr>
            <a:picLocks noChangeAspect="1"/>
          </p:cNvPicPr>
          <p:nvPr/>
        </p:nvPicPr>
        <p:blipFill rotWithShape="1">
          <a:blip r:embed="rId5"/>
          <a:srcRect l="5711" r="19141"/>
          <a:stretch/>
        </p:blipFill>
        <p:spPr>
          <a:xfrm>
            <a:off x="3010298" y="1780210"/>
            <a:ext cx="3953444" cy="3449359"/>
          </a:xfrm>
          <a:prstGeom prst="rect">
            <a:avLst/>
          </a:prstGeom>
        </p:spPr>
      </p:pic>
      <p:grpSp>
        <p:nvGrpSpPr>
          <p:cNvPr id="16" name="Group 15"/>
          <p:cNvGrpSpPr/>
          <p:nvPr/>
        </p:nvGrpSpPr>
        <p:grpSpPr>
          <a:xfrm>
            <a:off x="160561" y="3202761"/>
            <a:ext cx="3420839" cy="1965427"/>
            <a:chOff x="1" y="4006322"/>
            <a:chExt cx="3712940" cy="1965427"/>
          </a:xfrm>
        </p:grpSpPr>
        <p:sp>
          <p:nvSpPr>
            <p:cNvPr id="10" name="Content Placeholder 2"/>
            <p:cNvSpPr txBox="1">
              <a:spLocks/>
            </p:cNvSpPr>
            <p:nvPr/>
          </p:nvSpPr>
          <p:spPr bwMode="auto">
            <a:xfrm>
              <a:off x="1" y="4006322"/>
              <a:ext cx="3712940" cy="196542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lvl="1"/>
              <a:r>
                <a:rPr lang="en-US" dirty="0" smtClean="0">
                  <a:latin typeface="Cambria"/>
                  <a:cs typeface="Cambria"/>
                </a:rPr>
                <a:t>VBM Input:</a:t>
              </a:r>
            </a:p>
            <a:p>
              <a:pPr lvl="2"/>
              <a:r>
                <a:rPr lang="en-US" dirty="0">
                  <a:latin typeface="Cambria"/>
                  <a:cs typeface="Cambria"/>
                </a:rPr>
                <a:t> </a:t>
              </a:r>
              <a:endParaRPr lang="en-US" dirty="0" smtClean="0">
                <a:latin typeface="Cambria"/>
                <a:cs typeface="Cambria"/>
              </a:endParaRPr>
            </a:p>
            <a:p>
              <a:pPr lvl="2"/>
              <a:r>
                <a:rPr lang="en-US" dirty="0">
                  <a:latin typeface="Cambria"/>
                  <a:cs typeface="Cambria"/>
                </a:rPr>
                <a:t> </a:t>
              </a:r>
              <a:endParaRPr lang="en-US" dirty="0" smtClean="0">
                <a:latin typeface="Cambria"/>
                <a:cs typeface="Cambria"/>
              </a:endParaRPr>
            </a:p>
            <a:p>
              <a:pPr lvl="2"/>
              <a:r>
                <a:rPr lang="en-US" dirty="0">
                  <a:latin typeface="Cambria"/>
                  <a:cs typeface="Cambria"/>
                </a:rPr>
                <a:t> </a:t>
              </a:r>
              <a:endParaRPr lang="en-US" dirty="0" smtClean="0">
                <a:latin typeface="Cambria"/>
                <a:cs typeface="Cambria"/>
              </a:endParaRPr>
            </a:p>
            <a:p>
              <a:pPr marL="668337" lvl="2" indent="0">
                <a:buNone/>
              </a:pPr>
              <a:endParaRPr lang="en-US" dirty="0" smtClean="0">
                <a:latin typeface="Cambria"/>
                <a:cs typeface="Cambria"/>
              </a:endParaRPr>
            </a:p>
            <a:p>
              <a:pPr lvl="2"/>
              <a:endParaRPr lang="en-US" dirty="0" smtClean="0">
                <a:latin typeface="Cambria"/>
                <a:cs typeface="Cambria"/>
              </a:endParaRPr>
            </a:p>
            <a:p>
              <a:pPr marL="0" indent="0" eaLnBrk="1" hangingPunct="1">
                <a:buFont typeface="Wingdings 2" pitchFamily="18" charset="2"/>
                <a:buNone/>
              </a:pPr>
              <a:endParaRPr lang="en-US" dirty="0" smtClean="0">
                <a:latin typeface="Cambria"/>
                <a:ea typeface="ＭＳ Ｐゴシック" pitchFamily="34" charset="-128"/>
                <a:cs typeface="Cambria"/>
              </a:endParaRPr>
            </a:p>
          </p:txBody>
        </p:sp>
        <p:pic>
          <p:nvPicPr>
            <p:cNvPr id="2" name="Picture 1"/>
            <p:cNvPicPr>
              <a:picLocks noChangeAspect="1"/>
            </p:cNvPicPr>
            <p:nvPr/>
          </p:nvPicPr>
          <p:blipFill rotWithShape="1">
            <a:blip r:embed="rId6"/>
            <a:srcRect l="44834" t="20588" r="44976" b="48832"/>
            <a:stretch/>
          </p:blipFill>
          <p:spPr>
            <a:xfrm>
              <a:off x="1026553" y="4465548"/>
              <a:ext cx="1047989" cy="362920"/>
            </a:xfrm>
            <a:prstGeom prst="rect">
              <a:avLst/>
            </a:prstGeom>
          </p:spPr>
        </p:pic>
        <p:pic>
          <p:nvPicPr>
            <p:cNvPr id="5" name="Picture 4"/>
            <p:cNvPicPr>
              <a:picLocks noChangeAspect="1"/>
            </p:cNvPicPr>
            <p:nvPr/>
          </p:nvPicPr>
          <p:blipFill rotWithShape="1">
            <a:blip r:embed="rId7"/>
            <a:srcRect l="42085" t="22986" r="42428" b="43494"/>
            <a:stretch/>
          </p:blipFill>
          <p:spPr>
            <a:xfrm>
              <a:off x="989540" y="5286390"/>
              <a:ext cx="1420520" cy="341608"/>
            </a:xfrm>
            <a:prstGeom prst="rect">
              <a:avLst/>
            </a:prstGeom>
          </p:spPr>
        </p:pic>
      </p:grpSp>
      <p:grpSp>
        <p:nvGrpSpPr>
          <p:cNvPr id="11" name="Group 10"/>
          <p:cNvGrpSpPr/>
          <p:nvPr/>
        </p:nvGrpSpPr>
        <p:grpSpPr>
          <a:xfrm>
            <a:off x="1104508" y="5250582"/>
            <a:ext cx="7185546" cy="1072617"/>
            <a:chOff x="1958454" y="1906383"/>
            <a:chExt cx="7185546" cy="1072617"/>
          </a:xfrm>
        </p:grpSpPr>
        <p:pic>
          <p:nvPicPr>
            <p:cNvPr id="13" name="Picture 12"/>
            <p:cNvPicPr>
              <a:picLocks noChangeAspect="1"/>
            </p:cNvPicPr>
            <p:nvPr/>
          </p:nvPicPr>
          <p:blipFill rotWithShape="1">
            <a:blip r:embed="rId8"/>
            <a:srcRect t="11111" b="29630"/>
            <a:stretch/>
          </p:blipFill>
          <p:spPr>
            <a:xfrm>
              <a:off x="1958454" y="1906383"/>
              <a:ext cx="7185546" cy="609600"/>
            </a:xfrm>
            <a:prstGeom prst="rect">
              <a:avLst/>
            </a:prstGeom>
          </p:spPr>
        </p:pic>
        <p:sp>
          <p:nvSpPr>
            <p:cNvPr id="15" name="Left-Up Arrow 14"/>
            <p:cNvSpPr/>
            <p:nvPr/>
          </p:nvSpPr>
          <p:spPr>
            <a:xfrm>
              <a:off x="7391399" y="2417496"/>
              <a:ext cx="287867" cy="376506"/>
            </a:xfrm>
            <a:prstGeom prst="leftUpArrow">
              <a:avLst>
                <a:gd name="adj1" fmla="val 7178"/>
                <a:gd name="adj2" fmla="val 7291"/>
                <a:gd name="adj3" fmla="val 22946"/>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latin typeface="Cambria"/>
                <a:cs typeface="Cambria"/>
              </a:endParaRPr>
            </a:p>
          </p:txBody>
        </p:sp>
        <p:pic>
          <p:nvPicPr>
            <p:cNvPr id="6" name="Picture 5"/>
            <p:cNvPicPr>
              <a:picLocks noChangeAspect="1"/>
            </p:cNvPicPr>
            <p:nvPr/>
          </p:nvPicPr>
          <p:blipFill rotWithShape="1">
            <a:blip r:embed="rId9"/>
            <a:srcRect l="43666" t="19470" r="43732" b="33333"/>
            <a:stretch/>
          </p:blipFill>
          <p:spPr>
            <a:xfrm>
              <a:off x="6582546" y="2553431"/>
              <a:ext cx="748995" cy="425569"/>
            </a:xfrm>
            <a:prstGeom prst="rect">
              <a:avLst/>
            </a:prstGeom>
          </p:spPr>
        </p:pic>
      </p:grpSp>
      <p:sp>
        <p:nvSpPr>
          <p:cNvPr id="19" name="TextBox 18"/>
          <p:cNvSpPr txBox="1"/>
          <p:nvPr/>
        </p:nvSpPr>
        <p:spPr>
          <a:xfrm>
            <a:off x="6825320" y="1474632"/>
            <a:ext cx="1835227" cy="646331"/>
          </a:xfrm>
          <a:prstGeom prst="rect">
            <a:avLst/>
          </a:prstGeom>
          <a:noFill/>
        </p:spPr>
        <p:txBody>
          <a:bodyPr wrap="square" rtlCol="0">
            <a:spAutoFit/>
          </a:bodyPr>
          <a:lstStyle/>
          <a:p>
            <a:r>
              <a:rPr lang="en-US" dirty="0" smtClean="0">
                <a:latin typeface="Cambria"/>
                <a:cs typeface="Cambria"/>
              </a:rPr>
              <a:t>Tip effect=96%</a:t>
            </a:r>
          </a:p>
          <a:p>
            <a:endParaRPr lang="en-US" dirty="0">
              <a:latin typeface="Cambria"/>
              <a:cs typeface="Cambria"/>
            </a:endParaRPr>
          </a:p>
        </p:txBody>
      </p:sp>
      <p:pic>
        <p:nvPicPr>
          <p:cNvPr id="20" name="Picture 19"/>
          <p:cNvPicPr>
            <a:picLocks noChangeAspect="1"/>
          </p:cNvPicPr>
          <p:nvPr/>
        </p:nvPicPr>
        <p:blipFill>
          <a:blip r:embed="rId10"/>
          <a:stretch>
            <a:fillRect/>
          </a:stretch>
        </p:blipFill>
        <p:spPr>
          <a:xfrm>
            <a:off x="1089538" y="4133579"/>
            <a:ext cx="298411" cy="241571"/>
          </a:xfrm>
          <a:prstGeom prst="rect">
            <a:avLst/>
          </a:prstGeom>
        </p:spPr>
      </p:pic>
      <p:sp>
        <p:nvSpPr>
          <p:cNvPr id="21" name="Slide Number Placeholder 20"/>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31</a:t>
            </a:fld>
            <a:endParaRPr lang="en-US">
              <a:latin typeface="Cambria"/>
              <a:cs typeface="Cambria"/>
            </a:endParaRPr>
          </a:p>
        </p:txBody>
      </p:sp>
    </p:spTree>
    <p:extLst>
      <p:ext uri="{BB962C8B-B14F-4D97-AF65-F5344CB8AC3E}">
        <p14:creationId xmlns:p14="http://schemas.microsoft.com/office/powerpoint/2010/main" val="2290125445"/>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0"/>
            <a:ext cx="8314581" cy="1044462"/>
          </a:xfrm>
        </p:spPr>
        <p:txBody>
          <a:bodyPr/>
          <a:lstStyle/>
          <a:p>
            <a:r>
              <a:rPr lang="en-US" dirty="0" smtClean="0">
                <a:latin typeface="Cambria"/>
                <a:cs typeface="Cambria"/>
              </a:rPr>
              <a:t>VBM- Blade Design </a:t>
            </a:r>
            <a:endParaRPr lang="en-US" dirty="0">
              <a:latin typeface="Cambria"/>
              <a:cs typeface="Cambria"/>
            </a:endParaRPr>
          </a:p>
        </p:txBody>
      </p:sp>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5608478" y="1229121"/>
            <a:ext cx="2904067" cy="4207933"/>
          </a:xfrm>
          <a:prstGeom prst="rect">
            <a:avLst/>
          </a:prstGeom>
          <a:noFill/>
          <a:ln>
            <a:noFill/>
          </a:ln>
        </p:spPr>
      </p:pic>
      <p:sp>
        <p:nvSpPr>
          <p:cNvPr id="13" name="Up-Down Arrow 12"/>
          <p:cNvSpPr/>
          <p:nvPr/>
        </p:nvSpPr>
        <p:spPr>
          <a:xfrm>
            <a:off x="5545825" y="4367959"/>
            <a:ext cx="45719" cy="787400"/>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a:cs typeface="Cambria"/>
            </a:endParaRPr>
          </a:p>
        </p:txBody>
      </p:sp>
      <p:sp>
        <p:nvSpPr>
          <p:cNvPr id="17" name="Up-Down Arrow 16"/>
          <p:cNvSpPr/>
          <p:nvPr/>
        </p:nvSpPr>
        <p:spPr>
          <a:xfrm>
            <a:off x="8567578" y="4465326"/>
            <a:ext cx="45719" cy="550333"/>
          </a:xfrm>
          <a:prstGeom prst="up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a:cs typeface="Cambria"/>
            </a:endParaRPr>
          </a:p>
        </p:txBody>
      </p:sp>
      <p:sp>
        <p:nvSpPr>
          <p:cNvPr id="23" name="Slide Number Placeholder 22"/>
          <p:cNvSpPr>
            <a:spLocks noGrp="1"/>
          </p:cNvSpPr>
          <p:nvPr>
            <p:ph type="sldNum" sz="quarter" idx="12"/>
          </p:nvPr>
        </p:nvSpPr>
        <p:spPr/>
        <p:txBody>
          <a:bodyPr/>
          <a:lstStyle/>
          <a:p>
            <a:pPr>
              <a:defRPr/>
            </a:pPr>
            <a:fld id="{17CE5C05-571E-4903-AA8A-0506BA67333F}" type="slidenum">
              <a:rPr lang="en-US" smtClean="0"/>
              <a:pPr>
                <a:defRPr/>
              </a:pPr>
              <a:t>32</a:t>
            </a:fld>
            <a:endParaRPr lang="en-US"/>
          </a:p>
        </p:txBody>
      </p:sp>
      <p:pic>
        <p:nvPicPr>
          <p:cNvPr id="29" name="Picture 28"/>
          <p:cNvPicPr>
            <a:picLocks noChangeAspect="1"/>
          </p:cNvPicPr>
          <p:nvPr/>
        </p:nvPicPr>
        <p:blipFill rotWithShape="1">
          <a:blip r:embed="rId4"/>
          <a:srcRect l="2205" t="6380" r="1208" b="1"/>
          <a:stretch/>
        </p:blipFill>
        <p:spPr>
          <a:xfrm>
            <a:off x="321419" y="1356121"/>
            <a:ext cx="4787901" cy="1323350"/>
          </a:xfrm>
          <a:prstGeom prst="rect">
            <a:avLst/>
          </a:prstGeom>
        </p:spPr>
      </p:pic>
      <p:pic>
        <p:nvPicPr>
          <p:cNvPr id="30" name="Picture 29"/>
          <p:cNvPicPr>
            <a:picLocks noChangeAspect="1"/>
          </p:cNvPicPr>
          <p:nvPr/>
        </p:nvPicPr>
        <p:blipFill rotWithShape="1">
          <a:blip r:embed="rId5"/>
          <a:srcRect t="4814" r="4005" b="5000"/>
          <a:stretch/>
        </p:blipFill>
        <p:spPr>
          <a:xfrm>
            <a:off x="210185" y="2679471"/>
            <a:ext cx="4628509" cy="3441700"/>
          </a:xfrm>
          <a:prstGeom prst="rect">
            <a:avLst/>
          </a:prstGeom>
        </p:spPr>
      </p:pic>
      <p:sp>
        <p:nvSpPr>
          <p:cNvPr id="8" name="Rectangle 7"/>
          <p:cNvSpPr/>
          <p:nvPr/>
        </p:nvSpPr>
        <p:spPr>
          <a:xfrm>
            <a:off x="1389380" y="2679471"/>
            <a:ext cx="1164167" cy="246221"/>
          </a:xfrm>
          <a:prstGeom prst="rect">
            <a:avLst/>
          </a:prstGeom>
        </p:spPr>
        <p:txBody>
          <a:bodyPr wrap="square">
            <a:spAutoFit/>
          </a:bodyPr>
          <a:lstStyle/>
          <a:p>
            <a:r>
              <a:rPr lang="en-US" sz="1000" dirty="0" err="1" smtClean="0">
                <a:solidFill>
                  <a:schemeClr val="tx1">
                    <a:lumMod val="50000"/>
                    <a:lumOff val="50000"/>
                  </a:schemeClr>
                </a:solidFill>
                <a:latin typeface="Cambria"/>
                <a:cs typeface="Cambria"/>
              </a:rPr>
              <a:t>Bahaj</a:t>
            </a:r>
            <a:r>
              <a:rPr lang="en-US" sz="1000" dirty="0" smtClean="0">
                <a:solidFill>
                  <a:schemeClr val="tx1">
                    <a:lumMod val="50000"/>
                    <a:lumOff val="50000"/>
                  </a:schemeClr>
                </a:solidFill>
                <a:latin typeface="Cambria"/>
                <a:cs typeface="Cambria"/>
              </a:rPr>
              <a:t>, 2004</a:t>
            </a:r>
            <a:endParaRPr lang="en-US" sz="1000" dirty="0">
              <a:solidFill>
                <a:schemeClr val="tx1">
                  <a:lumMod val="50000"/>
                  <a:lumOff val="50000"/>
                </a:schemeClr>
              </a:solidFill>
              <a:latin typeface="Cambria"/>
              <a:cs typeface="Cambria"/>
            </a:endParaRPr>
          </a:p>
        </p:txBody>
      </p:sp>
      <p:sp>
        <p:nvSpPr>
          <p:cNvPr id="31" name="TextBox 30"/>
          <p:cNvSpPr txBox="1"/>
          <p:nvPr/>
        </p:nvSpPr>
        <p:spPr>
          <a:xfrm>
            <a:off x="4898119" y="4624000"/>
            <a:ext cx="710451" cy="276999"/>
          </a:xfrm>
          <a:prstGeom prst="rect">
            <a:avLst/>
          </a:prstGeom>
          <a:noFill/>
        </p:spPr>
        <p:txBody>
          <a:bodyPr wrap="none" rtlCol="0">
            <a:spAutoFit/>
          </a:bodyPr>
          <a:lstStyle/>
          <a:p>
            <a:r>
              <a:rPr lang="en-US" sz="1200" dirty="0" smtClean="0">
                <a:latin typeface="Cambria"/>
                <a:cs typeface="Cambria"/>
              </a:rPr>
              <a:t>c=50cm</a:t>
            </a:r>
            <a:endParaRPr lang="en-US" sz="1200" dirty="0">
              <a:latin typeface="Cambria"/>
              <a:cs typeface="Cambria"/>
            </a:endParaRPr>
          </a:p>
        </p:txBody>
      </p:sp>
      <p:sp>
        <p:nvSpPr>
          <p:cNvPr id="32" name="TextBox 31"/>
          <p:cNvSpPr txBox="1"/>
          <p:nvPr/>
        </p:nvSpPr>
        <p:spPr>
          <a:xfrm>
            <a:off x="8554190" y="4625200"/>
            <a:ext cx="723275" cy="276999"/>
          </a:xfrm>
          <a:prstGeom prst="rect">
            <a:avLst/>
          </a:prstGeom>
          <a:noFill/>
        </p:spPr>
        <p:txBody>
          <a:bodyPr wrap="none" rtlCol="0">
            <a:spAutoFit/>
          </a:bodyPr>
          <a:lstStyle/>
          <a:p>
            <a:r>
              <a:rPr lang="en-US" sz="1200" dirty="0" smtClean="0">
                <a:latin typeface="Cambria"/>
                <a:cs typeface="Cambria"/>
              </a:rPr>
              <a:t>c=40cm</a:t>
            </a:r>
            <a:endParaRPr lang="en-US" sz="1200" dirty="0">
              <a:latin typeface="Cambria"/>
              <a:cs typeface="Cambria"/>
            </a:endParaRPr>
          </a:p>
        </p:txBody>
      </p:sp>
      <p:sp>
        <p:nvSpPr>
          <p:cNvPr id="33" name="TextBox 32"/>
          <p:cNvSpPr txBox="1"/>
          <p:nvPr/>
        </p:nvSpPr>
        <p:spPr>
          <a:xfrm>
            <a:off x="5968999" y="5657334"/>
            <a:ext cx="2365745" cy="369332"/>
          </a:xfrm>
          <a:prstGeom prst="rect">
            <a:avLst/>
          </a:prstGeom>
          <a:noFill/>
        </p:spPr>
        <p:txBody>
          <a:bodyPr wrap="square" rtlCol="0">
            <a:spAutoFit/>
          </a:bodyPr>
          <a:lstStyle/>
          <a:p>
            <a:r>
              <a:rPr lang="en-US" dirty="0" smtClean="0">
                <a:latin typeface="Cambria"/>
                <a:cs typeface="Cambria"/>
              </a:rPr>
              <a:t>Chord Distribution</a:t>
            </a:r>
            <a:endParaRPr lang="en-US" dirty="0">
              <a:latin typeface="Cambria"/>
              <a:cs typeface="Cambria"/>
            </a:endParaRPr>
          </a:p>
        </p:txBody>
      </p:sp>
    </p:spTree>
    <p:extLst>
      <p:ext uri="{BB962C8B-B14F-4D97-AF65-F5344CB8AC3E}">
        <p14:creationId xmlns:p14="http://schemas.microsoft.com/office/powerpoint/2010/main" val="4053757218"/>
      </p:ext>
    </p:extLst>
  </p:cSld>
  <p:clrMapOvr>
    <a:masterClrMapping/>
  </p:clrMapOvr>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35038"/>
            <a:ext cx="8314581" cy="1044462"/>
          </a:xfrm>
        </p:spPr>
        <p:txBody>
          <a:bodyPr/>
          <a:lstStyle/>
          <a:p>
            <a:r>
              <a:rPr lang="en-US" dirty="0" smtClean="0">
                <a:latin typeface="Cambria"/>
                <a:cs typeface="Cambria"/>
              </a:rPr>
              <a:t>VBM-Cavitation Analysis</a:t>
            </a:r>
            <a:endParaRPr lang="en-US" dirty="0">
              <a:latin typeface="Cambria"/>
              <a:cs typeface="Cambria"/>
            </a:endParaRPr>
          </a:p>
        </p:txBody>
      </p:sp>
      <p:sp>
        <p:nvSpPr>
          <p:cNvPr id="9" name="TextBox 8"/>
          <p:cNvSpPr txBox="1"/>
          <p:nvPr/>
        </p:nvSpPr>
        <p:spPr>
          <a:xfrm>
            <a:off x="464286" y="1143000"/>
            <a:ext cx="7041413" cy="369332"/>
          </a:xfrm>
          <a:prstGeom prst="rect">
            <a:avLst/>
          </a:prstGeom>
          <a:noFill/>
        </p:spPr>
        <p:txBody>
          <a:bodyPr wrap="square" rtlCol="0">
            <a:spAutoFit/>
          </a:bodyPr>
          <a:lstStyle/>
          <a:p>
            <a:r>
              <a:rPr lang="en-US" dirty="0" smtClean="0">
                <a:latin typeface="Cambria"/>
                <a:cs typeface="Cambria"/>
              </a:rPr>
              <a:t>Cavitation occurs when local pressure is lower than vapor pressure</a:t>
            </a:r>
            <a:endParaRPr lang="en-US" dirty="0">
              <a:latin typeface="Cambria"/>
              <a:cs typeface="Cambria"/>
            </a:endParaRPr>
          </a:p>
        </p:txBody>
      </p:sp>
      <p:pic>
        <p:nvPicPr>
          <p:cNvPr id="7" name="Picture 6"/>
          <p:cNvPicPr>
            <a:picLocks noChangeAspect="1"/>
          </p:cNvPicPr>
          <p:nvPr/>
        </p:nvPicPr>
        <p:blipFill>
          <a:blip r:embed="rId3"/>
          <a:stretch>
            <a:fillRect/>
          </a:stretch>
        </p:blipFill>
        <p:spPr>
          <a:xfrm>
            <a:off x="598177" y="1803401"/>
            <a:ext cx="6523191" cy="4277112"/>
          </a:xfrm>
          <a:prstGeom prst="rect">
            <a:avLst/>
          </a:prstGeom>
        </p:spPr>
      </p:pic>
      <p:pic>
        <p:nvPicPr>
          <p:cNvPr id="15" name="Picture 14"/>
          <p:cNvPicPr>
            <a:picLocks noChangeAspect="1"/>
          </p:cNvPicPr>
          <p:nvPr/>
        </p:nvPicPr>
        <p:blipFill rotWithShape="1">
          <a:blip r:embed="rId4"/>
          <a:srcRect l="39530" t="16072" r="39103" b="39286"/>
          <a:stretch/>
        </p:blipFill>
        <p:spPr>
          <a:xfrm>
            <a:off x="7061200" y="4212697"/>
            <a:ext cx="1512856" cy="378214"/>
          </a:xfrm>
          <a:prstGeom prst="rect">
            <a:avLst/>
          </a:prstGeom>
        </p:spPr>
      </p:pic>
      <p:sp>
        <p:nvSpPr>
          <p:cNvPr id="16" name="Slide Number Placeholder 15"/>
          <p:cNvSpPr>
            <a:spLocks noGrp="1"/>
          </p:cNvSpPr>
          <p:nvPr>
            <p:ph type="sldNum" sz="quarter" idx="12"/>
          </p:nvPr>
        </p:nvSpPr>
        <p:spPr/>
        <p:txBody>
          <a:bodyPr/>
          <a:lstStyle/>
          <a:p>
            <a:pPr>
              <a:defRPr/>
            </a:pPr>
            <a:fld id="{17CE5C05-571E-4903-AA8A-0506BA67333F}" type="slidenum">
              <a:rPr lang="en-US" smtClean="0"/>
              <a:pPr>
                <a:defRPr/>
              </a:pPr>
              <a:t>33</a:t>
            </a:fld>
            <a:endParaRPr lang="en-US"/>
          </a:p>
        </p:txBody>
      </p:sp>
      <p:pic>
        <p:nvPicPr>
          <p:cNvPr id="6" name="Content Placeholder 5"/>
          <p:cNvPicPr>
            <a:picLocks noGrp="1" noChangeAspect="1"/>
          </p:cNvPicPr>
          <p:nvPr>
            <p:ph idx="1"/>
          </p:nvPr>
        </p:nvPicPr>
        <p:blipFill rotWithShape="1">
          <a:blip r:embed="rId5"/>
          <a:srcRect l="36682" t="-12801" r="37111" b="-7425"/>
          <a:stretch/>
        </p:blipFill>
        <p:spPr>
          <a:xfrm>
            <a:off x="6362642" y="2984500"/>
            <a:ext cx="2588590" cy="989620"/>
          </a:xfrm>
        </p:spPr>
      </p:pic>
      <p:pic>
        <p:nvPicPr>
          <p:cNvPr id="18" name="Picture 17"/>
          <p:cNvPicPr>
            <a:picLocks noChangeAspect="1"/>
          </p:cNvPicPr>
          <p:nvPr/>
        </p:nvPicPr>
        <p:blipFill rotWithShape="1">
          <a:blip r:embed="rId6"/>
          <a:srcRect l="38675" t="11956" r="38248" b="32609"/>
          <a:stretch/>
        </p:blipFill>
        <p:spPr>
          <a:xfrm>
            <a:off x="7327900" y="4889500"/>
            <a:ext cx="1130300" cy="533753"/>
          </a:xfrm>
          <a:prstGeom prst="rect">
            <a:avLst/>
          </a:prstGeom>
        </p:spPr>
      </p:pic>
    </p:spTree>
    <p:extLst>
      <p:ext uri="{BB962C8B-B14F-4D97-AF65-F5344CB8AC3E}">
        <p14:creationId xmlns:p14="http://schemas.microsoft.com/office/powerpoint/2010/main" val="4053757218"/>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8538"/>
            <a:ext cx="8314581" cy="1044462"/>
          </a:xfrm>
        </p:spPr>
        <p:txBody>
          <a:bodyPr/>
          <a:lstStyle/>
          <a:p>
            <a:r>
              <a:rPr lang="en-US" dirty="0" smtClean="0"/>
              <a:t>VBM- Cavitation Analysis</a:t>
            </a:r>
            <a:endParaRPr lang="en-US" dirty="0"/>
          </a:p>
        </p:txBody>
      </p:sp>
      <p:pic>
        <p:nvPicPr>
          <p:cNvPr id="5" name="Content Placeholder 4" descr="Macintosh HD:Users:arshiya:Dropbox:Research:Thesis:figures:Reynolds number along the blade span.png"/>
          <p:cNvPicPr>
            <a:picLocks noGrp="1"/>
          </p:cNvPicPr>
          <p:nvPr>
            <p:ph idx="1"/>
          </p:nvPr>
        </p:nvPicPr>
        <p:blipFill>
          <a:blip r:embed="rId3">
            <a:extLst>
              <a:ext uri="{28A0092B-C50C-407E-A947-70E740481C1C}">
                <a14:useLocalDpi xmlns:a14="http://schemas.microsoft.com/office/drawing/2010/main" val="0"/>
              </a:ext>
            </a:extLst>
          </a:blip>
          <a:srcRect t="-8938" b="-8938"/>
          <a:stretch>
            <a:fillRect/>
          </a:stretch>
        </p:blipFill>
        <p:spPr bwMode="auto">
          <a:xfrm>
            <a:off x="169018" y="969963"/>
            <a:ext cx="6981082" cy="5507037"/>
          </a:xfrm>
          <a:prstGeom prst="rect">
            <a:avLst/>
          </a:prstGeom>
          <a:noFill/>
          <a:ln>
            <a:noFill/>
          </a:ln>
        </p:spPr>
      </p:pic>
      <p:pic>
        <p:nvPicPr>
          <p:cNvPr id="6" name="Content Placeholder 5"/>
          <p:cNvPicPr>
            <a:picLocks noChangeAspect="1"/>
          </p:cNvPicPr>
          <p:nvPr/>
        </p:nvPicPr>
        <p:blipFill rotWithShape="1">
          <a:blip r:embed="rId4"/>
          <a:srcRect l="36682" t="-12801" r="37111" b="-7425"/>
          <a:stretch/>
        </p:blipFill>
        <p:spPr bwMode="auto">
          <a:xfrm>
            <a:off x="6530069" y="1725983"/>
            <a:ext cx="2156731" cy="824520"/>
          </a:xfrm>
          <a:prstGeom prst="rect">
            <a:avLst/>
          </a:prstGeom>
          <a:noFill/>
          <a:ln w="9525">
            <a:noFill/>
            <a:miter lim="800000"/>
            <a:headEnd/>
            <a:tailEnd/>
          </a:ln>
        </p:spPr>
      </p:pic>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34</a:t>
            </a:fld>
            <a:endParaRPr lang="en-US"/>
          </a:p>
        </p:txBody>
      </p:sp>
    </p:spTree>
    <p:extLst>
      <p:ext uri="{BB962C8B-B14F-4D97-AF65-F5344CB8AC3E}">
        <p14:creationId xmlns:p14="http://schemas.microsoft.com/office/powerpoint/2010/main" val="4053757218"/>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0"/>
            <a:ext cx="8314581" cy="1044462"/>
          </a:xfrm>
        </p:spPr>
        <p:txBody>
          <a:bodyPr/>
          <a:lstStyle/>
          <a:p>
            <a:r>
              <a:rPr lang="en-US" dirty="0" smtClean="0"/>
              <a:t>VBM- Cavitation Analysis</a:t>
            </a:r>
            <a:endParaRPr lang="en-US" dirty="0"/>
          </a:p>
        </p:txBody>
      </p:sp>
      <p:sp>
        <p:nvSpPr>
          <p:cNvPr id="9" name="TextBox 8"/>
          <p:cNvSpPr txBox="1"/>
          <p:nvPr/>
        </p:nvSpPr>
        <p:spPr>
          <a:xfrm>
            <a:off x="997178" y="1056682"/>
            <a:ext cx="5168444" cy="369332"/>
          </a:xfrm>
          <a:prstGeom prst="rect">
            <a:avLst/>
          </a:prstGeom>
          <a:noFill/>
        </p:spPr>
        <p:txBody>
          <a:bodyPr wrap="square" rtlCol="0">
            <a:spAutoFit/>
          </a:bodyPr>
          <a:lstStyle/>
          <a:p>
            <a:r>
              <a:rPr lang="en-US" dirty="0" smtClean="0">
                <a:latin typeface="Cambria"/>
                <a:cs typeface="Cambria"/>
              </a:rPr>
              <a:t>Cavitation number &lt; -</a:t>
            </a:r>
            <a:r>
              <a:rPr lang="en-US" dirty="0" err="1" smtClean="0">
                <a:latin typeface="Cambria"/>
                <a:cs typeface="Cambria"/>
              </a:rPr>
              <a:t>Cpres</a:t>
            </a:r>
            <a:r>
              <a:rPr lang="en-US" dirty="0" smtClean="0">
                <a:latin typeface="Cambria"/>
                <a:cs typeface="Cambria"/>
              </a:rPr>
              <a:t> =&gt; Cavitation occurs </a:t>
            </a:r>
          </a:p>
        </p:txBody>
      </p:sp>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35</a:t>
            </a:fld>
            <a:endParaRPr lang="en-US"/>
          </a:p>
        </p:txBody>
      </p:sp>
      <p:pic>
        <p:nvPicPr>
          <p:cNvPr id="18" name="Picture 17" descr="cavitation.png"/>
          <p:cNvPicPr>
            <a:picLocks noChangeAspect="1"/>
          </p:cNvPicPr>
          <p:nvPr/>
        </p:nvPicPr>
        <p:blipFill rotWithShape="1">
          <a:blip r:embed="rId4">
            <a:extLst>
              <a:ext uri="{28A0092B-C50C-407E-A947-70E740481C1C}">
                <a14:useLocalDpi xmlns:a14="http://schemas.microsoft.com/office/drawing/2010/main" val="0"/>
              </a:ext>
            </a:extLst>
          </a:blip>
          <a:srcRect b="2601"/>
          <a:stretch/>
        </p:blipFill>
        <p:spPr>
          <a:xfrm>
            <a:off x="194419" y="1383190"/>
            <a:ext cx="8200281" cy="4687410"/>
          </a:xfrm>
          <a:prstGeom prst="rect">
            <a:avLst/>
          </a:prstGeom>
        </p:spPr>
      </p:pic>
      <p:graphicFrame>
        <p:nvGraphicFramePr>
          <p:cNvPr id="20" name="Object 19"/>
          <p:cNvGraphicFramePr>
            <a:graphicFrameLocks noChangeAspect="1"/>
          </p:cNvGraphicFramePr>
          <p:nvPr>
            <p:extLst>
              <p:ext uri="{D42A27DB-BD31-4B8C-83A1-F6EECF244321}">
                <p14:modId xmlns:p14="http://schemas.microsoft.com/office/powerpoint/2010/main" val="3619456488"/>
              </p:ext>
            </p:extLst>
          </p:nvPr>
        </p:nvGraphicFramePr>
        <p:xfrm>
          <a:off x="4351867" y="1700690"/>
          <a:ext cx="5943600" cy="1308100"/>
        </p:xfrm>
        <a:graphic>
          <a:graphicData uri="http://schemas.openxmlformats.org/presentationml/2006/ole">
            <mc:AlternateContent xmlns:mc="http://schemas.openxmlformats.org/markup-compatibility/2006">
              <mc:Choice xmlns:v="urn:schemas-microsoft-com:vml" Requires="v">
                <p:oleObj spid="_x0000_s25627" name="Document" r:id="rId6" imgW="5943600" imgH="1308100" progId="Word.Document.12">
                  <p:embed/>
                </p:oleObj>
              </mc:Choice>
              <mc:Fallback>
                <p:oleObj name="Document" r:id="rId6" imgW="5943600" imgH="1308100" progId="Word.Document.12">
                  <p:embed/>
                  <p:pic>
                    <p:nvPicPr>
                      <p:cNvPr id="0" name=""/>
                      <p:cNvPicPr/>
                      <p:nvPr/>
                    </p:nvPicPr>
                    <p:blipFill>
                      <a:blip r:embed="rId7"/>
                      <a:stretch>
                        <a:fillRect/>
                      </a:stretch>
                    </p:blipFill>
                    <p:spPr>
                      <a:xfrm>
                        <a:off x="4351867" y="1700690"/>
                        <a:ext cx="5943600" cy="1308100"/>
                      </a:xfrm>
                      <a:prstGeom prst="rect">
                        <a:avLst/>
                      </a:prstGeom>
                    </p:spPr>
                  </p:pic>
                </p:oleObj>
              </mc:Fallback>
            </mc:AlternateContent>
          </a:graphicData>
        </a:graphic>
      </p:graphicFrame>
    </p:spTree>
    <p:extLst>
      <p:ext uri="{BB962C8B-B14F-4D97-AF65-F5344CB8AC3E}">
        <p14:creationId xmlns:p14="http://schemas.microsoft.com/office/powerpoint/2010/main" val="2520230747"/>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143000"/>
          </a:xfrm>
        </p:spPr>
        <p:txBody>
          <a:bodyPr/>
          <a:lstStyle/>
          <a:p>
            <a:r>
              <a:rPr lang="en-US" dirty="0" smtClean="0"/>
              <a:t>Cavitation- Pitching limit	</a:t>
            </a:r>
            <a:endParaRPr lang="en-US" dirty="0"/>
          </a:p>
        </p:txBody>
      </p:sp>
      <p:pic>
        <p:nvPicPr>
          <p:cNvPr id="6" name="Content Placeholder 5"/>
          <p:cNvPicPr>
            <a:picLocks noGrp="1" noChangeAspect="1"/>
          </p:cNvPicPr>
          <p:nvPr>
            <p:ph idx="1"/>
          </p:nvPr>
        </p:nvPicPr>
        <p:blipFill rotWithShape="1">
          <a:blip r:embed="rId2"/>
          <a:srcRect l="25732" r="24702" b="22488"/>
          <a:stretch/>
        </p:blipFill>
        <p:spPr>
          <a:xfrm>
            <a:off x="431800" y="2755900"/>
            <a:ext cx="5298456" cy="3321192"/>
          </a:xfrm>
        </p:spPr>
      </p:pic>
      <p:pic>
        <p:nvPicPr>
          <p:cNvPr id="4" name="Picture 3"/>
          <p:cNvPicPr>
            <a:picLocks noChangeAspect="1"/>
          </p:cNvPicPr>
          <p:nvPr/>
        </p:nvPicPr>
        <p:blipFill rotWithShape="1">
          <a:blip r:embed="rId3"/>
          <a:srcRect l="5927" t="2987" r="7236" b="3461"/>
          <a:stretch/>
        </p:blipFill>
        <p:spPr>
          <a:xfrm>
            <a:off x="5562600" y="2196905"/>
            <a:ext cx="3551349" cy="3035995"/>
          </a:xfrm>
          <a:prstGeom prst="rect">
            <a:avLst/>
          </a:prstGeom>
        </p:spPr>
      </p:pic>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36</a:t>
            </a:fld>
            <a:endParaRPr lang="en-US"/>
          </a:p>
        </p:txBody>
      </p:sp>
      <p:sp>
        <p:nvSpPr>
          <p:cNvPr id="9" name="Content Placeholder 2"/>
          <p:cNvSpPr txBox="1">
            <a:spLocks/>
          </p:cNvSpPr>
          <p:nvPr/>
        </p:nvSpPr>
        <p:spPr bwMode="auto">
          <a:xfrm>
            <a:off x="643161" y="1528221"/>
            <a:ext cx="4894039" cy="101958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2800" dirty="0" smtClean="0">
                <a:latin typeface="Cambria"/>
                <a:cs typeface="Cambria"/>
              </a:rPr>
              <a:t>Cavitation Number at the tip</a:t>
            </a:r>
          </a:p>
          <a:p>
            <a:pPr marL="0" indent="0">
              <a:buNone/>
            </a:pPr>
            <a:r>
              <a:rPr lang="en-US" sz="2800" dirty="0" smtClean="0">
                <a:latin typeface="Cambria"/>
                <a:cs typeface="Cambria"/>
              </a:rPr>
              <a:t>				TSR=5</a:t>
            </a:r>
          </a:p>
          <a:p>
            <a:pPr marL="0" indent="0">
              <a:buNone/>
            </a:pPr>
            <a:endParaRPr lang="en-US" sz="2800" dirty="0" smtClean="0">
              <a:latin typeface="Cambria"/>
              <a:cs typeface="Cambria"/>
            </a:endParaRPr>
          </a:p>
          <a:p>
            <a:pPr marL="0" indent="0" eaLnBrk="1" hangingPunct="1">
              <a:buFont typeface="Wingdings 2" pitchFamily="18" charset="2"/>
              <a:buNone/>
            </a:pPr>
            <a:endParaRPr lang="en-US" dirty="0" smtClean="0">
              <a:latin typeface="Cambria"/>
              <a:ea typeface="ＭＳ Ｐゴシック" pitchFamily="34" charset="-128"/>
              <a:cs typeface="Cambria"/>
            </a:endParaRPr>
          </a:p>
        </p:txBody>
      </p:sp>
    </p:spTree>
    <p:extLst>
      <p:ext uri="{BB962C8B-B14F-4D97-AF65-F5344CB8AC3E}">
        <p14:creationId xmlns:p14="http://schemas.microsoft.com/office/powerpoint/2010/main" val="1288776178"/>
      </p:ext>
    </p:extLst>
  </p:cSld>
  <p:clrMapOvr>
    <a:masterClrMapping/>
  </p:clrMapOvr>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4450"/>
            <a:ext cx="8229600" cy="1143000"/>
          </a:xfrm>
        </p:spPr>
        <p:txBody>
          <a:bodyPr/>
          <a:lstStyle/>
          <a:p>
            <a:r>
              <a:rPr lang="en-US" dirty="0" smtClean="0">
                <a:latin typeface="Cambria"/>
                <a:cs typeface="Cambria"/>
              </a:rPr>
              <a:t>Operating Condition	</a:t>
            </a:r>
            <a:endParaRPr lang="en-US" dirty="0">
              <a:latin typeface="Cambria"/>
              <a:cs typeface="Cambria"/>
            </a:endParaRPr>
          </a:p>
        </p:txBody>
      </p:sp>
      <p:sp>
        <p:nvSpPr>
          <p:cNvPr id="3" name="Content Placeholder 2"/>
          <p:cNvSpPr>
            <a:spLocks noGrp="1"/>
          </p:cNvSpPr>
          <p:nvPr>
            <p:ph idx="1"/>
          </p:nvPr>
        </p:nvSpPr>
        <p:spPr>
          <a:xfrm>
            <a:off x="381000" y="1621897"/>
            <a:ext cx="8229600" cy="4389437"/>
          </a:xfrm>
        </p:spPr>
        <p:txBody>
          <a:bodyPr/>
          <a:lstStyle/>
          <a:p>
            <a:r>
              <a:rPr lang="en-US" dirty="0" smtClean="0">
                <a:latin typeface="Cambria"/>
                <a:cs typeface="Cambria"/>
              </a:rPr>
              <a:t>TSR=5</a:t>
            </a:r>
          </a:p>
          <a:p>
            <a:r>
              <a:rPr lang="en-US" dirty="0" smtClean="0">
                <a:latin typeface="Cambria"/>
                <a:cs typeface="Cambria"/>
              </a:rPr>
              <a:t>Pitch the blades from -5 to 10 as long as AOA &lt;8</a:t>
            </a:r>
          </a:p>
          <a:p>
            <a:endParaRPr lang="en-US" dirty="0" smtClean="0">
              <a:latin typeface="Cambria"/>
              <a:cs typeface="Cambria"/>
            </a:endParaRPr>
          </a:p>
          <a:p>
            <a:r>
              <a:rPr lang="en-US" dirty="0" smtClean="0">
                <a:latin typeface="Cambria"/>
                <a:cs typeface="Cambria"/>
              </a:rPr>
              <a:t>4 Blades</a:t>
            </a:r>
          </a:p>
        </p:txBody>
      </p:sp>
      <p:sp>
        <p:nvSpPr>
          <p:cNvPr id="5" name="Slide Number Placeholder 4"/>
          <p:cNvSpPr>
            <a:spLocks noGrp="1"/>
          </p:cNvSpPr>
          <p:nvPr>
            <p:ph type="sldNum" sz="quarter" idx="12"/>
          </p:nvPr>
        </p:nvSpPr>
        <p:spPr/>
        <p:txBody>
          <a:bodyPr/>
          <a:lstStyle/>
          <a:p>
            <a:pPr>
              <a:defRPr/>
            </a:pPr>
            <a:fld id="{17CE5C05-571E-4903-AA8A-0506BA67333F}" type="slidenum">
              <a:rPr lang="en-US" smtClean="0"/>
              <a:pPr>
                <a:defRPr/>
              </a:pPr>
              <a:t>37</a:t>
            </a:fld>
            <a:endParaRPr lang="en-US" dirty="0"/>
          </a:p>
        </p:txBody>
      </p:sp>
      <p:grpSp>
        <p:nvGrpSpPr>
          <p:cNvPr id="25" name="Group 24"/>
          <p:cNvGrpSpPr/>
          <p:nvPr/>
        </p:nvGrpSpPr>
        <p:grpSpPr>
          <a:xfrm>
            <a:off x="1755774" y="4106333"/>
            <a:ext cx="4718050" cy="1905001"/>
            <a:chOff x="2860675" y="4000499"/>
            <a:chExt cx="4718050" cy="1905001"/>
          </a:xfrm>
        </p:grpSpPr>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2860676" y="4000499"/>
              <a:ext cx="4718049" cy="1905001"/>
            </a:xfrm>
            <a:prstGeom prst="rect">
              <a:avLst/>
            </a:prstGeom>
            <a:noFill/>
            <a:ln>
              <a:noFill/>
            </a:ln>
          </p:spPr>
        </p:pic>
        <p:sp>
          <p:nvSpPr>
            <p:cNvPr id="8" name="Oval 7"/>
            <p:cNvSpPr/>
            <p:nvPr/>
          </p:nvSpPr>
          <p:spPr>
            <a:xfrm>
              <a:off x="4305300" y="5156200"/>
              <a:ext cx="177800" cy="2032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Oval 10"/>
            <p:cNvSpPr/>
            <p:nvPr/>
          </p:nvSpPr>
          <p:spPr>
            <a:xfrm>
              <a:off x="6121400" y="5143500"/>
              <a:ext cx="177800" cy="2032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Oval 11"/>
            <p:cNvSpPr/>
            <p:nvPr/>
          </p:nvSpPr>
          <p:spPr>
            <a:xfrm>
              <a:off x="5219700" y="5156200"/>
              <a:ext cx="177800" cy="203200"/>
            </a:xfrm>
            <a:prstGeom prst="ellipse">
              <a:avLst/>
            </a:prstGeom>
            <a:noFill/>
            <a:ln w="19050" cmpd="sng">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p:cNvSpPr txBox="1"/>
            <p:nvPr/>
          </p:nvSpPr>
          <p:spPr>
            <a:xfrm>
              <a:off x="2860675" y="5384800"/>
              <a:ext cx="809625" cy="400110"/>
            </a:xfrm>
            <a:prstGeom prst="rect">
              <a:avLst/>
            </a:prstGeom>
            <a:noFill/>
          </p:spPr>
          <p:txBody>
            <a:bodyPr wrap="square" rtlCol="0">
              <a:spAutoFit/>
            </a:bodyPr>
            <a:lstStyle/>
            <a:p>
              <a:pPr algn="ctr"/>
              <a:r>
                <a:rPr lang="en-US" sz="1000" dirty="0" smtClean="0">
                  <a:latin typeface="Cambria"/>
                  <a:cs typeface="Cambria"/>
                </a:rPr>
                <a:t>Hub (D=80cm)</a:t>
              </a:r>
              <a:endParaRPr lang="en-US" sz="1000" dirty="0">
                <a:latin typeface="Cambria"/>
                <a:cs typeface="Cambria"/>
              </a:endParaRPr>
            </a:p>
          </p:txBody>
        </p:sp>
        <p:cxnSp>
          <p:nvCxnSpPr>
            <p:cNvPr id="15" name="Elbow Connector 14"/>
            <p:cNvCxnSpPr>
              <a:stCxn id="13" idx="0"/>
            </p:cNvCxnSpPr>
            <p:nvPr/>
          </p:nvCxnSpPr>
          <p:spPr>
            <a:xfrm rot="5400000" flipH="1" flipV="1">
              <a:off x="3715544" y="4795044"/>
              <a:ext cx="139700" cy="1039812"/>
            </a:xfrm>
            <a:prstGeom prst="bentConnector2">
              <a:avLst/>
            </a:prstGeom>
            <a:ln w="2540" cmpd="sng">
              <a:solidFill>
                <a:srgbClr val="000000"/>
              </a:solidFill>
              <a:tailEnd type="triangle"/>
            </a:ln>
          </p:spPr>
          <p:style>
            <a:lnRef idx="2">
              <a:schemeClr val="accent1"/>
            </a:lnRef>
            <a:fillRef idx="0">
              <a:schemeClr val="accent1"/>
            </a:fillRef>
            <a:effectRef idx="1">
              <a:schemeClr val="accent1"/>
            </a:effectRef>
            <a:fontRef idx="minor">
              <a:schemeClr val="tx1"/>
            </a:fontRef>
          </p:style>
        </p:cxnSp>
      </p:grpSp>
      <p:pic>
        <p:nvPicPr>
          <p:cNvPr id="23" name="Picture 22"/>
          <p:cNvPicPr>
            <a:picLocks noChangeAspect="1"/>
          </p:cNvPicPr>
          <p:nvPr/>
        </p:nvPicPr>
        <p:blipFill rotWithShape="1">
          <a:blip r:embed="rId4"/>
          <a:srcRect b="18291"/>
          <a:stretch/>
        </p:blipFill>
        <p:spPr>
          <a:xfrm>
            <a:off x="3924883" y="3187700"/>
            <a:ext cx="3785073" cy="918633"/>
          </a:xfrm>
          <a:prstGeom prst="rect">
            <a:avLst/>
          </a:prstGeom>
        </p:spPr>
      </p:pic>
      <p:graphicFrame>
        <p:nvGraphicFramePr>
          <p:cNvPr id="26" name="Object 25"/>
          <p:cNvGraphicFramePr>
            <a:graphicFrameLocks noChangeAspect="1"/>
          </p:cNvGraphicFramePr>
          <p:nvPr>
            <p:extLst>
              <p:ext uri="{D42A27DB-BD31-4B8C-83A1-F6EECF244321}">
                <p14:modId xmlns:p14="http://schemas.microsoft.com/office/powerpoint/2010/main" val="918219197"/>
              </p:ext>
            </p:extLst>
          </p:nvPr>
        </p:nvGraphicFramePr>
        <p:xfrm>
          <a:off x="1498600" y="2893486"/>
          <a:ext cx="5943600" cy="723900"/>
        </p:xfrm>
        <a:graphic>
          <a:graphicData uri="http://schemas.openxmlformats.org/presentationml/2006/ole">
            <mc:AlternateContent xmlns:mc="http://schemas.openxmlformats.org/markup-compatibility/2006">
              <mc:Choice xmlns:v="urn:schemas-microsoft-com:vml" Requires="v">
                <p:oleObj spid="_x0000_s18473" name="Document" r:id="rId6" imgW="5943600" imgH="723900" progId="Word.Document.12">
                  <p:embed/>
                </p:oleObj>
              </mc:Choice>
              <mc:Fallback>
                <p:oleObj name="Document" r:id="rId6" imgW="5943600" imgH="723900" progId="Word.Document.12">
                  <p:embed/>
                  <p:pic>
                    <p:nvPicPr>
                      <p:cNvPr id="0" name=""/>
                      <p:cNvPicPr/>
                      <p:nvPr/>
                    </p:nvPicPr>
                    <p:blipFill>
                      <a:blip r:embed="rId7"/>
                      <a:stretch>
                        <a:fillRect/>
                      </a:stretch>
                    </p:blipFill>
                    <p:spPr>
                      <a:xfrm>
                        <a:off x="1498600" y="2893486"/>
                        <a:ext cx="5943600" cy="723900"/>
                      </a:xfrm>
                      <a:prstGeom prst="rect">
                        <a:avLst/>
                      </a:prstGeom>
                    </p:spPr>
                  </p:pic>
                </p:oleObj>
              </mc:Fallback>
            </mc:AlternateContent>
          </a:graphicData>
        </a:graphic>
      </p:graphicFrame>
      <p:graphicFrame>
        <p:nvGraphicFramePr>
          <p:cNvPr id="27" name="Object 26"/>
          <p:cNvGraphicFramePr>
            <a:graphicFrameLocks noChangeAspect="1"/>
          </p:cNvGraphicFramePr>
          <p:nvPr>
            <p:extLst>
              <p:ext uri="{D42A27DB-BD31-4B8C-83A1-F6EECF244321}">
                <p14:modId xmlns:p14="http://schemas.microsoft.com/office/powerpoint/2010/main" val="2365770193"/>
              </p:ext>
            </p:extLst>
          </p:nvPr>
        </p:nvGraphicFramePr>
        <p:xfrm>
          <a:off x="4114800" y="2885016"/>
          <a:ext cx="5943600" cy="723900"/>
        </p:xfrm>
        <a:graphic>
          <a:graphicData uri="http://schemas.openxmlformats.org/presentationml/2006/ole">
            <mc:AlternateContent xmlns:mc="http://schemas.openxmlformats.org/markup-compatibility/2006">
              <mc:Choice xmlns:v="urn:schemas-microsoft-com:vml" Requires="v">
                <p:oleObj spid="_x0000_s18474" name="Document" r:id="rId9" imgW="5943600" imgH="723900" progId="Word.Document.12">
                  <p:embed/>
                </p:oleObj>
              </mc:Choice>
              <mc:Fallback>
                <p:oleObj name="Document" r:id="rId9" imgW="5943600" imgH="723900" progId="Word.Document.12">
                  <p:embed/>
                  <p:pic>
                    <p:nvPicPr>
                      <p:cNvPr id="0" name=""/>
                      <p:cNvPicPr/>
                      <p:nvPr/>
                    </p:nvPicPr>
                    <p:blipFill>
                      <a:blip r:embed="rId10"/>
                      <a:stretch>
                        <a:fillRect/>
                      </a:stretch>
                    </p:blipFill>
                    <p:spPr>
                      <a:xfrm>
                        <a:off x="4114800" y="2885016"/>
                        <a:ext cx="5943600" cy="723900"/>
                      </a:xfrm>
                      <a:prstGeom prst="rect">
                        <a:avLst/>
                      </a:prstGeom>
                    </p:spPr>
                  </p:pic>
                </p:oleObj>
              </mc:Fallback>
            </mc:AlternateContent>
          </a:graphicData>
        </a:graphic>
      </p:graphicFrame>
    </p:spTree>
    <p:extLst>
      <p:ext uri="{BB962C8B-B14F-4D97-AF65-F5344CB8AC3E}">
        <p14:creationId xmlns:p14="http://schemas.microsoft.com/office/powerpoint/2010/main" val="2440580997"/>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Macintosh HD:Users:arshiya:Dropbox:Thesis Figures_VBM:dynamic Pressure_side view.png"/>
          <p:cNvPicPr/>
          <p:nvPr/>
        </p:nvPicPr>
        <p:blipFill rotWithShape="1">
          <a:blip r:embed="rId3">
            <a:extLst>
              <a:ext uri="{28A0092B-C50C-407E-A947-70E740481C1C}">
                <a14:useLocalDpi xmlns:a14="http://schemas.microsoft.com/office/drawing/2010/main" val="0"/>
              </a:ext>
            </a:extLst>
          </a:blip>
          <a:srcRect b="4207"/>
          <a:stretch/>
        </p:blipFill>
        <p:spPr bwMode="auto">
          <a:xfrm>
            <a:off x="1257300" y="3982720"/>
            <a:ext cx="7251700" cy="2024380"/>
          </a:xfrm>
          <a:prstGeom prst="rect">
            <a:avLst/>
          </a:prstGeom>
          <a:noFill/>
          <a:ln>
            <a:noFill/>
          </a:ln>
        </p:spPr>
      </p:pic>
      <p:sp>
        <p:nvSpPr>
          <p:cNvPr id="4" name="Title 3"/>
          <p:cNvSpPr>
            <a:spLocks noGrp="1"/>
          </p:cNvSpPr>
          <p:nvPr>
            <p:ph type="title"/>
          </p:nvPr>
        </p:nvSpPr>
        <p:spPr>
          <a:xfrm>
            <a:off x="457200" y="0"/>
            <a:ext cx="8229600" cy="1143000"/>
          </a:xfrm>
        </p:spPr>
        <p:txBody>
          <a:bodyPr/>
          <a:lstStyle/>
          <a:p>
            <a:r>
              <a:rPr lang="en-US" dirty="0" smtClean="0"/>
              <a:t>VBM-Results</a:t>
            </a:r>
            <a:endParaRPr lang="en-US" dirty="0"/>
          </a:p>
        </p:txBody>
      </p:sp>
      <p:pic>
        <p:nvPicPr>
          <p:cNvPr id="6" name="Picture 5" descr="Macintosh HD:Users:arshiya:Dropbox:Thesis Figures_VBM:velocity_topview.png"/>
          <p:cNvPicPr/>
          <p:nvPr/>
        </p:nvPicPr>
        <p:blipFill>
          <a:blip r:embed="rId4">
            <a:extLst>
              <a:ext uri="{28A0092B-C50C-407E-A947-70E740481C1C}">
                <a14:useLocalDpi xmlns:a14="http://schemas.microsoft.com/office/drawing/2010/main" val="0"/>
              </a:ext>
            </a:extLst>
          </a:blip>
          <a:srcRect/>
          <a:stretch>
            <a:fillRect/>
          </a:stretch>
        </p:blipFill>
        <p:spPr bwMode="auto">
          <a:xfrm>
            <a:off x="1257300" y="1143000"/>
            <a:ext cx="7406469" cy="2946400"/>
          </a:xfrm>
          <a:prstGeom prst="rect">
            <a:avLst/>
          </a:prstGeom>
          <a:noFill/>
          <a:ln>
            <a:noFill/>
          </a:ln>
        </p:spPr>
      </p:pic>
      <p:sp>
        <p:nvSpPr>
          <p:cNvPr id="11" name="Content Placeholder 2"/>
          <p:cNvSpPr txBox="1">
            <a:spLocks/>
          </p:cNvSpPr>
          <p:nvPr/>
        </p:nvSpPr>
        <p:spPr bwMode="auto">
          <a:xfrm>
            <a:off x="695400" y="1742197"/>
            <a:ext cx="1123800" cy="71281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pPr marL="0" indent="0">
              <a:buNone/>
            </a:pPr>
            <a:r>
              <a:rPr lang="en-US" sz="1800" dirty="0" smtClean="0">
                <a:latin typeface="Cambria"/>
                <a:cs typeface="Cambria"/>
              </a:rPr>
              <a:t>BR=0.48</a:t>
            </a:r>
          </a:p>
          <a:p>
            <a:pPr marL="0" indent="0">
              <a:buNone/>
            </a:pPr>
            <a:r>
              <a:rPr lang="en-US" sz="1800" dirty="0" err="1" smtClean="0">
                <a:latin typeface="Cambria"/>
                <a:cs typeface="Cambria"/>
              </a:rPr>
              <a:t>Fr</a:t>
            </a:r>
            <a:r>
              <a:rPr lang="en-US" sz="1800" dirty="0" smtClean="0">
                <a:latin typeface="Cambria"/>
                <a:cs typeface="Cambria"/>
              </a:rPr>
              <a:t>=0.24</a:t>
            </a:r>
          </a:p>
          <a:p>
            <a:pPr marL="0" indent="0">
              <a:buNone/>
            </a:pPr>
            <a:endParaRPr lang="en-US" dirty="0">
              <a:latin typeface="Cambria"/>
              <a:cs typeface="Cambria"/>
            </a:endParaRPr>
          </a:p>
        </p:txBody>
      </p:sp>
      <p:sp>
        <p:nvSpPr>
          <p:cNvPr id="12" name="Slide Number Placeholder 11"/>
          <p:cNvSpPr>
            <a:spLocks noGrp="1"/>
          </p:cNvSpPr>
          <p:nvPr>
            <p:ph type="sldNum" sz="quarter" idx="12"/>
          </p:nvPr>
        </p:nvSpPr>
        <p:spPr/>
        <p:txBody>
          <a:bodyPr/>
          <a:lstStyle/>
          <a:p>
            <a:pPr>
              <a:defRPr/>
            </a:pPr>
            <a:fld id="{17CE5C05-571E-4903-AA8A-0506BA67333F}" type="slidenum">
              <a:rPr lang="en-US" smtClean="0"/>
              <a:pPr>
                <a:defRPr/>
              </a:pPr>
              <a:t>38</a:t>
            </a:fld>
            <a:endParaRPr lang="en-US"/>
          </a:p>
        </p:txBody>
      </p:sp>
      <p:pic>
        <p:nvPicPr>
          <p:cNvPr id="9" name="Picture 8"/>
          <p:cNvPicPr>
            <a:picLocks noChangeAspect="1"/>
          </p:cNvPicPr>
          <p:nvPr/>
        </p:nvPicPr>
        <p:blipFill rotWithShape="1">
          <a:blip r:embed="rId5"/>
          <a:srcRect r="77778" b="44444"/>
          <a:stretch/>
        </p:blipFill>
        <p:spPr>
          <a:xfrm>
            <a:off x="310338" y="1143000"/>
            <a:ext cx="2023870" cy="583809"/>
          </a:xfrm>
          <a:prstGeom prst="rect">
            <a:avLst/>
          </a:prstGeom>
        </p:spPr>
      </p:pic>
    </p:spTree>
    <p:extLst>
      <p:ext uri="{BB962C8B-B14F-4D97-AF65-F5344CB8AC3E}">
        <p14:creationId xmlns:p14="http://schemas.microsoft.com/office/powerpoint/2010/main" val="251115212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638"/>
            <a:ext cx="8314581" cy="1044462"/>
          </a:xfrm>
        </p:spPr>
        <p:txBody>
          <a:bodyPr/>
          <a:lstStyle/>
          <a:p>
            <a:r>
              <a:rPr lang="en-US" dirty="0" smtClean="0">
                <a:latin typeface="Cambria"/>
                <a:cs typeface="Cambria"/>
              </a:rPr>
              <a:t>VBM- Power Coefficient</a:t>
            </a:r>
            <a:endParaRPr lang="en-US" dirty="0">
              <a:latin typeface="Cambria"/>
              <a:cs typeface="Cambria"/>
            </a:endParaRPr>
          </a:p>
        </p:txBody>
      </p:sp>
      <p:pic>
        <p:nvPicPr>
          <p:cNvPr id="5" name="Content Placeholder 4" descr="Macintosh HD:Users:arshiya:Dropbox:Research:Thesis:figures:Power coefficient .png"/>
          <p:cNvPicPr>
            <a:picLocks noGrp="1"/>
          </p:cNvPicPr>
          <p:nvPr>
            <p:ph idx="1"/>
          </p:nvPr>
        </p:nvPicPr>
        <p:blipFill rotWithShape="1">
          <a:blip r:embed="rId2">
            <a:extLst>
              <a:ext uri="{28A0092B-C50C-407E-A947-70E740481C1C}">
                <a14:useLocalDpi xmlns:a14="http://schemas.microsoft.com/office/drawing/2010/main" val="0"/>
              </a:ext>
            </a:extLst>
          </a:blip>
          <a:srcRect l="-1960" r="4556" b="10756"/>
          <a:stretch/>
        </p:blipFill>
        <p:spPr bwMode="auto">
          <a:xfrm>
            <a:off x="38100" y="1079500"/>
            <a:ext cx="6726009" cy="5016500"/>
          </a:xfrm>
          <a:prstGeom prst="rect">
            <a:avLst/>
          </a:prstGeom>
          <a:noFill/>
          <a:ln>
            <a:noFill/>
          </a:ln>
          <a:extLst>
            <a:ext uri="{53640926-AAD7-44d8-BBD7-CCE9431645EC}">
              <a14:shadowObscured xmlns:a14="http://schemas.microsoft.com/office/drawing/2010/main"/>
            </a:ext>
          </a:extLst>
        </p:spPr>
      </p:pic>
      <p:pic>
        <p:nvPicPr>
          <p:cNvPr id="4" name="Picture 3"/>
          <p:cNvPicPr>
            <a:picLocks noChangeAspect="1"/>
          </p:cNvPicPr>
          <p:nvPr/>
        </p:nvPicPr>
        <p:blipFill rotWithShape="1">
          <a:blip r:embed="rId3"/>
          <a:srcRect l="37590" r="35181" b="17994"/>
          <a:stretch/>
        </p:blipFill>
        <p:spPr>
          <a:xfrm>
            <a:off x="6764109" y="2988768"/>
            <a:ext cx="1808391" cy="896072"/>
          </a:xfrm>
          <a:prstGeom prst="rect">
            <a:avLst/>
          </a:prstGeom>
        </p:spPr>
      </p:pic>
      <p:sp>
        <p:nvSpPr>
          <p:cNvPr id="8" name="Slide Number Placeholder 7"/>
          <p:cNvSpPr>
            <a:spLocks noGrp="1"/>
          </p:cNvSpPr>
          <p:nvPr>
            <p:ph type="sldNum" sz="quarter" idx="12"/>
          </p:nvPr>
        </p:nvSpPr>
        <p:spPr/>
        <p:txBody>
          <a:bodyPr/>
          <a:lstStyle/>
          <a:p>
            <a:pPr>
              <a:defRPr/>
            </a:pPr>
            <a:fld id="{17CE5C05-571E-4903-AA8A-0506BA67333F}" type="slidenum">
              <a:rPr lang="en-US" smtClean="0"/>
              <a:pPr>
                <a:defRPr/>
              </a:pPr>
              <a:t>39</a:t>
            </a:fld>
            <a:endParaRPr lang="en-US"/>
          </a:p>
        </p:txBody>
      </p:sp>
      <p:sp>
        <p:nvSpPr>
          <p:cNvPr id="11" name="TextBox 10"/>
          <p:cNvSpPr txBox="1"/>
          <p:nvPr/>
        </p:nvSpPr>
        <p:spPr>
          <a:xfrm>
            <a:off x="3320990" y="1517134"/>
            <a:ext cx="723575" cy="338554"/>
          </a:xfrm>
          <a:prstGeom prst="rect">
            <a:avLst/>
          </a:prstGeom>
          <a:noFill/>
        </p:spPr>
        <p:txBody>
          <a:bodyPr wrap="none" rtlCol="0">
            <a:spAutoFit/>
          </a:bodyPr>
          <a:lstStyle/>
          <a:p>
            <a:r>
              <a:rPr lang="en-US" sz="1600" dirty="0" smtClean="0">
                <a:latin typeface="Cambria"/>
                <a:cs typeface="Cambria"/>
              </a:rPr>
              <a:t>93 kw</a:t>
            </a:r>
            <a:endParaRPr lang="en-US" sz="1600" dirty="0">
              <a:latin typeface="Cambria"/>
              <a:cs typeface="Cambria"/>
            </a:endParaRPr>
          </a:p>
        </p:txBody>
      </p:sp>
      <p:sp>
        <p:nvSpPr>
          <p:cNvPr id="12" name="TextBox 11"/>
          <p:cNvSpPr txBox="1"/>
          <p:nvPr/>
        </p:nvSpPr>
        <p:spPr>
          <a:xfrm>
            <a:off x="4616390" y="1500257"/>
            <a:ext cx="723575" cy="338554"/>
          </a:xfrm>
          <a:prstGeom prst="rect">
            <a:avLst/>
          </a:prstGeom>
          <a:noFill/>
        </p:spPr>
        <p:txBody>
          <a:bodyPr wrap="none" rtlCol="0">
            <a:spAutoFit/>
          </a:bodyPr>
          <a:lstStyle/>
          <a:p>
            <a:r>
              <a:rPr lang="en-US" sz="1600" dirty="0" smtClean="0">
                <a:latin typeface="Cambria"/>
                <a:cs typeface="Cambria"/>
              </a:rPr>
              <a:t>75 kw</a:t>
            </a:r>
            <a:endParaRPr lang="en-US" sz="1600" dirty="0">
              <a:latin typeface="Cambria"/>
              <a:cs typeface="Cambria"/>
            </a:endParaRPr>
          </a:p>
        </p:txBody>
      </p:sp>
    </p:spTree>
    <p:extLst>
      <p:ext uri="{BB962C8B-B14F-4D97-AF65-F5344CB8AC3E}">
        <p14:creationId xmlns:p14="http://schemas.microsoft.com/office/powerpoint/2010/main" val="1061386892"/>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8290" y="190500"/>
            <a:ext cx="8877300" cy="806450"/>
          </a:xfrm>
        </p:spPr>
        <p:txBody>
          <a:bodyPr/>
          <a:lstStyle/>
          <a:p>
            <a:pPr algn="ctr"/>
            <a:r>
              <a:rPr lang="en-US" dirty="0" smtClean="0">
                <a:latin typeface="Cambria"/>
                <a:cs typeface="Cambria"/>
              </a:rPr>
              <a:t>US Water </a:t>
            </a:r>
            <a:r>
              <a:rPr lang="en-US" dirty="0">
                <a:latin typeface="Cambria"/>
                <a:cs typeface="Cambria"/>
              </a:rPr>
              <a:t>U</a:t>
            </a:r>
            <a:r>
              <a:rPr lang="en-US" dirty="0" smtClean="0">
                <a:latin typeface="Cambria"/>
                <a:cs typeface="Cambria"/>
              </a:rPr>
              <a:t>sage &amp; Distribution</a:t>
            </a:r>
            <a:endParaRPr lang="en-US" dirty="0">
              <a:latin typeface="Cambria"/>
              <a:cs typeface="Cambria"/>
            </a:endParaRPr>
          </a:p>
        </p:txBody>
      </p:sp>
      <p:pic>
        <p:nvPicPr>
          <p:cNvPr id="4" name="Content Placeholder 3" descr="Macintosh HD:Users:arshiya:Dropbox:Research:Thesis:figures:water withdrawals per state.png"/>
          <p:cNvPicPr>
            <a:picLocks noGrp="1"/>
          </p:cNvPicPr>
          <p:nvPr>
            <p:ph idx="1"/>
          </p:nvPr>
        </p:nvPicPr>
        <p:blipFill rotWithShape="1">
          <a:blip r:embed="rId3">
            <a:extLst>
              <a:ext uri="{28A0092B-C50C-407E-A947-70E740481C1C}">
                <a14:useLocalDpi xmlns:a14="http://schemas.microsoft.com/office/drawing/2010/main" val="0"/>
              </a:ext>
            </a:extLst>
          </a:blip>
          <a:srcRect t="4248" b="2498"/>
          <a:stretch/>
        </p:blipFill>
        <p:spPr bwMode="auto">
          <a:xfrm>
            <a:off x="457200" y="1485900"/>
            <a:ext cx="8051800" cy="4470400"/>
          </a:xfrm>
          <a:prstGeom prst="rect">
            <a:avLst/>
          </a:prstGeom>
          <a:noFill/>
          <a:ln>
            <a:noFill/>
          </a:ln>
        </p:spPr>
      </p:pic>
      <p:sp>
        <p:nvSpPr>
          <p:cNvPr id="7" name="Slide Number Placeholder 6"/>
          <p:cNvSpPr>
            <a:spLocks noGrp="1"/>
          </p:cNvSpPr>
          <p:nvPr>
            <p:ph type="sldNum" sz="quarter" idx="12"/>
          </p:nvPr>
        </p:nvSpPr>
        <p:spPr/>
        <p:txBody>
          <a:bodyPr/>
          <a:lstStyle/>
          <a:p>
            <a:pPr>
              <a:defRPr/>
            </a:pPr>
            <a:fld id="{17CE5C05-571E-4903-AA8A-0506BA67333F}" type="slidenum">
              <a:rPr lang="en-US" smtClean="0"/>
              <a:pPr>
                <a:defRPr/>
              </a:pPr>
              <a:t>4</a:t>
            </a:fld>
            <a:endParaRPr lang="en-US"/>
          </a:p>
        </p:txBody>
      </p:sp>
      <p:pic>
        <p:nvPicPr>
          <p:cNvPr id="5" name="Picture 4"/>
          <p:cNvPicPr>
            <a:picLocks noChangeAspect="1"/>
          </p:cNvPicPr>
          <p:nvPr/>
        </p:nvPicPr>
        <p:blipFill>
          <a:blip r:embed="rId4"/>
          <a:stretch>
            <a:fillRect/>
          </a:stretch>
        </p:blipFill>
        <p:spPr>
          <a:xfrm>
            <a:off x="6489700" y="1879600"/>
            <a:ext cx="482633" cy="635044"/>
          </a:xfrm>
          <a:prstGeom prst="rect">
            <a:avLst/>
          </a:prstGeom>
        </p:spPr>
      </p:pic>
      <p:sp>
        <p:nvSpPr>
          <p:cNvPr id="6" name="Oval 5"/>
          <p:cNvSpPr/>
          <p:nvPr/>
        </p:nvSpPr>
        <p:spPr>
          <a:xfrm>
            <a:off x="5664200" y="1333500"/>
            <a:ext cx="2171700" cy="2006600"/>
          </a:xfrm>
          <a:prstGeom prst="ellipse">
            <a:avLst/>
          </a:prstGeom>
          <a:noFill/>
          <a:ln>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1612900" y="2730500"/>
            <a:ext cx="4152900" cy="2311400"/>
          </a:xfrm>
          <a:prstGeom prst="straightConnector1">
            <a:avLst/>
          </a:prstGeom>
          <a:ln>
            <a:solidFill>
              <a:srgbClr val="7E9632"/>
            </a:solidFill>
            <a:tailEnd type="arrow"/>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32500" y="2501944"/>
            <a:ext cx="1395071" cy="369332"/>
          </a:xfrm>
          <a:prstGeom prst="rect">
            <a:avLst/>
          </a:prstGeom>
          <a:noFill/>
        </p:spPr>
        <p:txBody>
          <a:bodyPr wrap="none" rtlCol="0">
            <a:spAutoFit/>
          </a:bodyPr>
          <a:lstStyle/>
          <a:p>
            <a:r>
              <a:rPr lang="en-US" dirty="0" smtClean="0">
                <a:latin typeface="Cambria"/>
                <a:cs typeface="Cambria"/>
              </a:rPr>
              <a:t>Washington</a:t>
            </a:r>
            <a:endParaRPr lang="en-US" dirty="0">
              <a:latin typeface="Cambria"/>
              <a:cs typeface="Cambria"/>
            </a:endParaRPr>
          </a:p>
        </p:txBody>
      </p:sp>
    </p:spTree>
    <p:extLst>
      <p:ext uri="{BB962C8B-B14F-4D97-AF65-F5344CB8AC3E}">
        <p14:creationId xmlns:p14="http://schemas.microsoft.com/office/powerpoint/2010/main" val="1311528655"/>
      </p:ext>
    </p:extLst>
  </p:cSld>
  <p:clrMapOvr>
    <a:masterClrMapping/>
  </p:clrMapOvr>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8538"/>
            <a:ext cx="8314581" cy="1044462"/>
          </a:xfrm>
        </p:spPr>
        <p:txBody>
          <a:bodyPr/>
          <a:lstStyle/>
          <a:p>
            <a:r>
              <a:rPr lang="en-US" dirty="0" smtClean="0"/>
              <a:t>VBM- Dissipation Coefficient</a:t>
            </a:r>
            <a:endParaRPr lang="en-US" dirty="0"/>
          </a:p>
        </p:txBody>
      </p:sp>
      <p:pic>
        <p:nvPicPr>
          <p:cNvPr id="6" name="Content Placeholder 5" descr="Macintosh HD:Users:arshiya:Dropbox:Research:Thesis:figures:dissipation coefficient.png"/>
          <p:cNvPicPr>
            <a:picLocks noGrp="1"/>
          </p:cNvPicPr>
          <p:nvPr>
            <p:ph idx="1"/>
          </p:nvPr>
        </p:nvPicPr>
        <p:blipFill rotWithShape="1">
          <a:blip r:embed="rId3">
            <a:extLst>
              <a:ext uri="{28A0092B-C50C-407E-A947-70E740481C1C}">
                <a14:useLocalDpi xmlns:a14="http://schemas.microsoft.com/office/drawing/2010/main" val="0"/>
              </a:ext>
            </a:extLst>
          </a:blip>
          <a:srcRect l="631" r="315"/>
          <a:stretch/>
        </p:blipFill>
        <p:spPr bwMode="auto">
          <a:xfrm>
            <a:off x="359519" y="1219200"/>
            <a:ext cx="6972300" cy="4953000"/>
          </a:xfrm>
          <a:prstGeom prst="rect">
            <a:avLst/>
          </a:prstGeom>
          <a:noFill/>
          <a:ln>
            <a:noFill/>
          </a:ln>
        </p:spPr>
      </p:pic>
      <p:pic>
        <p:nvPicPr>
          <p:cNvPr id="8" name="Picture 7"/>
          <p:cNvPicPr>
            <a:picLocks noChangeAspect="1"/>
          </p:cNvPicPr>
          <p:nvPr/>
        </p:nvPicPr>
        <p:blipFill rotWithShape="1">
          <a:blip r:embed="rId4"/>
          <a:srcRect l="40522" r="38951" b="17994"/>
          <a:stretch/>
        </p:blipFill>
        <p:spPr>
          <a:xfrm>
            <a:off x="7171319" y="1791025"/>
            <a:ext cx="1744081" cy="1146395"/>
          </a:xfrm>
          <a:prstGeom prst="rect">
            <a:avLst/>
          </a:prstGeom>
        </p:spPr>
      </p:pic>
      <p:sp>
        <p:nvSpPr>
          <p:cNvPr id="10" name="TextBox 9"/>
          <p:cNvSpPr txBox="1"/>
          <p:nvPr/>
        </p:nvSpPr>
        <p:spPr>
          <a:xfrm>
            <a:off x="2781300" y="1638300"/>
            <a:ext cx="889000" cy="307777"/>
          </a:xfrm>
          <a:prstGeom prst="rect">
            <a:avLst/>
          </a:prstGeom>
          <a:noFill/>
        </p:spPr>
        <p:txBody>
          <a:bodyPr wrap="square" rtlCol="0">
            <a:spAutoFit/>
          </a:bodyPr>
          <a:lstStyle/>
          <a:p>
            <a:r>
              <a:rPr lang="en-US" sz="1400" dirty="0" smtClean="0">
                <a:latin typeface="Cambria"/>
                <a:cs typeface="Cambria"/>
              </a:rPr>
              <a:t>360kw</a:t>
            </a:r>
            <a:endParaRPr lang="en-US" sz="1400" dirty="0">
              <a:latin typeface="Cambria"/>
              <a:cs typeface="Cambria"/>
            </a:endParaRPr>
          </a:p>
        </p:txBody>
      </p:sp>
      <p:sp>
        <p:nvSpPr>
          <p:cNvPr id="11" name="TextBox 10"/>
          <p:cNvSpPr txBox="1"/>
          <p:nvPr/>
        </p:nvSpPr>
        <p:spPr>
          <a:xfrm>
            <a:off x="3886200" y="2401788"/>
            <a:ext cx="990600" cy="307777"/>
          </a:xfrm>
          <a:prstGeom prst="rect">
            <a:avLst/>
          </a:prstGeom>
          <a:noFill/>
        </p:spPr>
        <p:txBody>
          <a:bodyPr wrap="square" rtlCol="0">
            <a:spAutoFit/>
          </a:bodyPr>
          <a:lstStyle/>
          <a:p>
            <a:r>
              <a:rPr lang="en-US" sz="1400" dirty="0" smtClean="0">
                <a:latin typeface="Cambria"/>
                <a:cs typeface="Cambria"/>
              </a:rPr>
              <a:t>270 kw</a:t>
            </a:r>
            <a:endParaRPr lang="en-US" sz="1400" dirty="0">
              <a:latin typeface="Cambria"/>
              <a:cs typeface="Cambria"/>
            </a:endParaRPr>
          </a:p>
        </p:txBody>
      </p:sp>
      <p:sp>
        <p:nvSpPr>
          <p:cNvPr id="12" name="Slide Number Placeholder 11"/>
          <p:cNvSpPr>
            <a:spLocks noGrp="1"/>
          </p:cNvSpPr>
          <p:nvPr>
            <p:ph type="sldNum" sz="quarter" idx="12"/>
          </p:nvPr>
        </p:nvSpPr>
        <p:spPr/>
        <p:txBody>
          <a:bodyPr/>
          <a:lstStyle/>
          <a:p>
            <a:pPr>
              <a:defRPr/>
            </a:pPr>
            <a:fld id="{17CE5C05-571E-4903-AA8A-0506BA67333F}" type="slidenum">
              <a:rPr lang="en-US" smtClean="0"/>
              <a:pPr>
                <a:defRPr/>
              </a:pPr>
              <a:t>40</a:t>
            </a:fld>
            <a:endParaRPr lang="en-US"/>
          </a:p>
        </p:txBody>
      </p:sp>
      <p:sp>
        <p:nvSpPr>
          <p:cNvPr id="13" name="TextBox 12"/>
          <p:cNvSpPr txBox="1"/>
          <p:nvPr/>
        </p:nvSpPr>
        <p:spPr>
          <a:xfrm>
            <a:off x="7057019" y="3429000"/>
            <a:ext cx="2086981" cy="1754327"/>
          </a:xfrm>
          <a:prstGeom prst="rect">
            <a:avLst/>
          </a:prstGeom>
          <a:noFill/>
        </p:spPr>
        <p:txBody>
          <a:bodyPr wrap="square" rtlCol="0">
            <a:spAutoFit/>
          </a:bodyPr>
          <a:lstStyle/>
          <a:p>
            <a:pPr marL="285750" indent="-285750">
              <a:buClr>
                <a:schemeClr val="accent1"/>
              </a:buClr>
              <a:buFont typeface="Arial"/>
              <a:buChar char="•"/>
            </a:pPr>
            <a:r>
              <a:rPr lang="en-US" dirty="0" smtClean="0">
                <a:latin typeface="Cambria"/>
                <a:cs typeface="Cambria"/>
              </a:rPr>
              <a:t>Useful power extraction by the turbines</a:t>
            </a:r>
          </a:p>
          <a:p>
            <a:pPr marL="285750" indent="-285750">
              <a:buClr>
                <a:schemeClr val="accent1"/>
              </a:buClr>
              <a:buFont typeface="Arial"/>
              <a:buChar char="•"/>
            </a:pPr>
            <a:r>
              <a:rPr lang="en-US" dirty="0" smtClean="0">
                <a:latin typeface="Cambria"/>
                <a:cs typeface="Cambria"/>
              </a:rPr>
              <a:t>Mixing </a:t>
            </a:r>
          </a:p>
          <a:p>
            <a:pPr marL="285750" indent="-285750">
              <a:buClr>
                <a:schemeClr val="accent1"/>
              </a:buClr>
              <a:buFont typeface="Arial"/>
              <a:buChar char="•"/>
            </a:pPr>
            <a:r>
              <a:rPr lang="en-US" dirty="0" smtClean="0">
                <a:latin typeface="Cambria"/>
                <a:cs typeface="Cambria"/>
              </a:rPr>
              <a:t>Wake rotation</a:t>
            </a:r>
          </a:p>
          <a:p>
            <a:pPr marL="285750" indent="-285750">
              <a:buFont typeface="Arial"/>
              <a:buChar char="•"/>
            </a:pPr>
            <a:endParaRPr lang="en-US" dirty="0" smtClean="0"/>
          </a:p>
        </p:txBody>
      </p:sp>
    </p:spTree>
    <p:extLst>
      <p:ext uri="{BB962C8B-B14F-4D97-AF65-F5344CB8AC3E}">
        <p14:creationId xmlns:p14="http://schemas.microsoft.com/office/powerpoint/2010/main" val="2495088491"/>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8538"/>
            <a:ext cx="8314581" cy="1044462"/>
          </a:xfrm>
        </p:spPr>
        <p:txBody>
          <a:bodyPr/>
          <a:lstStyle/>
          <a:p>
            <a:r>
              <a:rPr lang="en-US" dirty="0" smtClean="0"/>
              <a:t>Replacing Gates by Turbines</a:t>
            </a:r>
            <a:endParaRPr lang="en-US" dirty="0"/>
          </a:p>
        </p:txBody>
      </p:sp>
      <p:sp>
        <p:nvSpPr>
          <p:cNvPr id="12" name="Slide Number Placeholder 11"/>
          <p:cNvSpPr>
            <a:spLocks noGrp="1"/>
          </p:cNvSpPr>
          <p:nvPr>
            <p:ph type="sldNum" sz="quarter" idx="12"/>
          </p:nvPr>
        </p:nvSpPr>
        <p:spPr/>
        <p:txBody>
          <a:bodyPr/>
          <a:lstStyle/>
          <a:p>
            <a:pPr>
              <a:defRPr/>
            </a:pPr>
            <a:fld id="{17CE5C05-571E-4903-AA8A-0506BA67333F}" type="slidenum">
              <a:rPr lang="en-US" smtClean="0"/>
              <a:pPr>
                <a:defRPr/>
              </a:pPr>
              <a:t>41</a:t>
            </a:fld>
            <a:endParaRPr lang="en-US"/>
          </a:p>
        </p:txBody>
      </p:sp>
      <p:grpSp>
        <p:nvGrpSpPr>
          <p:cNvPr id="50" name="Group 49"/>
          <p:cNvGrpSpPr/>
          <p:nvPr/>
        </p:nvGrpSpPr>
        <p:grpSpPr>
          <a:xfrm>
            <a:off x="3438836" y="1780893"/>
            <a:ext cx="5499100" cy="4330098"/>
            <a:chOff x="2082800" y="1206489"/>
            <a:chExt cx="5499100" cy="4330098"/>
          </a:xfrm>
        </p:grpSpPr>
        <p:sp>
          <p:nvSpPr>
            <p:cNvPr id="28" name="Oval 27"/>
            <p:cNvSpPr/>
            <p:nvPr/>
          </p:nvSpPr>
          <p:spPr>
            <a:xfrm>
              <a:off x="5899150" y="161577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6407150" y="161577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883400" y="161577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5" name="Oval 24"/>
            <p:cNvSpPr/>
            <p:nvPr/>
          </p:nvSpPr>
          <p:spPr>
            <a:xfrm>
              <a:off x="4756150" y="2768599"/>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6" name="Oval 25"/>
            <p:cNvSpPr/>
            <p:nvPr/>
          </p:nvSpPr>
          <p:spPr>
            <a:xfrm>
              <a:off x="5264150" y="2768599"/>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Oval 26"/>
            <p:cNvSpPr/>
            <p:nvPr/>
          </p:nvSpPr>
          <p:spPr>
            <a:xfrm>
              <a:off x="5740400" y="2768599"/>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3524250" y="3896017"/>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3" name="Oval 22"/>
            <p:cNvSpPr/>
            <p:nvPr/>
          </p:nvSpPr>
          <p:spPr>
            <a:xfrm>
              <a:off x="4032250" y="3896017"/>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4" name="Oval 23"/>
            <p:cNvSpPr/>
            <p:nvPr/>
          </p:nvSpPr>
          <p:spPr>
            <a:xfrm>
              <a:off x="4508500" y="3896017"/>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ube 17"/>
            <p:cNvSpPr/>
            <p:nvPr/>
          </p:nvSpPr>
          <p:spPr>
            <a:xfrm>
              <a:off x="2082800" y="1206489"/>
              <a:ext cx="5499100" cy="4330098"/>
            </a:xfrm>
            <a:prstGeom prst="cube">
              <a:avLst>
                <a:gd name="adj" fmla="val 89551"/>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2247900" y="517871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2755900" y="517871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3232150" y="5178718"/>
              <a:ext cx="292100" cy="248237"/>
            </a:xfrm>
            <a:prstGeom prst="ellips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2" name="Straight Arrow Connector 31"/>
            <p:cNvCxnSpPr/>
            <p:nvPr/>
          </p:nvCxnSpPr>
          <p:spPr>
            <a:xfrm flipV="1">
              <a:off x="3816350" y="4330701"/>
              <a:ext cx="1231900" cy="1205886"/>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3" name="TextBox 32"/>
            <p:cNvSpPr txBox="1"/>
            <p:nvPr/>
          </p:nvSpPr>
          <p:spPr>
            <a:xfrm>
              <a:off x="4549463" y="4859729"/>
              <a:ext cx="502273" cy="307777"/>
            </a:xfrm>
            <a:prstGeom prst="rect">
              <a:avLst/>
            </a:prstGeom>
            <a:noFill/>
          </p:spPr>
          <p:txBody>
            <a:bodyPr wrap="none" rtlCol="0">
              <a:spAutoFit/>
            </a:bodyPr>
            <a:lstStyle/>
            <a:p>
              <a:r>
                <a:rPr lang="en-US" sz="1400" dirty="0" smtClean="0">
                  <a:latin typeface="Cambria"/>
                  <a:cs typeface="Cambria"/>
                </a:rPr>
                <a:t>15D</a:t>
              </a:r>
              <a:endParaRPr lang="en-US" sz="1400" dirty="0">
                <a:latin typeface="Cambria"/>
                <a:cs typeface="Cambria"/>
              </a:endParaRPr>
            </a:p>
          </p:txBody>
        </p:sp>
        <p:cxnSp>
          <p:nvCxnSpPr>
            <p:cNvPr id="34" name="Straight Arrow Connector 33"/>
            <p:cNvCxnSpPr/>
            <p:nvPr/>
          </p:nvCxnSpPr>
          <p:spPr>
            <a:xfrm flipV="1">
              <a:off x="5051736" y="3124813"/>
              <a:ext cx="1183964" cy="1205888"/>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5" name="TextBox 34"/>
            <p:cNvSpPr txBox="1"/>
            <p:nvPr/>
          </p:nvSpPr>
          <p:spPr>
            <a:xfrm>
              <a:off x="5701677" y="3653842"/>
              <a:ext cx="502273" cy="307777"/>
            </a:xfrm>
            <a:prstGeom prst="rect">
              <a:avLst/>
            </a:prstGeom>
            <a:noFill/>
          </p:spPr>
          <p:txBody>
            <a:bodyPr wrap="none" rtlCol="0">
              <a:spAutoFit/>
            </a:bodyPr>
            <a:lstStyle/>
            <a:p>
              <a:r>
                <a:rPr lang="en-US" sz="1400" dirty="0" smtClean="0">
                  <a:latin typeface="Cambria"/>
                  <a:cs typeface="Cambria"/>
                </a:rPr>
                <a:t>15D</a:t>
              </a:r>
              <a:endParaRPr lang="en-US" sz="1400" dirty="0">
                <a:latin typeface="Cambria"/>
                <a:cs typeface="Cambria"/>
              </a:endParaRPr>
            </a:p>
          </p:txBody>
        </p:sp>
        <p:cxnSp>
          <p:nvCxnSpPr>
            <p:cNvPr id="36" name="Straight Arrow Connector 35"/>
            <p:cNvCxnSpPr/>
            <p:nvPr/>
          </p:nvCxnSpPr>
          <p:spPr>
            <a:xfrm flipV="1">
              <a:off x="6248400" y="1876715"/>
              <a:ext cx="1257300" cy="1234005"/>
            </a:xfrm>
            <a:prstGeom prst="straightConnector1">
              <a:avLst/>
            </a:prstGeom>
            <a:ln>
              <a:solidFill>
                <a:schemeClr val="tx1"/>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37" name="TextBox 36"/>
            <p:cNvSpPr txBox="1"/>
            <p:nvPr/>
          </p:nvSpPr>
          <p:spPr>
            <a:xfrm>
              <a:off x="6892613" y="2421161"/>
              <a:ext cx="502273" cy="307777"/>
            </a:xfrm>
            <a:prstGeom prst="rect">
              <a:avLst/>
            </a:prstGeom>
            <a:noFill/>
          </p:spPr>
          <p:txBody>
            <a:bodyPr wrap="none" rtlCol="0">
              <a:spAutoFit/>
            </a:bodyPr>
            <a:lstStyle/>
            <a:p>
              <a:r>
                <a:rPr lang="en-US" sz="1400" dirty="0" smtClean="0">
                  <a:latin typeface="Cambria"/>
                  <a:cs typeface="Cambria"/>
                </a:rPr>
                <a:t>15D</a:t>
              </a:r>
              <a:endParaRPr lang="en-US" sz="1400" dirty="0">
                <a:latin typeface="Cambria"/>
                <a:cs typeface="Cambria"/>
              </a:endParaRPr>
            </a:p>
          </p:txBody>
        </p:sp>
      </p:grpSp>
      <p:pic>
        <p:nvPicPr>
          <p:cNvPr id="53" name="Picture 52"/>
          <p:cNvPicPr>
            <a:picLocks noChangeAspect="1"/>
          </p:cNvPicPr>
          <p:nvPr/>
        </p:nvPicPr>
        <p:blipFill rotWithShape="1">
          <a:blip r:embed="rId3"/>
          <a:srcRect l="-1" r="864"/>
          <a:stretch/>
        </p:blipFill>
        <p:spPr>
          <a:xfrm>
            <a:off x="279250" y="1224414"/>
            <a:ext cx="4338514" cy="3118986"/>
          </a:xfrm>
          <a:prstGeom prst="rect">
            <a:avLst/>
          </a:prstGeom>
        </p:spPr>
      </p:pic>
      <p:sp>
        <p:nvSpPr>
          <p:cNvPr id="54" name="TextBox 53"/>
          <p:cNvSpPr txBox="1"/>
          <p:nvPr/>
        </p:nvSpPr>
        <p:spPr>
          <a:xfrm>
            <a:off x="372219" y="5816693"/>
            <a:ext cx="2679700" cy="369332"/>
          </a:xfrm>
          <a:prstGeom prst="rect">
            <a:avLst/>
          </a:prstGeom>
          <a:noFill/>
        </p:spPr>
        <p:txBody>
          <a:bodyPr wrap="square" rtlCol="0">
            <a:spAutoFit/>
          </a:bodyPr>
          <a:lstStyle/>
          <a:p>
            <a:r>
              <a:rPr lang="en-US" dirty="0" smtClean="0">
                <a:latin typeface="Cambria"/>
                <a:cs typeface="Cambria"/>
              </a:rPr>
              <a:t>Goal: Dissipate 1 MW </a:t>
            </a:r>
            <a:endParaRPr lang="en-US" dirty="0">
              <a:latin typeface="Cambria"/>
              <a:cs typeface="Cambria"/>
            </a:endParaRPr>
          </a:p>
        </p:txBody>
      </p:sp>
      <p:pic>
        <p:nvPicPr>
          <p:cNvPr id="55" name="Picture 5" descr="DSCN2104"/>
          <p:cNvPicPr>
            <a:picLocks noChangeAspect="1" noChangeArrowheads="1"/>
          </p:cNvPicPr>
          <p:nvPr/>
        </p:nvPicPr>
        <p:blipFill rotWithShape="1">
          <a:blip r:embed="rId4"/>
          <a:srcRect r="7212"/>
          <a:stretch/>
        </p:blipFill>
        <p:spPr bwMode="auto">
          <a:xfrm>
            <a:off x="620717" y="4352179"/>
            <a:ext cx="1811860" cy="1464514"/>
          </a:xfrm>
          <a:prstGeom prst="rect">
            <a:avLst/>
          </a:prstGeom>
          <a:noFill/>
          <a:ln w="9525">
            <a:noFill/>
            <a:miter lim="800000"/>
            <a:headEnd/>
            <a:tailEnd/>
          </a:ln>
        </p:spPr>
      </p:pic>
    </p:spTree>
    <p:extLst>
      <p:ext uri="{BB962C8B-B14F-4D97-AF65-F5344CB8AC3E}">
        <p14:creationId xmlns:p14="http://schemas.microsoft.com/office/powerpoint/2010/main" val="1249402120"/>
      </p:ext>
    </p:extLst>
  </p:cSld>
  <p:clrMapOvr>
    <a:masterClrMapping/>
  </p:clrMapOvr>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Content Placeholder 2"/>
          <p:cNvSpPr>
            <a:spLocks noGrp="1"/>
          </p:cNvSpPr>
          <p:nvPr>
            <p:ph idx="1"/>
          </p:nvPr>
        </p:nvSpPr>
        <p:spPr>
          <a:xfrm>
            <a:off x="457200" y="1643063"/>
            <a:ext cx="8229600" cy="4681537"/>
          </a:xfrm>
        </p:spPr>
        <p:txBody>
          <a:bodyPr/>
          <a:lstStyle/>
          <a:p>
            <a:pPr eaLnBrk="1" hangingPunct="1"/>
            <a:r>
              <a:rPr lang="en-US" dirty="0" smtClean="0">
                <a:solidFill>
                  <a:srgbClr val="BFBFBF"/>
                </a:solidFill>
                <a:latin typeface="Cambria"/>
                <a:ea typeface="ＭＳ Ｐゴシック" pitchFamily="34" charset="-128"/>
                <a:cs typeface="Cambria"/>
              </a:rPr>
              <a:t>1-D theoretical modeling </a:t>
            </a:r>
          </a:p>
          <a:p>
            <a:pPr eaLnBrk="1" hangingPunct="1"/>
            <a:r>
              <a:rPr lang="en-US" dirty="0" smtClean="0">
                <a:solidFill>
                  <a:srgbClr val="BFBFBF"/>
                </a:solidFill>
                <a:latin typeface="Cambria"/>
                <a:ea typeface="ＭＳ Ｐゴシック" pitchFamily="34" charset="-128"/>
                <a:cs typeface="Cambria"/>
              </a:rPr>
              <a:t>3-D CFD modeling	</a:t>
            </a:r>
          </a:p>
          <a:p>
            <a:pPr lvl="1" eaLnBrk="1" hangingPunct="1">
              <a:buFont typeface="Wingdings" pitchFamily="2" charset="2"/>
              <a:buChar char="§"/>
            </a:pPr>
            <a:r>
              <a:rPr lang="en-US" dirty="0" smtClean="0">
                <a:solidFill>
                  <a:srgbClr val="BFBFBF"/>
                </a:solidFill>
                <a:latin typeface="Cambria"/>
                <a:ea typeface="ＭＳ Ｐゴシック" pitchFamily="34" charset="-128"/>
                <a:cs typeface="Cambria"/>
              </a:rPr>
              <a:t>Turbines</a:t>
            </a:r>
          </a:p>
          <a:p>
            <a:pPr lvl="2" eaLnBrk="1" hangingPunct="1">
              <a:buFont typeface="Arial" charset="0"/>
              <a:buChar char="•"/>
            </a:pPr>
            <a:r>
              <a:rPr lang="en-US" sz="1900" dirty="0" smtClean="0">
                <a:solidFill>
                  <a:srgbClr val="BFBFBF"/>
                </a:solidFill>
                <a:latin typeface="Cambria"/>
                <a:ea typeface="ＭＳ Ｐゴシック" pitchFamily="34" charset="-128"/>
                <a:cs typeface="Cambria"/>
              </a:rPr>
              <a:t>Actuator Disc Model</a:t>
            </a:r>
          </a:p>
          <a:p>
            <a:pPr lvl="2" eaLnBrk="1" hangingPunct="1">
              <a:buFont typeface="Arial" charset="0"/>
              <a:buChar char="•"/>
            </a:pPr>
            <a:r>
              <a:rPr lang="en-US" sz="1900" dirty="0" smtClean="0">
                <a:solidFill>
                  <a:srgbClr val="BFBFBF"/>
                </a:solidFill>
                <a:latin typeface="Cambria"/>
                <a:ea typeface="ＭＳ Ｐゴシック" pitchFamily="34" charset="-128"/>
                <a:cs typeface="Cambria"/>
              </a:rPr>
              <a:t>Virtual Blade Model</a:t>
            </a:r>
          </a:p>
          <a:p>
            <a:pPr eaLnBrk="1" hangingPunct="1"/>
            <a:r>
              <a:rPr lang="en-US" dirty="0">
                <a:latin typeface="Cambria"/>
                <a:ea typeface="ＭＳ Ｐゴシック" pitchFamily="34" charset="-128"/>
                <a:cs typeface="Cambria"/>
              </a:rPr>
              <a:t>Comparison between models</a:t>
            </a:r>
          </a:p>
        </p:txBody>
      </p:sp>
      <p:sp>
        <p:nvSpPr>
          <p:cNvPr id="5" name="Title 1"/>
          <p:cNvSpPr>
            <a:spLocks noGrp="1"/>
          </p:cNvSpPr>
          <p:nvPr>
            <p:ph type="title"/>
          </p:nvPr>
        </p:nvSpPr>
        <p:spPr>
          <a:xfrm>
            <a:off x="457200" y="6350"/>
            <a:ext cx="8229600" cy="1143000"/>
          </a:xfrm>
        </p:spPr>
        <p:txBody>
          <a:bodyPr/>
          <a:lstStyle/>
          <a:p>
            <a:pPr eaLnBrk="1" hangingPunct="1"/>
            <a:r>
              <a:rPr lang="en-US" dirty="0" smtClean="0">
                <a:latin typeface="Cambria"/>
                <a:ea typeface="ＭＳ Ｐゴシック" pitchFamily="34" charset="-128"/>
                <a:cs typeface="Cambria"/>
              </a:rPr>
              <a:t>Approach</a:t>
            </a: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pPr>
                <a:defRPr/>
              </a:pPr>
              <a:t>42</a:t>
            </a:fld>
            <a:endParaRPr lang="en-US"/>
          </a:p>
        </p:txBody>
      </p:sp>
    </p:spTree>
    <p:extLst>
      <p:ext uri="{BB962C8B-B14F-4D97-AF65-F5344CB8AC3E}">
        <p14:creationId xmlns:p14="http://schemas.microsoft.com/office/powerpoint/2010/main" val="3122785769"/>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8538"/>
            <a:ext cx="8314581" cy="1044462"/>
          </a:xfrm>
        </p:spPr>
        <p:txBody>
          <a:bodyPr/>
          <a:lstStyle/>
          <a:p>
            <a:r>
              <a:rPr lang="en-US" dirty="0" smtClean="0"/>
              <a:t>Comparison between models</a:t>
            </a:r>
            <a:endParaRPr lang="en-US" dirty="0"/>
          </a:p>
        </p:txBody>
      </p:sp>
      <p:sp>
        <p:nvSpPr>
          <p:cNvPr id="12" name="Slide Number Placeholder 11"/>
          <p:cNvSpPr>
            <a:spLocks noGrp="1"/>
          </p:cNvSpPr>
          <p:nvPr>
            <p:ph type="sldNum" sz="quarter" idx="12"/>
          </p:nvPr>
        </p:nvSpPr>
        <p:spPr/>
        <p:txBody>
          <a:bodyPr/>
          <a:lstStyle/>
          <a:p>
            <a:pPr>
              <a:defRPr/>
            </a:pPr>
            <a:fld id="{17CE5C05-571E-4903-AA8A-0506BA67333F}" type="slidenum">
              <a:rPr lang="en-US" smtClean="0"/>
              <a:pPr>
                <a:defRPr/>
              </a:pPr>
              <a:t>43</a:t>
            </a:fld>
            <a:endParaRPr lang="en-US"/>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291197541"/>
              </p:ext>
            </p:extLst>
          </p:nvPr>
        </p:nvGraphicFramePr>
        <p:xfrm>
          <a:off x="558800" y="1625600"/>
          <a:ext cx="7900375" cy="4216398"/>
        </p:xfrm>
        <a:graphic>
          <a:graphicData uri="http://schemas.openxmlformats.org/drawingml/2006/table">
            <a:tbl>
              <a:tblPr firstRow="1" bandRow="1">
                <a:tableStyleId>{5C22544A-7EE6-4342-B048-85BDC9FD1C3A}</a:tableStyleId>
              </a:tblPr>
              <a:tblGrid>
                <a:gridCol w="1541780"/>
                <a:gridCol w="3377202"/>
                <a:gridCol w="2981393"/>
              </a:tblGrid>
              <a:tr h="1054098">
                <a:tc>
                  <a:txBody>
                    <a:bodyPr/>
                    <a:lstStyle/>
                    <a:p>
                      <a:pPr algn="ctr"/>
                      <a:endParaRPr lang="en-US" sz="2800" dirty="0">
                        <a:latin typeface="Cambria"/>
                        <a:cs typeface="Cambria"/>
                      </a:endParaRPr>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800" dirty="0" smtClean="0"/>
                        <a:t>Computation</a:t>
                      </a:r>
                      <a:r>
                        <a:rPr lang="en-US" sz="2800" baseline="0" dirty="0" smtClean="0"/>
                        <a:t> Time</a:t>
                      </a:r>
                      <a:endParaRPr lang="en-US" sz="2800" dirty="0" smtClean="0">
                        <a:latin typeface="Cambria"/>
                        <a:cs typeface="Cambria"/>
                      </a:endParaRPr>
                    </a:p>
                  </a:txBody>
                  <a:tcPr anchor="ctr"/>
                </a:tc>
                <a:tc>
                  <a:txBody>
                    <a:bodyPr/>
                    <a:lstStyle/>
                    <a:p>
                      <a:pPr algn="ctr"/>
                      <a:r>
                        <a:rPr lang="en-US" sz="2800" dirty="0" smtClean="0">
                          <a:latin typeface="Cambria"/>
                          <a:cs typeface="Cambria"/>
                        </a:rPr>
                        <a:t>Turbine Inputs </a:t>
                      </a:r>
                      <a:endParaRPr lang="en-US" sz="2800" dirty="0">
                        <a:latin typeface="Cambria"/>
                        <a:cs typeface="Cambria"/>
                      </a:endParaRPr>
                    </a:p>
                  </a:txBody>
                  <a:tcPr anchor="ctr"/>
                </a:tc>
              </a:tr>
              <a:tr h="1054100">
                <a:tc>
                  <a:txBody>
                    <a:bodyPr/>
                    <a:lstStyle/>
                    <a:p>
                      <a:pPr algn="ctr"/>
                      <a:r>
                        <a:rPr lang="en-US" sz="2200" dirty="0" smtClean="0">
                          <a:latin typeface="Cambria"/>
                          <a:cs typeface="Cambria"/>
                        </a:rPr>
                        <a:t>1-D</a:t>
                      </a:r>
                      <a:r>
                        <a:rPr lang="en-US" sz="2200" baseline="0" dirty="0" smtClean="0">
                          <a:latin typeface="Cambria"/>
                          <a:cs typeface="Cambria"/>
                        </a:rPr>
                        <a:t> Theory</a:t>
                      </a:r>
                      <a:endParaRPr lang="en-US" sz="2200" dirty="0">
                        <a:latin typeface="Cambria"/>
                        <a:cs typeface="Cambria"/>
                      </a:endParaRPr>
                    </a:p>
                  </a:txBody>
                  <a:tcPr anchor="ctr"/>
                </a:tc>
                <a:tc>
                  <a:txBody>
                    <a:bodyPr/>
                    <a:lstStyle/>
                    <a:p>
                      <a:pPr algn="ctr"/>
                      <a:r>
                        <a:rPr lang="en-US" sz="2200" dirty="0" smtClean="0">
                          <a:latin typeface="Cambria"/>
                          <a:cs typeface="Cambria"/>
                        </a:rPr>
                        <a:t>Instant</a:t>
                      </a:r>
                      <a:endParaRPr lang="en-US" sz="2200" dirty="0">
                        <a:latin typeface="Cambria"/>
                        <a:cs typeface="Cambria"/>
                      </a:endParaRPr>
                    </a:p>
                  </a:txBody>
                  <a:tcPr anchor="ctr"/>
                </a:tc>
                <a:tc>
                  <a:txBody>
                    <a:bodyPr/>
                    <a:lstStyle/>
                    <a:p>
                      <a:pPr algn="ctr"/>
                      <a:r>
                        <a:rPr lang="en-US" sz="2200" baseline="0" dirty="0" smtClean="0">
                          <a:latin typeface="Cambria"/>
                          <a:cs typeface="Cambria"/>
                        </a:rPr>
                        <a:t>a</a:t>
                      </a:r>
                      <a:endParaRPr lang="en-US" sz="2200" dirty="0">
                        <a:latin typeface="Cambria"/>
                        <a:cs typeface="Cambria"/>
                      </a:endParaRPr>
                    </a:p>
                  </a:txBody>
                  <a:tcPr anchor="ctr"/>
                </a:tc>
              </a:tr>
              <a:tr h="1054100">
                <a:tc>
                  <a:txBody>
                    <a:bodyPr/>
                    <a:lstStyle/>
                    <a:p>
                      <a:pPr algn="ctr"/>
                      <a:r>
                        <a:rPr lang="en-US" sz="2200" dirty="0" smtClean="0">
                          <a:latin typeface="Cambria"/>
                          <a:cs typeface="Cambria"/>
                        </a:rPr>
                        <a:t>ADM</a:t>
                      </a:r>
                      <a:endParaRPr lang="en-US" sz="2200" dirty="0">
                        <a:latin typeface="Cambria"/>
                        <a:cs typeface="Cambria"/>
                      </a:endParaRPr>
                    </a:p>
                  </a:txBody>
                  <a:tcPr anchor="ctr"/>
                </a:tc>
                <a:tc>
                  <a:txBody>
                    <a:bodyPr/>
                    <a:lstStyle/>
                    <a:p>
                      <a:pPr algn="ctr"/>
                      <a:r>
                        <a:rPr lang="en-US" sz="2200" dirty="0" smtClean="0">
                          <a:latin typeface="Cambria"/>
                          <a:cs typeface="Cambria"/>
                        </a:rPr>
                        <a:t>6 hours</a:t>
                      </a:r>
                      <a:endParaRPr lang="en-US" sz="2200" dirty="0">
                        <a:latin typeface="Cambria"/>
                        <a:cs typeface="Cambria"/>
                      </a:endParaRPr>
                    </a:p>
                  </a:txBody>
                  <a:tcPr anchor="ctr"/>
                </a:tc>
                <a:tc>
                  <a:txBody>
                    <a:bodyPr/>
                    <a:lstStyle/>
                    <a:p>
                      <a:pPr algn="ctr"/>
                      <a:r>
                        <a:rPr kumimoji="0" lang="en-US" sz="2200" i="1" kern="1200" dirty="0" smtClean="0">
                          <a:solidFill>
                            <a:schemeClr val="dk1"/>
                          </a:solidFill>
                          <a:effectLst/>
                          <a:latin typeface="Cambria"/>
                          <a:ea typeface="+mn-ea"/>
                          <a:cs typeface="Cambria"/>
                        </a:rPr>
                        <a:t>C</a:t>
                      </a:r>
                      <a:r>
                        <a:rPr kumimoji="0" lang="en-US" sz="1400" i="1" kern="1200" dirty="0" smtClean="0">
                          <a:solidFill>
                            <a:schemeClr val="dk1"/>
                          </a:solidFill>
                          <a:effectLst/>
                          <a:latin typeface="Cambria"/>
                          <a:ea typeface="+mn-ea"/>
                          <a:cs typeface="Cambria"/>
                        </a:rPr>
                        <a:t>2</a:t>
                      </a:r>
                      <a:r>
                        <a:rPr kumimoji="0" lang="en-US" sz="2200" i="1" kern="1200" dirty="0" smtClean="0">
                          <a:solidFill>
                            <a:schemeClr val="dk1"/>
                          </a:solidFill>
                          <a:effectLst/>
                          <a:latin typeface="Cambria"/>
                          <a:ea typeface="+mn-ea"/>
                          <a:cs typeface="Cambria"/>
                        </a:rPr>
                        <a:t>=f(a, ∆p)</a:t>
                      </a:r>
                      <a:endParaRPr kumimoji="0" lang="en-US" sz="2200" i="1" kern="1200" dirty="0">
                        <a:solidFill>
                          <a:schemeClr val="dk1"/>
                        </a:solidFill>
                        <a:effectLst/>
                        <a:latin typeface="Cambria"/>
                        <a:ea typeface="+mn-ea"/>
                        <a:cs typeface="Cambria"/>
                      </a:endParaRPr>
                    </a:p>
                  </a:txBody>
                  <a:tcPr anchor="ctr"/>
                </a:tc>
              </a:tr>
              <a:tr h="1054100">
                <a:tc>
                  <a:txBody>
                    <a:bodyPr/>
                    <a:lstStyle/>
                    <a:p>
                      <a:pPr algn="ctr"/>
                      <a:r>
                        <a:rPr lang="en-US" sz="2200" dirty="0" smtClean="0">
                          <a:latin typeface="Cambria"/>
                          <a:cs typeface="Cambria"/>
                        </a:rPr>
                        <a:t>VBM</a:t>
                      </a:r>
                      <a:endParaRPr lang="en-US" sz="2200" dirty="0">
                        <a:latin typeface="Cambria"/>
                        <a:cs typeface="Cambria"/>
                      </a:endParaRPr>
                    </a:p>
                  </a:txBody>
                  <a:tcPr anchor="ctr"/>
                </a:tc>
                <a:tc>
                  <a:txBody>
                    <a:bodyPr/>
                    <a:lstStyle/>
                    <a:p>
                      <a:pPr algn="ctr"/>
                      <a:r>
                        <a:rPr lang="en-US" sz="2200" dirty="0" smtClean="0">
                          <a:latin typeface="Cambria"/>
                          <a:cs typeface="Cambria"/>
                        </a:rPr>
                        <a:t>2 days</a:t>
                      </a:r>
                      <a:endParaRPr lang="en-US" sz="2200" dirty="0">
                        <a:latin typeface="Cambria"/>
                        <a:cs typeface="Cambria"/>
                      </a:endParaRPr>
                    </a:p>
                  </a:txBody>
                  <a:tcPr anchor="ctr"/>
                </a:tc>
                <a:tc>
                  <a:txBody>
                    <a:bodyPr/>
                    <a:lstStyle/>
                    <a:p>
                      <a:pPr algn="ctr"/>
                      <a:r>
                        <a:rPr lang="en-US" sz="2200" dirty="0" smtClean="0">
                          <a:latin typeface="Cambria"/>
                          <a:cs typeface="Cambria"/>
                        </a:rPr>
                        <a:t>TSR, </a:t>
                      </a:r>
                      <a:r>
                        <a:rPr kumimoji="0" lang="en-US" sz="2200" i="1" kern="1200" dirty="0" smtClean="0">
                          <a:solidFill>
                            <a:schemeClr val="dk1"/>
                          </a:solidFill>
                          <a:effectLst/>
                          <a:latin typeface="+mn-lt"/>
                          <a:ea typeface="+mn-ea"/>
                          <a:cs typeface="+mn-cs"/>
                        </a:rPr>
                        <a:t>θ</a:t>
                      </a:r>
                      <a:r>
                        <a:rPr kumimoji="0" lang="en-US" sz="1800" i="1" kern="1200" dirty="0" smtClean="0">
                          <a:solidFill>
                            <a:schemeClr val="dk1"/>
                          </a:solidFill>
                          <a:effectLst/>
                          <a:latin typeface="+mn-lt"/>
                          <a:ea typeface="+mn-ea"/>
                          <a:cs typeface="+mn-cs"/>
                        </a:rPr>
                        <a:t>p,0</a:t>
                      </a:r>
                      <a:r>
                        <a:rPr kumimoji="0" lang="en-US" sz="2200" kern="1200" dirty="0" smtClean="0">
                          <a:solidFill>
                            <a:schemeClr val="dk1"/>
                          </a:solidFill>
                          <a:effectLst/>
                          <a:latin typeface="+mn-lt"/>
                          <a:ea typeface="+mn-ea"/>
                          <a:cs typeface="+mn-cs"/>
                        </a:rPr>
                        <a:t> </a:t>
                      </a:r>
                      <a:endParaRPr lang="en-US" sz="2200" dirty="0">
                        <a:latin typeface="Cambria"/>
                        <a:cs typeface="Cambria"/>
                      </a:endParaRPr>
                    </a:p>
                  </a:txBody>
                  <a:tcPr anchor="ctr"/>
                </a:tc>
              </a:tr>
            </a:tbl>
          </a:graphicData>
        </a:graphic>
      </p:graphicFrame>
    </p:spTree>
    <p:extLst>
      <p:ext uri="{BB962C8B-B14F-4D97-AF65-F5344CB8AC3E}">
        <p14:creationId xmlns:p14="http://schemas.microsoft.com/office/powerpoint/2010/main" val="3476016345"/>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109" y="0"/>
            <a:ext cx="8314581" cy="1044462"/>
          </a:xfrm>
        </p:spPr>
        <p:txBody>
          <a:bodyPr/>
          <a:lstStyle/>
          <a:p>
            <a:r>
              <a:rPr lang="en-US" dirty="0" smtClean="0"/>
              <a:t>Comparison to VBM</a:t>
            </a:r>
            <a:endParaRPr lang="en-US" dirty="0"/>
          </a:p>
        </p:txBody>
      </p:sp>
      <p:sp>
        <p:nvSpPr>
          <p:cNvPr id="12" name="Slide Number Placeholder 11"/>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44</a:t>
            </a:fld>
            <a:endParaRPr lang="en-US">
              <a:latin typeface="Cambria"/>
              <a:cs typeface="Cambria"/>
            </a:endParaRPr>
          </a:p>
        </p:txBody>
      </p:sp>
      <p:sp>
        <p:nvSpPr>
          <p:cNvPr id="17" name="TextBox 16"/>
          <p:cNvSpPr txBox="1"/>
          <p:nvPr/>
        </p:nvSpPr>
        <p:spPr>
          <a:xfrm>
            <a:off x="8040370" y="3204865"/>
            <a:ext cx="781050" cy="369332"/>
          </a:xfrm>
          <a:prstGeom prst="rect">
            <a:avLst/>
          </a:prstGeom>
          <a:noFill/>
          <a:ln w="38100" cmpd="sng">
            <a:solidFill>
              <a:srgbClr val="20C9F8"/>
            </a:solidFill>
          </a:ln>
        </p:spPr>
        <p:txBody>
          <a:bodyPr wrap="square" rtlCol="0">
            <a:spAutoFit/>
          </a:bodyPr>
          <a:lstStyle/>
          <a:p>
            <a:pPr algn="ctr"/>
            <a:r>
              <a:rPr lang="en-US" dirty="0" smtClean="0">
                <a:latin typeface="Cambria"/>
                <a:cs typeface="Cambria"/>
              </a:rPr>
              <a:t>ADM</a:t>
            </a:r>
            <a:endParaRPr lang="en-US" dirty="0">
              <a:latin typeface="Cambria"/>
              <a:cs typeface="Cambria"/>
            </a:endParaRPr>
          </a:p>
        </p:txBody>
      </p:sp>
      <p:cxnSp>
        <p:nvCxnSpPr>
          <p:cNvPr id="21" name="Straight Arrow Connector 20"/>
          <p:cNvCxnSpPr>
            <a:stCxn id="14" idx="2"/>
            <a:endCxn id="17" idx="0"/>
          </p:cNvCxnSpPr>
          <p:nvPr/>
        </p:nvCxnSpPr>
        <p:spPr>
          <a:xfrm>
            <a:off x="7498715" y="2072875"/>
            <a:ext cx="932180" cy="1131990"/>
          </a:xfrm>
          <a:prstGeom prst="straightConnector1">
            <a:avLst/>
          </a:prstGeom>
          <a:ln>
            <a:solidFill>
              <a:srgbClr val="20C9F8"/>
            </a:solidFill>
            <a:tailEnd type="arrow"/>
          </a:ln>
        </p:spPr>
        <p:style>
          <a:lnRef idx="2">
            <a:schemeClr val="accent1"/>
          </a:lnRef>
          <a:fillRef idx="0">
            <a:schemeClr val="accent1"/>
          </a:fillRef>
          <a:effectRef idx="1">
            <a:schemeClr val="accent1"/>
          </a:effectRef>
          <a:fontRef idx="minor">
            <a:schemeClr val="tx1"/>
          </a:fontRef>
        </p:style>
      </p:cxnSp>
      <p:sp>
        <p:nvSpPr>
          <p:cNvPr id="27" name="TextBox 26"/>
          <p:cNvSpPr txBox="1"/>
          <p:nvPr/>
        </p:nvSpPr>
        <p:spPr>
          <a:xfrm>
            <a:off x="8011433" y="2400300"/>
            <a:ext cx="610601" cy="369332"/>
          </a:xfrm>
          <a:prstGeom prst="rect">
            <a:avLst/>
          </a:prstGeom>
          <a:noFill/>
        </p:spPr>
        <p:txBody>
          <a:bodyPr wrap="none" rtlCol="0">
            <a:spAutoFit/>
          </a:bodyPr>
          <a:lstStyle/>
          <a:p>
            <a:r>
              <a:rPr lang="en-US" dirty="0" err="1" smtClean="0">
                <a:latin typeface="Cambria"/>
                <a:cs typeface="Cambria"/>
              </a:rPr>
              <a:t>a,Δp</a:t>
            </a:r>
            <a:r>
              <a:rPr lang="en-US" dirty="0" smtClean="0">
                <a:latin typeface="Cambria"/>
                <a:cs typeface="Cambria"/>
              </a:rPr>
              <a:t> </a:t>
            </a:r>
            <a:endParaRPr lang="en-US" dirty="0">
              <a:latin typeface="Cambria"/>
              <a:cs typeface="Cambria"/>
            </a:endParaRPr>
          </a:p>
        </p:txBody>
      </p:sp>
      <p:pic>
        <p:nvPicPr>
          <p:cNvPr id="52" name="Picture 51"/>
          <p:cNvPicPr>
            <a:picLocks noChangeAspect="1"/>
          </p:cNvPicPr>
          <p:nvPr/>
        </p:nvPicPr>
        <p:blipFill>
          <a:blip r:embed="rId4"/>
          <a:stretch>
            <a:fillRect/>
          </a:stretch>
        </p:blipFill>
        <p:spPr>
          <a:xfrm>
            <a:off x="276091" y="1155042"/>
            <a:ext cx="6570206" cy="4798116"/>
          </a:xfrm>
          <a:prstGeom prst="rect">
            <a:avLst/>
          </a:prstGeom>
        </p:spPr>
      </p:pic>
      <p:sp>
        <p:nvSpPr>
          <p:cNvPr id="14" name="TextBox 13"/>
          <p:cNvSpPr txBox="1"/>
          <p:nvPr/>
        </p:nvSpPr>
        <p:spPr>
          <a:xfrm>
            <a:off x="6597015" y="1149545"/>
            <a:ext cx="1803400" cy="923330"/>
          </a:xfrm>
          <a:prstGeom prst="rect">
            <a:avLst/>
          </a:prstGeom>
          <a:noFill/>
          <a:ln w="38100" cmpd="sng">
            <a:solidFill>
              <a:schemeClr val="tx2">
                <a:lumMod val="60000"/>
                <a:lumOff val="40000"/>
              </a:schemeClr>
            </a:solidFill>
          </a:ln>
        </p:spPr>
        <p:txBody>
          <a:bodyPr wrap="square" rtlCol="0">
            <a:spAutoFit/>
          </a:bodyPr>
          <a:lstStyle/>
          <a:p>
            <a:pPr algn="ctr"/>
            <a:r>
              <a:rPr lang="en-US" dirty="0" smtClean="0">
                <a:latin typeface="Cambria"/>
                <a:cs typeface="Cambria"/>
              </a:rPr>
              <a:t>VBM</a:t>
            </a:r>
          </a:p>
          <a:p>
            <a:pPr algn="ctr"/>
            <a:endParaRPr lang="en-US" dirty="0">
              <a:latin typeface="Cambria"/>
              <a:cs typeface="Cambria"/>
            </a:endParaRPr>
          </a:p>
          <a:p>
            <a:pPr algn="ctr"/>
            <a:endParaRPr lang="en-US" dirty="0" smtClean="0">
              <a:latin typeface="Cambria"/>
              <a:cs typeface="Cambria"/>
            </a:endParaRPr>
          </a:p>
        </p:txBody>
      </p:sp>
      <p:graphicFrame>
        <p:nvGraphicFramePr>
          <p:cNvPr id="15" name="Object 14"/>
          <p:cNvGraphicFramePr>
            <a:graphicFrameLocks noChangeAspect="1"/>
          </p:cNvGraphicFramePr>
          <p:nvPr>
            <p:extLst>
              <p:ext uri="{D42A27DB-BD31-4B8C-83A1-F6EECF244321}">
                <p14:modId xmlns:p14="http://schemas.microsoft.com/office/powerpoint/2010/main" val="3900012322"/>
              </p:ext>
            </p:extLst>
          </p:nvPr>
        </p:nvGraphicFramePr>
        <p:xfrm>
          <a:off x="4539615" y="1623910"/>
          <a:ext cx="5943600" cy="457200"/>
        </p:xfrm>
        <a:graphic>
          <a:graphicData uri="http://schemas.openxmlformats.org/presentationml/2006/ole">
            <mc:AlternateContent xmlns:mc="http://schemas.openxmlformats.org/markup-compatibility/2006">
              <mc:Choice xmlns:v="urn:schemas-microsoft-com:vml" Requires="v">
                <p:oleObj spid="_x0000_s13342" name="Document" r:id="rId6" imgW="5943600" imgH="457200" progId="Word.Document.12">
                  <p:embed/>
                </p:oleObj>
              </mc:Choice>
              <mc:Fallback>
                <p:oleObj name="Document" r:id="rId6" imgW="5943600" imgH="457200" progId="Word.Document.12">
                  <p:embed/>
                  <p:pic>
                    <p:nvPicPr>
                      <p:cNvPr id="0" name=""/>
                      <p:cNvPicPr/>
                      <p:nvPr/>
                    </p:nvPicPr>
                    <p:blipFill>
                      <a:blip r:embed="rId7"/>
                      <a:stretch>
                        <a:fillRect/>
                      </a:stretch>
                    </p:blipFill>
                    <p:spPr>
                      <a:xfrm>
                        <a:off x="4539615" y="1623910"/>
                        <a:ext cx="5943600" cy="457200"/>
                      </a:xfrm>
                      <a:prstGeom prst="rect">
                        <a:avLst/>
                      </a:prstGeom>
                    </p:spPr>
                  </p:pic>
                </p:oleObj>
              </mc:Fallback>
            </mc:AlternateContent>
          </a:graphicData>
        </a:graphic>
      </p:graphicFrame>
      <p:cxnSp>
        <p:nvCxnSpPr>
          <p:cNvPr id="19" name="Straight Arrow Connector 18"/>
          <p:cNvCxnSpPr>
            <a:stCxn id="14" idx="2"/>
            <a:endCxn id="16" idx="0"/>
          </p:cNvCxnSpPr>
          <p:nvPr/>
        </p:nvCxnSpPr>
        <p:spPr>
          <a:xfrm flipH="1">
            <a:off x="6628765" y="2072875"/>
            <a:ext cx="869950" cy="1131990"/>
          </a:xfrm>
          <a:prstGeom prst="straightConnector1">
            <a:avLst/>
          </a:prstGeom>
          <a:ln>
            <a:solidFill>
              <a:srgbClr val="20C9F8"/>
            </a:solidFill>
            <a:tailEnd type="arrow"/>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5962015" y="3204865"/>
            <a:ext cx="1333500" cy="369332"/>
          </a:xfrm>
          <a:prstGeom prst="rect">
            <a:avLst/>
          </a:prstGeom>
          <a:noFill/>
          <a:ln w="38100" cmpd="sng">
            <a:solidFill>
              <a:srgbClr val="20C9F8"/>
            </a:solidFill>
          </a:ln>
        </p:spPr>
        <p:txBody>
          <a:bodyPr wrap="square" rtlCol="0">
            <a:spAutoFit/>
          </a:bodyPr>
          <a:lstStyle/>
          <a:p>
            <a:pPr algn="ctr"/>
            <a:r>
              <a:rPr lang="en-US" dirty="0" smtClean="0">
                <a:latin typeface="Cambria"/>
                <a:cs typeface="Cambria"/>
              </a:rPr>
              <a:t>1-D theory</a:t>
            </a:r>
            <a:endParaRPr lang="en-US" dirty="0">
              <a:latin typeface="Cambria"/>
              <a:cs typeface="Cambria"/>
            </a:endParaRPr>
          </a:p>
        </p:txBody>
      </p:sp>
      <p:sp>
        <p:nvSpPr>
          <p:cNvPr id="26" name="TextBox 25"/>
          <p:cNvSpPr txBox="1"/>
          <p:nvPr/>
        </p:nvSpPr>
        <p:spPr>
          <a:xfrm>
            <a:off x="6736715" y="2400300"/>
            <a:ext cx="300082" cy="369332"/>
          </a:xfrm>
          <a:prstGeom prst="rect">
            <a:avLst/>
          </a:prstGeom>
          <a:noFill/>
        </p:spPr>
        <p:txBody>
          <a:bodyPr wrap="none" rtlCol="0">
            <a:spAutoFit/>
          </a:bodyPr>
          <a:lstStyle/>
          <a:p>
            <a:r>
              <a:rPr lang="en-US" dirty="0" smtClean="0">
                <a:latin typeface="Cambria"/>
                <a:cs typeface="Cambria"/>
              </a:rPr>
              <a:t>a</a:t>
            </a:r>
            <a:endParaRPr lang="en-US" dirty="0">
              <a:latin typeface="Cambria"/>
              <a:cs typeface="Cambria"/>
            </a:endParaRPr>
          </a:p>
        </p:txBody>
      </p:sp>
      <p:sp>
        <p:nvSpPr>
          <p:cNvPr id="53" name="TextBox 52"/>
          <p:cNvSpPr txBox="1"/>
          <p:nvPr/>
        </p:nvSpPr>
        <p:spPr>
          <a:xfrm>
            <a:off x="7295515" y="4616966"/>
            <a:ext cx="1205503" cy="369332"/>
          </a:xfrm>
          <a:prstGeom prst="rect">
            <a:avLst/>
          </a:prstGeom>
          <a:noFill/>
        </p:spPr>
        <p:txBody>
          <a:bodyPr wrap="square" rtlCol="0">
            <a:spAutoFit/>
          </a:bodyPr>
          <a:lstStyle/>
          <a:p>
            <a:r>
              <a:rPr lang="en-US" dirty="0" smtClean="0">
                <a:latin typeface="Cambria"/>
                <a:cs typeface="Cambria"/>
              </a:rPr>
              <a:t>BR=0.48</a:t>
            </a:r>
            <a:endParaRPr lang="en-US" dirty="0">
              <a:latin typeface="Cambria"/>
              <a:cs typeface="Cambria"/>
            </a:endParaRPr>
          </a:p>
        </p:txBody>
      </p:sp>
    </p:spTree>
    <p:extLst>
      <p:ext uri="{BB962C8B-B14F-4D97-AF65-F5344CB8AC3E}">
        <p14:creationId xmlns:p14="http://schemas.microsoft.com/office/powerpoint/2010/main" val="262538370"/>
      </p:ext>
    </p:extLst>
  </p:cSld>
  <p:clrMapOvr>
    <a:masterClrMapping/>
  </p:clrMapOvr>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219" y="98538"/>
            <a:ext cx="8314581" cy="1044462"/>
          </a:xfrm>
        </p:spPr>
        <p:txBody>
          <a:bodyPr/>
          <a:lstStyle/>
          <a:p>
            <a:r>
              <a:rPr lang="en-US" dirty="0" smtClean="0">
                <a:latin typeface="Cambria"/>
                <a:cs typeface="Cambria"/>
              </a:rPr>
              <a:t>Conclusion</a:t>
            </a:r>
            <a:endParaRPr lang="en-US" dirty="0">
              <a:latin typeface="Cambria"/>
              <a:cs typeface="Cambria"/>
            </a:endParaRPr>
          </a:p>
        </p:txBody>
      </p:sp>
      <p:sp>
        <p:nvSpPr>
          <p:cNvPr id="3" name="Content Placeholder 2"/>
          <p:cNvSpPr>
            <a:spLocks noGrp="1"/>
          </p:cNvSpPr>
          <p:nvPr>
            <p:ph idx="1"/>
          </p:nvPr>
        </p:nvSpPr>
        <p:spPr>
          <a:xfrm>
            <a:off x="457200" y="1312863"/>
            <a:ext cx="7988300" cy="4884737"/>
          </a:xfrm>
        </p:spPr>
        <p:txBody>
          <a:bodyPr/>
          <a:lstStyle/>
          <a:p>
            <a:r>
              <a:rPr lang="en-US" dirty="0" smtClean="0">
                <a:latin typeface="Cambria"/>
                <a:cs typeface="Cambria"/>
              </a:rPr>
              <a:t>At higher BRs, higher power extraction by turbines and higher power dissipation of the flow</a:t>
            </a:r>
          </a:p>
          <a:p>
            <a:r>
              <a:rPr lang="en-US" dirty="0" smtClean="0">
                <a:latin typeface="Cambria"/>
                <a:cs typeface="Cambria"/>
              </a:rPr>
              <a:t>Turbines must be designed for the specific channel geometry to be optimized</a:t>
            </a:r>
          </a:p>
          <a:p>
            <a:r>
              <a:rPr lang="en-US" dirty="0" smtClean="0">
                <a:latin typeface="Cambria"/>
                <a:cs typeface="Cambria"/>
              </a:rPr>
              <a:t>Cavitation Analysis is important to find out operating limits of the turbines</a:t>
            </a:r>
          </a:p>
          <a:p>
            <a:r>
              <a:rPr lang="en-US" dirty="0" smtClean="0">
                <a:latin typeface="Cambria"/>
                <a:cs typeface="Cambria"/>
              </a:rPr>
              <a:t>4 arrays of turbines are required to replace an array of gates</a:t>
            </a:r>
          </a:p>
          <a:p>
            <a:r>
              <a:rPr lang="en-US" dirty="0" smtClean="0">
                <a:latin typeface="Cambria"/>
                <a:cs typeface="Cambria"/>
              </a:rPr>
              <a:t>At high BRs, 1-D theory and ADM over predict extracted power and under predicts the dissipated power</a:t>
            </a:r>
          </a:p>
          <a:p>
            <a:endParaRPr lang="en-US" dirty="0" smtClean="0">
              <a:latin typeface="Cambria"/>
              <a:cs typeface="Cambria"/>
            </a:endParaRPr>
          </a:p>
          <a:p>
            <a:endParaRPr lang="en-US" dirty="0">
              <a:latin typeface="Cambria"/>
              <a:cs typeface="Cambria"/>
            </a:endParaRPr>
          </a:p>
        </p:txBody>
      </p:sp>
      <p:sp>
        <p:nvSpPr>
          <p:cNvPr id="4" name="Slide Number Placeholder 3"/>
          <p:cNvSpPr>
            <a:spLocks noGrp="1"/>
          </p:cNvSpPr>
          <p:nvPr>
            <p:ph type="sldNum" sz="quarter" idx="12"/>
          </p:nvPr>
        </p:nvSpPr>
        <p:spPr/>
        <p:txBody>
          <a:bodyPr/>
          <a:lstStyle/>
          <a:p>
            <a:pPr>
              <a:defRPr/>
            </a:pPr>
            <a:fld id="{17CE5C05-571E-4903-AA8A-0506BA67333F}" type="slidenum">
              <a:rPr lang="en-US" smtClean="0"/>
              <a:pPr>
                <a:defRPr/>
              </a:pPr>
              <a:t>45</a:t>
            </a:fld>
            <a:endParaRPr lang="en-US"/>
          </a:p>
        </p:txBody>
      </p:sp>
    </p:spTree>
    <p:extLst>
      <p:ext uri="{BB962C8B-B14F-4D97-AF65-F5344CB8AC3E}">
        <p14:creationId xmlns:p14="http://schemas.microsoft.com/office/powerpoint/2010/main" val="3447929035"/>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Title 1"/>
          <p:cNvSpPr>
            <a:spLocks noGrp="1"/>
          </p:cNvSpPr>
          <p:nvPr>
            <p:ph type="title"/>
          </p:nvPr>
        </p:nvSpPr>
        <p:spPr>
          <a:xfrm>
            <a:off x="492480" y="35282"/>
            <a:ext cx="8229600" cy="1143000"/>
          </a:xfrm>
        </p:spPr>
        <p:txBody>
          <a:bodyPr/>
          <a:lstStyle/>
          <a:p>
            <a:pPr eaLnBrk="1" hangingPunct="1"/>
            <a:r>
              <a:rPr lang="en-US" dirty="0" smtClean="0">
                <a:ea typeface="ＭＳ Ｐゴシック" pitchFamily="34" charset="-128"/>
              </a:rPr>
              <a:t>Acknowledgement</a:t>
            </a:r>
          </a:p>
        </p:txBody>
      </p:sp>
      <p:sp>
        <p:nvSpPr>
          <p:cNvPr id="26626" name="Content Placeholder 2"/>
          <p:cNvSpPr>
            <a:spLocks noGrp="1"/>
          </p:cNvSpPr>
          <p:nvPr>
            <p:ph idx="1"/>
          </p:nvPr>
        </p:nvSpPr>
        <p:spPr>
          <a:xfrm>
            <a:off x="457200" y="1524001"/>
            <a:ext cx="8229600" cy="4800600"/>
          </a:xfrm>
        </p:spPr>
        <p:txBody>
          <a:bodyPr/>
          <a:lstStyle/>
          <a:p>
            <a:pPr eaLnBrk="1" hangingPunct="1"/>
            <a:r>
              <a:rPr lang="en-US" dirty="0" smtClean="0">
                <a:latin typeface="Cambria"/>
                <a:ea typeface="ＭＳ Ｐゴシック" pitchFamily="34" charset="-128"/>
                <a:cs typeface="Cambria"/>
              </a:rPr>
              <a:t>Professor Malte</a:t>
            </a:r>
          </a:p>
          <a:p>
            <a:pPr eaLnBrk="1" hangingPunct="1"/>
            <a:r>
              <a:rPr lang="en-US" dirty="0" smtClean="0">
                <a:latin typeface="Cambria"/>
                <a:ea typeface="ＭＳ Ｐゴシック" pitchFamily="34" charset="-128"/>
                <a:cs typeface="Cambria"/>
              </a:rPr>
              <a:t>Professor Riley</a:t>
            </a:r>
          </a:p>
          <a:p>
            <a:pPr eaLnBrk="1" hangingPunct="1"/>
            <a:r>
              <a:rPr lang="en-US" dirty="0" smtClean="0">
                <a:latin typeface="Cambria"/>
                <a:ea typeface="ＭＳ Ｐゴシック" pitchFamily="34" charset="-128"/>
                <a:cs typeface="Cambria"/>
              </a:rPr>
              <a:t>Dr. </a:t>
            </a:r>
            <a:r>
              <a:rPr lang="en-US" dirty="0" err="1" smtClean="0">
                <a:latin typeface="Cambria"/>
                <a:ea typeface="ＭＳ Ｐゴシック" pitchFamily="34" charset="-128"/>
                <a:cs typeface="Cambria"/>
              </a:rPr>
              <a:t>Novosselov</a:t>
            </a:r>
            <a:endParaRPr lang="en-US" dirty="0" smtClean="0">
              <a:latin typeface="Cambria"/>
              <a:ea typeface="ＭＳ Ｐゴシック" pitchFamily="34" charset="-128"/>
              <a:cs typeface="Cambria"/>
            </a:endParaRPr>
          </a:p>
          <a:p>
            <a:pPr eaLnBrk="1" hangingPunct="1"/>
            <a:r>
              <a:rPr lang="en-US" dirty="0" smtClean="0">
                <a:latin typeface="Cambria"/>
                <a:ea typeface="ＭＳ Ｐゴシック" pitchFamily="34" charset="-128"/>
                <a:cs typeface="Cambria"/>
              </a:rPr>
              <a:t>Megan </a:t>
            </a:r>
            <a:r>
              <a:rPr lang="en-US" dirty="0" err="1" smtClean="0">
                <a:latin typeface="Cambria"/>
                <a:ea typeface="ＭＳ Ｐゴシック" pitchFamily="34" charset="-128"/>
                <a:cs typeface="Cambria"/>
              </a:rPr>
              <a:t>Karalus</a:t>
            </a:r>
            <a:r>
              <a:rPr lang="en-US" dirty="0">
                <a:latin typeface="Cambria"/>
                <a:ea typeface="ＭＳ Ｐゴシック" pitchFamily="34" charset="-128"/>
                <a:cs typeface="Cambria"/>
              </a:rPr>
              <a:t> </a:t>
            </a:r>
            <a:r>
              <a:rPr lang="en-US" dirty="0" smtClean="0">
                <a:latin typeface="Cambria"/>
                <a:ea typeface="ＭＳ Ｐゴシック" pitchFamily="34" charset="-128"/>
                <a:cs typeface="Cambria"/>
              </a:rPr>
              <a:t>and </a:t>
            </a:r>
            <a:r>
              <a:rPr lang="en-US" dirty="0" err="1" smtClean="0">
                <a:latin typeface="Cambria"/>
                <a:ea typeface="ＭＳ Ｐゴシック" pitchFamily="34" charset="-128"/>
                <a:cs typeface="Cambria"/>
              </a:rPr>
              <a:t>Shazib</a:t>
            </a:r>
            <a:r>
              <a:rPr lang="en-US" dirty="0" smtClean="0">
                <a:latin typeface="Cambria"/>
                <a:ea typeface="ＭＳ Ｐゴシック" pitchFamily="34" charset="-128"/>
                <a:cs typeface="Cambria"/>
              </a:rPr>
              <a:t> </a:t>
            </a:r>
            <a:r>
              <a:rPr lang="en-US" dirty="0" err="1" smtClean="0">
                <a:latin typeface="Cambria"/>
                <a:ea typeface="ＭＳ Ｐゴシック" pitchFamily="34" charset="-128"/>
                <a:cs typeface="Cambria"/>
              </a:rPr>
              <a:t>Vijlee</a:t>
            </a:r>
            <a:endParaRPr lang="en-US" dirty="0" smtClean="0">
              <a:latin typeface="Cambria"/>
              <a:ea typeface="ＭＳ Ｐゴシック" pitchFamily="34" charset="-128"/>
              <a:cs typeface="Cambria"/>
            </a:endParaRPr>
          </a:p>
          <a:p>
            <a:pPr eaLnBrk="1" hangingPunct="1"/>
            <a:r>
              <a:rPr lang="en-US" dirty="0" smtClean="0">
                <a:latin typeface="Cambria"/>
                <a:ea typeface="ＭＳ Ｐゴシック" pitchFamily="34" charset="-128"/>
                <a:cs typeface="Cambria"/>
              </a:rPr>
              <a:t>Northwest National Marine Renewable Energy Center</a:t>
            </a:r>
          </a:p>
          <a:p>
            <a:pPr eaLnBrk="1" hangingPunct="1"/>
            <a:r>
              <a:rPr lang="en-US" dirty="0" smtClean="0">
                <a:latin typeface="Cambria"/>
                <a:ea typeface="ＭＳ Ｐゴシック" pitchFamily="34" charset="-128"/>
                <a:cs typeface="Cambria"/>
              </a:rPr>
              <a:t>Department of Energy</a:t>
            </a:r>
          </a:p>
          <a:p>
            <a:pPr eaLnBrk="1" hangingPunct="1">
              <a:buFont typeface="Wingdings 2" pitchFamily="18" charset="2"/>
              <a:buNone/>
            </a:pPr>
            <a:endParaRPr lang="en-US" dirty="0" smtClean="0">
              <a:ea typeface="ＭＳ Ｐゴシック" pitchFamily="34" charset="-128"/>
            </a:endParaRPr>
          </a:p>
          <a:p>
            <a:pPr eaLnBrk="1" hangingPunct="1"/>
            <a:endParaRPr lang="en-US" dirty="0" smtClean="0">
              <a:ea typeface="ＭＳ Ｐゴシック" pitchFamily="34" charset="-128"/>
            </a:endParaRPr>
          </a:p>
        </p:txBody>
      </p:sp>
      <p:sp>
        <p:nvSpPr>
          <p:cNvPr id="3" name="Slide Number Placeholder 2"/>
          <p:cNvSpPr>
            <a:spLocks noGrp="1"/>
          </p:cNvSpPr>
          <p:nvPr>
            <p:ph type="sldNum" sz="quarter" idx="12"/>
          </p:nvPr>
        </p:nvSpPr>
        <p:spPr/>
        <p:txBody>
          <a:bodyPr/>
          <a:lstStyle/>
          <a:p>
            <a:pPr>
              <a:defRPr/>
            </a:pPr>
            <a:fld id="{17CE5C05-571E-4903-AA8A-0506BA67333F}" type="slidenum">
              <a:rPr lang="en-US" smtClean="0"/>
              <a:pPr>
                <a:defRPr/>
              </a:pPr>
              <a:t>46</a:t>
            </a:fld>
            <a:endParaRPr lang="en-US"/>
          </a:p>
        </p:txBody>
      </p:sp>
    </p:spTree>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750"/>
            <a:ext cx="8229600" cy="730250"/>
          </a:xfrm>
        </p:spPr>
        <p:txBody>
          <a:bodyPr/>
          <a:lstStyle/>
          <a:p>
            <a:r>
              <a:rPr lang="en-US" dirty="0" smtClean="0">
                <a:latin typeface="Cambria"/>
                <a:cs typeface="Cambria"/>
              </a:rPr>
              <a:t>Columbia Basin Project</a:t>
            </a:r>
            <a:endParaRPr lang="en-US" dirty="0">
              <a:latin typeface="Cambria"/>
              <a:cs typeface="Cambria"/>
            </a:endParaRPr>
          </a:p>
        </p:txBody>
      </p:sp>
      <p:sp>
        <p:nvSpPr>
          <p:cNvPr id="3" name="Content Placeholder 2"/>
          <p:cNvSpPr>
            <a:spLocks noGrp="1"/>
          </p:cNvSpPr>
          <p:nvPr>
            <p:ph idx="1"/>
          </p:nvPr>
        </p:nvSpPr>
        <p:spPr>
          <a:xfrm>
            <a:off x="457200" y="1460501"/>
            <a:ext cx="4432300" cy="4514850"/>
          </a:xfrm>
        </p:spPr>
        <p:txBody>
          <a:bodyPr/>
          <a:lstStyle/>
          <a:p>
            <a:r>
              <a:rPr lang="en-US" dirty="0" smtClean="0">
                <a:latin typeface="Cambria"/>
                <a:cs typeface="Cambria"/>
              </a:rPr>
              <a:t>US Bureau of Reclamation manages more than 47,000 miles of canals, drainages, and tunnels</a:t>
            </a:r>
          </a:p>
          <a:p>
            <a:r>
              <a:rPr lang="en-US" dirty="0" smtClean="0">
                <a:latin typeface="Cambria"/>
                <a:cs typeface="Cambria"/>
              </a:rPr>
              <a:t>Columbia Basin Project</a:t>
            </a:r>
          </a:p>
          <a:p>
            <a:pPr lvl="1"/>
            <a:r>
              <a:rPr lang="en-US" dirty="0">
                <a:latin typeface="Cambria"/>
                <a:cs typeface="Cambria"/>
              </a:rPr>
              <a:t>6,000 miles of channels</a:t>
            </a:r>
          </a:p>
          <a:p>
            <a:pPr lvl="1"/>
            <a:r>
              <a:rPr lang="en-US" dirty="0">
                <a:latin typeface="Cambria"/>
                <a:cs typeface="Cambria"/>
              </a:rPr>
              <a:t>671,000 acres of </a:t>
            </a:r>
            <a:r>
              <a:rPr lang="en-US" dirty="0" smtClean="0">
                <a:latin typeface="Cambria"/>
                <a:cs typeface="Cambria"/>
              </a:rPr>
              <a:t>farmlands</a:t>
            </a:r>
          </a:p>
          <a:p>
            <a:r>
              <a:rPr lang="en-US" dirty="0" smtClean="0">
                <a:latin typeface="Cambria"/>
                <a:cs typeface="Cambria"/>
              </a:rPr>
              <a:t>300 miles of main channel</a:t>
            </a:r>
          </a:p>
          <a:p>
            <a:pPr lvl="1"/>
            <a:r>
              <a:rPr lang="en-US" dirty="0" smtClean="0">
                <a:latin typeface="Cambria"/>
                <a:cs typeface="Cambria"/>
              </a:rPr>
              <a:t>High flow rate capacity</a:t>
            </a:r>
            <a:endParaRPr lang="en-US" dirty="0">
              <a:latin typeface="Cambria"/>
              <a:cs typeface="Cambria"/>
            </a:endParaRPr>
          </a:p>
        </p:txBody>
      </p:sp>
      <p:pic>
        <p:nvPicPr>
          <p:cNvPr id="4" name="Picture 3"/>
          <p:cNvPicPr/>
          <p:nvPr/>
        </p:nvPicPr>
        <p:blipFill>
          <a:blip r:embed="rId3">
            <a:extLst>
              <a:ext uri="{28A0092B-C50C-407E-A947-70E740481C1C}">
                <a14:useLocalDpi xmlns:a14="http://schemas.microsoft.com/office/drawing/2010/main" val="0"/>
              </a:ext>
            </a:extLst>
          </a:blip>
          <a:srcRect/>
          <a:stretch>
            <a:fillRect/>
          </a:stretch>
        </p:blipFill>
        <p:spPr bwMode="auto">
          <a:xfrm>
            <a:off x="5006340" y="1054101"/>
            <a:ext cx="3500120" cy="4946648"/>
          </a:xfrm>
          <a:prstGeom prst="rect">
            <a:avLst/>
          </a:prstGeom>
          <a:noFill/>
          <a:ln>
            <a:noFill/>
          </a:ln>
        </p:spPr>
      </p:pic>
      <p:sp>
        <p:nvSpPr>
          <p:cNvPr id="6" name="Rectangle 5"/>
          <p:cNvSpPr/>
          <p:nvPr/>
        </p:nvSpPr>
        <p:spPr>
          <a:xfrm>
            <a:off x="5930900" y="2870200"/>
            <a:ext cx="571500" cy="457200"/>
          </a:xfrm>
          <a:prstGeom prst="rect">
            <a:avLst/>
          </a:prstGeom>
          <a:no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Slide Number Placeholder 7"/>
          <p:cNvSpPr>
            <a:spLocks noGrp="1"/>
          </p:cNvSpPr>
          <p:nvPr>
            <p:ph type="sldNum" sz="quarter" idx="12"/>
          </p:nvPr>
        </p:nvSpPr>
        <p:spPr/>
        <p:txBody>
          <a:bodyPr/>
          <a:lstStyle/>
          <a:p>
            <a:pPr>
              <a:defRPr/>
            </a:pPr>
            <a:fld id="{17CE5C05-571E-4903-AA8A-0506BA67333F}" type="slidenum">
              <a:rPr lang="en-US" smtClean="0"/>
              <a:pPr>
                <a:defRPr/>
              </a:pPr>
              <a:t>5</a:t>
            </a:fld>
            <a:endParaRPr lang="en-US"/>
          </a:p>
        </p:txBody>
      </p:sp>
    </p:spTree>
    <p:extLst>
      <p:ext uri="{BB962C8B-B14F-4D97-AF65-F5344CB8AC3E}">
        <p14:creationId xmlns:p14="http://schemas.microsoft.com/office/powerpoint/2010/main" val="2831381953"/>
      </p:ext>
    </p:extLst>
  </p:cSld>
  <p:clrMapOvr>
    <a:masterClrMapping/>
  </p:clrMapOvr>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660400" y="168276"/>
            <a:ext cx="8229600" cy="920750"/>
          </a:xfrm>
        </p:spPr>
        <p:txBody>
          <a:bodyPr/>
          <a:lstStyle/>
          <a:p>
            <a:pPr eaLnBrk="1" hangingPunct="1"/>
            <a:r>
              <a:rPr lang="en-US" dirty="0" smtClean="0">
                <a:ea typeface="ＭＳ Ｐゴシック" pitchFamily="34" charset="-128"/>
              </a:rPr>
              <a:t>Flow Control</a:t>
            </a:r>
          </a:p>
        </p:txBody>
      </p:sp>
      <p:sp>
        <p:nvSpPr>
          <p:cNvPr id="13316" name="Content Placeholder 2"/>
          <p:cNvSpPr txBox="1">
            <a:spLocks/>
          </p:cNvSpPr>
          <p:nvPr/>
        </p:nvSpPr>
        <p:spPr bwMode="auto">
          <a:xfrm>
            <a:off x="3457574" y="1133479"/>
            <a:ext cx="4175126" cy="904874"/>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p:txBody>
      </p:sp>
      <p:pic>
        <p:nvPicPr>
          <p:cNvPr id="8" name="Picture 2" descr="C:\Users\Phil\Desktop\Canals072711\Ephrata_072711\DSCN2150.JPG"/>
          <p:cNvPicPr>
            <a:picLocks noChangeAspect="1" noChangeArrowheads="1"/>
          </p:cNvPicPr>
          <p:nvPr/>
        </p:nvPicPr>
        <p:blipFill>
          <a:blip r:embed="rId3"/>
          <a:srcRect/>
          <a:stretch>
            <a:fillRect/>
          </a:stretch>
        </p:blipFill>
        <p:spPr bwMode="auto">
          <a:xfrm>
            <a:off x="660400" y="1458881"/>
            <a:ext cx="2781300" cy="2096130"/>
          </a:xfrm>
          <a:prstGeom prst="rect">
            <a:avLst/>
          </a:prstGeom>
          <a:noFill/>
          <a:ln w="9525">
            <a:noFill/>
            <a:miter lim="800000"/>
            <a:headEnd/>
            <a:tailEnd/>
          </a:ln>
        </p:spPr>
      </p:pic>
      <p:pic>
        <p:nvPicPr>
          <p:cNvPr id="9" name="Picture 8" descr="DSCN2105"/>
          <p:cNvPicPr>
            <a:picLocks noChangeAspect="1" noChangeArrowheads="1"/>
          </p:cNvPicPr>
          <p:nvPr/>
        </p:nvPicPr>
        <p:blipFill>
          <a:blip r:embed="rId4"/>
          <a:srcRect/>
          <a:stretch>
            <a:fillRect/>
          </a:stretch>
        </p:blipFill>
        <p:spPr bwMode="auto">
          <a:xfrm>
            <a:off x="660400" y="3710033"/>
            <a:ext cx="2797174" cy="2097881"/>
          </a:xfrm>
          <a:prstGeom prst="rect">
            <a:avLst/>
          </a:prstGeom>
          <a:noFill/>
          <a:ln w="9525">
            <a:noFill/>
            <a:miter lim="800000"/>
            <a:headEnd/>
            <a:tailEnd/>
          </a:ln>
        </p:spPr>
      </p:pic>
      <p:pic>
        <p:nvPicPr>
          <p:cNvPr id="10" name="Picture 5" descr="DSCN2104"/>
          <p:cNvPicPr>
            <a:picLocks noChangeAspect="1" noChangeArrowheads="1"/>
          </p:cNvPicPr>
          <p:nvPr/>
        </p:nvPicPr>
        <p:blipFill rotWithShape="1">
          <a:blip r:embed="rId5"/>
          <a:srcRect r="7212"/>
          <a:stretch/>
        </p:blipFill>
        <p:spPr bwMode="auto">
          <a:xfrm>
            <a:off x="3643317" y="1835153"/>
            <a:ext cx="4915000" cy="3972761"/>
          </a:xfrm>
          <a:prstGeom prst="rect">
            <a:avLst/>
          </a:prstGeom>
          <a:noFill/>
          <a:ln w="9525">
            <a:noFill/>
            <a:miter lim="800000"/>
            <a:headEnd/>
            <a:tailEnd/>
          </a:ln>
        </p:spPr>
      </p:pic>
      <p:sp>
        <p:nvSpPr>
          <p:cNvPr id="3" name="TextBox 2"/>
          <p:cNvSpPr txBox="1"/>
          <p:nvPr/>
        </p:nvSpPr>
        <p:spPr>
          <a:xfrm>
            <a:off x="5473700" y="5807914"/>
            <a:ext cx="1765300" cy="369332"/>
          </a:xfrm>
          <a:prstGeom prst="rect">
            <a:avLst/>
          </a:prstGeom>
          <a:noFill/>
        </p:spPr>
        <p:txBody>
          <a:bodyPr wrap="square" rtlCol="0">
            <a:spAutoFit/>
          </a:bodyPr>
          <a:lstStyle/>
          <a:p>
            <a:r>
              <a:rPr lang="en-US" dirty="0" smtClean="0">
                <a:latin typeface="Cambria"/>
                <a:cs typeface="Cambria"/>
              </a:rPr>
              <a:t>High Hills Gates</a:t>
            </a:r>
            <a:endParaRPr lang="en-US" dirty="0">
              <a:latin typeface="Cambria"/>
              <a:cs typeface="Cambria"/>
            </a:endParaRPr>
          </a:p>
        </p:txBody>
      </p:sp>
      <p:sp>
        <p:nvSpPr>
          <p:cNvPr id="11" name="TextBox 10"/>
          <p:cNvSpPr txBox="1"/>
          <p:nvPr/>
        </p:nvSpPr>
        <p:spPr>
          <a:xfrm>
            <a:off x="812800" y="5807914"/>
            <a:ext cx="2463800" cy="307777"/>
          </a:xfrm>
          <a:prstGeom prst="rect">
            <a:avLst/>
          </a:prstGeom>
          <a:noFill/>
        </p:spPr>
        <p:txBody>
          <a:bodyPr wrap="square" rtlCol="0">
            <a:spAutoFit/>
          </a:bodyPr>
          <a:lstStyle/>
          <a:p>
            <a:r>
              <a:rPr lang="en-US" sz="1400" dirty="0" smtClean="0">
                <a:solidFill>
                  <a:srgbClr val="7F7F7F"/>
                </a:solidFill>
                <a:latin typeface="Cambria"/>
                <a:cs typeface="Cambria"/>
              </a:rPr>
              <a:t>Courtesy of Professor Malte</a:t>
            </a:r>
            <a:endParaRPr lang="en-US" sz="1400" dirty="0">
              <a:solidFill>
                <a:srgbClr val="7F7F7F"/>
              </a:solidFill>
              <a:latin typeface="Cambria"/>
              <a:cs typeface="Cambria"/>
            </a:endParaRPr>
          </a:p>
        </p:txBody>
      </p:sp>
      <p:sp>
        <p:nvSpPr>
          <p:cNvPr id="12" name="Content Placeholder 2"/>
          <p:cNvSpPr txBox="1">
            <a:spLocks/>
          </p:cNvSpPr>
          <p:nvPr/>
        </p:nvSpPr>
        <p:spPr bwMode="auto">
          <a:xfrm>
            <a:off x="4036485" y="1200153"/>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err="1" smtClean="0">
                <a:latin typeface="Cambria"/>
                <a:cs typeface="Cambria"/>
              </a:rPr>
              <a:t>Tainter</a:t>
            </a:r>
            <a:r>
              <a:rPr lang="en-US" dirty="0" smtClean="0">
                <a:latin typeface="Cambria"/>
                <a:cs typeface="Cambria"/>
              </a:rPr>
              <a:t> Gates</a:t>
            </a:r>
            <a:endParaRPr lang="en-US" dirty="0">
              <a:latin typeface="Cambria"/>
              <a:cs typeface="Cambria"/>
            </a:endParaRPr>
          </a:p>
          <a:p>
            <a:endParaRPr lang="en-US" dirty="0" smtClean="0">
              <a:latin typeface="Cambria"/>
              <a:cs typeface="Cambria"/>
            </a:endParaRPr>
          </a:p>
        </p:txBody>
      </p:sp>
      <p:sp>
        <p:nvSpPr>
          <p:cNvPr id="5" name="Slide Number Placeholder 4"/>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6</a:t>
            </a:fld>
            <a:endParaRPr lang="en-US">
              <a:latin typeface="Cambria"/>
              <a:cs typeface="Cambria"/>
            </a:endParaRPr>
          </a:p>
        </p:txBody>
      </p:sp>
    </p:spTree>
    <p:extLst>
      <p:ext uri="{BB962C8B-B14F-4D97-AF65-F5344CB8AC3E}">
        <p14:creationId xmlns:p14="http://schemas.microsoft.com/office/powerpoint/2010/main" val="3204669033"/>
      </p:ext>
    </p:extLst>
  </p:cSld>
  <p:clrMapOvr>
    <a:masterClrMapping/>
  </p:clrMapOvr>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9738" y="179388"/>
            <a:ext cx="8229600" cy="920750"/>
          </a:xfrm>
        </p:spPr>
        <p:txBody>
          <a:bodyPr/>
          <a:lstStyle/>
          <a:p>
            <a:pPr eaLnBrk="1" hangingPunct="1"/>
            <a:r>
              <a:rPr lang="en-US" dirty="0" smtClean="0">
                <a:ea typeface="ＭＳ Ｐゴシック" pitchFamily="34" charset="-128"/>
              </a:rPr>
              <a:t>Open Channel Flow Analysis</a:t>
            </a:r>
          </a:p>
        </p:txBody>
      </p:sp>
      <p:sp>
        <p:nvSpPr>
          <p:cNvPr id="13316" name="Content Placeholder 2"/>
          <p:cNvSpPr txBox="1">
            <a:spLocks/>
          </p:cNvSpPr>
          <p:nvPr/>
        </p:nvSpPr>
        <p:spPr bwMode="auto">
          <a:xfrm>
            <a:off x="439738" y="1316038"/>
            <a:ext cx="8213725" cy="1563687"/>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p:txBody>
      </p:sp>
      <p:pic>
        <p:nvPicPr>
          <p:cNvPr id="11" name="Picture 10"/>
          <p:cNvPicPr/>
          <p:nvPr/>
        </p:nvPicPr>
        <p:blipFill rotWithShape="1">
          <a:blip r:embed="rId3">
            <a:extLst>
              <a:ext uri="{28A0092B-C50C-407E-A947-70E740481C1C}">
                <a14:useLocalDpi xmlns:a14="http://schemas.microsoft.com/office/drawing/2010/main" val="0"/>
              </a:ext>
            </a:extLst>
          </a:blip>
          <a:srcRect t="6577"/>
          <a:stretch/>
        </p:blipFill>
        <p:spPr bwMode="auto">
          <a:xfrm>
            <a:off x="4221696" y="1316038"/>
            <a:ext cx="4229100" cy="2480311"/>
          </a:xfrm>
          <a:prstGeom prst="rect">
            <a:avLst/>
          </a:prstGeom>
          <a:noFill/>
          <a:ln>
            <a:noFill/>
          </a:ln>
        </p:spPr>
      </p:pic>
      <p:pic>
        <p:nvPicPr>
          <p:cNvPr id="6" name="Content Placeholder 5"/>
          <p:cNvPicPr>
            <a:picLocks noGrp="1" noChangeAspect="1"/>
          </p:cNvPicPr>
          <p:nvPr>
            <p:ph idx="1"/>
          </p:nvPr>
        </p:nvPicPr>
        <p:blipFill rotWithShape="1">
          <a:blip r:embed="rId4"/>
          <a:srcRect l="43933" t="13214" r="42469" b="29166"/>
          <a:stretch/>
        </p:blipFill>
        <p:spPr>
          <a:xfrm>
            <a:off x="5718482" y="4204336"/>
            <a:ext cx="1137920" cy="731520"/>
          </a:xfrm>
        </p:spPr>
      </p:pic>
      <p:pic>
        <p:nvPicPr>
          <p:cNvPr id="15" name="Picture 14"/>
          <p:cNvPicPr>
            <a:picLocks noChangeAspect="1"/>
          </p:cNvPicPr>
          <p:nvPr/>
        </p:nvPicPr>
        <p:blipFill rotWithShape="1">
          <a:blip r:embed="rId5"/>
          <a:srcRect l="33119" t="22703" r="32906" b="47850"/>
          <a:stretch/>
        </p:blipFill>
        <p:spPr>
          <a:xfrm>
            <a:off x="4984422" y="3886200"/>
            <a:ext cx="2907792" cy="280036"/>
          </a:xfrm>
          <a:prstGeom prst="rect">
            <a:avLst/>
          </a:prstGeom>
        </p:spPr>
      </p:pic>
      <p:pic>
        <p:nvPicPr>
          <p:cNvPr id="17" name="Picture 16"/>
          <p:cNvPicPr>
            <a:picLocks noChangeAspect="1"/>
          </p:cNvPicPr>
          <p:nvPr/>
        </p:nvPicPr>
        <p:blipFill rotWithShape="1">
          <a:blip r:embed="rId6"/>
          <a:srcRect l="29914" r="29701"/>
          <a:stretch/>
        </p:blipFill>
        <p:spPr>
          <a:xfrm>
            <a:off x="609600" y="2341245"/>
            <a:ext cx="3240405" cy="548640"/>
          </a:xfrm>
          <a:prstGeom prst="rect">
            <a:avLst/>
          </a:prstGeom>
        </p:spPr>
      </p:pic>
      <p:pic>
        <p:nvPicPr>
          <p:cNvPr id="18" name="Picture 17"/>
          <p:cNvPicPr>
            <a:picLocks noChangeAspect="1"/>
          </p:cNvPicPr>
          <p:nvPr/>
        </p:nvPicPr>
        <p:blipFill rotWithShape="1">
          <a:blip r:embed="rId7"/>
          <a:srcRect l="36752" r="36325" b="31884"/>
          <a:stretch/>
        </p:blipFill>
        <p:spPr>
          <a:xfrm>
            <a:off x="762000" y="4081780"/>
            <a:ext cx="1961096" cy="731520"/>
          </a:xfrm>
          <a:prstGeom prst="rect">
            <a:avLst/>
          </a:prstGeom>
        </p:spPr>
      </p:pic>
      <p:sp>
        <p:nvSpPr>
          <p:cNvPr id="22" name="Content Placeholder 2"/>
          <p:cNvSpPr txBox="1">
            <a:spLocks/>
          </p:cNvSpPr>
          <p:nvPr/>
        </p:nvSpPr>
        <p:spPr bwMode="auto">
          <a:xfrm>
            <a:off x="312738" y="1651000"/>
            <a:ext cx="3908958" cy="635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latin typeface="Cambria"/>
                <a:cs typeface="Cambria"/>
              </a:rPr>
              <a:t> Conservation of energy </a:t>
            </a:r>
            <a:endParaRPr lang="en-US" dirty="0">
              <a:latin typeface="Cambria"/>
              <a:cs typeface="Cambria"/>
            </a:endParaRPr>
          </a:p>
          <a:p>
            <a:endParaRPr lang="en-US" dirty="0" smtClean="0">
              <a:latin typeface="Cambria"/>
              <a:cs typeface="Cambria"/>
            </a:endParaRPr>
          </a:p>
        </p:txBody>
      </p:sp>
      <p:sp>
        <p:nvSpPr>
          <p:cNvPr id="24" name="Content Placeholder 2"/>
          <p:cNvSpPr txBox="1">
            <a:spLocks/>
          </p:cNvSpPr>
          <p:nvPr/>
        </p:nvSpPr>
        <p:spPr bwMode="auto">
          <a:xfrm>
            <a:off x="304800" y="4973956"/>
            <a:ext cx="7676314" cy="81724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latin typeface="Cambria"/>
                <a:cs typeface="Cambria"/>
              </a:rPr>
              <a:t> Fr</a:t>
            </a:r>
            <a:r>
              <a:rPr lang="en-US" baseline="-25000" dirty="0" smtClean="0">
                <a:latin typeface="Cambria"/>
                <a:cs typeface="Cambria"/>
              </a:rPr>
              <a:t>2</a:t>
            </a:r>
            <a:r>
              <a:rPr lang="en-US" dirty="0" smtClean="0">
                <a:latin typeface="Cambria"/>
                <a:cs typeface="Cambria"/>
              </a:rPr>
              <a:t> &gt;1 =&gt; Supercritical Flow =&gt; Hydraulic Jump</a:t>
            </a:r>
          </a:p>
        </p:txBody>
      </p:sp>
      <p:sp>
        <p:nvSpPr>
          <p:cNvPr id="26" name="Content Placeholder 2"/>
          <p:cNvSpPr txBox="1">
            <a:spLocks/>
          </p:cNvSpPr>
          <p:nvPr/>
        </p:nvSpPr>
        <p:spPr bwMode="auto">
          <a:xfrm>
            <a:off x="318034" y="3169286"/>
            <a:ext cx="3506571" cy="912494"/>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273050" indent="-273050" algn="l" rtl="0" eaLnBrk="0" fontAlgn="base" hangingPunct="0">
              <a:spcBef>
                <a:spcPct val="20000"/>
              </a:spcBef>
              <a:spcAft>
                <a:spcPct val="0"/>
              </a:spcAft>
              <a:buClr>
                <a:srgbClr val="0BD0D9"/>
              </a:buClr>
              <a:buSzPct val="95000"/>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accent1"/>
              </a:buClr>
              <a:buSzPct val="85000"/>
              <a:buFont typeface="Wingdings 2" pitchFamily="18" charset="2"/>
              <a:buChar char=""/>
              <a:defRPr sz="2400" kern="1200">
                <a:solidFill>
                  <a:schemeClr val="tx1"/>
                </a:solidFill>
                <a:latin typeface="+mn-lt"/>
                <a:ea typeface="ＭＳ Ｐゴシック" charset="-128"/>
                <a:cs typeface="ＭＳ Ｐゴシック"/>
              </a:defRPr>
            </a:lvl2pPr>
            <a:lvl3pPr marL="914400" indent="-246063" algn="l" rtl="0" eaLnBrk="0" fontAlgn="base" hangingPunct="0">
              <a:spcBef>
                <a:spcPct val="20000"/>
              </a:spcBef>
              <a:spcAft>
                <a:spcPct val="0"/>
              </a:spcAft>
              <a:buClr>
                <a:schemeClr val="accent2"/>
              </a:buClr>
              <a:buSzPct val="70000"/>
              <a:buFont typeface="Wingdings 2" pitchFamily="18" charset="2"/>
              <a:buChar char=""/>
              <a:defRPr sz="2100" kern="1200">
                <a:solidFill>
                  <a:schemeClr val="tx1"/>
                </a:solidFill>
                <a:latin typeface="+mn-lt"/>
                <a:ea typeface="ＭＳ Ｐゴシック" charset="-128"/>
                <a:cs typeface="ＭＳ Ｐゴシック"/>
              </a:defRPr>
            </a:lvl3pPr>
            <a:lvl4pPr marL="1187450" indent="-209550" algn="l" rtl="0" eaLnBrk="0" fontAlgn="base" hangingPunct="0">
              <a:spcBef>
                <a:spcPct val="20000"/>
              </a:spcBef>
              <a:spcAft>
                <a:spcPct val="0"/>
              </a:spcAft>
              <a:buClr>
                <a:srgbClr val="0BD0D9"/>
              </a:buClr>
              <a:buSzPct val="65000"/>
              <a:buFont typeface="Wingdings 2" pitchFamily="18" charset="2"/>
              <a:buChar char=""/>
              <a:defRPr sz="2000" kern="1200">
                <a:solidFill>
                  <a:schemeClr val="tx1"/>
                </a:solidFill>
                <a:latin typeface="+mn-lt"/>
                <a:ea typeface="ＭＳ Ｐゴシック" charset="-128"/>
                <a:cs typeface="ＭＳ Ｐゴシック"/>
              </a:defRPr>
            </a:lvl4pPr>
            <a:lvl5pPr marL="1462088" indent="-209550" algn="l" rtl="0" eaLnBrk="0" fontAlgn="base" hangingPunct="0">
              <a:spcBef>
                <a:spcPct val="20000"/>
              </a:spcBef>
              <a:spcAft>
                <a:spcPct val="0"/>
              </a:spcAft>
              <a:buClr>
                <a:srgbClr val="10CF9B"/>
              </a:buClr>
              <a:buSzPct val="65000"/>
              <a:buFont typeface="Wingdings 2" pitchFamily="18" charset="2"/>
              <a:buChar char=""/>
              <a:defRPr sz="2000" kern="1200">
                <a:solidFill>
                  <a:schemeClr val="tx1"/>
                </a:solidFill>
                <a:latin typeface="+mn-lt"/>
                <a:ea typeface="ＭＳ Ｐゴシック" charset="-128"/>
                <a:cs typeface="ＭＳ Ｐゴシック"/>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a:lstStyle>
          <a:p>
            <a:r>
              <a:rPr lang="en-US" dirty="0" smtClean="0">
                <a:latin typeface="Cambria"/>
                <a:cs typeface="Cambria"/>
              </a:rPr>
              <a:t> Conservation of Momentum</a:t>
            </a:r>
            <a:endParaRPr lang="en-US" dirty="0">
              <a:latin typeface="Cambria"/>
              <a:cs typeface="Cambria"/>
            </a:endParaRPr>
          </a:p>
        </p:txBody>
      </p:sp>
      <p:sp>
        <p:nvSpPr>
          <p:cNvPr id="2" name="Right Arrow 1"/>
          <p:cNvSpPr/>
          <p:nvPr/>
        </p:nvSpPr>
        <p:spPr>
          <a:xfrm>
            <a:off x="4035850" y="2717800"/>
            <a:ext cx="371691" cy="12382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Cambria"/>
              <a:cs typeface="Cambria"/>
            </a:endParaRPr>
          </a:p>
        </p:txBody>
      </p:sp>
      <p:sp>
        <p:nvSpPr>
          <p:cNvPr id="4" name="Slide Number Placeholder 3"/>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7</a:t>
            </a:fld>
            <a:endParaRPr lang="en-US">
              <a:latin typeface="Cambria"/>
              <a:cs typeface="Cambria"/>
            </a:endParaRPr>
          </a:p>
        </p:txBody>
      </p:sp>
      <p:sp>
        <p:nvSpPr>
          <p:cNvPr id="5" name="Rectangle 4"/>
          <p:cNvSpPr/>
          <p:nvPr/>
        </p:nvSpPr>
        <p:spPr>
          <a:xfrm>
            <a:off x="4209245" y="1316038"/>
            <a:ext cx="2190777" cy="2220361"/>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6" name="Rectangle 15"/>
          <p:cNvSpPr/>
          <p:nvPr/>
        </p:nvSpPr>
        <p:spPr>
          <a:xfrm>
            <a:off x="6424924" y="1316038"/>
            <a:ext cx="2038323" cy="2220361"/>
          </a:xfrm>
          <a:prstGeom prst="rect">
            <a:avLst/>
          </a:prstGeom>
          <a:noFill/>
          <a:ln>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4233884" y="1349097"/>
            <a:ext cx="449312" cy="276999"/>
          </a:xfrm>
          <a:prstGeom prst="rect">
            <a:avLst/>
          </a:prstGeom>
          <a:noFill/>
        </p:spPr>
        <p:txBody>
          <a:bodyPr wrap="none" rtlCol="0">
            <a:spAutoFit/>
          </a:bodyPr>
          <a:lstStyle/>
          <a:p>
            <a:r>
              <a:rPr lang="en-US" sz="1200" dirty="0" smtClean="0">
                <a:latin typeface="Cambria"/>
                <a:cs typeface="Cambria"/>
              </a:rPr>
              <a:t>CV1</a:t>
            </a:r>
            <a:endParaRPr lang="en-US" sz="1200" dirty="0">
              <a:latin typeface="Cambria"/>
              <a:cs typeface="Cambria"/>
            </a:endParaRPr>
          </a:p>
        </p:txBody>
      </p:sp>
      <p:sp>
        <p:nvSpPr>
          <p:cNvPr id="19" name="TextBox 18"/>
          <p:cNvSpPr txBox="1"/>
          <p:nvPr/>
        </p:nvSpPr>
        <p:spPr>
          <a:xfrm>
            <a:off x="7965598" y="1374001"/>
            <a:ext cx="449312" cy="276999"/>
          </a:xfrm>
          <a:prstGeom prst="rect">
            <a:avLst/>
          </a:prstGeom>
          <a:noFill/>
        </p:spPr>
        <p:txBody>
          <a:bodyPr wrap="none" rtlCol="0">
            <a:spAutoFit/>
          </a:bodyPr>
          <a:lstStyle/>
          <a:p>
            <a:r>
              <a:rPr lang="en-US" sz="1200" dirty="0" smtClean="0">
                <a:latin typeface="Cambria"/>
                <a:cs typeface="Cambria"/>
              </a:rPr>
              <a:t>CV2</a:t>
            </a:r>
            <a:endParaRPr lang="en-US" sz="1200" dirty="0">
              <a:latin typeface="Cambria"/>
              <a:cs typeface="Cambria"/>
            </a:endParaRPr>
          </a:p>
        </p:txBody>
      </p:sp>
    </p:spTree>
    <p:extLst>
      <p:ext uri="{BB962C8B-B14F-4D97-AF65-F5344CB8AC3E}">
        <p14:creationId xmlns:p14="http://schemas.microsoft.com/office/powerpoint/2010/main" val="1815444381"/>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Content Placeholder 4" descr="West_Canal_upstream_Soap_Lake.jpg"/>
          <p:cNvPicPr>
            <a:picLocks noChangeAspect="1"/>
          </p:cNvPicPr>
          <p:nvPr/>
        </p:nvPicPr>
        <p:blipFill>
          <a:blip r:embed="rId3"/>
          <a:srcRect l="6186" t="-4411" r="6160" b="-4411"/>
          <a:stretch>
            <a:fillRect/>
          </a:stretch>
        </p:blipFill>
        <p:spPr bwMode="auto">
          <a:xfrm>
            <a:off x="5657267" y="2957513"/>
            <a:ext cx="2823220" cy="2338387"/>
          </a:xfrm>
          <a:prstGeom prst="rect">
            <a:avLst/>
          </a:prstGeom>
          <a:noFill/>
          <a:ln w="9525">
            <a:noFill/>
            <a:miter lim="800000"/>
            <a:headEnd/>
            <a:tailEnd/>
          </a:ln>
        </p:spPr>
      </p:pic>
      <p:sp>
        <p:nvSpPr>
          <p:cNvPr id="13314" name="Title 1"/>
          <p:cNvSpPr>
            <a:spLocks noGrp="1"/>
          </p:cNvSpPr>
          <p:nvPr>
            <p:ph type="title"/>
          </p:nvPr>
        </p:nvSpPr>
        <p:spPr>
          <a:xfrm>
            <a:off x="439738" y="179388"/>
            <a:ext cx="8229600" cy="920750"/>
          </a:xfrm>
        </p:spPr>
        <p:txBody>
          <a:bodyPr/>
          <a:lstStyle/>
          <a:p>
            <a:pPr eaLnBrk="1" hangingPunct="1"/>
            <a:r>
              <a:rPr lang="en-US" dirty="0" smtClean="0">
                <a:ea typeface="ＭＳ Ｐゴシック" pitchFamily="34" charset="-128"/>
              </a:rPr>
              <a:t>Motivation</a:t>
            </a:r>
          </a:p>
        </p:txBody>
      </p:sp>
      <p:sp>
        <p:nvSpPr>
          <p:cNvPr id="13316" name="Content Placeholder 2"/>
          <p:cNvSpPr txBox="1">
            <a:spLocks/>
          </p:cNvSpPr>
          <p:nvPr/>
        </p:nvSpPr>
        <p:spPr bwMode="auto">
          <a:xfrm>
            <a:off x="439738" y="1316038"/>
            <a:ext cx="8213725" cy="1563687"/>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r>
              <a:rPr lang="en-US" sz="2600" dirty="0" smtClean="0">
                <a:latin typeface="Cambria"/>
                <a:ea typeface="ＭＳ Ｐゴシック" pitchFamily="34" charset="-128"/>
                <a:cs typeface="Cambria"/>
              </a:rPr>
              <a:t>Opportunity</a:t>
            </a:r>
            <a:r>
              <a:rPr lang="en-US" sz="2600" dirty="0">
                <a:latin typeface="Cambria"/>
                <a:ea typeface="ＭＳ Ｐゴシック" pitchFamily="34" charset="-128"/>
                <a:cs typeface="Cambria"/>
              </a:rPr>
              <a:t>: Hydrokinetic turbines for flow control and power generation</a:t>
            </a:r>
          </a:p>
          <a:p>
            <a:pPr marL="273050"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p:txBody>
      </p:sp>
      <p:pic>
        <p:nvPicPr>
          <p:cNvPr id="4" name="Picture 3"/>
          <p:cNvPicPr>
            <a:picLocks noChangeAspect="1"/>
          </p:cNvPicPr>
          <p:nvPr/>
        </p:nvPicPr>
        <p:blipFill>
          <a:blip r:embed="rId4"/>
          <a:stretch>
            <a:fillRect/>
          </a:stretch>
        </p:blipFill>
        <p:spPr>
          <a:xfrm>
            <a:off x="445554" y="2800350"/>
            <a:ext cx="4965700" cy="3079504"/>
          </a:xfrm>
          <a:prstGeom prst="rect">
            <a:avLst/>
          </a:prstGeom>
        </p:spPr>
      </p:pic>
      <p:pic>
        <p:nvPicPr>
          <p:cNvPr id="12" name="Picture 11"/>
          <p:cNvPicPr/>
          <p:nvPr/>
        </p:nvPicPr>
        <p:blipFill rotWithShape="1">
          <a:blip r:embed="rId5">
            <a:extLst>
              <a:ext uri="{28A0092B-C50C-407E-A947-70E740481C1C}">
                <a14:useLocalDpi xmlns:a14="http://schemas.microsoft.com/office/drawing/2010/main" val="0"/>
              </a:ext>
            </a:extLst>
          </a:blip>
          <a:srcRect t="6577"/>
          <a:stretch/>
        </p:blipFill>
        <p:spPr bwMode="auto">
          <a:xfrm>
            <a:off x="2864904" y="2408239"/>
            <a:ext cx="2634196" cy="1484312"/>
          </a:xfrm>
          <a:prstGeom prst="rect">
            <a:avLst/>
          </a:prstGeom>
          <a:noFill/>
          <a:ln>
            <a:noFill/>
          </a:ln>
        </p:spPr>
      </p:pic>
      <p:sp>
        <p:nvSpPr>
          <p:cNvPr id="6" name="Slide Number Placeholder 5"/>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8</a:t>
            </a:fld>
            <a:endParaRPr lang="en-US">
              <a:latin typeface="Cambria"/>
              <a:cs typeface="Cambria"/>
            </a:endParaRPr>
          </a:p>
        </p:txBody>
      </p:sp>
    </p:spTree>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p:cNvSpPr>
            <a:spLocks noGrp="1"/>
          </p:cNvSpPr>
          <p:nvPr>
            <p:ph type="title"/>
          </p:nvPr>
        </p:nvSpPr>
        <p:spPr>
          <a:xfrm>
            <a:off x="439738" y="179388"/>
            <a:ext cx="8229600" cy="920750"/>
          </a:xfrm>
        </p:spPr>
        <p:txBody>
          <a:bodyPr/>
          <a:lstStyle/>
          <a:p>
            <a:pPr eaLnBrk="1" hangingPunct="1"/>
            <a:r>
              <a:rPr lang="en-US" dirty="0" smtClean="0">
                <a:ea typeface="ＭＳ Ｐゴシック" pitchFamily="34" charset="-128"/>
              </a:rPr>
              <a:t>Motivation</a:t>
            </a:r>
          </a:p>
        </p:txBody>
      </p:sp>
      <p:sp>
        <p:nvSpPr>
          <p:cNvPr id="13316" name="Content Placeholder 2"/>
          <p:cNvSpPr txBox="1">
            <a:spLocks/>
          </p:cNvSpPr>
          <p:nvPr/>
        </p:nvSpPr>
        <p:spPr bwMode="auto">
          <a:xfrm>
            <a:off x="439738" y="1316038"/>
            <a:ext cx="4056062" cy="3357562"/>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r>
              <a:rPr lang="en-US" sz="2600" dirty="0" smtClean="0">
                <a:latin typeface="Cambria"/>
                <a:ea typeface="ＭＳ Ｐゴシック" pitchFamily="34" charset="-128"/>
                <a:cs typeface="Cambria"/>
              </a:rPr>
              <a:t>Pros</a:t>
            </a:r>
          </a:p>
          <a:p>
            <a:pPr marL="914400" lvl="1" indent="-457200">
              <a:spcBef>
                <a:spcPct val="20000"/>
              </a:spcBef>
              <a:buClr>
                <a:schemeClr val="accent1"/>
              </a:buClr>
              <a:buSzPct val="95000"/>
              <a:buFont typeface="Arial"/>
              <a:buChar char="•"/>
            </a:pPr>
            <a:r>
              <a:rPr lang="en-US" sz="2600" dirty="0" smtClean="0">
                <a:latin typeface="Cambria"/>
                <a:ea typeface="ＭＳ Ｐゴシック" pitchFamily="34" charset="-128"/>
                <a:cs typeface="Cambria"/>
              </a:rPr>
              <a:t>Unidirectional Flow</a:t>
            </a:r>
          </a:p>
          <a:p>
            <a:pPr marL="914400" lvl="1" indent="-457200">
              <a:spcBef>
                <a:spcPct val="20000"/>
              </a:spcBef>
              <a:buClr>
                <a:schemeClr val="accent1"/>
              </a:buClr>
              <a:buSzPct val="95000"/>
              <a:buFont typeface="Arial"/>
              <a:buChar char="•"/>
            </a:pPr>
            <a:r>
              <a:rPr lang="en-US" sz="2600" dirty="0" smtClean="0">
                <a:latin typeface="Cambria"/>
                <a:ea typeface="ＭＳ Ｐゴシック" pitchFamily="34" charset="-128"/>
                <a:cs typeface="Cambria"/>
              </a:rPr>
              <a:t>Cheaper than traditional hydropower (Dams)</a:t>
            </a:r>
          </a:p>
          <a:p>
            <a:pPr marL="914400" lvl="1" indent="-457200">
              <a:spcBef>
                <a:spcPct val="20000"/>
              </a:spcBef>
              <a:buClr>
                <a:schemeClr val="accent1"/>
              </a:buClr>
              <a:buSzPct val="95000"/>
              <a:buFont typeface="Arial"/>
              <a:buChar char="•"/>
            </a:pPr>
            <a:r>
              <a:rPr lang="en-US" sz="2600" dirty="0" smtClean="0">
                <a:latin typeface="Cambria"/>
                <a:ea typeface="ＭＳ Ｐゴシック" pitchFamily="34" charset="-128"/>
                <a:cs typeface="Cambria"/>
              </a:rPr>
              <a:t>Easier permitting than tidal turbines</a:t>
            </a:r>
          </a:p>
          <a:p>
            <a:pPr marL="914400" lvl="1" indent="-457200">
              <a:spcBef>
                <a:spcPct val="20000"/>
              </a:spcBef>
              <a:buClr>
                <a:schemeClr val="accent1"/>
              </a:buClr>
              <a:buSzPct val="95000"/>
              <a:buFont typeface="Arial"/>
              <a:buChar char="•"/>
            </a:pPr>
            <a:endParaRPr lang="en-US" sz="2600" dirty="0" smtClean="0">
              <a:latin typeface="Cambria"/>
              <a:ea typeface="ＭＳ Ｐゴシック" pitchFamily="34" charset="-128"/>
              <a:cs typeface="Cambria"/>
            </a:endParaRPr>
          </a:p>
          <a:p>
            <a:pPr marL="914400" lvl="1" indent="-457200">
              <a:spcBef>
                <a:spcPct val="20000"/>
              </a:spcBef>
              <a:buClr>
                <a:schemeClr val="accent1"/>
              </a:buClr>
              <a:buSzPct val="95000"/>
              <a:buFont typeface="Arial"/>
              <a:buChar char="•"/>
            </a:pPr>
            <a:endParaRPr lang="en-US" sz="2600" dirty="0" smtClean="0">
              <a:latin typeface="Cambria"/>
              <a:ea typeface="ＭＳ Ｐゴシック" pitchFamily="34" charset="-128"/>
              <a:cs typeface="Cambria"/>
            </a:endParaRPr>
          </a:p>
          <a:p>
            <a:pPr marL="914400" lvl="1" indent="-457200">
              <a:spcBef>
                <a:spcPct val="20000"/>
              </a:spcBef>
              <a:buClr>
                <a:srgbClr val="0BD0D9"/>
              </a:buClr>
              <a:buSzPct val="95000"/>
              <a:buFont typeface="Arial"/>
              <a:buChar char="•"/>
            </a:pPr>
            <a:endParaRPr lang="en-US" sz="2600" dirty="0" smtClean="0">
              <a:latin typeface="Cambria"/>
              <a:ea typeface="ＭＳ Ｐゴシック" pitchFamily="34" charset="-128"/>
              <a:cs typeface="Cambria"/>
            </a:endParaRPr>
          </a:p>
          <a:p>
            <a:pPr marL="730250" lvl="1"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a:p>
            <a:pPr marL="273050"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p:txBody>
      </p:sp>
      <p:sp>
        <p:nvSpPr>
          <p:cNvPr id="8" name="Content Placeholder 2"/>
          <p:cNvSpPr txBox="1">
            <a:spLocks/>
          </p:cNvSpPr>
          <p:nvPr/>
        </p:nvSpPr>
        <p:spPr bwMode="auto">
          <a:xfrm>
            <a:off x="4605338" y="1316038"/>
            <a:ext cx="4064000" cy="3128962"/>
          </a:xfrm>
          <a:prstGeom prst="rect">
            <a:avLst/>
          </a:prstGeom>
          <a:noFill/>
          <a:ln w="9525">
            <a:noFill/>
            <a:miter lim="800000"/>
            <a:headEnd/>
            <a:tailEnd/>
          </a:ln>
        </p:spPr>
        <p:txBody>
          <a:bodyPr/>
          <a:lstStyle/>
          <a:p>
            <a:pPr marL="273050" indent="-273050">
              <a:spcBef>
                <a:spcPct val="20000"/>
              </a:spcBef>
              <a:buClr>
                <a:srgbClr val="0BD0D9"/>
              </a:buClr>
              <a:buSzPct val="95000"/>
              <a:buFont typeface="Wingdings 2" pitchFamily="18" charset="2"/>
              <a:buChar char=""/>
            </a:pPr>
            <a:r>
              <a:rPr lang="en-US" sz="2600" dirty="0" smtClean="0">
                <a:latin typeface="Cambria"/>
                <a:ea typeface="ＭＳ Ｐゴシック" pitchFamily="34" charset="-128"/>
                <a:cs typeface="Cambria"/>
              </a:rPr>
              <a:t>Cons</a:t>
            </a:r>
          </a:p>
          <a:p>
            <a:pPr marL="914400" lvl="1" indent="-457200">
              <a:spcBef>
                <a:spcPct val="20000"/>
              </a:spcBef>
              <a:buClr>
                <a:schemeClr val="accent1"/>
              </a:buClr>
              <a:buSzPct val="95000"/>
              <a:buFont typeface="Arial"/>
              <a:buChar char="•"/>
            </a:pPr>
            <a:r>
              <a:rPr lang="en-US" sz="2600" dirty="0" smtClean="0">
                <a:latin typeface="Cambria"/>
                <a:ea typeface="ＭＳ Ｐゴシック" pitchFamily="34" charset="-128"/>
                <a:cs typeface="Cambria"/>
              </a:rPr>
              <a:t>Small-scale power generation</a:t>
            </a:r>
          </a:p>
          <a:p>
            <a:pPr marL="914400" lvl="1" indent="-457200">
              <a:spcBef>
                <a:spcPct val="20000"/>
              </a:spcBef>
              <a:buClr>
                <a:schemeClr val="accent1"/>
              </a:buClr>
              <a:buSzPct val="95000"/>
              <a:buFont typeface="Arial"/>
              <a:buChar char="•"/>
            </a:pPr>
            <a:r>
              <a:rPr lang="en-US" sz="2600" dirty="0" smtClean="0">
                <a:latin typeface="Cambria"/>
                <a:ea typeface="ＭＳ Ｐゴシック" pitchFamily="34" charset="-128"/>
                <a:cs typeface="Cambria"/>
              </a:rPr>
              <a:t>Farmers may not like the change from traditional control to new control </a:t>
            </a:r>
          </a:p>
          <a:p>
            <a:pPr marL="914400" lvl="1" indent="-457200">
              <a:spcBef>
                <a:spcPct val="20000"/>
              </a:spcBef>
              <a:buClr>
                <a:schemeClr val="accent1"/>
              </a:buClr>
              <a:buSzPct val="95000"/>
              <a:buFont typeface="Arial"/>
              <a:buChar char="•"/>
            </a:pPr>
            <a:endParaRPr lang="en-US" sz="2600" dirty="0" smtClean="0">
              <a:latin typeface="Cambria"/>
              <a:ea typeface="ＭＳ Ｐゴシック" pitchFamily="34" charset="-128"/>
              <a:cs typeface="Cambria"/>
            </a:endParaRPr>
          </a:p>
          <a:p>
            <a:pPr marL="914400" lvl="1" indent="-457200">
              <a:spcBef>
                <a:spcPct val="20000"/>
              </a:spcBef>
              <a:buClr>
                <a:schemeClr val="accent1"/>
              </a:buClr>
              <a:buSzPct val="95000"/>
              <a:buFont typeface="Arial"/>
              <a:buChar char="•"/>
            </a:pPr>
            <a:endParaRPr lang="en-US" sz="2600" dirty="0" smtClean="0">
              <a:latin typeface="Cambria"/>
              <a:ea typeface="ＭＳ Ｐゴシック" pitchFamily="34" charset="-128"/>
              <a:cs typeface="Cambria"/>
            </a:endParaRPr>
          </a:p>
          <a:p>
            <a:pPr marL="914400" lvl="1" indent="-457200">
              <a:spcBef>
                <a:spcPct val="20000"/>
              </a:spcBef>
              <a:buClr>
                <a:srgbClr val="0BD0D9"/>
              </a:buClr>
              <a:buSzPct val="95000"/>
              <a:buFont typeface="Arial"/>
              <a:buChar char="•"/>
            </a:pPr>
            <a:endParaRPr lang="en-US" sz="2600" dirty="0" smtClean="0">
              <a:latin typeface="Cambria"/>
              <a:ea typeface="ＭＳ Ｐゴシック" pitchFamily="34" charset="-128"/>
              <a:cs typeface="Cambria"/>
            </a:endParaRPr>
          </a:p>
          <a:p>
            <a:pPr marL="730250" lvl="1"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a:p>
            <a:pPr marL="273050" indent="-273050">
              <a:spcBef>
                <a:spcPct val="20000"/>
              </a:spcBef>
              <a:buClr>
                <a:srgbClr val="0BD0D9"/>
              </a:buClr>
              <a:buSzPct val="95000"/>
              <a:buFont typeface="Wingdings 2" pitchFamily="18" charset="2"/>
              <a:buChar char=""/>
            </a:pPr>
            <a:endParaRPr lang="en-US" sz="2600" dirty="0">
              <a:latin typeface="Cambria"/>
              <a:ea typeface="ＭＳ Ｐゴシック" pitchFamily="34" charset="-128"/>
              <a:cs typeface="Cambria"/>
            </a:endParaRPr>
          </a:p>
        </p:txBody>
      </p:sp>
      <p:sp>
        <p:nvSpPr>
          <p:cNvPr id="5" name="Slide Number Placeholder 4"/>
          <p:cNvSpPr>
            <a:spLocks noGrp="1"/>
          </p:cNvSpPr>
          <p:nvPr>
            <p:ph type="sldNum" sz="quarter" idx="12"/>
          </p:nvPr>
        </p:nvSpPr>
        <p:spPr/>
        <p:txBody>
          <a:bodyPr/>
          <a:lstStyle/>
          <a:p>
            <a:pPr>
              <a:defRPr/>
            </a:pPr>
            <a:fld id="{17CE5C05-571E-4903-AA8A-0506BA67333F}" type="slidenum">
              <a:rPr lang="en-US" smtClean="0">
                <a:latin typeface="Cambria"/>
                <a:cs typeface="Cambria"/>
              </a:rPr>
              <a:pPr>
                <a:defRPr/>
              </a:pPr>
              <a:t>9</a:t>
            </a:fld>
            <a:endParaRPr lang="en-US">
              <a:latin typeface="Cambria"/>
              <a:cs typeface="Cambria"/>
            </a:endParaRPr>
          </a:p>
        </p:txBody>
      </p:sp>
      <p:pic>
        <p:nvPicPr>
          <p:cNvPr id="15" name="Picture 14"/>
          <p:cNvPicPr>
            <a:picLocks noChangeAspect="1"/>
          </p:cNvPicPr>
          <p:nvPr/>
        </p:nvPicPr>
        <p:blipFill>
          <a:blip r:embed="rId3"/>
          <a:stretch>
            <a:fillRect/>
          </a:stretch>
        </p:blipFill>
        <p:spPr>
          <a:xfrm>
            <a:off x="101600" y="4559298"/>
            <a:ext cx="2163649" cy="1309719"/>
          </a:xfrm>
          <a:prstGeom prst="rect">
            <a:avLst/>
          </a:prstGeom>
        </p:spPr>
      </p:pic>
      <p:pic>
        <p:nvPicPr>
          <p:cNvPr id="16" name="Picture 15"/>
          <p:cNvPicPr>
            <a:picLocks noChangeAspect="1"/>
          </p:cNvPicPr>
          <p:nvPr/>
        </p:nvPicPr>
        <p:blipFill>
          <a:blip r:embed="rId4"/>
          <a:stretch>
            <a:fillRect/>
          </a:stretch>
        </p:blipFill>
        <p:spPr>
          <a:xfrm>
            <a:off x="2319338" y="4559298"/>
            <a:ext cx="2151062" cy="1309719"/>
          </a:xfrm>
          <a:prstGeom prst="rect">
            <a:avLst/>
          </a:prstGeom>
        </p:spPr>
      </p:pic>
      <p:pic>
        <p:nvPicPr>
          <p:cNvPr id="17" name="Picture 16"/>
          <p:cNvPicPr>
            <a:picLocks noChangeAspect="1"/>
          </p:cNvPicPr>
          <p:nvPr/>
        </p:nvPicPr>
        <p:blipFill>
          <a:blip r:embed="rId5"/>
          <a:stretch>
            <a:fillRect/>
          </a:stretch>
        </p:blipFill>
        <p:spPr>
          <a:xfrm>
            <a:off x="4516438" y="4559298"/>
            <a:ext cx="2310861" cy="1284320"/>
          </a:xfrm>
          <a:prstGeom prst="rect">
            <a:avLst/>
          </a:prstGeom>
        </p:spPr>
      </p:pic>
      <p:pic>
        <p:nvPicPr>
          <p:cNvPr id="18" name="Content Placeholder 3"/>
          <p:cNvPicPr>
            <a:picLocks noGrp="1" noChangeAspect="1"/>
          </p:cNvPicPr>
          <p:nvPr>
            <p:ph idx="1"/>
          </p:nvPr>
        </p:nvPicPr>
        <p:blipFill>
          <a:blip r:embed="rId6"/>
          <a:srcRect t="5614" b="5614"/>
          <a:stretch>
            <a:fillRect/>
          </a:stretch>
        </p:blipFill>
        <p:spPr>
          <a:xfrm>
            <a:off x="6908800" y="4546598"/>
            <a:ext cx="2159000" cy="1284320"/>
          </a:xfrm>
        </p:spPr>
      </p:pic>
    </p:spTree>
    <p:extLst>
      <p:ext uri="{BB962C8B-B14F-4D97-AF65-F5344CB8AC3E}">
        <p14:creationId xmlns:p14="http://schemas.microsoft.com/office/powerpoint/2010/main" val="1133089588"/>
      </p:ext>
    </p:extLst>
  </p:cSld>
  <p:clrMapOvr>
    <a:masterClrMapping/>
  </p:clrMapOvr>
  <p:timing>
    <p:tnLst>
      <p:par>
        <p:cTn xmlns:p14="http://schemas.microsoft.com/office/powerpoint/2010/mai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ower_point theme">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Override1.xml><?xml version="1.0" encoding="utf-8"?>
<a:themeOverride xmlns:a="http://schemas.openxmlformats.org/drawingml/2006/main">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themeOverride>
</file>

<file path=docProps/app.xml><?xml version="1.0" encoding="utf-8"?>
<Properties xmlns="http://schemas.openxmlformats.org/officeDocument/2006/extended-properties" xmlns:vt="http://schemas.openxmlformats.org/officeDocument/2006/docPropsVTypes">
  <Template/>
  <TotalTime>12770</TotalTime>
  <Words>3493</Words>
  <Application>Microsoft Macintosh PowerPoint</Application>
  <PresentationFormat>On-screen Show (4:3)</PresentationFormat>
  <Paragraphs>556</Paragraphs>
  <Slides>46</Slides>
  <Notes>35</Notes>
  <HiddenSlides>0</HiddenSlides>
  <MMClips>0</MMClips>
  <ScaleCrop>false</ScaleCrop>
  <HeadingPairs>
    <vt:vector size="6" baseType="variant">
      <vt:variant>
        <vt:lpstr>Theme</vt:lpstr>
      </vt:variant>
      <vt:variant>
        <vt:i4>1</vt:i4>
      </vt:variant>
      <vt:variant>
        <vt:lpstr>Embedded OLE Servers</vt:lpstr>
      </vt:variant>
      <vt:variant>
        <vt:i4>2</vt:i4>
      </vt:variant>
      <vt:variant>
        <vt:lpstr>Slide Titles</vt:lpstr>
      </vt:variant>
      <vt:variant>
        <vt:i4>46</vt:i4>
      </vt:variant>
    </vt:vector>
  </HeadingPairs>
  <TitlesOfParts>
    <vt:vector size="49" baseType="lpstr">
      <vt:lpstr>Power_point theme</vt:lpstr>
      <vt:lpstr>Document</vt:lpstr>
      <vt:lpstr>Equation</vt:lpstr>
      <vt:lpstr>Analysis of Hydrokinetic Turbines in Open Channel Flow</vt:lpstr>
      <vt:lpstr>US Water Resources &amp; Usage </vt:lpstr>
      <vt:lpstr>US Water Usage &amp; Distribution</vt:lpstr>
      <vt:lpstr>US Water Usage &amp; Distribution</vt:lpstr>
      <vt:lpstr>Columbia Basin Project</vt:lpstr>
      <vt:lpstr>Flow Control</vt:lpstr>
      <vt:lpstr>Open Channel Flow Analysis</vt:lpstr>
      <vt:lpstr>Motivation</vt:lpstr>
      <vt:lpstr>Motivation</vt:lpstr>
      <vt:lpstr>Approach</vt:lpstr>
      <vt:lpstr>Approach</vt:lpstr>
      <vt:lpstr>1-D Theory- Linear Momentum Theory</vt:lpstr>
      <vt:lpstr>1-D Theory-Linear Momentum with blockage effects</vt:lpstr>
      <vt:lpstr>1-D Theory-Linear Momentum with blockage effects</vt:lpstr>
      <vt:lpstr>1-D Theory-Linear Momentum with blockage effects</vt:lpstr>
      <vt:lpstr>1-D Theory- Channel Constriction</vt:lpstr>
      <vt:lpstr>Effect of Channel Constriction on Water Depth</vt:lpstr>
      <vt:lpstr>Effect of Channel Constriction on Power Generation</vt:lpstr>
      <vt:lpstr>Approach</vt:lpstr>
      <vt:lpstr>CFD- ADM, VBM</vt:lpstr>
      <vt:lpstr>CFD-Meshing</vt:lpstr>
      <vt:lpstr>CFD-Boundary Conditions</vt:lpstr>
      <vt:lpstr>Approach</vt:lpstr>
      <vt:lpstr>CFD-Actuator Disc Model </vt:lpstr>
      <vt:lpstr>ADM- Velocity Contours</vt:lpstr>
      <vt:lpstr>ADM- Normalized Velocity</vt:lpstr>
      <vt:lpstr>ADM- Dynamic Pressure</vt:lpstr>
      <vt:lpstr>Free Surface Elevation-Subcritical </vt:lpstr>
      <vt:lpstr>Supercritical(16m)</vt:lpstr>
      <vt:lpstr>Approach</vt:lpstr>
      <vt:lpstr>CFD-Virtual Blade Model</vt:lpstr>
      <vt:lpstr>VBM- Blade Design </vt:lpstr>
      <vt:lpstr>VBM-Cavitation Analysis</vt:lpstr>
      <vt:lpstr>VBM- Cavitation Analysis</vt:lpstr>
      <vt:lpstr>VBM- Cavitation Analysis</vt:lpstr>
      <vt:lpstr>Cavitation- Pitching limit </vt:lpstr>
      <vt:lpstr>Operating Condition </vt:lpstr>
      <vt:lpstr>VBM-Results</vt:lpstr>
      <vt:lpstr>VBM- Power Coefficient</vt:lpstr>
      <vt:lpstr>VBM- Dissipation Coefficient</vt:lpstr>
      <vt:lpstr>Replacing Gates by Turbines</vt:lpstr>
      <vt:lpstr>Approach</vt:lpstr>
      <vt:lpstr>Comparison between models</vt:lpstr>
      <vt:lpstr>Comparison to VBM</vt:lpstr>
      <vt:lpstr>Conclusion</vt:lpstr>
      <vt:lpstr>Acknowledgement</vt:lpstr>
    </vt:vector>
  </TitlesOfParts>
  <Company>UW</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Numerical and Theoretical Analysis of Open Channel Flow in Irrigation Canals</dc:title>
  <dc:creator>Arshiya Hoseyni Chime</dc:creator>
  <cp:lastModifiedBy>Arshiya Hoseyni Chime</cp:lastModifiedBy>
  <cp:revision>340</cp:revision>
  <cp:lastPrinted>2013-12-08T00:32:11Z</cp:lastPrinted>
  <dcterms:created xsi:type="dcterms:W3CDTF">2012-10-28T22:42:49Z</dcterms:created>
  <dcterms:modified xsi:type="dcterms:W3CDTF">2014-05-26T22:14:43Z</dcterms:modified>
</cp:coreProperties>
</file>