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311" r:id="rId2"/>
    <p:sldId id="656" r:id="rId3"/>
    <p:sldId id="678" r:id="rId4"/>
    <p:sldId id="633" r:id="rId5"/>
    <p:sldId id="694" r:id="rId6"/>
    <p:sldId id="688" r:id="rId7"/>
    <p:sldId id="672" r:id="rId8"/>
    <p:sldId id="680" r:id="rId9"/>
    <p:sldId id="681" r:id="rId10"/>
    <p:sldId id="683" r:id="rId11"/>
    <p:sldId id="686" r:id="rId12"/>
    <p:sldId id="684" r:id="rId13"/>
    <p:sldId id="685" r:id="rId14"/>
    <p:sldId id="674" r:id="rId15"/>
    <p:sldId id="676" r:id="rId16"/>
    <p:sldId id="675" r:id="rId17"/>
    <p:sldId id="692" r:id="rId18"/>
    <p:sldId id="693" r:id="rId19"/>
    <p:sldId id="695" r:id="rId20"/>
    <p:sldId id="677" r:id="rId21"/>
    <p:sldId id="627" r:id="rId22"/>
    <p:sldId id="696" r:id="rId23"/>
    <p:sldId id="689" r:id="rId24"/>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20">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4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89353" autoAdjust="0"/>
  </p:normalViewPr>
  <p:slideViewPr>
    <p:cSldViewPr showGuides="1">
      <p:cViewPr varScale="1">
        <p:scale>
          <a:sx n="98" d="100"/>
          <a:sy n="98" d="100"/>
        </p:scale>
        <p:origin x="72" y="72"/>
      </p:cViewPr>
      <p:guideLst>
        <p:guide orient="horz" pos="1920"/>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5" Type="http://schemas.openxmlformats.org/officeDocument/2006/relationships/image" Target="../media/image2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46.wmf"/><Relationship Id="rId4" Type="http://schemas.openxmlformats.org/officeDocument/2006/relationships/image" Target="../media/image32.wmf"/><Relationship Id="rId9"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49.wmf"/><Relationship Id="rId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32.wmf"/><Relationship Id="rId9"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51.wmf"/><Relationship Id="rId4" Type="http://schemas.openxmlformats.org/officeDocument/2006/relationships/image" Target="../media/image32.wmf"/><Relationship Id="rId9"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ea typeface="+mn-ea"/>
                <a:cs typeface="+mn-cs"/>
              </a:defRPr>
            </a:lvl1pPr>
          </a:lstStyle>
          <a:p>
            <a:pPr>
              <a:defRPr/>
            </a:pPr>
            <a:fld id="{5A0903A5-053C-414D-BEA9-5D6872E386AE}" type="datetimeFigureOut">
              <a:rPr lang="en-US"/>
              <a:pPr>
                <a:defRPr/>
              </a:pPr>
              <a:t>5/25/2014</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ea typeface="+mn-ea"/>
                <a:cs typeface="+mn-cs"/>
              </a:defRPr>
            </a:lvl1pPr>
          </a:lstStyle>
          <a:p>
            <a:pPr>
              <a:defRPr/>
            </a:pPr>
            <a:fld id="{FC9A2218-9A42-CB41-B838-9B5FBC7C253F}" type="slidenum">
              <a:rPr lang="en-US"/>
              <a:pPr>
                <a:defRPr/>
              </a:pPr>
              <a:t>‹#›</a:t>
            </a:fld>
            <a:endParaRPr lang="en-US"/>
          </a:p>
        </p:txBody>
      </p:sp>
    </p:spTree>
    <p:extLst>
      <p:ext uri="{BB962C8B-B14F-4D97-AF65-F5344CB8AC3E}">
        <p14:creationId xmlns:p14="http://schemas.microsoft.com/office/powerpoint/2010/main" val="4153433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3770D1F-6939-DE42-B735-ABBC4ABE0824}" type="slidenum">
              <a:rPr lang="en-US" sz="1200"/>
              <a:pPr eaLnBrk="1" fontAlgn="base" hangingPunct="1">
                <a:spcBef>
                  <a:spcPct val="0"/>
                </a:spcBef>
                <a:spcAft>
                  <a:spcPct val="0"/>
                </a:spcAft>
              </a:pPr>
              <a:t>1</a:t>
            </a:fld>
            <a:endParaRPr lang="en-US" sz="1200"/>
          </a:p>
        </p:txBody>
      </p:sp>
    </p:spTree>
    <p:extLst>
      <p:ext uri="{BB962C8B-B14F-4D97-AF65-F5344CB8AC3E}">
        <p14:creationId xmlns:p14="http://schemas.microsoft.com/office/powerpoint/2010/main" val="321620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10</a:t>
            </a:fld>
            <a:endParaRPr lang="en-US"/>
          </a:p>
        </p:txBody>
      </p:sp>
    </p:spTree>
    <p:extLst>
      <p:ext uri="{BB962C8B-B14F-4D97-AF65-F5344CB8AC3E}">
        <p14:creationId xmlns:p14="http://schemas.microsoft.com/office/powerpoint/2010/main" val="165604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11</a:t>
            </a:fld>
            <a:endParaRPr lang="en-US"/>
          </a:p>
        </p:txBody>
      </p:sp>
    </p:spTree>
    <p:extLst>
      <p:ext uri="{BB962C8B-B14F-4D97-AF65-F5344CB8AC3E}">
        <p14:creationId xmlns:p14="http://schemas.microsoft.com/office/powerpoint/2010/main" val="300781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12</a:t>
            </a:fld>
            <a:endParaRPr lang="en-US"/>
          </a:p>
        </p:txBody>
      </p:sp>
    </p:spTree>
    <p:extLst>
      <p:ext uri="{BB962C8B-B14F-4D97-AF65-F5344CB8AC3E}">
        <p14:creationId xmlns:p14="http://schemas.microsoft.com/office/powerpoint/2010/main" val="201662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13</a:t>
            </a:fld>
            <a:endParaRPr lang="en-US"/>
          </a:p>
        </p:txBody>
      </p:sp>
    </p:spTree>
    <p:extLst>
      <p:ext uri="{BB962C8B-B14F-4D97-AF65-F5344CB8AC3E}">
        <p14:creationId xmlns:p14="http://schemas.microsoft.com/office/powerpoint/2010/main" val="5520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14</a:t>
            </a:fld>
            <a:endParaRPr lang="en-US"/>
          </a:p>
        </p:txBody>
      </p:sp>
    </p:spTree>
    <p:extLst>
      <p:ext uri="{BB962C8B-B14F-4D97-AF65-F5344CB8AC3E}">
        <p14:creationId xmlns:p14="http://schemas.microsoft.com/office/powerpoint/2010/main" val="120771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15</a:t>
            </a:fld>
            <a:endParaRPr lang="en-US"/>
          </a:p>
        </p:txBody>
      </p:sp>
    </p:spTree>
    <p:extLst>
      <p:ext uri="{BB962C8B-B14F-4D97-AF65-F5344CB8AC3E}">
        <p14:creationId xmlns:p14="http://schemas.microsoft.com/office/powerpoint/2010/main" val="22004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16</a:t>
            </a:fld>
            <a:endParaRPr lang="en-US"/>
          </a:p>
        </p:txBody>
      </p:sp>
    </p:spTree>
    <p:extLst>
      <p:ext uri="{BB962C8B-B14F-4D97-AF65-F5344CB8AC3E}">
        <p14:creationId xmlns:p14="http://schemas.microsoft.com/office/powerpoint/2010/main" val="233943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17</a:t>
            </a:fld>
            <a:endParaRPr lang="en-US"/>
          </a:p>
        </p:txBody>
      </p:sp>
    </p:spTree>
    <p:extLst>
      <p:ext uri="{BB962C8B-B14F-4D97-AF65-F5344CB8AC3E}">
        <p14:creationId xmlns:p14="http://schemas.microsoft.com/office/powerpoint/2010/main" val="2598795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18</a:t>
            </a:fld>
            <a:endParaRPr lang="en-US"/>
          </a:p>
        </p:txBody>
      </p:sp>
    </p:spTree>
    <p:extLst>
      <p:ext uri="{BB962C8B-B14F-4D97-AF65-F5344CB8AC3E}">
        <p14:creationId xmlns:p14="http://schemas.microsoft.com/office/powerpoint/2010/main" val="255059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baseline="0" dirty="0" smtClean="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19</a:t>
            </a:fld>
            <a:endParaRPr lang="en-US"/>
          </a:p>
        </p:txBody>
      </p:sp>
    </p:spTree>
    <p:extLst>
      <p:ext uri="{BB962C8B-B14F-4D97-AF65-F5344CB8AC3E}">
        <p14:creationId xmlns:p14="http://schemas.microsoft.com/office/powerpoint/2010/main" val="150025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2</a:t>
            </a:fld>
            <a:endParaRPr lang="en-US"/>
          </a:p>
        </p:txBody>
      </p:sp>
    </p:spTree>
    <p:extLst>
      <p:ext uri="{BB962C8B-B14F-4D97-AF65-F5344CB8AC3E}">
        <p14:creationId xmlns:p14="http://schemas.microsoft.com/office/powerpoint/2010/main" val="154881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20</a:t>
            </a:fld>
            <a:endParaRPr lang="en-US"/>
          </a:p>
        </p:txBody>
      </p:sp>
    </p:spTree>
    <p:extLst>
      <p:ext uri="{BB962C8B-B14F-4D97-AF65-F5344CB8AC3E}">
        <p14:creationId xmlns:p14="http://schemas.microsoft.com/office/powerpoint/2010/main" val="3070334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73D92928-B559-4CF5-822B-3BC129D61144}" type="slidenum">
              <a:rPr lang="en-US" smtClean="0">
                <a:latin typeface="Calibri" pitchFamily="34" charset="0"/>
              </a:rPr>
              <a:pPr/>
              <a:t>21</a:t>
            </a:fld>
            <a:endParaRPr lang="en-US" dirty="0" smtClean="0">
              <a:latin typeface="Calibri" pitchFamily="34" charset="0"/>
            </a:endParaRPr>
          </a:p>
        </p:txBody>
      </p:sp>
    </p:spTree>
    <p:extLst>
      <p:ext uri="{BB962C8B-B14F-4D97-AF65-F5344CB8AC3E}">
        <p14:creationId xmlns:p14="http://schemas.microsoft.com/office/powerpoint/2010/main" val="21265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34885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23</a:t>
            </a:fld>
            <a:endParaRPr lang="en-US"/>
          </a:p>
        </p:txBody>
      </p:sp>
    </p:spTree>
    <p:extLst>
      <p:ext uri="{BB962C8B-B14F-4D97-AF65-F5344CB8AC3E}">
        <p14:creationId xmlns:p14="http://schemas.microsoft.com/office/powerpoint/2010/main" val="178010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3</a:t>
            </a:fld>
            <a:endParaRPr lang="en-US"/>
          </a:p>
        </p:txBody>
      </p:sp>
    </p:spTree>
    <p:extLst>
      <p:ext uri="{BB962C8B-B14F-4D97-AF65-F5344CB8AC3E}">
        <p14:creationId xmlns:p14="http://schemas.microsoft.com/office/powerpoint/2010/main" val="372353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4</a:t>
            </a:fld>
            <a:endParaRPr lang="en-US"/>
          </a:p>
        </p:txBody>
      </p:sp>
    </p:spTree>
    <p:extLst>
      <p:ext uri="{BB962C8B-B14F-4D97-AF65-F5344CB8AC3E}">
        <p14:creationId xmlns:p14="http://schemas.microsoft.com/office/powerpoint/2010/main" val="33190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5</a:t>
            </a:fld>
            <a:endParaRPr lang="en-US"/>
          </a:p>
        </p:txBody>
      </p:sp>
    </p:spTree>
    <p:extLst>
      <p:ext uri="{BB962C8B-B14F-4D97-AF65-F5344CB8AC3E}">
        <p14:creationId xmlns:p14="http://schemas.microsoft.com/office/powerpoint/2010/main" val="220303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6</a:t>
            </a:fld>
            <a:endParaRPr lang="en-US"/>
          </a:p>
        </p:txBody>
      </p:sp>
    </p:spTree>
    <p:extLst>
      <p:ext uri="{BB962C8B-B14F-4D97-AF65-F5344CB8AC3E}">
        <p14:creationId xmlns:p14="http://schemas.microsoft.com/office/powerpoint/2010/main" val="115534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7</a:t>
            </a:fld>
            <a:endParaRPr lang="en-US"/>
          </a:p>
        </p:txBody>
      </p:sp>
    </p:spTree>
    <p:extLst>
      <p:ext uri="{BB962C8B-B14F-4D97-AF65-F5344CB8AC3E}">
        <p14:creationId xmlns:p14="http://schemas.microsoft.com/office/powerpoint/2010/main" val="161015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8</a:t>
            </a:fld>
            <a:endParaRPr lang="en-US"/>
          </a:p>
        </p:txBody>
      </p:sp>
    </p:spTree>
    <p:extLst>
      <p:ext uri="{BB962C8B-B14F-4D97-AF65-F5344CB8AC3E}">
        <p14:creationId xmlns:p14="http://schemas.microsoft.com/office/powerpoint/2010/main" val="169972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0F47CA25-526E-4326-AC4D-227D2D121DF8}" type="slidenum">
              <a:rPr lang="en-US" smtClean="0"/>
              <a:pPr>
                <a:defRPr/>
              </a:pPr>
              <a:t>9</a:t>
            </a:fld>
            <a:endParaRPr lang="en-US"/>
          </a:p>
        </p:txBody>
      </p:sp>
    </p:spTree>
    <p:extLst>
      <p:ext uri="{BB962C8B-B14F-4D97-AF65-F5344CB8AC3E}">
        <p14:creationId xmlns:p14="http://schemas.microsoft.com/office/powerpoint/2010/main" val="412143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accent1">
                <a:lumMod val="40000"/>
                <a:lumOff val="60000"/>
              </a:schemeClr>
            </a:gs>
            <a:gs pos="40000">
              <a:schemeClr val="accent1">
                <a:lumMod val="20000"/>
                <a:lumOff val="80000"/>
              </a:schemeClr>
            </a:gs>
            <a:gs pos="100000">
              <a:schemeClr val="accent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762000"/>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bg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2692E34C-C335-6F44-9EC9-F03E38A24A6D}" type="datetimeFigureOut">
              <a:rPr lang="en-US"/>
              <a:pPr>
                <a:defRPr/>
              </a:pPr>
              <a:t>5/25/2014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970BA-D28F-554F-99DF-9CBC5716D417}" type="slidenum">
              <a:rPr lang="en-US"/>
              <a:pPr>
                <a:defRPr/>
              </a:pPr>
              <a:t>‹#›</a:t>
            </a:fld>
            <a:endParaRPr lang="en-US" dirty="0"/>
          </a:p>
        </p:txBody>
      </p:sp>
    </p:spTree>
    <p:extLst>
      <p:ext uri="{BB962C8B-B14F-4D97-AF65-F5344CB8AC3E}">
        <p14:creationId xmlns:p14="http://schemas.microsoft.com/office/powerpoint/2010/main" val="1138794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pPr>
              <a:defRPr/>
            </a:pPr>
            <a:fld id="{6DD45B6F-AA70-2643-B8EF-A67B89B267E0}"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B3A28-FF6D-7145-BD7D-7D5DC50E8E70}" type="slidenum">
              <a:rPr lang="en-US"/>
              <a:pPr>
                <a:defRPr/>
              </a:pPr>
              <a:t>‹#›</a:t>
            </a:fld>
            <a:endParaRPr lang="en-US"/>
          </a:p>
        </p:txBody>
      </p:sp>
    </p:spTree>
    <p:extLst>
      <p:ext uri="{BB962C8B-B14F-4D97-AF65-F5344CB8AC3E}">
        <p14:creationId xmlns:p14="http://schemas.microsoft.com/office/powerpoint/2010/main" val="296542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40329E75-3038-A347-A9CA-CCF9082F9809}" type="datetimeFigureOut">
              <a:rPr lang="en-US"/>
              <a:pPr>
                <a:defRPr/>
              </a:pPr>
              <a:t>5/25/2014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E9BEF-F3E8-8E4C-BDEE-89D0402D0415}" type="slidenum">
              <a:rPr lang="en-US"/>
              <a:pPr>
                <a:defRPr/>
              </a:pPr>
              <a:t>‹#›</a:t>
            </a:fld>
            <a:endParaRPr lang="en-US"/>
          </a:p>
        </p:txBody>
      </p:sp>
    </p:spTree>
    <p:extLst>
      <p:ext uri="{BB962C8B-B14F-4D97-AF65-F5344CB8AC3E}">
        <p14:creationId xmlns:p14="http://schemas.microsoft.com/office/powerpoint/2010/main" val="116834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FB832CB0-7451-CC49-BB0E-62F348649688}" type="datetimeFigureOut">
              <a:rPr lang="en-US"/>
              <a:pPr>
                <a:defRPr/>
              </a:pPr>
              <a:t>5/25/2014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FFE69-2723-E347-959E-7E1FA6DD8F69}" type="slidenum">
              <a:rPr lang="en-US"/>
              <a:pPr>
                <a:defRPr/>
              </a:pPr>
              <a:t>‹#›</a:t>
            </a:fld>
            <a:endParaRPr lang="en-US"/>
          </a:p>
        </p:txBody>
      </p:sp>
    </p:spTree>
    <p:extLst>
      <p:ext uri="{BB962C8B-B14F-4D97-AF65-F5344CB8AC3E}">
        <p14:creationId xmlns:p14="http://schemas.microsoft.com/office/powerpoint/2010/main" val="36865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279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D22B9BA0-CE53-CE41-A116-2374E489C259}"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7" name="Picture 6" descr="logo_black.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67600" y="5638800"/>
            <a:ext cx="1462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59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6" descr="logo_black.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67600" y="5638800"/>
            <a:ext cx="1462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p:txBody>
          <a:bodyPr/>
          <a:lstStyle>
            <a:lvl1pPr>
              <a:defRPr/>
            </a:lvl1pPr>
          </a:lstStyle>
          <a:p>
            <a:pPr>
              <a:defRPr/>
            </a:pPr>
            <a:fld id="{D1AF6725-4336-1141-BB16-ED366ED305F9}" type="datetimeFigureOut">
              <a:rPr lang="en-US"/>
              <a:pPr>
                <a:defRPr/>
              </a:pPr>
              <a:t>5/25/2014</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62883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FBEF82-D9E1-9443-AF66-314BB08B61FF}" type="datetimeFigureOut">
              <a:rPr lang="en-US"/>
              <a:pPr>
                <a:defRPr/>
              </a:pPr>
              <a:t>5/25/2014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93A96-3E9B-7B4E-A690-A474430593B2}" type="slidenum">
              <a:rPr lang="en-US"/>
              <a:pPr>
                <a:defRPr/>
              </a:pPr>
              <a:t>‹#›</a:t>
            </a:fld>
            <a:endParaRPr lang="en-US"/>
          </a:p>
        </p:txBody>
      </p:sp>
    </p:spTree>
    <p:extLst>
      <p:ext uri="{BB962C8B-B14F-4D97-AF65-F5344CB8AC3E}">
        <p14:creationId xmlns:p14="http://schemas.microsoft.com/office/powerpoint/2010/main" val="121111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D309AEB-F5C5-714B-9309-9A6DFD09B2AF}"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216F59-3561-9D4D-BA1C-3FE70E1DE76C}" type="slidenum">
              <a:rPr lang="en-US"/>
              <a:pPr>
                <a:defRPr/>
              </a:pPr>
              <a:t>‹#›</a:t>
            </a:fld>
            <a:endParaRPr lang="en-US"/>
          </a:p>
        </p:txBody>
      </p:sp>
    </p:spTree>
    <p:extLst>
      <p:ext uri="{BB962C8B-B14F-4D97-AF65-F5344CB8AC3E}">
        <p14:creationId xmlns:p14="http://schemas.microsoft.com/office/powerpoint/2010/main" val="2203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8553D8A3-7463-EC46-8F41-921CD6046825}" type="datetimeFigureOut">
              <a:rPr lang="en-US"/>
              <a:pPr>
                <a:defRPr/>
              </a:pPr>
              <a:t>5/25/2014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A6AB94-212E-1541-A056-308B16A28563}" type="slidenum">
              <a:rPr lang="en-US"/>
              <a:pPr>
                <a:defRPr/>
              </a:pPr>
              <a:t>‹#›</a:t>
            </a:fld>
            <a:endParaRPr lang="en-US"/>
          </a:p>
        </p:txBody>
      </p:sp>
    </p:spTree>
    <p:extLst>
      <p:ext uri="{BB962C8B-B14F-4D97-AF65-F5344CB8AC3E}">
        <p14:creationId xmlns:p14="http://schemas.microsoft.com/office/powerpoint/2010/main" val="4354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logo_black.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67600" y="5638800"/>
            <a:ext cx="1462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C5ED1EF3-E51C-A244-BF3E-38EE67A0D7AA}" type="datetimeFigureOut">
              <a:rPr lang="en-US"/>
              <a:pPr>
                <a:defRPr/>
              </a:pPr>
              <a:t>5/25/2014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6232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logo_black.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67600" y="5638800"/>
            <a:ext cx="1462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83C34067-F732-454A-A28C-B15F02DBC4D2}" type="datetimeFigureOut">
              <a:rPr lang="en-US"/>
              <a:pPr>
                <a:defRPr/>
              </a:pPr>
              <a:t>5/25/2014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59BFE76-3298-9547-A748-6D5F881EC3DF}" type="slidenum">
              <a:rPr lang="en-US"/>
              <a:pPr>
                <a:defRPr/>
              </a:pPr>
              <a:t>‹#›</a:t>
            </a:fld>
            <a:endParaRPr lang="en-US"/>
          </a:p>
        </p:txBody>
      </p:sp>
    </p:spTree>
    <p:extLst>
      <p:ext uri="{BB962C8B-B14F-4D97-AF65-F5344CB8AC3E}">
        <p14:creationId xmlns:p14="http://schemas.microsoft.com/office/powerpoint/2010/main" val="308034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DBFE0-7834-7347-BB27-73EEEEADBCF2}"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30E114-3BA4-974E-812B-F00F97A3A91B}" type="slidenum">
              <a:rPr lang="en-US"/>
              <a:pPr>
                <a:defRPr/>
              </a:pPr>
              <a:t>‹#›</a:t>
            </a:fld>
            <a:endParaRPr lang="en-US"/>
          </a:p>
        </p:txBody>
      </p:sp>
    </p:spTree>
    <p:extLst>
      <p:ext uri="{BB962C8B-B14F-4D97-AF65-F5344CB8AC3E}">
        <p14:creationId xmlns:p14="http://schemas.microsoft.com/office/powerpoint/2010/main" val="155306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49275" y="1295400"/>
            <a:ext cx="80422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ea typeface="+mn-ea"/>
                <a:cs typeface="+mn-cs"/>
              </a:defRPr>
            </a:lvl1pPr>
          </a:lstStyle>
          <a:p>
            <a:pPr>
              <a:defRPr/>
            </a:pPr>
            <a:fld id="{A8F7880A-FFD8-F449-8BF6-A6A334378F1D}" type="datetimeFigureOut">
              <a:rPr lang="en-US"/>
              <a:pPr>
                <a:defRPr/>
              </a:pPr>
              <a:t>5/25/2014</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a:solidFill>
                  <a:schemeClr val="bg1"/>
                </a:solidFill>
                <a:latin typeface="+mn-lt"/>
                <a:ea typeface="+mn-ea"/>
                <a:cs typeface="+mn-cs"/>
              </a:defRPr>
            </a:lvl1pPr>
          </a:lstStyle>
          <a:p>
            <a:pPr>
              <a:defRPr/>
            </a:pPr>
            <a:fld id="{AC133F30-9C2B-CD4B-8685-0EDFC092A2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23" r:id="rId4"/>
    <p:sldLayoutId id="2147484124" r:id="rId5"/>
    <p:sldLayoutId id="2147484125" r:id="rId6"/>
    <p:sldLayoutId id="2147484133" r:id="rId7"/>
    <p:sldLayoutId id="2147484134" r:id="rId8"/>
    <p:sldLayoutId id="2147484126" r:id="rId9"/>
    <p:sldLayoutId id="2147484127" r:id="rId10"/>
    <p:sldLayoutId id="2147484128" r:id="rId11"/>
    <p:sldLayoutId id="2147484129" r:id="rId12"/>
    <p:sldLayoutId id="2147484135" r:id="rId13"/>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accent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b="1">
          <a:solidFill>
            <a:schemeClr val="accent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b="1">
          <a:solidFill>
            <a:schemeClr val="accent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b="1">
          <a:solidFill>
            <a:schemeClr val="accent1"/>
          </a:solidFill>
          <a:latin typeface="Calibri" charset="0"/>
          <a:ea typeface="ＭＳ Ｐゴシック" charset="0"/>
          <a:cs typeface="ＭＳ Ｐゴシック" charset="0"/>
        </a:defRPr>
      </a:lvl5pPr>
      <a:lvl6pPr marL="457200" algn="ctr" rtl="0" fontAlgn="base">
        <a:spcBef>
          <a:spcPct val="0"/>
        </a:spcBef>
        <a:spcAft>
          <a:spcPct val="0"/>
        </a:spcAft>
        <a:defRPr sz="4000">
          <a:solidFill>
            <a:schemeClr val="accent1"/>
          </a:solidFill>
          <a:latin typeface="Calibri" charset="0"/>
          <a:ea typeface="ＭＳ Ｐゴシック" charset="0"/>
          <a:cs typeface="ＭＳ Ｐゴシック" charset="0"/>
        </a:defRPr>
      </a:lvl6pPr>
      <a:lvl7pPr marL="914400" algn="ctr" rtl="0" fontAlgn="base">
        <a:spcBef>
          <a:spcPct val="0"/>
        </a:spcBef>
        <a:spcAft>
          <a:spcPct val="0"/>
        </a:spcAft>
        <a:defRPr sz="4000">
          <a:solidFill>
            <a:schemeClr val="accent1"/>
          </a:solidFill>
          <a:latin typeface="Calibri" charset="0"/>
          <a:ea typeface="ＭＳ Ｐゴシック" charset="0"/>
          <a:cs typeface="ＭＳ Ｐゴシック" charset="0"/>
        </a:defRPr>
      </a:lvl7pPr>
      <a:lvl8pPr marL="1371600" algn="ctr" rtl="0" fontAlgn="base">
        <a:spcBef>
          <a:spcPct val="0"/>
        </a:spcBef>
        <a:spcAft>
          <a:spcPct val="0"/>
        </a:spcAft>
        <a:defRPr sz="4000">
          <a:solidFill>
            <a:schemeClr val="accent1"/>
          </a:solidFill>
          <a:latin typeface="Calibri" charset="0"/>
          <a:ea typeface="ＭＳ Ｐゴシック" charset="0"/>
          <a:cs typeface="ＭＳ Ｐゴシック" charset="0"/>
        </a:defRPr>
      </a:lvl8pPr>
      <a:lvl9pPr marL="1828800" algn="ctr" rtl="0" fontAlgn="base">
        <a:spcBef>
          <a:spcPct val="0"/>
        </a:spcBef>
        <a:spcAft>
          <a:spcPct val="0"/>
        </a:spcAft>
        <a:defRPr sz="4000">
          <a:solidFill>
            <a:schemeClr val="accent1"/>
          </a:solidFill>
          <a:latin typeface="Calibri"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44.bin"/><Relationship Id="rId18" Type="http://schemas.openxmlformats.org/officeDocument/2006/relationships/image" Target="../media/image35.wmf"/><Relationship Id="rId3" Type="http://schemas.openxmlformats.org/officeDocument/2006/relationships/notesSlide" Target="../notesSlides/notesSlide10.xml"/><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32.w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43.bin"/><Relationship Id="rId24" Type="http://schemas.openxmlformats.org/officeDocument/2006/relationships/image" Target="../media/image46.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10" Type="http://schemas.openxmlformats.org/officeDocument/2006/relationships/image" Target="../media/image31.wmf"/><Relationship Id="rId19" Type="http://schemas.openxmlformats.org/officeDocument/2006/relationships/oleObject" Target="../embeddings/oleObject47.bin"/><Relationship Id="rId4" Type="http://schemas.openxmlformats.org/officeDocument/2006/relationships/image" Target="../media/image43.tiff"/><Relationship Id="rId9" Type="http://schemas.openxmlformats.org/officeDocument/2006/relationships/oleObject" Target="../embeddings/oleObject42.bin"/><Relationship Id="rId14" Type="http://schemas.openxmlformats.org/officeDocument/2006/relationships/image" Target="../media/image33.wmf"/><Relationship Id="rId22" Type="http://schemas.openxmlformats.org/officeDocument/2006/relationships/image" Target="../media/image45.w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54.bin"/><Relationship Id="rId18" Type="http://schemas.openxmlformats.org/officeDocument/2006/relationships/image" Target="../media/image35.wmf"/><Relationship Id="rId26" Type="http://schemas.openxmlformats.org/officeDocument/2006/relationships/image" Target="../media/image49.wmf"/><Relationship Id="rId3" Type="http://schemas.openxmlformats.org/officeDocument/2006/relationships/notesSlide" Target="../notesSlides/notesSlide11.xml"/><Relationship Id="rId21" Type="http://schemas.openxmlformats.org/officeDocument/2006/relationships/oleObject" Target="../embeddings/oleObject58.bin"/><Relationship Id="rId7" Type="http://schemas.openxmlformats.org/officeDocument/2006/relationships/oleObject" Target="../embeddings/oleObject51.bin"/><Relationship Id="rId12" Type="http://schemas.openxmlformats.org/officeDocument/2006/relationships/image" Target="../media/image32.wmf"/><Relationship Id="rId17" Type="http://schemas.openxmlformats.org/officeDocument/2006/relationships/oleObject" Target="../embeddings/oleObject56.bin"/><Relationship Id="rId25" Type="http://schemas.openxmlformats.org/officeDocument/2006/relationships/oleObject" Target="../embeddings/oleObject60.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29.wmf"/><Relationship Id="rId11" Type="http://schemas.openxmlformats.org/officeDocument/2006/relationships/oleObject" Target="../embeddings/oleObject53.bin"/><Relationship Id="rId24" Type="http://schemas.openxmlformats.org/officeDocument/2006/relationships/image" Target="../media/image48.wmf"/><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oleObject" Target="../embeddings/oleObject59.bin"/><Relationship Id="rId10" Type="http://schemas.openxmlformats.org/officeDocument/2006/relationships/image" Target="../media/image31.wmf"/><Relationship Id="rId19" Type="http://schemas.openxmlformats.org/officeDocument/2006/relationships/oleObject" Target="../embeddings/oleObject57.bin"/><Relationship Id="rId4" Type="http://schemas.openxmlformats.org/officeDocument/2006/relationships/image" Target="../media/image43.tiff"/><Relationship Id="rId9" Type="http://schemas.openxmlformats.org/officeDocument/2006/relationships/oleObject" Target="../embeddings/oleObject52.bin"/><Relationship Id="rId14" Type="http://schemas.openxmlformats.org/officeDocument/2006/relationships/image" Target="../media/image33.wmf"/><Relationship Id="rId22" Type="http://schemas.openxmlformats.org/officeDocument/2006/relationships/image" Target="../media/image47.wmf"/></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65.bin"/><Relationship Id="rId18" Type="http://schemas.openxmlformats.org/officeDocument/2006/relationships/image" Target="../media/image35.wmf"/><Relationship Id="rId3" Type="http://schemas.openxmlformats.org/officeDocument/2006/relationships/notesSlide" Target="../notesSlides/notesSlide12.xml"/><Relationship Id="rId7" Type="http://schemas.openxmlformats.org/officeDocument/2006/relationships/oleObject" Target="../embeddings/oleObject62.bin"/><Relationship Id="rId12" Type="http://schemas.openxmlformats.org/officeDocument/2006/relationships/image" Target="../media/image32.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31.wmf"/><Relationship Id="rId19" Type="http://schemas.openxmlformats.org/officeDocument/2006/relationships/oleObject" Target="../embeddings/oleObject68.bin"/><Relationship Id="rId4" Type="http://schemas.openxmlformats.org/officeDocument/2006/relationships/image" Target="../media/image43.tiff"/><Relationship Id="rId9" Type="http://schemas.openxmlformats.org/officeDocument/2006/relationships/oleObject" Target="../embeddings/oleObject63.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73.bin"/><Relationship Id="rId18" Type="http://schemas.openxmlformats.org/officeDocument/2006/relationships/image" Target="../media/image35.wmf"/><Relationship Id="rId3" Type="http://schemas.openxmlformats.org/officeDocument/2006/relationships/notesSlide" Target="../notesSlides/notesSlide13.xml"/><Relationship Id="rId21" Type="http://schemas.openxmlformats.org/officeDocument/2006/relationships/oleObject" Target="../embeddings/oleObject77.bin"/><Relationship Id="rId7" Type="http://schemas.openxmlformats.org/officeDocument/2006/relationships/oleObject" Target="../embeddings/oleObject70.bin"/><Relationship Id="rId12" Type="http://schemas.openxmlformats.org/officeDocument/2006/relationships/image" Target="../media/image32.wmf"/><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8.vml"/><Relationship Id="rId6" Type="http://schemas.openxmlformats.org/officeDocument/2006/relationships/image" Target="../media/image29.wmf"/><Relationship Id="rId11" Type="http://schemas.openxmlformats.org/officeDocument/2006/relationships/oleObject" Target="../embeddings/oleObject72.bin"/><Relationship Id="rId24" Type="http://schemas.openxmlformats.org/officeDocument/2006/relationships/image" Target="../media/image51.wmf"/><Relationship Id="rId5" Type="http://schemas.openxmlformats.org/officeDocument/2006/relationships/oleObject" Target="../embeddings/oleObject69.bin"/><Relationship Id="rId15" Type="http://schemas.openxmlformats.org/officeDocument/2006/relationships/oleObject" Target="../embeddings/oleObject74.bin"/><Relationship Id="rId23" Type="http://schemas.openxmlformats.org/officeDocument/2006/relationships/oleObject" Target="../embeddings/oleObject78.bin"/><Relationship Id="rId10" Type="http://schemas.openxmlformats.org/officeDocument/2006/relationships/image" Target="../media/image31.wmf"/><Relationship Id="rId19" Type="http://schemas.openxmlformats.org/officeDocument/2006/relationships/oleObject" Target="../embeddings/oleObject76.bin"/><Relationship Id="rId4" Type="http://schemas.openxmlformats.org/officeDocument/2006/relationships/image" Target="../media/image43.tiff"/><Relationship Id="rId9" Type="http://schemas.openxmlformats.org/officeDocument/2006/relationships/oleObject" Target="../embeddings/oleObject71.bin"/><Relationship Id="rId14" Type="http://schemas.openxmlformats.org/officeDocument/2006/relationships/image" Target="../media/image33.wmf"/><Relationship Id="rId22"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14.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80.bin"/><Relationship Id="rId11" Type="http://schemas.openxmlformats.org/officeDocument/2006/relationships/image" Target="../media/image56.png"/><Relationship Id="rId5" Type="http://schemas.openxmlformats.org/officeDocument/2006/relationships/image" Target="../media/image52.wmf"/><Relationship Id="rId10" Type="http://schemas.openxmlformats.org/officeDocument/2006/relationships/image" Target="../media/image55.png"/><Relationship Id="rId4" Type="http://schemas.openxmlformats.org/officeDocument/2006/relationships/oleObject" Target="../embeddings/oleObject79.bin"/><Relationship Id="rId9" Type="http://schemas.openxmlformats.org/officeDocument/2006/relationships/image" Target="../media/image54.wmf"/></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6.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82.bin"/><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5.wmf"/><Relationship Id="rId5" Type="http://schemas.openxmlformats.org/officeDocument/2006/relationships/oleObject" Target="../embeddings/oleObject83.bin"/><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18.xml"/><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84.bin"/><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86.bin"/><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notesSlide" Target="../notesSlides/notesSlide22.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8.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75.wmf"/></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8.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notesSlide" Target="../notesSlides/notesSlide7.xml"/><Relationship Id="rId21" Type="http://schemas.openxmlformats.org/officeDocument/2006/relationships/image" Target="../media/image22.wmf"/><Relationship Id="rId7" Type="http://schemas.openxmlformats.org/officeDocument/2006/relationships/image" Target="../media/image15.wmf"/><Relationship Id="rId12" Type="http://schemas.openxmlformats.org/officeDocument/2006/relationships/oleObject" Target="../embeddings/oleObject6.bin"/><Relationship Id="rId17" Type="http://schemas.openxmlformats.org/officeDocument/2006/relationships/image" Target="../media/image20.wmf"/><Relationship Id="rId25" Type="http://schemas.openxmlformats.org/officeDocument/2006/relationships/image" Target="../media/image24.wmf"/><Relationship Id="rId33"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7.wmf"/><Relationship Id="rId24" Type="http://schemas.openxmlformats.org/officeDocument/2006/relationships/oleObject" Target="../embeddings/oleObject12.bin"/><Relationship Id="rId32" Type="http://schemas.openxmlformats.org/officeDocument/2006/relationships/oleObject" Target="../embeddings/oleObject16.bin"/><Relationship Id="rId5" Type="http://schemas.openxmlformats.org/officeDocument/2006/relationships/image" Target="../media/image14.wmf"/><Relationship Id="rId15" Type="http://schemas.openxmlformats.org/officeDocument/2006/relationships/image" Target="../media/image19.wmf"/><Relationship Id="rId23" Type="http://schemas.openxmlformats.org/officeDocument/2006/relationships/image" Target="../media/image23.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21.wmf"/><Relationship Id="rId31" Type="http://schemas.openxmlformats.org/officeDocument/2006/relationships/image" Target="../media/image27.wmf"/><Relationship Id="rId4" Type="http://schemas.openxmlformats.org/officeDocument/2006/relationships/oleObject" Target="../embeddings/oleObject2.bin"/><Relationship Id="rId9" Type="http://schemas.openxmlformats.org/officeDocument/2006/relationships/image" Target="../media/image16.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25.wmf"/><Relationship Id="rId30"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1.bin"/><Relationship Id="rId18" Type="http://schemas.openxmlformats.org/officeDocument/2006/relationships/image" Target="../media/image35.wmf"/><Relationship Id="rId26" Type="http://schemas.openxmlformats.org/officeDocument/2006/relationships/image" Target="../media/image39.wmf"/><Relationship Id="rId3" Type="http://schemas.openxmlformats.org/officeDocument/2006/relationships/notesSlide" Target="../notesSlides/notesSlide8.xml"/><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32.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29" Type="http://schemas.openxmlformats.org/officeDocument/2006/relationships/oleObject" Target="../embeddings/oleObject29.bin"/><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oleObject" Target="../embeddings/oleObject20.bin"/><Relationship Id="rId24" Type="http://schemas.openxmlformats.org/officeDocument/2006/relationships/image" Target="../media/image38.wmf"/><Relationship Id="rId32" Type="http://schemas.openxmlformats.org/officeDocument/2006/relationships/image" Target="../media/image42.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40.wmf"/><Relationship Id="rId10" Type="http://schemas.openxmlformats.org/officeDocument/2006/relationships/image" Target="../media/image31.w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43.tiff"/><Relationship Id="rId9" Type="http://schemas.openxmlformats.org/officeDocument/2006/relationships/oleObject" Target="../embeddings/oleObject19.bin"/><Relationship Id="rId14" Type="http://schemas.openxmlformats.org/officeDocument/2006/relationships/image" Target="../media/image33.wmf"/><Relationship Id="rId22" Type="http://schemas.openxmlformats.org/officeDocument/2006/relationships/image" Target="../media/image37.wmf"/><Relationship Id="rId27" Type="http://schemas.openxmlformats.org/officeDocument/2006/relationships/oleObject" Target="../embeddings/oleObject28.bin"/><Relationship Id="rId30" Type="http://schemas.openxmlformats.org/officeDocument/2006/relationships/image" Target="../media/image41.wmf"/></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5.bin"/><Relationship Id="rId18" Type="http://schemas.openxmlformats.org/officeDocument/2006/relationships/image" Target="../media/image35.wmf"/><Relationship Id="rId3" Type="http://schemas.openxmlformats.org/officeDocument/2006/relationships/notesSlide" Target="../notesSlides/notesSlide9.xml"/><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32.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1.wmf"/><Relationship Id="rId19" Type="http://schemas.openxmlformats.org/officeDocument/2006/relationships/oleObject" Target="../embeddings/oleObject38.bin"/><Relationship Id="rId4" Type="http://schemas.openxmlformats.org/officeDocument/2006/relationships/image" Target="../media/image43.tiff"/><Relationship Id="rId9" Type="http://schemas.openxmlformats.org/officeDocument/2006/relationships/oleObject" Target="../embeddings/oleObject33.bin"/><Relationship Id="rId14" Type="http://schemas.openxmlformats.org/officeDocument/2006/relationships/image" Target="../media/image33.wmf"/><Relationship Id="rId22"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NNMRECoption1.pdf"/>
          <p:cNvPicPr>
            <a:picLocks noChangeAspect="1"/>
          </p:cNvPicPr>
          <p:nvPr/>
        </p:nvPicPr>
        <p:blipFill>
          <a:blip r:embed="rId3">
            <a:extLst>
              <a:ext uri="{28A0092B-C50C-407E-A947-70E740481C1C}">
                <a14:useLocalDpi xmlns:a14="http://schemas.microsoft.com/office/drawing/2010/main" val="0"/>
              </a:ext>
            </a:extLst>
          </a:blip>
          <a:srcRect l="31029" t="11571" r="17017" b="44215"/>
          <a:stretch>
            <a:fillRect/>
          </a:stretch>
        </p:blipFill>
        <p:spPr bwMode="auto">
          <a:xfrm>
            <a:off x="18338800" y="6200775"/>
            <a:ext cx="14427200"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NNMRECoption1.pdf"/>
          <p:cNvPicPr>
            <a:picLocks noChangeAspect="1"/>
          </p:cNvPicPr>
          <p:nvPr/>
        </p:nvPicPr>
        <p:blipFill>
          <a:blip r:embed="rId3">
            <a:extLst>
              <a:ext uri="{28A0092B-C50C-407E-A947-70E740481C1C}">
                <a14:useLocalDpi xmlns:a14="http://schemas.microsoft.com/office/drawing/2010/main" val="0"/>
              </a:ext>
            </a:extLst>
          </a:blip>
          <a:srcRect l="31029" t="11571" r="17017" b="44215"/>
          <a:stretch>
            <a:fillRect/>
          </a:stretch>
        </p:blipFill>
        <p:spPr bwMode="auto">
          <a:xfrm>
            <a:off x="18491200" y="6353175"/>
            <a:ext cx="14427200"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descr="NNMRECoption1.pdf"/>
          <p:cNvPicPr>
            <a:picLocks noChangeAspect="1"/>
          </p:cNvPicPr>
          <p:nvPr/>
        </p:nvPicPr>
        <p:blipFill>
          <a:blip r:embed="rId3">
            <a:extLst>
              <a:ext uri="{28A0092B-C50C-407E-A947-70E740481C1C}">
                <a14:useLocalDpi xmlns:a14="http://schemas.microsoft.com/office/drawing/2010/main" val="0"/>
              </a:ext>
            </a:extLst>
          </a:blip>
          <a:srcRect l="31029" t="11571" r="17017" b="44215"/>
          <a:stretch>
            <a:fillRect/>
          </a:stretch>
        </p:blipFill>
        <p:spPr bwMode="auto">
          <a:xfrm>
            <a:off x="18643600" y="6505575"/>
            <a:ext cx="14427200"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NNMRECoption1.pdf"/>
          <p:cNvPicPr>
            <a:picLocks noChangeAspect="1"/>
          </p:cNvPicPr>
          <p:nvPr/>
        </p:nvPicPr>
        <p:blipFill>
          <a:blip r:embed="rId3">
            <a:extLst>
              <a:ext uri="{28A0092B-C50C-407E-A947-70E740481C1C}">
                <a14:useLocalDpi xmlns:a14="http://schemas.microsoft.com/office/drawing/2010/main" val="0"/>
              </a:ext>
            </a:extLst>
          </a:blip>
          <a:srcRect l="31029" t="11571" r="17017" b="44215"/>
          <a:stretch>
            <a:fillRect/>
          </a:stretch>
        </p:blipFill>
        <p:spPr bwMode="auto">
          <a:xfrm>
            <a:off x="18796000" y="6657975"/>
            <a:ext cx="14427200"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756403" y="14699309"/>
            <a:ext cx="6178831" cy="338549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908803" y="14851709"/>
            <a:ext cx="6178831" cy="338549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061203" y="15004109"/>
            <a:ext cx="6178831" cy="3385491"/>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213603" y="15156509"/>
            <a:ext cx="6178831" cy="3385491"/>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366003" y="15308909"/>
            <a:ext cx="6178831" cy="3385491"/>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518403" y="15461309"/>
            <a:ext cx="6178831" cy="3385491"/>
          </a:xfrm>
          <a:prstGeom prst="rect">
            <a:avLst/>
          </a:prstGeom>
        </p:spPr>
      </p:pic>
      <p:sp>
        <p:nvSpPr>
          <p:cNvPr id="20" name="Rectangle 19"/>
          <p:cNvSpPr>
            <a:spLocks noChangeArrowheads="1"/>
          </p:cNvSpPr>
          <p:nvPr/>
        </p:nvSpPr>
        <p:spPr bwMode="auto">
          <a:xfrm>
            <a:off x="372587" y="543342"/>
            <a:ext cx="8398825" cy="2123658"/>
          </a:xfrm>
          <a:prstGeom prst="rect">
            <a:avLst/>
          </a:prstGeom>
          <a:noFill/>
          <a:ln w="9525">
            <a:noFill/>
            <a:miter lim="800000"/>
            <a:headEnd/>
            <a:tailEnd/>
          </a:ln>
        </p:spPr>
        <p:txBody>
          <a:bodyPr wrap="square">
            <a:spAutoFit/>
          </a:bodyPr>
          <a:lstStyle/>
          <a:p>
            <a:pPr algn="ctr"/>
            <a:r>
              <a:rPr lang="en-US" sz="4400" b="1" dirty="0" smtClean="0">
                <a:latin typeface="Calibri"/>
                <a:ea typeface="+mn-ea"/>
                <a:cs typeface="Arial" charset="0"/>
              </a:rPr>
              <a:t>An Evaluation of Blockage Corrections for a Helical Cross-Flow Turbine</a:t>
            </a:r>
          </a:p>
        </p:txBody>
      </p:sp>
      <p:sp>
        <p:nvSpPr>
          <p:cNvPr id="24" name="Rectangle 23"/>
          <p:cNvSpPr>
            <a:spLocks noChangeArrowheads="1"/>
          </p:cNvSpPr>
          <p:nvPr/>
        </p:nvSpPr>
        <p:spPr bwMode="auto">
          <a:xfrm>
            <a:off x="0" y="2843399"/>
            <a:ext cx="9144000" cy="2032736"/>
          </a:xfrm>
          <a:prstGeom prst="rect">
            <a:avLst/>
          </a:prstGeom>
          <a:noFill/>
          <a:ln w="9525">
            <a:noFill/>
            <a:miter lim="800000"/>
            <a:headEnd/>
            <a:tailEnd/>
          </a:ln>
        </p:spPr>
        <p:txBody>
          <a:bodyPr wrap="square">
            <a:spAutoFit/>
          </a:bodyPr>
          <a:lstStyle/>
          <a:p>
            <a:pPr algn="ctr">
              <a:lnSpc>
                <a:spcPct val="114000"/>
              </a:lnSpc>
              <a:spcBef>
                <a:spcPts val="1200"/>
              </a:spcBef>
              <a:buClr>
                <a:srgbClr val="0BD0D9"/>
              </a:buClr>
              <a:buSzPct val="95000"/>
            </a:pPr>
            <a:r>
              <a:rPr lang="en-US" sz="3400" dirty="0" smtClean="0">
                <a:solidFill>
                  <a:prstClr val="white"/>
                </a:solidFill>
                <a:latin typeface="Calibri"/>
                <a:ea typeface="ＭＳ Ｐゴシック" pitchFamily="34" charset="-128"/>
                <a:cs typeface="Arial" charset="0"/>
              </a:rPr>
              <a:t>Robert J. </a:t>
            </a:r>
            <a:r>
              <a:rPr lang="en-US" sz="3400" dirty="0">
                <a:solidFill>
                  <a:prstClr val="white"/>
                </a:solidFill>
                <a:latin typeface="Calibri"/>
                <a:ea typeface="ＭＳ Ｐゴシック" pitchFamily="34" charset="-128"/>
                <a:cs typeface="Arial" charset="0"/>
              </a:rPr>
              <a:t>Cavagnaro </a:t>
            </a:r>
            <a:r>
              <a:rPr lang="en-US" sz="3400" dirty="0" smtClean="0">
                <a:solidFill>
                  <a:prstClr val="white"/>
                </a:solidFill>
                <a:latin typeface="Calibri"/>
                <a:ea typeface="ＭＳ Ｐゴシック" pitchFamily="34" charset="-128"/>
                <a:cs typeface="Arial" charset="0"/>
              </a:rPr>
              <a:t> and Dr. Brian </a:t>
            </a:r>
            <a:r>
              <a:rPr lang="en-US" sz="3400" dirty="0" err="1" smtClean="0">
                <a:solidFill>
                  <a:prstClr val="white"/>
                </a:solidFill>
                <a:latin typeface="Calibri"/>
                <a:ea typeface="ＭＳ Ｐゴシック" pitchFamily="34" charset="-128"/>
                <a:cs typeface="Arial" charset="0"/>
              </a:rPr>
              <a:t>Polagye</a:t>
            </a:r>
            <a:endParaRPr lang="en-US" sz="2800" baseline="30000" dirty="0" smtClean="0">
              <a:solidFill>
                <a:prstClr val="white"/>
              </a:solidFill>
              <a:latin typeface="Calibri"/>
              <a:ea typeface="ＭＳ Ｐゴシック" pitchFamily="34" charset="-128"/>
              <a:cs typeface="Arial" charset="0"/>
            </a:endParaRPr>
          </a:p>
          <a:p>
            <a:pPr algn="ctr">
              <a:spcBef>
                <a:spcPts val="200"/>
              </a:spcBef>
              <a:spcAft>
                <a:spcPts val="0"/>
              </a:spcAft>
              <a:buClr>
                <a:srgbClr val="0BD0D9"/>
              </a:buClr>
              <a:buSzPct val="95000"/>
            </a:pPr>
            <a:r>
              <a:rPr lang="en-US" sz="2800" dirty="0" smtClean="0">
                <a:solidFill>
                  <a:prstClr val="white"/>
                </a:solidFill>
                <a:latin typeface="Calibri"/>
                <a:ea typeface="ＭＳ Ｐゴシック" pitchFamily="34" charset="-128"/>
                <a:cs typeface="Arial" charset="0"/>
              </a:rPr>
              <a:t>Northwest National Marine Renewable Energy Center (NNMREC)</a:t>
            </a:r>
          </a:p>
          <a:p>
            <a:pPr algn="ctr">
              <a:spcBef>
                <a:spcPts val="200"/>
              </a:spcBef>
              <a:spcAft>
                <a:spcPts val="0"/>
              </a:spcAft>
              <a:buClr>
                <a:srgbClr val="0BD0D9"/>
              </a:buClr>
              <a:buSzPct val="95000"/>
            </a:pPr>
            <a:r>
              <a:rPr lang="en-US" sz="2800" dirty="0" smtClean="0">
                <a:solidFill>
                  <a:prstClr val="white"/>
                </a:solidFill>
                <a:latin typeface="Calibri"/>
                <a:ea typeface="ＭＳ Ｐゴシック" pitchFamily="34" charset="-128"/>
                <a:cs typeface="Arial" charset="0"/>
              </a:rPr>
              <a:t> University of Washington</a:t>
            </a:r>
          </a:p>
        </p:txBody>
      </p:sp>
      <p:sp>
        <p:nvSpPr>
          <p:cNvPr id="25" name="Rectangle 3"/>
          <p:cNvSpPr>
            <a:spLocks noChangeArrowheads="1"/>
          </p:cNvSpPr>
          <p:nvPr/>
        </p:nvSpPr>
        <p:spPr bwMode="auto">
          <a:xfrm>
            <a:off x="135575" y="4953000"/>
            <a:ext cx="8839200" cy="1061829"/>
          </a:xfrm>
          <a:prstGeom prst="rect">
            <a:avLst/>
          </a:prstGeom>
          <a:noFill/>
          <a:ln w="9525">
            <a:noFill/>
            <a:miter lim="800000"/>
            <a:headEnd/>
            <a:tailEnd/>
          </a:ln>
        </p:spPr>
        <p:txBody>
          <a:bodyPr wrap="square">
            <a:spAutoFit/>
          </a:bodyPr>
          <a:lstStyle/>
          <a:p>
            <a:pPr algn="ctr">
              <a:spcAft>
                <a:spcPts val="600"/>
              </a:spcAft>
            </a:pPr>
            <a:r>
              <a:rPr lang="en-US" sz="3200" b="1" dirty="0" smtClean="0">
                <a:solidFill>
                  <a:schemeClr val="bg1"/>
                </a:solidFill>
                <a:latin typeface="Calibri"/>
                <a:ea typeface="+mn-ea"/>
                <a:cs typeface="Arial" charset="0"/>
              </a:rPr>
              <a:t>Oxford Tidal Energy Workshop</a:t>
            </a:r>
          </a:p>
          <a:p>
            <a:pPr algn="ctr">
              <a:spcAft>
                <a:spcPts val="600"/>
              </a:spcAft>
            </a:pPr>
            <a:r>
              <a:rPr lang="en-US" sz="2600" dirty="0" smtClean="0">
                <a:solidFill>
                  <a:prstClr val="white"/>
                </a:solidFill>
                <a:latin typeface="Calibri"/>
                <a:ea typeface="+mn-ea"/>
                <a:cs typeface="Arial" charset="0"/>
              </a:rPr>
              <a:t>April 7, 2014</a:t>
            </a:r>
            <a:endParaRPr lang="en-US" sz="2600" dirty="0">
              <a:solidFill>
                <a:prstClr val="white"/>
              </a:solidFill>
              <a:latin typeface="Calibri"/>
              <a:ea typeface="+mn-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 Pope &amp; Harper (1966)</a:t>
            </a:r>
            <a:endParaRPr lang="en-US" sz="3800" b="1" dirty="0">
              <a:solidFill>
                <a:srgbClr val="0070C0"/>
              </a:solidFill>
              <a:latin typeface="Calibri"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2714557944"/>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39796"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srcRect/>
                      <a:stretch>
                        <a:fillRect/>
                      </a:stretch>
                    </p:blipFill>
                    <p:spPr bwMode="auto">
                      <a:xfrm>
                        <a:off x="685800" y="3962400"/>
                        <a:ext cx="419100" cy="419100"/>
                      </a:xfrm>
                      <a:prstGeom prst="rect">
                        <a:avLst/>
                      </a:prstGeom>
                      <a:noFill/>
                      <a:ln w="38100">
                        <a:solidFill>
                          <a:srgbClr val="FF0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04115784"/>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39797"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374731132"/>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39798"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698421156"/>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39799" name="Equation" r:id="rId11" imgW="228600" imgH="228600" progId="Equation.3">
                  <p:embed/>
                </p:oleObj>
              </mc:Choice>
              <mc:Fallback>
                <p:oleObj name="Equation" r:id="rId11" imgW="228600" imgH="228600" progId="Equation.3">
                  <p:embed/>
                  <p:pic>
                    <p:nvPicPr>
                      <p:cNvPr id="0" name=""/>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9525">
                        <a:solidFill>
                          <a:schemeClr val="tx1"/>
                        </a:solidFill>
                        <a:miter lim="800000"/>
                        <a:headEnd/>
                        <a:tailEnd/>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818488594"/>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39800" name="Equation" r:id="rId13" imgW="203040" imgH="228600" progId="Equation.3">
                  <p:embed/>
                </p:oleObj>
              </mc:Choice>
              <mc:Fallback>
                <p:oleObj name="Equation" r:id="rId13" imgW="203040" imgH="228600" progId="Equation.3">
                  <p:embed/>
                  <p:pic>
                    <p:nvPicPr>
                      <p:cNvPr id="0" name=""/>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38100">
                        <a:solidFill>
                          <a:srgbClr val="FF0000"/>
                        </a:solidFill>
                        <a:miter lim="800000"/>
                        <a:headEnd/>
                        <a:tailEnd/>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303554436"/>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39801" name="Equation" r:id="rId15" imgW="203040" imgH="215640" progId="Equation.3">
                  <p:embed/>
                </p:oleObj>
              </mc:Choice>
              <mc:Fallback>
                <p:oleObj name="Equation" r:id="rId15" imgW="203040" imgH="215640" progId="Equation.3">
                  <p:embed/>
                  <p:pic>
                    <p:nvPicPr>
                      <p:cNvPr id="0" name=""/>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38100">
                        <a:solidFill>
                          <a:srgbClr val="FF0000"/>
                        </a:solidFill>
                        <a:miter lim="800000"/>
                        <a:headEnd/>
                        <a:tailEnd/>
                      </a:ln>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4079517759"/>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39802" name="Equation" r:id="rId17" imgW="215640" imgH="177480" progId="Equation.3">
                  <p:embed/>
                </p:oleObj>
              </mc:Choice>
              <mc:Fallback>
                <p:oleObj name="Equation" r:id="rId17" imgW="215640" imgH="177480" progId="Equation.3">
                  <p:embed/>
                  <p:pic>
                    <p:nvPicPr>
                      <p:cNvPr id="0" name=""/>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4093850650"/>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39803" name="Equation" r:id="rId19" imgW="190440" imgH="215640" progId="Equation.3">
                  <p:embed/>
                </p:oleObj>
              </mc:Choice>
              <mc:Fallback>
                <p:oleObj name="Equation" r:id="rId19" imgW="190440" imgH="215640" progId="Equation.3">
                  <p:embed/>
                  <p:pic>
                    <p:nvPicPr>
                      <p:cNvPr id="0" name=""/>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4048872439"/>
              </p:ext>
            </p:extLst>
          </p:nvPr>
        </p:nvGraphicFramePr>
        <p:xfrm>
          <a:off x="6629400" y="3048000"/>
          <a:ext cx="1773237" cy="838200"/>
        </p:xfrm>
        <a:graphic>
          <a:graphicData uri="http://schemas.openxmlformats.org/presentationml/2006/ole">
            <mc:AlternateContent xmlns:mc="http://schemas.openxmlformats.org/markup-compatibility/2006">
              <mc:Choice xmlns:v="urn:schemas-microsoft-com:vml" Requires="v">
                <p:oleObj spid="_x0000_s39804" name="Equation" r:id="rId21" imgW="914400" imgH="431640" progId="Equation.3">
                  <p:embed/>
                </p:oleObj>
              </mc:Choice>
              <mc:Fallback>
                <p:oleObj name="Equation" r:id="rId21" imgW="914400" imgH="431640" progId="Equation.3">
                  <p:embed/>
                  <p:pic>
                    <p:nvPicPr>
                      <p:cNvPr id="0" name=""/>
                      <p:cNvPicPr>
                        <a:picLocks noChangeAspect="1" noChangeArrowheads="1"/>
                      </p:cNvPicPr>
                      <p:nvPr/>
                    </p:nvPicPr>
                    <p:blipFill>
                      <a:blip r:embed="rId22"/>
                      <a:srcRect/>
                      <a:stretch>
                        <a:fillRect/>
                      </a:stretch>
                    </p:blipFill>
                    <p:spPr bwMode="auto">
                      <a:xfrm>
                        <a:off x="6629400" y="3048000"/>
                        <a:ext cx="17732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6248400" y="1981200"/>
            <a:ext cx="2819400" cy="830997"/>
          </a:xfrm>
          <a:prstGeom prst="rect">
            <a:avLst/>
          </a:prstGeom>
          <a:noFill/>
        </p:spPr>
        <p:txBody>
          <a:bodyPr wrap="square" rtlCol="0">
            <a:spAutoFit/>
          </a:bodyPr>
          <a:lstStyle/>
          <a:p>
            <a:r>
              <a:rPr lang="en-US" sz="1600" b="1" dirty="0" smtClean="0"/>
              <a:t>“… for some unusual shape that needs to be tested in a tunnel, the authors suggest…”</a:t>
            </a:r>
            <a:endParaRPr lang="en-US" sz="1600" b="1" i="1" baseline="30000" dirty="0"/>
          </a:p>
        </p:txBody>
      </p:sp>
      <p:graphicFrame>
        <p:nvGraphicFramePr>
          <p:cNvPr id="2" name="Object 1"/>
          <p:cNvGraphicFramePr>
            <a:graphicFrameLocks noChangeAspect="1"/>
          </p:cNvGraphicFramePr>
          <p:nvPr>
            <p:extLst>
              <p:ext uri="{D42A27DB-BD31-4B8C-83A1-F6EECF244321}">
                <p14:modId xmlns:p14="http://schemas.microsoft.com/office/powerpoint/2010/main" val="1338926621"/>
              </p:ext>
            </p:extLst>
          </p:nvPr>
        </p:nvGraphicFramePr>
        <p:xfrm>
          <a:off x="6627813" y="4267200"/>
          <a:ext cx="1920875" cy="444500"/>
        </p:xfrm>
        <a:graphic>
          <a:graphicData uri="http://schemas.openxmlformats.org/presentationml/2006/ole">
            <mc:AlternateContent xmlns:mc="http://schemas.openxmlformats.org/markup-compatibility/2006">
              <mc:Choice xmlns:v="urn:schemas-microsoft-com:vml" Requires="v">
                <p:oleObj spid="_x0000_s39805" name="Equation" r:id="rId23" imgW="990360" imgH="228600" progId="Equation.3">
                  <p:embed/>
                </p:oleObj>
              </mc:Choice>
              <mc:Fallback>
                <p:oleObj name="Equation" r:id="rId23" imgW="990360" imgH="228600" progId="Equation.3">
                  <p:embed/>
                  <p:pic>
                    <p:nvPicPr>
                      <p:cNvPr id="0" name="Object 3"/>
                      <p:cNvPicPr>
                        <a:picLocks noChangeAspect="1" noChangeArrowheads="1"/>
                      </p:cNvPicPr>
                      <p:nvPr/>
                    </p:nvPicPr>
                    <p:blipFill>
                      <a:blip r:embed="rId24"/>
                      <a:srcRect/>
                      <a:stretch>
                        <a:fillRect/>
                      </a:stretch>
                    </p:blipFill>
                    <p:spPr bwMode="auto">
                      <a:xfrm>
                        <a:off x="6627813" y="4267200"/>
                        <a:ext cx="192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40047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76200" y="101025"/>
            <a:ext cx="9144000" cy="1231106"/>
          </a:xfrm>
          <a:prstGeom prst="rect">
            <a:avLst/>
          </a:prstGeom>
          <a:noFill/>
          <a:ln w="12700">
            <a:noFill/>
            <a:miter lim="800000"/>
            <a:headEnd/>
            <a:tailEnd/>
          </a:ln>
        </p:spPr>
        <p:txBody>
          <a:bodyPr lIns="0" tIns="0" rIns="0" bIns="0">
            <a:spAutoFit/>
          </a:bodyPr>
          <a:lstStyle/>
          <a:p>
            <a:r>
              <a:rPr lang="en-US" sz="3800" b="1" dirty="0" smtClean="0">
                <a:solidFill>
                  <a:srgbClr val="0070C0"/>
                </a:solidFill>
                <a:latin typeface="Calibri" pitchFamily="34" charset="0"/>
              </a:rPr>
              <a:t> Blockage Corrections: </a:t>
            </a:r>
            <a:r>
              <a:rPr lang="en-US" sz="3800" b="1" dirty="0" err="1" smtClean="0">
                <a:solidFill>
                  <a:srgbClr val="0070C0"/>
                </a:solidFill>
              </a:rPr>
              <a:t>Mikkelsen</a:t>
            </a:r>
            <a:r>
              <a:rPr lang="en-US" sz="3800" b="1" dirty="0" smtClean="0">
                <a:solidFill>
                  <a:srgbClr val="0070C0"/>
                </a:solidFill>
              </a:rPr>
              <a:t> &amp;</a:t>
            </a:r>
            <a:endParaRPr lang="en-US" sz="3800" b="1" dirty="0">
              <a:solidFill>
                <a:srgbClr val="0070C0"/>
              </a:solidFill>
            </a:endParaRPr>
          </a:p>
          <a:p>
            <a:r>
              <a:rPr lang="en-US" sz="3800" b="1" dirty="0" err="1" smtClean="0">
                <a:solidFill>
                  <a:srgbClr val="0070C0"/>
                </a:solidFill>
              </a:rPr>
              <a:t>Sørensen</a:t>
            </a:r>
            <a:r>
              <a:rPr lang="en-US" sz="4000" dirty="0" smtClean="0"/>
              <a:t> </a:t>
            </a:r>
            <a:r>
              <a:rPr lang="en-US" sz="3800" b="1" dirty="0" smtClean="0">
                <a:solidFill>
                  <a:srgbClr val="0070C0"/>
                </a:solidFill>
                <a:latin typeface="Calibri" pitchFamily="34" charset="0"/>
              </a:rPr>
              <a:t>(2002)</a:t>
            </a:r>
            <a:endParaRPr lang="en-US" sz="3800" b="1" dirty="0">
              <a:solidFill>
                <a:srgbClr val="0070C0"/>
              </a:solidFill>
              <a:latin typeface="Calibri"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436327832"/>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42909"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srcRect/>
                      <a:stretch>
                        <a:fillRect/>
                      </a:stretch>
                    </p:blipFill>
                    <p:spPr bwMode="auto">
                      <a:xfrm>
                        <a:off x="685800" y="3962400"/>
                        <a:ext cx="419100" cy="419100"/>
                      </a:xfrm>
                      <a:prstGeom prst="rect">
                        <a:avLst/>
                      </a:prstGeom>
                      <a:noFill/>
                      <a:ln w="38100">
                        <a:solidFill>
                          <a:srgbClr val="FF0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744162813"/>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42910"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513213920"/>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42911"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359918227"/>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42912" name="Equation" r:id="rId11" imgW="228600" imgH="228600" progId="Equation.3">
                  <p:embed/>
                </p:oleObj>
              </mc:Choice>
              <mc:Fallback>
                <p:oleObj name="Equation" r:id="rId11" imgW="228600" imgH="228600" progId="Equation.3">
                  <p:embed/>
                  <p:pic>
                    <p:nvPicPr>
                      <p:cNvPr id="0" name=""/>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38100">
                        <a:solidFill>
                          <a:srgbClr val="FF0000"/>
                        </a:solidFill>
                        <a:miter lim="800000"/>
                        <a:headEnd/>
                        <a:tailEnd/>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25952071"/>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42913" name="Equation" r:id="rId13" imgW="203040" imgH="228600" progId="Equation.3">
                  <p:embed/>
                </p:oleObj>
              </mc:Choice>
              <mc:Fallback>
                <p:oleObj name="Equation" r:id="rId13" imgW="203040" imgH="228600" progId="Equation.3">
                  <p:embed/>
                  <p:pic>
                    <p:nvPicPr>
                      <p:cNvPr id="0" name=""/>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38100">
                        <a:solidFill>
                          <a:srgbClr val="FF0000"/>
                        </a:solidFill>
                        <a:miter lim="800000"/>
                        <a:headEnd/>
                        <a:tailEnd/>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104040106"/>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42914" name="Equation" r:id="rId15" imgW="203040" imgH="215640" progId="Equation.3">
                  <p:embed/>
                </p:oleObj>
              </mc:Choice>
              <mc:Fallback>
                <p:oleObj name="Equation" r:id="rId15" imgW="203040" imgH="215640" progId="Equation.3">
                  <p:embed/>
                  <p:pic>
                    <p:nvPicPr>
                      <p:cNvPr id="0" name=""/>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38100">
                        <a:solidFill>
                          <a:srgbClr val="FF0000"/>
                        </a:solidFill>
                        <a:miter lim="800000"/>
                        <a:headEnd/>
                        <a:tailEnd/>
                      </a:ln>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3673557659"/>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42915" name="Equation" r:id="rId17" imgW="215640" imgH="177480" progId="Equation.3">
                  <p:embed/>
                </p:oleObj>
              </mc:Choice>
              <mc:Fallback>
                <p:oleObj name="Equation" r:id="rId17" imgW="215640" imgH="177480" progId="Equation.3">
                  <p:embed/>
                  <p:pic>
                    <p:nvPicPr>
                      <p:cNvPr id="0" name=""/>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2307161284"/>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42916" name="Equation" r:id="rId19" imgW="190440" imgH="215640" progId="Equation.3">
                  <p:embed/>
                </p:oleObj>
              </mc:Choice>
              <mc:Fallback>
                <p:oleObj name="Equation" r:id="rId19" imgW="190440" imgH="215640" progId="Equation.3">
                  <p:embed/>
                  <p:pic>
                    <p:nvPicPr>
                      <p:cNvPr id="0" name=""/>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TextBox 33"/>
          <p:cNvSpPr txBox="1"/>
          <p:nvPr/>
        </p:nvSpPr>
        <p:spPr>
          <a:xfrm>
            <a:off x="5943600" y="1144250"/>
            <a:ext cx="3124200" cy="1446550"/>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Extension of </a:t>
            </a:r>
            <a:r>
              <a:rPr lang="en-US" sz="2200" b="1" dirty="0" err="1" smtClean="0">
                <a:latin typeface="+mj-lt"/>
              </a:rPr>
              <a:t>Glauert’s</a:t>
            </a:r>
            <a:r>
              <a:rPr lang="en-US" sz="2200" b="1" dirty="0" smtClean="0">
                <a:latin typeface="+mj-lt"/>
              </a:rPr>
              <a:t> derivation, constrained channel LMADT</a:t>
            </a:r>
            <a:endParaRPr lang="en-US" sz="2200" b="1" i="1" baseline="-25000" dirty="0" smtClean="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61447704"/>
              </p:ext>
            </p:extLst>
          </p:nvPr>
        </p:nvGraphicFramePr>
        <p:xfrm>
          <a:off x="6324600" y="4648200"/>
          <a:ext cx="2411412" cy="839788"/>
        </p:xfrm>
        <a:graphic>
          <a:graphicData uri="http://schemas.openxmlformats.org/presentationml/2006/ole">
            <mc:AlternateContent xmlns:mc="http://schemas.openxmlformats.org/markup-compatibility/2006">
              <mc:Choice xmlns:v="urn:schemas-microsoft-com:vml" Requires="v">
                <p:oleObj spid="_x0000_s42917" name="Equation" r:id="rId21" imgW="1244520" imgH="431640" progId="Equation.3">
                  <p:embed/>
                </p:oleObj>
              </mc:Choice>
              <mc:Fallback>
                <p:oleObj name="Equation" r:id="rId21" imgW="1244520" imgH="431640" progId="Equation.3">
                  <p:embed/>
                  <p:pic>
                    <p:nvPicPr>
                      <p:cNvPr id="0" name="Object 1"/>
                      <p:cNvPicPr>
                        <a:picLocks noChangeAspect="1" noChangeArrowheads="1"/>
                      </p:cNvPicPr>
                      <p:nvPr/>
                    </p:nvPicPr>
                    <p:blipFill>
                      <a:blip r:embed="rId22"/>
                      <a:srcRect/>
                      <a:stretch>
                        <a:fillRect/>
                      </a:stretch>
                    </p:blipFill>
                    <p:spPr bwMode="auto">
                      <a:xfrm>
                        <a:off x="6324600" y="4648200"/>
                        <a:ext cx="241141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16273430"/>
              </p:ext>
            </p:extLst>
          </p:nvPr>
        </p:nvGraphicFramePr>
        <p:xfrm>
          <a:off x="6115050" y="3505200"/>
          <a:ext cx="2830513" cy="865188"/>
        </p:xfrm>
        <a:graphic>
          <a:graphicData uri="http://schemas.openxmlformats.org/presentationml/2006/ole">
            <mc:AlternateContent xmlns:mc="http://schemas.openxmlformats.org/markup-compatibility/2006">
              <mc:Choice xmlns:v="urn:schemas-microsoft-com:vml" Requires="v">
                <p:oleObj spid="_x0000_s42918" name="Equation" r:id="rId23" imgW="1460160" imgH="444240" progId="Equation.3">
                  <p:embed/>
                </p:oleObj>
              </mc:Choice>
              <mc:Fallback>
                <p:oleObj name="Equation" r:id="rId23" imgW="1460160" imgH="444240" progId="Equation.3">
                  <p:embed/>
                  <p:pic>
                    <p:nvPicPr>
                      <p:cNvPr id="0" name="Object 1"/>
                      <p:cNvPicPr>
                        <a:picLocks noChangeAspect="1" noChangeArrowheads="1"/>
                      </p:cNvPicPr>
                      <p:nvPr/>
                    </p:nvPicPr>
                    <p:blipFill>
                      <a:blip r:embed="rId24"/>
                      <a:srcRect/>
                      <a:stretch>
                        <a:fillRect/>
                      </a:stretch>
                    </p:blipFill>
                    <p:spPr bwMode="auto">
                      <a:xfrm>
                        <a:off x="6115050" y="3505200"/>
                        <a:ext cx="28305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3565235"/>
              </p:ext>
            </p:extLst>
          </p:nvPr>
        </p:nvGraphicFramePr>
        <p:xfrm>
          <a:off x="7026275" y="2590800"/>
          <a:ext cx="1008063" cy="839788"/>
        </p:xfrm>
        <a:graphic>
          <a:graphicData uri="http://schemas.openxmlformats.org/presentationml/2006/ole">
            <mc:AlternateContent xmlns:mc="http://schemas.openxmlformats.org/markup-compatibility/2006">
              <mc:Choice xmlns:v="urn:schemas-microsoft-com:vml" Requires="v">
                <p:oleObj spid="_x0000_s42919" name="Equation" r:id="rId25" imgW="520560" imgH="431640" progId="Equation.3">
                  <p:embed/>
                </p:oleObj>
              </mc:Choice>
              <mc:Fallback>
                <p:oleObj name="Equation" r:id="rId25" imgW="520560" imgH="431640" progId="Equation.3">
                  <p:embed/>
                  <p:pic>
                    <p:nvPicPr>
                      <p:cNvPr id="0" name="Object 1"/>
                      <p:cNvPicPr>
                        <a:picLocks noChangeAspect="1" noChangeArrowheads="1"/>
                      </p:cNvPicPr>
                      <p:nvPr/>
                    </p:nvPicPr>
                    <p:blipFill>
                      <a:blip r:embed="rId26"/>
                      <a:srcRect/>
                      <a:stretch>
                        <a:fillRect/>
                      </a:stretch>
                    </p:blipFill>
                    <p:spPr bwMode="auto">
                      <a:xfrm>
                        <a:off x="7026275" y="2590800"/>
                        <a:ext cx="10080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60800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 </a:t>
            </a:r>
            <a:r>
              <a:rPr lang="en-US" sz="3800" b="1" dirty="0" err="1" smtClean="0">
                <a:solidFill>
                  <a:srgbClr val="0070C0"/>
                </a:solidFill>
                <a:latin typeface="Calibri" pitchFamily="34" charset="0"/>
              </a:rPr>
              <a:t>Bahaj</a:t>
            </a:r>
            <a:r>
              <a:rPr lang="en-US" sz="3800" b="1" dirty="0" smtClean="0">
                <a:solidFill>
                  <a:srgbClr val="0070C0"/>
                </a:solidFill>
                <a:latin typeface="Calibri" pitchFamily="34" charset="0"/>
              </a:rPr>
              <a:t> </a:t>
            </a:r>
            <a:r>
              <a:rPr lang="en-US" sz="3800" b="1" i="1" dirty="0" smtClean="0">
                <a:solidFill>
                  <a:srgbClr val="0070C0"/>
                </a:solidFill>
                <a:latin typeface="Calibri" pitchFamily="34" charset="0"/>
              </a:rPr>
              <a:t>et al. </a:t>
            </a:r>
            <a:r>
              <a:rPr lang="en-US" sz="3800" b="1" dirty="0" smtClean="0">
                <a:solidFill>
                  <a:srgbClr val="0070C0"/>
                </a:solidFill>
                <a:latin typeface="Calibri" pitchFamily="34" charset="0"/>
              </a:rPr>
              <a:t>(2007)</a:t>
            </a:r>
            <a:endParaRPr lang="en-US" sz="3800" b="1" dirty="0">
              <a:solidFill>
                <a:srgbClr val="0070C0"/>
              </a:solidFill>
              <a:latin typeface="Calibri"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2592974189"/>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40618"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srcRect/>
                      <a:stretch>
                        <a:fillRect/>
                      </a:stretch>
                    </p:blipFill>
                    <p:spPr bwMode="auto">
                      <a:xfrm>
                        <a:off x="685800" y="3962400"/>
                        <a:ext cx="419100" cy="419100"/>
                      </a:xfrm>
                      <a:prstGeom prst="rect">
                        <a:avLst/>
                      </a:prstGeom>
                      <a:noFill/>
                      <a:ln w="38100">
                        <a:solidFill>
                          <a:srgbClr val="FF0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90971617"/>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40619"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078440116"/>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40620"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2121716325"/>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40621" name="Equation" r:id="rId11" imgW="228600" imgH="228600" progId="Equation.3">
                  <p:embed/>
                </p:oleObj>
              </mc:Choice>
              <mc:Fallback>
                <p:oleObj name="Equation" r:id="rId11" imgW="228600" imgH="228600" progId="Equation.3">
                  <p:embed/>
                  <p:pic>
                    <p:nvPicPr>
                      <p:cNvPr id="0" name=""/>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9525">
                        <a:solidFill>
                          <a:schemeClr val="tx1"/>
                        </a:solidFill>
                        <a:miter lim="800000"/>
                        <a:headEnd/>
                        <a:tailEnd/>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000666677"/>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40622" name="Equation" r:id="rId13" imgW="203040" imgH="228600" progId="Equation.3">
                  <p:embed/>
                </p:oleObj>
              </mc:Choice>
              <mc:Fallback>
                <p:oleObj name="Equation" r:id="rId13" imgW="203040" imgH="228600" progId="Equation.3">
                  <p:embed/>
                  <p:pic>
                    <p:nvPicPr>
                      <p:cNvPr id="0" name=""/>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38100">
                        <a:solidFill>
                          <a:srgbClr val="FF0000"/>
                        </a:solidFill>
                        <a:miter lim="800000"/>
                        <a:headEnd/>
                        <a:tailEnd/>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711129236"/>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40623" name="Equation" r:id="rId15" imgW="203040" imgH="215640" progId="Equation.3">
                  <p:embed/>
                </p:oleObj>
              </mc:Choice>
              <mc:Fallback>
                <p:oleObj name="Equation" r:id="rId15" imgW="203040" imgH="215640" progId="Equation.3">
                  <p:embed/>
                  <p:pic>
                    <p:nvPicPr>
                      <p:cNvPr id="0" name=""/>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38100">
                        <a:solidFill>
                          <a:srgbClr val="FF0000"/>
                        </a:solidFill>
                        <a:miter lim="800000"/>
                        <a:headEnd/>
                        <a:tailEnd/>
                      </a:ln>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1264316694"/>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40624" name="Equation" r:id="rId17" imgW="215640" imgH="177480" progId="Equation.3">
                  <p:embed/>
                </p:oleObj>
              </mc:Choice>
              <mc:Fallback>
                <p:oleObj name="Equation" r:id="rId17" imgW="215640" imgH="177480" progId="Equation.3">
                  <p:embed/>
                  <p:pic>
                    <p:nvPicPr>
                      <p:cNvPr id="0" name=""/>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288078156"/>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40625" name="Equation" r:id="rId19" imgW="190440" imgH="215640" progId="Equation.3">
                  <p:embed/>
                </p:oleObj>
              </mc:Choice>
              <mc:Fallback>
                <p:oleObj name="Equation" r:id="rId19" imgW="190440" imgH="215640" progId="Equation.3">
                  <p:embed/>
                  <p:pic>
                    <p:nvPicPr>
                      <p:cNvPr id="0" name=""/>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TextBox 33"/>
          <p:cNvSpPr txBox="1"/>
          <p:nvPr/>
        </p:nvSpPr>
        <p:spPr>
          <a:xfrm>
            <a:off x="6019800" y="1676400"/>
            <a:ext cx="3048000" cy="2277547"/>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Iterative solution of system of equations, incrementing </a:t>
            </a:r>
            <a:r>
              <a:rPr lang="en-US" sz="2200" b="1" i="1" dirty="0" smtClean="0">
                <a:latin typeface="+mj-lt"/>
              </a:rPr>
              <a:t>U</a:t>
            </a:r>
            <a:r>
              <a:rPr lang="en-US" sz="2200" b="1" i="1" baseline="-25000" dirty="0" smtClean="0">
                <a:latin typeface="+mj-lt"/>
              </a:rPr>
              <a:t>3</a:t>
            </a:r>
            <a:r>
              <a:rPr lang="en-US" sz="2200" b="1" i="1" dirty="0" smtClean="0">
                <a:latin typeface="+mj-lt"/>
              </a:rPr>
              <a:t>/U</a:t>
            </a:r>
            <a:r>
              <a:rPr lang="en-US" sz="2200" b="1" i="1" baseline="-25000" dirty="0" smtClean="0">
                <a:latin typeface="+mj-lt"/>
              </a:rPr>
              <a:t>2</a:t>
            </a:r>
          </a:p>
          <a:p>
            <a:pPr marL="342900" indent="-342900">
              <a:spcBef>
                <a:spcPts val="600"/>
              </a:spcBef>
              <a:spcAft>
                <a:spcPts val="600"/>
              </a:spcAft>
              <a:buFont typeface="Wingdings" pitchFamily="2" charset="2"/>
              <a:buChar char="§"/>
            </a:pPr>
            <a:r>
              <a:rPr lang="en-US" sz="2200" b="1" dirty="0" smtClean="0">
                <a:latin typeface="+mj-lt"/>
              </a:rPr>
              <a:t>Assumes</a:t>
            </a:r>
            <a:r>
              <a:rPr lang="en-US" sz="2200" b="1" i="1" dirty="0" smtClean="0">
                <a:latin typeface="+mj-lt"/>
              </a:rPr>
              <a:t> U</a:t>
            </a:r>
            <a:r>
              <a:rPr lang="en-US" sz="2200" b="1" i="1" baseline="-25000" dirty="0" smtClean="0">
                <a:latin typeface="+mj-lt"/>
              </a:rPr>
              <a:t>1</a:t>
            </a:r>
            <a:r>
              <a:rPr lang="en-US" sz="2200" b="1" i="1" dirty="0" smtClean="0">
                <a:latin typeface="+mj-lt"/>
              </a:rPr>
              <a:t>, </a:t>
            </a:r>
            <a:r>
              <a:rPr lang="el-GR" sz="2200" b="1" i="1" dirty="0" smtClean="0">
                <a:latin typeface="Calibri"/>
              </a:rPr>
              <a:t>ω</a:t>
            </a:r>
            <a:r>
              <a:rPr lang="en-US" sz="2200" b="1" i="1" dirty="0" smtClean="0">
                <a:latin typeface="+mj-lt"/>
              </a:rPr>
              <a:t>, T </a:t>
            </a:r>
            <a:r>
              <a:rPr lang="en-US" sz="2200" b="1" dirty="0" smtClean="0">
                <a:latin typeface="+mj-lt"/>
              </a:rPr>
              <a:t>are same in tunnel and open water</a:t>
            </a:r>
            <a:endParaRPr lang="en-US" sz="2200" b="1" i="1" baseline="-25000" dirty="0" smtClean="0">
              <a:latin typeface="+mj-lt"/>
            </a:endParaRPr>
          </a:p>
        </p:txBody>
      </p:sp>
    </p:spTree>
    <p:extLst>
      <p:ext uri="{BB962C8B-B14F-4D97-AF65-F5344CB8AC3E}">
        <p14:creationId xmlns:p14="http://schemas.microsoft.com/office/powerpoint/2010/main" val="15231589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 </a:t>
            </a:r>
            <a:r>
              <a:rPr lang="en-US" sz="3800" b="1" dirty="0" err="1" smtClean="0">
                <a:solidFill>
                  <a:srgbClr val="0070C0"/>
                </a:solidFill>
                <a:latin typeface="Calibri" pitchFamily="34" charset="0"/>
              </a:rPr>
              <a:t>Werle</a:t>
            </a:r>
            <a:r>
              <a:rPr lang="en-US" sz="3800" b="1" dirty="0" smtClean="0">
                <a:solidFill>
                  <a:srgbClr val="0070C0"/>
                </a:solidFill>
                <a:latin typeface="Calibri" pitchFamily="34" charset="0"/>
              </a:rPr>
              <a:t> (2010)</a:t>
            </a:r>
            <a:endParaRPr lang="en-US" sz="3800" b="1" dirty="0">
              <a:solidFill>
                <a:srgbClr val="0070C0"/>
              </a:solidFill>
              <a:latin typeface="Calibri"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957328905"/>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41794"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srcRect/>
                      <a:stretch>
                        <a:fillRect/>
                      </a:stretch>
                    </p:blipFill>
                    <p:spPr bwMode="auto">
                      <a:xfrm>
                        <a:off x="685800" y="3962400"/>
                        <a:ext cx="419100" cy="419100"/>
                      </a:xfrm>
                      <a:prstGeom prst="rect">
                        <a:avLst/>
                      </a:prstGeom>
                      <a:noFill/>
                      <a:ln w="38100">
                        <a:solidFill>
                          <a:srgbClr val="FF0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81650221"/>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41795"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367415107"/>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41796"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1184544250"/>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41797" name="Equation" r:id="rId11" imgW="228600" imgH="228600" progId="Equation.3">
                  <p:embed/>
                </p:oleObj>
              </mc:Choice>
              <mc:Fallback>
                <p:oleObj name="Equation" r:id="rId11" imgW="228600" imgH="228600" progId="Equation.3">
                  <p:embed/>
                  <p:pic>
                    <p:nvPicPr>
                      <p:cNvPr id="0" name=""/>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9525">
                        <a:solidFill>
                          <a:schemeClr val="tx1"/>
                        </a:solidFill>
                        <a:miter lim="800000"/>
                        <a:headEnd/>
                        <a:tailEnd/>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4125044178"/>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41798" name="Equation" r:id="rId13" imgW="203040" imgH="228600" progId="Equation.3">
                  <p:embed/>
                </p:oleObj>
              </mc:Choice>
              <mc:Fallback>
                <p:oleObj name="Equation" r:id="rId13" imgW="203040" imgH="228600" progId="Equation.3">
                  <p:embed/>
                  <p:pic>
                    <p:nvPicPr>
                      <p:cNvPr id="0" name=""/>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38100">
                        <a:solidFill>
                          <a:srgbClr val="FF0000"/>
                        </a:solidFill>
                        <a:miter lim="800000"/>
                        <a:headEnd/>
                        <a:tailEnd/>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013637131"/>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41799" name="Equation" r:id="rId15" imgW="203040" imgH="215640" progId="Equation.3">
                  <p:embed/>
                </p:oleObj>
              </mc:Choice>
              <mc:Fallback>
                <p:oleObj name="Equation" r:id="rId15" imgW="203040" imgH="215640" progId="Equation.3">
                  <p:embed/>
                  <p:pic>
                    <p:nvPicPr>
                      <p:cNvPr id="0" name=""/>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38100">
                        <a:solidFill>
                          <a:srgbClr val="FF0000"/>
                        </a:solidFill>
                        <a:miter lim="800000"/>
                        <a:headEnd/>
                        <a:tailEnd/>
                      </a:ln>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645589198"/>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41800" name="Equation" r:id="rId17" imgW="215640" imgH="177480" progId="Equation.3">
                  <p:embed/>
                </p:oleObj>
              </mc:Choice>
              <mc:Fallback>
                <p:oleObj name="Equation" r:id="rId17" imgW="215640" imgH="177480" progId="Equation.3">
                  <p:embed/>
                  <p:pic>
                    <p:nvPicPr>
                      <p:cNvPr id="0" name=""/>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260385246"/>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41801" name="Equation" r:id="rId19" imgW="190440" imgH="215640" progId="Equation.3">
                  <p:embed/>
                </p:oleObj>
              </mc:Choice>
              <mc:Fallback>
                <p:oleObj name="Equation" r:id="rId19" imgW="190440" imgH="215640" progId="Equation.3">
                  <p:embed/>
                  <p:pic>
                    <p:nvPicPr>
                      <p:cNvPr id="0" name=""/>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TextBox 33"/>
          <p:cNvSpPr txBox="1"/>
          <p:nvPr/>
        </p:nvSpPr>
        <p:spPr>
          <a:xfrm>
            <a:off x="6019800" y="1676400"/>
            <a:ext cx="3048000" cy="769441"/>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Constrained channel LMADT</a:t>
            </a:r>
            <a:endParaRPr lang="en-US" sz="2200" b="1" i="1" baseline="-25000" dirty="0" smtClean="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4439220"/>
              </p:ext>
            </p:extLst>
          </p:nvPr>
        </p:nvGraphicFramePr>
        <p:xfrm>
          <a:off x="6172200" y="2514600"/>
          <a:ext cx="1968500" cy="814387"/>
        </p:xfrm>
        <a:graphic>
          <a:graphicData uri="http://schemas.openxmlformats.org/presentationml/2006/ole">
            <mc:AlternateContent xmlns:mc="http://schemas.openxmlformats.org/markup-compatibility/2006">
              <mc:Choice xmlns:v="urn:schemas-microsoft-com:vml" Requires="v">
                <p:oleObj spid="_x0000_s41802" name="Equation" r:id="rId21" imgW="1015920" imgH="419040" progId="Equation.3">
                  <p:embed/>
                </p:oleObj>
              </mc:Choice>
              <mc:Fallback>
                <p:oleObj name="Equation" r:id="rId21" imgW="1015920" imgH="419040" progId="Equation.3">
                  <p:embed/>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2514600"/>
                        <a:ext cx="19685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46781381"/>
              </p:ext>
            </p:extLst>
          </p:nvPr>
        </p:nvGraphicFramePr>
        <p:xfrm>
          <a:off x="6183312" y="4419600"/>
          <a:ext cx="2732088" cy="469900"/>
        </p:xfrm>
        <a:graphic>
          <a:graphicData uri="http://schemas.openxmlformats.org/presentationml/2006/ole">
            <mc:AlternateContent xmlns:mc="http://schemas.openxmlformats.org/markup-compatibility/2006">
              <mc:Choice xmlns:v="urn:schemas-microsoft-com:vml" Requires="v">
                <p:oleObj spid="_x0000_s41803" name="Equation" r:id="rId23" imgW="1409400" imgH="241200" progId="Equation.3">
                  <p:embed/>
                </p:oleObj>
              </mc:Choice>
              <mc:Fallback>
                <p:oleObj name="Equation" r:id="rId23" imgW="1409400" imgH="241200" progId="Equation.3">
                  <p:embed/>
                  <p:pic>
                    <p:nvPicPr>
                      <p:cNvPr id="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83312" y="4419600"/>
                        <a:ext cx="27320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6248400" y="3360003"/>
            <a:ext cx="2438400" cy="830997"/>
          </a:xfrm>
          <a:prstGeom prst="rect">
            <a:avLst/>
          </a:prstGeom>
          <a:noFill/>
        </p:spPr>
        <p:txBody>
          <a:bodyPr wrap="square" rtlCol="0">
            <a:spAutoFit/>
          </a:bodyPr>
          <a:lstStyle/>
          <a:p>
            <a:r>
              <a:rPr lang="en-US" sz="1600" b="1" dirty="0" smtClean="0"/>
              <a:t>Also reached by Garrett &amp; Cummins, 2007 and </a:t>
            </a:r>
            <a:r>
              <a:rPr lang="en-US" sz="1600" b="1" dirty="0" err="1" smtClean="0"/>
              <a:t>Houlsby</a:t>
            </a:r>
            <a:r>
              <a:rPr lang="en-US" sz="1600" b="1" dirty="0" smtClean="0"/>
              <a:t> </a:t>
            </a:r>
            <a:r>
              <a:rPr lang="en-US" sz="1600" b="1" i="1" dirty="0" smtClean="0"/>
              <a:t>et al.</a:t>
            </a:r>
            <a:r>
              <a:rPr lang="en-US" sz="1600" b="1" dirty="0" smtClean="0"/>
              <a:t>, 2008</a:t>
            </a:r>
            <a:endParaRPr lang="en-US" sz="1600" b="1" i="1" baseline="30000" dirty="0"/>
          </a:p>
        </p:txBody>
      </p:sp>
    </p:spTree>
    <p:extLst>
      <p:ext uri="{BB962C8B-B14F-4D97-AF65-F5344CB8AC3E}">
        <p14:creationId xmlns:p14="http://schemas.microsoft.com/office/powerpoint/2010/main" val="22948884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Case 1: Lab to Field Comparison</a:t>
            </a:r>
            <a:endParaRPr lang="en-US" sz="3800" b="1" dirty="0">
              <a:solidFill>
                <a:srgbClr val="0070C0"/>
              </a:solidFill>
              <a:latin typeface="Calibri" pitchFamily="34" charset="0"/>
            </a:endParaRPr>
          </a:p>
        </p:txBody>
      </p:sp>
      <p:sp>
        <p:nvSpPr>
          <p:cNvPr id="10" name="TextBox 9"/>
          <p:cNvSpPr txBox="1"/>
          <p:nvPr/>
        </p:nvSpPr>
        <p:spPr>
          <a:xfrm>
            <a:off x="304800" y="864513"/>
            <a:ext cx="5791200" cy="430887"/>
          </a:xfrm>
          <a:prstGeom prst="rect">
            <a:avLst/>
          </a:prstGeom>
          <a:noFill/>
        </p:spPr>
        <p:txBody>
          <a:bodyPr wrap="square" rtlCol="0">
            <a:spAutoFit/>
          </a:bodyPr>
          <a:lstStyle/>
          <a:p>
            <a:r>
              <a:rPr lang="en-US" sz="2200" b="1" dirty="0" smtClean="0"/>
              <a:t>Same flow speed (1 m/s), different blockage</a:t>
            </a:r>
            <a:endParaRPr lang="en-US" sz="2200" b="1" i="1" baseline="30000" dirty="0"/>
          </a:p>
        </p:txBody>
      </p:sp>
      <p:sp>
        <p:nvSpPr>
          <p:cNvPr id="18" name="TextBox 17"/>
          <p:cNvSpPr txBox="1"/>
          <p:nvPr/>
        </p:nvSpPr>
        <p:spPr>
          <a:xfrm>
            <a:off x="2667000" y="1371600"/>
            <a:ext cx="838200" cy="430887"/>
          </a:xfrm>
          <a:prstGeom prst="rect">
            <a:avLst/>
          </a:prstGeom>
          <a:noFill/>
        </p:spPr>
        <p:txBody>
          <a:bodyPr wrap="square" rtlCol="0">
            <a:spAutoFit/>
          </a:bodyPr>
          <a:lstStyle/>
          <a:p>
            <a:r>
              <a:rPr lang="en-US" sz="2200" b="1" dirty="0" smtClean="0"/>
              <a:t>Lab</a:t>
            </a:r>
            <a:endParaRPr lang="en-US" sz="2200" b="1" i="1" baseline="30000" dirty="0"/>
          </a:p>
        </p:txBody>
      </p:sp>
      <p:graphicFrame>
        <p:nvGraphicFramePr>
          <p:cNvPr id="3" name="Object 2"/>
          <p:cNvGraphicFramePr>
            <a:graphicFrameLocks noChangeAspect="1"/>
          </p:cNvGraphicFramePr>
          <p:nvPr>
            <p:extLst>
              <p:ext uri="{D42A27DB-BD31-4B8C-83A1-F6EECF244321}">
                <p14:modId xmlns:p14="http://schemas.microsoft.com/office/powerpoint/2010/main" val="4218620143"/>
              </p:ext>
            </p:extLst>
          </p:nvPr>
        </p:nvGraphicFramePr>
        <p:xfrm>
          <a:off x="454025" y="1828800"/>
          <a:ext cx="688975" cy="346075"/>
        </p:xfrm>
        <a:graphic>
          <a:graphicData uri="http://schemas.openxmlformats.org/presentationml/2006/ole">
            <mc:AlternateContent xmlns:mc="http://schemas.openxmlformats.org/markup-compatibility/2006">
              <mc:Choice xmlns:v="urn:schemas-microsoft-com:vml" Requires="v">
                <p:oleObj spid="_x0000_s32126" name="Equation" r:id="rId4" imgW="355320" imgH="177480" progId="Equation.3">
                  <p:embed/>
                </p:oleObj>
              </mc:Choice>
              <mc:Fallback>
                <p:oleObj name="Equation" r:id="rId4" imgW="355320" imgH="177480" progId="Equation.3">
                  <p:embed/>
                  <p:pic>
                    <p:nvPicPr>
                      <p:cNvPr id="0" name="Object 5"/>
                      <p:cNvPicPr>
                        <a:picLocks noChangeAspect="1" noChangeArrowheads="1"/>
                      </p:cNvPicPr>
                      <p:nvPr/>
                    </p:nvPicPr>
                    <p:blipFill>
                      <a:blip r:embed="rId5"/>
                      <a:srcRect/>
                      <a:stretch>
                        <a:fillRect/>
                      </a:stretch>
                    </p:blipFill>
                    <p:spPr bwMode="auto">
                      <a:xfrm>
                        <a:off x="454025" y="1828800"/>
                        <a:ext cx="6889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05431954"/>
              </p:ext>
            </p:extLst>
          </p:nvPr>
        </p:nvGraphicFramePr>
        <p:xfrm>
          <a:off x="2749550" y="1828800"/>
          <a:ext cx="1060450" cy="346075"/>
        </p:xfrm>
        <a:graphic>
          <a:graphicData uri="http://schemas.openxmlformats.org/presentationml/2006/ole">
            <mc:AlternateContent xmlns:mc="http://schemas.openxmlformats.org/markup-compatibility/2006">
              <mc:Choice xmlns:v="urn:schemas-microsoft-com:vml" Requires="v">
                <p:oleObj spid="_x0000_s32127" name="Equation" r:id="rId6" imgW="545760" imgH="177480" progId="Equation.3">
                  <p:embed/>
                </p:oleObj>
              </mc:Choice>
              <mc:Fallback>
                <p:oleObj name="Equation" r:id="rId6" imgW="545760" imgH="177480" progId="Equation.3">
                  <p:embed/>
                  <p:pic>
                    <p:nvPicPr>
                      <p:cNvPr id="0" name="Object 2"/>
                      <p:cNvPicPr>
                        <a:picLocks noChangeAspect="1" noChangeArrowheads="1"/>
                      </p:cNvPicPr>
                      <p:nvPr/>
                    </p:nvPicPr>
                    <p:blipFill>
                      <a:blip r:embed="rId7"/>
                      <a:srcRect/>
                      <a:stretch>
                        <a:fillRect/>
                      </a:stretch>
                    </p:blipFill>
                    <p:spPr bwMode="auto">
                      <a:xfrm>
                        <a:off x="2749550" y="1828800"/>
                        <a:ext cx="10604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10070335"/>
              </p:ext>
            </p:extLst>
          </p:nvPr>
        </p:nvGraphicFramePr>
        <p:xfrm>
          <a:off x="381000" y="2209800"/>
          <a:ext cx="2141537" cy="469900"/>
        </p:xfrm>
        <a:graphic>
          <a:graphicData uri="http://schemas.openxmlformats.org/presentationml/2006/ole">
            <mc:AlternateContent xmlns:mc="http://schemas.openxmlformats.org/markup-compatibility/2006">
              <mc:Choice xmlns:v="urn:schemas-microsoft-com:vml" Requires="v">
                <p:oleObj spid="_x0000_s32128" name="Equation" r:id="rId8" imgW="1104840" imgH="241200" progId="Equation.3">
                  <p:embed/>
                </p:oleObj>
              </mc:Choice>
              <mc:Fallback>
                <p:oleObj name="Equation" r:id="rId8" imgW="1104840" imgH="241200" progId="Equation.3">
                  <p:embed/>
                  <p:pic>
                    <p:nvPicPr>
                      <p:cNvPr id="0" name="Object 17"/>
                      <p:cNvPicPr>
                        <a:picLocks noChangeAspect="1" noChangeArrowheads="1"/>
                      </p:cNvPicPr>
                      <p:nvPr/>
                    </p:nvPicPr>
                    <p:blipFill>
                      <a:blip r:embed="rId9"/>
                      <a:srcRect/>
                      <a:stretch>
                        <a:fillRect/>
                      </a:stretch>
                    </p:blipFill>
                    <p:spPr bwMode="auto">
                      <a:xfrm>
                        <a:off x="381000" y="2209800"/>
                        <a:ext cx="21415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81000" y="1371600"/>
            <a:ext cx="838200" cy="430887"/>
          </a:xfrm>
          <a:prstGeom prst="rect">
            <a:avLst/>
          </a:prstGeom>
          <a:noFill/>
        </p:spPr>
        <p:txBody>
          <a:bodyPr wrap="square" rtlCol="0">
            <a:spAutoFit/>
          </a:bodyPr>
          <a:lstStyle/>
          <a:p>
            <a:r>
              <a:rPr lang="en-US" sz="2200" b="1" dirty="0" smtClean="0"/>
              <a:t>Field</a:t>
            </a:r>
            <a:endParaRPr lang="en-US" sz="2200" b="1" i="1" baseline="30000" dirty="0"/>
          </a:p>
        </p:txBody>
      </p:sp>
      <p:pic>
        <p:nvPicPr>
          <p:cNvPr id="9" name="Picture 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182390" y="3201491"/>
            <a:ext cx="3733010" cy="2799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28600" y="3201491"/>
            <a:ext cx="3733010" cy="2799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4191000" y="4343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4800" y="6198513"/>
            <a:ext cx="6172200" cy="430887"/>
          </a:xfrm>
          <a:prstGeom prst="rect">
            <a:avLst/>
          </a:prstGeom>
          <a:noFill/>
        </p:spPr>
        <p:txBody>
          <a:bodyPr wrap="square" rtlCol="0">
            <a:spAutoFit/>
          </a:bodyPr>
          <a:lstStyle/>
          <a:p>
            <a:r>
              <a:rPr lang="en-US" sz="2200" b="1" dirty="0" smtClean="0"/>
              <a:t>No thrust measurements for lab test case at 1 m/s</a:t>
            </a:r>
            <a:endParaRPr lang="en-US" sz="2200" b="1" i="1" baseline="30000" dirty="0"/>
          </a:p>
        </p:txBody>
      </p:sp>
    </p:spTree>
    <p:extLst>
      <p:ext uri="{BB962C8B-B14F-4D97-AF65-F5344CB8AC3E}">
        <p14:creationId xmlns:p14="http://schemas.microsoft.com/office/powerpoint/2010/main" val="12988384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Case 2: Performance with Varying Blockage</a:t>
            </a:r>
            <a:endParaRPr lang="en-US" sz="3800" b="1" dirty="0">
              <a:solidFill>
                <a:srgbClr val="0070C0"/>
              </a:solidFill>
              <a:latin typeface="Calibri" pitchFamily="34" charset="0"/>
            </a:endParaRPr>
          </a:p>
        </p:txBody>
      </p:sp>
      <p:sp>
        <p:nvSpPr>
          <p:cNvPr id="10" name="TextBox 9"/>
          <p:cNvSpPr txBox="1"/>
          <p:nvPr/>
        </p:nvSpPr>
        <p:spPr>
          <a:xfrm>
            <a:off x="304800" y="864513"/>
            <a:ext cx="5791200" cy="430887"/>
          </a:xfrm>
          <a:prstGeom prst="rect">
            <a:avLst/>
          </a:prstGeom>
          <a:noFill/>
        </p:spPr>
        <p:txBody>
          <a:bodyPr wrap="square" rtlCol="0">
            <a:spAutoFit/>
          </a:bodyPr>
          <a:lstStyle/>
          <a:p>
            <a:r>
              <a:rPr lang="en-US" sz="2200" b="1" dirty="0" smtClean="0"/>
              <a:t>Same flow speed (0.7 m/s) at different facilities </a:t>
            </a:r>
            <a:endParaRPr lang="en-US" sz="2200" b="1" i="1" baseline="30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1" y="991224"/>
            <a:ext cx="2239554" cy="167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2305643"/>
            <a:ext cx="3733009" cy="2799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4343400" y="3581400"/>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97917" y="2897661"/>
            <a:ext cx="2235722" cy="1676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1" y="4801224"/>
            <a:ext cx="2239554" cy="167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ight Arrow 15"/>
          <p:cNvSpPr/>
          <p:nvPr/>
        </p:nvSpPr>
        <p:spPr>
          <a:xfrm rot="20195770">
            <a:off x="4286447" y="2314133"/>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124423">
            <a:off x="4293101" y="4892659"/>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419600" y="2743200"/>
            <a:ext cx="1371600" cy="307777"/>
          </a:xfrm>
          <a:prstGeom prst="rect">
            <a:avLst/>
          </a:prstGeom>
          <a:noFill/>
        </p:spPr>
        <p:txBody>
          <a:bodyPr wrap="square" rtlCol="0">
            <a:spAutoFit/>
          </a:bodyPr>
          <a:lstStyle/>
          <a:p>
            <a:r>
              <a:rPr lang="en-US" sz="1400" b="1" dirty="0" smtClean="0"/>
              <a:t>Pope &amp; Harper</a:t>
            </a:r>
            <a:endParaRPr lang="en-US" sz="1400" b="1" i="1" baseline="30000" dirty="0"/>
          </a:p>
        </p:txBody>
      </p:sp>
      <p:sp>
        <p:nvSpPr>
          <p:cNvPr id="23" name="TextBox 22"/>
          <p:cNvSpPr txBox="1"/>
          <p:nvPr/>
        </p:nvSpPr>
        <p:spPr>
          <a:xfrm>
            <a:off x="4419600" y="3886200"/>
            <a:ext cx="1371600" cy="307777"/>
          </a:xfrm>
          <a:prstGeom prst="rect">
            <a:avLst/>
          </a:prstGeom>
          <a:noFill/>
        </p:spPr>
        <p:txBody>
          <a:bodyPr wrap="square" rtlCol="0">
            <a:spAutoFit/>
          </a:bodyPr>
          <a:lstStyle/>
          <a:p>
            <a:r>
              <a:rPr lang="en-US" sz="1400" b="1" dirty="0" err="1" smtClean="0"/>
              <a:t>Bahaj</a:t>
            </a:r>
            <a:r>
              <a:rPr lang="en-US" sz="1400" b="1" dirty="0" smtClean="0"/>
              <a:t> </a:t>
            </a:r>
            <a:r>
              <a:rPr lang="en-US" sz="1400" b="1" i="1" dirty="0" smtClean="0"/>
              <a:t>et al.</a:t>
            </a:r>
            <a:endParaRPr lang="en-US" sz="1400" b="1" i="1" baseline="30000" dirty="0"/>
          </a:p>
        </p:txBody>
      </p:sp>
      <p:sp>
        <p:nvSpPr>
          <p:cNvPr id="24" name="TextBox 23"/>
          <p:cNvSpPr txBox="1"/>
          <p:nvPr/>
        </p:nvSpPr>
        <p:spPr>
          <a:xfrm>
            <a:off x="4419600" y="4569023"/>
            <a:ext cx="1371600" cy="307777"/>
          </a:xfrm>
          <a:prstGeom prst="rect">
            <a:avLst/>
          </a:prstGeom>
          <a:noFill/>
        </p:spPr>
        <p:txBody>
          <a:bodyPr wrap="square" rtlCol="0">
            <a:spAutoFit/>
          </a:bodyPr>
          <a:lstStyle/>
          <a:p>
            <a:r>
              <a:rPr lang="en-US" sz="1400" b="1" dirty="0" err="1" smtClean="0"/>
              <a:t>Werle</a:t>
            </a:r>
            <a:endParaRPr lang="en-US" sz="1400" b="1" i="1" baseline="30000" dirty="0"/>
          </a:p>
        </p:txBody>
      </p:sp>
    </p:spTree>
    <p:extLst>
      <p:ext uri="{BB962C8B-B14F-4D97-AF65-F5344CB8AC3E}">
        <p14:creationId xmlns:p14="http://schemas.microsoft.com/office/powerpoint/2010/main" val="25057481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Case 3: Performance at Varying Speed</a:t>
            </a:r>
            <a:endParaRPr lang="en-US" sz="3800" b="1" dirty="0">
              <a:solidFill>
                <a:srgbClr val="0070C0"/>
              </a:solidFill>
              <a:latin typeface="Calibri" pitchFamily="34" charset="0"/>
            </a:endParaRPr>
          </a:p>
        </p:txBody>
      </p:sp>
      <p:sp>
        <p:nvSpPr>
          <p:cNvPr id="10" name="TextBox 9"/>
          <p:cNvSpPr txBox="1"/>
          <p:nvPr/>
        </p:nvSpPr>
        <p:spPr>
          <a:xfrm>
            <a:off x="304800" y="864513"/>
            <a:ext cx="5791200" cy="430887"/>
          </a:xfrm>
          <a:prstGeom prst="rect">
            <a:avLst/>
          </a:prstGeom>
          <a:noFill/>
        </p:spPr>
        <p:txBody>
          <a:bodyPr wrap="square" rtlCol="0">
            <a:spAutoFit/>
          </a:bodyPr>
          <a:lstStyle/>
          <a:p>
            <a:r>
              <a:rPr lang="en-US" sz="2200" b="1" dirty="0" smtClean="0"/>
              <a:t>Same blockage ratio and facility</a:t>
            </a:r>
            <a:endParaRPr lang="en-US" sz="2200" b="1" i="1" baseline="30000" dirty="0"/>
          </a:p>
        </p:txBody>
      </p:sp>
      <p:graphicFrame>
        <p:nvGraphicFramePr>
          <p:cNvPr id="3" name="Object 2"/>
          <p:cNvGraphicFramePr>
            <a:graphicFrameLocks noChangeAspect="1"/>
          </p:cNvGraphicFramePr>
          <p:nvPr>
            <p:extLst>
              <p:ext uri="{D42A27DB-BD31-4B8C-83A1-F6EECF244321}">
                <p14:modId xmlns:p14="http://schemas.microsoft.com/office/powerpoint/2010/main" val="3418278671"/>
              </p:ext>
            </p:extLst>
          </p:nvPr>
        </p:nvGraphicFramePr>
        <p:xfrm>
          <a:off x="4419600" y="914400"/>
          <a:ext cx="1057275" cy="346075"/>
        </p:xfrm>
        <a:graphic>
          <a:graphicData uri="http://schemas.openxmlformats.org/presentationml/2006/ole">
            <mc:AlternateContent xmlns:mc="http://schemas.openxmlformats.org/markup-compatibility/2006">
              <mc:Choice xmlns:v="urn:schemas-microsoft-com:vml" Requires="v">
                <p:oleObj spid="_x0000_s32894" name="Equation" r:id="rId4" imgW="545760" imgH="177480" progId="Equation.3">
                  <p:embed/>
                </p:oleObj>
              </mc:Choice>
              <mc:Fallback>
                <p:oleObj name="Equation" r:id="rId4" imgW="545760" imgH="177480" progId="Equation.3">
                  <p:embed/>
                  <p:pic>
                    <p:nvPicPr>
                      <p:cNvPr id="0" name=""/>
                      <p:cNvPicPr>
                        <a:picLocks noChangeAspect="1" noChangeArrowheads="1"/>
                      </p:cNvPicPr>
                      <p:nvPr/>
                    </p:nvPicPr>
                    <p:blipFill>
                      <a:blip r:embed="rId5"/>
                      <a:srcRect/>
                      <a:stretch>
                        <a:fillRect/>
                      </a:stretch>
                    </p:blipFill>
                    <p:spPr bwMode="auto">
                      <a:xfrm>
                        <a:off x="4419600" y="914400"/>
                        <a:ext cx="1057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0" y="991224"/>
            <a:ext cx="2239556" cy="167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8600" y="2305643"/>
            <a:ext cx="3733009" cy="2799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4343400" y="3581400"/>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96000" y="2896224"/>
            <a:ext cx="2239556" cy="167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096000" y="4801224"/>
            <a:ext cx="2239556" cy="167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ight Arrow 15"/>
          <p:cNvSpPr/>
          <p:nvPr/>
        </p:nvSpPr>
        <p:spPr>
          <a:xfrm rot="20195770">
            <a:off x="4286447" y="2314133"/>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124423">
            <a:off x="4293101" y="4892659"/>
            <a:ext cx="1371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419600" y="2743200"/>
            <a:ext cx="1371600" cy="307777"/>
          </a:xfrm>
          <a:prstGeom prst="rect">
            <a:avLst/>
          </a:prstGeom>
          <a:noFill/>
        </p:spPr>
        <p:txBody>
          <a:bodyPr wrap="square" rtlCol="0">
            <a:spAutoFit/>
          </a:bodyPr>
          <a:lstStyle/>
          <a:p>
            <a:r>
              <a:rPr lang="en-US" sz="1400" b="1" dirty="0" smtClean="0"/>
              <a:t>Pope &amp; Harper</a:t>
            </a:r>
            <a:endParaRPr lang="en-US" sz="1400" b="1" i="1" baseline="30000" dirty="0"/>
          </a:p>
        </p:txBody>
      </p:sp>
      <p:sp>
        <p:nvSpPr>
          <p:cNvPr id="23" name="TextBox 22"/>
          <p:cNvSpPr txBox="1"/>
          <p:nvPr/>
        </p:nvSpPr>
        <p:spPr>
          <a:xfrm>
            <a:off x="4419600" y="3886200"/>
            <a:ext cx="1371600" cy="307777"/>
          </a:xfrm>
          <a:prstGeom prst="rect">
            <a:avLst/>
          </a:prstGeom>
          <a:noFill/>
        </p:spPr>
        <p:txBody>
          <a:bodyPr wrap="square" rtlCol="0">
            <a:spAutoFit/>
          </a:bodyPr>
          <a:lstStyle/>
          <a:p>
            <a:r>
              <a:rPr lang="en-US" sz="1400" b="1" dirty="0" err="1" smtClean="0"/>
              <a:t>Bahaj</a:t>
            </a:r>
            <a:r>
              <a:rPr lang="en-US" sz="1400" b="1" dirty="0" smtClean="0"/>
              <a:t> </a:t>
            </a:r>
            <a:r>
              <a:rPr lang="en-US" sz="1400" b="1" i="1" dirty="0" smtClean="0"/>
              <a:t>et al.</a:t>
            </a:r>
            <a:endParaRPr lang="en-US" sz="1400" b="1" i="1" baseline="30000" dirty="0"/>
          </a:p>
        </p:txBody>
      </p:sp>
      <p:sp>
        <p:nvSpPr>
          <p:cNvPr id="24" name="TextBox 23"/>
          <p:cNvSpPr txBox="1"/>
          <p:nvPr/>
        </p:nvSpPr>
        <p:spPr>
          <a:xfrm>
            <a:off x="4419600" y="4569023"/>
            <a:ext cx="1371600" cy="307777"/>
          </a:xfrm>
          <a:prstGeom prst="rect">
            <a:avLst/>
          </a:prstGeom>
          <a:noFill/>
        </p:spPr>
        <p:txBody>
          <a:bodyPr wrap="square" rtlCol="0">
            <a:spAutoFit/>
          </a:bodyPr>
          <a:lstStyle/>
          <a:p>
            <a:r>
              <a:rPr lang="en-US" sz="1400" b="1" dirty="0" err="1" smtClean="0"/>
              <a:t>Werle</a:t>
            </a:r>
            <a:endParaRPr lang="en-US" sz="1400" b="1" i="1" baseline="30000" dirty="0"/>
          </a:p>
        </p:txBody>
      </p:sp>
      <p:sp>
        <p:nvSpPr>
          <p:cNvPr id="18" name="TextBox 17"/>
          <p:cNvSpPr txBox="1"/>
          <p:nvPr/>
        </p:nvSpPr>
        <p:spPr>
          <a:xfrm>
            <a:off x="381000" y="1371600"/>
            <a:ext cx="4191000" cy="830997"/>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Indicates strong dependence on Re</a:t>
            </a:r>
            <a:r>
              <a:rPr lang="en-US" sz="2400" b="1" baseline="-25000" dirty="0" smtClean="0">
                <a:latin typeface="+mj-lt"/>
              </a:rPr>
              <a:t>c </a:t>
            </a:r>
            <a:r>
              <a:rPr lang="en-US" sz="2400" b="1" dirty="0" smtClean="0">
                <a:latin typeface="+mj-lt"/>
              </a:rPr>
              <a:t>at low velocity</a:t>
            </a:r>
            <a:endParaRPr lang="en-US" sz="2400" b="1" i="1" dirty="0" smtClean="0">
              <a:latin typeface="+mj-lt"/>
            </a:endParaRPr>
          </a:p>
        </p:txBody>
      </p:sp>
    </p:spTree>
    <p:extLst>
      <p:ext uri="{BB962C8B-B14F-4D97-AF65-F5344CB8AC3E}">
        <p14:creationId xmlns:p14="http://schemas.microsoft.com/office/powerpoint/2010/main" val="3595080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Reynolds Number Effect</a:t>
            </a:r>
            <a:endParaRPr lang="en-US" sz="3800" b="1" dirty="0">
              <a:solidFill>
                <a:srgbClr val="0070C0"/>
              </a:solidFill>
              <a:latin typeface="Calibri" pitchFamily="34" charset="0"/>
            </a:endParaRPr>
          </a:p>
        </p:txBody>
      </p:sp>
      <p:pic>
        <p:nvPicPr>
          <p:cNvPr id="1229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7" y="871537"/>
            <a:ext cx="6221413" cy="5376863"/>
          </a:xfrm>
          <a:prstGeom prst="rect">
            <a:avLst/>
          </a:prstGeom>
          <a:noFill/>
          <a:ln w="25400">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4266596049"/>
              </p:ext>
            </p:extLst>
          </p:nvPr>
        </p:nvGraphicFramePr>
        <p:xfrm>
          <a:off x="6553200" y="2971800"/>
          <a:ext cx="2486025" cy="765175"/>
        </p:xfrm>
        <a:graphic>
          <a:graphicData uri="http://schemas.openxmlformats.org/presentationml/2006/ole">
            <mc:AlternateContent xmlns:mc="http://schemas.openxmlformats.org/markup-compatibility/2006">
              <mc:Choice xmlns:v="urn:schemas-microsoft-com:vml" Requires="v">
                <p:oleObj spid="_x0000_s50213" name="Equation" r:id="rId5" imgW="1282680" imgH="393480" progId="Equation.3">
                  <p:embed/>
                </p:oleObj>
              </mc:Choice>
              <mc:Fallback>
                <p:oleObj name="Equation" r:id="rId5" imgW="1282680" imgH="393480" progId="Equation.3">
                  <p:embed/>
                  <p:pic>
                    <p:nvPicPr>
                      <p:cNvPr id="0" name=""/>
                      <p:cNvPicPr>
                        <a:picLocks noChangeAspect="1" noChangeArrowheads="1"/>
                      </p:cNvPicPr>
                      <p:nvPr/>
                    </p:nvPicPr>
                    <p:blipFill>
                      <a:blip r:embed="rId6"/>
                      <a:srcRect/>
                      <a:stretch>
                        <a:fillRect/>
                      </a:stretch>
                    </p:blipFill>
                    <p:spPr bwMode="auto">
                      <a:xfrm>
                        <a:off x="6553200" y="2971800"/>
                        <a:ext cx="24860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p:cNvCxnSpPr/>
          <p:nvPr/>
        </p:nvCxnSpPr>
        <p:spPr>
          <a:xfrm>
            <a:off x="7467600" y="2249038"/>
            <a:ext cx="0" cy="6858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59580" y="1563469"/>
            <a:ext cx="1908220" cy="646331"/>
          </a:xfrm>
          <a:prstGeom prst="rect">
            <a:avLst/>
          </a:prstGeom>
          <a:noFill/>
        </p:spPr>
        <p:txBody>
          <a:bodyPr wrap="square" rtlCol="0">
            <a:spAutoFit/>
          </a:bodyPr>
          <a:lstStyle/>
          <a:p>
            <a:r>
              <a:rPr lang="en-US" dirty="0" smtClean="0"/>
              <a:t>Approximate Local Velocity</a:t>
            </a:r>
            <a:endParaRPr lang="en-US" dirty="0"/>
          </a:p>
        </p:txBody>
      </p:sp>
      <p:sp>
        <p:nvSpPr>
          <p:cNvPr id="4" name="Rectangle 3"/>
          <p:cNvSpPr/>
          <p:nvPr/>
        </p:nvSpPr>
        <p:spPr>
          <a:xfrm>
            <a:off x="6477000" y="3810000"/>
            <a:ext cx="2640842" cy="1569660"/>
          </a:xfrm>
          <a:prstGeom prst="rect">
            <a:avLst/>
          </a:prstGeom>
        </p:spPr>
        <p:txBody>
          <a:bodyPr wrap="square">
            <a:spAutoFit/>
          </a:bodyPr>
          <a:lstStyle/>
          <a:p>
            <a:r>
              <a:rPr lang="en-US" sz="1200" dirty="0" err="1"/>
              <a:t>Sheldahl</a:t>
            </a:r>
            <a:r>
              <a:rPr lang="en-US" sz="1200" dirty="0"/>
              <a:t>, R. E. and </a:t>
            </a:r>
            <a:r>
              <a:rPr lang="en-US" sz="1200" dirty="0" err="1"/>
              <a:t>Klimas</a:t>
            </a:r>
            <a:r>
              <a:rPr lang="en-US" sz="1200" dirty="0"/>
              <a:t>, P. C., 1981, “Aerodynamic characteristics of seven airfoil sections through 180 degrees angle of attack for use in aerodynamic analysis of vertical axis wind turbines,” SAND80-2114, March 1981, Sandia National Laboratories, Albuquerque, New Mexico.</a:t>
            </a:r>
          </a:p>
        </p:txBody>
      </p:sp>
    </p:spTree>
    <p:extLst>
      <p:ext uri="{BB962C8B-B14F-4D97-AF65-F5344CB8AC3E}">
        <p14:creationId xmlns:p14="http://schemas.microsoft.com/office/powerpoint/2010/main" val="39119402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5896" y="1081043"/>
            <a:ext cx="6065837" cy="51514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Angle of Attack Variation</a:t>
            </a:r>
            <a:endParaRPr lang="en-US" sz="3800" b="1" dirty="0">
              <a:solidFill>
                <a:srgbClr val="0070C0"/>
              </a:solidFill>
              <a:latin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98202952"/>
              </p:ext>
            </p:extLst>
          </p:nvPr>
        </p:nvGraphicFramePr>
        <p:xfrm>
          <a:off x="6513513" y="2846150"/>
          <a:ext cx="2535238" cy="836613"/>
        </p:xfrm>
        <a:graphic>
          <a:graphicData uri="http://schemas.openxmlformats.org/presentationml/2006/ole">
            <mc:AlternateContent xmlns:mc="http://schemas.openxmlformats.org/markup-compatibility/2006">
              <mc:Choice xmlns:v="urn:schemas-microsoft-com:vml" Requires="v">
                <p:oleObj spid="_x0000_s51272" name="Equation" r:id="rId5" imgW="1307880" imgH="431640" progId="Equation.3">
                  <p:embed/>
                </p:oleObj>
              </mc:Choice>
              <mc:Fallback>
                <p:oleObj name="Equation" r:id="rId5" imgW="1307880" imgH="431640" progId="Equation.3">
                  <p:embed/>
                  <p:pic>
                    <p:nvPicPr>
                      <p:cNvPr id="0" name=""/>
                      <p:cNvPicPr>
                        <a:picLocks noChangeAspect="1" noChangeArrowheads="1"/>
                      </p:cNvPicPr>
                      <p:nvPr/>
                    </p:nvPicPr>
                    <p:blipFill>
                      <a:blip r:embed="rId6"/>
                      <a:srcRect/>
                      <a:stretch>
                        <a:fillRect/>
                      </a:stretch>
                    </p:blipFill>
                    <p:spPr bwMode="auto">
                      <a:xfrm>
                        <a:off x="6513513" y="2846150"/>
                        <a:ext cx="25352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flipV="1">
            <a:off x="1828800" y="5410200"/>
            <a:ext cx="0" cy="486460"/>
          </a:xfrm>
          <a:prstGeom prst="straightConnector1">
            <a:avLst/>
          </a:prstGeom>
          <a:ln w="254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28800" y="1066800"/>
            <a:ext cx="0" cy="4753660"/>
          </a:xfrm>
          <a:prstGeom prst="straightConnector1">
            <a:avLst/>
          </a:prstGeom>
          <a:ln w="25400">
            <a:solidFill>
              <a:schemeClr val="tx1">
                <a:lumMod val="75000"/>
                <a:lumOff val="2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33600" y="1066800"/>
            <a:ext cx="0" cy="4753660"/>
          </a:xfrm>
          <a:prstGeom prst="straightConnector1">
            <a:avLst/>
          </a:prstGeom>
          <a:ln w="12700">
            <a:solidFill>
              <a:schemeClr val="tx1">
                <a:lumMod val="75000"/>
                <a:lumOff val="2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10352" y="1066800"/>
            <a:ext cx="0" cy="4753660"/>
          </a:xfrm>
          <a:prstGeom prst="straightConnector1">
            <a:avLst/>
          </a:prstGeom>
          <a:ln w="12700">
            <a:solidFill>
              <a:schemeClr val="tx1">
                <a:lumMod val="75000"/>
                <a:lumOff val="2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79884" y="4374387"/>
            <a:ext cx="1908220" cy="369332"/>
          </a:xfrm>
          <a:prstGeom prst="rect">
            <a:avLst/>
          </a:prstGeom>
          <a:noFill/>
        </p:spPr>
        <p:txBody>
          <a:bodyPr wrap="square" rtlCol="0">
            <a:spAutoFit/>
          </a:bodyPr>
          <a:lstStyle/>
          <a:p>
            <a:pPr algn="ctr"/>
            <a:r>
              <a:rPr lang="en-US" dirty="0"/>
              <a:t>Tip Speed Ratio</a:t>
            </a:r>
          </a:p>
        </p:txBody>
      </p:sp>
      <p:cxnSp>
        <p:nvCxnSpPr>
          <p:cNvPr id="14" name="Straight Arrow Connector 13"/>
          <p:cNvCxnSpPr/>
          <p:nvPr/>
        </p:nvCxnSpPr>
        <p:spPr>
          <a:xfrm flipV="1">
            <a:off x="7908973" y="3686175"/>
            <a:ext cx="0" cy="6858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507104" y="2147248"/>
            <a:ext cx="0" cy="6858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07180" y="1676400"/>
            <a:ext cx="1908220" cy="369332"/>
          </a:xfrm>
          <a:prstGeom prst="rect">
            <a:avLst/>
          </a:prstGeom>
          <a:noFill/>
        </p:spPr>
        <p:txBody>
          <a:bodyPr wrap="square" rtlCol="0">
            <a:spAutoFit/>
          </a:bodyPr>
          <a:lstStyle/>
          <a:p>
            <a:pPr algn="ctr"/>
            <a:r>
              <a:rPr lang="en-US" dirty="0" smtClean="0"/>
              <a:t>Angular Position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99863376"/>
              </p:ext>
            </p:extLst>
          </p:nvPr>
        </p:nvGraphicFramePr>
        <p:xfrm>
          <a:off x="7428754" y="4648200"/>
          <a:ext cx="960437" cy="838200"/>
        </p:xfrm>
        <a:graphic>
          <a:graphicData uri="http://schemas.openxmlformats.org/presentationml/2006/ole">
            <mc:AlternateContent xmlns:mc="http://schemas.openxmlformats.org/markup-compatibility/2006">
              <mc:Choice xmlns:v="urn:schemas-microsoft-com:vml" Requires="v">
                <p:oleObj spid="_x0000_s51273" name="Equation" r:id="rId7" imgW="495000" imgH="431640" progId="Equation.3">
                  <p:embed/>
                </p:oleObj>
              </mc:Choice>
              <mc:Fallback>
                <p:oleObj name="Equation" r:id="rId7" imgW="4950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8754" y="4648200"/>
                        <a:ext cx="9604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41039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Significance of Dynamic Stall</a:t>
            </a:r>
            <a:endParaRPr lang="en-US" sz="3800" b="1" dirty="0">
              <a:solidFill>
                <a:srgbClr val="0070C0"/>
              </a:solidFill>
              <a:latin typeface="Calibri" pitchFamily="34" charset="0"/>
            </a:endParaRPr>
          </a:p>
        </p:txBody>
      </p:sp>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5718" y="1066800"/>
            <a:ext cx="8202613" cy="395922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88018" y="1572161"/>
            <a:ext cx="2065382" cy="1323439"/>
          </a:xfrm>
          <a:prstGeom prst="rect">
            <a:avLst/>
          </a:prstGeom>
          <a:noFill/>
        </p:spPr>
        <p:txBody>
          <a:bodyPr wrap="square" rtlCol="0">
            <a:spAutoFit/>
          </a:bodyPr>
          <a:lstStyle/>
          <a:p>
            <a:r>
              <a:rPr lang="en-US" sz="2000" i="1" dirty="0" smtClean="0">
                <a:solidFill>
                  <a:schemeClr val="bg1"/>
                </a:solidFill>
                <a:latin typeface="+mj-lt"/>
              </a:rPr>
              <a:t>Range of </a:t>
            </a:r>
            <a:r>
              <a:rPr lang="el-GR" sz="2000" i="1" dirty="0" smtClean="0">
                <a:solidFill>
                  <a:schemeClr val="bg1"/>
                </a:solidFill>
                <a:latin typeface="+mj-lt"/>
              </a:rPr>
              <a:t>α</a:t>
            </a:r>
            <a:r>
              <a:rPr lang="en-US" sz="2000" i="1" dirty="0" smtClean="0">
                <a:solidFill>
                  <a:schemeClr val="bg1"/>
                </a:solidFill>
                <a:latin typeface="+mj-lt"/>
              </a:rPr>
              <a:t> at position of maximum torque along each blade</a:t>
            </a:r>
            <a:endParaRPr lang="en-US" sz="2000" i="1" dirty="0">
              <a:solidFill>
                <a:schemeClr val="bg1"/>
              </a:solidFill>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96868873"/>
              </p:ext>
            </p:extLst>
          </p:nvPr>
        </p:nvGraphicFramePr>
        <p:xfrm>
          <a:off x="392542" y="5257800"/>
          <a:ext cx="1476375" cy="468312"/>
        </p:xfrm>
        <a:graphic>
          <a:graphicData uri="http://schemas.openxmlformats.org/presentationml/2006/ole">
            <mc:AlternateContent xmlns:mc="http://schemas.openxmlformats.org/markup-compatibility/2006">
              <mc:Choice xmlns:v="urn:schemas-microsoft-com:vml" Requires="v">
                <p:oleObj spid="_x0000_s52260" name="Equation" r:id="rId5" imgW="761760" imgH="241200" progId="Equation.3">
                  <p:embed/>
                </p:oleObj>
              </mc:Choice>
              <mc:Fallback>
                <p:oleObj name="Equation" r:id="rId5" imgW="761760" imgH="241200" progId="Equation.3">
                  <p:embed/>
                  <p:pic>
                    <p:nvPicPr>
                      <p:cNvPr id="0" name=""/>
                      <p:cNvPicPr>
                        <a:picLocks noChangeAspect="1" noChangeArrowheads="1"/>
                      </p:cNvPicPr>
                      <p:nvPr/>
                    </p:nvPicPr>
                    <p:blipFill>
                      <a:blip r:embed="rId6"/>
                      <a:srcRect/>
                      <a:stretch>
                        <a:fillRect/>
                      </a:stretch>
                    </p:blipFill>
                    <p:spPr bwMode="auto">
                      <a:xfrm>
                        <a:off x="392542" y="5257800"/>
                        <a:ext cx="1476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37708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Motivation</a:t>
            </a:r>
            <a:endParaRPr lang="en-US" sz="3800" b="1" dirty="0">
              <a:solidFill>
                <a:srgbClr val="0070C0"/>
              </a:solidFill>
              <a:latin typeface="Calibri" pitchFamily="34" charset="0"/>
            </a:endParaRPr>
          </a:p>
        </p:txBody>
      </p:sp>
      <p:sp>
        <p:nvSpPr>
          <p:cNvPr id="4" name="TextBox 3"/>
          <p:cNvSpPr txBox="1"/>
          <p:nvPr/>
        </p:nvSpPr>
        <p:spPr>
          <a:xfrm>
            <a:off x="609600" y="533400"/>
            <a:ext cx="7924800" cy="2923877"/>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NNMREC has developed a “</a:t>
            </a:r>
            <a:r>
              <a:rPr lang="en-US" sz="2200" b="1" dirty="0" err="1" smtClean="0">
                <a:latin typeface="+mj-lt"/>
              </a:rPr>
              <a:t>micropower</a:t>
            </a:r>
            <a:r>
              <a:rPr lang="en-US" sz="2200" b="1" dirty="0" smtClean="0">
                <a:latin typeface="+mj-lt"/>
              </a:rPr>
              <a:t>” turbine for providing power to co-located oceanographic equipment </a:t>
            </a:r>
          </a:p>
          <a:p>
            <a:pPr marL="342900" indent="-342900">
              <a:spcBef>
                <a:spcPts val="600"/>
              </a:spcBef>
              <a:spcAft>
                <a:spcPts val="600"/>
              </a:spcAft>
              <a:buFont typeface="Wingdings" pitchFamily="2" charset="2"/>
              <a:buChar char="§"/>
            </a:pPr>
            <a:r>
              <a:rPr lang="en-US" sz="2200" b="1" dirty="0" smtClean="0">
                <a:latin typeface="+mj-lt"/>
              </a:rPr>
              <a:t>Understand hydrodynamics of the full-scale turbine by testing at lab scale</a:t>
            </a:r>
          </a:p>
          <a:p>
            <a:pPr marL="342900" indent="-342900">
              <a:spcBef>
                <a:spcPts val="600"/>
              </a:spcBef>
              <a:spcAft>
                <a:spcPts val="600"/>
              </a:spcAft>
              <a:buFont typeface="Wingdings" pitchFamily="2" charset="2"/>
              <a:buChar char="§"/>
            </a:pPr>
            <a:r>
              <a:rPr lang="en-US" sz="2200" b="1" dirty="0" smtClean="0">
                <a:latin typeface="+mj-lt"/>
              </a:rPr>
              <a:t>Determine if corrections rectify variable turbine performance at different testing facilities</a:t>
            </a:r>
            <a:endParaRPr lang="en-US" sz="2200" dirty="0" smtClean="0">
              <a:latin typeface="+mj-lt"/>
            </a:endParaRPr>
          </a:p>
          <a:p>
            <a:pPr marL="342900" indent="-342900">
              <a:spcBef>
                <a:spcPts val="600"/>
              </a:spcBef>
              <a:spcAft>
                <a:spcPts val="600"/>
              </a:spcAft>
              <a:buFont typeface="Wingdings" pitchFamily="2" charset="2"/>
              <a:buChar char="§"/>
            </a:pPr>
            <a:endParaRPr lang="en-US" sz="2200" b="1" dirty="0" smtClean="0">
              <a:latin typeface="+mj-lt"/>
            </a:endParaRPr>
          </a:p>
        </p:txBody>
      </p:sp>
      <p:sp>
        <p:nvSpPr>
          <p:cNvPr id="9" name="TextBox 8"/>
          <p:cNvSpPr txBox="1"/>
          <p:nvPr/>
        </p:nvSpPr>
        <p:spPr>
          <a:xfrm>
            <a:off x="1295400" y="5867400"/>
            <a:ext cx="3276600" cy="892552"/>
          </a:xfrm>
          <a:prstGeom prst="rect">
            <a:avLst/>
          </a:prstGeom>
          <a:noFill/>
        </p:spPr>
        <p:txBody>
          <a:bodyPr wrap="square" rtlCol="0">
            <a:spAutoFit/>
          </a:bodyPr>
          <a:lstStyle/>
          <a:p>
            <a:pPr>
              <a:spcBef>
                <a:spcPts val="600"/>
              </a:spcBef>
              <a:spcAft>
                <a:spcPts val="600"/>
              </a:spcAft>
            </a:pPr>
            <a:r>
              <a:rPr lang="en-US" sz="1400" b="1" dirty="0" smtClean="0">
                <a:latin typeface="+mj-lt"/>
              </a:rPr>
              <a:t>Lab-scale – high variability of performance with velocity and facility</a:t>
            </a:r>
          </a:p>
          <a:p>
            <a:pPr marL="342900" indent="-342900">
              <a:spcBef>
                <a:spcPts val="600"/>
              </a:spcBef>
              <a:spcAft>
                <a:spcPts val="600"/>
              </a:spcAft>
              <a:buFont typeface="Wingdings" pitchFamily="2" charset="2"/>
              <a:buChar char="§"/>
            </a:pPr>
            <a:endParaRPr lang="en-US" sz="1400" b="1" dirty="0" smtClean="0">
              <a:latin typeface="+mj-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2971800"/>
            <a:ext cx="3733010" cy="2801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5190" y="2971800"/>
            <a:ext cx="3733010" cy="2801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876800" y="5867400"/>
            <a:ext cx="3276600" cy="892552"/>
          </a:xfrm>
          <a:prstGeom prst="rect">
            <a:avLst/>
          </a:prstGeom>
          <a:noFill/>
        </p:spPr>
        <p:txBody>
          <a:bodyPr wrap="square" rtlCol="0">
            <a:spAutoFit/>
          </a:bodyPr>
          <a:lstStyle/>
          <a:p>
            <a:pPr>
              <a:spcBef>
                <a:spcPts val="600"/>
              </a:spcBef>
              <a:spcAft>
                <a:spcPts val="600"/>
              </a:spcAft>
            </a:pPr>
            <a:r>
              <a:rPr lang="en-US" sz="1400" b="1" dirty="0" smtClean="0">
                <a:latin typeface="+mj-lt"/>
              </a:rPr>
              <a:t>Field-scale – limited variability of performance with velocity</a:t>
            </a:r>
          </a:p>
          <a:p>
            <a:pPr marL="342900" indent="-342900">
              <a:spcBef>
                <a:spcPts val="600"/>
              </a:spcBef>
              <a:spcAft>
                <a:spcPts val="600"/>
              </a:spcAft>
              <a:buFont typeface="Wingdings" pitchFamily="2" charset="2"/>
              <a:buChar char="§"/>
            </a:pPr>
            <a:endParaRPr lang="en-US" sz="1400" b="1" dirty="0" smtClean="0">
              <a:latin typeface="+mj-lt"/>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9600" y="2971800"/>
            <a:ext cx="3733009" cy="2799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ine Callout 1 6"/>
          <p:cNvSpPr/>
          <p:nvPr/>
        </p:nvSpPr>
        <p:spPr>
          <a:xfrm>
            <a:off x="1905000" y="2971800"/>
            <a:ext cx="914400" cy="381000"/>
          </a:xfrm>
          <a:prstGeom prst="borderCallout1">
            <a:avLst>
              <a:gd name="adj1" fmla="val 18750"/>
              <a:gd name="adj2" fmla="val 107292"/>
              <a:gd name="adj3" fmla="val 67500"/>
              <a:gd name="adj4" fmla="val 1522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Blockage Ratio</a:t>
            </a:r>
            <a:endParaRPr lang="en-US" sz="1200" dirty="0"/>
          </a:p>
        </p:txBody>
      </p:sp>
    </p:spTree>
    <p:extLst>
      <p:ext uri="{BB962C8B-B14F-4D97-AF65-F5344CB8AC3E}">
        <p14:creationId xmlns:p14="http://schemas.microsoft.com/office/powerpoint/2010/main" val="392662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Conclusions</a:t>
            </a:r>
            <a:endParaRPr lang="en-US" sz="3800" b="1" dirty="0">
              <a:solidFill>
                <a:srgbClr val="0070C0"/>
              </a:solidFill>
              <a:latin typeface="Calibri" pitchFamily="34" charset="0"/>
            </a:endParaRPr>
          </a:p>
        </p:txBody>
      </p:sp>
      <p:sp>
        <p:nvSpPr>
          <p:cNvPr id="18" name="TextBox 17"/>
          <p:cNvSpPr txBox="1"/>
          <p:nvPr/>
        </p:nvSpPr>
        <p:spPr>
          <a:xfrm>
            <a:off x="990600" y="685800"/>
            <a:ext cx="7315200" cy="830997"/>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Determining full-scale, unconfined hydrodynamics through use of a model may be challenging</a:t>
            </a:r>
          </a:p>
        </p:txBody>
      </p:sp>
      <p:sp>
        <p:nvSpPr>
          <p:cNvPr id="4" name="TextBox 3"/>
          <p:cNvSpPr txBox="1"/>
          <p:nvPr/>
        </p:nvSpPr>
        <p:spPr>
          <a:xfrm>
            <a:off x="990600" y="1495961"/>
            <a:ext cx="7315200" cy="1323439"/>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All evaluated corrections reduced scatter of lab scale performance data</a:t>
            </a:r>
          </a:p>
          <a:p>
            <a:pPr>
              <a:spcBef>
                <a:spcPts val="600"/>
              </a:spcBef>
              <a:spcAft>
                <a:spcPts val="600"/>
              </a:spcAft>
            </a:pPr>
            <a:endParaRPr lang="en-US" sz="2200" b="1" dirty="0" smtClean="0">
              <a:latin typeface="+mj-lt"/>
            </a:endParaRPr>
          </a:p>
        </p:txBody>
      </p:sp>
      <p:sp>
        <p:nvSpPr>
          <p:cNvPr id="5" name="TextBox 4"/>
          <p:cNvSpPr txBox="1"/>
          <p:nvPr/>
        </p:nvSpPr>
        <p:spPr>
          <a:xfrm>
            <a:off x="990600" y="2369403"/>
            <a:ext cx="7315200" cy="830997"/>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Thrust measurements may not be needed to apply a suitable blockage correction</a:t>
            </a:r>
          </a:p>
        </p:txBody>
      </p:sp>
      <p:sp>
        <p:nvSpPr>
          <p:cNvPr id="6" name="TextBox 5"/>
          <p:cNvSpPr txBox="1"/>
          <p:nvPr/>
        </p:nvSpPr>
        <p:spPr>
          <a:xfrm>
            <a:off x="990600" y="5087541"/>
            <a:ext cx="7315200" cy="1846659"/>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Caution is needed when applying blockage corrections</a:t>
            </a:r>
          </a:p>
          <a:p>
            <a:pPr marL="800100" lvl="1" indent="-342900">
              <a:spcBef>
                <a:spcPts val="600"/>
              </a:spcBef>
              <a:spcAft>
                <a:spcPts val="600"/>
              </a:spcAft>
              <a:buFont typeface="Wingdings" pitchFamily="2" charset="2"/>
              <a:buChar char="§"/>
            </a:pPr>
            <a:r>
              <a:rPr lang="en-US" sz="2400" b="1" dirty="0" smtClean="0">
                <a:latin typeface="+mj-lt"/>
              </a:rPr>
              <a:t>Especially for cross-flow geometry</a:t>
            </a:r>
          </a:p>
          <a:p>
            <a:pPr>
              <a:spcBef>
                <a:spcPts val="600"/>
              </a:spcBef>
              <a:spcAft>
                <a:spcPts val="600"/>
              </a:spcAft>
            </a:pPr>
            <a:endParaRPr lang="en-US" sz="2200" b="1" dirty="0" smtClean="0">
              <a:latin typeface="+mj-lt"/>
            </a:endParaRPr>
          </a:p>
        </p:txBody>
      </p:sp>
      <p:sp>
        <p:nvSpPr>
          <p:cNvPr id="7" name="TextBox 6"/>
          <p:cNvSpPr txBox="1"/>
          <p:nvPr/>
        </p:nvSpPr>
        <p:spPr>
          <a:xfrm>
            <a:off x="990600" y="3283803"/>
            <a:ext cx="7315200" cy="461665"/>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No corrections account for full physics of problem</a:t>
            </a:r>
          </a:p>
        </p:txBody>
      </p:sp>
      <p:sp>
        <p:nvSpPr>
          <p:cNvPr id="8" name="TextBox 7"/>
          <p:cNvSpPr txBox="1"/>
          <p:nvPr/>
        </p:nvSpPr>
        <p:spPr>
          <a:xfrm>
            <a:off x="990600" y="3828871"/>
            <a:ext cx="7315200" cy="1200329"/>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Family of performance curves at low speed likely due to performance at low Reynolds number and dynamic stall</a:t>
            </a:r>
          </a:p>
        </p:txBody>
      </p:sp>
    </p:spTree>
    <p:extLst>
      <p:ext uri="{BB962C8B-B14F-4D97-AF65-F5344CB8AC3E}">
        <p14:creationId xmlns:p14="http://schemas.microsoft.com/office/powerpoint/2010/main" val="3550350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52400"/>
            <a:ext cx="9144000" cy="769441"/>
          </a:xfrm>
          <a:prstGeom prst="rect">
            <a:avLst/>
          </a:prstGeom>
          <a:noFill/>
          <a:ln w="9525">
            <a:noFill/>
            <a:miter lim="800000"/>
            <a:headEnd/>
            <a:tailEnd/>
          </a:ln>
        </p:spPr>
        <p:txBody>
          <a:bodyPr wrap="square">
            <a:spAutoFit/>
          </a:bodyPr>
          <a:lstStyle/>
          <a:p>
            <a:pPr algn="ctr"/>
            <a:r>
              <a:rPr lang="en-US" sz="4400" b="1" dirty="0" smtClean="0"/>
              <a:t>Acknowledgements</a:t>
            </a:r>
            <a:endParaRPr lang="en-US" sz="4400" b="1" dirty="0"/>
          </a:p>
        </p:txBody>
      </p:sp>
      <p:sp>
        <p:nvSpPr>
          <p:cNvPr id="7" name="Rectangle 6"/>
          <p:cNvSpPr/>
          <p:nvPr/>
        </p:nvSpPr>
        <p:spPr>
          <a:xfrm>
            <a:off x="3276600" y="1078671"/>
            <a:ext cx="5715000" cy="978729"/>
          </a:xfrm>
          <a:prstGeom prst="rect">
            <a:avLst/>
          </a:prstGeom>
        </p:spPr>
        <p:txBody>
          <a:bodyPr wrap="square">
            <a:spAutoFit/>
          </a:bodyPr>
          <a:lstStyle/>
          <a:p>
            <a:pPr lvl="0" algn="ctr">
              <a:lnSpc>
                <a:spcPct val="80000"/>
              </a:lnSpc>
              <a:spcBef>
                <a:spcPct val="20000"/>
              </a:spcBef>
              <a:buClr>
                <a:srgbClr val="0BD0D9"/>
              </a:buClr>
              <a:buSzPct val="95000"/>
            </a:pPr>
            <a:r>
              <a:rPr lang="en-US" sz="2400" dirty="0">
                <a:latin typeface="+mj-lt"/>
              </a:rPr>
              <a:t>This material is based upon work supported by the Department of Energy under Award Number </a:t>
            </a:r>
            <a:r>
              <a:rPr lang="en-US" sz="2400" dirty="0" smtClean="0">
                <a:latin typeface="+mj-lt"/>
              </a:rPr>
              <a:t>DE-FG36-08GO18179.</a:t>
            </a:r>
            <a:endParaRPr lang="en-US" sz="2400" dirty="0" smtClean="0">
              <a:latin typeface="+mj-lt"/>
              <a:ea typeface="ＭＳ Ｐゴシック" pitchFamily="34" charset="-128"/>
            </a:endParaRPr>
          </a:p>
        </p:txBody>
      </p:sp>
      <p:pic>
        <p:nvPicPr>
          <p:cNvPr id="8" name="Picture 7"/>
          <p:cNvPicPr>
            <a:picLocks noChangeAspect="1" noChangeArrowheads="1"/>
          </p:cNvPicPr>
          <p:nvPr/>
        </p:nvPicPr>
        <p:blipFill>
          <a:blip r:embed="rId3" cstate="print"/>
          <a:srcRect/>
          <a:stretch>
            <a:fillRect/>
          </a:stretch>
        </p:blipFill>
        <p:spPr bwMode="auto">
          <a:xfrm>
            <a:off x="381000" y="1212284"/>
            <a:ext cx="2728788" cy="685800"/>
          </a:xfrm>
          <a:prstGeom prst="rect">
            <a:avLst/>
          </a:prstGeom>
          <a:noFill/>
          <a:ln w="9525">
            <a:noFill/>
            <a:miter lim="800000"/>
            <a:headEnd/>
            <a:tailEnd/>
          </a:ln>
        </p:spPr>
      </p:pic>
      <p:sp>
        <p:nvSpPr>
          <p:cNvPr id="9" name="Rectangle 8"/>
          <p:cNvSpPr/>
          <p:nvPr/>
        </p:nvSpPr>
        <p:spPr>
          <a:xfrm>
            <a:off x="152400" y="2286000"/>
            <a:ext cx="8839200" cy="2776145"/>
          </a:xfrm>
          <a:prstGeom prst="rect">
            <a:avLst/>
          </a:prstGeom>
        </p:spPr>
        <p:txBody>
          <a:bodyPr wrap="square">
            <a:spAutoFit/>
          </a:bodyPr>
          <a:lstStyle/>
          <a:p>
            <a:pPr lvl="0" algn="ctr">
              <a:lnSpc>
                <a:spcPct val="80000"/>
              </a:lnSpc>
              <a:spcBef>
                <a:spcPts val="800"/>
              </a:spcBef>
              <a:spcAft>
                <a:spcPts val="800"/>
              </a:spcAft>
              <a:buClr>
                <a:srgbClr val="0BD0D9"/>
              </a:buClr>
              <a:buSzPct val="95000"/>
            </a:pPr>
            <a:r>
              <a:rPr lang="en-US" sz="2400" dirty="0" smtClean="0">
                <a:solidFill>
                  <a:schemeClr val="bg1"/>
                </a:solidFill>
                <a:latin typeface="+mj-lt"/>
              </a:rPr>
              <a:t>Funding for field-scale turbine fabrication and testing provided by the University of Washington Royalty Research Fund.</a:t>
            </a:r>
          </a:p>
          <a:p>
            <a:pPr lvl="0" algn="ctr">
              <a:lnSpc>
                <a:spcPct val="80000"/>
              </a:lnSpc>
              <a:spcBef>
                <a:spcPts val="800"/>
              </a:spcBef>
              <a:spcAft>
                <a:spcPts val="800"/>
              </a:spcAft>
              <a:buClr>
                <a:srgbClr val="0BD0D9"/>
              </a:buClr>
              <a:buSzPct val="95000"/>
            </a:pPr>
            <a:r>
              <a:rPr lang="en-US" sz="2400" dirty="0" smtClean="0">
                <a:solidFill>
                  <a:schemeClr val="bg1"/>
                </a:solidFill>
                <a:latin typeface="+mj-lt"/>
              </a:rPr>
              <a:t>Fellowship support was provided by Dr. Roy Martin.</a:t>
            </a:r>
          </a:p>
          <a:p>
            <a:pPr lvl="0" algn="ctr">
              <a:lnSpc>
                <a:spcPct val="80000"/>
              </a:lnSpc>
              <a:spcBef>
                <a:spcPts val="800"/>
              </a:spcBef>
              <a:spcAft>
                <a:spcPts val="800"/>
              </a:spcAft>
              <a:buClr>
                <a:srgbClr val="0BD0D9"/>
              </a:buClr>
              <a:buSzPct val="95000"/>
            </a:pPr>
            <a:r>
              <a:rPr lang="en-US" sz="2400" dirty="0" smtClean="0">
                <a:solidFill>
                  <a:schemeClr val="bg1"/>
                </a:solidFill>
                <a:latin typeface="+mj-lt"/>
                <a:ea typeface="ＭＳ Ｐゴシック" pitchFamily="34" charset="-128"/>
              </a:rPr>
              <a:t>Two senior-level undergraduate Capstone Design teams fabricated the turbine blades and test rig.</a:t>
            </a:r>
          </a:p>
          <a:p>
            <a:pPr lvl="0" algn="ctr">
              <a:lnSpc>
                <a:spcPct val="80000"/>
              </a:lnSpc>
              <a:spcBef>
                <a:spcPts val="800"/>
              </a:spcBef>
              <a:spcAft>
                <a:spcPts val="800"/>
              </a:spcAft>
              <a:buClr>
                <a:srgbClr val="0BD0D9"/>
              </a:buClr>
              <a:buSzPct val="95000"/>
            </a:pPr>
            <a:r>
              <a:rPr lang="en-US" sz="2400" dirty="0" smtClean="0">
                <a:solidFill>
                  <a:schemeClr val="bg1"/>
                </a:solidFill>
                <a:latin typeface="+mj-lt"/>
                <a:ea typeface="ＭＳ Ｐゴシック" pitchFamily="34" charset="-128"/>
              </a:rPr>
              <a:t>Fiona Spencer at UW AA Department and Dr. Eric </a:t>
            </a:r>
            <a:r>
              <a:rPr lang="en-US" sz="2400" dirty="0" err="1" smtClean="0">
                <a:solidFill>
                  <a:schemeClr val="bg1"/>
                </a:solidFill>
                <a:latin typeface="+mj-lt"/>
                <a:ea typeface="ＭＳ Ｐゴシック" pitchFamily="34" charset="-128"/>
              </a:rPr>
              <a:t>Clelland</a:t>
            </a:r>
            <a:r>
              <a:rPr lang="en-US" sz="2400" dirty="0" smtClean="0">
                <a:solidFill>
                  <a:schemeClr val="bg1"/>
                </a:solidFill>
                <a:latin typeface="+mj-lt"/>
                <a:ea typeface="ＭＳ Ｐゴシック" pitchFamily="34" charset="-128"/>
              </a:rPr>
              <a:t> at </a:t>
            </a:r>
            <a:r>
              <a:rPr lang="en-US" sz="2400" dirty="0" err="1" smtClean="0">
                <a:solidFill>
                  <a:schemeClr val="bg1"/>
                </a:solidFill>
                <a:latin typeface="+mj-lt"/>
                <a:ea typeface="ＭＳ Ｐゴシック" pitchFamily="34" charset="-128"/>
              </a:rPr>
              <a:t>Bamfield</a:t>
            </a:r>
            <a:r>
              <a:rPr lang="en-US" sz="2400" dirty="0" smtClean="0">
                <a:solidFill>
                  <a:schemeClr val="bg1"/>
                </a:solidFill>
                <a:latin typeface="+mj-lt"/>
                <a:ea typeface="ＭＳ Ｐゴシック" pitchFamily="34" charset="-128"/>
              </a:rPr>
              <a:t> Marine Sciences Centre for support and use of their flumes.</a:t>
            </a:r>
            <a:endParaRPr lang="en-US" sz="2400" dirty="0" smtClean="0">
              <a:solidFill>
                <a:srgbClr val="FF0000"/>
              </a:solidFill>
              <a:latin typeface="+mj-lt"/>
              <a:ea typeface="ＭＳ Ｐゴシック" pitchFamily="34" charset="-128"/>
            </a:endParaRPr>
          </a:p>
        </p:txBody>
      </p:sp>
      <p:sp>
        <p:nvSpPr>
          <p:cNvPr id="2" name="Rectangle 1"/>
          <p:cNvSpPr/>
          <p:nvPr/>
        </p:nvSpPr>
        <p:spPr>
          <a:xfrm>
            <a:off x="882222" y="5486400"/>
            <a:ext cx="7379556" cy="1015663"/>
          </a:xfrm>
          <a:prstGeom prst="rect">
            <a:avLst/>
          </a:prstGeom>
        </p:spPr>
        <p:txBody>
          <a:bodyPr wrap="square">
            <a:spAutoFit/>
          </a:bodyPr>
          <a:lstStyle/>
          <a:p>
            <a:r>
              <a:rPr lang="en-US" sz="1200" dirty="0" smtClean="0"/>
              <a:t>Robert Cavagnaro is supported </a:t>
            </a:r>
            <a:r>
              <a:rPr lang="en-US" sz="1200" dirty="0"/>
              <a:t>by the Department of Energy (DOE) Office of Energy Efficiency and Renewable Energy (EERE) Postdoctoral Research Awards under the EERE Water Power Program administered by the Oak Ridge Institute for Science and Education (ORISE) for the DOE. ORISE is managed by Oak Ridge Associated Universities (ORAU) under DOE contract number DE-AC05-06OR23100. All opinions expressed in this </a:t>
            </a:r>
            <a:r>
              <a:rPr lang="en-US" sz="1200" dirty="0" smtClean="0"/>
              <a:t>presentation </a:t>
            </a:r>
            <a:r>
              <a:rPr lang="en-US" sz="1200" dirty="0"/>
              <a:t>are the author's and do not necessarily reflect the policies and views of DOE, ORAU, or ORISE.</a:t>
            </a:r>
            <a:endParaRPr lang="en-GB" sz="1200" dirty="0"/>
          </a:p>
        </p:txBody>
      </p:sp>
    </p:spTree>
    <p:extLst>
      <p:ext uri="{BB962C8B-B14F-4D97-AF65-F5344CB8AC3E}">
        <p14:creationId xmlns:p14="http://schemas.microsoft.com/office/powerpoint/2010/main" val="63447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903893"/>
            <a:ext cx="6400800" cy="954107"/>
          </a:xfrm>
          <a:prstGeom prst="rect">
            <a:avLst/>
          </a:prstGeom>
        </p:spPr>
        <p:txBody>
          <a:bodyPr wrap="square">
            <a:spAutoFit/>
          </a:bodyPr>
          <a:lstStyle/>
          <a:p>
            <a:r>
              <a:rPr lang="en-US" sz="1400" dirty="0" err="1">
                <a:solidFill>
                  <a:prstClr val="black"/>
                </a:solidFill>
              </a:rPr>
              <a:t>Bahaj</a:t>
            </a:r>
            <a:r>
              <a:rPr lang="en-US" sz="1400" dirty="0">
                <a:solidFill>
                  <a:prstClr val="black"/>
                </a:solidFill>
              </a:rPr>
              <a:t>, a. S., </a:t>
            </a:r>
            <a:r>
              <a:rPr lang="en-US" sz="1400" dirty="0" err="1">
                <a:solidFill>
                  <a:prstClr val="black"/>
                </a:solidFill>
              </a:rPr>
              <a:t>Molland</a:t>
            </a:r>
            <a:r>
              <a:rPr lang="en-US" sz="1400" dirty="0">
                <a:solidFill>
                  <a:prstClr val="black"/>
                </a:solidFill>
              </a:rPr>
              <a:t>, a. F., Chaplin, J. R., &amp; Batten, W. M. J. (2007). Power and thrust measurements of marine current turbines under various hydrodynamic flow conditions in a cavitation tunnel and a towing tank. </a:t>
            </a:r>
            <a:r>
              <a:rPr lang="en-US" sz="1400" i="1" dirty="0">
                <a:solidFill>
                  <a:prstClr val="black"/>
                </a:solidFill>
              </a:rPr>
              <a:t>Renewable Energy</a:t>
            </a:r>
            <a:r>
              <a:rPr lang="en-US" sz="1400" dirty="0">
                <a:solidFill>
                  <a:prstClr val="black"/>
                </a:solidFill>
              </a:rPr>
              <a:t>, </a:t>
            </a:r>
            <a:r>
              <a:rPr lang="en-US" sz="1400" i="1" dirty="0">
                <a:solidFill>
                  <a:prstClr val="black"/>
                </a:solidFill>
              </a:rPr>
              <a:t>32</a:t>
            </a:r>
            <a:r>
              <a:rPr lang="en-US" sz="1400" dirty="0">
                <a:solidFill>
                  <a:prstClr val="black"/>
                </a:solidFill>
              </a:rPr>
              <a:t>(3), 407–426. doi:10.1016/j.renene.2006.01.012</a:t>
            </a:r>
          </a:p>
        </p:txBody>
      </p:sp>
      <p:sp>
        <p:nvSpPr>
          <p:cNvPr id="10" name="TextBox 9"/>
          <p:cNvSpPr txBox="1"/>
          <p:nvPr/>
        </p:nvSpPr>
        <p:spPr>
          <a:xfrm>
            <a:off x="381000" y="685800"/>
            <a:ext cx="6477000" cy="430887"/>
          </a:xfrm>
          <a:prstGeom prst="rect">
            <a:avLst/>
          </a:prstGeom>
          <a:noFill/>
        </p:spPr>
        <p:txBody>
          <a:bodyPr wrap="square" rtlCol="0">
            <a:spAutoFit/>
          </a:bodyPr>
          <a:lstStyle/>
          <a:p>
            <a:r>
              <a:rPr lang="en-US" sz="2200" b="1" dirty="0" smtClean="0">
                <a:solidFill>
                  <a:prstClr val="black"/>
                </a:solidFill>
              </a:rPr>
              <a:t>Linear Momentum Theory, Actuator Disk Model</a:t>
            </a:r>
            <a:endParaRPr lang="en-US" sz="2200" b="1" i="1" baseline="30000" dirty="0">
              <a:solidFill>
                <a:prstClr val="black"/>
              </a:solidFill>
            </a:endParaRPr>
          </a:p>
        </p:txBody>
      </p:sp>
      <p:sp>
        <p:nvSpPr>
          <p:cNvPr id="11" name="TextBox 10"/>
          <p:cNvSpPr txBox="1"/>
          <p:nvPr/>
        </p:nvSpPr>
        <p:spPr>
          <a:xfrm>
            <a:off x="304800" y="2278559"/>
            <a:ext cx="6400800" cy="769441"/>
          </a:xfrm>
          <a:prstGeom prst="rect">
            <a:avLst/>
          </a:prstGeom>
          <a:noFill/>
        </p:spPr>
        <p:txBody>
          <a:bodyPr wrap="square" rtlCol="0">
            <a:spAutoFit/>
          </a:bodyPr>
          <a:lstStyle/>
          <a:p>
            <a:r>
              <a:rPr lang="en-US" sz="2200" b="1" dirty="0" smtClean="0">
                <a:solidFill>
                  <a:prstClr val="black"/>
                </a:solidFill>
              </a:rPr>
              <a:t>Solved iteratively by incrementing ratio of bypass flow velocity to wake velocity (</a:t>
            </a:r>
            <a:r>
              <a:rPr lang="en-US" sz="2200" b="1" i="1" dirty="0" smtClean="0">
                <a:solidFill>
                  <a:prstClr val="black"/>
                </a:solidFill>
              </a:rPr>
              <a:t>U</a:t>
            </a:r>
            <a:r>
              <a:rPr lang="en-US" sz="2200" b="1" i="1" baseline="-25000" dirty="0" smtClean="0">
                <a:solidFill>
                  <a:prstClr val="black"/>
                </a:solidFill>
              </a:rPr>
              <a:t>3</a:t>
            </a:r>
            <a:r>
              <a:rPr lang="en-US" sz="2200" b="1" i="1" dirty="0" smtClean="0">
                <a:solidFill>
                  <a:prstClr val="black"/>
                </a:solidFill>
              </a:rPr>
              <a:t>/U</a:t>
            </a:r>
            <a:r>
              <a:rPr lang="en-US" sz="2200" b="1" i="1" baseline="-25000" dirty="0" smtClean="0">
                <a:solidFill>
                  <a:prstClr val="black"/>
                </a:solidFill>
              </a:rPr>
              <a:t>2</a:t>
            </a:r>
            <a:r>
              <a:rPr lang="en-US" sz="2200" b="1" dirty="0" smtClean="0">
                <a:solidFill>
                  <a:prstClr val="black"/>
                </a:solidFill>
              </a:rPr>
              <a:t>)</a:t>
            </a:r>
            <a:endParaRPr lang="en-US" sz="2200" b="1" i="1" baseline="30000" dirty="0">
              <a:solidFill>
                <a:prstClr val="black"/>
              </a:solidFill>
            </a:endParaRPr>
          </a:p>
        </p:txBody>
      </p:sp>
      <p:sp>
        <p:nvSpPr>
          <p:cNvPr id="14" name="TextBox 13"/>
          <p:cNvSpPr txBox="1"/>
          <p:nvPr/>
        </p:nvSpPr>
        <p:spPr>
          <a:xfrm>
            <a:off x="304800" y="4800600"/>
            <a:ext cx="7086600" cy="769441"/>
          </a:xfrm>
          <a:prstGeom prst="rect">
            <a:avLst/>
          </a:prstGeom>
          <a:noFill/>
        </p:spPr>
        <p:txBody>
          <a:bodyPr wrap="square" rtlCol="0">
            <a:spAutoFit/>
          </a:bodyPr>
          <a:lstStyle/>
          <a:p>
            <a:r>
              <a:rPr lang="en-US" sz="2200" b="1" dirty="0" smtClean="0">
                <a:solidFill>
                  <a:prstClr val="black"/>
                </a:solidFill>
              </a:rPr>
              <a:t>Free-stream performance and </a:t>
            </a:r>
            <a:r>
              <a:rPr lang="el-GR" sz="2200" b="1" dirty="0" smtClean="0">
                <a:solidFill>
                  <a:prstClr val="black"/>
                </a:solidFill>
              </a:rPr>
              <a:t>λ</a:t>
            </a:r>
            <a:r>
              <a:rPr lang="en-US" sz="2200" b="1" dirty="0" smtClean="0">
                <a:solidFill>
                  <a:prstClr val="black"/>
                </a:solidFill>
              </a:rPr>
              <a:t> derived from velocity correction</a:t>
            </a:r>
            <a:endParaRPr lang="en-US" sz="2200" b="1" i="1" baseline="30000" dirty="0">
              <a:solidFill>
                <a:prstClr val="black"/>
              </a:solidFill>
            </a:endParaRPr>
          </a:p>
        </p:txBody>
      </p:sp>
      <p:sp>
        <p:nvSpPr>
          <p:cNvPr id="13" name="TextBox 12"/>
          <p:cNvSpPr txBox="1"/>
          <p:nvPr/>
        </p:nvSpPr>
        <p:spPr>
          <a:xfrm>
            <a:off x="4191000" y="1718846"/>
            <a:ext cx="5715000" cy="338554"/>
          </a:xfrm>
          <a:prstGeom prst="rect">
            <a:avLst/>
          </a:prstGeom>
          <a:noFill/>
        </p:spPr>
        <p:txBody>
          <a:bodyPr wrap="square" rtlCol="0">
            <a:spAutoFit/>
          </a:bodyPr>
          <a:lstStyle/>
          <a:p>
            <a:r>
              <a:rPr lang="en-US" sz="1600" b="1" dirty="0" smtClean="0">
                <a:solidFill>
                  <a:prstClr val="black"/>
                </a:solidFill>
              </a:rPr>
              <a:t>Where </a:t>
            </a:r>
            <a:r>
              <a:rPr lang="en-US" sz="1600" b="1" i="1" dirty="0" smtClean="0">
                <a:solidFill>
                  <a:prstClr val="black"/>
                </a:solidFill>
              </a:rPr>
              <a:t>U</a:t>
            </a:r>
            <a:r>
              <a:rPr lang="en-US" sz="1600" b="1" i="1" baseline="-25000" dirty="0" smtClean="0">
                <a:solidFill>
                  <a:prstClr val="black"/>
                </a:solidFill>
              </a:rPr>
              <a:t>1</a:t>
            </a:r>
            <a:r>
              <a:rPr lang="en-US" sz="1600" b="1" dirty="0" smtClean="0">
                <a:solidFill>
                  <a:prstClr val="black"/>
                </a:solidFill>
              </a:rPr>
              <a:t> is the water speed through the disk</a:t>
            </a:r>
            <a:endParaRPr lang="en-US" sz="1600" b="1" i="1" baseline="30000" dirty="0">
              <a:solidFill>
                <a:prstClr val="black"/>
              </a:solidFill>
            </a:endParaRPr>
          </a:p>
        </p:txBody>
      </p:sp>
      <p:sp>
        <p:nvSpPr>
          <p:cNvPr id="12" name="TextBox 11"/>
          <p:cNvSpPr txBox="1"/>
          <p:nvPr/>
        </p:nvSpPr>
        <p:spPr>
          <a:xfrm>
            <a:off x="304800" y="5486400"/>
            <a:ext cx="7086600" cy="430887"/>
          </a:xfrm>
          <a:prstGeom prst="rect">
            <a:avLst/>
          </a:prstGeom>
          <a:noFill/>
        </p:spPr>
        <p:txBody>
          <a:bodyPr wrap="square" rtlCol="0">
            <a:spAutoFit/>
          </a:bodyPr>
          <a:lstStyle/>
          <a:p>
            <a:r>
              <a:rPr lang="en-US" sz="2200" b="1" dirty="0" smtClean="0">
                <a:solidFill>
                  <a:prstClr val="black"/>
                </a:solidFill>
              </a:rPr>
              <a:t>Depends on inflow velocity, blockage ratio, and thrust</a:t>
            </a:r>
            <a:endParaRPr lang="en-US" sz="2200" b="1" i="1" baseline="300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94656927"/>
              </p:ext>
            </p:extLst>
          </p:nvPr>
        </p:nvGraphicFramePr>
        <p:xfrm>
          <a:off x="457200" y="1447800"/>
          <a:ext cx="2697163" cy="839788"/>
        </p:xfrm>
        <a:graphic>
          <a:graphicData uri="http://schemas.openxmlformats.org/presentationml/2006/ole">
            <mc:AlternateContent xmlns:mc="http://schemas.openxmlformats.org/markup-compatibility/2006">
              <mc:Choice xmlns:v="urn:schemas-microsoft-com:vml" Requires="v">
                <p:oleObj spid="_x0000_s53290" name="Equation" r:id="rId4" imgW="1523880" imgH="431640" progId="Equation.3">
                  <p:embed/>
                </p:oleObj>
              </mc:Choice>
              <mc:Fallback>
                <p:oleObj name="Equation" r:id="rId4" imgW="1523880" imgH="431640" progId="Equation.3">
                  <p:embed/>
                  <p:pic>
                    <p:nvPicPr>
                      <p:cNvPr id="0" name=""/>
                      <p:cNvPicPr>
                        <a:picLocks noChangeAspect="1" noChangeArrowheads="1"/>
                      </p:cNvPicPr>
                      <p:nvPr/>
                    </p:nvPicPr>
                    <p:blipFill>
                      <a:blip r:embed="rId5"/>
                      <a:srcRect/>
                      <a:stretch>
                        <a:fillRect/>
                      </a:stretch>
                    </p:blipFill>
                    <p:spPr bwMode="auto">
                      <a:xfrm>
                        <a:off x="457200" y="1447800"/>
                        <a:ext cx="2697163" cy="839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2590035"/>
              </p:ext>
            </p:extLst>
          </p:nvPr>
        </p:nvGraphicFramePr>
        <p:xfrm>
          <a:off x="4724400" y="3886200"/>
          <a:ext cx="3506788" cy="963612"/>
        </p:xfrm>
        <a:graphic>
          <a:graphicData uri="http://schemas.openxmlformats.org/presentationml/2006/ole">
            <mc:AlternateContent xmlns:mc="http://schemas.openxmlformats.org/markup-compatibility/2006">
              <mc:Choice xmlns:v="urn:schemas-microsoft-com:vml" Requires="v">
                <p:oleObj spid="_x0000_s53291" name="Equation" r:id="rId6" imgW="1981080" imgH="495000" progId="Equation.3">
                  <p:embed/>
                </p:oleObj>
              </mc:Choice>
              <mc:Fallback>
                <p:oleObj name="Equation" r:id="rId6" imgW="1981080" imgH="495000" progId="Equation.3">
                  <p:embed/>
                  <p:pic>
                    <p:nvPicPr>
                      <p:cNvPr id="0" name=""/>
                      <p:cNvPicPr>
                        <a:picLocks noChangeAspect="1" noChangeArrowheads="1"/>
                      </p:cNvPicPr>
                      <p:nvPr/>
                    </p:nvPicPr>
                    <p:blipFill>
                      <a:blip r:embed="rId7"/>
                      <a:srcRect/>
                      <a:stretch>
                        <a:fillRect/>
                      </a:stretch>
                    </p:blipFill>
                    <p:spPr bwMode="auto">
                      <a:xfrm>
                        <a:off x="4724400" y="3886200"/>
                        <a:ext cx="35067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71767114"/>
              </p:ext>
            </p:extLst>
          </p:nvPr>
        </p:nvGraphicFramePr>
        <p:xfrm>
          <a:off x="5029200" y="2743200"/>
          <a:ext cx="2697162" cy="938213"/>
        </p:xfrm>
        <a:graphic>
          <a:graphicData uri="http://schemas.openxmlformats.org/presentationml/2006/ole">
            <mc:AlternateContent xmlns:mc="http://schemas.openxmlformats.org/markup-compatibility/2006">
              <mc:Choice xmlns:v="urn:schemas-microsoft-com:vml" Requires="v">
                <p:oleObj spid="_x0000_s53292" name="Equation" r:id="rId8" imgW="1523880" imgH="482400" progId="Equation.3">
                  <p:embed/>
                </p:oleObj>
              </mc:Choice>
              <mc:Fallback>
                <p:oleObj name="Equation" r:id="rId8" imgW="1523880" imgH="482400" progId="Equation.3">
                  <p:embed/>
                  <p:pic>
                    <p:nvPicPr>
                      <p:cNvPr id="0" name=""/>
                      <p:cNvPicPr>
                        <a:picLocks noChangeAspect="1" noChangeArrowheads="1"/>
                      </p:cNvPicPr>
                      <p:nvPr/>
                    </p:nvPicPr>
                    <p:blipFill>
                      <a:blip r:embed="rId9"/>
                      <a:srcRect/>
                      <a:stretch>
                        <a:fillRect/>
                      </a:stretch>
                    </p:blipFill>
                    <p:spPr bwMode="auto">
                      <a:xfrm>
                        <a:off x="5029200" y="2743200"/>
                        <a:ext cx="26971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86750865"/>
              </p:ext>
            </p:extLst>
          </p:nvPr>
        </p:nvGraphicFramePr>
        <p:xfrm>
          <a:off x="838200" y="3124200"/>
          <a:ext cx="2898775" cy="1260475"/>
        </p:xfrm>
        <a:graphic>
          <a:graphicData uri="http://schemas.openxmlformats.org/presentationml/2006/ole">
            <mc:AlternateContent xmlns:mc="http://schemas.openxmlformats.org/markup-compatibility/2006">
              <mc:Choice xmlns:v="urn:schemas-microsoft-com:vml" Requires="v">
                <p:oleObj spid="_x0000_s53293" name="Equation" r:id="rId10" imgW="1638000" imgH="647640" progId="Equation.3">
                  <p:embed/>
                </p:oleObj>
              </mc:Choice>
              <mc:Fallback>
                <p:oleObj name="Equation" r:id="rId10" imgW="1638000" imgH="647640" progId="Equation.3">
                  <p:embed/>
                  <p:pic>
                    <p:nvPicPr>
                      <p:cNvPr id="0" name=""/>
                      <p:cNvPicPr>
                        <a:picLocks noChangeAspect="1" noChangeArrowheads="1"/>
                      </p:cNvPicPr>
                      <p:nvPr/>
                    </p:nvPicPr>
                    <p:blipFill>
                      <a:blip r:embed="rId11"/>
                      <a:srcRect/>
                      <a:stretch>
                        <a:fillRect/>
                      </a:stretch>
                    </p:blipFill>
                    <p:spPr bwMode="auto">
                      <a:xfrm>
                        <a:off x="838200" y="3124200"/>
                        <a:ext cx="28987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 </a:t>
            </a:r>
            <a:r>
              <a:rPr lang="en-US" sz="3800" b="1" dirty="0" err="1" smtClean="0">
                <a:solidFill>
                  <a:srgbClr val="0070C0"/>
                </a:solidFill>
                <a:latin typeface="Calibri" pitchFamily="34" charset="0"/>
              </a:rPr>
              <a:t>Bahaj</a:t>
            </a:r>
            <a:r>
              <a:rPr lang="en-US" sz="3800" b="1" dirty="0" smtClean="0">
                <a:solidFill>
                  <a:srgbClr val="0070C0"/>
                </a:solidFill>
                <a:latin typeface="Calibri" pitchFamily="34" charset="0"/>
              </a:rPr>
              <a:t> </a:t>
            </a:r>
            <a:r>
              <a:rPr lang="en-US" sz="3800" b="1" i="1" dirty="0" smtClean="0">
                <a:solidFill>
                  <a:srgbClr val="0070C0"/>
                </a:solidFill>
                <a:latin typeface="Calibri" pitchFamily="34" charset="0"/>
              </a:rPr>
              <a:t>et al. </a:t>
            </a:r>
            <a:r>
              <a:rPr lang="en-US" sz="3800" b="1" dirty="0" smtClean="0">
                <a:solidFill>
                  <a:srgbClr val="0070C0"/>
                </a:solidFill>
                <a:latin typeface="Calibri" pitchFamily="34" charset="0"/>
              </a:rPr>
              <a:t>(2007)</a:t>
            </a:r>
            <a:endParaRPr lang="en-US" sz="3800" b="1" dirty="0">
              <a:solidFill>
                <a:srgbClr val="0070C0"/>
              </a:solidFill>
              <a:latin typeface="Calibri" pitchFamily="34" charset="0"/>
            </a:endParaRPr>
          </a:p>
        </p:txBody>
      </p:sp>
    </p:spTree>
    <p:extLst>
      <p:ext uri="{BB962C8B-B14F-4D97-AF65-F5344CB8AC3E}">
        <p14:creationId xmlns:p14="http://schemas.microsoft.com/office/powerpoint/2010/main" val="24443508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Induction &amp; Wake</a:t>
            </a:r>
            <a:endParaRPr lang="en-US" sz="3800" b="1" dirty="0">
              <a:solidFill>
                <a:srgbClr val="0070C0"/>
              </a:solidFill>
              <a:latin typeface="Calibri" pitchFamily="34" charset="0"/>
            </a:endParaRPr>
          </a:p>
        </p:txBody>
      </p:sp>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5275" y="986757"/>
            <a:ext cx="8553450" cy="449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0800000">
            <a:off x="3124200" y="5781675"/>
            <a:ext cx="2819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3657600" y="6162676"/>
            <a:ext cx="2057400" cy="430887"/>
          </a:xfrm>
          <a:prstGeom prst="rect">
            <a:avLst/>
          </a:prstGeom>
          <a:noFill/>
        </p:spPr>
        <p:txBody>
          <a:bodyPr wrap="square" rtlCol="0">
            <a:spAutoFit/>
          </a:bodyPr>
          <a:lstStyle/>
          <a:p>
            <a:pPr>
              <a:spcBef>
                <a:spcPts val="600"/>
              </a:spcBef>
              <a:spcAft>
                <a:spcPts val="600"/>
              </a:spcAft>
            </a:pPr>
            <a:r>
              <a:rPr lang="en-US" sz="2200" b="1" dirty="0" smtClean="0">
                <a:latin typeface="+mj-lt"/>
              </a:rPr>
              <a:t>Flow direction</a:t>
            </a:r>
          </a:p>
        </p:txBody>
      </p:sp>
    </p:spTree>
    <p:extLst>
      <p:ext uri="{BB962C8B-B14F-4D97-AF65-F5344CB8AC3E}">
        <p14:creationId xmlns:p14="http://schemas.microsoft.com/office/powerpoint/2010/main" val="8906493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Micropower Rotor Parameters</a:t>
            </a:r>
            <a:endParaRPr lang="en-US" sz="3800" b="1" dirty="0">
              <a:solidFill>
                <a:srgbClr val="0070C0"/>
              </a:solidFill>
              <a:latin typeface="Calibri" pitchFamily="34" charset="0"/>
            </a:endParaRPr>
          </a:p>
        </p:txBody>
      </p:sp>
      <p:pic>
        <p:nvPicPr>
          <p:cNvPr id="3"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914400"/>
            <a:ext cx="3276600" cy="422940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797778"/>
            <a:ext cx="5181600" cy="6247864"/>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High-Solidity, Helical Cross-flow turbine</a:t>
            </a:r>
          </a:p>
          <a:p>
            <a:pPr marL="342900" indent="-342900">
              <a:spcBef>
                <a:spcPts val="600"/>
              </a:spcBef>
              <a:spcAft>
                <a:spcPts val="600"/>
              </a:spcAft>
              <a:buFont typeface="Wingdings" pitchFamily="2" charset="2"/>
              <a:buChar char="§"/>
            </a:pPr>
            <a:r>
              <a:rPr lang="en-US" sz="2200" b="1" i="1" dirty="0" smtClean="0">
                <a:latin typeface="+mj-lt"/>
              </a:rPr>
              <a:t>N</a:t>
            </a:r>
            <a:r>
              <a:rPr lang="en-US" sz="2200" dirty="0" smtClean="0">
                <a:latin typeface="+mj-lt"/>
              </a:rPr>
              <a:t>: Number of blades (4)</a:t>
            </a:r>
          </a:p>
          <a:p>
            <a:pPr marL="342900" lvl="0" indent="-342900">
              <a:spcBef>
                <a:spcPts val="600"/>
              </a:spcBef>
              <a:spcAft>
                <a:spcPts val="600"/>
              </a:spcAft>
              <a:buFont typeface="Wingdings" pitchFamily="2" charset="2"/>
              <a:buChar char="§"/>
            </a:pPr>
            <a:r>
              <a:rPr lang="en-US" sz="2200" b="1" i="1" dirty="0" smtClean="0">
                <a:solidFill>
                  <a:prstClr val="black"/>
                </a:solidFill>
                <a:latin typeface="+mj-lt"/>
              </a:rPr>
              <a:t>H</a:t>
            </a:r>
            <a:r>
              <a:rPr lang="en-US" sz="2200" b="1" dirty="0" smtClean="0">
                <a:solidFill>
                  <a:prstClr val="black"/>
                </a:solidFill>
                <a:latin typeface="+mj-lt"/>
              </a:rPr>
              <a:t>/</a:t>
            </a:r>
            <a:r>
              <a:rPr lang="en-US" sz="2200" b="1" i="1" dirty="0" smtClean="0">
                <a:solidFill>
                  <a:prstClr val="black"/>
                </a:solidFill>
                <a:latin typeface="+mj-lt"/>
              </a:rPr>
              <a:t>D</a:t>
            </a:r>
            <a:r>
              <a:rPr lang="en-US" sz="2200" i="1" dirty="0" smtClean="0">
                <a:solidFill>
                  <a:prstClr val="black"/>
                </a:solidFill>
                <a:latin typeface="+mj-lt"/>
              </a:rPr>
              <a:t>: </a:t>
            </a:r>
            <a:r>
              <a:rPr lang="en-US" sz="2200" dirty="0" smtClean="0">
                <a:latin typeface="+mj-lt"/>
              </a:rPr>
              <a:t>Aspect Ratio (1.4)</a:t>
            </a:r>
          </a:p>
          <a:p>
            <a:pPr marL="342900" lvl="0" indent="-342900">
              <a:spcBef>
                <a:spcPts val="600"/>
              </a:spcBef>
              <a:spcAft>
                <a:spcPts val="600"/>
              </a:spcAft>
              <a:buFont typeface="Wingdings" pitchFamily="2" charset="2"/>
              <a:buChar char="§"/>
            </a:pPr>
            <a:r>
              <a:rPr lang="en-US" sz="2200" b="1" i="1" dirty="0" smtClean="0">
                <a:latin typeface="+mj-lt"/>
              </a:rPr>
              <a:t>φ</a:t>
            </a:r>
            <a:r>
              <a:rPr lang="en-US" sz="2200" i="1" dirty="0" smtClean="0">
                <a:latin typeface="+mj-lt"/>
              </a:rPr>
              <a:t>: </a:t>
            </a:r>
            <a:r>
              <a:rPr lang="en-US" sz="2200" dirty="0" smtClean="0">
                <a:latin typeface="+mj-lt"/>
              </a:rPr>
              <a:t>Blade helix angle (60</a:t>
            </a:r>
            <a:r>
              <a:rPr lang="en-US" sz="2200" baseline="30000" dirty="0" smtClean="0">
                <a:latin typeface="+mj-lt"/>
              </a:rPr>
              <a:t>o</a:t>
            </a:r>
            <a:r>
              <a:rPr lang="en-US" sz="2200" dirty="0" smtClean="0">
                <a:latin typeface="+mj-lt"/>
              </a:rPr>
              <a:t>)</a:t>
            </a:r>
          </a:p>
          <a:p>
            <a:pPr marL="342900" lvl="0" indent="-342900">
              <a:spcBef>
                <a:spcPts val="600"/>
              </a:spcBef>
              <a:spcAft>
                <a:spcPts val="600"/>
              </a:spcAft>
              <a:buFont typeface="Wingdings" pitchFamily="2" charset="2"/>
              <a:buChar char="§"/>
            </a:pPr>
            <a:r>
              <a:rPr lang="en-US" sz="2200" b="1" dirty="0" smtClean="0">
                <a:latin typeface="+mj-lt"/>
              </a:rPr>
              <a:t>σ</a:t>
            </a:r>
            <a:r>
              <a:rPr lang="en-US" sz="2200" dirty="0" smtClean="0">
                <a:latin typeface="+mj-lt"/>
              </a:rPr>
              <a:t>: Turbine solidity (0.3)</a:t>
            </a:r>
          </a:p>
          <a:p>
            <a:pPr marL="342900" lvl="0" indent="-342900">
              <a:spcBef>
                <a:spcPts val="600"/>
              </a:spcBef>
              <a:spcAft>
                <a:spcPts val="600"/>
              </a:spcAft>
              <a:buFont typeface="Wingdings" pitchFamily="2" charset="2"/>
              <a:buChar char="§"/>
            </a:pPr>
            <a:r>
              <a:rPr lang="en-US" sz="2200" b="1" dirty="0" smtClean="0">
                <a:latin typeface="+mj-lt"/>
              </a:rPr>
              <a:t>Hydrofoil</a:t>
            </a:r>
            <a:r>
              <a:rPr lang="en-US" sz="2200" dirty="0" smtClean="0">
                <a:latin typeface="+mj-lt"/>
              </a:rPr>
              <a:t>:</a:t>
            </a:r>
            <a:r>
              <a:rPr lang="en-US" sz="2200" b="1" dirty="0" smtClean="0">
                <a:latin typeface="+mj-lt"/>
              </a:rPr>
              <a:t> </a:t>
            </a:r>
            <a:r>
              <a:rPr lang="en-US" sz="2200" dirty="0" smtClean="0">
                <a:latin typeface="+mj-lt"/>
              </a:rPr>
              <a:t>NACA-0018</a:t>
            </a:r>
          </a:p>
          <a:p>
            <a:pPr marL="342900" lvl="0" indent="-342900">
              <a:spcBef>
                <a:spcPts val="600"/>
              </a:spcBef>
              <a:spcAft>
                <a:spcPts val="600"/>
              </a:spcAft>
              <a:buFont typeface="Wingdings" pitchFamily="2" charset="2"/>
              <a:buChar char="§"/>
            </a:pPr>
            <a:r>
              <a:rPr lang="en-US" sz="2200" b="1" dirty="0" smtClean="0">
                <a:latin typeface="+mj-lt"/>
              </a:rPr>
              <a:t>Lab (1/4) scale</a:t>
            </a:r>
          </a:p>
          <a:p>
            <a:pPr marL="800100" lvl="1" indent="-342900">
              <a:spcBef>
                <a:spcPts val="600"/>
              </a:spcBef>
              <a:spcAft>
                <a:spcPts val="600"/>
              </a:spcAft>
              <a:buFont typeface="Wingdings" pitchFamily="2" charset="2"/>
              <a:buChar char="§"/>
            </a:pPr>
            <a:r>
              <a:rPr lang="en-US" sz="2200" i="1" dirty="0" smtClean="0">
                <a:latin typeface="+mj-lt"/>
              </a:rPr>
              <a:t>H</a:t>
            </a:r>
            <a:r>
              <a:rPr lang="en-US" sz="2200" dirty="0" smtClean="0">
                <a:latin typeface="+mj-lt"/>
              </a:rPr>
              <a:t> = 23.4 cm, </a:t>
            </a:r>
            <a:r>
              <a:rPr lang="en-US" sz="2200" i="1" dirty="0" smtClean="0">
                <a:latin typeface="+mj-lt"/>
              </a:rPr>
              <a:t>D</a:t>
            </a:r>
            <a:r>
              <a:rPr lang="en-US" sz="2200" dirty="0" smtClean="0">
                <a:latin typeface="+mj-lt"/>
              </a:rPr>
              <a:t> = 17.2 cm, c = 4.0 cm</a:t>
            </a:r>
          </a:p>
          <a:p>
            <a:pPr marL="342900" indent="-342900">
              <a:spcBef>
                <a:spcPts val="600"/>
              </a:spcBef>
              <a:spcAft>
                <a:spcPts val="600"/>
              </a:spcAft>
              <a:buFont typeface="Wingdings" pitchFamily="2" charset="2"/>
              <a:buChar char="§"/>
            </a:pPr>
            <a:r>
              <a:rPr lang="en-US" sz="2200" b="1" dirty="0" smtClean="0">
                <a:latin typeface="+mj-lt"/>
              </a:rPr>
              <a:t>Field Scale</a:t>
            </a:r>
          </a:p>
          <a:p>
            <a:pPr marL="800100" lvl="1" indent="-342900">
              <a:spcBef>
                <a:spcPts val="600"/>
              </a:spcBef>
              <a:spcAft>
                <a:spcPts val="600"/>
              </a:spcAft>
              <a:buFont typeface="Wingdings" pitchFamily="2" charset="2"/>
              <a:buChar char="§"/>
            </a:pPr>
            <a:r>
              <a:rPr lang="en-US" sz="2200" i="1" dirty="0" smtClean="0">
                <a:latin typeface="+mj-lt"/>
              </a:rPr>
              <a:t>H </a:t>
            </a:r>
            <a:r>
              <a:rPr lang="en-US" sz="2200" dirty="0" smtClean="0">
                <a:latin typeface="+mj-lt"/>
              </a:rPr>
              <a:t>= 101.3 cm</a:t>
            </a:r>
            <a:r>
              <a:rPr lang="en-US" sz="2200" dirty="0">
                <a:latin typeface="+mj-lt"/>
              </a:rPr>
              <a:t>,</a:t>
            </a:r>
            <a:r>
              <a:rPr lang="en-US" sz="2200" i="1" dirty="0" smtClean="0">
                <a:latin typeface="+mj-lt"/>
              </a:rPr>
              <a:t> D </a:t>
            </a:r>
            <a:r>
              <a:rPr lang="en-US" sz="2200" dirty="0" smtClean="0">
                <a:latin typeface="+mj-lt"/>
              </a:rPr>
              <a:t>= 72.4 cm</a:t>
            </a:r>
          </a:p>
          <a:p>
            <a:pPr marL="800100" lvl="1" indent="-342900">
              <a:spcBef>
                <a:spcPts val="600"/>
              </a:spcBef>
              <a:spcAft>
                <a:spcPts val="600"/>
              </a:spcAft>
              <a:buFont typeface="Wingdings" pitchFamily="2" charset="2"/>
              <a:buChar char="§"/>
            </a:pPr>
            <a:r>
              <a:rPr lang="en-US" sz="2200" dirty="0" smtClean="0">
                <a:latin typeface="+mj-lt"/>
              </a:rPr>
              <a:t>c = 17.3 cm</a:t>
            </a:r>
          </a:p>
          <a:p>
            <a:pPr marL="342900" indent="-342900">
              <a:spcBef>
                <a:spcPts val="600"/>
              </a:spcBef>
              <a:spcAft>
                <a:spcPts val="600"/>
              </a:spcAft>
              <a:buFont typeface="Wingdings" pitchFamily="2" charset="2"/>
              <a:buChar char="§"/>
            </a:pPr>
            <a:endParaRPr lang="en-US" sz="2200" b="1" dirty="0" smtClean="0">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43452911"/>
              </p:ext>
            </p:extLst>
          </p:nvPr>
        </p:nvGraphicFramePr>
        <p:xfrm>
          <a:off x="7315200" y="3029104"/>
          <a:ext cx="838210" cy="665025"/>
        </p:xfrm>
        <a:graphic>
          <a:graphicData uri="http://schemas.openxmlformats.org/presentationml/2006/ole">
            <mc:AlternateContent xmlns:mc="http://schemas.openxmlformats.org/markup-compatibility/2006">
              <mc:Choice xmlns:v="urn:schemas-microsoft-com:vml" Requires="v">
                <p:oleObj spid="_x0000_s34934" name="Equation" r:id="rId5" imgW="495000" imgH="393480" progId="Equation.3">
                  <p:embed/>
                </p:oleObj>
              </mc:Choice>
              <mc:Fallback>
                <p:oleObj name="Equation" r:id="rId5" imgW="495000" imgH="393480" progId="Equation.3">
                  <p:embed/>
                  <p:pic>
                    <p:nvPicPr>
                      <p:cNvPr id="0" name=""/>
                      <p:cNvPicPr>
                        <a:picLocks noChangeAspect="1" noChangeArrowheads="1"/>
                      </p:cNvPicPr>
                      <p:nvPr/>
                    </p:nvPicPr>
                    <p:blipFill>
                      <a:blip r:embed="rId6"/>
                      <a:srcRect/>
                      <a:stretch>
                        <a:fillRect/>
                      </a:stretch>
                    </p:blipFill>
                    <p:spPr bwMode="auto">
                      <a:xfrm>
                        <a:off x="7315200" y="3029104"/>
                        <a:ext cx="838210" cy="665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105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Performance Characterization Experiments</a:t>
            </a:r>
            <a:endParaRPr lang="en-US" sz="3800" b="1" dirty="0">
              <a:solidFill>
                <a:srgbClr val="0070C0"/>
              </a:solidFill>
              <a:latin typeface="Calibri" pitchFamily="34" charset="0"/>
            </a:endParaRPr>
          </a:p>
        </p:txBody>
      </p:sp>
      <p:sp>
        <p:nvSpPr>
          <p:cNvPr id="13" name="TextBox 12"/>
          <p:cNvSpPr txBox="1"/>
          <p:nvPr/>
        </p:nvSpPr>
        <p:spPr>
          <a:xfrm>
            <a:off x="4572000" y="2286000"/>
            <a:ext cx="4191000" cy="4647426"/>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Adjustable resistive load bank and power monitoring</a:t>
            </a:r>
          </a:p>
          <a:p>
            <a:pPr marL="342900" indent="-342900">
              <a:spcBef>
                <a:spcPts val="600"/>
              </a:spcBef>
              <a:spcAft>
                <a:spcPts val="600"/>
              </a:spcAft>
              <a:buFont typeface="Wingdings" pitchFamily="2" charset="2"/>
              <a:buChar char="§"/>
            </a:pPr>
            <a:r>
              <a:rPr lang="en-US" sz="2200" b="1" dirty="0" smtClean="0">
                <a:latin typeface="+mj-lt"/>
              </a:rPr>
              <a:t>Direct rotor torque measurement</a:t>
            </a:r>
          </a:p>
          <a:p>
            <a:pPr marL="342900" indent="-342900">
              <a:spcBef>
                <a:spcPts val="600"/>
              </a:spcBef>
              <a:spcAft>
                <a:spcPts val="600"/>
              </a:spcAft>
              <a:buFont typeface="Wingdings" pitchFamily="2" charset="2"/>
              <a:buChar char="§"/>
            </a:pPr>
            <a:r>
              <a:rPr lang="en-US" sz="2200" b="1" dirty="0" smtClean="0">
                <a:latin typeface="+mj-lt"/>
              </a:rPr>
              <a:t>Angular position measurement</a:t>
            </a:r>
          </a:p>
          <a:p>
            <a:pPr marL="342900" indent="-342900">
              <a:spcBef>
                <a:spcPts val="600"/>
              </a:spcBef>
              <a:spcAft>
                <a:spcPts val="600"/>
              </a:spcAft>
              <a:buFont typeface="Wingdings" pitchFamily="2" charset="2"/>
              <a:buChar char="§"/>
            </a:pPr>
            <a:r>
              <a:rPr lang="en-US" sz="2200" b="1" dirty="0" smtClean="0">
                <a:latin typeface="+mj-lt"/>
              </a:rPr>
              <a:t>Inflow and wake velocity measurement</a:t>
            </a:r>
          </a:p>
          <a:p>
            <a:pPr marL="800100" lvl="1" indent="-342900">
              <a:spcBef>
                <a:spcPts val="600"/>
              </a:spcBef>
              <a:spcAft>
                <a:spcPts val="600"/>
              </a:spcAft>
              <a:buFont typeface="Wingdings" pitchFamily="2" charset="2"/>
              <a:buChar char="§"/>
            </a:pPr>
            <a:r>
              <a:rPr lang="en-US" sz="2200" b="1" dirty="0" smtClean="0">
                <a:latin typeface="+mj-lt"/>
              </a:rPr>
              <a:t>Upstream &amp; downstream Acoustic Doppler </a:t>
            </a:r>
            <a:r>
              <a:rPr lang="en-US" sz="2200" b="1" dirty="0" err="1" smtClean="0">
                <a:latin typeface="+mj-lt"/>
              </a:rPr>
              <a:t>Velocimeters</a:t>
            </a:r>
            <a:endParaRPr lang="en-US" sz="2200" b="1" dirty="0" smtClean="0">
              <a:latin typeface="+mj-lt"/>
            </a:endParaRPr>
          </a:p>
          <a:p>
            <a:pPr marL="342900" indent="-342900">
              <a:spcBef>
                <a:spcPts val="600"/>
              </a:spcBef>
              <a:spcAft>
                <a:spcPts val="600"/>
              </a:spcAft>
              <a:buFont typeface="Wingdings" pitchFamily="2" charset="2"/>
              <a:buChar char="§"/>
            </a:pPr>
            <a:r>
              <a:rPr lang="en-US" sz="2200" b="1" dirty="0" smtClean="0">
                <a:latin typeface="+mj-lt"/>
              </a:rPr>
              <a:t>Thrust measurement</a:t>
            </a:r>
          </a:p>
        </p:txBody>
      </p:sp>
      <p:pic>
        <p:nvPicPr>
          <p:cNvPr id="6" name="Picture 1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5506" y="2192988"/>
            <a:ext cx="2553800" cy="356255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352810" y="630684"/>
            <a:ext cx="7246150" cy="1543254"/>
            <a:chOff x="473936" y="621057"/>
            <a:chExt cx="7246150" cy="1543254"/>
          </a:xfrm>
        </p:grpSpPr>
        <p:sp>
          <p:nvSpPr>
            <p:cNvPr id="9" name="Freeform 8"/>
            <p:cNvSpPr/>
            <p:nvPr/>
          </p:nvSpPr>
          <p:spPr>
            <a:xfrm>
              <a:off x="5722652" y="1882778"/>
              <a:ext cx="194392" cy="281533"/>
            </a:xfrm>
            <a:custGeom>
              <a:avLst/>
              <a:gdLst>
                <a:gd name="connsiteX0" fmla="*/ 85725 w 276225"/>
                <a:gd name="connsiteY0" fmla="*/ 0 h 400050"/>
                <a:gd name="connsiteX1" fmla="*/ 85725 w 276225"/>
                <a:gd name="connsiteY1" fmla="*/ 114300 h 400050"/>
                <a:gd name="connsiteX2" fmla="*/ 0 w 276225"/>
                <a:gd name="connsiteY2" fmla="*/ 114300 h 400050"/>
                <a:gd name="connsiteX3" fmla="*/ 0 w 276225"/>
                <a:gd name="connsiteY3" fmla="*/ 400050 h 400050"/>
                <a:gd name="connsiteX4" fmla="*/ 276225 w 276225"/>
                <a:gd name="connsiteY4" fmla="*/ 400050 h 400050"/>
                <a:gd name="connsiteX5" fmla="*/ 276225 w 276225"/>
                <a:gd name="connsiteY5" fmla="*/ 114300 h 400050"/>
                <a:gd name="connsiteX6" fmla="*/ 66675 w 276225"/>
                <a:gd name="connsiteY6" fmla="*/ 11430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400050">
                  <a:moveTo>
                    <a:pt x="85725" y="0"/>
                  </a:moveTo>
                  <a:lnTo>
                    <a:pt x="85725" y="114300"/>
                  </a:lnTo>
                  <a:lnTo>
                    <a:pt x="0" y="114300"/>
                  </a:lnTo>
                  <a:lnTo>
                    <a:pt x="0" y="400050"/>
                  </a:lnTo>
                  <a:lnTo>
                    <a:pt x="276225" y="400050"/>
                  </a:lnTo>
                  <a:lnTo>
                    <a:pt x="276225" y="114300"/>
                  </a:lnTo>
                  <a:lnTo>
                    <a:pt x="66675" y="114300"/>
                  </a:lnTo>
                </a:path>
              </a:pathLst>
            </a:custGeom>
            <a:noFill/>
            <a:ln w="381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70101" y="1956513"/>
              <a:ext cx="5577042" cy="0"/>
            </a:xfrm>
            <a:prstGeom prst="line">
              <a:avLst/>
            </a:prstGeom>
            <a:ln w="63500" cmpd="sng">
              <a:solidFill>
                <a:schemeClr val="accent1"/>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sp>
          <p:nvSpPr>
            <p:cNvPr id="11" name="Freeform 10"/>
            <p:cNvSpPr/>
            <p:nvPr/>
          </p:nvSpPr>
          <p:spPr>
            <a:xfrm>
              <a:off x="2639192" y="1734654"/>
              <a:ext cx="2406440" cy="168233"/>
            </a:xfrm>
            <a:custGeom>
              <a:avLst/>
              <a:gdLst>
                <a:gd name="connsiteX0" fmla="*/ 0 w 3419475"/>
                <a:gd name="connsiteY0" fmla="*/ 0 h 239054"/>
                <a:gd name="connsiteX1" fmla="*/ 1428750 w 3419475"/>
                <a:gd name="connsiteY1" fmla="*/ 238125 h 239054"/>
                <a:gd name="connsiteX2" fmla="*/ 3419475 w 3419475"/>
                <a:gd name="connsiteY2" fmla="*/ 76200 h 239054"/>
              </a:gdLst>
              <a:ahLst/>
              <a:cxnLst>
                <a:cxn ang="0">
                  <a:pos x="connsiteX0" y="connsiteY0"/>
                </a:cxn>
                <a:cxn ang="0">
                  <a:pos x="connsiteX1" y="connsiteY1"/>
                </a:cxn>
                <a:cxn ang="0">
                  <a:pos x="connsiteX2" y="connsiteY2"/>
                </a:cxn>
              </a:cxnLst>
              <a:rect l="l" t="t" r="r" b="b"/>
              <a:pathLst>
                <a:path w="3419475" h="239054">
                  <a:moveTo>
                    <a:pt x="0" y="0"/>
                  </a:moveTo>
                  <a:cubicBezTo>
                    <a:pt x="429419" y="112712"/>
                    <a:pt x="858838" y="225425"/>
                    <a:pt x="1428750" y="238125"/>
                  </a:cubicBezTo>
                  <a:cubicBezTo>
                    <a:pt x="1998662" y="250825"/>
                    <a:pt x="3049588" y="130175"/>
                    <a:pt x="3419475" y="76200"/>
                  </a:cubicBezTo>
                </a:path>
              </a:pathLst>
            </a:cu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045632" y="1755417"/>
              <a:ext cx="784271" cy="167580"/>
            </a:xfrm>
            <a:custGeom>
              <a:avLst/>
              <a:gdLst>
                <a:gd name="connsiteX0" fmla="*/ 0 w 1114425"/>
                <a:gd name="connsiteY0" fmla="*/ 0 h 238125"/>
                <a:gd name="connsiteX1" fmla="*/ 0 w 1114425"/>
                <a:gd name="connsiteY1" fmla="*/ 104775 h 238125"/>
                <a:gd name="connsiteX2" fmla="*/ 200025 w 1114425"/>
                <a:gd name="connsiteY2" fmla="*/ 238125 h 238125"/>
                <a:gd name="connsiteX3" fmla="*/ 962025 w 1114425"/>
                <a:gd name="connsiteY3" fmla="*/ 238125 h 238125"/>
                <a:gd name="connsiteX4" fmla="*/ 1114425 w 1114425"/>
                <a:gd name="connsiteY4" fmla="*/ 38100 h 238125"/>
                <a:gd name="connsiteX5" fmla="*/ 0 w 1114425"/>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425" h="238125">
                  <a:moveTo>
                    <a:pt x="0" y="0"/>
                  </a:moveTo>
                  <a:lnTo>
                    <a:pt x="0" y="104775"/>
                  </a:lnTo>
                  <a:lnTo>
                    <a:pt x="200025" y="238125"/>
                  </a:lnTo>
                  <a:lnTo>
                    <a:pt x="962025" y="238125"/>
                  </a:lnTo>
                  <a:lnTo>
                    <a:pt x="1114425" y="38100"/>
                  </a:lnTo>
                  <a:lnTo>
                    <a:pt x="0" y="0"/>
                  </a:lnTo>
                  <a:close/>
                </a:path>
              </a:pathLst>
            </a:custGeom>
            <a:solidFill>
              <a:schemeClr val="bg1"/>
            </a:solid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4" name="Group 13"/>
            <p:cNvGrpSpPr/>
            <p:nvPr/>
          </p:nvGrpSpPr>
          <p:grpSpPr>
            <a:xfrm>
              <a:off x="1358885" y="1460477"/>
              <a:ext cx="1287010" cy="469223"/>
              <a:chOff x="1695450" y="19488150"/>
              <a:chExt cx="1828800" cy="666750"/>
            </a:xfrm>
          </p:grpSpPr>
          <p:sp>
            <p:nvSpPr>
              <p:cNvPr id="15" name="Freeform 14"/>
              <p:cNvSpPr/>
              <p:nvPr/>
            </p:nvSpPr>
            <p:spPr>
              <a:xfrm>
                <a:off x="1695450" y="19488150"/>
                <a:ext cx="1828800" cy="666750"/>
              </a:xfrm>
              <a:custGeom>
                <a:avLst/>
                <a:gdLst>
                  <a:gd name="connsiteX0" fmla="*/ 476250 w 1828800"/>
                  <a:gd name="connsiteY0" fmla="*/ 628650 h 666750"/>
                  <a:gd name="connsiteX1" fmla="*/ 0 w 1828800"/>
                  <a:gd name="connsiteY1" fmla="*/ 419100 h 666750"/>
                  <a:gd name="connsiteX2" fmla="*/ 0 w 1828800"/>
                  <a:gd name="connsiteY2" fmla="*/ 304800 h 666750"/>
                  <a:gd name="connsiteX3" fmla="*/ 304800 w 1828800"/>
                  <a:gd name="connsiteY3" fmla="*/ 304800 h 666750"/>
                  <a:gd name="connsiteX4" fmla="*/ 323850 w 1828800"/>
                  <a:gd name="connsiteY4" fmla="*/ 0 h 666750"/>
                  <a:gd name="connsiteX5" fmla="*/ 952500 w 1828800"/>
                  <a:gd name="connsiteY5" fmla="*/ 0 h 666750"/>
                  <a:gd name="connsiteX6" fmla="*/ 952500 w 1828800"/>
                  <a:gd name="connsiteY6" fmla="*/ 304800 h 666750"/>
                  <a:gd name="connsiteX7" fmla="*/ 1828800 w 1828800"/>
                  <a:gd name="connsiteY7" fmla="*/ 304800 h 666750"/>
                  <a:gd name="connsiteX8" fmla="*/ 1714500 w 1828800"/>
                  <a:gd name="connsiteY8" fmla="*/ 666750 h 666750"/>
                  <a:gd name="connsiteX0" fmla="*/ 476250 w 1828800"/>
                  <a:gd name="connsiteY0" fmla="*/ 628650 h 647700"/>
                  <a:gd name="connsiteX1" fmla="*/ 0 w 1828800"/>
                  <a:gd name="connsiteY1" fmla="*/ 419100 h 647700"/>
                  <a:gd name="connsiteX2" fmla="*/ 0 w 1828800"/>
                  <a:gd name="connsiteY2" fmla="*/ 304800 h 647700"/>
                  <a:gd name="connsiteX3" fmla="*/ 304800 w 1828800"/>
                  <a:gd name="connsiteY3" fmla="*/ 304800 h 647700"/>
                  <a:gd name="connsiteX4" fmla="*/ 323850 w 1828800"/>
                  <a:gd name="connsiteY4" fmla="*/ 0 h 647700"/>
                  <a:gd name="connsiteX5" fmla="*/ 952500 w 1828800"/>
                  <a:gd name="connsiteY5" fmla="*/ 0 h 647700"/>
                  <a:gd name="connsiteX6" fmla="*/ 952500 w 1828800"/>
                  <a:gd name="connsiteY6" fmla="*/ 304800 h 647700"/>
                  <a:gd name="connsiteX7" fmla="*/ 1828800 w 1828800"/>
                  <a:gd name="connsiteY7" fmla="*/ 304800 h 647700"/>
                  <a:gd name="connsiteX8" fmla="*/ 1685925 w 1828800"/>
                  <a:gd name="connsiteY8" fmla="*/ 647700 h 647700"/>
                  <a:gd name="connsiteX0" fmla="*/ 438150 w 1828800"/>
                  <a:gd name="connsiteY0" fmla="*/ 666750 h 666750"/>
                  <a:gd name="connsiteX1" fmla="*/ 0 w 1828800"/>
                  <a:gd name="connsiteY1" fmla="*/ 419100 h 666750"/>
                  <a:gd name="connsiteX2" fmla="*/ 0 w 1828800"/>
                  <a:gd name="connsiteY2" fmla="*/ 304800 h 666750"/>
                  <a:gd name="connsiteX3" fmla="*/ 304800 w 1828800"/>
                  <a:gd name="connsiteY3" fmla="*/ 304800 h 666750"/>
                  <a:gd name="connsiteX4" fmla="*/ 323850 w 1828800"/>
                  <a:gd name="connsiteY4" fmla="*/ 0 h 666750"/>
                  <a:gd name="connsiteX5" fmla="*/ 952500 w 1828800"/>
                  <a:gd name="connsiteY5" fmla="*/ 0 h 666750"/>
                  <a:gd name="connsiteX6" fmla="*/ 952500 w 1828800"/>
                  <a:gd name="connsiteY6" fmla="*/ 304800 h 666750"/>
                  <a:gd name="connsiteX7" fmla="*/ 1828800 w 1828800"/>
                  <a:gd name="connsiteY7" fmla="*/ 304800 h 666750"/>
                  <a:gd name="connsiteX8" fmla="*/ 1685925 w 1828800"/>
                  <a:gd name="connsiteY8" fmla="*/ 647700 h 666750"/>
                  <a:gd name="connsiteX0" fmla="*/ 438150 w 1828800"/>
                  <a:gd name="connsiteY0" fmla="*/ 666750 h 666750"/>
                  <a:gd name="connsiteX1" fmla="*/ 0 w 1828800"/>
                  <a:gd name="connsiteY1" fmla="*/ 419100 h 666750"/>
                  <a:gd name="connsiteX2" fmla="*/ 0 w 1828800"/>
                  <a:gd name="connsiteY2" fmla="*/ 304800 h 666750"/>
                  <a:gd name="connsiteX3" fmla="*/ 304800 w 1828800"/>
                  <a:gd name="connsiteY3" fmla="*/ 304800 h 666750"/>
                  <a:gd name="connsiteX4" fmla="*/ 323850 w 1828800"/>
                  <a:gd name="connsiteY4" fmla="*/ 0 h 666750"/>
                  <a:gd name="connsiteX5" fmla="*/ 952500 w 1828800"/>
                  <a:gd name="connsiteY5" fmla="*/ 0 h 666750"/>
                  <a:gd name="connsiteX6" fmla="*/ 952500 w 1828800"/>
                  <a:gd name="connsiteY6" fmla="*/ 304800 h 666750"/>
                  <a:gd name="connsiteX7" fmla="*/ 1828800 w 1828800"/>
                  <a:gd name="connsiteY7" fmla="*/ 304800 h 666750"/>
                  <a:gd name="connsiteX8" fmla="*/ 1724025 w 1828800"/>
                  <a:gd name="connsiteY8" fmla="*/ 657225 h 666750"/>
                  <a:gd name="connsiteX0" fmla="*/ 495300 w 1828800"/>
                  <a:gd name="connsiteY0" fmla="*/ 666750 h 666750"/>
                  <a:gd name="connsiteX1" fmla="*/ 0 w 1828800"/>
                  <a:gd name="connsiteY1" fmla="*/ 419100 h 666750"/>
                  <a:gd name="connsiteX2" fmla="*/ 0 w 1828800"/>
                  <a:gd name="connsiteY2" fmla="*/ 304800 h 666750"/>
                  <a:gd name="connsiteX3" fmla="*/ 304800 w 1828800"/>
                  <a:gd name="connsiteY3" fmla="*/ 304800 h 666750"/>
                  <a:gd name="connsiteX4" fmla="*/ 323850 w 1828800"/>
                  <a:gd name="connsiteY4" fmla="*/ 0 h 666750"/>
                  <a:gd name="connsiteX5" fmla="*/ 952500 w 1828800"/>
                  <a:gd name="connsiteY5" fmla="*/ 0 h 666750"/>
                  <a:gd name="connsiteX6" fmla="*/ 952500 w 1828800"/>
                  <a:gd name="connsiteY6" fmla="*/ 304800 h 666750"/>
                  <a:gd name="connsiteX7" fmla="*/ 1828800 w 1828800"/>
                  <a:gd name="connsiteY7" fmla="*/ 304800 h 666750"/>
                  <a:gd name="connsiteX8" fmla="*/ 1724025 w 1828800"/>
                  <a:gd name="connsiteY8" fmla="*/ 6572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66750">
                    <a:moveTo>
                      <a:pt x="495300" y="666750"/>
                    </a:moveTo>
                    <a:lnTo>
                      <a:pt x="0" y="419100"/>
                    </a:lnTo>
                    <a:lnTo>
                      <a:pt x="0" y="304800"/>
                    </a:lnTo>
                    <a:lnTo>
                      <a:pt x="304800" y="304800"/>
                    </a:lnTo>
                    <a:lnTo>
                      <a:pt x="323850" y="0"/>
                    </a:lnTo>
                    <a:lnTo>
                      <a:pt x="952500" y="0"/>
                    </a:lnTo>
                    <a:lnTo>
                      <a:pt x="952500" y="304800"/>
                    </a:lnTo>
                    <a:lnTo>
                      <a:pt x="1828800" y="304800"/>
                    </a:lnTo>
                    <a:lnTo>
                      <a:pt x="1724025" y="657225"/>
                    </a:lnTo>
                  </a:path>
                </a:pathLst>
              </a:cu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a:endCxn id="15" idx="8"/>
              </p:cNvCxnSpPr>
              <p:nvPr/>
            </p:nvCxnSpPr>
            <p:spPr>
              <a:xfrm flipV="1">
                <a:off x="2190750" y="20145375"/>
                <a:ext cx="1228725" cy="952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Freeform 16"/>
            <p:cNvSpPr/>
            <p:nvPr/>
          </p:nvSpPr>
          <p:spPr>
            <a:xfrm>
              <a:off x="5843309" y="1795636"/>
              <a:ext cx="0" cy="160876"/>
            </a:xfrm>
            <a:custGeom>
              <a:avLst/>
              <a:gdLst>
                <a:gd name="connsiteX0" fmla="*/ 0 w 0"/>
                <a:gd name="connsiteY0" fmla="*/ 228600 h 228600"/>
                <a:gd name="connsiteX1" fmla="*/ 0 w 0"/>
                <a:gd name="connsiteY1" fmla="*/ 0 h 228600"/>
              </a:gdLst>
              <a:ahLst/>
              <a:cxnLst>
                <a:cxn ang="0">
                  <a:pos x="connsiteX0" y="connsiteY0"/>
                </a:cxn>
                <a:cxn ang="0">
                  <a:pos x="connsiteX1" y="connsiteY1"/>
                </a:cxn>
              </a:cxnLst>
              <a:rect l="l" t="t" r="r" b="b"/>
              <a:pathLst>
                <a:path h="228600">
                  <a:moveTo>
                    <a:pt x="0" y="228600"/>
                  </a:moveTo>
                  <a:lnTo>
                    <a:pt x="0" y="0"/>
                  </a:lnTo>
                </a:path>
              </a:pathLst>
            </a:custGeom>
            <a:noFill/>
            <a:ln w="381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3740575" y="1402311"/>
              <a:ext cx="351121" cy="366655"/>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570495" y="1410733"/>
              <a:ext cx="304315" cy="245712"/>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69513" y="1024036"/>
              <a:ext cx="385645" cy="366655"/>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3936" y="621057"/>
              <a:ext cx="1391154" cy="369332"/>
            </a:xfrm>
            <a:prstGeom prst="rect">
              <a:avLst/>
            </a:prstGeom>
            <a:noFill/>
            <a:ln cmpd="sng">
              <a:noFill/>
            </a:ln>
          </p:spPr>
          <p:txBody>
            <a:bodyPr wrap="square" rtlCol="0">
              <a:spAutoFit/>
            </a:bodyPr>
            <a:lstStyle/>
            <a:p>
              <a:r>
                <a:rPr lang="en-US" b="1" dirty="0" smtClean="0">
                  <a:latin typeface="+mj-lt"/>
                </a:rPr>
                <a:t>Tow vessel</a:t>
              </a:r>
              <a:endParaRPr lang="en-US" b="1" dirty="0">
                <a:latin typeface="+mj-lt"/>
              </a:endParaRPr>
            </a:p>
          </p:txBody>
        </p:sp>
        <p:sp>
          <p:nvSpPr>
            <p:cNvPr id="23" name="TextBox 22"/>
            <p:cNvSpPr txBox="1"/>
            <p:nvPr/>
          </p:nvSpPr>
          <p:spPr>
            <a:xfrm>
              <a:off x="3052292" y="1010229"/>
              <a:ext cx="2098317" cy="369332"/>
            </a:xfrm>
            <a:prstGeom prst="rect">
              <a:avLst/>
            </a:prstGeom>
            <a:noFill/>
            <a:ln cmpd="sng">
              <a:noFill/>
            </a:ln>
          </p:spPr>
          <p:txBody>
            <a:bodyPr wrap="square" rtlCol="0">
              <a:spAutoFit/>
            </a:bodyPr>
            <a:lstStyle/>
            <a:p>
              <a:r>
                <a:rPr lang="en-US" b="1" dirty="0" smtClean="0">
                  <a:latin typeface="+mj-lt"/>
                </a:rPr>
                <a:t>Tow line (~100 m)</a:t>
              </a:r>
              <a:endParaRPr lang="en-US" b="1" dirty="0">
                <a:latin typeface="+mj-lt"/>
              </a:endParaRPr>
            </a:p>
          </p:txBody>
        </p:sp>
        <p:sp>
          <p:nvSpPr>
            <p:cNvPr id="24" name="TextBox 23"/>
            <p:cNvSpPr txBox="1"/>
            <p:nvPr/>
          </p:nvSpPr>
          <p:spPr>
            <a:xfrm>
              <a:off x="5865634" y="1029814"/>
              <a:ext cx="1854452" cy="615553"/>
            </a:xfrm>
            <a:prstGeom prst="rect">
              <a:avLst/>
            </a:prstGeom>
            <a:noFill/>
            <a:ln cmpd="sng">
              <a:noFill/>
            </a:ln>
          </p:spPr>
          <p:txBody>
            <a:bodyPr wrap="square" rtlCol="0">
              <a:spAutoFit/>
            </a:bodyPr>
            <a:lstStyle/>
            <a:p>
              <a:r>
                <a:rPr lang="en-US" b="1" dirty="0" smtClean="0">
                  <a:latin typeface="+mj-lt"/>
                </a:rPr>
                <a:t>Skiff </a:t>
              </a:r>
            </a:p>
            <a:p>
              <a:r>
                <a:rPr lang="en-US" sz="1600" dirty="0" smtClean="0">
                  <a:latin typeface="+mj-lt"/>
                </a:rPr>
                <a:t>(w/ load bank)</a:t>
              </a:r>
              <a:endParaRPr lang="en-US" sz="1600" dirty="0">
                <a:latin typeface="+mj-lt"/>
              </a:endParaRPr>
            </a:p>
          </p:txBody>
        </p:sp>
      </p:grpSp>
      <p:sp>
        <p:nvSpPr>
          <p:cNvPr id="25" name="Rounded Rectangle 24"/>
          <p:cNvSpPr/>
          <p:nvPr/>
        </p:nvSpPr>
        <p:spPr>
          <a:xfrm>
            <a:off x="123825" y="4724400"/>
            <a:ext cx="914400" cy="4572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Rotor</a:t>
            </a:r>
            <a:endParaRPr lang="en-US" sz="1600" b="1" dirty="0">
              <a:latin typeface="+mj-lt"/>
            </a:endParaRPr>
          </a:p>
        </p:txBody>
      </p:sp>
      <p:cxnSp>
        <p:nvCxnSpPr>
          <p:cNvPr id="26" name="Straight Arrow Connector 25"/>
          <p:cNvCxnSpPr>
            <a:stCxn id="25" idx="3"/>
          </p:cNvCxnSpPr>
          <p:nvPr/>
        </p:nvCxnSpPr>
        <p:spPr>
          <a:xfrm flipV="1">
            <a:off x="1038225" y="4572000"/>
            <a:ext cx="1334181" cy="38100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6069" y="3974263"/>
            <a:ext cx="1066931" cy="4572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Upstream ADV</a:t>
            </a:r>
            <a:endParaRPr lang="en-US" sz="1600" b="1" dirty="0">
              <a:latin typeface="+mj-lt"/>
            </a:endParaRPr>
          </a:p>
        </p:txBody>
      </p:sp>
      <p:cxnSp>
        <p:nvCxnSpPr>
          <p:cNvPr id="29" name="Straight Arrow Connector 28"/>
          <p:cNvCxnSpPr>
            <a:stCxn id="28" idx="3"/>
          </p:cNvCxnSpPr>
          <p:nvPr/>
        </p:nvCxnSpPr>
        <p:spPr>
          <a:xfrm>
            <a:off x="1143000" y="4202863"/>
            <a:ext cx="209810" cy="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344016" y="2438400"/>
            <a:ext cx="1174300" cy="7620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Generator &amp; gearbox</a:t>
            </a:r>
            <a:endParaRPr lang="en-US" sz="1600" b="1" dirty="0">
              <a:latin typeface="+mj-lt"/>
            </a:endParaRPr>
          </a:p>
        </p:txBody>
      </p:sp>
      <p:cxnSp>
        <p:nvCxnSpPr>
          <p:cNvPr id="38" name="Straight Arrow Connector 37"/>
          <p:cNvCxnSpPr>
            <a:stCxn id="37" idx="1"/>
          </p:cNvCxnSpPr>
          <p:nvPr/>
        </p:nvCxnSpPr>
        <p:spPr>
          <a:xfrm flipH="1" flipV="1">
            <a:off x="2881264" y="2438400"/>
            <a:ext cx="462752" cy="38100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23825" y="2311354"/>
            <a:ext cx="1279075" cy="7620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Skiff attachment</a:t>
            </a:r>
            <a:endParaRPr lang="en-US" sz="1600" b="1" dirty="0">
              <a:latin typeface="+mj-lt"/>
            </a:endParaRPr>
          </a:p>
        </p:txBody>
      </p:sp>
      <p:cxnSp>
        <p:nvCxnSpPr>
          <p:cNvPr id="43" name="Straight Arrow Connector 42"/>
          <p:cNvCxnSpPr>
            <a:stCxn id="42" idx="3"/>
          </p:cNvCxnSpPr>
          <p:nvPr/>
        </p:nvCxnSpPr>
        <p:spPr>
          <a:xfrm>
            <a:off x="1402900" y="2692354"/>
            <a:ext cx="1111700" cy="38100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352800" y="3593263"/>
            <a:ext cx="1174300" cy="7620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Torque sensor &amp; encoder</a:t>
            </a:r>
            <a:endParaRPr lang="en-US" sz="1600" b="1" dirty="0">
              <a:latin typeface="+mj-lt"/>
            </a:endParaRPr>
          </a:p>
        </p:txBody>
      </p:sp>
      <p:cxnSp>
        <p:nvCxnSpPr>
          <p:cNvPr id="48" name="Straight Arrow Connector 47"/>
          <p:cNvCxnSpPr>
            <a:stCxn id="47" idx="1"/>
          </p:cNvCxnSpPr>
          <p:nvPr/>
        </p:nvCxnSpPr>
        <p:spPr>
          <a:xfrm flipH="1" flipV="1">
            <a:off x="2881264" y="3073354"/>
            <a:ext cx="471536" cy="900909"/>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519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Field Experiment Implementation</a:t>
            </a:r>
            <a:endParaRPr lang="en-US" sz="3800" b="1" dirty="0">
              <a:solidFill>
                <a:srgbClr val="0070C0"/>
              </a:solidFill>
              <a:latin typeface="Calibri"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2750" y="1622227"/>
            <a:ext cx="3906982" cy="3581400"/>
          </a:xfrm>
          <a:prstGeom prst="rect">
            <a:avLst/>
          </a:prstGeom>
          <a:noFill/>
          <a:ln w="25400">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711365" y="5257800"/>
            <a:ext cx="2756717" cy="307777"/>
          </a:xfrm>
          <a:prstGeom prst="rect">
            <a:avLst/>
          </a:prstGeom>
          <a:noFill/>
        </p:spPr>
        <p:txBody>
          <a:bodyPr wrap="none" rtlCol="0">
            <a:spAutoFit/>
          </a:bodyPr>
          <a:lstStyle/>
          <a:p>
            <a:r>
              <a:rPr lang="en-US" sz="1400" b="1" dirty="0" smtClean="0"/>
              <a:t>Wake Characterization Experiment</a:t>
            </a:r>
            <a:endParaRPr lang="en-US" sz="1400" b="1" dirty="0"/>
          </a:p>
        </p:txBody>
      </p:sp>
      <p:pic>
        <p:nvPicPr>
          <p:cNvPr id="2458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7673" y="1563052"/>
            <a:ext cx="2209800" cy="3618548"/>
          </a:xfrm>
          <a:prstGeom prst="rect">
            <a:avLst/>
          </a:prstGeom>
          <a:noFill/>
          <a:ln w="25400">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992346" y="5203627"/>
            <a:ext cx="2360454" cy="307777"/>
          </a:xfrm>
          <a:prstGeom prst="rect">
            <a:avLst/>
          </a:prstGeom>
          <a:noFill/>
        </p:spPr>
        <p:txBody>
          <a:bodyPr wrap="none" rtlCol="0">
            <a:spAutoFit/>
          </a:bodyPr>
          <a:lstStyle/>
          <a:p>
            <a:r>
              <a:rPr lang="en-US" sz="1400" b="1" dirty="0" smtClean="0"/>
              <a:t>Turbine Integration with Skiff</a:t>
            </a:r>
            <a:endParaRPr lang="en-US" sz="1400" b="1" dirty="0"/>
          </a:p>
        </p:txBody>
      </p:sp>
    </p:spTree>
    <p:extLst>
      <p:ext uri="{BB962C8B-B14F-4D97-AF65-F5344CB8AC3E}">
        <p14:creationId xmlns:p14="http://schemas.microsoft.com/office/powerpoint/2010/main" val="27662692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Performance Characterization Experiments</a:t>
            </a:r>
            <a:endParaRPr lang="en-US" sz="3800" b="1" dirty="0">
              <a:solidFill>
                <a:srgbClr val="0070C0"/>
              </a:solidFill>
              <a:latin typeface="Calibri" pitchFamily="34" charset="0"/>
            </a:endParaRPr>
          </a:p>
        </p:txBody>
      </p:sp>
      <p:sp>
        <p:nvSpPr>
          <p:cNvPr id="13" name="TextBox 12"/>
          <p:cNvSpPr txBox="1"/>
          <p:nvPr/>
        </p:nvSpPr>
        <p:spPr>
          <a:xfrm>
            <a:off x="5562600" y="1329928"/>
            <a:ext cx="3733800" cy="4308872"/>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400" b="1" dirty="0" smtClean="0">
                <a:latin typeface="+mj-lt"/>
              </a:rPr>
              <a:t>Torque control with particle brake</a:t>
            </a:r>
          </a:p>
          <a:p>
            <a:pPr marL="342900" indent="-342900">
              <a:spcBef>
                <a:spcPts val="600"/>
              </a:spcBef>
              <a:spcAft>
                <a:spcPts val="600"/>
              </a:spcAft>
              <a:buFont typeface="Wingdings" pitchFamily="2" charset="2"/>
              <a:buChar char="§"/>
            </a:pPr>
            <a:r>
              <a:rPr lang="en-US" sz="2200" b="1" dirty="0" smtClean="0">
                <a:latin typeface="+mj-lt"/>
              </a:rPr>
              <a:t>Reaction torque measurement</a:t>
            </a:r>
          </a:p>
          <a:p>
            <a:pPr marL="342900" indent="-342900">
              <a:spcBef>
                <a:spcPts val="600"/>
              </a:spcBef>
              <a:spcAft>
                <a:spcPts val="600"/>
              </a:spcAft>
              <a:buFont typeface="Wingdings" pitchFamily="2" charset="2"/>
              <a:buChar char="§"/>
            </a:pPr>
            <a:r>
              <a:rPr lang="en-US" sz="2200" b="1" dirty="0" smtClean="0">
                <a:latin typeface="+mj-lt"/>
              </a:rPr>
              <a:t>Angular position measurement</a:t>
            </a:r>
          </a:p>
          <a:p>
            <a:pPr marL="342900" indent="-342900">
              <a:spcBef>
                <a:spcPts val="600"/>
              </a:spcBef>
              <a:spcAft>
                <a:spcPts val="600"/>
              </a:spcAft>
              <a:buFont typeface="Wingdings" pitchFamily="2" charset="2"/>
              <a:buChar char="§"/>
            </a:pPr>
            <a:r>
              <a:rPr lang="en-US" sz="2200" b="1" dirty="0" smtClean="0">
                <a:latin typeface="+mj-lt"/>
              </a:rPr>
              <a:t>Inflow velocity measurement</a:t>
            </a:r>
          </a:p>
          <a:p>
            <a:pPr marL="800100" lvl="1" indent="-342900">
              <a:spcBef>
                <a:spcPts val="600"/>
              </a:spcBef>
              <a:spcAft>
                <a:spcPts val="600"/>
              </a:spcAft>
              <a:buFont typeface="Wingdings" pitchFamily="2" charset="2"/>
              <a:buChar char="§"/>
            </a:pPr>
            <a:r>
              <a:rPr lang="en-US" sz="2200" b="1" dirty="0" smtClean="0">
                <a:latin typeface="+mj-lt"/>
              </a:rPr>
              <a:t>Upstream ADV</a:t>
            </a:r>
          </a:p>
          <a:p>
            <a:pPr marL="342900" indent="-342900">
              <a:spcBef>
                <a:spcPts val="600"/>
              </a:spcBef>
              <a:spcAft>
                <a:spcPts val="600"/>
              </a:spcAft>
              <a:buFont typeface="Wingdings" pitchFamily="2" charset="2"/>
              <a:buChar char="§"/>
            </a:pPr>
            <a:r>
              <a:rPr lang="en-US" sz="2200" b="1" dirty="0" smtClean="0">
                <a:latin typeface="+mj-lt"/>
              </a:rPr>
              <a:t>Thrust measurement</a:t>
            </a:r>
          </a:p>
        </p:txBody>
      </p:sp>
      <p:grpSp>
        <p:nvGrpSpPr>
          <p:cNvPr id="27" name="Group 26"/>
          <p:cNvGrpSpPr/>
          <p:nvPr/>
        </p:nvGrpSpPr>
        <p:grpSpPr>
          <a:xfrm>
            <a:off x="85725" y="1095375"/>
            <a:ext cx="5400675" cy="4314825"/>
            <a:chOff x="85725" y="781050"/>
            <a:chExt cx="5400675" cy="4314825"/>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 y="1600200"/>
              <a:ext cx="3895725" cy="34956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152400" y="4267200"/>
              <a:ext cx="1371600" cy="6096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Scale support cage</a:t>
              </a:r>
              <a:endParaRPr lang="en-US" sz="1600" b="1" dirty="0">
                <a:latin typeface="+mj-lt"/>
              </a:endParaRPr>
            </a:p>
          </p:txBody>
        </p:sp>
        <p:cxnSp>
          <p:nvCxnSpPr>
            <p:cNvPr id="14" name="Straight Arrow Connector 13"/>
            <p:cNvCxnSpPr>
              <a:stCxn id="12" idx="3"/>
            </p:cNvCxnSpPr>
            <p:nvPr/>
          </p:nvCxnSpPr>
          <p:spPr>
            <a:xfrm flipV="1">
              <a:off x="1524000" y="4419600"/>
              <a:ext cx="1143000" cy="15240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5725" y="1905000"/>
              <a:ext cx="1371600" cy="6096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UW Flume</a:t>
              </a:r>
              <a:endParaRPr lang="en-US" sz="1600" b="1" dirty="0">
                <a:latin typeface="+mj-lt"/>
              </a:endParaRPr>
            </a:p>
          </p:txBody>
        </p:sp>
        <p:cxnSp>
          <p:nvCxnSpPr>
            <p:cNvPr id="17" name="Straight Arrow Connector 16"/>
            <p:cNvCxnSpPr>
              <a:stCxn id="16" idx="3"/>
            </p:cNvCxnSpPr>
            <p:nvPr/>
          </p:nvCxnSpPr>
          <p:spPr>
            <a:xfrm>
              <a:off x="1457325" y="2209800"/>
              <a:ext cx="228600" cy="15240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114800" y="781050"/>
              <a:ext cx="1371600" cy="609600"/>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Load cell</a:t>
              </a:r>
              <a:endParaRPr lang="en-US" sz="1600" b="1" dirty="0">
                <a:latin typeface="+mj-lt"/>
              </a:endParaRPr>
            </a:p>
          </p:txBody>
        </p:sp>
        <p:cxnSp>
          <p:nvCxnSpPr>
            <p:cNvPr id="24" name="Straight Arrow Connector 23"/>
            <p:cNvCxnSpPr>
              <a:stCxn id="23" idx="2"/>
            </p:cNvCxnSpPr>
            <p:nvPr/>
          </p:nvCxnSpPr>
          <p:spPr>
            <a:xfrm flipH="1">
              <a:off x="4572000" y="1390650"/>
              <a:ext cx="228600" cy="590550"/>
            </a:xfrm>
            <a:prstGeom prst="straightConnector1">
              <a:avLst/>
            </a:prstGeom>
            <a:ln w="25400">
              <a:tailEnd type="oval"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16692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Experimental Facilities</a:t>
            </a:r>
            <a:endParaRPr lang="en-US" sz="3800" b="1" dirty="0">
              <a:solidFill>
                <a:srgbClr val="0070C0"/>
              </a:solidFill>
              <a:latin typeface="Calibri"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3651324"/>
              </p:ext>
            </p:extLst>
          </p:nvPr>
        </p:nvGraphicFramePr>
        <p:xfrm>
          <a:off x="4356100" y="2460625"/>
          <a:ext cx="1057275" cy="346075"/>
        </p:xfrm>
        <a:graphic>
          <a:graphicData uri="http://schemas.openxmlformats.org/presentationml/2006/ole">
            <mc:AlternateContent xmlns:mc="http://schemas.openxmlformats.org/markup-compatibility/2006">
              <mc:Choice xmlns:v="urn:schemas-microsoft-com:vml" Requires="v">
                <p:oleObj spid="_x0000_s43945" name="Equation" r:id="rId4" imgW="545760" imgH="177480" progId="Equation.3">
                  <p:embed/>
                </p:oleObj>
              </mc:Choice>
              <mc:Fallback>
                <p:oleObj name="Equation" r:id="rId4" imgW="545760" imgH="177480" progId="Equation.3">
                  <p:embed/>
                  <p:pic>
                    <p:nvPicPr>
                      <p:cNvPr id="0" name=""/>
                      <p:cNvPicPr>
                        <a:picLocks noChangeAspect="1" noChangeArrowheads="1"/>
                      </p:cNvPicPr>
                      <p:nvPr/>
                    </p:nvPicPr>
                    <p:blipFill>
                      <a:blip r:embed="rId5"/>
                      <a:srcRect/>
                      <a:stretch>
                        <a:fillRect/>
                      </a:stretch>
                    </p:blipFill>
                    <p:spPr bwMode="auto">
                      <a:xfrm>
                        <a:off x="4356100" y="2460625"/>
                        <a:ext cx="1057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91240280"/>
              </p:ext>
            </p:extLst>
          </p:nvPr>
        </p:nvGraphicFramePr>
        <p:xfrm>
          <a:off x="4375150" y="3997325"/>
          <a:ext cx="1825625" cy="346075"/>
        </p:xfrm>
        <a:graphic>
          <a:graphicData uri="http://schemas.openxmlformats.org/presentationml/2006/ole">
            <mc:AlternateContent xmlns:mc="http://schemas.openxmlformats.org/markup-compatibility/2006">
              <mc:Choice xmlns:v="urn:schemas-microsoft-com:vml" Requires="v">
                <p:oleObj spid="_x0000_s43946" name="Equation" r:id="rId6" imgW="939600" imgH="177480" progId="Equation.3">
                  <p:embed/>
                </p:oleObj>
              </mc:Choice>
              <mc:Fallback>
                <p:oleObj name="Equation" r:id="rId6" imgW="939600" imgH="177480" progId="Equation.3">
                  <p:embed/>
                  <p:pic>
                    <p:nvPicPr>
                      <p:cNvPr id="0" name=""/>
                      <p:cNvPicPr>
                        <a:picLocks noChangeAspect="1" noChangeArrowheads="1"/>
                      </p:cNvPicPr>
                      <p:nvPr/>
                    </p:nvPicPr>
                    <p:blipFill>
                      <a:blip r:embed="rId7"/>
                      <a:srcRect/>
                      <a:stretch>
                        <a:fillRect/>
                      </a:stretch>
                    </p:blipFill>
                    <p:spPr bwMode="auto">
                      <a:xfrm>
                        <a:off x="4375150" y="3997325"/>
                        <a:ext cx="1825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4227551" y="1994813"/>
            <a:ext cx="2204321" cy="430887"/>
          </a:xfrm>
          <a:prstGeom prst="rect">
            <a:avLst/>
          </a:prstGeom>
          <a:noFill/>
        </p:spPr>
        <p:txBody>
          <a:bodyPr wrap="none" rtlCol="0">
            <a:spAutoFit/>
          </a:bodyPr>
          <a:lstStyle/>
          <a:p>
            <a:r>
              <a:rPr lang="en-US" sz="2200" b="1" dirty="0" smtClean="0"/>
              <a:t>Flow speed (m/s)</a:t>
            </a:r>
            <a:endParaRPr lang="en-US" sz="2200" b="1" i="1" baseline="30000" dirty="0"/>
          </a:p>
        </p:txBody>
      </p:sp>
      <p:sp>
        <p:nvSpPr>
          <p:cNvPr id="11" name="TextBox 10"/>
          <p:cNvSpPr txBox="1"/>
          <p:nvPr/>
        </p:nvSpPr>
        <p:spPr>
          <a:xfrm>
            <a:off x="4267200" y="3531513"/>
            <a:ext cx="1905202" cy="430887"/>
          </a:xfrm>
          <a:prstGeom prst="rect">
            <a:avLst/>
          </a:prstGeom>
          <a:noFill/>
        </p:spPr>
        <p:txBody>
          <a:bodyPr wrap="none" rtlCol="0">
            <a:spAutoFit/>
          </a:bodyPr>
          <a:lstStyle/>
          <a:p>
            <a:r>
              <a:rPr lang="en-US" sz="2200" b="1" dirty="0" smtClean="0"/>
              <a:t>Blockage Ratio</a:t>
            </a:r>
            <a:endParaRPr lang="en-US" sz="2200" b="1" i="1" baseline="30000" dirty="0"/>
          </a:p>
        </p:txBody>
      </p:sp>
      <p:graphicFrame>
        <p:nvGraphicFramePr>
          <p:cNvPr id="12" name="Object 11"/>
          <p:cNvGraphicFramePr>
            <a:graphicFrameLocks noChangeAspect="1"/>
          </p:cNvGraphicFramePr>
          <p:nvPr>
            <p:extLst>
              <p:ext uri="{D42A27DB-BD31-4B8C-83A1-F6EECF244321}">
                <p14:modId xmlns:p14="http://schemas.microsoft.com/office/powerpoint/2010/main" val="1760167627"/>
              </p:ext>
            </p:extLst>
          </p:nvPr>
        </p:nvGraphicFramePr>
        <p:xfrm>
          <a:off x="4270375" y="4760913"/>
          <a:ext cx="1851025" cy="344487"/>
        </p:xfrm>
        <a:graphic>
          <a:graphicData uri="http://schemas.openxmlformats.org/presentationml/2006/ole">
            <mc:AlternateContent xmlns:mc="http://schemas.openxmlformats.org/markup-compatibility/2006">
              <mc:Choice xmlns:v="urn:schemas-microsoft-com:vml" Requires="v">
                <p:oleObj spid="_x0000_s43947" name="Equation" r:id="rId8" imgW="952200" imgH="177480" progId="Equation.3">
                  <p:embed/>
                </p:oleObj>
              </mc:Choice>
              <mc:Fallback>
                <p:oleObj name="Equation" r:id="rId8" imgW="952200" imgH="177480" progId="Equation.3">
                  <p:embed/>
                  <p:pic>
                    <p:nvPicPr>
                      <p:cNvPr id="0" name=""/>
                      <p:cNvPicPr>
                        <a:picLocks noChangeAspect="1" noChangeArrowheads="1"/>
                      </p:cNvPicPr>
                      <p:nvPr/>
                    </p:nvPicPr>
                    <p:blipFill>
                      <a:blip r:embed="rId9"/>
                      <a:srcRect/>
                      <a:stretch>
                        <a:fillRect/>
                      </a:stretch>
                    </p:blipFill>
                    <p:spPr bwMode="auto">
                      <a:xfrm>
                        <a:off x="4270375" y="4760913"/>
                        <a:ext cx="18510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4266998" y="4324350"/>
            <a:ext cx="1997406" cy="430887"/>
          </a:xfrm>
          <a:prstGeom prst="rect">
            <a:avLst/>
          </a:prstGeom>
          <a:noFill/>
        </p:spPr>
        <p:txBody>
          <a:bodyPr wrap="none" rtlCol="0">
            <a:spAutoFit/>
          </a:bodyPr>
          <a:lstStyle/>
          <a:p>
            <a:r>
              <a:rPr lang="en-US" sz="2200" b="1" dirty="0" smtClean="0"/>
              <a:t>Froude number</a:t>
            </a:r>
            <a:endParaRPr lang="en-US" sz="2200" b="1" i="1" baseline="30000" dirty="0"/>
          </a:p>
        </p:txBody>
      </p:sp>
      <p:sp>
        <p:nvSpPr>
          <p:cNvPr id="16" name="TextBox 15"/>
          <p:cNvSpPr txBox="1"/>
          <p:nvPr/>
        </p:nvSpPr>
        <p:spPr>
          <a:xfrm>
            <a:off x="4208403" y="5105400"/>
            <a:ext cx="2573397" cy="430887"/>
          </a:xfrm>
          <a:prstGeom prst="rect">
            <a:avLst/>
          </a:prstGeom>
          <a:noFill/>
        </p:spPr>
        <p:txBody>
          <a:bodyPr wrap="none" rtlCol="0">
            <a:spAutoFit/>
          </a:bodyPr>
          <a:lstStyle/>
          <a:p>
            <a:r>
              <a:rPr lang="en-US" sz="2200" b="1" dirty="0" smtClean="0"/>
              <a:t>Turbulence Intensity</a:t>
            </a:r>
            <a:endParaRPr lang="en-US" sz="2200" b="1" i="1" baseline="30000" dirty="0"/>
          </a:p>
        </p:txBody>
      </p:sp>
      <p:sp>
        <p:nvSpPr>
          <p:cNvPr id="13" name="TextBox 12"/>
          <p:cNvSpPr txBox="1"/>
          <p:nvPr/>
        </p:nvSpPr>
        <p:spPr>
          <a:xfrm>
            <a:off x="4191000" y="762000"/>
            <a:ext cx="2185214" cy="461665"/>
          </a:xfrm>
          <a:prstGeom prst="rect">
            <a:avLst/>
          </a:prstGeom>
          <a:noFill/>
        </p:spPr>
        <p:txBody>
          <a:bodyPr wrap="none" rtlCol="0">
            <a:spAutoFit/>
          </a:bodyPr>
          <a:lstStyle/>
          <a:p>
            <a:r>
              <a:rPr lang="en-US" sz="2400" b="1" i="1" dirty="0" smtClean="0">
                <a:solidFill>
                  <a:srgbClr val="0070C0"/>
                </a:solidFill>
              </a:rPr>
              <a:t>UW Aero Flume</a:t>
            </a:r>
            <a:endParaRPr lang="en-US" sz="2400" b="1" i="1" baseline="30000" dirty="0">
              <a:solidFill>
                <a:srgbClr val="0070C0"/>
              </a:solidFill>
            </a:endParaRPr>
          </a:p>
        </p:txBody>
      </p:sp>
      <p:cxnSp>
        <p:nvCxnSpPr>
          <p:cNvPr id="6" name="Straight Connector 5"/>
          <p:cNvCxnSpPr/>
          <p:nvPr/>
        </p:nvCxnSpPr>
        <p:spPr>
          <a:xfrm flipH="1">
            <a:off x="3657600" y="1219200"/>
            <a:ext cx="3048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4800" y="914400"/>
            <a:ext cx="0" cy="50292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700566388"/>
              </p:ext>
            </p:extLst>
          </p:nvPr>
        </p:nvGraphicFramePr>
        <p:xfrm>
          <a:off x="1066800" y="2460625"/>
          <a:ext cx="1033462" cy="346075"/>
        </p:xfrm>
        <a:graphic>
          <a:graphicData uri="http://schemas.openxmlformats.org/presentationml/2006/ole">
            <mc:AlternateContent xmlns:mc="http://schemas.openxmlformats.org/markup-compatibility/2006">
              <mc:Choice xmlns:v="urn:schemas-microsoft-com:vml" Requires="v">
                <p:oleObj spid="_x0000_s43948" name="Equation" r:id="rId10" imgW="533160" imgH="177480" progId="Equation.3">
                  <p:embed/>
                </p:oleObj>
              </mc:Choice>
              <mc:Fallback>
                <p:oleObj name="Equation" r:id="rId10" imgW="533160" imgH="177480" progId="Equation.3">
                  <p:embed/>
                  <p:pic>
                    <p:nvPicPr>
                      <p:cNvPr id="0" name=""/>
                      <p:cNvPicPr>
                        <a:picLocks noChangeAspect="1" noChangeArrowheads="1"/>
                      </p:cNvPicPr>
                      <p:nvPr/>
                    </p:nvPicPr>
                    <p:blipFill>
                      <a:blip r:embed="rId11"/>
                      <a:srcRect/>
                      <a:stretch>
                        <a:fillRect/>
                      </a:stretch>
                    </p:blipFill>
                    <p:spPr bwMode="auto">
                      <a:xfrm>
                        <a:off x="1066800" y="2460625"/>
                        <a:ext cx="10334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16695516"/>
              </p:ext>
            </p:extLst>
          </p:nvPr>
        </p:nvGraphicFramePr>
        <p:xfrm>
          <a:off x="1335088" y="3997325"/>
          <a:ext cx="1058862" cy="346075"/>
        </p:xfrm>
        <a:graphic>
          <a:graphicData uri="http://schemas.openxmlformats.org/presentationml/2006/ole">
            <mc:AlternateContent xmlns:mc="http://schemas.openxmlformats.org/markup-compatibility/2006">
              <mc:Choice xmlns:v="urn:schemas-microsoft-com:vml" Requires="v">
                <p:oleObj spid="_x0000_s43949" name="Equation" r:id="rId12" imgW="545760" imgH="177480" progId="Equation.3">
                  <p:embed/>
                </p:oleObj>
              </mc:Choice>
              <mc:Fallback>
                <p:oleObj name="Equation" r:id="rId12" imgW="545760" imgH="177480" progId="Equation.3">
                  <p:embed/>
                  <p:pic>
                    <p:nvPicPr>
                      <p:cNvPr id="0" name=""/>
                      <p:cNvPicPr>
                        <a:picLocks noChangeAspect="1" noChangeArrowheads="1"/>
                      </p:cNvPicPr>
                      <p:nvPr/>
                    </p:nvPicPr>
                    <p:blipFill>
                      <a:blip r:embed="rId13"/>
                      <a:srcRect/>
                      <a:stretch>
                        <a:fillRect/>
                      </a:stretch>
                    </p:blipFill>
                    <p:spPr bwMode="auto">
                      <a:xfrm>
                        <a:off x="1335088" y="3997325"/>
                        <a:ext cx="10588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950951" y="1994813"/>
            <a:ext cx="2225161" cy="430887"/>
          </a:xfrm>
          <a:prstGeom prst="rect">
            <a:avLst/>
          </a:prstGeom>
          <a:noFill/>
        </p:spPr>
        <p:txBody>
          <a:bodyPr wrap="none" rtlCol="0">
            <a:spAutoFit/>
          </a:bodyPr>
          <a:lstStyle/>
          <a:p>
            <a:r>
              <a:rPr lang="en-US" sz="2200" b="1" dirty="0" smtClean="0"/>
              <a:t>Flow Speed (m/s)</a:t>
            </a:r>
            <a:endParaRPr lang="en-US" sz="2200" b="1" i="1" baseline="30000" dirty="0"/>
          </a:p>
        </p:txBody>
      </p:sp>
      <p:sp>
        <p:nvSpPr>
          <p:cNvPr id="23" name="TextBox 22"/>
          <p:cNvSpPr txBox="1"/>
          <p:nvPr/>
        </p:nvSpPr>
        <p:spPr>
          <a:xfrm>
            <a:off x="990600" y="3531513"/>
            <a:ext cx="1905202" cy="430887"/>
          </a:xfrm>
          <a:prstGeom prst="rect">
            <a:avLst/>
          </a:prstGeom>
          <a:noFill/>
        </p:spPr>
        <p:txBody>
          <a:bodyPr wrap="none" rtlCol="0">
            <a:spAutoFit/>
          </a:bodyPr>
          <a:lstStyle/>
          <a:p>
            <a:r>
              <a:rPr lang="en-US" sz="2200" b="1" dirty="0" smtClean="0"/>
              <a:t>Blockage Ratio</a:t>
            </a:r>
            <a:endParaRPr lang="en-US" sz="2200" b="1" i="1" baseline="30000" dirty="0"/>
          </a:p>
        </p:txBody>
      </p:sp>
      <p:graphicFrame>
        <p:nvGraphicFramePr>
          <p:cNvPr id="24" name="Object 23"/>
          <p:cNvGraphicFramePr>
            <a:graphicFrameLocks noChangeAspect="1"/>
          </p:cNvGraphicFramePr>
          <p:nvPr>
            <p:extLst>
              <p:ext uri="{D42A27DB-BD31-4B8C-83A1-F6EECF244321}">
                <p14:modId xmlns:p14="http://schemas.microsoft.com/office/powerpoint/2010/main" val="4082975914"/>
              </p:ext>
            </p:extLst>
          </p:nvPr>
        </p:nvGraphicFramePr>
        <p:xfrm>
          <a:off x="1066800" y="4760913"/>
          <a:ext cx="1703387" cy="344487"/>
        </p:xfrm>
        <a:graphic>
          <a:graphicData uri="http://schemas.openxmlformats.org/presentationml/2006/ole">
            <mc:AlternateContent xmlns:mc="http://schemas.openxmlformats.org/markup-compatibility/2006">
              <mc:Choice xmlns:v="urn:schemas-microsoft-com:vml" Requires="v">
                <p:oleObj spid="_x0000_s43950" name="Equation" r:id="rId14" imgW="876240" imgH="177480" progId="Equation.3">
                  <p:embed/>
                </p:oleObj>
              </mc:Choice>
              <mc:Fallback>
                <p:oleObj name="Equation" r:id="rId14" imgW="876240" imgH="177480" progId="Equation.3">
                  <p:embed/>
                  <p:pic>
                    <p:nvPicPr>
                      <p:cNvPr id="0" name=""/>
                      <p:cNvPicPr>
                        <a:picLocks noChangeAspect="1" noChangeArrowheads="1"/>
                      </p:cNvPicPr>
                      <p:nvPr/>
                    </p:nvPicPr>
                    <p:blipFill>
                      <a:blip r:embed="rId15"/>
                      <a:srcRect/>
                      <a:stretch>
                        <a:fillRect/>
                      </a:stretch>
                    </p:blipFill>
                    <p:spPr bwMode="auto">
                      <a:xfrm>
                        <a:off x="1066800" y="4760913"/>
                        <a:ext cx="17033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990398" y="4324350"/>
            <a:ext cx="1997406" cy="430887"/>
          </a:xfrm>
          <a:prstGeom prst="rect">
            <a:avLst/>
          </a:prstGeom>
          <a:noFill/>
        </p:spPr>
        <p:txBody>
          <a:bodyPr wrap="none" rtlCol="0">
            <a:spAutoFit/>
          </a:bodyPr>
          <a:lstStyle/>
          <a:p>
            <a:r>
              <a:rPr lang="en-US" sz="2200" b="1" dirty="0" smtClean="0"/>
              <a:t>Froude number</a:t>
            </a:r>
            <a:endParaRPr lang="en-US" sz="2200" b="1" i="1" baseline="30000" dirty="0"/>
          </a:p>
        </p:txBody>
      </p:sp>
      <p:graphicFrame>
        <p:nvGraphicFramePr>
          <p:cNvPr id="26" name="Object 25"/>
          <p:cNvGraphicFramePr>
            <a:graphicFrameLocks noChangeAspect="1"/>
          </p:cNvGraphicFramePr>
          <p:nvPr>
            <p:extLst>
              <p:ext uri="{D42A27DB-BD31-4B8C-83A1-F6EECF244321}">
                <p14:modId xmlns:p14="http://schemas.microsoft.com/office/powerpoint/2010/main" val="3537387767"/>
              </p:ext>
            </p:extLst>
          </p:nvPr>
        </p:nvGraphicFramePr>
        <p:xfrm>
          <a:off x="6283454" y="5410200"/>
          <a:ext cx="1011238" cy="860425"/>
        </p:xfrm>
        <a:graphic>
          <a:graphicData uri="http://schemas.openxmlformats.org/presentationml/2006/ole">
            <mc:AlternateContent xmlns:mc="http://schemas.openxmlformats.org/markup-compatibility/2006">
              <mc:Choice xmlns:v="urn:schemas-microsoft-com:vml" Requires="v">
                <p:oleObj spid="_x0000_s43951" name="Equation" r:id="rId16" imgW="520560" imgH="444240" progId="Equation.3">
                  <p:embed/>
                </p:oleObj>
              </mc:Choice>
              <mc:Fallback>
                <p:oleObj name="Equation" r:id="rId16" imgW="520560" imgH="444240" progId="Equation.3">
                  <p:embed/>
                  <p:pic>
                    <p:nvPicPr>
                      <p:cNvPr id="0" name=""/>
                      <p:cNvPicPr>
                        <a:picLocks noChangeAspect="1" noChangeArrowheads="1"/>
                      </p:cNvPicPr>
                      <p:nvPr/>
                    </p:nvPicPr>
                    <p:blipFill>
                      <a:blip r:embed="rId17"/>
                      <a:srcRect/>
                      <a:stretch>
                        <a:fillRect/>
                      </a:stretch>
                    </p:blipFill>
                    <p:spPr bwMode="auto">
                      <a:xfrm>
                        <a:off x="6283454" y="5410200"/>
                        <a:ext cx="10112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972936" y="5112663"/>
            <a:ext cx="2573397" cy="430887"/>
          </a:xfrm>
          <a:prstGeom prst="rect">
            <a:avLst/>
          </a:prstGeom>
          <a:noFill/>
        </p:spPr>
        <p:txBody>
          <a:bodyPr wrap="none" rtlCol="0">
            <a:spAutoFit/>
          </a:bodyPr>
          <a:lstStyle/>
          <a:p>
            <a:r>
              <a:rPr lang="en-US" sz="2200" b="1" dirty="0" smtClean="0"/>
              <a:t>Turbulence Intensity</a:t>
            </a:r>
            <a:endParaRPr lang="en-US" sz="2200" b="1" i="1" baseline="30000" dirty="0"/>
          </a:p>
        </p:txBody>
      </p:sp>
      <p:sp>
        <p:nvSpPr>
          <p:cNvPr id="28" name="TextBox 27"/>
          <p:cNvSpPr txBox="1"/>
          <p:nvPr/>
        </p:nvSpPr>
        <p:spPr>
          <a:xfrm>
            <a:off x="914400" y="762000"/>
            <a:ext cx="2172390" cy="461665"/>
          </a:xfrm>
          <a:prstGeom prst="rect">
            <a:avLst/>
          </a:prstGeom>
          <a:noFill/>
        </p:spPr>
        <p:txBody>
          <a:bodyPr wrap="none" rtlCol="0">
            <a:spAutoFit/>
          </a:bodyPr>
          <a:lstStyle/>
          <a:p>
            <a:r>
              <a:rPr lang="en-US" sz="2400" b="1" i="1" dirty="0" err="1" smtClean="0">
                <a:solidFill>
                  <a:srgbClr val="0070C0"/>
                </a:solidFill>
              </a:rPr>
              <a:t>Bamfield</a:t>
            </a:r>
            <a:r>
              <a:rPr lang="en-US" sz="2400" b="1" i="1" dirty="0" smtClean="0">
                <a:solidFill>
                  <a:srgbClr val="0070C0"/>
                </a:solidFill>
              </a:rPr>
              <a:t> Flume</a:t>
            </a:r>
            <a:endParaRPr lang="en-US" sz="2400" b="1" i="1" baseline="30000" dirty="0">
              <a:solidFill>
                <a:srgbClr val="0070C0"/>
              </a:solidFill>
            </a:endParaRPr>
          </a:p>
        </p:txBody>
      </p:sp>
      <p:cxnSp>
        <p:nvCxnSpPr>
          <p:cNvPr id="29" name="Straight Connector 28"/>
          <p:cNvCxnSpPr/>
          <p:nvPr/>
        </p:nvCxnSpPr>
        <p:spPr>
          <a:xfrm flipH="1">
            <a:off x="381000" y="1219200"/>
            <a:ext cx="3352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38200" y="914400"/>
            <a:ext cx="0" cy="502920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914400" y="2806700"/>
            <a:ext cx="2271456" cy="430887"/>
          </a:xfrm>
          <a:prstGeom prst="rect">
            <a:avLst/>
          </a:prstGeom>
          <a:noFill/>
        </p:spPr>
        <p:txBody>
          <a:bodyPr wrap="none" rtlCol="0">
            <a:spAutoFit/>
          </a:bodyPr>
          <a:lstStyle/>
          <a:p>
            <a:r>
              <a:rPr lang="en-US" sz="2200" b="1" dirty="0" smtClean="0"/>
              <a:t>Reynolds Number</a:t>
            </a:r>
            <a:endParaRPr lang="en-US" sz="2200" b="1" i="1" baseline="30000" dirty="0"/>
          </a:p>
        </p:txBody>
      </p:sp>
      <p:sp>
        <p:nvSpPr>
          <p:cNvPr id="32" name="TextBox 31"/>
          <p:cNvSpPr txBox="1"/>
          <p:nvPr/>
        </p:nvSpPr>
        <p:spPr>
          <a:xfrm>
            <a:off x="4191000" y="2806700"/>
            <a:ext cx="2271456" cy="430887"/>
          </a:xfrm>
          <a:prstGeom prst="rect">
            <a:avLst/>
          </a:prstGeom>
          <a:noFill/>
        </p:spPr>
        <p:txBody>
          <a:bodyPr wrap="none" rtlCol="0">
            <a:spAutoFit/>
          </a:bodyPr>
          <a:lstStyle/>
          <a:p>
            <a:r>
              <a:rPr lang="en-US" sz="2200" b="1" dirty="0" smtClean="0"/>
              <a:t>Reynolds Number</a:t>
            </a:r>
            <a:endParaRPr lang="en-US" sz="2200" b="1" i="1" baseline="300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184227082"/>
              </p:ext>
            </p:extLst>
          </p:nvPr>
        </p:nvGraphicFramePr>
        <p:xfrm>
          <a:off x="4267200" y="3111500"/>
          <a:ext cx="1820862" cy="469900"/>
        </p:xfrm>
        <a:graphic>
          <a:graphicData uri="http://schemas.openxmlformats.org/presentationml/2006/ole">
            <mc:AlternateContent xmlns:mc="http://schemas.openxmlformats.org/markup-compatibility/2006">
              <mc:Choice xmlns:v="urn:schemas-microsoft-com:vml" Requires="v">
                <p:oleObj spid="_x0000_s43952" name="Equation" r:id="rId18" imgW="939600" imgH="241200" progId="Equation.3">
                  <p:embed/>
                </p:oleObj>
              </mc:Choice>
              <mc:Fallback>
                <p:oleObj name="Equation" r:id="rId18" imgW="939600" imgH="241200" progId="Equation.3">
                  <p:embed/>
                  <p:pic>
                    <p:nvPicPr>
                      <p:cNvPr id="0" name="Object 11"/>
                      <p:cNvPicPr>
                        <a:picLocks noChangeAspect="1" noChangeArrowheads="1"/>
                      </p:cNvPicPr>
                      <p:nvPr/>
                    </p:nvPicPr>
                    <p:blipFill>
                      <a:blip r:embed="rId19"/>
                      <a:srcRect/>
                      <a:stretch>
                        <a:fillRect/>
                      </a:stretch>
                    </p:blipFill>
                    <p:spPr bwMode="auto">
                      <a:xfrm>
                        <a:off x="4267200" y="3111500"/>
                        <a:ext cx="18208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273106204"/>
              </p:ext>
            </p:extLst>
          </p:nvPr>
        </p:nvGraphicFramePr>
        <p:xfrm>
          <a:off x="990600" y="3111500"/>
          <a:ext cx="1820863" cy="469900"/>
        </p:xfrm>
        <a:graphic>
          <a:graphicData uri="http://schemas.openxmlformats.org/presentationml/2006/ole">
            <mc:AlternateContent xmlns:mc="http://schemas.openxmlformats.org/markup-compatibility/2006">
              <mc:Choice xmlns:v="urn:schemas-microsoft-com:vml" Requires="v">
                <p:oleObj spid="_x0000_s43953" name="Equation" r:id="rId20" imgW="939600" imgH="241200" progId="Equation.3">
                  <p:embed/>
                </p:oleObj>
              </mc:Choice>
              <mc:Fallback>
                <p:oleObj name="Equation" r:id="rId20" imgW="939600" imgH="241200" progId="Equation.3">
                  <p:embed/>
                  <p:pic>
                    <p:nvPicPr>
                      <p:cNvPr id="0" name="Object 17"/>
                      <p:cNvPicPr>
                        <a:picLocks noChangeAspect="1" noChangeArrowheads="1"/>
                      </p:cNvPicPr>
                      <p:nvPr/>
                    </p:nvPicPr>
                    <p:blipFill>
                      <a:blip r:embed="rId21"/>
                      <a:srcRect/>
                      <a:stretch>
                        <a:fillRect/>
                      </a:stretch>
                    </p:blipFill>
                    <p:spPr bwMode="auto">
                      <a:xfrm>
                        <a:off x="990600" y="3111500"/>
                        <a:ext cx="18208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914400" y="1295400"/>
            <a:ext cx="2348463" cy="430887"/>
          </a:xfrm>
          <a:prstGeom prst="rect">
            <a:avLst/>
          </a:prstGeom>
          <a:noFill/>
        </p:spPr>
        <p:txBody>
          <a:bodyPr wrap="none" rtlCol="0">
            <a:spAutoFit/>
          </a:bodyPr>
          <a:lstStyle/>
          <a:p>
            <a:r>
              <a:rPr lang="en-US" sz="2200" b="1" dirty="0" smtClean="0"/>
              <a:t>Cross Section (m</a:t>
            </a:r>
            <a:r>
              <a:rPr lang="en-US" sz="2200" b="1" baseline="30000" dirty="0" smtClean="0"/>
              <a:t>2</a:t>
            </a:r>
            <a:r>
              <a:rPr lang="en-US" sz="2200" b="1" dirty="0" smtClean="0"/>
              <a:t>)</a:t>
            </a:r>
            <a:endParaRPr lang="en-US" sz="2200" b="1" i="1" baseline="30000" dirty="0"/>
          </a:p>
        </p:txBody>
      </p:sp>
      <p:graphicFrame>
        <p:nvGraphicFramePr>
          <p:cNvPr id="35" name="Object 34"/>
          <p:cNvGraphicFramePr>
            <a:graphicFrameLocks noChangeAspect="1"/>
          </p:cNvGraphicFramePr>
          <p:nvPr>
            <p:extLst>
              <p:ext uri="{D42A27DB-BD31-4B8C-83A1-F6EECF244321}">
                <p14:modId xmlns:p14="http://schemas.microsoft.com/office/powerpoint/2010/main" val="2323393293"/>
              </p:ext>
            </p:extLst>
          </p:nvPr>
        </p:nvGraphicFramePr>
        <p:xfrm>
          <a:off x="1062037" y="1676400"/>
          <a:ext cx="614363" cy="346075"/>
        </p:xfrm>
        <a:graphic>
          <a:graphicData uri="http://schemas.openxmlformats.org/presentationml/2006/ole">
            <mc:AlternateContent xmlns:mc="http://schemas.openxmlformats.org/markup-compatibility/2006">
              <mc:Choice xmlns:v="urn:schemas-microsoft-com:vml" Requires="v">
                <p:oleObj spid="_x0000_s43954" name="Equation" r:id="rId22" imgW="317160" imgH="177480" progId="Equation.3">
                  <p:embed/>
                </p:oleObj>
              </mc:Choice>
              <mc:Fallback>
                <p:oleObj name="Equation" r:id="rId22" imgW="317160" imgH="177480" progId="Equation.3">
                  <p:embed/>
                  <p:pic>
                    <p:nvPicPr>
                      <p:cNvPr id="0" name="Object 18"/>
                      <p:cNvPicPr>
                        <a:picLocks noChangeAspect="1" noChangeArrowheads="1"/>
                      </p:cNvPicPr>
                      <p:nvPr/>
                    </p:nvPicPr>
                    <p:blipFill>
                      <a:blip r:embed="rId23"/>
                      <a:srcRect/>
                      <a:stretch>
                        <a:fillRect/>
                      </a:stretch>
                    </p:blipFill>
                    <p:spPr bwMode="auto">
                      <a:xfrm>
                        <a:off x="1062037" y="1676400"/>
                        <a:ext cx="6143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4191000" y="1295400"/>
            <a:ext cx="2348463" cy="430887"/>
          </a:xfrm>
          <a:prstGeom prst="rect">
            <a:avLst/>
          </a:prstGeom>
          <a:noFill/>
        </p:spPr>
        <p:txBody>
          <a:bodyPr wrap="none" rtlCol="0">
            <a:spAutoFit/>
          </a:bodyPr>
          <a:lstStyle/>
          <a:p>
            <a:r>
              <a:rPr lang="en-US" sz="2200" b="1" dirty="0" smtClean="0"/>
              <a:t>Cross Section (m</a:t>
            </a:r>
            <a:r>
              <a:rPr lang="en-US" sz="2200" b="1" baseline="30000" dirty="0" smtClean="0"/>
              <a:t>2</a:t>
            </a:r>
            <a:r>
              <a:rPr lang="en-US" sz="2200" b="1" dirty="0" smtClean="0"/>
              <a:t>)</a:t>
            </a:r>
            <a:endParaRPr lang="en-US" sz="2200" b="1" i="1" baseline="30000" dirty="0"/>
          </a:p>
        </p:txBody>
      </p:sp>
      <p:graphicFrame>
        <p:nvGraphicFramePr>
          <p:cNvPr id="37" name="Object 36"/>
          <p:cNvGraphicFramePr>
            <a:graphicFrameLocks noChangeAspect="1"/>
          </p:cNvGraphicFramePr>
          <p:nvPr>
            <p:extLst>
              <p:ext uri="{D42A27DB-BD31-4B8C-83A1-F6EECF244321}">
                <p14:modId xmlns:p14="http://schemas.microsoft.com/office/powerpoint/2010/main" val="1915737836"/>
              </p:ext>
            </p:extLst>
          </p:nvPr>
        </p:nvGraphicFramePr>
        <p:xfrm>
          <a:off x="4343400" y="1676400"/>
          <a:ext cx="590550" cy="346075"/>
        </p:xfrm>
        <a:graphic>
          <a:graphicData uri="http://schemas.openxmlformats.org/presentationml/2006/ole">
            <mc:AlternateContent xmlns:mc="http://schemas.openxmlformats.org/markup-compatibility/2006">
              <mc:Choice xmlns:v="urn:schemas-microsoft-com:vml" Requires="v">
                <p:oleObj spid="_x0000_s43955" name="Equation" r:id="rId24" imgW="304560" imgH="177480" progId="Equation.3">
                  <p:embed/>
                </p:oleObj>
              </mc:Choice>
              <mc:Fallback>
                <p:oleObj name="Equation" r:id="rId24" imgW="304560" imgH="177480" progId="Equation.3">
                  <p:embed/>
                  <p:pic>
                    <p:nvPicPr>
                      <p:cNvPr id="0" name=""/>
                      <p:cNvPicPr>
                        <a:picLocks noChangeAspect="1" noChangeArrowheads="1"/>
                      </p:cNvPicPr>
                      <p:nvPr/>
                    </p:nvPicPr>
                    <p:blipFill>
                      <a:blip r:embed="rId25"/>
                      <a:srcRect/>
                      <a:stretch>
                        <a:fillRect/>
                      </a:stretch>
                    </p:blipFill>
                    <p:spPr bwMode="auto">
                      <a:xfrm>
                        <a:off x="4343400" y="1676400"/>
                        <a:ext cx="5905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57398126"/>
              </p:ext>
            </p:extLst>
          </p:nvPr>
        </p:nvGraphicFramePr>
        <p:xfrm>
          <a:off x="7239000" y="4622800"/>
          <a:ext cx="1304925" cy="863600"/>
        </p:xfrm>
        <a:graphic>
          <a:graphicData uri="http://schemas.openxmlformats.org/presentationml/2006/ole">
            <mc:AlternateContent xmlns:mc="http://schemas.openxmlformats.org/markup-compatibility/2006">
              <mc:Choice xmlns:v="urn:schemas-microsoft-com:vml" Requires="v">
                <p:oleObj spid="_x0000_s43956" name="Equation" r:id="rId26" imgW="672840" imgH="444240" progId="Equation.3">
                  <p:embed/>
                </p:oleObj>
              </mc:Choice>
              <mc:Fallback>
                <p:oleObj name="Equation" r:id="rId26" imgW="672840" imgH="444240" progId="Equation.3">
                  <p:embed/>
                  <p:pic>
                    <p:nvPicPr>
                      <p:cNvPr id="0" name="Object 38"/>
                      <p:cNvPicPr>
                        <a:picLocks noChangeAspect="1" noChangeArrowheads="1"/>
                      </p:cNvPicPr>
                      <p:nvPr/>
                    </p:nvPicPr>
                    <p:blipFill>
                      <a:blip r:embed="rId27"/>
                      <a:srcRect/>
                      <a:stretch>
                        <a:fillRect/>
                      </a:stretch>
                    </p:blipFill>
                    <p:spPr bwMode="auto">
                      <a:xfrm>
                        <a:off x="7239000" y="4622800"/>
                        <a:ext cx="130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4707559"/>
              </p:ext>
            </p:extLst>
          </p:nvPr>
        </p:nvGraphicFramePr>
        <p:xfrm>
          <a:off x="1066800" y="5597525"/>
          <a:ext cx="838200" cy="346075"/>
        </p:xfrm>
        <a:graphic>
          <a:graphicData uri="http://schemas.openxmlformats.org/presentationml/2006/ole">
            <mc:AlternateContent xmlns:mc="http://schemas.openxmlformats.org/markup-compatibility/2006">
              <mc:Choice xmlns:v="urn:schemas-microsoft-com:vml" Requires="v">
                <p:oleObj spid="_x0000_s43957" name="Equation" r:id="rId28" imgW="431640" imgH="177480" progId="Equation.3">
                  <p:embed/>
                </p:oleObj>
              </mc:Choice>
              <mc:Fallback>
                <p:oleObj name="Equation" r:id="rId28" imgW="431640" imgH="177480" progId="Equation.3">
                  <p:embed/>
                  <p:pic>
                    <p:nvPicPr>
                      <p:cNvPr id="0" name="Object 36"/>
                      <p:cNvPicPr>
                        <a:picLocks noChangeAspect="1" noChangeArrowheads="1"/>
                      </p:cNvPicPr>
                      <p:nvPr/>
                    </p:nvPicPr>
                    <p:blipFill>
                      <a:blip r:embed="rId29"/>
                      <a:srcRect/>
                      <a:stretch>
                        <a:fillRect/>
                      </a:stretch>
                    </p:blipFill>
                    <p:spPr bwMode="auto">
                      <a:xfrm>
                        <a:off x="1066800" y="5597525"/>
                        <a:ext cx="838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09543159"/>
              </p:ext>
            </p:extLst>
          </p:nvPr>
        </p:nvGraphicFramePr>
        <p:xfrm>
          <a:off x="4314825" y="5597525"/>
          <a:ext cx="714375" cy="346075"/>
        </p:xfrm>
        <a:graphic>
          <a:graphicData uri="http://schemas.openxmlformats.org/presentationml/2006/ole">
            <mc:AlternateContent xmlns:mc="http://schemas.openxmlformats.org/markup-compatibility/2006">
              <mc:Choice xmlns:v="urn:schemas-microsoft-com:vml" Requires="v">
                <p:oleObj spid="_x0000_s43958" name="Equation" r:id="rId30" imgW="368280" imgH="177480" progId="Equation.3">
                  <p:embed/>
                </p:oleObj>
              </mc:Choice>
              <mc:Fallback>
                <p:oleObj name="Equation" r:id="rId30" imgW="368280" imgH="177480" progId="Equation.3">
                  <p:embed/>
                  <p:pic>
                    <p:nvPicPr>
                      <p:cNvPr id="0" name="Object 2"/>
                      <p:cNvPicPr>
                        <a:picLocks noChangeAspect="1" noChangeArrowheads="1"/>
                      </p:cNvPicPr>
                      <p:nvPr/>
                    </p:nvPicPr>
                    <p:blipFill>
                      <a:blip r:embed="rId31"/>
                      <a:srcRect/>
                      <a:stretch>
                        <a:fillRect/>
                      </a:stretch>
                    </p:blipFill>
                    <p:spPr bwMode="auto">
                      <a:xfrm>
                        <a:off x="4314825" y="5597525"/>
                        <a:ext cx="714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1696830"/>
              </p:ext>
            </p:extLst>
          </p:nvPr>
        </p:nvGraphicFramePr>
        <p:xfrm>
          <a:off x="6705600" y="3649205"/>
          <a:ext cx="2293938" cy="890588"/>
        </p:xfrm>
        <a:graphic>
          <a:graphicData uri="http://schemas.openxmlformats.org/presentationml/2006/ole">
            <mc:AlternateContent xmlns:mc="http://schemas.openxmlformats.org/markup-compatibility/2006">
              <mc:Choice xmlns:v="urn:schemas-microsoft-com:vml" Requires="v">
                <p:oleObj spid="_x0000_s43959" name="Equation" r:id="rId32" imgW="1181100" imgH="457200" progId="Equation.3">
                  <p:embed/>
                </p:oleObj>
              </mc:Choice>
              <mc:Fallback>
                <p:oleObj name="Equation" r:id="rId32" imgW="1181100" imgH="457200" progId="Equation.3">
                  <p:embed/>
                  <p:pic>
                    <p:nvPicPr>
                      <p:cNvPr id="0" name="Object 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05600" y="3649205"/>
                        <a:ext cx="22939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6964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a:t>
            </a:r>
            <a:endParaRPr lang="en-US" sz="3800" b="1" dirty="0">
              <a:solidFill>
                <a:srgbClr val="0070C0"/>
              </a:solidFill>
              <a:latin typeface="Calibri" pitchFamily="34" charset="0"/>
            </a:endParaRPr>
          </a:p>
        </p:txBody>
      </p:sp>
      <p:sp>
        <p:nvSpPr>
          <p:cNvPr id="13" name="TextBox 12"/>
          <p:cNvSpPr txBox="1"/>
          <p:nvPr/>
        </p:nvSpPr>
        <p:spPr>
          <a:xfrm>
            <a:off x="6019800" y="1447800"/>
            <a:ext cx="3048000" cy="1107996"/>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Corrections rely on various experimental parameters</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3621605802"/>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54398" name="Equation" r:id="rId5" imgW="215640" imgH="215640" progId="Equation.3">
                  <p:embed/>
                </p:oleObj>
              </mc:Choice>
              <mc:Fallback>
                <p:oleObj name="Equation" r:id="rId5" imgW="215640" imgH="215640" progId="Equation.3">
                  <p:embed/>
                  <p:pic>
                    <p:nvPicPr>
                      <p:cNvPr id="0" name="Object 12"/>
                      <p:cNvPicPr>
                        <a:picLocks noChangeAspect="1" noChangeArrowheads="1"/>
                      </p:cNvPicPr>
                      <p:nvPr/>
                    </p:nvPicPr>
                    <p:blipFill>
                      <a:blip r:embed="rId6"/>
                      <a:srcRect/>
                      <a:stretch>
                        <a:fillRect/>
                      </a:stretch>
                    </p:blipFill>
                    <p:spPr bwMode="auto">
                      <a:xfrm>
                        <a:off x="685800" y="3962400"/>
                        <a:ext cx="419100" cy="419100"/>
                      </a:xfrm>
                      <a:prstGeom prst="rect">
                        <a:avLst/>
                      </a:prstGeom>
                      <a:noFill/>
                      <a:ln>
                        <a:solidFill>
                          <a:schemeClr val="tx1"/>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41535936"/>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54399" name="Equation" r:id="rId7" imgW="203040" imgH="215640" progId="Equation.3">
                  <p:embed/>
                </p:oleObj>
              </mc:Choice>
              <mc:Fallback>
                <p:oleObj name="Equation" r:id="rId7" imgW="203040" imgH="215640" progId="Equation.3">
                  <p:embed/>
                  <p:pic>
                    <p:nvPicPr>
                      <p:cNvPr id="0" name="Object 5"/>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271620571"/>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54400" name="Equation" r:id="rId9" imgW="203040" imgH="228600" progId="Equation.3">
                  <p:embed/>
                </p:oleObj>
              </mc:Choice>
              <mc:Fallback>
                <p:oleObj name="Equation" r:id="rId9" imgW="203040" imgH="228600" progId="Equation.3">
                  <p:embed/>
                  <p:pic>
                    <p:nvPicPr>
                      <p:cNvPr id="0" name="Object 29"/>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3676726026"/>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54401" name="Equation" r:id="rId11" imgW="228600" imgH="228600" progId="Equation.3">
                  <p:embed/>
                </p:oleObj>
              </mc:Choice>
              <mc:Fallback>
                <p:oleObj name="Equation" r:id="rId11" imgW="228600" imgH="228600" progId="Equation.3">
                  <p:embed/>
                  <p:pic>
                    <p:nvPicPr>
                      <p:cNvPr id="0" name="Object 30"/>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36637138"/>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54402" name="Equation" r:id="rId13" imgW="203040" imgH="228600" progId="Equation.3">
                  <p:embed/>
                </p:oleObj>
              </mc:Choice>
              <mc:Fallback>
                <p:oleObj name="Equation" r:id="rId13" imgW="203040" imgH="228600" progId="Equation.3">
                  <p:embed/>
                  <p:pic>
                    <p:nvPicPr>
                      <p:cNvPr id="0" name="Object 40"/>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206519262"/>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54403" name="Equation" r:id="rId15" imgW="203040" imgH="215640" progId="Equation.3">
                  <p:embed/>
                </p:oleObj>
              </mc:Choice>
              <mc:Fallback>
                <p:oleObj name="Equation" r:id="rId15" imgW="203040" imgH="215640" progId="Equation.3">
                  <p:embed/>
                  <p:pic>
                    <p:nvPicPr>
                      <p:cNvPr id="0" name="Object 41"/>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2295338690"/>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54404" name="Equation" r:id="rId17" imgW="215640" imgH="177480" progId="Equation.3">
                  <p:embed/>
                </p:oleObj>
              </mc:Choice>
              <mc:Fallback>
                <p:oleObj name="Equation" r:id="rId17" imgW="215640" imgH="177480" progId="Equation.3">
                  <p:embed/>
                  <p:pic>
                    <p:nvPicPr>
                      <p:cNvPr id="0" name="Object 30"/>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3241087342"/>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54405" name="Equation" r:id="rId19" imgW="190440" imgH="215640" progId="Equation.3">
                  <p:embed/>
                </p:oleObj>
              </mc:Choice>
              <mc:Fallback>
                <p:oleObj name="Equation" r:id="rId19" imgW="190440" imgH="215640" progId="Equation.3">
                  <p:embed/>
                  <p:pic>
                    <p:nvPicPr>
                      <p:cNvPr id="0" name="Object 29"/>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1591084375"/>
              </p:ext>
            </p:extLst>
          </p:nvPr>
        </p:nvGraphicFramePr>
        <p:xfrm>
          <a:off x="6386513" y="2590800"/>
          <a:ext cx="1843087" cy="987425"/>
        </p:xfrm>
        <a:graphic>
          <a:graphicData uri="http://schemas.openxmlformats.org/presentationml/2006/ole">
            <mc:AlternateContent xmlns:mc="http://schemas.openxmlformats.org/markup-compatibility/2006">
              <mc:Choice xmlns:v="urn:schemas-microsoft-com:vml" Requires="v">
                <p:oleObj spid="_x0000_s54406" name="Equation" r:id="rId21" imgW="1041120" imgH="507960" progId="Equation.3">
                  <p:embed/>
                </p:oleObj>
              </mc:Choice>
              <mc:Fallback>
                <p:oleObj name="Equation" r:id="rId21" imgW="1041120" imgH="507960" progId="Equation.3">
                  <p:embed/>
                  <p:pic>
                    <p:nvPicPr>
                      <p:cNvPr id="0" name="Object 5"/>
                      <p:cNvPicPr>
                        <a:picLocks noChangeAspect="1" noChangeArrowheads="1"/>
                      </p:cNvPicPr>
                      <p:nvPr/>
                    </p:nvPicPr>
                    <p:blipFill>
                      <a:blip r:embed="rId22"/>
                      <a:srcRect/>
                      <a:stretch>
                        <a:fillRect/>
                      </a:stretch>
                    </p:blipFill>
                    <p:spPr bwMode="auto">
                      <a:xfrm>
                        <a:off x="6386513" y="2590800"/>
                        <a:ext cx="18430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141213360"/>
              </p:ext>
            </p:extLst>
          </p:nvPr>
        </p:nvGraphicFramePr>
        <p:xfrm>
          <a:off x="6400800" y="4724400"/>
          <a:ext cx="1550988" cy="938213"/>
        </p:xfrm>
        <a:graphic>
          <a:graphicData uri="http://schemas.openxmlformats.org/presentationml/2006/ole">
            <mc:AlternateContent xmlns:mc="http://schemas.openxmlformats.org/markup-compatibility/2006">
              <mc:Choice xmlns:v="urn:schemas-microsoft-com:vml" Requires="v">
                <p:oleObj spid="_x0000_s54407" name="Equation" r:id="rId23" imgW="876240" imgH="482400" progId="Equation.3">
                  <p:embed/>
                </p:oleObj>
              </mc:Choice>
              <mc:Fallback>
                <p:oleObj name="Equation" r:id="rId23" imgW="876240" imgH="482400" progId="Equation.3">
                  <p:embed/>
                  <p:pic>
                    <p:nvPicPr>
                      <p:cNvPr id="0"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00800" y="4724400"/>
                        <a:ext cx="15509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3581644827"/>
              </p:ext>
            </p:extLst>
          </p:nvPr>
        </p:nvGraphicFramePr>
        <p:xfrm>
          <a:off x="6400800" y="3657600"/>
          <a:ext cx="1663700" cy="1012825"/>
        </p:xfrm>
        <a:graphic>
          <a:graphicData uri="http://schemas.openxmlformats.org/presentationml/2006/ole">
            <mc:AlternateContent xmlns:mc="http://schemas.openxmlformats.org/markup-compatibility/2006">
              <mc:Choice xmlns:v="urn:schemas-microsoft-com:vml" Requires="v">
                <p:oleObj spid="_x0000_s54408" name="Equation" r:id="rId25" imgW="939600" imgH="520560" progId="Equation.3">
                  <p:embed/>
                </p:oleObj>
              </mc:Choice>
              <mc:Fallback>
                <p:oleObj name="Equation" r:id="rId25" imgW="939600" imgH="520560" progId="Equation.3">
                  <p:embed/>
                  <p:pic>
                    <p:nvPicPr>
                      <p:cNvPr id="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3657600"/>
                        <a:ext cx="16637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67002232"/>
              </p:ext>
            </p:extLst>
          </p:nvPr>
        </p:nvGraphicFramePr>
        <p:xfrm>
          <a:off x="2667000" y="1143000"/>
          <a:ext cx="1101725" cy="469900"/>
        </p:xfrm>
        <a:graphic>
          <a:graphicData uri="http://schemas.openxmlformats.org/presentationml/2006/ole">
            <mc:AlternateContent xmlns:mc="http://schemas.openxmlformats.org/markup-compatibility/2006">
              <mc:Choice xmlns:v="urn:schemas-microsoft-com:vml" Requires="v">
                <p:oleObj spid="_x0000_s54409" name="Equation" r:id="rId27" imgW="622080" imgH="241200" progId="Equation.3">
                  <p:embed/>
                </p:oleObj>
              </mc:Choice>
              <mc:Fallback>
                <p:oleObj name="Equation" r:id="rId27" imgW="622080" imgH="241200" progId="Equation.3">
                  <p:embed/>
                  <p:pic>
                    <p:nvPicPr>
                      <p:cNvPr id="0" name="Object 67"/>
                      <p:cNvPicPr>
                        <a:picLocks noChangeAspect="1" noChangeArrowheads="1"/>
                      </p:cNvPicPr>
                      <p:nvPr/>
                    </p:nvPicPr>
                    <p:blipFill>
                      <a:blip r:embed="rId28"/>
                      <a:srcRect/>
                      <a:stretch>
                        <a:fillRect/>
                      </a:stretch>
                    </p:blipFill>
                    <p:spPr bwMode="auto">
                      <a:xfrm>
                        <a:off x="2667000" y="1143000"/>
                        <a:ext cx="1101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95188087"/>
              </p:ext>
            </p:extLst>
          </p:nvPr>
        </p:nvGraphicFramePr>
        <p:xfrm>
          <a:off x="685800" y="1143000"/>
          <a:ext cx="990600" cy="419100"/>
        </p:xfrm>
        <a:graphic>
          <a:graphicData uri="http://schemas.openxmlformats.org/presentationml/2006/ole">
            <mc:AlternateContent xmlns:mc="http://schemas.openxmlformats.org/markup-compatibility/2006">
              <mc:Choice xmlns:v="urn:schemas-microsoft-com:vml" Requires="v">
                <p:oleObj spid="_x0000_s54410" name="Equation" r:id="rId29" imgW="558720" imgH="215640" progId="Equation.3">
                  <p:embed/>
                </p:oleObj>
              </mc:Choice>
              <mc:Fallback>
                <p:oleObj name="Equation" r:id="rId29" imgW="558720" imgH="215640" progId="Equation.3">
                  <p:embed/>
                  <p:pic>
                    <p:nvPicPr>
                      <p:cNvPr id="0" name="Object 69"/>
                      <p:cNvPicPr>
                        <a:picLocks noChangeAspect="1" noChangeArrowheads="1"/>
                      </p:cNvPicPr>
                      <p:nvPr/>
                    </p:nvPicPr>
                    <p:blipFill>
                      <a:blip r:embed="rId30"/>
                      <a:srcRect/>
                      <a:stretch>
                        <a:fillRect/>
                      </a:stretch>
                    </p:blipFill>
                    <p:spPr bwMode="auto">
                      <a:xfrm>
                        <a:off x="685800" y="1143000"/>
                        <a:ext cx="990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6858509"/>
              </p:ext>
            </p:extLst>
          </p:nvPr>
        </p:nvGraphicFramePr>
        <p:xfrm>
          <a:off x="4662488" y="1143000"/>
          <a:ext cx="900112" cy="419100"/>
        </p:xfrm>
        <a:graphic>
          <a:graphicData uri="http://schemas.openxmlformats.org/presentationml/2006/ole">
            <mc:AlternateContent xmlns:mc="http://schemas.openxmlformats.org/markup-compatibility/2006">
              <mc:Choice xmlns:v="urn:schemas-microsoft-com:vml" Requires="v">
                <p:oleObj spid="_x0000_s54411" name="Equation" r:id="rId31" imgW="507960" imgH="215640" progId="Equation.3">
                  <p:embed/>
                </p:oleObj>
              </mc:Choice>
              <mc:Fallback>
                <p:oleObj name="Equation" r:id="rId31" imgW="507960" imgH="215640" progId="Equation.3">
                  <p:embed/>
                  <p:pic>
                    <p:nvPicPr>
                      <p:cNvPr id="0" name="Object 68"/>
                      <p:cNvPicPr>
                        <a:picLocks noChangeAspect="1" noChangeArrowheads="1"/>
                      </p:cNvPicPr>
                      <p:nvPr/>
                    </p:nvPicPr>
                    <p:blipFill>
                      <a:blip r:embed="rId32"/>
                      <a:srcRect/>
                      <a:stretch>
                        <a:fillRect/>
                      </a:stretch>
                    </p:blipFill>
                    <p:spPr bwMode="auto">
                      <a:xfrm>
                        <a:off x="4662488" y="1143000"/>
                        <a:ext cx="900112" cy="419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889326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95"/>
          <p:cNvSpPr>
            <a:spLocks noChangeArrowheads="1"/>
          </p:cNvSpPr>
          <p:nvPr/>
        </p:nvSpPr>
        <p:spPr bwMode="auto">
          <a:xfrm>
            <a:off x="0" y="101025"/>
            <a:ext cx="9144000" cy="584775"/>
          </a:xfrm>
          <a:prstGeom prst="rect">
            <a:avLst/>
          </a:prstGeom>
          <a:noFill/>
          <a:ln w="12700">
            <a:noFill/>
            <a:miter lim="800000"/>
            <a:headEnd/>
            <a:tailEnd/>
          </a:ln>
        </p:spPr>
        <p:txBody>
          <a:bodyPr lIns="0" tIns="0" rIns="0" bIns="0">
            <a:spAutoFit/>
          </a:bodyPr>
          <a:lstStyle/>
          <a:p>
            <a:pPr algn="ctr"/>
            <a:r>
              <a:rPr lang="en-US" sz="3800" b="1" dirty="0" smtClean="0">
                <a:solidFill>
                  <a:srgbClr val="0070C0"/>
                </a:solidFill>
                <a:latin typeface="Calibri" pitchFamily="34" charset="0"/>
              </a:rPr>
              <a:t> Blockage Corrections: </a:t>
            </a:r>
            <a:r>
              <a:rPr lang="en-US" sz="3800" b="1" dirty="0" err="1" smtClean="0">
                <a:solidFill>
                  <a:srgbClr val="0070C0"/>
                </a:solidFill>
                <a:latin typeface="Calibri" pitchFamily="34" charset="0"/>
              </a:rPr>
              <a:t>Glauert</a:t>
            </a:r>
            <a:r>
              <a:rPr lang="en-US" sz="3800" b="1" dirty="0" smtClean="0">
                <a:solidFill>
                  <a:srgbClr val="0070C0"/>
                </a:solidFill>
                <a:latin typeface="Calibri" pitchFamily="34" charset="0"/>
              </a:rPr>
              <a:t> (1933)</a:t>
            </a:r>
            <a:endParaRPr lang="en-US" sz="3800" b="1" dirty="0">
              <a:solidFill>
                <a:srgbClr val="0070C0"/>
              </a:solidFill>
              <a:latin typeface="Calibri" pitchFamily="34" charset="0"/>
            </a:endParaRPr>
          </a:p>
        </p:txBody>
      </p:sp>
      <p:sp>
        <p:nvSpPr>
          <p:cNvPr id="13" name="TextBox 12"/>
          <p:cNvSpPr txBox="1"/>
          <p:nvPr/>
        </p:nvSpPr>
        <p:spPr>
          <a:xfrm>
            <a:off x="6019800" y="1699260"/>
            <a:ext cx="3048000" cy="769441"/>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en-US" sz="2200" b="1" dirty="0" smtClean="0">
                <a:latin typeface="+mj-lt"/>
              </a:rPr>
              <a:t>Becomes unstable for </a:t>
            </a:r>
            <a:r>
              <a:rPr lang="en-US" sz="2200" b="1" i="1" dirty="0" smtClean="0">
                <a:latin typeface="+mj-lt"/>
              </a:rPr>
              <a:t>C</a:t>
            </a:r>
            <a:r>
              <a:rPr lang="en-US" sz="2200" b="1" i="1" baseline="-25000" dirty="0" smtClean="0">
                <a:latin typeface="+mj-lt"/>
              </a:rPr>
              <a:t>T</a:t>
            </a:r>
            <a:r>
              <a:rPr lang="en-US" sz="2200" b="1" i="1" dirty="0" smtClean="0">
                <a:latin typeface="+mj-lt"/>
              </a:rPr>
              <a:t> ≤ </a:t>
            </a:r>
            <a:r>
              <a:rPr lang="en-US" sz="2200" b="1" i="1" dirty="0">
                <a:latin typeface="+mj-lt"/>
              </a:rPr>
              <a:t>1</a:t>
            </a:r>
            <a:r>
              <a:rPr lang="en-US" sz="2200" b="1" i="1" dirty="0" smtClean="0">
                <a:latin typeface="+mj-lt"/>
              </a:rPr>
              <a:t> </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9271" t="24479" r="22812"/>
          <a:stretch/>
        </p:blipFill>
        <p:spPr>
          <a:xfrm>
            <a:off x="457200" y="1752600"/>
            <a:ext cx="5410200" cy="371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257800"/>
            <a:ext cx="541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457200" y="3276600"/>
            <a:ext cx="5410200" cy="539084"/>
            <a:chOff x="336309" y="3347116"/>
            <a:chExt cx="3880727" cy="386684"/>
          </a:xfrm>
        </p:grpSpPr>
        <p:cxnSp>
          <p:nvCxnSpPr>
            <p:cNvPr id="8" name="Straight Connector 7"/>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Freeform 14"/>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6" name="Object 5"/>
          <p:cNvGraphicFramePr>
            <a:graphicFrameLocks noChangeAspect="1"/>
          </p:cNvGraphicFramePr>
          <p:nvPr>
            <p:extLst>
              <p:ext uri="{D42A27DB-BD31-4B8C-83A1-F6EECF244321}">
                <p14:modId xmlns:p14="http://schemas.microsoft.com/office/powerpoint/2010/main" val="1462094119"/>
              </p:ext>
            </p:extLst>
          </p:nvPr>
        </p:nvGraphicFramePr>
        <p:xfrm>
          <a:off x="685800" y="3962400"/>
          <a:ext cx="419100" cy="419100"/>
        </p:xfrm>
        <a:graphic>
          <a:graphicData uri="http://schemas.openxmlformats.org/presentationml/2006/ole">
            <mc:AlternateContent xmlns:mc="http://schemas.openxmlformats.org/markup-compatibility/2006">
              <mc:Choice xmlns:v="urn:schemas-microsoft-com:vml" Requires="v">
                <p:oleObj spid="_x0000_s37707"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srcRect/>
                      <a:stretch>
                        <a:fillRect/>
                      </a:stretch>
                    </p:blipFill>
                    <p:spPr bwMode="auto">
                      <a:xfrm>
                        <a:off x="685800" y="3962400"/>
                        <a:ext cx="419100" cy="419100"/>
                      </a:xfrm>
                      <a:prstGeom prst="rect">
                        <a:avLst/>
                      </a:prstGeom>
                      <a:noFill/>
                      <a:ln w="38100">
                        <a:solidFill>
                          <a:srgbClr val="FF0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89353275"/>
              </p:ext>
            </p:extLst>
          </p:nvPr>
        </p:nvGraphicFramePr>
        <p:xfrm>
          <a:off x="4254500" y="3962400"/>
          <a:ext cx="393700" cy="419100"/>
        </p:xfrm>
        <a:graphic>
          <a:graphicData uri="http://schemas.openxmlformats.org/presentationml/2006/ole">
            <mc:AlternateContent xmlns:mc="http://schemas.openxmlformats.org/markup-compatibility/2006">
              <mc:Choice xmlns:v="urn:schemas-microsoft-com:vml" Requires="v">
                <p:oleObj spid="_x0000_s37708" name="Equation" r:id="rId7" imgW="203040" imgH="215640" progId="Equation.3">
                  <p:embed/>
                </p:oleObj>
              </mc:Choice>
              <mc:Fallback>
                <p:oleObj name="Equation" r:id="rId7" imgW="203040" imgH="215640" progId="Equation.3">
                  <p:embed/>
                  <p:pic>
                    <p:nvPicPr>
                      <p:cNvPr id="0" name=""/>
                      <p:cNvPicPr>
                        <a:picLocks noChangeAspect="1" noChangeArrowheads="1"/>
                      </p:cNvPicPr>
                      <p:nvPr/>
                    </p:nvPicPr>
                    <p:blipFill>
                      <a:blip r:embed="rId8"/>
                      <a:srcRect/>
                      <a:stretch>
                        <a:fillRect/>
                      </a:stretch>
                    </p:blipFill>
                    <p:spPr bwMode="auto">
                      <a:xfrm>
                        <a:off x="4254500" y="3962400"/>
                        <a:ext cx="393700" cy="419100"/>
                      </a:xfrm>
                      <a:prstGeom prst="rect">
                        <a:avLst/>
                      </a:prstGeom>
                      <a:noFill/>
                      <a:ln>
                        <a:solidFill>
                          <a:schemeClr val="tx1"/>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693206649"/>
              </p:ext>
            </p:extLst>
          </p:nvPr>
        </p:nvGraphicFramePr>
        <p:xfrm>
          <a:off x="4483100" y="2590800"/>
          <a:ext cx="393700" cy="444500"/>
        </p:xfrm>
        <a:graphic>
          <a:graphicData uri="http://schemas.openxmlformats.org/presentationml/2006/ole">
            <mc:AlternateContent xmlns:mc="http://schemas.openxmlformats.org/markup-compatibility/2006">
              <mc:Choice xmlns:v="urn:schemas-microsoft-com:vml" Requires="v">
                <p:oleObj spid="_x0000_s37709"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srcRect/>
                      <a:stretch>
                        <a:fillRect/>
                      </a:stretch>
                    </p:blipFill>
                    <p:spPr bwMode="auto">
                      <a:xfrm>
                        <a:off x="4483100" y="2590800"/>
                        <a:ext cx="393700" cy="444500"/>
                      </a:xfrm>
                      <a:prstGeom prst="rect">
                        <a:avLst/>
                      </a:prstGeom>
                      <a:noFill/>
                      <a:ln>
                        <a:solidFill>
                          <a:schemeClr val="tx1"/>
                        </a:solidFill>
                      </a:ln>
                    </p:spPr>
                  </p:pic>
                </p:oleObj>
              </mc:Fallback>
            </mc:AlternateContent>
          </a:graphicData>
        </a:graphic>
      </p:graphicFrame>
      <p:grpSp>
        <p:nvGrpSpPr>
          <p:cNvPr id="36" name="Group 35"/>
          <p:cNvGrpSpPr/>
          <p:nvPr/>
        </p:nvGrpSpPr>
        <p:grpSpPr>
          <a:xfrm>
            <a:off x="457200" y="4490116"/>
            <a:ext cx="5410200" cy="539084"/>
            <a:chOff x="336309" y="3347116"/>
            <a:chExt cx="3880727" cy="386684"/>
          </a:xfrm>
          <a:scene3d>
            <a:camera prst="orthographicFront">
              <a:rot lat="21599969" lon="10799999" rev="10799999"/>
            </a:camera>
            <a:lightRig rig="threePt" dir="t"/>
          </a:scene3d>
        </p:grpSpPr>
        <p:cxnSp>
          <p:nvCxnSpPr>
            <p:cNvPr id="37" name="Straight Connector 36"/>
            <p:cNvCxnSpPr/>
            <p:nvPr/>
          </p:nvCxnSpPr>
          <p:spPr>
            <a:xfrm>
              <a:off x="336309" y="3729723"/>
              <a:ext cx="1035292" cy="40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8" name="Freeform 37"/>
            <p:cNvSpPr/>
            <p:nvPr/>
          </p:nvSpPr>
          <p:spPr>
            <a:xfrm>
              <a:off x="1371600" y="3347116"/>
              <a:ext cx="933450" cy="386684"/>
            </a:xfrm>
            <a:custGeom>
              <a:avLst/>
              <a:gdLst>
                <a:gd name="connsiteX0" fmla="*/ 0 w 933450"/>
                <a:gd name="connsiteY0" fmla="*/ 386684 h 386684"/>
                <a:gd name="connsiteX1" fmla="*/ 228600 w 933450"/>
                <a:gd name="connsiteY1" fmla="*/ 329534 h 386684"/>
                <a:gd name="connsiteX2" fmla="*/ 561975 w 933450"/>
                <a:gd name="connsiteY2" fmla="*/ 43784 h 386684"/>
                <a:gd name="connsiteX3" fmla="*/ 933450 w 933450"/>
                <a:gd name="connsiteY3" fmla="*/ 5684 h 386684"/>
              </a:gdLst>
              <a:ahLst/>
              <a:cxnLst>
                <a:cxn ang="0">
                  <a:pos x="connsiteX0" y="connsiteY0"/>
                </a:cxn>
                <a:cxn ang="0">
                  <a:pos x="connsiteX1" y="connsiteY1"/>
                </a:cxn>
                <a:cxn ang="0">
                  <a:pos x="connsiteX2" y="connsiteY2"/>
                </a:cxn>
                <a:cxn ang="0">
                  <a:pos x="connsiteX3" y="connsiteY3"/>
                </a:cxn>
              </a:cxnLst>
              <a:rect l="l" t="t" r="r" b="b"/>
              <a:pathLst>
                <a:path w="933450" h="386684">
                  <a:moveTo>
                    <a:pt x="0" y="386684"/>
                  </a:moveTo>
                  <a:cubicBezTo>
                    <a:pt x="67469" y="386684"/>
                    <a:pt x="134938" y="386684"/>
                    <a:pt x="228600" y="329534"/>
                  </a:cubicBezTo>
                  <a:cubicBezTo>
                    <a:pt x="322263" y="272384"/>
                    <a:pt x="444500" y="97759"/>
                    <a:pt x="561975" y="43784"/>
                  </a:cubicBezTo>
                  <a:cubicBezTo>
                    <a:pt x="679450" y="-10191"/>
                    <a:pt x="806450" y="-2254"/>
                    <a:pt x="933450" y="5684"/>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p:cNvCxnSpPr/>
            <p:nvPr/>
          </p:nvCxnSpPr>
          <p:spPr>
            <a:xfrm flipV="1">
              <a:off x="2286000" y="3347116"/>
              <a:ext cx="1931036" cy="5684"/>
            </a:xfrm>
            <a:prstGeom prst="line">
              <a:avLst/>
            </a:prstGeom>
            <a:ln>
              <a:prstDash val="sysDash"/>
            </a:ln>
          </p:spPr>
          <p:style>
            <a:lnRef idx="1">
              <a:schemeClr val="dk1"/>
            </a:lnRef>
            <a:fillRef idx="0">
              <a:schemeClr val="dk1"/>
            </a:fillRef>
            <a:effectRef idx="0">
              <a:schemeClr val="dk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val="1882447418"/>
              </p:ext>
            </p:extLst>
          </p:nvPr>
        </p:nvGraphicFramePr>
        <p:xfrm>
          <a:off x="5348287" y="3352800"/>
          <a:ext cx="442913" cy="444500"/>
        </p:xfrm>
        <a:graphic>
          <a:graphicData uri="http://schemas.openxmlformats.org/presentationml/2006/ole">
            <mc:AlternateContent xmlns:mc="http://schemas.openxmlformats.org/markup-compatibility/2006">
              <mc:Choice xmlns:v="urn:schemas-microsoft-com:vml" Requires="v">
                <p:oleObj spid="_x0000_s37710" name="Equation" r:id="rId11" imgW="228600" imgH="228600" progId="Equation.3">
                  <p:embed/>
                </p:oleObj>
              </mc:Choice>
              <mc:Fallback>
                <p:oleObj name="Equation" r:id="rId11" imgW="228600" imgH="228600" progId="Equation.3">
                  <p:embed/>
                  <p:pic>
                    <p:nvPicPr>
                      <p:cNvPr id="0" name=""/>
                      <p:cNvPicPr>
                        <a:picLocks noChangeAspect="1" noChangeArrowheads="1"/>
                      </p:cNvPicPr>
                      <p:nvPr/>
                    </p:nvPicPr>
                    <p:blipFill>
                      <a:blip r:embed="rId12"/>
                      <a:srcRect/>
                      <a:stretch>
                        <a:fillRect/>
                      </a:stretch>
                    </p:blipFill>
                    <p:spPr bwMode="auto">
                      <a:xfrm>
                        <a:off x="5348287" y="3352800"/>
                        <a:ext cx="442913" cy="44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165411605"/>
              </p:ext>
            </p:extLst>
          </p:nvPr>
        </p:nvGraphicFramePr>
        <p:xfrm>
          <a:off x="776288" y="3151188"/>
          <a:ext cx="395287" cy="444500"/>
        </p:xfrm>
        <a:graphic>
          <a:graphicData uri="http://schemas.openxmlformats.org/presentationml/2006/ole">
            <mc:AlternateContent xmlns:mc="http://schemas.openxmlformats.org/markup-compatibility/2006">
              <mc:Choice xmlns:v="urn:schemas-microsoft-com:vml" Requires="v">
                <p:oleObj spid="_x0000_s37711" name="Equation" r:id="rId13" imgW="203040" imgH="228600" progId="Equation.3">
                  <p:embed/>
                </p:oleObj>
              </mc:Choice>
              <mc:Fallback>
                <p:oleObj name="Equation" r:id="rId13" imgW="203040" imgH="228600" progId="Equation.3">
                  <p:embed/>
                  <p:pic>
                    <p:nvPicPr>
                      <p:cNvPr id="0" name=""/>
                      <p:cNvPicPr>
                        <a:picLocks noChangeAspect="1" noChangeArrowheads="1"/>
                      </p:cNvPicPr>
                      <p:nvPr/>
                    </p:nvPicPr>
                    <p:blipFill>
                      <a:blip r:embed="rId14"/>
                      <a:srcRect/>
                      <a:stretch>
                        <a:fillRect/>
                      </a:stretch>
                    </p:blipFill>
                    <p:spPr bwMode="auto">
                      <a:xfrm>
                        <a:off x="776288" y="3151188"/>
                        <a:ext cx="395287" cy="444500"/>
                      </a:xfrm>
                      <a:prstGeom prst="rect">
                        <a:avLst/>
                      </a:prstGeom>
                      <a:noFill/>
                      <a:ln w="38100">
                        <a:solidFill>
                          <a:srgbClr val="FF0000"/>
                        </a:solidFill>
                        <a:miter lim="800000"/>
                        <a:headEnd/>
                        <a:tailEnd/>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4150276785"/>
              </p:ext>
            </p:extLst>
          </p:nvPr>
        </p:nvGraphicFramePr>
        <p:xfrm>
          <a:off x="3581400" y="3581400"/>
          <a:ext cx="395288" cy="419100"/>
        </p:xfrm>
        <a:graphic>
          <a:graphicData uri="http://schemas.openxmlformats.org/presentationml/2006/ole">
            <mc:AlternateContent xmlns:mc="http://schemas.openxmlformats.org/markup-compatibility/2006">
              <mc:Choice xmlns:v="urn:schemas-microsoft-com:vml" Requires="v">
                <p:oleObj spid="_x0000_s37712" name="Equation" r:id="rId15" imgW="203040" imgH="215640" progId="Equation.3">
                  <p:embed/>
                </p:oleObj>
              </mc:Choice>
              <mc:Fallback>
                <p:oleObj name="Equation" r:id="rId15" imgW="203040" imgH="215640" progId="Equation.3">
                  <p:embed/>
                  <p:pic>
                    <p:nvPicPr>
                      <p:cNvPr id="0" name=""/>
                      <p:cNvPicPr>
                        <a:picLocks noChangeAspect="1" noChangeArrowheads="1"/>
                      </p:cNvPicPr>
                      <p:nvPr/>
                    </p:nvPicPr>
                    <p:blipFill>
                      <a:blip r:embed="rId16"/>
                      <a:srcRect/>
                      <a:stretch>
                        <a:fillRect/>
                      </a:stretch>
                    </p:blipFill>
                    <p:spPr bwMode="auto">
                      <a:xfrm>
                        <a:off x="3581400" y="3581400"/>
                        <a:ext cx="395288" cy="419100"/>
                      </a:xfrm>
                      <a:prstGeom prst="rect">
                        <a:avLst/>
                      </a:prstGeom>
                      <a:noFill/>
                      <a:ln w="38100">
                        <a:solidFill>
                          <a:srgbClr val="FF0000"/>
                        </a:solidFill>
                        <a:miter lim="800000"/>
                        <a:headEnd/>
                        <a:tailEnd/>
                      </a:ln>
                    </p:spPr>
                  </p:pic>
                </p:oleObj>
              </mc:Fallback>
            </mc:AlternateContent>
          </a:graphicData>
        </a:graphic>
      </p:graphicFrame>
      <p:cxnSp>
        <p:nvCxnSpPr>
          <p:cNvPr id="45" name="Straight Arrow Connector 44"/>
          <p:cNvCxnSpPr/>
          <p:nvPr/>
        </p:nvCxnSpPr>
        <p:spPr>
          <a:xfrm>
            <a:off x="609600" y="2953512"/>
            <a:ext cx="0" cy="23042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505200" y="3429000"/>
            <a:ext cx="0" cy="1466088"/>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257800" y="3276600"/>
            <a:ext cx="0" cy="1752600"/>
          </a:xfrm>
          <a:prstGeom prst="straightConnector1">
            <a:avLst/>
          </a:prstGeom>
          <a:ln>
            <a:prstDash val="lgDash"/>
            <a:headEnd type="arrow"/>
            <a:tailEnd type="arrow"/>
          </a:ln>
        </p:spPr>
        <p:style>
          <a:lnRef idx="1">
            <a:schemeClr val="dk1"/>
          </a:lnRef>
          <a:fillRef idx="0">
            <a:schemeClr val="dk1"/>
          </a:fillRef>
          <a:effectRef idx="0">
            <a:schemeClr val="dk1"/>
          </a:effectRef>
          <a:fontRef idx="minor">
            <a:schemeClr val="tx1"/>
          </a:fontRef>
        </p:style>
      </p:cxnSp>
      <p:sp>
        <p:nvSpPr>
          <p:cNvPr id="53" name="Right Arrow 52"/>
          <p:cNvSpPr/>
          <p:nvPr/>
        </p:nvSpPr>
        <p:spPr>
          <a:xfrm>
            <a:off x="1143000" y="4038600"/>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4" name="Right Arrow 53"/>
          <p:cNvSpPr/>
          <p:nvPr/>
        </p:nvSpPr>
        <p:spPr>
          <a:xfrm>
            <a:off x="4724400" y="4038600"/>
            <a:ext cx="381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5" name="Right Arrow 54"/>
          <p:cNvSpPr/>
          <p:nvPr/>
        </p:nvSpPr>
        <p:spPr>
          <a:xfrm>
            <a:off x="4724400" y="31242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Right Arrow 55"/>
          <p:cNvSpPr/>
          <p:nvPr/>
        </p:nvSpPr>
        <p:spPr>
          <a:xfrm>
            <a:off x="4724400" y="5105400"/>
            <a:ext cx="381000" cy="762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Right Arrow 58"/>
          <p:cNvSpPr/>
          <p:nvPr/>
        </p:nvSpPr>
        <p:spPr>
          <a:xfrm rot="10800000">
            <a:off x="2743200" y="4038600"/>
            <a:ext cx="38100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TextBox 59"/>
          <p:cNvSpPr txBox="1"/>
          <p:nvPr/>
        </p:nvSpPr>
        <p:spPr>
          <a:xfrm>
            <a:off x="3124200" y="3886200"/>
            <a:ext cx="3048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T</a:t>
            </a:r>
            <a:endParaRPr lang="en-US" sz="2400" i="1" dirty="0">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3249227527"/>
              </p:ext>
            </p:extLst>
          </p:nvPr>
        </p:nvGraphicFramePr>
        <p:xfrm>
          <a:off x="3505200" y="2667000"/>
          <a:ext cx="419100" cy="346075"/>
        </p:xfrm>
        <a:graphic>
          <a:graphicData uri="http://schemas.openxmlformats.org/presentationml/2006/ole">
            <mc:AlternateContent xmlns:mc="http://schemas.openxmlformats.org/markup-compatibility/2006">
              <mc:Choice xmlns:v="urn:schemas-microsoft-com:vml" Requires="v">
                <p:oleObj spid="_x0000_s37713" name="Equation" r:id="rId17" imgW="215640" imgH="177480" progId="Equation.3">
                  <p:embed/>
                </p:oleObj>
              </mc:Choice>
              <mc:Fallback>
                <p:oleObj name="Equation" r:id="rId17" imgW="215640" imgH="177480" progId="Equation.3">
                  <p:embed/>
                  <p:pic>
                    <p:nvPicPr>
                      <p:cNvPr id="0" name=""/>
                      <p:cNvPicPr>
                        <a:picLocks noChangeAspect="1" noChangeArrowheads="1"/>
                      </p:cNvPicPr>
                      <p:nvPr/>
                    </p:nvPicPr>
                    <p:blipFill>
                      <a:blip r:embed="rId18"/>
                      <a:srcRect/>
                      <a:stretch>
                        <a:fillRect/>
                      </a:stretch>
                    </p:blipFill>
                    <p:spPr bwMode="auto">
                      <a:xfrm>
                        <a:off x="3505200" y="2667000"/>
                        <a:ext cx="4191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598918040"/>
              </p:ext>
            </p:extLst>
          </p:nvPr>
        </p:nvGraphicFramePr>
        <p:xfrm>
          <a:off x="1905000" y="3886200"/>
          <a:ext cx="369887" cy="419100"/>
        </p:xfrm>
        <a:graphic>
          <a:graphicData uri="http://schemas.openxmlformats.org/presentationml/2006/ole">
            <mc:AlternateContent xmlns:mc="http://schemas.openxmlformats.org/markup-compatibility/2006">
              <mc:Choice xmlns:v="urn:schemas-microsoft-com:vml" Requires="v">
                <p:oleObj spid="_x0000_s37714" name="Equation" r:id="rId19" imgW="190440" imgH="215640" progId="Equation.3">
                  <p:embed/>
                </p:oleObj>
              </mc:Choice>
              <mc:Fallback>
                <p:oleObj name="Equation" r:id="rId19" imgW="190440" imgH="215640" progId="Equation.3">
                  <p:embed/>
                  <p:pic>
                    <p:nvPicPr>
                      <p:cNvPr id="0" name=""/>
                      <p:cNvPicPr>
                        <a:picLocks noChangeAspect="1" noChangeArrowheads="1"/>
                      </p:cNvPicPr>
                      <p:nvPr/>
                    </p:nvPicPr>
                    <p:blipFill>
                      <a:blip r:embed="rId20"/>
                      <a:srcRect/>
                      <a:stretch>
                        <a:fillRect/>
                      </a:stretch>
                    </p:blipFill>
                    <p:spPr bwMode="auto">
                      <a:xfrm>
                        <a:off x="1905000" y="3886200"/>
                        <a:ext cx="369887"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ight Arrow 66"/>
          <p:cNvSpPr/>
          <p:nvPr/>
        </p:nvSpPr>
        <p:spPr>
          <a:xfrm>
            <a:off x="2362200" y="4038600"/>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76091972"/>
              </p:ext>
            </p:extLst>
          </p:nvPr>
        </p:nvGraphicFramePr>
        <p:xfrm>
          <a:off x="6096000" y="3276600"/>
          <a:ext cx="2960687" cy="1039813"/>
        </p:xfrm>
        <a:graphic>
          <a:graphicData uri="http://schemas.openxmlformats.org/presentationml/2006/ole">
            <mc:AlternateContent xmlns:mc="http://schemas.openxmlformats.org/markup-compatibility/2006">
              <mc:Choice xmlns:v="urn:schemas-microsoft-com:vml" Requires="v">
                <p:oleObj spid="_x0000_s37715" name="Equation" r:id="rId21" imgW="1523880" imgH="533160" progId="Equation.3">
                  <p:embed/>
                </p:oleObj>
              </mc:Choice>
              <mc:Fallback>
                <p:oleObj name="Equation" r:id="rId21" imgW="1523880" imgH="533160" progId="Equation.3">
                  <p:embed/>
                  <p:pic>
                    <p:nvPicPr>
                      <p:cNvPr id="0" name="Object 1"/>
                      <p:cNvPicPr>
                        <a:picLocks noChangeAspect="1" noChangeArrowheads="1"/>
                      </p:cNvPicPr>
                      <p:nvPr/>
                    </p:nvPicPr>
                    <p:blipFill>
                      <a:blip r:embed="rId22"/>
                      <a:srcRect/>
                      <a:stretch>
                        <a:fillRect/>
                      </a:stretch>
                    </p:blipFill>
                    <p:spPr bwMode="auto">
                      <a:xfrm>
                        <a:off x="6096000" y="3276600"/>
                        <a:ext cx="296068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576936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26766</TotalTime>
  <Words>1003</Words>
  <Application>Microsoft Office PowerPoint</Application>
  <PresentationFormat>On-screen Show (4:3)</PresentationFormat>
  <Paragraphs>161</Paragraphs>
  <Slides>23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ＭＳ Ｐゴシック</vt:lpstr>
      <vt:lpstr>Arial</vt:lpstr>
      <vt:lpstr>Calibri</vt:lpstr>
      <vt:lpstr>Times New Roman</vt:lpstr>
      <vt:lpstr>Wingdings</vt:lpstr>
      <vt:lpstr>Wingdings 2</vt:lpstr>
      <vt:lpstr>Breeze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smi_user</dc:creator>
  <cp:lastModifiedBy>Brian Polagye</cp:lastModifiedBy>
  <cp:revision>567</cp:revision>
  <dcterms:created xsi:type="dcterms:W3CDTF">2011-04-25T04:18:32Z</dcterms:created>
  <dcterms:modified xsi:type="dcterms:W3CDTF">2014-05-25T13:25:37Z</dcterms:modified>
</cp:coreProperties>
</file>