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311" r:id="rId2"/>
    <p:sldId id="652" r:id="rId3"/>
    <p:sldId id="693" r:id="rId4"/>
    <p:sldId id="694" r:id="rId5"/>
    <p:sldId id="695" r:id="rId6"/>
    <p:sldId id="722" r:id="rId7"/>
    <p:sldId id="723" r:id="rId8"/>
    <p:sldId id="727" r:id="rId9"/>
    <p:sldId id="724" r:id="rId10"/>
    <p:sldId id="725" r:id="rId11"/>
    <p:sldId id="726" r:id="rId12"/>
    <p:sldId id="730" r:id="rId13"/>
    <p:sldId id="728" r:id="rId14"/>
    <p:sldId id="721" r:id="rId15"/>
    <p:sldId id="731" r:id="rId16"/>
    <p:sldId id="729" r:id="rId17"/>
    <p:sldId id="732" r:id="rId18"/>
    <p:sldId id="697" r:id="rId19"/>
    <p:sldId id="733" r:id="rId20"/>
    <p:sldId id="734" r:id="rId21"/>
    <p:sldId id="683" r:id="rId22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2" autoAdjust="0"/>
  </p:normalViewPr>
  <p:slideViewPr>
    <p:cSldViewPr showGuides="1">
      <p:cViewPr varScale="1">
        <p:scale>
          <a:sx n="71" d="100"/>
          <a:sy n="71" d="100"/>
        </p:scale>
        <p:origin x="1308" y="72"/>
      </p:cViewPr>
      <p:guideLst>
        <p:guide orient="horz" pos="192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0903A5-053C-414D-BEA9-5D6872E386AE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9A2218-9A42-CB41-B838-9B5FBC7C2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770D1F-6939-DE42-B735-ABBC4ABE082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506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5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Here,</a:t>
            </a:r>
            <a:r>
              <a:rPr lang="en-US" baseline="0" dirty="0" smtClean="0"/>
              <a:t> we’ve added a feedback controller to compare the command and actual torque.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6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86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Light blue is ADV measurement at 100 Hz, dark blue is smoothing</a:t>
            </a:r>
            <a:r>
              <a:rPr lang="en-US" baseline="0" dirty="0" smtClean="0"/>
              <a:t> to 10 Hz (post-processing).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Manual changes</a:t>
            </a:r>
            <a:r>
              <a:rPr lang="en-US" baseline="0" dirty="0" smtClean="0"/>
              <a:t> in pump frequency based on outcome of “coin toss” random walk algorithm.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Would be preferable to be able to run pump with a user-defined frequency time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4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Visually – tracks the perturbations quite well – though</a:t>
            </a:r>
            <a:r>
              <a:rPr lang="en-US" baseline="0" dirty="0" smtClean="0"/>
              <a:t> “ideal” is a bit questionable on a point-by-point 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2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System non-responsive</a:t>
            </a:r>
            <a:r>
              <a:rPr lang="en-US" baseline="0" dirty="0" smtClean="0"/>
              <a:t> to fluctuations faster than a half-second – controller update rate needs only to be 10-20 Hz (100 Hz in prototype)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Hypothesis that broad peak around 2 Hz is associated with control actions – broader peak than seen for power spectra of uncontrolled turbine.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“Perfect” model – both hydrodynamic performance and MPC based on same</a:t>
            </a:r>
            <a:r>
              <a:rPr lang="en-US" baseline="0" dirty="0" smtClean="0"/>
              <a:t> idealized performance curves (3</a:t>
            </a:r>
            <a:r>
              <a:rPr lang="en-US" baseline="30000" dirty="0" smtClean="0"/>
              <a:t>rd</a:t>
            </a:r>
            <a:r>
              <a:rPr lang="en-US" baseline="0" dirty="0" smtClean="0"/>
              <a:t> order polynomial fit)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No run-to-run variation in inflow.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Can also test constant speed case – which is difficult for us to achieve experimentally with the torque control implementation via particle brake (rather than speed control via a stepper motor).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3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21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Also relevant for high-blockage tidal array performance where </a:t>
            </a:r>
            <a:r>
              <a:rPr lang="en-US" baseline="0" dirty="0" err="1" smtClean="0"/>
              <a:t>Cp</a:t>
            </a:r>
            <a:r>
              <a:rPr lang="en-US" baseline="0" dirty="0" smtClean="0"/>
              <a:t> is likely to vary based on local blockage considerations.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Also relevant for community-scale power systems (e.g., 1-100 kW) where systems would operate at transitional 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8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9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6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21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2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Diameter of 17.2 cm, Height of 23.4 cm, Blade chord length of 4.05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Supporting cage similar to field trials – no significant</a:t>
            </a:r>
            <a:r>
              <a:rPr lang="en-US" baseline="0" dirty="0" smtClean="0"/>
              <a:t> performance difference between operation with cage and with larger open frame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Velocity measured by upstream ADV (Nortek </a:t>
            </a:r>
            <a:r>
              <a:rPr lang="en-US" baseline="0" dirty="0" err="1" smtClean="0"/>
              <a:t>Vectrino</a:t>
            </a:r>
            <a:r>
              <a:rPr lang="en-US" baseline="0" dirty="0" smtClean="0"/>
              <a:t> profiler)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Turbulent spectrum - relatively flat (not typical of field conditions, where spectrum is typically “red”)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5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Peak performance at a TSR of 1.3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Peak </a:t>
            </a:r>
            <a:r>
              <a:rPr lang="en-US" dirty="0" err="1" smtClean="0"/>
              <a:t>Cp</a:t>
            </a:r>
            <a:r>
              <a:rPr lang="en-US" dirty="0" smtClean="0"/>
              <a:t> on the order of 10% - not exactly unexpected,</a:t>
            </a:r>
            <a:r>
              <a:rPr lang="en-US" baseline="0" dirty="0" smtClean="0"/>
              <a:t> given the low Re and high solidity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Family of performance curves: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Consequence of experimental blockage (primary) and Reynolds number (secondary – relatively small increases, but hard to precisely evaluate given importance of dynamic stall)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Lines are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order polynomial fits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Experimental data and uncertainty shown for reference for one velocity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Curves to the left of experimental data are artifacts of the fit (can’t operate there without stalling)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J characterized by analyzing acceleration to a step change</a:t>
            </a:r>
            <a:r>
              <a:rPr lang="en-US" baseline="0" dirty="0" smtClean="0"/>
              <a:t> in control torque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Hydrodynamic torque depends on where one is operating on the </a:t>
            </a:r>
            <a:r>
              <a:rPr lang="en-US" baseline="0" dirty="0" err="1" smtClean="0"/>
              <a:t>Cp</a:t>
            </a:r>
            <a:r>
              <a:rPr lang="en-US" baseline="0" dirty="0" smtClean="0"/>
              <a:t>-TSR curve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Control torque depends on rotation rate (non-linear term) and gain that is a function of optimal point on </a:t>
            </a:r>
            <a:r>
              <a:rPr lang="en-US" baseline="0" dirty="0" err="1" smtClean="0"/>
              <a:t>Cp</a:t>
            </a:r>
            <a:r>
              <a:rPr lang="en-US" baseline="0" dirty="0" smtClean="0"/>
              <a:t>-TSR curve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Rotational term dominates in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2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Power supply for</a:t>
            </a:r>
            <a:r>
              <a:rPr lang="en-US" baseline="0" dirty="0" smtClean="0"/>
              <a:t> brake saturates at 4 V – non-linear control that inherently damps noise in measured rotation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762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E34C-C335-6F44-9EC9-F03E38A24A6D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70BA-D28F-554F-99DF-9CBC5716D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5B6F-AA70-2643-B8EF-A67B89B267E0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3A28-FF6D-7145-BD7D-7D5DC50E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9E75-3038-A347-A9CA-CCF9082F9809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9BEF-F3E8-8E4C-BDEE-89D0402D0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2CB0-7451-CC49-BB0E-62F348649688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FE69-2723-E347-959E-7E1FA6DD8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9BA0-CE53-CE41-A116-2374E489C259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725-4336-1141-BB16-ED366ED305F9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F82-D9E1-9443-AF66-314BB08B61FF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3A96-3E9B-7B4E-A690-A4744305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9AEB-F5C5-714B-9309-9A6DFD09B2AF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6F59-3561-9D4D-BA1C-3FE70E1D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D8A3-7463-EC46-8F41-921CD6046825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AB94-212E-1541-A056-308B16A2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1EF3-E51C-A244-BF3E-38EE67A0D7AA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4067-F732-454A-A28C-B15F02DBC4D2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FE76-3298-9547-A748-6D5F881E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BFE0-7834-7347-BB27-73EEEEADBCF2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E114-3BA4-974E-812B-F00F97A3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295400"/>
            <a:ext cx="80422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F7880A-FFD8-F449-8BF6-A6A334378F1D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133F30-9C2B-CD4B-8685-0EDFC092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23" r:id="rId4"/>
    <p:sldLayoutId id="2147484124" r:id="rId5"/>
    <p:sldLayoutId id="2147484125" r:id="rId6"/>
    <p:sldLayoutId id="2147484133" r:id="rId7"/>
    <p:sldLayoutId id="2147484134" r:id="rId8"/>
    <p:sldLayoutId id="2147484126" r:id="rId9"/>
    <p:sldLayoutId id="2147484127" r:id="rId10"/>
    <p:sldLayoutId id="2147484128" r:id="rId11"/>
    <p:sldLayoutId id="2147484129" r:id="rId12"/>
    <p:sldLayoutId id="21474841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059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1000" y="457200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Arial" charset="0"/>
              </a:rPr>
              <a:t>Control of a Helical Cross-flow Current Turbine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2354659"/>
            <a:ext cx="9144000" cy="209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36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Rob </a:t>
            </a:r>
            <a:r>
              <a:rPr lang="en-US" sz="3600" dirty="0" err="1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Cavagnaro</a:t>
            </a:r>
            <a:r>
              <a:rPr lang="en-US" sz="36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, Brian Fabien, and Brian Polagye</a:t>
            </a:r>
            <a:endParaRPr lang="en-US" sz="3600" baseline="30000" dirty="0" smtClean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Department of Mechanical Engineering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University of Washington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Northwest National Marine Renewable Energy Center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5575" y="5486400"/>
            <a:ext cx="88392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Current Energy: Design and Optimization I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April 16, 2014</a:t>
            </a:r>
            <a:endParaRPr lang="en-US" sz="2600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Controller 2: Adaptive </a:t>
            </a:r>
            <a:r>
              <a:rPr lang="en-US" sz="3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8600" y="1295400"/>
            <a:ext cx="8801100" cy="4094820"/>
            <a:chOff x="457200" y="3581400"/>
            <a:chExt cx="6400800" cy="2978051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5029200" y="4038600"/>
              <a:ext cx="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457200" y="3581400"/>
              <a:ext cx="6324600" cy="2939143"/>
              <a:chOff x="457200" y="3581400"/>
              <a:chExt cx="6324600" cy="2939143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219200" y="5257800"/>
                <a:ext cx="685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48" name="Group 47"/>
              <p:cNvGrpSpPr/>
              <p:nvPr/>
            </p:nvGrpSpPr>
            <p:grpSpPr>
              <a:xfrm>
                <a:off x="457200" y="3581400"/>
                <a:ext cx="6324600" cy="2939143"/>
                <a:chOff x="457200" y="3581400"/>
                <a:chExt cx="6324600" cy="2939143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5181600" y="5257800"/>
                  <a:ext cx="1600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2590800" y="5257800"/>
                  <a:ext cx="1981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1066800" y="5257800"/>
                  <a:ext cx="1981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grpSp>
              <p:nvGrpSpPr>
                <p:cNvPr id="53" name="Group 52"/>
                <p:cNvGrpSpPr/>
                <p:nvPr/>
              </p:nvGrpSpPr>
              <p:grpSpPr>
                <a:xfrm>
                  <a:off x="457200" y="3581400"/>
                  <a:ext cx="5791200" cy="2939143"/>
                  <a:chOff x="1752600" y="3352800"/>
                  <a:chExt cx="5791200" cy="2939143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209800" y="6096000"/>
                    <a:ext cx="3581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2209800" y="4463145"/>
                    <a:ext cx="697" cy="3048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70C0"/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4343400" y="4767945"/>
                    <a:ext cx="914400" cy="500743"/>
                  </a:xfrm>
                  <a:prstGeom prst="roundRect">
                    <a:avLst/>
                  </a:prstGeom>
                  <a:solidFill>
                    <a:srgbClr val="9BBB59"/>
                  </a:solidFill>
                  <a:ln w="19050" cap="flat" cmpd="sng" algn="ctr">
                    <a:solidFill>
                      <a:srgbClr val="9BBB5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Brake</a:t>
                    </a:r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5867400" y="4767945"/>
                    <a:ext cx="897835" cy="491671"/>
                  </a:xfrm>
                  <a:prstGeom prst="roundRect">
                    <a:avLst/>
                  </a:prstGeom>
                  <a:solidFill>
                    <a:srgbClr val="C0504D"/>
                  </a:solidFill>
                  <a:ln w="25400" cap="flat" cmpd="sng" algn="ctr">
                    <a:solidFill>
                      <a:srgbClr val="C0504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Turbine</a:t>
                    </a: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543800" y="5029200"/>
                    <a:ext cx="0" cy="10668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Straight Arrow Connector 58"/>
                  <p:cNvCxnSpPr/>
                  <p:nvPr/>
                </p:nvCxnSpPr>
                <p:spPr>
                  <a:xfrm flipH="1">
                    <a:off x="6629400" y="6096000"/>
                    <a:ext cx="914400" cy="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5791200" y="5867400"/>
                    <a:ext cx="838200" cy="424543"/>
                  </a:xfrm>
                  <a:prstGeom prst="round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Encoder</a:t>
                    </a:r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1752600" y="4767945"/>
                    <a:ext cx="914400" cy="500743"/>
                  </a:xfrm>
                  <a:prstGeom prst="roundRect">
                    <a:avLst/>
                  </a:prstGeom>
                  <a:solidFill>
                    <a:srgbClr val="C0504D"/>
                  </a:solidFill>
                  <a:ln w="25400" cap="flat" cmpd="sng" algn="ctr">
                    <a:solidFill>
                      <a:srgbClr val="C0504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K</a:t>
                    </a:r>
                    <a:r>
                      <a:rPr kumimoji="0" lang="el-GR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ω</a:t>
                    </a:r>
                    <a:r>
                      <a:rPr kumimoji="0" lang="en-US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5867400" y="3352800"/>
                    <a:ext cx="914400" cy="500743"/>
                  </a:xfrm>
                  <a:prstGeom prst="roundRect">
                    <a:avLst/>
                  </a:prstGeom>
                  <a:solidFill>
                    <a:srgbClr val="4BACC6"/>
                  </a:solidFill>
                  <a:ln w="25400" cap="flat" cmpd="sng" algn="ctr">
                    <a:solidFill>
                      <a:srgbClr val="4BACC6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Inflow</a:t>
                    </a:r>
                  </a:p>
                </p:txBody>
              </p:sp>
              <p:cxnSp>
                <p:nvCxnSpPr>
                  <p:cNvPr id="63" name="Straight Arrow Connector 62"/>
                  <p:cNvCxnSpPr/>
                  <p:nvPr/>
                </p:nvCxnSpPr>
                <p:spPr>
                  <a:xfrm flipV="1">
                    <a:off x="2209800" y="5301345"/>
                    <a:ext cx="697" cy="794655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</p:grpSp>
          </p:grpSp>
          <p:sp>
            <p:nvSpPr>
              <p:cNvPr id="49" name="Rounded Rectangle 48"/>
              <p:cNvSpPr/>
              <p:nvPr/>
            </p:nvSpPr>
            <p:spPr>
              <a:xfrm>
                <a:off x="1905000" y="5105400"/>
                <a:ext cx="762000" cy="3097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V( </a:t>
                </a:r>
                <a:r>
                  <a:rPr kumimoji="0" lang="el-GR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τ</a:t>
                </a:r>
                <a:r>
                  <a:rPr kumimoji="0" lang="en-US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c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)</a:t>
                </a: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457200" y="4414652"/>
              <a:ext cx="914400" cy="30974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K(</a:t>
              </a: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U</a:t>
              </a:r>
              <a:r>
                <a:rPr kumimoji="0" lang="en-US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∞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)</a:t>
              </a:r>
            </a:p>
          </p:txBody>
        </p:sp>
        <p:cxnSp>
          <p:nvCxnSpPr>
            <p:cNvPr id="38" name="Straight Arrow Connector 37"/>
            <p:cNvCxnSpPr>
              <a:endCxn id="37" idx="3"/>
            </p:cNvCxnSpPr>
            <p:nvPr/>
          </p:nvCxnSpPr>
          <p:spPr>
            <a:xfrm flipH="1" flipV="1">
              <a:off x="1371600" y="4569526"/>
              <a:ext cx="2362200" cy="247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39" name="Rounded Rectangle 38"/>
            <p:cNvSpPr/>
            <p:nvPr/>
          </p:nvSpPr>
          <p:spPr>
            <a:xfrm>
              <a:off x="3733800" y="4414652"/>
              <a:ext cx="762000" cy="30974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ADV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4495800" y="4569526"/>
              <a:ext cx="533400" cy="247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609600" y="4690646"/>
              <a:ext cx="457200" cy="2686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71600" y="5224046"/>
              <a:ext cx="457200" cy="2686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τ</a:t>
              </a:r>
              <a:r>
                <a:rPr kumimoji="0" lang="en-US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7000" y="5300246"/>
              <a:ext cx="457200" cy="2686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91000" y="6290846"/>
              <a:ext cx="457200" cy="2686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ω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48400" y="5300246"/>
              <a:ext cx="609600" cy="2686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Power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48200" y="4233446"/>
              <a:ext cx="609600" cy="2686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U</a:t>
              </a:r>
              <a:r>
                <a:rPr kumimoji="0" lang="en-US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∞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4362" y="1969056"/>
            <a:ext cx="16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(Adaptive Gain)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01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Controller 3: Adaptive </a:t>
            </a:r>
            <a:r>
              <a:rPr lang="en-US" sz="3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 </a:t>
            </a:r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with Feedback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66050" y="2691653"/>
            <a:ext cx="2127790" cy="12573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28600" y="838200"/>
            <a:ext cx="8610600" cy="4751618"/>
            <a:chOff x="914400" y="3309255"/>
            <a:chExt cx="6248400" cy="3167745"/>
          </a:xfrm>
        </p:grpSpPr>
        <p:cxnSp>
          <p:nvCxnSpPr>
            <p:cNvPr id="60" name="Straight Arrow Connector 59"/>
            <p:cNvCxnSpPr>
              <a:endCxn id="83" idx="2"/>
            </p:cNvCxnSpPr>
            <p:nvPr/>
          </p:nvCxnSpPr>
          <p:spPr>
            <a:xfrm>
              <a:off x="1828800" y="4953000"/>
              <a:ext cx="260968" cy="4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1371600" y="62484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>
            <a:xfrm>
              <a:off x="1371600" y="4419600"/>
              <a:ext cx="697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>
              <a:off x="5486400" y="3766455"/>
              <a:ext cx="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2318368" y="5791200"/>
              <a:ext cx="2253632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5562600" y="4953000"/>
              <a:ext cx="16002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>
            <a:xfrm>
              <a:off x="3360194" y="4974771"/>
              <a:ext cx="153098" cy="5445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>
            <a:xfrm>
              <a:off x="4419600" y="4953000"/>
              <a:ext cx="61029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8" name="Rounded Rectangle 67"/>
            <p:cNvSpPr/>
            <p:nvPr/>
          </p:nvSpPr>
          <p:spPr>
            <a:xfrm>
              <a:off x="3505200" y="4724400"/>
              <a:ext cx="914400" cy="500743"/>
            </a:xfrm>
            <a:prstGeom prst="roundRect">
              <a:avLst/>
            </a:prstGeom>
            <a:solidFill>
              <a:srgbClr val="9BBB59"/>
            </a:solidFill>
            <a:ln w="1905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Brake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029200" y="4724400"/>
              <a:ext cx="897835" cy="491671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Turbine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5410200" y="5791200"/>
              <a:ext cx="9144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6705600" y="4953000"/>
              <a:ext cx="0" cy="106680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6324600" y="6019800"/>
              <a:ext cx="381000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6324600" y="5791200"/>
              <a:ext cx="0" cy="22860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6324600" y="6019800"/>
              <a:ext cx="0" cy="22860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>
            <a:xfrm flipH="1">
              <a:off x="5410200" y="6248400"/>
              <a:ext cx="9144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Rounded Rectangle 75"/>
            <p:cNvSpPr/>
            <p:nvPr/>
          </p:nvSpPr>
          <p:spPr>
            <a:xfrm>
              <a:off x="4572000" y="5562600"/>
              <a:ext cx="838200" cy="424543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Torque Cell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572000" y="6052457"/>
              <a:ext cx="838200" cy="424543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Encoder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2318368" y="5181600"/>
              <a:ext cx="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9" name="Rounded Rectangle 78"/>
            <p:cNvSpPr/>
            <p:nvPr/>
          </p:nvSpPr>
          <p:spPr>
            <a:xfrm>
              <a:off x="914400" y="4724400"/>
              <a:ext cx="914400" cy="500743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K</a:t>
              </a:r>
              <a:r>
                <a:rPr kumimoji="0" lang="el-G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ω</a:t>
              </a:r>
              <a:r>
                <a:rPr kumimoji="0" lang="en-US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2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038600" y="4142507"/>
              <a:ext cx="762000" cy="30974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ADV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029200" y="3309255"/>
              <a:ext cx="914400" cy="500743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Inflow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1371600" y="5257800"/>
              <a:ext cx="697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3" name="Oval 82"/>
            <p:cNvSpPr/>
            <p:nvPr/>
          </p:nvSpPr>
          <p:spPr>
            <a:xfrm>
              <a:off x="2089768" y="4724480"/>
              <a:ext cx="457200" cy="457120"/>
            </a:xfrm>
            <a:prstGeom prst="ellipse">
              <a:avLst/>
            </a:prstGeom>
            <a:solidFill>
              <a:srgbClr val="8064A2"/>
            </a:solidFill>
            <a:ln w="1905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rPr>
                <a:t>Σ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486259" y="3962400"/>
            <a:ext cx="20476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 Feedback Control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80788" y="3310989"/>
            <a:ext cx="6300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τ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53000" y="4507467"/>
            <a:ext cx="6300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τ</a:t>
            </a:r>
            <a:endParaRPr kumimoji="0" lang="en-US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2556" y="5193267"/>
            <a:ext cx="6300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ω</a:t>
            </a:r>
            <a:endParaRPr kumimoji="0" lang="en-US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09156" y="3302169"/>
            <a:ext cx="8586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Power</a:t>
            </a:r>
            <a:endParaRPr kumimoji="0" lang="en-US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04002" y="1816269"/>
            <a:ext cx="8400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∞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8615" y="2502069"/>
            <a:ext cx="6300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</a:t>
            </a:r>
            <a:endParaRPr kumimoji="0" lang="en-US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8600" y="2088078"/>
            <a:ext cx="1260088" cy="46462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K(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U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∞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)</a:t>
            </a:r>
          </a:p>
        </p:txBody>
      </p:sp>
      <p:cxnSp>
        <p:nvCxnSpPr>
          <p:cNvPr id="56" name="Straight Arrow Connector 55"/>
          <p:cNvCxnSpPr>
            <a:stCxn id="80" idx="1"/>
            <a:endCxn id="55" idx="3"/>
          </p:cNvCxnSpPr>
          <p:nvPr/>
        </p:nvCxnSpPr>
        <p:spPr>
          <a:xfrm flipH="1">
            <a:off x="1488688" y="2320389"/>
            <a:ext cx="3045212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7" name="Straight Arrow Connector 56"/>
          <p:cNvCxnSpPr>
            <a:endCxn id="80" idx="3"/>
          </p:cNvCxnSpPr>
          <p:nvPr/>
        </p:nvCxnSpPr>
        <p:spPr>
          <a:xfrm flipH="1" flipV="1">
            <a:off x="5583973" y="2320389"/>
            <a:ext cx="945066" cy="3711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840414" y="3492612"/>
            <a:ext cx="6300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endParaRPr kumimoji="0" lang="en-US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2574" y="2902771"/>
            <a:ext cx="6300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endParaRPr kumimoji="0" lang="en-US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721130" y="3116719"/>
            <a:ext cx="860270" cy="42590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V(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Δτ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)</a:t>
            </a:r>
          </a:p>
        </p:txBody>
      </p:sp>
      <p:cxnSp>
        <p:nvCxnSpPr>
          <p:cNvPr id="87" name="Straight Arrow Connector 86"/>
          <p:cNvCxnSpPr>
            <a:endCxn id="85" idx="1"/>
          </p:cNvCxnSpPr>
          <p:nvPr/>
        </p:nvCxnSpPr>
        <p:spPr>
          <a:xfrm>
            <a:off x="2477876" y="3317141"/>
            <a:ext cx="243254" cy="1253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924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Experimental Test Cases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4648200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Controller 1: Constant </a:t>
            </a:r>
            <a:r>
              <a:rPr lang="en-US" sz="2400" b="1" i="1" dirty="0" smtClean="0">
                <a:latin typeface="+mj-lt"/>
              </a:rPr>
              <a:t>K</a:t>
            </a:r>
            <a:endParaRPr lang="en-US" sz="2400" b="1" i="1" dirty="0" smtClean="0">
              <a:latin typeface="+mj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i="1" dirty="0" err="1" smtClean="0">
                <a:latin typeface="+mj-lt"/>
              </a:rPr>
              <a:t>U</a:t>
            </a:r>
            <a:r>
              <a:rPr lang="en-US" sz="2200" baseline="-25000" dirty="0" err="1" smtClean="0">
                <a:latin typeface="+mj-lt"/>
              </a:rPr>
              <a:t>guess</a:t>
            </a:r>
            <a:r>
              <a:rPr lang="en-US" sz="2200" dirty="0" smtClean="0">
                <a:latin typeface="+mj-lt"/>
              </a:rPr>
              <a:t> = 0.63 m/s (actual &lt;</a:t>
            </a:r>
            <a:r>
              <a:rPr lang="en-US" sz="2200" i="1" dirty="0" smtClean="0">
                <a:latin typeface="+mj-lt"/>
              </a:rPr>
              <a:t>U</a:t>
            </a:r>
            <a:r>
              <a:rPr lang="en-US" sz="2200" dirty="0" smtClean="0">
                <a:latin typeface="+mj-lt"/>
              </a:rPr>
              <a:t>&gt;)</a:t>
            </a:r>
            <a:endParaRPr lang="en-US" sz="2200" dirty="0" smtClean="0">
              <a:latin typeface="+mj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i="1" dirty="0" err="1" smtClean="0">
                <a:latin typeface="+mj-lt"/>
              </a:rPr>
              <a:t>U</a:t>
            </a:r>
            <a:r>
              <a:rPr lang="en-US" sz="2200" baseline="-25000" dirty="0" err="1" smtClean="0">
                <a:latin typeface="+mj-lt"/>
              </a:rPr>
              <a:t>guess</a:t>
            </a:r>
            <a:r>
              <a:rPr lang="en-US" sz="2200" dirty="0" smtClean="0">
                <a:latin typeface="+mj-lt"/>
              </a:rPr>
              <a:t> = 0.5 m/s (bad guess)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Controller 2: Adaptive K</a:t>
            </a:r>
            <a:endParaRPr lang="en-US" sz="2400" dirty="0" smtClean="0">
              <a:latin typeface="+mj-lt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+mj-lt"/>
              </a:rPr>
              <a:t>Controller 3: Adaptive K with Torque Feedback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15806"/>
              </p:ext>
            </p:extLst>
          </p:nvPr>
        </p:nvGraphicFramePr>
        <p:xfrm>
          <a:off x="5476510" y="2819400"/>
          <a:ext cx="305789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990360" imgH="469800" progId="Equation.3">
                  <p:embed/>
                </p:oleObj>
              </mc:Choice>
              <mc:Fallback>
                <p:oleObj name="Equation" r:id="rId4" imgW="99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510" y="2819400"/>
                        <a:ext cx="305789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1676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Effectiveness Metric</a:t>
            </a:r>
            <a:endParaRPr lang="en-US" sz="28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456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Turbulent Inflow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21895"/>
            <a:ext cx="6324600" cy="4933616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164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Controller Performance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17444"/>
            <a:ext cx="6287641" cy="4897556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5822581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Nonlinear </a:t>
            </a:r>
            <a:r>
              <a:rPr lang="en-US" sz="2000" b="1" dirty="0" smtClean="0"/>
              <a:t>torque control</a:t>
            </a:r>
            <a:r>
              <a:rPr lang="en-US" sz="2000" b="1" dirty="0" smtClean="0"/>
              <a:t> </a:t>
            </a:r>
            <a:r>
              <a:rPr lang="en-US" sz="2000" b="1" dirty="0" smtClean="0"/>
              <a:t>w/ preview and feedback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823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Dynamic Response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55883"/>
            <a:ext cx="6400800" cy="4935317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686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Analytical Simulation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8422"/>
            <a:ext cx="4800600" cy="452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Discrete time simulation (</a:t>
            </a:r>
            <a:r>
              <a:rPr lang="en-US" sz="2400" b="1" dirty="0" err="1" smtClean="0">
                <a:latin typeface="+mj-lt"/>
              </a:rPr>
              <a:t>Matlab</a:t>
            </a:r>
            <a:r>
              <a:rPr lang="en-US" sz="2400" b="1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Use velocity input from single experiment</a:t>
            </a:r>
            <a:endParaRPr lang="en-US" sz="2200" dirty="0" smtClean="0">
              <a:latin typeface="+mj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Both performance and control based on idealized performance curves 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Simulation Cases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Constant speed (</a:t>
            </a:r>
            <a:r>
              <a:rPr lang="el-GR" sz="2200" i="1" dirty="0" smtClean="0">
                <a:solidFill>
                  <a:prstClr val="black"/>
                </a:solidFill>
                <a:latin typeface="Calibri"/>
              </a:rPr>
              <a:t>ω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= constant, based on optimal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for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Constant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(good and bad guess)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Adaptive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K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1760"/>
              </p:ext>
            </p:extLst>
          </p:nvPr>
        </p:nvGraphicFramePr>
        <p:xfrm>
          <a:off x="5486400" y="2439987"/>
          <a:ext cx="31670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1015920" imgH="317160" progId="Equation.3">
                  <p:embed/>
                </p:oleObj>
              </mc:Choice>
              <mc:Fallback>
                <p:oleObj name="Equation" r:id="rId4" imgW="1015920" imgH="317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2439987"/>
                        <a:ext cx="3167062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32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Performance Comparison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681929"/>
              </p:ext>
            </p:extLst>
          </p:nvPr>
        </p:nvGraphicFramePr>
        <p:xfrm>
          <a:off x="1409699" y="838200"/>
          <a:ext cx="6324601" cy="4400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348"/>
                <a:gridCol w="1882322"/>
                <a:gridCol w="1781931"/>
              </a:tblGrid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Controller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i="1" dirty="0" err="1" smtClean="0">
                          <a:effectLst/>
                          <a:latin typeface="+mj-lt"/>
                        </a:rPr>
                        <a:t>P</a:t>
                      </a:r>
                      <a:r>
                        <a:rPr lang="en-US" sz="2400" baseline="-25000" dirty="0" err="1" smtClean="0">
                          <a:effectLst/>
                          <a:latin typeface="+mj-lt"/>
                        </a:rPr>
                        <a:t>loss</a:t>
                      </a:r>
                      <a:endParaRPr lang="en-US" sz="2400" baseline="-250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Experiment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4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Simulation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Constant 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ω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Constant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en-US" sz="2400" b="0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guess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= 0.63 m/s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11%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en-US" sz="2400" b="0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guess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= 0.5 m/s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Adaptive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12%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Adaptive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with Torque Feedback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4%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802837"/>
              </p:ext>
            </p:extLst>
          </p:nvPr>
        </p:nvGraphicFramePr>
        <p:xfrm>
          <a:off x="3347855" y="5334000"/>
          <a:ext cx="2519545" cy="11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990360" imgH="469800" progId="Equation.3">
                  <p:embed/>
                </p:oleObj>
              </mc:Choice>
              <mc:Fallback>
                <p:oleObj name="Equation" r:id="rId4" imgW="99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55" y="5334000"/>
                        <a:ext cx="2519545" cy="119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43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Future Work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543800" cy="444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i="1" dirty="0" smtClean="0">
                <a:latin typeface="+mj-lt"/>
              </a:rPr>
              <a:t>In-situ</a:t>
            </a:r>
            <a:r>
              <a:rPr lang="en-US" sz="2400" b="1" dirty="0" smtClean="0">
                <a:latin typeface="+mj-lt"/>
              </a:rPr>
              <a:t> system identification algorithms</a:t>
            </a:r>
            <a:endParaRPr lang="en-US" sz="2400" b="1" dirty="0" smtClean="0">
              <a:latin typeface="+mj-lt"/>
            </a:endParaRP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Adapt to changing performance over time</a:t>
            </a:r>
            <a:endParaRPr lang="en-US" sz="2200" dirty="0" smtClean="0">
              <a:latin typeface="+mj-lt"/>
            </a:endParaRP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Move away from characteristic performance curves (not reflective of instantaneous performance)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Rejection of turbulent perturbations above rated speed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“Region 3” torque control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Poor option for axial flow turbines due to high torque associated with large moments of inertia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Possible for cross flow turbines with low moments of inertia?</a:t>
            </a:r>
            <a:endParaRPr lang="en-US" sz="2200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8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More than a “Toy” Experiment?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1136495"/>
            <a:ext cx="3485098" cy="573024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System Performance</a:t>
            </a:r>
            <a:endParaRPr lang="en-US" sz="2600" b="1" dirty="0"/>
          </a:p>
        </p:txBody>
      </p:sp>
      <p:sp>
        <p:nvSpPr>
          <p:cNvPr id="5" name="Rectangle 4"/>
          <p:cNvSpPr/>
          <p:nvPr/>
        </p:nvSpPr>
        <p:spPr>
          <a:xfrm>
            <a:off x="575201" y="1136495"/>
            <a:ext cx="3485098" cy="573024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Rotor Performance</a:t>
            </a:r>
            <a:endParaRPr lang="en-US" sz="2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990725"/>
            <a:ext cx="4230687" cy="3260725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0725"/>
            <a:ext cx="4178300" cy="3267075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24254" y="5410200"/>
            <a:ext cx="5226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Field-scale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(4x scale-up)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rotor performance and system performance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Motivation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1283731"/>
            <a:ext cx="304800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Current energy systems operate in turbulent flows</a:t>
            </a:r>
            <a:endParaRPr lang="en-US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84163" indent="-284163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cs typeface="Times New Roman" pitchFamily="18" charset="0"/>
              </a:rPr>
              <a:t>Below rated speed: track turbulent perturbations</a:t>
            </a:r>
          </a:p>
          <a:p>
            <a:pPr marL="284163" indent="-284163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  <a:cs typeface="Times New Roman" pitchFamily="18" charset="0"/>
              </a:rPr>
              <a:t>Above rated speed: reject turbulent perturbations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40188"/>
            <a:ext cx="5499467" cy="4016368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" y="5334000"/>
            <a:ext cx="557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Thomson et al. (2013) Tidal turbulence spectra from a compliant mooring, 1</a:t>
            </a:r>
            <a:r>
              <a:rPr lang="en-US" sz="1400" i="1" baseline="30000" dirty="0" smtClean="0"/>
              <a:t>st</a:t>
            </a:r>
            <a:r>
              <a:rPr lang="en-US" sz="1400" i="1" dirty="0" smtClean="0"/>
              <a:t> Marine Energy Technology Symposium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0510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Conclusions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8001000" cy="470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Laboratory experiments with control helpful to understand aspects of field-scale systems that are not easy to simulate</a:t>
            </a:r>
          </a:p>
          <a:p>
            <a:pPr marL="741363" lvl="1" indent="-2841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Rotor stall</a:t>
            </a:r>
          </a:p>
          <a:p>
            <a:pPr marL="741363" lvl="1" indent="-2841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Blockage</a:t>
            </a:r>
          </a:p>
          <a:p>
            <a:pPr marL="741363" lvl="1" indent="-2841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Operation around transitional Reynolds number</a:t>
            </a:r>
          </a:p>
          <a:p>
            <a:pPr marL="741363" lvl="1" indent="-2841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Noisy sensor data for control decision making</a:t>
            </a:r>
            <a:endParaRPr lang="en-US" sz="2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84163" indent="-284163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cs typeface="Times New Roman" pitchFamily="18" charset="0"/>
              </a:rPr>
              <a:t>Most significant improvement relative to constant speed control (turbine and flow dependent)</a:t>
            </a:r>
          </a:p>
          <a:p>
            <a:pPr marL="284163" indent="-284163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cs typeface="Times New Roman" pitchFamily="18" charset="0"/>
              </a:rPr>
              <a:t>Limited performance benefit from preview information in laboratory experiments – small </a:t>
            </a:r>
            <a:r>
              <a:rPr lang="en-US" sz="2400" b="1" i="1" dirty="0" smtClean="0">
                <a:cs typeface="Times New Roman" pitchFamily="18" charset="0"/>
              </a:rPr>
              <a:t>J</a:t>
            </a:r>
            <a:r>
              <a:rPr lang="en-US" sz="2400" b="1" dirty="0" smtClean="0">
                <a:cs typeface="Times New Roman" pitchFamily="18" charset="0"/>
              </a:rPr>
              <a:t> and “flat” turbulence?</a:t>
            </a:r>
            <a:endParaRPr lang="en-US" sz="24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Acknowledgements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3657600" y="1703294"/>
            <a:ext cx="5181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>
                <a:latin typeface="+mj-lt"/>
              </a:rPr>
              <a:t>This material is based upon work supported by the Department of </a:t>
            </a:r>
            <a:r>
              <a:rPr lang="en-US" sz="2400" dirty="0">
                <a:latin typeface="+mj-lt"/>
              </a:rPr>
              <a:t>Energy under </a:t>
            </a:r>
            <a:r>
              <a:rPr lang="en-US" sz="2400" dirty="0" smtClean="0">
                <a:latin typeface="+mj-lt"/>
              </a:rPr>
              <a:t>FG36-08GO18179-M001.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" y="3200400"/>
            <a:ext cx="800100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Thanks also to Fiona Spencer (UW AA Department) for assistance with flume testing, Alberto Aliseda for the loan of the controllable power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supply, the University of Washington Royalty Research Fund, and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Dr. Roy Martin for his generous financial support of Rob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Cavagnaro’s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doctoral studies.</a:t>
            </a:r>
            <a:endParaRPr lang="en-US" sz="260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4711"/>
            <a:ext cx="3742582" cy="8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045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Experimental Cross-flow Turbine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276600" cy="422940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57700" y="1673518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Cross-flow turbine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Helical blades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NACA 0018 profile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i="1" dirty="0" smtClean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: Number of blades (4)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prstClr val="black"/>
                </a:solidFill>
                <a:latin typeface="+mj-lt"/>
              </a:rPr>
              <a:t>H</a:t>
            </a:r>
            <a:r>
              <a:rPr lang="en-US" sz="2200" b="1" dirty="0" smtClean="0">
                <a:solidFill>
                  <a:prstClr val="black"/>
                </a:solidFill>
                <a:latin typeface="+mj-lt"/>
              </a:rPr>
              <a:t>/</a:t>
            </a:r>
            <a:r>
              <a:rPr lang="en-US" sz="2200" b="1" i="1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200" dirty="0" smtClean="0">
                <a:latin typeface="+mj-lt"/>
              </a:rPr>
              <a:t>Aspect Ratio (1.4)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i="1" dirty="0" smtClean="0">
                <a:latin typeface="+mj-lt"/>
              </a:rPr>
              <a:t>φ</a:t>
            </a:r>
            <a:r>
              <a:rPr lang="en-US" sz="2200" i="1" dirty="0" smtClean="0">
                <a:latin typeface="+mj-lt"/>
              </a:rPr>
              <a:t>: </a:t>
            </a:r>
            <a:r>
              <a:rPr lang="en-US" sz="2200" dirty="0" smtClean="0">
                <a:latin typeface="+mj-lt"/>
              </a:rPr>
              <a:t>Blade helix angle (60</a:t>
            </a:r>
            <a:r>
              <a:rPr lang="en-US" sz="2200" baseline="30000" dirty="0" smtClean="0">
                <a:latin typeface="+mj-lt"/>
              </a:rPr>
              <a:t>o</a:t>
            </a:r>
            <a:r>
              <a:rPr lang="en-US" sz="2200" dirty="0" smtClean="0">
                <a:latin typeface="+mj-lt"/>
              </a:rPr>
              <a:t>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σ</a:t>
            </a:r>
            <a:r>
              <a:rPr lang="en-US" sz="2200" dirty="0" smtClean="0">
                <a:latin typeface="+mj-lt"/>
              </a:rPr>
              <a:t>: Turbine solidity (0.3)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09304"/>
              </p:ext>
            </p:extLst>
          </p:nvPr>
        </p:nvGraphicFramePr>
        <p:xfrm>
          <a:off x="5257800" y="4962226"/>
          <a:ext cx="990600" cy="78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62226"/>
                        <a:ext cx="990600" cy="785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5606888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Polagye, B., R. </a:t>
            </a:r>
            <a:r>
              <a:rPr lang="en-US" sz="1400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Cavagnaro</a:t>
            </a:r>
            <a:r>
              <a:rPr lang="en-US" sz="1400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and A. </a:t>
            </a:r>
            <a:r>
              <a:rPr lang="en-US" sz="1400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Niblick</a:t>
            </a:r>
            <a:r>
              <a:rPr lang="en-US" sz="1400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(2013) Micropower from Tidal Turbines, ASME Fluids Division Summer Meeting, July 8-11, 2013, Incline Village, NV.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26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Experimental Testing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6096000" cy="546946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929659"/>
              </p:ext>
            </p:extLst>
          </p:nvPr>
        </p:nvGraphicFramePr>
        <p:xfrm>
          <a:off x="6635351" y="1292225"/>
          <a:ext cx="20177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351" y="1292225"/>
                        <a:ext cx="20177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486056"/>
              </p:ext>
            </p:extLst>
          </p:nvPr>
        </p:nvGraphicFramePr>
        <p:xfrm>
          <a:off x="6781800" y="2771775"/>
          <a:ext cx="1058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7" imgW="545760" imgH="177480" progId="Equation.3">
                  <p:embed/>
                </p:oleObj>
              </mc:Choice>
              <mc:Fallback>
                <p:oleObj name="Equation" r:id="rId7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71775"/>
                        <a:ext cx="10588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08776" y="864513"/>
            <a:ext cx="2097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Chord Length </a:t>
            </a:r>
            <a:r>
              <a:rPr lang="en-US" sz="2200" b="1" i="1" dirty="0" smtClean="0"/>
              <a:t>Re</a:t>
            </a:r>
            <a:endParaRPr lang="en-US" sz="2200" b="1" i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8425" y="2286000"/>
            <a:ext cx="1905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Blockage Ratio</a:t>
            </a:r>
            <a:endParaRPr lang="en-US" sz="2200" b="1" i="1" baseline="30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44044"/>
              </p:ext>
            </p:extLst>
          </p:nvPr>
        </p:nvGraphicFramePr>
        <p:xfrm>
          <a:off x="6718128" y="3865563"/>
          <a:ext cx="199866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9" imgW="1028520" imgH="177480" progId="Equation.3">
                  <p:embed/>
                </p:oleObj>
              </mc:Choice>
              <mc:Fallback>
                <p:oleObj name="Equation" r:id="rId9" imgW="1028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128" y="3865563"/>
                        <a:ext cx="1998662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48223" y="3429000"/>
            <a:ext cx="1997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Froude number</a:t>
            </a:r>
            <a:endParaRPr lang="en-US" sz="2200" b="1" i="1" baseline="30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91867"/>
              </p:ext>
            </p:extLst>
          </p:nvPr>
        </p:nvGraphicFramePr>
        <p:xfrm>
          <a:off x="6704990" y="4854575"/>
          <a:ext cx="1701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1" imgW="876240" imgH="444240" progId="Equation.3">
                  <p:embed/>
                </p:oleObj>
              </mc:Choice>
              <mc:Fallback>
                <p:oleObj name="Equation" r:id="rId11" imgW="876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990" y="4854575"/>
                        <a:ext cx="1701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30761" y="4503063"/>
            <a:ext cx="2573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Turbulence Intensity</a:t>
            </a:r>
            <a:endParaRPr lang="en-US" sz="22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1249628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Experimental Performance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43000"/>
            <a:ext cx="6324600" cy="4896964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72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943600" y="1143000"/>
            <a:ext cx="2819400" cy="259061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Nonlinear </a:t>
            </a:r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Torque Control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11105"/>
            <a:ext cx="739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Johnson, K.E., L. </a:t>
            </a:r>
            <a:r>
              <a:rPr lang="en-US" sz="1400" i="1" dirty="0" err="1" smtClean="0"/>
              <a:t>Pao</a:t>
            </a:r>
            <a:r>
              <a:rPr lang="en-US" sz="1400" i="1" dirty="0" smtClean="0"/>
              <a:t>, M. </a:t>
            </a:r>
            <a:r>
              <a:rPr lang="en-US" sz="1400" i="1" dirty="0" err="1" smtClean="0"/>
              <a:t>Balas</a:t>
            </a:r>
            <a:r>
              <a:rPr lang="en-US" sz="1400" i="1" dirty="0" smtClean="0"/>
              <a:t>, and L.J. </a:t>
            </a:r>
            <a:r>
              <a:rPr lang="en-US" sz="1400" i="1" dirty="0" err="1" smtClean="0"/>
              <a:t>Fingersh</a:t>
            </a:r>
            <a:r>
              <a:rPr lang="en-US" sz="1400" i="1" dirty="0" smtClean="0"/>
              <a:t> (2006) Control of Variable-Speed Wind Turbines: Standard and Adaptive Techniques for Maximizing Energy Capture, IEEE Control Systems Magazine</a:t>
            </a:r>
            <a:endParaRPr lang="en-US" sz="1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48427"/>
              </p:ext>
            </p:extLst>
          </p:nvPr>
        </p:nvGraphicFramePr>
        <p:xfrm>
          <a:off x="457200" y="2141147"/>
          <a:ext cx="2889395" cy="122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4" imgW="927000" imgH="393480" progId="Equation.3">
                  <p:embed/>
                </p:oleObj>
              </mc:Choice>
              <mc:Fallback>
                <p:oleObj name="Equation" r:id="rId4" imgW="927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141147"/>
                        <a:ext cx="2889395" cy="1226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55589"/>
              </p:ext>
            </p:extLst>
          </p:nvPr>
        </p:nvGraphicFramePr>
        <p:xfrm>
          <a:off x="5791200" y="4352925"/>
          <a:ext cx="20986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6" imgW="914400" imgH="457200" progId="Equation.3">
                  <p:embed/>
                </p:oleObj>
              </mc:Choice>
              <mc:Fallback>
                <p:oleObj name="Equation" r:id="rId6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52925"/>
                        <a:ext cx="209867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20344" y="3059800"/>
            <a:ext cx="188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Control Torque</a:t>
            </a:r>
          </a:p>
          <a:p>
            <a:pPr algn="ctr"/>
            <a:r>
              <a:rPr lang="en-US" sz="2000" dirty="0" smtClean="0">
                <a:latin typeface="+mj-lt"/>
              </a:rPr>
              <a:t>(Generator)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569" y="4425315"/>
            <a:ext cx="22233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Rotational Moment of Inertia</a:t>
            </a:r>
          </a:p>
          <a:p>
            <a:pPr algn="ctr"/>
            <a:r>
              <a:rPr lang="en-US" dirty="0" smtClean="0"/>
              <a:t>(0.011±0.002 </a:t>
            </a:r>
            <a:r>
              <a:rPr lang="en-US" dirty="0" smtClean="0"/>
              <a:t>kg-m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9052" y="3368061"/>
            <a:ext cx="0" cy="896034"/>
          </a:xfrm>
          <a:prstGeom prst="straightConnector1">
            <a:avLst/>
          </a:prstGeom>
          <a:ln cmpd="sng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44245"/>
              </p:ext>
            </p:extLst>
          </p:nvPr>
        </p:nvGraphicFramePr>
        <p:xfrm>
          <a:off x="2662238" y="860425"/>
          <a:ext cx="24431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8" imgW="876240" imgH="393480" progId="Equation.3">
                  <p:embed/>
                </p:oleObj>
              </mc:Choice>
              <mc:Fallback>
                <p:oleObj name="Equation" r:id="rId8" imgW="876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2238" y="860425"/>
                        <a:ext cx="2443162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2057400" y="1409700"/>
            <a:ext cx="0" cy="1013880"/>
          </a:xfrm>
          <a:prstGeom prst="straightConnector1">
            <a:avLst/>
          </a:prstGeom>
          <a:ln cmpd="sng">
            <a:solidFill>
              <a:schemeClr val="tx1">
                <a:lumMod val="85000"/>
                <a:lumOff val="15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57400" y="1409700"/>
            <a:ext cx="557213" cy="0"/>
          </a:xfrm>
          <a:prstGeom prst="straightConnector1">
            <a:avLst/>
          </a:prstGeom>
          <a:ln cmpd="sng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7167"/>
              </p:ext>
            </p:extLst>
          </p:nvPr>
        </p:nvGraphicFramePr>
        <p:xfrm>
          <a:off x="4165061" y="3733611"/>
          <a:ext cx="8842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10" imgW="317160" imgH="203040" progId="Equation.3">
                  <p:embed/>
                </p:oleObj>
              </mc:Choice>
              <mc:Fallback>
                <p:oleObj name="Equation" r:id="rId10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65061" y="3733611"/>
                        <a:ext cx="88423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2819400" y="3065355"/>
            <a:ext cx="0" cy="1013880"/>
          </a:xfrm>
          <a:prstGeom prst="straightConnector1">
            <a:avLst/>
          </a:prstGeom>
          <a:ln cmpd="sng">
            <a:solidFill>
              <a:schemeClr val="tx1">
                <a:lumMod val="85000"/>
                <a:lumOff val="15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4074928"/>
            <a:ext cx="1345661" cy="0"/>
          </a:xfrm>
          <a:prstGeom prst="straightConnector1">
            <a:avLst/>
          </a:prstGeom>
          <a:ln cmpd="sng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387796" y="4300348"/>
            <a:ext cx="0" cy="576452"/>
          </a:xfrm>
          <a:prstGeom prst="straightConnector1">
            <a:avLst/>
          </a:prstGeom>
          <a:ln cmpd="sng">
            <a:solidFill>
              <a:schemeClr val="tx1">
                <a:lumMod val="85000"/>
                <a:lumOff val="15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76467" y="4866082"/>
            <a:ext cx="1345661" cy="0"/>
          </a:xfrm>
          <a:prstGeom prst="straightConnector1">
            <a:avLst/>
          </a:prstGeom>
          <a:ln cmpd="sng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462047"/>
              </p:ext>
            </p:extLst>
          </p:nvPr>
        </p:nvGraphicFramePr>
        <p:xfrm>
          <a:off x="6534796" y="2065616"/>
          <a:ext cx="171926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12" imgW="749160" imgH="431640" progId="Equation.3">
                  <p:embed/>
                </p:oleObj>
              </mc:Choice>
              <mc:Fallback>
                <p:oleObj name="Equation" r:id="rId12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796" y="2065616"/>
                        <a:ext cx="171926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43600" y="1219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Experimental Performance Curves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3600" y="3095617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j-lt"/>
              </a:rPr>
              <a:t>ω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term dominates</a:t>
            </a:r>
          </a:p>
        </p:txBody>
      </p:sp>
    </p:spTree>
    <p:extLst>
      <p:ext uri="{BB962C8B-B14F-4D97-AF65-F5344CB8AC3E}">
        <p14:creationId xmlns:p14="http://schemas.microsoft.com/office/powerpoint/2010/main" val="3324089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/>
      <p:bldP spid="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Nonlinear </a:t>
            </a:r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Torque Control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26370"/>
              </p:ext>
            </p:extLst>
          </p:nvPr>
        </p:nvGraphicFramePr>
        <p:xfrm>
          <a:off x="1600200" y="990600"/>
          <a:ext cx="5989864" cy="151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1904760" imgH="482400" progId="Equation.3">
                  <p:embed/>
                </p:oleObj>
              </mc:Choice>
              <mc:Fallback>
                <p:oleObj name="Equation" r:id="rId4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90600"/>
                        <a:ext cx="5989864" cy="1515954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47800" y="2667000"/>
            <a:ext cx="685800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For perturbations about optimum,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controller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will “nudge” turbine back to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optimal conditions</a:t>
            </a:r>
            <a:endParaRPr lang="en-US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84163" indent="-284163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Exception required for start-up (</a:t>
            </a:r>
            <a:r>
              <a:rPr lang="el-GR" sz="2400" dirty="0" smtClean="0">
                <a:cs typeface="Times New Roman" pitchFamily="18" charset="0"/>
              </a:rPr>
              <a:t>ω</a:t>
            </a:r>
            <a:r>
              <a:rPr lang="en-US" sz="2400" dirty="0" smtClean="0">
                <a:cs typeface="Times New Roman" pitchFamily="18" charset="0"/>
              </a:rPr>
              <a:t> = 0)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832" y="47244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Question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Is it possible to harness more power if the system has “preview” information about the inflow?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Experimental Implementation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99488"/>
            <a:ext cx="1535137" cy="2191512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Control and Acquisition Computer</a:t>
            </a:r>
            <a:endParaRPr lang="en-US" sz="2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97137" y="2514600"/>
            <a:ext cx="762000" cy="0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97137" y="3657600"/>
            <a:ext cx="762000" cy="0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64705" y="2003970"/>
            <a:ext cx="1535137" cy="2191512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NI DAQ</a:t>
            </a:r>
            <a:endParaRPr lang="en-US" sz="2200" b="1" dirty="0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 flipV="1">
            <a:off x="4599842" y="1591056"/>
            <a:ext cx="1535137" cy="873880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34979" y="1066800"/>
            <a:ext cx="1828800" cy="1048512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Brake Power Supply</a:t>
            </a:r>
            <a:endParaRPr lang="en-US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464936"/>
            <a:ext cx="1456947" cy="2212853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13" name="Straight Arrow Connector 12"/>
          <p:cNvCxnSpPr>
            <a:endCxn id="2" idx="0"/>
          </p:cNvCxnSpPr>
          <p:nvPr/>
        </p:nvCxnSpPr>
        <p:spPr>
          <a:xfrm>
            <a:off x="7049379" y="2115312"/>
            <a:ext cx="3695" cy="349624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69476" y="5027413"/>
            <a:ext cx="1828800" cy="1048512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Torque Cell and Encoder</a:t>
            </a:r>
            <a:endParaRPr lang="en-US" sz="22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02380" y="4677789"/>
            <a:ext cx="3695" cy="349624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4599843" y="3657600"/>
            <a:ext cx="1569633" cy="1894069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4267200"/>
            <a:ext cx="2157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Data archiving and control torque calculation </a:t>
            </a:r>
          </a:p>
          <a:p>
            <a:pPr algn="ctr"/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LabView</a:t>
            </a:r>
            <a:r>
              <a:rPr lang="en-US" sz="2000" dirty="0" smtClean="0">
                <a:latin typeface="+mj-lt"/>
              </a:rPr>
              <a:t> VI)</a:t>
            </a:r>
            <a:endParaRPr lang="en-US" sz="2000" dirty="0" smtClean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7873" y="4960680"/>
            <a:ext cx="1828800" cy="1048512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Acoustic Doppler Velocimeter</a:t>
            </a:r>
            <a:endParaRPr lang="en-US" sz="2200" b="1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3832273" y="4203270"/>
            <a:ext cx="0" cy="757410"/>
          </a:xfrm>
          <a:prstGeom prst="straightConnector1">
            <a:avLst/>
          </a:prstGeom>
          <a:ln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0" y="6088948"/>
            <a:ext cx="308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Nortek </a:t>
            </a:r>
            <a:r>
              <a:rPr lang="en-US" sz="2000" dirty="0" err="1" smtClean="0">
                <a:latin typeface="+mj-lt"/>
              </a:rPr>
              <a:t>Vectrino</a:t>
            </a:r>
            <a:r>
              <a:rPr lang="en-US" sz="2000" dirty="0" smtClean="0">
                <a:latin typeface="+mj-lt"/>
              </a:rPr>
              <a:t> Profiler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38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Controller 1: Constant </a:t>
            </a:r>
            <a:r>
              <a:rPr lang="en-US" sz="3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K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66800" y="1447800"/>
            <a:ext cx="7698036" cy="3483387"/>
            <a:chOff x="685800" y="1066800"/>
            <a:chExt cx="6553200" cy="2348891"/>
          </a:xfrm>
        </p:grpSpPr>
        <p:grpSp>
          <p:nvGrpSpPr>
            <p:cNvPr id="33" name="Group 32"/>
            <p:cNvGrpSpPr/>
            <p:nvPr/>
          </p:nvGrpSpPr>
          <p:grpSpPr>
            <a:xfrm>
              <a:off x="685800" y="1066800"/>
              <a:ext cx="6324600" cy="2329543"/>
              <a:chOff x="457200" y="4191000"/>
              <a:chExt cx="6324600" cy="2329543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219200" y="5257800"/>
                <a:ext cx="6858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39" name="Group 38"/>
              <p:cNvGrpSpPr/>
              <p:nvPr/>
            </p:nvGrpSpPr>
            <p:grpSpPr>
              <a:xfrm>
                <a:off x="457200" y="4191000"/>
                <a:ext cx="6324600" cy="2329543"/>
                <a:chOff x="457200" y="4191000"/>
                <a:chExt cx="6324600" cy="2329543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5181600" y="5257800"/>
                  <a:ext cx="1600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2590800" y="5257800"/>
                  <a:ext cx="1981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1066800" y="5257800"/>
                  <a:ext cx="19812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457200" y="4191000"/>
                  <a:ext cx="5791200" cy="2329543"/>
                  <a:chOff x="1752600" y="3962400"/>
                  <a:chExt cx="5791200" cy="2329543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209800" y="6096000"/>
                    <a:ext cx="3581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6324600" y="4463145"/>
                    <a:ext cx="697" cy="3048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4343400" y="4767945"/>
                    <a:ext cx="914400" cy="500743"/>
                  </a:xfrm>
                  <a:prstGeom prst="roundRect">
                    <a:avLst/>
                  </a:prstGeom>
                  <a:solidFill>
                    <a:srgbClr val="9BBB59"/>
                  </a:solidFill>
                  <a:ln w="19050" cap="flat" cmpd="sng" algn="ctr">
                    <a:solidFill>
                      <a:srgbClr val="9BBB5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Brake</a:t>
                    </a:r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5867400" y="4767945"/>
                    <a:ext cx="897835" cy="491671"/>
                  </a:xfrm>
                  <a:prstGeom prst="roundRect">
                    <a:avLst/>
                  </a:prstGeom>
                  <a:solidFill>
                    <a:srgbClr val="C0504D"/>
                  </a:solidFill>
                  <a:ln w="25400" cap="flat" cmpd="sng" algn="ctr">
                    <a:solidFill>
                      <a:srgbClr val="C0504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Turbine</a:t>
                    </a: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543800" y="5029200"/>
                    <a:ext cx="0" cy="10668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flipH="1">
                    <a:off x="6629400" y="6096000"/>
                    <a:ext cx="914400" cy="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5644662" y="5867400"/>
                    <a:ext cx="984739" cy="424543"/>
                  </a:xfrm>
                  <a:prstGeom prst="round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Encoder</a:t>
                    </a:r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1752600" y="4767945"/>
                    <a:ext cx="914400" cy="500743"/>
                  </a:xfrm>
                  <a:prstGeom prst="roundRect">
                    <a:avLst/>
                  </a:prstGeom>
                  <a:solidFill>
                    <a:srgbClr val="C0504D"/>
                  </a:solidFill>
                  <a:ln w="25400" cap="flat" cmpd="sng" algn="ctr">
                    <a:solidFill>
                      <a:srgbClr val="C0504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K</a:t>
                    </a:r>
                    <a:r>
                      <a:rPr kumimoji="0" lang="el-GR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ω</a:t>
                    </a:r>
                    <a:r>
                      <a:rPr kumimoji="0" lang="en-US" b="0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5867400" y="3962400"/>
                    <a:ext cx="914400" cy="500743"/>
                  </a:xfrm>
                  <a:prstGeom prst="roundRect">
                    <a:avLst/>
                  </a:prstGeom>
                  <a:solidFill>
                    <a:srgbClr val="4BACC6"/>
                  </a:solidFill>
                  <a:ln w="25400" cap="flat" cmpd="sng" algn="ctr">
                    <a:solidFill>
                      <a:srgbClr val="4BACC6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20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+mn-cs"/>
                      </a:rPr>
                      <a:t>Inflow</a:t>
                    </a:r>
                  </a:p>
                </p:txBody>
              </p:sp>
              <p:cxnSp>
                <p:nvCxnSpPr>
                  <p:cNvPr id="54" name="Straight Arrow Connector 53"/>
                  <p:cNvCxnSpPr/>
                  <p:nvPr/>
                </p:nvCxnSpPr>
                <p:spPr>
                  <a:xfrm flipV="1">
                    <a:off x="2209800" y="5301345"/>
                    <a:ext cx="697" cy="794655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</p:grpSp>
          </p:grpSp>
          <p:sp>
            <p:nvSpPr>
              <p:cNvPr id="40" name="Rounded Rectangle 39"/>
              <p:cNvSpPr/>
              <p:nvPr/>
            </p:nvSpPr>
            <p:spPr>
              <a:xfrm>
                <a:off x="1905000" y="5105400"/>
                <a:ext cx="762000" cy="3097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V (</a:t>
                </a:r>
                <a:r>
                  <a:rPr kumimoji="0" lang="el-GR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τ</a:t>
                </a:r>
                <a:r>
                  <a:rPr kumimoji="0" lang="en-US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c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Calibri"/>
                    <a:cs typeface="+mn-cs"/>
                  </a:rPr>
                  <a:t>)</a:t>
                </a:r>
                <a:endParaRPr kumimoji="0" lang="en-US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libri"/>
                  <a:cs typeface="+mn-cs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676400" y="2176046"/>
              <a:ext cx="457200" cy="24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τ</a:t>
              </a:r>
              <a:r>
                <a:rPr kumimoji="0" lang="en-US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95600" y="2176046"/>
              <a:ext cx="457200" cy="24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67898" y="3166646"/>
              <a:ext cx="457200" cy="24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ω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77000" y="2176046"/>
              <a:ext cx="762000" cy="24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Power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62400" y="2190398"/>
            <a:ext cx="12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(Generator)</a:t>
            </a:r>
            <a:endParaRPr lang="en-US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7770" y="2178794"/>
            <a:ext cx="12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(Controller)</a:t>
            </a:r>
            <a:endParaRPr lang="en-US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00407" y="2190398"/>
            <a:ext cx="53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∞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7796" y="5715000"/>
            <a:ext cx="1047750" cy="42590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/>
                <a:cs typeface="+mn-cs"/>
              </a:rPr>
              <a:t>ADV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6400" y="5743285"/>
            <a:ext cx="17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Monitoring Only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980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11778</TotalTime>
  <Words>1251</Words>
  <Application>Microsoft Office PowerPoint</Application>
  <PresentationFormat>On-screen Show (4:3)</PresentationFormat>
  <Paragraphs>228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Mincho</vt:lpstr>
      <vt:lpstr>MS PGothic</vt:lpstr>
      <vt:lpstr>Arial</vt:lpstr>
      <vt:lpstr>Calibri</vt:lpstr>
      <vt:lpstr>Times New Roman</vt:lpstr>
      <vt:lpstr>Wingdings</vt:lpstr>
      <vt:lpstr>Wingdings 2</vt:lpstr>
      <vt:lpstr>Breeze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smi_user</dc:creator>
  <cp:lastModifiedBy>Brian Polagye</cp:lastModifiedBy>
  <cp:revision>478</cp:revision>
  <dcterms:created xsi:type="dcterms:W3CDTF">2011-04-25T04:18:32Z</dcterms:created>
  <dcterms:modified xsi:type="dcterms:W3CDTF">2014-04-16T19:50:42Z</dcterms:modified>
</cp:coreProperties>
</file>