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5"/>
  </p:handoutMasterIdLst>
  <p:sldIdLst>
    <p:sldId id="278" r:id="rId2"/>
    <p:sldId id="258" r:id="rId3"/>
    <p:sldId id="259" r:id="rId4"/>
    <p:sldId id="277" r:id="rId5"/>
    <p:sldId id="260" r:id="rId6"/>
    <p:sldId id="273" r:id="rId7"/>
    <p:sldId id="263" r:id="rId8"/>
    <p:sldId id="264" r:id="rId9"/>
    <p:sldId id="274" r:id="rId10"/>
    <p:sldId id="275" r:id="rId11"/>
    <p:sldId id="276" r:id="rId12"/>
    <p:sldId id="262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1032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E2FFF6-EE3C-42BD-A5EA-E05DAF343CD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73B4D0-AF49-4517-BA2D-F5806735F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0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8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3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82CB-6C06-4C82-941C-429B171E8F4D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D2D6-FC3F-4BBF-99BA-79122E79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3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12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49298"/>
            <a:ext cx="9144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 of </a:t>
            </a:r>
            <a:r>
              <a:rPr lang="en-US" dirty="0" smtClean="0"/>
              <a:t>Marine Energy Converters </a:t>
            </a:r>
            <a:r>
              <a:rPr lang="en-US" dirty="0"/>
              <a:t>in Unsteady Flow using Vortex Particle Methods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30925" y="3576107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Danny Sale and Alberto </a:t>
            </a:r>
            <a:r>
              <a:rPr lang="en-US" b="1" dirty="0" err="1"/>
              <a:t>Aliseda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Northwest National Marine Renewable Energy Center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Dept. of Mechanical Engineering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University of Washington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2247" y="6027003"/>
            <a:ext cx="5879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­­­Proceedings of the 2</a:t>
            </a:r>
            <a:r>
              <a:rPr lang="en-US" sz="1600" baseline="30000" dirty="0"/>
              <a:t>nd</a:t>
            </a:r>
            <a:r>
              <a:rPr lang="en-US" sz="1600" dirty="0"/>
              <a:t> Marine Energy Technology Symposium</a:t>
            </a:r>
          </a:p>
          <a:p>
            <a:pPr algn="ctr"/>
            <a:r>
              <a:rPr lang="en-US" sz="1600" dirty="0"/>
              <a:t>METS2014</a:t>
            </a:r>
          </a:p>
          <a:p>
            <a:pPr algn="ctr"/>
            <a:r>
              <a:rPr lang="en-US" sz="1600" dirty="0"/>
              <a:t>April 15-18, 2014, Seattle, WA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08" y="2784015"/>
            <a:ext cx="4043234" cy="8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3250"/>
            <a:ext cx="7886700" cy="500578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NACA 4415 wing using 3D VIC method with Brinkman penalization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Immersed Boundary Method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2" y="851969"/>
            <a:ext cx="6068232" cy="2882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2" y="3734503"/>
            <a:ext cx="6068232" cy="27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3250"/>
            <a:ext cx="7886700" cy="500578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NACA 4415 wing using 3D VIC method with Brinkman penalization</a:t>
            </a:r>
          </a:p>
          <a:p>
            <a:pPr lvl="2"/>
            <a:r>
              <a:rPr lang="en-US" sz="1400" dirty="0" smtClean="0"/>
              <a:t>chord Reynolds </a:t>
            </a:r>
            <a:r>
              <a:rPr lang="en-US" sz="1400" dirty="0"/>
              <a:t>= </a:t>
            </a:r>
            <a:r>
              <a:rPr lang="en-US" sz="1400" dirty="0" smtClean="0"/>
              <a:t>2000</a:t>
            </a:r>
            <a:r>
              <a:rPr lang="en-US" sz="1400" dirty="0"/>
              <a:t>, 256 x 128 x 128 </a:t>
            </a:r>
            <a:r>
              <a:rPr lang="en-US" sz="1400" dirty="0" smtClean="0"/>
              <a:t>mesh, simulate 20s physical </a:t>
            </a:r>
            <a:r>
              <a:rPr lang="en-US" sz="1400" dirty="0"/>
              <a:t>time, </a:t>
            </a:r>
            <a:r>
              <a:rPr lang="en-US" sz="1400" dirty="0" err="1"/>
              <a:t>dt</a:t>
            </a:r>
            <a:r>
              <a:rPr lang="en-US" sz="1400" dirty="0"/>
              <a:t>=0.1s</a:t>
            </a:r>
            <a:endParaRPr lang="en-US" sz="1400" dirty="0" smtClean="0"/>
          </a:p>
          <a:p>
            <a:pPr lvl="2"/>
            <a:r>
              <a:rPr lang="en-US" sz="1400" dirty="0" smtClean="0"/>
              <a:t>Run on single </a:t>
            </a:r>
            <a:r>
              <a:rPr lang="en-US" sz="1400" dirty="0" smtClean="0"/>
              <a:t>CPU, ~8 hour runtime</a:t>
            </a:r>
            <a:r>
              <a:rPr lang="en-US" sz="1400" dirty="0" smtClean="0"/>
              <a:t>, ~30 </a:t>
            </a:r>
            <a:r>
              <a:rPr lang="en-US" sz="1400" dirty="0" err="1" smtClean="0"/>
              <a:t>GiB</a:t>
            </a:r>
            <a:r>
              <a:rPr lang="en-US" sz="1400" dirty="0" smtClean="0"/>
              <a:t> data (velocity &amp; vorticity fields)</a:t>
            </a:r>
          </a:p>
          <a:p>
            <a:pPr lvl="2"/>
            <a:endParaRPr lang="en-US" sz="14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Immersed Boundary Method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633537"/>
            <a:ext cx="74104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Summary &amp; Conclusions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29209"/>
            <a:ext cx="9144000" cy="224350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Progress to Date</a:t>
            </a:r>
          </a:p>
          <a:p>
            <a:pPr lvl="1"/>
            <a:r>
              <a:rPr lang="en-US" sz="2000" dirty="0" smtClean="0"/>
              <a:t>Developing viscous vortex particle </a:t>
            </a:r>
            <a:r>
              <a:rPr lang="en-US" sz="2000" dirty="0" smtClean="0"/>
              <a:t>methods </a:t>
            </a:r>
            <a:r>
              <a:rPr lang="en-US" sz="2000" dirty="0" smtClean="0"/>
              <a:t>(PSE and VIC algorithms)</a:t>
            </a:r>
          </a:p>
          <a:p>
            <a:pPr lvl="1"/>
            <a:r>
              <a:rPr lang="en-US" sz="2000" dirty="0" err="1"/>
              <a:t>Matlab</a:t>
            </a:r>
            <a:r>
              <a:rPr lang="en-US" sz="2000" dirty="0"/>
              <a:t> and Fortran + PPM Library </a:t>
            </a:r>
            <a:r>
              <a:rPr lang="en-US" sz="2000" dirty="0" smtClean="0"/>
              <a:t>implementations</a:t>
            </a:r>
          </a:p>
          <a:p>
            <a:pPr lvl="1"/>
            <a:r>
              <a:rPr lang="en-US" sz="2000" dirty="0" smtClean="0"/>
              <a:t>Benchmark problems (vortex rings, lifting lines, bluff body flows … )</a:t>
            </a:r>
          </a:p>
          <a:p>
            <a:pPr lvl="1"/>
            <a:r>
              <a:rPr lang="en-US" sz="2000" dirty="0" smtClean="0"/>
              <a:t>HAWT and VAWT </a:t>
            </a:r>
            <a:r>
              <a:rPr lang="en-US" sz="2000" dirty="0" smtClean="0"/>
              <a:t>with </a:t>
            </a:r>
            <a:r>
              <a:rPr lang="en-US" sz="2000" dirty="0" smtClean="0"/>
              <a:t>basic rotor/pitch control &amp; synthetic turbulence</a:t>
            </a:r>
          </a:p>
          <a:p>
            <a:pPr lvl="1"/>
            <a:r>
              <a:rPr lang="en-US" sz="2000" dirty="0" smtClean="0"/>
              <a:t>Immersed boundary method allowing generalized 3D geometry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2" y="3104347"/>
            <a:ext cx="91440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 smtClean="0"/>
              <a:t>Future Enhancements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moving 3D geometry in immersed boundary method (IBM)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/>
              <a:t>to achieve </a:t>
            </a:r>
            <a:r>
              <a:rPr lang="en-US" sz="2000" dirty="0" smtClean="0"/>
              <a:t>flow with higher Reynolds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</a:t>
            </a:r>
            <a:r>
              <a:rPr lang="en-US" sz="2000" dirty="0" smtClean="0"/>
              <a:t>with massively parallel version based on MPI and </a:t>
            </a:r>
            <a:r>
              <a:rPr lang="en-US" sz="2000" dirty="0" err="1" smtClean="0"/>
              <a:t>OpenCL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Combine PSE and VIC methods to include more </a:t>
            </a:r>
            <a:r>
              <a:rPr lang="en-US" sz="2000" dirty="0" smtClean="0"/>
              <a:t>flexible boundary </a:t>
            </a:r>
            <a:r>
              <a:rPr lang="en-US" sz="2000" dirty="0" smtClean="0"/>
              <a:t>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 more </a:t>
            </a:r>
            <a:r>
              <a:rPr lang="en-US" sz="2000" dirty="0" smtClean="0"/>
              <a:t>efficient resolution in near field of immersed </a:t>
            </a:r>
            <a:r>
              <a:rPr lang="en-US" sz="2000" dirty="0" smtClean="0"/>
              <a:t>boundaries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538" y="-1025524"/>
            <a:ext cx="9363074" cy="351631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you!</a:t>
            </a:r>
            <a:br>
              <a:rPr lang="en-US" sz="5400" dirty="0" smtClean="0"/>
            </a:br>
            <a:r>
              <a:rPr lang="en-US" sz="5400" dirty="0" smtClean="0"/>
              <a:t>Questions? Suggestions?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3999"/>
            <a:ext cx="7886700" cy="211931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This work has also been made possible </a:t>
            </a:r>
            <a:r>
              <a:rPr lang="en-US" sz="1600" dirty="0" smtClean="0"/>
              <a:t>by:</a:t>
            </a:r>
            <a:endParaRPr lang="en-US" dirty="0"/>
          </a:p>
          <a:p>
            <a:pPr lvl="1"/>
            <a:r>
              <a:rPr lang="en-US" sz="1400" dirty="0"/>
              <a:t>National Science Foundation Graduate Research Fellowship under Grant No. DGE-0718124</a:t>
            </a:r>
            <a:endParaRPr lang="en-US" sz="2800" dirty="0"/>
          </a:p>
          <a:p>
            <a:pPr lvl="1"/>
            <a:r>
              <a:rPr lang="en-US" sz="1400" dirty="0"/>
              <a:t>University of Washington, Northwest National Marine Renewable Energy </a:t>
            </a:r>
            <a:r>
              <a:rPr lang="en-US" sz="1400" dirty="0" smtClean="0"/>
              <a:t>Center</a:t>
            </a:r>
          </a:p>
          <a:p>
            <a:pPr lvl="1"/>
            <a:r>
              <a:rPr lang="en-US" sz="1400" dirty="0" smtClean="0"/>
              <a:t>Department </a:t>
            </a:r>
            <a:r>
              <a:rPr lang="en-US" sz="1400" dirty="0"/>
              <a:t>of Energy, National Renewable Energy </a:t>
            </a:r>
            <a:r>
              <a:rPr lang="en-US" sz="1400" dirty="0" smtClean="0"/>
              <a:t>Laboratory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71936" y="4223302"/>
            <a:ext cx="89265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Special thanks to </a:t>
            </a:r>
            <a:r>
              <a:rPr lang="en-US" dirty="0"/>
              <a:t>Johannes </a:t>
            </a:r>
            <a:r>
              <a:rPr lang="en-US" dirty="0" err="1"/>
              <a:t>Tophøj</a:t>
            </a:r>
            <a:r>
              <a:rPr lang="en-US" dirty="0"/>
              <a:t> Rasmussen </a:t>
            </a:r>
            <a:r>
              <a:rPr lang="en-US" dirty="0" smtClean="0"/>
              <a:t>and </a:t>
            </a:r>
            <a:r>
              <a:rPr lang="en-US" dirty="0" err="1"/>
              <a:t>Mads</a:t>
            </a:r>
            <a:r>
              <a:rPr lang="en-US" dirty="0"/>
              <a:t> </a:t>
            </a:r>
            <a:r>
              <a:rPr lang="en-US" dirty="0" err="1"/>
              <a:t>Mølholm</a:t>
            </a:r>
            <a:r>
              <a:rPr lang="en-US" dirty="0"/>
              <a:t> </a:t>
            </a:r>
            <a:r>
              <a:rPr lang="en-US" dirty="0" err="1" smtClean="0"/>
              <a:t>Hejlesen</a:t>
            </a:r>
            <a:r>
              <a:rPr lang="en-US" dirty="0"/>
              <a:t> </a:t>
            </a:r>
            <a:r>
              <a:rPr lang="en-US" dirty="0" smtClean="0"/>
              <a:t>for guidance with PPM Library code and FFT Poisson solver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" y="2869254"/>
            <a:ext cx="9033915" cy="11555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2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" y="825499"/>
            <a:ext cx="8810625" cy="394691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Design &amp; analysis tool for single MEC devices</a:t>
            </a:r>
          </a:p>
          <a:p>
            <a:pPr lvl="2"/>
            <a:r>
              <a:rPr lang="en-US" sz="1800" dirty="0" smtClean="0"/>
              <a:t>capture </a:t>
            </a:r>
            <a:r>
              <a:rPr lang="en-US" sz="1800" dirty="0"/>
              <a:t>unsteady forces caused by atmospheric turbulence &amp; rotor-wake </a:t>
            </a:r>
            <a:r>
              <a:rPr lang="en-US" sz="1800" dirty="0" smtClean="0"/>
              <a:t>interaction</a:t>
            </a:r>
          </a:p>
          <a:p>
            <a:pPr lvl="2"/>
            <a:r>
              <a:rPr lang="en-US" sz="1800" dirty="0" smtClean="0"/>
              <a:t>recover pressure distribution for structural analysis</a:t>
            </a:r>
          </a:p>
          <a:p>
            <a:pPr lvl="2"/>
            <a:r>
              <a:rPr lang="en-US" sz="1800" dirty="0"/>
              <a:t>blades with complex geometry (built-in curvature, winglets, bio-inspired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Scalable computational framework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hould run on laptops/desktops, up to distributed-memory computers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ventual capability to model farm-scale hydrodynamics</a:t>
            </a:r>
            <a:endParaRPr lang="en-US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Introduction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61" y="4151260"/>
            <a:ext cx="1744115" cy="2182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27" y="4151260"/>
            <a:ext cx="3495674" cy="2182993"/>
          </a:xfrm>
          <a:prstGeom prst="rect">
            <a:avLst/>
          </a:prstGeom>
        </p:spPr>
      </p:pic>
      <p:pic>
        <p:nvPicPr>
          <p:cNvPr id="1026" name="Picture 2" descr="http://ict-aeolus.eu/images/horns_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50" y="4151260"/>
            <a:ext cx="2910658" cy="21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660"/>
            <a:ext cx="7886700" cy="500578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Velocity-Vorticity formulation of </a:t>
            </a:r>
            <a:r>
              <a:rPr lang="en-US" sz="1800" dirty="0" err="1" smtClean="0"/>
              <a:t>Navier</a:t>
            </a:r>
            <a:r>
              <a:rPr lang="en-US" sz="1800" dirty="0" smtClean="0"/>
              <a:t>-Stokes equations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Particle Discretization</a:t>
            </a:r>
          </a:p>
          <a:p>
            <a:endParaRPr lang="en-US" sz="1800" dirty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ODEs for Particle Trajectories &amp; Strengths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sz="1800" dirty="0" smtClean="0"/>
              <a:t>Helmholtz Decomposition</a:t>
            </a:r>
            <a:endParaRPr lang="en-US" sz="18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Methods: Viscous Vortex Particle Methods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653429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 err="1" smtClean="0"/>
              <a:t>Cottet</a:t>
            </a:r>
            <a:r>
              <a:rPr lang="en-US" sz="1400" dirty="0" smtClean="0"/>
              <a:t> and </a:t>
            </a:r>
            <a:r>
              <a:rPr lang="en-US" sz="1400" dirty="0" err="1" smtClean="0"/>
              <a:t>Koumoutsakos</a:t>
            </a:r>
            <a:r>
              <a:rPr lang="en-US" sz="1400" dirty="0"/>
              <a:t>, Vortex methods: theory and practice, Cambridge University Press, 2000.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7837" y="1259692"/>
                <a:ext cx="387022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𝐷𝑡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num>
                              <m:den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den>
                            </m:f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7" y="1259692"/>
                <a:ext cx="3870226" cy="6190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98479" y="1384534"/>
                <a:ext cx="1277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79" y="1384534"/>
                <a:ext cx="127791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04958" y="1417565"/>
                <a:ext cx="1122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58" y="1417565"/>
                <a:ext cx="112242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7837" y="2449795"/>
                <a:ext cx="1558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𝑣𝑜𝑙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7" y="2449795"/>
                <a:ext cx="155888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52392" y="2110407"/>
                <a:ext cx="3474989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𝝎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92" y="2110407"/>
                <a:ext cx="3474989" cy="1048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7732" y="4360262"/>
                <a:ext cx="3195618" cy="625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2" y="4360262"/>
                <a:ext cx="3195618" cy="6255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4828" y="3734706"/>
                <a:ext cx="2038122" cy="625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28" y="3734706"/>
                <a:ext cx="2038122" cy="6255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9063" y="5686208"/>
                <a:ext cx="2170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sub>
                            </m:sSub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mr>
                      </m:m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63" y="5686208"/>
                <a:ext cx="217059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47843" y="5669255"/>
                <a:ext cx="1840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843" y="5669255"/>
                <a:ext cx="184043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3137" y="2110407"/>
            <a:ext cx="754299" cy="14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5" y="2581183"/>
            <a:ext cx="9150561" cy="265121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27063" algn="l"/>
              </a:tabLst>
            </a:pPr>
            <a:r>
              <a:rPr lang="en-US" sz="1800" b="1" dirty="0" smtClean="0">
                <a:solidFill>
                  <a:schemeClr val="accent1"/>
                </a:solidFill>
              </a:rPr>
              <a:t>Particle Strength Exchange (PSE) algorithm [2]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 smtClean="0"/>
              <a:t>“mesh free” method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 smtClean="0"/>
              <a:t>RHS transformed into integral approximations (Green’s functions – leads to more </a:t>
            </a:r>
            <a:r>
              <a:rPr lang="en-US" sz="1500" dirty="0"/>
              <a:t>Particle-Particle </a:t>
            </a:r>
            <a:r>
              <a:rPr lang="en-US" sz="1500" dirty="0" smtClean="0"/>
              <a:t>interactions)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 smtClean="0"/>
              <a:t>velocity calculated by Particle-Particle interactions -- </a:t>
            </a:r>
            <a:r>
              <a:rPr lang="en-US" sz="1500" dirty="0" err="1" smtClean="0"/>
              <a:t>Biot-Savart</a:t>
            </a:r>
            <a:r>
              <a:rPr lang="en-US" sz="1500" dirty="0" smtClean="0"/>
              <a:t> </a:t>
            </a:r>
            <a:r>
              <a:rPr lang="en-US" sz="1500" i="1" dirty="0" smtClean="0"/>
              <a:t>O</a:t>
            </a:r>
            <a:r>
              <a:rPr lang="en-US" sz="1500" dirty="0" smtClean="0"/>
              <a:t>(N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) but accelerated by GPGPU</a:t>
            </a:r>
          </a:p>
          <a:p>
            <a:pPr marL="0" indent="0">
              <a:buNone/>
              <a:tabLst>
                <a:tab pos="627063" algn="l"/>
              </a:tabLst>
            </a:pPr>
            <a:r>
              <a:rPr lang="en-US" sz="1800" b="1" dirty="0" smtClean="0">
                <a:solidFill>
                  <a:schemeClr val="accent1"/>
                </a:solidFill>
              </a:rPr>
              <a:t>Vortex-in-Cell (VIC) algorithm [3,4]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 smtClean="0"/>
              <a:t>combines particles and meshes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 smtClean="0"/>
              <a:t>RHS calculated w/ finite difference methods on mesh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/>
              <a:t>v</a:t>
            </a:r>
            <a:r>
              <a:rPr lang="en-US" sz="1500" dirty="0" smtClean="0"/>
              <a:t>elocity calculated by Poisson Equation -- long range interactions on mesh via FFT solver reduces to </a:t>
            </a:r>
            <a:r>
              <a:rPr lang="en-US" sz="1500" i="1" dirty="0" smtClean="0"/>
              <a:t>O</a:t>
            </a:r>
            <a:r>
              <a:rPr lang="en-US" sz="1500" dirty="0" smtClean="0"/>
              <a:t>(</a:t>
            </a:r>
            <a:r>
              <a:rPr lang="en-US" sz="1500" dirty="0" err="1" smtClean="0"/>
              <a:t>NlogN</a:t>
            </a:r>
            <a:r>
              <a:rPr lang="en-US" sz="1500" dirty="0" smtClean="0"/>
              <a:t>)</a:t>
            </a:r>
          </a:p>
          <a:p>
            <a:pPr marL="347663" lvl="1">
              <a:tabLst>
                <a:tab pos="627063" algn="l"/>
              </a:tabLst>
            </a:pPr>
            <a:r>
              <a:rPr lang="en-US" sz="1500" dirty="0" smtClean="0"/>
              <a:t>particles and mesh communicate w/ M2P, P2M interpolation -- high order and conservative</a:t>
            </a:r>
          </a:p>
          <a:p>
            <a:pPr lvl="1">
              <a:tabLst>
                <a:tab pos="627063" algn="l"/>
              </a:tabLst>
            </a:pPr>
            <a:endParaRPr lang="en-US" sz="1600" dirty="0" smtClean="0"/>
          </a:p>
          <a:p>
            <a:pPr lvl="1">
              <a:tabLst>
                <a:tab pos="627063" algn="l"/>
              </a:tabLst>
            </a:pPr>
            <a:endParaRPr lang="en-US" sz="1400" dirty="0"/>
          </a:p>
          <a:p>
            <a:pPr marL="0" indent="0">
              <a:buNone/>
              <a:tabLst>
                <a:tab pos="627063" algn="l"/>
              </a:tabLst>
            </a:pP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Methods: Viscous Vortex Particle Methods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3828" y="1086437"/>
                <a:ext cx="2344168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𝐷𝑡</m:t>
                                </m:r>
                              </m:den>
                            </m:f>
                            <m:r>
                              <a:rPr lang="en-US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28" y="1086437"/>
                <a:ext cx="2344168" cy="6108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1507245" y="1031240"/>
            <a:ext cx="298866" cy="144693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871" y="2071834"/>
            <a:ext cx="809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Resolve the RHS of vorticity transport at scales relevant to Marine Energy Converters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34" y="480641"/>
            <a:ext cx="6195584" cy="16103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725" y="5421844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prstClr val="white"/>
                </a:solidFill>
              </a:rPr>
              <a:t>[2] </a:t>
            </a:r>
            <a:r>
              <a:rPr lang="en-US" sz="1400" dirty="0" err="1" smtClean="0">
                <a:solidFill>
                  <a:prstClr val="white"/>
                </a:solidFill>
              </a:rPr>
              <a:t>Winckelmans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en-US" sz="1400" dirty="0">
                <a:solidFill>
                  <a:prstClr val="white"/>
                </a:solidFill>
              </a:rPr>
              <a:t>and </a:t>
            </a:r>
            <a:r>
              <a:rPr lang="en-US" sz="1400" dirty="0" smtClean="0">
                <a:solidFill>
                  <a:prstClr val="white"/>
                </a:solidFill>
              </a:rPr>
              <a:t>Leonard</a:t>
            </a:r>
            <a:r>
              <a:rPr lang="en-US" sz="1400" dirty="0">
                <a:solidFill>
                  <a:prstClr val="white"/>
                </a:solidFill>
              </a:rPr>
              <a:t>, “Contributions to Vortex Particle Methods for the Computation of Three-dimensional Incompressible Unsteady Flows,”</a:t>
            </a:r>
            <a:r>
              <a:rPr lang="en-US" sz="1400" i="1" dirty="0">
                <a:solidFill>
                  <a:prstClr val="white"/>
                </a:solidFill>
              </a:rPr>
              <a:t> Journal of Computational Physics</a:t>
            </a:r>
            <a:r>
              <a:rPr lang="en-US" sz="1400" dirty="0">
                <a:solidFill>
                  <a:prstClr val="white"/>
                </a:solidFill>
              </a:rPr>
              <a:t>, vol. 109, no. 2, pp. 247–273, Dec. 1993.</a:t>
            </a:r>
          </a:p>
          <a:p>
            <a:pPr algn="just"/>
            <a:r>
              <a:rPr lang="en-US" sz="1400" dirty="0">
                <a:solidFill>
                  <a:prstClr val="white"/>
                </a:solidFill>
              </a:rPr>
              <a:t>[3] Rasmussen, </a:t>
            </a:r>
            <a:r>
              <a:rPr lang="en-US" sz="1400" dirty="0" err="1">
                <a:solidFill>
                  <a:prstClr val="white"/>
                </a:solidFill>
              </a:rPr>
              <a:t>Cottet</a:t>
            </a:r>
            <a:r>
              <a:rPr lang="en-US" sz="1400" dirty="0">
                <a:solidFill>
                  <a:prstClr val="white"/>
                </a:solidFill>
              </a:rPr>
              <a:t>, and Walther, “A </a:t>
            </a:r>
            <a:r>
              <a:rPr lang="en-US" sz="1400" dirty="0" err="1">
                <a:solidFill>
                  <a:prstClr val="white"/>
                </a:solidFill>
              </a:rPr>
              <a:t>multiresolution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remeshed</a:t>
            </a:r>
            <a:r>
              <a:rPr lang="en-US" sz="1400" dirty="0">
                <a:solidFill>
                  <a:prstClr val="white"/>
                </a:solidFill>
              </a:rPr>
              <a:t> Vortex-In-Cell algorithm using patches,” Journal of Computational Physics, vol. 230, no. 17, pp. 6742–6755, Jul. 2011</a:t>
            </a:r>
            <a:r>
              <a:rPr lang="en-US" sz="1400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r>
              <a:rPr lang="en-US" sz="1400" dirty="0" smtClean="0">
                <a:solidFill>
                  <a:prstClr val="white"/>
                </a:solidFill>
              </a:rPr>
              <a:t>[4] </a:t>
            </a:r>
            <a:r>
              <a:rPr lang="en-US" sz="1400" dirty="0" err="1" smtClean="0">
                <a:solidFill>
                  <a:prstClr val="white"/>
                </a:solidFill>
              </a:rPr>
              <a:t>Hejlesen</a:t>
            </a:r>
            <a:r>
              <a:rPr lang="en-US" sz="1400" dirty="0">
                <a:solidFill>
                  <a:prstClr val="white"/>
                </a:solidFill>
              </a:rPr>
              <a:t>, </a:t>
            </a:r>
            <a:r>
              <a:rPr lang="en-US" sz="1400" dirty="0" smtClean="0">
                <a:solidFill>
                  <a:prstClr val="white"/>
                </a:solidFill>
              </a:rPr>
              <a:t>Rasmussen</a:t>
            </a:r>
            <a:r>
              <a:rPr lang="en-US" sz="1400" dirty="0">
                <a:solidFill>
                  <a:prstClr val="white"/>
                </a:solidFill>
              </a:rPr>
              <a:t>, </a:t>
            </a:r>
            <a:r>
              <a:rPr lang="en-US" sz="1400" dirty="0" err="1" smtClean="0">
                <a:solidFill>
                  <a:prstClr val="white"/>
                </a:solidFill>
              </a:rPr>
              <a:t>Chatelain</a:t>
            </a:r>
            <a:r>
              <a:rPr lang="en-US" sz="1400" dirty="0">
                <a:solidFill>
                  <a:prstClr val="white"/>
                </a:solidFill>
              </a:rPr>
              <a:t>, and </a:t>
            </a:r>
            <a:r>
              <a:rPr lang="en-US" sz="1400" dirty="0" smtClean="0">
                <a:solidFill>
                  <a:prstClr val="white"/>
                </a:solidFill>
              </a:rPr>
              <a:t>Walther</a:t>
            </a:r>
            <a:r>
              <a:rPr lang="en-US" sz="1400" dirty="0">
                <a:solidFill>
                  <a:prstClr val="white"/>
                </a:solidFill>
              </a:rPr>
              <a:t>, “A high order solver for the unbounded Poisson equation,” </a:t>
            </a:r>
            <a:r>
              <a:rPr lang="en-US" sz="1400" i="1" dirty="0">
                <a:solidFill>
                  <a:prstClr val="white"/>
                </a:solidFill>
              </a:rPr>
              <a:t>Journal of Computational Physics</a:t>
            </a:r>
            <a:r>
              <a:rPr lang="en-US" sz="1400" dirty="0">
                <a:solidFill>
                  <a:prstClr val="white"/>
                </a:solidFill>
              </a:rPr>
              <a:t>, vol. 252, pp. 458–467, Nov. 2013.</a:t>
            </a:r>
          </a:p>
        </p:txBody>
      </p:sp>
    </p:spTree>
    <p:extLst>
      <p:ext uri="{BB962C8B-B14F-4D97-AF65-F5344CB8AC3E}">
        <p14:creationId xmlns:p14="http://schemas.microsoft.com/office/powerpoint/2010/main" val="38302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Vortex Rings</a:t>
            </a:r>
            <a:endParaRPr lang="en-US" sz="40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571619"/>
            <a:ext cx="5667375" cy="2314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Benchmark problems</a:t>
            </a:r>
          </a:p>
          <a:p>
            <a:pPr lvl="1"/>
            <a:r>
              <a:rPr lang="en-US" sz="1400" dirty="0" smtClean="0"/>
              <a:t>Comparison with analytical solutions &amp; experiments</a:t>
            </a:r>
          </a:p>
          <a:p>
            <a:pPr lvl="1"/>
            <a:r>
              <a:rPr lang="en-US" sz="1400" dirty="0" smtClean="0"/>
              <a:t>Verify accurate treatment of stretching &amp; viscous terms</a:t>
            </a:r>
          </a:p>
          <a:p>
            <a:pPr lvl="1"/>
            <a:r>
              <a:rPr lang="en-US" sz="1400" dirty="0" smtClean="0"/>
              <a:t>Develop mesh &amp; “mesh free” visualization techniques</a:t>
            </a:r>
          </a:p>
          <a:p>
            <a:pPr lvl="1"/>
            <a:r>
              <a:rPr lang="en-US" sz="1400" dirty="0" smtClean="0"/>
              <a:t>Fun to watch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35" y="633046"/>
            <a:ext cx="1493402" cy="1773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2406264"/>
            <a:ext cx="79152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Vortex Rings</a:t>
            </a:r>
            <a:endParaRPr lang="en-US" sz="40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-450936" y="822139"/>
            <a:ext cx="7639136" cy="2314456"/>
          </a:xfrm>
        </p:spPr>
        <p:txBody>
          <a:bodyPr>
            <a:normAutofit/>
          </a:bodyPr>
          <a:lstStyle/>
          <a:p>
            <a:pPr lvl="1"/>
            <a:r>
              <a:rPr lang="en-US" sz="1400" dirty="0" smtClean="0"/>
              <a:t>(LEFT) Solid boundaries modeled by ‘image particles’, satisfying “wall-slip” Neumann BC</a:t>
            </a:r>
          </a:p>
          <a:p>
            <a:pPr lvl="1"/>
            <a:r>
              <a:rPr lang="en-US" sz="1400" dirty="0" smtClean="0"/>
              <a:t>(RIGHT) Testing breakup and decay of concentrated vorticity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552575"/>
            <a:ext cx="83248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642" y="441771"/>
            <a:ext cx="3090862" cy="193261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Simulation of Hydrokinetic Turbines</a:t>
            </a:r>
            <a:endParaRPr lang="en-US" sz="4000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571619"/>
            <a:ext cx="6450904" cy="2314456"/>
          </a:xfrm>
        </p:spPr>
        <p:txBody>
          <a:bodyPr>
            <a:normAutofit/>
          </a:bodyPr>
          <a:lstStyle/>
          <a:p>
            <a:pPr marL="0" indent="-285750"/>
            <a:r>
              <a:rPr lang="en-US" sz="2200" dirty="0" smtClean="0"/>
              <a:t>Added lifting-lines to PSE code</a:t>
            </a:r>
          </a:p>
          <a:p>
            <a:pPr marL="457200" lvl="1" indent="-285750"/>
            <a:r>
              <a:rPr lang="en-US" sz="1800" dirty="0" smtClean="0"/>
              <a:t>Turbine specifications based on DOE Reference Models</a:t>
            </a:r>
          </a:p>
          <a:p>
            <a:pPr marL="457200" lvl="1" indent="-285750"/>
            <a:r>
              <a:rPr lang="en-US" sz="1800" dirty="0" smtClean="0"/>
              <a:t>Basic rotor speed and pitch control capability</a:t>
            </a:r>
          </a:p>
          <a:p>
            <a:pPr marL="457200" lvl="1" indent="-285750"/>
            <a:r>
              <a:rPr lang="en-US" sz="1800" dirty="0"/>
              <a:t>Relies on lookup of 2D airfoil data (</a:t>
            </a:r>
            <a:r>
              <a:rPr lang="en-US" sz="1800" dirty="0" err="1"/>
              <a:t>Cl</a:t>
            </a:r>
            <a:r>
              <a:rPr lang="en-US" sz="1800" dirty="0"/>
              <a:t>, Cd, Cm, </a:t>
            </a:r>
            <a:r>
              <a:rPr lang="en-US" sz="1800" dirty="0" err="1"/>
              <a:t>Cp_min</a:t>
            </a:r>
            <a:r>
              <a:rPr lang="en-US" sz="1800" dirty="0"/>
              <a:t>)</a:t>
            </a:r>
          </a:p>
          <a:p>
            <a:pPr marL="457200" lvl="1" indent="-285750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9" y="2486025"/>
            <a:ext cx="3549895" cy="437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31" y="3015923"/>
            <a:ext cx="5142745" cy="348068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818305">
            <a:off x="185567" y="4999643"/>
            <a:ext cx="569775" cy="255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818305">
            <a:off x="4065098" y="5393332"/>
            <a:ext cx="569775" cy="255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12465" y="5268952"/>
                <a:ext cx="570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65" y="5268952"/>
                <a:ext cx="57092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879531" y="5638284"/>
                <a:ext cx="570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31" y="5638284"/>
                <a:ext cx="5709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73908" y="2878659"/>
                <a:ext cx="530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908" y="2878659"/>
                <a:ext cx="53085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3067050" y="3255407"/>
            <a:ext cx="984748" cy="637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9333" y="3278709"/>
            <a:ext cx="1075592" cy="610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14" y="1723922"/>
            <a:ext cx="5440556" cy="45033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Synthetic Turbulence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252" y="712665"/>
            <a:ext cx="8291830" cy="145940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Inject </a:t>
            </a:r>
            <a:r>
              <a:rPr lang="en-US" sz="1800" dirty="0"/>
              <a:t>vortex particle representation of synthesized turbulent velocity </a:t>
            </a:r>
            <a:r>
              <a:rPr lang="en-US" sz="1800" dirty="0" smtClean="0"/>
              <a:t>field</a:t>
            </a:r>
          </a:p>
          <a:p>
            <a:pPr lvl="1"/>
            <a:r>
              <a:rPr lang="en-US" sz="1800" dirty="0" smtClean="0"/>
              <a:t>Energy spectrums characteristic of oceanic flows (</a:t>
            </a:r>
            <a:r>
              <a:rPr lang="en-US" sz="1800" dirty="0" err="1" smtClean="0"/>
              <a:t>pyTurbSim</a:t>
            </a:r>
            <a:r>
              <a:rPr lang="en-US" sz="1800" dirty="0" smtClean="0"/>
              <a:t> code tidal version)</a:t>
            </a:r>
          </a:p>
          <a:p>
            <a:pPr lvl="1"/>
            <a:r>
              <a:rPr lang="en-US" sz="1800" dirty="0" smtClean="0"/>
              <a:t>Key assumption: “Taylor's frozen turbulence”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753235" y="3670774"/>
            <a:ext cx="580765" cy="255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34499" y="3830361"/>
                <a:ext cx="570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99" y="3830361"/>
                <a:ext cx="57092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1" y="1723922"/>
            <a:ext cx="3876675" cy="4610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734499" y="1731702"/>
                <a:ext cx="5308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99" y="1731702"/>
                <a:ext cx="5308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999924" y="2131752"/>
            <a:ext cx="1115126" cy="1131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3250"/>
            <a:ext cx="7886700" cy="500578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Add Brinkman penalization term to Vorticity Transport Equation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lvl="2"/>
            <a:r>
              <a:rPr lang="en-US" sz="1400" dirty="0" smtClean="0"/>
              <a:t>Brinkman penalization models solid boundaries ‘in the limit’ of zero porosity</a:t>
            </a:r>
          </a:p>
          <a:p>
            <a:pPr lvl="2"/>
            <a:r>
              <a:rPr lang="en-US" sz="1400" dirty="0"/>
              <a:t>Satisfies “no-slip” boundary </a:t>
            </a:r>
            <a:r>
              <a:rPr lang="en-US" sz="1400" dirty="0" smtClean="0"/>
              <a:t>conditions at fluid-solid interface</a:t>
            </a:r>
          </a:p>
          <a:p>
            <a:pPr lvl="2"/>
            <a:r>
              <a:rPr lang="en-US" sz="1400" dirty="0" smtClean="0"/>
              <a:t>Immersed boundary greatly simplifies dealing with meshing</a:t>
            </a:r>
          </a:p>
          <a:p>
            <a:endParaRPr lang="en-US" sz="1800" dirty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427"/>
            <a:ext cx="9144000" cy="619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Immersed Boundary Method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6728" y="843828"/>
                <a:ext cx="4308102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𝐷𝑡</m:t>
                                </m:r>
                              </m:den>
                            </m:f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8" y="843828"/>
                <a:ext cx="4308102" cy="6108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6336054"/>
            <a:ext cx="9144000" cy="5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prstClr val="white"/>
                </a:solidFill>
              </a:rPr>
              <a:t>[3] Rasmussen, </a:t>
            </a:r>
            <a:r>
              <a:rPr lang="en-US" sz="1400" dirty="0" err="1">
                <a:solidFill>
                  <a:prstClr val="white"/>
                </a:solidFill>
              </a:rPr>
              <a:t>Cottet</a:t>
            </a:r>
            <a:r>
              <a:rPr lang="en-US" sz="1400" dirty="0">
                <a:solidFill>
                  <a:prstClr val="white"/>
                </a:solidFill>
              </a:rPr>
              <a:t>, and Walther, “A </a:t>
            </a:r>
            <a:r>
              <a:rPr lang="en-US" sz="1400" dirty="0" err="1">
                <a:solidFill>
                  <a:prstClr val="white"/>
                </a:solidFill>
              </a:rPr>
              <a:t>multiresolution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remeshed</a:t>
            </a:r>
            <a:r>
              <a:rPr lang="en-US" sz="1400" dirty="0">
                <a:solidFill>
                  <a:prstClr val="white"/>
                </a:solidFill>
              </a:rPr>
              <a:t> Vortex-In-Cell algorithm using patches,” Journal of Computational Physics, vol. 230, no. 17, pp. 6742–6755, Jul. 2011.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54" y="2399917"/>
            <a:ext cx="5260932" cy="38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3896</TotalTime>
  <Words>835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Simulation of Marine Energy Converters in Unsteady Flow using Vortex Particle Methods </vt:lpstr>
      <vt:lpstr>Introduction</vt:lpstr>
      <vt:lpstr>Methods: Viscous Vortex Particle Methods</vt:lpstr>
      <vt:lpstr>Methods: Viscous Vortex Particle Methods</vt:lpstr>
      <vt:lpstr>Vortex Rings</vt:lpstr>
      <vt:lpstr>Vortex Rings</vt:lpstr>
      <vt:lpstr>Simulation of Hydrokinetic Turbines</vt:lpstr>
      <vt:lpstr>Synthetic Turbulence</vt:lpstr>
      <vt:lpstr>Immersed Boundary Method</vt:lpstr>
      <vt:lpstr>Immersed Boundary Method</vt:lpstr>
      <vt:lpstr>Immersed Boundary Method</vt:lpstr>
      <vt:lpstr>Summary &amp; Conclusions</vt:lpstr>
      <vt:lpstr>Thank you! Questions? Suggestions?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Hydrokinetic Turbines in Unsteady Flow using Vortex Particle Methods</dc:title>
  <dc:creator>Danny Sale</dc:creator>
  <cp:lastModifiedBy>danny</cp:lastModifiedBy>
  <cp:revision>83</cp:revision>
  <cp:lastPrinted>2014-04-16T12:24:34Z</cp:lastPrinted>
  <dcterms:created xsi:type="dcterms:W3CDTF">2013-11-24T19:38:52Z</dcterms:created>
  <dcterms:modified xsi:type="dcterms:W3CDTF">2014-04-24T19:52:06Z</dcterms:modified>
</cp:coreProperties>
</file>