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embeddings/Microsoft_Equation16.bin" ContentType="application/vnd.openxmlformats-officedocument.oleObject"/>
  <Override PartName="/ppt/notesSlides/notesSlide1.xml" ContentType="application/vnd.openxmlformats-officedocument.presentationml.notes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Microsoft_Equation4.bin" ContentType="application/vnd.openxmlformats-officedocument.oleObject"/>
  <Override PartName="/ppt/embeddings/Microsoft_Equation15.bin" ContentType="application/vnd.openxmlformats-officedocument.oleObject"/>
  <Default Extension="vml" ContentType="application/vnd.openxmlformats-officedocument.vmlDrawing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Microsoft_Equation3.bin" ContentType="application/vnd.openxmlformats-officedocument.oleObject"/>
  <Override PartName="/ppt/embeddings/Microsoft_Equation14.bin" ContentType="application/vnd.openxmlformats-officedocument.oleObject"/>
  <Override PartName="/ppt/presProps.xml" ContentType="application/vnd.openxmlformats-officedocument.presentationml.presProps+xml"/>
  <Default Extension="pict" ContentType="image/pict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embeddings/Microsoft_Equation9.bin" ContentType="application/vnd.openxmlformats-officedocument.oleObject"/>
  <Override PartName="/ppt/notesSlides/notesSlide5.xml" ContentType="application/vnd.openxmlformats-officedocument.presentationml.notesSlide+xml"/>
  <Override PartName="/ppt/embeddings/Microsoft_Equation13.bin" ContentType="application/vnd.openxmlformats-officedocument.oleObject"/>
  <Override PartName="/ppt/embeddings/Microsoft_Equation2.bin" ContentType="application/vnd.openxmlformats-officedocument.oleObject"/>
  <Override PartName="/ppt/slideLayouts/slideLayout1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ppt/embeddings/Microsoft_Equation8.bin" ContentType="application/vnd.openxmlformats-officedocument.oleObject"/>
  <Default Extension="wmf" ContentType="image/x-wmf"/>
  <Override PartName="/ppt/embeddings/Microsoft_Equation19.bin" ContentType="application/vnd.openxmlformats-officedocument.oleObject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2.bin" ContentType="application/vnd.openxmlformats-officedocument.oleObject"/>
  <Override PartName="/ppt/embeddings/Microsoft_Equation1.bin" ContentType="application/vnd.openxmlformats-officedocument.oleObject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embeddings/Microsoft_Equation7.bin" ContentType="application/vnd.openxmlformats-officedocument.oleObject"/>
  <Override PartName="/ppt/embeddings/Microsoft_Equation18.bin" ContentType="application/vnd.openxmlformats-officedocument.oleObject"/>
  <Override PartName="/ppt/notesSlides/notesSlide3.xml" ContentType="application/vnd.openxmlformats-officedocument.presentationml.notesSlide+xml"/>
  <Override PartName="/ppt/embeddings/Microsoft_Equation11.bin" ContentType="application/vnd.openxmlformats-officedocument.oleObject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embeddings/Microsoft_Equation17.bin" ContentType="application/vnd.openxmlformats-officedocument.oleObject"/>
  <Override PartName="/ppt/embeddings/Microsoft_Equation6.bin" ContentType="application/vnd.openxmlformats-officedocument.oleObject"/>
  <Override PartName="/ppt/notesSlides/notesSlide2.xml" ContentType="application/vnd.openxmlformats-officedocument.presentationml.notesSlide+xml"/>
  <Override PartName="/ppt/embeddings/Microsoft_Equation10.bin" ContentType="application/vnd.openxmlformats-officedocument.oleObject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6.xml" ContentType="application/vnd.openxmlformats-officedocument.presentationml.slide+xml"/>
  <Default Extension="gif" ContentType="image/gif"/>
  <Override PartName="/ppt/slideLayouts/slideLayout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44" r:id="rId1"/>
  </p:sldMasterIdLst>
  <p:notesMasterIdLst>
    <p:notesMasterId r:id="rId23"/>
  </p:notesMasterIdLst>
  <p:sldIdLst>
    <p:sldId id="750" r:id="rId2"/>
    <p:sldId id="733" r:id="rId3"/>
    <p:sldId id="734" r:id="rId4"/>
    <p:sldId id="743" r:id="rId5"/>
    <p:sldId id="749" r:id="rId6"/>
    <p:sldId id="670" r:id="rId7"/>
    <p:sldId id="735" r:id="rId8"/>
    <p:sldId id="747" r:id="rId9"/>
    <p:sldId id="719" r:id="rId10"/>
    <p:sldId id="737" r:id="rId11"/>
    <p:sldId id="738" r:id="rId12"/>
    <p:sldId id="739" r:id="rId13"/>
    <p:sldId id="722" r:id="rId14"/>
    <p:sldId id="740" r:id="rId15"/>
    <p:sldId id="721" r:id="rId16"/>
    <p:sldId id="723" r:id="rId17"/>
    <p:sldId id="742" r:id="rId18"/>
    <p:sldId id="730" r:id="rId19"/>
    <p:sldId id="745" r:id="rId20"/>
    <p:sldId id="673" r:id="rId21"/>
    <p:sldId id="751" r:id="rId22"/>
  </p:sldIdLst>
  <p:sldSz cx="9144000" cy="6858000" type="screen4x3"/>
  <p:notesSz cx="6954838" cy="92408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844F6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966" autoAdjust="0"/>
    <p:restoredTop sz="94660"/>
  </p:normalViewPr>
  <p:slideViewPr>
    <p:cSldViewPr showGuides="1">
      <p:cViewPr>
        <p:scale>
          <a:sx n="85" d="100"/>
          <a:sy n="85" d="100"/>
        </p:scale>
        <p:origin x="-1096" y="16"/>
      </p:cViewPr>
      <p:guideLst>
        <p:guide orient="horz" pos="1920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MP\CFD\Results%20Analysis\Prelim%20Results%206-20-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plotArea>
      <c:layout>
        <c:manualLayout>
          <c:layoutTarget val="inner"/>
          <c:xMode val="edge"/>
          <c:yMode val="edge"/>
          <c:x val="0.205454214056576"/>
          <c:y val="0.0514005540974045"/>
          <c:w val="0.715227471566054"/>
          <c:h val="0.725188830562846"/>
        </c:manualLayout>
      </c:layout>
      <c:barChart>
        <c:barDir val="col"/>
        <c:grouping val="stacked"/>
        <c:ser>
          <c:idx val="2"/>
          <c:order val="0"/>
          <c:tx>
            <c:strRef>
              <c:f>'Drag Force by Components'!$L$5</c:f>
              <c:strCache>
                <c:ptCount val="1"/>
                <c:pt idx="0">
                  <c:v>AMP Body</c:v>
                </c:pt>
              </c:strCache>
            </c:strRef>
          </c:tx>
          <c:spPr>
            <a:solidFill>
              <a:srgbClr val="00CC00"/>
            </a:solidFill>
            <a:ln>
              <a:solidFill>
                <a:sysClr val="windowText" lastClr="000000"/>
              </a:solidFill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  <a:r>
                      <a:rPr lang="en-US" baseline="-25000"/>
                      <a:t>d</a:t>
                    </a:r>
                    <a:r>
                      <a:rPr lang="en-US"/>
                      <a:t> = 0.49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  <a:r>
                      <a:rPr lang="en-US" baseline="-25000"/>
                      <a:t>d</a:t>
                    </a:r>
                    <a:r>
                      <a:rPr lang="en-US"/>
                      <a:t> = 0.44</a:t>
                    </a:r>
                  </a:p>
                </c:rich>
              </c:tx>
              <c:showVal val="1"/>
            </c:dLbl>
            <c:showVal val="1"/>
          </c:dLbls>
          <c:cat>
            <c:strLit>
              <c:ptCount val="2"/>
              <c:pt idx="0">
                <c:v>MF with AMP during Deployment</c:v>
              </c:pt>
              <c:pt idx="1">
                <c:v>AMP during Mounted Operation</c:v>
              </c:pt>
            </c:strLit>
          </c:cat>
          <c:val>
            <c:numRef>
              <c:f>'Drag Force by Components'!$L$6:$L$7</c:f>
              <c:numCache>
                <c:formatCode>0.000</c:formatCode>
                <c:ptCount val="2"/>
                <c:pt idx="0">
                  <c:v>0.08336</c:v>
                </c:pt>
                <c:pt idx="1">
                  <c:v>0.07522</c:v>
                </c:pt>
              </c:numCache>
            </c:numRef>
          </c:val>
        </c:ser>
        <c:ser>
          <c:idx val="3"/>
          <c:order val="1"/>
          <c:tx>
            <c:strRef>
              <c:f>'Drag Force by Components'!$M$5</c:f>
              <c:strCache>
                <c:ptCount val="1"/>
                <c:pt idx="0">
                  <c:v>Strobes</c:v>
                </c:pt>
              </c:strCache>
            </c:strRef>
          </c:tx>
          <c:spPr>
            <a:solidFill>
              <a:srgbClr val="C1130F"/>
            </a:solidFill>
            <a:ln>
              <a:solidFill>
                <a:sysClr val="windowText" lastClr="000000"/>
              </a:solidFill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  <a:r>
                      <a:rPr lang="en-US" baseline="-25000"/>
                      <a:t>d</a:t>
                    </a:r>
                    <a:r>
                      <a:rPr lang="en-US"/>
                      <a:t> = 0.53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  <a:r>
                      <a:rPr lang="en-US" baseline="-25000"/>
                      <a:t>d</a:t>
                    </a:r>
                    <a:r>
                      <a:rPr lang="en-US" baseline="0"/>
                      <a:t> = 0.53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Lit>
              <c:ptCount val="2"/>
              <c:pt idx="0">
                <c:v>MF with AMP during Deployment</c:v>
              </c:pt>
              <c:pt idx="1">
                <c:v>AMP during Mounted Operation</c:v>
              </c:pt>
            </c:strLit>
          </c:cat>
          <c:val>
            <c:numRef>
              <c:f>'Drag Force by Components'!$M$6:$M$7</c:f>
              <c:numCache>
                <c:formatCode>0.000</c:formatCode>
                <c:ptCount val="2"/>
                <c:pt idx="0">
                  <c:v>0.01919</c:v>
                </c:pt>
                <c:pt idx="1">
                  <c:v>0.01919</c:v>
                </c:pt>
              </c:numCache>
            </c:numRef>
          </c:val>
        </c:ser>
        <c:ser>
          <c:idx val="4"/>
          <c:order val="2"/>
          <c:tx>
            <c:strRef>
              <c:f>'Drag Force by Components'!$N$5</c:f>
              <c:strCache>
                <c:ptCount val="1"/>
                <c:pt idx="0">
                  <c:v>Struts</c:v>
                </c:pt>
              </c:strCache>
            </c:strRef>
          </c:tx>
          <c:spPr>
            <a:solidFill>
              <a:srgbClr val="B64702"/>
            </a:solidFill>
            <a:ln>
              <a:solidFill>
                <a:sysClr val="windowText" lastClr="000000"/>
              </a:solidFill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  <a:r>
                      <a:rPr lang="en-US" baseline="-25000"/>
                      <a:t>d</a:t>
                    </a:r>
                    <a:r>
                      <a:rPr lang="en-US"/>
                      <a:t> = 0.52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  <a:r>
                      <a:rPr lang="en-US" baseline="-25000"/>
                      <a:t>d</a:t>
                    </a:r>
                    <a:r>
                      <a:rPr lang="en-US"/>
                      <a:t> = 0.52</a:t>
                    </a:r>
                  </a:p>
                </c:rich>
              </c:tx>
              <c:showVal val="1"/>
            </c:dLbl>
            <c:showVal val="1"/>
          </c:dLbls>
          <c:cat>
            <c:strLit>
              <c:ptCount val="2"/>
              <c:pt idx="0">
                <c:v>MF with AMP during Deployment</c:v>
              </c:pt>
              <c:pt idx="1">
                <c:v>AMP during Mounted Operation</c:v>
              </c:pt>
            </c:strLit>
          </c:cat>
          <c:val>
            <c:numRef>
              <c:f>'Drag Force by Components'!$N$6:$N$7</c:f>
              <c:numCache>
                <c:formatCode>0.000</c:formatCode>
                <c:ptCount val="2"/>
                <c:pt idx="0">
                  <c:v>0.0429</c:v>
                </c:pt>
                <c:pt idx="1">
                  <c:v>0.0429</c:v>
                </c:pt>
              </c:numCache>
            </c:numRef>
          </c:val>
        </c:ser>
        <c:ser>
          <c:idx val="0"/>
          <c:order val="3"/>
          <c:tx>
            <c:strRef>
              <c:f>'Drag Force by Components'!$J$5</c:f>
              <c:strCache>
                <c:ptCount val="1"/>
                <c:pt idx="0">
                  <c:v>Falcon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  <a:r>
                      <a:rPr lang="en-US" baseline="-25000"/>
                      <a:t>d</a:t>
                    </a:r>
                    <a:r>
                      <a:rPr lang="en-US"/>
                      <a:t> = 0.79</a:t>
                    </a:r>
                  </a:p>
                </c:rich>
              </c:tx>
              <c:showVal val="1"/>
            </c:dLbl>
            <c:showVal val="1"/>
          </c:dLbls>
          <c:cat>
            <c:strLit>
              <c:ptCount val="2"/>
              <c:pt idx="0">
                <c:v>MF with AMP during Deployment</c:v>
              </c:pt>
              <c:pt idx="1">
                <c:v>AMP during Mounted Operation</c:v>
              </c:pt>
            </c:strLit>
          </c:cat>
          <c:val>
            <c:numRef>
              <c:f>'Drag Force by Components'!$J$6:$J$7</c:f>
              <c:numCache>
                <c:formatCode>General</c:formatCode>
                <c:ptCount val="2"/>
                <c:pt idx="0" formatCode="0.000">
                  <c:v>0.10104</c:v>
                </c:pt>
              </c:numCache>
            </c:numRef>
          </c:val>
        </c:ser>
        <c:ser>
          <c:idx val="1"/>
          <c:order val="4"/>
          <c:tx>
            <c:strRef>
              <c:f>'Drag Force by Components'!$K$5</c:f>
              <c:strCache>
                <c:ptCount val="1"/>
                <c:pt idx="0">
                  <c:v>Millennium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ysClr val="windowText" lastClr="000000"/>
              </a:solidFill>
            </a:ln>
          </c:spPr>
          <c:dLbls>
            <c:dLbl>
              <c:idx val="0"/>
              <c:layout>
                <c:manualLayout>
                  <c:x val="0.00462962962962963"/>
                  <c:y val="-3.64537766091351E-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  <a:r>
                      <a:rPr lang="en-US" baseline="-25000"/>
                      <a:t>d</a:t>
                    </a:r>
                    <a:r>
                      <a:rPr lang="en-US"/>
                      <a:t> = 0.76</a:t>
                    </a:r>
                  </a:p>
                </c:rich>
              </c:tx>
              <c:showVal val="1"/>
              <c:showSerName val="1"/>
              <c:separator> </c:separator>
            </c:dLbl>
            <c:showVal val="1"/>
            <c:showSerName val="1"/>
            <c:separator> </c:separator>
          </c:dLbls>
          <c:cat>
            <c:strLit>
              <c:ptCount val="2"/>
              <c:pt idx="0">
                <c:v>MF with AMP during Deployment</c:v>
              </c:pt>
              <c:pt idx="1">
                <c:v>AMP during Mounted Operation</c:v>
              </c:pt>
            </c:strLit>
          </c:cat>
          <c:val>
            <c:numRef>
              <c:f>'Drag Force by Components'!$K$6:$K$7</c:f>
              <c:numCache>
                <c:formatCode>General</c:formatCode>
                <c:ptCount val="2"/>
                <c:pt idx="0" formatCode="0.000">
                  <c:v>0.08154</c:v>
                </c:pt>
              </c:numCache>
            </c:numRef>
          </c:val>
        </c:ser>
        <c:dLbls/>
        <c:gapWidth val="80"/>
        <c:overlap val="100"/>
        <c:axId val="501006872"/>
        <c:axId val="576739464"/>
      </c:barChart>
      <c:catAx>
        <c:axId val="501006872"/>
        <c:scaling>
          <c:orientation val="minMax"/>
        </c:scaling>
        <c:axPos val="b"/>
        <c:tickLblPos val="nextTo"/>
        <c:crossAx val="576739464"/>
        <c:crosses val="autoZero"/>
        <c:auto val="1"/>
        <c:lblAlgn val="ctr"/>
        <c:lblOffset val="100"/>
      </c:catAx>
      <c:valAx>
        <c:axId val="57673946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Drag Force [kN]</a:t>
                </a:r>
              </a:p>
            </c:rich>
          </c:tx>
          <c:layout>
            <c:manualLayout>
              <c:xMode val="edge"/>
              <c:yMode val="edge"/>
              <c:x val="0.0"/>
              <c:y val="0.275869787109945"/>
            </c:manualLayout>
          </c:layout>
        </c:title>
        <c:numFmt formatCode="0.00" sourceLinked="0"/>
        <c:tickLblPos val="nextTo"/>
        <c:crossAx val="501006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9505322251385"/>
          <c:y val="0.0453364683581219"/>
          <c:w val="0.293725940507437"/>
          <c:h val="0.418585958005249"/>
        </c:manualLayout>
      </c:layout>
      <c:spPr>
        <a:solidFill>
          <a:schemeClr val="bg1"/>
        </a:solidFill>
      </c:spPr>
    </c:legend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wmf"/><Relationship Id="rId5" Type="http://schemas.openxmlformats.org/officeDocument/2006/relationships/image" Target="../media/image18.wmf"/><Relationship Id="rId1" Type="http://schemas.openxmlformats.org/officeDocument/2006/relationships/image" Target="../media/image19.pict"/><Relationship Id="rId2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wmf"/><Relationship Id="rId5" Type="http://schemas.openxmlformats.org/officeDocument/2006/relationships/image" Target="../media/image35.wmf"/><Relationship Id="rId6" Type="http://schemas.openxmlformats.org/officeDocument/2006/relationships/image" Target="../media/image36.pict"/><Relationship Id="rId7" Type="http://schemas.openxmlformats.org/officeDocument/2006/relationships/image" Target="../media/image37.pict"/><Relationship Id="rId1" Type="http://schemas.openxmlformats.org/officeDocument/2006/relationships/image" Target="../media/image31.pict"/><Relationship Id="rId2" Type="http://schemas.openxmlformats.org/officeDocument/2006/relationships/image" Target="../media/image32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1963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1963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A0903A5-053C-414D-BEA9-5D6872E386AE}" type="datetimeFigureOut">
              <a:rPr lang="en-US"/>
              <a:pPr>
                <a:defRPr/>
              </a:pPr>
              <a:t>4/16/14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vert="horz" lIns="92546" tIns="46273" rIns="92546" bIns="4627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288"/>
            <a:ext cx="3013075" cy="46196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777288"/>
            <a:ext cx="3013075" cy="46196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C9A2218-9A42-CB41-B838-9B5FBC7C25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3433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Thank you Brian</a:t>
            </a:r>
            <a:r>
              <a:rPr lang="en-US" baseline="0" dirty="0" smtClean="0">
                <a:latin typeface="Calibri" charset="0"/>
              </a:rPr>
              <a:t> for the introduction.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-Talking about the hydrodynamic analysis of the AMP and MF</a:t>
            </a:r>
            <a:endParaRPr lang="en-US" dirty="0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3770D1F-6939-DE42-B735-ABBC4ABE082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5065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dirty="0" smtClean="0"/>
              <a:t>Use</a:t>
            </a:r>
            <a:r>
              <a:rPr lang="en-US" baseline="0" dirty="0" smtClean="0"/>
              <a:t> CFD simulations to determine the coefficients of lift and drag and the center of pressure.</a:t>
            </a:r>
          </a:p>
          <a:p>
            <a:pPr marL="0" indent="0">
              <a:buFont typeface="Wingdings" pitchFamily="2" charset="2"/>
              <a:buNone/>
            </a:pPr>
            <a:r>
              <a:rPr lang="en-US" baseline="0" dirty="0" smtClean="0"/>
              <a:t>3D simulations performed in </a:t>
            </a:r>
            <a:r>
              <a:rPr lang="en-US" baseline="0" dirty="0" err="1" smtClean="0"/>
              <a:t>Ansys</a:t>
            </a:r>
            <a:r>
              <a:rPr lang="en-US" baseline="0" dirty="0" smtClean="0"/>
              <a:t> Fluent with unstructured tetrahedral mesh.</a:t>
            </a:r>
          </a:p>
          <a:p>
            <a:pPr marL="0" indent="0">
              <a:buFont typeface="Wingdings" pitchFamily="2" charset="2"/>
              <a:buNone/>
            </a:pPr>
            <a:r>
              <a:rPr lang="en-US" baseline="0" dirty="0" smtClean="0"/>
              <a:t>-Sensitivity studies were performed to evaluate the variation in drag with velocity and mesh resolution.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Char char="-"/>
            </a:pPr>
            <a:r>
              <a:rPr lang="en-US" dirty="0" smtClean="0"/>
              <a:t>The</a:t>
            </a:r>
            <a:r>
              <a:rPr lang="en-US" baseline="0" dirty="0" smtClean="0"/>
              <a:t> sensitivity studies showed small dependence on both the mesh resolution and velocity.</a:t>
            </a:r>
          </a:p>
          <a:p>
            <a:pPr marL="0" indent="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Char char="-"/>
            </a:pPr>
            <a:r>
              <a:rPr lang="en-US" baseline="0" dirty="0" smtClean="0"/>
              <a:t>During deployments this drag coefficient should allow us to maintain maneuverability in currents beyond our design spec. of 0.7 </a:t>
            </a:r>
            <a:r>
              <a:rPr lang="en-US" baseline="0" dirty="0" err="1" smtClean="0"/>
              <a:t>m/s</a:t>
            </a:r>
            <a:endParaRPr lang="en-US" baseline="0" dirty="0" smtClean="0"/>
          </a:p>
          <a:p>
            <a:pPr marL="0" indent="0">
              <a:buFontTx/>
              <a:buChar char="-"/>
            </a:pPr>
            <a:r>
              <a:rPr lang="en-US" baseline="0" dirty="0" smtClean="0"/>
              <a:t>For mounted operations, the results helped to specify the design loads for the </a:t>
            </a:r>
            <a:r>
              <a:rPr lang="en-US" baseline="0" dirty="0" err="1" smtClean="0"/>
              <a:t>securement</a:t>
            </a:r>
            <a:r>
              <a:rPr lang="en-US" baseline="0" dirty="0" smtClean="0"/>
              <a:t> system of the AMP.</a:t>
            </a:r>
          </a:p>
          <a:p>
            <a:pPr marL="0" indent="0">
              <a:buFontTx/>
              <a:buChar char="-"/>
            </a:pPr>
            <a:r>
              <a:rPr lang="en-US" baseline="0" dirty="0" smtClean="0"/>
              <a:t>We wanted to verify these results through experimentation.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dirty="0" smtClean="0"/>
              <a:t>Chose to start by looking at the Falcon</a:t>
            </a:r>
            <a:r>
              <a:rPr lang="en-US" baseline="0" dirty="0" smtClean="0"/>
              <a:t> ROV because we had already received the full scale ROV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dirty="0" smtClean="0"/>
              <a:t>Performed similar CFD simulations of the ROV,</a:t>
            </a:r>
            <a:r>
              <a:rPr lang="en-US" baseline="0" dirty="0" smtClean="0"/>
              <a:t> in particular to look at the dependence of drag on velocity to allow for </a:t>
            </a:r>
            <a:r>
              <a:rPr lang="en-US" baseline="0" dirty="0" err="1" smtClean="0"/>
              <a:t>reynolds</a:t>
            </a:r>
            <a:r>
              <a:rPr lang="en-US" baseline="0" dirty="0" smtClean="0"/>
              <a:t> number matching between the scale model and ROV.</a:t>
            </a:r>
          </a:p>
          <a:p>
            <a:pPr marL="0" indent="0">
              <a:buFont typeface="Wingdings" pitchFamily="2" charset="2"/>
              <a:buNone/>
            </a:pPr>
            <a:r>
              <a:rPr lang="en-US" baseline="0" dirty="0" smtClean="0"/>
              <a:t>-Consider experimental velocities greater than 0.2 or 0.8 </a:t>
            </a:r>
            <a:r>
              <a:rPr lang="en-US" baseline="0" dirty="0" err="1" smtClean="0"/>
              <a:t>m/s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dirty="0" smtClean="0"/>
              <a:t>Show geometry of the current AMP</a:t>
            </a:r>
            <a:r>
              <a:rPr lang="en-US" baseline="0" dirty="0" smtClean="0"/>
              <a:t> model and the two simplified geometries used.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7121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7121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Still need to change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9A2218-9A42-CB41-B838-9B5FBC7C253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Char char="-"/>
            </a:pPr>
            <a:r>
              <a:rPr lang="en-US" dirty="0" smtClean="0"/>
              <a:t>Inform</a:t>
            </a:r>
            <a:r>
              <a:rPr lang="en-US" baseline="0" dirty="0" smtClean="0"/>
              <a:t> system design at an stage of the development</a:t>
            </a:r>
            <a:endParaRPr lang="en-US" dirty="0" smtClean="0"/>
          </a:p>
          <a:p>
            <a:pPr marL="0" indent="0">
              <a:buFontTx/>
              <a:buChar char="-"/>
            </a:pPr>
            <a:r>
              <a:rPr lang="en-US" dirty="0" smtClean="0"/>
              <a:t>Can we get away with using</a:t>
            </a:r>
            <a:r>
              <a:rPr lang="en-US" baseline="0" dirty="0" smtClean="0"/>
              <a:t> a small inspection class ROV to deploy this system?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dirty="0" smtClean="0"/>
              <a:t>Two design cases: Deployments</a:t>
            </a:r>
            <a:r>
              <a:rPr lang="en-US" baseline="0" dirty="0" smtClean="0"/>
              <a:t> and mounted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D92928-B559-4CF5-822B-3BC129D61144}" type="slidenum">
              <a:rPr lang="en-US" smtClean="0">
                <a:latin typeface="Calibri" pitchFamily="34" charset="0"/>
              </a:rPr>
              <a:pPr/>
              <a:t>21</a:t>
            </a:fld>
            <a:endParaRPr lang="en-US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962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Char char="-"/>
            </a:pPr>
            <a:r>
              <a:rPr lang="en-US" dirty="0" smtClean="0"/>
              <a:t>Where</a:t>
            </a:r>
            <a:r>
              <a:rPr lang="en-US" baseline="0" dirty="0" smtClean="0"/>
              <a:t> this system will be used first.</a:t>
            </a:r>
          </a:p>
          <a:p>
            <a:pPr marL="0" indent="0">
              <a:buFontTx/>
              <a:buChar char="-"/>
            </a:pPr>
            <a:r>
              <a:rPr lang="en-US" baseline="0" dirty="0" smtClean="0"/>
              <a:t>Currents and wave forces determine the design loads.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dirty="0" smtClean="0"/>
              <a:t>Looking at</a:t>
            </a:r>
            <a:r>
              <a:rPr lang="en-US" baseline="0" dirty="0" smtClean="0"/>
              <a:t> the conditions at these two different sites</a:t>
            </a:r>
          </a:p>
          <a:p>
            <a:pPr marL="0" indent="0">
              <a:buFontTx/>
              <a:buChar char="-"/>
            </a:pPr>
            <a:r>
              <a:rPr lang="en-US" baseline="0" dirty="0" smtClean="0"/>
              <a:t>Determined the maximum currents by considering the peak mean, storm surge, and turbulence.</a:t>
            </a:r>
          </a:p>
          <a:p>
            <a:pPr marL="0" indent="0">
              <a:buFontTx/>
              <a:buChar char="-"/>
            </a:pPr>
            <a:r>
              <a:rPr lang="en-US" baseline="0" dirty="0" smtClean="0"/>
              <a:t> These led to …</a:t>
            </a:r>
          </a:p>
          <a:p>
            <a:pPr marL="0" indent="0">
              <a:buFontTx/>
              <a:buChar char="-"/>
            </a:pPr>
            <a:r>
              <a:rPr lang="en-US" baseline="0" dirty="0" smtClean="0"/>
              <a:t>Then the two conditions that we are interested in analyzing are during deployments of the AMP with the MF and during mounted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dirty="0" smtClean="0"/>
              <a:t>- As Brian</a:t>
            </a:r>
            <a:r>
              <a:rPr lang="en-US" baseline="0" dirty="0" smtClean="0"/>
              <a:t> described, during deployments the MF will be used to fly the AMP from the LP to the docking station on the turbine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5137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Char char="-"/>
            </a:pPr>
            <a:r>
              <a:rPr lang="en-US" dirty="0" smtClean="0"/>
              <a:t>During</a:t>
            </a:r>
            <a:r>
              <a:rPr lang="en-US" baseline="0" dirty="0" smtClean="0"/>
              <a:t> mounted operation, the AMP will be exposed to the peak currents at the site.</a:t>
            </a:r>
          </a:p>
          <a:p>
            <a:pPr marL="0" indent="0">
              <a:buFontTx/>
              <a:buChar char="-"/>
            </a:pPr>
            <a:r>
              <a:rPr lang="en-US" baseline="0" dirty="0" smtClean="0"/>
              <a:t>Considering the lateral loading to be the worst case for these currents.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dirty="0" smtClean="0"/>
              <a:t>-To</a:t>
            </a:r>
            <a:r>
              <a:rPr lang="en-US" baseline="0" dirty="0" smtClean="0"/>
              <a:t> get into a little of the math behind this analysis, you can start with the basic dynamic equation of motion for an ROV.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dirty="0" smtClean="0"/>
              <a:t>Considering simple translational motion on one axis, the equation simplifies to…</a:t>
            </a:r>
          </a:p>
          <a:p>
            <a:pPr marL="0" indent="0">
              <a:buFont typeface="Wingdings" pitchFamily="2" charset="2"/>
              <a:buNone/>
            </a:pPr>
            <a:r>
              <a:rPr lang="en-US" dirty="0" smtClean="0"/>
              <a:t>-Need</a:t>
            </a:r>
            <a:r>
              <a:rPr lang="en-US" baseline="0" dirty="0" smtClean="0"/>
              <a:t> to determine values for the added mass term and drag coefficient.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dirty="0" smtClean="0"/>
              <a:t>There are some analytical solutions</a:t>
            </a:r>
            <a:r>
              <a:rPr lang="en-US" baseline="0" dirty="0" smtClean="0"/>
              <a:t> and numerical software that can be used to estimate these values.</a:t>
            </a:r>
          </a:p>
          <a:p>
            <a:pPr marL="0" indent="0">
              <a:buFont typeface="Wingdings" pitchFamily="2" charset="2"/>
              <a:buNone/>
            </a:pPr>
            <a:r>
              <a:rPr lang="en-US" baseline="0" dirty="0" smtClean="0"/>
              <a:t>Unfortunately, they do not do well for the complicated geometry of partially open framed </a:t>
            </a:r>
            <a:r>
              <a:rPr lang="en-US" baseline="0" dirty="0" err="1" smtClean="0"/>
              <a:t>ROVs</a:t>
            </a:r>
            <a:r>
              <a:rPr lang="en-US" baseline="0" dirty="0" smtClean="0"/>
              <a:t>. </a:t>
            </a:r>
          </a:p>
          <a:p>
            <a:pPr marL="0" indent="0">
              <a:buFont typeface="Wingdings" pitchFamily="2" charset="2"/>
              <a:buNone/>
            </a:pPr>
            <a:r>
              <a:rPr lang="en-US" baseline="0" dirty="0" smtClean="0"/>
              <a:t>Need to measure these values experimentally.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Pr>
        <a:gradFill rotWithShape="1">
          <a:gsLst>
            <a:gs pos="0">
              <a:schemeClr val="accent1">
                <a:lumMod val="40000"/>
                <a:lumOff val="60000"/>
              </a:schemeClr>
            </a:gs>
            <a:gs pos="4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5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762000"/>
            <a:ext cx="6498158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2E34C-C335-6F44-9EC9-F03E38A24A6D}" type="datetimeFigureOut">
              <a:rPr lang="en-US"/>
              <a:pPr>
                <a:defRPr/>
              </a:pPr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970BA-D28F-554F-99DF-9CBC5716D4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8794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45B6F-AA70-2643-B8EF-A67B89B267E0}" type="datetimeFigureOut">
              <a:rPr lang="en-US"/>
              <a:pPr>
                <a:defRPr/>
              </a:pPr>
              <a:t>4/16/14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3A28-FF6D-7145-BD7D-7D5DC50E8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542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29E75-3038-A347-A9CA-CCF9082F9809}" type="datetimeFigureOut">
              <a:rPr lang="en-US"/>
              <a:pPr>
                <a:defRPr/>
              </a:pPr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9BEF-F3E8-8E4C-BDEE-89D0402D0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8340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32CB0-7451-CC49-BB0E-62F348649688}" type="datetimeFigureOut">
              <a:rPr lang="en-US"/>
              <a:pPr>
                <a:defRPr/>
              </a:pPr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FFE69-2723-E347-959E-7E1FA6DD8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6516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798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ogo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171669"/>
            <a:ext cx="852488" cy="5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B9BA0-CE53-CE41-A116-2374E489C259}" type="datetimeFigureOut">
              <a:rPr lang="en-US"/>
              <a:pPr>
                <a:defRPr/>
              </a:pPr>
              <a:t>4/16/14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495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ogo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638800"/>
            <a:ext cx="14620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F6725-4336-1141-BB16-ED366ED305F9}" type="datetimeFigureOut">
              <a:rPr lang="en-US"/>
              <a:pPr>
                <a:defRPr/>
              </a:pPr>
              <a:t>4/16/14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8838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BEF82-D9E1-9443-AF66-314BB08B61FF}" type="datetimeFigureOut">
              <a:rPr lang="en-US"/>
              <a:pPr>
                <a:defRPr/>
              </a:pPr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93A96-3E9B-7B4E-A690-A47443059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1110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09AEB-F5C5-714B-9309-9A6DFD09B2AF}" type="datetimeFigureOut">
              <a:rPr lang="en-US"/>
              <a:pPr>
                <a:defRPr/>
              </a:pPr>
              <a:t>4/16/14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16F59-3561-9D4D-BA1C-3FE70E1DE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376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3D8A3-7463-EC46-8F41-921CD6046825}" type="datetimeFigureOut">
              <a:rPr lang="en-US"/>
              <a:pPr>
                <a:defRPr/>
              </a:pPr>
              <a:t>4/16/14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6AB94-212E-1541-A056-308B16A28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544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ogo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638800"/>
            <a:ext cx="14620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D1EF3-E51C-A244-BF3E-38EE67A0D7AA}" type="datetimeFigureOut">
              <a:rPr lang="en-US"/>
              <a:pPr>
                <a:defRPr/>
              </a:pPr>
              <a:t>4/16/14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232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ogo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638800"/>
            <a:ext cx="14620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34067-F732-454A-A28C-B15F02DBC4D2}" type="datetimeFigureOut">
              <a:rPr lang="en-US"/>
              <a:pPr>
                <a:defRPr/>
              </a:pPr>
              <a:t>4/16/14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BFE76-3298-9547-A748-6D5F881EC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0346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DBFE0-7834-7347-BB27-73EEEEADBCF2}" type="datetimeFigureOut">
              <a:rPr lang="en-US"/>
              <a:pPr>
                <a:defRPr/>
              </a:pPr>
              <a:t>4/16/14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0E114-3BA4-974E-812B-F00F97A3A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3066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295400"/>
            <a:ext cx="80422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8F7880A-FFD8-F449-8BF6-A6A334378F1D}" type="datetimeFigureOut">
              <a:rPr lang="en-US"/>
              <a:pPr>
                <a:defRPr/>
              </a:pPr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3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133F30-9C2B-CD4B-8685-0EDFC092A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23" r:id="rId4"/>
    <p:sldLayoutId id="2147484124" r:id="rId5"/>
    <p:sldLayoutId id="2147484125" r:id="rId6"/>
    <p:sldLayoutId id="2147484133" r:id="rId7"/>
    <p:sldLayoutId id="2147484134" r:id="rId8"/>
    <p:sldLayoutId id="2147484126" r:id="rId9"/>
    <p:sldLayoutId id="2147484127" r:id="rId10"/>
    <p:sldLayoutId id="2147484128" r:id="rId11"/>
    <p:sldLayoutId id="2147484129" r:id="rId12"/>
    <p:sldLayoutId id="214748413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4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oleObject" Target="../embeddings/Microsoft_Equation10.bin"/><Relationship Id="rId7" Type="http://schemas.openxmlformats.org/officeDocument/2006/relationships/oleObject" Target="../embeddings/Microsoft_Equation11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Microsoft_Equation12.bin"/><Relationship Id="rId5" Type="http://schemas.openxmlformats.org/officeDocument/2006/relationships/image" Target="../media/image38.png"/><Relationship Id="rId6" Type="http://schemas.openxmlformats.org/officeDocument/2006/relationships/oleObject" Target="../embeddings/Microsoft_Equation13.bin"/><Relationship Id="rId7" Type="http://schemas.openxmlformats.org/officeDocument/2006/relationships/oleObject" Target="../embeddings/Microsoft_Equation14.bin"/><Relationship Id="rId8" Type="http://schemas.openxmlformats.org/officeDocument/2006/relationships/oleObject" Target="../embeddings/Microsoft_Equation15.bin"/><Relationship Id="rId9" Type="http://schemas.openxmlformats.org/officeDocument/2006/relationships/oleObject" Target="../embeddings/Microsoft_Equation16.bin"/><Relationship Id="rId10" Type="http://schemas.openxmlformats.org/officeDocument/2006/relationships/oleObject" Target="../embeddings/Microsoft_Equation17.bin"/><Relationship Id="rId11" Type="http://schemas.openxmlformats.org/officeDocument/2006/relationships/oleObject" Target="../embeddings/Microsoft_Equation18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1" Type="http://schemas.openxmlformats.org/officeDocument/2006/relationships/video" Target="file://localhost/Users/jamesbjoslin/Dropbox/Payload%20System%20and%20AMP/Presentations/2014/4-17-2014,%20GMREC-METS/Pendulum.m4v" TargetMode="Externa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41.png"/><Relationship Id="rId5" Type="http://schemas.openxmlformats.org/officeDocument/2006/relationships/oleObject" Target="../embeddings/Microsoft_Equation19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Microsoft_Equation1.bin"/><Relationship Id="rId5" Type="http://schemas.openxmlformats.org/officeDocument/2006/relationships/oleObject" Target="../embeddings/Microsoft_Equation2.bin"/><Relationship Id="rId6" Type="http://schemas.openxmlformats.org/officeDocument/2006/relationships/oleObject" Target="../embeddings/Microsoft_Equation3.bin"/><Relationship Id="rId7" Type="http://schemas.openxmlformats.org/officeDocument/2006/relationships/oleObject" Target="../embeddings/Microsoft_Equation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Microsoft_Equation5.bin"/><Relationship Id="rId5" Type="http://schemas.openxmlformats.org/officeDocument/2006/relationships/oleObject" Target="../embeddings/Microsoft_Equation6.bin"/><Relationship Id="rId6" Type="http://schemas.openxmlformats.org/officeDocument/2006/relationships/oleObject" Target="../embeddings/Microsoft_Equation7.bin"/><Relationship Id="rId7" Type="http://schemas.openxmlformats.org/officeDocument/2006/relationships/oleObject" Target="../embeddings/Microsoft_Equation8.bin"/><Relationship Id="rId8" Type="http://schemas.openxmlformats.org/officeDocument/2006/relationships/oleObject" Target="../embeddings/Microsoft_Equation9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1059" y="4826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81000" y="228600"/>
            <a:ext cx="84582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n-ea"/>
                <a:cs typeface="Arial" charset="0"/>
              </a:rPr>
              <a:t>Development of an Adaptable Monitoring Package for Marine Renewable Energy Projects</a:t>
            </a:r>
          </a:p>
          <a:p>
            <a:pPr algn="ctr"/>
            <a:r>
              <a:rPr lang="en-US" sz="3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n-ea"/>
                <a:cs typeface="Arial" charset="0"/>
              </a:rPr>
              <a:t>Part</a:t>
            </a:r>
            <a:r>
              <a:rPr lang="en-US" sz="3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n-ea"/>
                <a:cs typeface="Arial" charset="0"/>
              </a:rPr>
              <a:t> 2: Hydrodynamic Performance</a:t>
            </a:r>
            <a:endParaRPr lang="en-US" sz="3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+mn-ea"/>
              <a:cs typeface="Arial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95300" y="2975349"/>
            <a:ext cx="8229600" cy="226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1200"/>
              </a:spcBef>
              <a:buClr>
                <a:srgbClr val="0BD0D9"/>
              </a:buClr>
              <a:buSzPct val="95000"/>
            </a:pPr>
            <a:r>
              <a:rPr lang="en-US" sz="3600" dirty="0" smtClean="0">
                <a:solidFill>
                  <a:prstClr val="white"/>
                </a:solidFill>
                <a:latin typeface="Calibri"/>
                <a:ea typeface="ＭＳ Ｐゴシック" pitchFamily="34" charset="-128"/>
                <a:cs typeface="Arial" charset="0"/>
              </a:rPr>
              <a:t>James </a:t>
            </a:r>
            <a:r>
              <a:rPr lang="en-US" sz="3600" dirty="0" smtClean="0">
                <a:solidFill>
                  <a:prstClr val="white"/>
                </a:solidFill>
                <a:latin typeface="Calibri"/>
                <a:ea typeface="ＭＳ Ｐゴシック" pitchFamily="34" charset="-128"/>
                <a:cs typeface="Arial" charset="0"/>
              </a:rPr>
              <a:t>Joslin</a:t>
            </a:r>
            <a:r>
              <a:rPr lang="en-US" sz="3600" dirty="0" smtClean="0">
                <a:solidFill>
                  <a:prstClr val="white"/>
                </a:solidFill>
                <a:latin typeface="Calibri"/>
                <a:ea typeface="ＭＳ Ｐゴシック" pitchFamily="34" charset="-128"/>
                <a:cs typeface="Arial" charset="0"/>
              </a:rPr>
              <a:t>, Brian </a:t>
            </a:r>
            <a:r>
              <a:rPr lang="en-US" sz="3600" dirty="0" err="1" smtClean="0">
                <a:solidFill>
                  <a:prstClr val="white"/>
                </a:solidFill>
                <a:latin typeface="Calibri"/>
                <a:ea typeface="ＭＳ Ｐゴシック" pitchFamily="34" charset="-128"/>
                <a:cs typeface="Arial" charset="0"/>
              </a:rPr>
              <a:t>Polagye</a:t>
            </a:r>
            <a:r>
              <a:rPr lang="en-US" sz="3600" dirty="0" smtClean="0">
                <a:solidFill>
                  <a:prstClr val="white"/>
                </a:solidFill>
                <a:latin typeface="Calibri"/>
                <a:ea typeface="ＭＳ Ｐゴシック" pitchFamily="34" charset="-128"/>
                <a:cs typeface="Arial" charset="0"/>
              </a:rPr>
              <a:t>, </a:t>
            </a:r>
            <a:r>
              <a:rPr lang="en-US" sz="3600" dirty="0" smtClean="0">
                <a:solidFill>
                  <a:prstClr val="white"/>
                </a:solidFill>
                <a:latin typeface="Calibri"/>
                <a:ea typeface="ＭＳ Ｐゴシック" pitchFamily="34" charset="-128"/>
                <a:cs typeface="Arial" charset="0"/>
              </a:rPr>
              <a:t>Andy Stewart, and</a:t>
            </a:r>
            <a:r>
              <a:rPr lang="en-US" sz="3600" dirty="0" smtClean="0">
                <a:solidFill>
                  <a:prstClr val="white"/>
                </a:solidFill>
                <a:latin typeface="Calibri"/>
                <a:ea typeface="ＭＳ Ｐゴシック" pitchFamily="34" charset="-128"/>
                <a:cs typeface="Arial" charset="0"/>
              </a:rPr>
              <a:t> Ben Rush</a:t>
            </a:r>
            <a:endParaRPr lang="en-US" sz="3600" baseline="30000" dirty="0" smtClean="0">
              <a:solidFill>
                <a:prstClr val="white"/>
              </a:solidFill>
              <a:latin typeface="Calibri"/>
              <a:ea typeface="ＭＳ Ｐゴシック" pitchFamily="34" charset="-128"/>
              <a:cs typeface="Arial" charset="0"/>
            </a:endParaRPr>
          </a:p>
          <a:p>
            <a:pPr algn="ctr">
              <a:spcBef>
                <a:spcPts val="2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en-US" sz="2800" dirty="0" smtClean="0">
                <a:solidFill>
                  <a:prstClr val="white"/>
                </a:solidFill>
                <a:latin typeface="Calibri"/>
                <a:ea typeface="ＭＳ Ｐゴシック" pitchFamily="34" charset="-128"/>
                <a:cs typeface="Arial" charset="0"/>
              </a:rPr>
              <a:t>University of Washington</a:t>
            </a:r>
          </a:p>
          <a:p>
            <a:pPr algn="ctr">
              <a:spcBef>
                <a:spcPts val="2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en-US" sz="2800" dirty="0" smtClean="0">
                <a:solidFill>
                  <a:prstClr val="white"/>
                </a:solidFill>
                <a:latin typeface="Calibri"/>
                <a:ea typeface="ＭＳ Ｐゴシック" pitchFamily="34" charset="-128"/>
                <a:cs typeface="Arial" charset="0"/>
              </a:rPr>
              <a:t>Northwest National Marine Renewable Energy Center</a:t>
            </a: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35575" y="5590764"/>
            <a:ext cx="883920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000" dirty="0" smtClean="0">
                <a:solidFill>
                  <a:prstClr val="white"/>
                </a:solidFill>
                <a:latin typeface="Calibri"/>
                <a:ea typeface="+mn-ea"/>
                <a:cs typeface="Arial" charset="0"/>
              </a:rPr>
              <a:t>MECs and the Environment: Monitoring</a:t>
            </a:r>
          </a:p>
          <a:p>
            <a:pPr algn="ctr">
              <a:spcAft>
                <a:spcPts val="600"/>
              </a:spcAft>
            </a:pPr>
            <a:r>
              <a:rPr lang="en-US" sz="2600" dirty="0" smtClean="0">
                <a:solidFill>
                  <a:prstClr val="white"/>
                </a:solidFill>
                <a:latin typeface="Calibri"/>
                <a:ea typeface="+mn-ea"/>
                <a:cs typeface="Arial" charset="0"/>
              </a:rPr>
              <a:t>April 17, 2014</a:t>
            </a:r>
            <a:endParaRPr lang="en-US" sz="2600" dirty="0">
              <a:solidFill>
                <a:prstClr val="white"/>
              </a:solidFill>
              <a:latin typeface="Calibri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CFD</a:t>
            </a:r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Motivation</a:t>
            </a:r>
            <a:endParaRPr lang="en-US" sz="3800" b="1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91200" y="1018630"/>
            <a:ext cx="2895600" cy="2474902"/>
            <a:chOff x="5894544" y="1118063"/>
            <a:chExt cx="2441377" cy="2086673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 bwMode="auto">
            <a:xfrm>
              <a:off x="5894544" y="1118063"/>
              <a:ext cx="2441377" cy="172523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013282" y="2893340"/>
              <a:ext cx="2203902" cy="311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smtClean="0">
                  <a:latin typeface="+mj-lt"/>
                </a:rPr>
                <a:t>Model free body diagram</a:t>
              </a:r>
              <a:endParaRPr lang="en-US" i="1" dirty="0">
                <a:latin typeface="+mj-l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28600" y="1371600"/>
            <a:ext cx="5638800" cy="393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b="1" dirty="0" smtClean="0"/>
              <a:t>Steady-state simulations to determine lift and drag coefficients and center of pressure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endParaRPr lang="en-US" b="1" dirty="0" smtClean="0"/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endParaRPr lang="en-US" b="1" dirty="0" smtClean="0"/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endParaRPr lang="en-US" b="1" dirty="0" smtClean="0"/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b="1" dirty="0" smtClean="0"/>
              <a:t>Unstructured tetrahedral mesh with the </a:t>
            </a:r>
            <a:r>
              <a:rPr lang="en-US" b="1" i="1" dirty="0" err="1" smtClean="0"/>
              <a:t>k-ω</a:t>
            </a:r>
            <a:r>
              <a:rPr lang="en-US" b="1" i="1" dirty="0" smtClean="0"/>
              <a:t> SST </a:t>
            </a:r>
            <a:r>
              <a:rPr lang="en-US" b="1" dirty="0" smtClean="0"/>
              <a:t>turbulence model.</a:t>
            </a:r>
            <a:endParaRPr lang="en-US" dirty="0" smtClean="0"/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endParaRPr lang="en-US" dirty="0" smtClean="0"/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b="1" dirty="0" smtClean="0"/>
              <a:t>CFD </a:t>
            </a:r>
            <a:r>
              <a:rPr lang="en-US" sz="2200" b="1" dirty="0" smtClean="0"/>
              <a:t>sensitivity studies: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smtClean="0"/>
              <a:t>Meshing refinements: Coarse, Medium, and Fine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smtClean="0"/>
              <a:t>Input velocity: 0.5 m/s, 1.0 m/s, and 1.5 m/s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791200" y="3657600"/>
            <a:ext cx="2910823" cy="2554139"/>
            <a:chOff x="5870953" y="3429000"/>
            <a:chExt cx="2910823" cy="2554139"/>
          </a:xfrm>
        </p:grpSpPr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5991308" y="3429000"/>
              <a:ext cx="2670112" cy="21499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870953" y="5613807"/>
              <a:ext cx="2910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+mj-lt"/>
                </a:rPr>
                <a:t>ANSYS fluid domain meshing</a:t>
              </a:r>
              <a:endParaRPr lang="en-US" i="1" dirty="0">
                <a:latin typeface="+mj-lt"/>
              </a:endParaRPr>
            </a:p>
          </p:txBody>
        </p:sp>
      </p:grp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3190071"/>
              </p:ext>
            </p:extLst>
          </p:nvPr>
        </p:nvGraphicFramePr>
        <p:xfrm>
          <a:off x="1600200" y="2209800"/>
          <a:ext cx="1485900" cy="304800"/>
        </p:xfrm>
        <a:graphic>
          <a:graphicData uri="http://schemas.openxmlformats.org/presentationml/2006/ole">
            <p:oleObj spid="_x0000_s3094" name="Equation" r:id="rId6" imgW="990600" imgH="203200" progId="Equation.3">
              <p:embed/>
            </p:oleObj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6465194"/>
              </p:ext>
            </p:extLst>
          </p:nvPr>
        </p:nvGraphicFramePr>
        <p:xfrm>
          <a:off x="1562100" y="2590800"/>
          <a:ext cx="1562100" cy="304800"/>
        </p:xfrm>
        <a:graphic>
          <a:graphicData uri="http://schemas.openxmlformats.org/presentationml/2006/ole">
            <p:oleObj spid="_x0000_s3095" name="Equation" r:id="rId7" imgW="1041400" imgH="2032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8734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CFD Simulation Results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46403" y="2198259"/>
            <a:ext cx="3994593" cy="4119770"/>
            <a:chOff x="6145153" y="1457072"/>
            <a:chExt cx="1613807" cy="1664378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210426" y="1457072"/>
              <a:ext cx="1483259" cy="135965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45153" y="2860334"/>
              <a:ext cx="1613807" cy="261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+mj-lt"/>
                </a:rPr>
                <a:t>Normalized </a:t>
              </a:r>
              <a:r>
                <a:rPr lang="en-US" i="1" dirty="0" smtClean="0">
                  <a:latin typeface="+mj-lt"/>
                </a:rPr>
                <a:t>velocity around AMP during mounted operation</a:t>
              </a:r>
              <a:endParaRPr lang="en-US" i="1" dirty="0">
                <a:latin typeface="+mj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3044" y="2198260"/>
            <a:ext cx="4002148" cy="4403340"/>
            <a:chOff x="6145152" y="1457071"/>
            <a:chExt cx="1613807" cy="1775582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6210426" y="1457071"/>
              <a:ext cx="1483260" cy="135965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145152" y="2860334"/>
              <a:ext cx="1613807" cy="372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+mj-lt"/>
                </a:rPr>
                <a:t>Normalized velocity</a:t>
              </a:r>
              <a:r>
                <a:rPr lang="en-US" i="1" dirty="0" smtClean="0">
                  <a:latin typeface="+mj-lt"/>
                </a:rPr>
                <a:t> around the “Millennium” Falcon and AMP during deployments</a:t>
              </a:r>
              <a:endParaRPr lang="en-US" i="1" dirty="0">
                <a:latin typeface="+mj-lt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71550" y="914400"/>
            <a:ext cx="72009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200" b="1" dirty="0" smtClean="0"/>
              <a:t>Sensitivity study variability in drag force: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/>
              <a:t>Grid dependence: &lt; 3.50%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/>
              <a:t>Velocity dependence: &lt; 1.1%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9580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CFD Drag Force Results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95400" y="3124200"/>
            <a:ext cx="2726678" cy="2935896"/>
            <a:chOff x="5410200" y="2310236"/>
            <a:chExt cx="2726678" cy="2935896"/>
          </a:xfrm>
        </p:grpSpPr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 bwMode="auto">
            <a:xfrm>
              <a:off x="5410200" y="2310236"/>
              <a:ext cx="2726678" cy="246612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440039" y="4876800"/>
              <a:ext cx="26670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+mj-lt"/>
                </a:rPr>
                <a:t>AMP components</a:t>
              </a:r>
              <a:endParaRPr lang="en-US" i="1" dirty="0"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43400" y="1661755"/>
            <a:ext cx="4457702" cy="4739045"/>
            <a:chOff x="609600" y="1546086"/>
            <a:chExt cx="4457702" cy="4739045"/>
          </a:xfrm>
        </p:grpSpPr>
        <p:sp>
          <p:nvSpPr>
            <p:cNvPr id="24" name="TextBox 23"/>
            <p:cNvSpPr txBox="1"/>
            <p:nvPr/>
          </p:nvSpPr>
          <p:spPr>
            <a:xfrm>
              <a:off x="609600" y="5638800"/>
              <a:ext cx="4343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+mj-lt"/>
                </a:rPr>
                <a:t>Drag forces and coefficients of the AMP by component</a:t>
              </a:r>
              <a:endParaRPr lang="en-US" i="1" dirty="0">
                <a:latin typeface="+mj-lt"/>
              </a:endParaRPr>
            </a:p>
          </p:txBody>
        </p:sp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8792442"/>
                </p:ext>
              </p:extLst>
            </p:nvPr>
          </p:nvGraphicFramePr>
          <p:xfrm>
            <a:off x="609600" y="1546086"/>
            <a:ext cx="4457702" cy="4495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11" name="TextBox 10"/>
          <p:cNvSpPr txBox="1"/>
          <p:nvPr/>
        </p:nvSpPr>
        <p:spPr>
          <a:xfrm>
            <a:off x="533400" y="457200"/>
            <a:ext cx="80772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latin typeface="+mj-lt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/>
              <a:t>Drag </a:t>
            </a:r>
            <a:r>
              <a:rPr lang="en-US" sz="2200" b="1" dirty="0" smtClean="0"/>
              <a:t>coefficient during deployments: </a:t>
            </a:r>
            <a:r>
              <a:rPr lang="en-US" sz="2200" b="1" dirty="0" err="1" smtClean="0"/>
              <a:t>C</a:t>
            </a:r>
            <a:r>
              <a:rPr lang="en-US" sz="2200" b="1" baseline="-25000" dirty="0" err="1" smtClean="0"/>
              <a:t>d</a:t>
            </a:r>
            <a:r>
              <a:rPr lang="en-US" sz="2200" b="1" dirty="0" smtClean="0"/>
              <a:t> ≅ </a:t>
            </a:r>
            <a:r>
              <a:rPr lang="en-US" sz="2200" b="1" dirty="0" smtClean="0"/>
              <a:t>0.67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/>
              <a:t>Peak loads during mounted operations: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Horizontal: 7,880 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Vertical: 608 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1109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Quarter Scale Model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657600" y="1346223"/>
            <a:ext cx="5141452" cy="3896636"/>
            <a:chOff x="5410200" y="2636825"/>
            <a:chExt cx="2726678" cy="2066512"/>
          </a:xfrm>
        </p:grpSpPr>
        <p:pic>
          <p:nvPicPr>
            <p:cNvPr id="4" name="Picture 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 bwMode="auto">
            <a:xfrm>
              <a:off x="5410200" y="2636825"/>
              <a:ext cx="2726678" cy="181295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440039" y="4507468"/>
              <a:ext cx="2667001" cy="195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+mj-lt"/>
                </a:rPr>
                <a:t>Falcon ROV with 3D printed quarter scale model</a:t>
              </a:r>
              <a:endParaRPr lang="en-US" i="1" dirty="0">
                <a:latin typeface="+mj-lt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8600" y="1676400"/>
            <a:ext cx="34290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>
                <a:latin typeface="+mj-lt"/>
              </a:rPr>
              <a:t>Scale model rapid </a:t>
            </a:r>
            <a:r>
              <a:rPr lang="en-US" sz="2000" b="1" dirty="0" err="1" smtClean="0">
                <a:latin typeface="+mj-lt"/>
              </a:rPr>
              <a:t>protyped</a:t>
            </a:r>
            <a:r>
              <a:rPr lang="en-US" sz="2000" b="1" dirty="0" smtClean="0">
                <a:latin typeface="+mj-lt"/>
              </a:rPr>
              <a:t> on a </a:t>
            </a:r>
            <a:r>
              <a:rPr lang="en-US" sz="2000" b="1" dirty="0" err="1" smtClean="0">
                <a:latin typeface="+mj-lt"/>
              </a:rPr>
              <a:t>Stratasys</a:t>
            </a:r>
            <a:r>
              <a:rPr lang="en-US" sz="2000" b="1" dirty="0" smtClean="0">
                <a:latin typeface="+mj-lt"/>
              </a:rPr>
              <a:t> 3D printer.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>
                <a:latin typeface="+mj-lt"/>
              </a:rPr>
              <a:t>Weighted with lead to achieve desired pendulum velocities &gt; 0.8 m/s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>
                <a:latin typeface="+mj-lt"/>
              </a:rPr>
              <a:t>Future testing with printed models of AMP and Millennium components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0940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Falcon ROV Simulations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3400" y="83820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Drag coefficient approximately constant at velocities &gt; 0.2 </a:t>
            </a:r>
            <a:r>
              <a:rPr lang="en-US" sz="2000" dirty="0" err="1" smtClean="0">
                <a:latin typeface="+mj-lt"/>
              </a:rPr>
              <a:t>m/s</a:t>
            </a:r>
            <a:endParaRPr lang="en-US" sz="20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Limit </a:t>
            </a:r>
            <a:r>
              <a:rPr lang="en-US" sz="2000" dirty="0" smtClean="0">
                <a:latin typeface="+mj-lt"/>
              </a:rPr>
              <a:t>scale model results analysis to velocities &gt; 0.8 m/s for Reynolds number matching.</a:t>
            </a:r>
            <a:endParaRPr lang="en-US" sz="2000" b="1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3913" y="5315634"/>
            <a:ext cx="434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+mj-lt"/>
              </a:rPr>
              <a:t>ROV simulation results with normalized flow velocity </a:t>
            </a:r>
            <a:endParaRPr lang="en-US" i="1" dirty="0"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95800" y="2133600"/>
            <a:ext cx="4326878" cy="3858268"/>
            <a:chOff x="4283722" y="1969663"/>
            <a:chExt cx="4326878" cy="3858268"/>
          </a:xfrm>
        </p:grpSpPr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 bwMode="auto">
            <a:xfrm>
              <a:off x="4283722" y="1969663"/>
              <a:ext cx="4326878" cy="309180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664722" y="5181600"/>
              <a:ext cx="3581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+mj-lt"/>
                </a:rPr>
                <a:t>ROV drag coefficient velocity dependence</a:t>
              </a:r>
              <a:endParaRPr lang="en-US" i="1" dirty="0">
                <a:latin typeface="+mj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8366" y="2072628"/>
            <a:ext cx="3439391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6373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52400" y="990600"/>
            <a:ext cx="5638800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b="1" dirty="0" smtClean="0"/>
              <a:t>Damped pendulum equation of motion:</a:t>
            </a:r>
          </a:p>
          <a:p>
            <a:pPr lvl="1">
              <a:spcBef>
                <a:spcPts val="1000"/>
              </a:spcBef>
              <a:spcAft>
                <a:spcPts val="600"/>
              </a:spcAft>
            </a:pPr>
            <a:endParaRPr lang="en-US" dirty="0" smtClean="0"/>
          </a:p>
          <a:p>
            <a:pPr marL="742950" lvl="1" indent="-285750"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en-US" dirty="0" smtClean="0"/>
          </a:p>
          <a:p>
            <a:pPr lvl="1">
              <a:spcBef>
                <a:spcPts val="1000"/>
              </a:spcBef>
              <a:spcAft>
                <a:spcPts val="600"/>
              </a:spcAft>
            </a:pPr>
            <a:endParaRPr lang="en-US" dirty="0" smtClean="0"/>
          </a:p>
          <a:p>
            <a:pPr marL="742950" lvl="1" indent="-285750"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en-US" dirty="0" smtClean="0"/>
          </a:p>
          <a:p>
            <a:pPr marL="742950" lvl="1" indent="-285750"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en-US" dirty="0" smtClean="0"/>
          </a:p>
        </p:txBody>
      </p:sp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Free-Decay Pendulum Motion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7631166"/>
              </p:ext>
            </p:extLst>
          </p:nvPr>
        </p:nvGraphicFramePr>
        <p:xfrm>
          <a:off x="946150" y="1514475"/>
          <a:ext cx="4024313" cy="412750"/>
        </p:xfrm>
        <a:graphic>
          <a:graphicData uri="http://schemas.openxmlformats.org/presentationml/2006/ole">
            <p:oleObj spid="_x0000_s4160" name="Equation" r:id="rId4" imgW="2628900" imgH="266700" progId="Equation.3">
              <p:embed/>
            </p:oleObj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540475" y="1533293"/>
            <a:ext cx="3252364" cy="3725849"/>
            <a:chOff x="5540475" y="1524000"/>
            <a:chExt cx="3252364" cy="3725849"/>
          </a:xfrm>
        </p:grpSpPr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 bwMode="auto">
            <a:xfrm>
              <a:off x="5540475" y="1524000"/>
              <a:ext cx="3252364" cy="325236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686815" y="4880517"/>
              <a:ext cx="2959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+mj-lt"/>
                </a:rPr>
                <a:t>Pendulum free body diagram</a:t>
              </a:r>
              <a:endParaRPr lang="en-US" i="1" dirty="0">
                <a:latin typeface="+mj-l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81000" y="4800600"/>
            <a:ext cx="4710113" cy="973138"/>
            <a:chOff x="381000" y="4800600"/>
            <a:chExt cx="4710113" cy="973138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2115801"/>
                </p:ext>
              </p:extLst>
            </p:nvPr>
          </p:nvGraphicFramePr>
          <p:xfrm>
            <a:off x="3467100" y="5086350"/>
            <a:ext cx="1624013" cy="646113"/>
          </p:xfrm>
          <a:graphic>
            <a:graphicData uri="http://schemas.openxmlformats.org/presentationml/2006/ole">
              <p:oleObj spid="_x0000_s4165" name="Equation" r:id="rId6" imgW="1066800" imgH="419100" progId="Equation.3">
                <p:embed/>
              </p:oleObj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0824704"/>
                </p:ext>
              </p:extLst>
            </p:nvPr>
          </p:nvGraphicFramePr>
          <p:xfrm>
            <a:off x="1479550" y="5048250"/>
            <a:ext cx="1484313" cy="725488"/>
          </p:xfrm>
          <a:graphic>
            <a:graphicData uri="http://schemas.openxmlformats.org/presentationml/2006/ole">
              <p:oleObj spid="_x0000_s4166" name="Equation" r:id="rId7" imgW="977900" imgH="469900" progId="Equation.3">
                <p:embed/>
              </p:oleObj>
            </a:graphicData>
          </a:graphic>
        </p:graphicFrame>
        <p:sp>
          <p:nvSpPr>
            <p:cNvPr id="25" name="Rectangle 24"/>
            <p:cNvSpPr/>
            <p:nvPr/>
          </p:nvSpPr>
          <p:spPr>
            <a:xfrm>
              <a:off x="381000" y="4800600"/>
              <a:ext cx="1905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>
                <a:spcBef>
                  <a:spcPts val="1000"/>
                </a:spcBef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dirty="0" smtClean="0"/>
                <a:t>With: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620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b="1" dirty="0" smtClean="0"/>
              <a:t>Least squares regression to estimate </a:t>
            </a:r>
            <a:r>
              <a:rPr lang="el-GR" b="1" i="1" dirty="0" smtClean="0"/>
              <a:t>α</a:t>
            </a:r>
            <a:r>
              <a:rPr lang="en-US" b="1" dirty="0" smtClean="0"/>
              <a:t> and </a:t>
            </a:r>
            <a:r>
              <a:rPr lang="el-GR" b="1" i="1" dirty="0" smtClean="0"/>
              <a:t>β</a:t>
            </a:r>
            <a:r>
              <a:rPr lang="en-US" b="1" i="1" dirty="0" smtClean="0"/>
              <a:t> </a:t>
            </a:r>
            <a:r>
              <a:rPr lang="en-US" b="1" dirty="0" smtClean="0"/>
              <a:t>from ten swings of the pendulum</a:t>
            </a:r>
            <a:endParaRPr lang="en-US" b="1" i="1" dirty="0" smtClean="0"/>
          </a:p>
        </p:txBody>
      </p:sp>
      <p:grpSp>
        <p:nvGrpSpPr>
          <p:cNvPr id="32" name="Group 31"/>
          <p:cNvGrpSpPr/>
          <p:nvPr/>
        </p:nvGrpSpPr>
        <p:grpSpPr>
          <a:xfrm>
            <a:off x="381000" y="3733800"/>
            <a:ext cx="4953000" cy="1051857"/>
            <a:chOff x="381000" y="3733800"/>
            <a:chExt cx="4953000" cy="1051857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7678330"/>
                </p:ext>
              </p:extLst>
            </p:nvPr>
          </p:nvGraphicFramePr>
          <p:xfrm>
            <a:off x="2008761" y="4362504"/>
            <a:ext cx="1926076" cy="423153"/>
          </p:xfrm>
          <a:graphic>
            <a:graphicData uri="http://schemas.openxmlformats.org/presentationml/2006/ole">
              <p:oleObj spid="_x0000_s4164" name="Equation" r:id="rId8" imgW="1257300" imgH="279400" progId="Equation.3">
                <p:embed/>
              </p:oleObj>
            </a:graphicData>
          </a:graphic>
        </p:graphicFrame>
        <p:sp>
          <p:nvSpPr>
            <p:cNvPr id="27" name="Rectangle 26"/>
            <p:cNvSpPr/>
            <p:nvPr/>
          </p:nvSpPr>
          <p:spPr>
            <a:xfrm>
              <a:off x="381000" y="3733800"/>
              <a:ext cx="4953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>
                <a:spcBef>
                  <a:spcPts val="1000"/>
                </a:spcBef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dirty="0" smtClean="0"/>
                <a:t>The equation of motion may be written as: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81000" y="2895600"/>
            <a:ext cx="3552216" cy="821987"/>
            <a:chOff x="381000" y="2895600"/>
            <a:chExt cx="3552216" cy="821987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3019938"/>
                </p:ext>
              </p:extLst>
            </p:nvPr>
          </p:nvGraphicFramePr>
          <p:xfrm>
            <a:off x="3276600" y="3352800"/>
            <a:ext cx="656616" cy="306421"/>
          </p:xfrm>
          <a:graphic>
            <a:graphicData uri="http://schemas.openxmlformats.org/presentationml/2006/ole">
              <p:oleObj spid="_x0000_s4162" name="Equation" r:id="rId9" imgW="431613" imgH="203112" progId="Equation.3">
                <p:embed/>
              </p:oleObj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1580392"/>
                </p:ext>
              </p:extLst>
            </p:nvPr>
          </p:nvGraphicFramePr>
          <p:xfrm>
            <a:off x="1905000" y="3352800"/>
            <a:ext cx="773348" cy="364787"/>
          </p:xfrm>
          <a:graphic>
            <a:graphicData uri="http://schemas.openxmlformats.org/presentationml/2006/ole">
              <p:oleObj spid="_x0000_s4163" name="Equation" r:id="rId10" imgW="508000" imgH="241300" progId="Equation.3">
                <p:embed/>
              </p:oleObj>
            </a:graphicData>
          </a:graphic>
        </p:graphicFrame>
        <p:sp>
          <p:nvSpPr>
            <p:cNvPr id="28" name="Rectangle 27"/>
            <p:cNvSpPr/>
            <p:nvPr/>
          </p:nvSpPr>
          <p:spPr>
            <a:xfrm>
              <a:off x="381000" y="2895600"/>
              <a:ext cx="29161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742950" lvl="1" indent="-285750">
                <a:spcBef>
                  <a:spcPts val="1000"/>
                </a:spcBef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dirty="0" smtClean="0"/>
                <a:t>And for rotational motion: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1000" y="2057400"/>
            <a:ext cx="3351213" cy="795338"/>
            <a:chOff x="381000" y="2057400"/>
            <a:chExt cx="3351213" cy="795338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1000552"/>
                </p:ext>
              </p:extLst>
            </p:nvPr>
          </p:nvGraphicFramePr>
          <p:xfrm>
            <a:off x="2184400" y="2314575"/>
            <a:ext cx="1547813" cy="538163"/>
          </p:xfrm>
          <a:graphic>
            <a:graphicData uri="http://schemas.openxmlformats.org/presentationml/2006/ole">
              <p:oleObj spid="_x0000_s4161" name="Equation" r:id="rId11" imgW="1016000" imgH="355600" progId="Equation.3">
                <p:embed/>
              </p:oleObj>
            </a:graphicData>
          </a:graphic>
        </p:graphicFrame>
        <p:sp>
          <p:nvSpPr>
            <p:cNvPr id="29" name="Rectangle 28"/>
            <p:cNvSpPr/>
            <p:nvPr/>
          </p:nvSpPr>
          <p:spPr>
            <a:xfrm>
              <a:off x="381000" y="2057400"/>
              <a:ext cx="2390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742950" lvl="1" indent="-285750">
                <a:spcBef>
                  <a:spcPts val="1000"/>
                </a:spcBef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dirty="0" smtClean="0"/>
                <a:t>With quadratic drag: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8892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Pendulum Testing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186" y="4164914"/>
            <a:ext cx="419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+mj-lt"/>
              </a:rPr>
              <a:t>¼ scale model mounted to pendulum arm</a:t>
            </a:r>
            <a:endParaRPr lang="en-US" i="1" dirty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15414" y="1371600"/>
            <a:ext cx="3523786" cy="4704038"/>
            <a:chOff x="6102962" y="2636826"/>
            <a:chExt cx="1613483" cy="2153901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2784" r="18043"/>
            <a:stretch/>
          </p:blipFill>
          <p:spPr bwMode="auto">
            <a:xfrm>
              <a:off x="6102962" y="2636826"/>
              <a:ext cx="1613483" cy="181294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264225" y="4494783"/>
              <a:ext cx="1290956" cy="295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+mj-lt"/>
                </a:rPr>
                <a:t>Pendulum test setup in the Oceanography test tank</a:t>
              </a:r>
              <a:endParaRPr lang="en-US" i="1" dirty="0">
                <a:latin typeface="+mj-lt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80999" y="4679452"/>
            <a:ext cx="43699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>
                <a:latin typeface="+mj-lt"/>
              </a:rPr>
              <a:t>Incremental angular encoder to measure pendulum position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>
                <a:latin typeface="+mj-lt"/>
              </a:rPr>
              <a:t>Data filtering to calculate angular velocity and acceleration through the finite differencing method</a:t>
            </a:r>
          </a:p>
        </p:txBody>
      </p:sp>
      <p:pic>
        <p:nvPicPr>
          <p:cNvPr id="10" name="Pendulum.m4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2400" y="1390650"/>
            <a:ext cx="4842933" cy="27241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0940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29200" y="1447800"/>
            <a:ext cx="3990315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b="1" dirty="0" smtClean="0">
              <a:latin typeface="+mj-lt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>
                <a:latin typeface="+mj-lt"/>
              </a:rPr>
              <a:t>Estimated added mass term [kg]:</a:t>
            </a:r>
            <a:endParaRPr lang="en-US" sz="2000" b="1" dirty="0" smtClean="0">
              <a:latin typeface="+mj-lt"/>
            </a:endParaRP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+mj-lt"/>
              </a:rPr>
              <a:t>¼ </a:t>
            </a:r>
            <a:r>
              <a:rPr lang="en-US" sz="2000" dirty="0" smtClean="0">
                <a:latin typeface="+mj-lt"/>
              </a:rPr>
              <a:t>Scale Model: 2.95 ± 0.4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+mj-lt"/>
              </a:rPr>
              <a:t>Falcon ROV: </a:t>
            </a:r>
            <a:r>
              <a:rPr lang="en-US" sz="2000" dirty="0" smtClean="0"/>
              <a:t>114.9 ± 14.4</a:t>
            </a:r>
            <a:endParaRPr lang="en-US" sz="2000" b="1" dirty="0" smtClean="0">
              <a:latin typeface="+mj-lt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>
                <a:latin typeface="+mj-lt"/>
              </a:rPr>
              <a:t>Estimated drag coefficient:</a:t>
            </a:r>
            <a:endParaRPr lang="en-US" sz="2000" b="1" dirty="0" smtClean="0">
              <a:latin typeface="+mj-lt"/>
            </a:endParaRP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smtClean="0"/>
              <a:t>CFD </a:t>
            </a:r>
            <a:r>
              <a:rPr lang="en-US" sz="2000" dirty="0" smtClean="0"/>
              <a:t>Simulations</a:t>
            </a:r>
            <a:r>
              <a:rPr lang="en-US" sz="2000" dirty="0" smtClean="0"/>
              <a:t>: 0.67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smtClean="0"/>
              <a:t>¼ </a:t>
            </a:r>
            <a:r>
              <a:rPr lang="en-US" sz="2000" dirty="0"/>
              <a:t>Scale Model: </a:t>
            </a:r>
            <a:r>
              <a:rPr lang="en-US" sz="2000" dirty="0" smtClean="0"/>
              <a:t>0.77 ± 0.009</a:t>
            </a:r>
            <a:endParaRPr lang="en-US" sz="2000" dirty="0"/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/>
              <a:t>Falcon ROV</a:t>
            </a:r>
            <a:r>
              <a:rPr lang="en-US" sz="2000" dirty="0" smtClean="0"/>
              <a:t>: 0.83 ±</a:t>
            </a:r>
            <a:r>
              <a:rPr lang="en-US" sz="2000" dirty="0" smtClean="0"/>
              <a:t>0.057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/>
              <a:t>Simplified equation for translation on a single axis: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en-US" sz="2000" b="1" dirty="0">
              <a:latin typeface="+mj-lt"/>
            </a:endParaRPr>
          </a:p>
        </p:txBody>
      </p:sp>
      <p:sp>
        <p:nvSpPr>
          <p:cNvPr id="3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Pendulum Test Results</a:t>
            </a:r>
            <a:endParaRPr lang="en-US" sz="38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1000" y="1143000"/>
            <a:ext cx="4575175" cy="5294530"/>
            <a:chOff x="609600" y="1143000"/>
            <a:chExt cx="4575175" cy="52945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09600" y="1143000"/>
              <a:ext cx="4575175" cy="45751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58887" y="5791199"/>
              <a:ext cx="3276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Sample data from individual scale model swing</a:t>
              </a:r>
              <a:endParaRPr lang="en-US" i="1" dirty="0"/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815138"/>
              </p:ext>
            </p:extLst>
          </p:nvPr>
        </p:nvGraphicFramePr>
        <p:xfrm>
          <a:off x="5029200" y="5257800"/>
          <a:ext cx="3729037" cy="619342"/>
        </p:xfrm>
        <a:graphic>
          <a:graphicData uri="http://schemas.openxmlformats.org/presentationml/2006/ole">
            <p:oleObj spid="_x0000_s49154" name="Equation" r:id="rId5" imgW="2120900" imgH="3556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120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Bollard Thrust Measurements</a:t>
            </a:r>
            <a:endParaRPr lang="en-US" sz="38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19600" y="914400"/>
            <a:ext cx="4298795" cy="5172307"/>
            <a:chOff x="1949604" y="1152292"/>
            <a:chExt cx="4298795" cy="5172307"/>
          </a:xfrm>
        </p:grpSpPr>
        <p:pic>
          <p:nvPicPr>
            <p:cNvPr id="6" name="Picture 5" descr="Falcon_Thrust600.png"/>
            <p:cNvPicPr>
              <a:picLocks noChangeAspect="1"/>
            </p:cNvPicPr>
            <p:nvPr/>
          </p:nvPicPr>
          <p:blipFill rotWithShape="1">
            <a:blip r:embed="rId3"/>
            <a:srcRect l="7839" t="2834" r="51916" b="72473"/>
            <a:stretch/>
          </p:blipFill>
          <p:spPr>
            <a:xfrm>
              <a:off x="1949604" y="1152292"/>
              <a:ext cx="4298795" cy="2307579"/>
            </a:xfrm>
            <a:prstGeom prst="rect">
              <a:avLst/>
            </a:prstGeom>
          </p:spPr>
        </p:pic>
        <p:pic>
          <p:nvPicPr>
            <p:cNvPr id="4" name="Picture 3" descr="Falcon_Thrust600.png"/>
            <p:cNvPicPr>
              <a:picLocks noChangeAspect="1"/>
            </p:cNvPicPr>
            <p:nvPr/>
          </p:nvPicPr>
          <p:blipFill rotWithShape="1">
            <a:blip r:embed="rId3"/>
            <a:srcRect l="7980" t="49133" r="51775" b="28792"/>
            <a:stretch/>
          </p:blipFill>
          <p:spPr>
            <a:xfrm>
              <a:off x="1949604" y="3962401"/>
              <a:ext cx="4298795" cy="2062976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2319130" y="3373760"/>
              <a:ext cx="3407343" cy="2950839"/>
              <a:chOff x="2395330" y="3373760"/>
              <a:chExt cx="3407343" cy="2950839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416041" y="5955267"/>
                <a:ext cx="33659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Measured thrust in sway direction</a:t>
                </a:r>
                <a:endParaRPr lang="en-US" i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395330" y="3373760"/>
                <a:ext cx="3407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Measured thrust in surge direction</a:t>
                </a:r>
                <a:endParaRPr lang="en-US" i="1" dirty="0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85800" y="3886200"/>
            <a:ext cx="3416869" cy="2514345"/>
            <a:chOff x="2863565" y="1143255"/>
            <a:chExt cx="3416869" cy="2514345"/>
          </a:xfrm>
        </p:grpSpPr>
        <p:pic>
          <p:nvPicPr>
            <p:cNvPr id="13" name="Picture 12" descr="DSC_0094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1852" y="1143255"/>
              <a:ext cx="2820296" cy="187530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863565" y="3011269"/>
              <a:ext cx="34168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Falcon with load ring and harness for abeam measurements</a:t>
              </a:r>
              <a:endParaRPr lang="en-US" i="1" dirty="0"/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33400" y="1828800"/>
          <a:ext cx="3886199" cy="1737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66799"/>
                <a:gridCol w="1676400"/>
                <a:gridCol w="1143000"/>
              </a:tblGrid>
              <a:tr h="584421">
                <a:tc>
                  <a:txBody>
                    <a:bodyPr/>
                    <a:lstStyle/>
                    <a:p>
                      <a:r>
                        <a:rPr lang="en-US" dirty="0" smtClean="0"/>
                        <a:t>Axis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Manufacturer</a:t>
                      </a:r>
                      <a:r>
                        <a:rPr lang="en-US" baseline="0" dirty="0" smtClean="0"/>
                        <a:t> Specified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Measured</a:t>
                      </a:r>
                      <a:endParaRPr lang="en-US" dirty="0"/>
                    </a:p>
                  </a:txBody>
                  <a:tcPr/>
                </a:tc>
              </a:tr>
              <a:tr h="338593">
                <a:tc>
                  <a:txBody>
                    <a:bodyPr/>
                    <a:lstStyle/>
                    <a:p>
                      <a:r>
                        <a:rPr lang="en-US" dirty="0" smtClean="0"/>
                        <a:t>Surge, </a:t>
                      </a:r>
                      <a:r>
                        <a:rPr lang="en-US" i="1" dirty="0" err="1" smtClean="0"/>
                        <a:t>x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</a:t>
                      </a:r>
                      <a:endParaRPr lang="en-US" dirty="0"/>
                    </a:p>
                  </a:txBody>
                  <a:tcPr/>
                </a:tc>
              </a:tr>
              <a:tr h="338593">
                <a:tc>
                  <a:txBody>
                    <a:bodyPr/>
                    <a:lstStyle/>
                    <a:p>
                      <a:r>
                        <a:rPr lang="en-US" dirty="0" smtClean="0"/>
                        <a:t>Sway, </a:t>
                      </a:r>
                      <a:r>
                        <a:rPr lang="en-US" dirty="0" err="1" smtClean="0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338593">
                <a:tc>
                  <a:txBody>
                    <a:bodyPr/>
                    <a:lstStyle/>
                    <a:p>
                      <a:r>
                        <a:rPr lang="en-US" dirty="0" smtClean="0"/>
                        <a:t>Heave, </a:t>
                      </a:r>
                      <a:r>
                        <a:rPr lang="en-US" i="1" dirty="0" err="1" smtClean="0"/>
                        <a:t>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76350" y="1371600"/>
            <a:ext cx="4378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Thrust measurements on primary axes in </a:t>
            </a:r>
            <a:r>
              <a:rPr lang="en-US" i="1" dirty="0" err="1" smtClean="0"/>
              <a:t>kgf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7097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295400"/>
            <a:ext cx="5318125" cy="4648200"/>
          </a:xfrm>
        </p:spPr>
        <p:txBody>
          <a:bodyPr/>
          <a:lstStyle/>
          <a:p>
            <a:r>
              <a:rPr lang="en-US" dirty="0" smtClean="0"/>
              <a:t>Initial testing indicates that the system meets the design requirements.</a:t>
            </a:r>
          </a:p>
          <a:p>
            <a:r>
              <a:rPr lang="en-US" dirty="0" smtClean="0"/>
              <a:t>Deployment capabilities in currents with mean velocity &lt; 0.7 </a:t>
            </a:r>
            <a:r>
              <a:rPr lang="en-US" dirty="0" err="1" smtClean="0"/>
              <a:t>m/s</a:t>
            </a:r>
            <a:r>
              <a:rPr lang="en-US" dirty="0" smtClean="0"/>
              <a:t>.</a:t>
            </a:r>
          </a:p>
          <a:p>
            <a:r>
              <a:rPr lang="en-US" dirty="0" smtClean="0"/>
              <a:t>Drag loads during operation used to design the </a:t>
            </a:r>
            <a:r>
              <a:rPr lang="en-US" dirty="0" smtClean="0"/>
              <a:t>docking </a:t>
            </a:r>
            <a:r>
              <a:rPr lang="en-US" dirty="0" err="1" smtClean="0"/>
              <a:t>securement</a:t>
            </a:r>
            <a:r>
              <a:rPr lang="en-US" dirty="0" smtClean="0"/>
              <a:t> system.</a:t>
            </a:r>
            <a:endParaRPr lang="en-US" dirty="0" smtClean="0"/>
          </a:p>
          <a:p>
            <a:r>
              <a:rPr lang="en-US" dirty="0" smtClean="0"/>
              <a:t>CFD and pendulum testing are effective tools for measuring hydrodynamic </a:t>
            </a:r>
            <a:r>
              <a:rPr lang="en-US" dirty="0" smtClean="0"/>
              <a:t>coefficients.</a:t>
            </a:r>
            <a:endParaRPr lang="en-US" dirty="0" smtClean="0"/>
          </a:p>
        </p:txBody>
      </p:sp>
      <p:pic>
        <p:nvPicPr>
          <p:cNvPr id="4" name="Picture 3" descr="MFw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295400"/>
            <a:ext cx="3810000" cy="4337277"/>
          </a:xfrm>
          <a:prstGeom prst="rect">
            <a:avLst/>
          </a:prstGeom>
        </p:spPr>
      </p:pic>
      <p:sp>
        <p:nvSpPr>
          <p:cNvPr id="5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Big Picture Summary</a:t>
            </a:r>
            <a:endParaRPr lang="en-US" sz="38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466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Project Motivation</a:t>
            </a:r>
            <a:endParaRPr lang="en-US" sz="38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524000"/>
            <a:ext cx="4114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spcAft>
                <a:spcPts val="2200"/>
              </a:spcAft>
              <a:buFont typeface="Wingdings" pitchFamily="2" charset="2"/>
              <a:buChar char="§"/>
            </a:pPr>
            <a:r>
              <a:rPr lang="en-US" sz="2400" b="1" dirty="0" smtClean="0">
                <a:latin typeface="+mj-lt"/>
              </a:rPr>
              <a:t>Inform component and system design at an early stage</a:t>
            </a:r>
          </a:p>
          <a:p>
            <a:pPr marL="228600" indent="-228600">
              <a:spcBef>
                <a:spcPts val="1000"/>
              </a:spcBef>
              <a:spcAft>
                <a:spcPts val="2200"/>
              </a:spcAft>
              <a:buFont typeface="Wingdings" pitchFamily="2" charset="2"/>
              <a:buChar char="§"/>
            </a:pPr>
            <a:r>
              <a:rPr lang="en-US" sz="2400" b="1" dirty="0" smtClean="0">
                <a:latin typeface="+mj-lt"/>
              </a:rPr>
              <a:t>Develop methods to rapidly evaluate design changes</a:t>
            </a:r>
            <a:endParaRPr lang="en-US" sz="2400" dirty="0" smtClean="0">
              <a:latin typeface="Calibri"/>
            </a:endParaRPr>
          </a:p>
          <a:p>
            <a:pPr marL="228600" indent="-228600">
              <a:spcBef>
                <a:spcPts val="1000"/>
              </a:spcBef>
              <a:spcAft>
                <a:spcPts val="2200"/>
              </a:spcAft>
              <a:buFont typeface="Wingdings" pitchFamily="2" charset="2"/>
              <a:buChar char="§"/>
            </a:pPr>
            <a:r>
              <a:rPr lang="en-US" sz="2400" b="1" dirty="0" smtClean="0">
                <a:latin typeface="+mj-lt"/>
              </a:rPr>
              <a:t>Enable future simulation and controller implementations</a:t>
            </a:r>
            <a:endParaRPr lang="en-US" sz="2400" b="1" dirty="0" smtClean="0">
              <a:latin typeface="+mj-lt"/>
            </a:endParaRPr>
          </a:p>
          <a:p>
            <a:pPr marL="228600" indent="-228600">
              <a:spcBef>
                <a:spcPts val="1000"/>
              </a:spcBef>
              <a:spcAft>
                <a:spcPts val="2200"/>
              </a:spcAft>
            </a:pPr>
            <a:endParaRPr lang="en-US" sz="2400" b="1" dirty="0" smtClean="0"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07655" y="990600"/>
            <a:ext cx="4436345" cy="5081384"/>
            <a:chOff x="6076715" y="752033"/>
            <a:chExt cx="2860848" cy="3276812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259291" y="752033"/>
              <a:ext cx="2519666" cy="287961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076715" y="3651743"/>
              <a:ext cx="2860848" cy="377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+mj-lt"/>
                </a:rPr>
                <a:t>AMP and Millennium Falcon Design by Andy Stewart, Ben Rush and Paul Gibbs of APL</a:t>
              </a:r>
              <a:endParaRPr lang="en-US" sz="1600" i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2382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Future Testing</a:t>
            </a:r>
            <a:endParaRPr lang="en-US" sz="38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1137424"/>
            <a:ext cx="4114800" cy="4170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200" b="1" dirty="0" smtClean="0"/>
              <a:t>Free</a:t>
            </a:r>
            <a:r>
              <a:rPr lang="en-US" sz="2200" b="1" dirty="0" smtClean="0"/>
              <a:t>-decay experiments with AMP and Millennium </a:t>
            </a:r>
            <a:r>
              <a:rPr lang="en-US" sz="2200" b="1" dirty="0" smtClean="0"/>
              <a:t>components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200" b="1" dirty="0" smtClean="0"/>
              <a:t>Dynamic simulations for deployments</a:t>
            </a:r>
            <a:endParaRPr lang="en-US" sz="2200" b="1" dirty="0" smtClean="0"/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200" b="1" dirty="0" smtClean="0"/>
              <a:t>Full scale component testing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/>
              <a:t>Initial stability testing in oceanography tank, Spring 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/>
              <a:t>Open water testing on </a:t>
            </a:r>
            <a:r>
              <a:rPr lang="en-US" dirty="0" smtClean="0"/>
              <a:t>L</a:t>
            </a:r>
            <a:r>
              <a:rPr lang="en-US" dirty="0" smtClean="0"/>
              <a:t>ake Washington, Summer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/>
              <a:t>Current testing in </a:t>
            </a:r>
            <a:r>
              <a:rPr lang="en-US" dirty="0" smtClean="0"/>
              <a:t>Puget Sound, Summer</a:t>
            </a:r>
            <a:endParaRPr lang="en-US" dirty="0" smtClean="0"/>
          </a:p>
        </p:txBody>
      </p:sp>
      <p:grpSp>
        <p:nvGrpSpPr>
          <p:cNvPr id="10" name="Group 6"/>
          <p:cNvGrpSpPr/>
          <p:nvPr/>
        </p:nvGrpSpPr>
        <p:grpSpPr>
          <a:xfrm>
            <a:off x="5257800" y="1219200"/>
            <a:ext cx="3497579" cy="4793396"/>
            <a:chOff x="7230851" y="802880"/>
            <a:chExt cx="1778844" cy="2437889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3"/>
            <a:srcRect t="16667" b="20833"/>
            <a:stretch>
              <a:fillRect/>
            </a:stretch>
          </p:blipFill>
          <p:spPr bwMode="auto">
            <a:xfrm>
              <a:off x="7230851" y="802880"/>
              <a:ext cx="1778844" cy="197649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618399" y="2818130"/>
              <a:ext cx="1046379" cy="42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+mj-lt"/>
                </a:rPr>
                <a:t>“Millennium” Falcon components in exhibit hall at GMREC-METS</a:t>
              </a:r>
              <a:endParaRPr lang="en-US" sz="1600" i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8650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/>
              <a:t>Acknowledgements</a:t>
            </a:r>
            <a:endParaRPr lang="en-US" sz="4400" b="1" dirty="0"/>
          </a:p>
        </p:txBody>
      </p:sp>
      <p:sp>
        <p:nvSpPr>
          <p:cNvPr id="7" name="Rectangle 6"/>
          <p:cNvSpPr/>
          <p:nvPr/>
        </p:nvSpPr>
        <p:spPr>
          <a:xfrm>
            <a:off x="3657600" y="1295400"/>
            <a:ext cx="5181600" cy="1281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400" dirty="0">
                <a:latin typeface="+mj-lt"/>
              </a:rPr>
              <a:t>This material is based upon work supported by the Department of Energy under </a:t>
            </a:r>
            <a:r>
              <a:rPr lang="en-US" sz="2400" dirty="0" smtClean="0">
                <a:latin typeface="+mj-lt"/>
              </a:rPr>
              <a:t>FG36-08GO18179-M001 and Snohomish Public Utility District.</a:t>
            </a:r>
            <a:endParaRPr lang="en-US" sz="24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3581400"/>
            <a:ext cx="800100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600" b="1" dirty="0" smtClean="0">
                <a:solidFill>
                  <a:schemeClr val="bg1"/>
                </a:solidFill>
                <a:latin typeface="+mj-lt"/>
              </a:rPr>
              <a:t>This project represents the engineering efforts of the authors, as well as a broader team including Paul Gibbs (APL), Chris </a:t>
            </a:r>
            <a:r>
              <a:rPr lang="en-US" sz="2600" b="1" dirty="0" err="1" smtClean="0">
                <a:solidFill>
                  <a:schemeClr val="bg1"/>
                </a:solidFill>
                <a:latin typeface="+mj-lt"/>
              </a:rPr>
              <a:t>Siani</a:t>
            </a:r>
            <a:r>
              <a:rPr lang="en-US" sz="2600" b="1" dirty="0" smtClean="0">
                <a:solidFill>
                  <a:schemeClr val="bg1"/>
                </a:solidFill>
                <a:latin typeface="+mj-lt"/>
              </a:rPr>
              <a:t> (APL), Trina </a:t>
            </a:r>
            <a:r>
              <a:rPr lang="en-US" sz="2600" b="1" dirty="0" err="1" smtClean="0">
                <a:solidFill>
                  <a:schemeClr val="bg1"/>
                </a:solidFill>
                <a:latin typeface="+mj-lt"/>
              </a:rPr>
              <a:t>Lichtendorf</a:t>
            </a:r>
            <a:r>
              <a:rPr lang="en-US" sz="2600" b="1" dirty="0" smtClean="0">
                <a:solidFill>
                  <a:schemeClr val="bg1"/>
                </a:solidFill>
                <a:latin typeface="+mj-lt"/>
              </a:rPr>
              <a:t> (APL), Tom Jackson (Jackson Engineering), and Danny Miles (Snohomish PUD).</a:t>
            </a:r>
            <a:endParaRPr lang="en-US" sz="2600" b="1" dirty="0" smtClean="0">
              <a:solidFill>
                <a:schemeClr val="bg1"/>
              </a:solidFill>
              <a:latin typeface="+mj-lt"/>
              <a:ea typeface="ＭＳ Ｐゴシック" pitchFamily="34" charset="-12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200" y="1366817"/>
            <a:ext cx="3742582" cy="815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90600" y="2442798"/>
            <a:ext cx="2101240" cy="78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40045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3172872" y="1219200"/>
            <a:ext cx="2798256" cy="4181483"/>
            <a:chOff x="3172872" y="1219200"/>
            <a:chExt cx="2798256" cy="4181483"/>
          </a:xfrm>
        </p:grpSpPr>
        <p:pic>
          <p:nvPicPr>
            <p:cNvPr id="31" name="Picture 30" descr="bathy_NP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2872" y="1600200"/>
              <a:ext cx="2798256" cy="380048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657600" y="1219200"/>
              <a:ext cx="20052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Pacific Northwest</a:t>
              </a:r>
              <a:endParaRPr lang="en-US" sz="2000" dirty="0"/>
            </a:p>
          </p:txBody>
        </p:sp>
      </p:grpSp>
      <p:pic>
        <p:nvPicPr>
          <p:cNvPr id="44" name="Picture 43" descr="bathy_ai_tripods.png"/>
          <p:cNvPicPr>
            <a:picLocks noChangeAspect="1"/>
          </p:cNvPicPr>
          <p:nvPr/>
        </p:nvPicPr>
        <p:blipFill>
          <a:blip r:embed="rId4"/>
          <a:srcRect l="7237"/>
          <a:stretch>
            <a:fillRect/>
          </a:stretch>
        </p:blipFill>
        <p:spPr>
          <a:xfrm>
            <a:off x="446069" y="3581400"/>
            <a:ext cx="2460662" cy="2057400"/>
          </a:xfrm>
          <a:prstGeom prst="rect">
            <a:avLst/>
          </a:prstGeom>
        </p:spPr>
      </p:pic>
      <p:pic>
        <p:nvPicPr>
          <p:cNvPr id="34" name="Picture 33" descr="bathy_ai_tripod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5370" y="1295400"/>
            <a:ext cx="2536861" cy="2072502"/>
          </a:xfrm>
          <a:prstGeom prst="rect">
            <a:avLst/>
          </a:prstGeom>
        </p:spPr>
      </p:pic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Marine Energy Sites</a:t>
            </a:r>
            <a:endParaRPr lang="en-US" sz="38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25733" y="5867400"/>
            <a:ext cx="16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Tidal Currents</a:t>
            </a:r>
            <a:endParaRPr lang="en-US" sz="2000" dirty="0"/>
          </a:p>
        </p:txBody>
      </p:sp>
      <p:cxnSp>
        <p:nvCxnSpPr>
          <p:cNvPr id="32" name="Straight Connector 31"/>
          <p:cNvCxnSpPr>
            <a:stCxn id="33" idx="0"/>
          </p:cNvCxnSpPr>
          <p:nvPr/>
        </p:nvCxnSpPr>
        <p:spPr>
          <a:xfrm rot="16200000" flipH="1">
            <a:off x="5166943" y="2271343"/>
            <a:ext cx="1066800" cy="1096114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flipH="1" flipV="1">
            <a:off x="5029200" y="2057400"/>
            <a:ext cx="246172" cy="2286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/>
          <p:cNvCxnSpPr>
            <a:stCxn id="33" idx="2"/>
          </p:cNvCxnSpPr>
          <p:nvPr/>
        </p:nvCxnSpPr>
        <p:spPr>
          <a:xfrm rot="5400000" flipH="1" flipV="1">
            <a:off x="5319343" y="1128343"/>
            <a:ext cx="762000" cy="1096114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248400" y="1295400"/>
            <a:ext cx="2535744" cy="207866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47374" y="609600"/>
            <a:ext cx="1992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Admiralty Inlet, </a:t>
            </a:r>
          </a:p>
          <a:p>
            <a:pPr algn="ctr"/>
            <a:r>
              <a:rPr lang="en-US" sz="2000" dirty="0" smtClean="0"/>
              <a:t>Puget Sound, WA</a:t>
            </a:r>
            <a:endParaRPr lang="en-US" sz="2000" dirty="0"/>
          </a:p>
        </p:txBody>
      </p:sp>
      <p:cxnSp>
        <p:nvCxnSpPr>
          <p:cNvPr id="26" name="Straight Connector 25"/>
          <p:cNvCxnSpPr>
            <a:stCxn id="27" idx="2"/>
          </p:cNvCxnSpPr>
          <p:nvPr/>
        </p:nvCxnSpPr>
        <p:spPr>
          <a:xfrm rot="5400000">
            <a:off x="3314698" y="4610103"/>
            <a:ext cx="609599" cy="1447794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267200" y="4876800"/>
            <a:ext cx="152388" cy="15240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>
            <a:stCxn id="27" idx="0"/>
          </p:cNvCxnSpPr>
          <p:nvPr/>
        </p:nvCxnSpPr>
        <p:spPr>
          <a:xfrm rot="16200000" flipV="1">
            <a:off x="2971797" y="3505203"/>
            <a:ext cx="1295400" cy="1447794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36167" y="5638800"/>
            <a:ext cx="2480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Newport, Oregon</a:t>
            </a:r>
          </a:p>
          <a:p>
            <a:pPr algn="ctr"/>
            <a:r>
              <a:rPr lang="en-US" sz="2000" dirty="0" smtClean="0"/>
              <a:t>North Energy Test Site</a:t>
            </a:r>
            <a:endParaRPr lang="en-US" sz="2000" dirty="0"/>
          </a:p>
        </p:txBody>
      </p:sp>
      <p:sp>
        <p:nvSpPr>
          <p:cNvPr id="45" name="Rectangle 44"/>
          <p:cNvSpPr/>
          <p:nvPr/>
        </p:nvSpPr>
        <p:spPr>
          <a:xfrm>
            <a:off x="457200" y="3581400"/>
            <a:ext cx="2438400" cy="2057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4" name="Picture 53" descr="seabedmounted.jpg"/>
          <p:cNvPicPr>
            <a:picLocks noChangeAspect="1"/>
          </p:cNvPicPr>
          <p:nvPr/>
        </p:nvPicPr>
        <p:blipFill>
          <a:blip r:embed="rId6"/>
          <a:srcRect l="10217" t="5797" r="11522" b="7246"/>
          <a:stretch>
            <a:fillRect/>
          </a:stretch>
        </p:blipFill>
        <p:spPr>
          <a:xfrm>
            <a:off x="6172200" y="3581400"/>
            <a:ext cx="2743200" cy="2286000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6172200" y="3581400"/>
            <a:ext cx="2743200" cy="2286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304800" y="685800"/>
            <a:ext cx="2743200" cy="2667000"/>
            <a:chOff x="304800" y="533400"/>
            <a:chExt cx="2743200" cy="2667000"/>
          </a:xfrm>
        </p:grpSpPr>
        <p:pic>
          <p:nvPicPr>
            <p:cNvPr id="57" name="Picture 56" descr="seabedmounted.jpg"/>
            <p:cNvPicPr>
              <a:picLocks noChangeAspect="1"/>
            </p:cNvPicPr>
            <p:nvPr/>
          </p:nvPicPr>
          <p:blipFill>
            <a:blip r:embed="rId7"/>
            <a:srcRect l="12631" t="8479" r="12714" b="8571"/>
            <a:stretch>
              <a:fillRect/>
            </a:stretch>
          </p:blipFill>
          <p:spPr>
            <a:xfrm>
              <a:off x="304800" y="914400"/>
              <a:ext cx="2743200" cy="2286000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304800" y="533400"/>
              <a:ext cx="2743200" cy="2667000"/>
              <a:chOff x="304800" y="533400"/>
              <a:chExt cx="2743200" cy="2667000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304800" y="914400"/>
                <a:ext cx="2743200" cy="228600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76742" y="533400"/>
                <a:ext cx="17993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Ocean Currents</a:t>
                </a:r>
                <a:endParaRPr lang="en-US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0998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Design Loads</a:t>
            </a:r>
            <a:endParaRPr lang="en-US" sz="38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2000" y="1295400"/>
            <a:ext cx="7848600" cy="4319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spcAft>
                <a:spcPts val="2200"/>
              </a:spcAft>
              <a:buFont typeface="Wingdings" pitchFamily="2" charset="2"/>
              <a:buChar char="§"/>
            </a:pPr>
            <a:r>
              <a:rPr lang="en-US" sz="2800" b="1" dirty="0" smtClean="0">
                <a:latin typeface="+mj-lt"/>
              </a:rPr>
              <a:t>Design </a:t>
            </a:r>
            <a:r>
              <a:rPr lang="en-US" sz="2800" b="1" dirty="0" smtClean="0">
                <a:latin typeface="+mj-lt"/>
              </a:rPr>
              <a:t>loads determined from site current and wave forces:</a:t>
            </a:r>
          </a:p>
          <a:p>
            <a:pPr marL="228600" indent="-228600">
              <a:spcBef>
                <a:spcPts val="1000"/>
              </a:spcBef>
              <a:spcAft>
                <a:spcPts val="2200"/>
              </a:spcAft>
              <a:buFont typeface="Wingdings" pitchFamily="2" charset="2"/>
              <a:buChar char="§"/>
            </a:pPr>
            <a:endParaRPr lang="en-US" sz="2800" b="1" dirty="0" smtClean="0">
              <a:latin typeface="+mj-lt"/>
            </a:endParaRPr>
          </a:p>
          <a:p>
            <a:pPr marL="228600" indent="-228600">
              <a:spcBef>
                <a:spcPts val="1000"/>
              </a:spcBef>
              <a:spcAft>
                <a:spcPts val="2200"/>
              </a:spcAft>
              <a:buFont typeface="Wingdings" pitchFamily="2" charset="2"/>
              <a:buChar char="§"/>
            </a:pPr>
            <a:endParaRPr lang="en-US" sz="2800" b="1" dirty="0" smtClean="0">
              <a:latin typeface="+mj-lt"/>
            </a:endParaRPr>
          </a:p>
          <a:p>
            <a:pPr marL="228600" indent="-228600">
              <a:spcBef>
                <a:spcPts val="1000"/>
              </a:spcBef>
              <a:spcAft>
                <a:spcPts val="2200"/>
              </a:spcAft>
              <a:buFont typeface="Wingdings" pitchFamily="2" charset="2"/>
              <a:buChar char="§"/>
            </a:pPr>
            <a:r>
              <a:rPr lang="en-US" sz="2800" b="1" dirty="0" smtClean="0">
                <a:latin typeface="+mj-lt"/>
              </a:rPr>
              <a:t>Operational peak currents: 5.4 </a:t>
            </a:r>
            <a:r>
              <a:rPr lang="en-US" sz="2800" b="1" dirty="0" err="1" smtClean="0">
                <a:latin typeface="+mj-lt"/>
              </a:rPr>
              <a:t>m/s</a:t>
            </a:r>
            <a:endParaRPr lang="en-US" sz="2800" b="1" dirty="0" smtClean="0">
              <a:latin typeface="+mj-lt"/>
            </a:endParaRPr>
          </a:p>
          <a:p>
            <a:pPr marL="228600" indent="-228600">
              <a:spcBef>
                <a:spcPts val="1000"/>
              </a:spcBef>
              <a:spcAft>
                <a:spcPts val="2200"/>
              </a:spcAft>
              <a:buFont typeface="Wingdings" pitchFamily="2" charset="2"/>
              <a:buChar char="§"/>
            </a:pPr>
            <a:r>
              <a:rPr lang="en-US" sz="2800" b="1" dirty="0" smtClean="0"/>
              <a:t>Deployment </a:t>
            </a:r>
            <a:r>
              <a:rPr lang="en-US" sz="2800" b="1" dirty="0" smtClean="0"/>
              <a:t>current limit: 0.7 </a:t>
            </a:r>
            <a:r>
              <a:rPr lang="en-US" sz="2800" b="1" dirty="0" err="1" smtClean="0"/>
              <a:t>m/</a:t>
            </a:r>
            <a:r>
              <a:rPr lang="en-US" sz="2800" b="1" dirty="0" err="1" smtClean="0"/>
              <a:t>s</a:t>
            </a:r>
            <a:endParaRPr lang="en-US" sz="2800" b="1" dirty="0" smtClean="0">
              <a:latin typeface="+mj-lt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609600" y="2590800"/>
          <a:ext cx="7924800" cy="11125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66800"/>
                <a:gridCol w="4038600"/>
                <a:gridCol w="28194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Admiralty</a:t>
                      </a:r>
                      <a:r>
                        <a:rPr lang="en-US" baseline="0" dirty="0" smtClean="0"/>
                        <a:t> Inlet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Newport,</a:t>
                      </a:r>
                      <a:r>
                        <a:rPr lang="en-US" baseline="0" dirty="0" smtClean="0"/>
                        <a:t> Oregon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Currents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mean </a:t>
                      </a:r>
                      <a:r>
                        <a:rPr lang="en-US" i="1" dirty="0" err="1" smtClean="0"/>
                        <a:t>x</a:t>
                      </a:r>
                      <a:r>
                        <a:rPr lang="en-US" i="1" dirty="0" smtClean="0"/>
                        <a:t> storm surge </a:t>
                      </a:r>
                      <a:r>
                        <a:rPr lang="en-US" i="1" dirty="0" err="1" smtClean="0"/>
                        <a:t>x</a:t>
                      </a:r>
                      <a:r>
                        <a:rPr lang="en-US" i="1" dirty="0" smtClean="0"/>
                        <a:t> turbulence</a:t>
                      </a:r>
                      <a:r>
                        <a:rPr lang="en-US" i="1" baseline="0" dirty="0" smtClean="0"/>
                        <a:t> ≤ 5.4</a:t>
                      </a:r>
                      <a:endParaRPr lang="en-US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mean </a:t>
                      </a:r>
                      <a:r>
                        <a:rPr lang="en-US" i="1" dirty="0" err="1" smtClean="0"/>
                        <a:t>x</a:t>
                      </a:r>
                      <a:r>
                        <a:rPr lang="en-US" i="1" dirty="0" smtClean="0"/>
                        <a:t> turbulence ≤ 1.3</a:t>
                      </a:r>
                      <a:endParaRPr lang="en-US" i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≈ 0</a:t>
                      </a:r>
                      <a:endParaRPr lang="en-US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?</a:t>
                      </a:r>
                      <a:endParaRPr lang="en-US" i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9860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Loads During Deployments</a:t>
            </a:r>
            <a:endParaRPr lang="en-US" sz="38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507" b="2193"/>
          <a:stretch/>
        </p:blipFill>
        <p:spPr bwMode="auto">
          <a:xfrm>
            <a:off x="1143000" y="1143000"/>
            <a:ext cx="7162800" cy="4225670"/>
          </a:xfrm>
          <a:prstGeom prst="rect">
            <a:avLst/>
          </a:prstGeom>
          <a:noFill/>
          <a:ln w="25400" cmpd="sng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3000" y="1512249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AMP and “Millennium” Falcon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3276600"/>
            <a:ext cx="118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Launch Platform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086600" y="1261646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Umbilical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171638" y="4724400"/>
            <a:ext cx="1811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Direction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943600" y="4909066"/>
            <a:ext cx="609600" cy="0"/>
          </a:xfrm>
          <a:prstGeom prst="straightConnector1">
            <a:avLst/>
          </a:prstGeom>
          <a:ln cmpd="sng">
            <a:solidFill>
              <a:schemeClr val="tx1">
                <a:lumMod val="65000"/>
                <a:lumOff val="35000"/>
              </a:schemeClr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9863" y="5669005"/>
            <a:ext cx="5507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/>
              <a:t>Question: What is the current limit for maneuverability?</a:t>
            </a:r>
            <a:endParaRPr lang="en-US" sz="2200" i="1" dirty="0"/>
          </a:p>
        </p:txBody>
      </p:sp>
      <p:sp>
        <p:nvSpPr>
          <p:cNvPr id="4" name="Freeform 3"/>
          <p:cNvSpPr/>
          <p:nvPr/>
        </p:nvSpPr>
        <p:spPr>
          <a:xfrm>
            <a:off x="5969809" y="2244658"/>
            <a:ext cx="1619129" cy="810137"/>
          </a:xfrm>
          <a:custGeom>
            <a:avLst/>
            <a:gdLst>
              <a:gd name="connsiteX0" fmla="*/ 0 w 1619129"/>
              <a:gd name="connsiteY0" fmla="*/ 29694 h 810137"/>
              <a:gd name="connsiteX1" fmla="*/ 343628 w 1619129"/>
              <a:gd name="connsiteY1" fmla="*/ 93760 h 810137"/>
              <a:gd name="connsiteX2" fmla="*/ 1619129 w 1619129"/>
              <a:gd name="connsiteY2" fmla="*/ 810137 h 81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9129" h="810137">
                <a:moveTo>
                  <a:pt x="0" y="29694"/>
                </a:moveTo>
                <a:cubicBezTo>
                  <a:pt x="36886" y="-3310"/>
                  <a:pt x="73773" y="-36314"/>
                  <a:pt x="343628" y="93760"/>
                </a:cubicBezTo>
                <a:cubicBezTo>
                  <a:pt x="613483" y="223834"/>
                  <a:pt x="1116306" y="516985"/>
                  <a:pt x="1619129" y="810137"/>
                </a:cubicBez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0472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Loads in Operational </a:t>
            </a:r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Orientations</a:t>
            </a:r>
            <a:endParaRPr lang="en-US" sz="38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10888" y="838200"/>
            <a:ext cx="3989425" cy="2548354"/>
            <a:chOff x="1250432" y="2639360"/>
            <a:chExt cx="3989425" cy="2548354"/>
          </a:xfrm>
        </p:grpSpPr>
        <p:sp>
          <p:nvSpPr>
            <p:cNvPr id="4" name="TextBox 3"/>
            <p:cNvSpPr txBox="1"/>
            <p:nvPr/>
          </p:nvSpPr>
          <p:spPr>
            <a:xfrm>
              <a:off x="1631432" y="4849160"/>
              <a:ext cx="32350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+mj-lt"/>
                </a:rPr>
                <a:t>AMP angled to face the turbine rotor</a:t>
              </a:r>
              <a:endParaRPr lang="en-US" sz="1600" i="1" dirty="0">
                <a:latin typeface="+mj-lt"/>
              </a:endParaRPr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250432" y="2639360"/>
              <a:ext cx="3989425" cy="2148335"/>
            </a:xfrm>
            <a:prstGeom prst="rect">
              <a:avLst/>
            </a:prstGeom>
            <a:ln w="19050" cmpd="sng"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grpSp>
        <p:nvGrpSpPr>
          <p:cNvPr id="6" name="Group 5"/>
          <p:cNvGrpSpPr/>
          <p:nvPr/>
        </p:nvGrpSpPr>
        <p:grpSpPr>
          <a:xfrm>
            <a:off x="4710888" y="3505200"/>
            <a:ext cx="3989425" cy="2548354"/>
            <a:chOff x="1424724" y="2733218"/>
            <a:chExt cx="3989425" cy="2548354"/>
          </a:xfrm>
        </p:grpSpPr>
        <p:sp>
          <p:nvSpPr>
            <p:cNvPr id="7" name="TextBox 6"/>
            <p:cNvSpPr txBox="1"/>
            <p:nvPr/>
          </p:nvSpPr>
          <p:spPr>
            <a:xfrm>
              <a:off x="1750894" y="4943018"/>
              <a:ext cx="32350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+mj-lt"/>
                </a:rPr>
                <a:t>AMP </a:t>
              </a:r>
              <a:r>
                <a:rPr lang="en-US" sz="1600" i="1" dirty="0" smtClean="0"/>
                <a:t>facing the support structure</a:t>
              </a:r>
              <a:endParaRPr lang="en-US" sz="1600" i="1" dirty="0">
                <a:latin typeface="+mj-lt"/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424724" y="2733218"/>
              <a:ext cx="3989425" cy="2148335"/>
            </a:xfrm>
            <a:prstGeom prst="rect">
              <a:avLst/>
            </a:prstGeom>
            <a:ln w="19050" cmpd="sng"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grpSp>
        <p:nvGrpSpPr>
          <p:cNvPr id="9" name="Group 8"/>
          <p:cNvGrpSpPr/>
          <p:nvPr/>
        </p:nvGrpSpPr>
        <p:grpSpPr>
          <a:xfrm>
            <a:off x="403150" y="3505200"/>
            <a:ext cx="3989425" cy="2548354"/>
            <a:chOff x="1424724" y="2733218"/>
            <a:chExt cx="3989425" cy="2548354"/>
          </a:xfrm>
        </p:grpSpPr>
        <p:sp>
          <p:nvSpPr>
            <p:cNvPr id="10" name="TextBox 9"/>
            <p:cNvSpPr txBox="1"/>
            <p:nvPr/>
          </p:nvSpPr>
          <p:spPr>
            <a:xfrm>
              <a:off x="1827094" y="4943018"/>
              <a:ext cx="32350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+mj-lt"/>
                </a:rPr>
                <a:t>AMP facing the turbine wake</a:t>
              </a:r>
              <a:endParaRPr lang="en-US" sz="1600" i="1" dirty="0">
                <a:latin typeface="+mj-lt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1424724" y="2733218"/>
              <a:ext cx="3989425" cy="2148335"/>
            </a:xfrm>
            <a:prstGeom prst="rect">
              <a:avLst/>
            </a:prstGeom>
            <a:ln w="19050" cmpd="sng"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grpSp>
        <p:nvGrpSpPr>
          <p:cNvPr id="12" name="Group 11"/>
          <p:cNvGrpSpPr/>
          <p:nvPr/>
        </p:nvGrpSpPr>
        <p:grpSpPr>
          <a:xfrm>
            <a:off x="430175" y="762000"/>
            <a:ext cx="3378217" cy="2732547"/>
            <a:chOff x="1174233" y="2492297"/>
            <a:chExt cx="3378217" cy="2732547"/>
          </a:xfrm>
        </p:grpSpPr>
        <p:sp>
          <p:nvSpPr>
            <p:cNvPr id="13" name="TextBox 12"/>
            <p:cNvSpPr txBox="1"/>
            <p:nvPr/>
          </p:nvSpPr>
          <p:spPr>
            <a:xfrm>
              <a:off x="1245821" y="4640069"/>
              <a:ext cx="32350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+mj-lt"/>
                </a:rPr>
                <a:t>AMP prototype </a:t>
              </a:r>
              <a:r>
                <a:rPr lang="en-US" sz="1600" i="1" dirty="0">
                  <a:latin typeface="+mj-lt"/>
                </a:rPr>
                <a:t>m</a:t>
              </a:r>
              <a:r>
                <a:rPr lang="en-US" sz="1600" i="1" dirty="0" smtClean="0">
                  <a:latin typeface="+mj-lt"/>
                </a:rPr>
                <a:t>odel on </a:t>
              </a:r>
              <a:r>
                <a:rPr lang="en-US" sz="1600" i="1" dirty="0" err="1" smtClean="0">
                  <a:latin typeface="+mj-lt"/>
                </a:rPr>
                <a:t>OpenHydro</a:t>
              </a:r>
              <a:r>
                <a:rPr lang="en-US" sz="1600" i="1" dirty="0" smtClean="0">
                  <a:latin typeface="+mj-lt"/>
                </a:rPr>
                <a:t> 6 meter turbine</a:t>
              </a:r>
              <a:endParaRPr lang="en-US" sz="1600" i="1" dirty="0">
                <a:latin typeface="+mj-lt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/>
            <a:srcRect l="9176" r="5942"/>
            <a:stretch>
              <a:fillRect/>
            </a:stretch>
          </p:blipFill>
          <p:spPr bwMode="auto">
            <a:xfrm>
              <a:off x="1174233" y="2492297"/>
              <a:ext cx="3378217" cy="2148335"/>
            </a:xfrm>
            <a:prstGeom prst="rect">
              <a:avLst/>
            </a:prstGeom>
            <a:ln w="19050" cmpd="sng"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sp>
        <p:nvSpPr>
          <p:cNvPr id="15" name="TextBox 14"/>
          <p:cNvSpPr txBox="1"/>
          <p:nvPr/>
        </p:nvSpPr>
        <p:spPr>
          <a:xfrm>
            <a:off x="304800" y="6088559"/>
            <a:ext cx="632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/>
              <a:t>Question: What are the structural loads on the AMP?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750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8159709"/>
              </p:ext>
            </p:extLst>
          </p:nvPr>
        </p:nvGraphicFramePr>
        <p:xfrm>
          <a:off x="2362200" y="2209800"/>
          <a:ext cx="4224532" cy="685800"/>
        </p:xfrm>
        <a:graphic>
          <a:graphicData uri="http://schemas.openxmlformats.org/presentationml/2006/ole">
            <p:oleObj spid="_x0000_s2095" name="Equation" r:id="rId4" imgW="1460160" imgH="228600" progId="Equation.3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000" y="1295400"/>
            <a:ext cx="7848600" cy="136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spcAft>
                <a:spcPts val="2200"/>
              </a:spcAft>
              <a:buFont typeface="Wingdings" pitchFamily="2" charset="2"/>
              <a:buChar char="§"/>
            </a:pPr>
            <a:r>
              <a:rPr lang="en-US" sz="2800" b="1" dirty="0" smtClean="0">
                <a:latin typeface="+mj-lt"/>
              </a:rPr>
              <a:t>Dynamic equation of motion for marine </a:t>
            </a:r>
            <a:r>
              <a:rPr lang="en-US" sz="2800" b="1" dirty="0" smtClean="0">
                <a:latin typeface="+mj-lt"/>
              </a:rPr>
              <a:t>robotics</a:t>
            </a:r>
            <a:r>
              <a:rPr lang="en-US" sz="2800" b="1" dirty="0" smtClean="0">
                <a:latin typeface="+mj-lt"/>
              </a:rPr>
              <a:t>:</a:t>
            </a:r>
            <a:endParaRPr lang="en-US" sz="2800" b="1" dirty="0" smtClean="0">
              <a:latin typeface="+mj-lt"/>
            </a:endParaRPr>
          </a:p>
          <a:p>
            <a:pPr marL="228600" indent="-228600">
              <a:spcBef>
                <a:spcPts val="1000"/>
              </a:spcBef>
              <a:spcAft>
                <a:spcPts val="2200"/>
              </a:spcAft>
              <a:buFont typeface="Wingdings" pitchFamily="2" charset="2"/>
              <a:buChar char="§"/>
            </a:pPr>
            <a:endParaRPr lang="en-US" sz="2800" dirty="0" smtClean="0">
              <a:latin typeface="Calibri"/>
            </a:endParaRPr>
          </a:p>
        </p:txBody>
      </p:sp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ROV Equations of Motion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0224952"/>
              </p:ext>
            </p:extLst>
          </p:nvPr>
        </p:nvGraphicFramePr>
        <p:xfrm>
          <a:off x="7162800" y="2209800"/>
          <a:ext cx="1102659" cy="457200"/>
        </p:xfrm>
        <a:graphic>
          <a:graphicData uri="http://schemas.openxmlformats.org/presentationml/2006/ole">
            <p:oleObj spid="_x0000_s2099" name="Equation" r:id="rId5" imgW="381000" imgH="165100" progId="Equation.3">
              <p:embed/>
            </p:oleObj>
          </a:graphicData>
        </a:graphic>
      </p:graphicFrame>
      <p:grpSp>
        <p:nvGrpSpPr>
          <p:cNvPr id="51" name="Group 50"/>
          <p:cNvGrpSpPr/>
          <p:nvPr/>
        </p:nvGrpSpPr>
        <p:grpSpPr>
          <a:xfrm>
            <a:off x="1905000" y="2286000"/>
            <a:ext cx="1655296" cy="1238310"/>
            <a:chOff x="1905000" y="2286000"/>
            <a:chExt cx="1655296" cy="1238310"/>
          </a:xfrm>
        </p:grpSpPr>
        <p:sp>
          <p:nvSpPr>
            <p:cNvPr id="13" name="Rounded Rectangle 12"/>
            <p:cNvSpPr/>
            <p:nvPr/>
          </p:nvSpPr>
          <p:spPr>
            <a:xfrm>
              <a:off x="2438400" y="2286000"/>
              <a:ext cx="609600" cy="457200"/>
            </a:xfrm>
            <a:prstGeom prst="roundRect">
              <a:avLst/>
            </a:prstGeom>
            <a:noFill/>
            <a:ln w="25400" cmpd="sng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05000" y="3124200"/>
              <a:ext cx="16552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Inertial Forces</a:t>
              </a:r>
              <a:endParaRPr lang="en-US" sz="2000" dirty="0"/>
            </a:p>
          </p:txBody>
        </p:sp>
        <p:cxnSp>
          <p:nvCxnSpPr>
            <p:cNvPr id="21" name="Straight Arrow Connector 20"/>
            <p:cNvCxnSpPr>
              <a:stCxn id="19" idx="0"/>
              <a:endCxn id="13" idx="2"/>
            </p:cNvCxnSpPr>
            <p:nvPr/>
          </p:nvCxnSpPr>
          <p:spPr>
            <a:xfrm rot="5400000" flipH="1" flipV="1">
              <a:off x="2547424" y="2928424"/>
              <a:ext cx="381000" cy="10552"/>
            </a:xfrm>
            <a:prstGeom prst="straightConnector1">
              <a:avLst/>
            </a:prstGeom>
            <a:ln w="254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2964369" y="2286000"/>
            <a:ext cx="1408584" cy="2590800"/>
            <a:chOff x="2964369" y="2286000"/>
            <a:chExt cx="1408584" cy="2590800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9552641"/>
                </p:ext>
              </p:extLst>
            </p:nvPr>
          </p:nvGraphicFramePr>
          <p:xfrm>
            <a:off x="3124200" y="4267977"/>
            <a:ext cx="1143000" cy="608823"/>
          </p:xfrm>
          <a:graphic>
            <a:graphicData uri="http://schemas.openxmlformats.org/presentationml/2006/ole">
              <p:oleObj spid="_x0000_s2097" name="Equation" r:id="rId6" imgW="444240" imgH="228600" progId="Equation.3">
                <p:embed/>
              </p:oleObj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352800" y="2286000"/>
              <a:ext cx="609600" cy="533400"/>
            </a:xfrm>
            <a:prstGeom prst="roundRect">
              <a:avLst/>
            </a:prstGeom>
            <a:noFill/>
            <a:ln w="25400" cmpd="sng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64369" y="3582177"/>
              <a:ext cx="14085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err="1" smtClean="0"/>
                <a:t>Coriolis</a:t>
              </a:r>
              <a:r>
                <a:rPr lang="en-US" sz="2000" dirty="0" smtClean="0"/>
                <a:t> and </a:t>
              </a:r>
            </a:p>
            <a:p>
              <a:pPr algn="ctr"/>
              <a:r>
                <a:rPr lang="en-US" sz="2000" dirty="0" smtClean="0"/>
                <a:t>Centripetal</a:t>
              </a:r>
              <a:endParaRPr lang="en-US" sz="200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3277394" y="3199606"/>
              <a:ext cx="762000" cy="1588"/>
            </a:xfrm>
            <a:prstGeom prst="straightConnector1">
              <a:avLst/>
            </a:prstGeom>
            <a:ln w="254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3733800" y="2286000"/>
            <a:ext cx="1552217" cy="1238310"/>
            <a:chOff x="3733800" y="2286000"/>
            <a:chExt cx="1552217" cy="1238310"/>
          </a:xfrm>
        </p:grpSpPr>
        <p:sp>
          <p:nvSpPr>
            <p:cNvPr id="31" name="Rounded Rectangle 30"/>
            <p:cNvSpPr/>
            <p:nvPr/>
          </p:nvSpPr>
          <p:spPr>
            <a:xfrm>
              <a:off x="4224688" y="2286000"/>
              <a:ext cx="609600" cy="533400"/>
            </a:xfrm>
            <a:prstGeom prst="roundRect">
              <a:avLst/>
            </a:prstGeom>
            <a:noFill/>
            <a:ln w="25400" cmpd="sng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33800" y="3124200"/>
              <a:ext cx="15522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Drag</a:t>
              </a:r>
              <a:endParaRPr lang="en-US" sz="20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rot="5400000" flipH="1" flipV="1">
              <a:off x="4306094" y="3009106"/>
              <a:ext cx="381000" cy="1588"/>
            </a:xfrm>
            <a:prstGeom prst="straightConnector1">
              <a:avLst/>
            </a:prstGeom>
            <a:ln w="254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4766308" y="2285223"/>
            <a:ext cx="1377300" cy="2593132"/>
            <a:chOff x="4766308" y="2285223"/>
            <a:chExt cx="1377300" cy="2593132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4871166"/>
                </p:ext>
              </p:extLst>
            </p:nvPr>
          </p:nvGraphicFramePr>
          <p:xfrm>
            <a:off x="4876800" y="4267200"/>
            <a:ext cx="1143000" cy="611155"/>
          </p:xfrm>
          <a:graphic>
            <a:graphicData uri="http://schemas.openxmlformats.org/presentationml/2006/ole">
              <p:oleObj spid="_x0000_s2098" name="Equation" r:id="rId7" imgW="444240" imgH="228600" progId="Equation.3">
                <p:embed/>
              </p:oleObj>
            </a:graphicData>
          </a:graphic>
        </p:graphicFrame>
        <p:sp>
          <p:nvSpPr>
            <p:cNvPr id="45" name="Rounded Rectangle 44"/>
            <p:cNvSpPr/>
            <p:nvPr/>
          </p:nvSpPr>
          <p:spPr>
            <a:xfrm>
              <a:off x="5139088" y="2285223"/>
              <a:ext cx="609600" cy="533400"/>
            </a:xfrm>
            <a:prstGeom prst="roundRect">
              <a:avLst/>
            </a:prstGeom>
            <a:noFill/>
            <a:ln w="25400" cmpd="sng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66308" y="3581400"/>
              <a:ext cx="13773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Gravity and </a:t>
              </a:r>
            </a:p>
            <a:p>
              <a:pPr algn="ctr"/>
              <a:r>
                <a:rPr lang="en-US" sz="2000" dirty="0" smtClean="0"/>
                <a:t>Buoyancy </a:t>
              </a:r>
              <a:endParaRPr lang="en-US" sz="2000" dirty="0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rot="5400000" flipH="1" flipV="1">
              <a:off x="5063682" y="3198829"/>
              <a:ext cx="762000" cy="1588"/>
            </a:xfrm>
            <a:prstGeom prst="straightConnector1">
              <a:avLst/>
            </a:prstGeom>
            <a:ln w="254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5562600" y="2286000"/>
            <a:ext cx="1552217" cy="1238310"/>
            <a:chOff x="5562600" y="2286000"/>
            <a:chExt cx="1552217" cy="1238310"/>
          </a:xfrm>
        </p:grpSpPr>
        <p:sp>
          <p:nvSpPr>
            <p:cNvPr id="48" name="Rounded Rectangle 47"/>
            <p:cNvSpPr/>
            <p:nvPr/>
          </p:nvSpPr>
          <p:spPr>
            <a:xfrm>
              <a:off x="6053488" y="2286000"/>
              <a:ext cx="609600" cy="533400"/>
            </a:xfrm>
            <a:prstGeom prst="roundRect">
              <a:avLst/>
            </a:prstGeom>
            <a:noFill/>
            <a:ln w="25400" cmpd="sng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562600" y="3124200"/>
              <a:ext cx="15522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Thrust</a:t>
              </a:r>
              <a:endParaRPr lang="en-US" sz="2000" dirty="0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rot="5400000" flipH="1" flipV="1">
              <a:off x="6134894" y="3009106"/>
              <a:ext cx="381000" cy="1588"/>
            </a:xfrm>
            <a:prstGeom prst="straightConnector1">
              <a:avLst/>
            </a:prstGeom>
            <a:ln w="254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5064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1295400"/>
            <a:ext cx="7848600" cy="136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spcAft>
                <a:spcPts val="2200"/>
              </a:spcAft>
              <a:buFont typeface="Wingdings" pitchFamily="2" charset="2"/>
              <a:buChar char="§"/>
            </a:pPr>
            <a:r>
              <a:rPr lang="en-US" sz="2800" b="1" dirty="0" smtClean="0">
                <a:latin typeface="+mj-lt"/>
              </a:rPr>
              <a:t>Dynamic equation of motion for marine </a:t>
            </a:r>
            <a:r>
              <a:rPr lang="en-US" sz="2800" b="1" dirty="0" smtClean="0">
                <a:latin typeface="+mj-lt"/>
              </a:rPr>
              <a:t>robotics</a:t>
            </a:r>
            <a:r>
              <a:rPr lang="en-US" sz="2800" b="1" dirty="0" smtClean="0">
                <a:latin typeface="+mj-lt"/>
              </a:rPr>
              <a:t>:</a:t>
            </a:r>
            <a:endParaRPr lang="en-US" sz="2800" b="1" dirty="0" smtClean="0">
              <a:latin typeface="+mj-lt"/>
            </a:endParaRPr>
          </a:p>
          <a:p>
            <a:pPr marL="228600" indent="-228600">
              <a:spcBef>
                <a:spcPts val="1000"/>
              </a:spcBef>
              <a:spcAft>
                <a:spcPts val="2200"/>
              </a:spcAft>
              <a:buFont typeface="Wingdings" pitchFamily="2" charset="2"/>
              <a:buChar char="§"/>
            </a:pPr>
            <a:endParaRPr lang="en-US" sz="2800" dirty="0" smtClean="0">
              <a:latin typeface="Calibri"/>
            </a:endParaRPr>
          </a:p>
        </p:txBody>
      </p:sp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ROV Equations of Motion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815138"/>
              </p:ext>
            </p:extLst>
          </p:nvPr>
        </p:nvGraphicFramePr>
        <p:xfrm>
          <a:off x="2290763" y="5373688"/>
          <a:ext cx="4559300" cy="757237"/>
        </p:xfrm>
        <a:graphic>
          <a:graphicData uri="http://schemas.openxmlformats.org/presentationml/2006/ole">
            <p:oleObj spid="_x0000_s65539" name="Equation" r:id="rId4" imgW="2120900" imgH="355600" progId="Equation.3">
              <p:embed/>
            </p:oleObj>
          </a:graphicData>
        </a:graphic>
      </p:graphicFrame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2000" y="4724400"/>
            <a:ext cx="7924800" cy="136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spcAft>
                <a:spcPts val="2200"/>
              </a:spcAft>
              <a:buFont typeface="Wingdings" pitchFamily="2" charset="2"/>
              <a:buChar char="§"/>
            </a:pPr>
            <a:r>
              <a:rPr lang="en-US" sz="2800" b="1" dirty="0" smtClean="0">
                <a:latin typeface="+mj-lt"/>
              </a:rPr>
              <a:t>Simplified equation for translation on a single axis</a:t>
            </a:r>
            <a:r>
              <a:rPr lang="en-US" sz="2800" b="1" dirty="0" smtClean="0">
                <a:latin typeface="+mj-lt"/>
              </a:rPr>
              <a:t>:</a:t>
            </a:r>
            <a:endParaRPr lang="en-US" sz="2800" b="1" dirty="0" smtClean="0">
              <a:latin typeface="+mj-lt"/>
            </a:endParaRPr>
          </a:p>
          <a:p>
            <a:pPr marL="228600" indent="-228600">
              <a:spcBef>
                <a:spcPts val="1000"/>
              </a:spcBef>
              <a:spcAft>
                <a:spcPts val="2200"/>
              </a:spcAft>
              <a:buFont typeface="Wingdings" pitchFamily="2" charset="2"/>
              <a:buChar char="§"/>
            </a:pPr>
            <a:endParaRPr lang="en-US" sz="2800" dirty="0" smtClean="0">
              <a:latin typeface="Calibri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8159709"/>
              </p:ext>
            </p:extLst>
          </p:nvPr>
        </p:nvGraphicFramePr>
        <p:xfrm>
          <a:off x="2362200" y="2209800"/>
          <a:ext cx="4224532" cy="685800"/>
        </p:xfrm>
        <a:graphic>
          <a:graphicData uri="http://schemas.openxmlformats.org/presentationml/2006/ole">
            <p:oleObj spid="_x0000_s65543" name="Equation" r:id="rId5" imgW="1460160" imgH="228600" progId="Equation.3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9552641"/>
              </p:ext>
            </p:extLst>
          </p:nvPr>
        </p:nvGraphicFramePr>
        <p:xfrm>
          <a:off x="3124200" y="4267977"/>
          <a:ext cx="1143000" cy="608823"/>
        </p:xfrm>
        <a:graphic>
          <a:graphicData uri="http://schemas.openxmlformats.org/presentationml/2006/ole">
            <p:oleObj spid="_x0000_s65544" name="Equation" r:id="rId6" imgW="444240" imgH="228600" progId="Equation.3">
              <p:embed/>
            </p:oleObj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4871166"/>
              </p:ext>
            </p:extLst>
          </p:nvPr>
        </p:nvGraphicFramePr>
        <p:xfrm>
          <a:off x="4876800" y="4267200"/>
          <a:ext cx="1143000" cy="611155"/>
        </p:xfrm>
        <a:graphic>
          <a:graphicData uri="http://schemas.openxmlformats.org/presentationml/2006/ole">
            <p:oleObj spid="_x0000_s65545" name="Equation" r:id="rId7" imgW="444240" imgH="228600" progId="Equation.3">
              <p:embed/>
            </p:oleObj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0224952"/>
              </p:ext>
            </p:extLst>
          </p:nvPr>
        </p:nvGraphicFramePr>
        <p:xfrm>
          <a:off x="7162800" y="2209800"/>
          <a:ext cx="1102659" cy="457200"/>
        </p:xfrm>
        <a:graphic>
          <a:graphicData uri="http://schemas.openxmlformats.org/presentationml/2006/ole">
            <p:oleObj spid="_x0000_s65546" name="Equation" r:id="rId8" imgW="381000" imgH="165100" progId="Equation.3">
              <p:embed/>
            </p:oleObj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2438400" y="2286000"/>
            <a:ext cx="609600" cy="457200"/>
          </a:xfrm>
          <a:prstGeom prst="roundRect">
            <a:avLst/>
          </a:prstGeom>
          <a:noFill/>
          <a:ln w="254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905000" y="3124200"/>
            <a:ext cx="1655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Inertial Forces</a:t>
            </a:r>
            <a:endParaRPr lang="en-US" sz="2000" dirty="0"/>
          </a:p>
        </p:txBody>
      </p:sp>
      <p:cxnSp>
        <p:nvCxnSpPr>
          <p:cNvPr id="21" name="Straight Arrow Connector 20"/>
          <p:cNvCxnSpPr>
            <a:stCxn id="20" idx="0"/>
            <a:endCxn id="19" idx="2"/>
          </p:cNvCxnSpPr>
          <p:nvPr/>
        </p:nvCxnSpPr>
        <p:spPr>
          <a:xfrm rot="5400000" flipH="1" flipV="1">
            <a:off x="2547424" y="2928424"/>
            <a:ext cx="381000" cy="10552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3352800" y="2286000"/>
            <a:ext cx="609600" cy="533400"/>
          </a:xfrm>
          <a:prstGeom prst="roundRect">
            <a:avLst/>
          </a:prstGeom>
          <a:noFill/>
          <a:ln w="254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964369" y="3582177"/>
            <a:ext cx="1408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Coriolis</a:t>
            </a:r>
            <a:r>
              <a:rPr lang="en-US" sz="2000" dirty="0" smtClean="0"/>
              <a:t> and </a:t>
            </a:r>
          </a:p>
          <a:p>
            <a:pPr algn="ctr"/>
            <a:r>
              <a:rPr lang="en-US" sz="2000" dirty="0" smtClean="0"/>
              <a:t>Centripetal</a:t>
            </a:r>
            <a:endParaRPr lang="en-US" sz="2000" dirty="0"/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3277394" y="3199606"/>
            <a:ext cx="762000" cy="1588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224688" y="2286000"/>
            <a:ext cx="609600" cy="533400"/>
          </a:xfrm>
          <a:prstGeom prst="roundRect">
            <a:avLst/>
          </a:prstGeom>
          <a:noFill/>
          <a:ln w="254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733800" y="3124200"/>
            <a:ext cx="1552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Drag</a:t>
            </a:r>
            <a:endParaRPr lang="en-US" sz="2000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4306094" y="3009106"/>
            <a:ext cx="381000" cy="1588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5139088" y="2285223"/>
            <a:ext cx="609600" cy="533400"/>
          </a:xfrm>
          <a:prstGeom prst="roundRect">
            <a:avLst/>
          </a:prstGeom>
          <a:noFill/>
          <a:ln w="254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766308" y="3581400"/>
            <a:ext cx="1377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Gravity and </a:t>
            </a:r>
          </a:p>
          <a:p>
            <a:pPr algn="ctr"/>
            <a:r>
              <a:rPr lang="en-US" sz="2000" dirty="0" smtClean="0"/>
              <a:t>Buoyancy </a:t>
            </a:r>
            <a:endParaRPr lang="en-US" sz="2000" dirty="0"/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5063682" y="3198829"/>
            <a:ext cx="762000" cy="1588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6053488" y="2286000"/>
            <a:ext cx="609600" cy="533400"/>
          </a:xfrm>
          <a:prstGeom prst="roundRect">
            <a:avLst/>
          </a:prstGeom>
          <a:noFill/>
          <a:ln w="254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562600" y="3124200"/>
            <a:ext cx="1552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Thrust</a:t>
            </a:r>
            <a:endParaRPr lang="en-US" sz="2000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 flipH="1" flipV="1">
            <a:off x="6134894" y="3009106"/>
            <a:ext cx="381000" cy="1588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5064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“Added Mass”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2500" y="914400"/>
            <a:ext cx="7315200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spcAft>
                <a:spcPts val="2200"/>
              </a:spcAft>
              <a:buFont typeface="Wingdings" pitchFamily="2" charset="2"/>
              <a:buChar char="§"/>
            </a:pPr>
            <a:r>
              <a:rPr lang="en-US" sz="2400" b="1" dirty="0" smtClean="0">
                <a:latin typeface="+mj-lt"/>
              </a:rPr>
              <a:t>Definition: The inertia added to a body during acceleration or deceleration due to the fluid volume that </a:t>
            </a:r>
            <a:r>
              <a:rPr lang="en-US" sz="2400" b="1" dirty="0" smtClean="0">
                <a:latin typeface="+mj-lt"/>
              </a:rPr>
              <a:t>moves </a:t>
            </a:r>
            <a:r>
              <a:rPr lang="en-US" sz="2400" b="1" dirty="0" smtClean="0">
                <a:latin typeface="+mj-lt"/>
              </a:rPr>
              <a:t>with it.</a:t>
            </a:r>
          </a:p>
          <a:p>
            <a:pPr marL="228600" indent="-228600">
              <a:spcBef>
                <a:spcPts val="1000"/>
              </a:spcBef>
              <a:spcAft>
                <a:spcPts val="2200"/>
              </a:spcAft>
            </a:pPr>
            <a:endParaRPr lang="en-US" sz="2800" b="1" dirty="0" smtClean="0">
              <a:latin typeface="+mj-lt"/>
            </a:endParaRPr>
          </a:p>
        </p:txBody>
      </p:sp>
      <p:pic>
        <p:nvPicPr>
          <p:cNvPr id="5122" name="Picture 2" descr="http://web.mit.edu/2.016/www/handouts/newman_addedmass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810001" y="1752600"/>
            <a:ext cx="53339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675917" y="4742988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</a:rPr>
              <a:t>Analytical </a:t>
            </a:r>
            <a:r>
              <a:rPr lang="en-US" i="1" dirty="0" smtClean="0">
                <a:latin typeface="+mj-lt"/>
              </a:rPr>
              <a:t>equations </a:t>
            </a:r>
            <a:r>
              <a:rPr lang="en-US" i="1" dirty="0" smtClean="0">
                <a:latin typeface="+mj-lt"/>
              </a:rPr>
              <a:t>for added mass of simple geometries </a:t>
            </a:r>
            <a:r>
              <a:rPr lang="en-US" i="1" dirty="0" smtClean="0">
                <a:latin typeface="+mj-lt"/>
              </a:rPr>
              <a:t>(</a:t>
            </a:r>
            <a:r>
              <a:rPr lang="en-US" i="1" dirty="0" smtClean="0"/>
              <a:t>Lamb, H., </a:t>
            </a:r>
            <a:r>
              <a:rPr lang="en-US" i="1" dirty="0" smtClean="0"/>
              <a:t>1932</a:t>
            </a:r>
            <a:r>
              <a:rPr lang="en-US" i="1" dirty="0" smtClean="0">
                <a:latin typeface="+mj-lt"/>
              </a:rPr>
              <a:t>)</a:t>
            </a:r>
            <a:endParaRPr lang="en-US" i="1" dirty="0"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8600" y="2188919"/>
            <a:ext cx="3897212" cy="3192879"/>
            <a:chOff x="166852" y="2858034"/>
            <a:chExt cx="3897212" cy="3192879"/>
          </a:xfrm>
        </p:grpSpPr>
        <p:grpSp>
          <p:nvGrpSpPr>
            <p:cNvPr id="8" name="Group 7"/>
            <p:cNvGrpSpPr/>
            <p:nvPr/>
          </p:nvGrpSpPr>
          <p:grpSpPr>
            <a:xfrm>
              <a:off x="1027889" y="3113522"/>
              <a:ext cx="3028950" cy="2171700"/>
              <a:chOff x="3057525" y="3486150"/>
              <a:chExt cx="3028950" cy="217170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3057525" y="3486150"/>
                <a:ext cx="3028950" cy="2171700"/>
              </a:xfrm>
              <a:prstGeom prst="ellipse">
                <a:avLst/>
              </a:prstGeom>
              <a:gradFill flip="none" rotWithShape="1">
                <a:gsLst>
                  <a:gs pos="38000">
                    <a:schemeClr val="accent1">
                      <a:shade val="100000"/>
                      <a:satMod val="120000"/>
                      <a:lumMod val="99000"/>
                      <a:lumOff val="1000"/>
                      <a:alpha val="43000"/>
                    </a:schemeClr>
                  </a:gs>
                  <a:gs pos="3000">
                    <a:schemeClr val="accent1">
                      <a:tint val="80000"/>
                      <a:shade val="100000"/>
                      <a:satMod val="15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150000"/>
                      <a:lumMod val="14000"/>
                      <a:lumOff val="86000"/>
                    </a:schemeClr>
                  </a:gs>
                </a:gsLst>
                <a:lin ang="10800000" scaled="0"/>
                <a:tileRect/>
              </a:gradFill>
              <a:effectLst>
                <a:outerShdw blurRad="63500" dist="25400" dir="5400000" sx="101000" sy="101000" rotWithShape="0">
                  <a:srgbClr val="000000">
                    <a:alpha val="40000"/>
                  </a:srgbClr>
                </a:outerShdw>
                <a:softEdge rad="1270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ounded Rectangle 1"/>
              <p:cNvSpPr/>
              <p:nvPr/>
            </p:nvSpPr>
            <p:spPr>
              <a:xfrm>
                <a:off x="3643313" y="3962400"/>
                <a:ext cx="1857374" cy="4572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3638666" y="3962400"/>
                <a:ext cx="1866668" cy="1066800"/>
              </a:xfrm>
              <a:prstGeom prst="roundRect">
                <a:avLst/>
              </a:prstGeom>
              <a:noFill/>
              <a:ln w="63500"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 rot="16200000" flipH="1">
              <a:off x="993617" y="3326668"/>
              <a:ext cx="456210" cy="2809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4" idx="1"/>
            </p:cNvCxnSpPr>
            <p:nvPr/>
          </p:nvCxnSpPr>
          <p:spPr>
            <a:xfrm rot="10800000" flipV="1">
              <a:off x="3007882" y="3042699"/>
              <a:ext cx="467816" cy="8008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66852" y="2858034"/>
              <a:ext cx="2355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Volume of Added </a:t>
              </a:r>
              <a:r>
                <a:rPr lang="en-US" dirty="0"/>
                <a:t>M</a:t>
              </a:r>
              <a:r>
                <a:rPr lang="en-US" dirty="0" smtClean="0"/>
                <a:t>ass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75698" y="2858034"/>
              <a:ext cx="588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ROV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86379" y="5681581"/>
              <a:ext cx="2511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Direction of Acceleration</a:t>
              </a:r>
              <a:endParaRPr lang="en-US" dirty="0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1768022" y="5285222"/>
              <a:ext cx="1548684" cy="365651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52500" y="5486400"/>
            <a:ext cx="7315200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spcAft>
                <a:spcPts val="2200"/>
              </a:spcAft>
              <a:buFont typeface="Wingdings" pitchFamily="2" charset="2"/>
              <a:buChar char="§"/>
            </a:pPr>
            <a:r>
              <a:rPr lang="en-US" sz="2400" b="1" dirty="0" smtClean="0">
                <a:latin typeface="+mj-lt"/>
              </a:rPr>
              <a:t>Complication: Enclosed mass vs. added mass for open framed vehicles.</a:t>
            </a:r>
          </a:p>
          <a:p>
            <a:pPr marL="228600" indent="-228600">
              <a:spcBef>
                <a:spcPts val="1000"/>
              </a:spcBef>
              <a:spcAft>
                <a:spcPts val="2200"/>
              </a:spcAft>
            </a:pPr>
            <a:endParaRPr lang="en-US" sz="28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8892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24237</TotalTime>
  <Words>1463</Words>
  <Application>Microsoft Macintosh PowerPoint</Application>
  <PresentationFormat>On-screen Show (4:3)</PresentationFormat>
  <Paragraphs>230</Paragraphs>
  <Slides>21</Slides>
  <Notes>21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Breeze</vt:lpstr>
      <vt:lpstr>Microsoft Equation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smi_user</dc:creator>
  <cp:lastModifiedBy>James Joslin</cp:lastModifiedBy>
  <cp:revision>492</cp:revision>
  <dcterms:created xsi:type="dcterms:W3CDTF">2014-04-16T15:10:34Z</dcterms:created>
  <dcterms:modified xsi:type="dcterms:W3CDTF">2014-04-17T16:52:20Z</dcterms:modified>
</cp:coreProperties>
</file>