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311" r:id="rId2"/>
    <p:sldId id="652" r:id="rId3"/>
    <p:sldId id="693" r:id="rId4"/>
    <p:sldId id="735" r:id="rId5"/>
    <p:sldId id="736" r:id="rId6"/>
    <p:sldId id="737" r:id="rId7"/>
    <p:sldId id="739" r:id="rId8"/>
    <p:sldId id="741" r:id="rId9"/>
    <p:sldId id="742" r:id="rId10"/>
    <p:sldId id="743" r:id="rId11"/>
    <p:sldId id="740" r:id="rId12"/>
    <p:sldId id="738" r:id="rId13"/>
    <p:sldId id="694" r:id="rId14"/>
    <p:sldId id="744" r:id="rId15"/>
    <p:sldId id="745" r:id="rId16"/>
    <p:sldId id="746" r:id="rId17"/>
    <p:sldId id="697" r:id="rId18"/>
    <p:sldId id="734" r:id="rId19"/>
    <p:sldId id="683" r:id="rId20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2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C23"/>
    <a:srgbClr val="684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22" autoAdjust="0"/>
  </p:normalViewPr>
  <p:slideViewPr>
    <p:cSldViewPr showGuides="1">
      <p:cViewPr varScale="1">
        <p:scale>
          <a:sx n="71" d="100"/>
          <a:sy n="71" d="100"/>
        </p:scale>
        <p:origin x="588" y="72"/>
      </p:cViewPr>
      <p:guideLst>
        <p:guide orient="horz" pos="1920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0903A5-053C-414D-BEA9-5D6872E386AE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9A2218-9A42-CB41-B838-9B5FBC7C2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770D1F-6939-DE42-B735-ABBC4ABE0824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35065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60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Now, how do we maintain it?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19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Why umbilical</a:t>
            </a:r>
            <a:r>
              <a:rPr lang="en-US" baseline="0" dirty="0" smtClean="0"/>
              <a:t> and launch platform? Don’t have the ROV fight drag its umbilical in the upper water column – reserve thrust to deploy package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Why against currents? Passive safety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50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Objective: provide work-class thrust capabilities with simplicity of deployment for an inspection-class ROV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“Stock” ROV + custom skid – stock system has insufficient thrust and provides none of the functions needed to facilitate docking and securement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Discuss vectored thrusters – sideways parking job + rotation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err="1" smtClean="0"/>
              <a:t>SeaView</a:t>
            </a:r>
            <a:r>
              <a:rPr lang="en-US" baseline="0" dirty="0" smtClean="0"/>
              <a:t> “Raptor” skid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32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Identifying center of pressure requires detailed hydrodynamic </a:t>
            </a:r>
            <a:r>
              <a:rPr lang="en-US" baseline="0" smtClean="0"/>
              <a:t>analysis – James up next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80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27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3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Plug Andrea’s session on “Big Data”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6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D92928-B559-4CF5-822B-3BC129D61144}" type="slidenum">
              <a:rPr lang="en-US" smtClean="0">
                <a:latin typeface="Calibri" pitchFamily="34" charset="0"/>
              </a:rPr>
              <a:pPr/>
              <a:t>19</a:t>
            </a:fld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2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On</a:t>
            </a:r>
            <a:r>
              <a:rPr lang="en-US" baseline="0" dirty="0" smtClean="0"/>
              <a:t> one end of the spectrum, discountable environmental risk – risks that we do not need further information to evaluate: Example: the volume of water displaced by a WEC raising coastal sea levels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On the other end of the spectrum, known significant environmental risk – risks that we know we need to mitigate against: Example: fuel release due to vessel collision with a MEC during maintenance – procedures and practices to prevent occurrence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In between – uncertain risks – might be discountable, might be significant. These are the risks that monitoring plans should be chipping away at.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89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Category X:</a:t>
            </a:r>
            <a:r>
              <a:rPr lang="en-US" baseline="0" dirty="0" smtClean="0"/>
              <a:t> population consequences of acoustic disturbances (not MHK specific – general research problem)</a:t>
            </a:r>
          </a:p>
          <a:p>
            <a:pPr marL="0" indent="0">
              <a:buFont typeface="Wingdings" pitchFamily="2" charset="2"/>
              <a:buNone/>
            </a:pPr>
            <a:endParaRPr lang="en-US" baseline="0" dirty="0" smtClean="0"/>
          </a:p>
          <a:p>
            <a:pPr marL="0" indent="0">
              <a:buFont typeface="Wingdings" pitchFamily="2" charset="2"/>
              <a:buNone/>
            </a:pPr>
            <a:r>
              <a:rPr lang="en-US" baseline="0" dirty="0" smtClean="0"/>
              <a:t>Category Y: collision with an MEC – obviously MHK specific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6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7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0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2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baseline="0" dirty="0" smtClean="0"/>
              <a:t>Talk through each instrument and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47CA25-526E-4326-AC4D-227D2D121DF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accent1">
                <a:lumMod val="40000"/>
                <a:lumOff val="60000"/>
              </a:schemeClr>
            </a:gs>
            <a:gs pos="4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762000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E34C-C335-6F44-9EC9-F03E38A24A6D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70BA-D28F-554F-99DF-9CBC5716D4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94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45B6F-AA70-2643-B8EF-A67B89B267E0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3A28-FF6D-7145-BD7D-7D5DC50E8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9E75-3038-A347-A9CA-CCF9082F9809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E9BEF-F3E8-8E4C-BDEE-89D0402D0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32CB0-7451-CC49-BB0E-62F348649688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FE69-2723-E347-959E-7E1FA6DD8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9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9BA0-CE53-CE41-A116-2374E489C259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5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6725-4336-1141-BB16-ED366ED305F9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3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EF82-D9E1-9443-AF66-314BB08B61FF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3A96-3E9B-7B4E-A690-A47443059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09AEB-F5C5-714B-9309-9A6DFD09B2AF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6F59-3561-9D4D-BA1C-3FE70E1DE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6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D8A3-7463-EC46-8F41-921CD6046825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6AB94-212E-1541-A056-308B16A28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1EF3-E51C-A244-BF3E-38EE67A0D7AA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2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_bl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4620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34067-F732-454A-A28C-B15F02DBC4D2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BFE76-3298-9547-A748-6D5F881EC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4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BFE0-7834-7347-BB27-73EEEEADBCF2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E114-3BA4-974E-812B-F00F97A3A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295400"/>
            <a:ext cx="80422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F7880A-FFD8-F449-8BF6-A6A334378F1D}" type="datetimeFigureOut">
              <a:rPr lang="en-US"/>
              <a:pPr>
                <a:defRPr/>
              </a:pPr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133F30-9C2B-CD4B-8685-0EDFC092A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23" r:id="rId4"/>
    <p:sldLayoutId id="2147484124" r:id="rId5"/>
    <p:sldLayoutId id="2147484125" r:id="rId6"/>
    <p:sldLayoutId id="2147484133" r:id="rId7"/>
    <p:sldLayoutId id="2147484134" r:id="rId8"/>
    <p:sldLayoutId id="2147484126" r:id="rId9"/>
    <p:sldLayoutId id="2147484127" r:id="rId10"/>
    <p:sldLayoutId id="2147484128" r:id="rId11"/>
    <p:sldLayoutId id="2147484129" r:id="rId12"/>
    <p:sldLayoutId id="21474841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1059" y="482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81000" y="228600"/>
            <a:ext cx="84582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Arial" charset="0"/>
              </a:rPr>
              <a:t>Development of an Adaptable Monitoring Package for Marine Renewable Energy Projects</a:t>
            </a:r>
          </a:p>
          <a:p>
            <a:pPr algn="ctr"/>
            <a:r>
              <a:rPr lang="en-US" sz="3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+mn-ea"/>
                <a:cs typeface="Arial" charset="0"/>
              </a:rPr>
              <a:t>Part 1: Conceptual Design and Operation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95300" y="2975349"/>
            <a:ext cx="8229600" cy="226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Clr>
                <a:srgbClr val="0BD0D9"/>
              </a:buClr>
              <a:buSzPct val="95000"/>
            </a:pPr>
            <a:r>
              <a:rPr lang="en-US" sz="36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Ben Rush, James </a:t>
            </a:r>
            <a:r>
              <a:rPr lang="en-US" sz="3600" dirty="0" err="1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Joslin</a:t>
            </a:r>
            <a:r>
              <a:rPr lang="en-US" sz="36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, Andy Stewart, and Brian Polagye</a:t>
            </a:r>
            <a:endParaRPr lang="en-US" sz="3600" baseline="30000" dirty="0" smtClean="0">
              <a:solidFill>
                <a:prstClr val="white"/>
              </a:solidFill>
              <a:latin typeface="Calibri"/>
              <a:ea typeface="ＭＳ Ｐゴシック" pitchFamily="34" charset="-128"/>
              <a:cs typeface="Arial" charset="0"/>
            </a:endParaRP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University of Washington</a:t>
            </a:r>
          </a:p>
          <a:p>
            <a:pPr algn="ctr">
              <a:spcBef>
                <a:spcPts val="2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en-US" sz="2800" dirty="0" smtClean="0">
                <a:solidFill>
                  <a:prstClr val="white"/>
                </a:solidFill>
                <a:latin typeface="Calibri"/>
                <a:ea typeface="ＭＳ Ｐゴシック" pitchFamily="34" charset="-128"/>
                <a:cs typeface="Arial" charset="0"/>
              </a:rPr>
              <a:t>Northwest National Marine Renewable Energy Center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35575" y="5590764"/>
            <a:ext cx="88392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MECs and the Environment: Monitoring</a:t>
            </a:r>
          </a:p>
          <a:p>
            <a:pPr algn="ctr">
              <a:spcAft>
                <a:spcPts val="600"/>
              </a:spcAft>
            </a:pPr>
            <a:r>
              <a:rPr lang="en-US" sz="2600" dirty="0" smtClean="0">
                <a:solidFill>
                  <a:prstClr val="white"/>
                </a:solidFill>
                <a:latin typeface="Calibri"/>
                <a:ea typeface="+mn-ea"/>
                <a:cs typeface="Arial" charset="0"/>
              </a:rPr>
              <a:t>April 17, 2014</a:t>
            </a:r>
            <a:endParaRPr lang="en-US" sz="2600" dirty="0">
              <a:solidFill>
                <a:prstClr val="white"/>
              </a:solidFill>
              <a:latin typeface="Calibri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Securement System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833955" cy="4495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0" y="1340224"/>
            <a:ext cx="3657600" cy="3614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Mechanical securement (over-center toggles) </a:t>
            </a:r>
            <a:r>
              <a:rPr lang="en-US" sz="2400" dirty="0" smtClean="0"/>
              <a:t>– no </a:t>
            </a:r>
            <a:r>
              <a:rPr lang="en-US" sz="2400" dirty="0" smtClean="0"/>
              <a:t>power to stay engaged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For deployment, secure mechanically, </a:t>
            </a:r>
            <a:r>
              <a:rPr lang="en-US" sz="2400" i="1" dirty="0" smtClean="0"/>
              <a:t>then</a:t>
            </a:r>
            <a:r>
              <a:rPr lang="en-US" sz="2400" dirty="0" smtClean="0"/>
              <a:t> insert wet-mate connector</a:t>
            </a:r>
          </a:p>
          <a:p>
            <a:pPr marL="285750" indent="-28575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Resists currents &gt; 5 m/s broadside to AMP</a:t>
            </a:r>
          </a:p>
        </p:txBody>
      </p:sp>
    </p:spTree>
    <p:extLst>
      <p:ext uri="{BB962C8B-B14F-4D97-AF65-F5344CB8AC3E}">
        <p14:creationId xmlns:p14="http://schemas.microsoft.com/office/powerpoint/2010/main" val="129783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AMP Integration: Tidal Energy 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7784946" cy="5562600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79938" y="3619500"/>
            <a:ext cx="155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OpenHydro</a:t>
            </a:r>
            <a:r>
              <a:rPr lang="en-US" b="1" dirty="0" smtClean="0"/>
              <a:t> Open Centre turbine </a:t>
            </a:r>
          </a:p>
          <a:p>
            <a:r>
              <a:rPr lang="en-US" sz="1600" dirty="0" smtClean="0"/>
              <a:t>(6 m diameter)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905000" y="3429000"/>
            <a:ext cx="1034513" cy="381000"/>
          </a:xfrm>
          <a:prstGeom prst="straightConnector1">
            <a:avLst/>
          </a:prstGeom>
          <a:ln cmpd="sng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38800" y="1676400"/>
            <a:ext cx="1259023" cy="2971800"/>
          </a:xfrm>
          <a:prstGeom prst="straightConnector1">
            <a:avLst/>
          </a:prstGeom>
          <a:ln cmpd="sng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2138" y="1307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AMP</a:t>
            </a:r>
          </a:p>
        </p:txBody>
      </p:sp>
    </p:spTree>
    <p:extLst>
      <p:ext uri="{BB962C8B-B14F-4D97-AF65-F5344CB8AC3E}">
        <p14:creationId xmlns:p14="http://schemas.microsoft.com/office/powerpoint/2010/main" val="59933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Recovery/Deployment Options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2534" y="1219200"/>
            <a:ext cx="1905000" cy="1371600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Divers</a:t>
            </a:r>
            <a:endParaRPr lang="en-US" sz="2600" b="1" dirty="0"/>
          </a:p>
        </p:txBody>
      </p:sp>
      <p:sp>
        <p:nvSpPr>
          <p:cNvPr id="26" name="Rectangle 25"/>
          <p:cNvSpPr/>
          <p:nvPr/>
        </p:nvSpPr>
        <p:spPr>
          <a:xfrm>
            <a:off x="5257800" y="1219200"/>
            <a:ext cx="1905000" cy="1371600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ROV Servicing</a:t>
            </a:r>
            <a:endParaRPr lang="en-US" sz="2600" b="1" dirty="0"/>
          </a:p>
        </p:txBody>
      </p:sp>
      <p:sp>
        <p:nvSpPr>
          <p:cNvPr id="28" name="Rectangle 27"/>
          <p:cNvSpPr/>
          <p:nvPr/>
        </p:nvSpPr>
        <p:spPr>
          <a:xfrm>
            <a:off x="1622534" y="3657600"/>
            <a:ext cx="1905000" cy="1371600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Subsea Winch</a:t>
            </a:r>
            <a:endParaRPr lang="en-US" sz="2600" b="1" dirty="0"/>
          </a:p>
        </p:txBody>
      </p:sp>
      <p:sp>
        <p:nvSpPr>
          <p:cNvPr id="29" name="Rectangle 28"/>
          <p:cNvSpPr/>
          <p:nvPr/>
        </p:nvSpPr>
        <p:spPr>
          <a:xfrm>
            <a:off x="5257800" y="3657600"/>
            <a:ext cx="1905000" cy="1371600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Converter Recovery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9963" y="2743200"/>
            <a:ext cx="2390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Short work windows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Human safety risk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797509" y="2743200"/>
            <a:ext cx="282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Short work windows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Minor modifications only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66800" y="5248870"/>
            <a:ext cx="302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Moving parts in the ocean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Winch failure can cause catastrophic system failure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99557" y="5248870"/>
            <a:ext cx="302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Can be expensive and risky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14400" y="838201"/>
            <a:ext cx="3173886" cy="2228164"/>
          </a:xfrm>
          <a:prstGeom prst="line">
            <a:avLst/>
          </a:prstGeom>
          <a:ln w="76200" cap="rnd" cmpd="sng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85639" y="838201"/>
            <a:ext cx="3173886" cy="2228164"/>
          </a:xfrm>
          <a:prstGeom prst="line">
            <a:avLst/>
          </a:prstGeom>
          <a:ln w="76200" cap="rnd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623357" y="3205372"/>
            <a:ext cx="3173886" cy="2228164"/>
          </a:xfrm>
          <a:prstGeom prst="line">
            <a:avLst/>
          </a:prstGeom>
          <a:ln w="76200" cap="rnd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022845" y="3205119"/>
            <a:ext cx="3173886" cy="2228164"/>
          </a:xfrm>
          <a:prstGeom prst="line">
            <a:avLst/>
          </a:prstGeom>
          <a:ln w="76200" cap="rnd" cmpd="sng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19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5" grpId="0"/>
      <p:bldP spid="33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AMP Operations Concept: Tidal Energy 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b="2193"/>
          <a:stretch/>
        </p:blipFill>
        <p:spPr bwMode="auto">
          <a:xfrm>
            <a:off x="742638" y="914400"/>
            <a:ext cx="7867962" cy="4641678"/>
          </a:xfrm>
          <a:prstGeom prst="rect">
            <a:avLst/>
          </a:prstGeom>
          <a:noFill/>
          <a:ln w="25400" cmpd="sng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029200" y="1293507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AMP and Deployment ROV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77100" y="3276600"/>
            <a:ext cx="118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Launch Platform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53300" y="1066800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Umbilical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71638" y="4724400"/>
            <a:ext cx="1991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Current Direction</a:t>
            </a:r>
            <a:endParaRPr lang="en-US" sz="20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096000" y="4935700"/>
            <a:ext cx="609600" cy="0"/>
          </a:xfrm>
          <a:prstGeom prst="straightConnector1">
            <a:avLst/>
          </a:prstGeom>
          <a:ln cmpd="sng">
            <a:solidFill>
              <a:schemeClr val="tx1">
                <a:lumMod val="65000"/>
                <a:lumOff val="35000"/>
              </a:schemeClr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6096000" y="2198049"/>
            <a:ext cx="1676400" cy="849952"/>
          </a:xfrm>
          <a:custGeom>
            <a:avLst/>
            <a:gdLst>
              <a:gd name="connsiteX0" fmla="*/ 0 w 1619129"/>
              <a:gd name="connsiteY0" fmla="*/ 29694 h 810137"/>
              <a:gd name="connsiteX1" fmla="*/ 343628 w 1619129"/>
              <a:gd name="connsiteY1" fmla="*/ 93760 h 810137"/>
              <a:gd name="connsiteX2" fmla="*/ 1619129 w 1619129"/>
              <a:gd name="connsiteY2" fmla="*/ 810137 h 81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129" h="810137">
                <a:moveTo>
                  <a:pt x="0" y="29694"/>
                </a:moveTo>
                <a:cubicBezTo>
                  <a:pt x="36886" y="-3310"/>
                  <a:pt x="73773" y="-36314"/>
                  <a:pt x="343628" y="93760"/>
                </a:cubicBezTo>
                <a:cubicBezTo>
                  <a:pt x="613483" y="223834"/>
                  <a:pt x="1116306" y="516985"/>
                  <a:pt x="1619129" y="810137"/>
                </a:cubicBezTo>
              </a:path>
            </a:pathLst>
          </a:cu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28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“Millennium” Falcon Deployment System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624" y="838200"/>
            <a:ext cx="10224024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776" y="1888867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Inspection-class ROV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4 Vectored Thrusters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314" y="2133600"/>
            <a:ext cx="275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“Millennium” Skid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6</a:t>
            </a:r>
            <a:r>
              <a:rPr lang="en-US" sz="2200" dirty="0" smtClean="0"/>
              <a:t> Thrusters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4 Vectored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2 Vertical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Docking </a:t>
            </a:r>
            <a:r>
              <a:rPr lang="en-US" sz="2200" dirty="0" smtClean="0"/>
              <a:t>alignment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Securement actuators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Power and </a:t>
            </a:r>
            <a:r>
              <a:rPr lang="en-US" sz="2200" dirty="0" err="1" smtClean="0"/>
              <a:t>comms</a:t>
            </a:r>
            <a:r>
              <a:rPr lang="en-US" sz="2200" dirty="0" smtClean="0"/>
              <a:t> (</a:t>
            </a:r>
            <a:r>
              <a:rPr lang="en-US" sz="2200" dirty="0" err="1" smtClean="0"/>
              <a:t>SeaView</a:t>
            </a:r>
            <a:r>
              <a:rPr lang="en-US" sz="2200" dirty="0" smtClean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576" y="1519535"/>
            <a:ext cx="2731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SAAB </a:t>
            </a:r>
            <a:r>
              <a:rPr lang="en-US" sz="2400" b="1" dirty="0" err="1">
                <a:solidFill>
                  <a:schemeClr val="bg2">
                    <a:lumMod val="10000"/>
                  </a:schemeClr>
                </a:solidFill>
              </a:rPr>
              <a:t>Seaeye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 Falcon</a:t>
            </a:r>
          </a:p>
        </p:txBody>
      </p:sp>
    </p:spTree>
    <p:extLst>
      <p:ext uri="{BB962C8B-B14F-4D97-AF65-F5344CB8AC3E}">
        <p14:creationId xmlns:p14="http://schemas.microsoft.com/office/powerpoint/2010/main" val="202482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System Stability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276" y="501650"/>
            <a:ext cx="6353177" cy="579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8159" y="5538608"/>
            <a:ext cx="1600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 of Pressure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196" y="4347148"/>
            <a:ext cx="1339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 of Thrust</a:t>
            </a:r>
            <a:endParaRPr lang="en-US" sz="2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5378450"/>
            <a:ext cx="1268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Axis of Rotation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3261360" y="811530"/>
            <a:ext cx="22860" cy="5262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xplosion 1 13"/>
          <p:cNvSpPr/>
          <p:nvPr/>
        </p:nvSpPr>
        <p:spPr>
          <a:xfrm>
            <a:off x="3970650" y="3505200"/>
            <a:ext cx="83820" cy="1016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xplosion 1 14"/>
          <p:cNvSpPr/>
          <p:nvPr/>
        </p:nvSpPr>
        <p:spPr>
          <a:xfrm>
            <a:off x="3219450" y="3493770"/>
            <a:ext cx="106680" cy="12192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47800" y="3616726"/>
            <a:ext cx="2558717" cy="1945874"/>
          </a:xfrm>
          <a:prstGeom prst="straightConnector1">
            <a:avLst/>
          </a:prstGeom>
          <a:ln w="50800" cmpd="sng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5" idx="1"/>
          </p:cNvCxnSpPr>
          <p:nvPr/>
        </p:nvCxnSpPr>
        <p:spPr>
          <a:xfrm flipV="1">
            <a:off x="1690063" y="3542397"/>
            <a:ext cx="1529387" cy="1189472"/>
          </a:xfrm>
          <a:prstGeom prst="straightConnector1">
            <a:avLst/>
          </a:prstGeom>
          <a:ln w="50800" cmpd="sng"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12255" y="796271"/>
            <a:ext cx="3674411" cy="508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Center of Thrust and Center of Pressure</a:t>
            </a:r>
          </a:p>
          <a:p>
            <a:pPr marL="800100" lvl="1" indent="-342900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000" dirty="0" smtClean="0">
                <a:latin typeface="+mj-lt"/>
              </a:rPr>
              <a:t>Vertical alignment to prevent pitching</a:t>
            </a:r>
          </a:p>
          <a:p>
            <a:pPr marL="800100" lvl="1" indent="-342900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000" dirty="0" smtClean="0">
                <a:latin typeface="+mj-lt"/>
              </a:rPr>
              <a:t>Horizontal separation may be undesirable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latin typeface="+mj-lt"/>
              </a:rPr>
              <a:t>Center of Mass and Center of Buoyancy</a:t>
            </a:r>
          </a:p>
          <a:p>
            <a:pPr marL="800100" lvl="1" indent="-342900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Vertical separation for stability</a:t>
            </a:r>
          </a:p>
          <a:p>
            <a:pPr marL="800100" lvl="1" indent="-342900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Horizontal alignment by trimming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200" b="1" dirty="0" smtClean="0">
                <a:solidFill>
                  <a:prstClr val="black"/>
                </a:solidFill>
                <a:latin typeface="Calibri"/>
              </a:rPr>
              <a:t>Axis of rotation</a:t>
            </a:r>
            <a:endParaRPr lang="en-US" sz="22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29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System Testing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16922"/>
            <a:ext cx="4724400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Testing progression</a:t>
            </a: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latin typeface="+mj-lt"/>
              </a:rPr>
              <a:t>Tank tests (late spring)</a:t>
            </a: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latin typeface="+mj-lt"/>
              </a:rPr>
              <a:t>Lake field tests (mid-summer)</a:t>
            </a: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latin typeface="+mj-lt"/>
              </a:rPr>
              <a:t>Open-ocean field tests (fall)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Rehearse operations and make engineering corrections</a:t>
            </a: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Package trim</a:t>
            </a: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Stabilizer fins</a:t>
            </a: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ROV umbilical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914400"/>
            <a:ext cx="3581400" cy="4604656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39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Discussion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1219200"/>
            <a:ext cx="6019800" cy="412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Integration with WEC monitoring missions</a:t>
            </a: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latin typeface="+mj-lt"/>
              </a:rPr>
              <a:t>AMP and Millennium Falcon are critical infrastructure for PMEC-SETS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Non-monitoring applications</a:t>
            </a: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“Plug and socket” architecture for maintenance of critical undersea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components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Docking enhancement</a:t>
            </a:r>
            <a:endParaRPr lang="en-US" sz="2200" dirty="0" smtClean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Calibri" pitchFamily="34" charset="0"/>
              <a:buChar char="–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ROV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piloting force feedback</a:t>
            </a:r>
          </a:p>
        </p:txBody>
      </p:sp>
    </p:spTree>
    <p:extLst>
      <p:ext uri="{BB962C8B-B14F-4D97-AF65-F5344CB8AC3E}">
        <p14:creationId xmlns:p14="http://schemas.microsoft.com/office/powerpoint/2010/main" val="26968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Summary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2" descr="ftp://ftp.apl.washington.edu/brush/Design%20Review/Media/AMP%20with%20Falc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863662" cy="553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8103" y="1295400"/>
            <a:ext cx="3857297" cy="39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Integrated instrumentation packages will play a critical role in reducing environmental risk without incurring large data mortgages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 smtClean="0">
                <a:latin typeface="+mj-lt"/>
              </a:rPr>
              <a:t>Package design requires a significant systems engineering effort</a:t>
            </a:r>
            <a:endParaRPr lang="en-US" sz="2200" i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3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Acknowledgements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3657600" y="1295400"/>
            <a:ext cx="5181600" cy="1281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dirty="0">
                <a:latin typeface="+mj-lt"/>
              </a:rPr>
              <a:t>This material is based upon work supported by the Department of Energy under </a:t>
            </a:r>
            <a:r>
              <a:rPr lang="en-US" sz="2400" dirty="0" smtClean="0">
                <a:latin typeface="+mj-lt"/>
              </a:rPr>
              <a:t>FG36-08GO18179-M001 and Snohomish Public Utility District.</a:t>
            </a:r>
            <a:endParaRPr lang="en-US" sz="2400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3657600"/>
            <a:ext cx="8001000" cy="2583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The AMP represents 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the engineering efforts of the authors, as well as a broader team including Paul Gibbs (APL), Chris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Siani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(APL), Trina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Lichtendorf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(APL), Tom Jackson (Jackson Engineering), and Danny Miles (Snohomish PUD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).</a:t>
            </a:r>
          </a:p>
          <a:p>
            <a:pPr lvl="0" algn="ctr"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Thanks also to Andrea Copping (PNNL) for many productive discussions about environmental risks.</a:t>
            </a:r>
            <a:endParaRPr lang="en-US" sz="2400" b="1" dirty="0" smtClean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66817"/>
            <a:ext cx="3742582" cy="815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42798"/>
            <a:ext cx="2101240" cy="7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045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Motivation: Environmental Risk Uncertainty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8775" y="2286000"/>
            <a:ext cx="5886450" cy="685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15225" y="2286000"/>
            <a:ext cx="381000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47775" y="2286000"/>
            <a:ext cx="381000" cy="685800"/>
          </a:xfrm>
          <a:prstGeom prst="rect">
            <a:avLst/>
          </a:prstGeom>
          <a:solidFill>
            <a:srgbClr val="126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163680"/>
            <a:ext cx="190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26C23"/>
                </a:solidFill>
              </a:rPr>
              <a:t>Discountable Risk</a:t>
            </a:r>
            <a:endParaRPr lang="en-US" sz="2400" b="1" dirty="0">
              <a:solidFill>
                <a:srgbClr val="126C23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04900" y="1994677"/>
            <a:ext cx="333375" cy="634223"/>
          </a:xfrm>
          <a:prstGeom prst="straightConnector1">
            <a:avLst/>
          </a:prstGeom>
          <a:ln cmpd="sng">
            <a:solidFill>
              <a:schemeClr val="tx1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15200" y="762000"/>
            <a:ext cx="151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Significant Risk</a:t>
            </a:r>
          </a:p>
          <a:p>
            <a:pPr algn="ctr"/>
            <a:r>
              <a:rPr lang="en-US" sz="2400" i="1" dirty="0" smtClean="0">
                <a:solidFill>
                  <a:srgbClr val="C00000"/>
                </a:solidFill>
              </a:rPr>
              <a:t>Mitigate</a:t>
            </a:r>
            <a:endParaRPr lang="en-US" sz="2400" i="1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05725" y="1989422"/>
            <a:ext cx="366713" cy="639478"/>
          </a:xfrm>
          <a:prstGeom prst="straightConnector1">
            <a:avLst/>
          </a:prstGeom>
          <a:ln cmpd="sng">
            <a:solidFill>
              <a:schemeClr val="tx1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88668" y="1989422"/>
            <a:ext cx="0" cy="639478"/>
          </a:xfrm>
          <a:prstGeom prst="straightConnector1">
            <a:avLst/>
          </a:prstGeom>
          <a:ln cmpd="sng">
            <a:solidFill>
              <a:schemeClr val="tx1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9525" y="819150"/>
            <a:ext cx="151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Uncertain Risks</a:t>
            </a:r>
          </a:p>
          <a:p>
            <a:pPr algn="ctr"/>
            <a:r>
              <a:rPr lang="en-US" sz="2400" i="1" dirty="0" smtClean="0"/>
              <a:t>Monitor</a:t>
            </a:r>
            <a:endParaRPr lang="en-US" sz="2400" i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443288" y="3562529"/>
            <a:ext cx="833270" cy="628471"/>
          </a:xfrm>
          <a:prstGeom prst="straightConnector1">
            <a:avLst/>
          </a:prstGeom>
          <a:ln cmpd="sng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247774" y="4343400"/>
            <a:ext cx="4391026" cy="685800"/>
          </a:xfrm>
          <a:prstGeom prst="rect">
            <a:avLst/>
          </a:prstGeom>
          <a:solidFill>
            <a:srgbClr val="126C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0401" y="4343400"/>
            <a:ext cx="885824" cy="6858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38801" y="4343400"/>
            <a:ext cx="1371600" cy="6858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620038" y="3364044"/>
            <a:ext cx="203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“Retired” Risks</a:t>
            </a:r>
            <a:endParaRPr lang="en-US" sz="2400" i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934200" y="3562529"/>
            <a:ext cx="581025" cy="628471"/>
          </a:xfrm>
          <a:prstGeom prst="straightConnector1">
            <a:avLst/>
          </a:prstGeom>
          <a:ln cmpd="sng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53313" y="3169503"/>
            <a:ext cx="160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Identified Risks</a:t>
            </a:r>
            <a:endParaRPr lang="en-US" sz="24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72101" y="5105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Reduced Uncertainty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685637" y="3585001"/>
            <a:ext cx="622214" cy="644099"/>
          </a:xfrm>
          <a:prstGeom prst="straightConnector1">
            <a:avLst/>
          </a:prstGeom>
          <a:ln cmpd="sng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93108" y="3043535"/>
            <a:ext cx="316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Monitoring Outcomes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5105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6" grpId="0"/>
      <p:bldP spid="12" grpId="0"/>
      <p:bldP spid="17" grpId="0"/>
      <p:bldP spid="21" grpId="0" animBg="1"/>
      <p:bldP spid="22" grpId="0" animBg="1"/>
      <p:bldP spid="23" grpId="0" animBg="1"/>
      <p:bldP spid="24" grpId="0"/>
      <p:bldP spid="29" grpId="0"/>
      <p:bldP spid="31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Risk Uncertainty Categories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371600"/>
            <a:ext cx="1786999" cy="1225705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Risk</a:t>
            </a:r>
            <a:endParaRPr lang="en-US" sz="2600" b="1" dirty="0"/>
          </a:p>
        </p:txBody>
      </p:sp>
      <p:sp>
        <p:nvSpPr>
          <p:cNvPr id="12" name="Rectangle 11"/>
          <p:cNvSpPr/>
          <p:nvPr/>
        </p:nvSpPr>
        <p:spPr>
          <a:xfrm>
            <a:off x="3581400" y="1371599"/>
            <a:ext cx="1786999" cy="1225705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Frequency of Occurrence</a:t>
            </a:r>
            <a:endParaRPr lang="en-US" sz="2600" b="1" dirty="0"/>
          </a:p>
        </p:txBody>
      </p:sp>
      <p:sp>
        <p:nvSpPr>
          <p:cNvPr id="13" name="Rectangle 12"/>
          <p:cNvSpPr/>
          <p:nvPr/>
        </p:nvSpPr>
        <p:spPr>
          <a:xfrm>
            <a:off x="6327228" y="1361089"/>
            <a:ext cx="1786999" cy="1225705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Severity of Outcome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95367" y="1789275"/>
            <a:ext cx="340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52167" y="1728692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=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33067" y="3124200"/>
            <a:ext cx="2083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Common Occurrence</a:t>
            </a:r>
            <a:endParaRPr lang="en-US" sz="2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3254200"/>
            <a:ext cx="16761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Category </a:t>
            </a:r>
            <a:r>
              <a:rPr lang="en-US" sz="2600" b="1" i="1" dirty="0" smtClean="0"/>
              <a:t>X</a:t>
            </a:r>
            <a:endParaRPr lang="en-US" sz="26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145936" y="3262083"/>
            <a:ext cx="20836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? Severity ?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9966" y="4535140"/>
            <a:ext cx="22388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</a:rPr>
              <a:t>? Occurrence ?</a:t>
            </a:r>
            <a:endParaRPr lang="en-US" sz="26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4540395"/>
            <a:ext cx="166494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Category </a:t>
            </a:r>
            <a:r>
              <a:rPr lang="en-US" sz="2600" b="1" i="1" dirty="0" smtClean="0"/>
              <a:t>Y</a:t>
            </a:r>
            <a:endParaRPr lang="en-US" sz="26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145936" y="4350473"/>
            <a:ext cx="20836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Severe Outcome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30267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Reducing Category </a:t>
            </a:r>
            <a:r>
              <a:rPr lang="en-US" sz="3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Y</a:t>
            </a:r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 Risks</a:t>
            </a:r>
            <a:endParaRPr lang="en-US" sz="3800" b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838200"/>
            <a:ext cx="7086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/>
              <a:t>Category Y risks (unknown occurrence, severe outcome) are likely to be infrequent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/>
              <a:t>Spatial </a:t>
            </a:r>
            <a:r>
              <a:rPr lang="en-US" sz="2600" b="1" i="1" dirty="0" smtClean="0"/>
              <a:t>comprehensive</a:t>
            </a:r>
            <a:r>
              <a:rPr lang="en-US" sz="2600" b="1" dirty="0"/>
              <a:t> </a:t>
            </a:r>
            <a:r>
              <a:rPr lang="en-US" sz="2600" b="1" dirty="0" smtClean="0"/>
              <a:t>and temporally </a:t>
            </a:r>
            <a:r>
              <a:rPr lang="en-US" sz="2600" b="1" i="1" dirty="0" smtClean="0"/>
              <a:t>continuous</a:t>
            </a:r>
            <a:r>
              <a:rPr lang="en-US" sz="2600" b="1" dirty="0" smtClean="0"/>
              <a:t> monitoring of converters requires the least time to resolve risk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>
                <a:solidFill>
                  <a:prstClr val="black"/>
                </a:solidFill>
              </a:rPr>
              <a:t>Data bandwidth for “brute force” approaches to this is problematic – “data mortgages”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52400" y="4343400"/>
            <a:ext cx="1752600" cy="990600"/>
          </a:xfrm>
          <a:prstGeom prst="rect">
            <a:avLst/>
          </a:prstGeom>
          <a:solidFill>
            <a:srgbClr val="7EACF6"/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Stereo-optical Cameras (2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Mpx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@ 10 fps)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400" y="4654034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X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2514600" y="4343400"/>
            <a:ext cx="1752600" cy="990600"/>
          </a:xfrm>
          <a:prstGeom prst="rect">
            <a:avLst/>
          </a:prstGeom>
          <a:solidFill>
            <a:srgbClr val="7EACF6"/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80 MB/s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19600" y="4606379"/>
            <a:ext cx="325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X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4876800" y="4311134"/>
            <a:ext cx="1752600" cy="990600"/>
          </a:xfrm>
          <a:prstGeom prst="rect">
            <a:avLst/>
          </a:prstGeom>
          <a:solidFill>
            <a:srgbClr val="7EACF6"/>
          </a:solidFill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3 months observations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3694" y="46063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7200900" y="4311134"/>
            <a:ext cx="1752600" cy="990600"/>
          </a:xfrm>
          <a:prstGeom prst="rect">
            <a:avLst/>
          </a:prstGeom>
          <a:solidFill>
            <a:srgbClr val="FF3B3B"/>
          </a:solidFill>
          <a:ln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600 TB of storage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0" y="5486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Example</a:t>
            </a:r>
            <a:r>
              <a:rPr lang="en-US" sz="1600" i="1" dirty="0" smtClean="0"/>
              <a:t>: Continuous stereo-optical monitoring for a single camera pair. Comprehensive monitoring would require multiple pairs.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10001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Avoiding Data Mortgages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838200"/>
            <a:ext cx="7086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b="1" dirty="0" smtClean="0"/>
              <a:t>Neither pure hardware nor pure software solutions are likely to prevent data mortgages</a:t>
            </a:r>
          </a:p>
        </p:txBody>
      </p:sp>
      <p:sp>
        <p:nvSpPr>
          <p:cNvPr id="2" name="Oval 1"/>
          <p:cNvSpPr/>
          <p:nvPr/>
        </p:nvSpPr>
        <p:spPr>
          <a:xfrm>
            <a:off x="2819400" y="1968098"/>
            <a:ext cx="3733800" cy="37338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09800" y="2196698"/>
            <a:ext cx="1219200" cy="838200"/>
          </a:xfrm>
          <a:prstGeom prst="straightConnector1">
            <a:avLst/>
          </a:prstGeom>
          <a:ln cmpd="sng">
            <a:solidFill>
              <a:schemeClr val="accent2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1968098"/>
            <a:ext cx="2514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Passive Acoustic Detection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Processing in near real-time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Omni-directional coverage at ranges on the order of 1 km</a:t>
            </a:r>
          </a:p>
        </p:txBody>
      </p:sp>
      <p:sp>
        <p:nvSpPr>
          <p:cNvPr id="11" name="Isosceles Triangle 10"/>
          <p:cNvSpPr/>
          <p:nvPr/>
        </p:nvSpPr>
        <p:spPr>
          <a:xfrm rot="13500000">
            <a:off x="4538882" y="2669596"/>
            <a:ext cx="1143000" cy="1161489"/>
          </a:xfrm>
          <a:prstGeom prst="triangle">
            <a:avLst/>
          </a:prstGeom>
          <a:solidFill>
            <a:srgbClr val="FF3B3B"/>
          </a:solidFill>
          <a:ln>
            <a:solidFill>
              <a:srgbClr val="FF3B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48100" y="3518264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MEC</a:t>
            </a:r>
            <a:endParaRPr lang="en-US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410200" y="2196698"/>
            <a:ext cx="1143000" cy="838200"/>
          </a:xfrm>
          <a:prstGeom prst="straightConnector1">
            <a:avLst/>
          </a:prstGeom>
          <a:ln cmpd="sng">
            <a:solidFill>
              <a:schemeClr val="accent2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53200" y="1828800"/>
            <a:ext cx="2514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Split-beam </a:t>
            </a:r>
            <a:r>
              <a:rPr lang="en-US" sz="2200" b="1" dirty="0" err="1" smtClean="0">
                <a:solidFill>
                  <a:schemeClr val="accent2"/>
                </a:solidFill>
              </a:rPr>
              <a:t>Echosounder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Processing in near real-time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Tracking capability at ranges beyond 100 m</a:t>
            </a:r>
          </a:p>
        </p:txBody>
      </p:sp>
      <p:sp>
        <p:nvSpPr>
          <p:cNvPr id="23" name="Isosceles Triangle 22"/>
          <p:cNvSpPr/>
          <p:nvPr/>
        </p:nvSpPr>
        <p:spPr>
          <a:xfrm rot="13500000">
            <a:off x="4766709" y="3168949"/>
            <a:ext cx="298570" cy="545605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72000" y="3492098"/>
            <a:ext cx="304800" cy="3048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4991100" y="3372057"/>
            <a:ext cx="571500" cy="750477"/>
          </a:xfrm>
          <a:prstGeom prst="straightConnector1">
            <a:avLst/>
          </a:prstGeom>
          <a:ln cmpd="sng">
            <a:solidFill>
              <a:schemeClr val="accent2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466885" y="4054879"/>
            <a:ext cx="2514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accent2"/>
                </a:solidFill>
              </a:rPr>
              <a:t>Optical Camera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Requires archival processing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Short range and limited field of view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420" y="4408821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Example</a:t>
            </a:r>
            <a:r>
              <a:rPr lang="en-US" sz="1600" i="1" dirty="0" smtClean="0"/>
              <a:t>: Detection, tracking, and identification of a marine mammal approaching a MEC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64566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 animBg="1"/>
      <p:bldP spid="17" grpId="0"/>
      <p:bldP spid="21" grpId="0"/>
      <p:bldP spid="23" grpId="0" animBg="1"/>
      <p:bldP spid="12" grpId="0" animBg="1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Instrumentation Package Constraints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1371600"/>
            <a:ext cx="2514600" cy="1225705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Data and Power Bandwidth</a:t>
            </a:r>
            <a:endParaRPr lang="en-US" sz="2600" b="1" dirty="0"/>
          </a:p>
        </p:txBody>
      </p:sp>
      <p:sp>
        <p:nvSpPr>
          <p:cNvPr id="9" name="Right Arrow 8"/>
          <p:cNvSpPr/>
          <p:nvPr/>
        </p:nvSpPr>
        <p:spPr>
          <a:xfrm>
            <a:off x="2864070" y="1676400"/>
            <a:ext cx="914400" cy="6096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54670" y="1365095"/>
            <a:ext cx="1981200" cy="1225705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Cabled Package</a:t>
            </a:r>
            <a:endParaRPr lang="en-US" sz="2600" b="1" dirty="0"/>
          </a:p>
        </p:txBody>
      </p:sp>
      <p:sp>
        <p:nvSpPr>
          <p:cNvPr id="22" name="Right Arrow 21"/>
          <p:cNvSpPr/>
          <p:nvPr/>
        </p:nvSpPr>
        <p:spPr>
          <a:xfrm>
            <a:off x="5943600" y="1676400"/>
            <a:ext cx="914400" cy="6096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34200" y="1371599"/>
            <a:ext cx="1981200" cy="1225705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MEC Export Cable</a:t>
            </a:r>
            <a:endParaRPr lang="en-US" sz="2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2807661"/>
            <a:ext cx="1841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Close Coupling to MEC</a:t>
            </a:r>
            <a:endParaRPr lang="en-US" sz="2000" i="1" dirty="0"/>
          </a:p>
        </p:txBody>
      </p:sp>
      <p:sp>
        <p:nvSpPr>
          <p:cNvPr id="25" name="Rectangle 24"/>
          <p:cNvSpPr/>
          <p:nvPr/>
        </p:nvSpPr>
        <p:spPr>
          <a:xfrm>
            <a:off x="260131" y="3810000"/>
            <a:ext cx="2514600" cy="1225705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Maintenance and Adaptability</a:t>
            </a:r>
            <a:endParaRPr lang="en-US" sz="2600" b="1" dirty="0"/>
          </a:p>
        </p:txBody>
      </p:sp>
      <p:sp>
        <p:nvSpPr>
          <p:cNvPr id="27" name="Right Arrow 26"/>
          <p:cNvSpPr/>
          <p:nvPr/>
        </p:nvSpPr>
        <p:spPr>
          <a:xfrm>
            <a:off x="2890346" y="4121305"/>
            <a:ext cx="914400" cy="6096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80946" y="3810000"/>
            <a:ext cx="1981200" cy="1225705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Recoverable Package</a:t>
            </a:r>
            <a:endParaRPr lang="en-US" sz="2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90846" y="2971800"/>
            <a:ext cx="708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smtClean="0"/>
              <a:t>and</a:t>
            </a:r>
            <a:endParaRPr lang="en-US" sz="2600" b="1" i="1" dirty="0"/>
          </a:p>
        </p:txBody>
      </p:sp>
      <p:sp>
        <p:nvSpPr>
          <p:cNvPr id="31" name="Right Arrow 30"/>
          <p:cNvSpPr/>
          <p:nvPr/>
        </p:nvSpPr>
        <p:spPr>
          <a:xfrm>
            <a:off x="5946228" y="4114801"/>
            <a:ext cx="914400" cy="6096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936828" y="3810000"/>
            <a:ext cx="1981200" cy="1225705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/>
              <a:t>Plug &amp; Socket Approach</a:t>
            </a:r>
            <a:endParaRPr lang="en-US" sz="2600" b="1" dirty="0"/>
          </a:p>
        </p:txBody>
      </p:sp>
      <p:sp>
        <p:nvSpPr>
          <p:cNvPr id="34" name="Right Arrow 33"/>
          <p:cNvSpPr/>
          <p:nvPr/>
        </p:nvSpPr>
        <p:spPr>
          <a:xfrm rot="5400000">
            <a:off x="7467600" y="2900626"/>
            <a:ext cx="914400" cy="6096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91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2" grpId="0" animBg="1"/>
      <p:bldP spid="24" grpId="0" animBg="1"/>
      <p:bldP spid="13" grpId="0"/>
      <p:bldP spid="27" grpId="0" animBg="1"/>
      <p:bldP spid="30" grpId="0" animBg="1"/>
      <p:bldP spid="14" grpId="0"/>
      <p:bldP spid="31" grpId="0" animBg="1"/>
      <p:bldP spid="32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283" y="228600"/>
            <a:ext cx="9144000" cy="6356122"/>
          </a:xfrm>
          <a:prstGeom prst="rect">
            <a:avLst/>
          </a:prstGeom>
        </p:spPr>
      </p:pic>
      <p:sp>
        <p:nvSpPr>
          <p:cNvPr id="4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Adaptable Monitoring Package (AMP)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4495800"/>
            <a:ext cx="1485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“Socket”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207041"/>
            <a:ext cx="1149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“Plug”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81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Instrument and Infrastructure Payload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14400"/>
            <a:ext cx="4419600" cy="5605813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371600"/>
            <a:ext cx="4215851" cy="4114800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53182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95"/>
          <p:cNvSpPr>
            <a:spLocks noChangeArrowheads="1"/>
          </p:cNvSpPr>
          <p:nvPr/>
        </p:nvSpPr>
        <p:spPr bwMode="auto">
          <a:xfrm>
            <a:off x="0" y="101025"/>
            <a:ext cx="9144000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alibri" pitchFamily="34" charset="0"/>
              </a:rPr>
              <a:t>Body Mechanical Design</a:t>
            </a:r>
            <a:endParaRPr lang="en-US" sz="3800" b="1" i="1" dirty="0">
              <a:solidFill>
                <a:schemeClr val="tx2">
                  <a:lumMod val="90000"/>
                  <a:lumOff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10" y="1414165"/>
            <a:ext cx="4630466" cy="4562496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1763110" y="4809064"/>
            <a:ext cx="3113690" cy="156400"/>
          </a:xfrm>
          <a:prstGeom prst="straightConnector1">
            <a:avLst/>
          </a:prstGeom>
          <a:ln cmpd="sng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4732398"/>
            <a:ext cx="1732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Strobe Strut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7097" y="5194063"/>
            <a:ext cx="30033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Welded aluminum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Anodized as single piece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Fairing (not shown)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73870" y="1566565"/>
            <a:ext cx="1032640" cy="457200"/>
          </a:xfrm>
          <a:prstGeom prst="straightConnector1">
            <a:avLst/>
          </a:prstGeom>
          <a:ln cmpd="sng">
            <a:solidFill>
              <a:schemeClr val="tx1">
                <a:lumMod val="75000"/>
                <a:lumOff val="25000"/>
              </a:schemeClr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06510" y="1295400"/>
            <a:ext cx="211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Hull and Frame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08837" y="1779934"/>
            <a:ext cx="268276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Engineered plastics </a:t>
            </a:r>
            <a:r>
              <a:rPr lang="en-US" sz="2000" dirty="0" smtClean="0"/>
              <a:t>(no corrosion risk and near-neutrally buoyant)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Longitudinal stiffening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Modular, swappable bulkheads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50152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12006</TotalTime>
  <Words>968</Words>
  <Application>Microsoft Office PowerPoint</Application>
  <PresentationFormat>On-screen Show (4:3)</PresentationFormat>
  <Paragraphs>188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Wingdings</vt:lpstr>
      <vt:lpstr>Wingdings 2</vt:lpstr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smi_user</dc:creator>
  <cp:lastModifiedBy>Brian Polagye</cp:lastModifiedBy>
  <cp:revision>497</cp:revision>
  <dcterms:created xsi:type="dcterms:W3CDTF">2011-04-25T04:18:32Z</dcterms:created>
  <dcterms:modified xsi:type="dcterms:W3CDTF">2014-04-17T17:07:19Z</dcterms:modified>
</cp:coreProperties>
</file>