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avi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3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9" r:id="rId2"/>
    <p:sldId id="300" r:id="rId3"/>
    <p:sldId id="308" r:id="rId4"/>
    <p:sldId id="298" r:id="rId5"/>
    <p:sldId id="315" r:id="rId6"/>
    <p:sldId id="309" r:id="rId7"/>
    <p:sldId id="279" r:id="rId8"/>
    <p:sldId id="290" r:id="rId9"/>
    <p:sldId id="289" r:id="rId10"/>
    <p:sldId id="312" r:id="rId11"/>
    <p:sldId id="311" r:id="rId12"/>
    <p:sldId id="307" r:id="rId13"/>
    <p:sldId id="306" r:id="rId14"/>
    <p:sldId id="313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FF"/>
    <a:srgbClr val="00FFFF"/>
    <a:srgbClr val="996633"/>
    <a:srgbClr val="800080"/>
    <a:srgbClr val="FF8000"/>
    <a:srgbClr val="FF0000"/>
    <a:srgbClr val="00FF00"/>
    <a:srgbClr val="FF2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2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2974998-C445-4D85-B57B-3D8BDA820F63}" type="datetimeFigureOut">
              <a:rPr lang="en-US"/>
              <a:pPr/>
              <a:t>7/28/14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911FCB7-CA0C-4148-B488-7EBCD59F1E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2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OK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pPr eaLnBrk="1" hangingPunct="1"/>
            <a:fld id="{39B0AB39-40E8-44E8-B946-8BC2EAE4DBCA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1FCB7-CA0C-4148-B488-7EBCD59F1E7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86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1FCB7-CA0C-4148-B488-7EBCD59F1E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23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1FCB7-CA0C-4148-B488-7EBCD59F1E7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75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1FCB7-CA0C-4148-B488-7EBCD59F1E7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15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1FCB7-CA0C-4148-B488-7EBCD59F1E7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55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1FCB7-CA0C-4148-B488-7EBCD59F1E7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88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1FCB7-CA0C-4148-B488-7EBCD59F1E7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61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OK. Be sure to bring the cover</a:t>
            </a:r>
            <a:r>
              <a:rPr lang="en-US" baseline="0" dirty="0" smtClean="0"/>
              <a:t> for the right panel (4) to front and make it opaque.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1FCB7-CA0C-4148-B488-7EBCD59F1E7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18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1FCB7-CA0C-4148-B488-7EBCD59F1E7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64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solidFill>
                  <a:srgbClr val="D1EAEE"/>
                </a:solidFill>
              </a:defRPr>
            </a:lvl1pPr>
          </a:lstStyle>
          <a:p>
            <a:fld id="{9DFDD6F7-69F7-4FDE-8753-EB05E6D27918}" type="datetime1">
              <a:rPr lang="en-US"/>
              <a:pPr/>
              <a:t>7/28/14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solidFill>
                  <a:srgbClr val="D1EAEE"/>
                </a:solidFill>
              </a:defRPr>
            </a:lvl1pPr>
          </a:lstStyle>
          <a:p>
            <a:fld id="{221B7B23-CB62-470B-BE23-01EDE948B8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74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BCACF194-49B7-4FF5-B7BA-8DFFDC5D8266}" type="datetime1">
              <a:rPr lang="en-US"/>
              <a:pPr/>
              <a:t>7/28/14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B360CD11-B63E-45D1-B913-387EB3F401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5217D06D-C529-412F-9D75-FD108E9C4ACF}" type="datetime1">
              <a:rPr lang="en-US"/>
              <a:pPr/>
              <a:t>7/28/14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8F4AF30C-57E3-49E2-A0CD-B4FCB15661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00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5E66F465-B3DA-4FAB-8083-648B94823935}" type="datetime1">
              <a:rPr lang="en-US"/>
              <a:pPr/>
              <a:t>7/28/14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0ECFFFB9-B0CA-472D-8157-70FF8EB2BF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5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2E3455E0-C92C-40DE-94B9-7206ABEC64BB}" type="datetime1">
              <a:rPr lang="en-US"/>
              <a:pPr/>
              <a:t>7/28/14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C1F27B26-C29A-49D7-869D-CBC6F08FD4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7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0091F8FC-A1FB-4C7F-A781-C009A4B540EF}" type="datetime1">
              <a:rPr lang="en-US"/>
              <a:pPr/>
              <a:t>7/28/14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73805FE5-6E23-4B0A-A549-6F3EA58F29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13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E0FFC754-DAA4-4910-A145-FC1919BC0E9B}" type="datetime1">
              <a:rPr lang="en-US"/>
              <a:pPr/>
              <a:t>7/28/14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9BA58185-095F-40FE-BC33-70174C1D69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3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F7E4D938-18B0-43AB-9C57-028E6A5E15F5}" type="datetime1">
              <a:rPr lang="en-US"/>
              <a:pPr/>
              <a:t>7/28/14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BEB9FCB7-D703-48C6-A8EE-33E49E4D73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91F8E032-8882-494F-8393-0FAEE4EE468B}" type="datetime1">
              <a:rPr lang="en-US"/>
              <a:pPr/>
              <a:t>7/28/14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7836E0F4-51BD-471F-BE59-D6BBE8929A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4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14400">
              <a:defRPr sz="1200">
                <a:solidFill>
                  <a:srgbClr val="045C7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9E478BD-F1E4-4407-B301-828FCA35B3F7}" type="datetime1">
              <a:rPr lang="en-US"/>
              <a:pPr/>
              <a:t>7/28/14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defTabSz="914400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914400">
              <a:defRPr sz="1200">
                <a:solidFill>
                  <a:srgbClr val="045C7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F9B5EBB-9B42-4C94-B6CB-8BEC68F1D082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1" name="Group 13"/>
          <p:cNvGrpSpPr>
            <a:grpSpLocks/>
          </p:cNvGrpSpPr>
          <p:nvPr userDrawn="1"/>
        </p:nvGrpSpPr>
        <p:grpSpPr bwMode="auto">
          <a:xfrm rot="10800000">
            <a:off x="-19050" y="5816600"/>
            <a:ext cx="9180513" cy="1041400"/>
            <a:chOff x="-19050" y="-7938"/>
            <a:chExt cx="9180513" cy="1041401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-11112" y="-1"/>
              <a:ext cx="9163050" cy="1041401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latin typeface="Constantia"/>
                <a:ea typeface="+mn-ea"/>
                <a:cs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381500" y="1587"/>
              <a:ext cx="4762501" cy="63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latin typeface="Constantia"/>
                <a:ea typeface="+mn-ea"/>
                <a:cs typeface="Arial" charset="0"/>
              </a:endParaRPr>
            </a:p>
          </p:txBody>
        </p:sp>
        <p:grpSp>
          <p:nvGrpSpPr>
            <p:cNvPr id="1037" name="Group 1"/>
            <p:cNvGrpSpPr>
              <a:grpSpLocks/>
            </p:cNvGrpSpPr>
            <p:nvPr/>
          </p:nvGrpSpPr>
          <p:grpSpPr bwMode="auto">
            <a:xfrm>
              <a:off x="-19050" y="203200"/>
              <a:ext cx="9180513" cy="647700"/>
              <a:chOff x="-19045" y="216550"/>
              <a:chExt cx="9180548" cy="649224"/>
            </a:xfrm>
          </p:grpSpPr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 rot="21435692">
                <a:off x="-19045" y="216550"/>
                <a:ext cx="9163050" cy="649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400">
                  <a:defRPr/>
                </a:pPr>
                <a:endParaRPr lang="en-US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 rot="21435692">
                <a:off x="-14309" y="290003"/>
                <a:ext cx="9175812" cy="53035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400">
                  <a:defRPr/>
                </a:pPr>
                <a:endParaRPr lang="en-US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  <p:pic>
        <p:nvPicPr>
          <p:cNvPr id="1032" name="Picture 9" descr="BlockWpg.gif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15088"/>
            <a:ext cx="5651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6" descr="OSU_logo.gif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6408738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5" y="6280150"/>
            <a:ext cx="5492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15.png"/><Relationship Id="rId1" Type="http://schemas.microsoft.com/office/2007/relationships/media" Target="../media/media1.avi"/><Relationship Id="rId2" Type="http://schemas.openxmlformats.org/officeDocument/2006/relationships/video" Target="../media/media1.avi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6"/>
          <p:cNvSpPr>
            <a:spLocks noChangeArrowheads="1"/>
          </p:cNvSpPr>
          <p:nvPr/>
        </p:nvSpPr>
        <p:spPr bwMode="auto">
          <a:xfrm>
            <a:off x="0" y="1066803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/>
            <a:r>
              <a:rPr lang="en-US" sz="34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On The Interaction of Tidal Power Extraction and Natural Energy Dissipation in </a:t>
            </a:r>
            <a:r>
              <a:rPr lang="en-US" sz="3400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a</a:t>
            </a:r>
            <a:r>
              <a:rPr lang="en-US" sz="34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n Estuary</a:t>
            </a:r>
            <a:endParaRPr lang="en-US" sz="30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838200" y="5196357"/>
            <a:ext cx="7467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26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A</a:t>
            </a:r>
            <a:r>
              <a:rPr lang="en-US" sz="26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WTEC 2014, Tokyo, Japan, July 2014</a:t>
            </a:r>
            <a:endParaRPr lang="en-US" sz="2600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2800971"/>
            <a:ext cx="9144000" cy="216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>
              <a:lnSpc>
                <a:spcPct val="114000"/>
              </a:lnSpc>
              <a:spcBef>
                <a:spcPts val="1200"/>
              </a:spcBef>
              <a:buClr>
                <a:srgbClr val="0BD0D9"/>
              </a:buClr>
              <a:buSzPct val="95000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Mitsuhiro Kawase and Marisa </a:t>
            </a:r>
            <a:r>
              <a:rPr lang="en-US" sz="2800" dirty="0" err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Gedney</a:t>
            </a:r>
            <a:endParaRPr lang="en-US" sz="2800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  <a:p>
            <a:pPr algn="ctr" defTabSz="914400">
              <a:spcBef>
                <a:spcPts val="200"/>
              </a:spcBef>
              <a:buClr>
                <a:srgbClr val="0BD0D9"/>
              </a:buClr>
              <a:buSzPct val="95000"/>
            </a:pP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Northwest National Marine Renewable Energy Center /</a:t>
            </a:r>
          </a:p>
          <a:p>
            <a:pPr algn="ctr" defTabSz="914400">
              <a:spcBef>
                <a:spcPts val="200"/>
              </a:spcBef>
              <a:buClr>
                <a:srgbClr val="0BD0D9"/>
              </a:buClr>
              <a:buSzPct val="95000"/>
            </a:pP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School of Oceanography</a:t>
            </a:r>
          </a:p>
          <a:p>
            <a:pPr algn="ctr" defTabSz="914400">
              <a:spcBef>
                <a:spcPts val="200"/>
              </a:spcBef>
              <a:buClr>
                <a:srgbClr val="0BD0D9"/>
              </a:buClr>
              <a:buSzPct val="95000"/>
            </a:pP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University of 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Washington</a:t>
            </a:r>
          </a:p>
          <a:p>
            <a:pPr algn="ctr" defTabSz="914400">
              <a:spcBef>
                <a:spcPts val="200"/>
              </a:spcBef>
              <a:buClr>
                <a:srgbClr val="0BD0D9"/>
              </a:buClr>
              <a:buSzPct val="95000"/>
            </a:pP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Seattle WA 98195 United States</a:t>
            </a:r>
            <a:endParaRPr lang="en-US" sz="2400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2292" name="Picture 1" descr="New_DOE_Logo_Color_Hi-Res_0428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066" y="6257925"/>
            <a:ext cx="23844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NSF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40" y="6257120"/>
            <a:ext cx="596901" cy="600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8857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Results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756963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775200" y="1286934"/>
            <a:ext cx="3776133" cy="5232400"/>
          </a:xfrm>
          <a:prstGeom prst="rect">
            <a:avLst/>
          </a:prstGeom>
          <a:solidFill>
            <a:srgbClr val="FFFFFF">
              <a:alpha val="3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Content Placeholder 19" descr="Extraction_and_range_AWTEC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" r="4135"/>
          <a:stretch>
            <a:fillRect/>
          </a:stretch>
        </p:blipFill>
        <p:spPr>
          <a:xfrm>
            <a:off x="457200" y="1562637"/>
            <a:ext cx="8229600" cy="43894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324"/>
            <a:ext cx="8229600" cy="1143000"/>
          </a:xfrm>
        </p:spPr>
        <p:txBody>
          <a:bodyPr anchor="ctr" anchorCtr="0"/>
          <a:lstStyle/>
          <a:p>
            <a:pPr algn="ctr"/>
            <a:r>
              <a:rPr lang="en-US" sz="4400" b="1" dirty="0" smtClean="0"/>
              <a:t>Power Extraction and Tidal Range</a:t>
            </a:r>
            <a:endParaRPr lang="en-US" sz="4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253067" y="5698102"/>
            <a:ext cx="3005666" cy="485573"/>
            <a:chOff x="1253067" y="5418679"/>
            <a:chExt cx="6959600" cy="485573"/>
          </a:xfrm>
        </p:grpSpPr>
        <p:sp>
          <p:nvSpPr>
            <p:cNvPr id="5" name="TextBox 4"/>
            <p:cNvSpPr txBox="1"/>
            <p:nvPr/>
          </p:nvSpPr>
          <p:spPr>
            <a:xfrm>
              <a:off x="1253067" y="5418679"/>
              <a:ext cx="695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+mj-lt"/>
                </a:rPr>
                <a:t>Array Capacity</a:t>
              </a:r>
              <a:endParaRPr lang="en-US" sz="1400" b="1" dirty="0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44289" y="5596475"/>
              <a:ext cx="12530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+mj-lt"/>
                </a:rPr>
                <a:t>Low</a:t>
              </a:r>
              <a:endParaRPr lang="en-US" sz="1400" b="1" dirty="0"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23622" y="5596475"/>
              <a:ext cx="12530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+mj-lt"/>
                </a:rPr>
                <a:t>High</a:t>
              </a:r>
              <a:endParaRPr lang="en-US" sz="1400" b="1" dirty="0">
                <a:latin typeface="+mj-lt"/>
              </a:endParaRPr>
            </a:p>
          </p:txBody>
        </p:sp>
        <p:cxnSp>
          <p:nvCxnSpPr>
            <p:cNvPr id="8" name="Straight Arrow Connector 7"/>
            <p:cNvCxnSpPr>
              <a:stCxn id="6" idx="3"/>
              <a:endCxn id="7" idx="1"/>
            </p:cNvCxnSpPr>
            <p:nvPr/>
          </p:nvCxnSpPr>
          <p:spPr>
            <a:xfrm>
              <a:off x="3397355" y="5750364"/>
              <a:ext cx="2726267" cy="0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249327" y="5696614"/>
            <a:ext cx="3005666" cy="485573"/>
            <a:chOff x="1253067" y="5418679"/>
            <a:chExt cx="6959600" cy="485573"/>
          </a:xfrm>
        </p:grpSpPr>
        <p:sp>
          <p:nvSpPr>
            <p:cNvPr id="11" name="TextBox 10"/>
            <p:cNvSpPr txBox="1"/>
            <p:nvPr/>
          </p:nvSpPr>
          <p:spPr>
            <a:xfrm>
              <a:off x="1253067" y="5418679"/>
              <a:ext cx="695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+mj-lt"/>
                </a:rPr>
                <a:t>Tidal Range (meters)</a:t>
              </a:r>
              <a:endParaRPr lang="en-US" sz="1400" b="1" dirty="0"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39240" y="5596475"/>
              <a:ext cx="14581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+mj-lt"/>
                </a:rPr>
                <a:t>HIGH</a:t>
              </a:r>
              <a:endParaRPr lang="en-US" sz="1400" b="1" dirty="0"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23622" y="5596475"/>
              <a:ext cx="12530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+mj-lt"/>
                </a:rPr>
                <a:t>LOW</a:t>
              </a:r>
              <a:endParaRPr lang="en-US" sz="1400" b="1" dirty="0">
                <a:latin typeface="+mj-lt"/>
              </a:endParaRPr>
            </a:p>
          </p:txBody>
        </p:sp>
        <p:cxnSp>
          <p:nvCxnSpPr>
            <p:cNvPr id="14" name="Straight Arrow Connector 13"/>
            <p:cNvCxnSpPr>
              <a:stCxn id="12" idx="3"/>
              <a:endCxn id="13" idx="1"/>
            </p:cNvCxnSpPr>
            <p:nvPr/>
          </p:nvCxnSpPr>
          <p:spPr>
            <a:xfrm>
              <a:off x="3397355" y="5750364"/>
              <a:ext cx="2726267" cy="0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507995" y="1879612"/>
            <a:ext cx="461665" cy="360680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Extracted Power (MW)</a:t>
            </a:r>
            <a:endParaRPr lang="en-US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36297" y="1710335"/>
            <a:ext cx="1769533" cy="33855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818MW at </a:t>
            </a:r>
            <a:r>
              <a:rPr lang="en-US" sz="1600" i="1" dirty="0" smtClean="0">
                <a:latin typeface="+mj-lt"/>
              </a:rPr>
              <a:t>C</a:t>
            </a:r>
            <a:r>
              <a:rPr lang="en-US" sz="1600" i="1" baseline="-25000" dirty="0" smtClean="0">
                <a:latin typeface="+mj-lt"/>
              </a:rPr>
              <a:t>E</a:t>
            </a:r>
            <a:r>
              <a:rPr lang="en-US" sz="1600" dirty="0" smtClean="0">
                <a:latin typeface="+mj-lt"/>
              </a:rPr>
              <a:t> = 0.1</a:t>
            </a:r>
            <a:endParaRPr lang="en-US" sz="1600" dirty="0">
              <a:latin typeface="+mj-lt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032000" y="3014133"/>
            <a:ext cx="558800" cy="1253067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699933" y="2506146"/>
            <a:ext cx="405897" cy="660387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545667" y="3014133"/>
            <a:ext cx="431800" cy="1405467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073390" y="2506147"/>
            <a:ext cx="279400" cy="660386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553635" y="1710347"/>
            <a:ext cx="2086326" cy="33855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63% of Natural Range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1080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391"/>
            <a:ext cx="8229600" cy="1143000"/>
          </a:xfrm>
        </p:spPr>
        <p:txBody>
          <a:bodyPr anchor="ctr" anchorCtr="0">
            <a:noAutofit/>
          </a:bodyPr>
          <a:lstStyle/>
          <a:p>
            <a:r>
              <a:rPr lang="en-US" sz="3200" b="1" dirty="0" smtClean="0"/>
              <a:t>Power extraction reduces amount of energy going into natural processes in the estuary.</a:t>
            </a:r>
            <a:endParaRPr lang="en-US" sz="3200" b="1" dirty="0"/>
          </a:p>
        </p:txBody>
      </p:sp>
      <p:pic>
        <p:nvPicPr>
          <p:cNvPr id="6" name="Content Placeholder 5" descr="Extraction_and_natural_dissipation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" r="4135"/>
          <a:stretch>
            <a:fillRect/>
          </a:stretch>
        </p:blipFill>
        <p:spPr>
          <a:xfrm>
            <a:off x="457200" y="1596503"/>
            <a:ext cx="8229600" cy="4389437"/>
          </a:xfrm>
        </p:spPr>
      </p:pic>
      <p:sp>
        <p:nvSpPr>
          <p:cNvPr id="4" name="TextBox 3"/>
          <p:cNvSpPr txBox="1"/>
          <p:nvPr/>
        </p:nvSpPr>
        <p:spPr>
          <a:xfrm>
            <a:off x="1253067" y="5537210"/>
            <a:ext cx="695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Array Capacity</a:t>
            </a:r>
            <a:endParaRPr lang="en-US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5867" y="5816610"/>
            <a:ext cx="1253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Low</a:t>
            </a:r>
            <a:endParaRPr lang="en-US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5200" y="5816610"/>
            <a:ext cx="1253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High</a:t>
            </a:r>
            <a:endParaRPr lang="en-US" b="1" dirty="0">
              <a:latin typeface="+mj-lt"/>
            </a:endParaRPr>
          </a:p>
        </p:txBody>
      </p:sp>
      <p:cxnSp>
        <p:nvCxnSpPr>
          <p:cNvPr id="8" name="Straight Arrow Connector 7"/>
          <p:cNvCxnSpPr>
            <a:stCxn id="5" idx="3"/>
            <a:endCxn id="7" idx="1"/>
          </p:cNvCxnSpPr>
          <p:nvPr/>
        </p:nvCxnSpPr>
        <p:spPr>
          <a:xfrm>
            <a:off x="3318933" y="6001276"/>
            <a:ext cx="2726267" cy="0"/>
          </a:xfrm>
          <a:prstGeom prst="straightConnector1">
            <a:avLst/>
          </a:prstGeom>
          <a:ln w="28575" cmpd="sng">
            <a:solidFill>
              <a:srgbClr val="000000"/>
            </a:solidFill>
            <a:headEnd type="none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8794" y="1947333"/>
            <a:ext cx="400110" cy="1456267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b="1" dirty="0" smtClean="0">
                <a:latin typeface="+mj-lt"/>
              </a:rPr>
              <a:t>Power (MW)</a:t>
            </a:r>
            <a:endParaRPr lang="en-US" sz="1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794" y="4030131"/>
            <a:ext cx="400110" cy="1456267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b="1" dirty="0" smtClean="0">
                <a:latin typeface="+mj-lt"/>
              </a:rPr>
              <a:t>Percent</a:t>
            </a:r>
            <a:endParaRPr lang="en-US" sz="14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6268" y="2743202"/>
            <a:ext cx="164253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Extracted Power</a:t>
            </a:r>
            <a:endParaRPr lang="en-US" sz="16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2537" y="2878558"/>
            <a:ext cx="1913465" cy="338554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Natural Dissipation</a:t>
            </a:r>
            <a:endParaRPr lang="en-US" sz="16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4531" y="1710324"/>
            <a:ext cx="2370669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Total (Natural + Extracted)</a:t>
            </a:r>
            <a:endParaRPr lang="en-US" sz="1600" dirty="0">
              <a:latin typeface="+mj-lt"/>
            </a:endParaRPr>
          </a:p>
        </p:txBody>
      </p:sp>
      <p:cxnSp>
        <p:nvCxnSpPr>
          <p:cNvPr id="14" name="Straight Connector 13"/>
          <p:cNvCxnSpPr>
            <a:stCxn id="3" idx="2"/>
          </p:cNvCxnSpPr>
          <p:nvPr/>
        </p:nvCxnSpPr>
        <p:spPr>
          <a:xfrm>
            <a:off x="2277535" y="3081756"/>
            <a:ext cx="126998" cy="203311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409267" y="3030845"/>
            <a:ext cx="313270" cy="254222"/>
          </a:xfrm>
          <a:prstGeom prst="line">
            <a:avLst/>
          </a:prstGeom>
          <a:ln>
            <a:solidFill>
              <a:srgbClr val="00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690533" y="2048878"/>
            <a:ext cx="169335" cy="13552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14534" y="4681958"/>
            <a:ext cx="164253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Extracted Power</a:t>
            </a:r>
            <a:endParaRPr lang="en-US" sz="16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65867" y="4343404"/>
            <a:ext cx="1913465" cy="338554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Natural Dissipation</a:t>
            </a:r>
            <a:endParaRPr lang="en-US" sz="16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45200" y="2065925"/>
            <a:ext cx="273473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FF"/>
                </a:solidFill>
                <a:latin typeface="+mj-lt"/>
              </a:rPr>
              <a:t>Natural Dissipation without Extraction</a:t>
            </a:r>
            <a:endParaRPr lang="en-US" sz="12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538134" y="2065869"/>
            <a:ext cx="287868" cy="3048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979332" y="2342924"/>
            <a:ext cx="1913468" cy="1637673"/>
            <a:chOff x="3979332" y="2342924"/>
            <a:chExt cx="1913468" cy="1637673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5892800" y="2342924"/>
              <a:ext cx="0" cy="874188"/>
            </a:xfrm>
            <a:prstGeom prst="straightConnector1">
              <a:avLst/>
            </a:prstGeom>
            <a:ln>
              <a:solidFill>
                <a:srgbClr val="008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979332" y="3149600"/>
              <a:ext cx="1498601" cy="830997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78% Reduction in Natural Dissipation</a:t>
              </a:r>
              <a:endParaRPr lang="en-US" sz="1600" dirty="0">
                <a:latin typeface="+mj-lt"/>
              </a:endParaRPr>
            </a:p>
          </p:txBody>
        </p:sp>
        <p:cxnSp>
          <p:nvCxnSpPr>
            <p:cNvPr id="29" name="Straight Connector 28"/>
            <p:cNvCxnSpPr>
              <a:stCxn id="27" idx="0"/>
            </p:cNvCxnSpPr>
            <p:nvPr/>
          </p:nvCxnSpPr>
          <p:spPr>
            <a:xfrm flipV="1">
              <a:off x="4728633" y="2743202"/>
              <a:ext cx="1164167" cy="40639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285066" y="4341130"/>
            <a:ext cx="2639478" cy="1145268"/>
            <a:chOff x="3268138" y="2342924"/>
            <a:chExt cx="2639478" cy="1145268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5892800" y="2342924"/>
              <a:ext cx="0" cy="1145268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268138" y="2865568"/>
              <a:ext cx="2192867" cy="584776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77% of Energy entering Fjord is extracted</a:t>
              </a:r>
              <a:endParaRPr lang="en-US" sz="1600" dirty="0">
                <a:latin typeface="+mj-lt"/>
              </a:endParaRPr>
            </a:p>
          </p:txBody>
        </p:sp>
        <p:cxnSp>
          <p:nvCxnSpPr>
            <p:cNvPr id="34" name="Straight Connector 33"/>
            <p:cNvCxnSpPr>
              <a:stCxn id="33" idx="3"/>
            </p:cNvCxnSpPr>
            <p:nvPr/>
          </p:nvCxnSpPr>
          <p:spPr>
            <a:xfrm flipV="1">
              <a:off x="5461005" y="2751558"/>
              <a:ext cx="446611" cy="40639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2404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Extraction_at_different_C_N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" r="4135"/>
          <a:stretch>
            <a:fillRect/>
          </a:stretch>
        </p:blipFill>
        <p:spPr>
          <a:xfrm>
            <a:off x="457200" y="1308605"/>
            <a:ext cx="8229600" cy="43894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860"/>
            <a:ext cx="8229600" cy="1143000"/>
          </a:xfrm>
        </p:spPr>
        <p:txBody>
          <a:bodyPr anchor="ctr" anchorCtr="0"/>
          <a:lstStyle/>
          <a:p>
            <a:r>
              <a:rPr lang="en-US" sz="3200" b="1" dirty="0" smtClean="0"/>
              <a:t>Does the level of natural dissipation influence how much power can be extracted? – Yes.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53067" y="5418679"/>
            <a:ext cx="695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Array Capacity</a:t>
            </a:r>
            <a:endParaRPr lang="en-US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995" y="1608679"/>
            <a:ext cx="461665" cy="360680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Extracted Power (MW)</a:t>
            </a:r>
            <a:endParaRPr lang="en-US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5867" y="5698079"/>
            <a:ext cx="1253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Low</a:t>
            </a:r>
            <a:endParaRPr lang="en-US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5200" y="5698079"/>
            <a:ext cx="1253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High</a:t>
            </a:r>
            <a:endParaRPr lang="en-US" b="1" dirty="0">
              <a:latin typeface="+mj-lt"/>
            </a:endParaRPr>
          </a:p>
        </p:txBody>
      </p: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>
            <a:off x="3318933" y="5882745"/>
            <a:ext cx="2726267" cy="0"/>
          </a:xfrm>
          <a:prstGeom prst="straightConnector1">
            <a:avLst/>
          </a:prstGeom>
          <a:ln w="28575" cmpd="sng">
            <a:solidFill>
              <a:srgbClr val="000000"/>
            </a:solidFill>
            <a:headEnd type="none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47800" y="1837267"/>
            <a:ext cx="2463800" cy="584776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+mj-lt"/>
              </a:rPr>
              <a:t>C</a:t>
            </a:r>
            <a:r>
              <a:rPr lang="en-US" sz="1600" i="1" baseline="-25000" dirty="0" smtClean="0">
                <a:latin typeface="+mj-lt"/>
              </a:rPr>
              <a:t>N</a:t>
            </a:r>
            <a:r>
              <a:rPr lang="en-US" sz="1600" dirty="0" smtClean="0">
                <a:latin typeface="+mj-lt"/>
              </a:rPr>
              <a:t> = 9.5 x 10</a:t>
            </a:r>
            <a:r>
              <a:rPr lang="en-US" sz="1600" baseline="30000" dirty="0" smtClean="0">
                <a:latin typeface="+mj-lt"/>
              </a:rPr>
              <a:t>-4</a:t>
            </a:r>
            <a:endParaRPr lang="en-US" sz="1600" dirty="0" smtClean="0">
              <a:latin typeface="+mj-lt"/>
            </a:endParaRPr>
          </a:p>
          <a:p>
            <a:r>
              <a:rPr lang="en-US" sz="1600" dirty="0" smtClean="0">
                <a:latin typeface="+mj-lt"/>
              </a:rPr>
              <a:t>Natural Dissipation 669MW </a:t>
            </a:r>
            <a:endParaRPr lang="en-US" sz="1600" dirty="0">
              <a:latin typeface="+mj-lt"/>
            </a:endParaRPr>
          </a:p>
        </p:txBody>
      </p:sp>
      <p:cxnSp>
        <p:nvCxnSpPr>
          <p:cNvPr id="16" name="Straight Connector 15"/>
          <p:cNvCxnSpPr>
            <a:endCxn id="14" idx="2"/>
          </p:cNvCxnSpPr>
          <p:nvPr/>
        </p:nvCxnSpPr>
        <p:spPr>
          <a:xfrm flipH="1" flipV="1">
            <a:off x="2679700" y="2422043"/>
            <a:ext cx="749300" cy="1006957"/>
          </a:xfrm>
          <a:prstGeom prst="line">
            <a:avLst/>
          </a:prstGeom>
          <a:ln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60067" y="1608679"/>
            <a:ext cx="2565400" cy="584776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+mj-lt"/>
              </a:rPr>
              <a:t>C</a:t>
            </a:r>
            <a:r>
              <a:rPr lang="en-US" sz="1600" i="1" baseline="-25000" dirty="0" smtClean="0">
                <a:latin typeface="+mj-lt"/>
              </a:rPr>
              <a:t>N</a:t>
            </a:r>
            <a:r>
              <a:rPr lang="en-US" sz="1600" dirty="0" smtClean="0">
                <a:latin typeface="+mj-lt"/>
              </a:rPr>
              <a:t> = 0.003 (standard)</a:t>
            </a:r>
          </a:p>
          <a:p>
            <a:r>
              <a:rPr lang="en-US" sz="1600" dirty="0" smtClean="0">
                <a:latin typeface="+mj-lt"/>
              </a:rPr>
              <a:t>Natural Dissipation 1106MW </a:t>
            </a:r>
            <a:endParaRPr lang="en-US" sz="1600" dirty="0">
              <a:latin typeface="+mj-lt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7298266" y="2193455"/>
            <a:ext cx="491067" cy="736012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5143500" y="3335867"/>
            <a:ext cx="2633133" cy="1448376"/>
            <a:chOff x="5143500" y="3335867"/>
            <a:chExt cx="2633133" cy="1448376"/>
          </a:xfrm>
        </p:grpSpPr>
        <p:sp>
          <p:nvSpPr>
            <p:cNvPr id="20" name="TextBox 19"/>
            <p:cNvSpPr txBox="1"/>
            <p:nvPr/>
          </p:nvSpPr>
          <p:spPr>
            <a:xfrm>
              <a:off x="5143500" y="4199467"/>
              <a:ext cx="2633133" cy="584776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FF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+mj-lt"/>
                </a:rPr>
                <a:t>C</a:t>
              </a:r>
              <a:r>
                <a:rPr lang="en-US" sz="1600" i="1" baseline="-25000" dirty="0" smtClean="0">
                  <a:latin typeface="+mj-lt"/>
                </a:rPr>
                <a:t>N</a:t>
              </a:r>
              <a:r>
                <a:rPr lang="en-US" sz="1600" dirty="0" smtClean="0">
                  <a:latin typeface="+mj-lt"/>
                </a:rPr>
                <a:t> = 0.0095</a:t>
              </a:r>
            </a:p>
            <a:p>
              <a:r>
                <a:rPr lang="en-US" sz="1600" dirty="0" smtClean="0">
                  <a:latin typeface="+mj-lt"/>
                </a:rPr>
                <a:t>Natural Dissipation 1184MW </a:t>
              </a:r>
              <a:endParaRPr lang="en-US" sz="1600" dirty="0">
                <a:latin typeface="+mj-lt"/>
              </a:endParaRPr>
            </a:p>
          </p:txBody>
        </p:sp>
        <p:cxnSp>
          <p:nvCxnSpPr>
            <p:cNvPr id="22" name="Straight Connector 21"/>
            <p:cNvCxnSpPr>
              <a:endCxn id="20" idx="0"/>
            </p:cNvCxnSpPr>
            <p:nvPr/>
          </p:nvCxnSpPr>
          <p:spPr>
            <a:xfrm>
              <a:off x="5672667" y="3335867"/>
              <a:ext cx="787400" cy="863600"/>
            </a:xfrm>
            <a:prstGeom prst="line">
              <a:avLst/>
            </a:prstGeom>
            <a:ln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143500" y="1481669"/>
            <a:ext cx="410633" cy="3733810"/>
            <a:chOff x="5143500" y="1481669"/>
            <a:chExt cx="410633" cy="3733810"/>
          </a:xfrm>
        </p:grpSpPr>
        <p:sp>
          <p:nvSpPr>
            <p:cNvPr id="23" name="Oval 22"/>
            <p:cNvSpPr/>
            <p:nvPr/>
          </p:nvSpPr>
          <p:spPr>
            <a:xfrm>
              <a:off x="5143500" y="1481669"/>
              <a:ext cx="410633" cy="406400"/>
            </a:xfrm>
            <a:prstGeom prst="ellipse">
              <a:avLst/>
            </a:prstGeom>
            <a:noFill/>
            <a:ln w="38100" cmpd="sng">
              <a:solidFill>
                <a:srgbClr val="00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>
              <a:stCxn id="23" idx="4"/>
            </p:cNvCxnSpPr>
            <p:nvPr/>
          </p:nvCxnSpPr>
          <p:spPr>
            <a:xfrm>
              <a:off x="5348817" y="1888069"/>
              <a:ext cx="2116" cy="3327410"/>
            </a:xfrm>
            <a:prstGeom prst="straightConnector1">
              <a:avLst/>
            </a:prstGeom>
            <a:ln>
              <a:solidFill>
                <a:srgbClr val="00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5672667" y="2082805"/>
            <a:ext cx="410633" cy="3132674"/>
            <a:chOff x="5672667" y="2082805"/>
            <a:chExt cx="410633" cy="3132674"/>
          </a:xfrm>
        </p:grpSpPr>
        <p:sp>
          <p:nvSpPr>
            <p:cNvPr id="24" name="Oval 23"/>
            <p:cNvSpPr/>
            <p:nvPr/>
          </p:nvSpPr>
          <p:spPr>
            <a:xfrm>
              <a:off x="5672667" y="2082805"/>
              <a:ext cx="410633" cy="406400"/>
            </a:xfrm>
            <a:prstGeom prst="ellipse">
              <a:avLst/>
            </a:prstGeom>
            <a:noFill/>
            <a:ln w="381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5873751" y="2489205"/>
              <a:ext cx="0" cy="2726274"/>
            </a:xfrm>
            <a:prstGeom prst="straightConnector1">
              <a:avLst/>
            </a:prstGeom>
            <a:ln>
              <a:solidFill>
                <a:srgbClr val="3366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125637" y="2929467"/>
            <a:ext cx="410633" cy="2286012"/>
            <a:chOff x="6125637" y="2929467"/>
            <a:chExt cx="410633" cy="2286012"/>
          </a:xfrm>
        </p:grpSpPr>
        <p:sp>
          <p:nvSpPr>
            <p:cNvPr id="25" name="Oval 24"/>
            <p:cNvSpPr/>
            <p:nvPr/>
          </p:nvSpPr>
          <p:spPr>
            <a:xfrm>
              <a:off x="6125637" y="2929467"/>
              <a:ext cx="410633" cy="406400"/>
            </a:xfrm>
            <a:prstGeom prst="ellipse">
              <a:avLst/>
            </a:prstGeom>
            <a:noFill/>
            <a:ln w="3810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6339417" y="3335867"/>
              <a:ext cx="0" cy="1879612"/>
            </a:xfrm>
            <a:prstGeom prst="straightConnector1">
              <a:avLst/>
            </a:prstGeom>
            <a:ln>
              <a:solidFill>
                <a:srgbClr val="FF00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5949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Tidal power extraction affects energy going into natural processes in the estuary.</a:t>
            </a:r>
          </a:p>
          <a:p>
            <a:r>
              <a:rPr lang="en-US" dirty="0" smtClean="0">
                <a:latin typeface="+mj-lt"/>
              </a:rPr>
              <a:t>Natural dissipation can be used as a primary metric of large-scale environmental effects of tidal power extraction.</a:t>
            </a:r>
          </a:p>
          <a:p>
            <a:r>
              <a:rPr lang="en-US" dirty="0" smtClean="0">
                <a:latin typeface="+mj-lt"/>
              </a:rPr>
              <a:t>Extractable power is sensitive to the level of natural dissipation – effort must be made to determine the latter when site development is considered.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7232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Acknowledgment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charset="0"/>
              <a:buChar char=""/>
              <a:defRPr/>
            </a:pPr>
            <a:r>
              <a:rPr lang="en-US" dirty="0">
                <a:latin typeface="+mj-lt"/>
                <a:ea typeface="ＭＳ Ｐゴシック" charset="-128"/>
              </a:rPr>
              <a:t>F</a:t>
            </a:r>
            <a:r>
              <a:rPr lang="en-US" dirty="0" smtClean="0">
                <a:latin typeface="+mj-lt"/>
                <a:ea typeface="ＭＳ Ｐゴシック" charset="-128"/>
              </a:rPr>
              <a:t>unding </a:t>
            </a:r>
            <a:r>
              <a:rPr lang="en-US" dirty="0">
                <a:latin typeface="+mj-lt"/>
                <a:ea typeface="ＭＳ Ｐゴシック" charset="-128"/>
              </a:rPr>
              <a:t>for this project was provided by</a:t>
            </a:r>
            <a:endParaRPr lang="en-US" dirty="0" smtClean="0">
              <a:latin typeface="+mj-lt"/>
              <a:ea typeface="ＭＳ Ｐゴシック" charset="-128"/>
            </a:endParaRPr>
          </a:p>
          <a:p>
            <a:pPr lvl="1">
              <a:buFont typeface="Wingdings 2" charset="0"/>
              <a:buChar char=""/>
              <a:defRPr/>
            </a:pPr>
            <a:r>
              <a:rPr lang="en-US" dirty="0" smtClean="0">
                <a:latin typeface="+mj-lt"/>
                <a:ea typeface="ＭＳ Ｐゴシック" charset="-128"/>
              </a:rPr>
              <a:t>U.S. Department </a:t>
            </a:r>
            <a:r>
              <a:rPr lang="en-US" dirty="0">
                <a:latin typeface="+mj-lt"/>
                <a:ea typeface="ＭＳ Ｐゴシック" charset="-128"/>
              </a:rPr>
              <a:t>of </a:t>
            </a:r>
            <a:r>
              <a:rPr lang="en-US" dirty="0" smtClean="0">
                <a:latin typeface="+mj-lt"/>
                <a:ea typeface="ＭＳ Ｐゴシック" charset="-128"/>
              </a:rPr>
              <a:t>Energy </a:t>
            </a:r>
            <a:r>
              <a:rPr lang="en-US" dirty="0">
                <a:latin typeface="+mj-lt"/>
                <a:ea typeface="ＭＳ Ｐゴシック" charset="-128"/>
              </a:rPr>
              <a:t>Award Number DE-FG36-</a:t>
            </a:r>
            <a:r>
              <a:rPr lang="en-US" dirty="0" smtClean="0">
                <a:latin typeface="+mj-lt"/>
                <a:ea typeface="ＭＳ Ｐゴシック" charset="-128"/>
              </a:rPr>
              <a:t>08GO18179</a:t>
            </a:r>
          </a:p>
          <a:p>
            <a:pPr lvl="1">
              <a:buFont typeface="Wingdings 2" charset="0"/>
              <a:buChar char=""/>
              <a:defRPr/>
            </a:pPr>
            <a:r>
              <a:rPr lang="en-US" dirty="0" smtClean="0">
                <a:latin typeface="+mj-lt"/>
                <a:ea typeface="ＭＳ Ｐゴシック" charset="-128"/>
              </a:rPr>
              <a:t>U.S. National Science Foundation Grant </a:t>
            </a:r>
            <a:r>
              <a:rPr lang="en-US" dirty="0">
                <a:latin typeface="+mj-lt"/>
                <a:ea typeface="ＭＳ Ｐゴシック" charset="-128"/>
              </a:rPr>
              <a:t>CHE-1230426</a:t>
            </a:r>
          </a:p>
        </p:txBody>
      </p:sp>
    </p:spTree>
    <p:extLst>
      <p:ext uri="{BB962C8B-B14F-4D97-AF65-F5344CB8AC3E}">
        <p14:creationId xmlns:p14="http://schemas.microsoft.com/office/powerpoint/2010/main" val="4011093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en-US" b="1" dirty="0" smtClean="0"/>
              <a:t>“Take-home” Messages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Energy of the tide drives important natural processes in the estuary.</a:t>
            </a:r>
          </a:p>
          <a:p>
            <a:r>
              <a:rPr lang="en-US" dirty="0" smtClean="0">
                <a:latin typeface="+mj-lt"/>
              </a:rPr>
              <a:t>Tidal power generation causes change (reduction) in the amount of energy available for these processes.</a:t>
            </a:r>
          </a:p>
          <a:p>
            <a:r>
              <a:rPr lang="en-US" dirty="0" smtClean="0">
                <a:latin typeface="+mj-lt"/>
              </a:rPr>
              <a:t>Conversely, the level of natural energy dissipation affects the amount of power an array of given capacity can extract.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0480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2" descr="Simpson et al 1990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16" y="1597010"/>
            <a:ext cx="62484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itle 1"/>
          <p:cNvSpPr>
            <a:spLocks noGrp="1"/>
          </p:cNvSpPr>
          <p:nvPr>
            <p:ph type="title"/>
          </p:nvPr>
        </p:nvSpPr>
        <p:spPr>
          <a:xfrm>
            <a:off x="101616" y="126999"/>
            <a:ext cx="8991600" cy="8620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ea typeface="ＭＳ Ｐゴシック" charset="-128"/>
                <a:cs typeface="ＭＳ Ｐゴシック" charset="-128"/>
              </a:rPr>
              <a:t>Why should we care about reduction in natural dissipation due to tidal energy development?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59216" y="4005248"/>
            <a:ext cx="32004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600" dirty="0">
                <a:latin typeface="+mj-lt"/>
              </a:rPr>
              <a:t>Simpson, et al. (1990)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84202" y="4563514"/>
            <a:ext cx="8002380" cy="523220"/>
            <a:chOff x="685800" y="3649132"/>
            <a:chExt cx="8002380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685800" y="3649132"/>
              <a:ext cx="4267200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2800" dirty="0" smtClean="0">
                  <a:latin typeface="+mj-lt"/>
                </a:rPr>
                <a:t>Turbulence generation</a:t>
              </a:r>
              <a:endParaRPr lang="en-US" sz="2800" dirty="0">
                <a:latin typeface="+mj-lt"/>
              </a:endParaRPr>
            </a:p>
          </p:txBody>
        </p:sp>
        <p:graphicFrame>
          <p:nvGraphicFramePr>
            <p:cNvPr id="2969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9224265"/>
                </p:ext>
              </p:extLst>
            </p:nvPr>
          </p:nvGraphicFramePr>
          <p:xfrm>
            <a:off x="4876800" y="3691466"/>
            <a:ext cx="685800" cy="477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7" name="Equation" r:id="rId4" imgW="292100" imgH="203200" progId="Equation.3">
                    <p:embed/>
                  </p:oleObj>
                </mc:Choice>
                <mc:Fallback>
                  <p:oleObj name="Equation" r:id="rId4" imgW="2921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800" y="3691466"/>
                          <a:ext cx="685800" cy="477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5563980" y="3750125"/>
              <a:ext cx="312420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(Simpson and Bowers 1981)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072079" y="2590785"/>
            <a:ext cx="155575" cy="717550"/>
            <a:chOff x="5885392" y="1828800"/>
            <a:chExt cx="155575" cy="717550"/>
          </a:xfrm>
        </p:grpSpPr>
        <p:sp>
          <p:nvSpPr>
            <p:cNvPr id="29718" name="Freeform 11"/>
            <p:cNvSpPr>
              <a:spLocks noChangeArrowheads="1"/>
            </p:cNvSpPr>
            <p:nvPr/>
          </p:nvSpPr>
          <p:spPr bwMode="auto">
            <a:xfrm>
              <a:off x="5885392" y="2057400"/>
              <a:ext cx="155575" cy="488950"/>
            </a:xfrm>
            <a:custGeom>
              <a:avLst/>
              <a:gdLst>
                <a:gd name="T0" fmla="*/ 58208 w 155575"/>
                <a:gd name="T1" fmla="*/ 488950 h 488950"/>
                <a:gd name="T2" fmla="*/ 147108 w 155575"/>
                <a:gd name="T3" fmla="*/ 406400 h 488950"/>
                <a:gd name="T4" fmla="*/ 7408 w 155575"/>
                <a:gd name="T5" fmla="*/ 311150 h 488950"/>
                <a:gd name="T6" fmla="*/ 134408 w 155575"/>
                <a:gd name="T7" fmla="*/ 228600 h 488950"/>
                <a:gd name="T8" fmla="*/ 1058 w 155575"/>
                <a:gd name="T9" fmla="*/ 133350 h 488950"/>
                <a:gd name="T10" fmla="*/ 140758 w 155575"/>
                <a:gd name="T11" fmla="*/ 63500 h 488950"/>
                <a:gd name="T12" fmla="*/ 64558 w 155575"/>
                <a:gd name="T13" fmla="*/ 0 h 488950"/>
                <a:gd name="T14" fmla="*/ 64558 w 155575"/>
                <a:gd name="T15" fmla="*/ 0 h 4889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5575"/>
                <a:gd name="T25" fmla="*/ 0 h 488950"/>
                <a:gd name="T26" fmla="*/ 155575 w 155575"/>
                <a:gd name="T27" fmla="*/ 488950 h 4889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5575" h="488950">
                  <a:moveTo>
                    <a:pt x="58208" y="488950"/>
                  </a:moveTo>
                  <a:cubicBezTo>
                    <a:pt x="106891" y="462491"/>
                    <a:pt x="155575" y="436033"/>
                    <a:pt x="147108" y="406400"/>
                  </a:cubicBezTo>
                  <a:cubicBezTo>
                    <a:pt x="138641" y="376767"/>
                    <a:pt x="9525" y="340783"/>
                    <a:pt x="7408" y="311150"/>
                  </a:cubicBezTo>
                  <a:cubicBezTo>
                    <a:pt x="5291" y="281517"/>
                    <a:pt x="135466" y="258233"/>
                    <a:pt x="134408" y="228600"/>
                  </a:cubicBezTo>
                  <a:cubicBezTo>
                    <a:pt x="133350" y="198967"/>
                    <a:pt x="0" y="160867"/>
                    <a:pt x="1058" y="133350"/>
                  </a:cubicBezTo>
                  <a:cubicBezTo>
                    <a:pt x="2116" y="105833"/>
                    <a:pt x="130175" y="85725"/>
                    <a:pt x="140758" y="63500"/>
                  </a:cubicBezTo>
                  <a:cubicBezTo>
                    <a:pt x="151341" y="41275"/>
                    <a:pt x="64558" y="0"/>
                    <a:pt x="64558" y="0"/>
                  </a:cubicBezTo>
                </a:path>
              </a:pathLst>
            </a:custGeom>
            <a:solidFill>
              <a:schemeClr val="accent1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29719" name="Straight Arrow Connector 16"/>
            <p:cNvCxnSpPr>
              <a:cxnSpLocks noChangeShapeType="1"/>
              <a:stCxn id="29718" idx="6"/>
            </p:cNvCxnSpPr>
            <p:nvPr/>
          </p:nvCxnSpPr>
          <p:spPr bwMode="auto">
            <a:xfrm flipH="1" flipV="1">
              <a:off x="5943600" y="1828800"/>
              <a:ext cx="6350" cy="22860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5664216" y="2590785"/>
            <a:ext cx="155575" cy="685800"/>
            <a:chOff x="5885392" y="1828800"/>
            <a:chExt cx="155575" cy="717550"/>
          </a:xfrm>
        </p:grpSpPr>
        <p:sp>
          <p:nvSpPr>
            <p:cNvPr id="29716" name="Freeform 19"/>
            <p:cNvSpPr>
              <a:spLocks noChangeArrowheads="1"/>
            </p:cNvSpPr>
            <p:nvPr/>
          </p:nvSpPr>
          <p:spPr bwMode="auto">
            <a:xfrm>
              <a:off x="5885392" y="2057400"/>
              <a:ext cx="155575" cy="488950"/>
            </a:xfrm>
            <a:custGeom>
              <a:avLst/>
              <a:gdLst>
                <a:gd name="T0" fmla="*/ 58208 w 155575"/>
                <a:gd name="T1" fmla="*/ 488950 h 488950"/>
                <a:gd name="T2" fmla="*/ 147108 w 155575"/>
                <a:gd name="T3" fmla="*/ 406400 h 488950"/>
                <a:gd name="T4" fmla="*/ 7408 w 155575"/>
                <a:gd name="T5" fmla="*/ 311150 h 488950"/>
                <a:gd name="T6" fmla="*/ 134408 w 155575"/>
                <a:gd name="T7" fmla="*/ 228600 h 488950"/>
                <a:gd name="T8" fmla="*/ 1058 w 155575"/>
                <a:gd name="T9" fmla="*/ 133350 h 488950"/>
                <a:gd name="T10" fmla="*/ 140758 w 155575"/>
                <a:gd name="T11" fmla="*/ 63500 h 488950"/>
                <a:gd name="T12" fmla="*/ 64558 w 155575"/>
                <a:gd name="T13" fmla="*/ 0 h 488950"/>
                <a:gd name="T14" fmla="*/ 64558 w 155575"/>
                <a:gd name="T15" fmla="*/ 0 h 4889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5575"/>
                <a:gd name="T25" fmla="*/ 0 h 488950"/>
                <a:gd name="T26" fmla="*/ 155575 w 155575"/>
                <a:gd name="T27" fmla="*/ 488950 h 4889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5575" h="488950">
                  <a:moveTo>
                    <a:pt x="58208" y="488950"/>
                  </a:moveTo>
                  <a:cubicBezTo>
                    <a:pt x="106891" y="462491"/>
                    <a:pt x="155575" y="436033"/>
                    <a:pt x="147108" y="406400"/>
                  </a:cubicBezTo>
                  <a:cubicBezTo>
                    <a:pt x="138641" y="376767"/>
                    <a:pt x="9525" y="340783"/>
                    <a:pt x="7408" y="311150"/>
                  </a:cubicBezTo>
                  <a:cubicBezTo>
                    <a:pt x="5291" y="281517"/>
                    <a:pt x="135466" y="258233"/>
                    <a:pt x="134408" y="228600"/>
                  </a:cubicBezTo>
                  <a:cubicBezTo>
                    <a:pt x="133350" y="198967"/>
                    <a:pt x="0" y="160867"/>
                    <a:pt x="1058" y="133350"/>
                  </a:cubicBezTo>
                  <a:cubicBezTo>
                    <a:pt x="2116" y="105833"/>
                    <a:pt x="130175" y="85725"/>
                    <a:pt x="140758" y="63500"/>
                  </a:cubicBezTo>
                  <a:cubicBezTo>
                    <a:pt x="151341" y="41275"/>
                    <a:pt x="64558" y="0"/>
                    <a:pt x="64558" y="0"/>
                  </a:cubicBezTo>
                </a:path>
              </a:pathLst>
            </a:custGeom>
            <a:solidFill>
              <a:schemeClr val="accent1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29717" name="Straight Arrow Connector 20"/>
            <p:cNvCxnSpPr>
              <a:cxnSpLocks noChangeShapeType="1"/>
              <a:stCxn id="29716" idx="6"/>
            </p:cNvCxnSpPr>
            <p:nvPr/>
          </p:nvCxnSpPr>
          <p:spPr bwMode="auto">
            <a:xfrm flipH="1" flipV="1">
              <a:off x="5943600" y="1828800"/>
              <a:ext cx="6350" cy="22860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4441841" y="2590785"/>
            <a:ext cx="155575" cy="717550"/>
            <a:chOff x="5885392" y="1828800"/>
            <a:chExt cx="155575" cy="717550"/>
          </a:xfrm>
        </p:grpSpPr>
        <p:sp>
          <p:nvSpPr>
            <p:cNvPr id="29714" name="Freeform 22"/>
            <p:cNvSpPr>
              <a:spLocks noChangeArrowheads="1"/>
            </p:cNvSpPr>
            <p:nvPr/>
          </p:nvSpPr>
          <p:spPr bwMode="auto">
            <a:xfrm>
              <a:off x="5885392" y="2057400"/>
              <a:ext cx="155575" cy="488950"/>
            </a:xfrm>
            <a:custGeom>
              <a:avLst/>
              <a:gdLst>
                <a:gd name="T0" fmla="*/ 58208 w 155575"/>
                <a:gd name="T1" fmla="*/ 488950 h 488950"/>
                <a:gd name="T2" fmla="*/ 147108 w 155575"/>
                <a:gd name="T3" fmla="*/ 406400 h 488950"/>
                <a:gd name="T4" fmla="*/ 7408 w 155575"/>
                <a:gd name="T5" fmla="*/ 311150 h 488950"/>
                <a:gd name="T6" fmla="*/ 134408 w 155575"/>
                <a:gd name="T7" fmla="*/ 228600 h 488950"/>
                <a:gd name="T8" fmla="*/ 1058 w 155575"/>
                <a:gd name="T9" fmla="*/ 133350 h 488950"/>
                <a:gd name="T10" fmla="*/ 140758 w 155575"/>
                <a:gd name="T11" fmla="*/ 63500 h 488950"/>
                <a:gd name="T12" fmla="*/ 64558 w 155575"/>
                <a:gd name="T13" fmla="*/ 0 h 488950"/>
                <a:gd name="T14" fmla="*/ 64558 w 155575"/>
                <a:gd name="T15" fmla="*/ 0 h 4889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5575"/>
                <a:gd name="T25" fmla="*/ 0 h 488950"/>
                <a:gd name="T26" fmla="*/ 155575 w 155575"/>
                <a:gd name="T27" fmla="*/ 488950 h 4889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5575" h="488950">
                  <a:moveTo>
                    <a:pt x="58208" y="488950"/>
                  </a:moveTo>
                  <a:cubicBezTo>
                    <a:pt x="106891" y="462491"/>
                    <a:pt x="155575" y="436033"/>
                    <a:pt x="147108" y="406400"/>
                  </a:cubicBezTo>
                  <a:cubicBezTo>
                    <a:pt x="138641" y="376767"/>
                    <a:pt x="9525" y="340783"/>
                    <a:pt x="7408" y="311150"/>
                  </a:cubicBezTo>
                  <a:cubicBezTo>
                    <a:pt x="5291" y="281517"/>
                    <a:pt x="135466" y="258233"/>
                    <a:pt x="134408" y="228600"/>
                  </a:cubicBezTo>
                  <a:cubicBezTo>
                    <a:pt x="133350" y="198967"/>
                    <a:pt x="0" y="160867"/>
                    <a:pt x="1058" y="133350"/>
                  </a:cubicBezTo>
                  <a:cubicBezTo>
                    <a:pt x="2116" y="105833"/>
                    <a:pt x="130175" y="85725"/>
                    <a:pt x="140758" y="63500"/>
                  </a:cubicBezTo>
                  <a:cubicBezTo>
                    <a:pt x="151341" y="41275"/>
                    <a:pt x="64558" y="0"/>
                    <a:pt x="64558" y="0"/>
                  </a:cubicBezTo>
                </a:path>
              </a:pathLst>
            </a:custGeom>
            <a:solidFill>
              <a:schemeClr val="accent1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29715" name="Straight Arrow Connector 23"/>
            <p:cNvCxnSpPr>
              <a:cxnSpLocks noChangeShapeType="1"/>
              <a:stCxn id="29714" idx="6"/>
            </p:cNvCxnSpPr>
            <p:nvPr/>
          </p:nvCxnSpPr>
          <p:spPr bwMode="auto">
            <a:xfrm flipH="1" flipV="1">
              <a:off x="5943600" y="1828800"/>
              <a:ext cx="6350" cy="22860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2692416" y="2590785"/>
            <a:ext cx="155575" cy="838200"/>
            <a:chOff x="5885392" y="1828800"/>
            <a:chExt cx="155575" cy="717550"/>
          </a:xfrm>
        </p:grpSpPr>
        <p:sp>
          <p:nvSpPr>
            <p:cNvPr id="29712" name="Freeform 25"/>
            <p:cNvSpPr>
              <a:spLocks noChangeArrowheads="1"/>
            </p:cNvSpPr>
            <p:nvPr/>
          </p:nvSpPr>
          <p:spPr bwMode="auto">
            <a:xfrm>
              <a:off x="5885392" y="2057400"/>
              <a:ext cx="155575" cy="488950"/>
            </a:xfrm>
            <a:custGeom>
              <a:avLst/>
              <a:gdLst>
                <a:gd name="T0" fmla="*/ 58208 w 155575"/>
                <a:gd name="T1" fmla="*/ 488950 h 488950"/>
                <a:gd name="T2" fmla="*/ 147108 w 155575"/>
                <a:gd name="T3" fmla="*/ 406400 h 488950"/>
                <a:gd name="T4" fmla="*/ 7408 w 155575"/>
                <a:gd name="T5" fmla="*/ 311150 h 488950"/>
                <a:gd name="T6" fmla="*/ 134408 w 155575"/>
                <a:gd name="T7" fmla="*/ 228600 h 488950"/>
                <a:gd name="T8" fmla="*/ 1058 w 155575"/>
                <a:gd name="T9" fmla="*/ 133350 h 488950"/>
                <a:gd name="T10" fmla="*/ 140758 w 155575"/>
                <a:gd name="T11" fmla="*/ 63500 h 488950"/>
                <a:gd name="T12" fmla="*/ 64558 w 155575"/>
                <a:gd name="T13" fmla="*/ 0 h 488950"/>
                <a:gd name="T14" fmla="*/ 64558 w 155575"/>
                <a:gd name="T15" fmla="*/ 0 h 4889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5575"/>
                <a:gd name="T25" fmla="*/ 0 h 488950"/>
                <a:gd name="T26" fmla="*/ 155575 w 155575"/>
                <a:gd name="T27" fmla="*/ 488950 h 4889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5575" h="488950">
                  <a:moveTo>
                    <a:pt x="58208" y="488950"/>
                  </a:moveTo>
                  <a:cubicBezTo>
                    <a:pt x="106891" y="462491"/>
                    <a:pt x="155575" y="436033"/>
                    <a:pt x="147108" y="406400"/>
                  </a:cubicBezTo>
                  <a:cubicBezTo>
                    <a:pt x="138641" y="376767"/>
                    <a:pt x="9525" y="340783"/>
                    <a:pt x="7408" y="311150"/>
                  </a:cubicBezTo>
                  <a:cubicBezTo>
                    <a:pt x="5291" y="281517"/>
                    <a:pt x="135466" y="258233"/>
                    <a:pt x="134408" y="228600"/>
                  </a:cubicBezTo>
                  <a:cubicBezTo>
                    <a:pt x="133350" y="198967"/>
                    <a:pt x="0" y="160867"/>
                    <a:pt x="1058" y="133350"/>
                  </a:cubicBezTo>
                  <a:cubicBezTo>
                    <a:pt x="2116" y="105833"/>
                    <a:pt x="130175" y="85725"/>
                    <a:pt x="140758" y="63500"/>
                  </a:cubicBezTo>
                  <a:cubicBezTo>
                    <a:pt x="151341" y="41275"/>
                    <a:pt x="64558" y="0"/>
                    <a:pt x="64558" y="0"/>
                  </a:cubicBezTo>
                </a:path>
              </a:pathLst>
            </a:custGeom>
            <a:solidFill>
              <a:schemeClr val="accent1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29713" name="Straight Arrow Connector 26"/>
            <p:cNvCxnSpPr>
              <a:cxnSpLocks noChangeShapeType="1"/>
              <a:stCxn id="29712" idx="6"/>
            </p:cNvCxnSpPr>
            <p:nvPr/>
          </p:nvCxnSpPr>
          <p:spPr bwMode="auto">
            <a:xfrm flipH="1" flipV="1">
              <a:off x="5943600" y="1828800"/>
              <a:ext cx="6350" cy="22860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770027"/>
              </p:ext>
            </p:extLst>
          </p:nvPr>
        </p:nvGraphicFramePr>
        <p:xfrm>
          <a:off x="6502416" y="1955785"/>
          <a:ext cx="762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Equation" r:id="rId6" imgW="533400" imgH="177800" progId="Equation.3">
                  <p:embed/>
                </p:oleObj>
              </mc:Choice>
              <mc:Fallback>
                <p:oleObj name="Equation" r:id="rId6" imgW="533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16" y="1955785"/>
                        <a:ext cx="7620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113534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charset="2"/>
              <a:buChar char="Ø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Tide is a source of energy for physical processes in the estuary.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19792" y="2823956"/>
            <a:ext cx="3273424" cy="523220"/>
            <a:chOff x="5819792" y="2823956"/>
            <a:chExt cx="3273424" cy="523220"/>
          </a:xfrm>
        </p:grpSpPr>
        <p:sp>
          <p:nvSpPr>
            <p:cNvPr id="12" name="TextBox 11"/>
            <p:cNvSpPr txBox="1"/>
            <p:nvPr/>
          </p:nvSpPr>
          <p:spPr>
            <a:xfrm>
              <a:off x="6502416" y="2823956"/>
              <a:ext cx="2590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+mj-lt"/>
                </a:rPr>
                <a:t>Turbulence</a:t>
              </a:r>
              <a:endParaRPr lang="en-US" sz="2800" b="1" dirty="0">
                <a:solidFill>
                  <a:srgbClr val="FF0000"/>
                </a:solidFill>
                <a:latin typeface="+mj-lt"/>
              </a:endParaRPr>
            </a:p>
          </p:txBody>
        </p:sp>
        <p:cxnSp>
          <p:nvCxnSpPr>
            <p:cNvPr id="14" name="Straight Arrow Connector 13"/>
            <p:cNvCxnSpPr>
              <a:stCxn id="12" idx="1"/>
            </p:cNvCxnSpPr>
            <p:nvPr/>
          </p:nvCxnSpPr>
          <p:spPr>
            <a:xfrm flipH="1" flipV="1">
              <a:off x="5819792" y="3081868"/>
              <a:ext cx="682624" cy="369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itle 1"/>
          <p:cNvSpPr>
            <a:spLocks noGrp="1"/>
          </p:cNvSpPr>
          <p:nvPr>
            <p:ph type="title"/>
          </p:nvPr>
        </p:nvSpPr>
        <p:spPr>
          <a:xfrm>
            <a:off x="76200" y="126999"/>
            <a:ext cx="8991600" cy="8620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ea typeface="ＭＳ Ｐゴシック" charset="-128"/>
                <a:cs typeface="ＭＳ Ｐゴシック" charset="-128"/>
              </a:rPr>
              <a:t>Why should we care about reduction in natural dissipation due to tidal energy development?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16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charset="2"/>
              <a:buChar char="Ø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Tide is a source of energy for physical processes in the estuary.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3597" y="1794935"/>
            <a:ext cx="2116667" cy="461665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Turbulence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00" y="3333750"/>
            <a:ext cx="2908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50" y="3803416"/>
            <a:ext cx="2667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5443" y="2522283"/>
            <a:ext cx="3757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Ventilation and Water Quality</a:t>
            </a:r>
            <a:endParaRPr lang="en-US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2987" y="2522283"/>
            <a:ext cx="3757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Sediment Transport,</a:t>
            </a:r>
            <a:br>
              <a:rPr lang="en-US" b="1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Deposition, </a:t>
            </a:r>
            <a:r>
              <a:rPr lang="en-US" b="1" dirty="0" err="1" smtClean="0">
                <a:latin typeface="+mj-lt"/>
              </a:rPr>
              <a:t>Resuspension</a:t>
            </a:r>
            <a:endParaRPr lang="en-US" b="1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5107" y="3487370"/>
            <a:ext cx="3925837" cy="14846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5443" y="5581416"/>
            <a:ext cx="3514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Washington Dept. of Ecology</a:t>
            </a:r>
            <a:endParaRPr lang="en-US" sz="14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92987" y="5134439"/>
            <a:ext cx="3514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King County, Washington</a:t>
            </a:r>
            <a:endParaRPr lang="en-US" sz="1400" dirty="0">
              <a:latin typeface="+mj-lt"/>
            </a:endParaRPr>
          </a:p>
        </p:txBody>
      </p:sp>
      <p:cxnSp>
        <p:nvCxnSpPr>
          <p:cNvPr id="6" name="Elbow Connector 5"/>
          <p:cNvCxnSpPr>
            <a:stCxn id="12" idx="1"/>
            <a:endCxn id="2" idx="0"/>
          </p:cNvCxnSpPr>
          <p:nvPr/>
        </p:nvCxnSpPr>
        <p:spPr>
          <a:xfrm rot="10800000" flipV="1">
            <a:off x="2644423" y="2025767"/>
            <a:ext cx="939175" cy="496515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12" idx="3"/>
            <a:endCxn id="8" idx="0"/>
          </p:cNvCxnSpPr>
          <p:nvPr/>
        </p:nvCxnSpPr>
        <p:spPr>
          <a:xfrm>
            <a:off x="5700264" y="2025768"/>
            <a:ext cx="1271702" cy="496515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530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en-US" b="1" dirty="0" smtClean="0"/>
              <a:t>Research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How does tidal power extraction affect tidal energy driving natural processes in the estuary?</a:t>
            </a:r>
          </a:p>
          <a:p>
            <a:r>
              <a:rPr lang="en-US" dirty="0" smtClean="0">
                <a:latin typeface="+mj-lt"/>
              </a:rPr>
              <a:t>How does the level of natural energy dissipation (not necessarily known for any given estuary) affect the size of the tidal resource?</a:t>
            </a:r>
          </a:p>
          <a:p>
            <a:endParaRPr lang="en-US" dirty="0">
              <a:latin typeface="+mj-lt"/>
            </a:endParaRPr>
          </a:p>
          <a:p>
            <a:pPr lvl="1">
              <a:buFont typeface="Wingdings" charset="2"/>
              <a:buChar char="Ø"/>
            </a:pPr>
            <a:r>
              <a:rPr lang="en-US" dirty="0" smtClean="0">
                <a:latin typeface="+mj-lt"/>
              </a:rPr>
              <a:t>Explore these questions with a numerical model whose energetics we can control.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5786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2" y="1592654"/>
            <a:ext cx="5661636" cy="42628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305800" cy="1143000"/>
          </a:xfrm>
        </p:spPr>
        <p:txBody>
          <a:bodyPr anchor="ctr" anchorCtr="0">
            <a:normAutofit/>
          </a:bodyPr>
          <a:lstStyle/>
          <a:p>
            <a:pPr algn="ctr">
              <a:defRPr/>
            </a:pPr>
            <a:r>
              <a:rPr lang="en-US" sz="2800" b="1" dirty="0" smtClean="0"/>
              <a:t>Approach: Construct an idealized </a:t>
            </a:r>
            <a:r>
              <a:rPr lang="en-US" sz="2800" b="1" dirty="0"/>
              <a:t>numerical model of an ocean-estuary tidal </a:t>
            </a:r>
            <a:r>
              <a:rPr lang="en-US" sz="2800" b="1" dirty="0" smtClean="0"/>
              <a:t>system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430148" y="1338659"/>
            <a:ext cx="347009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latin typeface="+mj-lt"/>
              </a:rPr>
              <a:t>O</a:t>
            </a:r>
            <a:r>
              <a:rPr lang="en-US" sz="1600" dirty="0" smtClean="0">
                <a:latin typeface="+mj-lt"/>
              </a:rPr>
              <a:t>cean with 4000m-deep basin and 200m-deep, 500km-wide continental shelf</a:t>
            </a:r>
            <a:br>
              <a:rPr lang="en-US" sz="1600" dirty="0" smtClean="0">
                <a:latin typeface="+mj-lt"/>
              </a:rPr>
            </a:br>
            <a:endParaRPr lang="en-US" sz="1600" dirty="0" smtClean="0">
              <a:latin typeface="+mj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+mj-lt"/>
              </a:rPr>
              <a:t>Tide is forced </a:t>
            </a:r>
            <a:r>
              <a:rPr lang="en-US" sz="1600" b="1" i="1" dirty="0" smtClean="0">
                <a:latin typeface="+mj-lt"/>
              </a:rPr>
              <a:t>astronomically </a:t>
            </a:r>
            <a:r>
              <a:rPr lang="en-US" sz="1600" dirty="0" smtClean="0">
                <a:latin typeface="+mj-lt"/>
              </a:rPr>
              <a:t> by tide-generating force (</a:t>
            </a:r>
            <a:r>
              <a:rPr lang="en-US" sz="1600" b="1" dirty="0" smtClean="0">
                <a:latin typeface="+mj-lt"/>
              </a:rPr>
              <a:t>TGF</a:t>
            </a:r>
            <a:r>
              <a:rPr lang="en-US" sz="1600" dirty="0" smtClean="0">
                <a:latin typeface="+mj-lt"/>
              </a:rPr>
              <a:t>, lunar tide, 20° declination)</a:t>
            </a:r>
          </a:p>
          <a:p>
            <a:pPr marL="285750" indent="-285750">
              <a:buFont typeface="Arial"/>
              <a:buChar char="•"/>
            </a:pPr>
            <a:endParaRPr lang="en-US" sz="1600" dirty="0" smtClean="0">
              <a:latin typeface="+mj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+mj-lt"/>
              </a:rPr>
              <a:t>200km-long, 10km-wide </a:t>
            </a:r>
            <a:r>
              <a:rPr lang="en-US" sz="1600" dirty="0" err="1" smtClean="0">
                <a:latin typeface="+mj-lt"/>
              </a:rPr>
              <a:t>silled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b="1" dirty="0" smtClean="0">
                <a:latin typeface="+mj-lt"/>
              </a:rPr>
              <a:t>“fjord” </a:t>
            </a:r>
            <a:r>
              <a:rPr lang="en-US" sz="1600" dirty="0" smtClean="0">
                <a:latin typeface="+mj-lt"/>
              </a:rPr>
              <a:t>is appended at the northeastern corner.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latin typeface="+mj-lt"/>
              </a:rPr>
              <a:t>Tidal energy is extracted over the sill (locally enhanced quadratic drag).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latin typeface="+mj-lt"/>
              </a:rPr>
              <a:t>Background drag coefficient is varied to simulate levels of natural dissipation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97037" y="2080152"/>
            <a:ext cx="4338443" cy="3266972"/>
            <a:chOff x="981702" y="2080152"/>
            <a:chExt cx="4338443" cy="3266972"/>
          </a:xfrm>
        </p:grpSpPr>
        <p:pic>
          <p:nvPicPr>
            <p:cNvPr id="19459" name="Picture 3" descr="Fjord_depth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702" y="4260398"/>
              <a:ext cx="4338443" cy="1086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>
              <a:stCxn id="19459" idx="0"/>
            </p:cNvCxnSpPr>
            <p:nvPr/>
          </p:nvCxnSpPr>
          <p:spPr>
            <a:xfrm flipV="1">
              <a:off x="3150924" y="2080152"/>
              <a:ext cx="1449202" cy="2180246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Oval 7"/>
          <p:cNvSpPr/>
          <p:nvPr/>
        </p:nvSpPr>
        <p:spPr>
          <a:xfrm>
            <a:off x="2228466" y="4630337"/>
            <a:ext cx="320008" cy="290021"/>
          </a:xfrm>
          <a:prstGeom prst="ellipse">
            <a:avLst/>
          </a:prstGeom>
          <a:noFill/>
          <a:ln w="28575" cmpd="sng">
            <a:solidFill>
              <a:srgbClr val="FF20F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20F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33350"/>
            <a:ext cx="8305800" cy="1143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2800" b="1" dirty="0" smtClean="0"/>
              <a:t>Model Tidal Response</a:t>
            </a:r>
            <a:r>
              <a:rPr lang="en-US" sz="2800" b="1" dirty="0"/>
              <a:t> </a:t>
            </a:r>
            <a:r>
              <a:rPr lang="en-US" sz="2800" b="1" dirty="0" smtClean="0"/>
              <a:t>in the Ocean and the Fjord</a:t>
            </a:r>
          </a:p>
          <a:p>
            <a:pPr algn="ctr">
              <a:defRPr/>
            </a:pPr>
            <a:endParaRPr lang="en-US" sz="2800" b="1" dirty="0"/>
          </a:p>
        </p:txBody>
      </p:sp>
      <p:pic>
        <p:nvPicPr>
          <p:cNvPr id="2" name="Testvideo.mp4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87388"/>
            <a:ext cx="9144000" cy="548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5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863196"/>
              </p:ext>
            </p:extLst>
          </p:nvPr>
        </p:nvGraphicFramePr>
        <p:xfrm>
          <a:off x="2265363" y="2757488"/>
          <a:ext cx="4845050" cy="170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Equation" r:id="rId4" imgW="2527300" imgH="889000" progId="Equation.3">
                  <p:embed/>
                </p:oleObj>
              </mc:Choice>
              <mc:Fallback>
                <p:oleObj name="Equation" r:id="rId4" imgW="25273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65363" y="2757488"/>
                        <a:ext cx="4845050" cy="170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133350"/>
            <a:ext cx="8305800" cy="1143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2800" b="1" dirty="0" smtClean="0"/>
              <a:t>Energy Balance Equation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598213"/>
            <a:ext cx="8443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+mj-lt"/>
              </a:rPr>
              <a:t>For equilibrium, average over tidal period,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6965" y="2455331"/>
            <a:ext cx="2726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8000"/>
                </a:solidFill>
                <a:latin typeface="+mj-lt"/>
              </a:rPr>
              <a:t>Influx at the Boundary</a:t>
            </a:r>
            <a:endParaRPr lang="en-US" sz="2000" b="1" dirty="0">
              <a:solidFill>
                <a:srgbClr val="FF8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6377" y="2455334"/>
            <a:ext cx="2726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96633"/>
                </a:solidFill>
                <a:latin typeface="+mj-lt"/>
              </a:rPr>
              <a:t>Natural Dissipation</a:t>
            </a:r>
            <a:endParaRPr lang="en-US" sz="2000" b="1" dirty="0">
              <a:solidFill>
                <a:srgbClr val="996633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3360" y="3522113"/>
            <a:ext cx="2726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00FF"/>
                </a:solidFill>
                <a:latin typeface="+mj-lt"/>
              </a:rPr>
              <a:t>Energy Extraction</a:t>
            </a:r>
            <a:endParaRPr lang="en-US" sz="2000" b="1" dirty="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3697" y="3522113"/>
            <a:ext cx="2726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0080"/>
                </a:solidFill>
                <a:latin typeface="+mj-lt"/>
              </a:rPr>
              <a:t>Gain from TGF</a:t>
            </a:r>
            <a:endParaRPr lang="en-US" sz="2000" b="1" dirty="0">
              <a:solidFill>
                <a:srgbClr val="800080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495800" y="3666067"/>
            <a:ext cx="2614613" cy="794808"/>
          </a:xfrm>
          <a:prstGeom prst="line">
            <a:avLst/>
          </a:prstGeom>
          <a:ln w="57150" cmpd="sng">
            <a:solidFill>
              <a:srgbClr val="80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4622800" y="2855444"/>
            <a:ext cx="465666" cy="463489"/>
          </a:xfrm>
          <a:prstGeom prst="ellipse">
            <a:avLst/>
          </a:prstGeom>
          <a:noFill/>
          <a:ln w="28575" cmpd="sng">
            <a:solidFill>
              <a:srgbClr val="9966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08866" y="3955051"/>
            <a:ext cx="465666" cy="463489"/>
          </a:xfrm>
          <a:prstGeom prst="ellipse">
            <a:avLst/>
          </a:prstGeom>
          <a:noFill/>
          <a:ln w="28575" cmpd="sng">
            <a:solidFill>
              <a:srgbClr val="FF20F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8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2577</TotalTime>
  <Words>576</Words>
  <Application>Microsoft Macintosh PowerPoint</Application>
  <PresentationFormat>On-screen Show (4:3)</PresentationFormat>
  <Paragraphs>107</Paragraphs>
  <Slides>14</Slides>
  <Notes>10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Flow</vt:lpstr>
      <vt:lpstr>Equation</vt:lpstr>
      <vt:lpstr>PowerPoint Presentation</vt:lpstr>
      <vt:lpstr>Acknowledgment</vt:lpstr>
      <vt:lpstr>“Take-home” Messages</vt:lpstr>
      <vt:lpstr>Why should we care about reduction in natural dissipation due to tidal energy development?</vt:lpstr>
      <vt:lpstr>Why should we care about reduction in natural dissipation due to tidal energy development?</vt:lpstr>
      <vt:lpstr>Research Questions</vt:lpstr>
      <vt:lpstr>Approach: Construct an idealized numerical model of an ocean-estuary tidal system</vt:lpstr>
      <vt:lpstr>PowerPoint Presentation</vt:lpstr>
      <vt:lpstr>PowerPoint Presentation</vt:lpstr>
      <vt:lpstr>Results</vt:lpstr>
      <vt:lpstr>Power Extraction and Tidal Range</vt:lpstr>
      <vt:lpstr>Power extraction reduces amount of energy going into natural processes in the estuary.</vt:lpstr>
      <vt:lpstr>Does the level of natural dissipation influence how much power can be extracted? – Yes.</vt:lpstr>
      <vt:lpstr>Conclusions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Mitsuhiro Kawase</dc:creator>
  <cp:lastModifiedBy>Mitsuhiro Kawase</cp:lastModifiedBy>
  <cp:revision>136</cp:revision>
  <dcterms:created xsi:type="dcterms:W3CDTF">2011-12-08T19:13:06Z</dcterms:created>
  <dcterms:modified xsi:type="dcterms:W3CDTF">2014-07-28T23:30:18Z</dcterms:modified>
</cp:coreProperties>
</file>