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57" r:id="rId3"/>
    <p:sldId id="259" r:id="rId4"/>
    <p:sldId id="258" r:id="rId5"/>
    <p:sldId id="260" r:id="rId6"/>
    <p:sldId id="261" r:id="rId7"/>
    <p:sldId id="262" r:id="rId8"/>
    <p:sldId id="263" r:id="rId9"/>
    <p:sldId id="264" r:id="rId10"/>
    <p:sldId id="265" r:id="rId11"/>
    <p:sldId id="267" r:id="rId12"/>
    <p:sldId id="268" r:id="rId13"/>
    <p:sldId id="269" r:id="rId14"/>
    <p:sldId id="271" r:id="rId15"/>
    <p:sldId id="273"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AC2F"/>
    <a:srgbClr val="803290"/>
    <a:srgbClr val="ECAD14"/>
    <a:srgbClr val="D74A0D"/>
    <a:srgbClr val="007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82099" autoAdjust="0"/>
  </p:normalViewPr>
  <p:slideViewPr>
    <p:cSldViewPr snapToGrid="0">
      <p:cViewPr varScale="1">
        <p:scale>
          <a:sx n="131" d="100"/>
          <a:sy n="131" d="100"/>
        </p:scale>
        <p:origin x="137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47BC1-2DAE-45A4-B5F3-39D2F81F0045}" type="datetimeFigureOut">
              <a:rPr lang="en-US" smtClean="0"/>
              <a:t>12/1/2015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828BF-79FD-433B-B521-0E0F82475323}" type="slidenum">
              <a:rPr lang="en-US" smtClean="0"/>
              <a:t>‹#›</a:t>
            </a:fld>
            <a:endParaRPr lang="en-US"/>
          </a:p>
        </p:txBody>
      </p:sp>
    </p:spTree>
    <p:extLst>
      <p:ext uri="{BB962C8B-B14F-4D97-AF65-F5344CB8AC3E}">
        <p14:creationId xmlns:p14="http://schemas.microsoft.com/office/powerpoint/2010/main" val="1093745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Stall defined as inability to rotate</a:t>
            </a:r>
            <a:endParaRPr lang="en-US" dirty="0"/>
          </a:p>
        </p:txBody>
      </p:sp>
      <p:sp>
        <p:nvSpPr>
          <p:cNvPr id="4" name="Slide Number Placeholder 3"/>
          <p:cNvSpPr>
            <a:spLocks noGrp="1"/>
          </p:cNvSpPr>
          <p:nvPr>
            <p:ph type="sldNum" sz="quarter" idx="10"/>
          </p:nvPr>
        </p:nvSpPr>
        <p:spPr/>
        <p:txBody>
          <a:bodyPr/>
          <a:lstStyle/>
          <a:p>
            <a:fld id="{168828BF-79FD-433B-B521-0E0F82475323}" type="slidenum">
              <a:rPr lang="en-US" smtClean="0"/>
              <a:t>1</a:t>
            </a:fld>
            <a:endParaRPr lang="en-US"/>
          </a:p>
        </p:txBody>
      </p:sp>
    </p:spTree>
    <p:extLst>
      <p:ext uri="{BB962C8B-B14F-4D97-AF65-F5344CB8AC3E}">
        <p14:creationId xmlns:p14="http://schemas.microsoft.com/office/powerpoint/2010/main" val="3032616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Split in two – torque(theta) speed(theta)</a:t>
            </a:r>
            <a:r>
              <a:rPr lang="en-US" baseline="0" dirty="0" smtClean="0"/>
              <a:t>: Show </a:t>
            </a:r>
            <a:r>
              <a:rPr lang="en-US" baseline="0" dirty="0" err="1" smtClean="0"/>
              <a:t>Cq</a:t>
            </a:r>
            <a:r>
              <a:rPr lang="en-US" baseline="0" dirty="0" smtClean="0"/>
              <a:t>(</a:t>
            </a:r>
            <a:r>
              <a:rPr lang="en-US" baseline="0" dirty="0" err="1" smtClean="0"/>
              <a:t>tsr</a:t>
            </a:r>
            <a:r>
              <a:rPr lang="en-US" baseline="0" dirty="0" smtClean="0"/>
              <a:t>) with shaded regions or arrows under torque control </a:t>
            </a:r>
            <a:endParaRPr lang="en-US" dirty="0" smtClean="0"/>
          </a:p>
          <a:p>
            <a:endParaRPr lang="en-US" dirty="0" smtClean="0"/>
          </a:p>
          <a:p>
            <a:r>
              <a:rPr lang="en-US" dirty="0" smtClean="0"/>
              <a:t>Motivations:</a:t>
            </a:r>
            <a:r>
              <a:rPr lang="en-US" baseline="0" dirty="0" smtClean="0"/>
              <a:t> Peaks of the </a:t>
            </a:r>
            <a:r>
              <a:rPr lang="en-US" baseline="0" dirty="0" err="1" smtClean="0"/>
              <a:t>Cq</a:t>
            </a:r>
            <a:r>
              <a:rPr lang="en-US" baseline="0" dirty="0" smtClean="0"/>
              <a:t> curve is the limit of stable operation for this type of turbine – point at which a fluctuation of a sizeable enough intensity will cause ‘catastrophic stall’, not to be confused with dynamic stall. Under torque control, turbine will stall here, but it’s close to the peak power performance point. We’d like to understand why the turbine stalls at this point for several reasons: 1. to build more robust torque controllers capable of stable operation near peak </a:t>
            </a:r>
            <a:r>
              <a:rPr lang="en-US" baseline="0" dirty="0" err="1" smtClean="0"/>
              <a:t>Cq</a:t>
            </a:r>
            <a:r>
              <a:rPr lang="en-US" baseline="0" dirty="0" smtClean="0"/>
              <a:t> point (there is some uncertainty in peak </a:t>
            </a:r>
            <a:r>
              <a:rPr lang="en-US" baseline="0" dirty="0" err="1" smtClean="0"/>
              <a:t>Cp</a:t>
            </a:r>
            <a:r>
              <a:rPr lang="en-US" baseline="0" dirty="0" smtClean="0"/>
              <a:t> point, can change over time) 2. to be able to more accurately simulate or emulate the dynamics of such a turbine operating near stall. 3. for Region 3 control – shedding power moving to the left of the MPP may be desirable to avoid a stopping scenario in which you’d have to shed power past the MPP</a:t>
            </a:r>
            <a:endParaRPr lang="en-US" dirty="0"/>
          </a:p>
        </p:txBody>
      </p:sp>
      <p:sp>
        <p:nvSpPr>
          <p:cNvPr id="4" name="Slide Number Placeholder 3"/>
          <p:cNvSpPr>
            <a:spLocks noGrp="1"/>
          </p:cNvSpPr>
          <p:nvPr>
            <p:ph type="sldNum" sz="quarter" idx="10"/>
          </p:nvPr>
        </p:nvSpPr>
        <p:spPr/>
        <p:txBody>
          <a:bodyPr/>
          <a:lstStyle/>
          <a:p>
            <a:fld id="{168828BF-79FD-433B-B521-0E0F82475323}" type="slidenum">
              <a:rPr lang="en-US" smtClean="0"/>
              <a:t>2</a:t>
            </a:fld>
            <a:endParaRPr lang="en-US"/>
          </a:p>
        </p:txBody>
      </p:sp>
    </p:spTree>
    <p:extLst>
      <p:ext uri="{BB962C8B-B14F-4D97-AF65-F5344CB8AC3E}">
        <p14:creationId xmlns:p14="http://schemas.microsoft.com/office/powerpoint/2010/main" val="1884591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K-means: Method used to robustly identify modes of turbine operation</a:t>
            </a:r>
          </a:p>
          <a:p>
            <a:endParaRPr lang="en-US" dirty="0" smtClean="0"/>
          </a:p>
          <a:p>
            <a:r>
              <a:rPr lang="en-US" dirty="0" smtClean="0">
                <a:solidFill>
                  <a:schemeClr val="accent1"/>
                </a:solidFill>
              </a:rPr>
              <a:t>User specifies number of distinct clusters</a:t>
            </a:r>
          </a:p>
          <a:p>
            <a:endParaRPr lang="en-US" dirty="0" smtClean="0">
              <a:solidFill>
                <a:schemeClr val="accent1"/>
              </a:solidFill>
              <a:latin typeface="Times New Roman" panose="02020603050405020304" pitchFamily="18" charset="0"/>
              <a:cs typeface="Times New Roman" panose="02020603050405020304" pitchFamily="18" charset="0"/>
            </a:endParaRPr>
          </a:p>
          <a:p>
            <a:r>
              <a:rPr lang="en-US" dirty="0" smtClean="0"/>
              <a:t>Inputs are turbine rotational speed and acceleration</a:t>
            </a:r>
          </a:p>
          <a:p>
            <a:endParaRPr lang="en-US" dirty="0" smtClean="0"/>
          </a:p>
          <a:p>
            <a:r>
              <a:rPr lang="en-US" dirty="0" smtClean="0">
                <a:solidFill>
                  <a:schemeClr val="accent1"/>
                </a:solidFill>
              </a:rPr>
              <a:t>Assigns points into groups such that points are most similar to each other and most dissimilar from points in other groups </a:t>
            </a:r>
          </a:p>
          <a:p>
            <a:endParaRPr lang="en-US" dirty="0" smtClean="0"/>
          </a:p>
          <a:p>
            <a:r>
              <a:rPr lang="en-US" dirty="0" smtClean="0"/>
              <a:t>Number of groups, inputs, and degree of smoothing iterated to maximize distance between distinct groups</a:t>
            </a:r>
          </a:p>
          <a:p>
            <a:endParaRPr lang="en-US" dirty="0" smtClean="0">
              <a:solidFill>
                <a:schemeClr val="accent1"/>
              </a:solidFill>
            </a:endParaRPr>
          </a:p>
          <a:p>
            <a:r>
              <a:rPr lang="en-US" dirty="0" smtClean="0">
                <a:solidFill>
                  <a:schemeClr val="accent1"/>
                </a:solidFill>
              </a:rPr>
              <a:t>Five clusters ultimately identified for characterizing stall events</a:t>
            </a:r>
          </a:p>
          <a:p>
            <a:endParaRPr lang="en-US" dirty="0"/>
          </a:p>
        </p:txBody>
      </p:sp>
      <p:sp>
        <p:nvSpPr>
          <p:cNvPr id="4" name="Slide Number Placeholder 3"/>
          <p:cNvSpPr>
            <a:spLocks noGrp="1"/>
          </p:cNvSpPr>
          <p:nvPr>
            <p:ph type="sldNum" sz="quarter" idx="10"/>
          </p:nvPr>
        </p:nvSpPr>
        <p:spPr/>
        <p:txBody>
          <a:bodyPr/>
          <a:lstStyle/>
          <a:p>
            <a:fld id="{168828BF-79FD-433B-B521-0E0F82475323}" type="slidenum">
              <a:rPr lang="en-US" smtClean="0"/>
              <a:t>4</a:t>
            </a:fld>
            <a:endParaRPr lang="en-US"/>
          </a:p>
        </p:txBody>
      </p:sp>
    </p:spTree>
    <p:extLst>
      <p:ext uri="{BB962C8B-B14F-4D97-AF65-F5344CB8AC3E}">
        <p14:creationId xmlns:p14="http://schemas.microsoft.com/office/powerpoint/2010/main" val="172104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 legibility of legends,</a:t>
            </a:r>
            <a:r>
              <a:rPr lang="en-US" baseline="0" dirty="0" smtClean="0"/>
              <a:t> increase all font sizes</a:t>
            </a:r>
            <a:endParaRPr lang="en-US" dirty="0"/>
          </a:p>
        </p:txBody>
      </p:sp>
      <p:sp>
        <p:nvSpPr>
          <p:cNvPr id="4" name="Slide Number Placeholder 3"/>
          <p:cNvSpPr>
            <a:spLocks noGrp="1"/>
          </p:cNvSpPr>
          <p:nvPr>
            <p:ph type="sldNum" sz="quarter" idx="10"/>
          </p:nvPr>
        </p:nvSpPr>
        <p:spPr/>
        <p:txBody>
          <a:bodyPr/>
          <a:lstStyle/>
          <a:p>
            <a:fld id="{168828BF-79FD-433B-B521-0E0F82475323}" type="slidenum">
              <a:rPr lang="en-US" smtClean="0"/>
              <a:t>6</a:t>
            </a:fld>
            <a:endParaRPr lang="en-US"/>
          </a:p>
        </p:txBody>
      </p:sp>
    </p:spTree>
    <p:extLst>
      <p:ext uri="{BB962C8B-B14F-4D97-AF65-F5344CB8AC3E}">
        <p14:creationId xmlns:p14="http://schemas.microsoft.com/office/powerpoint/2010/main" val="323041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last bar to &gt;60s</a:t>
            </a:r>
            <a:endParaRPr lang="en-US" dirty="0"/>
          </a:p>
        </p:txBody>
      </p:sp>
      <p:sp>
        <p:nvSpPr>
          <p:cNvPr id="4" name="Slide Number Placeholder 3"/>
          <p:cNvSpPr>
            <a:spLocks noGrp="1"/>
          </p:cNvSpPr>
          <p:nvPr>
            <p:ph type="sldNum" sz="quarter" idx="10"/>
          </p:nvPr>
        </p:nvSpPr>
        <p:spPr/>
        <p:txBody>
          <a:bodyPr/>
          <a:lstStyle/>
          <a:p>
            <a:fld id="{168828BF-79FD-433B-B521-0E0F82475323}" type="slidenum">
              <a:rPr lang="en-US" smtClean="0"/>
              <a:t>11</a:t>
            </a:fld>
            <a:endParaRPr lang="en-US"/>
          </a:p>
        </p:txBody>
      </p:sp>
    </p:spTree>
    <p:extLst>
      <p:ext uri="{BB962C8B-B14F-4D97-AF65-F5344CB8AC3E}">
        <p14:creationId xmlns:p14="http://schemas.microsoft.com/office/powerpoint/2010/main" val="167237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bars, add phase averaged plot showing stall point identified</a:t>
            </a:r>
            <a:endParaRPr lang="en-US" dirty="0"/>
          </a:p>
        </p:txBody>
      </p:sp>
      <p:sp>
        <p:nvSpPr>
          <p:cNvPr id="4" name="Slide Number Placeholder 3"/>
          <p:cNvSpPr>
            <a:spLocks noGrp="1"/>
          </p:cNvSpPr>
          <p:nvPr>
            <p:ph type="sldNum" sz="quarter" idx="10"/>
          </p:nvPr>
        </p:nvSpPr>
        <p:spPr/>
        <p:txBody>
          <a:bodyPr/>
          <a:lstStyle/>
          <a:p>
            <a:fld id="{168828BF-79FD-433B-B521-0E0F82475323}" type="slidenum">
              <a:rPr lang="en-US" smtClean="0"/>
              <a:t>12</a:t>
            </a:fld>
            <a:endParaRPr lang="en-US"/>
          </a:p>
        </p:txBody>
      </p:sp>
    </p:spTree>
    <p:extLst>
      <p:ext uri="{BB962C8B-B14F-4D97-AF65-F5344CB8AC3E}">
        <p14:creationId xmlns:p14="http://schemas.microsoft.com/office/powerpoint/2010/main" val="363647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1"/>
                </a:solidFill>
              </a:rPr>
              <a:t>Stall events occur after a range of time that can be described by an empirical statistical distribution</a:t>
            </a:r>
          </a:p>
          <a:p>
            <a:endParaRPr lang="en-US" dirty="0" smtClean="0">
              <a:solidFill>
                <a:schemeClr val="accent1"/>
              </a:solidFill>
            </a:endParaRPr>
          </a:p>
          <a:p>
            <a:r>
              <a:rPr lang="en-US" dirty="0" smtClean="0"/>
              <a:t>Identified point at which turbine has stalled corresponds to same angular position for majority of iterations</a:t>
            </a:r>
          </a:p>
          <a:p>
            <a:endParaRPr lang="en-US" dirty="0" smtClean="0"/>
          </a:p>
          <a:p>
            <a:r>
              <a:rPr lang="en-US" dirty="0" smtClean="0">
                <a:solidFill>
                  <a:schemeClr val="accent1"/>
                </a:solidFill>
              </a:rPr>
              <a:t>Stall events likely occur due to hysteresis of turbine momentum: stall occurs after prolonged inflow speed deficit without turbulent gust at critical TSR</a:t>
            </a:r>
          </a:p>
        </p:txBody>
      </p:sp>
      <p:sp>
        <p:nvSpPr>
          <p:cNvPr id="4" name="Slide Number Placeholder 3"/>
          <p:cNvSpPr>
            <a:spLocks noGrp="1"/>
          </p:cNvSpPr>
          <p:nvPr>
            <p:ph type="sldNum" sz="quarter" idx="10"/>
          </p:nvPr>
        </p:nvSpPr>
        <p:spPr/>
        <p:txBody>
          <a:bodyPr/>
          <a:lstStyle/>
          <a:p>
            <a:fld id="{168828BF-79FD-433B-B521-0E0F82475323}" type="slidenum">
              <a:rPr lang="en-US" smtClean="0"/>
              <a:t>14</a:t>
            </a:fld>
            <a:endParaRPr lang="en-US"/>
          </a:p>
        </p:txBody>
      </p:sp>
    </p:spTree>
    <p:extLst>
      <p:ext uri="{BB962C8B-B14F-4D97-AF65-F5344CB8AC3E}">
        <p14:creationId xmlns:p14="http://schemas.microsoft.com/office/powerpoint/2010/main" val="3347860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3805767"/>
            <a:ext cx="12204192" cy="3060700"/>
          </a:xfrm>
          <a:prstGeom prst="rect">
            <a:avLst/>
          </a:prstGeom>
          <a:gradFill>
            <a:gsLst>
              <a:gs pos="0">
                <a:srgbClr val="0F5CB3"/>
              </a:gs>
              <a:gs pos="100000">
                <a:schemeClr val="bg1"/>
              </a:gs>
              <a:gs pos="49000">
                <a:srgbClr val="64A6BC"/>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0" y="555626"/>
            <a:ext cx="10363200" cy="1470025"/>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828800" y="23114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534" y="5757965"/>
            <a:ext cx="2093261" cy="457200"/>
          </a:xfrm>
          <a:prstGeom prst="rect">
            <a:avLst/>
          </a:prstGeom>
        </p:spPr>
      </p:pic>
      <p:pic>
        <p:nvPicPr>
          <p:cNvPr id="4" name="Picture 3" descr="NNMREC_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308" y="4725302"/>
            <a:ext cx="3394412" cy="2011152"/>
          </a:xfrm>
          <a:prstGeom prst="rect">
            <a:avLst/>
          </a:prstGeom>
        </p:spPr>
      </p:pic>
      <p:pic>
        <p:nvPicPr>
          <p:cNvPr id="5" name="Picture 4" descr="UAF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51997" y="5730878"/>
            <a:ext cx="1365420" cy="457200"/>
          </a:xfrm>
          <a:prstGeom prst="rect">
            <a:avLst/>
          </a:prstGeom>
        </p:spPr>
      </p:pic>
      <p:pic>
        <p:nvPicPr>
          <p:cNvPr id="6" name="Picture 5" descr="OofOlogo.pd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0756" y="5757965"/>
            <a:ext cx="2100439" cy="457200"/>
          </a:xfrm>
          <a:prstGeom prst="rect">
            <a:avLst/>
          </a:prstGeom>
        </p:spPr>
      </p:pic>
    </p:spTree>
    <p:extLst>
      <p:ext uri="{BB962C8B-B14F-4D97-AF65-F5344CB8AC3E}">
        <p14:creationId xmlns:p14="http://schemas.microsoft.com/office/powerpoint/2010/main" val="27451976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1601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200165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3pPr>
              <a:defRPr sz="1600"/>
            </a:lvl3pPr>
            <a:lvl4pPr>
              <a:defRPr sz="16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6014526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288525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2528662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190794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38816848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379203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143000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416989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77001"/>
            <a:ext cx="12196233" cy="390525"/>
          </a:xfrm>
          <a:prstGeom prst="rect">
            <a:avLst/>
          </a:prstGeom>
          <a:gradFill>
            <a:gsLst>
              <a:gs pos="6000">
                <a:srgbClr val="0F5CB3"/>
              </a:gs>
              <a:gs pos="100000">
                <a:srgbClr val="64A6BC"/>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Helvetica"/>
              <a:cs typeface="Helvetica"/>
            </a:endParaRPr>
          </a:p>
        </p:txBody>
      </p:sp>
      <p:sp>
        <p:nvSpPr>
          <p:cNvPr id="6" name="Slide Number Placeholder 5"/>
          <p:cNvSpPr>
            <a:spLocks noGrp="1"/>
          </p:cNvSpPr>
          <p:nvPr>
            <p:ph type="sldNum" sz="quarter" idx="4"/>
          </p:nvPr>
        </p:nvSpPr>
        <p:spPr>
          <a:xfrm>
            <a:off x="11297991" y="6497569"/>
            <a:ext cx="872067" cy="365125"/>
          </a:xfrm>
          <a:prstGeom prst="rect">
            <a:avLst/>
          </a:prstGeom>
        </p:spPr>
        <p:txBody>
          <a:bodyPr vert="horz" lIns="91440" tIns="45720" rIns="91440" bIns="45720" rtlCol="0" anchor="ctr"/>
          <a:lstStyle>
            <a:lvl1pPr algn="ctr">
              <a:defRPr sz="1000">
                <a:solidFill>
                  <a:schemeClr val="bg1"/>
                </a:solidFill>
                <a:latin typeface="Helvetica"/>
                <a:cs typeface="Helvetica"/>
              </a:defRPr>
            </a:lvl1pPr>
          </a:lstStyle>
          <a:p>
            <a:fld id="{C0F325E9-493D-4743-B1E1-B25E1D42752C}" type="slidenum">
              <a:rPr lang="en-US" smtClean="0"/>
              <a:pPr/>
              <a:t>‹#›</a:t>
            </a:fld>
            <a:endParaRPr lang="en-US" dirty="0"/>
          </a:p>
        </p:txBody>
      </p:sp>
      <p:sp>
        <p:nvSpPr>
          <p:cNvPr id="2" name="Title Placeholder 1"/>
          <p:cNvSpPr>
            <a:spLocks noGrp="1"/>
          </p:cNvSpPr>
          <p:nvPr>
            <p:ph type="title"/>
          </p:nvPr>
        </p:nvSpPr>
        <p:spPr>
          <a:xfrm>
            <a:off x="609600" y="1428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403350"/>
            <a:ext cx="10972800" cy="47307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NNMREC_logo2.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682" y="6522264"/>
            <a:ext cx="1244330" cy="312452"/>
          </a:xfrm>
          <a:prstGeom prst="rect">
            <a:avLst/>
          </a:prstGeom>
        </p:spPr>
      </p:pic>
    </p:spTree>
    <p:extLst>
      <p:ext uri="{BB962C8B-B14F-4D97-AF65-F5344CB8AC3E}">
        <p14:creationId xmlns:p14="http://schemas.microsoft.com/office/powerpoint/2010/main" val="1126606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457200" rtl="0" eaLnBrk="1" latinLnBrk="0" hangingPunct="1">
        <a:spcBef>
          <a:spcPct val="0"/>
        </a:spcBef>
        <a:buNone/>
        <a:defRPr sz="36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smtClean="0"/>
              <a:t>Why do Cross-Flow Turbines Stall?</a:t>
            </a:r>
            <a:endParaRPr lang="en-US" sz="4400" b="1" dirty="0"/>
          </a:p>
        </p:txBody>
      </p:sp>
      <p:sp>
        <p:nvSpPr>
          <p:cNvPr id="3" name="Subtitle 2"/>
          <p:cNvSpPr>
            <a:spLocks noGrp="1"/>
          </p:cNvSpPr>
          <p:nvPr>
            <p:ph type="subTitle" idx="1"/>
          </p:nvPr>
        </p:nvSpPr>
        <p:spPr>
          <a:xfrm>
            <a:off x="1467729" y="2376141"/>
            <a:ext cx="9256542" cy="2447144"/>
          </a:xfrm>
        </p:spPr>
        <p:txBody>
          <a:bodyPr>
            <a:normAutofit fontScale="92500" lnSpcReduction="10000"/>
          </a:bodyPr>
          <a:lstStyle/>
          <a:p>
            <a:r>
              <a:rPr lang="en-US" sz="3900" b="1" dirty="0"/>
              <a:t>Robert J. </a:t>
            </a:r>
            <a:r>
              <a:rPr lang="en-US" sz="3900" b="1" dirty="0" smtClean="0"/>
              <a:t>Cavagnaro*, Benjamin Strom, Alberto </a:t>
            </a:r>
            <a:r>
              <a:rPr lang="en-US" sz="3900" b="1" dirty="0" err="1" smtClean="0"/>
              <a:t>Aliseda</a:t>
            </a:r>
            <a:r>
              <a:rPr lang="en-US" sz="3900" b="1" dirty="0" smtClean="0"/>
              <a:t>, Brian Polagye</a:t>
            </a:r>
          </a:p>
          <a:p>
            <a:endParaRPr lang="en-US" sz="3600" b="1" dirty="0"/>
          </a:p>
          <a:p>
            <a:r>
              <a:rPr lang="en-US" sz="3600" b="1" baseline="30000" dirty="0" smtClean="0"/>
              <a:t>University </a:t>
            </a:r>
            <a:r>
              <a:rPr lang="en-US" sz="3600" b="1" baseline="30000" dirty="0"/>
              <a:t>of Washington</a:t>
            </a:r>
          </a:p>
          <a:p>
            <a:r>
              <a:rPr lang="en-US" sz="3600" b="1" baseline="30000" dirty="0" smtClean="0"/>
              <a:t>NNMREC</a:t>
            </a:r>
            <a:endParaRPr lang="en-US" sz="3600" baseline="30000" dirty="0"/>
          </a:p>
        </p:txBody>
      </p:sp>
      <p:sp>
        <p:nvSpPr>
          <p:cNvPr id="5" name="Rectangle 4"/>
          <p:cNvSpPr/>
          <p:nvPr/>
        </p:nvSpPr>
        <p:spPr>
          <a:xfrm>
            <a:off x="3810000" y="4709219"/>
            <a:ext cx="4572000" cy="584775"/>
          </a:xfrm>
          <a:prstGeom prst="rect">
            <a:avLst/>
          </a:prstGeom>
        </p:spPr>
        <p:txBody>
          <a:bodyPr>
            <a:spAutoFit/>
          </a:bodyPr>
          <a:lstStyle/>
          <a:p>
            <a:pPr algn="ctr"/>
            <a:r>
              <a:rPr lang="en-US" sz="3200" dirty="0"/>
              <a:t>rcav@uw.edu</a:t>
            </a:r>
            <a:endParaRPr lang="en-US" sz="3200" baseline="30000" dirty="0"/>
          </a:p>
        </p:txBody>
      </p:sp>
    </p:spTree>
    <p:extLst>
      <p:ext uri="{BB962C8B-B14F-4D97-AF65-F5344CB8AC3E}">
        <p14:creationId xmlns:p14="http://schemas.microsoft.com/office/powerpoint/2010/main" val="2654510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a Stall Event</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10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0" y="1047745"/>
            <a:ext cx="9753620" cy="4762510"/>
          </a:xfrm>
          <a:prstGeom prst="rect">
            <a:avLst/>
          </a:prstGeom>
        </p:spPr>
      </p:pic>
      <p:sp>
        <p:nvSpPr>
          <p:cNvPr id="5" name="Oval 4"/>
          <p:cNvSpPr/>
          <p:nvPr/>
        </p:nvSpPr>
        <p:spPr>
          <a:xfrm>
            <a:off x="2800350" y="4324335"/>
            <a:ext cx="133350" cy="133350"/>
          </a:xfrm>
          <a:prstGeom prst="ellipse">
            <a:avLst/>
          </a:prstGeom>
          <a:solidFill>
            <a:srgbClr val="ECAD14"/>
          </a:solidFill>
          <a:ln>
            <a:solidFill>
              <a:srgbClr val="ECAD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800350" y="3809985"/>
            <a:ext cx="133350" cy="133350"/>
          </a:xfrm>
          <a:prstGeom prst="ellipse">
            <a:avLst/>
          </a:prstGeom>
          <a:solidFill>
            <a:srgbClr val="0072BD"/>
          </a:solidFill>
          <a:ln>
            <a:solidFill>
              <a:srgbClr val="0072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800350" y="4067160"/>
            <a:ext cx="133350" cy="133350"/>
          </a:xfrm>
          <a:prstGeom prst="ellipse">
            <a:avLst/>
          </a:prstGeom>
          <a:solidFill>
            <a:srgbClr val="D74A0D"/>
          </a:solidFill>
          <a:ln>
            <a:solidFill>
              <a:srgbClr val="D74A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800350" y="4581510"/>
            <a:ext cx="133350" cy="133350"/>
          </a:xfrm>
          <a:prstGeom prst="ellipse">
            <a:avLst/>
          </a:prstGeom>
          <a:solidFill>
            <a:srgbClr val="803290"/>
          </a:solidFill>
          <a:ln>
            <a:solidFill>
              <a:srgbClr val="8032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800350" y="4833926"/>
            <a:ext cx="133350" cy="133350"/>
          </a:xfrm>
          <a:prstGeom prst="ellipse">
            <a:avLst/>
          </a:prstGeom>
          <a:solidFill>
            <a:srgbClr val="76AC2F"/>
          </a:solidFill>
          <a:ln>
            <a:solidFill>
              <a:srgbClr val="76AC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344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Stall Event Statistics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1712" y="1403350"/>
            <a:ext cx="9688575" cy="4730749"/>
          </a:xfrm>
        </p:spPr>
      </p:pic>
      <p:sp>
        <p:nvSpPr>
          <p:cNvPr id="4" name="Slide Number Placeholder 3"/>
          <p:cNvSpPr>
            <a:spLocks noGrp="1"/>
          </p:cNvSpPr>
          <p:nvPr>
            <p:ph type="sldNum" sz="quarter" idx="12"/>
          </p:nvPr>
        </p:nvSpPr>
        <p:spPr/>
        <p:txBody>
          <a:bodyPr/>
          <a:lstStyle/>
          <a:p>
            <a:fld id="{C0F325E9-493D-4743-B1E1-B25E1D42752C}" type="slidenum">
              <a:rPr lang="en-US" smtClean="0"/>
              <a:t>11</a:t>
            </a:fld>
            <a:endParaRPr lang="en-US"/>
          </a:p>
        </p:txBody>
      </p:sp>
      <p:sp>
        <p:nvSpPr>
          <p:cNvPr id="6" name="Title 1"/>
          <p:cNvSpPr txBox="1">
            <a:spLocks/>
          </p:cNvSpPr>
          <p:nvPr/>
        </p:nvSpPr>
        <p:spPr>
          <a:xfrm>
            <a:off x="609600" y="708819"/>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Helvetica"/>
                <a:ea typeface="+mj-ea"/>
                <a:cs typeface="Helvetica"/>
              </a:defRPr>
            </a:lvl1pPr>
          </a:lstStyle>
          <a:p>
            <a:r>
              <a:rPr lang="en-US" sz="3200" dirty="0"/>
              <a:t>n</a:t>
            </a:r>
            <a:r>
              <a:rPr lang="en-US" sz="3200" dirty="0" smtClean="0"/>
              <a:t> = 288</a:t>
            </a:r>
            <a:endParaRPr lang="en-US" sz="3200" dirty="0"/>
          </a:p>
        </p:txBody>
      </p:sp>
      <p:sp>
        <p:nvSpPr>
          <p:cNvPr id="3" name="TextBox 2"/>
          <p:cNvSpPr txBox="1"/>
          <p:nvPr/>
        </p:nvSpPr>
        <p:spPr>
          <a:xfrm>
            <a:off x="9634954" y="5541633"/>
            <a:ext cx="441858"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&gt;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44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Stall Event Statistics</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33741" r="30455"/>
          <a:stretch/>
        </p:blipFill>
        <p:spPr>
          <a:xfrm>
            <a:off x="270024" y="1280319"/>
            <a:ext cx="5401975" cy="5087122"/>
          </a:xfrm>
        </p:spPr>
      </p:pic>
      <p:sp>
        <p:nvSpPr>
          <p:cNvPr id="4" name="Slide Number Placeholder 3"/>
          <p:cNvSpPr>
            <a:spLocks noGrp="1"/>
          </p:cNvSpPr>
          <p:nvPr>
            <p:ph type="sldNum" sz="quarter" idx="12"/>
          </p:nvPr>
        </p:nvSpPr>
        <p:spPr/>
        <p:txBody>
          <a:bodyPr/>
          <a:lstStyle/>
          <a:p>
            <a:fld id="{C0F325E9-493D-4743-B1E1-B25E1D42752C}" type="slidenum">
              <a:rPr lang="en-US" smtClean="0"/>
              <a:t>12</a:t>
            </a:fld>
            <a:endParaRPr lang="en-US"/>
          </a:p>
        </p:txBody>
      </p:sp>
      <p:sp>
        <p:nvSpPr>
          <p:cNvPr id="6" name="Title 1"/>
          <p:cNvSpPr txBox="1">
            <a:spLocks/>
          </p:cNvSpPr>
          <p:nvPr/>
        </p:nvSpPr>
        <p:spPr>
          <a:xfrm>
            <a:off x="609600" y="708819"/>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Helvetica"/>
                <a:ea typeface="+mj-ea"/>
                <a:cs typeface="Helvetica"/>
              </a:defRPr>
            </a:lvl1pPr>
          </a:lstStyle>
          <a:p>
            <a:r>
              <a:rPr lang="en-US" sz="3200" dirty="0"/>
              <a:t>n</a:t>
            </a:r>
            <a:r>
              <a:rPr lang="en-US" sz="3200" dirty="0" smtClean="0"/>
              <a:t> = 288</a:t>
            </a:r>
            <a:endParaRPr lang="en-US" sz="3200"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297" r="7486"/>
          <a:stretch/>
        </p:blipFill>
        <p:spPr>
          <a:xfrm>
            <a:off x="5671999" y="2276991"/>
            <a:ext cx="6091321" cy="3333757"/>
          </a:xfrm>
          <a:prstGeom prst="rect">
            <a:avLst/>
          </a:prstGeom>
        </p:spPr>
      </p:pic>
      <p:cxnSp>
        <p:nvCxnSpPr>
          <p:cNvPr id="8" name="Straight Arrow Connector 7"/>
          <p:cNvCxnSpPr/>
          <p:nvPr/>
        </p:nvCxnSpPr>
        <p:spPr>
          <a:xfrm flipV="1">
            <a:off x="7272670" y="3161414"/>
            <a:ext cx="0" cy="7230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8545033" y="3522921"/>
            <a:ext cx="0" cy="7230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9906000" y="4199861"/>
            <a:ext cx="0" cy="7230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1238614" y="3689497"/>
            <a:ext cx="0" cy="7230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774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PIV of Upstream Conditions during Stall Event</a:t>
            </a:r>
            <a:endParaRPr lang="en-US" dirty="0"/>
          </a:p>
        </p:txBody>
      </p:sp>
      <p:sp>
        <p:nvSpPr>
          <p:cNvPr id="3" name="Slide Number Placeholder 2"/>
          <p:cNvSpPr>
            <a:spLocks noGrp="1"/>
          </p:cNvSpPr>
          <p:nvPr>
            <p:ph type="sldNum" sz="quarter" idx="12"/>
          </p:nvPr>
        </p:nvSpPr>
        <p:spPr/>
        <p:txBody>
          <a:bodyPr/>
          <a:lstStyle/>
          <a:p>
            <a:fld id="{C0F325E9-493D-4743-B1E1-B25E1D42752C}" type="slidenum">
              <a:rPr lang="en-US" smtClean="0"/>
              <a:t>13</a:t>
            </a:fld>
            <a:endParaRPr lang="en-US"/>
          </a:p>
        </p:txBody>
      </p:sp>
      <p:pic>
        <p:nvPicPr>
          <p:cNvPr id="4" name="Stall_Run_14_PIV_u_Co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608" t="4377" r="7897" b="9415"/>
          <a:stretch/>
        </p:blipFill>
        <p:spPr>
          <a:xfrm>
            <a:off x="3440051" y="1024901"/>
            <a:ext cx="5311897" cy="5356163"/>
          </a:xfrm>
          <a:prstGeom prst="rect">
            <a:avLst/>
          </a:prstGeom>
        </p:spPr>
      </p:pic>
    </p:spTree>
    <p:extLst>
      <p:ext uri="{BB962C8B-B14F-4D97-AF65-F5344CB8AC3E}">
        <p14:creationId xmlns:p14="http://schemas.microsoft.com/office/powerpoint/2010/main" val="3838831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14</a:t>
            </a:fld>
            <a:endParaRPr lang="en-US"/>
          </a:p>
        </p:txBody>
      </p:sp>
      <p:sp>
        <p:nvSpPr>
          <p:cNvPr id="5" name="TextBox 4"/>
          <p:cNvSpPr txBox="1"/>
          <p:nvPr/>
        </p:nvSpPr>
        <p:spPr>
          <a:xfrm>
            <a:off x="1538176" y="1783315"/>
            <a:ext cx="1658680" cy="646331"/>
          </a:xfrm>
          <a:prstGeom prst="rect">
            <a:avLst/>
          </a:prstGeom>
          <a:noFill/>
        </p:spPr>
        <p:txBody>
          <a:bodyPr wrap="square" rtlCol="0">
            <a:spAutoFit/>
          </a:bodyPr>
          <a:lstStyle/>
          <a:p>
            <a:r>
              <a:rPr lang="en-US" sz="3600" b="1" dirty="0" smtClean="0">
                <a:latin typeface="Helvetica" panose="020B0604020202020204" pitchFamily="34" charset="0"/>
                <a:cs typeface="Helvetica" panose="020B0604020202020204" pitchFamily="34" charset="0"/>
              </a:rPr>
              <a:t>When:</a:t>
            </a:r>
            <a:endParaRPr lang="en-US" sz="3600" b="1" dirty="0">
              <a:latin typeface="Helvetica" panose="020B0604020202020204" pitchFamily="34" charset="0"/>
              <a:cs typeface="Helvetica" panose="020B0604020202020204" pitchFamily="34" charset="0"/>
            </a:endParaRPr>
          </a:p>
        </p:txBody>
      </p:sp>
      <p:sp>
        <p:nvSpPr>
          <p:cNvPr id="6" name="TextBox 5"/>
          <p:cNvSpPr txBox="1"/>
          <p:nvPr/>
        </p:nvSpPr>
        <p:spPr>
          <a:xfrm>
            <a:off x="1538176" y="3104695"/>
            <a:ext cx="1963480" cy="646331"/>
          </a:xfrm>
          <a:prstGeom prst="rect">
            <a:avLst/>
          </a:prstGeom>
          <a:noFill/>
        </p:spPr>
        <p:txBody>
          <a:bodyPr wrap="square" rtlCol="0">
            <a:spAutoFit/>
          </a:bodyPr>
          <a:lstStyle/>
          <a:p>
            <a:r>
              <a:rPr lang="en-US" sz="3600" b="1" dirty="0" smtClean="0">
                <a:solidFill>
                  <a:schemeClr val="accent1"/>
                </a:solidFill>
                <a:latin typeface="Helvetica" panose="020B0604020202020204" pitchFamily="34" charset="0"/>
                <a:cs typeface="Helvetica" panose="020B0604020202020204" pitchFamily="34" charset="0"/>
              </a:rPr>
              <a:t>Where:</a:t>
            </a:r>
            <a:endParaRPr lang="en-US" sz="3600" b="1" dirty="0">
              <a:solidFill>
                <a:schemeClr val="accent1"/>
              </a:solidFill>
              <a:latin typeface="Helvetica" panose="020B0604020202020204" pitchFamily="34" charset="0"/>
              <a:cs typeface="Helvetica" panose="020B0604020202020204" pitchFamily="34" charset="0"/>
            </a:endParaRPr>
          </a:p>
        </p:txBody>
      </p:sp>
      <p:sp>
        <p:nvSpPr>
          <p:cNvPr id="7" name="TextBox 6"/>
          <p:cNvSpPr txBox="1"/>
          <p:nvPr/>
        </p:nvSpPr>
        <p:spPr>
          <a:xfrm>
            <a:off x="1538176" y="4377053"/>
            <a:ext cx="1658680" cy="646331"/>
          </a:xfrm>
          <a:prstGeom prst="rect">
            <a:avLst/>
          </a:prstGeom>
          <a:noFill/>
        </p:spPr>
        <p:txBody>
          <a:bodyPr wrap="square" rtlCol="0">
            <a:spAutoFit/>
          </a:bodyPr>
          <a:lstStyle/>
          <a:p>
            <a:r>
              <a:rPr lang="en-US" sz="3600" b="1" dirty="0" smtClean="0">
                <a:latin typeface="Helvetica" panose="020B0604020202020204" pitchFamily="34" charset="0"/>
                <a:cs typeface="Helvetica" panose="020B0604020202020204" pitchFamily="34" charset="0"/>
              </a:rPr>
              <a:t>Why:</a:t>
            </a:r>
            <a:endParaRPr lang="en-US" sz="3600" b="1" dirty="0">
              <a:latin typeface="Helvetica" panose="020B0604020202020204" pitchFamily="34" charset="0"/>
              <a:cs typeface="Helvetica" panose="020B0604020202020204" pitchFamily="34" charset="0"/>
            </a:endParaRPr>
          </a:p>
        </p:txBody>
      </p:sp>
      <p:sp>
        <p:nvSpPr>
          <p:cNvPr id="8" name="TextBox 7"/>
          <p:cNvSpPr txBox="1"/>
          <p:nvPr/>
        </p:nvSpPr>
        <p:spPr>
          <a:xfrm>
            <a:off x="3589386" y="1906426"/>
            <a:ext cx="7708605" cy="523220"/>
          </a:xfrm>
          <a:prstGeom prst="rect">
            <a:avLst/>
          </a:prstGeom>
          <a:noFill/>
        </p:spPr>
        <p:txBody>
          <a:bodyPr wrap="square" rtlCol="0">
            <a:spAutoFit/>
          </a:bodyPr>
          <a:lstStyle/>
          <a:p>
            <a:r>
              <a:rPr lang="en-US" sz="2800" b="1" dirty="0" smtClean="0">
                <a:latin typeface="Helvetica" panose="020B0604020202020204" pitchFamily="34" charset="0"/>
                <a:cs typeface="Helvetica" panose="020B0604020202020204" pitchFamily="34" charset="0"/>
              </a:rPr>
              <a:t>After range of time, empirical distribution </a:t>
            </a:r>
            <a:endParaRPr lang="en-US" sz="2800" b="1" dirty="0">
              <a:latin typeface="Helvetica" panose="020B0604020202020204" pitchFamily="34" charset="0"/>
              <a:cs typeface="Helvetica" panose="020B0604020202020204" pitchFamily="34" charset="0"/>
            </a:endParaRPr>
          </a:p>
        </p:txBody>
      </p:sp>
      <p:sp>
        <p:nvSpPr>
          <p:cNvPr id="9" name="TextBox 8"/>
          <p:cNvSpPr txBox="1"/>
          <p:nvPr/>
        </p:nvSpPr>
        <p:spPr>
          <a:xfrm>
            <a:off x="3589386" y="3227806"/>
            <a:ext cx="7708605" cy="523220"/>
          </a:xfrm>
          <a:prstGeom prst="rect">
            <a:avLst/>
          </a:prstGeom>
          <a:noFill/>
        </p:spPr>
        <p:txBody>
          <a:bodyPr wrap="square" rtlCol="0">
            <a:spAutoFit/>
          </a:bodyPr>
          <a:lstStyle/>
          <a:p>
            <a:r>
              <a:rPr lang="en-US" sz="2800" b="1" dirty="0" smtClean="0">
                <a:solidFill>
                  <a:schemeClr val="accent1"/>
                </a:solidFill>
                <a:latin typeface="Helvetica" panose="020B0604020202020204" pitchFamily="34" charset="0"/>
                <a:cs typeface="Helvetica" panose="020B0604020202020204" pitchFamily="34" charset="0"/>
              </a:rPr>
              <a:t>At the same angular position</a:t>
            </a:r>
            <a:endParaRPr lang="en-US" sz="2800" b="1" dirty="0">
              <a:solidFill>
                <a:schemeClr val="accent1"/>
              </a:solidFill>
              <a:latin typeface="Helvetica" panose="020B0604020202020204" pitchFamily="34" charset="0"/>
              <a:cs typeface="Helvetica" panose="020B0604020202020204" pitchFamily="34" charset="0"/>
            </a:endParaRPr>
          </a:p>
        </p:txBody>
      </p:sp>
      <p:sp>
        <p:nvSpPr>
          <p:cNvPr id="10" name="TextBox 9"/>
          <p:cNvSpPr txBox="1"/>
          <p:nvPr/>
        </p:nvSpPr>
        <p:spPr>
          <a:xfrm>
            <a:off x="3589386" y="4500164"/>
            <a:ext cx="7708605" cy="954107"/>
          </a:xfrm>
          <a:prstGeom prst="rect">
            <a:avLst/>
          </a:prstGeom>
          <a:noFill/>
        </p:spPr>
        <p:txBody>
          <a:bodyPr wrap="square" rtlCol="0">
            <a:spAutoFit/>
          </a:bodyPr>
          <a:lstStyle/>
          <a:p>
            <a:r>
              <a:rPr lang="en-US" sz="2800" b="1" dirty="0" smtClean="0">
                <a:latin typeface="Helvetica" panose="020B0604020202020204" pitchFamily="34" charset="0"/>
                <a:cs typeface="Helvetica" panose="020B0604020202020204" pitchFamily="34" charset="0"/>
              </a:rPr>
              <a:t>Prolonged turbulent inflow speed deficit, loss of momentum</a:t>
            </a:r>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314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54188" y="1365722"/>
            <a:ext cx="12158133" cy="4730750"/>
          </a:xfrm>
        </p:spPr>
        <p:txBody>
          <a:bodyPr/>
          <a:lstStyle/>
          <a:p>
            <a:pPr marL="0" indent="0" algn="ctr">
              <a:buNone/>
            </a:pPr>
            <a:r>
              <a:rPr lang="en-US" dirty="0" smtClean="0"/>
              <a:t>Experiments conducted with the assistance of Danny Sale, Dominic </a:t>
            </a:r>
            <a:r>
              <a:rPr lang="en-US" dirty="0" err="1" smtClean="0"/>
              <a:t>Forbush</a:t>
            </a:r>
            <a:r>
              <a:rPr lang="en-US" dirty="0" smtClean="0"/>
              <a:t>, and Michelle </a:t>
            </a:r>
            <a:r>
              <a:rPr lang="en-US" dirty="0" err="1" smtClean="0"/>
              <a:t>Hickner</a:t>
            </a:r>
            <a:r>
              <a:rPr lang="en-US" dirty="0" smtClean="0"/>
              <a:t> of UW</a:t>
            </a:r>
          </a:p>
          <a:p>
            <a:pPr marL="0" indent="0" algn="ctr">
              <a:buNone/>
            </a:pPr>
            <a:r>
              <a:rPr lang="en-US" dirty="0" smtClean="0">
                <a:solidFill>
                  <a:schemeClr val="accent1"/>
                </a:solidFill>
              </a:rPr>
              <a:t>Experiments conduced at </a:t>
            </a:r>
            <a:r>
              <a:rPr lang="en-US" dirty="0" err="1" smtClean="0">
                <a:solidFill>
                  <a:schemeClr val="accent1"/>
                </a:solidFill>
              </a:rPr>
              <a:t>Bamfield</a:t>
            </a:r>
            <a:r>
              <a:rPr lang="en-US" dirty="0" smtClean="0">
                <a:solidFill>
                  <a:schemeClr val="accent1"/>
                </a:solidFill>
              </a:rPr>
              <a:t> Marine Sciences Centre, </a:t>
            </a:r>
            <a:r>
              <a:rPr lang="en-US" dirty="0" err="1" smtClean="0">
                <a:solidFill>
                  <a:schemeClr val="accent1"/>
                </a:solidFill>
              </a:rPr>
              <a:t>Bamfield</a:t>
            </a:r>
            <a:r>
              <a:rPr lang="en-US" dirty="0" smtClean="0">
                <a:solidFill>
                  <a:schemeClr val="accent1"/>
                </a:solidFill>
              </a:rPr>
              <a:t>, BC </a:t>
            </a:r>
          </a:p>
          <a:p>
            <a:pPr marL="0" indent="0" algn="ctr">
              <a:buNone/>
            </a:pPr>
            <a:r>
              <a:rPr lang="en-US" dirty="0" smtClean="0"/>
              <a:t>Funding from US DOE &amp; NAVFAC</a:t>
            </a:r>
          </a:p>
        </p:txBody>
      </p:sp>
      <p:sp>
        <p:nvSpPr>
          <p:cNvPr id="4" name="Slide Number Placeholder 3"/>
          <p:cNvSpPr>
            <a:spLocks noGrp="1"/>
          </p:cNvSpPr>
          <p:nvPr>
            <p:ph type="sldNum" sz="quarter" idx="12"/>
          </p:nvPr>
        </p:nvSpPr>
        <p:spPr/>
        <p:txBody>
          <a:bodyPr/>
          <a:lstStyle/>
          <a:p>
            <a:fld id="{C0F325E9-493D-4743-B1E1-B25E1D42752C}" type="slidenum">
              <a:rPr lang="en-US" smtClean="0"/>
              <a:t>15</a:t>
            </a:fld>
            <a:endParaRPr lang="en-US"/>
          </a:p>
        </p:txBody>
      </p:sp>
      <p:sp>
        <p:nvSpPr>
          <p:cNvPr id="5" name="Title 1"/>
          <p:cNvSpPr txBox="1">
            <a:spLocks/>
          </p:cNvSpPr>
          <p:nvPr/>
        </p:nvSpPr>
        <p:spPr>
          <a:xfrm>
            <a:off x="609600" y="3092767"/>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Helvetica"/>
                <a:ea typeface="+mj-ea"/>
                <a:cs typeface="Helvetica"/>
              </a:defRPr>
            </a:lvl1pPr>
          </a:lstStyle>
          <a:p>
            <a:r>
              <a:rPr lang="en-US" sz="4800" dirty="0" smtClean="0"/>
              <a:t>Questions?</a:t>
            </a:r>
            <a:endParaRPr lang="en-US" sz="4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32" y="5288492"/>
            <a:ext cx="4505245" cy="578001"/>
          </a:xfrm>
          <a:prstGeom prst="rect">
            <a:avLst/>
          </a:prstGeom>
        </p:spPr>
      </p:pic>
      <p:pic>
        <p:nvPicPr>
          <p:cNvPr id="1026" name="Picture 2" descr="http://1q1thouadquht4gc43tuw6zs.wpengine.netdna-cdn.com/assets/PRIMARY_Navfac-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33665" b="33278"/>
          <a:stretch/>
        </p:blipFill>
        <p:spPr bwMode="auto">
          <a:xfrm>
            <a:off x="6854403" y="5058512"/>
            <a:ext cx="4497704" cy="103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55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Bubble Visualization of Stall Event</a:t>
            </a:r>
            <a:endParaRPr lang="en-US" dirty="0"/>
          </a:p>
        </p:txBody>
      </p:sp>
      <p:sp>
        <p:nvSpPr>
          <p:cNvPr id="3" name="Slide Number Placeholder 2"/>
          <p:cNvSpPr>
            <a:spLocks noGrp="1"/>
          </p:cNvSpPr>
          <p:nvPr>
            <p:ph type="sldNum" sz="quarter" idx="12"/>
          </p:nvPr>
        </p:nvSpPr>
        <p:spPr/>
        <p:txBody>
          <a:bodyPr/>
          <a:lstStyle/>
          <a:p>
            <a:fld id="{C0F325E9-493D-4743-B1E1-B25E1D42752C}" type="slidenum">
              <a:rPr lang="en-US" smtClean="0"/>
              <a:t>16</a:t>
            </a:fld>
            <a:endParaRPr lang="en-US"/>
          </a:p>
        </p:txBody>
      </p:sp>
      <p:pic>
        <p:nvPicPr>
          <p:cNvPr id="5" name="2_bladed_stall_06_Sharpe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07087" y="1646858"/>
            <a:ext cx="6977826" cy="4361141"/>
          </a:xfrm>
          <a:prstGeom prst="rect">
            <a:avLst/>
          </a:prstGeom>
        </p:spPr>
      </p:pic>
      <p:sp>
        <p:nvSpPr>
          <p:cNvPr id="6" name="Title 1"/>
          <p:cNvSpPr txBox="1">
            <a:spLocks/>
          </p:cNvSpPr>
          <p:nvPr/>
        </p:nvSpPr>
        <p:spPr>
          <a:xfrm>
            <a:off x="609600" y="708819"/>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Helvetica"/>
                <a:ea typeface="+mj-ea"/>
                <a:cs typeface="Helvetica"/>
              </a:defRPr>
            </a:lvl1pPr>
          </a:lstStyle>
          <a:p>
            <a:r>
              <a:rPr lang="en-US" sz="3200" dirty="0" smtClean="0"/>
              <a:t>Straight-bladed turbine, 2 blades</a:t>
            </a:r>
            <a:endParaRPr lang="en-US" sz="3200" dirty="0"/>
          </a:p>
        </p:txBody>
      </p:sp>
    </p:spTree>
    <p:extLst>
      <p:ext uri="{BB962C8B-B14F-4D97-AF65-F5344CB8AC3E}">
        <p14:creationId xmlns:p14="http://schemas.microsoft.com/office/powerpoint/2010/main" val="1411068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2</a:t>
            </a:fld>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495" y="917631"/>
            <a:ext cx="8473905" cy="4137649"/>
          </a:xfrm>
          <a:prstGeom prst="rect">
            <a:avLst/>
          </a:prstGeom>
        </p:spPr>
      </p:pic>
      <p:pic>
        <p:nvPicPr>
          <p:cNvPr id="18" name="Picture 17"/>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934847" y="4037411"/>
            <a:ext cx="1290638" cy="461963"/>
          </a:xfrm>
          <a:prstGeom prst="rect">
            <a:avLst/>
          </a:prstGeom>
        </p:spPr>
      </p:pic>
      <p:pic>
        <p:nvPicPr>
          <p:cNvPr id="19" name="Picture 18"/>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91896" y="4815623"/>
            <a:ext cx="2776538" cy="550069"/>
          </a:xfrm>
          <a:prstGeom prst="rect">
            <a:avLst/>
          </a:prstGeom>
        </p:spPr>
      </p:pic>
      <p:pic>
        <p:nvPicPr>
          <p:cNvPr id="20" name="Picture 19"/>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30034" y="5681941"/>
            <a:ext cx="2100263" cy="495300"/>
          </a:xfrm>
          <a:prstGeom prst="rect">
            <a:avLst/>
          </a:prstGeom>
        </p:spPr>
      </p:pic>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l="37392" t="41887" r="35724" b="20617"/>
          <a:stretch/>
        </p:blipFill>
        <p:spPr>
          <a:xfrm>
            <a:off x="746751" y="1157288"/>
            <a:ext cx="1774380" cy="2474795"/>
          </a:xfrm>
          <a:prstGeom prst="rect">
            <a:avLst/>
          </a:prstGeom>
        </p:spPr>
      </p:pic>
      <p:cxnSp>
        <p:nvCxnSpPr>
          <p:cNvPr id="6" name="Straight Arrow Connector 5"/>
          <p:cNvCxnSpPr/>
          <p:nvPr/>
        </p:nvCxnSpPr>
        <p:spPr>
          <a:xfrm flipV="1">
            <a:off x="6021977" y="2110099"/>
            <a:ext cx="0" cy="6335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313317" y="2713042"/>
            <a:ext cx="1417320" cy="369332"/>
          </a:xfrm>
          <a:prstGeom prst="rect">
            <a:avLst/>
          </a:prstGeom>
          <a:noFill/>
        </p:spPr>
        <p:txBody>
          <a:bodyPr wrap="square" rtlCol="0">
            <a:spAutoFit/>
          </a:bodyPr>
          <a:lstStyle/>
          <a:p>
            <a:pPr algn="ctr"/>
            <a:r>
              <a:rPr lang="en-US" dirty="0" smtClean="0">
                <a:latin typeface="Helvetica" panose="020B0604020202020204" pitchFamily="34" charset="0"/>
                <a:cs typeface="Helvetica" panose="020B0604020202020204" pitchFamily="34" charset="0"/>
              </a:rPr>
              <a:t>Critical </a:t>
            </a:r>
            <a:r>
              <a:rPr lang="el-GR" dirty="0" smtClean="0">
                <a:latin typeface="Helvetica" panose="020B0604020202020204" pitchFamily="34" charset="0"/>
                <a:cs typeface="Helvetica" panose="020B0604020202020204" pitchFamily="34" charset="0"/>
              </a:rPr>
              <a:t>λ</a:t>
            </a:r>
            <a:endParaRPr lang="en-US" dirty="0">
              <a:latin typeface="Helvetica" panose="020B0604020202020204" pitchFamily="34" charset="0"/>
              <a:cs typeface="Helvetica" panose="020B0604020202020204" pitchFamily="34" charset="0"/>
            </a:endParaRPr>
          </a:p>
        </p:txBody>
      </p:sp>
      <p:cxnSp>
        <p:nvCxnSpPr>
          <p:cNvPr id="11" name="Straight Arrow Connector 10"/>
          <p:cNvCxnSpPr/>
          <p:nvPr/>
        </p:nvCxnSpPr>
        <p:spPr>
          <a:xfrm>
            <a:off x="6096000" y="1809651"/>
            <a:ext cx="1371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578528" y="1809651"/>
            <a:ext cx="1371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743303" y="1429714"/>
            <a:ext cx="1417320" cy="369332"/>
          </a:xfrm>
          <a:prstGeom prst="rect">
            <a:avLst/>
          </a:prstGeom>
          <a:noFill/>
        </p:spPr>
        <p:txBody>
          <a:bodyPr wrap="square" rtlCol="0">
            <a:spAutoFit/>
          </a:bodyPr>
          <a:lstStyle/>
          <a:p>
            <a:pPr algn="ctr"/>
            <a:r>
              <a:rPr lang="en-US" dirty="0" smtClean="0">
                <a:latin typeface="Helvetica" panose="020B0604020202020204" pitchFamily="34" charset="0"/>
                <a:cs typeface="Helvetica" panose="020B0604020202020204" pitchFamily="34" charset="0"/>
              </a:rPr>
              <a:t>Stable</a:t>
            </a:r>
            <a:endParaRPr lang="en-US" dirty="0">
              <a:latin typeface="Helvetica" panose="020B0604020202020204" pitchFamily="34" charset="0"/>
              <a:cs typeface="Helvetica" panose="020B0604020202020204" pitchFamily="34" charset="0"/>
            </a:endParaRPr>
          </a:p>
        </p:txBody>
      </p:sp>
      <p:sp>
        <p:nvSpPr>
          <p:cNvPr id="22" name="TextBox 21"/>
          <p:cNvSpPr txBox="1"/>
          <p:nvPr/>
        </p:nvSpPr>
        <p:spPr>
          <a:xfrm>
            <a:off x="4462685" y="1140155"/>
            <a:ext cx="1598478" cy="646331"/>
          </a:xfrm>
          <a:prstGeom prst="rect">
            <a:avLst/>
          </a:prstGeom>
          <a:noFill/>
        </p:spPr>
        <p:txBody>
          <a:bodyPr wrap="square" rtlCol="0">
            <a:spAutoFit/>
          </a:bodyPr>
          <a:lstStyle/>
          <a:p>
            <a:pPr algn="ctr"/>
            <a:r>
              <a:rPr lang="en-US" dirty="0" smtClean="0">
                <a:latin typeface="Helvetica" panose="020B0604020202020204" pitchFamily="34" charset="0"/>
                <a:cs typeface="Helvetica" panose="020B0604020202020204" pitchFamily="34" charset="0"/>
              </a:rPr>
              <a:t>Stalls under torque control</a:t>
            </a:r>
            <a:endParaRPr lang="en-US" dirty="0">
              <a:latin typeface="Helvetica" panose="020B0604020202020204" pitchFamily="34" charset="0"/>
              <a:cs typeface="Helvetica" panose="020B0604020202020204" pitchFamily="34" charset="0"/>
            </a:endParaRPr>
          </a:p>
        </p:txBody>
      </p:sp>
      <p:sp>
        <p:nvSpPr>
          <p:cNvPr id="5" name="TextBox 4"/>
          <p:cNvSpPr txBox="1"/>
          <p:nvPr/>
        </p:nvSpPr>
        <p:spPr>
          <a:xfrm>
            <a:off x="4029977" y="5210735"/>
            <a:ext cx="743267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Does Helvetica"/>
                <a:cs typeface="Helvetica" panose="020B0604020202020204" pitchFamily="34" charset="0"/>
              </a:rPr>
              <a:t>Does stall occur immediately at critical TSR?</a:t>
            </a:r>
          </a:p>
          <a:p>
            <a:pPr marL="285750" indent="-285750">
              <a:buFont typeface="Arial" panose="020B0604020202020204" pitchFamily="34" charset="0"/>
              <a:buChar char="•"/>
            </a:pPr>
            <a:r>
              <a:rPr lang="en-US" sz="2400" dirty="0" smtClean="0">
                <a:latin typeface="Does Helvetica"/>
                <a:cs typeface="Helvetica" panose="020B0604020202020204" pitchFamily="34" charset="0"/>
              </a:rPr>
              <a:t>Does turbulence play a role?</a:t>
            </a:r>
            <a:endParaRPr lang="en-US" sz="2400" dirty="0">
              <a:latin typeface="Does Helvetica"/>
              <a:cs typeface="Helvetica" panose="020B0604020202020204" pitchFamily="34" charset="0"/>
            </a:endParaRPr>
          </a:p>
        </p:txBody>
      </p:sp>
    </p:spTree>
    <p:extLst>
      <p:ext uri="{BB962C8B-B14F-4D97-AF65-F5344CB8AC3E}">
        <p14:creationId xmlns:p14="http://schemas.microsoft.com/office/powerpoint/2010/main" val="203442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Method</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3</a:t>
            </a:fld>
            <a:endParaRPr lang="en-US"/>
          </a:p>
        </p:txBody>
      </p:sp>
      <p:sp>
        <p:nvSpPr>
          <p:cNvPr id="5" name="Content Placeholder 2"/>
          <p:cNvSpPr>
            <a:spLocks noGrp="1"/>
          </p:cNvSpPr>
          <p:nvPr>
            <p:ph idx="1"/>
          </p:nvPr>
        </p:nvSpPr>
        <p:spPr>
          <a:xfrm>
            <a:off x="350403" y="1157288"/>
            <a:ext cx="6752146" cy="4394522"/>
          </a:xfrm>
        </p:spPr>
        <p:txBody>
          <a:bodyPr>
            <a:normAutofit/>
          </a:bodyPr>
          <a:lstStyle/>
          <a:p>
            <a:r>
              <a:rPr lang="en-US" sz="2200" dirty="0" smtClean="0"/>
              <a:t>Allow turbine to freewheel in recirculating flume</a:t>
            </a:r>
          </a:p>
          <a:p>
            <a:r>
              <a:rPr lang="en-US" sz="2200" dirty="0" smtClean="0">
                <a:solidFill>
                  <a:schemeClr val="accent1"/>
                </a:solidFill>
              </a:rPr>
              <a:t>Bring turbine to critical TSR under torque control</a:t>
            </a:r>
            <a:endParaRPr lang="en-US" sz="2200" dirty="0" smtClean="0">
              <a:solidFill>
                <a:schemeClr val="accent1"/>
              </a:solidFill>
              <a:latin typeface="Times New Roman" panose="02020603050405020304" pitchFamily="18" charset="0"/>
              <a:cs typeface="Times New Roman" panose="02020603050405020304" pitchFamily="18" charset="0"/>
            </a:endParaRPr>
          </a:p>
          <a:p>
            <a:r>
              <a:rPr lang="en-US" sz="2200" dirty="0" smtClean="0"/>
              <a:t>Allow turbine to rotate until it ceases (stall event)</a:t>
            </a:r>
          </a:p>
          <a:p>
            <a:r>
              <a:rPr lang="en-US" sz="2200" dirty="0" smtClean="0">
                <a:solidFill>
                  <a:schemeClr val="accent1"/>
                </a:solidFill>
              </a:rPr>
              <a:t>Repeat (many times)</a:t>
            </a:r>
          </a:p>
          <a:p>
            <a:r>
              <a:rPr lang="en-US" sz="2200" dirty="0" smtClean="0"/>
              <a:t>Analyze conditions using turbine sensor data, classification algorithm, and PIV</a:t>
            </a:r>
            <a:endParaRPr lang="en-US" sz="2200" dirty="0"/>
          </a:p>
        </p:txBody>
      </p:sp>
      <p:pic>
        <p:nvPicPr>
          <p:cNvPr id="6" name="Picture 5"/>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609600" y="3718643"/>
            <a:ext cx="5443870" cy="26604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161" y="1410629"/>
            <a:ext cx="4616027" cy="4616027"/>
          </a:xfrm>
          <a:prstGeom prst="rect">
            <a:avLst/>
          </a:prstGeom>
        </p:spPr>
      </p:pic>
      <p:sp>
        <p:nvSpPr>
          <p:cNvPr id="8" name="TextBox 7"/>
          <p:cNvSpPr txBox="1"/>
          <p:nvPr/>
        </p:nvSpPr>
        <p:spPr>
          <a:xfrm>
            <a:off x="6457507" y="3288359"/>
            <a:ext cx="1587747" cy="769441"/>
          </a:xfrm>
          <a:prstGeom prst="rect">
            <a:avLst/>
          </a:prstGeom>
          <a:noFill/>
        </p:spPr>
        <p:txBody>
          <a:bodyPr wrap="square" rtlCol="0">
            <a:spAutoFit/>
          </a:bodyPr>
          <a:lstStyle/>
          <a:p>
            <a:pPr algn="ctr"/>
            <a:r>
              <a:rPr lang="en-US" sz="2200" dirty="0" smtClean="0"/>
              <a:t>6-axis load cells</a:t>
            </a:r>
            <a:endParaRPr lang="en-US" sz="2200" dirty="0"/>
          </a:p>
        </p:txBody>
      </p:sp>
      <p:cxnSp>
        <p:nvCxnSpPr>
          <p:cNvPr id="10" name="Straight Arrow Connector 9"/>
          <p:cNvCxnSpPr/>
          <p:nvPr/>
        </p:nvCxnSpPr>
        <p:spPr>
          <a:xfrm flipV="1">
            <a:off x="7445704" y="2050653"/>
            <a:ext cx="1618826" cy="1273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445814" y="3977218"/>
            <a:ext cx="1733863" cy="17242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087661" y="2907554"/>
            <a:ext cx="1696627" cy="769441"/>
          </a:xfrm>
          <a:prstGeom prst="rect">
            <a:avLst/>
          </a:prstGeom>
          <a:noFill/>
        </p:spPr>
        <p:txBody>
          <a:bodyPr wrap="square" rtlCol="0">
            <a:spAutoFit/>
          </a:bodyPr>
          <a:lstStyle/>
          <a:p>
            <a:pPr algn="ctr"/>
            <a:r>
              <a:rPr lang="en-US" sz="2200" dirty="0" smtClean="0"/>
              <a:t>Servo motor with encoder</a:t>
            </a:r>
            <a:endParaRPr lang="en-US" sz="2200" dirty="0"/>
          </a:p>
        </p:txBody>
      </p:sp>
      <p:cxnSp>
        <p:nvCxnSpPr>
          <p:cNvPr id="15" name="Straight Arrow Connector 14"/>
          <p:cNvCxnSpPr>
            <a:stCxn id="13" idx="0"/>
          </p:cNvCxnSpPr>
          <p:nvPr/>
        </p:nvCxnSpPr>
        <p:spPr>
          <a:xfrm flipH="1" flipV="1">
            <a:off x="9775731" y="2426134"/>
            <a:ext cx="1160244" cy="4814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15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a Stall Event</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4</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0" y="1047745"/>
            <a:ext cx="9753620" cy="4762510"/>
          </a:xfrm>
          <a:prstGeom prst="rect">
            <a:avLst/>
          </a:prstGeom>
        </p:spPr>
      </p:pic>
    </p:spTree>
    <p:extLst>
      <p:ext uri="{BB962C8B-B14F-4D97-AF65-F5344CB8AC3E}">
        <p14:creationId xmlns:p14="http://schemas.microsoft.com/office/powerpoint/2010/main" val="2237027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a Stall Event</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0" y="1047745"/>
            <a:ext cx="9753620" cy="4762510"/>
          </a:xfrm>
          <a:prstGeom prst="rect">
            <a:avLst/>
          </a:prstGeom>
        </p:spPr>
      </p:pic>
      <p:sp>
        <p:nvSpPr>
          <p:cNvPr id="5" name="Oval 4"/>
          <p:cNvSpPr/>
          <p:nvPr/>
        </p:nvSpPr>
        <p:spPr>
          <a:xfrm>
            <a:off x="2800350" y="4838700"/>
            <a:ext cx="133350" cy="133350"/>
          </a:xfrm>
          <a:prstGeom prst="ellipse">
            <a:avLst/>
          </a:prstGeom>
          <a:solidFill>
            <a:srgbClr val="0072BD"/>
          </a:solidFill>
          <a:ln>
            <a:solidFill>
              <a:srgbClr val="0072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59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a Stall Event</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6</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0" y="1047745"/>
            <a:ext cx="9753620" cy="4762510"/>
          </a:xfrm>
          <a:prstGeom prst="rect">
            <a:avLst/>
          </a:prstGeom>
        </p:spPr>
      </p:pic>
      <p:sp>
        <p:nvSpPr>
          <p:cNvPr id="5" name="Oval 4"/>
          <p:cNvSpPr/>
          <p:nvPr/>
        </p:nvSpPr>
        <p:spPr>
          <a:xfrm>
            <a:off x="2800350" y="4591050"/>
            <a:ext cx="133350" cy="133350"/>
          </a:xfrm>
          <a:prstGeom prst="ellipse">
            <a:avLst/>
          </a:prstGeom>
          <a:solidFill>
            <a:srgbClr val="0072BD"/>
          </a:solidFill>
          <a:ln>
            <a:solidFill>
              <a:srgbClr val="0072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800350" y="4848225"/>
            <a:ext cx="133350" cy="133350"/>
          </a:xfrm>
          <a:prstGeom prst="ellipse">
            <a:avLst/>
          </a:prstGeom>
          <a:solidFill>
            <a:srgbClr val="D74A0D"/>
          </a:solidFill>
          <a:ln>
            <a:solidFill>
              <a:srgbClr val="D74A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077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a Stall Event</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0" y="1047745"/>
            <a:ext cx="9753620" cy="4762510"/>
          </a:xfrm>
          <a:prstGeom prst="rect">
            <a:avLst/>
          </a:prstGeom>
        </p:spPr>
      </p:pic>
      <p:sp>
        <p:nvSpPr>
          <p:cNvPr id="7" name="Oval 6"/>
          <p:cNvSpPr/>
          <p:nvPr/>
        </p:nvSpPr>
        <p:spPr>
          <a:xfrm>
            <a:off x="2800350" y="4838700"/>
            <a:ext cx="133350" cy="133350"/>
          </a:xfrm>
          <a:prstGeom prst="ellipse">
            <a:avLst/>
          </a:prstGeom>
          <a:solidFill>
            <a:srgbClr val="ECAD14"/>
          </a:solidFill>
          <a:ln>
            <a:solidFill>
              <a:srgbClr val="ECAD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800350" y="4324350"/>
            <a:ext cx="133350" cy="133350"/>
          </a:xfrm>
          <a:prstGeom prst="ellipse">
            <a:avLst/>
          </a:prstGeom>
          <a:solidFill>
            <a:srgbClr val="0072BD"/>
          </a:solidFill>
          <a:ln>
            <a:solidFill>
              <a:srgbClr val="0072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800350" y="4581525"/>
            <a:ext cx="133350" cy="133350"/>
          </a:xfrm>
          <a:prstGeom prst="ellipse">
            <a:avLst/>
          </a:prstGeom>
          <a:solidFill>
            <a:srgbClr val="D74A0D"/>
          </a:solidFill>
          <a:ln>
            <a:solidFill>
              <a:srgbClr val="D74A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540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a Stall Event</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0" y="1047745"/>
            <a:ext cx="9753620" cy="4762510"/>
          </a:xfrm>
          <a:prstGeom prst="rect">
            <a:avLst/>
          </a:prstGeom>
        </p:spPr>
      </p:pic>
      <p:sp>
        <p:nvSpPr>
          <p:cNvPr id="5" name="Oval 4"/>
          <p:cNvSpPr/>
          <p:nvPr/>
        </p:nvSpPr>
        <p:spPr>
          <a:xfrm>
            <a:off x="2800350" y="4581519"/>
            <a:ext cx="133350" cy="133350"/>
          </a:xfrm>
          <a:prstGeom prst="ellipse">
            <a:avLst/>
          </a:prstGeom>
          <a:solidFill>
            <a:srgbClr val="ECAD14"/>
          </a:solidFill>
          <a:ln>
            <a:solidFill>
              <a:srgbClr val="ECAD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800350" y="4067169"/>
            <a:ext cx="133350" cy="133350"/>
          </a:xfrm>
          <a:prstGeom prst="ellipse">
            <a:avLst/>
          </a:prstGeom>
          <a:solidFill>
            <a:srgbClr val="0072BD"/>
          </a:solidFill>
          <a:ln>
            <a:solidFill>
              <a:srgbClr val="0072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800350" y="4324344"/>
            <a:ext cx="133350" cy="133350"/>
          </a:xfrm>
          <a:prstGeom prst="ellipse">
            <a:avLst/>
          </a:prstGeom>
          <a:solidFill>
            <a:srgbClr val="D74A0D"/>
          </a:solidFill>
          <a:ln>
            <a:solidFill>
              <a:srgbClr val="D74A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800350" y="4838694"/>
            <a:ext cx="133350" cy="133350"/>
          </a:xfrm>
          <a:prstGeom prst="ellipse">
            <a:avLst/>
          </a:prstGeom>
          <a:solidFill>
            <a:srgbClr val="803290"/>
          </a:solidFill>
          <a:ln>
            <a:solidFill>
              <a:srgbClr val="8032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199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a Stall Event</a:t>
            </a: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0" y="1047745"/>
            <a:ext cx="9753620" cy="4762510"/>
          </a:xfrm>
          <a:prstGeom prst="rect">
            <a:avLst/>
          </a:prstGeom>
        </p:spPr>
      </p:pic>
      <p:sp>
        <p:nvSpPr>
          <p:cNvPr id="5" name="Oval 4"/>
          <p:cNvSpPr/>
          <p:nvPr/>
        </p:nvSpPr>
        <p:spPr>
          <a:xfrm>
            <a:off x="2800350" y="4324335"/>
            <a:ext cx="133350" cy="133350"/>
          </a:xfrm>
          <a:prstGeom prst="ellipse">
            <a:avLst/>
          </a:prstGeom>
          <a:solidFill>
            <a:srgbClr val="ECAD14"/>
          </a:solidFill>
          <a:ln>
            <a:solidFill>
              <a:srgbClr val="ECAD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800350" y="3809985"/>
            <a:ext cx="133350" cy="133350"/>
          </a:xfrm>
          <a:prstGeom prst="ellipse">
            <a:avLst/>
          </a:prstGeom>
          <a:solidFill>
            <a:srgbClr val="0072BD"/>
          </a:solidFill>
          <a:ln>
            <a:solidFill>
              <a:srgbClr val="0072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800350" y="4067160"/>
            <a:ext cx="133350" cy="133350"/>
          </a:xfrm>
          <a:prstGeom prst="ellipse">
            <a:avLst/>
          </a:prstGeom>
          <a:solidFill>
            <a:srgbClr val="D74A0D"/>
          </a:solidFill>
          <a:ln>
            <a:solidFill>
              <a:srgbClr val="D74A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800350" y="4581510"/>
            <a:ext cx="133350" cy="133350"/>
          </a:xfrm>
          <a:prstGeom prst="ellipse">
            <a:avLst/>
          </a:prstGeom>
          <a:solidFill>
            <a:srgbClr val="803290"/>
          </a:solidFill>
          <a:ln>
            <a:solidFill>
              <a:srgbClr val="8032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800350" y="4833926"/>
            <a:ext cx="133350" cy="133350"/>
          </a:xfrm>
          <a:prstGeom prst="ellipse">
            <a:avLst/>
          </a:prstGeom>
          <a:solidFill>
            <a:srgbClr val="76AC2F"/>
          </a:solidFill>
          <a:ln>
            <a:solidFill>
              <a:srgbClr val="76AC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0218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145.5"/>
  <p:tag name="ORIGINALWIDTH" val="406.5"/>
  <p:tag name="LATEXADDIN" val="\documentclass{article}&#10;\usepackage{amsmath}&#10;\pagestyle{empty}&#10;\begin{document}&#10;&#10;$\lambda = \frac{\omega_t r}{U_\infty}$&#10;&#10;\end{document}"/>
  <p:tag name="IGUANATEXSIZE" val="20"/>
  <p:tag name="IGUANATEXCURSOR" val="120"/>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ORIGINALHEIGHT" val="173.25"/>
  <p:tag name="ORIGINALWIDTH" val="874.5"/>
  <p:tag name="LATEXADDIN" val="\documentclass{article}&#10;\usepackage{amsmath}&#10;\pagestyle{empty}&#10;\begin{document}&#10;&#10;$C_P(\lambda) = \frac{\tau_h \omega_t}{\frac{1}{2}\rho A U_\infty^3}$&#10;&#10;\end{document}"/>
  <p:tag name="IGUANATEXSIZE" val="20"/>
  <p:tag name="IGUANATEXCURSOR" val="94"/>
  <p:tag name="TRANSPARENCY" val="True"/>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156"/>
  <p:tag name="ORIGINALWIDTH" val="661.5"/>
  <p:tag name="LATEXADDIN" val="\documentclass{article}&#10;\usepackage{amsmath}&#10;\pagestyle{empty}&#10;\begin{document}&#10;&#10;$C_Q(\lambda) = \frac{C_P}{\lambda}$&#10;&#10;\end{document}"/>
  <p:tag name="IGUANATEXSIZE" val="20"/>
  <p:tag name="IGUANATEXCURSOR" val="94"/>
  <p:tag name="TRANSPARENCY" val="True"/>
  <p:tag name="FILENAME" val=""/>
  <p:tag name="INPUTTYPE" val="0"/>
  <p:tag name="LATEXENGINEID" val="0"/>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1444.5"/>
  <p:tag name="ORIGINALWIDTH" val="2955.75"/>
  <p:tag name="LATEXADDIN" val="\documentclass{article}&#10;\usepackage{amsmath}&#10;\usepackage{tabularx, ragged2e}&#10;\usepackage{multirow}&#10;\usepackage{booktabs}&#10; \usepackage{gensymb}&#10;\pagestyle{empty}&#10;\begin{document}&#10;&#10;\begin{tabular}{ &gt;{\raggedright}p{5cm}  &gt;{\raggedright}p{2.5cm}}&#10;   \toprule&#10;   \hline&#10;   \bf \centering Parameter &amp; \bf \centering Value \tabularnewline \hline&#10;   Blade profile &amp; NACA 0018 \tabularnewline&#10;   Turbine diameter ($D$) &amp; 17.2 cm \tabularnewline&#10;   Turbine height ($H$) &amp; 23.4 cm \tabularnewline &#10;   Turbine aspect ratio ($H/D$) &amp; 1.36 \tabularnewline &#10;   Helical pitch angle &amp; 60$\degree$ \tabularnewline&#10;   Blade chord length &amp; 4.05 cm \tabularnewline&#10;   Blade thickness &amp; 0.73 cm \tabularnewline&#10;   Solidity ratio  &amp; 0.30 \tabularnewline \hline \hline&#10;   \toprule&#10;  \end{tabular}&#10;&#10;\end{document}"/>
  <p:tag name="IGUANATEXSIZE" val="20"/>
  <p:tag name="IGUANATEXCURSOR" val="142"/>
  <p:tag name="TRANSPARENCY" val="True"/>
  <p:tag name="FILENAME" val=""/>
  <p:tag name="INPUTTYPE" val="0"/>
  <p:tag name="LATEXENGINEID" val="0"/>
  <p:tag name="TEMPFOLDER" val="c:\temp\"/>
</p:tagLst>
</file>

<file path=ppt/theme/theme1.xml><?xml version="1.0" encoding="utf-8"?>
<a:theme xmlns:a="http://schemas.openxmlformats.org/drawingml/2006/main" name="NNMREC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NNMREC_theme (1)</Template>
  <TotalTime>5526</TotalTime>
  <Words>584</Words>
  <Application>Microsoft Office PowerPoint</Application>
  <PresentationFormat>Widescreen</PresentationFormat>
  <Paragraphs>92</Paragraphs>
  <Slides>16</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Does Helvetica</vt:lpstr>
      <vt:lpstr>Helvetica</vt:lpstr>
      <vt:lpstr>Times New Roman</vt:lpstr>
      <vt:lpstr>NNMREC_theme</vt:lpstr>
      <vt:lpstr>Why do Cross-Flow Turbines Stall?</vt:lpstr>
      <vt:lpstr>Motivation</vt:lpstr>
      <vt:lpstr>Experimental Method</vt:lpstr>
      <vt:lpstr>Characterizing a Stall Event</vt:lpstr>
      <vt:lpstr>Characterizing a Stall Event</vt:lpstr>
      <vt:lpstr>Characterizing a Stall Event</vt:lpstr>
      <vt:lpstr>Characterizing a Stall Event</vt:lpstr>
      <vt:lpstr>Characterizing a Stall Event</vt:lpstr>
      <vt:lpstr>Characterizing a Stall Event</vt:lpstr>
      <vt:lpstr>Characterizing a Stall Event</vt:lpstr>
      <vt:lpstr>Stall Event Statistics</vt:lpstr>
      <vt:lpstr>Stall Event Statistics</vt:lpstr>
      <vt:lpstr>PIV of Upstream Conditions during Stall Event</vt:lpstr>
      <vt:lpstr>Conclusions</vt:lpstr>
      <vt:lpstr>Acknowledgements</vt:lpstr>
      <vt:lpstr>Bubble Visualization of Stall Event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Cavagnaro</dc:creator>
  <cp:lastModifiedBy>Rob Cavagnaro</cp:lastModifiedBy>
  <cp:revision>80</cp:revision>
  <dcterms:created xsi:type="dcterms:W3CDTF">2015-08-30T22:08:19Z</dcterms:created>
  <dcterms:modified xsi:type="dcterms:W3CDTF">2015-12-01T19:11:13Z</dcterms:modified>
</cp:coreProperties>
</file>