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50"/>
  </p:notesMasterIdLst>
  <p:sldIdLst>
    <p:sldId id="256" r:id="rId2"/>
    <p:sldId id="257" r:id="rId3"/>
    <p:sldId id="258" r:id="rId4"/>
    <p:sldId id="259" r:id="rId5"/>
    <p:sldId id="298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9" r:id="rId14"/>
    <p:sldId id="270" r:id="rId15"/>
    <p:sldId id="294" r:id="rId16"/>
    <p:sldId id="295" r:id="rId17"/>
    <p:sldId id="296" r:id="rId18"/>
    <p:sldId id="297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85" r:id="rId27"/>
    <p:sldId id="278" r:id="rId28"/>
    <p:sldId id="279" r:id="rId29"/>
    <p:sldId id="280" r:id="rId30"/>
    <p:sldId id="288" r:id="rId31"/>
    <p:sldId id="289" r:id="rId32"/>
    <p:sldId id="290" r:id="rId33"/>
    <p:sldId id="291" r:id="rId34"/>
    <p:sldId id="292" r:id="rId35"/>
    <p:sldId id="281" r:id="rId36"/>
    <p:sldId id="282" r:id="rId37"/>
    <p:sldId id="287" r:id="rId38"/>
    <p:sldId id="301" r:id="rId39"/>
    <p:sldId id="310" r:id="rId40"/>
    <p:sldId id="306" r:id="rId41"/>
    <p:sldId id="304" r:id="rId42"/>
    <p:sldId id="305" r:id="rId43"/>
    <p:sldId id="307" r:id="rId44"/>
    <p:sldId id="302" r:id="rId45"/>
    <p:sldId id="309" r:id="rId46"/>
    <p:sldId id="299" r:id="rId47"/>
    <p:sldId id="283" r:id="rId48"/>
    <p:sldId id="293" r:id="rId4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5959"/>
  </p:clrMru>
</p:presentationPr>
</file>

<file path=ppt/tableStyles.xml><?xml version="1.0" encoding="utf-8"?>
<a:tblStyleLst xmlns:a="http://schemas.openxmlformats.org/drawingml/2006/main" def="{E1759EBB-966E-4999-8BC4-5A840211C3C8}">
  <a:tblStyle styleId="{E1759EBB-966E-4999-8BC4-5A840211C3C8}" styleName="Table_0">
    <a:wholeTbl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-678" y="-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How much to include?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If there</a:t>
            </a:r>
            <a:r>
              <a:rPr lang="en-US" baseline="0" dirty="0" smtClean="0"/>
              <a:t> were no friction, current might speed up because of Bernoulli. But because there is friction, often the current slows down instead</a:t>
            </a: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Pause to note that your analysis has been validated</a:t>
            </a:r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Shape 2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Note not 101m high, but the actual area of the square is equivalent to the area of a 96m in diameter turbine circle approximated into a square, which is probably the closest you can get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Shape 2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Shape 2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Shape 2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Shape 2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Shape 2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Change this picture</a:t>
            </a:r>
            <a:endParaRPr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Shape 2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Shape 3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115 billion metric tons of water in and out of the bay each day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/>
            <a:r>
              <a:rPr lang="en-US" sz="11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tides are like a pendulum. Tidal energy oscillates between a state of max potential energy (when the tidal level is at its most low or high) and a state of max kinetic energy (when the tidal current is at its maximum).</a:t>
            </a:r>
            <a:endParaRPr lang="en-US" dirty="0" smtClean="0"/>
          </a:p>
          <a:p>
            <a:pPr rtl="0"/>
            <a:r>
              <a:rPr lang="en-US" sz="11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this were a simple harmonic oscillation, this conversion between potential and kinetic energy would be complete and the tidal current could be calculated from the tidal head.</a:t>
            </a:r>
            <a:endParaRPr lang="en-US" dirty="0" smtClean="0"/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599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599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599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4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199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199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0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pPr lvl="0" algn="r">
                <a:spcBef>
                  <a:spcPts val="0"/>
                </a:spcBef>
                <a:buNone/>
              </a:p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1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9.png"/><Relationship Id="rId4" Type="http://schemas.openxmlformats.org/officeDocument/2006/relationships/oleObject" Target="../embeddings/oleObject13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oleObject15.bin"/><Relationship Id="rId4" Type="http://schemas.openxmlformats.org/officeDocument/2006/relationships/oleObject" Target="../embeddings/oleObject14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9.vml"/><Relationship Id="rId5" Type="http://schemas.openxmlformats.org/officeDocument/2006/relationships/oleObject" Target="../embeddings/oleObject16.bin"/><Relationship Id="rId4" Type="http://schemas.openxmlformats.org/officeDocument/2006/relationships/image" Target="../media/image3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oleObject17.bin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9.bin"/><Relationship Id="rId5" Type="http://schemas.openxmlformats.org/officeDocument/2006/relationships/oleObject" Target="../embeddings/oleObject18.bin"/><Relationship Id="rId4" Type="http://schemas.openxmlformats.org/officeDocument/2006/relationships/image" Target="../media/image4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49.png"/><Relationship Id="rId4" Type="http://schemas.openxmlformats.org/officeDocument/2006/relationships/oleObject" Target="../embeddings/oleObject20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23.bin"/><Relationship Id="rId5" Type="http://schemas.openxmlformats.org/officeDocument/2006/relationships/oleObject" Target="../embeddings/oleObject22.bin"/><Relationship Id="rId4" Type="http://schemas.openxmlformats.org/officeDocument/2006/relationships/image" Target="../media/image53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4.vml"/><Relationship Id="rId5" Type="http://schemas.openxmlformats.org/officeDocument/2006/relationships/oleObject" Target="../embeddings/oleObject24.bin"/><Relationship Id="rId4" Type="http://schemas.openxmlformats.org/officeDocument/2006/relationships/image" Target="../media/image6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26.bin"/><Relationship Id="rId5" Type="http://schemas.openxmlformats.org/officeDocument/2006/relationships/oleObject" Target="../embeddings/oleObject25.bin"/><Relationship Id="rId4" Type="http://schemas.openxmlformats.org/officeDocument/2006/relationships/image" Target="../media/image71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2.pn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Complete Energetic Analysis of Tidal Power Extraction</a:t>
            </a:r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Elizabeth Brasseale</a:t>
            </a:r>
          </a:p>
          <a:p>
            <a:pPr lvl="0" rtl="0">
              <a:spcBef>
                <a:spcPts val="0"/>
              </a:spcBef>
              <a:buNone/>
            </a:pPr>
            <a:r>
              <a:rPr lang="en" dirty="0"/>
              <a:t>February 17, 2016</a:t>
            </a:r>
          </a:p>
          <a:p>
            <a:pPr lvl="0">
              <a:spcBef>
                <a:spcPts val="0"/>
              </a:spcBef>
              <a:buNone/>
            </a:pPr>
            <a:r>
              <a:rPr lang="en" dirty="0"/>
              <a:t>Masters </a:t>
            </a:r>
            <a:r>
              <a:rPr lang="en" dirty="0" smtClean="0"/>
              <a:t>Defense</a:t>
            </a:r>
          </a:p>
          <a:p>
            <a:pPr lvl="0">
              <a:spcBef>
                <a:spcPts val="0"/>
              </a:spcBef>
              <a:buNone/>
            </a:pPr>
            <a:r>
              <a:rPr lang="en" dirty="0" smtClean="0"/>
              <a:t>Advised by Mitsuhiro Kawase</a:t>
            </a:r>
            <a:endParaRPr lang="en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Problem</a:t>
            </a:r>
          </a:p>
        </p:txBody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" dirty="0" smtClean="0"/>
              <a:t> Most environmental impact studies are reduced to 1D or 2D problems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" dirty="0" smtClean="0"/>
              <a:t> 3D, hi-res models only model small regions of interest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" dirty="0" smtClean="0"/>
              <a:t> Ideal is to model a region and resolve individual turbines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" dirty="0" smtClean="0"/>
              <a:t> Also include all physics – account for all energy gained and lost to see holistic impact of turbines on environment</a:t>
            </a:r>
            <a:endParaRPr lang="en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Objectives</a:t>
            </a:r>
            <a:endParaRPr lang="en" dirty="0"/>
          </a:p>
        </p:txBody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900" lvl="0" indent="-342900" rtl="0">
              <a:spcBef>
                <a:spcPts val="0"/>
              </a:spcBef>
              <a:buFont typeface="+mj-lt"/>
              <a:buAutoNum type="arabicPeriod"/>
            </a:pPr>
            <a:r>
              <a:rPr lang="en" b="1" dirty="0" smtClean="0"/>
              <a:t>Validate my physical reasoning:</a:t>
            </a:r>
            <a:r>
              <a:rPr lang="en" dirty="0" smtClean="0"/>
              <a:t> Build a 3D model of a flow channel and budget the changes in energy through time</a:t>
            </a:r>
          </a:p>
          <a:p>
            <a:pPr marL="342900" lvl="0" indent="-342900" rtl="0">
              <a:spcBef>
                <a:spcPts val="0"/>
              </a:spcBef>
              <a:buFont typeface="+mj-lt"/>
              <a:buAutoNum type="arabicPeriod"/>
            </a:pPr>
            <a:r>
              <a:rPr lang="en" b="1" dirty="0" smtClean="0"/>
              <a:t>Apply analysis to an experiment: </a:t>
            </a:r>
            <a:r>
              <a:rPr lang="en" dirty="0" smtClean="0"/>
              <a:t>Integrate validated turbine model into flow channel and show that the budget still closes and accounts for the extraction</a:t>
            </a:r>
          </a:p>
          <a:p>
            <a:pPr marL="342900" lvl="0" indent="-342900" rtl="0">
              <a:spcBef>
                <a:spcPts val="0"/>
              </a:spcBef>
              <a:buFont typeface="+mj-lt"/>
              <a:buAutoNum type="arabicPeriod"/>
            </a:pPr>
            <a:r>
              <a:rPr lang="en" b="1" dirty="0" smtClean="0"/>
              <a:t>Explore the results:</a:t>
            </a:r>
            <a:r>
              <a:rPr lang="en" dirty="0" smtClean="0"/>
              <a:t> Take the difference between the model with and without turbines to show how impact is distributed</a:t>
            </a:r>
          </a:p>
          <a:p>
            <a:pPr marL="342900" lvl="0" indent="-342900" rtl="0">
              <a:spcBef>
                <a:spcPts val="0"/>
              </a:spcBef>
              <a:buFont typeface="+mj-lt"/>
              <a:buAutoNum type="arabicPeriod"/>
            </a:pPr>
            <a:r>
              <a:rPr lang="en" b="1" dirty="0" smtClean="0"/>
              <a:t>Expand the parameter space: </a:t>
            </a:r>
            <a:r>
              <a:rPr lang="en" dirty="0" smtClean="0"/>
              <a:t>Add more turbines and see how that impacts the changes to the environmental state</a:t>
            </a:r>
          </a:p>
          <a:p>
            <a:pPr marL="342900" lvl="0" indent="-342900" rtl="0">
              <a:spcBef>
                <a:spcPts val="0"/>
              </a:spcBef>
              <a:buFont typeface="+mj-lt"/>
              <a:buAutoNum type="arabicPeriod"/>
            </a:pPr>
            <a:endParaRPr lang="en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initcond_channe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34" y="2361459"/>
            <a:ext cx="4501566" cy="2629602"/>
          </a:xfrm>
          <a:prstGeom prst="rect">
            <a:avLst/>
          </a:prstGeom>
        </p:spPr>
      </p:pic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Experimental Setup</a:t>
            </a:r>
          </a:p>
        </p:txBody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80967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 pitchFamily="34" charset="0"/>
              <a:buChar char="•"/>
            </a:pPr>
            <a:r>
              <a:rPr lang="en" dirty="0" smtClean="0"/>
              <a:t>3D model is built in ROMS as a closed domain initial value problem</a:t>
            </a:r>
          </a:p>
          <a:p>
            <a: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 pitchFamily="34" charset="0"/>
              <a:buChar char="•"/>
            </a:pPr>
            <a:r>
              <a:rPr lang="en" dirty="0" smtClean="0"/>
              <a:t>Depth is 125m, resolution in the channel is 50m x 50m x 2.5m (lower resolution in basins)</a:t>
            </a:r>
            <a:endParaRPr lang="en" dirty="0"/>
          </a:p>
        </p:txBody>
      </p:sp>
      <p:pic>
        <p:nvPicPr>
          <p:cNvPr id="10" name="Picture 9" descr="initcond_domain.png"/>
          <p:cNvPicPr>
            <a:picLocks noChangeAspect="1"/>
          </p:cNvPicPr>
          <p:nvPr/>
        </p:nvPicPr>
        <p:blipFill>
          <a:blip r:embed="rId4"/>
          <a:srcRect l="3571"/>
          <a:stretch>
            <a:fillRect/>
          </a:stretch>
        </p:blipFill>
        <p:spPr>
          <a:xfrm>
            <a:off x="4572000" y="2177044"/>
            <a:ext cx="4267200" cy="262610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096000" y="2190750"/>
            <a:ext cx="19559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Entire model domain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219200" y="2419350"/>
            <a:ext cx="22317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Simulated tidal channel </a:t>
            </a:r>
            <a:endParaRPr lang="en-US" b="1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1473741" y="2266950"/>
          <a:ext cx="6222460" cy="609600"/>
        </p:xfrm>
        <a:graphic>
          <a:graphicData uri="http://schemas.openxmlformats.org/presentationml/2006/ole">
            <p:oleObj spid="_x0000_s1026" name="Equation" r:id="rId4" imgW="4406760" imgH="431640" progId="Equation.3">
              <p:embed/>
            </p:oleObj>
          </a:graphicData>
        </a:graphic>
      </p:graphicFrame>
      <p:sp>
        <p:nvSpPr>
          <p:cNvPr id="192" name="Shape 19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Experimental setup cont.</a:t>
            </a:r>
          </a:p>
        </p:txBody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311700" y="3947851"/>
            <a:ext cx="8520599" cy="7574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Simplifying Assumptions: pressure is hydrostatic and there is no wind stress</a:t>
            </a:r>
            <a:endParaRPr lang="en" dirty="0"/>
          </a:p>
        </p:txBody>
      </p:sp>
      <p:sp>
        <p:nvSpPr>
          <p:cNvPr id="195" name="Shape 195"/>
          <p:cNvSpPr txBox="1"/>
          <p:nvPr/>
        </p:nvSpPr>
        <p:spPr>
          <a:xfrm>
            <a:off x="838200" y="1276350"/>
            <a:ext cx="21234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800" b="1" dirty="0">
                <a:solidFill>
                  <a:srgbClr val="45818E"/>
                </a:solidFill>
              </a:rPr>
              <a:t>Change in kinetic energy in time</a:t>
            </a:r>
          </a:p>
        </p:txBody>
      </p:sp>
      <p:sp>
        <p:nvSpPr>
          <p:cNvPr id="196" name="Shape 196"/>
          <p:cNvSpPr txBox="1"/>
          <p:nvPr/>
        </p:nvSpPr>
        <p:spPr>
          <a:xfrm>
            <a:off x="2926750" y="2847725"/>
            <a:ext cx="1232699" cy="1416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 b="1" dirty="0" smtClean="0">
                <a:solidFill>
                  <a:srgbClr val="38761D"/>
                </a:solidFill>
              </a:rPr>
              <a:t>Advected </a:t>
            </a:r>
            <a:r>
              <a:rPr lang="en" sz="1800" b="1" dirty="0">
                <a:solidFill>
                  <a:srgbClr val="38761D"/>
                </a:solidFill>
              </a:rPr>
              <a:t>kinetic energy</a:t>
            </a:r>
          </a:p>
        </p:txBody>
      </p:sp>
      <p:sp>
        <p:nvSpPr>
          <p:cNvPr id="197" name="Shape 197"/>
          <p:cNvSpPr txBox="1"/>
          <p:nvPr/>
        </p:nvSpPr>
        <p:spPr>
          <a:xfrm>
            <a:off x="3962400" y="1581150"/>
            <a:ext cx="1232699" cy="5619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 b="1" dirty="0">
                <a:solidFill>
                  <a:srgbClr val="741B47"/>
                </a:solidFill>
              </a:rPr>
              <a:t>Pressure work</a:t>
            </a:r>
          </a:p>
        </p:txBody>
      </p:sp>
      <p:sp>
        <p:nvSpPr>
          <p:cNvPr id="198" name="Shape 198"/>
          <p:cNvSpPr txBox="1"/>
          <p:nvPr/>
        </p:nvSpPr>
        <p:spPr>
          <a:xfrm>
            <a:off x="5105400" y="2925700"/>
            <a:ext cx="1232699" cy="68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 b="1" dirty="0">
                <a:solidFill>
                  <a:srgbClr val="CC0000"/>
                </a:solidFill>
              </a:rPr>
              <a:t>Surface stresses</a:t>
            </a:r>
          </a:p>
        </p:txBody>
      </p:sp>
      <p:sp>
        <p:nvSpPr>
          <p:cNvPr id="199" name="Shape 199"/>
          <p:cNvSpPr txBox="1"/>
          <p:nvPr/>
        </p:nvSpPr>
        <p:spPr>
          <a:xfrm>
            <a:off x="6400800" y="1428750"/>
            <a:ext cx="1524000" cy="7808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 b="1" dirty="0"/>
              <a:t>Internal dissipation</a:t>
            </a:r>
          </a:p>
        </p:txBody>
      </p:sp>
      <p:sp>
        <p:nvSpPr>
          <p:cNvPr id="201" name="Shape 201"/>
          <p:cNvSpPr/>
          <p:nvPr/>
        </p:nvSpPr>
        <p:spPr>
          <a:xfrm>
            <a:off x="1371601" y="2266950"/>
            <a:ext cx="1219200" cy="604099"/>
          </a:xfrm>
          <a:prstGeom prst="rect">
            <a:avLst/>
          </a:prstGeom>
          <a:noFill/>
          <a:ln w="28575" cap="flat" cmpd="sng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2" name="Shape 202"/>
          <p:cNvSpPr/>
          <p:nvPr/>
        </p:nvSpPr>
        <p:spPr>
          <a:xfrm>
            <a:off x="4267200" y="2303851"/>
            <a:ext cx="762000" cy="572699"/>
          </a:xfrm>
          <a:prstGeom prst="rect">
            <a:avLst/>
          </a:prstGeom>
          <a:noFill/>
          <a:ln w="28575" cap="flat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3" name="Shape 203"/>
          <p:cNvSpPr/>
          <p:nvPr/>
        </p:nvSpPr>
        <p:spPr>
          <a:xfrm>
            <a:off x="5087587" y="2298350"/>
            <a:ext cx="1313213" cy="572699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4" name="Shape 204"/>
          <p:cNvSpPr/>
          <p:nvPr/>
        </p:nvSpPr>
        <p:spPr>
          <a:xfrm>
            <a:off x="6477000" y="2302075"/>
            <a:ext cx="1232699" cy="572699"/>
          </a:xfrm>
          <a:prstGeom prst="rect">
            <a:avLst/>
          </a:prstGeom>
          <a:noFill/>
          <a:ln w="28575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" name="Shape 202"/>
          <p:cNvSpPr/>
          <p:nvPr/>
        </p:nvSpPr>
        <p:spPr>
          <a:xfrm>
            <a:off x="2819400" y="2303851"/>
            <a:ext cx="1447800" cy="572699"/>
          </a:xfrm>
          <a:prstGeom prst="rect">
            <a:avLst/>
          </a:prstGeom>
          <a:noFill/>
          <a:ln w="28575" cap="flat" cmpd="sng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" grpId="0"/>
      <p:bldP spid="196" grpId="0"/>
      <p:bldP spid="197" grpId="0"/>
      <p:bldP spid="198" grpId="0"/>
      <p:bldP spid="199" grpId="0"/>
      <p:bldP spid="201" grpId="0" animBg="1"/>
      <p:bldP spid="201" grpId="1" animBg="1"/>
      <p:bldP spid="202" grpId="0" animBg="1"/>
      <p:bldP spid="202" grpId="1" animBg="1"/>
      <p:bldP spid="203" grpId="0" animBg="1"/>
      <p:bldP spid="203" grpId="1" animBg="1"/>
      <p:bldP spid="204" grpId="0" animBg="1"/>
      <p:bldP spid="204" grpId="1" animBg="1"/>
      <p:bldP spid="16" grpId="0" animBg="1"/>
      <p:bldP spid="16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 dirty="0" smtClean="0"/>
              <a:t>Integrate the energy equation over the volume to produce the power balance</a:t>
            </a:r>
            <a:endParaRPr lang="en" sz="2400" dirty="0"/>
          </a:p>
        </p:txBody>
      </p:sp>
      <p:pic>
        <p:nvPicPr>
          <p:cNvPr id="213" name="Shape 213"/>
          <p:cNvPicPr preferRelativeResize="0"/>
          <p:nvPr/>
        </p:nvPicPr>
        <p:blipFill rotWithShape="1">
          <a:blip r:embed="rId4">
            <a:alphaModFix/>
          </a:blip>
          <a:srcRect t="33653" b="30810"/>
          <a:stretch/>
        </p:blipFill>
        <p:spPr>
          <a:xfrm>
            <a:off x="1752600" y="2114550"/>
            <a:ext cx="5334000" cy="264727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731838" y="1428750"/>
          <a:ext cx="7777162" cy="649288"/>
        </p:xfrm>
        <a:graphic>
          <a:graphicData uri="http://schemas.openxmlformats.org/presentationml/2006/ole">
            <p:oleObj spid="_x0000_s2050" name="Equation" r:id="rId5" imgW="5626080" imgH="469800" progId="Equation.3">
              <p:embed/>
            </p:oleObj>
          </a:graphicData>
        </a:graphic>
      </p:graphicFrame>
      <p:sp>
        <p:nvSpPr>
          <p:cNvPr id="6" name="Shape 202"/>
          <p:cNvSpPr/>
          <p:nvPr/>
        </p:nvSpPr>
        <p:spPr>
          <a:xfrm>
            <a:off x="4038600" y="1465651"/>
            <a:ext cx="1143000" cy="572699"/>
          </a:xfrm>
          <a:prstGeom prst="rect">
            <a:avLst/>
          </a:prstGeom>
          <a:noFill/>
          <a:ln w="28575" cap="flat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" name="Shape 203"/>
          <p:cNvSpPr/>
          <p:nvPr/>
        </p:nvSpPr>
        <p:spPr>
          <a:xfrm>
            <a:off x="5316187" y="1460150"/>
            <a:ext cx="1313213" cy="572699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" name="Shape 204"/>
          <p:cNvSpPr/>
          <p:nvPr/>
        </p:nvSpPr>
        <p:spPr>
          <a:xfrm>
            <a:off x="6781800" y="1463875"/>
            <a:ext cx="1752600" cy="572699"/>
          </a:xfrm>
          <a:prstGeom prst="rect">
            <a:avLst/>
          </a:prstGeom>
          <a:noFill/>
          <a:ln w="28575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" name="Shape 202"/>
          <p:cNvSpPr/>
          <p:nvPr/>
        </p:nvSpPr>
        <p:spPr>
          <a:xfrm>
            <a:off x="2590800" y="1465651"/>
            <a:ext cx="1371600" cy="572699"/>
          </a:xfrm>
          <a:prstGeom prst="rect">
            <a:avLst/>
          </a:prstGeom>
          <a:noFill/>
          <a:ln w="28575" cap="flat" cmpd="sng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" name="Shape 201"/>
          <p:cNvSpPr/>
          <p:nvPr/>
        </p:nvSpPr>
        <p:spPr>
          <a:xfrm>
            <a:off x="762000" y="1428750"/>
            <a:ext cx="1524000" cy="604099"/>
          </a:xfrm>
          <a:prstGeom prst="rect">
            <a:avLst/>
          </a:prstGeom>
          <a:noFill/>
          <a:ln w="28575" cap="flat" cmpd="sng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Channel flow, t = 0 hr</a:t>
            </a:r>
            <a:endParaRPr lang="en-US" dirty="0"/>
          </a:p>
        </p:txBody>
      </p:sp>
      <p:pic>
        <p:nvPicPr>
          <p:cNvPr id="4" name="Picture 3" descr="motion_0.png"/>
          <p:cNvPicPr>
            <a:picLocks noChangeAspect="1"/>
          </p:cNvPicPr>
          <p:nvPr/>
        </p:nvPicPr>
        <p:blipFill>
          <a:blip r:embed="rId2"/>
          <a:srcRect r="8974"/>
          <a:stretch>
            <a:fillRect/>
          </a:stretch>
        </p:blipFill>
        <p:spPr>
          <a:xfrm>
            <a:off x="76200" y="1200150"/>
            <a:ext cx="5410200" cy="3478618"/>
          </a:xfrm>
          <a:prstGeom prst="rect">
            <a:avLst/>
          </a:prstGeom>
        </p:spPr>
      </p:pic>
      <p:pic>
        <p:nvPicPr>
          <p:cNvPr id="6" name="Picture 5" descr="kepe_0.png"/>
          <p:cNvPicPr>
            <a:picLocks noChangeAspect="1"/>
          </p:cNvPicPr>
          <p:nvPr/>
        </p:nvPicPr>
        <p:blipFill>
          <a:blip r:embed="rId3"/>
          <a:srcRect r="4785"/>
          <a:stretch>
            <a:fillRect/>
          </a:stretch>
        </p:blipFill>
        <p:spPr>
          <a:xfrm>
            <a:off x="5486400" y="1657350"/>
            <a:ext cx="3657600" cy="22191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Channel flow, t = 2 hr 15 m</a:t>
            </a:r>
            <a:endParaRPr lang="en-US" dirty="0"/>
          </a:p>
        </p:txBody>
      </p:sp>
      <p:pic>
        <p:nvPicPr>
          <p:cNvPr id="4" name="Picture 3" descr="motion_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26732"/>
            <a:ext cx="5943600" cy="3478618"/>
          </a:xfrm>
          <a:prstGeom prst="rect">
            <a:avLst/>
          </a:prstGeom>
        </p:spPr>
      </p:pic>
      <p:pic>
        <p:nvPicPr>
          <p:cNvPr id="6" name="Picture 5" descr="kepe225.png"/>
          <p:cNvPicPr>
            <a:picLocks noChangeAspect="1"/>
          </p:cNvPicPr>
          <p:nvPr/>
        </p:nvPicPr>
        <p:blipFill>
          <a:blip r:embed="rId3"/>
          <a:srcRect r="5769"/>
          <a:stretch>
            <a:fillRect/>
          </a:stretch>
        </p:blipFill>
        <p:spPr>
          <a:xfrm>
            <a:off x="5410200" y="1657350"/>
            <a:ext cx="3733800" cy="23652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Channel flow, t = 4 hr 45 m</a:t>
            </a:r>
            <a:endParaRPr lang="en-US" dirty="0"/>
          </a:p>
        </p:txBody>
      </p:sp>
      <p:pic>
        <p:nvPicPr>
          <p:cNvPr id="4" name="Picture 3" descr="motion_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00150"/>
            <a:ext cx="5943600" cy="3478618"/>
          </a:xfrm>
          <a:prstGeom prst="rect">
            <a:avLst/>
          </a:prstGeom>
        </p:spPr>
      </p:pic>
      <p:pic>
        <p:nvPicPr>
          <p:cNvPr id="6" name="Picture 5" descr="kepe475.png"/>
          <p:cNvPicPr>
            <a:picLocks noChangeAspect="1"/>
          </p:cNvPicPr>
          <p:nvPr/>
        </p:nvPicPr>
        <p:blipFill>
          <a:blip r:embed="rId3"/>
          <a:srcRect r="5668"/>
          <a:stretch>
            <a:fillRect/>
          </a:stretch>
        </p:blipFill>
        <p:spPr>
          <a:xfrm>
            <a:off x="5410200" y="1704014"/>
            <a:ext cx="3733800" cy="24679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Channel flow, t = 7 hr 15 m</a:t>
            </a:r>
            <a:endParaRPr lang="en-US" dirty="0"/>
          </a:p>
        </p:txBody>
      </p:sp>
      <p:pic>
        <p:nvPicPr>
          <p:cNvPr id="4" name="Picture 3" descr="motion_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200150"/>
            <a:ext cx="5943600" cy="3478618"/>
          </a:xfrm>
          <a:prstGeom prst="rect">
            <a:avLst/>
          </a:prstGeom>
        </p:spPr>
      </p:pic>
      <p:pic>
        <p:nvPicPr>
          <p:cNvPr id="6" name="Picture 5" descr="kepe725.png"/>
          <p:cNvPicPr>
            <a:picLocks noChangeAspect="1"/>
          </p:cNvPicPr>
          <p:nvPr/>
        </p:nvPicPr>
        <p:blipFill>
          <a:blip r:embed="rId3"/>
          <a:srcRect r="7268"/>
          <a:stretch>
            <a:fillRect/>
          </a:stretch>
        </p:blipFill>
        <p:spPr>
          <a:xfrm>
            <a:off x="5486400" y="1581150"/>
            <a:ext cx="3581400" cy="24604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Evolution of </a:t>
            </a:r>
            <a:r>
              <a:rPr lang="en" dirty="0" smtClean="0"/>
              <a:t>power budget </a:t>
            </a:r>
            <a:r>
              <a:rPr lang="en" dirty="0"/>
              <a:t>in time</a:t>
            </a:r>
          </a:p>
        </p:txBody>
      </p:sp>
      <p:pic>
        <p:nvPicPr>
          <p:cNvPr id="5" name="Picture 4" descr="empt_budge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1064" y="1051314"/>
            <a:ext cx="5687256" cy="3650471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Marine Renewable Energy</a:t>
            </a:r>
          </a:p>
        </p:txBody>
      </p:sp>
      <p:sp>
        <p:nvSpPr>
          <p:cNvPr id="61" name="Shape 61"/>
          <p:cNvSpPr txBox="1"/>
          <p:nvPr/>
        </p:nvSpPr>
        <p:spPr>
          <a:xfrm>
            <a:off x="802575" y="1081750"/>
            <a:ext cx="7501200" cy="80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dirty="0">
                <a:solidFill>
                  <a:schemeClr val="bg2"/>
                </a:solidFill>
              </a:rPr>
              <a:t>Part of the ongoing effort to find clean energy sources and lower carbon </a:t>
            </a:r>
            <a:r>
              <a:rPr lang="en" sz="1800" dirty="0" smtClean="0">
                <a:solidFill>
                  <a:schemeClr val="bg2"/>
                </a:solidFill>
              </a:rPr>
              <a:t>emissions</a:t>
            </a:r>
            <a:endParaRPr sz="1800" dirty="0">
              <a:solidFill>
                <a:schemeClr val="bg2"/>
              </a:solidFill>
            </a:endParaRPr>
          </a:p>
        </p:txBody>
      </p:sp>
      <p:pic>
        <p:nvPicPr>
          <p:cNvPr id="62" name="Shape 62"/>
          <p:cNvPicPr preferRelativeResize="0"/>
          <p:nvPr/>
        </p:nvPicPr>
        <p:blipFill rotWithShape="1">
          <a:blip r:embed="rId3">
            <a:alphaModFix/>
          </a:blip>
          <a:srcRect l="50939" t="45444"/>
          <a:stretch/>
        </p:blipFill>
        <p:spPr>
          <a:xfrm>
            <a:off x="773575" y="2547250"/>
            <a:ext cx="2641450" cy="1958175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Shape 63"/>
          <p:cNvSpPr txBox="1"/>
          <p:nvPr/>
        </p:nvSpPr>
        <p:spPr>
          <a:xfrm>
            <a:off x="533401" y="2114550"/>
            <a:ext cx="2917224" cy="31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800" dirty="0">
                <a:solidFill>
                  <a:schemeClr val="bg2"/>
                </a:solidFill>
              </a:rPr>
              <a:t>Offshore Wind Energy</a:t>
            </a:r>
          </a:p>
        </p:txBody>
      </p:sp>
      <p:pic>
        <p:nvPicPr>
          <p:cNvPr id="64" name="Shape 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79849" y="2265400"/>
            <a:ext cx="2350423" cy="243327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Shape 65"/>
          <p:cNvSpPr txBox="1"/>
          <p:nvPr/>
        </p:nvSpPr>
        <p:spPr>
          <a:xfrm>
            <a:off x="3501399" y="1885950"/>
            <a:ext cx="2383825" cy="31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 dirty="0">
                <a:solidFill>
                  <a:schemeClr val="bg2"/>
                </a:solidFill>
              </a:rPr>
              <a:t>Wave Energy</a:t>
            </a:r>
          </a:p>
        </p:txBody>
      </p:sp>
      <p:pic>
        <p:nvPicPr>
          <p:cNvPr id="66" name="Shape 6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59500" y="2316239"/>
            <a:ext cx="3026375" cy="2224385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Shape 67"/>
          <p:cNvSpPr txBox="1"/>
          <p:nvPr/>
        </p:nvSpPr>
        <p:spPr>
          <a:xfrm>
            <a:off x="6320799" y="1874200"/>
            <a:ext cx="2383825" cy="31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>
                <a:solidFill>
                  <a:schemeClr val="bg2"/>
                </a:solidFill>
              </a:rPr>
              <a:t>Tidal Energy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5" grpId="0"/>
      <p:bldP spid="6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Does my equation balance? </a:t>
            </a:r>
            <a:endParaRPr lang="en" dirty="0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657225" y="1123950"/>
          <a:ext cx="7777163" cy="649288"/>
        </p:xfrm>
        <a:graphic>
          <a:graphicData uri="http://schemas.openxmlformats.org/presentationml/2006/ole">
            <p:oleObj spid="_x0000_s3074" name="Equation" r:id="rId4" imgW="5626080" imgH="469800" progId="Equation.3">
              <p:embed/>
            </p:oleObj>
          </a:graphicData>
        </a:graphic>
      </p:graphicFrame>
      <p:pic>
        <p:nvPicPr>
          <p:cNvPr id="5" name="Picture 4" descr="empt_residual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8196" y="1809750"/>
            <a:ext cx="4703331" cy="31508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438400" y="1123950"/>
            <a:ext cx="5943600" cy="609600"/>
          </a:xfrm>
          <a:prstGeom prst="rect">
            <a:avLst/>
          </a:prstGeom>
          <a:noFill/>
          <a:ln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09600" y="1123950"/>
            <a:ext cx="1600200" cy="609600"/>
          </a:xfrm>
          <a:prstGeom prst="rect">
            <a:avLst/>
          </a:prstGeom>
          <a:noFill/>
          <a:ln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934200" y="2724150"/>
            <a:ext cx="190499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Yes!</a:t>
            </a:r>
          </a:p>
          <a:p>
            <a:pPr algn="ctr"/>
            <a:r>
              <a:rPr lang="en-US" dirty="0" smtClean="0"/>
              <a:t>With about 5% error</a:t>
            </a:r>
            <a:endParaRPr lang="en-US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Summary of power budget</a:t>
            </a:r>
            <a:endParaRPr lang="en" dirty="0"/>
          </a:p>
        </p:txBody>
      </p:sp>
      <p:pic>
        <p:nvPicPr>
          <p:cNvPr id="5" name="Picture 4" descr="empt_budge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1249047"/>
            <a:ext cx="5385786" cy="3456967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81turbarray.png"/>
          <p:cNvPicPr>
            <a:picLocks noChangeAspect="1"/>
          </p:cNvPicPr>
          <p:nvPr/>
        </p:nvPicPr>
        <p:blipFill>
          <a:blip r:embed="rId3"/>
          <a:srcRect t="30000" b="30000"/>
          <a:stretch>
            <a:fillRect/>
          </a:stretch>
        </p:blipFill>
        <p:spPr>
          <a:xfrm>
            <a:off x="2158592" y="1047750"/>
            <a:ext cx="5004208" cy="1600200"/>
          </a:xfrm>
          <a:prstGeom prst="rect">
            <a:avLst/>
          </a:prstGeom>
        </p:spPr>
      </p:pic>
      <p:sp>
        <p:nvSpPr>
          <p:cNvPr id="239" name="Shape 23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dirty="0"/>
              <a:t>Let’s install some turbines!</a:t>
            </a:r>
          </a:p>
        </p:txBody>
      </p:sp>
      <p:sp>
        <p:nvSpPr>
          <p:cNvPr id="240" name="Shape 240"/>
          <p:cNvSpPr txBox="1">
            <a:spLocks noGrp="1"/>
          </p:cNvSpPr>
          <p:nvPr>
            <p:ph type="body" idx="1"/>
          </p:nvPr>
        </p:nvSpPr>
        <p:spPr>
          <a:xfrm>
            <a:off x="304800" y="3028950"/>
            <a:ext cx="3955499" cy="152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algn="ctr" rtl="0">
              <a:spcBef>
                <a:spcPts val="0"/>
              </a:spcBef>
            </a:pPr>
            <a:r>
              <a:rPr lang="en" dirty="0"/>
              <a:t>Initial case</a:t>
            </a:r>
            <a:r>
              <a:rPr lang="en" dirty="0" smtClean="0"/>
              <a:t>: </a:t>
            </a:r>
            <a:r>
              <a:rPr lang="en" dirty="0"/>
              <a:t>9 rows of 9 </a:t>
            </a:r>
            <a:r>
              <a:rPr lang="en" dirty="0" smtClean="0"/>
              <a:t>turbines</a:t>
            </a:r>
          </a:p>
          <a:p>
            <a:pPr marL="457200" lvl="0" algn="ctr" rtl="0">
              <a:spcBef>
                <a:spcPts val="0"/>
              </a:spcBef>
            </a:pPr>
            <a:r>
              <a:rPr lang="en" dirty="0" smtClean="0"/>
              <a:t>Each turbine is 101m in diameter</a:t>
            </a:r>
            <a:endParaRPr lang="en" dirty="0"/>
          </a:p>
          <a:p>
            <a:pPr lvl="0" algn="ctr" rtl="0">
              <a:spcBef>
                <a:spcPts val="0"/>
              </a:spcBef>
              <a:buNone/>
            </a:pPr>
            <a:endParaRPr dirty="0"/>
          </a:p>
          <a:p>
            <a:pPr lvl="0" algn="ctr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241" name="Shape 241"/>
          <p:cNvPicPr preferRelativeResize="0"/>
          <p:nvPr/>
        </p:nvPicPr>
        <p:blipFill rotWithShape="1">
          <a:blip r:embed="rId4">
            <a:alphaModFix/>
          </a:blip>
          <a:srcRect l="12234"/>
          <a:stretch/>
        </p:blipFill>
        <p:spPr>
          <a:xfrm>
            <a:off x="4724400" y="2800350"/>
            <a:ext cx="3886200" cy="211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" grpId="0" uiExpan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313300" cy="271467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 dirty="0"/>
              <a:t>Turbines are modeled as momentum discontinuities. The momentum sink due to turbines is represented mathematically as a pressure jump across a grid cell wall equal to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400" dirty="0"/>
              <a:t>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400" dirty="0" smtClean="0"/>
              <a:t>Which means the rate of energy loss to the channel due to a turbine within a cell is equal to</a:t>
            </a:r>
            <a:endParaRPr lang="en" sz="1400" dirty="0"/>
          </a:p>
          <a:p>
            <a:pPr lvl="0" rtl="0">
              <a:spcBef>
                <a:spcPts val="0"/>
              </a:spcBef>
              <a:buNone/>
            </a:pPr>
            <a:endParaRPr sz="1400" dirty="0"/>
          </a:p>
          <a:p>
            <a:pPr lvl="0" rtl="0">
              <a:spcBef>
                <a:spcPts val="0"/>
              </a:spcBef>
              <a:buNone/>
            </a:pPr>
            <a:r>
              <a:rPr lang="en" sz="1400" dirty="0" smtClean="0"/>
              <a:t>To represent the spinning of the turbine blades, an extra turbulence production term is included in the turbulence generation scheme. The added dissipation helps the wake recover more quickly.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400" dirty="0" smtClean="0"/>
              <a:t>(Roc, 2013)</a:t>
            </a:r>
            <a:endParaRPr lang="en" sz="1400" dirty="0"/>
          </a:p>
          <a:p>
            <a:pPr lvl="0" rtl="0">
              <a:spcBef>
                <a:spcPts val="0"/>
              </a:spcBef>
              <a:buNone/>
            </a:pPr>
            <a:endParaRPr sz="1400" dirty="0"/>
          </a:p>
          <a:p>
            <a:pPr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endParaRPr sz="1400" dirty="0"/>
          </a:p>
        </p:txBody>
      </p:sp>
      <p:sp>
        <p:nvSpPr>
          <p:cNvPr id="247" name="Shape 24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Modeling turbines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3657600" y="1809750"/>
          <a:ext cx="1447800" cy="493207"/>
        </p:xfrm>
        <a:graphic>
          <a:graphicData uri="http://schemas.openxmlformats.org/presentationml/2006/ole">
            <p:oleObj spid="_x0000_s4098" name="Equation" r:id="rId4" imgW="1155600" imgH="393480" progId="Equation.3">
              <p:embed/>
            </p:oleObj>
          </a:graphicData>
        </a:graphic>
      </p:graphicFrame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3124200" y="2711450"/>
          <a:ext cx="2202016" cy="546100"/>
        </p:xfrm>
        <a:graphic>
          <a:graphicData uri="http://schemas.openxmlformats.org/presentationml/2006/ole">
            <p:oleObj spid="_x0000_s4099" name="Equation" r:id="rId5" imgW="1587240" imgH="393480" progId="Equation.3">
              <p:embed/>
            </p:oleObj>
          </a:graphicData>
        </a:graphic>
      </p:graphicFrame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Turbines in action!</a:t>
            </a:r>
          </a:p>
        </p:txBody>
      </p:sp>
      <p:pic>
        <p:nvPicPr>
          <p:cNvPr id="255" name="Shape 255"/>
          <p:cNvPicPr preferRelativeResize="0"/>
          <p:nvPr/>
        </p:nvPicPr>
        <p:blipFill>
          <a:blip r:embed="rId3"/>
          <a:srcRect l="6316" t="36364" r="7368" b="27273"/>
          <a:stretch>
            <a:fillRect/>
          </a:stretch>
        </p:blipFill>
        <p:spPr>
          <a:xfrm>
            <a:off x="1066800" y="1276350"/>
            <a:ext cx="7010400" cy="1066800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Shape 256"/>
          <p:cNvSpPr txBox="1"/>
          <p:nvPr/>
        </p:nvSpPr>
        <p:spPr>
          <a:xfrm>
            <a:off x="2286000" y="1047750"/>
            <a:ext cx="4745099" cy="387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b="1" dirty="0"/>
              <a:t>Z-Y cross section view of a turbine row</a:t>
            </a:r>
          </a:p>
        </p:txBody>
      </p:sp>
      <p:sp>
        <p:nvSpPr>
          <p:cNvPr id="258" name="Shape 258"/>
          <p:cNvSpPr/>
          <p:nvPr/>
        </p:nvSpPr>
        <p:spPr>
          <a:xfrm>
            <a:off x="2438400" y="1428750"/>
            <a:ext cx="535499" cy="5109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8" name="Picture 7" descr="singleturbine.png"/>
          <p:cNvPicPr>
            <a:picLocks noChangeAspect="1"/>
          </p:cNvPicPr>
          <p:nvPr/>
        </p:nvPicPr>
        <p:blipFill>
          <a:blip r:embed="rId4"/>
          <a:srcRect l="10638" r="10638"/>
          <a:stretch>
            <a:fillRect/>
          </a:stretch>
        </p:blipFill>
        <p:spPr>
          <a:xfrm>
            <a:off x="1447800" y="2114550"/>
            <a:ext cx="6400800" cy="2837414"/>
          </a:xfrm>
          <a:prstGeom prst="rect">
            <a:avLst/>
          </a:prstGeom>
        </p:spPr>
      </p:pic>
      <p:cxnSp>
        <p:nvCxnSpPr>
          <p:cNvPr id="259" name="Shape 259"/>
          <p:cNvCxnSpPr>
            <a:stCxn id="258" idx="5"/>
          </p:cNvCxnSpPr>
          <p:nvPr/>
        </p:nvCxnSpPr>
        <p:spPr>
          <a:xfrm>
            <a:off x="2895477" y="1864830"/>
            <a:ext cx="267900" cy="2805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Power Budget </a:t>
            </a:r>
            <a:r>
              <a:rPr lang="en" dirty="0"/>
              <a:t>with Turbines</a:t>
            </a:r>
          </a:p>
        </p:txBody>
      </p:sp>
      <p:sp>
        <p:nvSpPr>
          <p:cNvPr id="267" name="Shape 267"/>
          <p:cNvSpPr txBox="1">
            <a:spLocks noGrp="1"/>
          </p:cNvSpPr>
          <p:nvPr>
            <p:ph type="body" idx="1"/>
          </p:nvPr>
        </p:nvSpPr>
        <p:spPr>
          <a:xfrm>
            <a:off x="5334000" y="1809750"/>
            <a:ext cx="3581400" cy="2209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 dirty="0" smtClean="0"/>
              <a:t>Turbines dissipate 442 </a:t>
            </a:r>
            <a:r>
              <a:rPr lang="en" sz="1400" dirty="0"/>
              <a:t>MW of </a:t>
            </a:r>
            <a:r>
              <a:rPr lang="en" sz="1400" dirty="0" smtClean="0"/>
              <a:t>energy, about </a:t>
            </a:r>
            <a:r>
              <a:rPr lang="en" sz="1400" dirty="0"/>
              <a:t>10% of total </a:t>
            </a:r>
            <a:r>
              <a:rPr lang="en" sz="1400" dirty="0" smtClean="0"/>
              <a:t>dissipation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400" dirty="0" smtClean="0"/>
              <a:t>Admiralty </a:t>
            </a:r>
            <a:r>
              <a:rPr lang="en" sz="1400" dirty="0"/>
              <a:t>Inlet </a:t>
            </a:r>
            <a:r>
              <a:rPr lang="en" sz="1400" dirty="0" smtClean="0"/>
              <a:t>naturally </a:t>
            </a:r>
            <a:r>
              <a:rPr lang="en" sz="1400" dirty="0"/>
              <a:t>dissipates 415 MW </a:t>
            </a:r>
            <a:r>
              <a:rPr lang="en" sz="1400" dirty="0" smtClean="0"/>
              <a:t>(Lavelle, 1988)</a:t>
            </a:r>
            <a:endParaRPr lang="en" sz="1400" dirty="0"/>
          </a:p>
          <a:p>
            <a:pPr lvl="0">
              <a:spcBef>
                <a:spcPts val="0"/>
              </a:spcBef>
              <a:buNone/>
            </a:pPr>
            <a:endParaRPr sz="1400" dirty="0"/>
          </a:p>
        </p:txBody>
      </p:sp>
      <p:pic>
        <p:nvPicPr>
          <p:cNvPr id="6" name="Picture 5" descr="turb_budget.png"/>
          <p:cNvPicPr>
            <a:picLocks noChangeAspect="1"/>
          </p:cNvPicPr>
          <p:nvPr/>
        </p:nvPicPr>
        <p:blipFill>
          <a:blip r:embed="rId3"/>
          <a:srcRect r="5709"/>
          <a:stretch>
            <a:fillRect/>
          </a:stretch>
        </p:blipFill>
        <p:spPr>
          <a:xfrm>
            <a:off x="152400" y="1123950"/>
            <a:ext cx="5181600" cy="350969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Turbine Power Budget Balance</a:t>
            </a:r>
            <a:endParaRPr lang="en-US" dirty="0"/>
          </a:p>
        </p:txBody>
      </p:sp>
      <p:pic>
        <p:nvPicPr>
          <p:cNvPr id="4" name="Picture 3" descr="turb_residual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047750"/>
            <a:ext cx="5552330" cy="38671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05600" y="2114550"/>
            <a:ext cx="21852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>
                <a:solidFill>
                  <a:schemeClr val="bg2"/>
                </a:solidFill>
              </a:rPr>
              <a:t>It still balances!</a:t>
            </a:r>
          </a:p>
          <a:p>
            <a:pPr algn="ctr"/>
            <a:r>
              <a:rPr lang="en-US" dirty="0" smtClean="0">
                <a:solidFill>
                  <a:schemeClr val="bg2"/>
                </a:solidFill>
              </a:rPr>
              <a:t>Error is still at around 5%</a:t>
            </a:r>
            <a:endParaRPr 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Where is that energy being pulled from?</a:t>
            </a:r>
          </a:p>
        </p:txBody>
      </p:sp>
      <p:pic>
        <p:nvPicPr>
          <p:cNvPr id="273" name="Shape 27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957052" y="1518516"/>
            <a:ext cx="4186948" cy="2687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Shape 274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86276" y="1431015"/>
            <a:ext cx="4485724" cy="2893335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Shape 275"/>
          <p:cNvSpPr txBox="1"/>
          <p:nvPr/>
        </p:nvSpPr>
        <p:spPr>
          <a:xfrm>
            <a:off x="2191275" y="4341350"/>
            <a:ext cx="4555499" cy="518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 dirty="0">
                <a:solidFill>
                  <a:schemeClr val="bg2"/>
                </a:solidFill>
              </a:rPr>
              <a:t>These don’t look that different….</a:t>
            </a:r>
          </a:p>
        </p:txBody>
      </p:sp>
      <p:sp>
        <p:nvSpPr>
          <p:cNvPr id="276" name="Shape 276"/>
          <p:cNvSpPr/>
          <p:nvPr/>
        </p:nvSpPr>
        <p:spPr>
          <a:xfrm>
            <a:off x="4425901" y="2611400"/>
            <a:ext cx="527099" cy="296400"/>
          </a:xfrm>
          <a:prstGeom prst="mathMinus">
            <a:avLst>
              <a:gd name="adj1" fmla="val 23520"/>
            </a:avLst>
          </a:prstGeom>
          <a:solidFill>
            <a:schemeClr val="tx1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914400" y="1276350"/>
            <a:ext cx="31630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2"/>
                </a:solidFill>
              </a:rPr>
              <a:t>Power budget with 81 turbines</a:t>
            </a:r>
            <a:endParaRPr lang="en-US" sz="1600" b="1" dirty="0">
              <a:solidFill>
                <a:schemeClr val="bg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62600" y="1276350"/>
            <a:ext cx="32752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2"/>
                </a:solidFill>
              </a:rPr>
              <a:t>Power budget in empty channel</a:t>
            </a:r>
            <a:endParaRPr lang="en-US" sz="1600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5" grpId="0"/>
      <p:bldP spid="27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Where is that energy being pulled from?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82" name="Shape 282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1981200" y="1657350"/>
            <a:ext cx="4800600" cy="32766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0657" name="Object 1"/>
          <p:cNvGraphicFramePr>
            <a:graphicFrameLocks noChangeAspect="1"/>
          </p:cNvGraphicFramePr>
          <p:nvPr/>
        </p:nvGraphicFramePr>
        <p:xfrm>
          <a:off x="95250" y="1053632"/>
          <a:ext cx="8896350" cy="603718"/>
        </p:xfrm>
        <a:graphic>
          <a:graphicData uri="http://schemas.openxmlformats.org/presentationml/2006/ole">
            <p:oleObj spid="_x0000_s70657" name="Equation" r:id="rId5" imgW="6921360" imgH="469800" progId="Equation.3">
              <p:embed/>
            </p:oleObj>
          </a:graphicData>
        </a:graphic>
      </p:graphicFrame>
      <p:sp>
        <p:nvSpPr>
          <p:cNvPr id="7" name="Rectangle 6"/>
          <p:cNvSpPr/>
          <p:nvPr/>
        </p:nvSpPr>
        <p:spPr>
          <a:xfrm>
            <a:off x="7391400" y="1047750"/>
            <a:ext cx="1600200" cy="609600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urbempt_intdis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645" y="1885951"/>
            <a:ext cx="7444871" cy="3048000"/>
          </a:xfrm>
          <a:prstGeom prst="rect">
            <a:avLst/>
          </a:prstGeom>
        </p:spPr>
      </p:pic>
      <p:sp>
        <p:nvSpPr>
          <p:cNvPr id="287" name="Shape 28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Case study: Internal Dissipation impact</a:t>
            </a:r>
            <a:endParaRPr lang="en" dirty="0"/>
          </a:p>
        </p:txBody>
      </p:sp>
      <p:sp>
        <p:nvSpPr>
          <p:cNvPr id="288" name="Shape 288"/>
          <p:cNvSpPr txBox="1">
            <a:spLocks noGrp="1"/>
          </p:cNvSpPr>
          <p:nvPr>
            <p:ph type="body" idx="1"/>
          </p:nvPr>
        </p:nvSpPr>
        <p:spPr>
          <a:xfrm>
            <a:off x="3276600" y="1581150"/>
            <a:ext cx="2209800" cy="38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dirty="0" err="1" smtClean="0">
                <a:solidFill>
                  <a:schemeClr val="tx1"/>
                </a:solidFill>
              </a:rPr>
              <a:t>Diss</a:t>
            </a:r>
            <a:r>
              <a:rPr lang="en-US" b="1" baseline="-25000" dirty="0" err="1" smtClean="0">
                <a:solidFill>
                  <a:schemeClr val="tx1"/>
                </a:solidFill>
              </a:rPr>
              <a:t>T</a:t>
            </a:r>
            <a:r>
              <a:rPr lang="en-US" b="1" dirty="0" smtClean="0">
                <a:solidFill>
                  <a:schemeClr val="tx1"/>
                </a:solidFill>
              </a:rPr>
              <a:t> – Diss</a:t>
            </a:r>
            <a:r>
              <a:rPr lang="en-US" b="1" baseline="-25000" dirty="0" smtClean="0">
                <a:solidFill>
                  <a:schemeClr val="tx1"/>
                </a:solidFill>
              </a:rPr>
              <a:t>0</a:t>
            </a:r>
            <a:endParaRPr b="1" baseline="-25000" dirty="0">
              <a:solidFill>
                <a:schemeClr val="tx1"/>
              </a:solidFill>
            </a:endParaRPr>
          </a:p>
        </p:txBody>
      </p:sp>
      <p:graphicFrame>
        <p:nvGraphicFramePr>
          <p:cNvPr id="68609" name="Object 1"/>
          <p:cNvGraphicFramePr>
            <a:graphicFrameLocks noChangeAspect="1"/>
          </p:cNvGraphicFramePr>
          <p:nvPr/>
        </p:nvGraphicFramePr>
        <p:xfrm>
          <a:off x="2819400" y="1074737"/>
          <a:ext cx="3378200" cy="658813"/>
        </p:xfrm>
        <a:graphic>
          <a:graphicData uri="http://schemas.openxmlformats.org/presentationml/2006/ole">
            <p:oleObj spid="_x0000_s68609" name="Equation" r:id="rId5" imgW="2209680" imgH="431640" progId="Equation.3">
              <p:embed/>
            </p:oleObj>
          </a:graphicData>
        </a:graphic>
      </p:graphicFrame>
      <p:sp>
        <p:nvSpPr>
          <p:cNvPr id="7" name="Oval 6"/>
          <p:cNvSpPr/>
          <p:nvPr/>
        </p:nvSpPr>
        <p:spPr>
          <a:xfrm>
            <a:off x="2667000" y="3028950"/>
            <a:ext cx="76200" cy="1295400"/>
          </a:xfrm>
          <a:prstGeom prst="ellipse">
            <a:avLst/>
          </a:prstGeom>
          <a:noFill/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133600" y="3028950"/>
            <a:ext cx="76200" cy="1295400"/>
          </a:xfrm>
          <a:prstGeom prst="ellipse">
            <a:avLst/>
          </a:prstGeom>
          <a:noFill/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200400" y="3028950"/>
            <a:ext cx="76200" cy="1295400"/>
          </a:xfrm>
          <a:prstGeom prst="ellipse">
            <a:avLst/>
          </a:prstGeom>
          <a:noFill/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733800" y="3028950"/>
            <a:ext cx="76200" cy="1295400"/>
          </a:xfrm>
          <a:prstGeom prst="ellipse">
            <a:avLst/>
          </a:prstGeom>
          <a:noFill/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267200" y="3028950"/>
            <a:ext cx="76200" cy="1295400"/>
          </a:xfrm>
          <a:prstGeom prst="ellipse">
            <a:avLst/>
          </a:prstGeom>
          <a:noFill/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800600" y="3028950"/>
            <a:ext cx="76200" cy="1295400"/>
          </a:xfrm>
          <a:prstGeom prst="ellipse">
            <a:avLst/>
          </a:prstGeom>
          <a:noFill/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334000" y="3028950"/>
            <a:ext cx="76200" cy="1295400"/>
          </a:xfrm>
          <a:prstGeom prst="ellipse">
            <a:avLst/>
          </a:prstGeom>
          <a:noFill/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867400" y="3028950"/>
            <a:ext cx="76200" cy="1295400"/>
          </a:xfrm>
          <a:prstGeom prst="ellipse">
            <a:avLst/>
          </a:prstGeom>
          <a:noFill/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400800" y="3028950"/>
            <a:ext cx="76200" cy="1295400"/>
          </a:xfrm>
          <a:prstGeom prst="ellipse">
            <a:avLst/>
          </a:prstGeom>
          <a:noFill/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Why study marine renewables with oceanography?</a:t>
            </a:r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" sz="2000" dirty="0"/>
              <a:t>Maybe you want to know…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har char="●"/>
            </a:pPr>
            <a:r>
              <a:rPr lang="en" sz="2000" dirty="0"/>
              <a:t>How much </a:t>
            </a:r>
            <a:r>
              <a:rPr lang="en" sz="2000" dirty="0" smtClean="0"/>
              <a:t>tidal </a:t>
            </a:r>
            <a:r>
              <a:rPr lang="en" sz="2000" dirty="0"/>
              <a:t>energy is present at a location?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har char="●"/>
            </a:pPr>
            <a:r>
              <a:rPr lang="en" sz="2000" dirty="0"/>
              <a:t>What do flow conditions look like in the field, and how can that impact power extraction?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" sz="2000" b="1" dirty="0" smtClean="0"/>
              <a:t> How </a:t>
            </a:r>
            <a:r>
              <a:rPr lang="en" sz="2000" b="1" dirty="0"/>
              <a:t>will device installation and power extraction change the environment?</a:t>
            </a:r>
          </a:p>
          <a:p>
            <a:pPr marL="914400" lvl="1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○"/>
            </a:pPr>
            <a:r>
              <a:rPr lang="en" sz="2000" dirty="0" smtClean="0"/>
              <a:t>Will the currents slow?</a:t>
            </a:r>
            <a:endParaRPr lang="en" sz="2000" dirty="0"/>
          </a:p>
          <a:p>
            <a:pPr marL="914400" lvl="1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○"/>
            </a:pPr>
            <a:r>
              <a:rPr lang="en" sz="2000" dirty="0"/>
              <a:t>Will it lower the tidal range</a:t>
            </a:r>
            <a:r>
              <a:rPr lang="en" sz="2000" dirty="0" smtClean="0"/>
              <a:t>?</a:t>
            </a:r>
          </a:p>
          <a:p>
            <a:pPr marL="914400" lvl="1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○"/>
            </a:pPr>
            <a:r>
              <a:rPr lang="en" sz="2000" dirty="0" smtClean="0"/>
              <a:t>Do </a:t>
            </a:r>
            <a:r>
              <a:rPr lang="en" sz="2000" dirty="0"/>
              <a:t>marine devices mix the water column or stratify it</a:t>
            </a:r>
            <a:r>
              <a:rPr lang="en" sz="2000" dirty="0" smtClean="0"/>
              <a:t>?</a:t>
            </a:r>
            <a:endParaRPr lang="en" sz="2000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build="p" bldLvl="2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g_u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6173" y="2495550"/>
            <a:ext cx="4697827" cy="1905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485738" y="2190750"/>
            <a:ext cx="17347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Empty Channel</a:t>
            </a:r>
            <a:endParaRPr lang="en-US" sz="16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study: Internal Dissipation Impact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1123950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2"/>
                </a:solidFill>
              </a:rPr>
              <a:t>So let’s look at the background state for velocity shear…</a:t>
            </a:r>
            <a:endParaRPr lang="en-US" sz="1600" dirty="0">
              <a:solidFill>
                <a:schemeClr val="bg2"/>
              </a:solidFill>
            </a:endParaRPr>
          </a:p>
        </p:txBody>
      </p:sp>
      <p:pic>
        <p:nvPicPr>
          <p:cNvPr id="6" name="Picture 5" descr="bg_dudz.png"/>
          <p:cNvPicPr>
            <a:picLocks noChangeAspect="1"/>
          </p:cNvPicPr>
          <p:nvPr/>
        </p:nvPicPr>
        <p:blipFill>
          <a:blip r:embed="rId4"/>
          <a:srcRect l="4918" r="3150"/>
          <a:stretch>
            <a:fillRect/>
          </a:stretch>
        </p:blipFill>
        <p:spPr>
          <a:xfrm>
            <a:off x="48126" y="2495550"/>
            <a:ext cx="4632996" cy="19050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0" y="1504950"/>
            <a:ext cx="441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2"/>
                </a:solidFill>
              </a:rPr>
              <a:t>…which is derived from the background field for u.</a:t>
            </a:r>
            <a:endParaRPr lang="en-US" sz="1600" dirty="0">
              <a:solidFill>
                <a:schemeClr val="bg2"/>
              </a:solidFill>
            </a:endParaRPr>
          </a:p>
        </p:txBody>
      </p:sp>
      <p:graphicFrame>
        <p:nvGraphicFramePr>
          <p:cNvPr id="54275" name="Object 3"/>
          <p:cNvGraphicFramePr>
            <a:graphicFrameLocks noChangeAspect="1"/>
          </p:cNvGraphicFramePr>
          <p:nvPr/>
        </p:nvGraphicFramePr>
        <p:xfrm>
          <a:off x="2714624" y="1968719"/>
          <a:ext cx="485775" cy="603031"/>
        </p:xfrm>
        <a:graphic>
          <a:graphicData uri="http://schemas.openxmlformats.org/presentationml/2006/ole">
            <p:oleObj spid="_x0000_s54275" name="Equation" r:id="rId5" imgW="317160" imgH="393480" progId="Equation.3">
              <p:embed/>
            </p:oleObj>
          </a:graphicData>
        </a:graphic>
      </p:graphicFrame>
      <p:graphicFrame>
        <p:nvGraphicFramePr>
          <p:cNvPr id="54276" name="Object 4"/>
          <p:cNvGraphicFramePr>
            <a:graphicFrameLocks noChangeAspect="1"/>
          </p:cNvGraphicFramePr>
          <p:nvPr/>
        </p:nvGraphicFramePr>
        <p:xfrm>
          <a:off x="7210425" y="2114550"/>
          <a:ext cx="333375" cy="468360"/>
        </p:xfrm>
        <a:graphic>
          <a:graphicData uri="http://schemas.openxmlformats.org/presentationml/2006/ole">
            <p:oleObj spid="_x0000_s54276" name="Equation" r:id="rId6" imgW="164880" imgH="228600" progId="Equation.3">
              <p:embed/>
            </p:oleObj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066800" y="2114550"/>
            <a:ext cx="17347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Empty Channel</a:t>
            </a:r>
            <a:endParaRPr lang="en-US" sz="1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828800" y="4552950"/>
            <a:ext cx="5612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2"/>
                </a:solidFill>
              </a:rPr>
              <a:t> Critical region is boundary layer in 20m from bottom</a:t>
            </a:r>
            <a:endParaRPr lang="en-US" sz="18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" grpId="0"/>
      <p:bldP spid="7" grpId="0"/>
      <p:bldP spid="11" grpId="0"/>
      <p:bldP spid="1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Study: Internal Dissipation Impact</a:t>
            </a:r>
            <a:endParaRPr lang="en-US" dirty="0"/>
          </a:p>
        </p:txBody>
      </p:sp>
      <p:pic>
        <p:nvPicPr>
          <p:cNvPr id="10" name="Picture 9" descr="turbu.png"/>
          <p:cNvPicPr>
            <a:picLocks noChangeAspect="1"/>
          </p:cNvPicPr>
          <p:nvPr/>
        </p:nvPicPr>
        <p:blipFill>
          <a:blip r:embed="rId3"/>
          <a:srcRect l="3266" r="6913"/>
          <a:stretch>
            <a:fillRect/>
          </a:stretch>
        </p:blipFill>
        <p:spPr>
          <a:xfrm>
            <a:off x="-14062" y="1872469"/>
            <a:ext cx="4523924" cy="207088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19200" y="1547396"/>
            <a:ext cx="13356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81 Turbines</a:t>
            </a:r>
            <a:endParaRPr lang="en-US" sz="1600" b="1" dirty="0">
              <a:solidFill>
                <a:schemeClr val="tx1"/>
              </a:solidFill>
            </a:endParaRPr>
          </a:p>
        </p:txBody>
      </p:sp>
      <p:graphicFrame>
        <p:nvGraphicFramePr>
          <p:cNvPr id="12" name="Object 4"/>
          <p:cNvGraphicFramePr>
            <a:graphicFrameLocks noChangeAspect="1"/>
          </p:cNvGraphicFramePr>
          <p:nvPr/>
        </p:nvGraphicFramePr>
        <p:xfrm>
          <a:off x="2500312" y="1512888"/>
          <a:ext cx="319088" cy="387350"/>
        </p:xfrm>
        <a:graphic>
          <a:graphicData uri="http://schemas.openxmlformats.org/presentationml/2006/ole">
            <p:oleObj spid="_x0000_s55300" name="Equation" r:id="rId4" imgW="177480" imgH="215640" progId="Equation.3">
              <p:embed/>
            </p:oleObj>
          </a:graphicData>
        </a:graphic>
      </p:graphicFrame>
      <p:pic>
        <p:nvPicPr>
          <p:cNvPr id="14" name="Picture 13" descr="diffu.png"/>
          <p:cNvPicPr>
            <a:picLocks noChangeAspect="1"/>
          </p:cNvPicPr>
          <p:nvPr/>
        </p:nvPicPr>
        <p:blipFill>
          <a:blip r:embed="rId5"/>
          <a:srcRect l="2517" r="5165"/>
          <a:stretch>
            <a:fillRect/>
          </a:stretch>
        </p:blipFill>
        <p:spPr>
          <a:xfrm>
            <a:off x="4572000" y="1777480"/>
            <a:ext cx="4343400" cy="2242070"/>
          </a:xfrm>
          <a:prstGeom prst="rect">
            <a:avLst/>
          </a:prstGeom>
        </p:spPr>
      </p:pic>
      <p:graphicFrame>
        <p:nvGraphicFramePr>
          <p:cNvPr id="16" name="Object 2"/>
          <p:cNvGraphicFramePr>
            <a:graphicFrameLocks noChangeAspect="1"/>
          </p:cNvGraphicFramePr>
          <p:nvPr/>
        </p:nvGraphicFramePr>
        <p:xfrm>
          <a:off x="6248400" y="1476374"/>
          <a:ext cx="800102" cy="409576"/>
        </p:xfrm>
        <a:graphic>
          <a:graphicData uri="http://schemas.openxmlformats.org/presentationml/2006/ole">
            <p:oleObj spid="_x0000_s55301" name="Equation" r:id="rId6" imgW="444240" imgH="228600" progId="Equation.3">
              <p:embed/>
            </p:oleObj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600200" y="4336018"/>
            <a:ext cx="6298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2"/>
                </a:solidFill>
              </a:rPr>
              <a:t> Overall increased effective thickness of the boundary layer</a:t>
            </a:r>
            <a:endParaRPr lang="en-US" sz="1800" dirty="0">
              <a:solidFill>
                <a:schemeClr val="bg2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1143000" y="2571750"/>
            <a:ext cx="76200" cy="914400"/>
          </a:xfrm>
          <a:prstGeom prst="ellipse">
            <a:avLst/>
          </a:prstGeom>
          <a:noFill/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62000" y="2571750"/>
            <a:ext cx="76200" cy="914400"/>
          </a:xfrm>
          <a:prstGeom prst="ellipse">
            <a:avLst/>
          </a:prstGeom>
          <a:noFill/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524000" y="2571750"/>
            <a:ext cx="76200" cy="914400"/>
          </a:xfrm>
          <a:prstGeom prst="ellipse">
            <a:avLst/>
          </a:prstGeom>
          <a:noFill/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828800" y="2571750"/>
            <a:ext cx="76200" cy="914400"/>
          </a:xfrm>
          <a:prstGeom prst="ellipse">
            <a:avLst/>
          </a:prstGeom>
          <a:noFill/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133600" y="2571750"/>
            <a:ext cx="76200" cy="914400"/>
          </a:xfrm>
          <a:prstGeom prst="ellipse">
            <a:avLst/>
          </a:prstGeom>
          <a:noFill/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514600" y="2571750"/>
            <a:ext cx="76200" cy="914400"/>
          </a:xfrm>
          <a:prstGeom prst="ellipse">
            <a:avLst/>
          </a:prstGeom>
          <a:noFill/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2819400" y="2571750"/>
            <a:ext cx="76200" cy="914400"/>
          </a:xfrm>
          <a:prstGeom prst="ellipse">
            <a:avLst/>
          </a:prstGeom>
          <a:noFill/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200400" y="2571750"/>
            <a:ext cx="76200" cy="914400"/>
          </a:xfrm>
          <a:prstGeom prst="ellipse">
            <a:avLst/>
          </a:prstGeom>
          <a:noFill/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505200" y="2571750"/>
            <a:ext cx="76200" cy="914400"/>
          </a:xfrm>
          <a:prstGeom prst="ellipse">
            <a:avLst/>
          </a:prstGeom>
          <a:noFill/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5638800" y="2571750"/>
            <a:ext cx="76200" cy="914400"/>
          </a:xfrm>
          <a:prstGeom prst="ellipse">
            <a:avLst/>
          </a:prstGeom>
          <a:noFill/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334000" y="2571750"/>
            <a:ext cx="76200" cy="914400"/>
          </a:xfrm>
          <a:prstGeom prst="ellipse">
            <a:avLst/>
          </a:prstGeom>
          <a:noFill/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5943600" y="2571750"/>
            <a:ext cx="76200" cy="914400"/>
          </a:xfrm>
          <a:prstGeom prst="ellipse">
            <a:avLst/>
          </a:prstGeom>
          <a:noFill/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6248400" y="2571750"/>
            <a:ext cx="76200" cy="914400"/>
          </a:xfrm>
          <a:prstGeom prst="ellipse">
            <a:avLst/>
          </a:prstGeom>
          <a:noFill/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553200" y="2571750"/>
            <a:ext cx="76200" cy="914400"/>
          </a:xfrm>
          <a:prstGeom prst="ellipse">
            <a:avLst/>
          </a:prstGeom>
          <a:noFill/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6934200" y="2571750"/>
            <a:ext cx="76200" cy="914400"/>
          </a:xfrm>
          <a:prstGeom prst="ellipse">
            <a:avLst/>
          </a:prstGeom>
          <a:noFill/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7239000" y="2571750"/>
            <a:ext cx="76200" cy="914400"/>
          </a:xfrm>
          <a:prstGeom prst="ellipse">
            <a:avLst/>
          </a:prstGeom>
          <a:noFill/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7620000" y="2571750"/>
            <a:ext cx="76200" cy="914400"/>
          </a:xfrm>
          <a:prstGeom prst="ellipse">
            <a:avLst/>
          </a:prstGeom>
          <a:noFill/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7924800" y="2571750"/>
            <a:ext cx="76200" cy="914400"/>
          </a:xfrm>
          <a:prstGeom prst="ellipse">
            <a:avLst/>
          </a:prstGeom>
          <a:noFill/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Study: Internal Dissipation Impact</a:t>
            </a:r>
            <a:endParaRPr lang="en-US" dirty="0"/>
          </a:p>
        </p:txBody>
      </p:sp>
      <p:pic>
        <p:nvPicPr>
          <p:cNvPr id="7" name="Picture 6" descr="turbdudz.png"/>
          <p:cNvPicPr>
            <a:picLocks noChangeAspect="1"/>
          </p:cNvPicPr>
          <p:nvPr/>
        </p:nvPicPr>
        <p:blipFill>
          <a:blip r:embed="rId3"/>
          <a:srcRect r="3867"/>
          <a:stretch>
            <a:fillRect/>
          </a:stretch>
        </p:blipFill>
        <p:spPr>
          <a:xfrm>
            <a:off x="-1" y="1733550"/>
            <a:ext cx="4583289" cy="2133600"/>
          </a:xfrm>
          <a:prstGeom prst="rect">
            <a:avLst/>
          </a:prstGeom>
        </p:spPr>
      </p:pic>
      <p:pic>
        <p:nvPicPr>
          <p:cNvPr id="8" name="Picture 7" descr="diffdudz.png"/>
          <p:cNvPicPr>
            <a:picLocks noChangeAspect="1"/>
          </p:cNvPicPr>
          <p:nvPr/>
        </p:nvPicPr>
        <p:blipFill>
          <a:blip r:embed="rId4"/>
          <a:srcRect l="2737" r="6378"/>
          <a:stretch>
            <a:fillRect/>
          </a:stretch>
        </p:blipFill>
        <p:spPr>
          <a:xfrm>
            <a:off x="4572000" y="1733551"/>
            <a:ext cx="4343400" cy="2133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19200" y="1394996"/>
            <a:ext cx="13356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81 Turbines</a:t>
            </a:r>
            <a:endParaRPr lang="en-US" sz="1600" b="1" dirty="0">
              <a:solidFill>
                <a:schemeClr val="tx1"/>
              </a:solidFill>
            </a:endParaRPr>
          </a:p>
        </p:txBody>
      </p:sp>
      <p:graphicFrame>
        <p:nvGraphicFramePr>
          <p:cNvPr id="56323" name="Object 3"/>
          <p:cNvGraphicFramePr>
            <a:graphicFrameLocks noChangeAspect="1"/>
          </p:cNvGraphicFramePr>
          <p:nvPr/>
        </p:nvGraphicFramePr>
        <p:xfrm>
          <a:off x="2560638" y="1276350"/>
          <a:ext cx="447438" cy="533400"/>
        </p:xfrm>
        <a:graphic>
          <a:graphicData uri="http://schemas.openxmlformats.org/presentationml/2006/ole">
            <p:oleObj spid="_x0000_s56323" name="Equation" r:id="rId5" imgW="330120" imgH="393480" progId="Equation.3">
              <p:embed/>
            </p:oleObj>
          </a:graphicData>
        </a:graphic>
      </p:graphicFrame>
      <p:graphicFrame>
        <p:nvGraphicFramePr>
          <p:cNvPr id="56324" name="Object 4"/>
          <p:cNvGraphicFramePr>
            <a:graphicFrameLocks noChangeAspect="1"/>
          </p:cNvGraphicFramePr>
          <p:nvPr/>
        </p:nvGraphicFramePr>
        <p:xfrm>
          <a:off x="6290593" y="1200150"/>
          <a:ext cx="1100807" cy="609600"/>
        </p:xfrm>
        <a:graphic>
          <a:graphicData uri="http://schemas.openxmlformats.org/presentationml/2006/ole">
            <p:oleObj spid="_x0000_s56324" name="Equation" r:id="rId6" imgW="711000" imgH="393480" progId="Equation.3">
              <p:embed/>
            </p:oleObj>
          </a:graphicData>
        </a:graphic>
      </p:graphicFrame>
      <p:sp>
        <p:nvSpPr>
          <p:cNvPr id="14" name="Oval 13"/>
          <p:cNvSpPr/>
          <p:nvPr/>
        </p:nvSpPr>
        <p:spPr>
          <a:xfrm>
            <a:off x="1219200" y="2495550"/>
            <a:ext cx="76200" cy="914400"/>
          </a:xfrm>
          <a:prstGeom prst="ellipse">
            <a:avLst/>
          </a:prstGeom>
          <a:noFill/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838200" y="2495550"/>
            <a:ext cx="76200" cy="914400"/>
          </a:xfrm>
          <a:prstGeom prst="ellipse">
            <a:avLst/>
          </a:prstGeom>
          <a:noFill/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524000" y="2495550"/>
            <a:ext cx="76200" cy="914400"/>
          </a:xfrm>
          <a:prstGeom prst="ellipse">
            <a:avLst/>
          </a:prstGeom>
          <a:noFill/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828800" y="2495550"/>
            <a:ext cx="76200" cy="914400"/>
          </a:xfrm>
          <a:prstGeom prst="ellipse">
            <a:avLst/>
          </a:prstGeom>
          <a:noFill/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133600" y="2495550"/>
            <a:ext cx="76200" cy="914400"/>
          </a:xfrm>
          <a:prstGeom prst="ellipse">
            <a:avLst/>
          </a:prstGeom>
          <a:noFill/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514600" y="2495550"/>
            <a:ext cx="76200" cy="914400"/>
          </a:xfrm>
          <a:prstGeom prst="ellipse">
            <a:avLst/>
          </a:prstGeom>
          <a:noFill/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819400" y="2495550"/>
            <a:ext cx="76200" cy="914400"/>
          </a:xfrm>
          <a:prstGeom prst="ellipse">
            <a:avLst/>
          </a:prstGeom>
          <a:noFill/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200400" y="2495550"/>
            <a:ext cx="76200" cy="914400"/>
          </a:xfrm>
          <a:prstGeom prst="ellipse">
            <a:avLst/>
          </a:prstGeom>
          <a:noFill/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505200" y="2495550"/>
            <a:ext cx="76200" cy="914400"/>
          </a:xfrm>
          <a:prstGeom prst="ellipse">
            <a:avLst/>
          </a:prstGeom>
          <a:noFill/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638800" y="2495550"/>
            <a:ext cx="76200" cy="914400"/>
          </a:xfrm>
          <a:prstGeom prst="ellipse">
            <a:avLst/>
          </a:prstGeom>
          <a:noFill/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334000" y="2495550"/>
            <a:ext cx="76200" cy="914400"/>
          </a:xfrm>
          <a:prstGeom prst="ellipse">
            <a:avLst/>
          </a:prstGeom>
          <a:noFill/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943600" y="2495550"/>
            <a:ext cx="76200" cy="914400"/>
          </a:xfrm>
          <a:prstGeom prst="ellipse">
            <a:avLst/>
          </a:prstGeom>
          <a:noFill/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248400" y="2495550"/>
            <a:ext cx="76200" cy="914400"/>
          </a:xfrm>
          <a:prstGeom prst="ellipse">
            <a:avLst/>
          </a:prstGeom>
          <a:noFill/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553200" y="2495550"/>
            <a:ext cx="76200" cy="914400"/>
          </a:xfrm>
          <a:prstGeom prst="ellipse">
            <a:avLst/>
          </a:prstGeom>
          <a:noFill/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6934200" y="2495550"/>
            <a:ext cx="76200" cy="914400"/>
          </a:xfrm>
          <a:prstGeom prst="ellipse">
            <a:avLst/>
          </a:prstGeom>
          <a:noFill/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7239000" y="2495550"/>
            <a:ext cx="76200" cy="914400"/>
          </a:xfrm>
          <a:prstGeom prst="ellipse">
            <a:avLst/>
          </a:prstGeom>
          <a:noFill/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7620000" y="2495550"/>
            <a:ext cx="76200" cy="914400"/>
          </a:xfrm>
          <a:prstGeom prst="ellipse">
            <a:avLst/>
          </a:prstGeom>
          <a:noFill/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7924800" y="2495550"/>
            <a:ext cx="76200" cy="914400"/>
          </a:xfrm>
          <a:prstGeom prst="ellipse">
            <a:avLst/>
          </a:prstGeom>
          <a:noFill/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8763000" y="1639729"/>
            <a:ext cx="2984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-3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Study: Internal Dissipation Impact</a:t>
            </a:r>
            <a:endParaRPr lang="en-US" dirty="0"/>
          </a:p>
        </p:txBody>
      </p:sp>
      <p:pic>
        <p:nvPicPr>
          <p:cNvPr id="4" name="Picture 3" descr="turbempt_intdis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657350"/>
            <a:ext cx="7630993" cy="3124200"/>
          </a:xfrm>
          <a:prstGeom prst="rect">
            <a:avLst/>
          </a:prstGeom>
        </p:spPr>
      </p:pic>
      <p:sp>
        <p:nvSpPr>
          <p:cNvPr id="7" name="Shape 288"/>
          <p:cNvSpPr txBox="1">
            <a:spLocks noGrp="1"/>
          </p:cNvSpPr>
          <p:nvPr>
            <p:ph type="body" idx="1"/>
          </p:nvPr>
        </p:nvSpPr>
        <p:spPr>
          <a:xfrm>
            <a:off x="3276600" y="1352550"/>
            <a:ext cx="2209800" cy="38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dirty="0" err="1" smtClean="0">
                <a:solidFill>
                  <a:schemeClr val="tx1"/>
                </a:solidFill>
              </a:rPr>
              <a:t>Diss</a:t>
            </a:r>
            <a:r>
              <a:rPr lang="en-US" b="1" baseline="-25000" dirty="0" err="1" smtClean="0">
                <a:solidFill>
                  <a:schemeClr val="tx1"/>
                </a:solidFill>
              </a:rPr>
              <a:t>T</a:t>
            </a:r>
            <a:r>
              <a:rPr lang="en-US" b="1" dirty="0" smtClean="0">
                <a:solidFill>
                  <a:schemeClr val="tx1"/>
                </a:solidFill>
              </a:rPr>
              <a:t> – Diss</a:t>
            </a:r>
            <a:r>
              <a:rPr lang="en-US" b="1" baseline="-25000" dirty="0" smtClean="0">
                <a:solidFill>
                  <a:schemeClr val="tx1"/>
                </a:solidFill>
              </a:rPr>
              <a:t>0</a:t>
            </a:r>
            <a:endParaRPr b="1" baseline="-25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282"/>
          <p:cNvPicPr preferRelativeResize="0"/>
          <p:nvPr/>
        </p:nvPicPr>
        <p:blipFill>
          <a:blip r:embed="rId2"/>
          <a:srcRect r="6518"/>
          <a:stretch>
            <a:fillRect/>
          </a:stretch>
        </p:blipFill>
        <p:spPr>
          <a:xfrm>
            <a:off x="3947354" y="1047750"/>
            <a:ext cx="5044246" cy="3657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Physical Interpretation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701" y="1733550"/>
            <a:ext cx="3726900" cy="2835324"/>
          </a:xfrm>
        </p:spPr>
        <p:txBody>
          <a:bodyPr/>
          <a:lstStyle/>
          <a:p>
            <a:r>
              <a:rPr lang="en-US" dirty="0" smtClean="0"/>
              <a:t>Integrated values summarize impact, but do not explain impact.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Local changes and far field changes may be opposite in sign!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What happens if we add more turbines?</a:t>
            </a:r>
          </a:p>
        </p:txBody>
      </p:sp>
      <p:sp>
        <p:nvSpPr>
          <p:cNvPr id="294" name="Shape 29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726900" cy="340047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Theory predicts impact from larger turbine arrays depends on the natural state</a:t>
            </a:r>
          </a:p>
          <a:p>
            <a:pPr lvl="0">
              <a:spcBef>
                <a:spcPts val="0"/>
              </a:spcBef>
              <a:buNone/>
            </a:pPr>
            <a:r>
              <a:rPr lang="en" dirty="0" smtClean="0"/>
              <a:t>A channel with high natural dissipation will have lower available energy, and vice versa</a:t>
            </a:r>
            <a:endParaRPr lang="en" dirty="0"/>
          </a:p>
        </p:txBody>
      </p:sp>
      <p:pic>
        <p:nvPicPr>
          <p:cNvPr id="5" name="Picture 4" descr="Vennell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1504950"/>
            <a:ext cx="4677196" cy="26784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95800" y="4324350"/>
            <a:ext cx="13484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2"/>
                </a:solidFill>
              </a:rPr>
              <a:t>Vennell</a:t>
            </a:r>
            <a:r>
              <a:rPr lang="en-US" dirty="0" smtClean="0">
                <a:solidFill>
                  <a:schemeClr val="bg2"/>
                </a:solidFill>
              </a:rPr>
              <a:t> (2012)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00800" y="1733550"/>
            <a:ext cx="3810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4" grpId="0" uiExpand="1" build="p"/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nturbs_tur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302" y="895350"/>
            <a:ext cx="7050196" cy="4037938"/>
          </a:xfrm>
          <a:prstGeom prst="rect">
            <a:avLst/>
          </a:prstGeom>
        </p:spPr>
      </p:pic>
      <p:pic>
        <p:nvPicPr>
          <p:cNvPr id="8" name="Picture 7" descr="665turbarray.png"/>
          <p:cNvPicPr>
            <a:picLocks noChangeAspect="1"/>
          </p:cNvPicPr>
          <p:nvPr/>
        </p:nvPicPr>
        <p:blipFill>
          <a:blip r:embed="rId4"/>
          <a:srcRect l="13504" t="26716" r="9333" b="30176"/>
          <a:stretch>
            <a:fillRect/>
          </a:stretch>
        </p:blipFill>
        <p:spPr>
          <a:xfrm>
            <a:off x="6705600" y="1504950"/>
            <a:ext cx="2209800" cy="552450"/>
          </a:xfrm>
          <a:prstGeom prst="rect">
            <a:avLst/>
          </a:prstGeom>
        </p:spPr>
      </p:pic>
      <p:sp>
        <p:nvSpPr>
          <p:cNvPr id="300" name="Shape 30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Let’s add some more turbines and see!</a:t>
            </a:r>
          </a:p>
        </p:txBody>
      </p:sp>
      <p:pic>
        <p:nvPicPr>
          <p:cNvPr id="4" name="Picture 3" descr="9turbarray.png"/>
          <p:cNvPicPr>
            <a:picLocks noChangeAspect="1"/>
          </p:cNvPicPr>
          <p:nvPr/>
        </p:nvPicPr>
        <p:blipFill>
          <a:blip r:embed="rId5"/>
          <a:srcRect l="15706" t="18007" r="8163" b="21969"/>
          <a:stretch>
            <a:fillRect/>
          </a:stretch>
        </p:blipFill>
        <p:spPr>
          <a:xfrm>
            <a:off x="1219200" y="4400550"/>
            <a:ext cx="1676400" cy="449385"/>
          </a:xfrm>
          <a:prstGeom prst="rect">
            <a:avLst/>
          </a:prstGeom>
        </p:spPr>
      </p:pic>
      <p:pic>
        <p:nvPicPr>
          <p:cNvPr id="5" name="Picture 4" descr="81turbarray.png"/>
          <p:cNvPicPr>
            <a:picLocks noChangeAspect="1"/>
          </p:cNvPicPr>
          <p:nvPr/>
        </p:nvPicPr>
        <p:blipFill>
          <a:blip r:embed="rId6"/>
          <a:srcRect l="15234" t="24117" r="10331" b="27648"/>
          <a:stretch>
            <a:fillRect/>
          </a:stretch>
        </p:blipFill>
        <p:spPr>
          <a:xfrm>
            <a:off x="2743200" y="3790950"/>
            <a:ext cx="1905000" cy="521368"/>
          </a:xfrm>
          <a:prstGeom prst="rect">
            <a:avLst/>
          </a:prstGeom>
        </p:spPr>
      </p:pic>
      <p:pic>
        <p:nvPicPr>
          <p:cNvPr id="6" name="Picture 5" descr="153turbarray.png"/>
          <p:cNvPicPr>
            <a:picLocks noChangeAspect="1"/>
          </p:cNvPicPr>
          <p:nvPr/>
        </p:nvPicPr>
        <p:blipFill>
          <a:blip r:embed="rId7"/>
          <a:srcRect l="14000" t="17476" r="10000" b="24272"/>
          <a:stretch>
            <a:fillRect/>
          </a:stretch>
        </p:blipFill>
        <p:spPr>
          <a:xfrm>
            <a:off x="3276600" y="3181350"/>
            <a:ext cx="2057400" cy="541421"/>
          </a:xfrm>
          <a:prstGeom prst="rect">
            <a:avLst/>
          </a:prstGeom>
        </p:spPr>
      </p:pic>
      <p:pic>
        <p:nvPicPr>
          <p:cNvPr id="7" name="Picture 6" descr="433turbarray.png"/>
          <p:cNvPicPr>
            <a:picLocks noChangeAspect="1"/>
          </p:cNvPicPr>
          <p:nvPr/>
        </p:nvPicPr>
        <p:blipFill>
          <a:blip r:embed="rId8"/>
          <a:srcRect l="13462" t="22189" r="9615" b="27884"/>
          <a:stretch>
            <a:fillRect/>
          </a:stretch>
        </p:blipFill>
        <p:spPr>
          <a:xfrm>
            <a:off x="4953000" y="2343150"/>
            <a:ext cx="2370667" cy="5334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in energy as more turbines are installed</a:t>
            </a:r>
            <a:endParaRPr lang="en-US" dirty="0"/>
          </a:p>
        </p:txBody>
      </p:sp>
      <p:pic>
        <p:nvPicPr>
          <p:cNvPr id="9" name="Picture 8" descr="nturbs_tur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581150"/>
            <a:ext cx="4953000" cy="2836787"/>
          </a:xfrm>
          <a:prstGeom prst="rect">
            <a:avLst/>
          </a:prstGeom>
        </p:spPr>
      </p:pic>
      <p:pic>
        <p:nvPicPr>
          <p:cNvPr id="10" name="Picture 9" descr="Vennell2.jpg"/>
          <p:cNvPicPr>
            <a:picLocks noChangeAspect="1"/>
          </p:cNvPicPr>
          <p:nvPr/>
        </p:nvPicPr>
        <p:blipFill>
          <a:blip r:embed="rId3"/>
          <a:srcRect r="49495"/>
          <a:stretch>
            <a:fillRect/>
          </a:stretch>
        </p:blipFill>
        <p:spPr>
          <a:xfrm>
            <a:off x="5334000" y="1117903"/>
            <a:ext cx="1752600" cy="1987247"/>
          </a:xfrm>
          <a:prstGeom prst="rect">
            <a:avLst/>
          </a:prstGeom>
        </p:spPr>
      </p:pic>
      <p:pic>
        <p:nvPicPr>
          <p:cNvPr id="11" name="Picture 10" descr="Vennell2.jpg"/>
          <p:cNvPicPr>
            <a:picLocks noChangeAspect="1"/>
          </p:cNvPicPr>
          <p:nvPr/>
        </p:nvPicPr>
        <p:blipFill>
          <a:blip r:embed="rId3"/>
          <a:srcRect l="52134"/>
          <a:stretch>
            <a:fillRect/>
          </a:stretch>
        </p:blipFill>
        <p:spPr>
          <a:xfrm>
            <a:off x="7162800" y="1047750"/>
            <a:ext cx="1729261" cy="2068864"/>
          </a:xfrm>
          <a:prstGeom prst="rect">
            <a:avLst/>
          </a:prstGeom>
        </p:spPr>
      </p:pic>
      <p:pic>
        <p:nvPicPr>
          <p:cNvPr id="12" name="Picture 11" descr="Vennell2.jpg"/>
          <p:cNvPicPr>
            <a:picLocks noChangeAspect="1"/>
          </p:cNvPicPr>
          <p:nvPr/>
        </p:nvPicPr>
        <p:blipFill>
          <a:blip r:embed="rId3"/>
          <a:srcRect l="52134"/>
          <a:stretch>
            <a:fillRect/>
          </a:stretch>
        </p:blipFill>
        <p:spPr>
          <a:xfrm>
            <a:off x="5943600" y="1581150"/>
            <a:ext cx="2338861" cy="27981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in energy as more turbines are installed</a:t>
            </a:r>
            <a:endParaRPr lang="en-US" dirty="0"/>
          </a:p>
        </p:txBody>
      </p:sp>
      <p:pic>
        <p:nvPicPr>
          <p:cNvPr id="4" name="Picture 3" descr="nturbs_energylos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276350"/>
            <a:ext cx="6219048" cy="3561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in energy as more turbines are installed</a:t>
            </a:r>
            <a:endParaRPr lang="en-US" dirty="0"/>
          </a:p>
        </p:txBody>
      </p:sp>
      <p:pic>
        <p:nvPicPr>
          <p:cNvPr id="4" name="Picture 3" descr="ubar66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1352550"/>
            <a:ext cx="4513494" cy="3466790"/>
          </a:xfrm>
          <a:prstGeom prst="rect">
            <a:avLst/>
          </a:prstGeom>
        </p:spPr>
      </p:pic>
      <p:pic>
        <p:nvPicPr>
          <p:cNvPr id="5" name="Picture 4" descr="nturbs_avgcurrent.png"/>
          <p:cNvPicPr>
            <a:picLocks noChangeAspect="1"/>
          </p:cNvPicPr>
          <p:nvPr/>
        </p:nvPicPr>
        <p:blipFill>
          <a:blip r:embed="rId4"/>
          <a:srcRect r="5267"/>
          <a:stretch>
            <a:fillRect/>
          </a:stretch>
        </p:blipFill>
        <p:spPr>
          <a:xfrm>
            <a:off x="340153" y="1560045"/>
            <a:ext cx="3698447" cy="2916705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5808894" y="1123950"/>
          <a:ext cx="914400" cy="401444"/>
        </p:xfrm>
        <a:graphic>
          <a:graphicData uri="http://schemas.openxmlformats.org/presentationml/2006/ole">
            <p:oleObj spid="_x0000_s114690" name="Equation" r:id="rId5" imgW="520560" imgH="228600" progId="Equation.3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229600" y="2080796"/>
            <a:ext cx="8659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t = 0 hr</a:t>
            </a:r>
            <a:endParaRPr lang="en-US" sz="1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229600" y="3071396"/>
            <a:ext cx="8659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t = 2 hr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229600" y="4061996"/>
            <a:ext cx="8659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t = 4 hr</a:t>
            </a:r>
            <a:endParaRPr 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Tidal current power</a:t>
            </a:r>
          </a:p>
        </p:txBody>
      </p:sp>
      <p:pic>
        <p:nvPicPr>
          <p:cNvPr id="79" name="Shape 79"/>
          <p:cNvPicPr preferRelativeResize="0"/>
          <p:nvPr/>
        </p:nvPicPr>
        <p:blipFill rotWithShape="1">
          <a:blip r:embed="rId3">
            <a:alphaModFix/>
          </a:blip>
          <a:srcRect r="49766"/>
          <a:stretch/>
        </p:blipFill>
        <p:spPr>
          <a:xfrm>
            <a:off x="585775" y="1185037"/>
            <a:ext cx="1857625" cy="2773425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Shape 80"/>
          <p:cNvSpPr txBox="1"/>
          <p:nvPr/>
        </p:nvSpPr>
        <p:spPr>
          <a:xfrm>
            <a:off x="494275" y="4003600"/>
            <a:ext cx="4094099" cy="99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Bay of Fundy, Nova Scotia, Canada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Largest tidal range in the world with a 14.5 m spring tide</a:t>
            </a:r>
          </a:p>
        </p:txBody>
      </p:sp>
      <p:pic>
        <p:nvPicPr>
          <p:cNvPr id="81" name="Shape 81"/>
          <p:cNvPicPr preferRelativeResize="0"/>
          <p:nvPr/>
        </p:nvPicPr>
        <p:blipFill rotWithShape="1">
          <a:blip r:embed="rId3">
            <a:alphaModFix/>
          </a:blip>
          <a:srcRect l="49766"/>
          <a:stretch/>
        </p:blipFill>
        <p:spPr>
          <a:xfrm>
            <a:off x="2443400" y="1185050"/>
            <a:ext cx="1857625" cy="277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Shape 8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01125" y="1759801"/>
            <a:ext cx="5223551" cy="2938223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Shape 83"/>
          <p:cNvSpPr txBox="1"/>
          <p:nvPr/>
        </p:nvSpPr>
        <p:spPr>
          <a:xfrm>
            <a:off x="4125100" y="4125800"/>
            <a:ext cx="2712300" cy="475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115 billion metric tons of water!</a:t>
            </a:r>
          </a:p>
        </p:txBody>
      </p:sp>
      <p:cxnSp>
        <p:nvCxnSpPr>
          <p:cNvPr id="84" name="Shape 84"/>
          <p:cNvCxnSpPr>
            <a:stCxn id="85" idx="3"/>
            <a:endCxn id="86" idx="1"/>
          </p:cNvCxnSpPr>
          <p:nvPr/>
        </p:nvCxnSpPr>
        <p:spPr>
          <a:xfrm>
            <a:off x="6133723" y="2510661"/>
            <a:ext cx="1511100" cy="590100"/>
          </a:xfrm>
          <a:prstGeom prst="curvedConnector3">
            <a:avLst>
              <a:gd name="adj1" fmla="val 49996"/>
            </a:avLst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86" name="Shape 86"/>
          <p:cNvSpPr/>
          <p:nvPr/>
        </p:nvSpPr>
        <p:spPr>
          <a:xfrm>
            <a:off x="7644700" y="2754825"/>
            <a:ext cx="1128599" cy="692100"/>
          </a:xfrm>
          <a:prstGeom prst="rect">
            <a:avLst/>
          </a:prstGeom>
          <a:solidFill>
            <a:srgbClr val="F9CB9C"/>
          </a:solidFill>
          <a:ln w="9525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7" name="Shape 87"/>
          <p:cNvSpPr/>
          <p:nvPr/>
        </p:nvSpPr>
        <p:spPr>
          <a:xfrm>
            <a:off x="7486125" y="2104025"/>
            <a:ext cx="1451999" cy="659099"/>
          </a:xfrm>
          <a:prstGeom prst="triangle">
            <a:avLst>
              <a:gd name="adj" fmla="val 50000"/>
            </a:avLst>
          </a:prstGeom>
          <a:solidFill>
            <a:srgbClr val="666666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8" name="Shape 88"/>
          <p:cNvSpPr/>
          <p:nvPr/>
        </p:nvSpPr>
        <p:spPr>
          <a:xfrm>
            <a:off x="7751800" y="2870150"/>
            <a:ext cx="230699" cy="19769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9" name="Shape 89"/>
          <p:cNvSpPr/>
          <p:nvPr/>
        </p:nvSpPr>
        <p:spPr>
          <a:xfrm>
            <a:off x="8437600" y="2870150"/>
            <a:ext cx="230699" cy="19769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0" name="Shape 90"/>
          <p:cNvSpPr/>
          <p:nvPr/>
        </p:nvSpPr>
        <p:spPr>
          <a:xfrm rot="-5400000">
            <a:off x="8028849" y="3123574"/>
            <a:ext cx="362400" cy="251100"/>
          </a:xfrm>
          <a:prstGeom prst="flowChartDelay">
            <a:avLst/>
          </a:prstGeom>
          <a:solidFill>
            <a:srgbClr val="783F04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85" name="Shape 8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95802" y="1041550"/>
            <a:ext cx="2337920" cy="29382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7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DF32"/>
                                      </p:to>
                                    </p:animClr>
                                    <p:set>
                                      <p:cBhvr>
                                        <p:cTn id="3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1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DF32"/>
                                      </p:to>
                                    </p:animClr>
                                    <p:set>
                                      <p:cBhvr>
                                        <p:cTn id="42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86" grpId="0" animBg="1"/>
      <p:bldP spid="87" grpId="0" animBg="1"/>
      <p:bldP spid="88" grpId="0" animBg="1"/>
      <p:bldP spid="89" grpId="0" animBg="1"/>
      <p:bldP spid="9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in energy as more turbines are installed</a:t>
            </a:r>
            <a:endParaRPr lang="en-US" dirty="0"/>
          </a:p>
        </p:txBody>
      </p:sp>
      <p:pic>
        <p:nvPicPr>
          <p:cNvPr id="4" name="Picture 3" descr="nturbs_ke.png"/>
          <p:cNvPicPr>
            <a:picLocks noChangeAspect="1"/>
          </p:cNvPicPr>
          <p:nvPr/>
        </p:nvPicPr>
        <p:blipFill>
          <a:blip r:embed="rId2"/>
          <a:srcRect r="4925"/>
          <a:stretch>
            <a:fillRect/>
          </a:stretch>
        </p:blipFill>
        <p:spPr>
          <a:xfrm>
            <a:off x="1828800" y="1123950"/>
            <a:ext cx="5257800" cy="37854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in energy as more turbines are installed</a:t>
            </a:r>
            <a:endParaRPr lang="en-US" dirty="0"/>
          </a:p>
        </p:txBody>
      </p:sp>
      <p:pic>
        <p:nvPicPr>
          <p:cNvPr id="4" name="Picture 3" descr="nturbs_bst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971550"/>
            <a:ext cx="5715000" cy="39120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in energy as more turbines are installed</a:t>
            </a:r>
            <a:endParaRPr lang="en-US" dirty="0"/>
          </a:p>
        </p:txBody>
      </p:sp>
      <p:pic>
        <p:nvPicPr>
          <p:cNvPr id="4" name="Picture 3" descr="nturbs_dis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123950"/>
            <a:ext cx="5562600" cy="38076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balancing turbine extraction then?</a:t>
            </a:r>
            <a:endParaRPr lang="en-US" dirty="0"/>
          </a:p>
        </p:txBody>
      </p:sp>
      <p:pic>
        <p:nvPicPr>
          <p:cNvPr id="4" name="Picture 3" descr="nturbs_tur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867" y="1352550"/>
            <a:ext cx="5352133" cy="30653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24600" y="2190750"/>
            <a:ext cx="6543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/>
              <a:t>?</a:t>
            </a:r>
            <a:endParaRPr lang="en-US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Pressure work </a:t>
            </a:r>
            <a:r>
              <a:rPr lang="en-US" i="1" dirty="0" smtClean="0"/>
              <a:t>increases</a:t>
            </a:r>
            <a:r>
              <a:rPr lang="en-US" dirty="0" smtClean="0"/>
              <a:t> to balance turbines!</a:t>
            </a:r>
            <a:endParaRPr lang="en-US" dirty="0"/>
          </a:p>
        </p:txBody>
      </p:sp>
      <p:pic>
        <p:nvPicPr>
          <p:cNvPr id="4" name="Picture 3" descr="nturbs_pwr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200150"/>
            <a:ext cx="6016891" cy="34666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Visualizing pressure work increase</a:t>
            </a:r>
            <a:endParaRPr lang="en-US" dirty="0"/>
          </a:p>
        </p:txBody>
      </p:sp>
      <p:pic>
        <p:nvPicPr>
          <p:cNvPr id="4" name="Picture 3" descr="zeta_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57350"/>
            <a:ext cx="4197807" cy="2743200"/>
          </a:xfrm>
          <a:prstGeom prst="rect">
            <a:avLst/>
          </a:prstGeom>
        </p:spPr>
      </p:pic>
      <p:pic>
        <p:nvPicPr>
          <p:cNvPr id="5" name="Picture 4" descr="zeta655.png"/>
          <p:cNvPicPr>
            <a:picLocks noChangeAspect="1"/>
          </p:cNvPicPr>
          <p:nvPr/>
        </p:nvPicPr>
        <p:blipFill>
          <a:blip r:embed="rId4"/>
          <a:srcRect r="9086"/>
          <a:stretch>
            <a:fillRect/>
          </a:stretch>
        </p:blipFill>
        <p:spPr>
          <a:xfrm>
            <a:off x="3962400" y="1352550"/>
            <a:ext cx="4337319" cy="3429000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5867400" y="1123950"/>
          <a:ext cx="1066800" cy="457200"/>
        </p:xfrm>
        <a:graphic>
          <a:graphicData uri="http://schemas.openxmlformats.org/presentationml/2006/ole">
            <p:oleObj spid="_x0000_s115714" name="Equation" r:id="rId5" imgW="533160" imgH="228600" progId="Equation.3">
              <p:embed/>
            </p:oleObj>
          </a:graphicData>
        </a:graphic>
      </p:graphicFrame>
      <p:graphicFrame>
        <p:nvGraphicFramePr>
          <p:cNvPr id="115715" name="Object 3"/>
          <p:cNvGraphicFramePr>
            <a:graphicFrameLocks noChangeAspect="1"/>
          </p:cNvGraphicFramePr>
          <p:nvPr/>
        </p:nvGraphicFramePr>
        <p:xfrm>
          <a:off x="1676400" y="1276350"/>
          <a:ext cx="1066800" cy="457200"/>
        </p:xfrm>
        <a:graphic>
          <a:graphicData uri="http://schemas.openxmlformats.org/presentationml/2006/ole">
            <p:oleObj spid="_x0000_s115715" name="Equation" r:id="rId6" imgW="533160" imgH="228600" progId="Equation.3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229600" y="2080796"/>
            <a:ext cx="8659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t = 0 hr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229600" y="3071396"/>
            <a:ext cx="8659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t = 2 hr</a:t>
            </a:r>
            <a:endParaRPr lang="en-US" sz="1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8229600" y="4061996"/>
            <a:ext cx="8659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t = 4 hr</a:t>
            </a:r>
            <a:endParaRPr 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/>
      <p:bldP spid="10" grpId="1"/>
      <p:bldP spid="11" grpId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Objectives</a:t>
            </a:r>
            <a:endParaRPr lang="en" dirty="0"/>
          </a:p>
        </p:txBody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900" lvl="0" indent="-342900" rtl="0">
              <a:spcBef>
                <a:spcPts val="0"/>
              </a:spcBef>
              <a:buFont typeface="Wingdings" pitchFamily="2" charset="2"/>
              <a:buChar char="ü"/>
            </a:pPr>
            <a:r>
              <a:rPr lang="en" b="1" dirty="0" smtClean="0"/>
              <a:t>Validate my physical reasoning:</a:t>
            </a:r>
            <a:r>
              <a:rPr lang="en" dirty="0" smtClean="0"/>
              <a:t> Build a 3D model of a flow channel and budget the changes in energy through time</a:t>
            </a:r>
          </a:p>
          <a:p>
            <a:pPr marL="342900" lvl="0" indent="-342900" rtl="0">
              <a:spcBef>
                <a:spcPts val="0"/>
              </a:spcBef>
              <a:buFont typeface="Wingdings" pitchFamily="2" charset="2"/>
              <a:buChar char="ü"/>
            </a:pPr>
            <a:r>
              <a:rPr lang="en" b="1" dirty="0" smtClean="0"/>
              <a:t>Apply analysis to an experiment: </a:t>
            </a:r>
            <a:r>
              <a:rPr lang="en" dirty="0" smtClean="0"/>
              <a:t>Integrate validated turbine model into flow channel and show that the budget still closes and accounts for the extraction</a:t>
            </a:r>
          </a:p>
          <a:p>
            <a:pPr marL="342900" lvl="0" indent="-342900" rtl="0">
              <a:spcBef>
                <a:spcPts val="0"/>
              </a:spcBef>
              <a:buFont typeface="Wingdings" pitchFamily="2" charset="2"/>
              <a:buChar char="ü"/>
            </a:pPr>
            <a:r>
              <a:rPr lang="en" b="1" dirty="0" smtClean="0"/>
              <a:t>Explore the results:</a:t>
            </a:r>
            <a:r>
              <a:rPr lang="en" dirty="0" smtClean="0"/>
              <a:t> Take the difference between the model with and without turbines to show how impact is distributed</a:t>
            </a:r>
          </a:p>
          <a:p>
            <a:pPr marL="342900" lvl="0" indent="-342900" rtl="0">
              <a:spcBef>
                <a:spcPts val="0"/>
              </a:spcBef>
              <a:buFont typeface="Wingdings" pitchFamily="2" charset="2"/>
              <a:buChar char="ü"/>
            </a:pPr>
            <a:r>
              <a:rPr lang="en" b="1" dirty="0" smtClean="0"/>
              <a:t>Expand the parameter space: </a:t>
            </a:r>
            <a:r>
              <a:rPr lang="en" dirty="0" smtClean="0"/>
              <a:t>Add more turbines and see how that impacts the changes to the environmental state</a:t>
            </a:r>
          </a:p>
          <a:p>
            <a:pPr marL="342900" lvl="0" indent="-342900" rtl="0">
              <a:spcBef>
                <a:spcPts val="0"/>
              </a:spcBef>
              <a:buFont typeface="Wingdings" pitchFamily="2" charset="2"/>
              <a:buChar char="ü"/>
            </a:pPr>
            <a:endParaRPr lang="en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Summary</a:t>
            </a:r>
          </a:p>
        </p:txBody>
      </p:sp>
      <p:sp>
        <p:nvSpPr>
          <p:cNvPr id="307" name="Shape 30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Font typeface="Arial" pitchFamily="34" charset="0"/>
              <a:buChar char="•"/>
            </a:pPr>
            <a:r>
              <a:rPr lang="en" dirty="0" smtClean="0"/>
              <a:t> High resolution 3D models are now possible which can represent both environments and turbines</a:t>
            </a:r>
          </a:p>
          <a:p>
            <a:pPr lvl="0" rtl="0">
              <a:spcBef>
                <a:spcPts val="0"/>
              </a:spcBef>
              <a:buFont typeface="Arial" pitchFamily="34" charset="0"/>
              <a:buChar char="•"/>
            </a:pPr>
            <a:r>
              <a:rPr lang="en" dirty="0" smtClean="0"/>
              <a:t> If the energy in a model can be budgeted, the physical interpretation is validated</a:t>
            </a:r>
          </a:p>
          <a:p>
            <a:pPr lvl="0" rtl="0">
              <a:spcBef>
                <a:spcPts val="0"/>
              </a:spcBef>
              <a:buFont typeface="Arial" pitchFamily="34" charset="0"/>
              <a:buChar char="•"/>
            </a:pPr>
            <a:r>
              <a:rPr lang="en" dirty="0" smtClean="0"/>
              <a:t> Many environmental impacts switch signs when looked at on different spatial scales. Thus, good resolution is necessary in understanding impact!</a:t>
            </a:r>
          </a:p>
          <a:p>
            <a:pPr lvl="0" rtl="0">
              <a:spcBef>
                <a:spcPts val="0"/>
              </a:spcBef>
              <a:buFont typeface="Arial" pitchFamily="34" charset="0"/>
              <a:buChar char="•"/>
            </a:pPr>
            <a:r>
              <a:rPr lang="en" dirty="0" smtClean="0"/>
              <a:t> Increasing the turbine array matches hypothesis from theory for highly dissipative channels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Acknowledgments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6350"/>
            <a:ext cx="7467600" cy="3416400"/>
          </a:xfrm>
        </p:spPr>
        <p:txBody>
          <a:bodyPr/>
          <a:lstStyle/>
          <a:p>
            <a:r>
              <a:rPr lang="en-US" dirty="0" smtClean="0"/>
              <a:t>Thanks to NSF for funding this research!</a:t>
            </a:r>
          </a:p>
          <a:p>
            <a:r>
              <a:rPr lang="en-US" dirty="0" smtClean="0"/>
              <a:t>Thank you to Mitsuhiro, for advising me.</a:t>
            </a:r>
          </a:p>
          <a:p>
            <a:r>
              <a:rPr lang="en-US" dirty="0" smtClean="0"/>
              <a:t> Also thank you to Brian </a:t>
            </a:r>
            <a:r>
              <a:rPr lang="en-US" dirty="0" err="1" smtClean="0"/>
              <a:t>Polagye</a:t>
            </a:r>
            <a:r>
              <a:rPr lang="en-US" dirty="0" smtClean="0"/>
              <a:t>, Parker </a:t>
            </a:r>
            <a:r>
              <a:rPr lang="en-US" dirty="0" err="1" smtClean="0"/>
              <a:t>MacCready</a:t>
            </a:r>
            <a:r>
              <a:rPr lang="en-US" dirty="0" smtClean="0"/>
              <a:t>, and Danny </a:t>
            </a:r>
            <a:r>
              <a:rPr lang="en-US" dirty="0" err="1" smtClean="0"/>
              <a:t>Grünbaum</a:t>
            </a:r>
            <a:r>
              <a:rPr lang="en-US" dirty="0" smtClean="0"/>
              <a:t> for being on my committee.</a:t>
            </a:r>
          </a:p>
          <a:p>
            <a:r>
              <a:rPr lang="en-US" dirty="0" smtClean="0"/>
              <a:t>Thank you to my main collaborator, Thomas Roc, for designing the turbine model for ROMS.</a:t>
            </a:r>
          </a:p>
          <a:p>
            <a:r>
              <a:rPr lang="en-US" dirty="0" smtClean="0"/>
              <a:t>And finally, to all my friends, especially Shirley and Elisa for presenting the week before me.</a:t>
            </a:r>
            <a:endParaRPr lang="en-US" dirty="0"/>
          </a:p>
        </p:txBody>
      </p:sp>
      <p:pic>
        <p:nvPicPr>
          <p:cNvPr id="57346" name="Picture 2" descr="https://upload.wikimedia.org/wikipedia/commons/thumb/1/12/NSF.svg/2000px-NSF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05600" y="285750"/>
            <a:ext cx="1581150" cy="1581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Admiralty Inlet</a:t>
            </a:r>
            <a:endParaRPr lang="en-US" dirty="0"/>
          </a:p>
        </p:txBody>
      </p:sp>
      <p:pic>
        <p:nvPicPr>
          <p:cNvPr id="5" name="Shape 18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124200" y="666750"/>
            <a:ext cx="3115857" cy="4208175"/>
          </a:xfrm>
          <a:prstGeom prst="rect">
            <a:avLst/>
          </a:prstGeom>
          <a:noFill/>
          <a:ln w="19050">
            <a:noFill/>
          </a:ln>
        </p:spPr>
      </p:pic>
      <p:sp>
        <p:nvSpPr>
          <p:cNvPr id="6" name="Shape 186"/>
          <p:cNvSpPr/>
          <p:nvPr/>
        </p:nvSpPr>
        <p:spPr>
          <a:xfrm rot="3057209">
            <a:off x="4491524" y="1705830"/>
            <a:ext cx="1062618" cy="468806"/>
          </a:xfrm>
          <a:prstGeom prst="rect">
            <a:avLst/>
          </a:prstGeom>
          <a:solidFill>
            <a:srgbClr val="D4EE00">
              <a:alpha val="38080"/>
            </a:srgbClr>
          </a:solidFill>
          <a:ln w="19050">
            <a:solidFill>
              <a:srgbClr val="FF0000"/>
            </a:solidFill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Shape 9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90800" y="1456875"/>
            <a:ext cx="3933300" cy="2181675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How much energy is in the tides?</a:t>
            </a:r>
          </a:p>
        </p:txBody>
      </p:sp>
      <p:sp>
        <p:nvSpPr>
          <p:cNvPr id="100" name="Shape 100"/>
          <p:cNvSpPr/>
          <p:nvPr/>
        </p:nvSpPr>
        <p:spPr>
          <a:xfrm rot="10800000" flipH="1">
            <a:off x="652842" y="2137238"/>
            <a:ext cx="1861758" cy="960713"/>
          </a:xfrm>
          <a:prstGeom prst="flowChartDocument">
            <a:avLst/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6" name="Shape 106"/>
          <p:cNvSpPr txBox="1"/>
          <p:nvPr/>
        </p:nvSpPr>
        <p:spPr>
          <a:xfrm>
            <a:off x="932917" y="3224551"/>
            <a:ext cx="1120499" cy="337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 dirty="0">
                <a:solidFill>
                  <a:schemeClr val="dk2"/>
                </a:solidFill>
              </a:rPr>
              <a:t>Low tide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 sz="1800" dirty="0">
                <a:solidFill>
                  <a:schemeClr val="dk2"/>
                </a:solidFill>
              </a:rPr>
              <a:t>t = 0 hr</a:t>
            </a:r>
          </a:p>
        </p:txBody>
      </p:sp>
      <p:sp>
        <p:nvSpPr>
          <p:cNvPr id="107" name="Shape 107"/>
          <p:cNvSpPr txBox="1"/>
          <p:nvPr/>
        </p:nvSpPr>
        <p:spPr>
          <a:xfrm>
            <a:off x="6248400" y="3300751"/>
            <a:ext cx="1757907" cy="337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 dirty="0">
                <a:solidFill>
                  <a:schemeClr val="dk2"/>
                </a:solidFill>
              </a:rPr>
              <a:t>High tide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1800" dirty="0">
                <a:solidFill>
                  <a:schemeClr val="dk2"/>
                </a:solidFill>
              </a:rPr>
              <a:t>t = 12 hr</a:t>
            </a:r>
          </a:p>
        </p:txBody>
      </p:sp>
      <p:sp>
        <p:nvSpPr>
          <p:cNvPr id="108" name="Shape 108"/>
          <p:cNvSpPr txBox="1"/>
          <p:nvPr/>
        </p:nvSpPr>
        <p:spPr>
          <a:xfrm>
            <a:off x="3393900" y="4248150"/>
            <a:ext cx="2016300" cy="337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 dirty="0">
                <a:solidFill>
                  <a:schemeClr val="dk2"/>
                </a:solidFill>
              </a:rPr>
              <a:t>Flood current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1800" dirty="0">
                <a:solidFill>
                  <a:schemeClr val="dk2"/>
                </a:solidFill>
              </a:rPr>
              <a:t>t = 6 hr</a:t>
            </a: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1127191" y="2412151"/>
          <a:ext cx="889001" cy="457200"/>
        </p:xfrm>
        <a:graphic>
          <a:graphicData uri="http://schemas.openxmlformats.org/presentationml/2006/ole">
            <p:oleObj spid="_x0000_s19457" name="Equation" r:id="rId5" imgW="444240" imgH="228600" progId="Equation.3">
              <p:embed/>
            </p:oleObj>
          </a:graphicData>
        </a:graphic>
      </p:graphicFrame>
      <p:sp>
        <p:nvSpPr>
          <p:cNvPr id="19" name="Rectangle 18"/>
          <p:cNvSpPr/>
          <p:nvPr/>
        </p:nvSpPr>
        <p:spPr>
          <a:xfrm>
            <a:off x="2667000" y="2190750"/>
            <a:ext cx="609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657600" y="2952750"/>
            <a:ext cx="13716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410200" y="2343150"/>
            <a:ext cx="1143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Shape 102"/>
          <p:cNvSpPr/>
          <p:nvPr/>
        </p:nvSpPr>
        <p:spPr>
          <a:xfrm>
            <a:off x="3505200" y="3473550"/>
            <a:ext cx="1705200" cy="850800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3" name="Shape 103"/>
          <p:cNvSpPr/>
          <p:nvPr/>
        </p:nvSpPr>
        <p:spPr>
          <a:xfrm>
            <a:off x="4007700" y="3335825"/>
            <a:ext cx="700200" cy="2802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3962400" y="3562350"/>
          <a:ext cx="762000" cy="762000"/>
        </p:xfrm>
        <a:graphic>
          <a:graphicData uri="http://schemas.openxmlformats.org/presentationml/2006/ole">
            <p:oleObj spid="_x0000_s19459" name="Equation" r:id="rId6" imgW="393480" imgH="393480" progId="Equation.3">
              <p:embed/>
            </p:oleObj>
          </a:graphicData>
        </a:graphic>
      </p:graphicFrame>
      <p:sp>
        <p:nvSpPr>
          <p:cNvPr id="22" name="Shape 106"/>
          <p:cNvSpPr txBox="1"/>
          <p:nvPr/>
        </p:nvSpPr>
        <p:spPr>
          <a:xfrm>
            <a:off x="1905000" y="1428750"/>
            <a:ext cx="1769075" cy="337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800" b="1" dirty="0" smtClean="0">
                <a:solidFill>
                  <a:schemeClr val="dk2"/>
                </a:solidFill>
              </a:rPr>
              <a:t>Max Potential Energy</a:t>
            </a:r>
            <a:endParaRPr lang="en" sz="1800" b="1" dirty="0">
              <a:solidFill>
                <a:schemeClr val="dk2"/>
              </a:solidFill>
            </a:endParaRPr>
          </a:p>
        </p:txBody>
      </p:sp>
      <p:sp>
        <p:nvSpPr>
          <p:cNvPr id="23" name="Shape 106"/>
          <p:cNvSpPr txBox="1"/>
          <p:nvPr/>
        </p:nvSpPr>
        <p:spPr>
          <a:xfrm>
            <a:off x="5029200" y="1471951"/>
            <a:ext cx="1769075" cy="337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800" b="1" dirty="0" smtClean="0">
                <a:solidFill>
                  <a:schemeClr val="dk2"/>
                </a:solidFill>
              </a:rPr>
              <a:t>Max Potential Energy</a:t>
            </a:r>
            <a:endParaRPr lang="en" sz="1800" b="1" dirty="0">
              <a:solidFill>
                <a:schemeClr val="dk2"/>
              </a:solidFill>
            </a:endParaRPr>
          </a:p>
        </p:txBody>
      </p:sp>
      <p:sp>
        <p:nvSpPr>
          <p:cNvPr id="24" name="Shape 106"/>
          <p:cNvSpPr txBox="1"/>
          <p:nvPr/>
        </p:nvSpPr>
        <p:spPr>
          <a:xfrm>
            <a:off x="2895600" y="2995951"/>
            <a:ext cx="3200399" cy="337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800" b="1" dirty="0" smtClean="0">
                <a:solidFill>
                  <a:schemeClr val="dk2"/>
                </a:solidFill>
              </a:rPr>
              <a:t>Max Kinetic Energy</a:t>
            </a:r>
            <a:endParaRPr lang="en" sz="1800" b="1" dirty="0">
              <a:solidFill>
                <a:schemeClr val="dk2"/>
              </a:solidFill>
            </a:endParaRPr>
          </a:p>
        </p:txBody>
      </p:sp>
      <p:sp>
        <p:nvSpPr>
          <p:cNvPr id="101" name="Shape 101"/>
          <p:cNvSpPr/>
          <p:nvPr/>
        </p:nvSpPr>
        <p:spPr>
          <a:xfrm rot="10800000">
            <a:off x="6248400" y="2153536"/>
            <a:ext cx="1861758" cy="960713"/>
          </a:xfrm>
          <a:prstGeom prst="flowChartDocument">
            <a:avLst/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6781800" y="2495550"/>
          <a:ext cx="812800" cy="406400"/>
        </p:xfrm>
        <a:graphic>
          <a:graphicData uri="http://schemas.openxmlformats.org/presentationml/2006/ole">
            <p:oleObj spid="_x0000_s19458" name="Equation" r:id="rId7" imgW="406080" imgH="203040" progId="Equation.3">
              <p:embed/>
            </p:oleObj>
          </a:graphicData>
        </a:graphic>
      </p:graphicFrame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How much energy is in the tides?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960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/>
              <a:t>Friction </a:t>
            </a:r>
            <a:r>
              <a:rPr lang="en" dirty="0"/>
              <a:t>works in two ways</a:t>
            </a:r>
          </a:p>
          <a:p>
            <a:pPr marL="457200" lvl="0" indent="-317500" rtl="0">
              <a:spcBef>
                <a:spcPts val="0"/>
              </a:spcBef>
              <a:buSzPct val="100000"/>
              <a:buAutoNum type="arabicPeriod"/>
            </a:pPr>
            <a:r>
              <a:rPr lang="en" dirty="0"/>
              <a:t>Stresses along the surfaces of the channel</a:t>
            </a:r>
          </a:p>
          <a:p>
            <a:pPr marL="457200" lvl="0" indent="-317500">
              <a:spcBef>
                <a:spcPts val="0"/>
              </a:spcBef>
              <a:buSzPct val="100000"/>
              <a:buAutoNum type="arabicPeriod"/>
            </a:pPr>
            <a:r>
              <a:rPr lang="en" dirty="0"/>
              <a:t>Mixing within the channel volume</a:t>
            </a:r>
          </a:p>
        </p:txBody>
      </p:sp>
      <p:sp>
        <p:nvSpPr>
          <p:cNvPr id="116" name="Shape 116"/>
          <p:cNvSpPr/>
          <p:nvPr/>
        </p:nvSpPr>
        <p:spPr>
          <a:xfrm rot="10800000" flipH="1">
            <a:off x="617850" y="3005161"/>
            <a:ext cx="1861758" cy="960713"/>
          </a:xfrm>
          <a:prstGeom prst="flowChartDocument">
            <a:avLst/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7" name="Shape 117"/>
          <p:cNvSpPr/>
          <p:nvPr/>
        </p:nvSpPr>
        <p:spPr>
          <a:xfrm rot="10800000">
            <a:off x="6555087" y="3005161"/>
            <a:ext cx="1861758" cy="960713"/>
          </a:xfrm>
          <a:prstGeom prst="flowChartDocument">
            <a:avLst/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8" name="Shape 118"/>
          <p:cNvSpPr/>
          <p:nvPr/>
        </p:nvSpPr>
        <p:spPr>
          <a:xfrm>
            <a:off x="3536100" y="3090475"/>
            <a:ext cx="1705200" cy="875399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9" name="Shape 119"/>
          <p:cNvSpPr/>
          <p:nvPr/>
        </p:nvSpPr>
        <p:spPr>
          <a:xfrm>
            <a:off x="4038600" y="2952750"/>
            <a:ext cx="700200" cy="2802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2" name="Shape 122"/>
          <p:cNvSpPr/>
          <p:nvPr/>
        </p:nvSpPr>
        <p:spPr>
          <a:xfrm>
            <a:off x="4269250" y="3205901"/>
            <a:ext cx="1521950" cy="661249"/>
          </a:xfrm>
          <a:prstGeom prst="cloud">
            <a:avLst/>
          </a:prstGeom>
          <a:solidFill>
            <a:srgbClr val="EEEEEE">
              <a:alpha val="5269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800" dirty="0" smtClean="0"/>
              <a:t>Friction</a:t>
            </a:r>
            <a:endParaRPr lang="en" sz="1800" dirty="0"/>
          </a:p>
        </p:txBody>
      </p:sp>
      <p:sp>
        <p:nvSpPr>
          <p:cNvPr id="123" name="Shape 123"/>
          <p:cNvSpPr txBox="1"/>
          <p:nvPr/>
        </p:nvSpPr>
        <p:spPr>
          <a:xfrm>
            <a:off x="897925" y="4083375"/>
            <a:ext cx="1120499" cy="337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 dirty="0">
                <a:solidFill>
                  <a:schemeClr val="dk2"/>
                </a:solidFill>
              </a:rPr>
              <a:t>Low tide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1800" dirty="0">
                <a:solidFill>
                  <a:schemeClr val="dk2"/>
                </a:solidFill>
              </a:rPr>
              <a:t>t = 0 hr</a:t>
            </a:r>
          </a:p>
        </p:txBody>
      </p:sp>
      <p:sp>
        <p:nvSpPr>
          <p:cNvPr id="124" name="Shape 124"/>
          <p:cNvSpPr txBox="1"/>
          <p:nvPr/>
        </p:nvSpPr>
        <p:spPr>
          <a:xfrm>
            <a:off x="3505200" y="4083375"/>
            <a:ext cx="1981200" cy="337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 dirty="0">
                <a:solidFill>
                  <a:schemeClr val="dk2"/>
                </a:solidFill>
              </a:rPr>
              <a:t>Flood current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1800" dirty="0">
                <a:solidFill>
                  <a:schemeClr val="dk2"/>
                </a:solidFill>
              </a:rPr>
              <a:t>t = 6 hr</a:t>
            </a:r>
          </a:p>
        </p:txBody>
      </p:sp>
      <p:sp>
        <p:nvSpPr>
          <p:cNvPr id="125" name="Shape 125"/>
          <p:cNvSpPr txBox="1"/>
          <p:nvPr/>
        </p:nvSpPr>
        <p:spPr>
          <a:xfrm>
            <a:off x="6895962" y="4083375"/>
            <a:ext cx="1120499" cy="337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 dirty="0">
                <a:solidFill>
                  <a:schemeClr val="dk2"/>
                </a:solidFill>
              </a:rPr>
              <a:t>High tide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1800" dirty="0">
                <a:solidFill>
                  <a:schemeClr val="dk2"/>
                </a:solidFill>
              </a:rPr>
              <a:t>t = 12 hr</a:t>
            </a:r>
          </a:p>
        </p:txBody>
      </p:sp>
      <p:graphicFrame>
        <p:nvGraphicFramePr>
          <p:cNvPr id="17409" name="Object 1"/>
          <p:cNvGraphicFramePr>
            <a:graphicFrameLocks noChangeAspect="1"/>
          </p:cNvGraphicFramePr>
          <p:nvPr/>
        </p:nvGraphicFramePr>
        <p:xfrm>
          <a:off x="1092200" y="3298200"/>
          <a:ext cx="889000" cy="457200"/>
        </p:xfrm>
        <a:graphic>
          <a:graphicData uri="http://schemas.openxmlformats.org/presentationml/2006/ole">
            <p:oleObj spid="_x0000_s17409" name="Equation" r:id="rId4" imgW="444240" imgH="228600" progId="Equation.3">
              <p:embed/>
            </p:oleObj>
          </a:graphicData>
        </a:graphic>
      </p:graphicFrame>
      <p:graphicFrame>
        <p:nvGraphicFramePr>
          <p:cNvPr id="17410" name="Object 2"/>
          <p:cNvGraphicFramePr>
            <a:graphicFrameLocks noChangeAspect="1"/>
          </p:cNvGraphicFramePr>
          <p:nvPr/>
        </p:nvGraphicFramePr>
        <p:xfrm>
          <a:off x="7086600" y="3298200"/>
          <a:ext cx="812800" cy="406400"/>
        </p:xfrm>
        <a:graphic>
          <a:graphicData uri="http://schemas.openxmlformats.org/presentationml/2006/ole">
            <p:oleObj spid="_x0000_s17410" name="Equation" r:id="rId5" imgW="406080" imgH="203040" progId="Equation.3">
              <p:embed/>
            </p:oleObj>
          </a:graphicData>
        </a:graphic>
      </p:graphicFrame>
      <p:graphicFrame>
        <p:nvGraphicFramePr>
          <p:cNvPr id="17411" name="Object 3"/>
          <p:cNvGraphicFramePr>
            <a:graphicFrameLocks noChangeAspect="1"/>
          </p:cNvGraphicFramePr>
          <p:nvPr/>
        </p:nvGraphicFramePr>
        <p:xfrm>
          <a:off x="3505200" y="3105150"/>
          <a:ext cx="762000" cy="762000"/>
        </p:xfrm>
        <a:graphic>
          <a:graphicData uri="http://schemas.openxmlformats.org/presentationml/2006/ole">
            <p:oleObj spid="_x0000_s17411" name="Equation" r:id="rId6" imgW="393480" imgH="393480" progId="Equation.3">
              <p:embed/>
            </p:oleObj>
          </a:graphicData>
        </a:graphic>
      </p:graphicFrame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How much energy is in the tides?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3" name="Shape 133"/>
          <p:cNvSpPr/>
          <p:nvPr/>
        </p:nvSpPr>
        <p:spPr>
          <a:xfrm rot="10800000" flipH="1">
            <a:off x="541650" y="1636112"/>
            <a:ext cx="1861758" cy="960713"/>
          </a:xfrm>
          <a:prstGeom prst="flowChartDocument">
            <a:avLst/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4" name="Shape 134"/>
          <p:cNvSpPr/>
          <p:nvPr/>
        </p:nvSpPr>
        <p:spPr>
          <a:xfrm rot="10800000">
            <a:off x="6478887" y="1636112"/>
            <a:ext cx="1861758" cy="960713"/>
          </a:xfrm>
          <a:prstGeom prst="flowChartDocument">
            <a:avLst/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5" name="Shape 135"/>
          <p:cNvSpPr/>
          <p:nvPr/>
        </p:nvSpPr>
        <p:spPr>
          <a:xfrm>
            <a:off x="3459900" y="1721426"/>
            <a:ext cx="1705200" cy="875399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6" name="Shape 136"/>
          <p:cNvSpPr/>
          <p:nvPr/>
        </p:nvSpPr>
        <p:spPr>
          <a:xfrm>
            <a:off x="3810000" y="1583701"/>
            <a:ext cx="700200" cy="2802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9" name="Shape 139"/>
          <p:cNvSpPr/>
          <p:nvPr/>
        </p:nvSpPr>
        <p:spPr>
          <a:xfrm>
            <a:off x="4495800" y="1574825"/>
            <a:ext cx="1447800" cy="692125"/>
          </a:xfrm>
          <a:prstGeom prst="cloud">
            <a:avLst/>
          </a:prstGeom>
          <a:solidFill>
            <a:srgbClr val="EEEEEE">
              <a:alpha val="5269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 dirty="0" smtClean="0"/>
              <a:t>Friction</a:t>
            </a:r>
            <a:endParaRPr lang="en" sz="1800" dirty="0"/>
          </a:p>
        </p:txBody>
      </p:sp>
      <p:sp>
        <p:nvSpPr>
          <p:cNvPr id="140" name="Shape 140"/>
          <p:cNvSpPr txBox="1"/>
          <p:nvPr/>
        </p:nvSpPr>
        <p:spPr>
          <a:xfrm>
            <a:off x="821725" y="2714326"/>
            <a:ext cx="1120499" cy="337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>
                <a:solidFill>
                  <a:schemeClr val="dk2"/>
                </a:solidFill>
              </a:rPr>
              <a:t>Low tide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1800">
                <a:solidFill>
                  <a:schemeClr val="dk2"/>
                </a:solidFill>
              </a:rPr>
              <a:t>t = 0 hr</a:t>
            </a:r>
          </a:p>
        </p:txBody>
      </p:sp>
      <p:sp>
        <p:nvSpPr>
          <p:cNvPr id="141" name="Shape 141"/>
          <p:cNvSpPr txBox="1"/>
          <p:nvPr/>
        </p:nvSpPr>
        <p:spPr>
          <a:xfrm>
            <a:off x="3429000" y="2767351"/>
            <a:ext cx="1752600" cy="337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 dirty="0">
                <a:solidFill>
                  <a:schemeClr val="dk2"/>
                </a:solidFill>
              </a:rPr>
              <a:t>Flood current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1800" dirty="0">
                <a:solidFill>
                  <a:schemeClr val="dk2"/>
                </a:solidFill>
              </a:rPr>
              <a:t>t = 6 hr</a:t>
            </a:r>
          </a:p>
        </p:txBody>
      </p:sp>
      <p:sp>
        <p:nvSpPr>
          <p:cNvPr id="142" name="Shape 142"/>
          <p:cNvSpPr txBox="1"/>
          <p:nvPr/>
        </p:nvSpPr>
        <p:spPr>
          <a:xfrm>
            <a:off x="6819762" y="2714326"/>
            <a:ext cx="1120499" cy="337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>
                <a:solidFill>
                  <a:schemeClr val="dk2"/>
                </a:solidFill>
              </a:rPr>
              <a:t>High tide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1800">
                <a:solidFill>
                  <a:schemeClr val="dk2"/>
                </a:solidFill>
              </a:rPr>
              <a:t>t = 12 hr</a:t>
            </a:r>
          </a:p>
        </p:txBody>
      </p:sp>
      <p:pic>
        <p:nvPicPr>
          <p:cNvPr id="1028" name="Picture 4" descr="C:\Users\lizzybeast\AppData\Local\Microsoft\Windows\INetCache\IE\3CPX6NOG\WindTurbine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1000" y="1929151"/>
            <a:ext cx="742950" cy="742950"/>
          </a:xfrm>
          <a:prstGeom prst="rect">
            <a:avLst/>
          </a:prstGeom>
          <a:noFill/>
        </p:spPr>
      </p:pic>
      <p:sp>
        <p:nvSpPr>
          <p:cNvPr id="18" name="Shape 132"/>
          <p:cNvSpPr txBox="1">
            <a:spLocks/>
          </p:cNvSpPr>
          <p:nvPr/>
        </p:nvSpPr>
        <p:spPr>
          <a:xfrm>
            <a:off x="304800" y="3867150"/>
            <a:ext cx="8520599" cy="6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Tx/>
              <a:buNone/>
              <a:tabLst/>
              <a:defRPr/>
            </a:pPr>
            <a:r>
              <a:rPr kumimoji="0" lang="en-US" sz="1800" i="0" u="none" strike="noStrike" kern="0" cap="none" spc="0" normalizeH="0" baseline="0" noProof="0" dirty="0" smtClean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Tidal turbines must share </a:t>
            </a:r>
            <a:r>
              <a:rPr lang="en-US" sz="1800" dirty="0" smtClean="0">
                <a:solidFill>
                  <a:schemeClr val="dk2"/>
                </a:solidFill>
              </a:rPr>
              <a:t>a </a:t>
            </a:r>
            <a:r>
              <a:rPr kumimoji="0" lang="en-US" sz="1800" i="0" u="none" strike="noStrike" kern="0" cap="none" spc="0" normalizeH="0" baseline="0" noProof="0" dirty="0" smtClean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potential</a:t>
            </a:r>
            <a:r>
              <a:rPr kumimoji="0" lang="en-US" sz="1800" i="0" u="none" strike="noStrike" kern="0" cap="none" spc="0" normalizeH="0" noProof="0" dirty="0" smtClean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energy source with currents and friction</a:t>
            </a:r>
            <a:endParaRPr kumimoji="0" lang="en-US" sz="1800" i="0" u="none" strike="noStrike" kern="0" cap="none" spc="0" normalizeH="0" baseline="0" noProof="0" dirty="0" smtClean="0">
              <a:ln>
                <a:noFill/>
              </a:ln>
              <a:solidFill>
                <a:schemeClr val="dk2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Tx/>
              <a:buNone/>
              <a:tabLst/>
              <a:defRPr/>
            </a:pPr>
            <a:endParaRPr kumimoji="0" lang="en-US" sz="1800" i="0" u="none" strike="noStrike" kern="0" cap="none" spc="0" normalizeH="0" baseline="0" noProof="0" dirty="0">
              <a:ln>
                <a:noFill/>
              </a:ln>
              <a:solidFill>
                <a:schemeClr val="dk2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81921" name="Object 1"/>
          <p:cNvGraphicFramePr>
            <a:graphicFrameLocks noChangeAspect="1"/>
          </p:cNvGraphicFramePr>
          <p:nvPr/>
        </p:nvGraphicFramePr>
        <p:xfrm>
          <a:off x="990600" y="1964701"/>
          <a:ext cx="889000" cy="457200"/>
        </p:xfrm>
        <a:graphic>
          <a:graphicData uri="http://schemas.openxmlformats.org/presentationml/2006/ole">
            <p:oleObj spid="_x0000_s81921" name="Equation" r:id="rId5" imgW="444240" imgH="228600" progId="Equation.3">
              <p:embed/>
            </p:oleObj>
          </a:graphicData>
        </a:graphic>
      </p:graphicFrame>
      <p:graphicFrame>
        <p:nvGraphicFramePr>
          <p:cNvPr id="81922" name="Object 2"/>
          <p:cNvGraphicFramePr>
            <a:graphicFrameLocks noChangeAspect="1"/>
          </p:cNvGraphicFramePr>
          <p:nvPr/>
        </p:nvGraphicFramePr>
        <p:xfrm>
          <a:off x="7010400" y="1939301"/>
          <a:ext cx="812800" cy="406400"/>
        </p:xfrm>
        <a:graphic>
          <a:graphicData uri="http://schemas.openxmlformats.org/presentationml/2006/ole">
            <p:oleObj spid="_x0000_s81922" name="Equation" r:id="rId6" imgW="406080" imgH="203040" progId="Equation.3">
              <p:embed/>
            </p:oleObj>
          </a:graphicData>
        </a:graphic>
      </p:graphicFrame>
      <p:graphicFrame>
        <p:nvGraphicFramePr>
          <p:cNvPr id="81923" name="Object 3"/>
          <p:cNvGraphicFramePr>
            <a:graphicFrameLocks noChangeAspect="1"/>
          </p:cNvGraphicFramePr>
          <p:nvPr/>
        </p:nvGraphicFramePr>
        <p:xfrm>
          <a:off x="3505200" y="1812301"/>
          <a:ext cx="762000" cy="762000"/>
        </p:xfrm>
        <a:graphic>
          <a:graphicData uri="http://schemas.openxmlformats.org/presentationml/2006/ole">
            <p:oleObj spid="_x0000_s81923" name="Equation" r:id="rId7" imgW="393480" imgH="393480" progId="Equation.3">
              <p:embed/>
            </p:oleObj>
          </a:graphicData>
        </a:graphic>
      </p:graphicFrame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311700" y="2800349"/>
            <a:ext cx="8679900" cy="176852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600" dirty="0" smtClean="0"/>
              <a:t>The more power extracted, the less there is to extract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600" dirty="0" smtClean="0"/>
              <a:t>“...the maximum average power available is approximately </a:t>
            </a:r>
            <a:r>
              <a:rPr lang="en" sz="1600" b="1" dirty="0" smtClean="0"/>
              <a:t>0.22</a:t>
            </a:r>
            <a:r>
              <a:rPr lang="el-GR" sz="1600" b="1" dirty="0" smtClean="0"/>
              <a:t>ρ</a:t>
            </a:r>
            <a:r>
              <a:rPr lang="en-US" sz="1600" b="1" dirty="0" smtClean="0"/>
              <a:t>gQ</a:t>
            </a:r>
            <a:r>
              <a:rPr lang="en-US" sz="1600" b="1" baseline="-25000" dirty="0" smtClean="0"/>
              <a:t>max</a:t>
            </a:r>
            <a:r>
              <a:rPr lang="en-US" sz="1600" dirty="0" smtClean="0"/>
              <a:t> </a:t>
            </a:r>
            <a:br>
              <a:rPr lang="en-US" sz="1600" dirty="0" smtClean="0"/>
            </a:br>
            <a:r>
              <a:rPr lang="en-US" sz="1600" dirty="0" smtClean="0"/>
              <a:t>with </a:t>
            </a:r>
            <a:r>
              <a:rPr lang="en-US" sz="1600" dirty="0" err="1" smtClean="0"/>
              <a:t>Q</a:t>
            </a:r>
            <a:r>
              <a:rPr lang="en-US" sz="1600" baseline="-25000" dirty="0" err="1" smtClean="0"/>
              <a:t>max</a:t>
            </a:r>
            <a:r>
              <a:rPr lang="en-US" sz="1600" dirty="0" smtClean="0"/>
              <a:t> denoting the peak volume flux in the undisturbed state.”</a:t>
            </a:r>
            <a:r>
              <a:rPr lang="en" sz="1600" dirty="0" smtClean="0"/>
              <a:t> (Garrett &amp; Cummins, 2005)</a:t>
            </a:r>
          </a:p>
          <a:p>
            <a:pPr lvl="0"/>
            <a:r>
              <a:rPr lang="en" sz="1600" dirty="0" smtClean="0"/>
              <a:t>For Admiralty Inlet, 0.22</a:t>
            </a:r>
            <a:r>
              <a:rPr lang="el-GR" sz="1600" dirty="0" smtClean="0"/>
              <a:t>ρ</a:t>
            </a:r>
            <a:r>
              <a:rPr lang="en-US" sz="1600" dirty="0" smtClean="0"/>
              <a:t>gQ</a:t>
            </a:r>
            <a:r>
              <a:rPr lang="en-US" sz="1600" baseline="-25000" dirty="0" smtClean="0"/>
              <a:t>max</a:t>
            </a:r>
            <a:r>
              <a:rPr lang="en" sz="1600" dirty="0" smtClean="0"/>
              <a:t> = 1000 MW</a:t>
            </a:r>
            <a:endParaRPr lang="en" sz="1600" dirty="0"/>
          </a:p>
        </p:txBody>
      </p:sp>
      <p:pic>
        <p:nvPicPr>
          <p:cNvPr id="12" name="Picture 11" descr="GC0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0" y="1018461"/>
            <a:ext cx="3352800" cy="2391489"/>
          </a:xfrm>
          <a:prstGeom prst="rect">
            <a:avLst/>
          </a:prstGeom>
        </p:spPr>
      </p:pic>
      <p:sp>
        <p:nvSpPr>
          <p:cNvPr id="148" name="Shape 14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 dirty="0"/>
              <a:t>How much energy is in the tides?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4" name="Shape 135"/>
          <p:cNvSpPr/>
          <p:nvPr/>
        </p:nvSpPr>
        <p:spPr>
          <a:xfrm>
            <a:off x="1707300" y="1718875"/>
            <a:ext cx="1705200" cy="875399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" name="Shape 136"/>
          <p:cNvSpPr/>
          <p:nvPr/>
        </p:nvSpPr>
        <p:spPr>
          <a:xfrm>
            <a:off x="2057400" y="1581150"/>
            <a:ext cx="700200" cy="2802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" name="Shape 139"/>
          <p:cNvSpPr/>
          <p:nvPr/>
        </p:nvSpPr>
        <p:spPr>
          <a:xfrm>
            <a:off x="2743200" y="1428750"/>
            <a:ext cx="1447800" cy="765774"/>
          </a:xfrm>
          <a:prstGeom prst="cloud">
            <a:avLst/>
          </a:prstGeom>
          <a:solidFill>
            <a:srgbClr val="EEEEEE">
              <a:alpha val="5269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 dirty="0" smtClean="0"/>
              <a:t>Friction</a:t>
            </a:r>
            <a:endParaRPr lang="en" sz="1800" dirty="0"/>
          </a:p>
        </p:txBody>
      </p:sp>
      <p:pic>
        <p:nvPicPr>
          <p:cNvPr id="8" name="Picture 4" descr="C:\Users\lizzybeast\AppData\Local\Microsoft\Windows\INetCache\IE\3CPX6NOG\WindTurbine[1]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38400" y="1926600"/>
            <a:ext cx="742950" cy="742950"/>
          </a:xfrm>
          <a:prstGeom prst="rect">
            <a:avLst/>
          </a:prstGeom>
          <a:noFill/>
        </p:spPr>
      </p:pic>
      <p:graphicFrame>
        <p:nvGraphicFramePr>
          <p:cNvPr id="79873" name="Object 1"/>
          <p:cNvGraphicFramePr>
            <a:graphicFrameLocks noChangeAspect="1"/>
          </p:cNvGraphicFramePr>
          <p:nvPr/>
        </p:nvGraphicFramePr>
        <p:xfrm>
          <a:off x="1752600" y="1809750"/>
          <a:ext cx="762000" cy="762000"/>
        </p:xfrm>
        <a:graphic>
          <a:graphicData uri="http://schemas.openxmlformats.org/presentationml/2006/ole">
            <p:oleObj spid="_x0000_s79873" name="Equation" r:id="rId6" imgW="393480" imgH="393480" progId="Equation.3">
              <p:embed/>
            </p:oleObj>
          </a:graphicData>
        </a:graphic>
      </p:graphicFrame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" grpId="0" uiExpand="1" build="p"/>
    </p:bldLst>
  </p:timing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2596</TotalTime>
  <Words>1415</Words>
  <Application>Microsoft Office PowerPoint</Application>
  <PresentationFormat>On-screen Show (16:9)</PresentationFormat>
  <Paragraphs>176</Paragraphs>
  <Slides>48</Slides>
  <Notes>27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0" baseType="lpstr">
      <vt:lpstr>simple-light-2</vt:lpstr>
      <vt:lpstr>Equation</vt:lpstr>
      <vt:lpstr>Complete Energetic Analysis of Tidal Power Extraction</vt:lpstr>
      <vt:lpstr>Marine Renewable Energy</vt:lpstr>
      <vt:lpstr>Why study marine renewables with oceanography?</vt:lpstr>
      <vt:lpstr>Tidal current power</vt:lpstr>
      <vt:lpstr>Admiralty Inlet</vt:lpstr>
      <vt:lpstr>How much energy is in the tides?</vt:lpstr>
      <vt:lpstr>How much energy is in the tides? </vt:lpstr>
      <vt:lpstr>How much energy is in the tides? </vt:lpstr>
      <vt:lpstr>How much energy is in the tides? </vt:lpstr>
      <vt:lpstr>Problem</vt:lpstr>
      <vt:lpstr>Objectives</vt:lpstr>
      <vt:lpstr>Experimental Setup</vt:lpstr>
      <vt:lpstr>Experimental setup cont.</vt:lpstr>
      <vt:lpstr>Integrate the energy equation over the volume to produce the power balance</vt:lpstr>
      <vt:lpstr>Channel flow, t = 0 hr</vt:lpstr>
      <vt:lpstr>Channel flow, t = 2 hr 15 m</vt:lpstr>
      <vt:lpstr>Channel flow, t = 4 hr 45 m</vt:lpstr>
      <vt:lpstr>Channel flow, t = 7 hr 15 m</vt:lpstr>
      <vt:lpstr>Evolution of power budget in time</vt:lpstr>
      <vt:lpstr>Does my equation balance? </vt:lpstr>
      <vt:lpstr>Summary of power budget</vt:lpstr>
      <vt:lpstr>Let’s install some turbines!</vt:lpstr>
      <vt:lpstr>Modeling turbines</vt:lpstr>
      <vt:lpstr>Turbines in action!</vt:lpstr>
      <vt:lpstr>Power Budget with Turbines</vt:lpstr>
      <vt:lpstr>Turbine Power Budget Balance</vt:lpstr>
      <vt:lpstr>Where is that energy being pulled from?</vt:lpstr>
      <vt:lpstr>Where is that energy being pulled from? </vt:lpstr>
      <vt:lpstr>Case study: Internal Dissipation impact</vt:lpstr>
      <vt:lpstr>Case study: Internal Dissipation Impact</vt:lpstr>
      <vt:lpstr>Case Study: Internal Dissipation Impact</vt:lpstr>
      <vt:lpstr>Case Study: Internal Dissipation Impact</vt:lpstr>
      <vt:lpstr>Case Study: Internal Dissipation Impact</vt:lpstr>
      <vt:lpstr>Summary of Physical Interpretation</vt:lpstr>
      <vt:lpstr>What happens if we add more turbines?</vt:lpstr>
      <vt:lpstr>Let’s add some more turbines and see!</vt:lpstr>
      <vt:lpstr>Changes in energy as more turbines are installed</vt:lpstr>
      <vt:lpstr>Changes in energy as more turbines are installed</vt:lpstr>
      <vt:lpstr>Changes in energy as more turbines are installed</vt:lpstr>
      <vt:lpstr>Changes in energy as more turbines are installed</vt:lpstr>
      <vt:lpstr>Changes in energy as more turbines are installed</vt:lpstr>
      <vt:lpstr>Changes in energy as more turbines are installed</vt:lpstr>
      <vt:lpstr>What’s balancing turbine extraction then?</vt:lpstr>
      <vt:lpstr>Pressure work increases to balance turbines!</vt:lpstr>
      <vt:lpstr>Visualizing pressure work increase</vt:lpstr>
      <vt:lpstr>Objectives</vt:lpstr>
      <vt:lpstr>Summary</vt:lpstr>
      <vt:lpstr>Acknowledgments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Complete Energetic Analysis of Tidal Power Extraction</dc:title>
  <cp:lastModifiedBy>lizzybeast</cp:lastModifiedBy>
  <cp:revision>28</cp:revision>
  <dcterms:modified xsi:type="dcterms:W3CDTF">2016-02-22T19:48:15Z</dcterms:modified>
</cp:coreProperties>
</file>