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311" r:id="rId2"/>
    <p:sldId id="761" r:id="rId3"/>
    <p:sldId id="762" r:id="rId4"/>
    <p:sldId id="776" r:id="rId5"/>
    <p:sldId id="765" r:id="rId6"/>
    <p:sldId id="766" r:id="rId7"/>
    <p:sldId id="768" r:id="rId8"/>
    <p:sldId id="767" r:id="rId9"/>
    <p:sldId id="772" r:id="rId10"/>
    <p:sldId id="769" r:id="rId11"/>
    <p:sldId id="770" r:id="rId12"/>
    <p:sldId id="771" r:id="rId13"/>
    <p:sldId id="774" r:id="rId14"/>
    <p:sldId id="787" r:id="rId15"/>
    <p:sldId id="775" r:id="rId16"/>
    <p:sldId id="778" r:id="rId17"/>
    <p:sldId id="777" r:id="rId18"/>
    <p:sldId id="779" r:id="rId19"/>
    <p:sldId id="780" r:id="rId20"/>
    <p:sldId id="781" r:id="rId21"/>
    <p:sldId id="783" r:id="rId22"/>
    <p:sldId id="782" r:id="rId23"/>
    <p:sldId id="784" r:id="rId24"/>
    <p:sldId id="785" r:id="rId25"/>
    <p:sldId id="786" r:id="rId26"/>
    <p:sldId id="683" r:id="rId27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C23"/>
    <a:srgbClr val="684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2" autoAdjust="0"/>
    <p:restoredTop sz="81422" autoAdjust="0"/>
  </p:normalViewPr>
  <p:slideViewPr>
    <p:cSldViewPr showGuides="1">
      <p:cViewPr varScale="1">
        <p:scale>
          <a:sx n="75" d="100"/>
          <a:sy n="75" d="100"/>
        </p:scale>
        <p:origin x="1830" y="72"/>
      </p:cViewPr>
      <p:guideLst>
        <p:guide orient="horz" pos="192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0903A5-053C-414D-BEA9-5D6872E386AE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9A2218-9A42-CB41-B838-9B5FBC7C2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Co-authors:</a:t>
            </a:r>
            <a:r>
              <a:rPr lang="en-US" baseline="0" dirty="0" smtClean="0">
                <a:latin typeface="Calibri" charset="0"/>
              </a:rPr>
              <a:t> Dr. Brian </a:t>
            </a:r>
            <a:r>
              <a:rPr lang="en-US" baseline="0" dirty="0" err="1" smtClean="0">
                <a:latin typeface="Calibri" charset="0"/>
              </a:rPr>
              <a:t>Polagye</a:t>
            </a:r>
            <a:r>
              <a:rPr lang="en-US" baseline="0" dirty="0" smtClean="0">
                <a:latin typeface="Calibri" charset="0"/>
              </a:rPr>
              <a:t>, Dr. Jim Thomson, Dr. Brian Fabien, </a:t>
            </a:r>
            <a:r>
              <a:rPr lang="en-US" baseline="0" dirty="0" smtClean="0">
                <a:latin typeface="Calibri" charset="0"/>
              </a:rPr>
              <a:t> ORPC James </a:t>
            </a:r>
            <a:r>
              <a:rPr lang="en-US" baseline="0" dirty="0" err="1" smtClean="0">
                <a:latin typeface="Calibri" charset="0"/>
              </a:rPr>
              <a:t>Donegan</a:t>
            </a:r>
            <a:r>
              <a:rPr lang="en-US" baseline="0" dirty="0" smtClean="0">
                <a:latin typeface="Calibri" charset="0"/>
              </a:rPr>
              <a:t>, </a:t>
            </a:r>
            <a:r>
              <a:rPr lang="en-US" baseline="0" dirty="0" err="1" smtClean="0">
                <a:latin typeface="Calibri" charset="0"/>
              </a:rPr>
              <a:t>Jarlath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McEntee</a:t>
            </a: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770D1F-6939-DE42-B735-ABBC4ABE0824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5065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4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67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70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62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29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14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controllers that depend on knowledge of free-stream velocity, the ideal point to define </a:t>
            </a:r>
            <a:r>
              <a:rPr lang="el-GR" dirty="0" smtClean="0"/>
              <a:t>ω</a:t>
            </a:r>
            <a:r>
              <a:rPr lang="en-US" dirty="0" smtClean="0"/>
              <a:t> depends on shape of performance curve, geometry of turbine, and shape of the inflow profile. Set point </a:t>
            </a:r>
            <a:r>
              <a:rPr lang="el-GR" dirty="0" smtClean="0"/>
              <a:t>λ</a:t>
            </a:r>
            <a:r>
              <a:rPr lang="en-US" baseline="-25000" dirty="0" smtClean="0"/>
              <a:t>s</a:t>
            </a:r>
            <a:r>
              <a:rPr lang="en-US" dirty="0" smtClean="0"/>
              <a:t> can be adjusted to accommodate unknown or changing shear profiles and/or restricted velocity sampling locations.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34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52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Control was affected by changing the command torque on the generator, maintaining a set point </a:t>
            </a:r>
            <a:r>
              <a:rPr lang="el-GR" dirty="0" smtClean="0"/>
              <a:t>λ</a:t>
            </a:r>
            <a:r>
              <a:rPr lang="en-US" baseline="-25000" dirty="0" smtClean="0"/>
              <a:t>s</a:t>
            </a:r>
            <a:r>
              <a:rPr lang="en-US" dirty="0" smtClean="0"/>
              <a:t> 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52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en-US" dirty="0" smtClean="0"/>
              <a:t>Results</a:t>
            </a:r>
            <a:r>
              <a:rPr lang="en-US" baseline="0" dirty="0" smtClean="0"/>
              <a:t> gridded to 5 m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6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dirty="0" smtClean="0"/>
              <a:t>Objective:</a:t>
            </a:r>
            <a:r>
              <a:rPr lang="en-US" baseline="0" dirty="0" smtClean="0"/>
              <a:t> to develop a performance curve for this turbine. A reliable performance  curve allows for controls strategies to be accurately simulated and performance generalized to other flow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01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The asymmetric and flat performance curve places ideal </a:t>
            </a:r>
            <a:r>
              <a:rPr lang="el-GR" dirty="0" smtClean="0"/>
              <a:t>λ</a:t>
            </a:r>
            <a:r>
              <a:rPr lang="en-US" baseline="30000" dirty="0" smtClean="0"/>
              <a:t>*</a:t>
            </a:r>
            <a:r>
              <a:rPr lang="en-US" dirty="0" smtClean="0"/>
              <a:t> =1.6 near turbine stall regime </a:t>
            </a:r>
            <a:r>
              <a:rPr lang="el-GR" dirty="0" smtClean="0"/>
              <a:t>λ</a:t>
            </a:r>
            <a:r>
              <a:rPr lang="en-US" dirty="0" smtClean="0"/>
              <a:t> &lt; 1.5. This can lead to turbine stall from turbulence if set point </a:t>
            </a:r>
            <a:r>
              <a:rPr lang="el-GR" dirty="0" smtClean="0"/>
              <a:t>λ</a:t>
            </a:r>
            <a:r>
              <a:rPr lang="en-US" baseline="-25000" dirty="0" smtClean="0"/>
              <a:t>s</a:t>
            </a:r>
            <a:r>
              <a:rPr lang="en-US" dirty="0" smtClean="0"/>
              <a:t> ≤</a:t>
            </a:r>
            <a:r>
              <a:rPr lang="el-GR" dirty="0" smtClean="0"/>
              <a:t> λ</a:t>
            </a:r>
            <a:r>
              <a:rPr lang="en-US" baseline="30000" dirty="0" smtClean="0"/>
              <a:t>*</a:t>
            </a:r>
            <a:r>
              <a:rPr lang="en-US" dirty="0" smtClean="0"/>
              <a:t>, particularly if the controller update rate is limited.</a:t>
            </a:r>
          </a:p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37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09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0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dirty="0" smtClean="0"/>
              <a:t>Filter</a:t>
            </a:r>
            <a:r>
              <a:rPr lang="en-US" baseline="0" dirty="0" smtClean="0"/>
              <a:t>s a balance between attenuation rate and phase shift Ideal place in this balance depends on turbine type and control type. PI-TSR more sensitive to phase shift, as are turbines with less inertia.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57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Simulink model expanded to include shore-based electrical machinery. More accurately simulates </a:t>
            </a:r>
            <a:r>
              <a:rPr lang="el-GR" dirty="0" smtClean="0"/>
              <a:t>ω</a:t>
            </a:r>
            <a:r>
              <a:rPr lang="en-US" dirty="0" smtClean="0"/>
              <a:t> signal acquisition and turbine dynamics.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model will be expanded to include </a:t>
            </a:r>
            <a:r>
              <a:rPr lang="en-US" dirty="0" err="1" smtClean="0"/>
              <a:t>Igiugig</a:t>
            </a:r>
            <a:r>
              <a:rPr lang="en-US" dirty="0" smtClean="0"/>
              <a:t>, AK grid emulation and more accurately represent turbine stall events.</a:t>
            </a:r>
            <a:endParaRPr lang="en-US" baseline="-25000" dirty="0" smtClean="0"/>
          </a:p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42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17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92928-B559-4CF5-822B-3BC129D61144}" type="slidenum">
              <a:rPr lang="en-US" smtClean="0">
                <a:latin typeface="Calibri" pitchFamily="34" charset="0"/>
              </a:rPr>
              <a:pPr/>
              <a:t>26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2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7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en-US" dirty="0" err="1" smtClean="0"/>
              <a:t>Doppcat</a:t>
            </a:r>
            <a:r>
              <a:rPr lang="en-US" baseline="0" dirty="0" smtClean="0"/>
              <a:t> is down looking ADCP on a catamaran raft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8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en-US" dirty="0" smtClean="0"/>
              <a:t>Results</a:t>
            </a:r>
            <a:r>
              <a:rPr lang="en-US" baseline="0" dirty="0" smtClean="0"/>
              <a:t> gridded to 5 m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9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dirty="0" smtClean="0"/>
              <a:t>Consider</a:t>
            </a:r>
            <a:r>
              <a:rPr lang="en-US" baseline="0" dirty="0" smtClean="0"/>
              <a:t> the turbine form factor: it is a lot longer than it is tall. 200% increase in power density across the rotor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9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en-US" dirty="0" smtClean="0"/>
              <a:t>From High resolution</a:t>
            </a:r>
            <a:r>
              <a:rPr lang="en-US" baseline="0" dirty="0" smtClean="0"/>
              <a:t> ADV data (16 Hz)</a:t>
            </a:r>
          </a:p>
          <a:p>
            <a:pPr marL="0" indent="0">
              <a:buFontTx/>
              <a:buChar char="-"/>
            </a:pPr>
            <a:r>
              <a:rPr lang="en-US" baseline="0" dirty="0" smtClean="0"/>
              <a:t>Consistent turbulence characteristics in this area of the 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41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Performance was characterized using upstream </a:t>
            </a:r>
            <a:r>
              <a:rPr lang="en-US" dirty="0" err="1" smtClean="0"/>
              <a:t>Doppcat</a:t>
            </a:r>
            <a:r>
              <a:rPr lang="en-US" dirty="0" smtClean="0"/>
              <a:t> velocity synchronized to generator electrical output measurements. The generator was stepped through a range of resistive load settings, varying its angular velocity. Repeated at three locations.</a:t>
            </a:r>
          </a:p>
          <a:p>
            <a:pPr marL="0" indent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6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4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762000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E34C-C335-6F44-9EC9-F03E38A24A6D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70BA-D28F-554F-99DF-9CBC5716D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45B6F-AA70-2643-B8EF-A67B89B267E0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3A28-FF6D-7145-BD7D-7D5DC50E8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9E75-3038-A347-A9CA-CCF9082F9809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9BEF-F3E8-8E4C-BDEE-89D0402D0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32CB0-7451-CC49-BB0E-62F348649688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FE69-2723-E347-959E-7E1FA6DD8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928688" cy="64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9BA0-CE53-CE41-A116-2374E489C259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6725-4336-1141-BB16-ED366ED305F9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3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EF82-D9E1-9443-AF66-314BB08B61FF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3A96-3E9B-7B4E-A690-A47443059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9AEB-F5C5-714B-9309-9A6DFD09B2AF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6F59-3561-9D4D-BA1C-3FE70E1DE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6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D8A3-7463-EC46-8F41-921CD6046825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AB94-212E-1541-A056-308B16A28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1EF3-E51C-A244-BF3E-38EE67A0D7AA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4067-F732-454A-A28C-B15F02DBC4D2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FE76-3298-9547-A748-6D5F881EC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4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BFE0-7834-7347-BB27-73EEEEADBCF2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E114-3BA4-974E-812B-F00F97A3A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295400"/>
            <a:ext cx="80422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F7880A-FFD8-F449-8BF6-A6A334378F1D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133F30-9C2B-CD4B-8685-0EDFC092A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23" r:id="rId4"/>
    <p:sldLayoutId id="2147484124" r:id="rId5"/>
    <p:sldLayoutId id="2147484125" r:id="rId6"/>
    <p:sldLayoutId id="2147484133" r:id="rId7"/>
    <p:sldLayoutId id="2147484134" r:id="rId8"/>
    <p:sldLayoutId id="2147484126" r:id="rId9"/>
    <p:sldLayoutId id="2147484127" r:id="rId10"/>
    <p:sldLayoutId id="2147484128" r:id="rId11"/>
    <p:sldLayoutId id="2147484129" r:id="rId12"/>
    <p:sldLayoutId id="21474841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059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04800" y="795516"/>
            <a:ext cx="8458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Arial" charset="0"/>
              </a:rPr>
              <a:t>Performance Characterization and Control of Cross-flow Turbines in Shear Flows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2695887"/>
            <a:ext cx="8839200" cy="211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Dominic Forbush, Brian </a:t>
            </a:r>
            <a:r>
              <a:rPr lang="en-US" sz="2400" dirty="0" err="1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Polagye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, Jim Thomson, Brian Fabien, </a:t>
            </a:r>
            <a:r>
              <a:rPr lang="en-US" sz="2400" dirty="0" err="1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Jarlath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McEntee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, James </a:t>
            </a:r>
            <a:r>
              <a:rPr lang="en-US" sz="2400" dirty="0" err="1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Donegan</a:t>
            </a:r>
            <a:endParaRPr lang="en-US" sz="2400" dirty="0" smtClean="0">
              <a:solidFill>
                <a:prstClr val="white"/>
              </a:solidFill>
              <a:latin typeface="Calibri"/>
              <a:ea typeface="ＭＳ Ｐゴシック" pitchFamily="34" charset="-128"/>
              <a:cs typeface="Arial" charset="0"/>
            </a:endParaRP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endParaRPr lang="en-US" sz="2400" dirty="0" smtClean="0">
              <a:solidFill>
                <a:prstClr val="white"/>
              </a:solidFill>
              <a:latin typeface="Calibri"/>
              <a:ea typeface="ＭＳ Ｐゴシック" pitchFamily="34" charset="-128"/>
              <a:cs typeface="Arial" charset="0"/>
            </a:endParaRP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University of Washington</a:t>
            </a: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Northwest National Marine Renewable Energy Center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35575" y="5069222"/>
            <a:ext cx="88392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Marine Energy Technology Symposiu</a:t>
            </a:r>
            <a:r>
              <a:rPr lang="en-US" sz="3000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</a:t>
            </a:r>
            <a:endParaRPr lang="en-US" sz="3000" dirty="0" smtClean="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  <a:p>
            <a:pPr algn="ctr">
              <a:spcAft>
                <a:spcPts val="600"/>
              </a:spcAft>
            </a:pPr>
            <a:r>
              <a:rPr lang="en-US" sz="2600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4/28/15</a:t>
            </a:r>
            <a:endParaRPr lang="en-US" sz="2600" dirty="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927252" y="-115162"/>
            <a:ext cx="1771703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dirty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Dominic Forbush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Motivation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1" y="9906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Lateral shear across rotor results in a spatially-varying performance curve unhelpful for turbine characterization. </a:t>
            </a:r>
          </a:p>
          <a:p>
            <a:endParaRPr lang="en-US" dirty="0" smtClean="0"/>
          </a:p>
          <a:p>
            <a:r>
              <a:rPr lang="en-US" dirty="0" smtClean="0"/>
              <a:t>Significant Doppler noise in instantaneous </a:t>
            </a:r>
            <a:r>
              <a:rPr lang="en-US" dirty="0" err="1" smtClean="0"/>
              <a:t>Doppcat</a:t>
            </a:r>
            <a:r>
              <a:rPr lang="en-US" dirty="0" smtClean="0"/>
              <a:t> data: significant uncertainty.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" y="2921569"/>
            <a:ext cx="4457173" cy="3445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22" y="2819400"/>
            <a:ext cx="4729623" cy="3547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33" y="2769265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Methods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1" y="990600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Synoptic stream profile means parameters re-formulated as averages will be viable estimates.</a:t>
            </a:r>
          </a:p>
          <a:p>
            <a:endParaRPr lang="en-US" dirty="0" smtClean="0"/>
          </a:p>
          <a:p>
            <a:r>
              <a:rPr lang="en-US" dirty="0" smtClean="0"/>
              <a:t>Time average across rotor (x, z fixed): </a:t>
            </a:r>
          </a:p>
          <a:p>
            <a:endParaRPr lang="en-US" dirty="0"/>
          </a:p>
          <a:p>
            <a:r>
              <a:rPr lang="en-US" dirty="0" smtClean="0"/>
              <a:t>Spatial average: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Average </a:t>
            </a:r>
            <a:r>
              <a:rPr lang="el-GR" dirty="0" smtClean="0"/>
              <a:t>λ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Average </a:t>
            </a:r>
            <a:r>
              <a:rPr lang="el-GR" dirty="0" smtClean="0"/>
              <a:t>η</a:t>
            </a:r>
            <a:r>
              <a:rPr lang="en-US" dirty="0" smtClean="0"/>
              <a:t>:</a:t>
            </a:r>
          </a:p>
          <a:p>
            <a:endParaRPr lang="en-US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719531"/>
              </p:ext>
            </p:extLst>
          </p:nvPr>
        </p:nvGraphicFramePr>
        <p:xfrm>
          <a:off x="4770667" y="1830203"/>
          <a:ext cx="26257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4" imgW="1574640" imgH="253800" progId="Equation.3">
                  <p:embed/>
                </p:oleObj>
              </mc:Choice>
              <mc:Fallback>
                <p:oleObj name="Equation" r:id="rId4" imgW="15746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0667" y="1830203"/>
                        <a:ext cx="26257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023452"/>
              </p:ext>
            </p:extLst>
          </p:nvPr>
        </p:nvGraphicFramePr>
        <p:xfrm>
          <a:off x="2695121" y="2344334"/>
          <a:ext cx="1038679" cy="43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6" imgW="672840" imgH="279360" progId="Equation.3">
                  <p:embed/>
                </p:oleObj>
              </mc:Choice>
              <mc:Fallback>
                <p:oleObj name="Equation" r:id="rId6" imgW="67284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5121" y="2344334"/>
                        <a:ext cx="1038679" cy="43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023701"/>
              </p:ext>
            </p:extLst>
          </p:nvPr>
        </p:nvGraphicFramePr>
        <p:xfrm>
          <a:off x="2743200" y="3061686"/>
          <a:ext cx="182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8" imgW="990360" imgH="495000" progId="Equation.3">
                  <p:embed/>
                </p:oleObj>
              </mc:Choice>
              <mc:Fallback>
                <p:oleObj name="Equation" r:id="rId8" imgW="99036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3200" y="3061686"/>
                        <a:ext cx="1828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022265"/>
              </p:ext>
            </p:extLst>
          </p:nvPr>
        </p:nvGraphicFramePr>
        <p:xfrm>
          <a:off x="2743200" y="4262289"/>
          <a:ext cx="2190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10" imgW="1460160" imgH="609480" progId="Equation.3">
                  <p:embed/>
                </p:oleObj>
              </mc:Choice>
              <mc:Fallback>
                <p:oleObj name="Equation" r:id="rId10" imgW="146016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43200" y="4262289"/>
                        <a:ext cx="21907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85801" y="56020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Empirical correction factor (</a:t>
            </a:r>
            <a:r>
              <a:rPr lang="el-GR" dirty="0"/>
              <a:t>α</a:t>
            </a:r>
            <a:r>
              <a:rPr lang="en-US" dirty="0"/>
              <a:t>=1.03) corrects difference in mean of cubes to cube of means.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01557" y="2899960"/>
            <a:ext cx="35795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l-GR" sz="1600" dirty="0" smtClean="0"/>
              <a:t>ρ</a:t>
            </a:r>
            <a:r>
              <a:rPr lang="en-US" sz="1600" dirty="0" smtClean="0"/>
              <a:t> - </a:t>
            </a:r>
            <a:r>
              <a:rPr lang="en-US" sz="1600" dirty="0"/>
              <a:t>fluid </a:t>
            </a:r>
            <a:r>
              <a:rPr lang="en-US" sz="1600" dirty="0" smtClean="0"/>
              <a:t>density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A - </a:t>
            </a:r>
            <a:r>
              <a:rPr lang="en-US" sz="1600" dirty="0"/>
              <a:t>turbine swept area</a:t>
            </a:r>
            <a:endParaRPr lang="en-US" sz="16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l-GR" sz="1600" dirty="0" smtClean="0"/>
              <a:t>ω</a:t>
            </a:r>
            <a:r>
              <a:rPr lang="en-US" sz="1600" dirty="0" smtClean="0"/>
              <a:t> - </a:t>
            </a:r>
            <a:r>
              <a:rPr lang="en-US" sz="1600" dirty="0"/>
              <a:t>turbine angular </a:t>
            </a:r>
            <a:r>
              <a:rPr lang="en-US" sz="1600" dirty="0" smtClean="0"/>
              <a:t>velocity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I,V - generator current and voltage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U</a:t>
            </a:r>
            <a:r>
              <a:rPr lang="en-US" sz="1600" baseline="-25000" dirty="0" smtClean="0"/>
              <a:t>∞ </a:t>
            </a:r>
            <a:r>
              <a:rPr lang="en-US" sz="1600" dirty="0" smtClean="0"/>
              <a:t>- free-stream velocity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65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Results-Performance Curves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1" y="990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averaged U</a:t>
            </a:r>
            <a:r>
              <a:rPr lang="en-US" baseline="-25000" dirty="0" smtClean="0"/>
              <a:t>∞</a:t>
            </a:r>
            <a:r>
              <a:rPr lang="en-US" dirty="0" smtClean="0"/>
              <a:t> and electrical output data across batches of resistive load settings, spatially varying curves converge to a single performance curve.  </a:t>
            </a:r>
            <a:endParaRPr lang="en-US" baseline="-25000" dirty="0" smtClean="0"/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8730"/>
            <a:ext cx="4356893" cy="326767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335000" y="3582288"/>
            <a:ext cx="474000" cy="23217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2972" y="2296740"/>
            <a:ext cx="4145974" cy="318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8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Results-Performance Curves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1" y="990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scatter is present, likely indicating that the flow was not completely time-invariant. However, lack of significant spread indicates synoptic assumption is acceptable.</a:t>
            </a:r>
            <a:endParaRPr lang="en-US" baseline="-25000" dirty="0" smtClean="0"/>
          </a:p>
          <a:p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954" y="2190929"/>
            <a:ext cx="5482091" cy="42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9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Implications-Resource Assessment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1" y="990600"/>
                <a:ext cx="7924800" cy="384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Turbine performance in river far exceeds previous tow-trial characterization attempts for which </a:t>
                </a:r>
                <a:r>
                  <a:rPr lang="el-GR" dirty="0" smtClean="0"/>
                  <a:t>η</a:t>
                </a:r>
                <a:r>
                  <a:rPr lang="en-US" baseline="-25000" dirty="0" smtClean="0"/>
                  <a:t>max</a:t>
                </a:r>
                <a:r>
                  <a:rPr lang="en-US" dirty="0" smtClean="0"/>
                  <a:t>=20%. 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Blockage unlikely:		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&lt;3%</m:t>
                    </m:r>
                  </m:oMath>
                </a14:m>
                <a:endParaRPr lang="en-US" baseline="-25000" dirty="0" smtClean="0"/>
              </a:p>
              <a:p>
                <a:endParaRPr lang="en-US" baseline="-25000" dirty="0"/>
              </a:p>
              <a:p>
                <a:endParaRPr lang="en-US" baseline="-25000" dirty="0" smtClean="0"/>
              </a:p>
              <a:p>
                <a:endParaRPr lang="en-US" baseline="-25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Assuming </a:t>
                </a:r>
                <a:r>
                  <a:rPr lang="el-GR" dirty="0"/>
                  <a:t>η</a:t>
                </a:r>
                <a:r>
                  <a:rPr lang="en-US" baseline="-25000" dirty="0"/>
                  <a:t>max</a:t>
                </a:r>
                <a:r>
                  <a:rPr lang="en-US" dirty="0"/>
                  <a:t>=20</a:t>
                </a:r>
                <a:r>
                  <a:rPr lang="en-US" dirty="0" smtClean="0"/>
                  <a:t>%, turbine power output of 12.4 kW requires uniform 2.3 m/s.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dirty="0" smtClean="0">
                    <a:sym typeface="Wingdings" panose="05000000000000000000" pitchFamily="2" charset="2"/>
                  </a:rPr>
                  <a:t>Turbine power output is not represented by superimposed turbine in free-stream measured velocity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Visible surface deformation downstream of turbine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990600"/>
                <a:ext cx="7924800" cy="3845283"/>
              </a:xfrm>
              <a:prstGeom prst="rect">
                <a:avLst/>
              </a:prstGeom>
              <a:blipFill rotWithShape="0">
                <a:blip r:embed="rId3"/>
                <a:stretch>
                  <a:fillRect l="-692" t="-952" r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4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Results- Shear Flow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1" y="990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this performance curve, a model of </a:t>
            </a:r>
            <a:r>
              <a:rPr lang="en-US" dirty="0" err="1" smtClean="0"/>
              <a:t>RivGen</a:t>
            </a:r>
            <a:r>
              <a:rPr lang="en-US" dirty="0" smtClean="0"/>
              <a:t> operating in steady shear flow was developed. Peak power output was 12.4 kW, matching observed performance.</a:t>
            </a:r>
            <a:endParaRPr lang="en-US" baseline="-25000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1" y="1600200"/>
            <a:ext cx="3886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Model Description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Rotor subdivided into 10 cm increments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point </a:t>
            </a:r>
            <a:r>
              <a:rPr lang="el-GR" dirty="0" smtClean="0"/>
              <a:t>λ</a:t>
            </a:r>
            <a:r>
              <a:rPr lang="en-US" baseline="-25000" dirty="0" smtClean="0"/>
              <a:t>s</a:t>
            </a:r>
            <a:r>
              <a:rPr lang="en-US" dirty="0" smtClean="0"/>
              <a:t> prescribed, </a:t>
            </a:r>
            <a:r>
              <a:rPr lang="el-GR" dirty="0" smtClean="0"/>
              <a:t>ω</a:t>
            </a:r>
            <a:r>
              <a:rPr lang="en-US" dirty="0" smtClean="0"/>
              <a:t> determined for each increment from local U</a:t>
            </a:r>
            <a:r>
              <a:rPr lang="en-US" baseline="-25000" dirty="0" smtClean="0"/>
              <a:t>∞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aggregate rotor power output determined via </a:t>
            </a:r>
            <a:r>
              <a:rPr lang="el-GR" dirty="0" smtClean="0"/>
              <a:t>η</a:t>
            </a:r>
            <a:r>
              <a:rPr lang="en-US" dirty="0" smtClean="0"/>
              <a:t>-</a:t>
            </a:r>
            <a:r>
              <a:rPr lang="el-GR" dirty="0" smtClean="0"/>
              <a:t>λ</a:t>
            </a:r>
            <a:r>
              <a:rPr lang="en-US" dirty="0" smtClean="0"/>
              <a:t> curve as a function of rotor increment used to define </a:t>
            </a:r>
            <a:r>
              <a:rPr lang="el-GR" dirty="0" smtClean="0"/>
              <a:t>ω</a:t>
            </a:r>
            <a:r>
              <a:rPr lang="en-US" dirty="0" smtClean="0"/>
              <a:t> for entire turbine.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43" y="2167930"/>
            <a:ext cx="4321849" cy="331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Implications- Shear Flow Model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" y="3696732"/>
            <a:ext cx="2926235" cy="2246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58" y="3696732"/>
            <a:ext cx="3009955" cy="2246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50" y="3724833"/>
            <a:ext cx="2859650" cy="2190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866" y="3327400"/>
            <a:ext cx="126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s</a:t>
            </a:r>
            <a:r>
              <a:rPr lang="en-US" dirty="0" smtClean="0"/>
              <a:t>=</a:t>
            </a:r>
            <a:r>
              <a:rPr lang="el-GR" dirty="0"/>
              <a:t> </a:t>
            </a:r>
            <a:r>
              <a:rPr lang="el-GR" dirty="0" smtClean="0"/>
              <a:t>λ</a:t>
            </a:r>
            <a:r>
              <a:rPr lang="en-US" baseline="30000" dirty="0" smtClean="0"/>
              <a:t>*</a:t>
            </a:r>
            <a:r>
              <a:rPr lang="en-US" dirty="0" smtClean="0"/>
              <a:t>=1.6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0695" y="3327400"/>
            <a:ext cx="92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s</a:t>
            </a:r>
            <a:r>
              <a:rPr lang="en-US" dirty="0" smtClean="0"/>
              <a:t>=2.00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45215" y="3327400"/>
            <a:ext cx="92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s</a:t>
            </a:r>
            <a:r>
              <a:rPr lang="en-US" dirty="0" smtClean="0"/>
              <a:t>=1.50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 point to define </a:t>
            </a:r>
            <a:r>
              <a:rPr lang="el-GR" dirty="0" smtClean="0"/>
              <a:t>ω</a:t>
            </a:r>
            <a:r>
              <a:rPr lang="en-US" dirty="0" smtClean="0"/>
              <a:t> is a function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Shape of performance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Rotor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Inflow profile</a:t>
            </a:r>
          </a:p>
          <a:p>
            <a:endParaRPr lang="en-US" dirty="0"/>
          </a:p>
          <a:p>
            <a:r>
              <a:rPr lang="en-US" dirty="0" smtClean="0"/>
              <a:t>Set point </a:t>
            </a:r>
            <a:r>
              <a:rPr lang="el-GR" dirty="0"/>
              <a:t>λ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 can be adjusted to accommodate: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Unknown/changing shear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Restricted sampling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69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8382000" cy="2773362"/>
          </a:xfrm>
          <a:prstGeom prst="rect">
            <a:avLst/>
          </a:prstGeom>
        </p:spPr>
      </p:pic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Results- Controls Simulation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1" y="9906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Simulink model constructed using performance curve.</a:t>
            </a:r>
          </a:p>
          <a:p>
            <a:endParaRPr lang="en-US" dirty="0"/>
          </a:p>
          <a:p>
            <a:r>
              <a:rPr lang="en-US" dirty="0" smtClean="0"/>
              <a:t>Turbine dynamic equation: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r>
              <a:rPr lang="en-US" dirty="0" smtClean="0"/>
              <a:t>	Where		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274051"/>
              </p:ext>
            </p:extLst>
          </p:nvPr>
        </p:nvGraphicFramePr>
        <p:xfrm>
          <a:off x="2863850" y="1981200"/>
          <a:ext cx="34163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5" imgW="1739880" imgH="228600" progId="Equation.3">
                  <p:embed/>
                </p:oleObj>
              </mc:Choice>
              <mc:Fallback>
                <p:oleObj name="Equation" r:id="rId5" imgW="1739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3850" y="1981200"/>
                        <a:ext cx="341630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164362"/>
              </p:ext>
            </p:extLst>
          </p:nvPr>
        </p:nvGraphicFramePr>
        <p:xfrm>
          <a:off x="3479800" y="2514600"/>
          <a:ext cx="218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7" imgW="1206360" imgH="393480" progId="Equation.3">
                  <p:embed/>
                </p:oleObj>
              </mc:Choice>
              <mc:Fallback>
                <p:oleObj name="Equation" r:id="rId7" imgW="1206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2514600"/>
                        <a:ext cx="2184400" cy="714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41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Results- Controls Simulation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1" y="990600"/>
            <a:ext cx="7924800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Proportional-Integral Tip Speed Ratio (PI-TSR) control and non-linear K</a:t>
            </a:r>
            <a:r>
              <a:rPr lang="el-GR" dirty="0" smtClean="0"/>
              <a:t>ω</a:t>
            </a:r>
            <a:r>
              <a:rPr lang="en-US" baseline="30000" dirty="0" smtClean="0"/>
              <a:t>2 </a:t>
            </a:r>
            <a:r>
              <a:rPr lang="en-US" dirty="0" smtClean="0"/>
              <a:t>control were explored. </a:t>
            </a:r>
          </a:p>
          <a:p>
            <a:endParaRPr lang="en-US" dirty="0"/>
          </a:p>
          <a:p>
            <a:r>
              <a:rPr lang="en-US" b="1" dirty="0" smtClean="0"/>
              <a:t>PI-TSR Control: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Where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K</a:t>
            </a:r>
            <a:r>
              <a:rPr lang="el-GR" b="1" dirty="0" smtClean="0"/>
              <a:t>ω</a:t>
            </a:r>
            <a:r>
              <a:rPr lang="en-US" b="1" baseline="30000" dirty="0" smtClean="0"/>
              <a:t>2</a:t>
            </a:r>
            <a:r>
              <a:rPr lang="en-US" b="1" dirty="0" smtClean="0"/>
              <a:t> Control:</a:t>
            </a:r>
          </a:p>
          <a:p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		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Where </a:t>
            </a:r>
          </a:p>
          <a:p>
            <a:endParaRPr lang="en-US" dirty="0"/>
          </a:p>
          <a:p>
            <a:endParaRPr lang="en-US" dirty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370486"/>
              </p:ext>
            </p:extLst>
          </p:nvPr>
        </p:nvGraphicFramePr>
        <p:xfrm>
          <a:off x="1566949" y="2339340"/>
          <a:ext cx="6010102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4" imgW="3060360" imgH="279360" progId="Equation.3">
                  <p:embed/>
                </p:oleObj>
              </mc:Choice>
              <mc:Fallback>
                <p:oleObj name="Equation" r:id="rId4" imgW="306036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6949" y="2339340"/>
                        <a:ext cx="6010102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495689"/>
              </p:ext>
            </p:extLst>
          </p:nvPr>
        </p:nvGraphicFramePr>
        <p:xfrm>
          <a:off x="3923070" y="3112037"/>
          <a:ext cx="1297857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6" imgW="698400" imgH="393480" progId="Equation.3">
                  <p:embed/>
                </p:oleObj>
              </mc:Choice>
              <mc:Fallback>
                <p:oleObj name="Equation" r:id="rId6" imgW="698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23070" y="3112037"/>
                        <a:ext cx="1297857" cy="73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3167"/>
              </p:ext>
            </p:extLst>
          </p:nvPr>
        </p:nvGraphicFramePr>
        <p:xfrm>
          <a:off x="3748881" y="4236720"/>
          <a:ext cx="16462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8" imgW="914400" imgH="241200" progId="Equation.3">
                  <p:embed/>
                </p:oleObj>
              </mc:Choice>
              <mc:Fallback>
                <p:oleObj name="Equation" r:id="rId8" imgW="914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48881" y="4236720"/>
                        <a:ext cx="1646237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119489"/>
              </p:ext>
            </p:extLst>
          </p:nvPr>
        </p:nvGraphicFramePr>
        <p:xfrm>
          <a:off x="3297238" y="5246687"/>
          <a:ext cx="25479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10" imgW="1371600" imgH="457200" progId="Equation.3">
                  <p:embed/>
                </p:oleObj>
              </mc:Choice>
              <mc:Fallback>
                <p:oleObj name="Equation" r:id="rId10" imgW="1371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97238" y="5246687"/>
                        <a:ext cx="2547937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1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Results- Controls Simulation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1" y="990600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Controller performance metric: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loss</a:t>
            </a:r>
            <a:endParaRPr lang="en-US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045131"/>
              </p:ext>
            </p:extLst>
          </p:nvPr>
        </p:nvGraphicFramePr>
        <p:xfrm>
          <a:off x="2200035" y="1975818"/>
          <a:ext cx="4743927" cy="117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4" imgW="2666880" imgH="660240" progId="Equation.3">
                  <p:embed/>
                </p:oleObj>
              </mc:Choice>
              <mc:Fallback>
                <p:oleObj name="Equation" r:id="rId4" imgW="26668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035" y="1975818"/>
                        <a:ext cx="4743927" cy="11749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1210538" y="3764151"/>
            <a:ext cx="6722920" cy="217944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8382000" cy="27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759157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140157" y="990600"/>
            <a:ext cx="44704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Turbine Description</a:t>
            </a:r>
            <a:endParaRPr lang="en-US" sz="2400" b="1" dirty="0"/>
          </a:p>
          <a:p>
            <a:endParaRPr lang="en-US" dirty="0" smtClean="0"/>
          </a:p>
          <a:p>
            <a:r>
              <a:rPr lang="en-US" dirty="0" smtClean="0"/>
              <a:t>Ocean Renewable Power Company </a:t>
            </a:r>
            <a:r>
              <a:rPr lang="en-US" dirty="0" err="1" smtClean="0"/>
              <a:t>RivGen</a:t>
            </a:r>
            <a:r>
              <a:rPr lang="en-US" dirty="0" smtClean="0"/>
              <a:t> ®</a:t>
            </a:r>
          </a:p>
          <a:p>
            <a:endParaRPr lang="en-US" dirty="0"/>
          </a:p>
          <a:p>
            <a:r>
              <a:rPr lang="en-US" dirty="0" smtClean="0"/>
              <a:t>Designed for community-scale power (10</a:t>
            </a:r>
            <a:r>
              <a:rPr lang="en-US" baseline="30000" dirty="0" smtClean="0"/>
              <a:t>4</a:t>
            </a:r>
            <a:r>
              <a:rPr lang="en-US" dirty="0" smtClean="0"/>
              <a:t> W) as an alternative to diesel in remote areas</a:t>
            </a:r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Turbine Specifics: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Horizontal cross-flow 4-blade helical turbine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Rotor length = 4.1 m (each)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Rotor radius = 0.7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Rotor gap = 2.8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Pontoon deployment/recovery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Secured with upstream mooring anchors </a:t>
            </a:r>
          </a:p>
          <a:p>
            <a:endParaRPr lang="en-US" dirty="0"/>
          </a:p>
        </p:txBody>
      </p:sp>
      <p:pic>
        <p:nvPicPr>
          <p:cNvPr id="1026" name="Picture 2" descr="http://orpc.co/App_Themes/ORPCTheme/images/rivgen_renderi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3979247"/>
            <a:ext cx="39403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78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Implications- Controls Strategies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1" y="990600"/>
            <a:ext cx="79248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curve is flat and asymmetric: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λ</a:t>
            </a:r>
            <a:r>
              <a:rPr lang="en-US" baseline="30000" dirty="0"/>
              <a:t>*</a:t>
            </a:r>
            <a:r>
              <a:rPr lang="en-US" dirty="0"/>
              <a:t> =1.6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Stall </a:t>
            </a:r>
            <a:r>
              <a:rPr lang="en-US" dirty="0"/>
              <a:t>regime </a:t>
            </a:r>
            <a:r>
              <a:rPr lang="el-GR" dirty="0"/>
              <a:t>λ</a:t>
            </a:r>
            <a:r>
              <a:rPr lang="en-US" dirty="0"/>
              <a:t> &lt; </a:t>
            </a:r>
            <a:r>
              <a:rPr lang="en-US" dirty="0" smtClean="0"/>
              <a:t>1.5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Turbulence can stall turbine </a:t>
            </a:r>
            <a:r>
              <a:rPr lang="en-US" dirty="0"/>
              <a:t>if set point </a:t>
            </a:r>
            <a:r>
              <a:rPr lang="el-GR" dirty="0"/>
              <a:t>λ</a:t>
            </a:r>
            <a:r>
              <a:rPr lang="en-US" baseline="-25000" dirty="0"/>
              <a:t>s</a:t>
            </a:r>
            <a:r>
              <a:rPr lang="en-US" dirty="0"/>
              <a:t> ≤</a:t>
            </a:r>
            <a:r>
              <a:rPr lang="el-GR" dirty="0"/>
              <a:t> </a:t>
            </a:r>
            <a:r>
              <a:rPr lang="el-GR" dirty="0" smtClean="0"/>
              <a:t>λ</a:t>
            </a:r>
            <a:r>
              <a:rPr lang="en-US" baseline="30000" dirty="0" smtClean="0"/>
              <a:t>*</a:t>
            </a:r>
            <a:endParaRPr lang="en-US" dirty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Impact of Torque Command Update Rate for </a:t>
            </a:r>
            <a:r>
              <a:rPr lang="en-US" sz="1600" b="1" dirty="0" err="1" smtClean="0"/>
              <a:t>RivGen</a:t>
            </a:r>
            <a:r>
              <a:rPr lang="en-US" sz="1600" b="1" dirty="0" smtClean="0"/>
              <a:t> Turbine in </a:t>
            </a:r>
            <a:r>
              <a:rPr lang="en-US" sz="1600" b="1" dirty="0" err="1" smtClean="0"/>
              <a:t>Kvichak</a:t>
            </a:r>
            <a:r>
              <a:rPr lang="en-US" sz="1600" b="1" dirty="0" smtClean="0"/>
              <a:t> River</a:t>
            </a:r>
            <a:endParaRPr lang="en-US" sz="1600" b="1" dirty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42024"/>
              </p:ext>
            </p:extLst>
          </p:nvPr>
        </p:nvGraphicFramePr>
        <p:xfrm>
          <a:off x="2057400" y="3962400"/>
          <a:ext cx="5029198" cy="172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998"/>
                <a:gridCol w="1828800"/>
                <a:gridCol w="2057400"/>
              </a:tblGrid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Command Torque Update Rate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K</a:t>
                      </a:r>
                      <a:r>
                        <a:rPr lang="el-GR" sz="1400" dirty="0" smtClean="0">
                          <a:effectLst/>
                        </a:rPr>
                        <a:t>ω</a:t>
                      </a:r>
                      <a:r>
                        <a:rPr lang="en-US" sz="1400" baseline="30000" dirty="0" smtClean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(K*=140)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Lowest Stable </a:t>
                      </a:r>
                      <a:r>
                        <a:rPr lang="en-US" sz="1400" dirty="0" err="1">
                          <a:effectLst/>
                        </a:rPr>
                        <a:t>E</a:t>
                      </a:r>
                      <a:r>
                        <a:rPr lang="en-US" sz="1400" baseline="-25000" dirty="0" err="1">
                          <a:effectLst/>
                        </a:rPr>
                        <a:t>loss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PI-TSR (1.6= λ*)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Lowest Stable </a:t>
                      </a:r>
                      <a:r>
                        <a:rPr lang="en-US" sz="1400" dirty="0" err="1">
                          <a:effectLst/>
                        </a:rPr>
                        <a:t>E­</a:t>
                      </a:r>
                      <a:r>
                        <a:rPr lang="en-US" sz="1400" baseline="-25000" dirty="0" err="1">
                          <a:effectLst/>
                        </a:rPr>
                        <a:t>loss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1/3 Hz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28-31%  (K</a:t>
                      </a:r>
                      <a:r>
                        <a:rPr lang="en-US" sz="1400" baseline="-25000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=0.3 K*)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64-90</a:t>
                      </a:r>
                      <a:r>
                        <a:rPr lang="en-US" sz="1400" dirty="0" smtClean="0">
                          <a:effectLst/>
                        </a:rPr>
                        <a:t>% (</a:t>
                      </a:r>
                      <a:r>
                        <a:rPr lang="en-US" sz="1400" dirty="0" err="1">
                          <a:effectLst/>
                        </a:rPr>
                        <a:t>λ</a:t>
                      </a:r>
                      <a:r>
                        <a:rPr lang="en-US" sz="1400" baseline="-25000" dirty="0" err="1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=1.5-1.6 λ*)(Stalls)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9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1 Hz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5-8% (K</a:t>
                      </a:r>
                      <a:r>
                        <a:rPr lang="en-US" sz="1400" baseline="-25000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=0.6 K*)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15-21% (</a:t>
                      </a:r>
                      <a:r>
                        <a:rPr lang="en-US" sz="1400" dirty="0" err="1">
                          <a:effectLst/>
                        </a:rPr>
                        <a:t>λ</a:t>
                      </a:r>
                      <a:r>
                        <a:rPr lang="en-US" sz="1400" baseline="-25000" dirty="0" err="1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=1.3 λ*)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3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10 Hz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~0-3% (K</a:t>
                      </a:r>
                      <a:r>
                        <a:rPr lang="en-US" sz="1400" baseline="-25000">
                          <a:effectLst/>
                        </a:rPr>
                        <a:t>s</a:t>
                      </a:r>
                      <a:r>
                        <a:rPr lang="en-US" sz="1400">
                          <a:effectLst/>
                        </a:rPr>
                        <a:t> ~ K*)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0-3% (</a:t>
                      </a:r>
                      <a:r>
                        <a:rPr lang="en-US" sz="1400" dirty="0" err="1">
                          <a:effectLst/>
                        </a:rPr>
                        <a:t>λ</a:t>
                      </a:r>
                      <a:r>
                        <a:rPr lang="en-US" sz="1400" baseline="-25000" dirty="0" err="1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 ~ λ*)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6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Implications- Controls Strategies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1" y="9906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Simulations also conducted on larger but geometrically similar </a:t>
            </a:r>
            <a:r>
              <a:rPr lang="en-US" dirty="0" err="1"/>
              <a:t>TidGen</a:t>
            </a:r>
            <a:r>
              <a:rPr lang="en-US" dirty="0" smtClean="0"/>
              <a:t>® with ADV flow velocity time series of tidal cycles Admiralty Inlet, the site of test deployment. </a:t>
            </a:r>
          </a:p>
          <a:p>
            <a:endParaRPr lang="en-US" dirty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19883"/>
              </p:ext>
            </p:extLst>
          </p:nvPr>
        </p:nvGraphicFramePr>
        <p:xfrm>
          <a:off x="1562100" y="1820333"/>
          <a:ext cx="6172200" cy="1456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800"/>
                <a:gridCol w="1571625"/>
                <a:gridCol w="1628775"/>
              </a:tblGrid>
              <a:tr h="304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Parameter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RivGen Turbine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TidGen Turbine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3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Rotor Swept Area (m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11.48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59.1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8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Moment of Inertia (kg*m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277.5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2721.6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3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Rotor Radius (m)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0.7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5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Damping coefficient estimate (N*m*s)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0, 10, 20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50, 100, 150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3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r>
                        <a:rPr lang="en-US" sz="1400" baseline="30000">
                          <a:effectLst/>
                        </a:rPr>
                        <a:t>*</a:t>
                      </a:r>
                      <a:r>
                        <a:rPr lang="en-US" sz="1400">
                          <a:effectLst/>
                        </a:rPr>
                        <a:t> value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140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5750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3" y="3581400"/>
            <a:ext cx="60483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Implications- Controls Strategies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7924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Controls experiments carried out at 2000 Hz for </a:t>
            </a:r>
            <a:r>
              <a:rPr lang="en-US" dirty="0" err="1" smtClean="0"/>
              <a:t>TidGen</a:t>
            </a:r>
            <a:r>
              <a:rPr lang="en-US" dirty="0" smtClean="0"/>
              <a:t> turbine in Admiralty inlet do not match predicted level of performance (E</a:t>
            </a:r>
            <a:r>
              <a:rPr lang="en-US" baseline="-25000" dirty="0" smtClean="0"/>
              <a:t>loss</a:t>
            </a:r>
            <a:r>
              <a:rPr lang="en-US" dirty="0" smtClean="0"/>
              <a:t>~0%). </a:t>
            </a:r>
          </a:p>
          <a:p>
            <a:endParaRPr lang="en-US" dirty="0"/>
          </a:p>
          <a:p>
            <a:pPr algn="ctr"/>
            <a:r>
              <a:rPr lang="en-US" sz="1600" b="1" dirty="0" smtClean="0"/>
              <a:t>Impact of Angular Velocity Noise Addition for </a:t>
            </a:r>
            <a:r>
              <a:rPr lang="en-US" sz="1600" b="1" dirty="0" err="1" smtClean="0"/>
              <a:t>TidGen</a:t>
            </a:r>
            <a:r>
              <a:rPr lang="en-US" sz="1600" b="1" dirty="0" smtClean="0"/>
              <a:t> Turbine in Admiralty Inlet</a:t>
            </a:r>
            <a:endParaRPr lang="en-US" sz="1600" b="1" dirty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84801"/>
              </p:ext>
            </p:extLst>
          </p:nvPr>
        </p:nvGraphicFramePr>
        <p:xfrm>
          <a:off x="2590800" y="2209800"/>
          <a:ext cx="3962400" cy="2514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8862"/>
                <a:gridCol w="2303538"/>
              </a:tblGrid>
              <a:tr h="5293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Rotation Rate Noise Variance (rad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/s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Non-linear Controller (K* ~ 5700) Lowest Stable E</a:t>
                      </a:r>
                      <a:r>
                        <a:rPr lang="en-US" sz="1400" baseline="-25000">
                          <a:effectLst/>
                        </a:rPr>
                        <a:t>loss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6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~0-1% (</a:t>
                      </a:r>
                      <a:r>
                        <a:rPr lang="en-US" sz="1400" dirty="0" err="1">
                          <a:effectLst/>
                        </a:rPr>
                        <a:t>K</a:t>
                      </a:r>
                      <a:r>
                        <a:rPr lang="en-US" sz="1400" baseline="-25000" dirty="0" err="1">
                          <a:effectLst/>
                        </a:rPr>
                        <a:t>s</a:t>
                      </a:r>
                      <a:r>
                        <a:rPr lang="en-US" sz="1400" dirty="0" err="1">
                          <a:effectLst/>
                        </a:rPr>
                        <a:t>~K</a:t>
                      </a:r>
                      <a:r>
                        <a:rPr lang="en-US" sz="1400" dirty="0">
                          <a:effectLst/>
                        </a:rPr>
                        <a:t>*)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6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8-9% (K</a:t>
                      </a:r>
                      <a:r>
                        <a:rPr lang="en-US" sz="1400" baseline="-25000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 = 0.6 K*)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6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0.1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13-16% (K</a:t>
                      </a:r>
                      <a:r>
                        <a:rPr lang="en-US" sz="1400" baseline="-25000" dirty="0">
                          <a:effectLst/>
                        </a:rPr>
                        <a:t>s </a:t>
                      </a:r>
                      <a:r>
                        <a:rPr lang="en-US" sz="1400" dirty="0">
                          <a:effectLst/>
                        </a:rPr>
                        <a:t>= 0.4 K*)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6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0.5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36-37% (K</a:t>
                      </a:r>
                      <a:r>
                        <a:rPr lang="en-US" sz="1400" baseline="-25000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 = 0.2 K*)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42-43% (K</a:t>
                      </a:r>
                      <a:r>
                        <a:rPr lang="en-US" sz="1400" baseline="-25000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 = 0.2 K*)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5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2.0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60-61% (K</a:t>
                      </a:r>
                      <a:r>
                        <a:rPr lang="en-US" sz="1400" baseline="-25000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 = 0.1 K*)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6629400" y="3276600"/>
            <a:ext cx="457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2800" y="3087469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Matches field experience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" y="4953000"/>
            <a:ext cx="765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Reducing ω</a:t>
            </a:r>
            <a:r>
              <a:rPr lang="en-US" dirty="0"/>
              <a:t> </a:t>
            </a:r>
            <a:r>
              <a:rPr lang="en-US" dirty="0" smtClean="0"/>
              <a:t>noise could dramatically improve turbine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Ongoing and Future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7924800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Filtering strategies for reducing angular velocity noise were explored in simulation over a range of mean inflow velocities from Admiralty Inlet tidal cycles.</a:t>
            </a:r>
          </a:p>
          <a:p>
            <a:endParaRPr lang="en-US" dirty="0"/>
          </a:p>
          <a:p>
            <a:pPr algn="ctr"/>
            <a:r>
              <a:rPr lang="en-US" sz="1600" b="1" dirty="0" smtClean="0"/>
              <a:t>Filter Performance Comparison for </a:t>
            </a:r>
            <a:r>
              <a:rPr lang="en-US" sz="1600" b="1" dirty="0" err="1" smtClean="0"/>
              <a:t>TidGen</a:t>
            </a:r>
            <a:r>
              <a:rPr lang="en-US" sz="1600" b="1" dirty="0" smtClean="0"/>
              <a:t> K</a:t>
            </a:r>
            <a:r>
              <a:rPr lang="el-GR" sz="1600" b="1" dirty="0" smtClean="0"/>
              <a:t>ω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in Admiralty Inlet Flow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Promising strategies will be applied to scale-model turbine in flume testing. </a:t>
            </a:r>
            <a:endParaRPr lang="en-US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38" y="2133600"/>
            <a:ext cx="4809524" cy="3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3999" cy="4912468"/>
          </a:xfrm>
          <a:prstGeom prst="rect">
            <a:avLst/>
          </a:prstGeom>
        </p:spPr>
      </p:pic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Ongoing and Future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3886200"/>
            <a:ext cx="342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Simulink model expanded to include shore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Eventually, grid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Simulates </a:t>
            </a:r>
            <a:r>
              <a:rPr lang="el-GR" dirty="0"/>
              <a:t>ω</a:t>
            </a:r>
            <a:r>
              <a:rPr lang="en-US" dirty="0"/>
              <a:t> signal </a:t>
            </a:r>
            <a:r>
              <a:rPr lang="en-US" dirty="0" smtClean="0"/>
              <a:t>acquisition and turbine dynamics</a:t>
            </a:r>
            <a:endParaRPr lang="en-US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2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Ongoing and Future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3886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Revised deployment strategy will resolve lateral shear profile evolution in time.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Pre- and post-installation velocity measurements to explain performance boost.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CFD simulation of shear flow to see turbine effect on flow profile and free surface.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Turbine control and grid integration will be attempted during turbine re-deployment (July 2015).</a:t>
            </a:r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91" y="990600"/>
            <a:ext cx="4023709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2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Acknowledgements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3657600" y="1689779"/>
            <a:ext cx="51816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>
                <a:latin typeface="+mj-lt"/>
              </a:rPr>
              <a:t>This material is based upon work supported by the Department of Energy under </a:t>
            </a:r>
            <a:r>
              <a:rPr lang="en-US" sz="2400" dirty="0" smtClean="0">
                <a:latin typeface="+mj-lt"/>
              </a:rPr>
              <a:t>DE-EE0006397</a:t>
            </a:r>
            <a:endParaRPr lang="en-US" sz="2400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4114800"/>
            <a:ext cx="80010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Alaska field crew (Joe Talbert, Alex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deKlerk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, Curtis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Rusch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, Ryan Tyler, Monty Worthington) ILC camp,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D’nina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Air Taxi, and the village of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Igiugig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08413"/>
            <a:ext cx="3742582" cy="8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045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0157" y="990600"/>
            <a:ext cx="44704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Site Description</a:t>
            </a:r>
            <a:endParaRPr lang="en-US" sz="2400" b="1" dirty="0"/>
          </a:p>
          <a:p>
            <a:endParaRPr lang="en-US" dirty="0" smtClean="0"/>
          </a:p>
          <a:p>
            <a:r>
              <a:rPr lang="en-US" dirty="0" err="1" smtClean="0"/>
              <a:t>Kvichak</a:t>
            </a:r>
            <a:r>
              <a:rPr lang="en-US" dirty="0" smtClean="0"/>
              <a:t> River, near </a:t>
            </a:r>
            <a:r>
              <a:rPr lang="en-US" dirty="0" err="1" smtClean="0"/>
              <a:t>Igiugig</a:t>
            </a:r>
            <a:r>
              <a:rPr lang="en-US" dirty="0" smtClean="0"/>
              <a:t>, Alaska</a:t>
            </a:r>
          </a:p>
          <a:p>
            <a:endParaRPr lang="en-US" dirty="0"/>
          </a:p>
          <a:p>
            <a:r>
              <a:rPr lang="en-US" dirty="0" smtClean="0"/>
              <a:t>Deployed 15-25</a:t>
            </a:r>
            <a:r>
              <a:rPr lang="en-US" baseline="30000" dirty="0" smtClean="0"/>
              <a:t>th</a:t>
            </a:r>
            <a:r>
              <a:rPr lang="en-US" dirty="0" smtClean="0"/>
              <a:t> Aug, 2014</a:t>
            </a:r>
          </a:p>
          <a:p>
            <a:endParaRPr lang="en-US" dirty="0"/>
          </a:p>
          <a:p>
            <a:r>
              <a:rPr lang="en-US" dirty="0" smtClean="0"/>
              <a:t>River ~150m wide, ~5 m deep, U≈2.5 m/s at center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402" b="-177"/>
          <a:stretch/>
        </p:blipFill>
        <p:spPr>
          <a:xfrm>
            <a:off x="381000" y="990600"/>
            <a:ext cx="3281816" cy="28186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t="2388" r="1976" b="3169"/>
          <a:stretch/>
        </p:blipFill>
        <p:spPr bwMode="auto">
          <a:xfrm>
            <a:off x="1426163" y="3985890"/>
            <a:ext cx="3096492" cy="20989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371600" y="2667000"/>
            <a:ext cx="155864" cy="176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527466" y="2691678"/>
            <a:ext cx="2995189" cy="1294212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371602" y="2843646"/>
            <a:ext cx="54559" cy="3241208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72000" y="4343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Coordinate system at turbine nominal center: +X downstream, +Y cross-stream towards </a:t>
            </a:r>
            <a:r>
              <a:rPr lang="en-US" dirty="0" smtClean="0"/>
              <a:t>village, +Z upwards (0 at river surface)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22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pic>
        <p:nvPicPr>
          <p:cNvPr id="2" name="4. RivGen - Anchor to Turbi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89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0157" y="990600"/>
            <a:ext cx="447044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Flow Measurement</a:t>
            </a:r>
            <a:endParaRPr lang="en-US" sz="2400" b="1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7" y="990600"/>
            <a:ext cx="3581400" cy="2148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80901"/>
            <a:ext cx="2514600" cy="3362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0157" y="35052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Turbulence characterized from  ADV platform (“Turbulence Torpedo”) from davit of skiff.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 Hz flow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Platform </a:t>
            </a:r>
            <a:r>
              <a:rPr lang="en-US" dirty="0"/>
              <a:t>motion corrected with on-board strain gauges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10-min data 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0157" y="1553527"/>
            <a:ext cx="3911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Inflow velocities measured upstream from turbine using ADCP “</a:t>
            </a:r>
            <a:r>
              <a:rPr lang="en-US" dirty="0" err="1"/>
              <a:t>Doppcats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Hz flow data, 5 Hz GPS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10-min station-holding (anchors failed)</a:t>
            </a:r>
          </a:p>
        </p:txBody>
      </p:sp>
    </p:spTree>
    <p:extLst>
      <p:ext uri="{BB962C8B-B14F-4D97-AF65-F5344CB8AC3E}">
        <p14:creationId xmlns:p14="http://schemas.microsoft.com/office/powerpoint/2010/main" val="1632559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1" y="9906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Flow Characteristics</a:t>
            </a:r>
            <a:endParaRPr lang="en-US" sz="2400" b="1" dirty="0"/>
          </a:p>
          <a:p>
            <a:r>
              <a:rPr lang="en-US" dirty="0" smtClean="0"/>
              <a:t>Results gridded to 5 m, grids with too few samples discarded.</a:t>
            </a:r>
          </a:p>
          <a:p>
            <a:r>
              <a:rPr lang="en-US" dirty="0" smtClean="0"/>
              <a:t>In turbine vicinity: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spatial variations in mean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Turbulence Intensity ~ 10% upstream of turbine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Spatial patterns synoptic on the order of days to weeks 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8"/>
          <a:stretch/>
        </p:blipFill>
        <p:spPr>
          <a:xfrm>
            <a:off x="1721353" y="3200400"/>
            <a:ext cx="5701293" cy="21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07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9" y="990600"/>
            <a:ext cx="40386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Spatial Patterns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Lateral shear is significant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Vertical shear is comparably negligible.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Synoptic on the order of days to weeks.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2837609"/>
            <a:ext cx="4038601" cy="3029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" y="541463"/>
            <a:ext cx="4457173" cy="33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19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9" y="990600"/>
            <a:ext cx="40386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Frequency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Expected </a:t>
            </a:r>
            <a:r>
              <a:rPr lang="en-US" i="1" dirty="0" smtClean="0"/>
              <a:t>f</a:t>
            </a:r>
            <a:r>
              <a:rPr lang="en-US" baseline="30000" dirty="0" smtClean="0"/>
              <a:t>-5/3 </a:t>
            </a:r>
            <a:r>
              <a:rPr lang="en-US" dirty="0" smtClean="0"/>
              <a:t>power law at high frequencies.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Consistent turbulence characteristics.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</a:t>
            </a:r>
            <a:r>
              <a:rPr lang="en-US" dirty="0"/>
              <a:t>frequencies (&lt; 0.2 Hz) contain the majority of the energy. Turbine also unresponsive to higher frequencies.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38331"/>
            <a:ext cx="4070685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63227"/>
            <a:ext cx="3962401" cy="2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78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Methods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18317" y="4572000"/>
            <a:ext cx="35795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l-GR" sz="1600" dirty="0" smtClean="0"/>
              <a:t>ρ</a:t>
            </a:r>
            <a:r>
              <a:rPr lang="en-US" sz="1600" dirty="0" smtClean="0"/>
              <a:t> - </a:t>
            </a:r>
            <a:r>
              <a:rPr lang="en-US" sz="1600" dirty="0"/>
              <a:t>fluid </a:t>
            </a:r>
            <a:r>
              <a:rPr lang="en-US" sz="1600" dirty="0" smtClean="0"/>
              <a:t>density (1000kg/m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A - </a:t>
            </a:r>
            <a:r>
              <a:rPr lang="en-US" sz="1600" dirty="0"/>
              <a:t>turbine swept area</a:t>
            </a:r>
            <a:endParaRPr lang="en-US" sz="16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l-GR" sz="1600" dirty="0" smtClean="0"/>
              <a:t>ω</a:t>
            </a:r>
            <a:r>
              <a:rPr lang="en-US" sz="1600" dirty="0" smtClean="0"/>
              <a:t> - </a:t>
            </a:r>
            <a:r>
              <a:rPr lang="en-US" sz="1600" dirty="0"/>
              <a:t>turbine angular </a:t>
            </a:r>
            <a:r>
              <a:rPr lang="en-US" sz="1600" dirty="0" smtClean="0"/>
              <a:t>velocity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I,V - generator current and voltage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U</a:t>
            </a:r>
            <a:r>
              <a:rPr lang="en-US" sz="1600" baseline="-25000" dirty="0" smtClean="0"/>
              <a:t>∞ </a:t>
            </a:r>
            <a:r>
              <a:rPr lang="en-US" sz="1600" dirty="0" smtClean="0"/>
              <a:t>- free-stream velocity</a:t>
            </a:r>
            <a:endParaRPr lang="en-US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55090"/>
              </p:ext>
            </p:extLst>
          </p:nvPr>
        </p:nvGraphicFramePr>
        <p:xfrm>
          <a:off x="4800600" y="3472289"/>
          <a:ext cx="1136773" cy="947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4" imgW="533160" imgH="444240" progId="Equation.3">
                  <p:embed/>
                </p:oleObj>
              </mc:Choice>
              <mc:Fallback>
                <p:oleObj name="Equation" r:id="rId4" imgW="5331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3472289"/>
                        <a:ext cx="1136773" cy="947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8740"/>
              </p:ext>
            </p:extLst>
          </p:nvPr>
        </p:nvGraphicFramePr>
        <p:xfrm>
          <a:off x="6833508" y="3474264"/>
          <a:ext cx="1393970" cy="945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6" imgW="850900" imgH="584200" progId="Equation.3">
                  <p:embed/>
                </p:oleObj>
              </mc:Choice>
              <mc:Fallback>
                <p:oleObj name="Equation" r:id="rId6" imgW="8509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508" y="3474264"/>
                        <a:ext cx="1393970" cy="945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676400"/>
            <a:ext cx="4343400" cy="325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8" y="990600"/>
            <a:ext cx="4191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Measured Quantities: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Angular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Free-stream velocity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Generator current/voltage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Generator torque</a:t>
            </a:r>
          </a:p>
          <a:p>
            <a:endParaRPr lang="en-US" dirty="0"/>
          </a:p>
          <a:p>
            <a:r>
              <a:rPr lang="en-US" b="1" dirty="0" smtClean="0"/>
              <a:t>Controlled Variables: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Resistance across generator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17301</TotalTime>
  <Words>1530</Words>
  <Application>Microsoft Office PowerPoint</Application>
  <PresentationFormat>On-screen Show (4:3)</PresentationFormat>
  <Paragraphs>461</Paragraphs>
  <Slides>26</Slides>
  <Notes>26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Calibri</vt:lpstr>
      <vt:lpstr>Cambria</vt:lpstr>
      <vt:lpstr>Cambria Math</vt:lpstr>
      <vt:lpstr>Times New Roman</vt:lpstr>
      <vt:lpstr>Wingdings</vt:lpstr>
      <vt:lpstr>Wingdings 2</vt:lpstr>
      <vt:lpstr>Breeze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smi_user</dc:creator>
  <cp:lastModifiedBy>Dominic</cp:lastModifiedBy>
  <cp:revision>607</cp:revision>
  <dcterms:created xsi:type="dcterms:W3CDTF">2011-04-25T04:18:32Z</dcterms:created>
  <dcterms:modified xsi:type="dcterms:W3CDTF">2015-04-28T17:53:23Z</dcterms:modified>
</cp:coreProperties>
</file>