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32" r:id="rId3"/>
    <p:sldId id="285" r:id="rId4"/>
    <p:sldId id="291" r:id="rId5"/>
    <p:sldId id="323" r:id="rId6"/>
    <p:sldId id="288" r:id="rId7"/>
    <p:sldId id="289" r:id="rId8"/>
    <p:sldId id="292" r:id="rId9"/>
    <p:sldId id="328" r:id="rId10"/>
    <p:sldId id="294" r:id="rId11"/>
    <p:sldId id="293" r:id="rId12"/>
    <p:sldId id="327" r:id="rId13"/>
    <p:sldId id="295" r:id="rId14"/>
    <p:sldId id="298" r:id="rId15"/>
    <p:sldId id="297" r:id="rId16"/>
    <p:sldId id="277" r:id="rId17"/>
    <p:sldId id="299" r:id="rId18"/>
    <p:sldId id="264" r:id="rId19"/>
    <p:sldId id="265" r:id="rId20"/>
    <p:sldId id="266" r:id="rId21"/>
    <p:sldId id="301" r:id="rId22"/>
    <p:sldId id="324" r:id="rId23"/>
    <p:sldId id="302" r:id="rId24"/>
    <p:sldId id="304" r:id="rId25"/>
    <p:sldId id="305" r:id="rId26"/>
    <p:sldId id="306" r:id="rId27"/>
    <p:sldId id="315" r:id="rId28"/>
    <p:sldId id="307" r:id="rId29"/>
    <p:sldId id="308" r:id="rId30"/>
    <p:sldId id="309" r:id="rId31"/>
    <p:sldId id="310" r:id="rId32"/>
    <p:sldId id="311" r:id="rId33"/>
    <p:sldId id="312" r:id="rId34"/>
    <p:sldId id="325" r:id="rId35"/>
    <p:sldId id="326" r:id="rId36"/>
    <p:sldId id="317" r:id="rId37"/>
    <p:sldId id="318" r:id="rId38"/>
    <p:sldId id="329" r:id="rId39"/>
    <p:sldId id="330" r:id="rId40"/>
    <p:sldId id="331" r:id="rId41"/>
    <p:sldId id="32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6A7330-6EBB-4FA0-8DFE-A74538018D60}">
          <p14:sldIdLst>
            <p14:sldId id="256"/>
            <p14:sldId id="332"/>
            <p14:sldId id="285"/>
            <p14:sldId id="291"/>
            <p14:sldId id="323"/>
            <p14:sldId id="288"/>
            <p14:sldId id="289"/>
            <p14:sldId id="292"/>
            <p14:sldId id="328"/>
            <p14:sldId id="294"/>
            <p14:sldId id="293"/>
            <p14:sldId id="327"/>
            <p14:sldId id="295"/>
            <p14:sldId id="298"/>
            <p14:sldId id="297"/>
            <p14:sldId id="277"/>
            <p14:sldId id="299"/>
            <p14:sldId id="264"/>
            <p14:sldId id="265"/>
            <p14:sldId id="266"/>
            <p14:sldId id="301"/>
            <p14:sldId id="324"/>
            <p14:sldId id="302"/>
            <p14:sldId id="304"/>
            <p14:sldId id="305"/>
            <p14:sldId id="306"/>
            <p14:sldId id="315"/>
            <p14:sldId id="307"/>
            <p14:sldId id="308"/>
            <p14:sldId id="309"/>
            <p14:sldId id="310"/>
            <p14:sldId id="311"/>
            <p14:sldId id="312"/>
            <p14:sldId id="325"/>
            <p14:sldId id="326"/>
            <p14:sldId id="317"/>
            <p14:sldId id="318"/>
            <p14:sldId id="329"/>
            <p14:sldId id="330"/>
            <p14:sldId id="331"/>
            <p14:sldId id="322"/>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shuser" initials="f" lastIdx="7" clrIdx="0"/>
  <p:cmAuthor id="1" name="Hannah Linder" initials="HL" lastIdx="5" clrIdx="1">
    <p:extLst/>
  </p:cmAuthor>
  <p:cmAuthor id="2" name="truckfish" initials="t"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E3E"/>
    <a:srgbClr val="7F4C9E"/>
    <a:srgbClr val="A20000"/>
    <a:srgbClr val="002368"/>
    <a:srgbClr val="8D3DAD"/>
    <a:srgbClr val="7E36B4"/>
    <a:srgbClr val="632CA0"/>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09" autoAdjust="0"/>
    <p:restoredTop sz="86514" autoAdjust="0"/>
  </p:normalViewPr>
  <p:slideViewPr>
    <p:cSldViewPr snapToGrid="0">
      <p:cViewPr>
        <p:scale>
          <a:sx n="103" d="100"/>
          <a:sy n="103" d="100"/>
        </p:scale>
        <p:origin x="-1122" y="-78"/>
      </p:cViewPr>
      <p:guideLst>
        <p:guide orient="horz" pos="2160"/>
        <p:guide pos="3840"/>
      </p:guideLst>
    </p:cSldViewPr>
  </p:slideViewPr>
  <p:notesTextViewPr>
    <p:cViewPr>
      <p:scale>
        <a:sx n="1" d="1"/>
        <a:sy n="1" d="1"/>
      </p:scale>
      <p:origin x="0" y="3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025EF-3E2A-46C7-9F0E-FDFB19F5584D}"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B2522FCE-89D5-4A2B-A91A-68FDA2EB56ED}">
      <dgm:prSet phldrT="[Text]" custT="1"/>
      <dgm:spPr>
        <a:xfrm>
          <a:off x="3300181" y="0"/>
          <a:ext cx="684661" cy="45644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Arial" panose="020B0604020202020204" pitchFamily="34" charset="0"/>
              <a:ea typeface="+mn-ea"/>
              <a:cs typeface="Arial" panose="020B0604020202020204" pitchFamily="34" charset="0"/>
            </a:rPr>
            <a:t>Energy Generating Device </a:t>
          </a:r>
        </a:p>
      </dgm:t>
    </dgm:pt>
    <dgm:pt modelId="{61556F81-486F-432A-ACA4-403BF7ABB51C}" type="parTrans" cxnId="{C2D139B0-DBE9-4DE1-B00D-6C8FB4EEE375}">
      <dgm:prSet/>
      <dgm:spPr/>
      <dgm:t>
        <a:bodyPr/>
        <a:lstStyle/>
        <a:p>
          <a:endParaRPr lang="en-US" sz="1400">
            <a:latin typeface="Arial" panose="020B0604020202020204" pitchFamily="34" charset="0"/>
            <a:cs typeface="Arial" panose="020B0604020202020204" pitchFamily="34" charset="0"/>
          </a:endParaRPr>
        </a:p>
      </dgm:t>
    </dgm:pt>
    <dgm:pt modelId="{D7A8452C-1D95-4445-97BC-F027B168820E}" type="sibTrans" cxnId="{C2D139B0-DBE9-4DE1-B00D-6C8FB4EEE375}">
      <dgm:prSet/>
      <dgm:spPr/>
      <dgm:t>
        <a:bodyPr/>
        <a:lstStyle/>
        <a:p>
          <a:endParaRPr lang="en-US" sz="1400">
            <a:latin typeface="Arial" panose="020B0604020202020204" pitchFamily="34" charset="0"/>
            <a:cs typeface="Arial" panose="020B0604020202020204" pitchFamily="34" charset="0"/>
          </a:endParaRPr>
        </a:p>
      </dgm:t>
    </dgm:pt>
    <dgm:pt modelId="{D2BF7B12-345D-4336-95CC-EF10F40A6645}">
      <dgm:prSet phldrT="[Text]" custT="1"/>
      <dgm:spPr>
        <a:xfrm>
          <a:off x="3720933" y="640569"/>
          <a:ext cx="684661" cy="456440"/>
        </a:xfrm>
        <a:solidFill>
          <a:schemeClr val="accent5"/>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Arial" panose="020B0604020202020204" pitchFamily="34" charset="0"/>
              <a:ea typeface="+mn-ea"/>
              <a:cs typeface="Arial" panose="020B0604020202020204" pitchFamily="34" charset="0"/>
            </a:rPr>
            <a:t>Marine Mammals</a:t>
          </a:r>
          <a:endParaRPr lang="en-US" sz="1400" dirty="0">
            <a:solidFill>
              <a:sysClr val="window" lastClr="FFFFFF"/>
            </a:solidFill>
            <a:latin typeface="Arial" panose="020B0604020202020204" pitchFamily="34" charset="0"/>
            <a:ea typeface="+mn-ea"/>
            <a:cs typeface="Arial" panose="020B0604020202020204" pitchFamily="34" charset="0"/>
          </a:endParaRPr>
        </a:p>
      </dgm:t>
    </dgm:pt>
    <dgm:pt modelId="{03600593-1A51-4813-9A73-6FB7C6ED7743}" type="parTrans" cxnId="{AF44C89A-45A6-456B-A109-0A75B788F762}">
      <dgm:prSet/>
      <dgm:spPr>
        <a:xfrm>
          <a:off x="3642512" y="456441"/>
          <a:ext cx="420751" cy="184128"/>
        </a:xfrm>
        <a:noFill/>
        <a:ln w="25400" cap="flat" cmpd="sng" algn="ctr">
          <a:solidFill>
            <a:srgbClr val="0070C0"/>
          </a:solidFill>
          <a:prstDash val="solid"/>
        </a:ln>
        <a:effectLst/>
      </dgm:spPr>
      <dgm:t>
        <a:bodyPr/>
        <a:lstStyle/>
        <a:p>
          <a:endParaRPr lang="en-US" sz="1400">
            <a:latin typeface="Arial" panose="020B0604020202020204" pitchFamily="34" charset="0"/>
            <a:cs typeface="Arial" panose="020B0604020202020204" pitchFamily="34" charset="0"/>
          </a:endParaRPr>
        </a:p>
      </dgm:t>
    </dgm:pt>
    <dgm:pt modelId="{564669A7-92EC-4009-84C2-C2D762067473}" type="sibTrans" cxnId="{AF44C89A-45A6-456B-A109-0A75B788F762}">
      <dgm:prSet/>
      <dgm:spPr/>
      <dgm:t>
        <a:bodyPr/>
        <a:lstStyle/>
        <a:p>
          <a:endParaRPr lang="en-US" sz="1400">
            <a:latin typeface="Arial" panose="020B0604020202020204" pitchFamily="34" charset="0"/>
            <a:cs typeface="Arial" panose="020B0604020202020204" pitchFamily="34" charset="0"/>
          </a:endParaRPr>
        </a:p>
      </dgm:t>
    </dgm:pt>
    <dgm:pt modelId="{0D0CB70E-63B3-44FC-B53C-232F98C2E917}">
      <dgm:prSet phldrT="[Text]" custT="1"/>
      <dgm:spPr>
        <a:xfrm>
          <a:off x="4621625" y="640569"/>
          <a:ext cx="684661" cy="456440"/>
        </a:xfrm>
        <a:solidFill>
          <a:schemeClr val="accent5"/>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Arial" panose="020B0604020202020204" pitchFamily="34" charset="0"/>
              <a:ea typeface="+mn-ea"/>
              <a:cs typeface="Arial" panose="020B0604020202020204" pitchFamily="34" charset="0"/>
            </a:rPr>
            <a:t>Habitat</a:t>
          </a:r>
        </a:p>
      </dgm:t>
    </dgm:pt>
    <dgm:pt modelId="{876BADD6-B314-4CF8-934E-F4D824056571}" type="parTrans" cxnId="{1FC37450-792A-4ABA-A6C6-CBB3DCDB8494}">
      <dgm:prSet/>
      <dgm:spPr>
        <a:xfrm>
          <a:off x="3642512" y="456441"/>
          <a:ext cx="1321444" cy="184128"/>
        </a:xfrm>
        <a:noFill/>
        <a:ln w="25400" cap="flat" cmpd="sng" algn="ctr">
          <a:solidFill>
            <a:srgbClr val="0070C0"/>
          </a:solidFill>
          <a:prstDash val="solid"/>
        </a:ln>
        <a:effectLst/>
      </dgm:spPr>
      <dgm:t>
        <a:bodyPr/>
        <a:lstStyle/>
        <a:p>
          <a:endParaRPr lang="en-US" sz="1400">
            <a:latin typeface="Arial" panose="020B0604020202020204" pitchFamily="34" charset="0"/>
            <a:cs typeface="Arial" panose="020B0604020202020204" pitchFamily="34" charset="0"/>
          </a:endParaRPr>
        </a:p>
      </dgm:t>
    </dgm:pt>
    <dgm:pt modelId="{9581D30F-4BA6-430D-B4B7-C1C896B844C2}" type="sibTrans" cxnId="{1FC37450-792A-4ABA-A6C6-CBB3DCDB8494}">
      <dgm:prSet/>
      <dgm:spPr/>
      <dgm:t>
        <a:bodyPr/>
        <a:lstStyle/>
        <a:p>
          <a:endParaRPr lang="en-US" sz="1400">
            <a:latin typeface="Arial" panose="020B0604020202020204" pitchFamily="34" charset="0"/>
            <a:cs typeface="Arial" panose="020B0604020202020204" pitchFamily="34" charset="0"/>
          </a:endParaRPr>
        </a:p>
      </dgm:t>
    </dgm:pt>
    <dgm:pt modelId="{598FC3F2-A1AE-4537-9240-ADD2F78B3266}">
      <dgm:prSet phldrT="[Text]" custT="1"/>
      <dgm:spPr>
        <a:xfrm>
          <a:off x="1951447" y="640569"/>
          <a:ext cx="684661" cy="456440"/>
        </a:xfrm>
        <a:solidFill>
          <a:schemeClr val="accent5"/>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Arial" panose="020B0604020202020204" pitchFamily="34" charset="0"/>
              <a:ea typeface="+mn-ea"/>
              <a:cs typeface="Arial" panose="020B0604020202020204" pitchFamily="34" charset="0"/>
            </a:rPr>
            <a:t>Seabirds</a:t>
          </a:r>
          <a:endParaRPr lang="en-US" sz="1400" dirty="0">
            <a:solidFill>
              <a:sysClr val="window" lastClr="FFFFFF"/>
            </a:solidFill>
            <a:latin typeface="Arial" panose="020B0604020202020204" pitchFamily="34" charset="0"/>
            <a:ea typeface="+mn-ea"/>
            <a:cs typeface="Arial" panose="020B0604020202020204" pitchFamily="34" charset="0"/>
          </a:endParaRPr>
        </a:p>
      </dgm:t>
    </dgm:pt>
    <dgm:pt modelId="{697CDFFB-42FC-461F-8C9F-84F31E432F7D}" type="parTrans" cxnId="{519E6310-03B2-4601-9D2C-608DBBA41AFE}">
      <dgm:prSet/>
      <dgm:spPr>
        <a:xfrm>
          <a:off x="2293777" y="456441"/>
          <a:ext cx="1348734" cy="184128"/>
        </a:xfrm>
        <a:noFill/>
        <a:ln w="25400" cap="flat" cmpd="sng" algn="ctr">
          <a:solidFill>
            <a:srgbClr val="0070C0"/>
          </a:solidFill>
          <a:prstDash val="solid"/>
        </a:ln>
        <a:effectLst/>
      </dgm:spPr>
      <dgm:t>
        <a:bodyPr/>
        <a:lstStyle/>
        <a:p>
          <a:endParaRPr lang="en-US" sz="1400">
            <a:latin typeface="Arial" panose="020B0604020202020204" pitchFamily="34" charset="0"/>
            <a:cs typeface="Arial" panose="020B0604020202020204" pitchFamily="34" charset="0"/>
          </a:endParaRPr>
        </a:p>
      </dgm:t>
    </dgm:pt>
    <dgm:pt modelId="{53A2648D-4710-4F74-BF06-4087EADD3315}" type="sibTrans" cxnId="{519E6310-03B2-4601-9D2C-608DBBA41AFE}">
      <dgm:prSet/>
      <dgm:spPr/>
      <dgm:t>
        <a:bodyPr/>
        <a:lstStyle/>
        <a:p>
          <a:endParaRPr lang="en-US" sz="1400">
            <a:latin typeface="Arial" panose="020B0604020202020204" pitchFamily="34" charset="0"/>
            <a:cs typeface="Arial" panose="020B0604020202020204" pitchFamily="34" charset="0"/>
          </a:endParaRPr>
        </a:p>
      </dgm:t>
    </dgm:pt>
    <dgm:pt modelId="{A534EFFB-D7FC-4379-A4D9-20F1893D77EA}">
      <dgm:prSet phldrT="[Text]" custT="1"/>
      <dgm:spPr>
        <a:xfrm>
          <a:off x="2841506" y="619226"/>
          <a:ext cx="684661" cy="456440"/>
        </a:xfrm>
        <a:solidFill>
          <a:schemeClr val="accent5"/>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Arial" panose="020B0604020202020204" pitchFamily="34" charset="0"/>
              <a:ea typeface="+mn-ea"/>
              <a:cs typeface="Arial" panose="020B0604020202020204" pitchFamily="34" charset="0"/>
            </a:rPr>
            <a:t>Fish</a:t>
          </a:r>
          <a:endParaRPr lang="en-US" sz="1400" dirty="0">
            <a:solidFill>
              <a:sysClr val="window" lastClr="FFFFFF"/>
            </a:solidFill>
            <a:latin typeface="Arial" panose="020B0604020202020204" pitchFamily="34" charset="0"/>
            <a:ea typeface="+mn-ea"/>
            <a:cs typeface="Arial" panose="020B0604020202020204" pitchFamily="34" charset="0"/>
          </a:endParaRPr>
        </a:p>
      </dgm:t>
    </dgm:pt>
    <dgm:pt modelId="{6B142455-A849-40E2-BADE-7F7D30229E59}" type="sibTrans" cxnId="{E4A3D6E9-5EBD-47FD-887D-8648BCFD6553}">
      <dgm:prSet/>
      <dgm:spPr/>
      <dgm:t>
        <a:bodyPr/>
        <a:lstStyle/>
        <a:p>
          <a:endParaRPr lang="en-US" sz="1400">
            <a:latin typeface="Arial" panose="020B0604020202020204" pitchFamily="34" charset="0"/>
            <a:cs typeface="Arial" panose="020B0604020202020204" pitchFamily="34" charset="0"/>
          </a:endParaRPr>
        </a:p>
      </dgm:t>
    </dgm:pt>
    <dgm:pt modelId="{ED695E40-6AFB-4DBB-A12E-7A8A2F6056D7}" type="parTrans" cxnId="{E4A3D6E9-5EBD-47FD-887D-8648BCFD6553}">
      <dgm:prSet/>
      <dgm:spPr>
        <a:xfrm>
          <a:off x="3183837" y="456441"/>
          <a:ext cx="458675" cy="162785"/>
        </a:xfrm>
        <a:noFill/>
        <a:ln w="25400" cap="flat" cmpd="sng" algn="ctr">
          <a:solidFill>
            <a:srgbClr val="9BBB59">
              <a:hueOff val="0"/>
              <a:satOff val="0"/>
              <a:lumOff val="0"/>
              <a:alphaOff val="0"/>
            </a:srgbClr>
          </a:solidFill>
          <a:prstDash val="solid"/>
        </a:ln>
        <a:effectLst/>
      </dgm:spPr>
      <dgm:t>
        <a:bodyPr/>
        <a:lstStyle/>
        <a:p>
          <a:endParaRPr lang="en-US" sz="1400">
            <a:solidFill>
              <a:srgbClr val="0070C0"/>
            </a:solidFill>
            <a:latin typeface="Arial" panose="020B0604020202020204" pitchFamily="34" charset="0"/>
            <a:cs typeface="Arial" panose="020B0604020202020204" pitchFamily="34" charset="0"/>
          </a:endParaRPr>
        </a:p>
      </dgm:t>
    </dgm:pt>
    <dgm:pt modelId="{8E186D4F-9ED3-4CA8-83A2-D5ADBFCA35E8}">
      <dgm:prSet phldrT="[Text]" custT="1"/>
      <dgm:spPr>
        <a:xfrm>
          <a:off x="616357" y="1279587"/>
          <a:ext cx="684661" cy="456440"/>
        </a:xfrm>
        <a:solidFill>
          <a:srgbClr val="7F4C9E"/>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Arial" panose="020B0604020202020204" pitchFamily="34" charset="0"/>
              <a:ea typeface="+mn-ea"/>
              <a:cs typeface="Arial" panose="020B0604020202020204" pitchFamily="34" charset="0"/>
            </a:rPr>
            <a:t>Abundance</a:t>
          </a:r>
          <a:endParaRPr lang="en-US" sz="1400" dirty="0">
            <a:solidFill>
              <a:sysClr val="window" lastClr="FFFFFF"/>
            </a:solidFill>
            <a:latin typeface="Arial" panose="020B0604020202020204" pitchFamily="34" charset="0"/>
            <a:ea typeface="+mn-ea"/>
            <a:cs typeface="Arial" panose="020B0604020202020204" pitchFamily="34" charset="0"/>
          </a:endParaRPr>
        </a:p>
      </dgm:t>
    </dgm:pt>
    <dgm:pt modelId="{797BD0D6-DA77-4188-AECF-EED7C770967D}" type="parTrans" cxnId="{AD305A2B-CAF1-453A-8CA7-0799566006FE}">
      <dgm:prSet/>
      <dgm:spPr>
        <a:ln>
          <a:solidFill>
            <a:schemeClr val="accent5"/>
          </a:solidFill>
        </a:ln>
      </dgm:spPr>
      <dgm:t>
        <a:bodyPr/>
        <a:lstStyle/>
        <a:p>
          <a:endParaRPr lang="en-US" sz="1400">
            <a:latin typeface="Arial" panose="020B0604020202020204" pitchFamily="34" charset="0"/>
            <a:cs typeface="Arial" panose="020B0604020202020204" pitchFamily="34" charset="0"/>
          </a:endParaRPr>
        </a:p>
      </dgm:t>
    </dgm:pt>
    <dgm:pt modelId="{ECE863CE-71D4-4041-9E82-007CE1D4157B}" type="sibTrans" cxnId="{AD305A2B-CAF1-453A-8CA7-0799566006FE}">
      <dgm:prSet/>
      <dgm:spPr/>
      <dgm:t>
        <a:bodyPr/>
        <a:lstStyle/>
        <a:p>
          <a:endParaRPr lang="en-US" sz="1400">
            <a:latin typeface="Arial" panose="020B0604020202020204" pitchFamily="34" charset="0"/>
            <a:cs typeface="Arial" panose="020B0604020202020204" pitchFamily="34" charset="0"/>
          </a:endParaRPr>
        </a:p>
      </dgm:t>
    </dgm:pt>
    <dgm:pt modelId="{E9D5D994-5FF9-47E9-9039-BB172ACA370F}">
      <dgm:prSet phldrT="[Text]" custT="1"/>
      <dgm:spPr>
        <a:xfrm>
          <a:off x="616357" y="1918604"/>
          <a:ext cx="684661" cy="456440"/>
        </a:xfrm>
        <a:solidFill>
          <a:srgbClr val="0070C0"/>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Arial" panose="020B0604020202020204" pitchFamily="34" charset="0"/>
              <a:ea typeface="+mn-ea"/>
              <a:cs typeface="Arial" panose="020B0604020202020204" pitchFamily="34" charset="0"/>
            </a:rPr>
            <a:t>Metric(s)</a:t>
          </a:r>
          <a:endParaRPr lang="en-US" sz="1400" dirty="0">
            <a:solidFill>
              <a:sysClr val="window" lastClr="FFFFFF"/>
            </a:solidFill>
            <a:latin typeface="Arial" panose="020B0604020202020204" pitchFamily="34" charset="0"/>
            <a:ea typeface="+mn-ea"/>
            <a:cs typeface="Arial" panose="020B0604020202020204" pitchFamily="34" charset="0"/>
          </a:endParaRPr>
        </a:p>
      </dgm:t>
    </dgm:pt>
    <dgm:pt modelId="{F445C796-AC0E-46A4-9D64-1C20DA12FD3A}" type="parTrans" cxnId="{FCB007D3-F728-4BAF-B1BF-0CAD58EC973E}">
      <dgm:prSet/>
      <dgm:spPr>
        <a:ln>
          <a:solidFill>
            <a:srgbClr val="7F4C9E"/>
          </a:solidFill>
        </a:ln>
      </dgm:spPr>
      <dgm:t>
        <a:bodyPr/>
        <a:lstStyle/>
        <a:p>
          <a:endParaRPr lang="en-US" sz="1400">
            <a:latin typeface="Arial" panose="020B0604020202020204" pitchFamily="34" charset="0"/>
            <a:cs typeface="Arial" panose="020B0604020202020204" pitchFamily="34" charset="0"/>
          </a:endParaRPr>
        </a:p>
      </dgm:t>
    </dgm:pt>
    <dgm:pt modelId="{D2F15DED-C8D3-4327-ACBB-8850CA982352}" type="sibTrans" cxnId="{FCB007D3-F728-4BAF-B1BF-0CAD58EC973E}">
      <dgm:prSet/>
      <dgm:spPr/>
      <dgm:t>
        <a:bodyPr/>
        <a:lstStyle/>
        <a:p>
          <a:endParaRPr lang="en-US" sz="1400">
            <a:latin typeface="Arial" panose="020B0604020202020204" pitchFamily="34" charset="0"/>
            <a:cs typeface="Arial" panose="020B0604020202020204" pitchFamily="34" charset="0"/>
          </a:endParaRPr>
        </a:p>
      </dgm:t>
    </dgm:pt>
    <dgm:pt modelId="{A33BB07E-7258-43E8-B12E-C207D85386EA}">
      <dgm:prSet phldrT="[Text]" custT="1"/>
      <dgm:spPr>
        <a:xfrm>
          <a:off x="616357" y="2557621"/>
          <a:ext cx="684661" cy="456440"/>
        </a:xfrm>
        <a:solidFill>
          <a:schemeClr val="accent3"/>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Arial" panose="020B0604020202020204" pitchFamily="34" charset="0"/>
              <a:ea typeface="+mn-ea"/>
              <a:cs typeface="Arial" panose="020B0604020202020204" pitchFamily="34" charset="0"/>
            </a:rPr>
            <a:t>???</a:t>
          </a:r>
          <a:endParaRPr lang="en-US" sz="1400" dirty="0">
            <a:solidFill>
              <a:sysClr val="window" lastClr="FFFFFF"/>
            </a:solidFill>
            <a:latin typeface="Arial" panose="020B0604020202020204" pitchFamily="34" charset="0"/>
            <a:ea typeface="+mn-ea"/>
            <a:cs typeface="Arial" panose="020B0604020202020204" pitchFamily="34" charset="0"/>
          </a:endParaRPr>
        </a:p>
      </dgm:t>
    </dgm:pt>
    <dgm:pt modelId="{ED4598BD-2D2A-417A-AFA2-95C3FCCC84EE}" type="parTrans" cxnId="{852DF223-65C6-4F50-831B-9156565DD4CC}">
      <dgm:prSet/>
      <dgm:spPr>
        <a:ln>
          <a:solidFill>
            <a:srgbClr val="0070C0"/>
          </a:solidFill>
        </a:ln>
      </dgm:spPr>
      <dgm:t>
        <a:bodyPr/>
        <a:lstStyle/>
        <a:p>
          <a:endParaRPr lang="en-US" sz="1400">
            <a:latin typeface="Arial" panose="020B0604020202020204" pitchFamily="34" charset="0"/>
            <a:cs typeface="Arial" panose="020B0604020202020204" pitchFamily="34" charset="0"/>
          </a:endParaRPr>
        </a:p>
      </dgm:t>
    </dgm:pt>
    <dgm:pt modelId="{55A96742-1A2B-435C-8CB8-56140F4809EF}" type="sibTrans" cxnId="{852DF223-65C6-4F50-831B-9156565DD4CC}">
      <dgm:prSet/>
      <dgm:spPr/>
      <dgm:t>
        <a:bodyPr/>
        <a:lstStyle/>
        <a:p>
          <a:endParaRPr lang="en-US" sz="1400">
            <a:latin typeface="Arial" panose="020B0604020202020204" pitchFamily="34" charset="0"/>
            <a:cs typeface="Arial" panose="020B0604020202020204" pitchFamily="34" charset="0"/>
          </a:endParaRPr>
        </a:p>
      </dgm:t>
    </dgm:pt>
    <dgm:pt modelId="{90A59049-F448-4D9E-9E7C-043A4E178563}">
      <dgm:prSet phldrT="[Text]" custT="1"/>
      <dgm:spPr>
        <a:xfrm>
          <a:off x="1506417" y="1279587"/>
          <a:ext cx="684661" cy="456440"/>
        </a:xfrm>
        <a:solidFill>
          <a:srgbClr val="7F4C9E"/>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Arial" panose="020B0604020202020204" pitchFamily="34" charset="0"/>
              <a:ea typeface="+mn-ea"/>
              <a:cs typeface="Arial" panose="020B0604020202020204" pitchFamily="34" charset="0"/>
            </a:rPr>
            <a:t>Distribution</a:t>
          </a:r>
        </a:p>
      </dgm:t>
    </dgm:pt>
    <dgm:pt modelId="{B4D54A5A-5960-4076-BABE-EDCBEFE9371F}" type="parTrans" cxnId="{E63B895D-B135-4E58-9C62-CB5B3D95BC9D}">
      <dgm:prSet/>
      <dgm:spPr/>
      <dgm:t>
        <a:bodyPr/>
        <a:lstStyle/>
        <a:p>
          <a:endParaRPr lang="en-US" sz="1400">
            <a:latin typeface="Arial" panose="020B0604020202020204" pitchFamily="34" charset="0"/>
            <a:cs typeface="Arial" panose="020B0604020202020204" pitchFamily="34" charset="0"/>
          </a:endParaRPr>
        </a:p>
      </dgm:t>
    </dgm:pt>
    <dgm:pt modelId="{D5F368FF-5129-4388-8A24-2C15DC0C1EA3}" type="sibTrans" cxnId="{E63B895D-B135-4E58-9C62-CB5B3D95BC9D}">
      <dgm:prSet/>
      <dgm:spPr/>
      <dgm:t>
        <a:bodyPr/>
        <a:lstStyle/>
        <a:p>
          <a:endParaRPr lang="en-US" sz="1400">
            <a:latin typeface="Arial" panose="020B0604020202020204" pitchFamily="34" charset="0"/>
            <a:cs typeface="Arial" panose="020B0604020202020204" pitchFamily="34" charset="0"/>
          </a:endParaRPr>
        </a:p>
      </dgm:t>
    </dgm:pt>
    <dgm:pt modelId="{970CBD59-F8EA-4716-A2E1-50EA617A2E9D}">
      <dgm:prSet phldrT="[Text]" custT="1"/>
      <dgm:spPr>
        <a:xfrm>
          <a:off x="1506417" y="1918604"/>
          <a:ext cx="684661" cy="456440"/>
        </a:xfrm>
        <a:solidFill>
          <a:srgbClr val="0070C0"/>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Arial" panose="020B0604020202020204" pitchFamily="34" charset="0"/>
              <a:ea typeface="+mn-ea"/>
              <a:cs typeface="Arial" panose="020B0604020202020204" pitchFamily="34" charset="0"/>
            </a:rPr>
            <a:t>Metric(s)</a:t>
          </a:r>
          <a:endParaRPr lang="en-US" sz="1400" dirty="0">
            <a:solidFill>
              <a:sysClr val="window" lastClr="FFFFFF"/>
            </a:solidFill>
            <a:latin typeface="Arial" panose="020B0604020202020204" pitchFamily="34" charset="0"/>
            <a:ea typeface="+mn-ea"/>
            <a:cs typeface="Arial" panose="020B0604020202020204" pitchFamily="34" charset="0"/>
          </a:endParaRPr>
        </a:p>
      </dgm:t>
    </dgm:pt>
    <dgm:pt modelId="{92967E26-14B2-40AD-A757-EAD30BB6624E}" type="parTrans" cxnId="{09F8F7CC-BD0A-4DF2-8A03-53CD1291CBDA}">
      <dgm:prSet/>
      <dgm:spPr>
        <a:ln>
          <a:solidFill>
            <a:srgbClr val="7F4C9E"/>
          </a:solidFill>
        </a:ln>
      </dgm:spPr>
      <dgm:t>
        <a:bodyPr/>
        <a:lstStyle/>
        <a:p>
          <a:endParaRPr lang="en-US" sz="1400">
            <a:latin typeface="Arial" panose="020B0604020202020204" pitchFamily="34" charset="0"/>
            <a:cs typeface="Arial" panose="020B0604020202020204" pitchFamily="34" charset="0"/>
          </a:endParaRPr>
        </a:p>
      </dgm:t>
    </dgm:pt>
    <dgm:pt modelId="{5D3B28DF-EBC4-467A-A33A-FCF9E900692B}" type="sibTrans" cxnId="{09F8F7CC-BD0A-4DF2-8A03-53CD1291CBDA}">
      <dgm:prSet/>
      <dgm:spPr/>
      <dgm:t>
        <a:bodyPr/>
        <a:lstStyle/>
        <a:p>
          <a:endParaRPr lang="en-US" sz="1400">
            <a:latin typeface="Arial" panose="020B0604020202020204" pitchFamily="34" charset="0"/>
            <a:cs typeface="Arial" panose="020B0604020202020204" pitchFamily="34" charset="0"/>
          </a:endParaRPr>
        </a:p>
      </dgm:t>
    </dgm:pt>
    <dgm:pt modelId="{1C1296D5-EBEE-4F83-B672-7E928EFD3F5B}">
      <dgm:prSet phldrT="[Text]" custT="1"/>
      <dgm:spPr>
        <a:xfrm>
          <a:off x="1506417" y="2557621"/>
          <a:ext cx="684661" cy="456440"/>
        </a:xfrm>
        <a:solidFill>
          <a:schemeClr val="accent3"/>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Arial" panose="020B0604020202020204" pitchFamily="34" charset="0"/>
              <a:ea typeface="+mn-ea"/>
              <a:cs typeface="Arial" panose="020B0604020202020204" pitchFamily="34" charset="0"/>
            </a:rPr>
            <a:t>???</a:t>
          </a:r>
          <a:endParaRPr lang="en-US" sz="1400" dirty="0">
            <a:solidFill>
              <a:sysClr val="window" lastClr="FFFFFF"/>
            </a:solidFill>
            <a:latin typeface="Arial" panose="020B0604020202020204" pitchFamily="34" charset="0"/>
            <a:ea typeface="+mn-ea"/>
            <a:cs typeface="Arial" panose="020B0604020202020204" pitchFamily="34" charset="0"/>
          </a:endParaRPr>
        </a:p>
      </dgm:t>
    </dgm:pt>
    <dgm:pt modelId="{ED8ED4CE-776B-4083-B08F-4DA3FAAF71ED}" type="parTrans" cxnId="{71965CD6-A2A4-4B7A-8A50-1EC8B8BA04D4}">
      <dgm:prSet/>
      <dgm:spPr>
        <a:ln>
          <a:solidFill>
            <a:srgbClr val="0070C0"/>
          </a:solidFill>
        </a:ln>
      </dgm:spPr>
      <dgm:t>
        <a:bodyPr/>
        <a:lstStyle/>
        <a:p>
          <a:endParaRPr lang="en-US" sz="1400">
            <a:latin typeface="Arial" panose="020B0604020202020204" pitchFamily="34" charset="0"/>
            <a:cs typeface="Arial" panose="020B0604020202020204" pitchFamily="34" charset="0"/>
          </a:endParaRPr>
        </a:p>
      </dgm:t>
    </dgm:pt>
    <dgm:pt modelId="{85174FF0-C909-4B61-AE09-F284AD1B9C48}" type="sibTrans" cxnId="{71965CD6-A2A4-4B7A-8A50-1EC8B8BA04D4}">
      <dgm:prSet/>
      <dgm:spPr/>
      <dgm:t>
        <a:bodyPr/>
        <a:lstStyle/>
        <a:p>
          <a:endParaRPr lang="en-US" sz="1400">
            <a:latin typeface="Arial" panose="020B0604020202020204" pitchFamily="34" charset="0"/>
            <a:cs typeface="Arial" panose="020B0604020202020204" pitchFamily="34" charset="0"/>
          </a:endParaRPr>
        </a:p>
      </dgm:t>
    </dgm:pt>
    <dgm:pt modelId="{E37AF43F-72ED-41F1-8B70-113E8646C218}">
      <dgm:prSet phldrT="[Text]" custT="1"/>
      <dgm:spPr>
        <a:xfrm>
          <a:off x="3286536" y="1279587"/>
          <a:ext cx="684661" cy="456440"/>
        </a:xfrm>
        <a:solidFill>
          <a:srgbClr val="7F4C9E"/>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Arial" panose="020B0604020202020204" pitchFamily="34" charset="0"/>
              <a:ea typeface="+mn-ea"/>
              <a:cs typeface="Arial" panose="020B0604020202020204" pitchFamily="34" charset="0"/>
            </a:rPr>
            <a:t>Behavior</a:t>
          </a:r>
        </a:p>
      </dgm:t>
    </dgm:pt>
    <dgm:pt modelId="{130EA70C-E75D-427B-99F9-9F731BC47041}" type="parTrans" cxnId="{FE2352AC-A5B3-421E-81F7-3692660C6A3B}">
      <dgm:prSet/>
      <dgm:spPr>
        <a:ln>
          <a:solidFill>
            <a:schemeClr val="accent5"/>
          </a:solidFill>
        </a:ln>
      </dgm:spPr>
      <dgm:t>
        <a:bodyPr/>
        <a:lstStyle/>
        <a:p>
          <a:endParaRPr lang="en-US" sz="1400">
            <a:latin typeface="Arial" panose="020B0604020202020204" pitchFamily="34" charset="0"/>
            <a:cs typeface="Arial" panose="020B0604020202020204" pitchFamily="34" charset="0"/>
          </a:endParaRPr>
        </a:p>
      </dgm:t>
    </dgm:pt>
    <dgm:pt modelId="{581C8969-1848-434E-8746-66C5479C6AB1}" type="sibTrans" cxnId="{FE2352AC-A5B3-421E-81F7-3692660C6A3B}">
      <dgm:prSet/>
      <dgm:spPr/>
      <dgm:t>
        <a:bodyPr/>
        <a:lstStyle/>
        <a:p>
          <a:endParaRPr lang="en-US" sz="1400">
            <a:latin typeface="Arial" panose="020B0604020202020204" pitchFamily="34" charset="0"/>
            <a:cs typeface="Arial" panose="020B0604020202020204" pitchFamily="34" charset="0"/>
          </a:endParaRPr>
        </a:p>
      </dgm:t>
    </dgm:pt>
    <dgm:pt modelId="{86113A0D-46A5-4C49-A428-412D50D5E11D}">
      <dgm:prSet phldrT="[Text]" custT="1"/>
      <dgm:spPr>
        <a:xfrm>
          <a:off x="3286536" y="1918604"/>
          <a:ext cx="684661" cy="456440"/>
        </a:xfrm>
        <a:solidFill>
          <a:srgbClr val="0070C0"/>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Arial" panose="020B0604020202020204" pitchFamily="34" charset="0"/>
              <a:ea typeface="+mn-ea"/>
              <a:cs typeface="Arial" panose="020B0604020202020204" pitchFamily="34" charset="0"/>
            </a:rPr>
            <a:t>Metric(s)</a:t>
          </a:r>
          <a:endParaRPr lang="en-US" sz="1400" dirty="0">
            <a:solidFill>
              <a:sysClr val="window" lastClr="FFFFFF"/>
            </a:solidFill>
            <a:latin typeface="Arial" panose="020B0604020202020204" pitchFamily="34" charset="0"/>
            <a:ea typeface="+mn-ea"/>
            <a:cs typeface="Arial" panose="020B0604020202020204" pitchFamily="34" charset="0"/>
          </a:endParaRPr>
        </a:p>
      </dgm:t>
    </dgm:pt>
    <dgm:pt modelId="{8CAD1D2A-8243-4C48-937A-46CF5F38CC6D}" type="parTrans" cxnId="{9E25AC23-52E8-4803-BD67-6E7D451520AE}">
      <dgm:prSet/>
      <dgm:spPr>
        <a:ln>
          <a:solidFill>
            <a:srgbClr val="7F4C9E"/>
          </a:solidFill>
        </a:ln>
      </dgm:spPr>
      <dgm:t>
        <a:bodyPr/>
        <a:lstStyle/>
        <a:p>
          <a:endParaRPr lang="en-US" sz="1400">
            <a:latin typeface="Arial" panose="020B0604020202020204" pitchFamily="34" charset="0"/>
            <a:cs typeface="Arial" panose="020B0604020202020204" pitchFamily="34" charset="0"/>
          </a:endParaRPr>
        </a:p>
      </dgm:t>
    </dgm:pt>
    <dgm:pt modelId="{7E9F4C00-D41D-46A5-B932-E629F1A7740F}" type="sibTrans" cxnId="{9E25AC23-52E8-4803-BD67-6E7D451520AE}">
      <dgm:prSet/>
      <dgm:spPr/>
      <dgm:t>
        <a:bodyPr/>
        <a:lstStyle/>
        <a:p>
          <a:endParaRPr lang="en-US" sz="1400">
            <a:latin typeface="Arial" panose="020B0604020202020204" pitchFamily="34" charset="0"/>
            <a:cs typeface="Arial" panose="020B0604020202020204" pitchFamily="34" charset="0"/>
          </a:endParaRPr>
        </a:p>
      </dgm:t>
    </dgm:pt>
    <dgm:pt modelId="{E358CBFA-84AE-46A5-87C5-39F9A588AB32}">
      <dgm:prSet phldrT="[Text]" custT="1"/>
      <dgm:spPr>
        <a:xfrm>
          <a:off x="3286536" y="2557621"/>
          <a:ext cx="684661" cy="456440"/>
        </a:xfrm>
        <a:solidFill>
          <a:schemeClr val="accent3"/>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Arial" panose="020B0604020202020204" pitchFamily="34" charset="0"/>
              <a:ea typeface="+mn-ea"/>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6F6A8ECF-A5B7-4578-B933-5D4FCB99F8F8}" type="parTrans" cxnId="{708EC716-1DFC-45E3-B055-1DC45926E79B}">
      <dgm:prSet/>
      <dgm:spPr>
        <a:ln>
          <a:solidFill>
            <a:srgbClr val="0070C0"/>
          </a:solidFill>
        </a:ln>
      </dgm:spPr>
      <dgm:t>
        <a:bodyPr/>
        <a:lstStyle/>
        <a:p>
          <a:endParaRPr lang="en-US" sz="1400">
            <a:latin typeface="Arial" panose="020B0604020202020204" pitchFamily="34" charset="0"/>
            <a:cs typeface="Arial" panose="020B0604020202020204" pitchFamily="34" charset="0"/>
          </a:endParaRPr>
        </a:p>
      </dgm:t>
    </dgm:pt>
    <dgm:pt modelId="{BCC26DCD-E9F8-4CB2-8DC4-1C9F97AACDE4}" type="sibTrans" cxnId="{708EC716-1DFC-45E3-B055-1DC45926E79B}">
      <dgm:prSet/>
      <dgm:spPr/>
      <dgm:t>
        <a:bodyPr/>
        <a:lstStyle/>
        <a:p>
          <a:endParaRPr lang="en-US" sz="1400">
            <a:latin typeface="Arial" panose="020B0604020202020204" pitchFamily="34" charset="0"/>
            <a:cs typeface="Arial" panose="020B0604020202020204" pitchFamily="34" charset="0"/>
          </a:endParaRPr>
        </a:p>
      </dgm:t>
    </dgm:pt>
    <dgm:pt modelId="{6A5376BF-CC60-407B-B10D-92EF3F718109}">
      <dgm:prSet phldrT="[Text]" custT="1"/>
      <dgm:spPr>
        <a:xfrm>
          <a:off x="2396476" y="2557621"/>
          <a:ext cx="684661" cy="456440"/>
        </a:xfrm>
        <a:solidFill>
          <a:schemeClr val="accent3"/>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Arial" panose="020B0604020202020204" pitchFamily="34" charset="0"/>
              <a:ea typeface="+mn-ea"/>
              <a:cs typeface="Arial" panose="020B0604020202020204" pitchFamily="34" charset="0"/>
            </a:rPr>
            <a:t>???</a:t>
          </a:r>
          <a:endParaRPr lang="en-US" sz="1400" dirty="0">
            <a:solidFill>
              <a:sysClr val="window" lastClr="FFFFFF"/>
            </a:solidFill>
            <a:latin typeface="Arial" panose="020B0604020202020204" pitchFamily="34" charset="0"/>
            <a:ea typeface="+mn-ea"/>
            <a:cs typeface="Arial" panose="020B0604020202020204" pitchFamily="34" charset="0"/>
          </a:endParaRPr>
        </a:p>
      </dgm:t>
    </dgm:pt>
    <dgm:pt modelId="{C0F764B5-39E1-4132-B2C3-E77B0727B1F6}">
      <dgm:prSet phldrT="[Text]" custT="1"/>
      <dgm:spPr>
        <a:xfrm>
          <a:off x="2396476" y="1918604"/>
          <a:ext cx="684661" cy="456440"/>
        </a:xfrm>
        <a:solidFill>
          <a:srgbClr val="0070C0"/>
        </a:solidFill>
        <a:ln w="25400" cap="flat" cmpd="sng" algn="ctr">
          <a:solidFill>
            <a:sysClr val="window" lastClr="FFFFFF">
              <a:hueOff val="0"/>
              <a:satOff val="0"/>
              <a:lumOff val="0"/>
              <a:alphaOff val="0"/>
            </a:sysClr>
          </a:solidFill>
          <a:prstDash val="solid"/>
        </a:ln>
        <a:effectLst/>
      </dgm:spPr>
      <dgm:t>
        <a:bodyPr/>
        <a:lstStyle/>
        <a:p>
          <a:r>
            <a:rPr lang="en-US" sz="1400" dirty="0" smtClean="0">
              <a:solidFill>
                <a:sysClr val="window" lastClr="FFFFFF"/>
              </a:solidFill>
              <a:latin typeface="Arial" panose="020B0604020202020204" pitchFamily="34" charset="0"/>
              <a:ea typeface="+mn-ea"/>
              <a:cs typeface="Arial" panose="020B0604020202020204" pitchFamily="34" charset="0"/>
            </a:rPr>
            <a:t>Metric(s)</a:t>
          </a:r>
          <a:endParaRPr lang="en-US" sz="1400" dirty="0">
            <a:solidFill>
              <a:sysClr val="window" lastClr="FFFFFF"/>
            </a:solidFill>
            <a:latin typeface="Arial" panose="020B0604020202020204" pitchFamily="34" charset="0"/>
            <a:ea typeface="+mn-ea"/>
            <a:cs typeface="Arial" panose="020B0604020202020204" pitchFamily="34" charset="0"/>
          </a:endParaRPr>
        </a:p>
      </dgm:t>
    </dgm:pt>
    <dgm:pt modelId="{9E3199D2-D0C8-41F2-8953-05084FF73B08}" type="sibTrans" cxnId="{628C2750-44F0-49F8-9C8F-C6A7E4327F55}">
      <dgm:prSet/>
      <dgm:spPr/>
      <dgm:t>
        <a:bodyPr/>
        <a:lstStyle/>
        <a:p>
          <a:endParaRPr lang="en-US" sz="1400">
            <a:latin typeface="Arial" panose="020B0604020202020204" pitchFamily="34" charset="0"/>
            <a:cs typeface="Arial" panose="020B0604020202020204" pitchFamily="34" charset="0"/>
          </a:endParaRPr>
        </a:p>
      </dgm:t>
    </dgm:pt>
    <dgm:pt modelId="{91C0E1F4-4478-44AA-90D3-472EACCC6507}" type="parTrans" cxnId="{628C2750-44F0-49F8-9C8F-C6A7E4327F55}">
      <dgm:prSet/>
      <dgm:spPr>
        <a:ln>
          <a:solidFill>
            <a:srgbClr val="7F4C9E"/>
          </a:solidFill>
        </a:ln>
      </dgm:spPr>
      <dgm:t>
        <a:bodyPr/>
        <a:lstStyle/>
        <a:p>
          <a:endParaRPr lang="en-US" sz="1400">
            <a:latin typeface="Arial" panose="020B0604020202020204" pitchFamily="34" charset="0"/>
            <a:cs typeface="Arial" panose="020B0604020202020204" pitchFamily="34" charset="0"/>
          </a:endParaRPr>
        </a:p>
      </dgm:t>
    </dgm:pt>
    <dgm:pt modelId="{EC1D3C87-BFB7-428C-A19F-3CE65A692FFF}" type="sibTrans" cxnId="{2FFA3C77-B537-4D3B-930D-CD11D07656D4}">
      <dgm:prSet/>
      <dgm:spPr/>
      <dgm:t>
        <a:bodyPr/>
        <a:lstStyle/>
        <a:p>
          <a:endParaRPr lang="en-US" sz="1400">
            <a:latin typeface="Arial" panose="020B0604020202020204" pitchFamily="34" charset="0"/>
            <a:cs typeface="Arial" panose="020B0604020202020204" pitchFamily="34" charset="0"/>
          </a:endParaRPr>
        </a:p>
      </dgm:t>
    </dgm:pt>
    <dgm:pt modelId="{879432F1-7E29-4BB9-97CE-1FE08B4FB9AF}" type="parTrans" cxnId="{2FFA3C77-B537-4D3B-930D-CD11D07656D4}">
      <dgm:prSet/>
      <dgm:spPr>
        <a:ln>
          <a:solidFill>
            <a:srgbClr val="0070C0"/>
          </a:solidFill>
        </a:ln>
      </dgm:spPr>
      <dgm:t>
        <a:bodyPr/>
        <a:lstStyle/>
        <a:p>
          <a:endParaRPr lang="en-US" sz="1400">
            <a:latin typeface="Arial" panose="020B0604020202020204" pitchFamily="34" charset="0"/>
            <a:cs typeface="Arial" panose="020B0604020202020204" pitchFamily="34" charset="0"/>
          </a:endParaRPr>
        </a:p>
      </dgm:t>
    </dgm:pt>
    <dgm:pt modelId="{3146FB77-C231-42CD-B5E6-67E77BBB6B01}">
      <dgm:prSet phldrT="[Text]" custT="1"/>
      <dgm:spPr>
        <a:xfrm>
          <a:off x="2396476" y="1279587"/>
          <a:ext cx="684661" cy="456440"/>
        </a:xfrm>
        <a:solidFill>
          <a:srgbClr val="7F4C9E"/>
        </a:solidFill>
        <a:ln w="25400" cap="flat" cmpd="sng" algn="ctr">
          <a:solidFill>
            <a:sysClr val="window" lastClr="FFFFFF">
              <a:hueOff val="0"/>
              <a:satOff val="0"/>
              <a:lumOff val="0"/>
              <a:alphaOff val="0"/>
            </a:sysClr>
          </a:solidFill>
          <a:prstDash val="solid"/>
        </a:ln>
        <a:effectLst/>
      </dgm:spPr>
      <dgm:t>
        <a:bodyPr/>
        <a:lstStyle/>
        <a:p>
          <a:r>
            <a:rPr lang="en-US" sz="1400" smtClean="0">
              <a:solidFill>
                <a:sysClr val="window" lastClr="FFFFFF"/>
              </a:solidFill>
              <a:latin typeface="Arial" panose="020B0604020202020204" pitchFamily="34" charset="0"/>
              <a:ea typeface="+mn-ea"/>
              <a:cs typeface="Arial" panose="020B0604020202020204" pitchFamily="34" charset="0"/>
            </a:rPr>
            <a:t>Diversity</a:t>
          </a:r>
          <a:endParaRPr lang="en-US" sz="1400" dirty="0">
            <a:solidFill>
              <a:sysClr val="window" lastClr="FFFFFF"/>
            </a:solidFill>
            <a:latin typeface="Arial" panose="020B0604020202020204" pitchFamily="34" charset="0"/>
            <a:ea typeface="+mn-ea"/>
            <a:cs typeface="Arial" panose="020B0604020202020204" pitchFamily="34" charset="0"/>
          </a:endParaRPr>
        </a:p>
      </dgm:t>
    </dgm:pt>
    <dgm:pt modelId="{DAA0E9C9-21D9-4154-88DC-2B215B1FDB58}" type="sibTrans" cxnId="{204E8361-9F20-471E-BFD6-37FC8A07DA6C}">
      <dgm:prSet/>
      <dgm:spPr/>
      <dgm:t>
        <a:bodyPr/>
        <a:lstStyle/>
        <a:p>
          <a:endParaRPr lang="en-US" sz="1400">
            <a:latin typeface="Arial" panose="020B0604020202020204" pitchFamily="34" charset="0"/>
            <a:cs typeface="Arial" panose="020B0604020202020204" pitchFamily="34" charset="0"/>
          </a:endParaRPr>
        </a:p>
      </dgm:t>
    </dgm:pt>
    <dgm:pt modelId="{D91AAB7B-398C-409C-94E4-CAF831B2ED25}" type="parTrans" cxnId="{204E8361-9F20-471E-BFD6-37FC8A07DA6C}">
      <dgm:prSet/>
      <dgm:spPr>
        <a:ln>
          <a:solidFill>
            <a:schemeClr val="accent5"/>
          </a:solidFill>
        </a:ln>
      </dgm:spPr>
      <dgm:t>
        <a:bodyPr/>
        <a:lstStyle/>
        <a:p>
          <a:endParaRPr lang="en-US" sz="1400">
            <a:latin typeface="Arial" panose="020B0604020202020204" pitchFamily="34" charset="0"/>
            <a:cs typeface="Arial" panose="020B0604020202020204" pitchFamily="34" charset="0"/>
          </a:endParaRPr>
        </a:p>
      </dgm:t>
    </dgm:pt>
    <dgm:pt modelId="{E1E90175-4876-4697-8980-B2518EE0BD77}" type="pres">
      <dgm:prSet presAssocID="{692025EF-3E2A-46C7-9F0E-FDFB19F5584D}" presName="hierChild1" presStyleCnt="0">
        <dgm:presLayoutVars>
          <dgm:orgChart val="1"/>
          <dgm:chPref val="1"/>
          <dgm:dir/>
          <dgm:animOne val="branch"/>
          <dgm:animLvl val="lvl"/>
          <dgm:resizeHandles/>
        </dgm:presLayoutVars>
      </dgm:prSet>
      <dgm:spPr/>
      <dgm:t>
        <a:bodyPr/>
        <a:lstStyle/>
        <a:p>
          <a:endParaRPr lang="en-US"/>
        </a:p>
      </dgm:t>
    </dgm:pt>
    <dgm:pt modelId="{6A62FE21-38C8-45C4-8DDF-D7219897EF10}" type="pres">
      <dgm:prSet presAssocID="{B2522FCE-89D5-4A2B-A91A-68FDA2EB56ED}" presName="hierRoot1" presStyleCnt="0">
        <dgm:presLayoutVars>
          <dgm:hierBranch val="init"/>
        </dgm:presLayoutVars>
      </dgm:prSet>
      <dgm:spPr/>
      <dgm:t>
        <a:bodyPr/>
        <a:lstStyle/>
        <a:p>
          <a:endParaRPr lang="en-US"/>
        </a:p>
      </dgm:t>
    </dgm:pt>
    <dgm:pt modelId="{62DEC88C-E037-4659-8639-6664F4EFDBEB}" type="pres">
      <dgm:prSet presAssocID="{B2522FCE-89D5-4A2B-A91A-68FDA2EB56ED}" presName="rootComposite1" presStyleCnt="0"/>
      <dgm:spPr/>
      <dgm:t>
        <a:bodyPr/>
        <a:lstStyle/>
        <a:p>
          <a:endParaRPr lang="en-US"/>
        </a:p>
      </dgm:t>
    </dgm:pt>
    <dgm:pt modelId="{2B958446-4FA0-4578-B061-67EA04EE24BA}" type="pres">
      <dgm:prSet presAssocID="{B2522FCE-89D5-4A2B-A91A-68FDA2EB56ED}" presName="rootText1" presStyleLbl="node0" presStyleIdx="0" presStyleCnt="1" custScaleY="115931">
        <dgm:presLayoutVars>
          <dgm:chPref val="3"/>
        </dgm:presLayoutVars>
      </dgm:prSet>
      <dgm:spPr/>
      <dgm:t>
        <a:bodyPr/>
        <a:lstStyle/>
        <a:p>
          <a:endParaRPr lang="en-US"/>
        </a:p>
      </dgm:t>
    </dgm:pt>
    <dgm:pt modelId="{36753A61-97BF-422E-89FE-E0EB885471DA}" type="pres">
      <dgm:prSet presAssocID="{B2522FCE-89D5-4A2B-A91A-68FDA2EB56ED}" presName="rootConnector1" presStyleLbl="node1" presStyleIdx="0" presStyleCnt="0"/>
      <dgm:spPr/>
      <dgm:t>
        <a:bodyPr/>
        <a:lstStyle/>
        <a:p>
          <a:endParaRPr lang="en-US"/>
        </a:p>
      </dgm:t>
    </dgm:pt>
    <dgm:pt modelId="{91E323CD-0AC3-4B15-A78B-DF0CAA6777C6}" type="pres">
      <dgm:prSet presAssocID="{B2522FCE-89D5-4A2B-A91A-68FDA2EB56ED}" presName="hierChild2" presStyleCnt="0"/>
      <dgm:spPr/>
      <dgm:t>
        <a:bodyPr/>
        <a:lstStyle/>
        <a:p>
          <a:endParaRPr lang="en-US"/>
        </a:p>
      </dgm:t>
    </dgm:pt>
    <dgm:pt modelId="{EC9197AB-622E-4627-A8E4-AF8C47FEAA11}" type="pres">
      <dgm:prSet presAssocID="{697CDFFB-42FC-461F-8C9F-84F31E432F7D}" presName="Name37" presStyleLbl="parChTrans1D2" presStyleIdx="0" presStyleCnt="4"/>
      <dgm:spPr/>
      <dgm:t>
        <a:bodyPr/>
        <a:lstStyle/>
        <a:p>
          <a:endParaRPr lang="en-US"/>
        </a:p>
      </dgm:t>
    </dgm:pt>
    <dgm:pt modelId="{2CF3D478-05AF-4087-9C06-E385E5D49BB0}" type="pres">
      <dgm:prSet presAssocID="{598FC3F2-A1AE-4537-9240-ADD2F78B3266}" presName="hierRoot2" presStyleCnt="0">
        <dgm:presLayoutVars>
          <dgm:hierBranch val="init"/>
        </dgm:presLayoutVars>
      </dgm:prSet>
      <dgm:spPr/>
      <dgm:t>
        <a:bodyPr/>
        <a:lstStyle/>
        <a:p>
          <a:endParaRPr lang="en-US"/>
        </a:p>
      </dgm:t>
    </dgm:pt>
    <dgm:pt modelId="{089A41DF-27A7-4A92-860B-87D44CF327BC}" type="pres">
      <dgm:prSet presAssocID="{598FC3F2-A1AE-4537-9240-ADD2F78B3266}" presName="rootComposite" presStyleCnt="0"/>
      <dgm:spPr/>
      <dgm:t>
        <a:bodyPr/>
        <a:lstStyle/>
        <a:p>
          <a:endParaRPr lang="en-US"/>
        </a:p>
      </dgm:t>
    </dgm:pt>
    <dgm:pt modelId="{A59F59F8-3168-4188-8EDB-824CA59A84B9}" type="pres">
      <dgm:prSet presAssocID="{598FC3F2-A1AE-4537-9240-ADD2F78B3266}" presName="rootText" presStyleLbl="node2" presStyleIdx="0" presStyleCnt="4">
        <dgm:presLayoutVars>
          <dgm:chPref val="3"/>
        </dgm:presLayoutVars>
      </dgm:prSet>
      <dgm:spPr/>
      <dgm:t>
        <a:bodyPr/>
        <a:lstStyle/>
        <a:p>
          <a:endParaRPr lang="en-US"/>
        </a:p>
      </dgm:t>
    </dgm:pt>
    <dgm:pt modelId="{889E0147-144D-41E5-BFAE-BD61982F83F0}" type="pres">
      <dgm:prSet presAssocID="{598FC3F2-A1AE-4537-9240-ADD2F78B3266}" presName="rootConnector" presStyleLbl="node2" presStyleIdx="0" presStyleCnt="4"/>
      <dgm:spPr/>
      <dgm:t>
        <a:bodyPr/>
        <a:lstStyle/>
        <a:p>
          <a:endParaRPr lang="en-US"/>
        </a:p>
      </dgm:t>
    </dgm:pt>
    <dgm:pt modelId="{2F8C7098-44E8-4D34-BD9B-3B71055DE778}" type="pres">
      <dgm:prSet presAssocID="{598FC3F2-A1AE-4537-9240-ADD2F78B3266}" presName="hierChild4" presStyleCnt="0"/>
      <dgm:spPr/>
      <dgm:t>
        <a:bodyPr/>
        <a:lstStyle/>
        <a:p>
          <a:endParaRPr lang="en-US"/>
        </a:p>
      </dgm:t>
    </dgm:pt>
    <dgm:pt modelId="{500994F8-5E7F-435A-8221-1481C67AD84F}" type="pres">
      <dgm:prSet presAssocID="{598FC3F2-A1AE-4537-9240-ADD2F78B3266}" presName="hierChild5" presStyleCnt="0"/>
      <dgm:spPr/>
      <dgm:t>
        <a:bodyPr/>
        <a:lstStyle/>
        <a:p>
          <a:endParaRPr lang="en-US"/>
        </a:p>
      </dgm:t>
    </dgm:pt>
    <dgm:pt modelId="{34ADBD5F-89CD-4B6E-8709-25CF7E25F640}" type="pres">
      <dgm:prSet presAssocID="{ED695E40-6AFB-4DBB-A12E-7A8A2F6056D7}" presName="Name37" presStyleLbl="parChTrans1D2" presStyleIdx="1" presStyleCnt="4"/>
      <dgm:spPr/>
      <dgm:t>
        <a:bodyPr/>
        <a:lstStyle/>
        <a:p>
          <a:endParaRPr lang="en-US"/>
        </a:p>
      </dgm:t>
    </dgm:pt>
    <dgm:pt modelId="{0AA29F5A-3874-426A-AA8E-11D30DFCAAA9}" type="pres">
      <dgm:prSet presAssocID="{A534EFFB-D7FC-4379-A4D9-20F1893D77EA}" presName="hierRoot2" presStyleCnt="0">
        <dgm:presLayoutVars>
          <dgm:hierBranch val="init"/>
        </dgm:presLayoutVars>
      </dgm:prSet>
      <dgm:spPr/>
      <dgm:t>
        <a:bodyPr/>
        <a:lstStyle/>
        <a:p>
          <a:endParaRPr lang="en-US"/>
        </a:p>
      </dgm:t>
    </dgm:pt>
    <dgm:pt modelId="{5864F698-0752-43F5-BBF8-BA8F0E82B8C7}" type="pres">
      <dgm:prSet presAssocID="{A534EFFB-D7FC-4379-A4D9-20F1893D77EA}" presName="rootComposite" presStyleCnt="0"/>
      <dgm:spPr/>
      <dgm:t>
        <a:bodyPr/>
        <a:lstStyle/>
        <a:p>
          <a:endParaRPr lang="en-US"/>
        </a:p>
      </dgm:t>
    </dgm:pt>
    <dgm:pt modelId="{6710A3EE-5672-48F2-8DC0-678724A9D824}" type="pres">
      <dgm:prSet presAssocID="{A534EFFB-D7FC-4379-A4D9-20F1893D77EA}" presName="rootText" presStyleLbl="node2" presStyleIdx="1" presStyleCnt="4">
        <dgm:presLayoutVars>
          <dgm:chPref val="3"/>
        </dgm:presLayoutVars>
      </dgm:prSet>
      <dgm:spPr/>
      <dgm:t>
        <a:bodyPr/>
        <a:lstStyle/>
        <a:p>
          <a:endParaRPr lang="en-US"/>
        </a:p>
      </dgm:t>
    </dgm:pt>
    <dgm:pt modelId="{3E77BEE7-4B71-4C56-B1CF-3087B7EB87AB}" type="pres">
      <dgm:prSet presAssocID="{A534EFFB-D7FC-4379-A4D9-20F1893D77EA}" presName="rootConnector" presStyleLbl="node2" presStyleIdx="1" presStyleCnt="4"/>
      <dgm:spPr/>
      <dgm:t>
        <a:bodyPr/>
        <a:lstStyle/>
        <a:p>
          <a:endParaRPr lang="en-US"/>
        </a:p>
      </dgm:t>
    </dgm:pt>
    <dgm:pt modelId="{AE7BF0B3-EDCF-4E4E-A2B2-87B4EE0E9AB9}" type="pres">
      <dgm:prSet presAssocID="{A534EFFB-D7FC-4379-A4D9-20F1893D77EA}" presName="hierChild4" presStyleCnt="0"/>
      <dgm:spPr/>
      <dgm:t>
        <a:bodyPr/>
        <a:lstStyle/>
        <a:p>
          <a:endParaRPr lang="en-US"/>
        </a:p>
      </dgm:t>
    </dgm:pt>
    <dgm:pt modelId="{0F15289F-4F8A-4022-82AD-84B678F8B852}" type="pres">
      <dgm:prSet presAssocID="{797BD0D6-DA77-4188-AECF-EED7C770967D}" presName="Name37" presStyleLbl="parChTrans1D3" presStyleIdx="0" presStyleCnt="4"/>
      <dgm:spPr/>
      <dgm:t>
        <a:bodyPr/>
        <a:lstStyle/>
        <a:p>
          <a:endParaRPr lang="en-US"/>
        </a:p>
      </dgm:t>
    </dgm:pt>
    <dgm:pt modelId="{8E11158A-C9D1-484F-A301-B784A4B61EF6}" type="pres">
      <dgm:prSet presAssocID="{8E186D4F-9ED3-4CA8-83A2-D5ADBFCA35E8}" presName="hierRoot2" presStyleCnt="0">
        <dgm:presLayoutVars>
          <dgm:hierBranch val="init"/>
        </dgm:presLayoutVars>
      </dgm:prSet>
      <dgm:spPr/>
      <dgm:t>
        <a:bodyPr/>
        <a:lstStyle/>
        <a:p>
          <a:endParaRPr lang="en-US"/>
        </a:p>
      </dgm:t>
    </dgm:pt>
    <dgm:pt modelId="{218E46C1-2ADE-45F3-8124-9060C237D7C7}" type="pres">
      <dgm:prSet presAssocID="{8E186D4F-9ED3-4CA8-83A2-D5ADBFCA35E8}" presName="rootComposite" presStyleCnt="0"/>
      <dgm:spPr/>
      <dgm:t>
        <a:bodyPr/>
        <a:lstStyle/>
        <a:p>
          <a:endParaRPr lang="en-US"/>
        </a:p>
      </dgm:t>
    </dgm:pt>
    <dgm:pt modelId="{34695916-3B92-45D5-A55C-B96F8A344B70}" type="pres">
      <dgm:prSet presAssocID="{8E186D4F-9ED3-4CA8-83A2-D5ADBFCA35E8}" presName="rootText" presStyleLbl="node3" presStyleIdx="0" presStyleCnt="4">
        <dgm:presLayoutVars>
          <dgm:chPref val="3"/>
        </dgm:presLayoutVars>
      </dgm:prSet>
      <dgm:spPr/>
      <dgm:t>
        <a:bodyPr/>
        <a:lstStyle/>
        <a:p>
          <a:endParaRPr lang="en-US"/>
        </a:p>
      </dgm:t>
    </dgm:pt>
    <dgm:pt modelId="{484D98B5-D060-4E71-9D77-F647DCF9135B}" type="pres">
      <dgm:prSet presAssocID="{8E186D4F-9ED3-4CA8-83A2-D5ADBFCA35E8}" presName="rootConnector" presStyleLbl="node3" presStyleIdx="0" presStyleCnt="4"/>
      <dgm:spPr/>
      <dgm:t>
        <a:bodyPr/>
        <a:lstStyle/>
        <a:p>
          <a:endParaRPr lang="en-US"/>
        </a:p>
      </dgm:t>
    </dgm:pt>
    <dgm:pt modelId="{5E0AF8C2-51F4-40CD-A5E3-17D795048020}" type="pres">
      <dgm:prSet presAssocID="{8E186D4F-9ED3-4CA8-83A2-D5ADBFCA35E8}" presName="hierChild4" presStyleCnt="0"/>
      <dgm:spPr/>
      <dgm:t>
        <a:bodyPr/>
        <a:lstStyle/>
        <a:p>
          <a:endParaRPr lang="en-US"/>
        </a:p>
      </dgm:t>
    </dgm:pt>
    <dgm:pt modelId="{379E1608-2BBF-47D7-9A90-E5D0F35675A3}" type="pres">
      <dgm:prSet presAssocID="{F445C796-AC0E-46A4-9D64-1C20DA12FD3A}" presName="Name37" presStyleLbl="parChTrans1D4" presStyleIdx="0" presStyleCnt="8"/>
      <dgm:spPr/>
      <dgm:t>
        <a:bodyPr/>
        <a:lstStyle/>
        <a:p>
          <a:endParaRPr lang="en-US"/>
        </a:p>
      </dgm:t>
    </dgm:pt>
    <dgm:pt modelId="{51B2587E-2183-4E18-BD3E-BA3439439A15}" type="pres">
      <dgm:prSet presAssocID="{E9D5D994-5FF9-47E9-9039-BB172ACA370F}" presName="hierRoot2" presStyleCnt="0">
        <dgm:presLayoutVars>
          <dgm:hierBranch val="init"/>
        </dgm:presLayoutVars>
      </dgm:prSet>
      <dgm:spPr/>
      <dgm:t>
        <a:bodyPr/>
        <a:lstStyle/>
        <a:p>
          <a:endParaRPr lang="en-US"/>
        </a:p>
      </dgm:t>
    </dgm:pt>
    <dgm:pt modelId="{62B53162-2254-4C08-8819-B66EB4818C6D}" type="pres">
      <dgm:prSet presAssocID="{E9D5D994-5FF9-47E9-9039-BB172ACA370F}" presName="rootComposite" presStyleCnt="0"/>
      <dgm:spPr/>
      <dgm:t>
        <a:bodyPr/>
        <a:lstStyle/>
        <a:p>
          <a:endParaRPr lang="en-US"/>
        </a:p>
      </dgm:t>
    </dgm:pt>
    <dgm:pt modelId="{3205B5C5-F59B-44AF-BC59-7424648A86A2}" type="pres">
      <dgm:prSet presAssocID="{E9D5D994-5FF9-47E9-9039-BB172ACA370F}" presName="rootText" presStyleLbl="node4" presStyleIdx="0" presStyleCnt="8">
        <dgm:presLayoutVars>
          <dgm:chPref val="3"/>
        </dgm:presLayoutVars>
      </dgm:prSet>
      <dgm:spPr/>
      <dgm:t>
        <a:bodyPr/>
        <a:lstStyle/>
        <a:p>
          <a:endParaRPr lang="en-US"/>
        </a:p>
      </dgm:t>
    </dgm:pt>
    <dgm:pt modelId="{17600D17-594A-4C4B-9A3C-F586BD9EDDFD}" type="pres">
      <dgm:prSet presAssocID="{E9D5D994-5FF9-47E9-9039-BB172ACA370F}" presName="rootConnector" presStyleLbl="node4" presStyleIdx="0" presStyleCnt="8"/>
      <dgm:spPr/>
      <dgm:t>
        <a:bodyPr/>
        <a:lstStyle/>
        <a:p>
          <a:endParaRPr lang="en-US"/>
        </a:p>
      </dgm:t>
    </dgm:pt>
    <dgm:pt modelId="{5390607D-53BE-4D92-9E69-A41BF694C904}" type="pres">
      <dgm:prSet presAssocID="{E9D5D994-5FF9-47E9-9039-BB172ACA370F}" presName="hierChild4" presStyleCnt="0"/>
      <dgm:spPr/>
      <dgm:t>
        <a:bodyPr/>
        <a:lstStyle/>
        <a:p>
          <a:endParaRPr lang="en-US"/>
        </a:p>
      </dgm:t>
    </dgm:pt>
    <dgm:pt modelId="{8DD6C0D6-C15A-4DA7-AA6A-B27CCC8D6C10}" type="pres">
      <dgm:prSet presAssocID="{ED4598BD-2D2A-417A-AFA2-95C3FCCC84EE}" presName="Name37" presStyleLbl="parChTrans1D4" presStyleIdx="1" presStyleCnt="8"/>
      <dgm:spPr/>
      <dgm:t>
        <a:bodyPr/>
        <a:lstStyle/>
        <a:p>
          <a:endParaRPr lang="en-US"/>
        </a:p>
      </dgm:t>
    </dgm:pt>
    <dgm:pt modelId="{C2788A92-20DF-4053-AFFD-756A6B3F2BA1}" type="pres">
      <dgm:prSet presAssocID="{A33BB07E-7258-43E8-B12E-C207D85386EA}" presName="hierRoot2" presStyleCnt="0">
        <dgm:presLayoutVars>
          <dgm:hierBranch val="init"/>
        </dgm:presLayoutVars>
      </dgm:prSet>
      <dgm:spPr/>
      <dgm:t>
        <a:bodyPr/>
        <a:lstStyle/>
        <a:p>
          <a:endParaRPr lang="en-US"/>
        </a:p>
      </dgm:t>
    </dgm:pt>
    <dgm:pt modelId="{456E5D91-A88B-4A77-A76D-A29EE162D766}" type="pres">
      <dgm:prSet presAssocID="{A33BB07E-7258-43E8-B12E-C207D85386EA}" presName="rootComposite" presStyleCnt="0"/>
      <dgm:spPr/>
      <dgm:t>
        <a:bodyPr/>
        <a:lstStyle/>
        <a:p>
          <a:endParaRPr lang="en-US"/>
        </a:p>
      </dgm:t>
    </dgm:pt>
    <dgm:pt modelId="{8296395C-6BAB-4484-80F0-B98934A14AE3}" type="pres">
      <dgm:prSet presAssocID="{A33BB07E-7258-43E8-B12E-C207D85386EA}" presName="rootText" presStyleLbl="node4" presStyleIdx="1" presStyleCnt="8">
        <dgm:presLayoutVars>
          <dgm:chPref val="3"/>
        </dgm:presLayoutVars>
      </dgm:prSet>
      <dgm:spPr/>
      <dgm:t>
        <a:bodyPr/>
        <a:lstStyle/>
        <a:p>
          <a:endParaRPr lang="en-US"/>
        </a:p>
      </dgm:t>
    </dgm:pt>
    <dgm:pt modelId="{E19C3FFA-5548-499F-96E4-8476B5E5975C}" type="pres">
      <dgm:prSet presAssocID="{A33BB07E-7258-43E8-B12E-C207D85386EA}" presName="rootConnector" presStyleLbl="node4" presStyleIdx="1" presStyleCnt="8"/>
      <dgm:spPr/>
      <dgm:t>
        <a:bodyPr/>
        <a:lstStyle/>
        <a:p>
          <a:endParaRPr lang="en-US"/>
        </a:p>
      </dgm:t>
    </dgm:pt>
    <dgm:pt modelId="{98D85BFC-9DAF-4EFD-9A8A-589F974602D4}" type="pres">
      <dgm:prSet presAssocID="{A33BB07E-7258-43E8-B12E-C207D85386EA}" presName="hierChild4" presStyleCnt="0"/>
      <dgm:spPr/>
      <dgm:t>
        <a:bodyPr/>
        <a:lstStyle/>
        <a:p>
          <a:endParaRPr lang="en-US"/>
        </a:p>
      </dgm:t>
    </dgm:pt>
    <dgm:pt modelId="{044B0BFE-446B-4FAA-AC04-8900B31B9F05}" type="pres">
      <dgm:prSet presAssocID="{A33BB07E-7258-43E8-B12E-C207D85386EA}" presName="hierChild5" presStyleCnt="0"/>
      <dgm:spPr/>
      <dgm:t>
        <a:bodyPr/>
        <a:lstStyle/>
        <a:p>
          <a:endParaRPr lang="en-US"/>
        </a:p>
      </dgm:t>
    </dgm:pt>
    <dgm:pt modelId="{79BF541C-C43A-4719-B711-D789C57A01AF}" type="pres">
      <dgm:prSet presAssocID="{E9D5D994-5FF9-47E9-9039-BB172ACA370F}" presName="hierChild5" presStyleCnt="0"/>
      <dgm:spPr/>
      <dgm:t>
        <a:bodyPr/>
        <a:lstStyle/>
        <a:p>
          <a:endParaRPr lang="en-US"/>
        </a:p>
      </dgm:t>
    </dgm:pt>
    <dgm:pt modelId="{00EC777D-FF36-4FF6-986C-8C001B39FCE3}" type="pres">
      <dgm:prSet presAssocID="{8E186D4F-9ED3-4CA8-83A2-D5ADBFCA35E8}" presName="hierChild5" presStyleCnt="0"/>
      <dgm:spPr/>
      <dgm:t>
        <a:bodyPr/>
        <a:lstStyle/>
        <a:p>
          <a:endParaRPr lang="en-US"/>
        </a:p>
      </dgm:t>
    </dgm:pt>
    <dgm:pt modelId="{77D8BC45-32CA-4288-85E1-1F2CB581F078}" type="pres">
      <dgm:prSet presAssocID="{B4D54A5A-5960-4076-BABE-EDCBEFE9371F}" presName="Name37" presStyleLbl="parChTrans1D3" presStyleIdx="1" presStyleCnt="4"/>
      <dgm:spPr/>
      <dgm:t>
        <a:bodyPr/>
        <a:lstStyle/>
        <a:p>
          <a:endParaRPr lang="en-US"/>
        </a:p>
      </dgm:t>
    </dgm:pt>
    <dgm:pt modelId="{25FBA48E-947B-4715-8EFA-F7F760B3B91C}" type="pres">
      <dgm:prSet presAssocID="{90A59049-F448-4D9E-9E7C-043A4E178563}" presName="hierRoot2" presStyleCnt="0">
        <dgm:presLayoutVars>
          <dgm:hierBranch val="init"/>
        </dgm:presLayoutVars>
      </dgm:prSet>
      <dgm:spPr/>
      <dgm:t>
        <a:bodyPr/>
        <a:lstStyle/>
        <a:p>
          <a:endParaRPr lang="en-US"/>
        </a:p>
      </dgm:t>
    </dgm:pt>
    <dgm:pt modelId="{C3347324-9D82-4057-A78F-6D22C8935CA3}" type="pres">
      <dgm:prSet presAssocID="{90A59049-F448-4D9E-9E7C-043A4E178563}" presName="rootComposite" presStyleCnt="0"/>
      <dgm:spPr/>
      <dgm:t>
        <a:bodyPr/>
        <a:lstStyle/>
        <a:p>
          <a:endParaRPr lang="en-US"/>
        </a:p>
      </dgm:t>
    </dgm:pt>
    <dgm:pt modelId="{3DB83DE4-48EA-4E03-AE45-1A8928835F16}" type="pres">
      <dgm:prSet presAssocID="{90A59049-F448-4D9E-9E7C-043A4E178563}" presName="rootText" presStyleLbl="node3" presStyleIdx="1" presStyleCnt="4">
        <dgm:presLayoutVars>
          <dgm:chPref val="3"/>
        </dgm:presLayoutVars>
      </dgm:prSet>
      <dgm:spPr/>
      <dgm:t>
        <a:bodyPr/>
        <a:lstStyle/>
        <a:p>
          <a:endParaRPr lang="en-US"/>
        </a:p>
      </dgm:t>
    </dgm:pt>
    <dgm:pt modelId="{EB56AF06-C1F2-4175-B3C8-3D0E44B3DF67}" type="pres">
      <dgm:prSet presAssocID="{90A59049-F448-4D9E-9E7C-043A4E178563}" presName="rootConnector" presStyleLbl="node3" presStyleIdx="1" presStyleCnt="4"/>
      <dgm:spPr/>
      <dgm:t>
        <a:bodyPr/>
        <a:lstStyle/>
        <a:p>
          <a:endParaRPr lang="en-US"/>
        </a:p>
      </dgm:t>
    </dgm:pt>
    <dgm:pt modelId="{B5A0768A-16D2-4C41-8AD1-8F0F3BA5123E}" type="pres">
      <dgm:prSet presAssocID="{90A59049-F448-4D9E-9E7C-043A4E178563}" presName="hierChild4" presStyleCnt="0"/>
      <dgm:spPr/>
      <dgm:t>
        <a:bodyPr/>
        <a:lstStyle/>
        <a:p>
          <a:endParaRPr lang="en-US"/>
        </a:p>
      </dgm:t>
    </dgm:pt>
    <dgm:pt modelId="{042BD867-336D-4BE0-9BC0-E2D65E17C881}" type="pres">
      <dgm:prSet presAssocID="{92967E26-14B2-40AD-A757-EAD30BB6624E}" presName="Name37" presStyleLbl="parChTrans1D4" presStyleIdx="2" presStyleCnt="8"/>
      <dgm:spPr/>
      <dgm:t>
        <a:bodyPr/>
        <a:lstStyle/>
        <a:p>
          <a:endParaRPr lang="en-US"/>
        </a:p>
      </dgm:t>
    </dgm:pt>
    <dgm:pt modelId="{987A2C17-B816-4707-AE2A-814F5F0DBECE}" type="pres">
      <dgm:prSet presAssocID="{970CBD59-F8EA-4716-A2E1-50EA617A2E9D}" presName="hierRoot2" presStyleCnt="0">
        <dgm:presLayoutVars>
          <dgm:hierBranch val="init"/>
        </dgm:presLayoutVars>
      </dgm:prSet>
      <dgm:spPr/>
      <dgm:t>
        <a:bodyPr/>
        <a:lstStyle/>
        <a:p>
          <a:endParaRPr lang="en-US"/>
        </a:p>
      </dgm:t>
    </dgm:pt>
    <dgm:pt modelId="{17B96F30-5E00-4B9F-B832-C082268FB4E4}" type="pres">
      <dgm:prSet presAssocID="{970CBD59-F8EA-4716-A2E1-50EA617A2E9D}" presName="rootComposite" presStyleCnt="0"/>
      <dgm:spPr/>
      <dgm:t>
        <a:bodyPr/>
        <a:lstStyle/>
        <a:p>
          <a:endParaRPr lang="en-US"/>
        </a:p>
      </dgm:t>
    </dgm:pt>
    <dgm:pt modelId="{2D6A6A03-4873-4263-A836-2297AF5474C6}" type="pres">
      <dgm:prSet presAssocID="{970CBD59-F8EA-4716-A2E1-50EA617A2E9D}" presName="rootText" presStyleLbl="node4" presStyleIdx="2" presStyleCnt="8">
        <dgm:presLayoutVars>
          <dgm:chPref val="3"/>
        </dgm:presLayoutVars>
      </dgm:prSet>
      <dgm:spPr/>
      <dgm:t>
        <a:bodyPr/>
        <a:lstStyle/>
        <a:p>
          <a:endParaRPr lang="en-US"/>
        </a:p>
      </dgm:t>
    </dgm:pt>
    <dgm:pt modelId="{FE3B74E5-A67B-490E-A9BC-5D692663F7A0}" type="pres">
      <dgm:prSet presAssocID="{970CBD59-F8EA-4716-A2E1-50EA617A2E9D}" presName="rootConnector" presStyleLbl="node4" presStyleIdx="2" presStyleCnt="8"/>
      <dgm:spPr/>
      <dgm:t>
        <a:bodyPr/>
        <a:lstStyle/>
        <a:p>
          <a:endParaRPr lang="en-US"/>
        </a:p>
      </dgm:t>
    </dgm:pt>
    <dgm:pt modelId="{0A432CFE-FCC8-49A9-B7CB-2F2A23C009F8}" type="pres">
      <dgm:prSet presAssocID="{970CBD59-F8EA-4716-A2E1-50EA617A2E9D}" presName="hierChild4" presStyleCnt="0"/>
      <dgm:spPr/>
      <dgm:t>
        <a:bodyPr/>
        <a:lstStyle/>
        <a:p>
          <a:endParaRPr lang="en-US"/>
        </a:p>
      </dgm:t>
    </dgm:pt>
    <dgm:pt modelId="{DC661819-894D-4BC1-A030-D04E6D4C1D1D}" type="pres">
      <dgm:prSet presAssocID="{ED8ED4CE-776B-4083-B08F-4DA3FAAF71ED}" presName="Name37" presStyleLbl="parChTrans1D4" presStyleIdx="3" presStyleCnt="8"/>
      <dgm:spPr/>
      <dgm:t>
        <a:bodyPr/>
        <a:lstStyle/>
        <a:p>
          <a:endParaRPr lang="en-US"/>
        </a:p>
      </dgm:t>
    </dgm:pt>
    <dgm:pt modelId="{417844FC-F0DF-42D4-A045-35DB0C37CC81}" type="pres">
      <dgm:prSet presAssocID="{1C1296D5-EBEE-4F83-B672-7E928EFD3F5B}" presName="hierRoot2" presStyleCnt="0">
        <dgm:presLayoutVars>
          <dgm:hierBranch val="init"/>
        </dgm:presLayoutVars>
      </dgm:prSet>
      <dgm:spPr/>
      <dgm:t>
        <a:bodyPr/>
        <a:lstStyle/>
        <a:p>
          <a:endParaRPr lang="en-US"/>
        </a:p>
      </dgm:t>
    </dgm:pt>
    <dgm:pt modelId="{C6386FF2-87DC-4866-A4AD-D8DF2EA237CF}" type="pres">
      <dgm:prSet presAssocID="{1C1296D5-EBEE-4F83-B672-7E928EFD3F5B}" presName="rootComposite" presStyleCnt="0"/>
      <dgm:spPr/>
      <dgm:t>
        <a:bodyPr/>
        <a:lstStyle/>
        <a:p>
          <a:endParaRPr lang="en-US"/>
        </a:p>
      </dgm:t>
    </dgm:pt>
    <dgm:pt modelId="{21420308-0AE2-4BE0-AA19-018A22C3B2BD}" type="pres">
      <dgm:prSet presAssocID="{1C1296D5-EBEE-4F83-B672-7E928EFD3F5B}" presName="rootText" presStyleLbl="node4" presStyleIdx="3" presStyleCnt="8">
        <dgm:presLayoutVars>
          <dgm:chPref val="3"/>
        </dgm:presLayoutVars>
      </dgm:prSet>
      <dgm:spPr/>
      <dgm:t>
        <a:bodyPr/>
        <a:lstStyle/>
        <a:p>
          <a:endParaRPr lang="en-US"/>
        </a:p>
      </dgm:t>
    </dgm:pt>
    <dgm:pt modelId="{32728264-C496-4B46-91AE-42F0AD5076C4}" type="pres">
      <dgm:prSet presAssocID="{1C1296D5-EBEE-4F83-B672-7E928EFD3F5B}" presName="rootConnector" presStyleLbl="node4" presStyleIdx="3" presStyleCnt="8"/>
      <dgm:spPr/>
      <dgm:t>
        <a:bodyPr/>
        <a:lstStyle/>
        <a:p>
          <a:endParaRPr lang="en-US"/>
        </a:p>
      </dgm:t>
    </dgm:pt>
    <dgm:pt modelId="{1D190BFF-B631-4331-9AB2-47AAC7785703}" type="pres">
      <dgm:prSet presAssocID="{1C1296D5-EBEE-4F83-B672-7E928EFD3F5B}" presName="hierChild4" presStyleCnt="0"/>
      <dgm:spPr/>
      <dgm:t>
        <a:bodyPr/>
        <a:lstStyle/>
        <a:p>
          <a:endParaRPr lang="en-US"/>
        </a:p>
      </dgm:t>
    </dgm:pt>
    <dgm:pt modelId="{86C0B539-F9BC-45AE-AEBE-1E40886F1DF0}" type="pres">
      <dgm:prSet presAssocID="{1C1296D5-EBEE-4F83-B672-7E928EFD3F5B}" presName="hierChild5" presStyleCnt="0"/>
      <dgm:spPr/>
      <dgm:t>
        <a:bodyPr/>
        <a:lstStyle/>
        <a:p>
          <a:endParaRPr lang="en-US"/>
        </a:p>
      </dgm:t>
    </dgm:pt>
    <dgm:pt modelId="{3C3EBEC2-37A1-45AB-ABF1-0974B2EDC316}" type="pres">
      <dgm:prSet presAssocID="{970CBD59-F8EA-4716-A2E1-50EA617A2E9D}" presName="hierChild5" presStyleCnt="0"/>
      <dgm:spPr/>
      <dgm:t>
        <a:bodyPr/>
        <a:lstStyle/>
        <a:p>
          <a:endParaRPr lang="en-US"/>
        </a:p>
      </dgm:t>
    </dgm:pt>
    <dgm:pt modelId="{85A5AE34-8CDE-4245-BBCC-F9927354C644}" type="pres">
      <dgm:prSet presAssocID="{90A59049-F448-4D9E-9E7C-043A4E178563}" presName="hierChild5" presStyleCnt="0"/>
      <dgm:spPr/>
      <dgm:t>
        <a:bodyPr/>
        <a:lstStyle/>
        <a:p>
          <a:endParaRPr lang="en-US"/>
        </a:p>
      </dgm:t>
    </dgm:pt>
    <dgm:pt modelId="{B1F904B3-80DE-4899-A7C1-18A242E5AC6D}" type="pres">
      <dgm:prSet presAssocID="{D91AAB7B-398C-409C-94E4-CAF831B2ED25}" presName="Name37" presStyleLbl="parChTrans1D3" presStyleIdx="2" presStyleCnt="4"/>
      <dgm:spPr/>
      <dgm:t>
        <a:bodyPr/>
        <a:lstStyle/>
        <a:p>
          <a:endParaRPr lang="en-US"/>
        </a:p>
      </dgm:t>
    </dgm:pt>
    <dgm:pt modelId="{16F7D78C-AB68-43D3-B9C5-077F54570D49}" type="pres">
      <dgm:prSet presAssocID="{3146FB77-C231-42CD-B5E6-67E77BBB6B01}" presName="hierRoot2" presStyleCnt="0">
        <dgm:presLayoutVars>
          <dgm:hierBranch val="init"/>
        </dgm:presLayoutVars>
      </dgm:prSet>
      <dgm:spPr/>
      <dgm:t>
        <a:bodyPr/>
        <a:lstStyle/>
        <a:p>
          <a:endParaRPr lang="en-US"/>
        </a:p>
      </dgm:t>
    </dgm:pt>
    <dgm:pt modelId="{317131F9-A4B9-478F-B393-66AEBEE6A7D7}" type="pres">
      <dgm:prSet presAssocID="{3146FB77-C231-42CD-B5E6-67E77BBB6B01}" presName="rootComposite" presStyleCnt="0"/>
      <dgm:spPr/>
      <dgm:t>
        <a:bodyPr/>
        <a:lstStyle/>
        <a:p>
          <a:endParaRPr lang="en-US"/>
        </a:p>
      </dgm:t>
    </dgm:pt>
    <dgm:pt modelId="{44A7191F-7DAF-4616-818E-6C4BD4DFAB77}" type="pres">
      <dgm:prSet presAssocID="{3146FB77-C231-42CD-B5E6-67E77BBB6B01}" presName="rootText" presStyleLbl="node3" presStyleIdx="2" presStyleCnt="4">
        <dgm:presLayoutVars>
          <dgm:chPref val="3"/>
        </dgm:presLayoutVars>
      </dgm:prSet>
      <dgm:spPr/>
      <dgm:t>
        <a:bodyPr/>
        <a:lstStyle/>
        <a:p>
          <a:endParaRPr lang="en-US"/>
        </a:p>
      </dgm:t>
    </dgm:pt>
    <dgm:pt modelId="{53FF186A-DD6E-408B-9609-B926DC94F323}" type="pres">
      <dgm:prSet presAssocID="{3146FB77-C231-42CD-B5E6-67E77BBB6B01}" presName="rootConnector" presStyleLbl="node3" presStyleIdx="2" presStyleCnt="4"/>
      <dgm:spPr/>
      <dgm:t>
        <a:bodyPr/>
        <a:lstStyle/>
        <a:p>
          <a:endParaRPr lang="en-US"/>
        </a:p>
      </dgm:t>
    </dgm:pt>
    <dgm:pt modelId="{0F2FB840-3819-4B56-B37A-E585AA77B8A6}" type="pres">
      <dgm:prSet presAssocID="{3146FB77-C231-42CD-B5E6-67E77BBB6B01}" presName="hierChild4" presStyleCnt="0"/>
      <dgm:spPr/>
      <dgm:t>
        <a:bodyPr/>
        <a:lstStyle/>
        <a:p>
          <a:endParaRPr lang="en-US"/>
        </a:p>
      </dgm:t>
    </dgm:pt>
    <dgm:pt modelId="{ECF4C113-8757-4DE1-96CB-F7DC0F4B781A}" type="pres">
      <dgm:prSet presAssocID="{91C0E1F4-4478-44AA-90D3-472EACCC6507}" presName="Name37" presStyleLbl="parChTrans1D4" presStyleIdx="4" presStyleCnt="8"/>
      <dgm:spPr/>
      <dgm:t>
        <a:bodyPr/>
        <a:lstStyle/>
        <a:p>
          <a:endParaRPr lang="en-US"/>
        </a:p>
      </dgm:t>
    </dgm:pt>
    <dgm:pt modelId="{663721F5-9329-41BA-8F48-0B9C39E5F65C}" type="pres">
      <dgm:prSet presAssocID="{C0F764B5-39E1-4132-B2C3-E77B0727B1F6}" presName="hierRoot2" presStyleCnt="0">
        <dgm:presLayoutVars>
          <dgm:hierBranch val="init"/>
        </dgm:presLayoutVars>
      </dgm:prSet>
      <dgm:spPr/>
      <dgm:t>
        <a:bodyPr/>
        <a:lstStyle/>
        <a:p>
          <a:endParaRPr lang="en-US"/>
        </a:p>
      </dgm:t>
    </dgm:pt>
    <dgm:pt modelId="{5ACF4CEF-0B02-43F5-BB54-3C088DD550E3}" type="pres">
      <dgm:prSet presAssocID="{C0F764B5-39E1-4132-B2C3-E77B0727B1F6}" presName="rootComposite" presStyleCnt="0"/>
      <dgm:spPr/>
      <dgm:t>
        <a:bodyPr/>
        <a:lstStyle/>
        <a:p>
          <a:endParaRPr lang="en-US"/>
        </a:p>
      </dgm:t>
    </dgm:pt>
    <dgm:pt modelId="{C966531F-DF25-4B98-A459-4CD1C4DFA437}" type="pres">
      <dgm:prSet presAssocID="{C0F764B5-39E1-4132-B2C3-E77B0727B1F6}" presName="rootText" presStyleLbl="node4" presStyleIdx="4" presStyleCnt="8">
        <dgm:presLayoutVars>
          <dgm:chPref val="3"/>
        </dgm:presLayoutVars>
      </dgm:prSet>
      <dgm:spPr/>
      <dgm:t>
        <a:bodyPr/>
        <a:lstStyle/>
        <a:p>
          <a:endParaRPr lang="en-US"/>
        </a:p>
      </dgm:t>
    </dgm:pt>
    <dgm:pt modelId="{48BD4DE7-9843-4B10-AFED-F5DD4BF68CA8}" type="pres">
      <dgm:prSet presAssocID="{C0F764B5-39E1-4132-B2C3-E77B0727B1F6}" presName="rootConnector" presStyleLbl="node4" presStyleIdx="4" presStyleCnt="8"/>
      <dgm:spPr/>
      <dgm:t>
        <a:bodyPr/>
        <a:lstStyle/>
        <a:p>
          <a:endParaRPr lang="en-US"/>
        </a:p>
      </dgm:t>
    </dgm:pt>
    <dgm:pt modelId="{ED890437-C7CE-4867-8EA6-5AD153212EFD}" type="pres">
      <dgm:prSet presAssocID="{C0F764B5-39E1-4132-B2C3-E77B0727B1F6}" presName="hierChild4" presStyleCnt="0"/>
      <dgm:spPr/>
      <dgm:t>
        <a:bodyPr/>
        <a:lstStyle/>
        <a:p>
          <a:endParaRPr lang="en-US"/>
        </a:p>
      </dgm:t>
    </dgm:pt>
    <dgm:pt modelId="{B35B0913-B816-49BF-9C5C-17123E1C9687}" type="pres">
      <dgm:prSet presAssocID="{879432F1-7E29-4BB9-97CE-1FE08B4FB9AF}" presName="Name37" presStyleLbl="parChTrans1D4" presStyleIdx="5" presStyleCnt="8"/>
      <dgm:spPr/>
      <dgm:t>
        <a:bodyPr/>
        <a:lstStyle/>
        <a:p>
          <a:endParaRPr lang="en-US"/>
        </a:p>
      </dgm:t>
    </dgm:pt>
    <dgm:pt modelId="{F3B0FA90-C40E-4DC5-AEF3-C28FCC8EC1AF}" type="pres">
      <dgm:prSet presAssocID="{6A5376BF-CC60-407B-B10D-92EF3F718109}" presName="hierRoot2" presStyleCnt="0">
        <dgm:presLayoutVars>
          <dgm:hierBranch val="init"/>
        </dgm:presLayoutVars>
      </dgm:prSet>
      <dgm:spPr/>
      <dgm:t>
        <a:bodyPr/>
        <a:lstStyle/>
        <a:p>
          <a:endParaRPr lang="en-US"/>
        </a:p>
      </dgm:t>
    </dgm:pt>
    <dgm:pt modelId="{8C53379F-47A2-4C51-B87C-BDD4B6FD3BFD}" type="pres">
      <dgm:prSet presAssocID="{6A5376BF-CC60-407B-B10D-92EF3F718109}" presName="rootComposite" presStyleCnt="0"/>
      <dgm:spPr/>
      <dgm:t>
        <a:bodyPr/>
        <a:lstStyle/>
        <a:p>
          <a:endParaRPr lang="en-US"/>
        </a:p>
      </dgm:t>
    </dgm:pt>
    <dgm:pt modelId="{6E193E33-B15C-48CD-BF14-59A3DBEB42D9}" type="pres">
      <dgm:prSet presAssocID="{6A5376BF-CC60-407B-B10D-92EF3F718109}" presName="rootText" presStyleLbl="node4" presStyleIdx="5" presStyleCnt="8">
        <dgm:presLayoutVars>
          <dgm:chPref val="3"/>
        </dgm:presLayoutVars>
      </dgm:prSet>
      <dgm:spPr/>
      <dgm:t>
        <a:bodyPr/>
        <a:lstStyle/>
        <a:p>
          <a:endParaRPr lang="en-US"/>
        </a:p>
      </dgm:t>
    </dgm:pt>
    <dgm:pt modelId="{6D20788F-0160-4F19-8A88-6C3089B65EAB}" type="pres">
      <dgm:prSet presAssocID="{6A5376BF-CC60-407B-B10D-92EF3F718109}" presName="rootConnector" presStyleLbl="node4" presStyleIdx="5" presStyleCnt="8"/>
      <dgm:spPr/>
      <dgm:t>
        <a:bodyPr/>
        <a:lstStyle/>
        <a:p>
          <a:endParaRPr lang="en-US"/>
        </a:p>
      </dgm:t>
    </dgm:pt>
    <dgm:pt modelId="{E891E66E-3FB4-4CA3-B624-F5E2E31C89FB}" type="pres">
      <dgm:prSet presAssocID="{6A5376BF-CC60-407B-B10D-92EF3F718109}" presName="hierChild4" presStyleCnt="0"/>
      <dgm:spPr/>
      <dgm:t>
        <a:bodyPr/>
        <a:lstStyle/>
        <a:p>
          <a:endParaRPr lang="en-US"/>
        </a:p>
      </dgm:t>
    </dgm:pt>
    <dgm:pt modelId="{68827305-61C4-43BA-88ED-71FC7FEFD029}" type="pres">
      <dgm:prSet presAssocID="{6A5376BF-CC60-407B-B10D-92EF3F718109}" presName="hierChild5" presStyleCnt="0"/>
      <dgm:spPr/>
      <dgm:t>
        <a:bodyPr/>
        <a:lstStyle/>
        <a:p>
          <a:endParaRPr lang="en-US"/>
        </a:p>
      </dgm:t>
    </dgm:pt>
    <dgm:pt modelId="{E5FE9B28-DF19-47F8-AC20-B41D6094444E}" type="pres">
      <dgm:prSet presAssocID="{C0F764B5-39E1-4132-B2C3-E77B0727B1F6}" presName="hierChild5" presStyleCnt="0"/>
      <dgm:spPr/>
      <dgm:t>
        <a:bodyPr/>
        <a:lstStyle/>
        <a:p>
          <a:endParaRPr lang="en-US"/>
        </a:p>
      </dgm:t>
    </dgm:pt>
    <dgm:pt modelId="{0C29D75A-2EF8-4853-B955-23E896811382}" type="pres">
      <dgm:prSet presAssocID="{3146FB77-C231-42CD-B5E6-67E77BBB6B01}" presName="hierChild5" presStyleCnt="0"/>
      <dgm:spPr/>
      <dgm:t>
        <a:bodyPr/>
        <a:lstStyle/>
        <a:p>
          <a:endParaRPr lang="en-US"/>
        </a:p>
      </dgm:t>
    </dgm:pt>
    <dgm:pt modelId="{D49CDB00-AF8B-48B0-854A-3BA00D3FE9EB}" type="pres">
      <dgm:prSet presAssocID="{130EA70C-E75D-427B-99F9-9F731BC47041}" presName="Name37" presStyleLbl="parChTrans1D3" presStyleIdx="3" presStyleCnt="4"/>
      <dgm:spPr/>
      <dgm:t>
        <a:bodyPr/>
        <a:lstStyle/>
        <a:p>
          <a:endParaRPr lang="en-US"/>
        </a:p>
      </dgm:t>
    </dgm:pt>
    <dgm:pt modelId="{87233CE4-BB36-47B4-AD40-30B27834467B}" type="pres">
      <dgm:prSet presAssocID="{E37AF43F-72ED-41F1-8B70-113E8646C218}" presName="hierRoot2" presStyleCnt="0">
        <dgm:presLayoutVars>
          <dgm:hierBranch val="init"/>
        </dgm:presLayoutVars>
      </dgm:prSet>
      <dgm:spPr/>
      <dgm:t>
        <a:bodyPr/>
        <a:lstStyle/>
        <a:p>
          <a:endParaRPr lang="en-US"/>
        </a:p>
      </dgm:t>
    </dgm:pt>
    <dgm:pt modelId="{C045F8E5-29CC-40A2-A3CC-0E8A624BC45B}" type="pres">
      <dgm:prSet presAssocID="{E37AF43F-72ED-41F1-8B70-113E8646C218}" presName="rootComposite" presStyleCnt="0"/>
      <dgm:spPr/>
      <dgm:t>
        <a:bodyPr/>
        <a:lstStyle/>
        <a:p>
          <a:endParaRPr lang="en-US"/>
        </a:p>
      </dgm:t>
    </dgm:pt>
    <dgm:pt modelId="{6958A0B9-104F-4AC7-8E69-B58DA1B26CDF}" type="pres">
      <dgm:prSet presAssocID="{E37AF43F-72ED-41F1-8B70-113E8646C218}" presName="rootText" presStyleLbl="node3" presStyleIdx="3" presStyleCnt="4">
        <dgm:presLayoutVars>
          <dgm:chPref val="3"/>
        </dgm:presLayoutVars>
      </dgm:prSet>
      <dgm:spPr/>
      <dgm:t>
        <a:bodyPr/>
        <a:lstStyle/>
        <a:p>
          <a:endParaRPr lang="en-US"/>
        </a:p>
      </dgm:t>
    </dgm:pt>
    <dgm:pt modelId="{84EF4795-0019-45F3-9933-B18A2FDC1FF3}" type="pres">
      <dgm:prSet presAssocID="{E37AF43F-72ED-41F1-8B70-113E8646C218}" presName="rootConnector" presStyleLbl="node3" presStyleIdx="3" presStyleCnt="4"/>
      <dgm:spPr/>
      <dgm:t>
        <a:bodyPr/>
        <a:lstStyle/>
        <a:p>
          <a:endParaRPr lang="en-US"/>
        </a:p>
      </dgm:t>
    </dgm:pt>
    <dgm:pt modelId="{11119CB3-B106-4D2C-96D4-92F1218E3FAC}" type="pres">
      <dgm:prSet presAssocID="{E37AF43F-72ED-41F1-8B70-113E8646C218}" presName="hierChild4" presStyleCnt="0"/>
      <dgm:spPr/>
      <dgm:t>
        <a:bodyPr/>
        <a:lstStyle/>
        <a:p>
          <a:endParaRPr lang="en-US"/>
        </a:p>
      </dgm:t>
    </dgm:pt>
    <dgm:pt modelId="{0F0153D4-2354-49FC-84CC-C37A36BB12E6}" type="pres">
      <dgm:prSet presAssocID="{8CAD1D2A-8243-4C48-937A-46CF5F38CC6D}" presName="Name37" presStyleLbl="parChTrans1D4" presStyleIdx="6" presStyleCnt="8"/>
      <dgm:spPr/>
      <dgm:t>
        <a:bodyPr/>
        <a:lstStyle/>
        <a:p>
          <a:endParaRPr lang="en-US"/>
        </a:p>
      </dgm:t>
    </dgm:pt>
    <dgm:pt modelId="{8B3DBB4A-0314-406F-9602-40887AADA7EB}" type="pres">
      <dgm:prSet presAssocID="{86113A0D-46A5-4C49-A428-412D50D5E11D}" presName="hierRoot2" presStyleCnt="0">
        <dgm:presLayoutVars>
          <dgm:hierBranch val="init"/>
        </dgm:presLayoutVars>
      </dgm:prSet>
      <dgm:spPr/>
      <dgm:t>
        <a:bodyPr/>
        <a:lstStyle/>
        <a:p>
          <a:endParaRPr lang="en-US"/>
        </a:p>
      </dgm:t>
    </dgm:pt>
    <dgm:pt modelId="{82A14405-3CA2-4ECC-8972-F672445F3515}" type="pres">
      <dgm:prSet presAssocID="{86113A0D-46A5-4C49-A428-412D50D5E11D}" presName="rootComposite" presStyleCnt="0"/>
      <dgm:spPr/>
      <dgm:t>
        <a:bodyPr/>
        <a:lstStyle/>
        <a:p>
          <a:endParaRPr lang="en-US"/>
        </a:p>
      </dgm:t>
    </dgm:pt>
    <dgm:pt modelId="{E567698A-8557-4C7D-9AF1-8E9AC053F86E}" type="pres">
      <dgm:prSet presAssocID="{86113A0D-46A5-4C49-A428-412D50D5E11D}" presName="rootText" presStyleLbl="node4" presStyleIdx="6" presStyleCnt="8">
        <dgm:presLayoutVars>
          <dgm:chPref val="3"/>
        </dgm:presLayoutVars>
      </dgm:prSet>
      <dgm:spPr/>
      <dgm:t>
        <a:bodyPr/>
        <a:lstStyle/>
        <a:p>
          <a:endParaRPr lang="en-US"/>
        </a:p>
      </dgm:t>
    </dgm:pt>
    <dgm:pt modelId="{D4D5C77D-142C-48AA-982D-ADB8F7328582}" type="pres">
      <dgm:prSet presAssocID="{86113A0D-46A5-4C49-A428-412D50D5E11D}" presName="rootConnector" presStyleLbl="node4" presStyleIdx="6" presStyleCnt="8"/>
      <dgm:spPr/>
      <dgm:t>
        <a:bodyPr/>
        <a:lstStyle/>
        <a:p>
          <a:endParaRPr lang="en-US"/>
        </a:p>
      </dgm:t>
    </dgm:pt>
    <dgm:pt modelId="{9C99FD51-1B82-450E-B763-55DA0EFC2CF7}" type="pres">
      <dgm:prSet presAssocID="{86113A0D-46A5-4C49-A428-412D50D5E11D}" presName="hierChild4" presStyleCnt="0"/>
      <dgm:spPr/>
      <dgm:t>
        <a:bodyPr/>
        <a:lstStyle/>
        <a:p>
          <a:endParaRPr lang="en-US"/>
        </a:p>
      </dgm:t>
    </dgm:pt>
    <dgm:pt modelId="{DA1FF325-EF9A-4949-83F7-2066DF1E7E83}" type="pres">
      <dgm:prSet presAssocID="{6F6A8ECF-A5B7-4578-B933-5D4FCB99F8F8}" presName="Name37" presStyleLbl="parChTrans1D4" presStyleIdx="7" presStyleCnt="8"/>
      <dgm:spPr/>
      <dgm:t>
        <a:bodyPr/>
        <a:lstStyle/>
        <a:p>
          <a:endParaRPr lang="en-US"/>
        </a:p>
      </dgm:t>
    </dgm:pt>
    <dgm:pt modelId="{13B2A56A-EF55-4E1D-9E5B-B850291DFD51}" type="pres">
      <dgm:prSet presAssocID="{E358CBFA-84AE-46A5-87C5-39F9A588AB32}" presName="hierRoot2" presStyleCnt="0">
        <dgm:presLayoutVars>
          <dgm:hierBranch val="init"/>
        </dgm:presLayoutVars>
      </dgm:prSet>
      <dgm:spPr/>
      <dgm:t>
        <a:bodyPr/>
        <a:lstStyle/>
        <a:p>
          <a:endParaRPr lang="en-US"/>
        </a:p>
      </dgm:t>
    </dgm:pt>
    <dgm:pt modelId="{3CF6969E-D857-4B1F-AAB1-E8B31E4EF24E}" type="pres">
      <dgm:prSet presAssocID="{E358CBFA-84AE-46A5-87C5-39F9A588AB32}" presName="rootComposite" presStyleCnt="0"/>
      <dgm:spPr/>
      <dgm:t>
        <a:bodyPr/>
        <a:lstStyle/>
        <a:p>
          <a:endParaRPr lang="en-US"/>
        </a:p>
      </dgm:t>
    </dgm:pt>
    <dgm:pt modelId="{8B409BE5-52EF-4AA9-92CD-6965BDFA8DF0}" type="pres">
      <dgm:prSet presAssocID="{E358CBFA-84AE-46A5-87C5-39F9A588AB32}" presName="rootText" presStyleLbl="node4" presStyleIdx="7" presStyleCnt="8">
        <dgm:presLayoutVars>
          <dgm:chPref val="3"/>
        </dgm:presLayoutVars>
      </dgm:prSet>
      <dgm:spPr/>
      <dgm:t>
        <a:bodyPr/>
        <a:lstStyle/>
        <a:p>
          <a:endParaRPr lang="en-US"/>
        </a:p>
      </dgm:t>
    </dgm:pt>
    <dgm:pt modelId="{4A288D59-F1B1-454E-9C38-0B753442A4C6}" type="pres">
      <dgm:prSet presAssocID="{E358CBFA-84AE-46A5-87C5-39F9A588AB32}" presName="rootConnector" presStyleLbl="node4" presStyleIdx="7" presStyleCnt="8"/>
      <dgm:spPr/>
      <dgm:t>
        <a:bodyPr/>
        <a:lstStyle/>
        <a:p>
          <a:endParaRPr lang="en-US"/>
        </a:p>
      </dgm:t>
    </dgm:pt>
    <dgm:pt modelId="{950C98F8-03D2-4780-922F-34F70FC961B4}" type="pres">
      <dgm:prSet presAssocID="{E358CBFA-84AE-46A5-87C5-39F9A588AB32}" presName="hierChild4" presStyleCnt="0"/>
      <dgm:spPr/>
      <dgm:t>
        <a:bodyPr/>
        <a:lstStyle/>
        <a:p>
          <a:endParaRPr lang="en-US"/>
        </a:p>
      </dgm:t>
    </dgm:pt>
    <dgm:pt modelId="{6E416C68-FD58-4605-AFAD-8043368923B8}" type="pres">
      <dgm:prSet presAssocID="{E358CBFA-84AE-46A5-87C5-39F9A588AB32}" presName="hierChild5" presStyleCnt="0"/>
      <dgm:spPr/>
      <dgm:t>
        <a:bodyPr/>
        <a:lstStyle/>
        <a:p>
          <a:endParaRPr lang="en-US"/>
        </a:p>
      </dgm:t>
    </dgm:pt>
    <dgm:pt modelId="{966EE704-C1F0-4FFB-AA80-EAC0C8692D72}" type="pres">
      <dgm:prSet presAssocID="{86113A0D-46A5-4C49-A428-412D50D5E11D}" presName="hierChild5" presStyleCnt="0"/>
      <dgm:spPr/>
      <dgm:t>
        <a:bodyPr/>
        <a:lstStyle/>
        <a:p>
          <a:endParaRPr lang="en-US"/>
        </a:p>
      </dgm:t>
    </dgm:pt>
    <dgm:pt modelId="{C3E9F982-ADDA-4FB2-8C6F-A510638C392C}" type="pres">
      <dgm:prSet presAssocID="{E37AF43F-72ED-41F1-8B70-113E8646C218}" presName="hierChild5" presStyleCnt="0"/>
      <dgm:spPr/>
      <dgm:t>
        <a:bodyPr/>
        <a:lstStyle/>
        <a:p>
          <a:endParaRPr lang="en-US"/>
        </a:p>
      </dgm:t>
    </dgm:pt>
    <dgm:pt modelId="{18BA78CA-DE15-4A44-8C71-A7C50752D8F3}" type="pres">
      <dgm:prSet presAssocID="{A534EFFB-D7FC-4379-A4D9-20F1893D77EA}" presName="hierChild5" presStyleCnt="0"/>
      <dgm:spPr/>
      <dgm:t>
        <a:bodyPr/>
        <a:lstStyle/>
        <a:p>
          <a:endParaRPr lang="en-US"/>
        </a:p>
      </dgm:t>
    </dgm:pt>
    <dgm:pt modelId="{A72B3921-C5A2-47E8-878C-F669F8AA2988}" type="pres">
      <dgm:prSet presAssocID="{03600593-1A51-4813-9A73-6FB7C6ED7743}" presName="Name37" presStyleLbl="parChTrans1D2" presStyleIdx="2" presStyleCnt="4"/>
      <dgm:spPr/>
      <dgm:t>
        <a:bodyPr/>
        <a:lstStyle/>
        <a:p>
          <a:endParaRPr lang="en-US"/>
        </a:p>
      </dgm:t>
    </dgm:pt>
    <dgm:pt modelId="{2D9C9AAB-4657-44A9-9C83-BDBB66AE0028}" type="pres">
      <dgm:prSet presAssocID="{D2BF7B12-345D-4336-95CC-EF10F40A6645}" presName="hierRoot2" presStyleCnt="0">
        <dgm:presLayoutVars>
          <dgm:hierBranch val="init"/>
        </dgm:presLayoutVars>
      </dgm:prSet>
      <dgm:spPr/>
      <dgm:t>
        <a:bodyPr/>
        <a:lstStyle/>
        <a:p>
          <a:endParaRPr lang="en-US"/>
        </a:p>
      </dgm:t>
    </dgm:pt>
    <dgm:pt modelId="{5E2FF8A8-E8CE-458A-BEAF-F94590698824}" type="pres">
      <dgm:prSet presAssocID="{D2BF7B12-345D-4336-95CC-EF10F40A6645}" presName="rootComposite" presStyleCnt="0"/>
      <dgm:spPr/>
      <dgm:t>
        <a:bodyPr/>
        <a:lstStyle/>
        <a:p>
          <a:endParaRPr lang="en-US"/>
        </a:p>
      </dgm:t>
    </dgm:pt>
    <dgm:pt modelId="{342CF504-2E84-426C-9AFE-47BF5CB42C97}" type="pres">
      <dgm:prSet presAssocID="{D2BF7B12-345D-4336-95CC-EF10F40A6645}" presName="rootText" presStyleLbl="node2" presStyleIdx="2" presStyleCnt="4">
        <dgm:presLayoutVars>
          <dgm:chPref val="3"/>
        </dgm:presLayoutVars>
      </dgm:prSet>
      <dgm:spPr/>
      <dgm:t>
        <a:bodyPr/>
        <a:lstStyle/>
        <a:p>
          <a:endParaRPr lang="en-US"/>
        </a:p>
      </dgm:t>
    </dgm:pt>
    <dgm:pt modelId="{AFDBD2F8-A3A1-4441-9C28-85952766A088}" type="pres">
      <dgm:prSet presAssocID="{D2BF7B12-345D-4336-95CC-EF10F40A6645}" presName="rootConnector" presStyleLbl="node2" presStyleIdx="2" presStyleCnt="4"/>
      <dgm:spPr/>
      <dgm:t>
        <a:bodyPr/>
        <a:lstStyle/>
        <a:p>
          <a:endParaRPr lang="en-US"/>
        </a:p>
      </dgm:t>
    </dgm:pt>
    <dgm:pt modelId="{911DA889-3F10-41FE-A5C5-12A563AA8E04}" type="pres">
      <dgm:prSet presAssocID="{D2BF7B12-345D-4336-95CC-EF10F40A6645}" presName="hierChild4" presStyleCnt="0"/>
      <dgm:spPr/>
      <dgm:t>
        <a:bodyPr/>
        <a:lstStyle/>
        <a:p>
          <a:endParaRPr lang="en-US"/>
        </a:p>
      </dgm:t>
    </dgm:pt>
    <dgm:pt modelId="{49617A2C-438D-4650-AB4B-A39AC7C95CE9}" type="pres">
      <dgm:prSet presAssocID="{D2BF7B12-345D-4336-95CC-EF10F40A6645}" presName="hierChild5" presStyleCnt="0"/>
      <dgm:spPr/>
      <dgm:t>
        <a:bodyPr/>
        <a:lstStyle/>
        <a:p>
          <a:endParaRPr lang="en-US"/>
        </a:p>
      </dgm:t>
    </dgm:pt>
    <dgm:pt modelId="{3BE6515D-E043-4138-9D80-1D4190A35A01}" type="pres">
      <dgm:prSet presAssocID="{876BADD6-B314-4CF8-934E-F4D824056571}" presName="Name37" presStyleLbl="parChTrans1D2" presStyleIdx="3" presStyleCnt="4"/>
      <dgm:spPr/>
      <dgm:t>
        <a:bodyPr/>
        <a:lstStyle/>
        <a:p>
          <a:endParaRPr lang="en-US"/>
        </a:p>
      </dgm:t>
    </dgm:pt>
    <dgm:pt modelId="{F579A4BA-9B97-4CE7-96A5-079726C040CC}" type="pres">
      <dgm:prSet presAssocID="{0D0CB70E-63B3-44FC-B53C-232F98C2E917}" presName="hierRoot2" presStyleCnt="0">
        <dgm:presLayoutVars>
          <dgm:hierBranch val="init"/>
        </dgm:presLayoutVars>
      </dgm:prSet>
      <dgm:spPr/>
      <dgm:t>
        <a:bodyPr/>
        <a:lstStyle/>
        <a:p>
          <a:endParaRPr lang="en-US"/>
        </a:p>
      </dgm:t>
    </dgm:pt>
    <dgm:pt modelId="{3FE016AB-1D9C-4D9A-8C94-CA41F8D93420}" type="pres">
      <dgm:prSet presAssocID="{0D0CB70E-63B3-44FC-B53C-232F98C2E917}" presName="rootComposite" presStyleCnt="0"/>
      <dgm:spPr/>
      <dgm:t>
        <a:bodyPr/>
        <a:lstStyle/>
        <a:p>
          <a:endParaRPr lang="en-US"/>
        </a:p>
      </dgm:t>
    </dgm:pt>
    <dgm:pt modelId="{30C55CFC-897B-497F-AD25-998BFD773328}" type="pres">
      <dgm:prSet presAssocID="{0D0CB70E-63B3-44FC-B53C-232F98C2E917}" presName="rootText" presStyleLbl="node2" presStyleIdx="3" presStyleCnt="4">
        <dgm:presLayoutVars>
          <dgm:chPref val="3"/>
        </dgm:presLayoutVars>
      </dgm:prSet>
      <dgm:spPr/>
      <dgm:t>
        <a:bodyPr/>
        <a:lstStyle/>
        <a:p>
          <a:endParaRPr lang="en-US"/>
        </a:p>
      </dgm:t>
    </dgm:pt>
    <dgm:pt modelId="{12E71DE3-B26D-40A8-AE1B-7871386F4B50}" type="pres">
      <dgm:prSet presAssocID="{0D0CB70E-63B3-44FC-B53C-232F98C2E917}" presName="rootConnector" presStyleLbl="node2" presStyleIdx="3" presStyleCnt="4"/>
      <dgm:spPr/>
      <dgm:t>
        <a:bodyPr/>
        <a:lstStyle/>
        <a:p>
          <a:endParaRPr lang="en-US"/>
        </a:p>
      </dgm:t>
    </dgm:pt>
    <dgm:pt modelId="{96F1962B-1CE4-4651-89E2-884A55698BA2}" type="pres">
      <dgm:prSet presAssocID="{0D0CB70E-63B3-44FC-B53C-232F98C2E917}" presName="hierChild4" presStyleCnt="0"/>
      <dgm:spPr/>
      <dgm:t>
        <a:bodyPr/>
        <a:lstStyle/>
        <a:p>
          <a:endParaRPr lang="en-US"/>
        </a:p>
      </dgm:t>
    </dgm:pt>
    <dgm:pt modelId="{5E27FD17-18EA-4BF0-BD97-870CEC96FC04}" type="pres">
      <dgm:prSet presAssocID="{0D0CB70E-63B3-44FC-B53C-232F98C2E917}" presName="hierChild5" presStyleCnt="0"/>
      <dgm:spPr/>
      <dgm:t>
        <a:bodyPr/>
        <a:lstStyle/>
        <a:p>
          <a:endParaRPr lang="en-US"/>
        </a:p>
      </dgm:t>
    </dgm:pt>
    <dgm:pt modelId="{B75234FA-D7AF-4B8D-AE3B-9269BE37D768}" type="pres">
      <dgm:prSet presAssocID="{B2522FCE-89D5-4A2B-A91A-68FDA2EB56ED}" presName="hierChild3" presStyleCnt="0"/>
      <dgm:spPr/>
      <dgm:t>
        <a:bodyPr/>
        <a:lstStyle/>
        <a:p>
          <a:endParaRPr lang="en-US"/>
        </a:p>
      </dgm:t>
    </dgm:pt>
  </dgm:ptLst>
  <dgm:cxnLst>
    <dgm:cxn modelId="{852DF223-65C6-4F50-831B-9156565DD4CC}" srcId="{E9D5D994-5FF9-47E9-9039-BB172ACA370F}" destId="{A33BB07E-7258-43E8-B12E-C207D85386EA}" srcOrd="0" destOrd="0" parTransId="{ED4598BD-2D2A-417A-AFA2-95C3FCCC84EE}" sibTransId="{55A96742-1A2B-435C-8CB8-56140F4809EF}"/>
    <dgm:cxn modelId="{C2A40E6D-89D6-4AB2-8091-E09584B7EB56}" type="presOf" srcId="{0D0CB70E-63B3-44FC-B53C-232F98C2E917}" destId="{12E71DE3-B26D-40A8-AE1B-7871386F4B50}" srcOrd="1" destOrd="0" presId="urn:microsoft.com/office/officeart/2005/8/layout/orgChart1"/>
    <dgm:cxn modelId="{AF44C89A-45A6-456B-A109-0A75B788F762}" srcId="{B2522FCE-89D5-4A2B-A91A-68FDA2EB56ED}" destId="{D2BF7B12-345D-4336-95CC-EF10F40A6645}" srcOrd="2" destOrd="0" parTransId="{03600593-1A51-4813-9A73-6FB7C6ED7743}" sibTransId="{564669A7-92EC-4009-84C2-C2D762067473}"/>
    <dgm:cxn modelId="{2967167C-4613-49FD-93C5-7F97CA6844D6}" type="presOf" srcId="{598FC3F2-A1AE-4537-9240-ADD2F78B3266}" destId="{A59F59F8-3168-4188-8EDB-824CA59A84B9}" srcOrd="0" destOrd="0" presId="urn:microsoft.com/office/officeart/2005/8/layout/orgChart1"/>
    <dgm:cxn modelId="{DAAFB106-672F-4952-AB0E-AA670A94D908}" type="presOf" srcId="{86113A0D-46A5-4C49-A428-412D50D5E11D}" destId="{E567698A-8557-4C7D-9AF1-8E9AC053F86E}" srcOrd="0" destOrd="0" presId="urn:microsoft.com/office/officeart/2005/8/layout/orgChart1"/>
    <dgm:cxn modelId="{664864F6-C2D0-445C-8AD5-33445D54C822}" type="presOf" srcId="{E9D5D994-5FF9-47E9-9039-BB172ACA370F}" destId="{17600D17-594A-4C4B-9A3C-F586BD9EDDFD}" srcOrd="1" destOrd="0" presId="urn:microsoft.com/office/officeart/2005/8/layout/orgChart1"/>
    <dgm:cxn modelId="{708EC716-1DFC-45E3-B055-1DC45926E79B}" srcId="{86113A0D-46A5-4C49-A428-412D50D5E11D}" destId="{E358CBFA-84AE-46A5-87C5-39F9A588AB32}" srcOrd="0" destOrd="0" parTransId="{6F6A8ECF-A5B7-4578-B933-5D4FCB99F8F8}" sibTransId="{BCC26DCD-E9F8-4CB2-8DC4-1C9F97AACDE4}"/>
    <dgm:cxn modelId="{429E77C4-2F6F-46B4-9705-4837A401A162}" type="presOf" srcId="{876BADD6-B314-4CF8-934E-F4D824056571}" destId="{3BE6515D-E043-4138-9D80-1D4190A35A01}" srcOrd="0" destOrd="0" presId="urn:microsoft.com/office/officeart/2005/8/layout/orgChart1"/>
    <dgm:cxn modelId="{9F77AC46-374B-4C45-804B-DD715A92B155}" type="presOf" srcId="{ED695E40-6AFB-4DBB-A12E-7A8A2F6056D7}" destId="{34ADBD5F-89CD-4B6E-8709-25CF7E25F640}" srcOrd="0" destOrd="0" presId="urn:microsoft.com/office/officeart/2005/8/layout/orgChart1"/>
    <dgm:cxn modelId="{4CB6AA89-6DE7-4E66-9FA0-32405F3BE5C1}" type="presOf" srcId="{598FC3F2-A1AE-4537-9240-ADD2F78B3266}" destId="{889E0147-144D-41E5-BFAE-BD61982F83F0}" srcOrd="1" destOrd="0" presId="urn:microsoft.com/office/officeart/2005/8/layout/orgChart1"/>
    <dgm:cxn modelId="{12693BCA-D7D9-46D4-A7EC-6E87EB6C7417}" type="presOf" srcId="{ED4598BD-2D2A-417A-AFA2-95C3FCCC84EE}" destId="{8DD6C0D6-C15A-4DA7-AA6A-B27CCC8D6C10}" srcOrd="0" destOrd="0" presId="urn:microsoft.com/office/officeart/2005/8/layout/orgChart1"/>
    <dgm:cxn modelId="{4D405DF6-9B24-4736-8EDF-BC19CEEA2741}" type="presOf" srcId="{92967E26-14B2-40AD-A757-EAD30BB6624E}" destId="{042BD867-336D-4BE0-9BC0-E2D65E17C881}" srcOrd="0" destOrd="0" presId="urn:microsoft.com/office/officeart/2005/8/layout/orgChart1"/>
    <dgm:cxn modelId="{455F12EB-9E47-49A3-978C-672E2D330DB2}" type="presOf" srcId="{F445C796-AC0E-46A4-9D64-1C20DA12FD3A}" destId="{379E1608-2BBF-47D7-9A90-E5D0F35675A3}" srcOrd="0" destOrd="0" presId="urn:microsoft.com/office/officeart/2005/8/layout/orgChart1"/>
    <dgm:cxn modelId="{A25E9483-262D-48E9-B564-CF78420A804B}" type="presOf" srcId="{B4D54A5A-5960-4076-BABE-EDCBEFE9371F}" destId="{77D8BC45-32CA-4288-85E1-1F2CB581F078}" srcOrd="0" destOrd="0" presId="urn:microsoft.com/office/officeart/2005/8/layout/orgChart1"/>
    <dgm:cxn modelId="{1F7567CA-A65A-4CE8-9483-B50E6FB7333A}" type="presOf" srcId="{86113A0D-46A5-4C49-A428-412D50D5E11D}" destId="{D4D5C77D-142C-48AA-982D-ADB8F7328582}" srcOrd="1" destOrd="0" presId="urn:microsoft.com/office/officeart/2005/8/layout/orgChart1"/>
    <dgm:cxn modelId="{D86761D6-3EAA-4805-AB4A-DB544A5A033C}" type="presOf" srcId="{0D0CB70E-63B3-44FC-B53C-232F98C2E917}" destId="{30C55CFC-897B-497F-AD25-998BFD773328}" srcOrd="0" destOrd="0" presId="urn:microsoft.com/office/officeart/2005/8/layout/orgChart1"/>
    <dgm:cxn modelId="{1C6F8C2C-6DD8-4B86-9E27-C662CB0BDED4}" type="presOf" srcId="{E37AF43F-72ED-41F1-8B70-113E8646C218}" destId="{6958A0B9-104F-4AC7-8E69-B58DA1B26CDF}" srcOrd="0" destOrd="0" presId="urn:microsoft.com/office/officeart/2005/8/layout/orgChart1"/>
    <dgm:cxn modelId="{E10A7770-022D-43B6-BC2D-9259CB12BBBA}" type="presOf" srcId="{C0F764B5-39E1-4132-B2C3-E77B0727B1F6}" destId="{C966531F-DF25-4B98-A459-4CD1C4DFA437}" srcOrd="0" destOrd="0" presId="urn:microsoft.com/office/officeart/2005/8/layout/orgChart1"/>
    <dgm:cxn modelId="{AD305A2B-CAF1-453A-8CA7-0799566006FE}" srcId="{A534EFFB-D7FC-4379-A4D9-20F1893D77EA}" destId="{8E186D4F-9ED3-4CA8-83A2-D5ADBFCA35E8}" srcOrd="0" destOrd="0" parTransId="{797BD0D6-DA77-4188-AECF-EED7C770967D}" sibTransId="{ECE863CE-71D4-4041-9E82-007CE1D4157B}"/>
    <dgm:cxn modelId="{C8F776FE-F146-4676-9185-05DEBF3CD134}" type="presOf" srcId="{E9D5D994-5FF9-47E9-9039-BB172ACA370F}" destId="{3205B5C5-F59B-44AF-BC59-7424648A86A2}" srcOrd="0" destOrd="0" presId="urn:microsoft.com/office/officeart/2005/8/layout/orgChart1"/>
    <dgm:cxn modelId="{71965CD6-A2A4-4B7A-8A50-1EC8B8BA04D4}" srcId="{970CBD59-F8EA-4716-A2E1-50EA617A2E9D}" destId="{1C1296D5-EBEE-4F83-B672-7E928EFD3F5B}" srcOrd="0" destOrd="0" parTransId="{ED8ED4CE-776B-4083-B08F-4DA3FAAF71ED}" sibTransId="{85174FF0-C909-4B61-AE09-F284AD1B9C48}"/>
    <dgm:cxn modelId="{BBDC006A-A98E-49ED-B8AC-36AB9D5DDB15}" type="presOf" srcId="{6A5376BF-CC60-407B-B10D-92EF3F718109}" destId="{6E193E33-B15C-48CD-BF14-59A3DBEB42D9}" srcOrd="0" destOrd="0" presId="urn:microsoft.com/office/officeart/2005/8/layout/orgChart1"/>
    <dgm:cxn modelId="{B493870D-17ED-406B-B710-4DF2E494D812}" type="presOf" srcId="{970CBD59-F8EA-4716-A2E1-50EA617A2E9D}" destId="{FE3B74E5-A67B-490E-A9BC-5D692663F7A0}" srcOrd="1" destOrd="0" presId="urn:microsoft.com/office/officeart/2005/8/layout/orgChart1"/>
    <dgm:cxn modelId="{6345AB01-D18B-45C5-A92C-C2EF62544B1D}" type="presOf" srcId="{8E186D4F-9ED3-4CA8-83A2-D5ADBFCA35E8}" destId="{34695916-3B92-45D5-A55C-B96F8A344B70}" srcOrd="0" destOrd="0" presId="urn:microsoft.com/office/officeart/2005/8/layout/orgChart1"/>
    <dgm:cxn modelId="{43374C48-3664-462E-BDDA-C49085B94ECE}" type="presOf" srcId="{8CAD1D2A-8243-4C48-937A-46CF5F38CC6D}" destId="{0F0153D4-2354-49FC-84CC-C37A36BB12E6}" srcOrd="0" destOrd="0" presId="urn:microsoft.com/office/officeart/2005/8/layout/orgChart1"/>
    <dgm:cxn modelId="{6A3FAF94-1779-4AC0-8882-4CC785A1D137}" type="presOf" srcId="{D91AAB7B-398C-409C-94E4-CAF831B2ED25}" destId="{B1F904B3-80DE-4899-A7C1-18A242E5AC6D}" srcOrd="0" destOrd="0" presId="urn:microsoft.com/office/officeart/2005/8/layout/orgChart1"/>
    <dgm:cxn modelId="{9BD04154-F553-45AD-963F-86B6EADD2702}" type="presOf" srcId="{A534EFFB-D7FC-4379-A4D9-20F1893D77EA}" destId="{6710A3EE-5672-48F2-8DC0-678724A9D824}" srcOrd="0" destOrd="0" presId="urn:microsoft.com/office/officeart/2005/8/layout/orgChart1"/>
    <dgm:cxn modelId="{9E25AC23-52E8-4803-BD67-6E7D451520AE}" srcId="{E37AF43F-72ED-41F1-8B70-113E8646C218}" destId="{86113A0D-46A5-4C49-A428-412D50D5E11D}" srcOrd="0" destOrd="0" parTransId="{8CAD1D2A-8243-4C48-937A-46CF5F38CC6D}" sibTransId="{7E9F4C00-D41D-46A5-B932-E629F1A7740F}"/>
    <dgm:cxn modelId="{2BBB5A46-B76F-4EFB-A5CA-7B9F43260962}" type="presOf" srcId="{D2BF7B12-345D-4336-95CC-EF10F40A6645}" destId="{AFDBD2F8-A3A1-4441-9C28-85952766A088}" srcOrd="1" destOrd="0" presId="urn:microsoft.com/office/officeart/2005/8/layout/orgChart1"/>
    <dgm:cxn modelId="{3E927BAC-A610-49B2-8273-4804D292E35F}" type="presOf" srcId="{B2522FCE-89D5-4A2B-A91A-68FDA2EB56ED}" destId="{2B958446-4FA0-4578-B061-67EA04EE24BA}" srcOrd="0" destOrd="0" presId="urn:microsoft.com/office/officeart/2005/8/layout/orgChart1"/>
    <dgm:cxn modelId="{2FFA3C77-B537-4D3B-930D-CD11D07656D4}" srcId="{C0F764B5-39E1-4132-B2C3-E77B0727B1F6}" destId="{6A5376BF-CC60-407B-B10D-92EF3F718109}" srcOrd="0" destOrd="0" parTransId="{879432F1-7E29-4BB9-97CE-1FE08B4FB9AF}" sibTransId="{EC1D3C87-BFB7-428C-A19F-3CE65A692FFF}"/>
    <dgm:cxn modelId="{C2D139B0-DBE9-4DE1-B00D-6C8FB4EEE375}" srcId="{692025EF-3E2A-46C7-9F0E-FDFB19F5584D}" destId="{B2522FCE-89D5-4A2B-A91A-68FDA2EB56ED}" srcOrd="0" destOrd="0" parTransId="{61556F81-486F-432A-ACA4-403BF7ABB51C}" sibTransId="{D7A8452C-1D95-4445-97BC-F027B168820E}"/>
    <dgm:cxn modelId="{BC88307C-D740-420C-8773-A30CECD1A648}" type="presOf" srcId="{692025EF-3E2A-46C7-9F0E-FDFB19F5584D}" destId="{E1E90175-4876-4697-8980-B2518EE0BD77}" srcOrd="0" destOrd="0" presId="urn:microsoft.com/office/officeart/2005/8/layout/orgChart1"/>
    <dgm:cxn modelId="{E4A3D6E9-5EBD-47FD-887D-8648BCFD6553}" srcId="{B2522FCE-89D5-4A2B-A91A-68FDA2EB56ED}" destId="{A534EFFB-D7FC-4379-A4D9-20F1893D77EA}" srcOrd="1" destOrd="0" parTransId="{ED695E40-6AFB-4DBB-A12E-7A8A2F6056D7}" sibTransId="{6B142455-A849-40E2-BADE-7F7D30229E59}"/>
    <dgm:cxn modelId="{7CC2BEF2-B158-4AE2-B99D-0393A9D0CF21}" type="presOf" srcId="{8E186D4F-9ED3-4CA8-83A2-D5ADBFCA35E8}" destId="{484D98B5-D060-4E71-9D77-F647DCF9135B}" srcOrd="1" destOrd="0" presId="urn:microsoft.com/office/officeart/2005/8/layout/orgChart1"/>
    <dgm:cxn modelId="{0DD8D607-2E2B-49DF-86D7-B6F475B764E2}" type="presOf" srcId="{C0F764B5-39E1-4132-B2C3-E77B0727B1F6}" destId="{48BD4DE7-9843-4B10-AFED-F5DD4BF68CA8}" srcOrd="1" destOrd="0" presId="urn:microsoft.com/office/officeart/2005/8/layout/orgChart1"/>
    <dgm:cxn modelId="{2E8BFB7C-8EBF-4C94-B424-1F93A969AD35}" type="presOf" srcId="{697CDFFB-42FC-461F-8C9F-84F31E432F7D}" destId="{EC9197AB-622E-4627-A8E4-AF8C47FEAA11}" srcOrd="0" destOrd="0" presId="urn:microsoft.com/office/officeart/2005/8/layout/orgChart1"/>
    <dgm:cxn modelId="{1FC37450-792A-4ABA-A6C6-CBB3DCDB8494}" srcId="{B2522FCE-89D5-4A2B-A91A-68FDA2EB56ED}" destId="{0D0CB70E-63B3-44FC-B53C-232F98C2E917}" srcOrd="3" destOrd="0" parTransId="{876BADD6-B314-4CF8-934E-F4D824056571}" sibTransId="{9581D30F-4BA6-430D-B4B7-C1C896B844C2}"/>
    <dgm:cxn modelId="{525FF93B-1A07-4DB0-947F-4DA33A3DD327}" type="presOf" srcId="{1C1296D5-EBEE-4F83-B672-7E928EFD3F5B}" destId="{21420308-0AE2-4BE0-AA19-018A22C3B2BD}" srcOrd="0" destOrd="0" presId="urn:microsoft.com/office/officeart/2005/8/layout/orgChart1"/>
    <dgm:cxn modelId="{155BCD8A-ADBA-48DF-BA1A-C3BC5571953C}" type="presOf" srcId="{6F6A8ECF-A5B7-4578-B933-5D4FCB99F8F8}" destId="{DA1FF325-EF9A-4949-83F7-2066DF1E7E83}" srcOrd="0" destOrd="0" presId="urn:microsoft.com/office/officeart/2005/8/layout/orgChart1"/>
    <dgm:cxn modelId="{FE2352AC-A5B3-421E-81F7-3692660C6A3B}" srcId="{A534EFFB-D7FC-4379-A4D9-20F1893D77EA}" destId="{E37AF43F-72ED-41F1-8B70-113E8646C218}" srcOrd="3" destOrd="0" parTransId="{130EA70C-E75D-427B-99F9-9F731BC47041}" sibTransId="{581C8969-1848-434E-8746-66C5479C6AB1}"/>
    <dgm:cxn modelId="{09785588-73BA-4717-8807-1C40920B0998}" type="presOf" srcId="{A534EFFB-D7FC-4379-A4D9-20F1893D77EA}" destId="{3E77BEE7-4B71-4C56-B1CF-3087B7EB87AB}" srcOrd="1" destOrd="0" presId="urn:microsoft.com/office/officeart/2005/8/layout/orgChart1"/>
    <dgm:cxn modelId="{5FAC24B7-3359-4350-AF42-7404F64690FE}" type="presOf" srcId="{797BD0D6-DA77-4188-AECF-EED7C770967D}" destId="{0F15289F-4F8A-4022-82AD-84B678F8B852}" srcOrd="0" destOrd="0" presId="urn:microsoft.com/office/officeart/2005/8/layout/orgChart1"/>
    <dgm:cxn modelId="{204E8361-9F20-471E-BFD6-37FC8A07DA6C}" srcId="{A534EFFB-D7FC-4379-A4D9-20F1893D77EA}" destId="{3146FB77-C231-42CD-B5E6-67E77BBB6B01}" srcOrd="2" destOrd="0" parTransId="{D91AAB7B-398C-409C-94E4-CAF831B2ED25}" sibTransId="{DAA0E9C9-21D9-4154-88DC-2B215B1FDB58}"/>
    <dgm:cxn modelId="{0F8DD456-4B55-41EA-B349-603DABF29B16}" type="presOf" srcId="{90A59049-F448-4D9E-9E7C-043A4E178563}" destId="{3DB83DE4-48EA-4E03-AE45-1A8928835F16}" srcOrd="0" destOrd="0" presId="urn:microsoft.com/office/officeart/2005/8/layout/orgChart1"/>
    <dgm:cxn modelId="{B5846D3F-2EB0-4730-8E2D-F4256311A576}" type="presOf" srcId="{970CBD59-F8EA-4716-A2E1-50EA617A2E9D}" destId="{2D6A6A03-4873-4263-A836-2297AF5474C6}" srcOrd="0" destOrd="0" presId="urn:microsoft.com/office/officeart/2005/8/layout/orgChart1"/>
    <dgm:cxn modelId="{AACFDDFD-9D00-44CB-B2A5-C9F6D6F9BBF4}" type="presOf" srcId="{E37AF43F-72ED-41F1-8B70-113E8646C218}" destId="{84EF4795-0019-45F3-9933-B18A2FDC1FF3}" srcOrd="1" destOrd="0" presId="urn:microsoft.com/office/officeart/2005/8/layout/orgChart1"/>
    <dgm:cxn modelId="{03D4263C-5618-49F8-B127-F2A4C4C86B41}" type="presOf" srcId="{ED8ED4CE-776B-4083-B08F-4DA3FAAF71ED}" destId="{DC661819-894D-4BC1-A030-D04E6D4C1D1D}" srcOrd="0" destOrd="0" presId="urn:microsoft.com/office/officeart/2005/8/layout/orgChart1"/>
    <dgm:cxn modelId="{17AFC714-C25B-406C-B3E5-F714D6972486}" type="presOf" srcId="{1C1296D5-EBEE-4F83-B672-7E928EFD3F5B}" destId="{32728264-C496-4B46-91AE-42F0AD5076C4}" srcOrd="1" destOrd="0" presId="urn:microsoft.com/office/officeart/2005/8/layout/orgChart1"/>
    <dgm:cxn modelId="{D41196F6-7367-4C32-B30A-0FF5E712CA28}" type="presOf" srcId="{879432F1-7E29-4BB9-97CE-1FE08B4FB9AF}" destId="{B35B0913-B816-49BF-9C5C-17123E1C9687}" srcOrd="0" destOrd="0" presId="urn:microsoft.com/office/officeart/2005/8/layout/orgChart1"/>
    <dgm:cxn modelId="{519E6310-03B2-4601-9D2C-608DBBA41AFE}" srcId="{B2522FCE-89D5-4A2B-A91A-68FDA2EB56ED}" destId="{598FC3F2-A1AE-4537-9240-ADD2F78B3266}" srcOrd="0" destOrd="0" parTransId="{697CDFFB-42FC-461F-8C9F-84F31E432F7D}" sibTransId="{53A2648D-4710-4F74-BF06-4087EADD3315}"/>
    <dgm:cxn modelId="{207252D1-A5D1-43FA-8832-028F5730DEAB}" type="presOf" srcId="{A33BB07E-7258-43E8-B12E-C207D85386EA}" destId="{E19C3FFA-5548-499F-96E4-8476B5E5975C}" srcOrd="1" destOrd="0" presId="urn:microsoft.com/office/officeart/2005/8/layout/orgChart1"/>
    <dgm:cxn modelId="{60CFBD2E-18AC-4F2C-9ADB-33C6003F2AE8}" type="presOf" srcId="{E358CBFA-84AE-46A5-87C5-39F9A588AB32}" destId="{4A288D59-F1B1-454E-9C38-0B753442A4C6}" srcOrd="1" destOrd="0" presId="urn:microsoft.com/office/officeart/2005/8/layout/orgChart1"/>
    <dgm:cxn modelId="{AABC6BC0-1841-4156-AE65-3E2E62D2FDED}" type="presOf" srcId="{E358CBFA-84AE-46A5-87C5-39F9A588AB32}" destId="{8B409BE5-52EF-4AA9-92CD-6965BDFA8DF0}" srcOrd="0" destOrd="0" presId="urn:microsoft.com/office/officeart/2005/8/layout/orgChart1"/>
    <dgm:cxn modelId="{7ABA5D0E-9AD6-4634-BD02-2ECF85ACDCB1}" type="presOf" srcId="{B2522FCE-89D5-4A2B-A91A-68FDA2EB56ED}" destId="{36753A61-97BF-422E-89FE-E0EB885471DA}" srcOrd="1" destOrd="0" presId="urn:microsoft.com/office/officeart/2005/8/layout/orgChart1"/>
    <dgm:cxn modelId="{628C2750-44F0-49F8-9C8F-C6A7E4327F55}" srcId="{3146FB77-C231-42CD-B5E6-67E77BBB6B01}" destId="{C0F764B5-39E1-4132-B2C3-E77B0727B1F6}" srcOrd="0" destOrd="0" parTransId="{91C0E1F4-4478-44AA-90D3-472EACCC6507}" sibTransId="{9E3199D2-D0C8-41F2-8953-05084FF73B08}"/>
    <dgm:cxn modelId="{64713BD4-936F-41E2-B618-F5AAA8869DDB}" type="presOf" srcId="{3146FB77-C231-42CD-B5E6-67E77BBB6B01}" destId="{44A7191F-7DAF-4616-818E-6C4BD4DFAB77}" srcOrd="0" destOrd="0" presId="urn:microsoft.com/office/officeart/2005/8/layout/orgChart1"/>
    <dgm:cxn modelId="{A8C1112A-81AB-46BF-A2FC-3DABE2A2530D}" type="presOf" srcId="{03600593-1A51-4813-9A73-6FB7C6ED7743}" destId="{A72B3921-C5A2-47E8-878C-F669F8AA2988}" srcOrd="0" destOrd="0" presId="urn:microsoft.com/office/officeart/2005/8/layout/orgChart1"/>
    <dgm:cxn modelId="{DA5AEC26-D014-4219-8439-4938726969EF}" type="presOf" srcId="{3146FB77-C231-42CD-B5E6-67E77BBB6B01}" destId="{53FF186A-DD6E-408B-9609-B926DC94F323}" srcOrd="1" destOrd="0" presId="urn:microsoft.com/office/officeart/2005/8/layout/orgChart1"/>
    <dgm:cxn modelId="{5454E953-CE2E-4BCB-A096-C03F18E90B9D}" type="presOf" srcId="{90A59049-F448-4D9E-9E7C-043A4E178563}" destId="{EB56AF06-C1F2-4175-B3C8-3D0E44B3DF67}" srcOrd="1" destOrd="0" presId="urn:microsoft.com/office/officeart/2005/8/layout/orgChart1"/>
    <dgm:cxn modelId="{E63B895D-B135-4E58-9C62-CB5B3D95BC9D}" srcId="{A534EFFB-D7FC-4379-A4D9-20F1893D77EA}" destId="{90A59049-F448-4D9E-9E7C-043A4E178563}" srcOrd="1" destOrd="0" parTransId="{B4D54A5A-5960-4076-BABE-EDCBEFE9371F}" sibTransId="{D5F368FF-5129-4388-8A24-2C15DC0C1EA3}"/>
    <dgm:cxn modelId="{FCB007D3-F728-4BAF-B1BF-0CAD58EC973E}" srcId="{8E186D4F-9ED3-4CA8-83A2-D5ADBFCA35E8}" destId="{E9D5D994-5FF9-47E9-9039-BB172ACA370F}" srcOrd="0" destOrd="0" parTransId="{F445C796-AC0E-46A4-9D64-1C20DA12FD3A}" sibTransId="{D2F15DED-C8D3-4327-ACBB-8850CA982352}"/>
    <dgm:cxn modelId="{13DC12DB-8933-4A4D-A270-AA361D831350}" type="presOf" srcId="{6A5376BF-CC60-407B-B10D-92EF3F718109}" destId="{6D20788F-0160-4F19-8A88-6C3089B65EAB}" srcOrd="1" destOrd="0" presId="urn:microsoft.com/office/officeart/2005/8/layout/orgChart1"/>
    <dgm:cxn modelId="{09F8F7CC-BD0A-4DF2-8A03-53CD1291CBDA}" srcId="{90A59049-F448-4D9E-9E7C-043A4E178563}" destId="{970CBD59-F8EA-4716-A2E1-50EA617A2E9D}" srcOrd="0" destOrd="0" parTransId="{92967E26-14B2-40AD-A757-EAD30BB6624E}" sibTransId="{5D3B28DF-EBC4-467A-A33A-FCF9E900692B}"/>
    <dgm:cxn modelId="{7A334C07-EEEC-4A3F-B2A9-5E30D0087839}" type="presOf" srcId="{91C0E1F4-4478-44AA-90D3-472EACCC6507}" destId="{ECF4C113-8757-4DE1-96CB-F7DC0F4B781A}" srcOrd="0" destOrd="0" presId="urn:microsoft.com/office/officeart/2005/8/layout/orgChart1"/>
    <dgm:cxn modelId="{2EB39E5D-C607-42B2-9CD8-534136C432CE}" type="presOf" srcId="{130EA70C-E75D-427B-99F9-9F731BC47041}" destId="{D49CDB00-AF8B-48B0-854A-3BA00D3FE9EB}" srcOrd="0" destOrd="0" presId="urn:microsoft.com/office/officeart/2005/8/layout/orgChart1"/>
    <dgm:cxn modelId="{962390BE-F75B-4E3B-869C-FC39C6F4468A}" type="presOf" srcId="{D2BF7B12-345D-4336-95CC-EF10F40A6645}" destId="{342CF504-2E84-426C-9AFE-47BF5CB42C97}" srcOrd="0" destOrd="0" presId="urn:microsoft.com/office/officeart/2005/8/layout/orgChart1"/>
    <dgm:cxn modelId="{BB6A4F19-5873-4FBA-B52B-9569E7D183C3}" type="presOf" srcId="{A33BB07E-7258-43E8-B12E-C207D85386EA}" destId="{8296395C-6BAB-4484-80F0-B98934A14AE3}" srcOrd="0" destOrd="0" presId="urn:microsoft.com/office/officeart/2005/8/layout/orgChart1"/>
    <dgm:cxn modelId="{3F3EB2A0-3015-4B6C-A25E-454DCA4C0436}" type="presParOf" srcId="{E1E90175-4876-4697-8980-B2518EE0BD77}" destId="{6A62FE21-38C8-45C4-8DDF-D7219897EF10}" srcOrd="0" destOrd="0" presId="urn:microsoft.com/office/officeart/2005/8/layout/orgChart1"/>
    <dgm:cxn modelId="{76D04DD4-F054-48AA-A062-6683ABA9493E}" type="presParOf" srcId="{6A62FE21-38C8-45C4-8DDF-D7219897EF10}" destId="{62DEC88C-E037-4659-8639-6664F4EFDBEB}" srcOrd="0" destOrd="0" presId="urn:microsoft.com/office/officeart/2005/8/layout/orgChart1"/>
    <dgm:cxn modelId="{B8ABD879-5AB4-466D-A920-4727E6E2B82D}" type="presParOf" srcId="{62DEC88C-E037-4659-8639-6664F4EFDBEB}" destId="{2B958446-4FA0-4578-B061-67EA04EE24BA}" srcOrd="0" destOrd="0" presId="urn:microsoft.com/office/officeart/2005/8/layout/orgChart1"/>
    <dgm:cxn modelId="{F7B5E4B9-6863-4002-BE58-7BDE659D1063}" type="presParOf" srcId="{62DEC88C-E037-4659-8639-6664F4EFDBEB}" destId="{36753A61-97BF-422E-89FE-E0EB885471DA}" srcOrd="1" destOrd="0" presId="urn:microsoft.com/office/officeart/2005/8/layout/orgChart1"/>
    <dgm:cxn modelId="{5FC18B1F-FE93-49B8-B8F8-D63240216812}" type="presParOf" srcId="{6A62FE21-38C8-45C4-8DDF-D7219897EF10}" destId="{91E323CD-0AC3-4B15-A78B-DF0CAA6777C6}" srcOrd="1" destOrd="0" presId="urn:microsoft.com/office/officeart/2005/8/layout/orgChart1"/>
    <dgm:cxn modelId="{CE10D361-2CD7-453D-9FD0-66DCDA1CD01E}" type="presParOf" srcId="{91E323CD-0AC3-4B15-A78B-DF0CAA6777C6}" destId="{EC9197AB-622E-4627-A8E4-AF8C47FEAA11}" srcOrd="0" destOrd="0" presId="urn:microsoft.com/office/officeart/2005/8/layout/orgChart1"/>
    <dgm:cxn modelId="{0DAC1426-7E43-403B-BC61-13E74797C3F6}" type="presParOf" srcId="{91E323CD-0AC3-4B15-A78B-DF0CAA6777C6}" destId="{2CF3D478-05AF-4087-9C06-E385E5D49BB0}" srcOrd="1" destOrd="0" presId="urn:microsoft.com/office/officeart/2005/8/layout/orgChart1"/>
    <dgm:cxn modelId="{B4C475E5-508C-4F2E-9275-82FD60932D7A}" type="presParOf" srcId="{2CF3D478-05AF-4087-9C06-E385E5D49BB0}" destId="{089A41DF-27A7-4A92-860B-87D44CF327BC}" srcOrd="0" destOrd="0" presId="urn:microsoft.com/office/officeart/2005/8/layout/orgChart1"/>
    <dgm:cxn modelId="{E4E48A13-5BE2-4D21-A120-90D9C5B373AB}" type="presParOf" srcId="{089A41DF-27A7-4A92-860B-87D44CF327BC}" destId="{A59F59F8-3168-4188-8EDB-824CA59A84B9}" srcOrd="0" destOrd="0" presId="urn:microsoft.com/office/officeart/2005/8/layout/orgChart1"/>
    <dgm:cxn modelId="{348B7DAD-22EB-4C23-8CC6-9895001AD345}" type="presParOf" srcId="{089A41DF-27A7-4A92-860B-87D44CF327BC}" destId="{889E0147-144D-41E5-BFAE-BD61982F83F0}" srcOrd="1" destOrd="0" presId="urn:microsoft.com/office/officeart/2005/8/layout/orgChart1"/>
    <dgm:cxn modelId="{9D0950B9-8A1D-47E9-BBED-7D71DFECF5D9}" type="presParOf" srcId="{2CF3D478-05AF-4087-9C06-E385E5D49BB0}" destId="{2F8C7098-44E8-4D34-BD9B-3B71055DE778}" srcOrd="1" destOrd="0" presId="urn:microsoft.com/office/officeart/2005/8/layout/orgChart1"/>
    <dgm:cxn modelId="{7B0F1F0F-D56A-4B68-A1F3-4729FB2FA11E}" type="presParOf" srcId="{2CF3D478-05AF-4087-9C06-E385E5D49BB0}" destId="{500994F8-5E7F-435A-8221-1481C67AD84F}" srcOrd="2" destOrd="0" presId="urn:microsoft.com/office/officeart/2005/8/layout/orgChart1"/>
    <dgm:cxn modelId="{2DB4F8E6-28A1-494A-A5E7-5D8C7F1EBCBC}" type="presParOf" srcId="{91E323CD-0AC3-4B15-A78B-DF0CAA6777C6}" destId="{34ADBD5F-89CD-4B6E-8709-25CF7E25F640}" srcOrd="2" destOrd="0" presId="urn:microsoft.com/office/officeart/2005/8/layout/orgChart1"/>
    <dgm:cxn modelId="{D6994459-D950-41D8-9034-0E893E53AA2A}" type="presParOf" srcId="{91E323CD-0AC3-4B15-A78B-DF0CAA6777C6}" destId="{0AA29F5A-3874-426A-AA8E-11D30DFCAAA9}" srcOrd="3" destOrd="0" presId="urn:microsoft.com/office/officeart/2005/8/layout/orgChart1"/>
    <dgm:cxn modelId="{9CC0A57D-369F-4C98-A3E5-1EDA399BA976}" type="presParOf" srcId="{0AA29F5A-3874-426A-AA8E-11D30DFCAAA9}" destId="{5864F698-0752-43F5-BBF8-BA8F0E82B8C7}" srcOrd="0" destOrd="0" presId="urn:microsoft.com/office/officeart/2005/8/layout/orgChart1"/>
    <dgm:cxn modelId="{2B8F33C7-4830-462C-9FCA-B9CCEB115969}" type="presParOf" srcId="{5864F698-0752-43F5-BBF8-BA8F0E82B8C7}" destId="{6710A3EE-5672-48F2-8DC0-678724A9D824}" srcOrd="0" destOrd="0" presId="urn:microsoft.com/office/officeart/2005/8/layout/orgChart1"/>
    <dgm:cxn modelId="{8113831E-41B2-44C7-9AC6-F0B027C824B9}" type="presParOf" srcId="{5864F698-0752-43F5-BBF8-BA8F0E82B8C7}" destId="{3E77BEE7-4B71-4C56-B1CF-3087B7EB87AB}" srcOrd="1" destOrd="0" presId="urn:microsoft.com/office/officeart/2005/8/layout/orgChart1"/>
    <dgm:cxn modelId="{1CD73C9B-DC39-4574-A06E-D82FA01C8063}" type="presParOf" srcId="{0AA29F5A-3874-426A-AA8E-11D30DFCAAA9}" destId="{AE7BF0B3-EDCF-4E4E-A2B2-87B4EE0E9AB9}" srcOrd="1" destOrd="0" presId="urn:microsoft.com/office/officeart/2005/8/layout/orgChart1"/>
    <dgm:cxn modelId="{84384313-54C5-4A58-B1E5-39C83C50ADB2}" type="presParOf" srcId="{AE7BF0B3-EDCF-4E4E-A2B2-87B4EE0E9AB9}" destId="{0F15289F-4F8A-4022-82AD-84B678F8B852}" srcOrd="0" destOrd="0" presId="urn:microsoft.com/office/officeart/2005/8/layout/orgChart1"/>
    <dgm:cxn modelId="{31BD4D4F-26E2-4BE6-B4C7-BC673617B693}" type="presParOf" srcId="{AE7BF0B3-EDCF-4E4E-A2B2-87B4EE0E9AB9}" destId="{8E11158A-C9D1-484F-A301-B784A4B61EF6}" srcOrd="1" destOrd="0" presId="urn:microsoft.com/office/officeart/2005/8/layout/orgChart1"/>
    <dgm:cxn modelId="{AA515F1C-260E-4325-B558-CA337411ABD8}" type="presParOf" srcId="{8E11158A-C9D1-484F-A301-B784A4B61EF6}" destId="{218E46C1-2ADE-45F3-8124-9060C237D7C7}" srcOrd="0" destOrd="0" presId="urn:microsoft.com/office/officeart/2005/8/layout/orgChart1"/>
    <dgm:cxn modelId="{63BBD65F-F493-4899-A698-780E1FE63B43}" type="presParOf" srcId="{218E46C1-2ADE-45F3-8124-9060C237D7C7}" destId="{34695916-3B92-45D5-A55C-B96F8A344B70}" srcOrd="0" destOrd="0" presId="urn:microsoft.com/office/officeart/2005/8/layout/orgChart1"/>
    <dgm:cxn modelId="{37F11E35-9865-4E11-BB98-75EC85FD2375}" type="presParOf" srcId="{218E46C1-2ADE-45F3-8124-9060C237D7C7}" destId="{484D98B5-D060-4E71-9D77-F647DCF9135B}" srcOrd="1" destOrd="0" presId="urn:microsoft.com/office/officeart/2005/8/layout/orgChart1"/>
    <dgm:cxn modelId="{DD0EEDCC-7D29-4FA5-BBFD-EEA9650F1DC9}" type="presParOf" srcId="{8E11158A-C9D1-484F-A301-B784A4B61EF6}" destId="{5E0AF8C2-51F4-40CD-A5E3-17D795048020}" srcOrd="1" destOrd="0" presId="urn:microsoft.com/office/officeart/2005/8/layout/orgChart1"/>
    <dgm:cxn modelId="{DEE3DE2F-470D-4A41-8D0A-279A4CAE8C4A}" type="presParOf" srcId="{5E0AF8C2-51F4-40CD-A5E3-17D795048020}" destId="{379E1608-2BBF-47D7-9A90-E5D0F35675A3}" srcOrd="0" destOrd="0" presId="urn:microsoft.com/office/officeart/2005/8/layout/orgChart1"/>
    <dgm:cxn modelId="{67C83462-2C78-4674-BF4F-01A2B47D3BE0}" type="presParOf" srcId="{5E0AF8C2-51F4-40CD-A5E3-17D795048020}" destId="{51B2587E-2183-4E18-BD3E-BA3439439A15}" srcOrd="1" destOrd="0" presId="urn:microsoft.com/office/officeart/2005/8/layout/orgChart1"/>
    <dgm:cxn modelId="{D8D2BC92-006A-4F40-9118-89FC7048A3A0}" type="presParOf" srcId="{51B2587E-2183-4E18-BD3E-BA3439439A15}" destId="{62B53162-2254-4C08-8819-B66EB4818C6D}" srcOrd="0" destOrd="0" presId="urn:microsoft.com/office/officeart/2005/8/layout/orgChart1"/>
    <dgm:cxn modelId="{6AAD0E0E-CE42-466E-8813-5EA1EFD4D5EB}" type="presParOf" srcId="{62B53162-2254-4C08-8819-B66EB4818C6D}" destId="{3205B5C5-F59B-44AF-BC59-7424648A86A2}" srcOrd="0" destOrd="0" presId="urn:microsoft.com/office/officeart/2005/8/layout/orgChart1"/>
    <dgm:cxn modelId="{8ED8E025-043E-410A-BBDF-6D1DF203AFC3}" type="presParOf" srcId="{62B53162-2254-4C08-8819-B66EB4818C6D}" destId="{17600D17-594A-4C4B-9A3C-F586BD9EDDFD}" srcOrd="1" destOrd="0" presId="urn:microsoft.com/office/officeart/2005/8/layout/orgChart1"/>
    <dgm:cxn modelId="{68D27A23-094A-42E8-8D15-E2BF0C593DBD}" type="presParOf" srcId="{51B2587E-2183-4E18-BD3E-BA3439439A15}" destId="{5390607D-53BE-4D92-9E69-A41BF694C904}" srcOrd="1" destOrd="0" presId="urn:microsoft.com/office/officeart/2005/8/layout/orgChart1"/>
    <dgm:cxn modelId="{EC7E4962-CF16-4E3E-A194-FD9BA78C4C4F}" type="presParOf" srcId="{5390607D-53BE-4D92-9E69-A41BF694C904}" destId="{8DD6C0D6-C15A-4DA7-AA6A-B27CCC8D6C10}" srcOrd="0" destOrd="0" presId="urn:microsoft.com/office/officeart/2005/8/layout/orgChart1"/>
    <dgm:cxn modelId="{8F5DD5F9-A181-4D94-B942-4C3D5D49A937}" type="presParOf" srcId="{5390607D-53BE-4D92-9E69-A41BF694C904}" destId="{C2788A92-20DF-4053-AFFD-756A6B3F2BA1}" srcOrd="1" destOrd="0" presId="urn:microsoft.com/office/officeart/2005/8/layout/orgChart1"/>
    <dgm:cxn modelId="{CA4DDA71-87F8-43A7-A500-4D4AFCABCA22}" type="presParOf" srcId="{C2788A92-20DF-4053-AFFD-756A6B3F2BA1}" destId="{456E5D91-A88B-4A77-A76D-A29EE162D766}" srcOrd="0" destOrd="0" presId="urn:microsoft.com/office/officeart/2005/8/layout/orgChart1"/>
    <dgm:cxn modelId="{64E209C6-3BFD-490E-9FFA-0837E3110100}" type="presParOf" srcId="{456E5D91-A88B-4A77-A76D-A29EE162D766}" destId="{8296395C-6BAB-4484-80F0-B98934A14AE3}" srcOrd="0" destOrd="0" presId="urn:microsoft.com/office/officeart/2005/8/layout/orgChart1"/>
    <dgm:cxn modelId="{B13B60C7-A1E2-4764-8366-4055617CF7A0}" type="presParOf" srcId="{456E5D91-A88B-4A77-A76D-A29EE162D766}" destId="{E19C3FFA-5548-499F-96E4-8476B5E5975C}" srcOrd="1" destOrd="0" presId="urn:microsoft.com/office/officeart/2005/8/layout/orgChart1"/>
    <dgm:cxn modelId="{EDB4B9DA-4346-4BDF-B065-7D9D684E15EE}" type="presParOf" srcId="{C2788A92-20DF-4053-AFFD-756A6B3F2BA1}" destId="{98D85BFC-9DAF-4EFD-9A8A-589F974602D4}" srcOrd="1" destOrd="0" presId="urn:microsoft.com/office/officeart/2005/8/layout/orgChart1"/>
    <dgm:cxn modelId="{CE1AB00F-E93B-44B2-9BA3-418B184828FF}" type="presParOf" srcId="{C2788A92-20DF-4053-AFFD-756A6B3F2BA1}" destId="{044B0BFE-446B-4FAA-AC04-8900B31B9F05}" srcOrd="2" destOrd="0" presId="urn:microsoft.com/office/officeart/2005/8/layout/orgChart1"/>
    <dgm:cxn modelId="{0AEAA1BE-5984-42CA-94FB-C9C3DDB512F5}" type="presParOf" srcId="{51B2587E-2183-4E18-BD3E-BA3439439A15}" destId="{79BF541C-C43A-4719-B711-D789C57A01AF}" srcOrd="2" destOrd="0" presId="urn:microsoft.com/office/officeart/2005/8/layout/orgChart1"/>
    <dgm:cxn modelId="{E32A314C-9117-42C9-A167-EF2208128A53}" type="presParOf" srcId="{8E11158A-C9D1-484F-A301-B784A4B61EF6}" destId="{00EC777D-FF36-4FF6-986C-8C001B39FCE3}" srcOrd="2" destOrd="0" presId="urn:microsoft.com/office/officeart/2005/8/layout/orgChart1"/>
    <dgm:cxn modelId="{88D1231B-A200-45C4-88D9-25420EE2F37D}" type="presParOf" srcId="{AE7BF0B3-EDCF-4E4E-A2B2-87B4EE0E9AB9}" destId="{77D8BC45-32CA-4288-85E1-1F2CB581F078}" srcOrd="2" destOrd="0" presId="urn:microsoft.com/office/officeart/2005/8/layout/orgChart1"/>
    <dgm:cxn modelId="{095DCB2B-550C-4D22-B3C0-22ADDD55E113}" type="presParOf" srcId="{AE7BF0B3-EDCF-4E4E-A2B2-87B4EE0E9AB9}" destId="{25FBA48E-947B-4715-8EFA-F7F760B3B91C}" srcOrd="3" destOrd="0" presId="urn:microsoft.com/office/officeart/2005/8/layout/orgChart1"/>
    <dgm:cxn modelId="{7C5967C1-230D-406F-8877-991FCDB13CB5}" type="presParOf" srcId="{25FBA48E-947B-4715-8EFA-F7F760B3B91C}" destId="{C3347324-9D82-4057-A78F-6D22C8935CA3}" srcOrd="0" destOrd="0" presId="urn:microsoft.com/office/officeart/2005/8/layout/orgChart1"/>
    <dgm:cxn modelId="{5F602B1B-067B-4CDF-9420-4B8E505551AF}" type="presParOf" srcId="{C3347324-9D82-4057-A78F-6D22C8935CA3}" destId="{3DB83DE4-48EA-4E03-AE45-1A8928835F16}" srcOrd="0" destOrd="0" presId="urn:microsoft.com/office/officeart/2005/8/layout/orgChart1"/>
    <dgm:cxn modelId="{E14781A2-1063-427E-9C09-2DBB25BD3CC3}" type="presParOf" srcId="{C3347324-9D82-4057-A78F-6D22C8935CA3}" destId="{EB56AF06-C1F2-4175-B3C8-3D0E44B3DF67}" srcOrd="1" destOrd="0" presId="urn:microsoft.com/office/officeart/2005/8/layout/orgChart1"/>
    <dgm:cxn modelId="{1979F24E-6B04-4931-B5B1-04DC158882E7}" type="presParOf" srcId="{25FBA48E-947B-4715-8EFA-F7F760B3B91C}" destId="{B5A0768A-16D2-4C41-8AD1-8F0F3BA5123E}" srcOrd="1" destOrd="0" presId="urn:microsoft.com/office/officeart/2005/8/layout/orgChart1"/>
    <dgm:cxn modelId="{24AA315F-9C9A-4790-B9C1-94713E4B5305}" type="presParOf" srcId="{B5A0768A-16D2-4C41-8AD1-8F0F3BA5123E}" destId="{042BD867-336D-4BE0-9BC0-E2D65E17C881}" srcOrd="0" destOrd="0" presId="urn:microsoft.com/office/officeart/2005/8/layout/orgChart1"/>
    <dgm:cxn modelId="{8D220283-FE70-4CCD-B9F8-1948D8FA56D5}" type="presParOf" srcId="{B5A0768A-16D2-4C41-8AD1-8F0F3BA5123E}" destId="{987A2C17-B816-4707-AE2A-814F5F0DBECE}" srcOrd="1" destOrd="0" presId="urn:microsoft.com/office/officeart/2005/8/layout/orgChart1"/>
    <dgm:cxn modelId="{1753BEFC-8E91-49B5-A9CD-A392A4219D93}" type="presParOf" srcId="{987A2C17-B816-4707-AE2A-814F5F0DBECE}" destId="{17B96F30-5E00-4B9F-B832-C082268FB4E4}" srcOrd="0" destOrd="0" presId="urn:microsoft.com/office/officeart/2005/8/layout/orgChart1"/>
    <dgm:cxn modelId="{43EA64F5-15A4-4BB5-AE06-98BF4033F7C2}" type="presParOf" srcId="{17B96F30-5E00-4B9F-B832-C082268FB4E4}" destId="{2D6A6A03-4873-4263-A836-2297AF5474C6}" srcOrd="0" destOrd="0" presId="urn:microsoft.com/office/officeart/2005/8/layout/orgChart1"/>
    <dgm:cxn modelId="{1B1E47E4-7983-4F4C-8A15-EDECC78F5238}" type="presParOf" srcId="{17B96F30-5E00-4B9F-B832-C082268FB4E4}" destId="{FE3B74E5-A67B-490E-A9BC-5D692663F7A0}" srcOrd="1" destOrd="0" presId="urn:microsoft.com/office/officeart/2005/8/layout/orgChart1"/>
    <dgm:cxn modelId="{6B814FED-EDE5-4BA3-A7B9-AB8C4AF19B5D}" type="presParOf" srcId="{987A2C17-B816-4707-AE2A-814F5F0DBECE}" destId="{0A432CFE-FCC8-49A9-B7CB-2F2A23C009F8}" srcOrd="1" destOrd="0" presId="urn:microsoft.com/office/officeart/2005/8/layout/orgChart1"/>
    <dgm:cxn modelId="{D8E2A580-C365-4A07-9E35-50EB8A7BF718}" type="presParOf" srcId="{0A432CFE-FCC8-49A9-B7CB-2F2A23C009F8}" destId="{DC661819-894D-4BC1-A030-D04E6D4C1D1D}" srcOrd="0" destOrd="0" presId="urn:microsoft.com/office/officeart/2005/8/layout/orgChart1"/>
    <dgm:cxn modelId="{86BEB1E7-E74C-4C83-AEA6-FBCCDE02B859}" type="presParOf" srcId="{0A432CFE-FCC8-49A9-B7CB-2F2A23C009F8}" destId="{417844FC-F0DF-42D4-A045-35DB0C37CC81}" srcOrd="1" destOrd="0" presId="urn:microsoft.com/office/officeart/2005/8/layout/orgChart1"/>
    <dgm:cxn modelId="{9276C323-80CA-4C26-8E56-592DBEE240B2}" type="presParOf" srcId="{417844FC-F0DF-42D4-A045-35DB0C37CC81}" destId="{C6386FF2-87DC-4866-A4AD-D8DF2EA237CF}" srcOrd="0" destOrd="0" presId="urn:microsoft.com/office/officeart/2005/8/layout/orgChart1"/>
    <dgm:cxn modelId="{66916B8B-6C55-46C6-ABA0-EB4F1CAFA590}" type="presParOf" srcId="{C6386FF2-87DC-4866-A4AD-D8DF2EA237CF}" destId="{21420308-0AE2-4BE0-AA19-018A22C3B2BD}" srcOrd="0" destOrd="0" presId="urn:microsoft.com/office/officeart/2005/8/layout/orgChart1"/>
    <dgm:cxn modelId="{7132723B-BD48-46E7-809E-A94114C79059}" type="presParOf" srcId="{C6386FF2-87DC-4866-A4AD-D8DF2EA237CF}" destId="{32728264-C496-4B46-91AE-42F0AD5076C4}" srcOrd="1" destOrd="0" presId="urn:microsoft.com/office/officeart/2005/8/layout/orgChart1"/>
    <dgm:cxn modelId="{DDFC9169-F63F-4585-B2E6-160A25E5A901}" type="presParOf" srcId="{417844FC-F0DF-42D4-A045-35DB0C37CC81}" destId="{1D190BFF-B631-4331-9AB2-47AAC7785703}" srcOrd="1" destOrd="0" presId="urn:microsoft.com/office/officeart/2005/8/layout/orgChart1"/>
    <dgm:cxn modelId="{917ACB7B-C3FF-48E9-A656-1A93B814647A}" type="presParOf" srcId="{417844FC-F0DF-42D4-A045-35DB0C37CC81}" destId="{86C0B539-F9BC-45AE-AEBE-1E40886F1DF0}" srcOrd="2" destOrd="0" presId="urn:microsoft.com/office/officeart/2005/8/layout/orgChart1"/>
    <dgm:cxn modelId="{40A8B86E-477D-4F5D-A135-E081000C37F4}" type="presParOf" srcId="{987A2C17-B816-4707-AE2A-814F5F0DBECE}" destId="{3C3EBEC2-37A1-45AB-ABF1-0974B2EDC316}" srcOrd="2" destOrd="0" presId="urn:microsoft.com/office/officeart/2005/8/layout/orgChart1"/>
    <dgm:cxn modelId="{988126B2-B104-4B78-9D0A-0F628F9E60A4}" type="presParOf" srcId="{25FBA48E-947B-4715-8EFA-F7F760B3B91C}" destId="{85A5AE34-8CDE-4245-BBCC-F9927354C644}" srcOrd="2" destOrd="0" presId="urn:microsoft.com/office/officeart/2005/8/layout/orgChart1"/>
    <dgm:cxn modelId="{E3C374B3-C573-476C-A183-8EEE0B807458}" type="presParOf" srcId="{AE7BF0B3-EDCF-4E4E-A2B2-87B4EE0E9AB9}" destId="{B1F904B3-80DE-4899-A7C1-18A242E5AC6D}" srcOrd="4" destOrd="0" presId="urn:microsoft.com/office/officeart/2005/8/layout/orgChart1"/>
    <dgm:cxn modelId="{47EF18D5-3E8E-4697-8BA1-B26525BBDCBE}" type="presParOf" srcId="{AE7BF0B3-EDCF-4E4E-A2B2-87B4EE0E9AB9}" destId="{16F7D78C-AB68-43D3-B9C5-077F54570D49}" srcOrd="5" destOrd="0" presId="urn:microsoft.com/office/officeart/2005/8/layout/orgChart1"/>
    <dgm:cxn modelId="{F63388A2-9605-4C02-9A43-A20254DC4BF1}" type="presParOf" srcId="{16F7D78C-AB68-43D3-B9C5-077F54570D49}" destId="{317131F9-A4B9-478F-B393-66AEBEE6A7D7}" srcOrd="0" destOrd="0" presId="urn:microsoft.com/office/officeart/2005/8/layout/orgChart1"/>
    <dgm:cxn modelId="{E613EF91-3C55-474C-BA87-E1BC1499B3DD}" type="presParOf" srcId="{317131F9-A4B9-478F-B393-66AEBEE6A7D7}" destId="{44A7191F-7DAF-4616-818E-6C4BD4DFAB77}" srcOrd="0" destOrd="0" presId="urn:microsoft.com/office/officeart/2005/8/layout/orgChart1"/>
    <dgm:cxn modelId="{251A2BB0-A2F4-415B-9E47-4D5E5A7971F7}" type="presParOf" srcId="{317131F9-A4B9-478F-B393-66AEBEE6A7D7}" destId="{53FF186A-DD6E-408B-9609-B926DC94F323}" srcOrd="1" destOrd="0" presId="urn:microsoft.com/office/officeart/2005/8/layout/orgChart1"/>
    <dgm:cxn modelId="{9D7A6988-1E05-4C70-B382-6F51FC5D21E3}" type="presParOf" srcId="{16F7D78C-AB68-43D3-B9C5-077F54570D49}" destId="{0F2FB840-3819-4B56-B37A-E585AA77B8A6}" srcOrd="1" destOrd="0" presId="urn:microsoft.com/office/officeart/2005/8/layout/orgChart1"/>
    <dgm:cxn modelId="{8327FDA5-6615-47D5-A8F7-9BA454AA816B}" type="presParOf" srcId="{0F2FB840-3819-4B56-B37A-E585AA77B8A6}" destId="{ECF4C113-8757-4DE1-96CB-F7DC0F4B781A}" srcOrd="0" destOrd="0" presId="urn:microsoft.com/office/officeart/2005/8/layout/orgChart1"/>
    <dgm:cxn modelId="{F00E4EA3-C9D4-4012-B1EB-9B0E9F1334DE}" type="presParOf" srcId="{0F2FB840-3819-4B56-B37A-E585AA77B8A6}" destId="{663721F5-9329-41BA-8F48-0B9C39E5F65C}" srcOrd="1" destOrd="0" presId="urn:microsoft.com/office/officeart/2005/8/layout/orgChart1"/>
    <dgm:cxn modelId="{80C0286E-39C3-420B-991E-D310686C7F45}" type="presParOf" srcId="{663721F5-9329-41BA-8F48-0B9C39E5F65C}" destId="{5ACF4CEF-0B02-43F5-BB54-3C088DD550E3}" srcOrd="0" destOrd="0" presId="urn:microsoft.com/office/officeart/2005/8/layout/orgChart1"/>
    <dgm:cxn modelId="{B3B8E276-8563-4A92-8249-B1B33EE9FA16}" type="presParOf" srcId="{5ACF4CEF-0B02-43F5-BB54-3C088DD550E3}" destId="{C966531F-DF25-4B98-A459-4CD1C4DFA437}" srcOrd="0" destOrd="0" presId="urn:microsoft.com/office/officeart/2005/8/layout/orgChart1"/>
    <dgm:cxn modelId="{0C1F1D22-96A0-454F-B565-54B577E5AA89}" type="presParOf" srcId="{5ACF4CEF-0B02-43F5-BB54-3C088DD550E3}" destId="{48BD4DE7-9843-4B10-AFED-F5DD4BF68CA8}" srcOrd="1" destOrd="0" presId="urn:microsoft.com/office/officeart/2005/8/layout/orgChart1"/>
    <dgm:cxn modelId="{226E9DD6-FDD5-4D19-AA4F-42D2D4AE64C2}" type="presParOf" srcId="{663721F5-9329-41BA-8F48-0B9C39E5F65C}" destId="{ED890437-C7CE-4867-8EA6-5AD153212EFD}" srcOrd="1" destOrd="0" presId="urn:microsoft.com/office/officeart/2005/8/layout/orgChart1"/>
    <dgm:cxn modelId="{4277446A-F754-47C4-B45C-4A3F09D2269B}" type="presParOf" srcId="{ED890437-C7CE-4867-8EA6-5AD153212EFD}" destId="{B35B0913-B816-49BF-9C5C-17123E1C9687}" srcOrd="0" destOrd="0" presId="urn:microsoft.com/office/officeart/2005/8/layout/orgChart1"/>
    <dgm:cxn modelId="{B21576E1-AD09-4149-B5CE-8D65485C03FF}" type="presParOf" srcId="{ED890437-C7CE-4867-8EA6-5AD153212EFD}" destId="{F3B0FA90-C40E-4DC5-AEF3-C28FCC8EC1AF}" srcOrd="1" destOrd="0" presId="urn:microsoft.com/office/officeart/2005/8/layout/orgChart1"/>
    <dgm:cxn modelId="{3739D280-E01C-4DDA-A565-15113F75D6A1}" type="presParOf" srcId="{F3B0FA90-C40E-4DC5-AEF3-C28FCC8EC1AF}" destId="{8C53379F-47A2-4C51-B87C-BDD4B6FD3BFD}" srcOrd="0" destOrd="0" presId="urn:microsoft.com/office/officeart/2005/8/layout/orgChart1"/>
    <dgm:cxn modelId="{3D1D2C9E-9AC8-421C-BA33-55634F6FB236}" type="presParOf" srcId="{8C53379F-47A2-4C51-B87C-BDD4B6FD3BFD}" destId="{6E193E33-B15C-48CD-BF14-59A3DBEB42D9}" srcOrd="0" destOrd="0" presId="urn:microsoft.com/office/officeart/2005/8/layout/orgChart1"/>
    <dgm:cxn modelId="{CCC06EDD-BF22-4D82-8D54-209364478643}" type="presParOf" srcId="{8C53379F-47A2-4C51-B87C-BDD4B6FD3BFD}" destId="{6D20788F-0160-4F19-8A88-6C3089B65EAB}" srcOrd="1" destOrd="0" presId="urn:microsoft.com/office/officeart/2005/8/layout/orgChart1"/>
    <dgm:cxn modelId="{0CB09088-D4E7-426B-A021-E29C68ED6CCB}" type="presParOf" srcId="{F3B0FA90-C40E-4DC5-AEF3-C28FCC8EC1AF}" destId="{E891E66E-3FB4-4CA3-B624-F5E2E31C89FB}" srcOrd="1" destOrd="0" presId="urn:microsoft.com/office/officeart/2005/8/layout/orgChart1"/>
    <dgm:cxn modelId="{A6998847-026C-4D05-98E1-3EC26C82AFF6}" type="presParOf" srcId="{F3B0FA90-C40E-4DC5-AEF3-C28FCC8EC1AF}" destId="{68827305-61C4-43BA-88ED-71FC7FEFD029}" srcOrd="2" destOrd="0" presId="urn:microsoft.com/office/officeart/2005/8/layout/orgChart1"/>
    <dgm:cxn modelId="{3A4EE2D6-3EC8-4BAE-BA3B-BA69C0C4CA91}" type="presParOf" srcId="{663721F5-9329-41BA-8F48-0B9C39E5F65C}" destId="{E5FE9B28-DF19-47F8-AC20-B41D6094444E}" srcOrd="2" destOrd="0" presId="urn:microsoft.com/office/officeart/2005/8/layout/orgChart1"/>
    <dgm:cxn modelId="{C3CCA2FB-1500-4D94-AFE0-57288BC949D1}" type="presParOf" srcId="{16F7D78C-AB68-43D3-B9C5-077F54570D49}" destId="{0C29D75A-2EF8-4853-B955-23E896811382}" srcOrd="2" destOrd="0" presId="urn:microsoft.com/office/officeart/2005/8/layout/orgChart1"/>
    <dgm:cxn modelId="{CA261E40-ED1D-462F-85C0-837D1D0CCB74}" type="presParOf" srcId="{AE7BF0B3-EDCF-4E4E-A2B2-87B4EE0E9AB9}" destId="{D49CDB00-AF8B-48B0-854A-3BA00D3FE9EB}" srcOrd="6" destOrd="0" presId="urn:microsoft.com/office/officeart/2005/8/layout/orgChart1"/>
    <dgm:cxn modelId="{1F89A9F4-3B13-429F-8309-84CE26BFF245}" type="presParOf" srcId="{AE7BF0B3-EDCF-4E4E-A2B2-87B4EE0E9AB9}" destId="{87233CE4-BB36-47B4-AD40-30B27834467B}" srcOrd="7" destOrd="0" presId="urn:microsoft.com/office/officeart/2005/8/layout/orgChart1"/>
    <dgm:cxn modelId="{1FFD542E-E2C5-4CE6-AB84-5877774B8D0F}" type="presParOf" srcId="{87233CE4-BB36-47B4-AD40-30B27834467B}" destId="{C045F8E5-29CC-40A2-A3CC-0E8A624BC45B}" srcOrd="0" destOrd="0" presId="urn:microsoft.com/office/officeart/2005/8/layout/orgChart1"/>
    <dgm:cxn modelId="{528922AF-5682-4F8F-9AEC-499CF56FE96A}" type="presParOf" srcId="{C045F8E5-29CC-40A2-A3CC-0E8A624BC45B}" destId="{6958A0B9-104F-4AC7-8E69-B58DA1B26CDF}" srcOrd="0" destOrd="0" presId="urn:microsoft.com/office/officeart/2005/8/layout/orgChart1"/>
    <dgm:cxn modelId="{DA781971-722C-4E07-AF7D-0A0DDD7B7265}" type="presParOf" srcId="{C045F8E5-29CC-40A2-A3CC-0E8A624BC45B}" destId="{84EF4795-0019-45F3-9933-B18A2FDC1FF3}" srcOrd="1" destOrd="0" presId="urn:microsoft.com/office/officeart/2005/8/layout/orgChart1"/>
    <dgm:cxn modelId="{292ECF4F-A8E7-4210-AA8D-B571C9E4FD7F}" type="presParOf" srcId="{87233CE4-BB36-47B4-AD40-30B27834467B}" destId="{11119CB3-B106-4D2C-96D4-92F1218E3FAC}" srcOrd="1" destOrd="0" presId="urn:microsoft.com/office/officeart/2005/8/layout/orgChart1"/>
    <dgm:cxn modelId="{01B194D2-BA8E-4C4A-9815-E4FA0A230CD2}" type="presParOf" srcId="{11119CB3-B106-4D2C-96D4-92F1218E3FAC}" destId="{0F0153D4-2354-49FC-84CC-C37A36BB12E6}" srcOrd="0" destOrd="0" presId="urn:microsoft.com/office/officeart/2005/8/layout/orgChart1"/>
    <dgm:cxn modelId="{9B077C3F-7620-4E25-B77B-BB58FE9DE07B}" type="presParOf" srcId="{11119CB3-B106-4D2C-96D4-92F1218E3FAC}" destId="{8B3DBB4A-0314-406F-9602-40887AADA7EB}" srcOrd="1" destOrd="0" presId="urn:microsoft.com/office/officeart/2005/8/layout/orgChart1"/>
    <dgm:cxn modelId="{04917EA7-49C7-4E39-B813-C01690517BD5}" type="presParOf" srcId="{8B3DBB4A-0314-406F-9602-40887AADA7EB}" destId="{82A14405-3CA2-4ECC-8972-F672445F3515}" srcOrd="0" destOrd="0" presId="urn:microsoft.com/office/officeart/2005/8/layout/orgChart1"/>
    <dgm:cxn modelId="{3641B936-FD72-44AC-9A89-75D9F9B95AEE}" type="presParOf" srcId="{82A14405-3CA2-4ECC-8972-F672445F3515}" destId="{E567698A-8557-4C7D-9AF1-8E9AC053F86E}" srcOrd="0" destOrd="0" presId="urn:microsoft.com/office/officeart/2005/8/layout/orgChart1"/>
    <dgm:cxn modelId="{DE6CC142-72C8-4AB7-868B-B7E8AD8BCAC4}" type="presParOf" srcId="{82A14405-3CA2-4ECC-8972-F672445F3515}" destId="{D4D5C77D-142C-48AA-982D-ADB8F7328582}" srcOrd="1" destOrd="0" presId="urn:microsoft.com/office/officeart/2005/8/layout/orgChart1"/>
    <dgm:cxn modelId="{16454398-5DE4-4938-8483-C0AA3B68D8E5}" type="presParOf" srcId="{8B3DBB4A-0314-406F-9602-40887AADA7EB}" destId="{9C99FD51-1B82-450E-B763-55DA0EFC2CF7}" srcOrd="1" destOrd="0" presId="urn:microsoft.com/office/officeart/2005/8/layout/orgChart1"/>
    <dgm:cxn modelId="{D20022FA-BEC4-4CF2-BBCD-CC30E63FAAED}" type="presParOf" srcId="{9C99FD51-1B82-450E-B763-55DA0EFC2CF7}" destId="{DA1FF325-EF9A-4949-83F7-2066DF1E7E83}" srcOrd="0" destOrd="0" presId="urn:microsoft.com/office/officeart/2005/8/layout/orgChart1"/>
    <dgm:cxn modelId="{9D648F83-48FA-428E-A18D-4DC3547C2A2B}" type="presParOf" srcId="{9C99FD51-1B82-450E-B763-55DA0EFC2CF7}" destId="{13B2A56A-EF55-4E1D-9E5B-B850291DFD51}" srcOrd="1" destOrd="0" presId="urn:microsoft.com/office/officeart/2005/8/layout/orgChart1"/>
    <dgm:cxn modelId="{ABC2A6E3-A0ED-4F32-AE17-175D5ED59CD1}" type="presParOf" srcId="{13B2A56A-EF55-4E1D-9E5B-B850291DFD51}" destId="{3CF6969E-D857-4B1F-AAB1-E8B31E4EF24E}" srcOrd="0" destOrd="0" presId="urn:microsoft.com/office/officeart/2005/8/layout/orgChart1"/>
    <dgm:cxn modelId="{98B8C796-A652-4D81-9A32-85F5AD993335}" type="presParOf" srcId="{3CF6969E-D857-4B1F-AAB1-E8B31E4EF24E}" destId="{8B409BE5-52EF-4AA9-92CD-6965BDFA8DF0}" srcOrd="0" destOrd="0" presId="urn:microsoft.com/office/officeart/2005/8/layout/orgChart1"/>
    <dgm:cxn modelId="{A0AB43E9-1554-4339-803A-4AF6272636AA}" type="presParOf" srcId="{3CF6969E-D857-4B1F-AAB1-E8B31E4EF24E}" destId="{4A288D59-F1B1-454E-9C38-0B753442A4C6}" srcOrd="1" destOrd="0" presId="urn:microsoft.com/office/officeart/2005/8/layout/orgChart1"/>
    <dgm:cxn modelId="{55E1B821-F930-429C-B3A7-9EC79EF51BEA}" type="presParOf" srcId="{13B2A56A-EF55-4E1D-9E5B-B850291DFD51}" destId="{950C98F8-03D2-4780-922F-34F70FC961B4}" srcOrd="1" destOrd="0" presId="urn:microsoft.com/office/officeart/2005/8/layout/orgChart1"/>
    <dgm:cxn modelId="{A7674E5E-56DA-4C1E-9DD3-BE02189081D2}" type="presParOf" srcId="{13B2A56A-EF55-4E1D-9E5B-B850291DFD51}" destId="{6E416C68-FD58-4605-AFAD-8043368923B8}" srcOrd="2" destOrd="0" presId="urn:microsoft.com/office/officeart/2005/8/layout/orgChart1"/>
    <dgm:cxn modelId="{0F28CE21-443D-42D4-8410-DC618FD2408B}" type="presParOf" srcId="{8B3DBB4A-0314-406F-9602-40887AADA7EB}" destId="{966EE704-C1F0-4FFB-AA80-EAC0C8692D72}" srcOrd="2" destOrd="0" presId="urn:microsoft.com/office/officeart/2005/8/layout/orgChart1"/>
    <dgm:cxn modelId="{3992D47F-8B8A-4E62-832E-5F284F56BC13}" type="presParOf" srcId="{87233CE4-BB36-47B4-AD40-30B27834467B}" destId="{C3E9F982-ADDA-4FB2-8C6F-A510638C392C}" srcOrd="2" destOrd="0" presId="urn:microsoft.com/office/officeart/2005/8/layout/orgChart1"/>
    <dgm:cxn modelId="{E2523910-AA88-48FD-BBEE-68BFACC61B26}" type="presParOf" srcId="{0AA29F5A-3874-426A-AA8E-11D30DFCAAA9}" destId="{18BA78CA-DE15-4A44-8C71-A7C50752D8F3}" srcOrd="2" destOrd="0" presId="urn:microsoft.com/office/officeart/2005/8/layout/orgChart1"/>
    <dgm:cxn modelId="{0042C53D-ED6F-4BFE-AA9A-A3064DE81196}" type="presParOf" srcId="{91E323CD-0AC3-4B15-A78B-DF0CAA6777C6}" destId="{A72B3921-C5A2-47E8-878C-F669F8AA2988}" srcOrd="4" destOrd="0" presId="urn:microsoft.com/office/officeart/2005/8/layout/orgChart1"/>
    <dgm:cxn modelId="{C175F42C-FF0E-415B-8E7D-D25101207C19}" type="presParOf" srcId="{91E323CD-0AC3-4B15-A78B-DF0CAA6777C6}" destId="{2D9C9AAB-4657-44A9-9C83-BDBB66AE0028}" srcOrd="5" destOrd="0" presId="urn:microsoft.com/office/officeart/2005/8/layout/orgChart1"/>
    <dgm:cxn modelId="{9FC37E8D-1395-4B1D-82A7-D2DA38D6AB8E}" type="presParOf" srcId="{2D9C9AAB-4657-44A9-9C83-BDBB66AE0028}" destId="{5E2FF8A8-E8CE-458A-BEAF-F94590698824}" srcOrd="0" destOrd="0" presId="urn:microsoft.com/office/officeart/2005/8/layout/orgChart1"/>
    <dgm:cxn modelId="{1739A44C-C7F7-4A22-A46F-896EB38CCFF6}" type="presParOf" srcId="{5E2FF8A8-E8CE-458A-BEAF-F94590698824}" destId="{342CF504-2E84-426C-9AFE-47BF5CB42C97}" srcOrd="0" destOrd="0" presId="urn:microsoft.com/office/officeart/2005/8/layout/orgChart1"/>
    <dgm:cxn modelId="{DCA265DC-9BF4-4C36-91D5-B0402D16C86D}" type="presParOf" srcId="{5E2FF8A8-E8CE-458A-BEAF-F94590698824}" destId="{AFDBD2F8-A3A1-4441-9C28-85952766A088}" srcOrd="1" destOrd="0" presId="urn:microsoft.com/office/officeart/2005/8/layout/orgChart1"/>
    <dgm:cxn modelId="{D2A69C0D-2682-483A-913A-C46CCC3B5310}" type="presParOf" srcId="{2D9C9AAB-4657-44A9-9C83-BDBB66AE0028}" destId="{911DA889-3F10-41FE-A5C5-12A563AA8E04}" srcOrd="1" destOrd="0" presId="urn:microsoft.com/office/officeart/2005/8/layout/orgChart1"/>
    <dgm:cxn modelId="{BDD3DD7B-77A1-4E1E-A7CD-F72341D75CC5}" type="presParOf" srcId="{2D9C9AAB-4657-44A9-9C83-BDBB66AE0028}" destId="{49617A2C-438D-4650-AB4B-A39AC7C95CE9}" srcOrd="2" destOrd="0" presId="urn:microsoft.com/office/officeart/2005/8/layout/orgChart1"/>
    <dgm:cxn modelId="{76459F14-77CD-49F7-9ED6-8201AB4FBFF2}" type="presParOf" srcId="{91E323CD-0AC3-4B15-A78B-DF0CAA6777C6}" destId="{3BE6515D-E043-4138-9D80-1D4190A35A01}" srcOrd="6" destOrd="0" presId="urn:microsoft.com/office/officeart/2005/8/layout/orgChart1"/>
    <dgm:cxn modelId="{208CFF4F-7A5F-4074-8A10-F9932CD72E79}" type="presParOf" srcId="{91E323CD-0AC3-4B15-A78B-DF0CAA6777C6}" destId="{F579A4BA-9B97-4CE7-96A5-079726C040CC}" srcOrd="7" destOrd="0" presId="urn:microsoft.com/office/officeart/2005/8/layout/orgChart1"/>
    <dgm:cxn modelId="{0FCE7470-A2F0-4D71-B86A-F93D9B00BED9}" type="presParOf" srcId="{F579A4BA-9B97-4CE7-96A5-079726C040CC}" destId="{3FE016AB-1D9C-4D9A-8C94-CA41F8D93420}" srcOrd="0" destOrd="0" presId="urn:microsoft.com/office/officeart/2005/8/layout/orgChart1"/>
    <dgm:cxn modelId="{1D5A56A6-AF40-43E4-A14F-13FD00128020}" type="presParOf" srcId="{3FE016AB-1D9C-4D9A-8C94-CA41F8D93420}" destId="{30C55CFC-897B-497F-AD25-998BFD773328}" srcOrd="0" destOrd="0" presId="urn:microsoft.com/office/officeart/2005/8/layout/orgChart1"/>
    <dgm:cxn modelId="{FAA162D6-4896-4DD5-93A1-C17FAC7EBE12}" type="presParOf" srcId="{3FE016AB-1D9C-4D9A-8C94-CA41F8D93420}" destId="{12E71DE3-B26D-40A8-AE1B-7871386F4B50}" srcOrd="1" destOrd="0" presId="urn:microsoft.com/office/officeart/2005/8/layout/orgChart1"/>
    <dgm:cxn modelId="{4FDC2703-3A56-4426-B860-9D15A7047CB4}" type="presParOf" srcId="{F579A4BA-9B97-4CE7-96A5-079726C040CC}" destId="{96F1962B-1CE4-4651-89E2-884A55698BA2}" srcOrd="1" destOrd="0" presId="urn:microsoft.com/office/officeart/2005/8/layout/orgChart1"/>
    <dgm:cxn modelId="{A2B7196D-E1ED-4C5C-A22E-EC6D76748711}" type="presParOf" srcId="{F579A4BA-9B97-4CE7-96A5-079726C040CC}" destId="{5E27FD17-18EA-4BF0-BD97-870CEC96FC04}" srcOrd="2" destOrd="0" presId="urn:microsoft.com/office/officeart/2005/8/layout/orgChart1"/>
    <dgm:cxn modelId="{C3CC8394-3879-489D-9065-D4B95F860228}" type="presParOf" srcId="{6A62FE21-38C8-45C4-8DDF-D7219897EF10}" destId="{B75234FA-D7AF-4B8D-AE3B-9269BE37D76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025EF-3E2A-46C7-9F0E-FDFB19F5584D}"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US"/>
        </a:p>
      </dgm:t>
    </dgm:pt>
    <dgm:pt modelId="{B2522FCE-89D5-4A2B-A91A-68FDA2EB56ED}">
      <dgm:prSet phldrT="[Text]"/>
      <dgm:spPr>
        <a:xfrm>
          <a:off x="3300181" y="0"/>
          <a:ext cx="684661" cy="456440"/>
        </a:xfrm>
      </dgm:spPr>
      <dgm:t>
        <a:bodyPr/>
        <a:lstStyle/>
        <a:p>
          <a:r>
            <a:rPr lang="en-US" dirty="0" smtClean="0"/>
            <a:t>Human Intervention in Ecosystem</a:t>
          </a:r>
          <a:endParaRPr lang="en-US" dirty="0"/>
        </a:p>
      </dgm:t>
    </dgm:pt>
    <dgm:pt modelId="{61556F81-486F-432A-ACA4-403BF7ABB51C}" type="parTrans" cxnId="{C2D139B0-DBE9-4DE1-B00D-6C8FB4EEE375}">
      <dgm:prSet/>
      <dgm:spPr/>
      <dgm:t>
        <a:bodyPr/>
        <a:lstStyle/>
        <a:p>
          <a:endParaRPr lang="en-US"/>
        </a:p>
      </dgm:t>
    </dgm:pt>
    <dgm:pt modelId="{D7A8452C-1D95-4445-97BC-F027B168820E}" type="sibTrans" cxnId="{C2D139B0-DBE9-4DE1-B00D-6C8FB4EEE375}">
      <dgm:prSet/>
      <dgm:spPr/>
      <dgm:t>
        <a:bodyPr/>
        <a:lstStyle/>
        <a:p>
          <a:endParaRPr lang="en-US"/>
        </a:p>
      </dgm:t>
    </dgm:pt>
    <dgm:pt modelId="{6F947E45-3D14-451D-8FD4-5DBB049589D5}">
      <dgm:prSet phldrT="[Text]"/>
      <dgm:spPr>
        <a:xfrm>
          <a:off x="616357" y="1279587"/>
          <a:ext cx="684661" cy="456440"/>
        </a:xfrm>
        <a:solidFill>
          <a:srgbClr val="7F4C9E"/>
        </a:solidFill>
      </dgm:spPr>
      <dgm:t>
        <a:bodyPr/>
        <a:lstStyle/>
        <a:p>
          <a:r>
            <a:rPr lang="en-US" dirty="0"/>
            <a:t>Abundance</a:t>
          </a:r>
        </a:p>
      </dgm:t>
    </dgm:pt>
    <dgm:pt modelId="{997FA2DF-4A57-431A-8651-A00EE9F01D3D}" type="parTrans" cxnId="{A5224C24-ED5C-4C97-8748-C6BAD69E35E1}">
      <dgm:prSet/>
      <dgm:spPr>
        <a:xfrm>
          <a:off x="958688" y="1097010"/>
          <a:ext cx="1335089" cy="182576"/>
        </a:xfrm>
        <a:ln>
          <a:solidFill>
            <a:schemeClr val="accent5"/>
          </a:solidFill>
        </a:ln>
      </dgm:spPr>
      <dgm:t>
        <a:bodyPr/>
        <a:lstStyle/>
        <a:p>
          <a:endParaRPr lang="en-US">
            <a:solidFill>
              <a:srgbClr val="7E36B4"/>
            </a:solidFill>
          </a:endParaRPr>
        </a:p>
      </dgm:t>
    </dgm:pt>
    <dgm:pt modelId="{EC5E3290-29C5-40E2-8DC7-4F8475529931}" type="sibTrans" cxnId="{A5224C24-ED5C-4C97-8748-C6BAD69E35E1}">
      <dgm:prSet/>
      <dgm:spPr/>
      <dgm:t>
        <a:bodyPr/>
        <a:lstStyle/>
        <a:p>
          <a:endParaRPr lang="en-US"/>
        </a:p>
      </dgm:t>
    </dgm:pt>
    <dgm:pt modelId="{57A8E0B5-2182-472A-BBE1-8EEFDCBD1B09}">
      <dgm:prSet phldrT="[Text]"/>
      <dgm:spPr>
        <a:xfrm>
          <a:off x="1506417" y="1279587"/>
          <a:ext cx="684661" cy="456440"/>
        </a:xfrm>
        <a:solidFill>
          <a:srgbClr val="7F4C9E"/>
        </a:solidFill>
      </dgm:spPr>
      <dgm:t>
        <a:bodyPr/>
        <a:lstStyle/>
        <a:p>
          <a:r>
            <a:rPr lang="en-US" dirty="0"/>
            <a:t>Distribution</a:t>
          </a:r>
        </a:p>
      </dgm:t>
    </dgm:pt>
    <dgm:pt modelId="{F483D82A-2B21-460E-AD51-2CFB590A4A5B}" type="parTrans" cxnId="{53C20B29-7B7E-4851-9771-349851FDB58C}">
      <dgm:prSet/>
      <dgm:spPr>
        <a:xfrm>
          <a:off x="1848747" y="1097010"/>
          <a:ext cx="445029" cy="182576"/>
        </a:xfrm>
        <a:ln>
          <a:solidFill>
            <a:schemeClr val="accent5"/>
          </a:solidFill>
        </a:ln>
      </dgm:spPr>
      <dgm:t>
        <a:bodyPr/>
        <a:lstStyle/>
        <a:p>
          <a:endParaRPr lang="en-US"/>
        </a:p>
      </dgm:t>
    </dgm:pt>
    <dgm:pt modelId="{C48BCBE7-A671-45BE-AAF8-E5CA20216F12}" type="sibTrans" cxnId="{53C20B29-7B7E-4851-9771-349851FDB58C}">
      <dgm:prSet/>
      <dgm:spPr/>
      <dgm:t>
        <a:bodyPr/>
        <a:lstStyle/>
        <a:p>
          <a:endParaRPr lang="en-US"/>
        </a:p>
      </dgm:t>
    </dgm:pt>
    <dgm:pt modelId="{5892E2D0-899A-43CD-895F-BD78625DEE85}">
      <dgm:prSet phldrT="[Text]"/>
      <dgm:spPr>
        <a:xfrm>
          <a:off x="3286536" y="1279587"/>
          <a:ext cx="684661" cy="456440"/>
        </a:xfrm>
        <a:solidFill>
          <a:srgbClr val="7F4C9E"/>
        </a:solidFill>
      </dgm:spPr>
      <dgm:t>
        <a:bodyPr/>
        <a:lstStyle/>
        <a:p>
          <a:r>
            <a:rPr lang="en-US" dirty="0"/>
            <a:t>Behavior</a:t>
          </a:r>
        </a:p>
      </dgm:t>
    </dgm:pt>
    <dgm:pt modelId="{AF7D3237-1E89-485E-816C-3D8883944BA8}" type="parTrans" cxnId="{EDAE54D4-C211-43DA-BA95-7FB902845A0A}">
      <dgm:prSet/>
      <dgm:spPr>
        <a:xfrm>
          <a:off x="2293777" y="1097010"/>
          <a:ext cx="1335089" cy="182576"/>
        </a:xfrm>
        <a:ln>
          <a:solidFill>
            <a:schemeClr val="accent5"/>
          </a:solidFill>
        </a:ln>
      </dgm:spPr>
      <dgm:t>
        <a:bodyPr/>
        <a:lstStyle/>
        <a:p>
          <a:endParaRPr lang="en-US"/>
        </a:p>
      </dgm:t>
    </dgm:pt>
    <dgm:pt modelId="{A3B2EF4A-D5BE-4D42-A606-9F69E42D6AAB}" type="sibTrans" cxnId="{EDAE54D4-C211-43DA-BA95-7FB902845A0A}">
      <dgm:prSet/>
      <dgm:spPr/>
      <dgm:t>
        <a:bodyPr/>
        <a:lstStyle/>
        <a:p>
          <a:endParaRPr lang="en-US"/>
        </a:p>
      </dgm:t>
    </dgm:pt>
    <dgm:pt modelId="{7E460CDE-D0C9-4267-BAEA-76892EB3FE29}">
      <dgm:prSet phldrT="[Text]"/>
      <dgm:spPr>
        <a:xfrm>
          <a:off x="616357" y="1918604"/>
          <a:ext cx="684661" cy="456440"/>
        </a:xfrm>
        <a:solidFill>
          <a:srgbClr val="0070C0"/>
        </a:solidFill>
      </dgm:spPr>
      <dgm:t>
        <a:bodyPr/>
        <a:lstStyle/>
        <a:p>
          <a:r>
            <a:rPr lang="en-US" dirty="0" err="1" smtClean="0"/>
            <a:t>Sv</a:t>
          </a:r>
          <a:r>
            <a:rPr lang="en-US" dirty="0" smtClean="0"/>
            <a:t> </a:t>
          </a:r>
        </a:p>
        <a:p>
          <a:r>
            <a:rPr lang="en-US" dirty="0" smtClean="0"/>
            <a:t>(dB re 1 m-1) </a:t>
          </a:r>
          <a:endParaRPr lang="en-US" dirty="0"/>
        </a:p>
      </dgm:t>
    </dgm:pt>
    <dgm:pt modelId="{94FD6FB6-EE43-46B6-A16D-93993E4E6EED}" type="parTrans" cxnId="{B2ECE7C6-9ED6-4136-B69A-950BB2F70869}">
      <dgm:prSet/>
      <dgm:spPr>
        <a:xfrm>
          <a:off x="912968" y="1736027"/>
          <a:ext cx="91440" cy="182576"/>
        </a:xfrm>
        <a:ln>
          <a:solidFill>
            <a:srgbClr val="7F4C9E"/>
          </a:solidFill>
        </a:ln>
      </dgm:spPr>
      <dgm:t>
        <a:bodyPr/>
        <a:lstStyle/>
        <a:p>
          <a:endParaRPr lang="en-US"/>
        </a:p>
      </dgm:t>
    </dgm:pt>
    <dgm:pt modelId="{15EE1A81-441E-49A3-A66A-FA8F5CE5983F}" type="sibTrans" cxnId="{B2ECE7C6-9ED6-4136-B69A-950BB2F70869}">
      <dgm:prSet/>
      <dgm:spPr/>
      <dgm:t>
        <a:bodyPr/>
        <a:lstStyle/>
        <a:p>
          <a:endParaRPr lang="en-US"/>
        </a:p>
      </dgm:t>
    </dgm:pt>
    <dgm:pt modelId="{313E05B0-DF08-42B7-9E12-9F7561EF34EB}">
      <dgm:prSet phldrT="[Text]"/>
      <dgm:spPr>
        <a:xfrm>
          <a:off x="1506417" y="1918604"/>
          <a:ext cx="684661" cy="456440"/>
        </a:xfrm>
        <a:solidFill>
          <a:srgbClr val="0070C0"/>
        </a:solidFill>
      </dgm:spPr>
      <dgm:t>
        <a:bodyPr/>
        <a:lstStyle/>
        <a:p>
          <a:r>
            <a:rPr lang="en-US" dirty="0" smtClean="0"/>
            <a:t>Center of Mass (M)</a:t>
          </a:r>
          <a:endParaRPr lang="en-US" dirty="0"/>
        </a:p>
      </dgm:t>
    </dgm:pt>
    <dgm:pt modelId="{AFADB367-9BDD-4D2A-B98B-B7E557CB1137}" type="parTrans" cxnId="{83335FBB-3A3C-4615-AE2A-0402DABF59DA}">
      <dgm:prSet/>
      <dgm:spPr>
        <a:xfrm>
          <a:off x="1803027" y="1736027"/>
          <a:ext cx="91440" cy="182576"/>
        </a:xfrm>
        <a:ln>
          <a:solidFill>
            <a:srgbClr val="7F4C9E"/>
          </a:solidFill>
        </a:ln>
      </dgm:spPr>
      <dgm:t>
        <a:bodyPr/>
        <a:lstStyle/>
        <a:p>
          <a:endParaRPr lang="en-US"/>
        </a:p>
      </dgm:t>
    </dgm:pt>
    <dgm:pt modelId="{E1F65994-DA56-4D57-BA21-C5EEF9179636}" type="sibTrans" cxnId="{83335FBB-3A3C-4615-AE2A-0402DABF59DA}">
      <dgm:prSet/>
      <dgm:spPr/>
      <dgm:t>
        <a:bodyPr/>
        <a:lstStyle/>
        <a:p>
          <a:endParaRPr lang="en-US"/>
        </a:p>
      </dgm:t>
    </dgm:pt>
    <dgm:pt modelId="{9ADB9E4D-68F2-41C9-AF1B-B286A3A25FA9}">
      <dgm:prSet phldrT="[Text]"/>
      <dgm:spPr>
        <a:xfrm>
          <a:off x="2396476" y="1918604"/>
          <a:ext cx="684661" cy="456440"/>
        </a:xfrm>
        <a:solidFill>
          <a:srgbClr val="0070C0"/>
        </a:solidFill>
      </dgm:spPr>
      <dgm:t>
        <a:bodyPr/>
        <a:lstStyle/>
        <a:p>
          <a:r>
            <a:rPr lang="en-US" dirty="0" smtClean="0"/>
            <a:t>Inertia (m2)</a:t>
          </a:r>
          <a:endParaRPr lang="en-US" dirty="0"/>
        </a:p>
      </dgm:t>
    </dgm:pt>
    <dgm:pt modelId="{6CA7A7D5-B83D-4786-9B76-F33430594F77}" type="parTrans" cxnId="{5052DFF4-21F1-417F-98E4-26E59FB2C472}">
      <dgm:prSet/>
      <dgm:spPr>
        <a:xfrm>
          <a:off x="2693087" y="1736027"/>
          <a:ext cx="91440" cy="182576"/>
        </a:xfrm>
        <a:ln>
          <a:solidFill>
            <a:srgbClr val="7F4C9E"/>
          </a:solidFill>
        </a:ln>
      </dgm:spPr>
      <dgm:t>
        <a:bodyPr/>
        <a:lstStyle/>
        <a:p>
          <a:endParaRPr lang="en-US"/>
        </a:p>
      </dgm:t>
    </dgm:pt>
    <dgm:pt modelId="{370B4549-59D2-4E6B-BEA7-EC60ED500CEE}" type="sibTrans" cxnId="{5052DFF4-21F1-417F-98E4-26E59FB2C472}">
      <dgm:prSet/>
      <dgm:spPr/>
      <dgm:t>
        <a:bodyPr/>
        <a:lstStyle/>
        <a:p>
          <a:endParaRPr lang="en-US"/>
        </a:p>
      </dgm:t>
    </dgm:pt>
    <dgm:pt modelId="{91A8352A-CCF9-404C-8F47-4A20313C1287}">
      <dgm:prSet phldrT="[Text]"/>
      <dgm:spPr>
        <a:xfrm>
          <a:off x="3286536" y="1918604"/>
          <a:ext cx="684661" cy="456440"/>
        </a:xfrm>
        <a:solidFill>
          <a:srgbClr val="0070C0"/>
        </a:solidFill>
      </dgm:spPr>
      <dgm:t>
        <a:bodyPr/>
        <a:lstStyle/>
        <a:p>
          <a:r>
            <a:rPr lang="en-US" dirty="0" smtClean="0"/>
            <a:t>Aggregation Index (m-1)</a:t>
          </a:r>
          <a:endParaRPr lang="en-US" dirty="0"/>
        </a:p>
      </dgm:t>
    </dgm:pt>
    <dgm:pt modelId="{8193A886-F67D-4E0D-96EB-B699FABE0BE3}" type="parTrans" cxnId="{B1294AB0-A696-470F-9644-FC6239C78AFE}">
      <dgm:prSet/>
      <dgm:spPr>
        <a:xfrm>
          <a:off x="3583147" y="1736027"/>
          <a:ext cx="91440" cy="182576"/>
        </a:xfrm>
        <a:ln>
          <a:solidFill>
            <a:srgbClr val="7F4C9E"/>
          </a:solidFill>
        </a:ln>
      </dgm:spPr>
      <dgm:t>
        <a:bodyPr/>
        <a:lstStyle/>
        <a:p>
          <a:endParaRPr lang="en-US"/>
        </a:p>
      </dgm:t>
    </dgm:pt>
    <dgm:pt modelId="{0AFFAD5C-218A-461D-AE09-5A3225C748DD}" type="sibTrans" cxnId="{B1294AB0-A696-470F-9644-FC6239C78AFE}">
      <dgm:prSet/>
      <dgm:spPr/>
      <dgm:t>
        <a:bodyPr/>
        <a:lstStyle/>
        <a:p>
          <a:endParaRPr lang="en-US"/>
        </a:p>
      </dgm:t>
    </dgm:pt>
    <dgm:pt modelId="{CD89D681-412C-44F2-B923-09CC406BD32A}">
      <dgm:prSet phldrT="[Text]"/>
      <dgm:spPr>
        <a:xfrm>
          <a:off x="616357" y="2557621"/>
          <a:ext cx="684661" cy="456440"/>
        </a:xfrm>
        <a:solidFill>
          <a:schemeClr val="accent3"/>
        </a:solidFill>
      </dgm:spPr>
      <dgm:t>
        <a:bodyPr/>
        <a:lstStyle/>
        <a:p>
          <a:r>
            <a:rPr lang="en-US" dirty="0" smtClean="0"/>
            <a:t>???</a:t>
          </a:r>
          <a:endParaRPr lang="en-US" dirty="0"/>
        </a:p>
      </dgm:t>
    </dgm:pt>
    <dgm:pt modelId="{1D22D91D-0366-4207-A444-60C1680F8020}" type="parTrans" cxnId="{6C69F18F-C198-443C-A7AD-45C47A0429CE}">
      <dgm:prSet/>
      <dgm:spPr>
        <a:xfrm>
          <a:off x="912968" y="2375045"/>
          <a:ext cx="91440" cy="182576"/>
        </a:xfrm>
        <a:ln>
          <a:solidFill>
            <a:srgbClr val="0070C0"/>
          </a:solidFill>
        </a:ln>
      </dgm:spPr>
      <dgm:t>
        <a:bodyPr/>
        <a:lstStyle/>
        <a:p>
          <a:endParaRPr lang="en-US"/>
        </a:p>
      </dgm:t>
    </dgm:pt>
    <dgm:pt modelId="{D48DFCFB-CD8B-4F83-9832-5246A26F2027}" type="sibTrans" cxnId="{6C69F18F-C198-443C-A7AD-45C47A0429CE}">
      <dgm:prSet/>
      <dgm:spPr/>
      <dgm:t>
        <a:bodyPr/>
        <a:lstStyle/>
        <a:p>
          <a:endParaRPr lang="en-US"/>
        </a:p>
      </dgm:t>
    </dgm:pt>
    <dgm:pt modelId="{4AF47F13-F000-4431-B0FE-89357DF754B4}">
      <dgm:prSet phldrT="[Text]"/>
      <dgm:spPr>
        <a:xfrm>
          <a:off x="2396476" y="2557621"/>
          <a:ext cx="684661" cy="456440"/>
        </a:xfrm>
        <a:solidFill>
          <a:schemeClr val="accent3"/>
        </a:solidFill>
      </dgm:spPr>
      <dgm:t>
        <a:bodyPr/>
        <a:lstStyle/>
        <a:p>
          <a:r>
            <a:rPr lang="en-US" dirty="0" smtClean="0"/>
            <a:t>???</a:t>
          </a:r>
          <a:endParaRPr lang="en-US" dirty="0"/>
        </a:p>
      </dgm:t>
    </dgm:pt>
    <dgm:pt modelId="{3D81B616-6223-4D31-9E8A-CDFD99DE8E40}" type="parTrans" cxnId="{17CD5CD6-4CC5-45BB-8823-E15B126C2508}">
      <dgm:prSet/>
      <dgm:spPr>
        <a:xfrm>
          <a:off x="2693087" y="2375045"/>
          <a:ext cx="91440" cy="182576"/>
        </a:xfrm>
        <a:ln>
          <a:solidFill>
            <a:srgbClr val="0070C0"/>
          </a:solidFill>
        </a:ln>
      </dgm:spPr>
      <dgm:t>
        <a:bodyPr/>
        <a:lstStyle/>
        <a:p>
          <a:endParaRPr lang="en-US"/>
        </a:p>
      </dgm:t>
    </dgm:pt>
    <dgm:pt modelId="{D0F88A71-624E-4CBD-92E6-67D4F1866D9F}" type="sibTrans" cxnId="{17CD5CD6-4CC5-45BB-8823-E15B126C2508}">
      <dgm:prSet/>
      <dgm:spPr/>
      <dgm:t>
        <a:bodyPr/>
        <a:lstStyle/>
        <a:p>
          <a:endParaRPr lang="en-US"/>
        </a:p>
      </dgm:t>
    </dgm:pt>
    <dgm:pt modelId="{6240F92F-5681-46A6-884C-6C7B7E92E30A}">
      <dgm:prSet phldrT="[Text]"/>
      <dgm:spPr>
        <a:xfrm>
          <a:off x="3286536" y="2557621"/>
          <a:ext cx="684661" cy="456440"/>
        </a:xfrm>
        <a:solidFill>
          <a:schemeClr val="accent3"/>
        </a:solidFill>
      </dgm:spPr>
      <dgm:t>
        <a:bodyPr/>
        <a:lstStyle/>
        <a:p>
          <a:r>
            <a:rPr lang="en-US" dirty="0" smtClean="0"/>
            <a:t>???</a:t>
          </a:r>
          <a:endParaRPr lang="en-US" dirty="0"/>
        </a:p>
      </dgm:t>
    </dgm:pt>
    <dgm:pt modelId="{62B44AF5-91A7-469E-ADAA-8AF3DA1F8FFC}" type="parTrans" cxnId="{87B468C8-E9F0-4578-A817-C69E5CFC9F06}">
      <dgm:prSet/>
      <dgm:spPr>
        <a:xfrm>
          <a:off x="3583147" y="2375045"/>
          <a:ext cx="91440" cy="182576"/>
        </a:xfrm>
        <a:ln>
          <a:solidFill>
            <a:srgbClr val="0070C0"/>
          </a:solidFill>
        </a:ln>
      </dgm:spPr>
      <dgm:t>
        <a:bodyPr/>
        <a:lstStyle/>
        <a:p>
          <a:endParaRPr lang="en-US"/>
        </a:p>
      </dgm:t>
    </dgm:pt>
    <dgm:pt modelId="{9977E02D-B827-4BE5-A1CF-1BFA5122A923}" type="sibTrans" cxnId="{87B468C8-E9F0-4578-A817-C69E5CFC9F06}">
      <dgm:prSet/>
      <dgm:spPr/>
      <dgm:t>
        <a:bodyPr/>
        <a:lstStyle/>
        <a:p>
          <a:endParaRPr lang="en-US"/>
        </a:p>
      </dgm:t>
    </dgm:pt>
    <dgm:pt modelId="{02E254AC-857E-4EA8-B50D-5BFFC3CE2A4A}">
      <dgm:prSet phldrT="[Text]"/>
      <dgm:spPr>
        <a:xfrm>
          <a:off x="1506417" y="2557621"/>
          <a:ext cx="684661" cy="456440"/>
        </a:xfrm>
        <a:solidFill>
          <a:schemeClr val="accent3"/>
        </a:solidFill>
      </dgm:spPr>
      <dgm:t>
        <a:bodyPr/>
        <a:lstStyle/>
        <a:p>
          <a:r>
            <a:rPr lang="en-US" dirty="0" smtClean="0"/>
            <a:t>???</a:t>
          </a:r>
          <a:endParaRPr lang="en-US" dirty="0"/>
        </a:p>
      </dgm:t>
    </dgm:pt>
    <dgm:pt modelId="{CF90A4FB-32BF-4371-9124-6BD2A7AEB6C9}" type="sibTrans" cxnId="{44CF3FD1-6F87-4C71-9B38-462C6411DB24}">
      <dgm:prSet/>
      <dgm:spPr/>
      <dgm:t>
        <a:bodyPr/>
        <a:lstStyle/>
        <a:p>
          <a:endParaRPr lang="en-US"/>
        </a:p>
      </dgm:t>
    </dgm:pt>
    <dgm:pt modelId="{CC0624B1-B78C-47AB-BBC2-7BDDEC018E8C}" type="parTrans" cxnId="{44CF3FD1-6F87-4C71-9B38-462C6411DB24}">
      <dgm:prSet/>
      <dgm:spPr>
        <a:xfrm>
          <a:off x="1803027" y="2375045"/>
          <a:ext cx="91440" cy="182576"/>
        </a:xfrm>
        <a:ln>
          <a:solidFill>
            <a:srgbClr val="0070C0"/>
          </a:solidFill>
        </a:ln>
      </dgm:spPr>
      <dgm:t>
        <a:bodyPr/>
        <a:lstStyle/>
        <a:p>
          <a:endParaRPr lang="en-US"/>
        </a:p>
      </dgm:t>
    </dgm:pt>
    <dgm:pt modelId="{D5C4FC83-0C3F-44E2-9084-A7128F972DCD}">
      <dgm:prSet phldrT="[Text]"/>
      <dgm:spPr>
        <a:xfrm>
          <a:off x="3300181" y="0"/>
          <a:ext cx="684661" cy="456440"/>
        </a:xfrm>
        <a:solidFill>
          <a:schemeClr val="accent5">
            <a:lumMod val="75000"/>
          </a:schemeClr>
        </a:solidFill>
      </dgm:spPr>
      <dgm:t>
        <a:bodyPr/>
        <a:lstStyle/>
        <a:p>
          <a:r>
            <a:rPr lang="en-US" dirty="0" smtClean="0"/>
            <a:t>Fish</a:t>
          </a:r>
          <a:endParaRPr lang="en-US" dirty="0"/>
        </a:p>
      </dgm:t>
    </dgm:pt>
    <dgm:pt modelId="{51C81ABF-17DA-468D-B174-E4FD2FB55237}" type="parTrans" cxnId="{1863F239-D83F-4024-BBDA-6D3917B5DD33}">
      <dgm:prSet/>
      <dgm:spPr>
        <a:ln>
          <a:solidFill>
            <a:schemeClr val="accent1"/>
          </a:solidFill>
        </a:ln>
      </dgm:spPr>
      <dgm:t>
        <a:bodyPr/>
        <a:lstStyle/>
        <a:p>
          <a:endParaRPr lang="en-US"/>
        </a:p>
      </dgm:t>
    </dgm:pt>
    <dgm:pt modelId="{0961C161-D0F1-43DE-AD3A-D41644A159E1}" type="sibTrans" cxnId="{1863F239-D83F-4024-BBDA-6D3917B5DD33}">
      <dgm:prSet/>
      <dgm:spPr/>
      <dgm:t>
        <a:bodyPr/>
        <a:lstStyle/>
        <a:p>
          <a:endParaRPr lang="en-US"/>
        </a:p>
      </dgm:t>
    </dgm:pt>
    <dgm:pt modelId="{89E4D556-73B2-425D-BD1E-61738E4CB405}" type="pres">
      <dgm:prSet presAssocID="{692025EF-3E2A-46C7-9F0E-FDFB19F5584D}" presName="mainComposite" presStyleCnt="0">
        <dgm:presLayoutVars>
          <dgm:chPref val="1"/>
          <dgm:dir/>
          <dgm:animOne val="branch"/>
          <dgm:animLvl val="lvl"/>
          <dgm:resizeHandles val="exact"/>
        </dgm:presLayoutVars>
      </dgm:prSet>
      <dgm:spPr/>
      <dgm:t>
        <a:bodyPr/>
        <a:lstStyle/>
        <a:p>
          <a:endParaRPr lang="en-US"/>
        </a:p>
      </dgm:t>
    </dgm:pt>
    <dgm:pt modelId="{DC30233B-9AE1-49A3-9367-1E1423F91540}" type="pres">
      <dgm:prSet presAssocID="{692025EF-3E2A-46C7-9F0E-FDFB19F5584D}" presName="hierFlow" presStyleCnt="0"/>
      <dgm:spPr/>
      <dgm:t>
        <a:bodyPr/>
        <a:lstStyle/>
        <a:p>
          <a:endParaRPr lang="en-US"/>
        </a:p>
      </dgm:t>
    </dgm:pt>
    <dgm:pt modelId="{70A3A743-957D-4294-B73B-BD2AA72B3E6E}" type="pres">
      <dgm:prSet presAssocID="{692025EF-3E2A-46C7-9F0E-FDFB19F5584D}" presName="hierChild1" presStyleCnt="0">
        <dgm:presLayoutVars>
          <dgm:chPref val="1"/>
          <dgm:animOne val="branch"/>
          <dgm:animLvl val="lvl"/>
        </dgm:presLayoutVars>
      </dgm:prSet>
      <dgm:spPr/>
      <dgm:t>
        <a:bodyPr/>
        <a:lstStyle/>
        <a:p>
          <a:endParaRPr lang="en-US"/>
        </a:p>
      </dgm:t>
    </dgm:pt>
    <dgm:pt modelId="{44EAADD1-DD18-499D-8E9A-F66420B73BF4}" type="pres">
      <dgm:prSet presAssocID="{B2522FCE-89D5-4A2B-A91A-68FDA2EB56ED}" presName="Name14" presStyleCnt="0"/>
      <dgm:spPr/>
      <dgm:t>
        <a:bodyPr/>
        <a:lstStyle/>
        <a:p>
          <a:endParaRPr lang="en-US"/>
        </a:p>
      </dgm:t>
    </dgm:pt>
    <dgm:pt modelId="{E33B5352-EDAE-4418-B582-B5881D0ABCDD}" type="pres">
      <dgm:prSet presAssocID="{B2522FCE-89D5-4A2B-A91A-68FDA2EB56ED}" presName="level1Shape" presStyleLbl="node0" presStyleIdx="0" presStyleCnt="1">
        <dgm:presLayoutVars>
          <dgm:chPref val="3"/>
        </dgm:presLayoutVars>
      </dgm:prSet>
      <dgm:spPr/>
      <dgm:t>
        <a:bodyPr/>
        <a:lstStyle/>
        <a:p>
          <a:endParaRPr lang="en-US"/>
        </a:p>
      </dgm:t>
    </dgm:pt>
    <dgm:pt modelId="{9FAE9EFC-A236-4BF2-AE17-FE2DFAE9AB23}" type="pres">
      <dgm:prSet presAssocID="{B2522FCE-89D5-4A2B-A91A-68FDA2EB56ED}" presName="hierChild2" presStyleCnt="0"/>
      <dgm:spPr/>
      <dgm:t>
        <a:bodyPr/>
        <a:lstStyle/>
        <a:p>
          <a:endParaRPr lang="en-US"/>
        </a:p>
      </dgm:t>
    </dgm:pt>
    <dgm:pt modelId="{604AF655-E0E4-4A16-B5E6-7AB34EC2E0ED}" type="pres">
      <dgm:prSet presAssocID="{51C81ABF-17DA-468D-B174-E4FD2FB55237}" presName="Name19" presStyleLbl="parChTrans1D2" presStyleIdx="0" presStyleCnt="1"/>
      <dgm:spPr/>
      <dgm:t>
        <a:bodyPr/>
        <a:lstStyle/>
        <a:p>
          <a:endParaRPr lang="en-US"/>
        </a:p>
      </dgm:t>
    </dgm:pt>
    <dgm:pt modelId="{9C5CEA5F-4AC3-48EC-B37D-36449BB86701}" type="pres">
      <dgm:prSet presAssocID="{D5C4FC83-0C3F-44E2-9084-A7128F972DCD}" presName="Name21" presStyleCnt="0"/>
      <dgm:spPr/>
      <dgm:t>
        <a:bodyPr/>
        <a:lstStyle/>
        <a:p>
          <a:endParaRPr lang="en-US"/>
        </a:p>
      </dgm:t>
    </dgm:pt>
    <dgm:pt modelId="{D7C87A00-EE8D-4C05-B1D2-64093B865F1C}" type="pres">
      <dgm:prSet presAssocID="{D5C4FC83-0C3F-44E2-9084-A7128F972DCD}" presName="level2Shape" presStyleLbl="node2" presStyleIdx="0" presStyleCnt="1"/>
      <dgm:spPr/>
      <dgm:t>
        <a:bodyPr/>
        <a:lstStyle/>
        <a:p>
          <a:endParaRPr lang="en-US"/>
        </a:p>
      </dgm:t>
    </dgm:pt>
    <dgm:pt modelId="{039C2643-38ED-4AFA-A076-0CBF21E43D14}" type="pres">
      <dgm:prSet presAssocID="{D5C4FC83-0C3F-44E2-9084-A7128F972DCD}" presName="hierChild3" presStyleCnt="0"/>
      <dgm:spPr/>
      <dgm:t>
        <a:bodyPr/>
        <a:lstStyle/>
        <a:p>
          <a:endParaRPr lang="en-US"/>
        </a:p>
      </dgm:t>
    </dgm:pt>
    <dgm:pt modelId="{A34F4091-C04D-4A79-A321-E45F595D9E9C}" type="pres">
      <dgm:prSet presAssocID="{997FA2DF-4A57-431A-8651-A00EE9F01D3D}" presName="Name19" presStyleLbl="parChTrans1D3" presStyleIdx="0" presStyleCnt="3"/>
      <dgm:spPr/>
      <dgm:t>
        <a:bodyPr/>
        <a:lstStyle/>
        <a:p>
          <a:endParaRPr lang="en-US"/>
        </a:p>
      </dgm:t>
    </dgm:pt>
    <dgm:pt modelId="{7C35630C-57D5-46AF-B493-525E496698C1}" type="pres">
      <dgm:prSet presAssocID="{6F947E45-3D14-451D-8FD4-5DBB049589D5}" presName="Name21" presStyleCnt="0"/>
      <dgm:spPr/>
      <dgm:t>
        <a:bodyPr/>
        <a:lstStyle/>
        <a:p>
          <a:endParaRPr lang="en-US"/>
        </a:p>
      </dgm:t>
    </dgm:pt>
    <dgm:pt modelId="{A7E8201C-4882-486F-96BA-9ED48E541C41}" type="pres">
      <dgm:prSet presAssocID="{6F947E45-3D14-451D-8FD4-5DBB049589D5}" presName="level2Shape" presStyleLbl="node3" presStyleIdx="0" presStyleCnt="3"/>
      <dgm:spPr/>
      <dgm:t>
        <a:bodyPr/>
        <a:lstStyle/>
        <a:p>
          <a:endParaRPr lang="en-US"/>
        </a:p>
      </dgm:t>
    </dgm:pt>
    <dgm:pt modelId="{E8C2AA85-2F4F-4BC6-874C-F4598A236CC3}" type="pres">
      <dgm:prSet presAssocID="{6F947E45-3D14-451D-8FD4-5DBB049589D5}" presName="hierChild3" presStyleCnt="0"/>
      <dgm:spPr/>
      <dgm:t>
        <a:bodyPr/>
        <a:lstStyle/>
        <a:p>
          <a:endParaRPr lang="en-US"/>
        </a:p>
      </dgm:t>
    </dgm:pt>
    <dgm:pt modelId="{042BBF1B-CE13-4191-8E90-BA5447D61F46}" type="pres">
      <dgm:prSet presAssocID="{94FD6FB6-EE43-46B6-A16D-93993E4E6EED}" presName="Name19" presStyleLbl="parChTrans1D4" presStyleIdx="0" presStyleCnt="8"/>
      <dgm:spPr/>
      <dgm:t>
        <a:bodyPr/>
        <a:lstStyle/>
        <a:p>
          <a:endParaRPr lang="en-US"/>
        </a:p>
      </dgm:t>
    </dgm:pt>
    <dgm:pt modelId="{AD1070F5-6B0A-40E5-8F0E-A4CB73C936DB}" type="pres">
      <dgm:prSet presAssocID="{7E460CDE-D0C9-4267-BAEA-76892EB3FE29}" presName="Name21" presStyleCnt="0"/>
      <dgm:spPr/>
      <dgm:t>
        <a:bodyPr/>
        <a:lstStyle/>
        <a:p>
          <a:endParaRPr lang="en-US"/>
        </a:p>
      </dgm:t>
    </dgm:pt>
    <dgm:pt modelId="{39F2213F-EC2B-4728-97AF-978CF2A1D53A}" type="pres">
      <dgm:prSet presAssocID="{7E460CDE-D0C9-4267-BAEA-76892EB3FE29}" presName="level2Shape" presStyleLbl="node4" presStyleIdx="0" presStyleCnt="8"/>
      <dgm:spPr/>
      <dgm:t>
        <a:bodyPr/>
        <a:lstStyle/>
        <a:p>
          <a:endParaRPr lang="en-US"/>
        </a:p>
      </dgm:t>
    </dgm:pt>
    <dgm:pt modelId="{34785243-2A29-4D3C-8282-743BF414B441}" type="pres">
      <dgm:prSet presAssocID="{7E460CDE-D0C9-4267-BAEA-76892EB3FE29}" presName="hierChild3" presStyleCnt="0"/>
      <dgm:spPr/>
      <dgm:t>
        <a:bodyPr/>
        <a:lstStyle/>
        <a:p>
          <a:endParaRPr lang="en-US"/>
        </a:p>
      </dgm:t>
    </dgm:pt>
    <dgm:pt modelId="{DAE6F326-EAAC-4BB9-8981-71BF4DACE061}" type="pres">
      <dgm:prSet presAssocID="{1D22D91D-0366-4207-A444-60C1680F8020}" presName="Name19" presStyleLbl="parChTrans1D4" presStyleIdx="1" presStyleCnt="8"/>
      <dgm:spPr/>
      <dgm:t>
        <a:bodyPr/>
        <a:lstStyle/>
        <a:p>
          <a:endParaRPr lang="en-US"/>
        </a:p>
      </dgm:t>
    </dgm:pt>
    <dgm:pt modelId="{034B9835-1C1E-4618-82CF-66F03E2EF134}" type="pres">
      <dgm:prSet presAssocID="{CD89D681-412C-44F2-B923-09CC406BD32A}" presName="Name21" presStyleCnt="0"/>
      <dgm:spPr/>
      <dgm:t>
        <a:bodyPr/>
        <a:lstStyle/>
        <a:p>
          <a:endParaRPr lang="en-US"/>
        </a:p>
      </dgm:t>
    </dgm:pt>
    <dgm:pt modelId="{E8D1B69E-4182-44DB-AF54-AE5C9E8EBDD8}" type="pres">
      <dgm:prSet presAssocID="{CD89D681-412C-44F2-B923-09CC406BD32A}" presName="level2Shape" presStyleLbl="node4" presStyleIdx="1" presStyleCnt="8"/>
      <dgm:spPr/>
      <dgm:t>
        <a:bodyPr/>
        <a:lstStyle/>
        <a:p>
          <a:endParaRPr lang="en-US"/>
        </a:p>
      </dgm:t>
    </dgm:pt>
    <dgm:pt modelId="{7A55C20C-DEC7-4ED0-8658-41F6C1F2B6E1}" type="pres">
      <dgm:prSet presAssocID="{CD89D681-412C-44F2-B923-09CC406BD32A}" presName="hierChild3" presStyleCnt="0"/>
      <dgm:spPr/>
      <dgm:t>
        <a:bodyPr/>
        <a:lstStyle/>
        <a:p>
          <a:endParaRPr lang="en-US"/>
        </a:p>
      </dgm:t>
    </dgm:pt>
    <dgm:pt modelId="{278863E3-37DE-4E25-9F77-B2AF481B4F31}" type="pres">
      <dgm:prSet presAssocID="{F483D82A-2B21-460E-AD51-2CFB590A4A5B}" presName="Name19" presStyleLbl="parChTrans1D3" presStyleIdx="1" presStyleCnt="3"/>
      <dgm:spPr/>
      <dgm:t>
        <a:bodyPr/>
        <a:lstStyle/>
        <a:p>
          <a:endParaRPr lang="en-US"/>
        </a:p>
      </dgm:t>
    </dgm:pt>
    <dgm:pt modelId="{7BA2EC8A-50E7-4C64-BF5C-FE88E72C49D2}" type="pres">
      <dgm:prSet presAssocID="{57A8E0B5-2182-472A-BBE1-8EEFDCBD1B09}" presName="Name21" presStyleCnt="0"/>
      <dgm:spPr/>
      <dgm:t>
        <a:bodyPr/>
        <a:lstStyle/>
        <a:p>
          <a:endParaRPr lang="en-US"/>
        </a:p>
      </dgm:t>
    </dgm:pt>
    <dgm:pt modelId="{B0C5AED1-30F3-42DA-9C30-CAE14630698D}" type="pres">
      <dgm:prSet presAssocID="{57A8E0B5-2182-472A-BBE1-8EEFDCBD1B09}" presName="level2Shape" presStyleLbl="node3" presStyleIdx="1" presStyleCnt="3"/>
      <dgm:spPr/>
      <dgm:t>
        <a:bodyPr/>
        <a:lstStyle/>
        <a:p>
          <a:endParaRPr lang="en-US"/>
        </a:p>
      </dgm:t>
    </dgm:pt>
    <dgm:pt modelId="{84C9B9A3-B381-46C2-A101-FCBD6DE8CCB6}" type="pres">
      <dgm:prSet presAssocID="{57A8E0B5-2182-472A-BBE1-8EEFDCBD1B09}" presName="hierChild3" presStyleCnt="0"/>
      <dgm:spPr/>
      <dgm:t>
        <a:bodyPr/>
        <a:lstStyle/>
        <a:p>
          <a:endParaRPr lang="en-US"/>
        </a:p>
      </dgm:t>
    </dgm:pt>
    <dgm:pt modelId="{F695A443-41EB-4C0B-88A8-61A14CEBFEA1}" type="pres">
      <dgm:prSet presAssocID="{AFADB367-9BDD-4D2A-B98B-B7E557CB1137}" presName="Name19" presStyleLbl="parChTrans1D4" presStyleIdx="2" presStyleCnt="8"/>
      <dgm:spPr/>
      <dgm:t>
        <a:bodyPr/>
        <a:lstStyle/>
        <a:p>
          <a:endParaRPr lang="en-US"/>
        </a:p>
      </dgm:t>
    </dgm:pt>
    <dgm:pt modelId="{F6A1CD6B-6FC4-4C24-BEAF-BA4BC4453FD9}" type="pres">
      <dgm:prSet presAssocID="{313E05B0-DF08-42B7-9E12-9F7561EF34EB}" presName="Name21" presStyleCnt="0"/>
      <dgm:spPr/>
      <dgm:t>
        <a:bodyPr/>
        <a:lstStyle/>
        <a:p>
          <a:endParaRPr lang="en-US"/>
        </a:p>
      </dgm:t>
    </dgm:pt>
    <dgm:pt modelId="{F3C6B762-5D68-4205-AFB1-2AAA50B4A772}" type="pres">
      <dgm:prSet presAssocID="{313E05B0-DF08-42B7-9E12-9F7561EF34EB}" presName="level2Shape" presStyleLbl="node4" presStyleIdx="2" presStyleCnt="8"/>
      <dgm:spPr/>
      <dgm:t>
        <a:bodyPr/>
        <a:lstStyle/>
        <a:p>
          <a:endParaRPr lang="en-US"/>
        </a:p>
      </dgm:t>
    </dgm:pt>
    <dgm:pt modelId="{246088C6-B37D-4073-99E0-295D5BC36BB1}" type="pres">
      <dgm:prSet presAssocID="{313E05B0-DF08-42B7-9E12-9F7561EF34EB}" presName="hierChild3" presStyleCnt="0"/>
      <dgm:spPr/>
      <dgm:t>
        <a:bodyPr/>
        <a:lstStyle/>
        <a:p>
          <a:endParaRPr lang="en-US"/>
        </a:p>
      </dgm:t>
    </dgm:pt>
    <dgm:pt modelId="{0CB498B9-BA27-438D-AE6C-7405B452C674}" type="pres">
      <dgm:prSet presAssocID="{CC0624B1-B78C-47AB-BBC2-7BDDEC018E8C}" presName="Name19" presStyleLbl="parChTrans1D4" presStyleIdx="3" presStyleCnt="8"/>
      <dgm:spPr/>
      <dgm:t>
        <a:bodyPr/>
        <a:lstStyle/>
        <a:p>
          <a:endParaRPr lang="en-US"/>
        </a:p>
      </dgm:t>
    </dgm:pt>
    <dgm:pt modelId="{94B72E85-A63B-408E-915A-4D8543BED5BB}" type="pres">
      <dgm:prSet presAssocID="{02E254AC-857E-4EA8-B50D-5BFFC3CE2A4A}" presName="Name21" presStyleCnt="0"/>
      <dgm:spPr/>
      <dgm:t>
        <a:bodyPr/>
        <a:lstStyle/>
        <a:p>
          <a:endParaRPr lang="en-US"/>
        </a:p>
      </dgm:t>
    </dgm:pt>
    <dgm:pt modelId="{98C8D68C-CE5F-4AAD-B7DE-ABC760313CBE}" type="pres">
      <dgm:prSet presAssocID="{02E254AC-857E-4EA8-B50D-5BFFC3CE2A4A}" presName="level2Shape" presStyleLbl="node4" presStyleIdx="3" presStyleCnt="8"/>
      <dgm:spPr/>
      <dgm:t>
        <a:bodyPr/>
        <a:lstStyle/>
        <a:p>
          <a:endParaRPr lang="en-US"/>
        </a:p>
      </dgm:t>
    </dgm:pt>
    <dgm:pt modelId="{CD027EB0-422A-497F-8E42-ECE31E0991E8}" type="pres">
      <dgm:prSet presAssocID="{02E254AC-857E-4EA8-B50D-5BFFC3CE2A4A}" presName="hierChild3" presStyleCnt="0"/>
      <dgm:spPr/>
      <dgm:t>
        <a:bodyPr/>
        <a:lstStyle/>
        <a:p>
          <a:endParaRPr lang="en-US"/>
        </a:p>
      </dgm:t>
    </dgm:pt>
    <dgm:pt modelId="{E044A578-A7DE-44F5-A7E4-1DCB8A36243D}" type="pres">
      <dgm:prSet presAssocID="{6CA7A7D5-B83D-4786-9B76-F33430594F77}" presName="Name19" presStyleLbl="parChTrans1D4" presStyleIdx="4" presStyleCnt="8"/>
      <dgm:spPr/>
      <dgm:t>
        <a:bodyPr/>
        <a:lstStyle/>
        <a:p>
          <a:endParaRPr lang="en-US"/>
        </a:p>
      </dgm:t>
    </dgm:pt>
    <dgm:pt modelId="{96175FCC-0CB7-469F-805E-02B0ED5BFF7E}" type="pres">
      <dgm:prSet presAssocID="{9ADB9E4D-68F2-41C9-AF1B-B286A3A25FA9}" presName="Name21" presStyleCnt="0"/>
      <dgm:spPr/>
      <dgm:t>
        <a:bodyPr/>
        <a:lstStyle/>
        <a:p>
          <a:endParaRPr lang="en-US"/>
        </a:p>
      </dgm:t>
    </dgm:pt>
    <dgm:pt modelId="{EF9798C6-477B-4658-B14D-B5A3A2E95D82}" type="pres">
      <dgm:prSet presAssocID="{9ADB9E4D-68F2-41C9-AF1B-B286A3A25FA9}" presName="level2Shape" presStyleLbl="node4" presStyleIdx="4" presStyleCnt="8"/>
      <dgm:spPr/>
      <dgm:t>
        <a:bodyPr/>
        <a:lstStyle/>
        <a:p>
          <a:endParaRPr lang="en-US"/>
        </a:p>
      </dgm:t>
    </dgm:pt>
    <dgm:pt modelId="{B0C30127-E2E3-4EA4-991E-E692F0CFD4B9}" type="pres">
      <dgm:prSet presAssocID="{9ADB9E4D-68F2-41C9-AF1B-B286A3A25FA9}" presName="hierChild3" presStyleCnt="0"/>
      <dgm:spPr/>
      <dgm:t>
        <a:bodyPr/>
        <a:lstStyle/>
        <a:p>
          <a:endParaRPr lang="en-US"/>
        </a:p>
      </dgm:t>
    </dgm:pt>
    <dgm:pt modelId="{B435A3E6-42BB-4BBA-99B5-BD9BB557BCED}" type="pres">
      <dgm:prSet presAssocID="{3D81B616-6223-4D31-9E8A-CDFD99DE8E40}" presName="Name19" presStyleLbl="parChTrans1D4" presStyleIdx="5" presStyleCnt="8"/>
      <dgm:spPr/>
      <dgm:t>
        <a:bodyPr/>
        <a:lstStyle/>
        <a:p>
          <a:endParaRPr lang="en-US"/>
        </a:p>
      </dgm:t>
    </dgm:pt>
    <dgm:pt modelId="{F2DF68E1-1942-4867-AF92-AF25B564660B}" type="pres">
      <dgm:prSet presAssocID="{4AF47F13-F000-4431-B0FE-89357DF754B4}" presName="Name21" presStyleCnt="0"/>
      <dgm:spPr/>
      <dgm:t>
        <a:bodyPr/>
        <a:lstStyle/>
        <a:p>
          <a:endParaRPr lang="en-US"/>
        </a:p>
      </dgm:t>
    </dgm:pt>
    <dgm:pt modelId="{FBEECCDB-6D3D-48C1-BF29-54F6D117B8C3}" type="pres">
      <dgm:prSet presAssocID="{4AF47F13-F000-4431-B0FE-89357DF754B4}" presName="level2Shape" presStyleLbl="node4" presStyleIdx="5" presStyleCnt="8"/>
      <dgm:spPr/>
      <dgm:t>
        <a:bodyPr/>
        <a:lstStyle/>
        <a:p>
          <a:endParaRPr lang="en-US"/>
        </a:p>
      </dgm:t>
    </dgm:pt>
    <dgm:pt modelId="{729F3FA4-8699-4A48-976A-00D19833B57D}" type="pres">
      <dgm:prSet presAssocID="{4AF47F13-F000-4431-B0FE-89357DF754B4}" presName="hierChild3" presStyleCnt="0"/>
      <dgm:spPr/>
      <dgm:t>
        <a:bodyPr/>
        <a:lstStyle/>
        <a:p>
          <a:endParaRPr lang="en-US"/>
        </a:p>
      </dgm:t>
    </dgm:pt>
    <dgm:pt modelId="{946CC706-693E-491F-B175-66F7E9DF9E6D}" type="pres">
      <dgm:prSet presAssocID="{AF7D3237-1E89-485E-816C-3D8883944BA8}" presName="Name19" presStyleLbl="parChTrans1D3" presStyleIdx="2" presStyleCnt="3"/>
      <dgm:spPr/>
      <dgm:t>
        <a:bodyPr/>
        <a:lstStyle/>
        <a:p>
          <a:endParaRPr lang="en-US"/>
        </a:p>
      </dgm:t>
    </dgm:pt>
    <dgm:pt modelId="{E84C7752-4CBD-4F49-9E88-D439F5719102}" type="pres">
      <dgm:prSet presAssocID="{5892E2D0-899A-43CD-895F-BD78625DEE85}" presName="Name21" presStyleCnt="0"/>
      <dgm:spPr/>
      <dgm:t>
        <a:bodyPr/>
        <a:lstStyle/>
        <a:p>
          <a:endParaRPr lang="en-US"/>
        </a:p>
      </dgm:t>
    </dgm:pt>
    <dgm:pt modelId="{D7417ACB-AEFB-4D38-BFD3-FF08158331C7}" type="pres">
      <dgm:prSet presAssocID="{5892E2D0-899A-43CD-895F-BD78625DEE85}" presName="level2Shape" presStyleLbl="node3" presStyleIdx="2" presStyleCnt="3"/>
      <dgm:spPr/>
      <dgm:t>
        <a:bodyPr/>
        <a:lstStyle/>
        <a:p>
          <a:endParaRPr lang="en-US"/>
        </a:p>
      </dgm:t>
    </dgm:pt>
    <dgm:pt modelId="{B90705F2-7265-477E-833A-AC8944003869}" type="pres">
      <dgm:prSet presAssocID="{5892E2D0-899A-43CD-895F-BD78625DEE85}" presName="hierChild3" presStyleCnt="0"/>
      <dgm:spPr/>
      <dgm:t>
        <a:bodyPr/>
        <a:lstStyle/>
        <a:p>
          <a:endParaRPr lang="en-US"/>
        </a:p>
      </dgm:t>
    </dgm:pt>
    <dgm:pt modelId="{A8C28445-B087-4928-9F07-2CA1FF9B5910}" type="pres">
      <dgm:prSet presAssocID="{8193A886-F67D-4E0D-96EB-B699FABE0BE3}" presName="Name19" presStyleLbl="parChTrans1D4" presStyleIdx="6" presStyleCnt="8"/>
      <dgm:spPr/>
      <dgm:t>
        <a:bodyPr/>
        <a:lstStyle/>
        <a:p>
          <a:endParaRPr lang="en-US"/>
        </a:p>
      </dgm:t>
    </dgm:pt>
    <dgm:pt modelId="{DCFA3C83-6A54-453D-A8ED-1EBFEB7FDB52}" type="pres">
      <dgm:prSet presAssocID="{91A8352A-CCF9-404C-8F47-4A20313C1287}" presName="Name21" presStyleCnt="0"/>
      <dgm:spPr/>
      <dgm:t>
        <a:bodyPr/>
        <a:lstStyle/>
        <a:p>
          <a:endParaRPr lang="en-US"/>
        </a:p>
      </dgm:t>
    </dgm:pt>
    <dgm:pt modelId="{BD7FC856-2221-49BB-B8C8-D9002AAE02BF}" type="pres">
      <dgm:prSet presAssocID="{91A8352A-CCF9-404C-8F47-4A20313C1287}" presName="level2Shape" presStyleLbl="node4" presStyleIdx="6" presStyleCnt="8"/>
      <dgm:spPr/>
      <dgm:t>
        <a:bodyPr/>
        <a:lstStyle/>
        <a:p>
          <a:endParaRPr lang="en-US"/>
        </a:p>
      </dgm:t>
    </dgm:pt>
    <dgm:pt modelId="{52389259-1CD0-4472-94DB-19CB75BF012B}" type="pres">
      <dgm:prSet presAssocID="{91A8352A-CCF9-404C-8F47-4A20313C1287}" presName="hierChild3" presStyleCnt="0"/>
      <dgm:spPr/>
      <dgm:t>
        <a:bodyPr/>
        <a:lstStyle/>
        <a:p>
          <a:endParaRPr lang="en-US"/>
        </a:p>
      </dgm:t>
    </dgm:pt>
    <dgm:pt modelId="{B8BF53D3-57C1-4A71-8560-E45BD9B2163B}" type="pres">
      <dgm:prSet presAssocID="{62B44AF5-91A7-469E-ADAA-8AF3DA1F8FFC}" presName="Name19" presStyleLbl="parChTrans1D4" presStyleIdx="7" presStyleCnt="8"/>
      <dgm:spPr/>
      <dgm:t>
        <a:bodyPr/>
        <a:lstStyle/>
        <a:p>
          <a:endParaRPr lang="en-US"/>
        </a:p>
      </dgm:t>
    </dgm:pt>
    <dgm:pt modelId="{CE279958-73C9-470F-B607-268BA21014DA}" type="pres">
      <dgm:prSet presAssocID="{6240F92F-5681-46A6-884C-6C7B7E92E30A}" presName="Name21" presStyleCnt="0"/>
      <dgm:spPr/>
      <dgm:t>
        <a:bodyPr/>
        <a:lstStyle/>
        <a:p>
          <a:endParaRPr lang="en-US"/>
        </a:p>
      </dgm:t>
    </dgm:pt>
    <dgm:pt modelId="{6427CB09-9D85-48D4-A413-895C4ECA67EC}" type="pres">
      <dgm:prSet presAssocID="{6240F92F-5681-46A6-884C-6C7B7E92E30A}" presName="level2Shape" presStyleLbl="node4" presStyleIdx="7" presStyleCnt="8"/>
      <dgm:spPr/>
      <dgm:t>
        <a:bodyPr/>
        <a:lstStyle/>
        <a:p>
          <a:endParaRPr lang="en-US"/>
        </a:p>
      </dgm:t>
    </dgm:pt>
    <dgm:pt modelId="{DC25508B-D2AD-4DDD-A10A-00E22EB351CF}" type="pres">
      <dgm:prSet presAssocID="{6240F92F-5681-46A6-884C-6C7B7E92E30A}" presName="hierChild3" presStyleCnt="0"/>
      <dgm:spPr/>
      <dgm:t>
        <a:bodyPr/>
        <a:lstStyle/>
        <a:p>
          <a:endParaRPr lang="en-US"/>
        </a:p>
      </dgm:t>
    </dgm:pt>
    <dgm:pt modelId="{EA49BC44-BCA7-41A6-BFB7-E63A363CEA3D}" type="pres">
      <dgm:prSet presAssocID="{692025EF-3E2A-46C7-9F0E-FDFB19F5584D}" presName="bgShapesFlow" presStyleCnt="0"/>
      <dgm:spPr/>
      <dgm:t>
        <a:bodyPr/>
        <a:lstStyle/>
        <a:p>
          <a:endParaRPr lang="en-US"/>
        </a:p>
      </dgm:t>
    </dgm:pt>
  </dgm:ptLst>
  <dgm:cxnLst>
    <dgm:cxn modelId="{9E12E960-0CAC-4BE3-B619-4EB253341DEF}" type="presOf" srcId="{F483D82A-2B21-460E-AD51-2CFB590A4A5B}" destId="{278863E3-37DE-4E25-9F77-B2AF481B4F31}" srcOrd="0" destOrd="0" presId="urn:microsoft.com/office/officeart/2005/8/layout/hierarchy6"/>
    <dgm:cxn modelId="{C947F694-6B16-42FC-BB2E-007686D5F16F}" type="presOf" srcId="{313E05B0-DF08-42B7-9E12-9F7561EF34EB}" destId="{F3C6B762-5D68-4205-AFB1-2AAA50B4A772}" srcOrd="0" destOrd="0" presId="urn:microsoft.com/office/officeart/2005/8/layout/hierarchy6"/>
    <dgm:cxn modelId="{53C20B29-7B7E-4851-9771-349851FDB58C}" srcId="{D5C4FC83-0C3F-44E2-9084-A7128F972DCD}" destId="{57A8E0B5-2182-472A-BBE1-8EEFDCBD1B09}" srcOrd="1" destOrd="0" parTransId="{F483D82A-2B21-460E-AD51-2CFB590A4A5B}" sibTransId="{C48BCBE7-A671-45BE-AAF8-E5CA20216F12}"/>
    <dgm:cxn modelId="{17CD5CD6-4CC5-45BB-8823-E15B126C2508}" srcId="{9ADB9E4D-68F2-41C9-AF1B-B286A3A25FA9}" destId="{4AF47F13-F000-4431-B0FE-89357DF754B4}" srcOrd="0" destOrd="0" parTransId="{3D81B616-6223-4D31-9E8A-CDFD99DE8E40}" sibTransId="{D0F88A71-624E-4CBD-92E6-67D4F1866D9F}"/>
    <dgm:cxn modelId="{A99B04C1-41DC-4D2B-8ACF-47BC670E4C72}" type="presOf" srcId="{692025EF-3E2A-46C7-9F0E-FDFB19F5584D}" destId="{89E4D556-73B2-425D-BD1E-61738E4CB405}" srcOrd="0" destOrd="0" presId="urn:microsoft.com/office/officeart/2005/8/layout/hierarchy6"/>
    <dgm:cxn modelId="{44CF3FD1-6F87-4C71-9B38-462C6411DB24}" srcId="{313E05B0-DF08-42B7-9E12-9F7561EF34EB}" destId="{02E254AC-857E-4EA8-B50D-5BFFC3CE2A4A}" srcOrd="0" destOrd="0" parTransId="{CC0624B1-B78C-47AB-BBC2-7BDDEC018E8C}" sibTransId="{CF90A4FB-32BF-4371-9124-6BD2A7AEB6C9}"/>
    <dgm:cxn modelId="{A105A98E-EA6C-444C-99FC-8DBE0C942F04}" type="presOf" srcId="{8193A886-F67D-4E0D-96EB-B699FABE0BE3}" destId="{A8C28445-B087-4928-9F07-2CA1FF9B5910}" srcOrd="0" destOrd="0" presId="urn:microsoft.com/office/officeart/2005/8/layout/hierarchy6"/>
    <dgm:cxn modelId="{5099A94C-3C61-4EF3-B9BA-8D8FABC00525}" type="presOf" srcId="{1D22D91D-0366-4207-A444-60C1680F8020}" destId="{DAE6F326-EAAC-4BB9-8981-71BF4DACE061}" srcOrd="0" destOrd="0" presId="urn:microsoft.com/office/officeart/2005/8/layout/hierarchy6"/>
    <dgm:cxn modelId="{C2D139B0-DBE9-4DE1-B00D-6C8FB4EEE375}" srcId="{692025EF-3E2A-46C7-9F0E-FDFB19F5584D}" destId="{B2522FCE-89D5-4A2B-A91A-68FDA2EB56ED}" srcOrd="0" destOrd="0" parTransId="{61556F81-486F-432A-ACA4-403BF7ABB51C}" sibTransId="{D7A8452C-1D95-4445-97BC-F027B168820E}"/>
    <dgm:cxn modelId="{6C69F18F-C198-443C-A7AD-45C47A0429CE}" srcId="{7E460CDE-D0C9-4267-BAEA-76892EB3FE29}" destId="{CD89D681-412C-44F2-B923-09CC406BD32A}" srcOrd="0" destOrd="0" parTransId="{1D22D91D-0366-4207-A444-60C1680F8020}" sibTransId="{D48DFCFB-CD8B-4F83-9832-5246A26F2027}"/>
    <dgm:cxn modelId="{B1294AB0-A696-470F-9644-FC6239C78AFE}" srcId="{5892E2D0-899A-43CD-895F-BD78625DEE85}" destId="{91A8352A-CCF9-404C-8F47-4A20313C1287}" srcOrd="0" destOrd="0" parTransId="{8193A886-F67D-4E0D-96EB-B699FABE0BE3}" sibTransId="{0AFFAD5C-218A-461D-AE09-5A3225C748DD}"/>
    <dgm:cxn modelId="{B2ECE7C6-9ED6-4136-B69A-950BB2F70869}" srcId="{6F947E45-3D14-451D-8FD4-5DBB049589D5}" destId="{7E460CDE-D0C9-4267-BAEA-76892EB3FE29}" srcOrd="0" destOrd="0" parTransId="{94FD6FB6-EE43-46B6-A16D-93993E4E6EED}" sibTransId="{15EE1A81-441E-49A3-A66A-FA8F5CE5983F}"/>
    <dgm:cxn modelId="{9CF9A320-30D7-4FA1-BE13-1BDFF88028CD}" type="presOf" srcId="{CC0624B1-B78C-47AB-BBC2-7BDDEC018E8C}" destId="{0CB498B9-BA27-438D-AE6C-7405B452C674}" srcOrd="0" destOrd="0" presId="urn:microsoft.com/office/officeart/2005/8/layout/hierarchy6"/>
    <dgm:cxn modelId="{0343417B-7FD4-4DEE-B63C-C44C94E4D657}" type="presOf" srcId="{6CA7A7D5-B83D-4786-9B76-F33430594F77}" destId="{E044A578-A7DE-44F5-A7E4-1DCB8A36243D}" srcOrd="0" destOrd="0" presId="urn:microsoft.com/office/officeart/2005/8/layout/hierarchy6"/>
    <dgm:cxn modelId="{1863F239-D83F-4024-BBDA-6D3917B5DD33}" srcId="{B2522FCE-89D5-4A2B-A91A-68FDA2EB56ED}" destId="{D5C4FC83-0C3F-44E2-9084-A7128F972DCD}" srcOrd="0" destOrd="0" parTransId="{51C81ABF-17DA-468D-B174-E4FD2FB55237}" sibTransId="{0961C161-D0F1-43DE-AD3A-D41644A159E1}"/>
    <dgm:cxn modelId="{DE92E453-3FAE-4B23-9D85-D90D974ABD57}" type="presOf" srcId="{6F947E45-3D14-451D-8FD4-5DBB049589D5}" destId="{A7E8201C-4882-486F-96BA-9ED48E541C41}" srcOrd="0" destOrd="0" presId="urn:microsoft.com/office/officeart/2005/8/layout/hierarchy6"/>
    <dgm:cxn modelId="{F2C34226-36E6-4A33-AA80-3FA958C6FEAC}" type="presOf" srcId="{6240F92F-5681-46A6-884C-6C7B7E92E30A}" destId="{6427CB09-9D85-48D4-A413-895C4ECA67EC}" srcOrd="0" destOrd="0" presId="urn:microsoft.com/office/officeart/2005/8/layout/hierarchy6"/>
    <dgm:cxn modelId="{A5224C24-ED5C-4C97-8748-C6BAD69E35E1}" srcId="{D5C4FC83-0C3F-44E2-9084-A7128F972DCD}" destId="{6F947E45-3D14-451D-8FD4-5DBB049589D5}" srcOrd="0" destOrd="0" parTransId="{997FA2DF-4A57-431A-8651-A00EE9F01D3D}" sibTransId="{EC5E3290-29C5-40E2-8DC7-4F8475529931}"/>
    <dgm:cxn modelId="{5052DFF4-21F1-417F-98E4-26E59FB2C472}" srcId="{57A8E0B5-2182-472A-BBE1-8EEFDCBD1B09}" destId="{9ADB9E4D-68F2-41C9-AF1B-B286A3A25FA9}" srcOrd="1" destOrd="0" parTransId="{6CA7A7D5-B83D-4786-9B76-F33430594F77}" sibTransId="{370B4549-59D2-4E6B-BEA7-EC60ED500CEE}"/>
    <dgm:cxn modelId="{6B6FCC3D-8C4B-4A42-84D6-1C15AECFCA9D}" type="presOf" srcId="{5892E2D0-899A-43CD-895F-BD78625DEE85}" destId="{D7417ACB-AEFB-4D38-BFD3-FF08158331C7}" srcOrd="0" destOrd="0" presId="urn:microsoft.com/office/officeart/2005/8/layout/hierarchy6"/>
    <dgm:cxn modelId="{0FA616E3-A039-41A8-A329-65BD30B5F328}" type="presOf" srcId="{CD89D681-412C-44F2-B923-09CC406BD32A}" destId="{E8D1B69E-4182-44DB-AF54-AE5C9E8EBDD8}" srcOrd="0" destOrd="0" presId="urn:microsoft.com/office/officeart/2005/8/layout/hierarchy6"/>
    <dgm:cxn modelId="{5EF86695-2BE0-4C45-88F1-5D362A1A2C4A}" type="presOf" srcId="{62B44AF5-91A7-469E-ADAA-8AF3DA1F8FFC}" destId="{B8BF53D3-57C1-4A71-8560-E45BD9B2163B}" srcOrd="0" destOrd="0" presId="urn:microsoft.com/office/officeart/2005/8/layout/hierarchy6"/>
    <dgm:cxn modelId="{4AE93C2A-E67C-439F-BCDF-638B2FA2E5BD}" type="presOf" srcId="{51C81ABF-17DA-468D-B174-E4FD2FB55237}" destId="{604AF655-E0E4-4A16-B5E6-7AB34EC2E0ED}" srcOrd="0" destOrd="0" presId="urn:microsoft.com/office/officeart/2005/8/layout/hierarchy6"/>
    <dgm:cxn modelId="{0B424928-10CD-4156-AA39-C935FC75DBC7}" type="presOf" srcId="{3D81B616-6223-4D31-9E8A-CDFD99DE8E40}" destId="{B435A3E6-42BB-4BBA-99B5-BD9BB557BCED}" srcOrd="0" destOrd="0" presId="urn:microsoft.com/office/officeart/2005/8/layout/hierarchy6"/>
    <dgm:cxn modelId="{88259080-B156-4CC7-9DEE-8A144273765E}" type="presOf" srcId="{997FA2DF-4A57-431A-8651-A00EE9F01D3D}" destId="{A34F4091-C04D-4A79-A321-E45F595D9E9C}" srcOrd="0" destOrd="0" presId="urn:microsoft.com/office/officeart/2005/8/layout/hierarchy6"/>
    <dgm:cxn modelId="{06C4ADD8-01D8-4D03-BE69-45BCB9C3D212}" type="presOf" srcId="{AFADB367-9BDD-4D2A-B98B-B7E557CB1137}" destId="{F695A443-41EB-4C0B-88A8-61A14CEBFEA1}" srcOrd="0" destOrd="0" presId="urn:microsoft.com/office/officeart/2005/8/layout/hierarchy6"/>
    <dgm:cxn modelId="{87B468C8-E9F0-4578-A817-C69E5CFC9F06}" srcId="{91A8352A-CCF9-404C-8F47-4A20313C1287}" destId="{6240F92F-5681-46A6-884C-6C7B7E92E30A}" srcOrd="0" destOrd="0" parTransId="{62B44AF5-91A7-469E-ADAA-8AF3DA1F8FFC}" sibTransId="{9977E02D-B827-4BE5-A1CF-1BFA5122A923}"/>
    <dgm:cxn modelId="{83335FBB-3A3C-4615-AE2A-0402DABF59DA}" srcId="{57A8E0B5-2182-472A-BBE1-8EEFDCBD1B09}" destId="{313E05B0-DF08-42B7-9E12-9F7561EF34EB}" srcOrd="0" destOrd="0" parTransId="{AFADB367-9BDD-4D2A-B98B-B7E557CB1137}" sibTransId="{E1F65994-DA56-4D57-BA21-C5EEF9179636}"/>
    <dgm:cxn modelId="{B2249C54-9BDB-4F0D-87F1-B2B68FF6D8A0}" type="presOf" srcId="{7E460CDE-D0C9-4267-BAEA-76892EB3FE29}" destId="{39F2213F-EC2B-4728-97AF-978CF2A1D53A}" srcOrd="0" destOrd="0" presId="urn:microsoft.com/office/officeart/2005/8/layout/hierarchy6"/>
    <dgm:cxn modelId="{9B69C89B-1AB4-4B64-BC7C-76350EF67F99}" type="presOf" srcId="{4AF47F13-F000-4431-B0FE-89357DF754B4}" destId="{FBEECCDB-6D3D-48C1-BF29-54F6D117B8C3}" srcOrd="0" destOrd="0" presId="urn:microsoft.com/office/officeart/2005/8/layout/hierarchy6"/>
    <dgm:cxn modelId="{4339A83D-2375-4D74-8D02-3600AA53EC6D}" type="presOf" srcId="{D5C4FC83-0C3F-44E2-9084-A7128F972DCD}" destId="{D7C87A00-EE8D-4C05-B1D2-64093B865F1C}" srcOrd="0" destOrd="0" presId="urn:microsoft.com/office/officeart/2005/8/layout/hierarchy6"/>
    <dgm:cxn modelId="{D2C2DED6-C935-4460-AA31-50EE72ED3155}" type="presOf" srcId="{94FD6FB6-EE43-46B6-A16D-93993E4E6EED}" destId="{042BBF1B-CE13-4191-8E90-BA5447D61F46}" srcOrd="0" destOrd="0" presId="urn:microsoft.com/office/officeart/2005/8/layout/hierarchy6"/>
    <dgm:cxn modelId="{F76FE607-76B2-4445-A897-91B3896FE561}" type="presOf" srcId="{57A8E0B5-2182-472A-BBE1-8EEFDCBD1B09}" destId="{B0C5AED1-30F3-42DA-9C30-CAE14630698D}" srcOrd="0" destOrd="0" presId="urn:microsoft.com/office/officeart/2005/8/layout/hierarchy6"/>
    <dgm:cxn modelId="{239B373E-FA10-435A-A927-A1BB780692B8}" type="presOf" srcId="{B2522FCE-89D5-4A2B-A91A-68FDA2EB56ED}" destId="{E33B5352-EDAE-4418-B582-B5881D0ABCDD}" srcOrd="0" destOrd="0" presId="urn:microsoft.com/office/officeart/2005/8/layout/hierarchy6"/>
    <dgm:cxn modelId="{6C167FD0-1B36-4C7C-A8E5-80E0A34C4F36}" type="presOf" srcId="{91A8352A-CCF9-404C-8F47-4A20313C1287}" destId="{BD7FC856-2221-49BB-B8C8-D9002AAE02BF}" srcOrd="0" destOrd="0" presId="urn:microsoft.com/office/officeart/2005/8/layout/hierarchy6"/>
    <dgm:cxn modelId="{173D5746-0D98-4776-9A2C-C530BF0A0E55}" type="presOf" srcId="{02E254AC-857E-4EA8-B50D-5BFFC3CE2A4A}" destId="{98C8D68C-CE5F-4AAD-B7DE-ABC760313CBE}" srcOrd="0" destOrd="0" presId="urn:microsoft.com/office/officeart/2005/8/layout/hierarchy6"/>
    <dgm:cxn modelId="{AD7AC7FD-6131-4F86-B875-27873D7C170E}" type="presOf" srcId="{9ADB9E4D-68F2-41C9-AF1B-B286A3A25FA9}" destId="{EF9798C6-477B-4658-B14D-B5A3A2E95D82}" srcOrd="0" destOrd="0" presId="urn:microsoft.com/office/officeart/2005/8/layout/hierarchy6"/>
    <dgm:cxn modelId="{6D7A21C8-1315-4407-B287-B83AFECB8521}" type="presOf" srcId="{AF7D3237-1E89-485E-816C-3D8883944BA8}" destId="{946CC706-693E-491F-B175-66F7E9DF9E6D}" srcOrd="0" destOrd="0" presId="urn:microsoft.com/office/officeart/2005/8/layout/hierarchy6"/>
    <dgm:cxn modelId="{EDAE54D4-C211-43DA-BA95-7FB902845A0A}" srcId="{D5C4FC83-0C3F-44E2-9084-A7128F972DCD}" destId="{5892E2D0-899A-43CD-895F-BD78625DEE85}" srcOrd="2" destOrd="0" parTransId="{AF7D3237-1E89-485E-816C-3D8883944BA8}" sibTransId="{A3B2EF4A-D5BE-4D42-A606-9F69E42D6AAB}"/>
    <dgm:cxn modelId="{8937BC88-860F-4660-95DF-3AA847E135EC}" type="presParOf" srcId="{89E4D556-73B2-425D-BD1E-61738E4CB405}" destId="{DC30233B-9AE1-49A3-9367-1E1423F91540}" srcOrd="0" destOrd="0" presId="urn:microsoft.com/office/officeart/2005/8/layout/hierarchy6"/>
    <dgm:cxn modelId="{3D405714-581C-43B2-99A1-C237FA56F5DE}" type="presParOf" srcId="{DC30233B-9AE1-49A3-9367-1E1423F91540}" destId="{70A3A743-957D-4294-B73B-BD2AA72B3E6E}" srcOrd="0" destOrd="0" presId="urn:microsoft.com/office/officeart/2005/8/layout/hierarchy6"/>
    <dgm:cxn modelId="{77734D88-8A0B-468F-97A1-D2A7CF9E03D6}" type="presParOf" srcId="{70A3A743-957D-4294-B73B-BD2AA72B3E6E}" destId="{44EAADD1-DD18-499D-8E9A-F66420B73BF4}" srcOrd="0" destOrd="0" presId="urn:microsoft.com/office/officeart/2005/8/layout/hierarchy6"/>
    <dgm:cxn modelId="{C5A8F562-7FCC-43EB-8F3A-A9741DCC1282}" type="presParOf" srcId="{44EAADD1-DD18-499D-8E9A-F66420B73BF4}" destId="{E33B5352-EDAE-4418-B582-B5881D0ABCDD}" srcOrd="0" destOrd="0" presId="urn:microsoft.com/office/officeart/2005/8/layout/hierarchy6"/>
    <dgm:cxn modelId="{492ED86B-0B42-4846-8815-F301749B700D}" type="presParOf" srcId="{44EAADD1-DD18-499D-8E9A-F66420B73BF4}" destId="{9FAE9EFC-A236-4BF2-AE17-FE2DFAE9AB23}" srcOrd="1" destOrd="0" presId="urn:microsoft.com/office/officeart/2005/8/layout/hierarchy6"/>
    <dgm:cxn modelId="{6B319A8C-FED9-4120-9455-97E8433701FD}" type="presParOf" srcId="{9FAE9EFC-A236-4BF2-AE17-FE2DFAE9AB23}" destId="{604AF655-E0E4-4A16-B5E6-7AB34EC2E0ED}" srcOrd="0" destOrd="0" presId="urn:microsoft.com/office/officeart/2005/8/layout/hierarchy6"/>
    <dgm:cxn modelId="{E2747FA2-508E-4F7E-8C39-969A70289551}" type="presParOf" srcId="{9FAE9EFC-A236-4BF2-AE17-FE2DFAE9AB23}" destId="{9C5CEA5F-4AC3-48EC-B37D-36449BB86701}" srcOrd="1" destOrd="0" presId="urn:microsoft.com/office/officeart/2005/8/layout/hierarchy6"/>
    <dgm:cxn modelId="{9284102A-7112-43B7-A061-2517A9B7C190}" type="presParOf" srcId="{9C5CEA5F-4AC3-48EC-B37D-36449BB86701}" destId="{D7C87A00-EE8D-4C05-B1D2-64093B865F1C}" srcOrd="0" destOrd="0" presId="urn:microsoft.com/office/officeart/2005/8/layout/hierarchy6"/>
    <dgm:cxn modelId="{630F3A08-7867-4ABA-8CCD-3ACC6DB80855}" type="presParOf" srcId="{9C5CEA5F-4AC3-48EC-B37D-36449BB86701}" destId="{039C2643-38ED-4AFA-A076-0CBF21E43D14}" srcOrd="1" destOrd="0" presId="urn:microsoft.com/office/officeart/2005/8/layout/hierarchy6"/>
    <dgm:cxn modelId="{531077AC-4427-46CA-8AB7-3F94FEF396F8}" type="presParOf" srcId="{039C2643-38ED-4AFA-A076-0CBF21E43D14}" destId="{A34F4091-C04D-4A79-A321-E45F595D9E9C}" srcOrd="0" destOrd="0" presId="urn:microsoft.com/office/officeart/2005/8/layout/hierarchy6"/>
    <dgm:cxn modelId="{02ED3800-C387-446F-A70D-518695D32B5B}" type="presParOf" srcId="{039C2643-38ED-4AFA-A076-0CBF21E43D14}" destId="{7C35630C-57D5-46AF-B493-525E496698C1}" srcOrd="1" destOrd="0" presId="urn:microsoft.com/office/officeart/2005/8/layout/hierarchy6"/>
    <dgm:cxn modelId="{B2E2B772-A4D2-4902-A386-DAA4D1D72942}" type="presParOf" srcId="{7C35630C-57D5-46AF-B493-525E496698C1}" destId="{A7E8201C-4882-486F-96BA-9ED48E541C41}" srcOrd="0" destOrd="0" presId="urn:microsoft.com/office/officeart/2005/8/layout/hierarchy6"/>
    <dgm:cxn modelId="{41413727-8C64-4C55-AE81-076058FD5D0D}" type="presParOf" srcId="{7C35630C-57D5-46AF-B493-525E496698C1}" destId="{E8C2AA85-2F4F-4BC6-874C-F4598A236CC3}" srcOrd="1" destOrd="0" presId="urn:microsoft.com/office/officeart/2005/8/layout/hierarchy6"/>
    <dgm:cxn modelId="{DF2FC0C5-3B25-4B29-9454-50F8DF550488}" type="presParOf" srcId="{E8C2AA85-2F4F-4BC6-874C-F4598A236CC3}" destId="{042BBF1B-CE13-4191-8E90-BA5447D61F46}" srcOrd="0" destOrd="0" presId="urn:microsoft.com/office/officeart/2005/8/layout/hierarchy6"/>
    <dgm:cxn modelId="{7232B75F-75C6-4EE9-B141-9D50EE9B44C6}" type="presParOf" srcId="{E8C2AA85-2F4F-4BC6-874C-F4598A236CC3}" destId="{AD1070F5-6B0A-40E5-8F0E-A4CB73C936DB}" srcOrd="1" destOrd="0" presId="urn:microsoft.com/office/officeart/2005/8/layout/hierarchy6"/>
    <dgm:cxn modelId="{92F7E273-A729-435E-ABE8-7463F3626BA7}" type="presParOf" srcId="{AD1070F5-6B0A-40E5-8F0E-A4CB73C936DB}" destId="{39F2213F-EC2B-4728-97AF-978CF2A1D53A}" srcOrd="0" destOrd="0" presId="urn:microsoft.com/office/officeart/2005/8/layout/hierarchy6"/>
    <dgm:cxn modelId="{B6557798-9FFA-47F3-8D39-37B951497278}" type="presParOf" srcId="{AD1070F5-6B0A-40E5-8F0E-A4CB73C936DB}" destId="{34785243-2A29-4D3C-8282-743BF414B441}" srcOrd="1" destOrd="0" presId="urn:microsoft.com/office/officeart/2005/8/layout/hierarchy6"/>
    <dgm:cxn modelId="{B746F656-4C33-4878-834D-344DA32E20DF}" type="presParOf" srcId="{34785243-2A29-4D3C-8282-743BF414B441}" destId="{DAE6F326-EAAC-4BB9-8981-71BF4DACE061}" srcOrd="0" destOrd="0" presId="urn:microsoft.com/office/officeart/2005/8/layout/hierarchy6"/>
    <dgm:cxn modelId="{E5BFFCA8-54AF-4F10-BAD9-8005EC8491C9}" type="presParOf" srcId="{34785243-2A29-4D3C-8282-743BF414B441}" destId="{034B9835-1C1E-4618-82CF-66F03E2EF134}" srcOrd="1" destOrd="0" presId="urn:microsoft.com/office/officeart/2005/8/layout/hierarchy6"/>
    <dgm:cxn modelId="{A9B799B5-B89D-4091-92E8-026809167AE8}" type="presParOf" srcId="{034B9835-1C1E-4618-82CF-66F03E2EF134}" destId="{E8D1B69E-4182-44DB-AF54-AE5C9E8EBDD8}" srcOrd="0" destOrd="0" presId="urn:microsoft.com/office/officeart/2005/8/layout/hierarchy6"/>
    <dgm:cxn modelId="{B6C079C6-092F-4D41-BE0E-2B91D80F978C}" type="presParOf" srcId="{034B9835-1C1E-4618-82CF-66F03E2EF134}" destId="{7A55C20C-DEC7-4ED0-8658-41F6C1F2B6E1}" srcOrd="1" destOrd="0" presId="urn:microsoft.com/office/officeart/2005/8/layout/hierarchy6"/>
    <dgm:cxn modelId="{2F63E7C4-0ED3-48BA-8622-BE250EEAEC95}" type="presParOf" srcId="{039C2643-38ED-4AFA-A076-0CBF21E43D14}" destId="{278863E3-37DE-4E25-9F77-B2AF481B4F31}" srcOrd="2" destOrd="0" presId="urn:microsoft.com/office/officeart/2005/8/layout/hierarchy6"/>
    <dgm:cxn modelId="{9B0DC6AE-FAD3-4802-86F5-98B7F68DB0CD}" type="presParOf" srcId="{039C2643-38ED-4AFA-A076-0CBF21E43D14}" destId="{7BA2EC8A-50E7-4C64-BF5C-FE88E72C49D2}" srcOrd="3" destOrd="0" presId="urn:microsoft.com/office/officeart/2005/8/layout/hierarchy6"/>
    <dgm:cxn modelId="{33863975-48C9-49CD-B901-AC8CE6A1EB72}" type="presParOf" srcId="{7BA2EC8A-50E7-4C64-BF5C-FE88E72C49D2}" destId="{B0C5AED1-30F3-42DA-9C30-CAE14630698D}" srcOrd="0" destOrd="0" presId="urn:microsoft.com/office/officeart/2005/8/layout/hierarchy6"/>
    <dgm:cxn modelId="{1439A661-6CDD-493F-B65B-30CD57C6ECE8}" type="presParOf" srcId="{7BA2EC8A-50E7-4C64-BF5C-FE88E72C49D2}" destId="{84C9B9A3-B381-46C2-A101-FCBD6DE8CCB6}" srcOrd="1" destOrd="0" presId="urn:microsoft.com/office/officeart/2005/8/layout/hierarchy6"/>
    <dgm:cxn modelId="{491FDC66-09CC-4B95-98E3-669788271DFD}" type="presParOf" srcId="{84C9B9A3-B381-46C2-A101-FCBD6DE8CCB6}" destId="{F695A443-41EB-4C0B-88A8-61A14CEBFEA1}" srcOrd="0" destOrd="0" presId="urn:microsoft.com/office/officeart/2005/8/layout/hierarchy6"/>
    <dgm:cxn modelId="{37E4D4FA-BBBC-4BB6-A16D-66B4E7ACCB85}" type="presParOf" srcId="{84C9B9A3-B381-46C2-A101-FCBD6DE8CCB6}" destId="{F6A1CD6B-6FC4-4C24-BEAF-BA4BC4453FD9}" srcOrd="1" destOrd="0" presId="urn:microsoft.com/office/officeart/2005/8/layout/hierarchy6"/>
    <dgm:cxn modelId="{CA726364-8123-4252-834F-6FC277FBA035}" type="presParOf" srcId="{F6A1CD6B-6FC4-4C24-BEAF-BA4BC4453FD9}" destId="{F3C6B762-5D68-4205-AFB1-2AAA50B4A772}" srcOrd="0" destOrd="0" presId="urn:microsoft.com/office/officeart/2005/8/layout/hierarchy6"/>
    <dgm:cxn modelId="{C25ABA72-6A93-4D58-B817-7302A089C233}" type="presParOf" srcId="{F6A1CD6B-6FC4-4C24-BEAF-BA4BC4453FD9}" destId="{246088C6-B37D-4073-99E0-295D5BC36BB1}" srcOrd="1" destOrd="0" presId="urn:microsoft.com/office/officeart/2005/8/layout/hierarchy6"/>
    <dgm:cxn modelId="{A955EBE3-D67D-487D-8925-723B25ADAF24}" type="presParOf" srcId="{246088C6-B37D-4073-99E0-295D5BC36BB1}" destId="{0CB498B9-BA27-438D-AE6C-7405B452C674}" srcOrd="0" destOrd="0" presId="urn:microsoft.com/office/officeart/2005/8/layout/hierarchy6"/>
    <dgm:cxn modelId="{3B58B053-789D-4067-9AEB-960BD28D1C8E}" type="presParOf" srcId="{246088C6-B37D-4073-99E0-295D5BC36BB1}" destId="{94B72E85-A63B-408E-915A-4D8543BED5BB}" srcOrd="1" destOrd="0" presId="urn:microsoft.com/office/officeart/2005/8/layout/hierarchy6"/>
    <dgm:cxn modelId="{E6D746F9-20F6-40BC-9649-F29EA5A1AA0A}" type="presParOf" srcId="{94B72E85-A63B-408E-915A-4D8543BED5BB}" destId="{98C8D68C-CE5F-4AAD-B7DE-ABC760313CBE}" srcOrd="0" destOrd="0" presId="urn:microsoft.com/office/officeart/2005/8/layout/hierarchy6"/>
    <dgm:cxn modelId="{2AEAE1AE-BBB6-43BC-92EA-F8EEE21AA4FF}" type="presParOf" srcId="{94B72E85-A63B-408E-915A-4D8543BED5BB}" destId="{CD027EB0-422A-497F-8E42-ECE31E0991E8}" srcOrd="1" destOrd="0" presId="urn:microsoft.com/office/officeart/2005/8/layout/hierarchy6"/>
    <dgm:cxn modelId="{B7491459-E810-4C61-AB97-BAC259AD6F70}" type="presParOf" srcId="{84C9B9A3-B381-46C2-A101-FCBD6DE8CCB6}" destId="{E044A578-A7DE-44F5-A7E4-1DCB8A36243D}" srcOrd="2" destOrd="0" presId="urn:microsoft.com/office/officeart/2005/8/layout/hierarchy6"/>
    <dgm:cxn modelId="{3A8566B7-3C14-49DC-919D-FF4F29F438BE}" type="presParOf" srcId="{84C9B9A3-B381-46C2-A101-FCBD6DE8CCB6}" destId="{96175FCC-0CB7-469F-805E-02B0ED5BFF7E}" srcOrd="3" destOrd="0" presId="urn:microsoft.com/office/officeart/2005/8/layout/hierarchy6"/>
    <dgm:cxn modelId="{7FD76C75-2A39-4D6D-B914-1A717D7B1969}" type="presParOf" srcId="{96175FCC-0CB7-469F-805E-02B0ED5BFF7E}" destId="{EF9798C6-477B-4658-B14D-B5A3A2E95D82}" srcOrd="0" destOrd="0" presId="urn:microsoft.com/office/officeart/2005/8/layout/hierarchy6"/>
    <dgm:cxn modelId="{FAF3894B-33B6-4DC0-B4A3-58F3C8F67B90}" type="presParOf" srcId="{96175FCC-0CB7-469F-805E-02B0ED5BFF7E}" destId="{B0C30127-E2E3-4EA4-991E-E692F0CFD4B9}" srcOrd="1" destOrd="0" presId="urn:microsoft.com/office/officeart/2005/8/layout/hierarchy6"/>
    <dgm:cxn modelId="{3CDAA681-1FBE-401C-88B5-99D39B97FC31}" type="presParOf" srcId="{B0C30127-E2E3-4EA4-991E-E692F0CFD4B9}" destId="{B435A3E6-42BB-4BBA-99B5-BD9BB557BCED}" srcOrd="0" destOrd="0" presId="urn:microsoft.com/office/officeart/2005/8/layout/hierarchy6"/>
    <dgm:cxn modelId="{6F80CBBF-17C6-46E7-9356-F5A2C97A8578}" type="presParOf" srcId="{B0C30127-E2E3-4EA4-991E-E692F0CFD4B9}" destId="{F2DF68E1-1942-4867-AF92-AF25B564660B}" srcOrd="1" destOrd="0" presId="urn:microsoft.com/office/officeart/2005/8/layout/hierarchy6"/>
    <dgm:cxn modelId="{DAEFBD88-0FBF-475E-AAF8-17A4AB828224}" type="presParOf" srcId="{F2DF68E1-1942-4867-AF92-AF25B564660B}" destId="{FBEECCDB-6D3D-48C1-BF29-54F6D117B8C3}" srcOrd="0" destOrd="0" presId="urn:microsoft.com/office/officeart/2005/8/layout/hierarchy6"/>
    <dgm:cxn modelId="{30E98890-DBF8-4575-B9CE-AE01D3BFB490}" type="presParOf" srcId="{F2DF68E1-1942-4867-AF92-AF25B564660B}" destId="{729F3FA4-8699-4A48-976A-00D19833B57D}" srcOrd="1" destOrd="0" presId="urn:microsoft.com/office/officeart/2005/8/layout/hierarchy6"/>
    <dgm:cxn modelId="{5A9C84F4-F6DF-4F93-BF7E-ACBA36DBB45B}" type="presParOf" srcId="{039C2643-38ED-4AFA-A076-0CBF21E43D14}" destId="{946CC706-693E-491F-B175-66F7E9DF9E6D}" srcOrd="4" destOrd="0" presId="urn:microsoft.com/office/officeart/2005/8/layout/hierarchy6"/>
    <dgm:cxn modelId="{C9B0E6AF-95FD-4F6F-A176-518AD6C972B1}" type="presParOf" srcId="{039C2643-38ED-4AFA-A076-0CBF21E43D14}" destId="{E84C7752-4CBD-4F49-9E88-D439F5719102}" srcOrd="5" destOrd="0" presId="urn:microsoft.com/office/officeart/2005/8/layout/hierarchy6"/>
    <dgm:cxn modelId="{516BB964-1160-4517-8980-C2672B3868F2}" type="presParOf" srcId="{E84C7752-4CBD-4F49-9E88-D439F5719102}" destId="{D7417ACB-AEFB-4D38-BFD3-FF08158331C7}" srcOrd="0" destOrd="0" presId="urn:microsoft.com/office/officeart/2005/8/layout/hierarchy6"/>
    <dgm:cxn modelId="{884F8BE8-5456-4F3F-A30D-A57CC4C47B25}" type="presParOf" srcId="{E84C7752-4CBD-4F49-9E88-D439F5719102}" destId="{B90705F2-7265-477E-833A-AC8944003869}" srcOrd="1" destOrd="0" presId="urn:microsoft.com/office/officeart/2005/8/layout/hierarchy6"/>
    <dgm:cxn modelId="{D3E3D332-F09D-43B0-8DE8-8469E3459040}" type="presParOf" srcId="{B90705F2-7265-477E-833A-AC8944003869}" destId="{A8C28445-B087-4928-9F07-2CA1FF9B5910}" srcOrd="0" destOrd="0" presId="urn:microsoft.com/office/officeart/2005/8/layout/hierarchy6"/>
    <dgm:cxn modelId="{82CE16B2-D2C4-43F9-B0EB-462AB1744571}" type="presParOf" srcId="{B90705F2-7265-477E-833A-AC8944003869}" destId="{DCFA3C83-6A54-453D-A8ED-1EBFEB7FDB52}" srcOrd="1" destOrd="0" presId="urn:microsoft.com/office/officeart/2005/8/layout/hierarchy6"/>
    <dgm:cxn modelId="{C55A450C-3F43-4F85-B232-6C4C79CFC01E}" type="presParOf" srcId="{DCFA3C83-6A54-453D-A8ED-1EBFEB7FDB52}" destId="{BD7FC856-2221-49BB-B8C8-D9002AAE02BF}" srcOrd="0" destOrd="0" presId="urn:microsoft.com/office/officeart/2005/8/layout/hierarchy6"/>
    <dgm:cxn modelId="{67FC9598-B211-4B7F-A07C-AF6C8117A937}" type="presParOf" srcId="{DCFA3C83-6A54-453D-A8ED-1EBFEB7FDB52}" destId="{52389259-1CD0-4472-94DB-19CB75BF012B}" srcOrd="1" destOrd="0" presId="urn:microsoft.com/office/officeart/2005/8/layout/hierarchy6"/>
    <dgm:cxn modelId="{31A88A5E-934F-4AD7-884E-6D98FD286835}" type="presParOf" srcId="{52389259-1CD0-4472-94DB-19CB75BF012B}" destId="{B8BF53D3-57C1-4A71-8560-E45BD9B2163B}" srcOrd="0" destOrd="0" presId="urn:microsoft.com/office/officeart/2005/8/layout/hierarchy6"/>
    <dgm:cxn modelId="{36624F6B-95CB-44DE-9116-2D6999C73434}" type="presParOf" srcId="{52389259-1CD0-4472-94DB-19CB75BF012B}" destId="{CE279958-73C9-470F-B607-268BA21014DA}" srcOrd="1" destOrd="0" presId="urn:microsoft.com/office/officeart/2005/8/layout/hierarchy6"/>
    <dgm:cxn modelId="{DF8FE4B8-F363-44BC-AD17-4CFA1F0ED31C}" type="presParOf" srcId="{CE279958-73C9-470F-B607-268BA21014DA}" destId="{6427CB09-9D85-48D4-A413-895C4ECA67EC}" srcOrd="0" destOrd="0" presId="urn:microsoft.com/office/officeart/2005/8/layout/hierarchy6"/>
    <dgm:cxn modelId="{BBEE5870-BB76-4C91-8E8B-367BBEB75F2E}" type="presParOf" srcId="{CE279958-73C9-470F-B607-268BA21014DA}" destId="{DC25508B-D2AD-4DDD-A10A-00E22EB351CF}" srcOrd="1" destOrd="0" presId="urn:microsoft.com/office/officeart/2005/8/layout/hierarchy6"/>
    <dgm:cxn modelId="{EB9F0F2F-4F8D-4A70-B892-E0718E856712}" type="presParOf" srcId="{89E4D556-73B2-425D-BD1E-61738E4CB405}" destId="{EA49BC44-BCA7-41A6-BFB7-E63A363CEA3D}"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2025EF-3E2A-46C7-9F0E-FDFB19F5584D}"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US"/>
        </a:p>
      </dgm:t>
    </dgm:pt>
    <dgm:pt modelId="{6F947E45-3D14-451D-8FD4-5DBB049589D5}">
      <dgm:prSet phldrT="[Text]"/>
      <dgm:spPr>
        <a:xfrm>
          <a:off x="616357" y="1279587"/>
          <a:ext cx="684661" cy="456440"/>
        </a:xfrm>
        <a:solidFill>
          <a:srgbClr val="7F4C9E"/>
        </a:solidFill>
      </dgm:spPr>
      <dgm:t>
        <a:bodyPr/>
        <a:lstStyle/>
        <a:p>
          <a:r>
            <a:rPr lang="en-US" dirty="0">
              <a:latin typeface="Arial" panose="020B0604020202020204" pitchFamily="34" charset="0"/>
              <a:cs typeface="Arial" panose="020B0604020202020204" pitchFamily="34" charset="0"/>
            </a:rPr>
            <a:t>Abundance</a:t>
          </a:r>
        </a:p>
      </dgm:t>
    </dgm:pt>
    <dgm:pt modelId="{997FA2DF-4A57-431A-8651-A00EE9F01D3D}" type="parTrans" cxnId="{A5224C24-ED5C-4C97-8748-C6BAD69E35E1}">
      <dgm:prSet/>
      <dgm:spPr>
        <a:xfrm>
          <a:off x="958688" y="1097010"/>
          <a:ext cx="1335089" cy="182576"/>
        </a:xfrm>
        <a:ln>
          <a:solidFill>
            <a:schemeClr val="accent5"/>
          </a:solidFill>
        </a:ln>
      </dgm:spPr>
      <dgm:t>
        <a:bodyPr/>
        <a:lstStyle/>
        <a:p>
          <a:endParaRPr lang="en-US">
            <a:solidFill>
              <a:srgbClr val="7E36B4"/>
            </a:solidFill>
            <a:latin typeface="Arial" panose="020B0604020202020204" pitchFamily="34" charset="0"/>
            <a:cs typeface="Arial" panose="020B0604020202020204" pitchFamily="34" charset="0"/>
          </a:endParaRPr>
        </a:p>
      </dgm:t>
    </dgm:pt>
    <dgm:pt modelId="{EC5E3290-29C5-40E2-8DC7-4F8475529931}" type="sibTrans" cxnId="{A5224C24-ED5C-4C97-8748-C6BAD69E35E1}">
      <dgm:prSet/>
      <dgm:spPr/>
      <dgm:t>
        <a:bodyPr/>
        <a:lstStyle/>
        <a:p>
          <a:endParaRPr lang="en-US">
            <a:latin typeface="Arial" panose="020B0604020202020204" pitchFamily="34" charset="0"/>
            <a:cs typeface="Arial" panose="020B0604020202020204" pitchFamily="34" charset="0"/>
          </a:endParaRPr>
        </a:p>
      </dgm:t>
    </dgm:pt>
    <dgm:pt modelId="{57A8E0B5-2182-472A-BBE1-8EEFDCBD1B09}">
      <dgm:prSet phldrT="[Text]"/>
      <dgm:spPr>
        <a:xfrm>
          <a:off x="1506417" y="1279587"/>
          <a:ext cx="684661" cy="456440"/>
        </a:xfrm>
        <a:solidFill>
          <a:srgbClr val="7F4C9E"/>
        </a:solidFill>
      </dgm:spPr>
      <dgm:t>
        <a:bodyPr/>
        <a:lstStyle/>
        <a:p>
          <a:r>
            <a:rPr lang="en-US" dirty="0">
              <a:latin typeface="Arial" panose="020B0604020202020204" pitchFamily="34" charset="0"/>
              <a:cs typeface="Arial" panose="020B0604020202020204" pitchFamily="34" charset="0"/>
            </a:rPr>
            <a:t>Distribution</a:t>
          </a:r>
        </a:p>
      </dgm:t>
    </dgm:pt>
    <dgm:pt modelId="{F483D82A-2B21-460E-AD51-2CFB590A4A5B}" type="parTrans" cxnId="{53C20B29-7B7E-4851-9771-349851FDB58C}">
      <dgm:prSet/>
      <dgm:spPr>
        <a:xfrm>
          <a:off x="1848747" y="1097010"/>
          <a:ext cx="445029" cy="182576"/>
        </a:xfrm>
        <a:ln>
          <a:solidFill>
            <a:schemeClr val="accent5"/>
          </a:solidFill>
        </a:ln>
      </dgm:spPr>
      <dgm:t>
        <a:bodyPr/>
        <a:lstStyle/>
        <a:p>
          <a:endParaRPr lang="en-US">
            <a:latin typeface="Arial" panose="020B0604020202020204" pitchFamily="34" charset="0"/>
            <a:cs typeface="Arial" panose="020B0604020202020204" pitchFamily="34" charset="0"/>
          </a:endParaRPr>
        </a:p>
      </dgm:t>
    </dgm:pt>
    <dgm:pt modelId="{C48BCBE7-A671-45BE-AAF8-E5CA20216F12}" type="sibTrans" cxnId="{53C20B29-7B7E-4851-9771-349851FDB58C}">
      <dgm:prSet/>
      <dgm:spPr/>
      <dgm:t>
        <a:bodyPr/>
        <a:lstStyle/>
        <a:p>
          <a:endParaRPr lang="en-US">
            <a:latin typeface="Arial" panose="020B0604020202020204" pitchFamily="34" charset="0"/>
            <a:cs typeface="Arial" panose="020B0604020202020204" pitchFamily="34" charset="0"/>
          </a:endParaRPr>
        </a:p>
      </dgm:t>
    </dgm:pt>
    <dgm:pt modelId="{5892E2D0-899A-43CD-895F-BD78625DEE85}">
      <dgm:prSet phldrT="[Text]"/>
      <dgm:spPr>
        <a:xfrm>
          <a:off x="3286536" y="1279587"/>
          <a:ext cx="684661" cy="456440"/>
        </a:xfrm>
        <a:solidFill>
          <a:srgbClr val="7F4C9E"/>
        </a:solidFill>
      </dgm:spPr>
      <dgm:t>
        <a:bodyPr/>
        <a:lstStyle/>
        <a:p>
          <a:r>
            <a:rPr lang="en-US" dirty="0">
              <a:latin typeface="Arial" panose="020B0604020202020204" pitchFamily="34" charset="0"/>
              <a:cs typeface="Arial" panose="020B0604020202020204" pitchFamily="34" charset="0"/>
            </a:rPr>
            <a:t>Behavior</a:t>
          </a:r>
        </a:p>
      </dgm:t>
    </dgm:pt>
    <dgm:pt modelId="{AF7D3237-1E89-485E-816C-3D8883944BA8}" type="parTrans" cxnId="{EDAE54D4-C211-43DA-BA95-7FB902845A0A}">
      <dgm:prSet/>
      <dgm:spPr>
        <a:xfrm>
          <a:off x="2293777" y="1097010"/>
          <a:ext cx="1335089" cy="182576"/>
        </a:xfrm>
        <a:ln>
          <a:solidFill>
            <a:schemeClr val="accent5"/>
          </a:solidFill>
        </a:ln>
      </dgm:spPr>
      <dgm:t>
        <a:bodyPr/>
        <a:lstStyle/>
        <a:p>
          <a:endParaRPr lang="en-US">
            <a:latin typeface="Arial" panose="020B0604020202020204" pitchFamily="34" charset="0"/>
            <a:cs typeface="Arial" panose="020B0604020202020204" pitchFamily="34" charset="0"/>
          </a:endParaRPr>
        </a:p>
      </dgm:t>
    </dgm:pt>
    <dgm:pt modelId="{A3B2EF4A-D5BE-4D42-A606-9F69E42D6AAB}" type="sibTrans" cxnId="{EDAE54D4-C211-43DA-BA95-7FB902845A0A}">
      <dgm:prSet/>
      <dgm:spPr/>
      <dgm:t>
        <a:bodyPr/>
        <a:lstStyle/>
        <a:p>
          <a:endParaRPr lang="en-US">
            <a:latin typeface="Arial" panose="020B0604020202020204" pitchFamily="34" charset="0"/>
            <a:cs typeface="Arial" panose="020B0604020202020204" pitchFamily="34" charset="0"/>
          </a:endParaRPr>
        </a:p>
      </dgm:t>
    </dgm:pt>
    <dgm:pt modelId="{7E460CDE-D0C9-4267-BAEA-76892EB3FE29}">
      <dgm:prSet phldrT="[Text]"/>
      <dgm:spPr>
        <a:xfrm>
          <a:off x="616357" y="1918604"/>
          <a:ext cx="684661" cy="456440"/>
        </a:xfrm>
        <a:solidFill>
          <a:srgbClr val="0070C0"/>
        </a:solidFill>
      </dgm:spPr>
      <dgm:t>
        <a:bodyPr/>
        <a:lstStyle/>
        <a:p>
          <a:r>
            <a:rPr lang="en-US" dirty="0" err="1" smtClean="0">
              <a:latin typeface="Arial" panose="020B0604020202020204" pitchFamily="34" charset="0"/>
              <a:cs typeface="Arial" panose="020B0604020202020204" pitchFamily="34" charset="0"/>
            </a:rPr>
            <a:t>Sv</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(dB re 1 m-1) </a:t>
          </a:r>
          <a:endParaRPr lang="en-US" dirty="0">
            <a:latin typeface="Arial" panose="020B0604020202020204" pitchFamily="34" charset="0"/>
            <a:cs typeface="Arial" panose="020B0604020202020204" pitchFamily="34" charset="0"/>
          </a:endParaRPr>
        </a:p>
      </dgm:t>
    </dgm:pt>
    <dgm:pt modelId="{94FD6FB6-EE43-46B6-A16D-93993E4E6EED}" type="parTrans" cxnId="{B2ECE7C6-9ED6-4136-B69A-950BB2F70869}">
      <dgm:prSet/>
      <dgm:spPr>
        <a:xfrm>
          <a:off x="912968" y="1736027"/>
          <a:ext cx="91440" cy="182576"/>
        </a:xfrm>
        <a:ln>
          <a:solidFill>
            <a:srgbClr val="7F4C9E"/>
          </a:solidFill>
        </a:ln>
      </dgm:spPr>
      <dgm:t>
        <a:bodyPr/>
        <a:lstStyle/>
        <a:p>
          <a:endParaRPr lang="en-US">
            <a:latin typeface="Arial" panose="020B0604020202020204" pitchFamily="34" charset="0"/>
            <a:cs typeface="Arial" panose="020B0604020202020204" pitchFamily="34" charset="0"/>
          </a:endParaRPr>
        </a:p>
      </dgm:t>
    </dgm:pt>
    <dgm:pt modelId="{15EE1A81-441E-49A3-A66A-FA8F5CE5983F}" type="sibTrans" cxnId="{B2ECE7C6-9ED6-4136-B69A-950BB2F70869}">
      <dgm:prSet/>
      <dgm:spPr/>
      <dgm:t>
        <a:bodyPr/>
        <a:lstStyle/>
        <a:p>
          <a:endParaRPr lang="en-US">
            <a:latin typeface="Arial" panose="020B0604020202020204" pitchFamily="34" charset="0"/>
            <a:cs typeface="Arial" panose="020B0604020202020204" pitchFamily="34" charset="0"/>
          </a:endParaRPr>
        </a:p>
      </dgm:t>
    </dgm:pt>
    <dgm:pt modelId="{313E05B0-DF08-42B7-9E12-9F7561EF34EB}">
      <dgm:prSet phldrT="[Text]"/>
      <dgm:spPr>
        <a:xfrm>
          <a:off x="1506417" y="1918604"/>
          <a:ext cx="684661" cy="456440"/>
        </a:xfrm>
        <a:solidFill>
          <a:srgbClr val="0070C0"/>
        </a:solidFill>
      </dgm:spPr>
      <dgm:t>
        <a:bodyPr/>
        <a:lstStyle/>
        <a:p>
          <a:r>
            <a:rPr lang="en-US" dirty="0" smtClean="0">
              <a:latin typeface="Arial" panose="020B0604020202020204" pitchFamily="34" charset="0"/>
              <a:cs typeface="Arial" panose="020B0604020202020204" pitchFamily="34" charset="0"/>
            </a:rPr>
            <a:t>Center of Mass (M)</a:t>
          </a:r>
          <a:endParaRPr lang="en-US" dirty="0">
            <a:latin typeface="Arial" panose="020B0604020202020204" pitchFamily="34" charset="0"/>
            <a:cs typeface="Arial" panose="020B0604020202020204" pitchFamily="34" charset="0"/>
          </a:endParaRPr>
        </a:p>
      </dgm:t>
    </dgm:pt>
    <dgm:pt modelId="{AFADB367-9BDD-4D2A-B98B-B7E557CB1137}" type="parTrans" cxnId="{83335FBB-3A3C-4615-AE2A-0402DABF59DA}">
      <dgm:prSet/>
      <dgm:spPr>
        <a:xfrm>
          <a:off x="1803027" y="1736027"/>
          <a:ext cx="91440" cy="182576"/>
        </a:xfrm>
        <a:ln>
          <a:solidFill>
            <a:srgbClr val="7F4C9E"/>
          </a:solidFill>
        </a:ln>
      </dgm:spPr>
      <dgm:t>
        <a:bodyPr/>
        <a:lstStyle/>
        <a:p>
          <a:endParaRPr lang="en-US">
            <a:latin typeface="Arial" panose="020B0604020202020204" pitchFamily="34" charset="0"/>
            <a:cs typeface="Arial" panose="020B0604020202020204" pitchFamily="34" charset="0"/>
          </a:endParaRPr>
        </a:p>
      </dgm:t>
    </dgm:pt>
    <dgm:pt modelId="{E1F65994-DA56-4D57-BA21-C5EEF9179636}" type="sibTrans" cxnId="{83335FBB-3A3C-4615-AE2A-0402DABF59DA}">
      <dgm:prSet/>
      <dgm:spPr/>
      <dgm:t>
        <a:bodyPr/>
        <a:lstStyle/>
        <a:p>
          <a:endParaRPr lang="en-US">
            <a:latin typeface="Arial" panose="020B0604020202020204" pitchFamily="34" charset="0"/>
            <a:cs typeface="Arial" panose="020B0604020202020204" pitchFamily="34" charset="0"/>
          </a:endParaRPr>
        </a:p>
      </dgm:t>
    </dgm:pt>
    <dgm:pt modelId="{9ADB9E4D-68F2-41C9-AF1B-B286A3A25FA9}">
      <dgm:prSet phldrT="[Text]"/>
      <dgm:spPr>
        <a:xfrm>
          <a:off x="2396476" y="1918604"/>
          <a:ext cx="684661" cy="456440"/>
        </a:xfrm>
        <a:solidFill>
          <a:srgbClr val="0070C0"/>
        </a:solidFill>
      </dgm:spPr>
      <dgm:t>
        <a:bodyPr/>
        <a:lstStyle/>
        <a:p>
          <a:r>
            <a:rPr lang="en-US" dirty="0" smtClean="0">
              <a:latin typeface="Arial" panose="020B0604020202020204" pitchFamily="34" charset="0"/>
              <a:cs typeface="Arial" panose="020B0604020202020204" pitchFamily="34" charset="0"/>
            </a:rPr>
            <a:t>Inertia (m2)</a:t>
          </a:r>
          <a:endParaRPr lang="en-US" dirty="0">
            <a:latin typeface="Arial" panose="020B0604020202020204" pitchFamily="34" charset="0"/>
            <a:cs typeface="Arial" panose="020B0604020202020204" pitchFamily="34" charset="0"/>
          </a:endParaRPr>
        </a:p>
      </dgm:t>
    </dgm:pt>
    <dgm:pt modelId="{6CA7A7D5-B83D-4786-9B76-F33430594F77}" type="parTrans" cxnId="{5052DFF4-21F1-417F-98E4-26E59FB2C472}">
      <dgm:prSet/>
      <dgm:spPr>
        <a:xfrm>
          <a:off x="2693087" y="1736027"/>
          <a:ext cx="91440" cy="182576"/>
        </a:xfrm>
        <a:ln>
          <a:solidFill>
            <a:srgbClr val="7F4C9E"/>
          </a:solidFill>
        </a:ln>
      </dgm:spPr>
      <dgm:t>
        <a:bodyPr/>
        <a:lstStyle/>
        <a:p>
          <a:endParaRPr lang="en-US">
            <a:latin typeface="Arial" panose="020B0604020202020204" pitchFamily="34" charset="0"/>
            <a:cs typeface="Arial" panose="020B0604020202020204" pitchFamily="34" charset="0"/>
          </a:endParaRPr>
        </a:p>
      </dgm:t>
    </dgm:pt>
    <dgm:pt modelId="{370B4549-59D2-4E6B-BEA7-EC60ED500CEE}" type="sibTrans" cxnId="{5052DFF4-21F1-417F-98E4-26E59FB2C472}">
      <dgm:prSet/>
      <dgm:spPr/>
      <dgm:t>
        <a:bodyPr/>
        <a:lstStyle/>
        <a:p>
          <a:endParaRPr lang="en-US">
            <a:latin typeface="Arial" panose="020B0604020202020204" pitchFamily="34" charset="0"/>
            <a:cs typeface="Arial" panose="020B0604020202020204" pitchFamily="34" charset="0"/>
          </a:endParaRPr>
        </a:p>
      </dgm:t>
    </dgm:pt>
    <dgm:pt modelId="{91A8352A-CCF9-404C-8F47-4A20313C1287}">
      <dgm:prSet phldrT="[Text]"/>
      <dgm:spPr>
        <a:xfrm>
          <a:off x="3286536" y="1918604"/>
          <a:ext cx="684661" cy="456440"/>
        </a:xfrm>
        <a:solidFill>
          <a:srgbClr val="0070C0"/>
        </a:solidFill>
      </dgm:spPr>
      <dgm:t>
        <a:bodyPr/>
        <a:lstStyle/>
        <a:p>
          <a:r>
            <a:rPr lang="en-US" dirty="0" smtClean="0">
              <a:latin typeface="Arial" panose="020B0604020202020204" pitchFamily="34" charset="0"/>
              <a:cs typeface="Arial" panose="020B0604020202020204" pitchFamily="34" charset="0"/>
            </a:rPr>
            <a:t>Aggregation Index (m-1)</a:t>
          </a:r>
          <a:endParaRPr lang="en-US" dirty="0">
            <a:latin typeface="Arial" panose="020B0604020202020204" pitchFamily="34" charset="0"/>
            <a:cs typeface="Arial" panose="020B0604020202020204" pitchFamily="34" charset="0"/>
          </a:endParaRPr>
        </a:p>
      </dgm:t>
    </dgm:pt>
    <dgm:pt modelId="{8193A886-F67D-4E0D-96EB-B699FABE0BE3}" type="parTrans" cxnId="{B1294AB0-A696-470F-9644-FC6239C78AFE}">
      <dgm:prSet/>
      <dgm:spPr>
        <a:xfrm>
          <a:off x="3583147" y="1736027"/>
          <a:ext cx="91440" cy="182576"/>
        </a:xfrm>
        <a:ln>
          <a:solidFill>
            <a:srgbClr val="7F4C9E"/>
          </a:solidFill>
        </a:ln>
      </dgm:spPr>
      <dgm:t>
        <a:bodyPr/>
        <a:lstStyle/>
        <a:p>
          <a:endParaRPr lang="en-US">
            <a:latin typeface="Arial" panose="020B0604020202020204" pitchFamily="34" charset="0"/>
            <a:cs typeface="Arial" panose="020B0604020202020204" pitchFamily="34" charset="0"/>
          </a:endParaRPr>
        </a:p>
      </dgm:t>
    </dgm:pt>
    <dgm:pt modelId="{0AFFAD5C-218A-461D-AE09-5A3225C748DD}" type="sibTrans" cxnId="{B1294AB0-A696-470F-9644-FC6239C78AFE}">
      <dgm:prSet/>
      <dgm:spPr/>
      <dgm:t>
        <a:bodyPr/>
        <a:lstStyle/>
        <a:p>
          <a:endParaRPr lang="en-US">
            <a:latin typeface="Arial" panose="020B0604020202020204" pitchFamily="34" charset="0"/>
            <a:cs typeface="Arial" panose="020B0604020202020204" pitchFamily="34" charset="0"/>
          </a:endParaRPr>
        </a:p>
      </dgm:t>
    </dgm:pt>
    <dgm:pt modelId="{CD89D681-412C-44F2-B923-09CC406BD32A}">
      <dgm:prSet phldrT="[Text]"/>
      <dgm:spPr>
        <a:xfrm>
          <a:off x="616357" y="2557621"/>
          <a:ext cx="684661" cy="456440"/>
        </a:xfrm>
        <a:solidFill>
          <a:schemeClr val="accent3"/>
        </a:solidFill>
      </dgm:spPr>
      <dgm:t>
        <a:bodyPr/>
        <a:lstStyle/>
        <a:p>
          <a:r>
            <a:rPr lang="en-US" dirty="0" smtClean="0">
              <a:latin typeface="Arial" panose="020B0604020202020204" pitchFamily="34" charset="0"/>
              <a:cs typeface="Arial" panose="020B0604020202020204" pitchFamily="34" charset="0"/>
            </a:rPr>
            <a:t>RF (exploratory) and MARSS-P</a:t>
          </a:r>
          <a:endParaRPr lang="en-US" dirty="0">
            <a:latin typeface="Arial" panose="020B0604020202020204" pitchFamily="34" charset="0"/>
            <a:cs typeface="Arial" panose="020B0604020202020204" pitchFamily="34" charset="0"/>
          </a:endParaRPr>
        </a:p>
      </dgm:t>
    </dgm:pt>
    <dgm:pt modelId="{1D22D91D-0366-4207-A444-60C1680F8020}" type="parTrans" cxnId="{6C69F18F-C198-443C-A7AD-45C47A0429CE}">
      <dgm:prSet/>
      <dgm:spPr>
        <a:xfrm>
          <a:off x="912968" y="2375045"/>
          <a:ext cx="91440" cy="182576"/>
        </a:xfrm>
        <a:ln>
          <a:solidFill>
            <a:srgbClr val="0070C0"/>
          </a:solidFill>
        </a:ln>
      </dgm:spPr>
      <dgm:t>
        <a:bodyPr/>
        <a:lstStyle/>
        <a:p>
          <a:endParaRPr lang="en-US">
            <a:latin typeface="Arial" panose="020B0604020202020204" pitchFamily="34" charset="0"/>
            <a:cs typeface="Arial" panose="020B0604020202020204" pitchFamily="34" charset="0"/>
          </a:endParaRPr>
        </a:p>
      </dgm:t>
    </dgm:pt>
    <dgm:pt modelId="{D48DFCFB-CD8B-4F83-9832-5246A26F2027}" type="sibTrans" cxnId="{6C69F18F-C198-443C-A7AD-45C47A0429CE}">
      <dgm:prSet/>
      <dgm:spPr/>
      <dgm:t>
        <a:bodyPr/>
        <a:lstStyle/>
        <a:p>
          <a:endParaRPr lang="en-US">
            <a:latin typeface="Arial" panose="020B0604020202020204" pitchFamily="34" charset="0"/>
            <a:cs typeface="Arial" panose="020B0604020202020204" pitchFamily="34" charset="0"/>
          </a:endParaRPr>
        </a:p>
      </dgm:t>
    </dgm:pt>
    <dgm:pt modelId="{4AF47F13-F000-4431-B0FE-89357DF754B4}">
      <dgm:prSet phldrT="[Text]"/>
      <dgm:spPr>
        <a:xfrm>
          <a:off x="2396476" y="2557621"/>
          <a:ext cx="684661" cy="456440"/>
        </a:xfrm>
        <a:solidFill>
          <a:schemeClr val="accent3"/>
        </a:solidFill>
      </dgm:spPr>
      <dgm:t>
        <a:bodyPr/>
        <a:lstStyle/>
        <a:p>
          <a:r>
            <a:rPr lang="en-US" dirty="0" smtClean="0">
              <a:latin typeface="Arial" panose="020B0604020202020204" pitchFamily="34" charset="0"/>
              <a:cs typeface="Arial" panose="020B0604020202020204" pitchFamily="34" charset="0"/>
            </a:rPr>
            <a:t>RF (exploratory) and MARSS-P</a:t>
          </a:r>
          <a:endParaRPr lang="en-US" dirty="0">
            <a:latin typeface="Arial" panose="020B0604020202020204" pitchFamily="34" charset="0"/>
            <a:cs typeface="Arial" panose="020B0604020202020204" pitchFamily="34" charset="0"/>
          </a:endParaRPr>
        </a:p>
      </dgm:t>
    </dgm:pt>
    <dgm:pt modelId="{3D81B616-6223-4D31-9E8A-CDFD99DE8E40}" type="parTrans" cxnId="{17CD5CD6-4CC5-45BB-8823-E15B126C2508}">
      <dgm:prSet/>
      <dgm:spPr>
        <a:xfrm>
          <a:off x="2693087" y="2375045"/>
          <a:ext cx="91440" cy="182576"/>
        </a:xfrm>
        <a:ln>
          <a:solidFill>
            <a:srgbClr val="0070C0"/>
          </a:solidFill>
        </a:ln>
      </dgm:spPr>
      <dgm:t>
        <a:bodyPr/>
        <a:lstStyle/>
        <a:p>
          <a:endParaRPr lang="en-US">
            <a:latin typeface="Arial" panose="020B0604020202020204" pitchFamily="34" charset="0"/>
            <a:cs typeface="Arial" panose="020B0604020202020204" pitchFamily="34" charset="0"/>
          </a:endParaRPr>
        </a:p>
      </dgm:t>
    </dgm:pt>
    <dgm:pt modelId="{D0F88A71-624E-4CBD-92E6-67D4F1866D9F}" type="sibTrans" cxnId="{17CD5CD6-4CC5-45BB-8823-E15B126C2508}">
      <dgm:prSet/>
      <dgm:spPr/>
      <dgm:t>
        <a:bodyPr/>
        <a:lstStyle/>
        <a:p>
          <a:endParaRPr lang="en-US">
            <a:latin typeface="Arial" panose="020B0604020202020204" pitchFamily="34" charset="0"/>
            <a:cs typeface="Arial" panose="020B0604020202020204" pitchFamily="34" charset="0"/>
          </a:endParaRPr>
        </a:p>
      </dgm:t>
    </dgm:pt>
    <dgm:pt modelId="{6240F92F-5681-46A6-884C-6C7B7E92E30A}">
      <dgm:prSet phldrT="[Text]"/>
      <dgm:spPr>
        <a:xfrm>
          <a:off x="3286536" y="2557621"/>
          <a:ext cx="684661" cy="456440"/>
        </a:xfrm>
        <a:solidFill>
          <a:schemeClr val="accent3"/>
        </a:solidFill>
        <a:ln>
          <a:prstDash val="lgDash"/>
        </a:ln>
      </dgm:spPr>
      <dgm:t>
        <a:bodyPr/>
        <a:lstStyle/>
        <a:p>
          <a:r>
            <a:rPr lang="en-US" dirty="0" smtClean="0">
              <a:latin typeface="Arial" panose="020B0604020202020204" pitchFamily="34" charset="0"/>
              <a:cs typeface="Arial" panose="020B0604020202020204" pitchFamily="34" charset="0"/>
            </a:rPr>
            <a:t>Two State State-Space Model</a:t>
          </a:r>
          <a:endParaRPr lang="en-US" dirty="0">
            <a:latin typeface="Arial" panose="020B0604020202020204" pitchFamily="34" charset="0"/>
            <a:cs typeface="Arial" panose="020B0604020202020204" pitchFamily="34" charset="0"/>
          </a:endParaRPr>
        </a:p>
      </dgm:t>
    </dgm:pt>
    <dgm:pt modelId="{62B44AF5-91A7-469E-ADAA-8AF3DA1F8FFC}" type="parTrans" cxnId="{87B468C8-E9F0-4578-A817-C69E5CFC9F06}">
      <dgm:prSet/>
      <dgm:spPr>
        <a:xfrm>
          <a:off x="3583147" y="2375045"/>
          <a:ext cx="91440" cy="182576"/>
        </a:xfrm>
        <a:ln>
          <a:solidFill>
            <a:srgbClr val="0070C0"/>
          </a:solidFill>
        </a:ln>
      </dgm:spPr>
      <dgm:t>
        <a:bodyPr/>
        <a:lstStyle/>
        <a:p>
          <a:endParaRPr lang="en-US">
            <a:latin typeface="Arial" panose="020B0604020202020204" pitchFamily="34" charset="0"/>
            <a:cs typeface="Arial" panose="020B0604020202020204" pitchFamily="34" charset="0"/>
          </a:endParaRPr>
        </a:p>
      </dgm:t>
    </dgm:pt>
    <dgm:pt modelId="{9977E02D-B827-4BE5-A1CF-1BFA5122A923}" type="sibTrans" cxnId="{87B468C8-E9F0-4578-A817-C69E5CFC9F06}">
      <dgm:prSet/>
      <dgm:spPr/>
      <dgm:t>
        <a:bodyPr/>
        <a:lstStyle/>
        <a:p>
          <a:endParaRPr lang="en-US">
            <a:latin typeface="Arial" panose="020B0604020202020204" pitchFamily="34" charset="0"/>
            <a:cs typeface="Arial" panose="020B0604020202020204" pitchFamily="34" charset="0"/>
          </a:endParaRPr>
        </a:p>
      </dgm:t>
    </dgm:pt>
    <dgm:pt modelId="{02E254AC-857E-4EA8-B50D-5BFFC3CE2A4A}">
      <dgm:prSet phldrT="[Text]"/>
      <dgm:spPr>
        <a:xfrm>
          <a:off x="1506417" y="2557621"/>
          <a:ext cx="684661" cy="456440"/>
        </a:xfrm>
        <a:solidFill>
          <a:schemeClr val="accent3"/>
        </a:solidFill>
      </dgm:spPr>
      <dgm:t>
        <a:bodyPr/>
        <a:lstStyle/>
        <a:p>
          <a:r>
            <a:rPr lang="en-US" dirty="0" smtClean="0">
              <a:latin typeface="Arial" panose="020B0604020202020204" pitchFamily="34" charset="0"/>
              <a:cs typeface="Arial" panose="020B0604020202020204" pitchFamily="34" charset="0"/>
            </a:rPr>
            <a:t>RF (exploratory) and MARSS-P</a:t>
          </a:r>
          <a:endParaRPr lang="en-US" dirty="0">
            <a:latin typeface="Arial" panose="020B0604020202020204" pitchFamily="34" charset="0"/>
            <a:cs typeface="Arial" panose="020B0604020202020204" pitchFamily="34" charset="0"/>
          </a:endParaRPr>
        </a:p>
      </dgm:t>
    </dgm:pt>
    <dgm:pt modelId="{CF90A4FB-32BF-4371-9124-6BD2A7AEB6C9}" type="sibTrans" cxnId="{44CF3FD1-6F87-4C71-9B38-462C6411DB24}">
      <dgm:prSet/>
      <dgm:spPr/>
      <dgm:t>
        <a:bodyPr/>
        <a:lstStyle/>
        <a:p>
          <a:endParaRPr lang="en-US">
            <a:latin typeface="Arial" panose="020B0604020202020204" pitchFamily="34" charset="0"/>
            <a:cs typeface="Arial" panose="020B0604020202020204" pitchFamily="34" charset="0"/>
          </a:endParaRPr>
        </a:p>
      </dgm:t>
    </dgm:pt>
    <dgm:pt modelId="{CC0624B1-B78C-47AB-BBC2-7BDDEC018E8C}" type="parTrans" cxnId="{44CF3FD1-6F87-4C71-9B38-462C6411DB24}">
      <dgm:prSet/>
      <dgm:spPr>
        <a:xfrm>
          <a:off x="1803027" y="2375045"/>
          <a:ext cx="91440" cy="182576"/>
        </a:xfrm>
        <a:ln>
          <a:solidFill>
            <a:srgbClr val="0070C0"/>
          </a:solidFill>
        </a:ln>
      </dgm:spPr>
      <dgm:t>
        <a:bodyPr/>
        <a:lstStyle/>
        <a:p>
          <a:endParaRPr lang="en-US">
            <a:latin typeface="Arial" panose="020B0604020202020204" pitchFamily="34" charset="0"/>
            <a:cs typeface="Arial" panose="020B0604020202020204" pitchFamily="34" charset="0"/>
          </a:endParaRPr>
        </a:p>
      </dgm:t>
    </dgm:pt>
    <dgm:pt modelId="{D5C4FC83-0C3F-44E2-9084-A7128F972DCD}">
      <dgm:prSet phldrT="[Text]"/>
      <dgm:spPr>
        <a:xfrm>
          <a:off x="3300181" y="0"/>
          <a:ext cx="684661" cy="456440"/>
        </a:xfrm>
        <a:solidFill>
          <a:schemeClr val="accent5">
            <a:lumMod val="75000"/>
          </a:schemeClr>
        </a:solidFill>
      </dgm:spPr>
      <dgm:t>
        <a:bodyPr/>
        <a:lstStyle/>
        <a:p>
          <a:r>
            <a:rPr lang="en-US" dirty="0" smtClean="0">
              <a:latin typeface="Arial" panose="020B0604020202020204" pitchFamily="34" charset="0"/>
              <a:cs typeface="Arial" panose="020B0604020202020204" pitchFamily="34" charset="0"/>
            </a:rPr>
            <a:t>Fish</a:t>
          </a:r>
          <a:endParaRPr lang="en-US" dirty="0">
            <a:latin typeface="Arial" panose="020B0604020202020204" pitchFamily="34" charset="0"/>
            <a:cs typeface="Arial" panose="020B0604020202020204" pitchFamily="34" charset="0"/>
          </a:endParaRPr>
        </a:p>
      </dgm:t>
    </dgm:pt>
    <dgm:pt modelId="{51C81ABF-17DA-468D-B174-E4FD2FB55237}" type="parTrans" cxnId="{1863F239-D83F-4024-BBDA-6D3917B5DD33}">
      <dgm:prSet/>
      <dgm:spPr>
        <a:ln>
          <a:solidFill>
            <a:schemeClr val="accent1"/>
          </a:solidFill>
        </a:ln>
      </dgm:spPr>
      <dgm:t>
        <a:bodyPr/>
        <a:lstStyle/>
        <a:p>
          <a:endParaRPr lang="en-US">
            <a:latin typeface="Arial" panose="020B0604020202020204" pitchFamily="34" charset="0"/>
            <a:cs typeface="Arial" panose="020B0604020202020204" pitchFamily="34" charset="0"/>
          </a:endParaRPr>
        </a:p>
      </dgm:t>
    </dgm:pt>
    <dgm:pt modelId="{0961C161-D0F1-43DE-AD3A-D41644A159E1}" type="sibTrans" cxnId="{1863F239-D83F-4024-BBDA-6D3917B5DD33}">
      <dgm:prSet/>
      <dgm:spPr/>
      <dgm:t>
        <a:bodyPr/>
        <a:lstStyle/>
        <a:p>
          <a:endParaRPr lang="en-US">
            <a:latin typeface="Arial" panose="020B0604020202020204" pitchFamily="34" charset="0"/>
            <a:cs typeface="Arial" panose="020B0604020202020204" pitchFamily="34" charset="0"/>
          </a:endParaRPr>
        </a:p>
      </dgm:t>
    </dgm:pt>
    <dgm:pt modelId="{89E4D556-73B2-425D-BD1E-61738E4CB405}" type="pres">
      <dgm:prSet presAssocID="{692025EF-3E2A-46C7-9F0E-FDFB19F5584D}" presName="mainComposite" presStyleCnt="0">
        <dgm:presLayoutVars>
          <dgm:chPref val="1"/>
          <dgm:dir/>
          <dgm:animOne val="branch"/>
          <dgm:animLvl val="lvl"/>
          <dgm:resizeHandles val="exact"/>
        </dgm:presLayoutVars>
      </dgm:prSet>
      <dgm:spPr/>
      <dgm:t>
        <a:bodyPr/>
        <a:lstStyle/>
        <a:p>
          <a:endParaRPr lang="en-US"/>
        </a:p>
      </dgm:t>
    </dgm:pt>
    <dgm:pt modelId="{DC30233B-9AE1-49A3-9367-1E1423F91540}" type="pres">
      <dgm:prSet presAssocID="{692025EF-3E2A-46C7-9F0E-FDFB19F5584D}" presName="hierFlow" presStyleCnt="0"/>
      <dgm:spPr/>
      <dgm:t>
        <a:bodyPr/>
        <a:lstStyle/>
        <a:p>
          <a:endParaRPr lang="en-US"/>
        </a:p>
      </dgm:t>
    </dgm:pt>
    <dgm:pt modelId="{70A3A743-957D-4294-B73B-BD2AA72B3E6E}" type="pres">
      <dgm:prSet presAssocID="{692025EF-3E2A-46C7-9F0E-FDFB19F5584D}" presName="hierChild1" presStyleCnt="0">
        <dgm:presLayoutVars>
          <dgm:chPref val="1"/>
          <dgm:animOne val="branch"/>
          <dgm:animLvl val="lvl"/>
        </dgm:presLayoutVars>
      </dgm:prSet>
      <dgm:spPr/>
      <dgm:t>
        <a:bodyPr/>
        <a:lstStyle/>
        <a:p>
          <a:endParaRPr lang="en-US"/>
        </a:p>
      </dgm:t>
    </dgm:pt>
    <dgm:pt modelId="{0E032FBD-20C2-4AB4-BB05-7BDA4B7DEFF5}" type="pres">
      <dgm:prSet presAssocID="{D5C4FC83-0C3F-44E2-9084-A7128F972DCD}" presName="Name14" presStyleCnt="0"/>
      <dgm:spPr/>
    </dgm:pt>
    <dgm:pt modelId="{F97F8010-5EA4-4F12-B466-C5BA84BA72CB}" type="pres">
      <dgm:prSet presAssocID="{D5C4FC83-0C3F-44E2-9084-A7128F972DCD}" presName="level1Shape" presStyleLbl="node0" presStyleIdx="0" presStyleCnt="1">
        <dgm:presLayoutVars>
          <dgm:chPref val="3"/>
        </dgm:presLayoutVars>
      </dgm:prSet>
      <dgm:spPr/>
      <dgm:t>
        <a:bodyPr/>
        <a:lstStyle/>
        <a:p>
          <a:endParaRPr lang="en-US"/>
        </a:p>
      </dgm:t>
    </dgm:pt>
    <dgm:pt modelId="{67B1A2D9-D6E3-4F50-9472-404249AA4283}" type="pres">
      <dgm:prSet presAssocID="{D5C4FC83-0C3F-44E2-9084-A7128F972DCD}" presName="hierChild2" presStyleCnt="0"/>
      <dgm:spPr/>
    </dgm:pt>
    <dgm:pt modelId="{A34F4091-C04D-4A79-A321-E45F595D9E9C}" type="pres">
      <dgm:prSet presAssocID="{997FA2DF-4A57-431A-8651-A00EE9F01D3D}" presName="Name19" presStyleLbl="parChTrans1D2" presStyleIdx="0" presStyleCnt="3"/>
      <dgm:spPr/>
      <dgm:t>
        <a:bodyPr/>
        <a:lstStyle/>
        <a:p>
          <a:endParaRPr lang="en-US"/>
        </a:p>
      </dgm:t>
    </dgm:pt>
    <dgm:pt modelId="{7C35630C-57D5-46AF-B493-525E496698C1}" type="pres">
      <dgm:prSet presAssocID="{6F947E45-3D14-451D-8FD4-5DBB049589D5}" presName="Name21" presStyleCnt="0"/>
      <dgm:spPr/>
      <dgm:t>
        <a:bodyPr/>
        <a:lstStyle/>
        <a:p>
          <a:endParaRPr lang="en-US"/>
        </a:p>
      </dgm:t>
    </dgm:pt>
    <dgm:pt modelId="{A7E8201C-4882-486F-96BA-9ED48E541C41}" type="pres">
      <dgm:prSet presAssocID="{6F947E45-3D14-451D-8FD4-5DBB049589D5}" presName="level2Shape" presStyleLbl="node2" presStyleIdx="0" presStyleCnt="3"/>
      <dgm:spPr/>
      <dgm:t>
        <a:bodyPr/>
        <a:lstStyle/>
        <a:p>
          <a:endParaRPr lang="en-US"/>
        </a:p>
      </dgm:t>
    </dgm:pt>
    <dgm:pt modelId="{E8C2AA85-2F4F-4BC6-874C-F4598A236CC3}" type="pres">
      <dgm:prSet presAssocID="{6F947E45-3D14-451D-8FD4-5DBB049589D5}" presName="hierChild3" presStyleCnt="0"/>
      <dgm:spPr/>
      <dgm:t>
        <a:bodyPr/>
        <a:lstStyle/>
        <a:p>
          <a:endParaRPr lang="en-US"/>
        </a:p>
      </dgm:t>
    </dgm:pt>
    <dgm:pt modelId="{042BBF1B-CE13-4191-8E90-BA5447D61F46}" type="pres">
      <dgm:prSet presAssocID="{94FD6FB6-EE43-46B6-A16D-93993E4E6EED}" presName="Name19" presStyleLbl="parChTrans1D3" presStyleIdx="0" presStyleCnt="4"/>
      <dgm:spPr/>
      <dgm:t>
        <a:bodyPr/>
        <a:lstStyle/>
        <a:p>
          <a:endParaRPr lang="en-US"/>
        </a:p>
      </dgm:t>
    </dgm:pt>
    <dgm:pt modelId="{AD1070F5-6B0A-40E5-8F0E-A4CB73C936DB}" type="pres">
      <dgm:prSet presAssocID="{7E460CDE-D0C9-4267-BAEA-76892EB3FE29}" presName="Name21" presStyleCnt="0"/>
      <dgm:spPr/>
      <dgm:t>
        <a:bodyPr/>
        <a:lstStyle/>
        <a:p>
          <a:endParaRPr lang="en-US"/>
        </a:p>
      </dgm:t>
    </dgm:pt>
    <dgm:pt modelId="{39F2213F-EC2B-4728-97AF-978CF2A1D53A}" type="pres">
      <dgm:prSet presAssocID="{7E460CDE-D0C9-4267-BAEA-76892EB3FE29}" presName="level2Shape" presStyleLbl="node3" presStyleIdx="0" presStyleCnt="4"/>
      <dgm:spPr/>
      <dgm:t>
        <a:bodyPr/>
        <a:lstStyle/>
        <a:p>
          <a:endParaRPr lang="en-US"/>
        </a:p>
      </dgm:t>
    </dgm:pt>
    <dgm:pt modelId="{34785243-2A29-4D3C-8282-743BF414B441}" type="pres">
      <dgm:prSet presAssocID="{7E460CDE-D0C9-4267-BAEA-76892EB3FE29}" presName="hierChild3" presStyleCnt="0"/>
      <dgm:spPr/>
      <dgm:t>
        <a:bodyPr/>
        <a:lstStyle/>
        <a:p>
          <a:endParaRPr lang="en-US"/>
        </a:p>
      </dgm:t>
    </dgm:pt>
    <dgm:pt modelId="{DAE6F326-EAAC-4BB9-8981-71BF4DACE061}" type="pres">
      <dgm:prSet presAssocID="{1D22D91D-0366-4207-A444-60C1680F8020}" presName="Name19" presStyleLbl="parChTrans1D4" presStyleIdx="0" presStyleCnt="4"/>
      <dgm:spPr/>
      <dgm:t>
        <a:bodyPr/>
        <a:lstStyle/>
        <a:p>
          <a:endParaRPr lang="en-US"/>
        </a:p>
      </dgm:t>
    </dgm:pt>
    <dgm:pt modelId="{034B9835-1C1E-4618-82CF-66F03E2EF134}" type="pres">
      <dgm:prSet presAssocID="{CD89D681-412C-44F2-B923-09CC406BD32A}" presName="Name21" presStyleCnt="0"/>
      <dgm:spPr/>
      <dgm:t>
        <a:bodyPr/>
        <a:lstStyle/>
        <a:p>
          <a:endParaRPr lang="en-US"/>
        </a:p>
      </dgm:t>
    </dgm:pt>
    <dgm:pt modelId="{E8D1B69E-4182-44DB-AF54-AE5C9E8EBDD8}" type="pres">
      <dgm:prSet presAssocID="{CD89D681-412C-44F2-B923-09CC406BD32A}" presName="level2Shape" presStyleLbl="node4" presStyleIdx="0" presStyleCnt="4"/>
      <dgm:spPr/>
      <dgm:t>
        <a:bodyPr/>
        <a:lstStyle/>
        <a:p>
          <a:endParaRPr lang="en-US"/>
        </a:p>
      </dgm:t>
    </dgm:pt>
    <dgm:pt modelId="{7A55C20C-DEC7-4ED0-8658-41F6C1F2B6E1}" type="pres">
      <dgm:prSet presAssocID="{CD89D681-412C-44F2-B923-09CC406BD32A}" presName="hierChild3" presStyleCnt="0"/>
      <dgm:spPr/>
      <dgm:t>
        <a:bodyPr/>
        <a:lstStyle/>
        <a:p>
          <a:endParaRPr lang="en-US"/>
        </a:p>
      </dgm:t>
    </dgm:pt>
    <dgm:pt modelId="{278863E3-37DE-4E25-9F77-B2AF481B4F31}" type="pres">
      <dgm:prSet presAssocID="{F483D82A-2B21-460E-AD51-2CFB590A4A5B}" presName="Name19" presStyleLbl="parChTrans1D2" presStyleIdx="1" presStyleCnt="3"/>
      <dgm:spPr/>
      <dgm:t>
        <a:bodyPr/>
        <a:lstStyle/>
        <a:p>
          <a:endParaRPr lang="en-US"/>
        </a:p>
      </dgm:t>
    </dgm:pt>
    <dgm:pt modelId="{7BA2EC8A-50E7-4C64-BF5C-FE88E72C49D2}" type="pres">
      <dgm:prSet presAssocID="{57A8E0B5-2182-472A-BBE1-8EEFDCBD1B09}" presName="Name21" presStyleCnt="0"/>
      <dgm:spPr/>
      <dgm:t>
        <a:bodyPr/>
        <a:lstStyle/>
        <a:p>
          <a:endParaRPr lang="en-US"/>
        </a:p>
      </dgm:t>
    </dgm:pt>
    <dgm:pt modelId="{B0C5AED1-30F3-42DA-9C30-CAE14630698D}" type="pres">
      <dgm:prSet presAssocID="{57A8E0B5-2182-472A-BBE1-8EEFDCBD1B09}" presName="level2Shape" presStyleLbl="node2" presStyleIdx="1" presStyleCnt="3"/>
      <dgm:spPr/>
      <dgm:t>
        <a:bodyPr/>
        <a:lstStyle/>
        <a:p>
          <a:endParaRPr lang="en-US"/>
        </a:p>
      </dgm:t>
    </dgm:pt>
    <dgm:pt modelId="{84C9B9A3-B381-46C2-A101-FCBD6DE8CCB6}" type="pres">
      <dgm:prSet presAssocID="{57A8E0B5-2182-472A-BBE1-8EEFDCBD1B09}" presName="hierChild3" presStyleCnt="0"/>
      <dgm:spPr/>
      <dgm:t>
        <a:bodyPr/>
        <a:lstStyle/>
        <a:p>
          <a:endParaRPr lang="en-US"/>
        </a:p>
      </dgm:t>
    </dgm:pt>
    <dgm:pt modelId="{F695A443-41EB-4C0B-88A8-61A14CEBFEA1}" type="pres">
      <dgm:prSet presAssocID="{AFADB367-9BDD-4D2A-B98B-B7E557CB1137}" presName="Name19" presStyleLbl="parChTrans1D3" presStyleIdx="1" presStyleCnt="4"/>
      <dgm:spPr/>
      <dgm:t>
        <a:bodyPr/>
        <a:lstStyle/>
        <a:p>
          <a:endParaRPr lang="en-US"/>
        </a:p>
      </dgm:t>
    </dgm:pt>
    <dgm:pt modelId="{F6A1CD6B-6FC4-4C24-BEAF-BA4BC4453FD9}" type="pres">
      <dgm:prSet presAssocID="{313E05B0-DF08-42B7-9E12-9F7561EF34EB}" presName="Name21" presStyleCnt="0"/>
      <dgm:spPr/>
      <dgm:t>
        <a:bodyPr/>
        <a:lstStyle/>
        <a:p>
          <a:endParaRPr lang="en-US"/>
        </a:p>
      </dgm:t>
    </dgm:pt>
    <dgm:pt modelId="{F3C6B762-5D68-4205-AFB1-2AAA50B4A772}" type="pres">
      <dgm:prSet presAssocID="{313E05B0-DF08-42B7-9E12-9F7561EF34EB}" presName="level2Shape" presStyleLbl="node3" presStyleIdx="1" presStyleCnt="4"/>
      <dgm:spPr/>
      <dgm:t>
        <a:bodyPr/>
        <a:lstStyle/>
        <a:p>
          <a:endParaRPr lang="en-US"/>
        </a:p>
      </dgm:t>
    </dgm:pt>
    <dgm:pt modelId="{246088C6-B37D-4073-99E0-295D5BC36BB1}" type="pres">
      <dgm:prSet presAssocID="{313E05B0-DF08-42B7-9E12-9F7561EF34EB}" presName="hierChild3" presStyleCnt="0"/>
      <dgm:spPr/>
      <dgm:t>
        <a:bodyPr/>
        <a:lstStyle/>
        <a:p>
          <a:endParaRPr lang="en-US"/>
        </a:p>
      </dgm:t>
    </dgm:pt>
    <dgm:pt modelId="{0CB498B9-BA27-438D-AE6C-7405B452C674}" type="pres">
      <dgm:prSet presAssocID="{CC0624B1-B78C-47AB-BBC2-7BDDEC018E8C}" presName="Name19" presStyleLbl="parChTrans1D4" presStyleIdx="1" presStyleCnt="4"/>
      <dgm:spPr/>
      <dgm:t>
        <a:bodyPr/>
        <a:lstStyle/>
        <a:p>
          <a:endParaRPr lang="en-US"/>
        </a:p>
      </dgm:t>
    </dgm:pt>
    <dgm:pt modelId="{94B72E85-A63B-408E-915A-4D8543BED5BB}" type="pres">
      <dgm:prSet presAssocID="{02E254AC-857E-4EA8-B50D-5BFFC3CE2A4A}" presName="Name21" presStyleCnt="0"/>
      <dgm:spPr/>
      <dgm:t>
        <a:bodyPr/>
        <a:lstStyle/>
        <a:p>
          <a:endParaRPr lang="en-US"/>
        </a:p>
      </dgm:t>
    </dgm:pt>
    <dgm:pt modelId="{98C8D68C-CE5F-4AAD-B7DE-ABC760313CBE}" type="pres">
      <dgm:prSet presAssocID="{02E254AC-857E-4EA8-B50D-5BFFC3CE2A4A}" presName="level2Shape" presStyleLbl="node4" presStyleIdx="1" presStyleCnt="4"/>
      <dgm:spPr/>
      <dgm:t>
        <a:bodyPr/>
        <a:lstStyle/>
        <a:p>
          <a:endParaRPr lang="en-US"/>
        </a:p>
      </dgm:t>
    </dgm:pt>
    <dgm:pt modelId="{CD027EB0-422A-497F-8E42-ECE31E0991E8}" type="pres">
      <dgm:prSet presAssocID="{02E254AC-857E-4EA8-B50D-5BFFC3CE2A4A}" presName="hierChild3" presStyleCnt="0"/>
      <dgm:spPr/>
      <dgm:t>
        <a:bodyPr/>
        <a:lstStyle/>
        <a:p>
          <a:endParaRPr lang="en-US"/>
        </a:p>
      </dgm:t>
    </dgm:pt>
    <dgm:pt modelId="{E044A578-A7DE-44F5-A7E4-1DCB8A36243D}" type="pres">
      <dgm:prSet presAssocID="{6CA7A7D5-B83D-4786-9B76-F33430594F77}" presName="Name19" presStyleLbl="parChTrans1D3" presStyleIdx="2" presStyleCnt="4"/>
      <dgm:spPr/>
      <dgm:t>
        <a:bodyPr/>
        <a:lstStyle/>
        <a:p>
          <a:endParaRPr lang="en-US"/>
        </a:p>
      </dgm:t>
    </dgm:pt>
    <dgm:pt modelId="{96175FCC-0CB7-469F-805E-02B0ED5BFF7E}" type="pres">
      <dgm:prSet presAssocID="{9ADB9E4D-68F2-41C9-AF1B-B286A3A25FA9}" presName="Name21" presStyleCnt="0"/>
      <dgm:spPr/>
      <dgm:t>
        <a:bodyPr/>
        <a:lstStyle/>
        <a:p>
          <a:endParaRPr lang="en-US"/>
        </a:p>
      </dgm:t>
    </dgm:pt>
    <dgm:pt modelId="{EF9798C6-477B-4658-B14D-B5A3A2E95D82}" type="pres">
      <dgm:prSet presAssocID="{9ADB9E4D-68F2-41C9-AF1B-B286A3A25FA9}" presName="level2Shape" presStyleLbl="node3" presStyleIdx="2" presStyleCnt="4"/>
      <dgm:spPr/>
      <dgm:t>
        <a:bodyPr/>
        <a:lstStyle/>
        <a:p>
          <a:endParaRPr lang="en-US"/>
        </a:p>
      </dgm:t>
    </dgm:pt>
    <dgm:pt modelId="{B0C30127-E2E3-4EA4-991E-E692F0CFD4B9}" type="pres">
      <dgm:prSet presAssocID="{9ADB9E4D-68F2-41C9-AF1B-B286A3A25FA9}" presName="hierChild3" presStyleCnt="0"/>
      <dgm:spPr/>
      <dgm:t>
        <a:bodyPr/>
        <a:lstStyle/>
        <a:p>
          <a:endParaRPr lang="en-US"/>
        </a:p>
      </dgm:t>
    </dgm:pt>
    <dgm:pt modelId="{B435A3E6-42BB-4BBA-99B5-BD9BB557BCED}" type="pres">
      <dgm:prSet presAssocID="{3D81B616-6223-4D31-9E8A-CDFD99DE8E40}" presName="Name19" presStyleLbl="parChTrans1D4" presStyleIdx="2" presStyleCnt="4"/>
      <dgm:spPr/>
      <dgm:t>
        <a:bodyPr/>
        <a:lstStyle/>
        <a:p>
          <a:endParaRPr lang="en-US"/>
        </a:p>
      </dgm:t>
    </dgm:pt>
    <dgm:pt modelId="{F2DF68E1-1942-4867-AF92-AF25B564660B}" type="pres">
      <dgm:prSet presAssocID="{4AF47F13-F000-4431-B0FE-89357DF754B4}" presName="Name21" presStyleCnt="0"/>
      <dgm:spPr/>
      <dgm:t>
        <a:bodyPr/>
        <a:lstStyle/>
        <a:p>
          <a:endParaRPr lang="en-US"/>
        </a:p>
      </dgm:t>
    </dgm:pt>
    <dgm:pt modelId="{FBEECCDB-6D3D-48C1-BF29-54F6D117B8C3}" type="pres">
      <dgm:prSet presAssocID="{4AF47F13-F000-4431-B0FE-89357DF754B4}" presName="level2Shape" presStyleLbl="node4" presStyleIdx="2" presStyleCnt="4"/>
      <dgm:spPr/>
      <dgm:t>
        <a:bodyPr/>
        <a:lstStyle/>
        <a:p>
          <a:endParaRPr lang="en-US"/>
        </a:p>
      </dgm:t>
    </dgm:pt>
    <dgm:pt modelId="{729F3FA4-8699-4A48-976A-00D19833B57D}" type="pres">
      <dgm:prSet presAssocID="{4AF47F13-F000-4431-B0FE-89357DF754B4}" presName="hierChild3" presStyleCnt="0"/>
      <dgm:spPr/>
      <dgm:t>
        <a:bodyPr/>
        <a:lstStyle/>
        <a:p>
          <a:endParaRPr lang="en-US"/>
        </a:p>
      </dgm:t>
    </dgm:pt>
    <dgm:pt modelId="{946CC706-693E-491F-B175-66F7E9DF9E6D}" type="pres">
      <dgm:prSet presAssocID="{AF7D3237-1E89-485E-816C-3D8883944BA8}" presName="Name19" presStyleLbl="parChTrans1D2" presStyleIdx="2" presStyleCnt="3"/>
      <dgm:spPr/>
      <dgm:t>
        <a:bodyPr/>
        <a:lstStyle/>
        <a:p>
          <a:endParaRPr lang="en-US"/>
        </a:p>
      </dgm:t>
    </dgm:pt>
    <dgm:pt modelId="{E84C7752-4CBD-4F49-9E88-D439F5719102}" type="pres">
      <dgm:prSet presAssocID="{5892E2D0-899A-43CD-895F-BD78625DEE85}" presName="Name21" presStyleCnt="0"/>
      <dgm:spPr/>
      <dgm:t>
        <a:bodyPr/>
        <a:lstStyle/>
        <a:p>
          <a:endParaRPr lang="en-US"/>
        </a:p>
      </dgm:t>
    </dgm:pt>
    <dgm:pt modelId="{D7417ACB-AEFB-4D38-BFD3-FF08158331C7}" type="pres">
      <dgm:prSet presAssocID="{5892E2D0-899A-43CD-895F-BD78625DEE85}" presName="level2Shape" presStyleLbl="node2" presStyleIdx="2" presStyleCnt="3"/>
      <dgm:spPr/>
      <dgm:t>
        <a:bodyPr/>
        <a:lstStyle/>
        <a:p>
          <a:endParaRPr lang="en-US"/>
        </a:p>
      </dgm:t>
    </dgm:pt>
    <dgm:pt modelId="{B90705F2-7265-477E-833A-AC8944003869}" type="pres">
      <dgm:prSet presAssocID="{5892E2D0-899A-43CD-895F-BD78625DEE85}" presName="hierChild3" presStyleCnt="0"/>
      <dgm:spPr/>
      <dgm:t>
        <a:bodyPr/>
        <a:lstStyle/>
        <a:p>
          <a:endParaRPr lang="en-US"/>
        </a:p>
      </dgm:t>
    </dgm:pt>
    <dgm:pt modelId="{A8C28445-B087-4928-9F07-2CA1FF9B5910}" type="pres">
      <dgm:prSet presAssocID="{8193A886-F67D-4E0D-96EB-B699FABE0BE3}" presName="Name19" presStyleLbl="parChTrans1D3" presStyleIdx="3" presStyleCnt="4"/>
      <dgm:spPr/>
      <dgm:t>
        <a:bodyPr/>
        <a:lstStyle/>
        <a:p>
          <a:endParaRPr lang="en-US"/>
        </a:p>
      </dgm:t>
    </dgm:pt>
    <dgm:pt modelId="{DCFA3C83-6A54-453D-A8ED-1EBFEB7FDB52}" type="pres">
      <dgm:prSet presAssocID="{91A8352A-CCF9-404C-8F47-4A20313C1287}" presName="Name21" presStyleCnt="0"/>
      <dgm:spPr/>
      <dgm:t>
        <a:bodyPr/>
        <a:lstStyle/>
        <a:p>
          <a:endParaRPr lang="en-US"/>
        </a:p>
      </dgm:t>
    </dgm:pt>
    <dgm:pt modelId="{BD7FC856-2221-49BB-B8C8-D9002AAE02BF}" type="pres">
      <dgm:prSet presAssocID="{91A8352A-CCF9-404C-8F47-4A20313C1287}" presName="level2Shape" presStyleLbl="node3" presStyleIdx="3" presStyleCnt="4"/>
      <dgm:spPr/>
      <dgm:t>
        <a:bodyPr/>
        <a:lstStyle/>
        <a:p>
          <a:endParaRPr lang="en-US"/>
        </a:p>
      </dgm:t>
    </dgm:pt>
    <dgm:pt modelId="{52389259-1CD0-4472-94DB-19CB75BF012B}" type="pres">
      <dgm:prSet presAssocID="{91A8352A-CCF9-404C-8F47-4A20313C1287}" presName="hierChild3" presStyleCnt="0"/>
      <dgm:spPr/>
      <dgm:t>
        <a:bodyPr/>
        <a:lstStyle/>
        <a:p>
          <a:endParaRPr lang="en-US"/>
        </a:p>
      </dgm:t>
    </dgm:pt>
    <dgm:pt modelId="{B8BF53D3-57C1-4A71-8560-E45BD9B2163B}" type="pres">
      <dgm:prSet presAssocID="{62B44AF5-91A7-469E-ADAA-8AF3DA1F8FFC}" presName="Name19" presStyleLbl="parChTrans1D4" presStyleIdx="3" presStyleCnt="4"/>
      <dgm:spPr/>
      <dgm:t>
        <a:bodyPr/>
        <a:lstStyle/>
        <a:p>
          <a:endParaRPr lang="en-US"/>
        </a:p>
      </dgm:t>
    </dgm:pt>
    <dgm:pt modelId="{CE279958-73C9-470F-B607-268BA21014DA}" type="pres">
      <dgm:prSet presAssocID="{6240F92F-5681-46A6-884C-6C7B7E92E30A}" presName="Name21" presStyleCnt="0"/>
      <dgm:spPr/>
      <dgm:t>
        <a:bodyPr/>
        <a:lstStyle/>
        <a:p>
          <a:endParaRPr lang="en-US"/>
        </a:p>
      </dgm:t>
    </dgm:pt>
    <dgm:pt modelId="{6427CB09-9D85-48D4-A413-895C4ECA67EC}" type="pres">
      <dgm:prSet presAssocID="{6240F92F-5681-46A6-884C-6C7B7E92E30A}" presName="level2Shape" presStyleLbl="node4" presStyleIdx="3" presStyleCnt="4"/>
      <dgm:spPr/>
      <dgm:t>
        <a:bodyPr/>
        <a:lstStyle/>
        <a:p>
          <a:endParaRPr lang="en-US"/>
        </a:p>
      </dgm:t>
    </dgm:pt>
    <dgm:pt modelId="{DC25508B-D2AD-4DDD-A10A-00E22EB351CF}" type="pres">
      <dgm:prSet presAssocID="{6240F92F-5681-46A6-884C-6C7B7E92E30A}" presName="hierChild3" presStyleCnt="0"/>
      <dgm:spPr/>
      <dgm:t>
        <a:bodyPr/>
        <a:lstStyle/>
        <a:p>
          <a:endParaRPr lang="en-US"/>
        </a:p>
      </dgm:t>
    </dgm:pt>
    <dgm:pt modelId="{EA49BC44-BCA7-41A6-BFB7-E63A363CEA3D}" type="pres">
      <dgm:prSet presAssocID="{692025EF-3E2A-46C7-9F0E-FDFB19F5584D}" presName="bgShapesFlow" presStyleCnt="0"/>
      <dgm:spPr/>
      <dgm:t>
        <a:bodyPr/>
        <a:lstStyle/>
        <a:p>
          <a:endParaRPr lang="en-US"/>
        </a:p>
      </dgm:t>
    </dgm:pt>
  </dgm:ptLst>
  <dgm:cxnLst>
    <dgm:cxn modelId="{D9ECF6AC-93F3-4739-8461-D28B2ECDAED9}" type="presOf" srcId="{D5C4FC83-0C3F-44E2-9084-A7128F972DCD}" destId="{F97F8010-5EA4-4F12-B466-C5BA84BA72CB}" srcOrd="0" destOrd="0" presId="urn:microsoft.com/office/officeart/2005/8/layout/hierarchy6"/>
    <dgm:cxn modelId="{DE7307E9-6A9B-44BB-96F2-5C2D425309F0}" type="presOf" srcId="{57A8E0B5-2182-472A-BBE1-8EEFDCBD1B09}" destId="{B0C5AED1-30F3-42DA-9C30-CAE14630698D}" srcOrd="0" destOrd="0" presId="urn:microsoft.com/office/officeart/2005/8/layout/hierarchy6"/>
    <dgm:cxn modelId="{53C20B29-7B7E-4851-9771-349851FDB58C}" srcId="{D5C4FC83-0C3F-44E2-9084-A7128F972DCD}" destId="{57A8E0B5-2182-472A-BBE1-8EEFDCBD1B09}" srcOrd="1" destOrd="0" parTransId="{F483D82A-2B21-460E-AD51-2CFB590A4A5B}" sibTransId="{C48BCBE7-A671-45BE-AAF8-E5CA20216F12}"/>
    <dgm:cxn modelId="{019A5E67-EA90-4C7E-A92C-C9CCA1A11DB6}" type="presOf" srcId="{AF7D3237-1E89-485E-816C-3D8883944BA8}" destId="{946CC706-693E-491F-B175-66F7E9DF9E6D}" srcOrd="0" destOrd="0" presId="urn:microsoft.com/office/officeart/2005/8/layout/hierarchy6"/>
    <dgm:cxn modelId="{17CD5CD6-4CC5-45BB-8823-E15B126C2508}" srcId="{9ADB9E4D-68F2-41C9-AF1B-B286A3A25FA9}" destId="{4AF47F13-F000-4431-B0FE-89357DF754B4}" srcOrd="0" destOrd="0" parTransId="{3D81B616-6223-4D31-9E8A-CDFD99DE8E40}" sibTransId="{D0F88A71-624E-4CBD-92E6-67D4F1866D9F}"/>
    <dgm:cxn modelId="{44CF3FD1-6F87-4C71-9B38-462C6411DB24}" srcId="{313E05B0-DF08-42B7-9E12-9F7561EF34EB}" destId="{02E254AC-857E-4EA8-B50D-5BFFC3CE2A4A}" srcOrd="0" destOrd="0" parTransId="{CC0624B1-B78C-47AB-BBC2-7BDDEC018E8C}" sibTransId="{CF90A4FB-32BF-4371-9124-6BD2A7AEB6C9}"/>
    <dgm:cxn modelId="{842C0BF3-0543-4FA7-AE29-80209AF1A0EE}" type="presOf" srcId="{8193A886-F67D-4E0D-96EB-B699FABE0BE3}" destId="{A8C28445-B087-4928-9F07-2CA1FF9B5910}" srcOrd="0" destOrd="0" presId="urn:microsoft.com/office/officeart/2005/8/layout/hierarchy6"/>
    <dgm:cxn modelId="{23EF0266-2593-4114-A856-BFCEE4115EF9}" type="presOf" srcId="{313E05B0-DF08-42B7-9E12-9F7561EF34EB}" destId="{F3C6B762-5D68-4205-AFB1-2AAA50B4A772}" srcOrd="0" destOrd="0" presId="urn:microsoft.com/office/officeart/2005/8/layout/hierarchy6"/>
    <dgm:cxn modelId="{7255ACAA-B6FB-416D-A81E-83E9F371E9A9}" type="presOf" srcId="{4AF47F13-F000-4431-B0FE-89357DF754B4}" destId="{FBEECCDB-6D3D-48C1-BF29-54F6D117B8C3}" srcOrd="0" destOrd="0" presId="urn:microsoft.com/office/officeart/2005/8/layout/hierarchy6"/>
    <dgm:cxn modelId="{22C13E7F-0FAD-488E-A3D8-57D730CF82A0}" type="presOf" srcId="{6CA7A7D5-B83D-4786-9B76-F33430594F77}" destId="{E044A578-A7DE-44F5-A7E4-1DCB8A36243D}" srcOrd="0" destOrd="0" presId="urn:microsoft.com/office/officeart/2005/8/layout/hierarchy6"/>
    <dgm:cxn modelId="{6C69F18F-C198-443C-A7AD-45C47A0429CE}" srcId="{7E460CDE-D0C9-4267-BAEA-76892EB3FE29}" destId="{CD89D681-412C-44F2-B923-09CC406BD32A}" srcOrd="0" destOrd="0" parTransId="{1D22D91D-0366-4207-A444-60C1680F8020}" sibTransId="{D48DFCFB-CD8B-4F83-9832-5246A26F2027}"/>
    <dgm:cxn modelId="{10C91CE6-40A3-4481-8D2E-DA56E0F5377B}" type="presOf" srcId="{1D22D91D-0366-4207-A444-60C1680F8020}" destId="{DAE6F326-EAAC-4BB9-8981-71BF4DACE061}" srcOrd="0" destOrd="0" presId="urn:microsoft.com/office/officeart/2005/8/layout/hierarchy6"/>
    <dgm:cxn modelId="{B1294AB0-A696-470F-9644-FC6239C78AFE}" srcId="{5892E2D0-899A-43CD-895F-BD78625DEE85}" destId="{91A8352A-CCF9-404C-8F47-4A20313C1287}" srcOrd="0" destOrd="0" parTransId="{8193A886-F67D-4E0D-96EB-B699FABE0BE3}" sibTransId="{0AFFAD5C-218A-461D-AE09-5A3225C748DD}"/>
    <dgm:cxn modelId="{B2ECE7C6-9ED6-4136-B69A-950BB2F70869}" srcId="{6F947E45-3D14-451D-8FD4-5DBB049589D5}" destId="{7E460CDE-D0C9-4267-BAEA-76892EB3FE29}" srcOrd="0" destOrd="0" parTransId="{94FD6FB6-EE43-46B6-A16D-93993E4E6EED}" sibTransId="{15EE1A81-441E-49A3-A66A-FA8F5CE5983F}"/>
    <dgm:cxn modelId="{1863F239-D83F-4024-BBDA-6D3917B5DD33}" srcId="{692025EF-3E2A-46C7-9F0E-FDFB19F5584D}" destId="{D5C4FC83-0C3F-44E2-9084-A7128F972DCD}" srcOrd="0" destOrd="0" parTransId="{51C81ABF-17DA-468D-B174-E4FD2FB55237}" sibTransId="{0961C161-D0F1-43DE-AD3A-D41644A159E1}"/>
    <dgm:cxn modelId="{A5224C24-ED5C-4C97-8748-C6BAD69E35E1}" srcId="{D5C4FC83-0C3F-44E2-9084-A7128F972DCD}" destId="{6F947E45-3D14-451D-8FD4-5DBB049589D5}" srcOrd="0" destOrd="0" parTransId="{997FA2DF-4A57-431A-8651-A00EE9F01D3D}" sibTransId="{EC5E3290-29C5-40E2-8DC7-4F8475529931}"/>
    <dgm:cxn modelId="{06AE0900-1467-4E48-87E4-265F2BCC5056}" type="presOf" srcId="{997FA2DF-4A57-431A-8651-A00EE9F01D3D}" destId="{A34F4091-C04D-4A79-A321-E45F595D9E9C}" srcOrd="0" destOrd="0" presId="urn:microsoft.com/office/officeart/2005/8/layout/hierarchy6"/>
    <dgm:cxn modelId="{5052DFF4-21F1-417F-98E4-26E59FB2C472}" srcId="{57A8E0B5-2182-472A-BBE1-8EEFDCBD1B09}" destId="{9ADB9E4D-68F2-41C9-AF1B-B286A3A25FA9}" srcOrd="1" destOrd="0" parTransId="{6CA7A7D5-B83D-4786-9B76-F33430594F77}" sibTransId="{370B4549-59D2-4E6B-BEA7-EC60ED500CEE}"/>
    <dgm:cxn modelId="{4E2BCB63-0C28-4038-A759-C4399A79CD52}" type="presOf" srcId="{94FD6FB6-EE43-46B6-A16D-93993E4E6EED}" destId="{042BBF1B-CE13-4191-8E90-BA5447D61F46}" srcOrd="0" destOrd="0" presId="urn:microsoft.com/office/officeart/2005/8/layout/hierarchy6"/>
    <dgm:cxn modelId="{1DDF3B7A-7BA8-4E67-8760-169917DE1BB6}" type="presOf" srcId="{CC0624B1-B78C-47AB-BBC2-7BDDEC018E8C}" destId="{0CB498B9-BA27-438D-AE6C-7405B452C674}" srcOrd="0" destOrd="0" presId="urn:microsoft.com/office/officeart/2005/8/layout/hierarchy6"/>
    <dgm:cxn modelId="{E4DF2CED-7875-4B5D-84D5-5E32FFA5893A}" type="presOf" srcId="{6240F92F-5681-46A6-884C-6C7B7E92E30A}" destId="{6427CB09-9D85-48D4-A413-895C4ECA67EC}" srcOrd="0" destOrd="0" presId="urn:microsoft.com/office/officeart/2005/8/layout/hierarchy6"/>
    <dgm:cxn modelId="{5A2B5A2A-4257-4B92-B7E3-5CBDCA386A03}" type="presOf" srcId="{7E460CDE-D0C9-4267-BAEA-76892EB3FE29}" destId="{39F2213F-EC2B-4728-97AF-978CF2A1D53A}" srcOrd="0" destOrd="0" presId="urn:microsoft.com/office/officeart/2005/8/layout/hierarchy6"/>
    <dgm:cxn modelId="{71D708A4-F346-459E-868D-8338DE0D9F21}" type="presOf" srcId="{CD89D681-412C-44F2-B923-09CC406BD32A}" destId="{E8D1B69E-4182-44DB-AF54-AE5C9E8EBDD8}" srcOrd="0" destOrd="0" presId="urn:microsoft.com/office/officeart/2005/8/layout/hierarchy6"/>
    <dgm:cxn modelId="{A60AA6FC-E9A5-4C5A-B9B1-717DA3EC583B}" type="presOf" srcId="{692025EF-3E2A-46C7-9F0E-FDFB19F5584D}" destId="{89E4D556-73B2-425D-BD1E-61738E4CB405}" srcOrd="0" destOrd="0" presId="urn:microsoft.com/office/officeart/2005/8/layout/hierarchy6"/>
    <dgm:cxn modelId="{77CD602E-DC43-4AE3-872E-93D96B0885AE}" type="presOf" srcId="{AFADB367-9BDD-4D2A-B98B-B7E557CB1137}" destId="{F695A443-41EB-4C0B-88A8-61A14CEBFEA1}" srcOrd="0" destOrd="0" presId="urn:microsoft.com/office/officeart/2005/8/layout/hierarchy6"/>
    <dgm:cxn modelId="{87B468C8-E9F0-4578-A817-C69E5CFC9F06}" srcId="{91A8352A-CCF9-404C-8F47-4A20313C1287}" destId="{6240F92F-5681-46A6-884C-6C7B7E92E30A}" srcOrd="0" destOrd="0" parTransId="{62B44AF5-91A7-469E-ADAA-8AF3DA1F8FFC}" sibTransId="{9977E02D-B827-4BE5-A1CF-1BFA5122A923}"/>
    <dgm:cxn modelId="{83335FBB-3A3C-4615-AE2A-0402DABF59DA}" srcId="{57A8E0B5-2182-472A-BBE1-8EEFDCBD1B09}" destId="{313E05B0-DF08-42B7-9E12-9F7561EF34EB}" srcOrd="0" destOrd="0" parTransId="{AFADB367-9BDD-4D2A-B98B-B7E557CB1137}" sibTransId="{E1F65994-DA56-4D57-BA21-C5EEF9179636}"/>
    <dgm:cxn modelId="{C8DFDD25-371B-4733-884B-EA05792BDB99}" type="presOf" srcId="{F483D82A-2B21-460E-AD51-2CFB590A4A5B}" destId="{278863E3-37DE-4E25-9F77-B2AF481B4F31}" srcOrd="0" destOrd="0" presId="urn:microsoft.com/office/officeart/2005/8/layout/hierarchy6"/>
    <dgm:cxn modelId="{D4DADC1E-0336-48B7-A2AA-F73F180A5B7B}" type="presOf" srcId="{91A8352A-CCF9-404C-8F47-4A20313C1287}" destId="{BD7FC856-2221-49BB-B8C8-D9002AAE02BF}" srcOrd="0" destOrd="0" presId="urn:microsoft.com/office/officeart/2005/8/layout/hierarchy6"/>
    <dgm:cxn modelId="{02BBCFC8-3B66-4F0E-82A0-896362D147C6}" type="presOf" srcId="{9ADB9E4D-68F2-41C9-AF1B-B286A3A25FA9}" destId="{EF9798C6-477B-4658-B14D-B5A3A2E95D82}" srcOrd="0" destOrd="0" presId="urn:microsoft.com/office/officeart/2005/8/layout/hierarchy6"/>
    <dgm:cxn modelId="{3ACBDEEB-CEDC-4BC5-9733-E38A6D155176}" type="presOf" srcId="{3D81B616-6223-4D31-9E8A-CDFD99DE8E40}" destId="{B435A3E6-42BB-4BBA-99B5-BD9BB557BCED}" srcOrd="0" destOrd="0" presId="urn:microsoft.com/office/officeart/2005/8/layout/hierarchy6"/>
    <dgm:cxn modelId="{B3491FAA-793D-4BD2-874E-3DEC3E8A3352}" type="presOf" srcId="{62B44AF5-91A7-469E-ADAA-8AF3DA1F8FFC}" destId="{B8BF53D3-57C1-4A71-8560-E45BD9B2163B}" srcOrd="0" destOrd="0" presId="urn:microsoft.com/office/officeart/2005/8/layout/hierarchy6"/>
    <dgm:cxn modelId="{A6C407AB-B53A-451B-A883-F05AA8E2971C}" type="presOf" srcId="{6F947E45-3D14-451D-8FD4-5DBB049589D5}" destId="{A7E8201C-4882-486F-96BA-9ED48E541C41}" srcOrd="0" destOrd="0" presId="urn:microsoft.com/office/officeart/2005/8/layout/hierarchy6"/>
    <dgm:cxn modelId="{962B8286-4EF4-429A-A3B1-7A897964B619}" type="presOf" srcId="{02E254AC-857E-4EA8-B50D-5BFFC3CE2A4A}" destId="{98C8D68C-CE5F-4AAD-B7DE-ABC760313CBE}" srcOrd="0" destOrd="0" presId="urn:microsoft.com/office/officeart/2005/8/layout/hierarchy6"/>
    <dgm:cxn modelId="{3906CD6F-2CFB-4E21-AF42-5BD79D98882C}" type="presOf" srcId="{5892E2D0-899A-43CD-895F-BD78625DEE85}" destId="{D7417ACB-AEFB-4D38-BFD3-FF08158331C7}" srcOrd="0" destOrd="0" presId="urn:microsoft.com/office/officeart/2005/8/layout/hierarchy6"/>
    <dgm:cxn modelId="{EDAE54D4-C211-43DA-BA95-7FB902845A0A}" srcId="{D5C4FC83-0C3F-44E2-9084-A7128F972DCD}" destId="{5892E2D0-899A-43CD-895F-BD78625DEE85}" srcOrd="2" destOrd="0" parTransId="{AF7D3237-1E89-485E-816C-3D8883944BA8}" sibTransId="{A3B2EF4A-D5BE-4D42-A606-9F69E42D6AAB}"/>
    <dgm:cxn modelId="{C5CABA5A-3B65-4E1B-AB28-45258EC17AE0}" type="presParOf" srcId="{89E4D556-73B2-425D-BD1E-61738E4CB405}" destId="{DC30233B-9AE1-49A3-9367-1E1423F91540}" srcOrd="0" destOrd="0" presId="urn:microsoft.com/office/officeart/2005/8/layout/hierarchy6"/>
    <dgm:cxn modelId="{0E7D87B6-6172-4A30-AB68-0E6FE34FDE37}" type="presParOf" srcId="{DC30233B-9AE1-49A3-9367-1E1423F91540}" destId="{70A3A743-957D-4294-B73B-BD2AA72B3E6E}" srcOrd="0" destOrd="0" presId="urn:microsoft.com/office/officeart/2005/8/layout/hierarchy6"/>
    <dgm:cxn modelId="{F547E580-3F27-44DD-A1D1-82A4215D80C7}" type="presParOf" srcId="{70A3A743-957D-4294-B73B-BD2AA72B3E6E}" destId="{0E032FBD-20C2-4AB4-BB05-7BDA4B7DEFF5}" srcOrd="0" destOrd="0" presId="urn:microsoft.com/office/officeart/2005/8/layout/hierarchy6"/>
    <dgm:cxn modelId="{E2424CB1-43F5-4E18-9433-498D3CA1EF76}" type="presParOf" srcId="{0E032FBD-20C2-4AB4-BB05-7BDA4B7DEFF5}" destId="{F97F8010-5EA4-4F12-B466-C5BA84BA72CB}" srcOrd="0" destOrd="0" presId="urn:microsoft.com/office/officeart/2005/8/layout/hierarchy6"/>
    <dgm:cxn modelId="{E0795990-B91F-4EC9-888C-7A53E3C28A3E}" type="presParOf" srcId="{0E032FBD-20C2-4AB4-BB05-7BDA4B7DEFF5}" destId="{67B1A2D9-D6E3-4F50-9472-404249AA4283}" srcOrd="1" destOrd="0" presId="urn:microsoft.com/office/officeart/2005/8/layout/hierarchy6"/>
    <dgm:cxn modelId="{CA41F6AE-FF43-4F41-89B8-3C9C405460BB}" type="presParOf" srcId="{67B1A2D9-D6E3-4F50-9472-404249AA4283}" destId="{A34F4091-C04D-4A79-A321-E45F595D9E9C}" srcOrd="0" destOrd="0" presId="urn:microsoft.com/office/officeart/2005/8/layout/hierarchy6"/>
    <dgm:cxn modelId="{EE7C7E3F-A215-4A51-93D1-3826597A1F16}" type="presParOf" srcId="{67B1A2D9-D6E3-4F50-9472-404249AA4283}" destId="{7C35630C-57D5-46AF-B493-525E496698C1}" srcOrd="1" destOrd="0" presId="urn:microsoft.com/office/officeart/2005/8/layout/hierarchy6"/>
    <dgm:cxn modelId="{F1BDCDD4-5BE7-4210-AEE8-F1691980CF03}" type="presParOf" srcId="{7C35630C-57D5-46AF-B493-525E496698C1}" destId="{A7E8201C-4882-486F-96BA-9ED48E541C41}" srcOrd="0" destOrd="0" presId="urn:microsoft.com/office/officeart/2005/8/layout/hierarchy6"/>
    <dgm:cxn modelId="{5943E8D6-B097-4069-80BF-07721B1BB3FF}" type="presParOf" srcId="{7C35630C-57D5-46AF-B493-525E496698C1}" destId="{E8C2AA85-2F4F-4BC6-874C-F4598A236CC3}" srcOrd="1" destOrd="0" presId="urn:microsoft.com/office/officeart/2005/8/layout/hierarchy6"/>
    <dgm:cxn modelId="{9F605690-34CA-4AF8-910B-9955917EC550}" type="presParOf" srcId="{E8C2AA85-2F4F-4BC6-874C-F4598A236CC3}" destId="{042BBF1B-CE13-4191-8E90-BA5447D61F46}" srcOrd="0" destOrd="0" presId="urn:microsoft.com/office/officeart/2005/8/layout/hierarchy6"/>
    <dgm:cxn modelId="{62C68027-4B74-443D-96D0-6CCDCA25668A}" type="presParOf" srcId="{E8C2AA85-2F4F-4BC6-874C-F4598A236CC3}" destId="{AD1070F5-6B0A-40E5-8F0E-A4CB73C936DB}" srcOrd="1" destOrd="0" presId="urn:microsoft.com/office/officeart/2005/8/layout/hierarchy6"/>
    <dgm:cxn modelId="{46376A02-122A-48B7-8577-7E2F5A9473D3}" type="presParOf" srcId="{AD1070F5-6B0A-40E5-8F0E-A4CB73C936DB}" destId="{39F2213F-EC2B-4728-97AF-978CF2A1D53A}" srcOrd="0" destOrd="0" presId="urn:microsoft.com/office/officeart/2005/8/layout/hierarchy6"/>
    <dgm:cxn modelId="{DAFB4461-4208-4A68-8921-E65899F6BF9A}" type="presParOf" srcId="{AD1070F5-6B0A-40E5-8F0E-A4CB73C936DB}" destId="{34785243-2A29-4D3C-8282-743BF414B441}" srcOrd="1" destOrd="0" presId="urn:microsoft.com/office/officeart/2005/8/layout/hierarchy6"/>
    <dgm:cxn modelId="{288E79AF-58F7-4BDA-9BDA-678581166DD7}" type="presParOf" srcId="{34785243-2A29-4D3C-8282-743BF414B441}" destId="{DAE6F326-EAAC-4BB9-8981-71BF4DACE061}" srcOrd="0" destOrd="0" presId="urn:microsoft.com/office/officeart/2005/8/layout/hierarchy6"/>
    <dgm:cxn modelId="{FBAAB406-B4E8-42AA-B313-33379C88416C}" type="presParOf" srcId="{34785243-2A29-4D3C-8282-743BF414B441}" destId="{034B9835-1C1E-4618-82CF-66F03E2EF134}" srcOrd="1" destOrd="0" presId="urn:microsoft.com/office/officeart/2005/8/layout/hierarchy6"/>
    <dgm:cxn modelId="{CD97F9BC-F41C-4139-9285-0ACB3D65281F}" type="presParOf" srcId="{034B9835-1C1E-4618-82CF-66F03E2EF134}" destId="{E8D1B69E-4182-44DB-AF54-AE5C9E8EBDD8}" srcOrd="0" destOrd="0" presId="urn:microsoft.com/office/officeart/2005/8/layout/hierarchy6"/>
    <dgm:cxn modelId="{8DE50E51-2879-4716-97B0-1BCFFB5B6CEF}" type="presParOf" srcId="{034B9835-1C1E-4618-82CF-66F03E2EF134}" destId="{7A55C20C-DEC7-4ED0-8658-41F6C1F2B6E1}" srcOrd="1" destOrd="0" presId="urn:microsoft.com/office/officeart/2005/8/layout/hierarchy6"/>
    <dgm:cxn modelId="{1DCC53D8-2526-497C-AE32-7D2CA0E74576}" type="presParOf" srcId="{67B1A2D9-D6E3-4F50-9472-404249AA4283}" destId="{278863E3-37DE-4E25-9F77-B2AF481B4F31}" srcOrd="2" destOrd="0" presId="urn:microsoft.com/office/officeart/2005/8/layout/hierarchy6"/>
    <dgm:cxn modelId="{4729399C-30AE-4942-8427-2DE9AF78E152}" type="presParOf" srcId="{67B1A2D9-D6E3-4F50-9472-404249AA4283}" destId="{7BA2EC8A-50E7-4C64-BF5C-FE88E72C49D2}" srcOrd="3" destOrd="0" presId="urn:microsoft.com/office/officeart/2005/8/layout/hierarchy6"/>
    <dgm:cxn modelId="{BE6132A6-3698-456A-9F53-87C4E176DFA7}" type="presParOf" srcId="{7BA2EC8A-50E7-4C64-BF5C-FE88E72C49D2}" destId="{B0C5AED1-30F3-42DA-9C30-CAE14630698D}" srcOrd="0" destOrd="0" presId="urn:microsoft.com/office/officeart/2005/8/layout/hierarchy6"/>
    <dgm:cxn modelId="{7917B58E-506A-4F77-A1E8-513FC569FA19}" type="presParOf" srcId="{7BA2EC8A-50E7-4C64-BF5C-FE88E72C49D2}" destId="{84C9B9A3-B381-46C2-A101-FCBD6DE8CCB6}" srcOrd="1" destOrd="0" presId="urn:microsoft.com/office/officeart/2005/8/layout/hierarchy6"/>
    <dgm:cxn modelId="{AE171252-ED80-4918-822A-C24A52C5139F}" type="presParOf" srcId="{84C9B9A3-B381-46C2-A101-FCBD6DE8CCB6}" destId="{F695A443-41EB-4C0B-88A8-61A14CEBFEA1}" srcOrd="0" destOrd="0" presId="urn:microsoft.com/office/officeart/2005/8/layout/hierarchy6"/>
    <dgm:cxn modelId="{897D0551-0920-4C23-B130-948028BA497D}" type="presParOf" srcId="{84C9B9A3-B381-46C2-A101-FCBD6DE8CCB6}" destId="{F6A1CD6B-6FC4-4C24-BEAF-BA4BC4453FD9}" srcOrd="1" destOrd="0" presId="urn:microsoft.com/office/officeart/2005/8/layout/hierarchy6"/>
    <dgm:cxn modelId="{C33F2B1F-BE42-4718-BD40-0B544EB4EC10}" type="presParOf" srcId="{F6A1CD6B-6FC4-4C24-BEAF-BA4BC4453FD9}" destId="{F3C6B762-5D68-4205-AFB1-2AAA50B4A772}" srcOrd="0" destOrd="0" presId="urn:microsoft.com/office/officeart/2005/8/layout/hierarchy6"/>
    <dgm:cxn modelId="{B5D75CDD-1C6C-4915-A10F-415389CE2EFE}" type="presParOf" srcId="{F6A1CD6B-6FC4-4C24-BEAF-BA4BC4453FD9}" destId="{246088C6-B37D-4073-99E0-295D5BC36BB1}" srcOrd="1" destOrd="0" presId="urn:microsoft.com/office/officeart/2005/8/layout/hierarchy6"/>
    <dgm:cxn modelId="{C9F984BA-4BF1-4267-80E6-E965C059C343}" type="presParOf" srcId="{246088C6-B37D-4073-99E0-295D5BC36BB1}" destId="{0CB498B9-BA27-438D-AE6C-7405B452C674}" srcOrd="0" destOrd="0" presId="urn:microsoft.com/office/officeart/2005/8/layout/hierarchy6"/>
    <dgm:cxn modelId="{89E0CC7D-249F-4345-B8B9-5A8FB03FDD3D}" type="presParOf" srcId="{246088C6-B37D-4073-99E0-295D5BC36BB1}" destId="{94B72E85-A63B-408E-915A-4D8543BED5BB}" srcOrd="1" destOrd="0" presId="urn:microsoft.com/office/officeart/2005/8/layout/hierarchy6"/>
    <dgm:cxn modelId="{0483D375-9B7D-45A1-9893-F9ABC5D3B62E}" type="presParOf" srcId="{94B72E85-A63B-408E-915A-4D8543BED5BB}" destId="{98C8D68C-CE5F-4AAD-B7DE-ABC760313CBE}" srcOrd="0" destOrd="0" presId="urn:microsoft.com/office/officeart/2005/8/layout/hierarchy6"/>
    <dgm:cxn modelId="{8AF5648E-4B85-48C6-B0ED-49A01BB0386C}" type="presParOf" srcId="{94B72E85-A63B-408E-915A-4D8543BED5BB}" destId="{CD027EB0-422A-497F-8E42-ECE31E0991E8}" srcOrd="1" destOrd="0" presId="urn:microsoft.com/office/officeart/2005/8/layout/hierarchy6"/>
    <dgm:cxn modelId="{F5D6097A-6774-4B0F-9B20-7D3218B58DDF}" type="presParOf" srcId="{84C9B9A3-B381-46C2-A101-FCBD6DE8CCB6}" destId="{E044A578-A7DE-44F5-A7E4-1DCB8A36243D}" srcOrd="2" destOrd="0" presId="urn:microsoft.com/office/officeart/2005/8/layout/hierarchy6"/>
    <dgm:cxn modelId="{E6E9EAC4-FDD6-4374-B24A-53DD2708E103}" type="presParOf" srcId="{84C9B9A3-B381-46C2-A101-FCBD6DE8CCB6}" destId="{96175FCC-0CB7-469F-805E-02B0ED5BFF7E}" srcOrd="3" destOrd="0" presId="urn:microsoft.com/office/officeart/2005/8/layout/hierarchy6"/>
    <dgm:cxn modelId="{654A4331-2094-44EA-B5DF-2FE22DD8A107}" type="presParOf" srcId="{96175FCC-0CB7-469F-805E-02B0ED5BFF7E}" destId="{EF9798C6-477B-4658-B14D-B5A3A2E95D82}" srcOrd="0" destOrd="0" presId="urn:microsoft.com/office/officeart/2005/8/layout/hierarchy6"/>
    <dgm:cxn modelId="{E589CE65-14A2-4930-B199-18943EAE3AE5}" type="presParOf" srcId="{96175FCC-0CB7-469F-805E-02B0ED5BFF7E}" destId="{B0C30127-E2E3-4EA4-991E-E692F0CFD4B9}" srcOrd="1" destOrd="0" presId="urn:microsoft.com/office/officeart/2005/8/layout/hierarchy6"/>
    <dgm:cxn modelId="{1F57960D-6FBD-427D-A851-3A1182ED0BC6}" type="presParOf" srcId="{B0C30127-E2E3-4EA4-991E-E692F0CFD4B9}" destId="{B435A3E6-42BB-4BBA-99B5-BD9BB557BCED}" srcOrd="0" destOrd="0" presId="urn:microsoft.com/office/officeart/2005/8/layout/hierarchy6"/>
    <dgm:cxn modelId="{165551A4-22BE-4EF5-8E24-45E0A2A51F71}" type="presParOf" srcId="{B0C30127-E2E3-4EA4-991E-E692F0CFD4B9}" destId="{F2DF68E1-1942-4867-AF92-AF25B564660B}" srcOrd="1" destOrd="0" presId="urn:microsoft.com/office/officeart/2005/8/layout/hierarchy6"/>
    <dgm:cxn modelId="{CA78B250-68AF-4298-B45F-9EE78533F2B5}" type="presParOf" srcId="{F2DF68E1-1942-4867-AF92-AF25B564660B}" destId="{FBEECCDB-6D3D-48C1-BF29-54F6D117B8C3}" srcOrd="0" destOrd="0" presId="urn:microsoft.com/office/officeart/2005/8/layout/hierarchy6"/>
    <dgm:cxn modelId="{E97807F7-CB97-4E82-A2C3-73CF01CE90F1}" type="presParOf" srcId="{F2DF68E1-1942-4867-AF92-AF25B564660B}" destId="{729F3FA4-8699-4A48-976A-00D19833B57D}" srcOrd="1" destOrd="0" presId="urn:microsoft.com/office/officeart/2005/8/layout/hierarchy6"/>
    <dgm:cxn modelId="{CAF9D215-D594-45A4-AE39-8C3DF6ABD02D}" type="presParOf" srcId="{67B1A2D9-D6E3-4F50-9472-404249AA4283}" destId="{946CC706-693E-491F-B175-66F7E9DF9E6D}" srcOrd="4" destOrd="0" presId="urn:microsoft.com/office/officeart/2005/8/layout/hierarchy6"/>
    <dgm:cxn modelId="{27AE9E30-C7A5-45B5-A91F-9396B333E2E1}" type="presParOf" srcId="{67B1A2D9-D6E3-4F50-9472-404249AA4283}" destId="{E84C7752-4CBD-4F49-9E88-D439F5719102}" srcOrd="5" destOrd="0" presId="urn:microsoft.com/office/officeart/2005/8/layout/hierarchy6"/>
    <dgm:cxn modelId="{398F2FFE-AFBE-489B-ACBF-A1E8B5AE2F4A}" type="presParOf" srcId="{E84C7752-4CBD-4F49-9E88-D439F5719102}" destId="{D7417ACB-AEFB-4D38-BFD3-FF08158331C7}" srcOrd="0" destOrd="0" presId="urn:microsoft.com/office/officeart/2005/8/layout/hierarchy6"/>
    <dgm:cxn modelId="{64DFC531-F333-4A07-8C66-6C6865138C88}" type="presParOf" srcId="{E84C7752-4CBD-4F49-9E88-D439F5719102}" destId="{B90705F2-7265-477E-833A-AC8944003869}" srcOrd="1" destOrd="0" presId="urn:microsoft.com/office/officeart/2005/8/layout/hierarchy6"/>
    <dgm:cxn modelId="{09EE0B0C-1E95-447F-B911-963D89590EC7}" type="presParOf" srcId="{B90705F2-7265-477E-833A-AC8944003869}" destId="{A8C28445-B087-4928-9F07-2CA1FF9B5910}" srcOrd="0" destOrd="0" presId="urn:microsoft.com/office/officeart/2005/8/layout/hierarchy6"/>
    <dgm:cxn modelId="{77500DD7-761B-4AE3-83A8-9421E4AC452C}" type="presParOf" srcId="{B90705F2-7265-477E-833A-AC8944003869}" destId="{DCFA3C83-6A54-453D-A8ED-1EBFEB7FDB52}" srcOrd="1" destOrd="0" presId="urn:microsoft.com/office/officeart/2005/8/layout/hierarchy6"/>
    <dgm:cxn modelId="{C14D016F-3B6F-4227-9D30-4BDC08A28BFC}" type="presParOf" srcId="{DCFA3C83-6A54-453D-A8ED-1EBFEB7FDB52}" destId="{BD7FC856-2221-49BB-B8C8-D9002AAE02BF}" srcOrd="0" destOrd="0" presId="urn:microsoft.com/office/officeart/2005/8/layout/hierarchy6"/>
    <dgm:cxn modelId="{2547E690-0E61-4ACE-95E8-DC858BFAFF0A}" type="presParOf" srcId="{DCFA3C83-6A54-453D-A8ED-1EBFEB7FDB52}" destId="{52389259-1CD0-4472-94DB-19CB75BF012B}" srcOrd="1" destOrd="0" presId="urn:microsoft.com/office/officeart/2005/8/layout/hierarchy6"/>
    <dgm:cxn modelId="{A4F7B1D8-08D0-4A50-8384-1873A68A70CE}" type="presParOf" srcId="{52389259-1CD0-4472-94DB-19CB75BF012B}" destId="{B8BF53D3-57C1-4A71-8560-E45BD9B2163B}" srcOrd="0" destOrd="0" presId="urn:microsoft.com/office/officeart/2005/8/layout/hierarchy6"/>
    <dgm:cxn modelId="{EF6E5DB2-2182-4ED0-AA4D-A60CA739E561}" type="presParOf" srcId="{52389259-1CD0-4472-94DB-19CB75BF012B}" destId="{CE279958-73C9-470F-B607-268BA21014DA}" srcOrd="1" destOrd="0" presId="urn:microsoft.com/office/officeart/2005/8/layout/hierarchy6"/>
    <dgm:cxn modelId="{1881E069-AD6B-4277-8472-C08B46C65F6D}" type="presParOf" srcId="{CE279958-73C9-470F-B607-268BA21014DA}" destId="{6427CB09-9D85-48D4-A413-895C4ECA67EC}" srcOrd="0" destOrd="0" presId="urn:microsoft.com/office/officeart/2005/8/layout/hierarchy6"/>
    <dgm:cxn modelId="{3AC0F63C-8A70-4EC1-9AE6-B8EF856351EB}" type="presParOf" srcId="{CE279958-73C9-470F-B607-268BA21014DA}" destId="{DC25508B-D2AD-4DDD-A10A-00E22EB351CF}" srcOrd="1" destOrd="0" presId="urn:microsoft.com/office/officeart/2005/8/layout/hierarchy6"/>
    <dgm:cxn modelId="{73981F08-CBAF-403B-8A8E-1B4C51572C4A}" type="presParOf" srcId="{89E4D556-73B2-425D-BD1E-61738E4CB405}" destId="{EA49BC44-BCA7-41A6-BFB7-E63A363CEA3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98EB4A-F899-440C-8A00-FC25AF85F53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EE92FCE-EC07-4789-AA7B-29268DE463A8}">
      <dgm:prSet phldrT="[Text]" custT="1"/>
      <dgm:spPr>
        <a:xfrm>
          <a:off x="1539378" y="0"/>
          <a:ext cx="732071" cy="154718"/>
        </a:xfrm>
        <a:solidFill>
          <a:srgbClr val="6C1223"/>
        </a:solidFill>
        <a:ln w="25400" cap="flat" cmpd="sng" algn="ctr">
          <a:solidFill>
            <a:srgbClr val="8064A2">
              <a:hueOff val="0"/>
              <a:satOff val="0"/>
              <a:lumOff val="0"/>
              <a:alphaOff val="0"/>
            </a:srgbClr>
          </a:solidFill>
          <a:prstDash val="solid"/>
        </a:ln>
        <a:effectLst/>
      </dgm:spPr>
      <dgm:t>
        <a:bodyPr/>
        <a:lstStyle/>
        <a:p>
          <a:r>
            <a:rPr lang="en-US" sz="1800" dirty="0">
              <a:solidFill>
                <a:sysClr val="window" lastClr="FFFFFF"/>
              </a:solidFill>
              <a:latin typeface="Calibri"/>
              <a:ea typeface="+mn-ea"/>
              <a:cs typeface="+mn-cs"/>
            </a:rPr>
            <a:t>Effect Size</a:t>
          </a:r>
        </a:p>
      </dgm:t>
    </dgm:pt>
    <dgm:pt modelId="{92E1F4B8-A331-413E-A2C4-7F6681DD897B}" type="parTrans" cxnId="{719C4FC4-5D23-439A-869D-80390481FA1C}">
      <dgm:prSet/>
      <dgm:spPr/>
      <dgm:t>
        <a:bodyPr/>
        <a:lstStyle/>
        <a:p>
          <a:endParaRPr lang="en-US" sz="900"/>
        </a:p>
      </dgm:t>
    </dgm:pt>
    <dgm:pt modelId="{0D82DBF7-6BA8-4761-BC08-E2F1D7D2644A}" type="sibTrans" cxnId="{719C4FC4-5D23-439A-869D-80390481FA1C}">
      <dgm:prSet/>
      <dgm:spPr/>
      <dgm:t>
        <a:bodyPr/>
        <a:lstStyle/>
        <a:p>
          <a:endParaRPr lang="en-US" sz="900"/>
        </a:p>
      </dgm:t>
    </dgm:pt>
    <dgm:pt modelId="{B6F7401B-C48C-43EA-986B-0D063D9C9CD9}">
      <dgm:prSet phldrT="[Text]" custT="1"/>
      <dgm:spPr>
        <a:xfrm>
          <a:off x="1590622" y="276634"/>
          <a:ext cx="680826" cy="125359"/>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r>
            <a:rPr lang="en-US" sz="1600" dirty="0">
              <a:solidFill>
                <a:sysClr val="windowText" lastClr="000000">
                  <a:hueOff val="0"/>
                  <a:satOff val="0"/>
                  <a:lumOff val="0"/>
                  <a:alphaOff val="0"/>
                </a:sysClr>
              </a:solidFill>
              <a:latin typeface="Calibri"/>
              <a:ea typeface="+mn-ea"/>
              <a:cs typeface="+mn-cs"/>
            </a:rPr>
            <a:t>10%</a:t>
          </a:r>
        </a:p>
      </dgm:t>
    </dgm:pt>
    <dgm:pt modelId="{C65D7082-25F7-4252-A489-0AEF45F09F9F}" type="parTrans" cxnId="{4847A977-8F85-4FC8-A75D-3611E9BB790C}">
      <dgm:prSet/>
      <dgm:spPr/>
      <dgm:t>
        <a:bodyPr/>
        <a:lstStyle/>
        <a:p>
          <a:endParaRPr lang="en-US" sz="900"/>
        </a:p>
      </dgm:t>
    </dgm:pt>
    <dgm:pt modelId="{2615B59E-DAFD-42BC-B42A-2856D2C53F29}" type="sibTrans" cxnId="{4847A977-8F85-4FC8-A75D-3611E9BB790C}">
      <dgm:prSet/>
      <dgm:spPr/>
      <dgm:t>
        <a:bodyPr/>
        <a:lstStyle/>
        <a:p>
          <a:endParaRPr lang="en-US" sz="900"/>
        </a:p>
      </dgm:t>
    </dgm:pt>
    <dgm:pt modelId="{F6F69D83-A008-4E07-95C6-D779ACD963AD}">
      <dgm:prSet phldrT="[Text]" custT="1"/>
      <dgm:spPr>
        <a:xfrm>
          <a:off x="1590622" y="527354"/>
          <a:ext cx="680826" cy="125359"/>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95%</a:t>
          </a:r>
          <a:endParaRPr lang="en-US" sz="1600" dirty="0">
            <a:solidFill>
              <a:sysClr val="windowText" lastClr="000000">
                <a:hueOff val="0"/>
                <a:satOff val="0"/>
                <a:lumOff val="0"/>
                <a:alphaOff val="0"/>
              </a:sysClr>
            </a:solidFill>
            <a:latin typeface="Calibri"/>
            <a:ea typeface="+mn-ea"/>
            <a:cs typeface="+mn-cs"/>
          </a:endParaRPr>
        </a:p>
      </dgm:t>
    </dgm:pt>
    <dgm:pt modelId="{A3163370-A301-4504-881D-C44AB3CFC128}" type="parTrans" cxnId="{07C3CDC8-774F-4E53-9EC7-C8D403723D86}">
      <dgm:prSet/>
      <dgm:spPr/>
      <dgm:t>
        <a:bodyPr/>
        <a:lstStyle/>
        <a:p>
          <a:endParaRPr lang="en-US" sz="900"/>
        </a:p>
      </dgm:t>
    </dgm:pt>
    <dgm:pt modelId="{0D38C3A1-2BE7-4CEE-84C4-3795A7236604}" type="sibTrans" cxnId="{07C3CDC8-774F-4E53-9EC7-C8D403723D86}">
      <dgm:prSet/>
      <dgm:spPr/>
      <dgm:t>
        <a:bodyPr/>
        <a:lstStyle/>
        <a:p>
          <a:endParaRPr lang="en-US" sz="900"/>
        </a:p>
      </dgm:t>
    </dgm:pt>
    <dgm:pt modelId="{80AA0A71-8E83-48DC-8CE3-64E9EA43E7F7}">
      <dgm:prSet phldrT="[Text]" custT="1"/>
      <dgm:spPr>
        <a:xfrm>
          <a:off x="1590622" y="401994"/>
          <a:ext cx="680826" cy="125359"/>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r>
            <a:rPr lang="en-US" sz="1600" dirty="0">
              <a:solidFill>
                <a:sysClr val="windowText" lastClr="000000">
                  <a:hueOff val="0"/>
                  <a:satOff val="0"/>
                  <a:lumOff val="0"/>
                  <a:alphaOff val="0"/>
                </a:sysClr>
              </a:solidFill>
              <a:latin typeface="Calibri"/>
              <a:ea typeface="+mn-ea"/>
              <a:cs typeface="+mn-cs"/>
            </a:rPr>
            <a:t>25%</a:t>
          </a:r>
        </a:p>
      </dgm:t>
    </dgm:pt>
    <dgm:pt modelId="{2498D89A-C49F-4CF6-AB1B-A1034E903E6C}" type="parTrans" cxnId="{A2E2D99B-8671-4DE6-87BC-B4E54A677D35}">
      <dgm:prSet/>
      <dgm:spPr/>
      <dgm:t>
        <a:bodyPr/>
        <a:lstStyle/>
        <a:p>
          <a:endParaRPr lang="en-US" sz="900"/>
        </a:p>
      </dgm:t>
    </dgm:pt>
    <dgm:pt modelId="{98C3B046-BA62-4533-9C6C-43D08700698A}" type="sibTrans" cxnId="{A2E2D99B-8671-4DE6-87BC-B4E54A677D35}">
      <dgm:prSet/>
      <dgm:spPr/>
      <dgm:t>
        <a:bodyPr/>
        <a:lstStyle/>
        <a:p>
          <a:endParaRPr lang="en-US" sz="900"/>
        </a:p>
      </dgm:t>
    </dgm:pt>
    <dgm:pt modelId="{DD58BBBB-9706-449F-BA81-2BE0579E005A}">
      <dgm:prSet custT="1"/>
      <dgm:spPr>
        <a:xfrm>
          <a:off x="2308052" y="0"/>
          <a:ext cx="732071" cy="154718"/>
        </a:xfr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gm:spPr>
      <dgm:t>
        <a:bodyPr/>
        <a:lstStyle/>
        <a:p>
          <a:r>
            <a:rPr lang="en-US" sz="1800" dirty="0">
              <a:solidFill>
                <a:sysClr val="window" lastClr="FFFFFF"/>
              </a:solidFill>
              <a:latin typeface="Calibri"/>
              <a:ea typeface="+mn-ea"/>
              <a:cs typeface="+mn-cs"/>
            </a:rPr>
            <a:t>Lag</a:t>
          </a:r>
        </a:p>
      </dgm:t>
    </dgm:pt>
    <dgm:pt modelId="{1D80B879-2BC4-4A6D-BABB-7CFDC6AB1EB8}" type="parTrans" cxnId="{ABC3A34B-6324-49EE-B207-2D02ABC760EF}">
      <dgm:prSet/>
      <dgm:spPr/>
      <dgm:t>
        <a:bodyPr/>
        <a:lstStyle/>
        <a:p>
          <a:endParaRPr lang="en-US" sz="900"/>
        </a:p>
      </dgm:t>
    </dgm:pt>
    <dgm:pt modelId="{47E19A93-8EFA-436E-852A-666E27F06DA5}" type="sibTrans" cxnId="{ABC3A34B-6324-49EE-B207-2D02ABC760EF}">
      <dgm:prSet/>
      <dgm:spPr/>
      <dgm:t>
        <a:bodyPr/>
        <a:lstStyle/>
        <a:p>
          <a:endParaRPr lang="en-US" sz="900"/>
        </a:p>
      </dgm:t>
    </dgm:pt>
    <dgm:pt modelId="{A4BF9CD4-206B-452F-AAD2-AAB782467F88}">
      <dgm:prSet custT="1"/>
      <dgm:spPr>
        <a:xfrm>
          <a:off x="2359297" y="276634"/>
          <a:ext cx="680826" cy="125359"/>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r>
            <a:rPr lang="en-US" sz="1600" dirty="0">
              <a:solidFill>
                <a:sysClr val="windowText" lastClr="000000">
                  <a:hueOff val="0"/>
                  <a:satOff val="0"/>
                  <a:lumOff val="0"/>
                  <a:alphaOff val="0"/>
                </a:sysClr>
              </a:solidFill>
              <a:latin typeface="Calibri"/>
              <a:ea typeface="+mn-ea"/>
              <a:cs typeface="+mn-cs"/>
            </a:rPr>
            <a:t>No lag</a:t>
          </a:r>
        </a:p>
      </dgm:t>
    </dgm:pt>
    <dgm:pt modelId="{7B1A6155-F6AC-4A83-AAF9-6A6AD6EB9A36}" type="parTrans" cxnId="{E2ACFF1E-0CCB-4ED3-A029-757E10B51677}">
      <dgm:prSet/>
      <dgm:spPr/>
      <dgm:t>
        <a:bodyPr/>
        <a:lstStyle/>
        <a:p>
          <a:endParaRPr lang="en-US" sz="900"/>
        </a:p>
      </dgm:t>
    </dgm:pt>
    <dgm:pt modelId="{90FD02BB-2DEA-498C-B721-B0E9F64C4541}" type="sibTrans" cxnId="{E2ACFF1E-0CCB-4ED3-A029-757E10B51677}">
      <dgm:prSet/>
      <dgm:spPr/>
      <dgm:t>
        <a:bodyPr/>
        <a:lstStyle/>
        <a:p>
          <a:endParaRPr lang="en-US" sz="900"/>
        </a:p>
      </dgm:t>
    </dgm:pt>
    <dgm:pt modelId="{66BF3454-2F7F-462E-9030-DB2CC9E0EFE8}">
      <dgm:prSet custT="1"/>
      <dgm:spPr>
        <a:xfrm>
          <a:off x="2359297" y="401994"/>
          <a:ext cx="680826" cy="125359"/>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r>
            <a:rPr lang="en-US" sz="1600" dirty="0" smtClean="0">
              <a:solidFill>
                <a:sysClr val="windowText" lastClr="000000">
                  <a:hueOff val="0"/>
                  <a:satOff val="0"/>
                  <a:lumOff val="0"/>
                  <a:alphaOff val="0"/>
                </a:sysClr>
              </a:solidFill>
              <a:latin typeface="Calibri"/>
              <a:ea typeface="+mn-ea"/>
              <a:cs typeface="+mn-cs"/>
            </a:rPr>
            <a:t>2 weeks</a:t>
          </a:r>
          <a:endParaRPr lang="en-US" sz="1600" dirty="0">
            <a:solidFill>
              <a:sysClr val="windowText" lastClr="000000">
                <a:hueOff val="0"/>
                <a:satOff val="0"/>
                <a:lumOff val="0"/>
                <a:alphaOff val="0"/>
              </a:sysClr>
            </a:solidFill>
            <a:latin typeface="Calibri"/>
            <a:ea typeface="+mn-ea"/>
            <a:cs typeface="+mn-cs"/>
          </a:endParaRPr>
        </a:p>
      </dgm:t>
    </dgm:pt>
    <dgm:pt modelId="{A8206294-A50A-4AAE-8244-AE0381F9F140}" type="parTrans" cxnId="{4B056834-2695-4B74-8A63-C2CE62A5FDDC}">
      <dgm:prSet/>
      <dgm:spPr/>
      <dgm:t>
        <a:bodyPr/>
        <a:lstStyle/>
        <a:p>
          <a:endParaRPr lang="en-US" sz="900"/>
        </a:p>
      </dgm:t>
    </dgm:pt>
    <dgm:pt modelId="{4C007143-AB0B-4704-9A79-34386028E5EB}" type="sibTrans" cxnId="{4B056834-2695-4B74-8A63-C2CE62A5FDDC}">
      <dgm:prSet/>
      <dgm:spPr/>
      <dgm:t>
        <a:bodyPr/>
        <a:lstStyle/>
        <a:p>
          <a:endParaRPr lang="en-US" sz="900"/>
        </a:p>
      </dgm:t>
    </dgm:pt>
    <dgm:pt modelId="{F0A852EA-CC24-4973-ACD3-CC0C187923D7}" type="pres">
      <dgm:prSet presAssocID="{0B98EB4A-F899-440C-8A00-FC25AF85F531}" presName="linear" presStyleCnt="0">
        <dgm:presLayoutVars>
          <dgm:animLvl val="lvl"/>
          <dgm:resizeHandles val="exact"/>
        </dgm:presLayoutVars>
      </dgm:prSet>
      <dgm:spPr/>
      <dgm:t>
        <a:bodyPr/>
        <a:lstStyle/>
        <a:p>
          <a:endParaRPr lang="en-US"/>
        </a:p>
      </dgm:t>
    </dgm:pt>
    <dgm:pt modelId="{1344741E-F61A-488E-915D-59056E1BA39D}" type="pres">
      <dgm:prSet presAssocID="{BEE92FCE-EC07-4789-AA7B-29268DE463A8}" presName="parentText" presStyleLbl="node1" presStyleIdx="0" presStyleCnt="2" custScaleY="51443" custLinFactNeighborY="-7455">
        <dgm:presLayoutVars>
          <dgm:chMax val="0"/>
          <dgm:bulletEnabled val="1"/>
        </dgm:presLayoutVars>
      </dgm:prSet>
      <dgm:spPr/>
      <dgm:t>
        <a:bodyPr/>
        <a:lstStyle/>
        <a:p>
          <a:endParaRPr lang="en-US"/>
        </a:p>
      </dgm:t>
    </dgm:pt>
    <dgm:pt modelId="{EF5EA507-FF8F-4466-9DFA-316FA7B500C7}" type="pres">
      <dgm:prSet presAssocID="{BEE92FCE-EC07-4789-AA7B-29268DE463A8}" presName="childText" presStyleLbl="revTx" presStyleIdx="0" presStyleCnt="2" custLinFactNeighborY="-11346">
        <dgm:presLayoutVars>
          <dgm:bulletEnabled val="1"/>
        </dgm:presLayoutVars>
      </dgm:prSet>
      <dgm:spPr/>
      <dgm:t>
        <a:bodyPr/>
        <a:lstStyle/>
        <a:p>
          <a:endParaRPr lang="en-US"/>
        </a:p>
      </dgm:t>
    </dgm:pt>
    <dgm:pt modelId="{EA3EAEBF-0464-4860-AD9F-98EA82D4BDC1}" type="pres">
      <dgm:prSet presAssocID="{DD58BBBB-9706-449F-BA81-2BE0579E005A}" presName="parentText" presStyleLbl="node1" presStyleIdx="1" presStyleCnt="2" custScaleY="32350">
        <dgm:presLayoutVars>
          <dgm:chMax val="0"/>
          <dgm:bulletEnabled val="1"/>
        </dgm:presLayoutVars>
      </dgm:prSet>
      <dgm:spPr/>
      <dgm:t>
        <a:bodyPr/>
        <a:lstStyle/>
        <a:p>
          <a:endParaRPr lang="en-US"/>
        </a:p>
      </dgm:t>
    </dgm:pt>
    <dgm:pt modelId="{C6751C04-A2FF-46A6-8F22-79D7CCFDACDB}" type="pres">
      <dgm:prSet presAssocID="{DD58BBBB-9706-449F-BA81-2BE0579E005A}" presName="childText" presStyleLbl="revTx" presStyleIdx="1" presStyleCnt="2">
        <dgm:presLayoutVars>
          <dgm:bulletEnabled val="1"/>
        </dgm:presLayoutVars>
      </dgm:prSet>
      <dgm:spPr/>
      <dgm:t>
        <a:bodyPr/>
        <a:lstStyle/>
        <a:p>
          <a:endParaRPr lang="en-US"/>
        </a:p>
      </dgm:t>
    </dgm:pt>
  </dgm:ptLst>
  <dgm:cxnLst>
    <dgm:cxn modelId="{997CE2EC-FF02-4086-96FE-A3F394B1723A}" type="presOf" srcId="{B6F7401B-C48C-43EA-986B-0D063D9C9CD9}" destId="{EF5EA507-FF8F-4466-9DFA-316FA7B500C7}" srcOrd="0" destOrd="0" presId="urn:microsoft.com/office/officeart/2005/8/layout/vList2"/>
    <dgm:cxn modelId="{4847A977-8F85-4FC8-A75D-3611E9BB790C}" srcId="{BEE92FCE-EC07-4789-AA7B-29268DE463A8}" destId="{B6F7401B-C48C-43EA-986B-0D063D9C9CD9}" srcOrd="0" destOrd="0" parTransId="{C65D7082-25F7-4252-A489-0AEF45F09F9F}" sibTransId="{2615B59E-DAFD-42BC-B42A-2856D2C53F29}"/>
    <dgm:cxn modelId="{372D09C7-833A-4E9B-8DAE-C90A7A811048}" type="presOf" srcId="{80AA0A71-8E83-48DC-8CE3-64E9EA43E7F7}" destId="{EF5EA507-FF8F-4466-9DFA-316FA7B500C7}" srcOrd="0" destOrd="1" presId="urn:microsoft.com/office/officeart/2005/8/layout/vList2"/>
    <dgm:cxn modelId="{EDF79CC7-AECC-4B5E-904E-D57F3BAFC524}" type="presOf" srcId="{DD58BBBB-9706-449F-BA81-2BE0579E005A}" destId="{EA3EAEBF-0464-4860-AD9F-98EA82D4BDC1}" srcOrd="0" destOrd="0" presId="urn:microsoft.com/office/officeart/2005/8/layout/vList2"/>
    <dgm:cxn modelId="{12D7686D-5508-4630-831E-C68575827F56}" type="presOf" srcId="{A4BF9CD4-206B-452F-AAD2-AAB782467F88}" destId="{C6751C04-A2FF-46A6-8F22-79D7CCFDACDB}" srcOrd="0" destOrd="0" presId="urn:microsoft.com/office/officeart/2005/8/layout/vList2"/>
    <dgm:cxn modelId="{719C4FC4-5D23-439A-869D-80390481FA1C}" srcId="{0B98EB4A-F899-440C-8A00-FC25AF85F531}" destId="{BEE92FCE-EC07-4789-AA7B-29268DE463A8}" srcOrd="0" destOrd="0" parTransId="{92E1F4B8-A331-413E-A2C4-7F6681DD897B}" sibTransId="{0D82DBF7-6BA8-4761-BC08-E2F1D7D2644A}"/>
    <dgm:cxn modelId="{A2E2D99B-8671-4DE6-87BC-B4E54A677D35}" srcId="{BEE92FCE-EC07-4789-AA7B-29268DE463A8}" destId="{80AA0A71-8E83-48DC-8CE3-64E9EA43E7F7}" srcOrd="1" destOrd="0" parTransId="{2498D89A-C49F-4CF6-AB1B-A1034E903E6C}" sibTransId="{98C3B046-BA62-4533-9C6C-43D08700698A}"/>
    <dgm:cxn modelId="{ABC3A34B-6324-49EE-B207-2D02ABC760EF}" srcId="{0B98EB4A-F899-440C-8A00-FC25AF85F531}" destId="{DD58BBBB-9706-449F-BA81-2BE0579E005A}" srcOrd="1" destOrd="0" parTransId="{1D80B879-2BC4-4A6D-BABB-7CFDC6AB1EB8}" sibTransId="{47E19A93-8EFA-436E-852A-666E27F06DA5}"/>
    <dgm:cxn modelId="{97579799-BCD2-45D6-8604-6C5B29AC43DA}" type="presOf" srcId="{66BF3454-2F7F-462E-9030-DB2CC9E0EFE8}" destId="{C6751C04-A2FF-46A6-8F22-79D7CCFDACDB}" srcOrd="0" destOrd="1" presId="urn:microsoft.com/office/officeart/2005/8/layout/vList2"/>
    <dgm:cxn modelId="{0CA5FCB4-799C-4A59-B0E8-ADD68B9981A9}" type="presOf" srcId="{BEE92FCE-EC07-4789-AA7B-29268DE463A8}" destId="{1344741E-F61A-488E-915D-59056E1BA39D}" srcOrd="0" destOrd="0" presId="urn:microsoft.com/office/officeart/2005/8/layout/vList2"/>
    <dgm:cxn modelId="{E2ACFF1E-0CCB-4ED3-A029-757E10B51677}" srcId="{DD58BBBB-9706-449F-BA81-2BE0579E005A}" destId="{A4BF9CD4-206B-452F-AAD2-AAB782467F88}" srcOrd="0" destOrd="0" parTransId="{7B1A6155-F6AC-4A83-AAF9-6A6AD6EB9A36}" sibTransId="{90FD02BB-2DEA-498C-B721-B0E9F64C4541}"/>
    <dgm:cxn modelId="{EEF1C171-9C27-430C-A7D5-728F4CE3333C}" type="presOf" srcId="{F6F69D83-A008-4E07-95C6-D779ACD963AD}" destId="{EF5EA507-FF8F-4466-9DFA-316FA7B500C7}" srcOrd="0" destOrd="2" presId="urn:microsoft.com/office/officeart/2005/8/layout/vList2"/>
    <dgm:cxn modelId="{BBA5741F-9B0E-4FE7-8783-04EC4288C13E}" type="presOf" srcId="{0B98EB4A-F899-440C-8A00-FC25AF85F531}" destId="{F0A852EA-CC24-4973-ACD3-CC0C187923D7}" srcOrd="0" destOrd="0" presId="urn:microsoft.com/office/officeart/2005/8/layout/vList2"/>
    <dgm:cxn modelId="{4B056834-2695-4B74-8A63-C2CE62A5FDDC}" srcId="{DD58BBBB-9706-449F-BA81-2BE0579E005A}" destId="{66BF3454-2F7F-462E-9030-DB2CC9E0EFE8}" srcOrd="1" destOrd="0" parTransId="{A8206294-A50A-4AAE-8244-AE0381F9F140}" sibTransId="{4C007143-AB0B-4704-9A79-34386028E5EB}"/>
    <dgm:cxn modelId="{07C3CDC8-774F-4E53-9EC7-C8D403723D86}" srcId="{BEE92FCE-EC07-4789-AA7B-29268DE463A8}" destId="{F6F69D83-A008-4E07-95C6-D779ACD963AD}" srcOrd="2" destOrd="0" parTransId="{A3163370-A301-4504-881D-C44AB3CFC128}" sibTransId="{0D38C3A1-2BE7-4CEE-84C4-3795A7236604}"/>
    <dgm:cxn modelId="{7E394FE3-1BAF-4DC4-8682-1E68148D589F}" type="presParOf" srcId="{F0A852EA-CC24-4973-ACD3-CC0C187923D7}" destId="{1344741E-F61A-488E-915D-59056E1BA39D}" srcOrd="0" destOrd="0" presId="urn:microsoft.com/office/officeart/2005/8/layout/vList2"/>
    <dgm:cxn modelId="{2A4EB341-D183-4B97-A529-76366C0DC095}" type="presParOf" srcId="{F0A852EA-CC24-4973-ACD3-CC0C187923D7}" destId="{EF5EA507-FF8F-4466-9DFA-316FA7B500C7}" srcOrd="1" destOrd="0" presId="urn:microsoft.com/office/officeart/2005/8/layout/vList2"/>
    <dgm:cxn modelId="{D711C51C-2070-4407-AE02-6E7A10DC2198}" type="presParOf" srcId="{F0A852EA-CC24-4973-ACD3-CC0C187923D7}" destId="{EA3EAEBF-0464-4860-AD9F-98EA82D4BDC1}" srcOrd="2" destOrd="0" presId="urn:microsoft.com/office/officeart/2005/8/layout/vList2"/>
    <dgm:cxn modelId="{F3FBD85E-6D76-4AD9-A06A-65D1B2D22EF3}" type="presParOf" srcId="{F0A852EA-CC24-4973-ACD3-CC0C187923D7}" destId="{C6751C04-A2FF-46A6-8F22-79D7CCFDACD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B5352-EDAE-4418-B582-B5881D0ABCDD}">
      <dsp:nvSpPr>
        <dsp:cNvPr id="0" name=""/>
        <dsp:cNvSpPr/>
      </dsp:nvSpPr>
      <dsp:spPr>
        <a:xfrm>
          <a:off x="4106780" y="686"/>
          <a:ext cx="1151156" cy="767437"/>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Human Intervention in Ecosystem</a:t>
          </a:r>
          <a:endParaRPr lang="en-US" sz="1300" kern="1200" dirty="0"/>
        </a:p>
      </dsp:txBody>
      <dsp:txXfrm>
        <a:off x="4129257" y="23163"/>
        <a:ext cx="1106202" cy="722483"/>
      </dsp:txXfrm>
    </dsp:sp>
    <dsp:sp modelId="{604AF655-E0E4-4A16-B5E6-7AB34EC2E0ED}">
      <dsp:nvSpPr>
        <dsp:cNvPr id="0" name=""/>
        <dsp:cNvSpPr/>
      </dsp:nvSpPr>
      <dsp:spPr>
        <a:xfrm>
          <a:off x="4636638" y="768124"/>
          <a:ext cx="91440" cy="306974"/>
        </a:xfrm>
        <a:custGeom>
          <a:avLst/>
          <a:gdLst/>
          <a:ahLst/>
          <a:cxnLst/>
          <a:rect l="0" t="0" r="0" b="0"/>
          <a:pathLst>
            <a:path>
              <a:moveTo>
                <a:pt x="45720" y="0"/>
              </a:moveTo>
              <a:lnTo>
                <a:pt x="45720" y="306974"/>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D7C87A00-EE8D-4C05-B1D2-64093B865F1C}">
      <dsp:nvSpPr>
        <dsp:cNvPr id="0" name=""/>
        <dsp:cNvSpPr/>
      </dsp:nvSpPr>
      <dsp:spPr>
        <a:xfrm>
          <a:off x="4106780" y="1075099"/>
          <a:ext cx="1151156" cy="767437"/>
        </a:xfrm>
        <a:prstGeom prst="roundRect">
          <a:avLst>
            <a:gd name="adj" fmla="val 10000"/>
          </a:avLst>
        </a:prstGeom>
        <a:solidFill>
          <a:schemeClr val="accent5">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Fish</a:t>
          </a:r>
          <a:endParaRPr lang="en-US" sz="1300" kern="1200" dirty="0"/>
        </a:p>
      </dsp:txBody>
      <dsp:txXfrm>
        <a:off x="4129257" y="1097576"/>
        <a:ext cx="1106202" cy="722483"/>
      </dsp:txXfrm>
    </dsp:sp>
    <dsp:sp modelId="{A34F4091-C04D-4A79-A321-E45F595D9E9C}">
      <dsp:nvSpPr>
        <dsp:cNvPr id="0" name=""/>
        <dsp:cNvSpPr/>
      </dsp:nvSpPr>
      <dsp:spPr>
        <a:xfrm>
          <a:off x="2437604" y="1842536"/>
          <a:ext cx="2244754" cy="306974"/>
        </a:xfrm>
        <a:custGeom>
          <a:avLst/>
          <a:gdLst/>
          <a:ahLst/>
          <a:cxnLst/>
          <a:rect l="0" t="0" r="0" b="0"/>
          <a:pathLst>
            <a:path>
              <a:moveTo>
                <a:pt x="2244754" y="0"/>
              </a:moveTo>
              <a:lnTo>
                <a:pt x="2244754" y="153487"/>
              </a:lnTo>
              <a:lnTo>
                <a:pt x="0" y="153487"/>
              </a:lnTo>
              <a:lnTo>
                <a:pt x="0" y="306974"/>
              </a:lnTo>
            </a:path>
          </a:pathLst>
        </a:custGeom>
        <a:noFill/>
        <a:ln w="28575"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A7E8201C-4882-486F-96BA-9ED48E541C41}">
      <dsp:nvSpPr>
        <dsp:cNvPr id="0" name=""/>
        <dsp:cNvSpPr/>
      </dsp:nvSpPr>
      <dsp:spPr>
        <a:xfrm>
          <a:off x="1862026" y="2149511"/>
          <a:ext cx="1151156" cy="767437"/>
        </a:xfrm>
        <a:prstGeom prst="roundRect">
          <a:avLst>
            <a:gd name="adj" fmla="val 10000"/>
          </a:avLst>
        </a:prstGeom>
        <a:solidFill>
          <a:srgbClr val="7F4C9E"/>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Abundance</a:t>
          </a:r>
        </a:p>
      </dsp:txBody>
      <dsp:txXfrm>
        <a:off x="1884503" y="2171988"/>
        <a:ext cx="1106202" cy="722483"/>
      </dsp:txXfrm>
    </dsp:sp>
    <dsp:sp modelId="{042BBF1B-CE13-4191-8E90-BA5447D61F46}">
      <dsp:nvSpPr>
        <dsp:cNvPr id="0" name=""/>
        <dsp:cNvSpPr/>
      </dsp:nvSpPr>
      <dsp:spPr>
        <a:xfrm>
          <a:off x="2391884" y="2916948"/>
          <a:ext cx="91440" cy="306974"/>
        </a:xfrm>
        <a:custGeom>
          <a:avLst/>
          <a:gdLst/>
          <a:ahLst/>
          <a:cxnLst/>
          <a:rect l="0" t="0" r="0" b="0"/>
          <a:pathLst>
            <a:path>
              <a:moveTo>
                <a:pt x="45720" y="0"/>
              </a:moveTo>
              <a:lnTo>
                <a:pt x="45720" y="306974"/>
              </a:lnTo>
            </a:path>
          </a:pathLst>
        </a:custGeom>
        <a:noFill/>
        <a:ln w="28575" cap="flat" cmpd="sng" algn="ctr">
          <a:solidFill>
            <a:srgbClr val="7F4C9E"/>
          </a:solidFill>
          <a:prstDash val="solid"/>
        </a:ln>
        <a:effectLst/>
      </dsp:spPr>
      <dsp:style>
        <a:lnRef idx="2">
          <a:scrgbClr r="0" g="0" b="0"/>
        </a:lnRef>
        <a:fillRef idx="0">
          <a:scrgbClr r="0" g="0" b="0"/>
        </a:fillRef>
        <a:effectRef idx="0">
          <a:scrgbClr r="0" g="0" b="0"/>
        </a:effectRef>
        <a:fontRef idx="minor"/>
      </dsp:style>
    </dsp:sp>
    <dsp:sp modelId="{39F2213F-EC2B-4728-97AF-978CF2A1D53A}">
      <dsp:nvSpPr>
        <dsp:cNvPr id="0" name=""/>
        <dsp:cNvSpPr/>
      </dsp:nvSpPr>
      <dsp:spPr>
        <a:xfrm>
          <a:off x="1862026" y="3223923"/>
          <a:ext cx="1151156" cy="767437"/>
        </a:xfrm>
        <a:prstGeom prst="roundRect">
          <a:avLst>
            <a:gd name="adj" fmla="val 10000"/>
          </a:avLst>
        </a:prstGeom>
        <a:solidFill>
          <a:srgbClr val="0070C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smtClean="0"/>
            <a:t>Sv</a:t>
          </a:r>
          <a:r>
            <a:rPr lang="en-US" sz="1300" kern="1200" dirty="0" smtClean="0"/>
            <a:t> </a:t>
          </a:r>
        </a:p>
        <a:p>
          <a:pPr lvl="0" algn="ctr" defTabSz="577850">
            <a:lnSpc>
              <a:spcPct val="90000"/>
            </a:lnSpc>
            <a:spcBef>
              <a:spcPct val="0"/>
            </a:spcBef>
            <a:spcAft>
              <a:spcPct val="35000"/>
            </a:spcAft>
          </a:pPr>
          <a:r>
            <a:rPr lang="en-US" sz="1300" kern="1200" dirty="0" smtClean="0"/>
            <a:t>(dB re 1 m-1) </a:t>
          </a:r>
          <a:endParaRPr lang="en-US" sz="1300" kern="1200" dirty="0"/>
        </a:p>
      </dsp:txBody>
      <dsp:txXfrm>
        <a:off x="1884503" y="3246400"/>
        <a:ext cx="1106202" cy="722483"/>
      </dsp:txXfrm>
    </dsp:sp>
    <dsp:sp modelId="{DAE6F326-EAAC-4BB9-8981-71BF4DACE061}">
      <dsp:nvSpPr>
        <dsp:cNvPr id="0" name=""/>
        <dsp:cNvSpPr/>
      </dsp:nvSpPr>
      <dsp:spPr>
        <a:xfrm>
          <a:off x="2391884" y="3991360"/>
          <a:ext cx="91440" cy="306974"/>
        </a:xfrm>
        <a:custGeom>
          <a:avLst/>
          <a:gdLst/>
          <a:ahLst/>
          <a:cxnLst/>
          <a:rect l="0" t="0" r="0" b="0"/>
          <a:pathLst>
            <a:path>
              <a:moveTo>
                <a:pt x="45720" y="0"/>
              </a:moveTo>
              <a:lnTo>
                <a:pt x="45720" y="306974"/>
              </a:lnTo>
            </a:path>
          </a:pathLst>
        </a:custGeom>
        <a:noFill/>
        <a:ln w="285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E8D1B69E-4182-44DB-AF54-AE5C9E8EBDD8}">
      <dsp:nvSpPr>
        <dsp:cNvPr id="0" name=""/>
        <dsp:cNvSpPr/>
      </dsp:nvSpPr>
      <dsp:spPr>
        <a:xfrm>
          <a:off x="1862026" y="4298335"/>
          <a:ext cx="1151156" cy="767437"/>
        </a:xfrm>
        <a:prstGeom prst="roundRect">
          <a:avLst>
            <a:gd name="adj" fmla="val 10000"/>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t>
          </a:r>
          <a:endParaRPr lang="en-US" sz="1300" kern="1200" dirty="0"/>
        </a:p>
      </dsp:txBody>
      <dsp:txXfrm>
        <a:off x="1884503" y="4320812"/>
        <a:ext cx="1106202" cy="722483"/>
      </dsp:txXfrm>
    </dsp:sp>
    <dsp:sp modelId="{278863E3-37DE-4E25-9F77-B2AF481B4F31}">
      <dsp:nvSpPr>
        <dsp:cNvPr id="0" name=""/>
        <dsp:cNvSpPr/>
      </dsp:nvSpPr>
      <dsp:spPr>
        <a:xfrm>
          <a:off x="4636638" y="1842536"/>
          <a:ext cx="91440" cy="306974"/>
        </a:xfrm>
        <a:custGeom>
          <a:avLst/>
          <a:gdLst/>
          <a:ahLst/>
          <a:cxnLst/>
          <a:rect l="0" t="0" r="0" b="0"/>
          <a:pathLst>
            <a:path>
              <a:moveTo>
                <a:pt x="45720" y="0"/>
              </a:moveTo>
              <a:lnTo>
                <a:pt x="45720" y="306974"/>
              </a:lnTo>
            </a:path>
          </a:pathLst>
        </a:custGeom>
        <a:noFill/>
        <a:ln w="28575"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B0C5AED1-30F3-42DA-9C30-CAE14630698D}">
      <dsp:nvSpPr>
        <dsp:cNvPr id="0" name=""/>
        <dsp:cNvSpPr/>
      </dsp:nvSpPr>
      <dsp:spPr>
        <a:xfrm>
          <a:off x="4106780" y="2149511"/>
          <a:ext cx="1151156" cy="767437"/>
        </a:xfrm>
        <a:prstGeom prst="roundRect">
          <a:avLst>
            <a:gd name="adj" fmla="val 10000"/>
          </a:avLst>
        </a:prstGeom>
        <a:solidFill>
          <a:srgbClr val="7F4C9E"/>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Distribution</a:t>
          </a:r>
        </a:p>
      </dsp:txBody>
      <dsp:txXfrm>
        <a:off x="4129257" y="2171988"/>
        <a:ext cx="1106202" cy="722483"/>
      </dsp:txXfrm>
    </dsp:sp>
    <dsp:sp modelId="{F695A443-41EB-4C0B-88A8-61A14CEBFEA1}">
      <dsp:nvSpPr>
        <dsp:cNvPr id="0" name=""/>
        <dsp:cNvSpPr/>
      </dsp:nvSpPr>
      <dsp:spPr>
        <a:xfrm>
          <a:off x="3934107" y="2916948"/>
          <a:ext cx="748251" cy="306974"/>
        </a:xfrm>
        <a:custGeom>
          <a:avLst/>
          <a:gdLst/>
          <a:ahLst/>
          <a:cxnLst/>
          <a:rect l="0" t="0" r="0" b="0"/>
          <a:pathLst>
            <a:path>
              <a:moveTo>
                <a:pt x="748251" y="0"/>
              </a:moveTo>
              <a:lnTo>
                <a:pt x="748251" y="153487"/>
              </a:lnTo>
              <a:lnTo>
                <a:pt x="0" y="153487"/>
              </a:lnTo>
              <a:lnTo>
                <a:pt x="0" y="306974"/>
              </a:lnTo>
            </a:path>
          </a:pathLst>
        </a:custGeom>
        <a:noFill/>
        <a:ln w="28575" cap="flat" cmpd="sng" algn="ctr">
          <a:solidFill>
            <a:srgbClr val="7F4C9E"/>
          </a:solidFill>
          <a:prstDash val="solid"/>
        </a:ln>
        <a:effectLst/>
      </dsp:spPr>
      <dsp:style>
        <a:lnRef idx="2">
          <a:scrgbClr r="0" g="0" b="0"/>
        </a:lnRef>
        <a:fillRef idx="0">
          <a:scrgbClr r="0" g="0" b="0"/>
        </a:fillRef>
        <a:effectRef idx="0">
          <a:scrgbClr r="0" g="0" b="0"/>
        </a:effectRef>
        <a:fontRef idx="minor"/>
      </dsp:style>
    </dsp:sp>
    <dsp:sp modelId="{F3C6B762-5D68-4205-AFB1-2AAA50B4A772}">
      <dsp:nvSpPr>
        <dsp:cNvPr id="0" name=""/>
        <dsp:cNvSpPr/>
      </dsp:nvSpPr>
      <dsp:spPr>
        <a:xfrm>
          <a:off x="3358529" y="3223923"/>
          <a:ext cx="1151156" cy="767437"/>
        </a:xfrm>
        <a:prstGeom prst="roundRect">
          <a:avLst>
            <a:gd name="adj" fmla="val 10000"/>
          </a:avLst>
        </a:prstGeom>
        <a:solidFill>
          <a:srgbClr val="0070C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Center of Mass (M)</a:t>
          </a:r>
          <a:endParaRPr lang="en-US" sz="1300" kern="1200" dirty="0"/>
        </a:p>
      </dsp:txBody>
      <dsp:txXfrm>
        <a:off x="3381006" y="3246400"/>
        <a:ext cx="1106202" cy="722483"/>
      </dsp:txXfrm>
    </dsp:sp>
    <dsp:sp modelId="{0CB498B9-BA27-438D-AE6C-7405B452C674}">
      <dsp:nvSpPr>
        <dsp:cNvPr id="0" name=""/>
        <dsp:cNvSpPr/>
      </dsp:nvSpPr>
      <dsp:spPr>
        <a:xfrm>
          <a:off x="3888387" y="3991360"/>
          <a:ext cx="91440" cy="306974"/>
        </a:xfrm>
        <a:custGeom>
          <a:avLst/>
          <a:gdLst/>
          <a:ahLst/>
          <a:cxnLst/>
          <a:rect l="0" t="0" r="0" b="0"/>
          <a:pathLst>
            <a:path>
              <a:moveTo>
                <a:pt x="45720" y="0"/>
              </a:moveTo>
              <a:lnTo>
                <a:pt x="45720" y="306974"/>
              </a:lnTo>
            </a:path>
          </a:pathLst>
        </a:custGeom>
        <a:noFill/>
        <a:ln w="285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98C8D68C-CE5F-4AAD-B7DE-ABC760313CBE}">
      <dsp:nvSpPr>
        <dsp:cNvPr id="0" name=""/>
        <dsp:cNvSpPr/>
      </dsp:nvSpPr>
      <dsp:spPr>
        <a:xfrm>
          <a:off x="3358529" y="4298335"/>
          <a:ext cx="1151156" cy="767437"/>
        </a:xfrm>
        <a:prstGeom prst="roundRect">
          <a:avLst>
            <a:gd name="adj" fmla="val 10000"/>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t>
          </a:r>
          <a:endParaRPr lang="en-US" sz="1300" kern="1200" dirty="0"/>
        </a:p>
      </dsp:txBody>
      <dsp:txXfrm>
        <a:off x="3381006" y="4320812"/>
        <a:ext cx="1106202" cy="722483"/>
      </dsp:txXfrm>
    </dsp:sp>
    <dsp:sp modelId="{E044A578-A7DE-44F5-A7E4-1DCB8A36243D}">
      <dsp:nvSpPr>
        <dsp:cNvPr id="0" name=""/>
        <dsp:cNvSpPr/>
      </dsp:nvSpPr>
      <dsp:spPr>
        <a:xfrm>
          <a:off x="4682358" y="2916948"/>
          <a:ext cx="748251" cy="306974"/>
        </a:xfrm>
        <a:custGeom>
          <a:avLst/>
          <a:gdLst/>
          <a:ahLst/>
          <a:cxnLst/>
          <a:rect l="0" t="0" r="0" b="0"/>
          <a:pathLst>
            <a:path>
              <a:moveTo>
                <a:pt x="0" y="0"/>
              </a:moveTo>
              <a:lnTo>
                <a:pt x="0" y="153487"/>
              </a:lnTo>
              <a:lnTo>
                <a:pt x="748251" y="153487"/>
              </a:lnTo>
              <a:lnTo>
                <a:pt x="748251" y="306974"/>
              </a:lnTo>
            </a:path>
          </a:pathLst>
        </a:custGeom>
        <a:noFill/>
        <a:ln w="28575" cap="flat" cmpd="sng" algn="ctr">
          <a:solidFill>
            <a:srgbClr val="7F4C9E"/>
          </a:solidFill>
          <a:prstDash val="solid"/>
        </a:ln>
        <a:effectLst/>
      </dsp:spPr>
      <dsp:style>
        <a:lnRef idx="2">
          <a:scrgbClr r="0" g="0" b="0"/>
        </a:lnRef>
        <a:fillRef idx="0">
          <a:scrgbClr r="0" g="0" b="0"/>
        </a:fillRef>
        <a:effectRef idx="0">
          <a:scrgbClr r="0" g="0" b="0"/>
        </a:effectRef>
        <a:fontRef idx="minor"/>
      </dsp:style>
    </dsp:sp>
    <dsp:sp modelId="{EF9798C6-477B-4658-B14D-B5A3A2E95D82}">
      <dsp:nvSpPr>
        <dsp:cNvPr id="0" name=""/>
        <dsp:cNvSpPr/>
      </dsp:nvSpPr>
      <dsp:spPr>
        <a:xfrm>
          <a:off x="4855031" y="3223923"/>
          <a:ext cx="1151156" cy="767437"/>
        </a:xfrm>
        <a:prstGeom prst="roundRect">
          <a:avLst>
            <a:gd name="adj" fmla="val 10000"/>
          </a:avLst>
        </a:prstGeom>
        <a:solidFill>
          <a:srgbClr val="0070C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Inertia (m2)</a:t>
          </a:r>
          <a:endParaRPr lang="en-US" sz="1300" kern="1200" dirty="0"/>
        </a:p>
      </dsp:txBody>
      <dsp:txXfrm>
        <a:off x="4877508" y="3246400"/>
        <a:ext cx="1106202" cy="722483"/>
      </dsp:txXfrm>
    </dsp:sp>
    <dsp:sp modelId="{B435A3E6-42BB-4BBA-99B5-BD9BB557BCED}">
      <dsp:nvSpPr>
        <dsp:cNvPr id="0" name=""/>
        <dsp:cNvSpPr/>
      </dsp:nvSpPr>
      <dsp:spPr>
        <a:xfrm>
          <a:off x="5384889" y="3991360"/>
          <a:ext cx="91440" cy="306974"/>
        </a:xfrm>
        <a:custGeom>
          <a:avLst/>
          <a:gdLst/>
          <a:ahLst/>
          <a:cxnLst/>
          <a:rect l="0" t="0" r="0" b="0"/>
          <a:pathLst>
            <a:path>
              <a:moveTo>
                <a:pt x="45720" y="0"/>
              </a:moveTo>
              <a:lnTo>
                <a:pt x="45720" y="306974"/>
              </a:lnTo>
            </a:path>
          </a:pathLst>
        </a:custGeom>
        <a:noFill/>
        <a:ln w="285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FBEECCDB-6D3D-48C1-BF29-54F6D117B8C3}">
      <dsp:nvSpPr>
        <dsp:cNvPr id="0" name=""/>
        <dsp:cNvSpPr/>
      </dsp:nvSpPr>
      <dsp:spPr>
        <a:xfrm>
          <a:off x="4855031" y="4298335"/>
          <a:ext cx="1151156" cy="767437"/>
        </a:xfrm>
        <a:prstGeom prst="roundRect">
          <a:avLst>
            <a:gd name="adj" fmla="val 10000"/>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t>
          </a:r>
          <a:endParaRPr lang="en-US" sz="1300" kern="1200" dirty="0"/>
        </a:p>
      </dsp:txBody>
      <dsp:txXfrm>
        <a:off x="4877508" y="4320812"/>
        <a:ext cx="1106202" cy="722483"/>
      </dsp:txXfrm>
    </dsp:sp>
    <dsp:sp modelId="{946CC706-693E-491F-B175-66F7E9DF9E6D}">
      <dsp:nvSpPr>
        <dsp:cNvPr id="0" name=""/>
        <dsp:cNvSpPr/>
      </dsp:nvSpPr>
      <dsp:spPr>
        <a:xfrm>
          <a:off x="4682358" y="1842536"/>
          <a:ext cx="2244754" cy="306974"/>
        </a:xfrm>
        <a:custGeom>
          <a:avLst/>
          <a:gdLst/>
          <a:ahLst/>
          <a:cxnLst/>
          <a:rect l="0" t="0" r="0" b="0"/>
          <a:pathLst>
            <a:path>
              <a:moveTo>
                <a:pt x="0" y="0"/>
              </a:moveTo>
              <a:lnTo>
                <a:pt x="0" y="153487"/>
              </a:lnTo>
              <a:lnTo>
                <a:pt x="2244754" y="153487"/>
              </a:lnTo>
              <a:lnTo>
                <a:pt x="2244754" y="306974"/>
              </a:lnTo>
            </a:path>
          </a:pathLst>
        </a:custGeom>
        <a:noFill/>
        <a:ln w="28575"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D7417ACB-AEFB-4D38-BFD3-FF08158331C7}">
      <dsp:nvSpPr>
        <dsp:cNvPr id="0" name=""/>
        <dsp:cNvSpPr/>
      </dsp:nvSpPr>
      <dsp:spPr>
        <a:xfrm>
          <a:off x="6351534" y="2149511"/>
          <a:ext cx="1151156" cy="767437"/>
        </a:xfrm>
        <a:prstGeom prst="roundRect">
          <a:avLst>
            <a:gd name="adj" fmla="val 10000"/>
          </a:avLst>
        </a:prstGeom>
        <a:solidFill>
          <a:srgbClr val="7F4C9E"/>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Behavior</a:t>
          </a:r>
        </a:p>
      </dsp:txBody>
      <dsp:txXfrm>
        <a:off x="6374011" y="2171988"/>
        <a:ext cx="1106202" cy="722483"/>
      </dsp:txXfrm>
    </dsp:sp>
    <dsp:sp modelId="{A8C28445-B087-4928-9F07-2CA1FF9B5910}">
      <dsp:nvSpPr>
        <dsp:cNvPr id="0" name=""/>
        <dsp:cNvSpPr/>
      </dsp:nvSpPr>
      <dsp:spPr>
        <a:xfrm>
          <a:off x="6881392" y="2916948"/>
          <a:ext cx="91440" cy="306974"/>
        </a:xfrm>
        <a:custGeom>
          <a:avLst/>
          <a:gdLst/>
          <a:ahLst/>
          <a:cxnLst/>
          <a:rect l="0" t="0" r="0" b="0"/>
          <a:pathLst>
            <a:path>
              <a:moveTo>
                <a:pt x="45720" y="0"/>
              </a:moveTo>
              <a:lnTo>
                <a:pt x="45720" y="306974"/>
              </a:lnTo>
            </a:path>
          </a:pathLst>
        </a:custGeom>
        <a:noFill/>
        <a:ln w="28575" cap="flat" cmpd="sng" algn="ctr">
          <a:solidFill>
            <a:srgbClr val="7F4C9E"/>
          </a:solidFill>
          <a:prstDash val="solid"/>
        </a:ln>
        <a:effectLst/>
      </dsp:spPr>
      <dsp:style>
        <a:lnRef idx="2">
          <a:scrgbClr r="0" g="0" b="0"/>
        </a:lnRef>
        <a:fillRef idx="0">
          <a:scrgbClr r="0" g="0" b="0"/>
        </a:fillRef>
        <a:effectRef idx="0">
          <a:scrgbClr r="0" g="0" b="0"/>
        </a:effectRef>
        <a:fontRef idx="minor"/>
      </dsp:style>
    </dsp:sp>
    <dsp:sp modelId="{BD7FC856-2221-49BB-B8C8-D9002AAE02BF}">
      <dsp:nvSpPr>
        <dsp:cNvPr id="0" name=""/>
        <dsp:cNvSpPr/>
      </dsp:nvSpPr>
      <dsp:spPr>
        <a:xfrm>
          <a:off x="6351534" y="3223923"/>
          <a:ext cx="1151156" cy="767437"/>
        </a:xfrm>
        <a:prstGeom prst="roundRect">
          <a:avLst>
            <a:gd name="adj" fmla="val 10000"/>
          </a:avLst>
        </a:prstGeom>
        <a:solidFill>
          <a:srgbClr val="0070C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Aggregation Index (m-1)</a:t>
          </a:r>
          <a:endParaRPr lang="en-US" sz="1300" kern="1200" dirty="0"/>
        </a:p>
      </dsp:txBody>
      <dsp:txXfrm>
        <a:off x="6374011" y="3246400"/>
        <a:ext cx="1106202" cy="722483"/>
      </dsp:txXfrm>
    </dsp:sp>
    <dsp:sp modelId="{B8BF53D3-57C1-4A71-8560-E45BD9B2163B}">
      <dsp:nvSpPr>
        <dsp:cNvPr id="0" name=""/>
        <dsp:cNvSpPr/>
      </dsp:nvSpPr>
      <dsp:spPr>
        <a:xfrm>
          <a:off x="6881392" y="3991360"/>
          <a:ext cx="91440" cy="306974"/>
        </a:xfrm>
        <a:custGeom>
          <a:avLst/>
          <a:gdLst/>
          <a:ahLst/>
          <a:cxnLst/>
          <a:rect l="0" t="0" r="0" b="0"/>
          <a:pathLst>
            <a:path>
              <a:moveTo>
                <a:pt x="45720" y="0"/>
              </a:moveTo>
              <a:lnTo>
                <a:pt x="45720" y="306974"/>
              </a:lnTo>
            </a:path>
          </a:pathLst>
        </a:custGeom>
        <a:noFill/>
        <a:ln w="285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6427CB09-9D85-48D4-A413-895C4ECA67EC}">
      <dsp:nvSpPr>
        <dsp:cNvPr id="0" name=""/>
        <dsp:cNvSpPr/>
      </dsp:nvSpPr>
      <dsp:spPr>
        <a:xfrm>
          <a:off x="6351534" y="4298335"/>
          <a:ext cx="1151156" cy="767437"/>
        </a:xfrm>
        <a:prstGeom prst="roundRect">
          <a:avLst>
            <a:gd name="adj" fmla="val 10000"/>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t>
          </a:r>
          <a:endParaRPr lang="en-US" sz="1300" kern="1200" dirty="0"/>
        </a:p>
      </dsp:txBody>
      <dsp:txXfrm>
        <a:off x="6374011" y="4320812"/>
        <a:ext cx="1106202" cy="722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F8010-5EA4-4F12-B466-C5BA84BA72CB}">
      <dsp:nvSpPr>
        <dsp:cNvPr id="0" name=""/>
        <dsp:cNvSpPr/>
      </dsp:nvSpPr>
      <dsp:spPr>
        <a:xfrm>
          <a:off x="3951883" y="915"/>
          <a:ext cx="1460950" cy="973967"/>
        </a:xfrm>
        <a:prstGeom prst="roundRect">
          <a:avLst>
            <a:gd name="adj" fmla="val 10000"/>
          </a:avLst>
        </a:prstGeom>
        <a:solidFill>
          <a:schemeClr val="accent5">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Fish</a:t>
          </a:r>
          <a:endParaRPr lang="en-US" sz="1500" kern="1200" dirty="0">
            <a:latin typeface="Arial" panose="020B0604020202020204" pitchFamily="34" charset="0"/>
            <a:cs typeface="Arial" panose="020B0604020202020204" pitchFamily="34" charset="0"/>
          </a:endParaRPr>
        </a:p>
      </dsp:txBody>
      <dsp:txXfrm>
        <a:off x="3980410" y="29442"/>
        <a:ext cx="1403896" cy="916913"/>
      </dsp:txXfrm>
    </dsp:sp>
    <dsp:sp modelId="{A34F4091-C04D-4A79-A321-E45F595D9E9C}">
      <dsp:nvSpPr>
        <dsp:cNvPr id="0" name=""/>
        <dsp:cNvSpPr/>
      </dsp:nvSpPr>
      <dsp:spPr>
        <a:xfrm>
          <a:off x="1833504" y="974882"/>
          <a:ext cx="2848853" cy="389586"/>
        </a:xfrm>
        <a:custGeom>
          <a:avLst/>
          <a:gdLst/>
          <a:ahLst/>
          <a:cxnLst/>
          <a:rect l="0" t="0" r="0" b="0"/>
          <a:pathLst>
            <a:path>
              <a:moveTo>
                <a:pt x="2848853" y="0"/>
              </a:moveTo>
              <a:lnTo>
                <a:pt x="2848853" y="194793"/>
              </a:lnTo>
              <a:lnTo>
                <a:pt x="0" y="194793"/>
              </a:lnTo>
              <a:lnTo>
                <a:pt x="0" y="389586"/>
              </a:lnTo>
            </a:path>
          </a:pathLst>
        </a:custGeom>
        <a:noFill/>
        <a:ln w="28575"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A7E8201C-4882-486F-96BA-9ED48E541C41}">
      <dsp:nvSpPr>
        <dsp:cNvPr id="0" name=""/>
        <dsp:cNvSpPr/>
      </dsp:nvSpPr>
      <dsp:spPr>
        <a:xfrm>
          <a:off x="1103029" y="1364469"/>
          <a:ext cx="1460950" cy="973967"/>
        </a:xfrm>
        <a:prstGeom prst="roundRect">
          <a:avLst>
            <a:gd name="adj" fmla="val 10000"/>
          </a:avLst>
        </a:prstGeom>
        <a:solidFill>
          <a:srgbClr val="7F4C9E"/>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Abundance</a:t>
          </a:r>
        </a:p>
      </dsp:txBody>
      <dsp:txXfrm>
        <a:off x="1131556" y="1392996"/>
        <a:ext cx="1403896" cy="916913"/>
      </dsp:txXfrm>
    </dsp:sp>
    <dsp:sp modelId="{042BBF1B-CE13-4191-8E90-BA5447D61F46}">
      <dsp:nvSpPr>
        <dsp:cNvPr id="0" name=""/>
        <dsp:cNvSpPr/>
      </dsp:nvSpPr>
      <dsp:spPr>
        <a:xfrm>
          <a:off x="1787784" y="2338436"/>
          <a:ext cx="91440" cy="389586"/>
        </a:xfrm>
        <a:custGeom>
          <a:avLst/>
          <a:gdLst/>
          <a:ahLst/>
          <a:cxnLst/>
          <a:rect l="0" t="0" r="0" b="0"/>
          <a:pathLst>
            <a:path>
              <a:moveTo>
                <a:pt x="45720" y="0"/>
              </a:moveTo>
              <a:lnTo>
                <a:pt x="45720" y="389586"/>
              </a:lnTo>
            </a:path>
          </a:pathLst>
        </a:custGeom>
        <a:noFill/>
        <a:ln w="28575" cap="flat" cmpd="sng" algn="ctr">
          <a:solidFill>
            <a:srgbClr val="7F4C9E"/>
          </a:solidFill>
          <a:prstDash val="solid"/>
        </a:ln>
        <a:effectLst/>
      </dsp:spPr>
      <dsp:style>
        <a:lnRef idx="2">
          <a:scrgbClr r="0" g="0" b="0"/>
        </a:lnRef>
        <a:fillRef idx="0">
          <a:scrgbClr r="0" g="0" b="0"/>
        </a:fillRef>
        <a:effectRef idx="0">
          <a:scrgbClr r="0" g="0" b="0"/>
        </a:effectRef>
        <a:fontRef idx="minor"/>
      </dsp:style>
    </dsp:sp>
    <dsp:sp modelId="{39F2213F-EC2B-4728-97AF-978CF2A1D53A}">
      <dsp:nvSpPr>
        <dsp:cNvPr id="0" name=""/>
        <dsp:cNvSpPr/>
      </dsp:nvSpPr>
      <dsp:spPr>
        <a:xfrm>
          <a:off x="1103029" y="2728023"/>
          <a:ext cx="1460950" cy="973967"/>
        </a:xfrm>
        <a:prstGeom prst="roundRect">
          <a:avLst>
            <a:gd name="adj" fmla="val 10000"/>
          </a:avLst>
        </a:prstGeom>
        <a:solidFill>
          <a:srgbClr val="0070C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latin typeface="Arial" panose="020B0604020202020204" pitchFamily="34" charset="0"/>
              <a:cs typeface="Arial" panose="020B0604020202020204" pitchFamily="34" charset="0"/>
            </a:rPr>
            <a:t>Sv</a:t>
          </a:r>
          <a:r>
            <a:rPr lang="en-US" sz="1500" kern="1200" dirty="0" smtClean="0">
              <a:latin typeface="Arial" panose="020B0604020202020204" pitchFamily="34" charset="0"/>
              <a:cs typeface="Arial" panose="020B0604020202020204" pitchFamily="34" charset="0"/>
            </a:rPr>
            <a:t> </a:t>
          </a:r>
        </a:p>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(dB re 1 m-1) </a:t>
          </a:r>
          <a:endParaRPr lang="en-US" sz="1500" kern="1200" dirty="0">
            <a:latin typeface="Arial" panose="020B0604020202020204" pitchFamily="34" charset="0"/>
            <a:cs typeface="Arial" panose="020B0604020202020204" pitchFamily="34" charset="0"/>
          </a:endParaRPr>
        </a:p>
      </dsp:txBody>
      <dsp:txXfrm>
        <a:off x="1131556" y="2756550"/>
        <a:ext cx="1403896" cy="916913"/>
      </dsp:txXfrm>
    </dsp:sp>
    <dsp:sp modelId="{DAE6F326-EAAC-4BB9-8981-71BF4DACE061}">
      <dsp:nvSpPr>
        <dsp:cNvPr id="0" name=""/>
        <dsp:cNvSpPr/>
      </dsp:nvSpPr>
      <dsp:spPr>
        <a:xfrm>
          <a:off x="1787784" y="3701990"/>
          <a:ext cx="91440" cy="389586"/>
        </a:xfrm>
        <a:custGeom>
          <a:avLst/>
          <a:gdLst/>
          <a:ahLst/>
          <a:cxnLst/>
          <a:rect l="0" t="0" r="0" b="0"/>
          <a:pathLst>
            <a:path>
              <a:moveTo>
                <a:pt x="45720" y="0"/>
              </a:moveTo>
              <a:lnTo>
                <a:pt x="45720" y="389586"/>
              </a:lnTo>
            </a:path>
          </a:pathLst>
        </a:custGeom>
        <a:noFill/>
        <a:ln w="285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E8D1B69E-4182-44DB-AF54-AE5C9E8EBDD8}">
      <dsp:nvSpPr>
        <dsp:cNvPr id="0" name=""/>
        <dsp:cNvSpPr/>
      </dsp:nvSpPr>
      <dsp:spPr>
        <a:xfrm>
          <a:off x="1103029" y="4091577"/>
          <a:ext cx="1460950" cy="973967"/>
        </a:xfrm>
        <a:prstGeom prst="roundRect">
          <a:avLst>
            <a:gd name="adj" fmla="val 10000"/>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RF (exploratory) and MARSS-P</a:t>
          </a:r>
          <a:endParaRPr lang="en-US" sz="1500" kern="1200" dirty="0">
            <a:latin typeface="Arial" panose="020B0604020202020204" pitchFamily="34" charset="0"/>
            <a:cs typeface="Arial" panose="020B0604020202020204" pitchFamily="34" charset="0"/>
          </a:endParaRPr>
        </a:p>
      </dsp:txBody>
      <dsp:txXfrm>
        <a:off x="1131556" y="4120104"/>
        <a:ext cx="1403896" cy="916913"/>
      </dsp:txXfrm>
    </dsp:sp>
    <dsp:sp modelId="{278863E3-37DE-4E25-9F77-B2AF481B4F31}">
      <dsp:nvSpPr>
        <dsp:cNvPr id="0" name=""/>
        <dsp:cNvSpPr/>
      </dsp:nvSpPr>
      <dsp:spPr>
        <a:xfrm>
          <a:off x="4636638" y="974882"/>
          <a:ext cx="91440" cy="389586"/>
        </a:xfrm>
        <a:custGeom>
          <a:avLst/>
          <a:gdLst/>
          <a:ahLst/>
          <a:cxnLst/>
          <a:rect l="0" t="0" r="0" b="0"/>
          <a:pathLst>
            <a:path>
              <a:moveTo>
                <a:pt x="45720" y="0"/>
              </a:moveTo>
              <a:lnTo>
                <a:pt x="45720" y="389586"/>
              </a:lnTo>
            </a:path>
          </a:pathLst>
        </a:custGeom>
        <a:noFill/>
        <a:ln w="28575"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B0C5AED1-30F3-42DA-9C30-CAE14630698D}">
      <dsp:nvSpPr>
        <dsp:cNvPr id="0" name=""/>
        <dsp:cNvSpPr/>
      </dsp:nvSpPr>
      <dsp:spPr>
        <a:xfrm>
          <a:off x="3951883" y="1364469"/>
          <a:ext cx="1460950" cy="973967"/>
        </a:xfrm>
        <a:prstGeom prst="roundRect">
          <a:avLst>
            <a:gd name="adj" fmla="val 10000"/>
          </a:avLst>
        </a:prstGeom>
        <a:solidFill>
          <a:srgbClr val="7F4C9E"/>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Distribution</a:t>
          </a:r>
        </a:p>
      </dsp:txBody>
      <dsp:txXfrm>
        <a:off x="3980410" y="1392996"/>
        <a:ext cx="1403896" cy="916913"/>
      </dsp:txXfrm>
    </dsp:sp>
    <dsp:sp modelId="{F695A443-41EB-4C0B-88A8-61A14CEBFEA1}">
      <dsp:nvSpPr>
        <dsp:cNvPr id="0" name=""/>
        <dsp:cNvSpPr/>
      </dsp:nvSpPr>
      <dsp:spPr>
        <a:xfrm>
          <a:off x="3732740" y="2338436"/>
          <a:ext cx="949617" cy="389586"/>
        </a:xfrm>
        <a:custGeom>
          <a:avLst/>
          <a:gdLst/>
          <a:ahLst/>
          <a:cxnLst/>
          <a:rect l="0" t="0" r="0" b="0"/>
          <a:pathLst>
            <a:path>
              <a:moveTo>
                <a:pt x="949617" y="0"/>
              </a:moveTo>
              <a:lnTo>
                <a:pt x="949617" y="194793"/>
              </a:lnTo>
              <a:lnTo>
                <a:pt x="0" y="194793"/>
              </a:lnTo>
              <a:lnTo>
                <a:pt x="0" y="389586"/>
              </a:lnTo>
            </a:path>
          </a:pathLst>
        </a:custGeom>
        <a:noFill/>
        <a:ln w="28575" cap="flat" cmpd="sng" algn="ctr">
          <a:solidFill>
            <a:srgbClr val="7F4C9E"/>
          </a:solidFill>
          <a:prstDash val="solid"/>
        </a:ln>
        <a:effectLst/>
      </dsp:spPr>
      <dsp:style>
        <a:lnRef idx="2">
          <a:scrgbClr r="0" g="0" b="0"/>
        </a:lnRef>
        <a:fillRef idx="0">
          <a:scrgbClr r="0" g="0" b="0"/>
        </a:fillRef>
        <a:effectRef idx="0">
          <a:scrgbClr r="0" g="0" b="0"/>
        </a:effectRef>
        <a:fontRef idx="minor"/>
      </dsp:style>
    </dsp:sp>
    <dsp:sp modelId="{F3C6B762-5D68-4205-AFB1-2AAA50B4A772}">
      <dsp:nvSpPr>
        <dsp:cNvPr id="0" name=""/>
        <dsp:cNvSpPr/>
      </dsp:nvSpPr>
      <dsp:spPr>
        <a:xfrm>
          <a:off x="3002265" y="2728023"/>
          <a:ext cx="1460950" cy="973967"/>
        </a:xfrm>
        <a:prstGeom prst="roundRect">
          <a:avLst>
            <a:gd name="adj" fmla="val 10000"/>
          </a:avLst>
        </a:prstGeom>
        <a:solidFill>
          <a:srgbClr val="0070C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Center of Mass (M)</a:t>
          </a:r>
          <a:endParaRPr lang="en-US" sz="1500" kern="1200" dirty="0">
            <a:latin typeface="Arial" panose="020B0604020202020204" pitchFamily="34" charset="0"/>
            <a:cs typeface="Arial" panose="020B0604020202020204" pitchFamily="34" charset="0"/>
          </a:endParaRPr>
        </a:p>
      </dsp:txBody>
      <dsp:txXfrm>
        <a:off x="3030792" y="2756550"/>
        <a:ext cx="1403896" cy="916913"/>
      </dsp:txXfrm>
    </dsp:sp>
    <dsp:sp modelId="{0CB498B9-BA27-438D-AE6C-7405B452C674}">
      <dsp:nvSpPr>
        <dsp:cNvPr id="0" name=""/>
        <dsp:cNvSpPr/>
      </dsp:nvSpPr>
      <dsp:spPr>
        <a:xfrm>
          <a:off x="3687020" y="3701990"/>
          <a:ext cx="91440" cy="389586"/>
        </a:xfrm>
        <a:custGeom>
          <a:avLst/>
          <a:gdLst/>
          <a:ahLst/>
          <a:cxnLst/>
          <a:rect l="0" t="0" r="0" b="0"/>
          <a:pathLst>
            <a:path>
              <a:moveTo>
                <a:pt x="45720" y="0"/>
              </a:moveTo>
              <a:lnTo>
                <a:pt x="45720" y="389586"/>
              </a:lnTo>
            </a:path>
          </a:pathLst>
        </a:custGeom>
        <a:noFill/>
        <a:ln w="285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98C8D68C-CE5F-4AAD-B7DE-ABC760313CBE}">
      <dsp:nvSpPr>
        <dsp:cNvPr id="0" name=""/>
        <dsp:cNvSpPr/>
      </dsp:nvSpPr>
      <dsp:spPr>
        <a:xfrm>
          <a:off x="3002265" y="4091577"/>
          <a:ext cx="1460950" cy="973967"/>
        </a:xfrm>
        <a:prstGeom prst="roundRect">
          <a:avLst>
            <a:gd name="adj" fmla="val 10000"/>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RF (exploratory) and MARSS-P</a:t>
          </a:r>
          <a:endParaRPr lang="en-US" sz="1500" kern="1200" dirty="0">
            <a:latin typeface="Arial" panose="020B0604020202020204" pitchFamily="34" charset="0"/>
            <a:cs typeface="Arial" panose="020B0604020202020204" pitchFamily="34" charset="0"/>
          </a:endParaRPr>
        </a:p>
      </dsp:txBody>
      <dsp:txXfrm>
        <a:off x="3030792" y="4120104"/>
        <a:ext cx="1403896" cy="916913"/>
      </dsp:txXfrm>
    </dsp:sp>
    <dsp:sp modelId="{E044A578-A7DE-44F5-A7E4-1DCB8A36243D}">
      <dsp:nvSpPr>
        <dsp:cNvPr id="0" name=""/>
        <dsp:cNvSpPr/>
      </dsp:nvSpPr>
      <dsp:spPr>
        <a:xfrm>
          <a:off x="4682358" y="2338436"/>
          <a:ext cx="949617" cy="389586"/>
        </a:xfrm>
        <a:custGeom>
          <a:avLst/>
          <a:gdLst/>
          <a:ahLst/>
          <a:cxnLst/>
          <a:rect l="0" t="0" r="0" b="0"/>
          <a:pathLst>
            <a:path>
              <a:moveTo>
                <a:pt x="0" y="0"/>
              </a:moveTo>
              <a:lnTo>
                <a:pt x="0" y="194793"/>
              </a:lnTo>
              <a:lnTo>
                <a:pt x="949617" y="194793"/>
              </a:lnTo>
              <a:lnTo>
                <a:pt x="949617" y="389586"/>
              </a:lnTo>
            </a:path>
          </a:pathLst>
        </a:custGeom>
        <a:noFill/>
        <a:ln w="28575" cap="flat" cmpd="sng" algn="ctr">
          <a:solidFill>
            <a:srgbClr val="7F4C9E"/>
          </a:solidFill>
          <a:prstDash val="solid"/>
        </a:ln>
        <a:effectLst/>
      </dsp:spPr>
      <dsp:style>
        <a:lnRef idx="2">
          <a:scrgbClr r="0" g="0" b="0"/>
        </a:lnRef>
        <a:fillRef idx="0">
          <a:scrgbClr r="0" g="0" b="0"/>
        </a:fillRef>
        <a:effectRef idx="0">
          <a:scrgbClr r="0" g="0" b="0"/>
        </a:effectRef>
        <a:fontRef idx="minor"/>
      </dsp:style>
    </dsp:sp>
    <dsp:sp modelId="{EF9798C6-477B-4658-B14D-B5A3A2E95D82}">
      <dsp:nvSpPr>
        <dsp:cNvPr id="0" name=""/>
        <dsp:cNvSpPr/>
      </dsp:nvSpPr>
      <dsp:spPr>
        <a:xfrm>
          <a:off x="4901501" y="2728023"/>
          <a:ext cx="1460950" cy="973967"/>
        </a:xfrm>
        <a:prstGeom prst="roundRect">
          <a:avLst>
            <a:gd name="adj" fmla="val 10000"/>
          </a:avLst>
        </a:prstGeom>
        <a:solidFill>
          <a:srgbClr val="0070C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Inertia (m2)</a:t>
          </a:r>
          <a:endParaRPr lang="en-US" sz="1500" kern="1200" dirty="0">
            <a:latin typeface="Arial" panose="020B0604020202020204" pitchFamily="34" charset="0"/>
            <a:cs typeface="Arial" panose="020B0604020202020204" pitchFamily="34" charset="0"/>
          </a:endParaRPr>
        </a:p>
      </dsp:txBody>
      <dsp:txXfrm>
        <a:off x="4930028" y="2756550"/>
        <a:ext cx="1403896" cy="916913"/>
      </dsp:txXfrm>
    </dsp:sp>
    <dsp:sp modelId="{B435A3E6-42BB-4BBA-99B5-BD9BB557BCED}">
      <dsp:nvSpPr>
        <dsp:cNvPr id="0" name=""/>
        <dsp:cNvSpPr/>
      </dsp:nvSpPr>
      <dsp:spPr>
        <a:xfrm>
          <a:off x="5586256" y="3701990"/>
          <a:ext cx="91440" cy="389586"/>
        </a:xfrm>
        <a:custGeom>
          <a:avLst/>
          <a:gdLst/>
          <a:ahLst/>
          <a:cxnLst/>
          <a:rect l="0" t="0" r="0" b="0"/>
          <a:pathLst>
            <a:path>
              <a:moveTo>
                <a:pt x="45720" y="0"/>
              </a:moveTo>
              <a:lnTo>
                <a:pt x="45720" y="389586"/>
              </a:lnTo>
            </a:path>
          </a:pathLst>
        </a:custGeom>
        <a:noFill/>
        <a:ln w="285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FBEECCDB-6D3D-48C1-BF29-54F6D117B8C3}">
      <dsp:nvSpPr>
        <dsp:cNvPr id="0" name=""/>
        <dsp:cNvSpPr/>
      </dsp:nvSpPr>
      <dsp:spPr>
        <a:xfrm>
          <a:off x="4901501" y="4091577"/>
          <a:ext cx="1460950" cy="973967"/>
        </a:xfrm>
        <a:prstGeom prst="roundRect">
          <a:avLst>
            <a:gd name="adj" fmla="val 10000"/>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RF (exploratory) and MARSS-P</a:t>
          </a:r>
          <a:endParaRPr lang="en-US" sz="1500" kern="1200" dirty="0">
            <a:latin typeface="Arial" panose="020B0604020202020204" pitchFamily="34" charset="0"/>
            <a:cs typeface="Arial" panose="020B0604020202020204" pitchFamily="34" charset="0"/>
          </a:endParaRPr>
        </a:p>
      </dsp:txBody>
      <dsp:txXfrm>
        <a:off x="4930028" y="4120104"/>
        <a:ext cx="1403896" cy="916913"/>
      </dsp:txXfrm>
    </dsp:sp>
    <dsp:sp modelId="{946CC706-693E-491F-B175-66F7E9DF9E6D}">
      <dsp:nvSpPr>
        <dsp:cNvPr id="0" name=""/>
        <dsp:cNvSpPr/>
      </dsp:nvSpPr>
      <dsp:spPr>
        <a:xfrm>
          <a:off x="4682358" y="974882"/>
          <a:ext cx="2848853" cy="389586"/>
        </a:xfrm>
        <a:custGeom>
          <a:avLst/>
          <a:gdLst/>
          <a:ahLst/>
          <a:cxnLst/>
          <a:rect l="0" t="0" r="0" b="0"/>
          <a:pathLst>
            <a:path>
              <a:moveTo>
                <a:pt x="0" y="0"/>
              </a:moveTo>
              <a:lnTo>
                <a:pt x="0" y="194793"/>
              </a:lnTo>
              <a:lnTo>
                <a:pt x="2848853" y="194793"/>
              </a:lnTo>
              <a:lnTo>
                <a:pt x="2848853" y="389586"/>
              </a:lnTo>
            </a:path>
          </a:pathLst>
        </a:custGeom>
        <a:noFill/>
        <a:ln w="28575"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D7417ACB-AEFB-4D38-BFD3-FF08158331C7}">
      <dsp:nvSpPr>
        <dsp:cNvPr id="0" name=""/>
        <dsp:cNvSpPr/>
      </dsp:nvSpPr>
      <dsp:spPr>
        <a:xfrm>
          <a:off x="6800737" y="1364469"/>
          <a:ext cx="1460950" cy="973967"/>
        </a:xfrm>
        <a:prstGeom prst="roundRect">
          <a:avLst>
            <a:gd name="adj" fmla="val 10000"/>
          </a:avLst>
        </a:prstGeom>
        <a:solidFill>
          <a:srgbClr val="7F4C9E"/>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Behavior</a:t>
          </a:r>
        </a:p>
      </dsp:txBody>
      <dsp:txXfrm>
        <a:off x="6829264" y="1392996"/>
        <a:ext cx="1403896" cy="916913"/>
      </dsp:txXfrm>
    </dsp:sp>
    <dsp:sp modelId="{A8C28445-B087-4928-9F07-2CA1FF9B5910}">
      <dsp:nvSpPr>
        <dsp:cNvPr id="0" name=""/>
        <dsp:cNvSpPr/>
      </dsp:nvSpPr>
      <dsp:spPr>
        <a:xfrm>
          <a:off x="7485492" y="2338436"/>
          <a:ext cx="91440" cy="389586"/>
        </a:xfrm>
        <a:custGeom>
          <a:avLst/>
          <a:gdLst/>
          <a:ahLst/>
          <a:cxnLst/>
          <a:rect l="0" t="0" r="0" b="0"/>
          <a:pathLst>
            <a:path>
              <a:moveTo>
                <a:pt x="45720" y="0"/>
              </a:moveTo>
              <a:lnTo>
                <a:pt x="45720" y="389586"/>
              </a:lnTo>
            </a:path>
          </a:pathLst>
        </a:custGeom>
        <a:noFill/>
        <a:ln w="28575" cap="flat" cmpd="sng" algn="ctr">
          <a:solidFill>
            <a:srgbClr val="7F4C9E"/>
          </a:solidFill>
          <a:prstDash val="solid"/>
        </a:ln>
        <a:effectLst/>
      </dsp:spPr>
      <dsp:style>
        <a:lnRef idx="2">
          <a:scrgbClr r="0" g="0" b="0"/>
        </a:lnRef>
        <a:fillRef idx="0">
          <a:scrgbClr r="0" g="0" b="0"/>
        </a:fillRef>
        <a:effectRef idx="0">
          <a:scrgbClr r="0" g="0" b="0"/>
        </a:effectRef>
        <a:fontRef idx="minor"/>
      </dsp:style>
    </dsp:sp>
    <dsp:sp modelId="{BD7FC856-2221-49BB-B8C8-D9002AAE02BF}">
      <dsp:nvSpPr>
        <dsp:cNvPr id="0" name=""/>
        <dsp:cNvSpPr/>
      </dsp:nvSpPr>
      <dsp:spPr>
        <a:xfrm>
          <a:off x="6800737" y="2728023"/>
          <a:ext cx="1460950" cy="973967"/>
        </a:xfrm>
        <a:prstGeom prst="roundRect">
          <a:avLst>
            <a:gd name="adj" fmla="val 10000"/>
          </a:avLst>
        </a:prstGeom>
        <a:solidFill>
          <a:srgbClr val="0070C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Aggregation Index (m-1)</a:t>
          </a:r>
          <a:endParaRPr lang="en-US" sz="1500" kern="1200" dirty="0">
            <a:latin typeface="Arial" panose="020B0604020202020204" pitchFamily="34" charset="0"/>
            <a:cs typeface="Arial" panose="020B0604020202020204" pitchFamily="34" charset="0"/>
          </a:endParaRPr>
        </a:p>
      </dsp:txBody>
      <dsp:txXfrm>
        <a:off x="6829264" y="2756550"/>
        <a:ext cx="1403896" cy="916913"/>
      </dsp:txXfrm>
    </dsp:sp>
    <dsp:sp modelId="{B8BF53D3-57C1-4A71-8560-E45BD9B2163B}">
      <dsp:nvSpPr>
        <dsp:cNvPr id="0" name=""/>
        <dsp:cNvSpPr/>
      </dsp:nvSpPr>
      <dsp:spPr>
        <a:xfrm>
          <a:off x="7485492" y="3701990"/>
          <a:ext cx="91440" cy="389586"/>
        </a:xfrm>
        <a:custGeom>
          <a:avLst/>
          <a:gdLst/>
          <a:ahLst/>
          <a:cxnLst/>
          <a:rect l="0" t="0" r="0" b="0"/>
          <a:pathLst>
            <a:path>
              <a:moveTo>
                <a:pt x="45720" y="0"/>
              </a:moveTo>
              <a:lnTo>
                <a:pt x="45720" y="389586"/>
              </a:lnTo>
            </a:path>
          </a:pathLst>
        </a:custGeom>
        <a:noFill/>
        <a:ln w="28575"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6427CB09-9D85-48D4-A413-895C4ECA67EC}">
      <dsp:nvSpPr>
        <dsp:cNvPr id="0" name=""/>
        <dsp:cNvSpPr/>
      </dsp:nvSpPr>
      <dsp:spPr>
        <a:xfrm>
          <a:off x="6800737" y="4091577"/>
          <a:ext cx="1460950" cy="973967"/>
        </a:xfrm>
        <a:prstGeom prst="roundRect">
          <a:avLst>
            <a:gd name="adj" fmla="val 10000"/>
          </a:avLst>
        </a:prstGeom>
        <a:solidFill>
          <a:schemeClr val="accent3"/>
        </a:solidFill>
        <a:ln w="28575" cap="flat" cmpd="sng" algn="ctr">
          <a:solidFill>
            <a:scrgbClr r="0" g="0" b="0"/>
          </a:solidFill>
          <a:prstDash val="lg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Two State State-Space Model</a:t>
          </a:r>
          <a:endParaRPr lang="en-US" sz="1500" kern="1200" dirty="0">
            <a:latin typeface="Arial" panose="020B0604020202020204" pitchFamily="34" charset="0"/>
            <a:cs typeface="Arial" panose="020B0604020202020204" pitchFamily="34" charset="0"/>
          </a:endParaRPr>
        </a:p>
      </dsp:txBody>
      <dsp:txXfrm>
        <a:off x="6829264" y="4120104"/>
        <a:ext cx="1403896" cy="916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4741E-F61A-488E-915D-59056E1BA39D}">
      <dsp:nvSpPr>
        <dsp:cNvPr id="0" name=""/>
        <dsp:cNvSpPr/>
      </dsp:nvSpPr>
      <dsp:spPr>
        <a:xfrm>
          <a:off x="0" y="0"/>
          <a:ext cx="1625600" cy="481506"/>
        </a:xfrm>
        <a:prstGeom prst="roundRect">
          <a:avLst/>
        </a:prstGeom>
        <a:solidFill>
          <a:srgbClr val="6C1223"/>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ysClr val="window" lastClr="FFFFFF"/>
              </a:solidFill>
              <a:latin typeface="Calibri"/>
              <a:ea typeface="+mn-ea"/>
              <a:cs typeface="+mn-cs"/>
            </a:rPr>
            <a:t>Effect Size</a:t>
          </a:r>
        </a:p>
      </dsp:txBody>
      <dsp:txXfrm>
        <a:off x="23505" y="23505"/>
        <a:ext cx="1578590" cy="434496"/>
      </dsp:txXfrm>
    </dsp:sp>
    <dsp:sp modelId="{EF5EA507-FF8F-4466-9DFA-316FA7B500C7}">
      <dsp:nvSpPr>
        <dsp:cNvPr id="0" name=""/>
        <dsp:cNvSpPr/>
      </dsp:nvSpPr>
      <dsp:spPr>
        <a:xfrm>
          <a:off x="0" y="390222"/>
          <a:ext cx="1625600" cy="82800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5161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a:ea typeface="+mn-ea"/>
              <a:cs typeface="+mn-cs"/>
            </a:rPr>
            <a:t>10%</a:t>
          </a:r>
        </a:p>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a:ea typeface="+mn-ea"/>
              <a:cs typeface="+mn-cs"/>
            </a:rPr>
            <a:t>25%</a:t>
          </a:r>
        </a:p>
        <a:p>
          <a:pPr marL="171450" lvl="1" indent="-171450" algn="l" defTabSz="711200">
            <a:lnSpc>
              <a:spcPct val="90000"/>
            </a:lnSpc>
            <a:spcBef>
              <a:spcPct val="0"/>
            </a:spcBef>
            <a:spcAft>
              <a:spcPct val="20000"/>
            </a:spcAft>
            <a:buChar char="••"/>
          </a:pPr>
          <a:r>
            <a:rPr lang="en-US" sz="1600" kern="1200" dirty="0" smtClean="0">
              <a:solidFill>
                <a:sysClr val="windowText" lastClr="000000">
                  <a:hueOff val="0"/>
                  <a:satOff val="0"/>
                  <a:lumOff val="0"/>
                  <a:alphaOff val="0"/>
                </a:sysClr>
              </a:solidFill>
              <a:latin typeface="Calibri"/>
              <a:ea typeface="+mn-ea"/>
              <a:cs typeface="+mn-cs"/>
            </a:rPr>
            <a:t>95%</a:t>
          </a:r>
          <a:endParaRPr lang="en-US" sz="1600" kern="1200" dirty="0">
            <a:solidFill>
              <a:sysClr val="windowText" lastClr="000000">
                <a:hueOff val="0"/>
                <a:satOff val="0"/>
                <a:lumOff val="0"/>
                <a:alphaOff val="0"/>
              </a:sysClr>
            </a:solidFill>
            <a:latin typeface="Calibri"/>
            <a:ea typeface="+mn-ea"/>
            <a:cs typeface="+mn-cs"/>
          </a:endParaRPr>
        </a:p>
      </dsp:txBody>
      <dsp:txXfrm>
        <a:off x="0" y="390222"/>
        <a:ext cx="1625600" cy="828000"/>
      </dsp:txXfrm>
    </dsp:sp>
    <dsp:sp modelId="{EA3EAEBF-0464-4860-AD9F-98EA82D4BDC1}">
      <dsp:nvSpPr>
        <dsp:cNvPr id="0" name=""/>
        <dsp:cNvSpPr/>
      </dsp:nvSpPr>
      <dsp:spPr>
        <a:xfrm>
          <a:off x="0" y="1324421"/>
          <a:ext cx="1625600" cy="302796"/>
        </a:xfrm>
        <a:prstGeom prst="roundRect">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ysClr val="window" lastClr="FFFFFF"/>
              </a:solidFill>
              <a:latin typeface="Calibri"/>
              <a:ea typeface="+mn-ea"/>
              <a:cs typeface="+mn-cs"/>
            </a:rPr>
            <a:t>Lag</a:t>
          </a:r>
        </a:p>
      </dsp:txBody>
      <dsp:txXfrm>
        <a:off x="14781" y="1339202"/>
        <a:ext cx="1596038" cy="273234"/>
      </dsp:txXfrm>
    </dsp:sp>
    <dsp:sp modelId="{C6751C04-A2FF-46A6-8F22-79D7CCFDACDB}">
      <dsp:nvSpPr>
        <dsp:cNvPr id="0" name=""/>
        <dsp:cNvSpPr/>
      </dsp:nvSpPr>
      <dsp:spPr>
        <a:xfrm>
          <a:off x="0" y="1627217"/>
          <a:ext cx="1625600" cy="828000"/>
        </a:xfrm>
        <a:prstGeom prst="rect">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5161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a:ea typeface="+mn-ea"/>
              <a:cs typeface="+mn-cs"/>
            </a:rPr>
            <a:t>No lag</a:t>
          </a:r>
        </a:p>
        <a:p>
          <a:pPr marL="171450" lvl="1" indent="-171450" algn="l" defTabSz="711200">
            <a:lnSpc>
              <a:spcPct val="90000"/>
            </a:lnSpc>
            <a:spcBef>
              <a:spcPct val="0"/>
            </a:spcBef>
            <a:spcAft>
              <a:spcPct val="20000"/>
            </a:spcAft>
            <a:buChar char="••"/>
          </a:pPr>
          <a:r>
            <a:rPr lang="en-US" sz="1600" kern="1200" dirty="0" smtClean="0">
              <a:solidFill>
                <a:sysClr val="windowText" lastClr="000000">
                  <a:hueOff val="0"/>
                  <a:satOff val="0"/>
                  <a:lumOff val="0"/>
                  <a:alphaOff val="0"/>
                </a:sysClr>
              </a:solidFill>
              <a:latin typeface="Calibri"/>
              <a:ea typeface="+mn-ea"/>
              <a:cs typeface="+mn-cs"/>
            </a:rPr>
            <a:t>2 weeks</a:t>
          </a:r>
          <a:endParaRPr lang="en-US" sz="1600" kern="1200" dirty="0">
            <a:solidFill>
              <a:sysClr val="windowText" lastClr="000000">
                <a:hueOff val="0"/>
                <a:satOff val="0"/>
                <a:lumOff val="0"/>
                <a:alphaOff val="0"/>
              </a:sysClr>
            </a:solidFill>
            <a:latin typeface="Calibri"/>
            <a:ea typeface="+mn-ea"/>
            <a:cs typeface="+mn-cs"/>
          </a:endParaRPr>
        </a:p>
      </dsp:txBody>
      <dsp:txXfrm>
        <a:off x="0" y="1627217"/>
        <a:ext cx="1625600" cy="8280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D3012E-7B79-4F31-B2C8-04CADF8B4B9B}" type="datetimeFigureOut">
              <a:rPr lang="en-US" smtClean="0"/>
              <a:t>8/22/2016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94A4D-761D-459C-904D-C2D72C84B2F3}" type="slidenum">
              <a:rPr lang="en-US" smtClean="0"/>
              <a:t>‹#›</a:t>
            </a:fld>
            <a:endParaRPr lang="en-US"/>
          </a:p>
        </p:txBody>
      </p:sp>
    </p:spTree>
    <p:extLst>
      <p:ext uri="{BB962C8B-B14F-4D97-AF65-F5344CB8AC3E}">
        <p14:creationId xmlns:p14="http://schemas.microsoft.com/office/powerpoint/2010/main" val="264485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1</a:t>
            </a:fld>
            <a:endParaRPr lang="en-US"/>
          </a:p>
        </p:txBody>
      </p:sp>
    </p:spTree>
    <p:extLst>
      <p:ext uri="{BB962C8B-B14F-4D97-AF65-F5344CB8AC3E}">
        <p14:creationId xmlns:p14="http://schemas.microsoft.com/office/powerpoint/2010/main" val="215011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5B4E7-6ECE-4869-B148-3FF05320BF73}" type="slidenum">
              <a:rPr lang="en-US" smtClean="0"/>
              <a:t>11</a:t>
            </a:fld>
            <a:endParaRPr lang="en-US"/>
          </a:p>
        </p:txBody>
      </p:sp>
    </p:spTree>
    <p:extLst>
      <p:ext uri="{BB962C8B-B14F-4D97-AF65-F5344CB8AC3E}">
        <p14:creationId xmlns:p14="http://schemas.microsoft.com/office/powerpoint/2010/main" val="234671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ym typeface="Wingdings" panose="05000000000000000000" pitchFamily="2" charset="2"/>
              </a:rPr>
              <a:t>Generalized Regression Models most often used in MRE studies</a:t>
            </a:r>
          </a:p>
          <a:p>
            <a:endParaRPr lang="en-US" baseline="0" dirty="0" smtClean="0">
              <a:sym typeface="Wingdings" panose="05000000000000000000" pitchFamily="2" charset="2"/>
            </a:endParaRPr>
          </a:p>
          <a:p>
            <a:r>
              <a:rPr lang="en-US" baseline="0" dirty="0" smtClean="0">
                <a:sym typeface="Wingdings" panose="05000000000000000000" pitchFamily="2" charset="2"/>
              </a:rPr>
              <a:t>Parametric vs Semi-parametric vs non-parametric:</a:t>
            </a:r>
          </a:p>
          <a:p>
            <a:r>
              <a:rPr lang="en-US" baseline="0" dirty="0" smtClean="0">
                <a:sym typeface="Wingdings" panose="05000000000000000000" pitchFamily="2" charset="2"/>
              </a:rPr>
              <a:t>Parametric  assumption of functional form of model and data distribution</a:t>
            </a:r>
          </a:p>
          <a:p>
            <a:r>
              <a:rPr lang="en-US" baseline="0" dirty="0" smtClean="0">
                <a:sym typeface="Wingdings" panose="05000000000000000000" pitchFamily="2" charset="2"/>
              </a:rPr>
              <a:t>Nonparametric  no predetermined function form, relationships are constructed based on data no pre-determined form</a:t>
            </a:r>
          </a:p>
          <a:p>
            <a:r>
              <a:rPr lang="en-US" baseline="0" dirty="0" err="1" smtClean="0">
                <a:sym typeface="Wingdings" panose="05000000000000000000" pitchFamily="2" charset="2"/>
              </a:rPr>
              <a:t>Semiparametric</a:t>
            </a:r>
            <a:r>
              <a:rPr lang="en-US" baseline="0" dirty="0" smtClean="0">
                <a:sym typeface="Wingdings" panose="05000000000000000000" pitchFamily="2" charset="2"/>
              </a:rPr>
              <a:t>  mix of the two</a:t>
            </a:r>
            <a:endParaRPr lang="en-US" dirty="0" smtClean="0"/>
          </a:p>
          <a:p>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12</a:t>
            </a:fld>
            <a:endParaRPr lang="en-US"/>
          </a:p>
        </p:txBody>
      </p:sp>
    </p:spTree>
    <p:extLst>
      <p:ext uri="{BB962C8B-B14F-4D97-AF65-F5344CB8AC3E}">
        <p14:creationId xmlns:p14="http://schemas.microsoft.com/office/powerpoint/2010/main" val="2096052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GLS is similar for</a:t>
            </a:r>
            <a:r>
              <a:rPr lang="en-US" baseline="0" dirty="0" smtClean="0"/>
              <a:t> linear regression but for the purpose of my study it is important to note that it can account for autocorrelation in the data through its residual correlation structure</a:t>
            </a:r>
          </a:p>
          <a:p>
            <a:endParaRPr lang="en-US" dirty="0" smtClean="0"/>
          </a:p>
          <a:p>
            <a:r>
              <a:rPr lang="en-US" dirty="0" smtClean="0"/>
              <a:t>GLM: link function transforms expected value (observations not transformed), g() is the link function; </a:t>
            </a:r>
          </a:p>
          <a:p>
            <a:r>
              <a:rPr lang="en-US" dirty="0" smtClean="0"/>
              <a:t>Gamma was chosen because assumption of constant CV is appropriate because</a:t>
            </a:r>
            <a:r>
              <a:rPr lang="en-US" baseline="0" dirty="0" smtClean="0"/>
              <a:t> sampled over full lunar cycle w/ same equipment so can assume consistent error. Also, lognormal commonly used for similar population abundance ecology data and also assumes constant CV (identity link over log link, because log back-transformation can cause inappropriate change in amplitude when applied to intervention model w/ incremental effects in addition to other covariates). In R rate is linear function of covariate, where shape is kept constant</a:t>
            </a:r>
          </a:p>
          <a:p>
            <a:endParaRPr lang="en-US" baseline="0" dirty="0" smtClean="0"/>
          </a:p>
          <a:p>
            <a:r>
              <a:rPr lang="en-US" baseline="0" dirty="0" smtClean="0"/>
              <a:t>GLMM used to account for </a:t>
            </a:r>
            <a:r>
              <a:rPr lang="en-US" baseline="0" dirty="0" err="1" smtClean="0"/>
              <a:t>autocorrelated</a:t>
            </a:r>
            <a:r>
              <a:rPr lang="en-US" baseline="0" dirty="0" smtClean="0"/>
              <a:t> error. Must estimate a random effect with GLMM, in this case it is the 24-hr count variable (based on </a:t>
            </a:r>
            <a:r>
              <a:rPr lang="en-US" baseline="0" dirty="0" err="1" smtClean="0"/>
              <a:t>acf</a:t>
            </a:r>
            <a:r>
              <a:rPr lang="en-US" baseline="0" dirty="0" smtClean="0"/>
              <a:t> plot that identified correlation at 24-hr marks </a:t>
            </a:r>
            <a:r>
              <a:rPr lang="en-US" baseline="0" dirty="0" smtClean="0">
                <a:sym typeface="Wingdings" panose="05000000000000000000" pitchFamily="2" charset="2"/>
              </a:rPr>
              <a:t> used to create blocks of population) random effect accounts for variability between groups, so </a:t>
            </a:r>
            <a:r>
              <a:rPr lang="en-US" baseline="0" dirty="0" err="1" smtClean="0">
                <a:sym typeface="Wingdings" panose="05000000000000000000" pitchFamily="2" charset="2"/>
              </a:rPr>
              <a:t>reisudal</a:t>
            </a:r>
            <a:r>
              <a:rPr lang="en-US" baseline="0" dirty="0" smtClean="0">
                <a:sym typeface="Wingdings" panose="05000000000000000000" pitchFamily="2" charset="2"/>
              </a:rPr>
              <a:t> autocorrelation accounts for within group variability (in this case, between days). Random effects assume sub-groups are independent, and within-groups are correlated</a:t>
            </a:r>
          </a:p>
          <a:p>
            <a:endParaRPr lang="en-US" baseline="0" dirty="0" smtClean="0">
              <a:sym typeface="Wingdings" panose="05000000000000000000" pitchFamily="2" charset="2"/>
            </a:endParaRPr>
          </a:p>
          <a:p>
            <a:r>
              <a:rPr lang="en-US" baseline="0" dirty="0" smtClean="0">
                <a:sym typeface="Wingdings" panose="05000000000000000000" pitchFamily="2" charset="2"/>
              </a:rPr>
              <a:t>GAMM: thin plate regression splines do not require knots, and can be used on any number of predictors, better than TE for multiple predictors w/ same units</a:t>
            </a:r>
          </a:p>
          <a:p>
            <a:r>
              <a:rPr lang="en-US" baseline="0" dirty="0" smtClean="0">
                <a:sym typeface="Wingdings" panose="05000000000000000000" pitchFamily="2" charset="2"/>
              </a:rPr>
              <a:t>ti() best to have interpretable and stable separate main effects from interactions, but no need to use ti() instead of s() for main effects</a:t>
            </a:r>
          </a:p>
          <a:p>
            <a:endParaRPr lang="en-US" baseline="0" dirty="0" smtClean="0">
              <a:sym typeface="Wingdings" panose="05000000000000000000" pitchFamily="2" charset="2"/>
            </a:endParaRPr>
          </a:p>
          <a:p>
            <a:r>
              <a:rPr lang="en-US" sz="1200" b="0" i="0" kern="1200" dirty="0" smtClean="0">
                <a:solidFill>
                  <a:schemeClr val="tx1"/>
                </a:solidFill>
                <a:effectLst/>
                <a:latin typeface="+mn-lt"/>
                <a:ea typeface="+mn-ea"/>
                <a:cs typeface="+mn-cs"/>
              </a:rPr>
              <a:t>Gavin Simpson "That we are fitting it via mixed effects software is really just because that is what is available. The random effects are only used here for the penalty terms on the </a:t>
            </a:r>
            <a:r>
              <a:rPr lang="en-US" sz="1200" b="0" i="0" kern="1200" dirty="0" err="1" smtClean="0">
                <a:solidFill>
                  <a:schemeClr val="tx1"/>
                </a:solidFill>
                <a:effectLst/>
                <a:latin typeface="+mn-lt"/>
                <a:ea typeface="+mn-ea"/>
                <a:cs typeface="+mn-cs"/>
              </a:rPr>
              <a:t>smooths</a:t>
            </a:r>
            <a:r>
              <a:rPr lang="en-US" sz="1200" b="0" i="0" kern="1200" dirty="0" smtClean="0">
                <a:solidFill>
                  <a:schemeClr val="tx1"/>
                </a:solidFill>
                <a:effectLst/>
                <a:latin typeface="+mn-lt"/>
                <a:ea typeface="+mn-ea"/>
                <a:cs typeface="+mn-cs"/>
              </a:rPr>
              <a:t>; there is no clustering in the response"</a:t>
            </a:r>
            <a:endParaRPr lang="en-US" baseline="0" dirty="0" smtClean="0">
              <a:sym typeface="Wingdings" panose="05000000000000000000" pitchFamily="2" charset="2"/>
            </a:endParaRPr>
          </a:p>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A4F94A4D-761D-459C-904D-C2D72C84B2F3}" type="slidenum">
              <a:rPr lang="en-US" smtClean="0"/>
              <a:t>13</a:t>
            </a:fld>
            <a:endParaRPr lang="en-US"/>
          </a:p>
        </p:txBody>
      </p:sp>
    </p:spTree>
    <p:extLst>
      <p:ext uri="{BB962C8B-B14F-4D97-AF65-F5344CB8AC3E}">
        <p14:creationId xmlns:p14="http://schemas.microsoft.com/office/powerpoint/2010/main" val="3897351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Reg</a:t>
            </a:r>
            <a:r>
              <a:rPr lang="en-US" dirty="0" smtClean="0"/>
              <a:t>-ARMA:</a:t>
            </a:r>
            <a:r>
              <a:rPr lang="en-US" baseline="0" dirty="0" smtClean="0"/>
              <a:t> </a:t>
            </a:r>
            <a:r>
              <a:rPr lang="en-US" sz="1200" kern="1200" dirty="0" smtClean="0">
                <a:solidFill>
                  <a:schemeClr val="tx1"/>
                </a:solidFill>
                <a:effectLst/>
                <a:latin typeface="+mn-lt"/>
                <a:ea typeface="+mn-ea"/>
                <a:cs typeface="+mn-cs"/>
              </a:rPr>
              <a:t>The autoregressive (AR) component regresses a process on past values, and the moving average (MA) component models the error using previous values of that error.  The ARMA model was formatted as a Regression-ARMA (</a:t>
            </a:r>
            <a:r>
              <a:rPr lang="en-US" sz="1200" kern="1200" dirty="0" err="1" smtClean="0">
                <a:solidFill>
                  <a:schemeClr val="tx1"/>
                </a:solidFill>
                <a:effectLst/>
                <a:latin typeface="+mn-lt"/>
                <a:ea typeface="+mn-ea"/>
                <a:cs typeface="+mn-cs"/>
              </a:rPr>
              <a:t>Reg</a:t>
            </a:r>
            <a:r>
              <a:rPr lang="en-US" sz="1200" kern="1200" dirty="0" smtClean="0">
                <a:solidFill>
                  <a:schemeClr val="tx1"/>
                </a:solidFill>
                <a:effectLst/>
                <a:latin typeface="+mn-lt"/>
                <a:ea typeface="+mn-ea"/>
                <a:cs typeface="+mn-cs"/>
              </a:rPr>
              <a:t>-ARMA) to model dependent data using environmental predictors in addition to lagged dependent values. A </a:t>
            </a:r>
            <a:r>
              <a:rPr lang="en-US" sz="1200" kern="1200" dirty="0" err="1" smtClean="0">
                <a:solidFill>
                  <a:schemeClr val="tx1"/>
                </a:solidFill>
                <a:effectLst/>
                <a:latin typeface="+mn-lt"/>
                <a:ea typeface="+mn-ea"/>
                <a:cs typeface="+mn-cs"/>
              </a:rPr>
              <a:t>reg</a:t>
            </a:r>
            <a:r>
              <a:rPr lang="en-US" sz="1200" kern="1200" dirty="0" smtClean="0">
                <a:solidFill>
                  <a:schemeClr val="tx1"/>
                </a:solidFill>
                <a:effectLst/>
                <a:latin typeface="+mn-lt"/>
                <a:ea typeface="+mn-ea"/>
                <a:cs typeface="+mn-cs"/>
              </a:rPr>
              <a:t>-ARMA is structured as a linear regression, but the error term in the regression is modeled using the ARMA structure (Hyndman 2015).</a:t>
            </a:r>
          </a:p>
          <a:p>
            <a:endParaRPr lang="en-US" dirty="0" smtClean="0"/>
          </a:p>
          <a:p>
            <a:r>
              <a:rPr lang="en-US" dirty="0" err="1" smtClean="0"/>
              <a:t>Reg</a:t>
            </a:r>
            <a:r>
              <a:rPr lang="en-US" dirty="0" smtClean="0"/>
              <a:t>-ARMA-GARCH: </a:t>
            </a:r>
            <a:r>
              <a:rPr lang="en-US" sz="1200" kern="1200" dirty="0" smtClean="0">
                <a:solidFill>
                  <a:schemeClr val="tx1"/>
                </a:solidFill>
                <a:effectLst/>
                <a:latin typeface="+mn-lt"/>
                <a:ea typeface="+mn-ea"/>
                <a:cs typeface="+mn-cs"/>
              </a:rPr>
              <a:t>GARCH model to estimate autoregressive conditional variance values of the ARMA residuals (Engle 2001, </a:t>
            </a:r>
            <a:r>
              <a:rPr lang="en-US" sz="1200" kern="1200" dirty="0" err="1" smtClean="0">
                <a:solidFill>
                  <a:schemeClr val="tx1"/>
                </a:solidFill>
                <a:effectLst/>
                <a:latin typeface="+mn-lt"/>
                <a:ea typeface="+mn-ea"/>
                <a:cs typeface="+mn-cs"/>
              </a:rPr>
              <a:t>Zivot</a:t>
            </a:r>
            <a:r>
              <a:rPr lang="en-US" sz="1200" kern="1200" dirty="0" smtClean="0">
                <a:solidFill>
                  <a:schemeClr val="tx1"/>
                </a:solidFill>
                <a:effectLst/>
                <a:latin typeface="+mn-lt"/>
                <a:ea typeface="+mn-ea"/>
                <a:cs typeface="+mn-cs"/>
              </a:rPr>
              <a:t> 2009, </a:t>
            </a:r>
            <a:r>
              <a:rPr lang="en-US" sz="1200" kern="1200" dirty="0" err="1" smtClean="0">
                <a:solidFill>
                  <a:schemeClr val="tx1"/>
                </a:solidFill>
                <a:effectLst/>
                <a:latin typeface="+mn-lt"/>
                <a:ea typeface="+mn-ea"/>
                <a:cs typeface="+mn-cs"/>
              </a:rPr>
              <a:t>Ruppert</a:t>
            </a:r>
            <a:r>
              <a:rPr lang="en-US" sz="1200" kern="1200" dirty="0" smtClean="0">
                <a:solidFill>
                  <a:schemeClr val="tx1"/>
                </a:solidFill>
                <a:effectLst/>
                <a:latin typeface="+mn-lt"/>
                <a:ea typeface="+mn-ea"/>
                <a:cs typeface="+mn-cs"/>
              </a:rPr>
              <a:t> 2011). When independent predictor variables are included in an ARMA-GARCH model, then the model becomes a linear regression, with errors modeled using an ARMA model, and the variance of the residuals modeled using the GARCH model (</a:t>
            </a:r>
            <a:r>
              <a:rPr lang="en-US" sz="1200" kern="1200" dirty="0" err="1" smtClean="0">
                <a:solidFill>
                  <a:schemeClr val="tx1"/>
                </a:solidFill>
                <a:effectLst/>
                <a:latin typeface="+mn-lt"/>
                <a:ea typeface="+mn-ea"/>
                <a:cs typeface="+mn-cs"/>
              </a:rPr>
              <a:t>Ruppert</a:t>
            </a:r>
            <a:r>
              <a:rPr lang="en-US" sz="1200" kern="1200" dirty="0" smtClean="0">
                <a:solidFill>
                  <a:schemeClr val="tx1"/>
                </a:solidFill>
                <a:effectLst/>
                <a:latin typeface="+mn-lt"/>
                <a:ea typeface="+mn-ea"/>
                <a:cs typeface="+mn-cs"/>
              </a:rPr>
              <a:t> 2011).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skewed-student-t distribution can be represented as normal mean-variance mixture model with an Inverse Gamma mixture distribution (Hu and </a:t>
            </a:r>
            <a:r>
              <a:rPr lang="en-US" sz="1200" kern="1200" dirty="0" err="1" smtClean="0">
                <a:solidFill>
                  <a:schemeClr val="tx1"/>
                </a:solidFill>
                <a:effectLst/>
                <a:latin typeface="+mn-lt"/>
                <a:ea typeface="+mn-ea"/>
                <a:cs typeface="+mn-cs"/>
              </a:rPr>
              <a:t>Kercheval</a:t>
            </a:r>
            <a:r>
              <a:rPr lang="en-US" sz="1200" kern="1200" dirty="0" smtClean="0">
                <a:solidFill>
                  <a:schemeClr val="tx1"/>
                </a:solidFill>
                <a:effectLst/>
                <a:latin typeface="+mn-lt"/>
                <a:ea typeface="+mn-ea"/>
                <a:cs typeface="+mn-cs"/>
              </a:rPr>
              <a:t> 2008). This distribution aligns most closely with the structure of the AI data and the Gamma distribution chosen for the non-normal generalized regression models.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MARSS: state that</a:t>
            </a:r>
            <a:r>
              <a:rPr lang="en-US" sz="1200" kern="1200" baseline="0" dirty="0" smtClean="0">
                <a:solidFill>
                  <a:schemeClr val="tx1"/>
                </a:solidFill>
                <a:effectLst/>
                <a:latin typeface="+mn-lt"/>
                <a:ea typeface="+mn-ea"/>
                <a:cs typeface="+mn-cs"/>
              </a:rPr>
              <a:t> this model explicitly includes an equation for modeling the underlying state of the population and observed estimates that partition total error into observed and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14</a:t>
            </a:fld>
            <a:endParaRPr lang="en-US"/>
          </a:p>
        </p:txBody>
      </p:sp>
    </p:spTree>
    <p:extLst>
      <p:ext uri="{BB962C8B-B14F-4D97-AF65-F5344CB8AC3E}">
        <p14:creationId xmlns:p14="http://schemas.microsoft.com/office/powerpoint/2010/main" val="391194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RF: regression built</a:t>
                </a:r>
                <a:r>
                  <a:rPr lang="en-US" baseline="0" dirty="0" smtClean="0"/>
                  <a:t> from iteratively estimating expected mean value at each point and averaging across these values</a:t>
                </a:r>
              </a:p>
              <a:p>
                <a:r>
                  <a:rPr lang="en-US" baseline="0" dirty="0" smtClean="0"/>
                  <a:t>SVR: regression that uses a specified kernel, or algorithm, to transform the data and fit any nonlinear relationship to the data</a:t>
                </a:r>
                <a:endParaRPr lang="en-US" dirty="0" smtClean="0"/>
              </a:p>
              <a:p>
                <a:endParaRPr lang="en-US" dirty="0" smtClean="0"/>
              </a:p>
              <a:p>
                <a:r>
                  <a:rPr lang="en-US" dirty="0" smtClean="0"/>
                  <a:t>Random</a:t>
                </a:r>
                <a:r>
                  <a:rPr lang="en-US" baseline="0" dirty="0" smtClean="0"/>
                  <a:t> </a:t>
                </a:r>
                <a:r>
                  <a:rPr lang="en-US" baseline="0" dirty="0" err="1" smtClean="0"/>
                  <a:t>Forest:</a:t>
                </a:r>
                <a:r>
                  <a:rPr lang="en-US" sz="1200" kern="1200" dirty="0" err="1" smtClean="0">
                    <a:solidFill>
                      <a:schemeClr val="tx1"/>
                    </a:solidFill>
                    <a:effectLst/>
                    <a:latin typeface="+mn-lt"/>
                    <a:ea typeface="+mn-ea"/>
                    <a:cs typeface="+mn-cs"/>
                  </a:rPr>
                  <a:t>Within</a:t>
                </a:r>
                <a:r>
                  <a:rPr lang="en-US" sz="1200" kern="1200" dirty="0" smtClean="0">
                    <a:solidFill>
                      <a:schemeClr val="tx1"/>
                    </a:solidFill>
                    <a:effectLst/>
                    <a:latin typeface="+mn-lt"/>
                    <a:ea typeface="+mn-ea"/>
                    <a:cs typeface="+mn-cs"/>
                  </a:rPr>
                  <a:t> each tree, a randomly chosen subsample of the predictor variables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𝑚</m:t>
                        </m:r>
                      </m:e>
                      <m:sub>
                        <m:r>
                          <a:rPr lang="en-US" sz="1200" i="1" kern="1200">
                            <a:solidFill>
                              <a:schemeClr val="tx1"/>
                            </a:solidFill>
                            <a:effectLst/>
                            <a:latin typeface="Cambria Math"/>
                            <a:ea typeface="+mn-ea"/>
                            <a:cs typeface="+mn-cs"/>
                          </a:rPr>
                          <m:t>𝑡𝑟𝑦</m:t>
                        </m:r>
                      </m:sub>
                    </m:sSub>
                  </m:oMath>
                </a14:m>
                <a:r>
                  <a:rPr lang="en-US" sz="1200" kern="1200" dirty="0">
                    <a:solidFill>
                      <a:schemeClr val="tx1"/>
                    </a:solidFill>
                    <a:effectLst/>
                    <a:latin typeface="+mn-lt"/>
                    <a:ea typeface="+mn-ea"/>
                    <a:cs typeface="+mn-cs"/>
                  </a:rPr>
                  <a:t>) are used to fit the data.  The predictor variable and split of the data based on the predictor variable that produce the best estimate of the dependent variable based on Mean-Squared-Error (MSE) are calculated. </a:t>
                </a:r>
                <a:r>
                  <a:rPr lang="en-US" sz="1200" kern="1200" dirty="0" smtClean="0">
                    <a:solidFill>
                      <a:schemeClr val="tx1"/>
                    </a:solidFill>
                    <a:effectLst/>
                    <a:latin typeface="+mn-lt"/>
                    <a:ea typeface="+mn-ea"/>
                    <a:cs typeface="+mn-cs"/>
                  </a:rPr>
                  <a:t>This process is repeated until 5 data points remain in each node of the tree.  The final predicted values are based on the average of the individual tree predictions. </a:t>
                </a:r>
                <a:endParaRPr lang="en-US" baseline="0" dirty="0" smtClean="0"/>
              </a:p>
              <a:p>
                <a:endParaRPr lang="en-US" baseline="0" dirty="0" smtClean="0"/>
              </a:p>
              <a:p>
                <a:r>
                  <a:rPr lang="en-US" baseline="0" dirty="0" smtClean="0"/>
                  <a:t>Support Vector: </a:t>
                </a:r>
                <a:r>
                  <a:rPr lang="en-US" sz="1200" kern="1200" dirty="0" smtClean="0">
                    <a:solidFill>
                      <a:schemeClr val="tx1"/>
                    </a:solidFill>
                    <a:effectLst/>
                    <a:latin typeface="+mn-lt"/>
                    <a:ea typeface="+mn-ea"/>
                    <a:cs typeface="+mn-cs"/>
                  </a:rPr>
                  <a:t>Cost affects the penalization of estimation error and the smoothness of the estimated regression. A high cost indicates a low tolerance for error and can potentially </a:t>
                </a:r>
                <a:r>
                  <a:rPr lang="en-US" sz="1200" kern="1200" dirty="0" err="1" smtClean="0">
                    <a:solidFill>
                      <a:schemeClr val="tx1"/>
                    </a:solidFill>
                    <a:effectLst/>
                    <a:latin typeface="+mn-lt"/>
                    <a:ea typeface="+mn-ea"/>
                    <a:cs typeface="+mn-cs"/>
                  </a:rPr>
                  <a:t>overfit</a:t>
                </a:r>
                <a:r>
                  <a:rPr lang="en-US" sz="1200" kern="1200" dirty="0" smtClean="0">
                    <a:solidFill>
                      <a:schemeClr val="tx1"/>
                    </a:solidFill>
                    <a:effectLst/>
                    <a:latin typeface="+mn-lt"/>
                    <a:ea typeface="+mn-ea"/>
                    <a:cs typeface="+mn-cs"/>
                  </a:rPr>
                  <a:t> the data. The gamma value controls the width of the kernel (</a:t>
                </a:r>
                <a:r>
                  <a:rPr lang="en-US" sz="1200" kern="1200" dirty="0" err="1" smtClean="0">
                    <a:solidFill>
                      <a:schemeClr val="tx1"/>
                    </a:solidFill>
                    <a:effectLst/>
                    <a:latin typeface="+mn-lt"/>
                    <a:ea typeface="+mn-ea"/>
                    <a:cs typeface="+mn-cs"/>
                  </a:rPr>
                  <a:t>Thissen</a:t>
                </a:r>
                <a:r>
                  <a:rPr lang="en-US" sz="1200" kern="1200" dirty="0" smtClean="0">
                    <a:solidFill>
                      <a:schemeClr val="tx1"/>
                    </a:solidFill>
                    <a:effectLst/>
                    <a:latin typeface="+mn-lt"/>
                    <a:ea typeface="+mn-ea"/>
                    <a:cs typeface="+mn-cs"/>
                  </a:rPr>
                  <a:t> et al. 2003). A high gamma indicates a smaller width that increases the localized fit of the model and potentially </a:t>
                </a:r>
                <a:r>
                  <a:rPr lang="en-US" sz="1200" kern="1200" dirty="0" err="1" smtClean="0">
                    <a:solidFill>
                      <a:schemeClr val="tx1"/>
                    </a:solidFill>
                    <a:effectLst/>
                    <a:latin typeface="+mn-lt"/>
                    <a:ea typeface="+mn-ea"/>
                    <a:cs typeface="+mn-cs"/>
                  </a:rPr>
                  <a:t>overfits</a:t>
                </a:r>
                <a:r>
                  <a:rPr lang="en-US" sz="1200" kern="1200" dirty="0" smtClean="0">
                    <a:solidFill>
                      <a:schemeClr val="tx1"/>
                    </a:solidFill>
                    <a:effectLst/>
                    <a:latin typeface="+mn-lt"/>
                    <a:ea typeface="+mn-ea"/>
                    <a:cs typeface="+mn-cs"/>
                  </a:rPr>
                  <a:t> the data. </a:t>
                </a:r>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smtClean="0"/>
                  <a:t>Be careful about level of detail in </a:t>
                </a:r>
                <a:r>
                  <a:rPr lang="en-US" dirty="0" smtClean="0"/>
                  <a:t>explaining these</a:t>
                </a:r>
              </a:p>
              <a:p>
                <a:endParaRPr lang="en-US" dirty="0" smtClean="0"/>
              </a:p>
              <a:p>
                <a:r>
                  <a:rPr lang="en-US" dirty="0" smtClean="0"/>
                  <a:t>Random</a:t>
                </a:r>
                <a:r>
                  <a:rPr lang="en-US" baseline="0" dirty="0" smtClean="0"/>
                  <a:t> </a:t>
                </a:r>
                <a:r>
                  <a:rPr lang="en-US" baseline="0" dirty="0" err="1" smtClean="0"/>
                  <a:t>Forest:</a:t>
                </a:r>
                <a:r>
                  <a:rPr lang="en-US" sz="1200" kern="1200" dirty="0" err="1" smtClean="0">
                    <a:solidFill>
                      <a:schemeClr val="tx1"/>
                    </a:solidFill>
                    <a:effectLst/>
                    <a:latin typeface="+mn-lt"/>
                    <a:ea typeface="+mn-ea"/>
                    <a:cs typeface="+mn-cs"/>
                  </a:rPr>
                  <a:t>Within</a:t>
                </a:r>
                <a:r>
                  <a:rPr lang="en-US" sz="1200" kern="1200" dirty="0" smtClean="0">
                    <a:solidFill>
                      <a:schemeClr val="tx1"/>
                    </a:solidFill>
                    <a:effectLst/>
                    <a:latin typeface="+mn-lt"/>
                    <a:ea typeface="+mn-ea"/>
                    <a:cs typeface="+mn-cs"/>
                  </a:rPr>
                  <a:t> each tree, a randomly chosen subsample of the predictor variables (</a:t>
                </a:r>
                <a:r>
                  <a:rPr lang="en-US" sz="1200" i="0" kern="1200">
                    <a:solidFill>
                      <a:schemeClr val="tx1"/>
                    </a:solidFill>
                    <a:effectLst/>
                    <a:latin typeface="Cambria Math"/>
                    <a:ea typeface="+mn-ea"/>
                    <a:cs typeface="+mn-cs"/>
                  </a:rPr>
                  <a:t>𝑚_𝑡𝑟𝑦</a:t>
                </a:r>
                <a:r>
                  <a:rPr lang="en-US" sz="1200" kern="1200" dirty="0">
                    <a:solidFill>
                      <a:schemeClr val="tx1"/>
                    </a:solidFill>
                    <a:effectLst/>
                    <a:latin typeface="+mn-lt"/>
                    <a:ea typeface="+mn-ea"/>
                    <a:cs typeface="+mn-cs"/>
                  </a:rPr>
                  <a:t>) are used to fit the data.  The predictor variable and split of the data based on the predictor variable that produce the best estimate of the dependent variable based on Mean-Squared-Error (MSE) are calculated. </a:t>
                </a:r>
                <a:r>
                  <a:rPr lang="en-US" sz="1200" kern="1200" dirty="0" smtClean="0">
                    <a:solidFill>
                      <a:schemeClr val="tx1"/>
                    </a:solidFill>
                    <a:effectLst/>
                    <a:latin typeface="+mn-lt"/>
                    <a:ea typeface="+mn-ea"/>
                    <a:cs typeface="+mn-cs"/>
                  </a:rPr>
                  <a:t>This process is repeated until 5 data points remain in each node of the tree.  The final predicted values are based on the average of the individual tree predictions. </a:t>
                </a:r>
                <a:endParaRPr lang="en-US" baseline="0" dirty="0" smtClean="0"/>
              </a:p>
              <a:p>
                <a:endParaRPr lang="en-US" baseline="0" dirty="0" smtClean="0"/>
              </a:p>
              <a:p>
                <a:r>
                  <a:rPr lang="en-US" baseline="0" dirty="0" smtClean="0"/>
                  <a:t>Support Vector: </a:t>
                </a:r>
                <a:r>
                  <a:rPr lang="en-US" sz="1200" kern="1200" dirty="0" smtClean="0">
                    <a:solidFill>
                      <a:schemeClr val="tx1"/>
                    </a:solidFill>
                    <a:effectLst/>
                    <a:latin typeface="+mn-lt"/>
                    <a:ea typeface="+mn-ea"/>
                    <a:cs typeface="+mn-cs"/>
                  </a:rPr>
                  <a:t>Cost affects the penalization of estimation error and the smoothness of the estimated regression. A high cost indicates a low tolerance for error and can potentially </a:t>
                </a:r>
                <a:r>
                  <a:rPr lang="en-US" sz="1200" kern="1200" dirty="0" err="1" smtClean="0">
                    <a:solidFill>
                      <a:schemeClr val="tx1"/>
                    </a:solidFill>
                    <a:effectLst/>
                    <a:latin typeface="+mn-lt"/>
                    <a:ea typeface="+mn-ea"/>
                    <a:cs typeface="+mn-cs"/>
                  </a:rPr>
                  <a:t>overfit</a:t>
                </a:r>
                <a:r>
                  <a:rPr lang="en-US" sz="1200" kern="1200" dirty="0" smtClean="0">
                    <a:solidFill>
                      <a:schemeClr val="tx1"/>
                    </a:solidFill>
                    <a:effectLst/>
                    <a:latin typeface="+mn-lt"/>
                    <a:ea typeface="+mn-ea"/>
                    <a:cs typeface="+mn-cs"/>
                  </a:rPr>
                  <a:t> the data. The gamma value controls the width of the kernel (</a:t>
                </a:r>
                <a:r>
                  <a:rPr lang="en-US" sz="1200" kern="1200" dirty="0" err="1" smtClean="0">
                    <a:solidFill>
                      <a:schemeClr val="tx1"/>
                    </a:solidFill>
                    <a:effectLst/>
                    <a:latin typeface="+mn-lt"/>
                    <a:ea typeface="+mn-ea"/>
                    <a:cs typeface="+mn-cs"/>
                  </a:rPr>
                  <a:t>Thissen</a:t>
                </a:r>
                <a:r>
                  <a:rPr lang="en-US" sz="1200" kern="1200" dirty="0" smtClean="0">
                    <a:solidFill>
                      <a:schemeClr val="tx1"/>
                    </a:solidFill>
                    <a:effectLst/>
                    <a:latin typeface="+mn-lt"/>
                    <a:ea typeface="+mn-ea"/>
                    <a:cs typeface="+mn-cs"/>
                  </a:rPr>
                  <a:t> et al. 2003). A high gamma indicates a smaller width that increases the localized fit of the model and potentially </a:t>
                </a:r>
                <a:r>
                  <a:rPr lang="en-US" sz="1200" kern="1200" dirty="0" err="1" smtClean="0">
                    <a:solidFill>
                      <a:schemeClr val="tx1"/>
                    </a:solidFill>
                    <a:effectLst/>
                    <a:latin typeface="+mn-lt"/>
                    <a:ea typeface="+mn-ea"/>
                    <a:cs typeface="+mn-cs"/>
                  </a:rPr>
                  <a:t>overfits</a:t>
                </a:r>
                <a:r>
                  <a:rPr lang="en-US" sz="1200" kern="1200" dirty="0" smtClean="0">
                    <a:solidFill>
                      <a:schemeClr val="tx1"/>
                    </a:solidFill>
                    <a:effectLst/>
                    <a:latin typeface="+mn-lt"/>
                    <a:ea typeface="+mn-ea"/>
                    <a:cs typeface="+mn-cs"/>
                  </a:rPr>
                  <a:t> the data. </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A4F94A4D-761D-459C-904D-C2D72C84B2F3}" type="slidenum">
              <a:rPr lang="en-US" smtClean="0"/>
              <a:t>15</a:t>
            </a:fld>
            <a:endParaRPr lang="en-US"/>
          </a:p>
        </p:txBody>
      </p:sp>
    </p:spTree>
    <p:extLst>
      <p:ext uri="{BB962C8B-B14F-4D97-AF65-F5344CB8AC3E}">
        <p14:creationId xmlns:p14="http://schemas.microsoft.com/office/powerpoint/2010/main" val="109605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dont</a:t>
            </a:r>
            <a:r>
              <a:rPr lang="en-US" dirty="0" smtClean="0"/>
              <a:t> say "first" 90% and last "10%" because it was random</a:t>
            </a:r>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17</a:t>
            </a:fld>
            <a:endParaRPr lang="en-US"/>
          </a:p>
        </p:txBody>
      </p:sp>
    </p:spTree>
    <p:extLst>
      <p:ext uri="{BB962C8B-B14F-4D97-AF65-F5344CB8AC3E}">
        <p14:creationId xmlns:p14="http://schemas.microsoft.com/office/powerpoint/2010/main" val="298616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18</a:t>
            </a:fld>
            <a:endParaRPr lang="en-US"/>
          </a:p>
        </p:txBody>
      </p:sp>
    </p:spTree>
    <p:extLst>
      <p:ext uri="{BB962C8B-B14F-4D97-AF65-F5344CB8AC3E}">
        <p14:creationId xmlns:p14="http://schemas.microsoft.com/office/powerpoint/2010/main" val="1008588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comparison</a:t>
            </a:r>
            <a:r>
              <a:rPr lang="en-US" baseline="0" dirty="0" smtClean="0"/>
              <a:t> provides a method to increase confidence in environmental predictors</a:t>
            </a:r>
          </a:p>
          <a:p>
            <a:endParaRPr lang="en-US" baseline="0" dirty="0" smtClean="0"/>
          </a:p>
          <a:p>
            <a:r>
              <a:rPr lang="en-US" baseline="0" dirty="0" smtClean="0"/>
              <a:t>SVR-RBF was affected by kernel choice and tuning, and black-box so cant interpret environmental predictor relationships</a:t>
            </a:r>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19</a:t>
            </a:fld>
            <a:endParaRPr lang="en-US"/>
          </a:p>
        </p:txBody>
      </p:sp>
    </p:spTree>
    <p:extLst>
      <p:ext uri="{BB962C8B-B14F-4D97-AF65-F5344CB8AC3E}">
        <p14:creationId xmlns:p14="http://schemas.microsoft.com/office/powerpoint/2010/main" val="2486005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residuals here</a:t>
            </a:r>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21</a:t>
            </a:fld>
            <a:endParaRPr lang="en-US"/>
          </a:p>
        </p:txBody>
      </p:sp>
    </p:spTree>
    <p:extLst>
      <p:ext uri="{BB962C8B-B14F-4D97-AF65-F5344CB8AC3E}">
        <p14:creationId xmlns:p14="http://schemas.microsoft.com/office/powerpoint/2010/main" val="104308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and Holmes 2015 illustrate that estimate of process vs</a:t>
            </a:r>
            <a:r>
              <a:rPr lang="en-US" baseline="0" dirty="0" smtClean="0"/>
              <a:t> error variability can help in designing frequency and duration of monitoring programs to increase precision of estimates</a:t>
            </a:r>
          </a:p>
          <a:p>
            <a:endParaRPr lang="en-US" baseline="0" dirty="0" smtClean="0"/>
          </a:p>
          <a:p>
            <a:r>
              <a:rPr lang="en-US" baseline="0" dirty="0" smtClean="0"/>
              <a:t>(when ratio of two is high, increased number of observations improves precision, because improves observation error)</a:t>
            </a:r>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22</a:t>
            </a:fld>
            <a:endParaRPr lang="en-US"/>
          </a:p>
        </p:txBody>
      </p:sp>
    </p:spTree>
    <p:extLst>
      <p:ext uri="{BB962C8B-B14F-4D97-AF65-F5344CB8AC3E}">
        <p14:creationId xmlns:p14="http://schemas.microsoft.com/office/powerpoint/2010/main" val="21382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5B4E7-6ECE-4869-B148-3FF05320BF73}" type="slidenum">
              <a:rPr lang="en-US" smtClean="0"/>
              <a:t>2</a:t>
            </a:fld>
            <a:endParaRPr lang="en-US"/>
          </a:p>
        </p:txBody>
      </p:sp>
    </p:spTree>
    <p:extLst>
      <p:ext uri="{BB962C8B-B14F-4D97-AF65-F5344CB8AC3E}">
        <p14:creationId xmlns:p14="http://schemas.microsoft.com/office/powerpoint/2010/main" val="2220487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 of these models are common in MRE monitoring</a:t>
            </a:r>
            <a:r>
              <a:rPr lang="en-US" baseline="0" dirty="0" smtClean="0"/>
              <a:t> work currently, but have been shown to be most accurate and thorough in characterizing baseline data</a:t>
            </a:r>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23</a:t>
            </a:fld>
            <a:endParaRPr lang="en-US"/>
          </a:p>
        </p:txBody>
      </p:sp>
    </p:spTree>
    <p:extLst>
      <p:ext uri="{BB962C8B-B14F-4D97-AF65-F5344CB8AC3E}">
        <p14:creationId xmlns:p14="http://schemas.microsoft.com/office/powerpoint/2010/main" val="1174973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clear that don’t have “after” data, so we are simulating various change</a:t>
            </a:r>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25</a:t>
            </a:fld>
            <a:endParaRPr lang="en-US"/>
          </a:p>
        </p:txBody>
      </p:sp>
    </p:spTree>
    <p:extLst>
      <p:ext uri="{BB962C8B-B14F-4D97-AF65-F5344CB8AC3E}">
        <p14:creationId xmlns:p14="http://schemas.microsoft.com/office/powerpoint/2010/main" val="4004391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Dynamic</a:t>
                </a:r>
                <a:r>
                  <a:rPr lang="en-US" baseline="0" dirty="0" smtClean="0"/>
                  <a:t> Note:</a:t>
                </a:r>
              </a:p>
              <a:p>
                <a:r>
                  <a:rPr lang="en-US" baseline="0" dirty="0" smtClean="0"/>
                  <a:t>Equal periodic increase and decrease in mean based on give tidal speed causes a change in the variance rather than the mean</a:t>
                </a:r>
              </a:p>
              <a:p>
                <a:endParaRPr lang="en-US" baseline="0" dirty="0" smtClean="0"/>
              </a:p>
              <a:p>
                <a:r>
                  <a:rPr lang="en-US" baseline="0" dirty="0" smtClean="0"/>
                  <a:t>May see these changes due to other </a:t>
                </a:r>
                <a:r>
                  <a:rPr lang="en-US" baseline="0" dirty="0" err="1" smtClean="0"/>
                  <a:t>anthroprogenic</a:t>
                </a:r>
                <a:r>
                  <a:rPr lang="en-US" baseline="0" dirty="0" smtClean="0"/>
                  <a:t> stressors</a:t>
                </a:r>
              </a:p>
              <a:p>
                <a:endParaRPr lang="en-US" baseline="0" dirty="0" smtClean="0"/>
              </a:p>
              <a:p>
                <a:r>
                  <a:rPr lang="en-US" baseline="0" dirty="0" smtClean="0"/>
                  <a:t>Simulation Model HMM: observations are used to calculate hidden sequence of states (see AI observations, but state of AI is hidden), and probability of state only depends on previous state</a:t>
                </a:r>
              </a:p>
              <a:p>
                <a:endParaRPr lang="en-US" baseline="0" dirty="0" smtClean="0"/>
              </a:p>
              <a:p>
                <a:r>
                  <a:rPr lang="en-US" sz="1200" kern="1200" dirty="0" smtClean="0">
                    <a:solidFill>
                      <a:schemeClr val="tx1"/>
                    </a:solidFill>
                    <a:effectLst/>
                    <a:latin typeface="+mn-lt"/>
                    <a:ea typeface="+mn-ea"/>
                    <a:cs typeface="+mn-cs"/>
                  </a:rPr>
                  <a:t>. The HMM statistical package used to fit the AI data requires the input of observed values, Gamma distribution parameters for each data state, chosen covariates within each state, and a transition intensity matrix (</a:t>
                </a:r>
                <a14:m>
                  <m:oMath xmlns:m="http://schemas.openxmlformats.org/officeDocument/2006/math">
                    <m:r>
                      <a:rPr lang="en-US" sz="1200" i="1" kern="1200">
                        <a:solidFill>
                          <a:schemeClr val="tx1"/>
                        </a:solidFill>
                        <a:effectLst/>
                        <a:latin typeface="Cambria Math"/>
                        <a:ea typeface="+mn-ea"/>
                        <a:cs typeface="+mn-cs"/>
                      </a:rPr>
                      <m:t>𝑄</m:t>
                    </m:r>
                  </m:oMath>
                </a14:m>
                <a:r>
                  <a:rPr lang="en-US" sz="1200" kern="1200" dirty="0">
                    <a:solidFill>
                      <a:schemeClr val="tx1"/>
                    </a:solidFill>
                    <a:effectLst/>
                    <a:latin typeface="+mn-lt"/>
                    <a:ea typeface="+mn-ea"/>
                    <a:cs typeface="+mn-cs"/>
                  </a:rPr>
                  <a:t>) to estimate the expected AI data values. </a:t>
                </a:r>
                <a14:m>
                  <m:oMath xmlns:m="http://schemas.openxmlformats.org/officeDocument/2006/math">
                    <m:r>
                      <a:rPr lang="en-US" sz="1200" i="1" kern="1200">
                        <a:solidFill>
                          <a:schemeClr val="tx1"/>
                        </a:solidFill>
                        <a:effectLst/>
                        <a:latin typeface="Cambria Math"/>
                        <a:ea typeface="+mn-ea"/>
                        <a:cs typeface="+mn-cs"/>
                      </a:rPr>
                      <m:t>𝑄</m:t>
                    </m:r>
                  </m:oMath>
                </a14:m>
                <a:r>
                  <a:rPr lang="en-US" sz="1200" kern="1200" dirty="0">
                    <a:solidFill>
                      <a:schemeClr val="tx1"/>
                    </a:solidFill>
                    <a:effectLst/>
                    <a:latin typeface="+mn-lt"/>
                    <a:ea typeface="+mn-ea"/>
                    <a:cs typeface="+mn-cs"/>
                  </a:rPr>
                  <a:t> estimates the rate of transitioning from states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to </a:t>
                </a:r>
                <a:r>
                  <a:rPr lang="en-US" sz="1200" i="1" kern="1200" dirty="0">
                    <a:solidFill>
                      <a:schemeClr val="tx1"/>
                    </a:solidFill>
                    <a:effectLst/>
                    <a:latin typeface="+mn-lt"/>
                    <a:ea typeface="+mn-ea"/>
                    <a:cs typeface="+mn-cs"/>
                  </a:rPr>
                  <a:t>j</a:t>
                </a:r>
                <a:r>
                  <a:rPr lang="en-US" sz="1200" kern="1200" dirty="0">
                    <a:solidFill>
                      <a:schemeClr val="tx1"/>
                    </a:solidFill>
                    <a:effectLst/>
                    <a:latin typeface="+mn-lt"/>
                    <a:ea typeface="+mn-ea"/>
                    <a:cs typeface="+mn-cs"/>
                  </a:rPr>
                  <a:t>, and is used to calculate the transition probability matrix that is needed to estimate the expected data state at time</a:t>
                </a:r>
                <a14:m>
                  <m:oMath xmlns:m="http://schemas.openxmlformats.org/officeDocument/2006/math">
                    <m:r>
                      <a:rPr lang="en-US" sz="1200" i="1" kern="1200">
                        <a:solidFill>
                          <a:schemeClr val="tx1"/>
                        </a:solidFill>
                        <a:effectLst/>
                        <a:latin typeface="Cambria Math"/>
                        <a:ea typeface="+mn-ea"/>
                        <a:cs typeface="+mn-cs"/>
                      </a:rPr>
                      <m:t> </m:t>
                    </m:r>
                    <m:r>
                      <a:rPr lang="en-US" sz="1200" i="1" kern="1200">
                        <a:solidFill>
                          <a:schemeClr val="tx1"/>
                        </a:solidFill>
                        <a:effectLst/>
                        <a:latin typeface="Cambria Math"/>
                        <a:ea typeface="+mn-ea"/>
                        <a:cs typeface="+mn-cs"/>
                      </a:rPr>
                      <m:t>𝑡</m:t>
                    </m:r>
                  </m:oMath>
                </a14:m>
                <a:r>
                  <a:rPr lang="en-US" sz="1200" kern="1200" dirty="0">
                    <a:solidFill>
                      <a:schemeClr val="tx1"/>
                    </a:solidFill>
                    <a:effectLst/>
                    <a:latin typeface="+mn-lt"/>
                    <a:ea typeface="+mn-ea"/>
                    <a:cs typeface="+mn-cs"/>
                  </a:rPr>
                  <a:t>:</a:t>
                </a:r>
              </a:p>
              <a:p>
                <a14:m>
                  <m:oMath xmlns:m="http://schemas.openxmlformats.org/officeDocument/2006/math">
                    <m:r>
                      <a:rPr lang="en-US" sz="1200" i="1" kern="1200">
                        <a:solidFill>
                          <a:schemeClr val="tx1"/>
                        </a:solidFill>
                        <a:effectLst/>
                        <a:latin typeface="Cambria Math"/>
                        <a:ea typeface="+mn-ea"/>
                        <a:cs typeface="+mn-cs"/>
                      </a:rPr>
                      <m:t>𝑃</m:t>
                    </m:r>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𝑡</m:t>
                        </m:r>
                      </m:e>
                    </m:d>
                    <m:r>
                      <a:rPr lang="en-US" sz="1200" i="1" kern="1200">
                        <a:solidFill>
                          <a:schemeClr val="tx1"/>
                        </a:solidFill>
                        <a:effectLst/>
                        <a:latin typeface="Cambria Math"/>
                        <a:ea typeface="+mn-ea"/>
                        <a:cs typeface="+mn-cs"/>
                      </a:rPr>
                      <m:t>=</m:t>
                    </m:r>
                    <m:r>
                      <m:rPr>
                        <m:sty m:val="p"/>
                      </m:rPr>
                      <a:rPr lang="en-US" sz="1200" kern="1200">
                        <a:solidFill>
                          <a:schemeClr val="tx1"/>
                        </a:solidFill>
                        <a:effectLst/>
                        <a:latin typeface="Cambria Math"/>
                        <a:ea typeface="+mn-ea"/>
                        <a:cs typeface="+mn-cs"/>
                      </a:rPr>
                      <m:t>exp</m:t>
                    </m:r>
                    <m:r>
                      <a:rPr lang="en-US" sz="1200"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𝑡𝑄</m:t>
                    </m:r>
                    <m:r>
                      <a:rPr lang="en-US" sz="1200" i="1" kern="1200">
                        <a:solidFill>
                          <a:schemeClr val="tx1"/>
                        </a:solidFill>
                        <a:effectLst/>
                        <a:latin typeface="Cambria Math"/>
                        <a:ea typeface="+mn-ea"/>
                        <a:cs typeface="+mn-cs"/>
                      </a:rPr>
                      <m:t>)</m:t>
                    </m:r>
                  </m:oMath>
                </a14:m>
                <a:r>
                  <a:rPr lang="en-US" sz="1200" kern="1200" dirty="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 </a:t>
                </a:r>
                <a14:m>
                  <m:oMath xmlns:m="http://schemas.openxmlformats.org/officeDocument/2006/math">
                    <m:r>
                      <a:rPr lang="en-US" sz="1200" i="1" kern="1200">
                        <a:solidFill>
                          <a:schemeClr val="tx1"/>
                        </a:solidFill>
                        <a:effectLst/>
                        <a:latin typeface="Cambria Math"/>
                        <a:ea typeface="+mn-ea"/>
                        <a:cs typeface="+mn-cs"/>
                      </a:rPr>
                      <m:t>𝑄</m:t>
                    </m:r>
                  </m:oMath>
                </a14:m>
                <a:r>
                  <a:rPr lang="en-US" sz="1200" kern="1200" dirty="0">
                    <a:solidFill>
                      <a:schemeClr val="tx1"/>
                    </a:solidFill>
                    <a:effectLst/>
                    <a:latin typeface="+mn-lt"/>
                    <a:ea typeface="+mn-ea"/>
                    <a:cs typeface="+mn-cs"/>
                  </a:rPr>
                  <a:t> is the transition intensity matrix at time </a:t>
                </a:r>
                <a14:m>
                  <m:oMath xmlns:m="http://schemas.openxmlformats.org/officeDocument/2006/math">
                    <m:r>
                      <a:rPr lang="en-US" sz="1200" i="1" kern="1200">
                        <a:solidFill>
                          <a:schemeClr val="tx1"/>
                        </a:solidFill>
                        <a:effectLst/>
                        <a:latin typeface="Cambria Math"/>
                        <a:ea typeface="+mn-ea"/>
                        <a:cs typeface="+mn-cs"/>
                      </a:rPr>
                      <m:t>𝑡</m:t>
                    </m:r>
                  </m:oMath>
                </a14:m>
                <a:r>
                  <a:rPr lang="en-US" sz="1200" kern="1200" dirty="0">
                    <a:solidFill>
                      <a:schemeClr val="tx1"/>
                    </a:solidFill>
                    <a:effectLst/>
                    <a:latin typeface="+mn-lt"/>
                    <a:ea typeface="+mn-ea"/>
                    <a:cs typeface="+mn-cs"/>
                  </a:rPr>
                  <a:t>, and </a:t>
                </a:r>
                <a14:m>
                  <m:oMath xmlns:m="http://schemas.openxmlformats.org/officeDocument/2006/math">
                    <m:r>
                      <a:rPr lang="en-US" sz="1200" i="1" kern="1200">
                        <a:solidFill>
                          <a:schemeClr val="tx1"/>
                        </a:solidFill>
                        <a:effectLst/>
                        <a:latin typeface="Cambria Math"/>
                        <a:ea typeface="+mn-ea"/>
                        <a:cs typeface="+mn-cs"/>
                      </a:rPr>
                      <m:t>𝑃</m:t>
                    </m:r>
                  </m:oMath>
                </a14:m>
                <a:r>
                  <a:rPr lang="en-US" sz="1200" kern="1200" dirty="0">
                    <a:solidFill>
                      <a:schemeClr val="tx1"/>
                    </a:solidFill>
                    <a:effectLst/>
                    <a:latin typeface="+mn-lt"/>
                    <a:ea typeface="+mn-ea"/>
                    <a:cs typeface="+mn-cs"/>
                  </a:rPr>
                  <a:t> is the probability transition matrix. </a:t>
                </a:r>
              </a:p>
              <a:p>
                <a:r>
                  <a:rPr lang="en-US" sz="1200" kern="1200" dirty="0">
                    <a:solidFill>
                      <a:schemeClr val="tx1"/>
                    </a:solidFill>
                    <a:effectLst/>
                    <a:latin typeface="+mn-lt"/>
                    <a:ea typeface="+mn-ea"/>
                    <a:cs typeface="+mn-cs"/>
                  </a:rPr>
                  <a:t>The expected state of data at time </a:t>
                </a:r>
                <a14:m>
                  <m:oMath xmlns:m="http://schemas.openxmlformats.org/officeDocument/2006/math">
                    <m:r>
                      <a:rPr lang="en-US" sz="1200" i="1" kern="1200">
                        <a:solidFill>
                          <a:schemeClr val="tx1"/>
                        </a:solidFill>
                        <a:effectLst/>
                        <a:latin typeface="Cambria Math"/>
                        <a:ea typeface="+mn-ea"/>
                        <a:cs typeface="+mn-cs"/>
                      </a:rPr>
                      <m:t>𝑡</m:t>
                    </m:r>
                  </m:oMath>
                </a14:m>
                <a:r>
                  <a:rPr lang="en-US" sz="1200" kern="1200" dirty="0">
                    <a:solidFill>
                      <a:schemeClr val="tx1"/>
                    </a:solidFill>
                    <a:effectLst/>
                    <a:latin typeface="+mn-lt"/>
                    <a:ea typeface="+mn-ea"/>
                    <a:cs typeface="+mn-cs"/>
                  </a:rPr>
                  <a:t>, either low-state or high-state aggregation, was estimated by applying the Viterbi algorithm (cf., Viterbi 1967) to the parameterized model.  The expected states and the linear, parametric, Gamma distributed parameters and covariates within each state were used to simulate the expected AI values.</a:t>
                </a:r>
                <a:endParaRPr lang="en-US" dirty="0"/>
              </a:p>
            </p:txBody>
          </p:sp>
        </mc:Choice>
        <mc:Fallback xmlns="">
          <p:sp>
            <p:nvSpPr>
              <p:cNvPr id="3" name="Notes Placeholder 2"/>
              <p:cNvSpPr>
                <a:spLocks noGrp="1"/>
              </p:cNvSpPr>
              <p:nvPr>
                <p:ph type="body" idx="1"/>
              </p:nvPr>
            </p:nvSpPr>
            <p:spPr/>
            <p:txBody>
              <a:bodyPr/>
              <a:lstStyle/>
              <a:p>
                <a:r>
                  <a:rPr lang="en-US" dirty="0" smtClean="0"/>
                  <a:t>Dynamic</a:t>
                </a:r>
                <a:r>
                  <a:rPr lang="en-US" baseline="0" dirty="0" smtClean="0"/>
                  <a:t> Note:</a:t>
                </a:r>
              </a:p>
              <a:p>
                <a:r>
                  <a:rPr lang="en-US" baseline="0" dirty="0" smtClean="0"/>
                  <a:t>Equal periodic increase and decrease in mean based on give tidal speed causes a change in the variance rather than the mean</a:t>
                </a:r>
              </a:p>
              <a:p>
                <a:endParaRPr lang="en-US" baseline="0" dirty="0" smtClean="0"/>
              </a:p>
              <a:p>
                <a:endParaRPr lang="en-US" baseline="0" dirty="0" smtClean="0"/>
              </a:p>
              <a:p>
                <a:r>
                  <a:rPr lang="en-US" baseline="0" dirty="0" smtClean="0"/>
                  <a:t>Simulation Model HMM: observations are used to calculate hidden sequence of states (see AI observations, but state of AI is hidden), and probability of state only depends on previous state</a:t>
                </a:r>
              </a:p>
              <a:p>
                <a:endParaRPr lang="en-US" baseline="0" dirty="0" smtClean="0"/>
              </a:p>
              <a:p>
                <a:r>
                  <a:rPr lang="en-US" sz="1200" kern="1200" dirty="0" smtClean="0">
                    <a:solidFill>
                      <a:schemeClr val="tx1"/>
                    </a:solidFill>
                    <a:effectLst/>
                    <a:latin typeface="+mn-lt"/>
                    <a:ea typeface="+mn-ea"/>
                    <a:cs typeface="+mn-cs"/>
                  </a:rPr>
                  <a:t>. The HMM statistical package used to fit the AI data requires the input of observed values, Gamma distribution parameters for each data state, chosen covariates within each state, and a transition intensity matrix (</a:t>
                </a:r>
                <a:r>
                  <a:rPr lang="en-US" sz="1200" i="0" kern="1200">
                    <a:solidFill>
                      <a:schemeClr val="tx1"/>
                    </a:solidFill>
                    <a:effectLst/>
                    <a:latin typeface="Cambria Math"/>
                    <a:ea typeface="+mn-ea"/>
                    <a:cs typeface="+mn-cs"/>
                  </a:rPr>
                  <a:t>𝑄</a:t>
                </a:r>
                <a:r>
                  <a:rPr lang="en-US" sz="1200" kern="1200" dirty="0">
                    <a:solidFill>
                      <a:schemeClr val="tx1"/>
                    </a:solidFill>
                    <a:effectLst/>
                    <a:latin typeface="+mn-lt"/>
                    <a:ea typeface="+mn-ea"/>
                    <a:cs typeface="+mn-cs"/>
                  </a:rPr>
                  <a:t>) to estimate the expected AI data values. </a:t>
                </a:r>
                <a:r>
                  <a:rPr lang="en-US" sz="1200" i="0" kern="1200">
                    <a:solidFill>
                      <a:schemeClr val="tx1"/>
                    </a:solidFill>
                    <a:effectLst/>
                    <a:latin typeface="Cambria Math"/>
                    <a:ea typeface="+mn-ea"/>
                    <a:cs typeface="+mn-cs"/>
                  </a:rPr>
                  <a:t>𝑄</a:t>
                </a:r>
                <a:r>
                  <a:rPr lang="en-US" sz="1200" kern="1200" dirty="0">
                    <a:solidFill>
                      <a:schemeClr val="tx1"/>
                    </a:solidFill>
                    <a:effectLst/>
                    <a:latin typeface="+mn-lt"/>
                    <a:ea typeface="+mn-ea"/>
                    <a:cs typeface="+mn-cs"/>
                  </a:rPr>
                  <a:t> estimates the rate of transitioning from states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to </a:t>
                </a:r>
                <a:r>
                  <a:rPr lang="en-US" sz="1200" i="1" kern="1200" dirty="0">
                    <a:solidFill>
                      <a:schemeClr val="tx1"/>
                    </a:solidFill>
                    <a:effectLst/>
                    <a:latin typeface="+mn-lt"/>
                    <a:ea typeface="+mn-ea"/>
                    <a:cs typeface="+mn-cs"/>
                  </a:rPr>
                  <a:t>j</a:t>
                </a:r>
                <a:r>
                  <a:rPr lang="en-US" sz="1200" kern="1200" dirty="0">
                    <a:solidFill>
                      <a:schemeClr val="tx1"/>
                    </a:solidFill>
                    <a:effectLst/>
                    <a:latin typeface="+mn-lt"/>
                    <a:ea typeface="+mn-ea"/>
                    <a:cs typeface="+mn-cs"/>
                  </a:rPr>
                  <a:t>, and is used to calculate the transition probability matrix that is needed to estimate the expected data state at time</a:t>
                </a:r>
                <a:r>
                  <a:rPr lang="en-US" sz="1200" i="0" kern="1200">
                    <a:solidFill>
                      <a:schemeClr val="tx1"/>
                    </a:solidFill>
                    <a:effectLst/>
                    <a:latin typeface="Cambria Math"/>
                    <a:ea typeface="+mn-ea"/>
                    <a:cs typeface="+mn-cs"/>
                  </a:rPr>
                  <a:t> 𝑡</a:t>
                </a:r>
                <a:r>
                  <a:rPr lang="en-US" sz="1200" kern="1200" dirty="0">
                    <a:solidFill>
                      <a:schemeClr val="tx1"/>
                    </a:solidFill>
                    <a:effectLst/>
                    <a:latin typeface="+mn-lt"/>
                    <a:ea typeface="+mn-ea"/>
                    <a:cs typeface="+mn-cs"/>
                  </a:rPr>
                  <a:t>:</a:t>
                </a:r>
              </a:p>
              <a:p>
                <a:r>
                  <a:rPr lang="en-US" sz="1200" i="0" kern="1200">
                    <a:solidFill>
                      <a:schemeClr val="tx1"/>
                    </a:solidFill>
                    <a:effectLst/>
                    <a:latin typeface="Cambria Math"/>
                    <a:ea typeface="+mn-ea"/>
                    <a:cs typeface="+mn-cs"/>
                  </a:rPr>
                  <a:t>𝑃(𝑡)=exp⁡(𝑡𝑄)</a:t>
                </a:r>
                <a:r>
                  <a:rPr lang="en-US" sz="1200" kern="1200" dirty="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 </a:t>
                </a:r>
                <a:r>
                  <a:rPr lang="en-US" sz="1200" i="0" kern="1200">
                    <a:solidFill>
                      <a:schemeClr val="tx1"/>
                    </a:solidFill>
                    <a:effectLst/>
                    <a:latin typeface="Cambria Math"/>
                    <a:ea typeface="+mn-ea"/>
                    <a:cs typeface="+mn-cs"/>
                  </a:rPr>
                  <a:t>𝑄</a:t>
                </a:r>
                <a:r>
                  <a:rPr lang="en-US" sz="1200" kern="1200" dirty="0">
                    <a:solidFill>
                      <a:schemeClr val="tx1"/>
                    </a:solidFill>
                    <a:effectLst/>
                    <a:latin typeface="+mn-lt"/>
                    <a:ea typeface="+mn-ea"/>
                    <a:cs typeface="+mn-cs"/>
                  </a:rPr>
                  <a:t> is the transition intensity matrix at time </a:t>
                </a:r>
                <a:r>
                  <a:rPr lang="en-US" sz="1200" i="0" kern="1200">
                    <a:solidFill>
                      <a:schemeClr val="tx1"/>
                    </a:solidFill>
                    <a:effectLst/>
                    <a:latin typeface="Cambria Math"/>
                    <a:ea typeface="+mn-ea"/>
                    <a:cs typeface="+mn-cs"/>
                  </a:rPr>
                  <a:t>𝑡</a:t>
                </a:r>
                <a:r>
                  <a:rPr lang="en-US" sz="1200" kern="1200" dirty="0">
                    <a:solidFill>
                      <a:schemeClr val="tx1"/>
                    </a:solidFill>
                    <a:effectLst/>
                    <a:latin typeface="+mn-lt"/>
                    <a:ea typeface="+mn-ea"/>
                    <a:cs typeface="+mn-cs"/>
                  </a:rPr>
                  <a:t>, and </a:t>
                </a:r>
                <a:r>
                  <a:rPr lang="en-US" sz="1200" i="0" kern="1200">
                    <a:solidFill>
                      <a:schemeClr val="tx1"/>
                    </a:solidFill>
                    <a:effectLst/>
                    <a:latin typeface="Cambria Math"/>
                    <a:ea typeface="+mn-ea"/>
                    <a:cs typeface="+mn-cs"/>
                  </a:rPr>
                  <a:t>𝑃</a:t>
                </a:r>
                <a:r>
                  <a:rPr lang="en-US" sz="1200" kern="1200" dirty="0">
                    <a:solidFill>
                      <a:schemeClr val="tx1"/>
                    </a:solidFill>
                    <a:effectLst/>
                    <a:latin typeface="+mn-lt"/>
                    <a:ea typeface="+mn-ea"/>
                    <a:cs typeface="+mn-cs"/>
                  </a:rPr>
                  <a:t> is the probability transition matrix. </a:t>
                </a:r>
              </a:p>
              <a:p>
                <a:r>
                  <a:rPr lang="en-US" sz="1200" kern="1200" dirty="0">
                    <a:solidFill>
                      <a:schemeClr val="tx1"/>
                    </a:solidFill>
                    <a:effectLst/>
                    <a:latin typeface="+mn-lt"/>
                    <a:ea typeface="+mn-ea"/>
                    <a:cs typeface="+mn-cs"/>
                  </a:rPr>
                  <a:t>The expected state of data at time </a:t>
                </a:r>
                <a:r>
                  <a:rPr lang="en-US" sz="1200" i="0" kern="1200">
                    <a:solidFill>
                      <a:schemeClr val="tx1"/>
                    </a:solidFill>
                    <a:effectLst/>
                    <a:latin typeface="Cambria Math"/>
                    <a:ea typeface="+mn-ea"/>
                    <a:cs typeface="+mn-cs"/>
                  </a:rPr>
                  <a:t>𝑡</a:t>
                </a:r>
                <a:r>
                  <a:rPr lang="en-US" sz="1200" kern="1200" dirty="0">
                    <a:solidFill>
                      <a:schemeClr val="tx1"/>
                    </a:solidFill>
                    <a:effectLst/>
                    <a:latin typeface="+mn-lt"/>
                    <a:ea typeface="+mn-ea"/>
                    <a:cs typeface="+mn-cs"/>
                  </a:rPr>
                  <a:t>, either low-state or high-state aggregation, was estimated by applying the Viterbi algorithm (cf., Viterbi 1967) to the parameterized model.  The expected states and the linear, parametric, Gamma distributed parameters and covariates within each state were used to simulate the expected AI values.</a:t>
                </a:r>
                <a:endParaRPr lang="en-US" dirty="0"/>
              </a:p>
            </p:txBody>
          </p:sp>
        </mc:Fallback>
      </mc:AlternateContent>
      <p:sp>
        <p:nvSpPr>
          <p:cNvPr id="4" name="Slide Number Placeholder 3"/>
          <p:cNvSpPr>
            <a:spLocks noGrp="1"/>
          </p:cNvSpPr>
          <p:nvPr>
            <p:ph type="sldNum" sz="quarter" idx="10"/>
          </p:nvPr>
        </p:nvSpPr>
        <p:spPr/>
        <p:txBody>
          <a:bodyPr/>
          <a:lstStyle/>
          <a:p>
            <a:fld id="{0165B4E7-6ECE-4869-B148-3FF05320BF73}" type="slidenum">
              <a:rPr lang="en-US" smtClean="0"/>
              <a:t>26</a:t>
            </a:fld>
            <a:endParaRPr lang="en-US"/>
          </a:p>
        </p:txBody>
      </p:sp>
    </p:spTree>
    <p:extLst>
      <p:ext uri="{BB962C8B-B14F-4D97-AF65-F5344CB8AC3E}">
        <p14:creationId xmlns:p14="http://schemas.microsoft.com/office/powerpoint/2010/main" val="2880920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27</a:t>
            </a:fld>
            <a:endParaRPr lang="en-US"/>
          </a:p>
        </p:txBody>
      </p:sp>
    </p:spTree>
    <p:extLst>
      <p:ext uri="{BB962C8B-B14F-4D97-AF65-F5344CB8AC3E}">
        <p14:creationId xmlns:p14="http://schemas.microsoft.com/office/powerpoint/2010/main" val="3097977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28</a:t>
            </a:fld>
            <a:endParaRPr lang="en-US"/>
          </a:p>
        </p:txBody>
      </p:sp>
    </p:spTree>
    <p:extLst>
      <p:ext uri="{BB962C8B-B14F-4D97-AF65-F5344CB8AC3E}">
        <p14:creationId xmlns:p14="http://schemas.microsoft.com/office/powerpoint/2010/main" val="1381752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General statement: Normal data is highly</a:t>
            </a:r>
            <a:r>
              <a:rPr lang="en-US" baseline="0" dirty="0" smtClean="0"/>
              <a:t> variable which causes there to be some change-detection in the no-change scenario</a:t>
            </a:r>
            <a:endParaRPr lang="en-US" dirty="0" smtClean="0"/>
          </a:p>
          <a:p>
            <a:pPr marL="228600" indent="-228600">
              <a:buAutoNum type="arabicPeriod"/>
            </a:pPr>
            <a:r>
              <a:rPr lang="en-US" dirty="0" smtClean="0"/>
              <a:t>The complex models are sensitive to high variance in data because of their ability</a:t>
            </a:r>
            <a:r>
              <a:rPr lang="en-US" baseline="0" dirty="0" smtClean="0"/>
              <a:t> to fit localized variability (the </a:t>
            </a:r>
            <a:r>
              <a:rPr lang="en-US" baseline="0" dirty="0" err="1" smtClean="0"/>
              <a:t>Marss</a:t>
            </a:r>
            <a:r>
              <a:rPr lang="en-US" baseline="0" dirty="0" smtClean="0"/>
              <a:t>-M sensitivity is most likely due to choice of predictor variables)</a:t>
            </a:r>
          </a:p>
          <a:p>
            <a:pPr marL="228600" indent="-228600">
              <a:buAutoNum type="arabicPeriod"/>
            </a:pPr>
            <a:r>
              <a:rPr lang="en-US" baseline="0" dirty="0" smtClean="0"/>
              <a:t>Less complex models may also have low power in the “no-change” scenario due to high variability of </a:t>
            </a:r>
            <a:r>
              <a:rPr lang="en-US" baseline="0" dirty="0" err="1" smtClean="0"/>
              <a:t>Sv</a:t>
            </a:r>
            <a:r>
              <a:rPr lang="en-US" baseline="0" dirty="0" smtClean="0"/>
              <a:t> data</a:t>
            </a:r>
          </a:p>
          <a:p>
            <a:pPr marL="228600" indent="-228600">
              <a:buAutoNum type="arabicPeriod"/>
            </a:pPr>
            <a:r>
              <a:rPr lang="en-US" baseline="0" dirty="0" smtClean="0"/>
              <a:t>The models that include a lagged variable (non-parametric models, and MARSS models) have lower power, because no need for indicator variable if lagged variables already fit trend</a:t>
            </a:r>
          </a:p>
          <a:p>
            <a:pPr marL="228600" indent="-228600">
              <a:buAutoNum type="arabicPeriod"/>
            </a:pPr>
            <a:r>
              <a:rPr lang="en-US" baseline="0" dirty="0" smtClean="0"/>
              <a:t>RF and SVM-RBF are only models that correctly detect change in variance</a:t>
            </a:r>
            <a:endParaRPr lang="en-US" dirty="0"/>
          </a:p>
        </p:txBody>
      </p:sp>
      <p:sp>
        <p:nvSpPr>
          <p:cNvPr id="4" name="Slide Number Placeholder 3"/>
          <p:cNvSpPr>
            <a:spLocks noGrp="1"/>
          </p:cNvSpPr>
          <p:nvPr>
            <p:ph type="sldNum" sz="quarter" idx="10"/>
          </p:nvPr>
        </p:nvSpPr>
        <p:spPr/>
        <p:txBody>
          <a:bodyPr/>
          <a:lstStyle/>
          <a:p>
            <a:fld id="{0165B4E7-6ECE-4869-B148-3FF05320BF73}" type="slidenum">
              <a:rPr lang="en-US" smtClean="0"/>
              <a:t>29</a:t>
            </a:fld>
            <a:endParaRPr lang="en-US"/>
          </a:p>
        </p:txBody>
      </p:sp>
    </p:spTree>
    <p:extLst>
      <p:ext uri="{BB962C8B-B14F-4D97-AF65-F5344CB8AC3E}">
        <p14:creationId xmlns:p14="http://schemas.microsoft.com/office/powerpoint/2010/main" val="1449894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General Statements: Non-normal</a:t>
            </a:r>
            <a:r>
              <a:rPr lang="en-US" baseline="0" dirty="0" smtClean="0"/>
              <a:t> data has much less variability around the mean (models are not fitting to spikes, only low-state values which are not highly variable) </a:t>
            </a:r>
            <a:r>
              <a:rPr lang="en-US" baseline="0" dirty="0" smtClean="0">
                <a:sym typeface="Wingdings" panose="05000000000000000000" pitchFamily="2" charset="2"/>
              </a:rPr>
              <a:t> overall power is higher for the non-normal data</a:t>
            </a:r>
            <a:endParaRPr lang="en-US" dirty="0" smtClean="0"/>
          </a:p>
          <a:p>
            <a:pPr marL="228600" indent="-228600">
              <a:buAutoNum type="arabicPeriod"/>
            </a:pPr>
            <a:r>
              <a:rPr lang="en-US" dirty="0" smtClean="0"/>
              <a:t>SVM-L</a:t>
            </a:r>
            <a:r>
              <a:rPr lang="en-US" baseline="0" dirty="0" smtClean="0"/>
              <a:t> fits very “tightly” to low-state of data, so over-sensitive to slight change</a:t>
            </a:r>
          </a:p>
          <a:p>
            <a:pPr marL="228600" indent="-228600">
              <a:buAutoNum type="arabicPeriod"/>
            </a:pPr>
            <a:r>
              <a:rPr lang="en-US" baseline="0" dirty="0" err="1" smtClean="0"/>
              <a:t>Garch</a:t>
            </a:r>
            <a:r>
              <a:rPr lang="en-US" baseline="0" dirty="0" smtClean="0"/>
              <a:t> is known to have </a:t>
            </a:r>
            <a:r>
              <a:rPr lang="en-US" baseline="0" dirty="0" err="1" smtClean="0"/>
              <a:t>biomodality</a:t>
            </a:r>
            <a:r>
              <a:rPr lang="en-US" baseline="0" dirty="0" smtClean="0"/>
              <a:t> with the inclusion of indicator variable (its ability to detect change is variable and can be wrong)</a:t>
            </a:r>
          </a:p>
          <a:p>
            <a:pPr marL="228600" indent="-228600">
              <a:buAutoNum type="arabicPeriod"/>
            </a:pPr>
            <a:r>
              <a:rPr lang="en-US" baseline="0" dirty="0" smtClean="0"/>
              <a:t>Day covariate affects ability of Generalized regression models to detect change</a:t>
            </a:r>
          </a:p>
          <a:p>
            <a:pPr marL="228600" indent="-228600">
              <a:buAutoNum type="arabicPeriod"/>
            </a:pPr>
            <a:r>
              <a:rPr lang="en-US" baseline="0" dirty="0" smtClean="0"/>
              <a:t>Model with lagged variables still have low power in this case.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165B4E7-6ECE-4869-B148-3FF05320BF73}" type="slidenum">
              <a:rPr lang="en-US" smtClean="0"/>
              <a:t>30</a:t>
            </a:fld>
            <a:endParaRPr lang="en-US"/>
          </a:p>
        </p:txBody>
      </p:sp>
    </p:spTree>
    <p:extLst>
      <p:ext uri="{BB962C8B-B14F-4D97-AF65-F5344CB8AC3E}">
        <p14:creationId xmlns:p14="http://schemas.microsoft.com/office/powerpoint/2010/main" val="3488865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point orient the color coding and axes</a:t>
            </a:r>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31</a:t>
            </a:fld>
            <a:endParaRPr lang="en-US"/>
          </a:p>
        </p:txBody>
      </p:sp>
    </p:spTree>
    <p:extLst>
      <p:ext uri="{BB962C8B-B14F-4D97-AF65-F5344CB8AC3E}">
        <p14:creationId xmlns:p14="http://schemas.microsoft.com/office/powerpoint/2010/main" val="3568586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Bef>
                <a:spcPct val="20000"/>
              </a:spcBef>
              <a:buFont typeface="Wingdings" panose="05000000000000000000" pitchFamily="2" charset="2"/>
              <a:buChar char="à"/>
            </a:pPr>
            <a:r>
              <a:rPr lang="en-US" dirty="0" smtClean="0"/>
              <a:t>Detect change</a:t>
            </a:r>
            <a:r>
              <a:rPr lang="en-US" baseline="0" dirty="0" smtClean="0"/>
              <a:t> recs: </a:t>
            </a:r>
            <a:r>
              <a:rPr lang="en-US" sz="1400" dirty="0" smtClean="0">
                <a:latin typeface="Arial" panose="020B0604020202020204" pitchFamily="34" charset="0"/>
                <a:cs typeface="Arial" panose="020B0604020202020204" pitchFamily="34" charset="0"/>
                <a:sym typeface="Wingdings" panose="05000000000000000000" pitchFamily="2" charset="2"/>
              </a:rPr>
              <a:t>Provide uncertainty and significance around estimate of change</a:t>
            </a:r>
          </a:p>
          <a:p>
            <a:pPr marL="742950" lvl="1" indent="-285750">
              <a:spcBef>
                <a:spcPct val="20000"/>
              </a:spcBef>
              <a:buFont typeface="Wingdings" panose="05000000000000000000" pitchFamily="2" charset="2"/>
              <a:buChar char="à"/>
            </a:pPr>
            <a:r>
              <a:rPr lang="en-US" sz="1400" dirty="0" smtClean="0">
                <a:latin typeface="Arial" panose="020B0604020202020204" pitchFamily="34" charset="0"/>
                <a:cs typeface="Arial" panose="020B0604020202020204" pitchFamily="34" charset="0"/>
                <a:sym typeface="Wingdings" panose="05000000000000000000" pitchFamily="2" charset="2"/>
              </a:rPr>
              <a:t>Must include relevant baseline predictors and appropriate distribution and correlation assumptions</a:t>
            </a:r>
            <a:endParaRPr lang="en-US" sz="1400" dirty="0" smtClean="0">
              <a:latin typeface="Arial" panose="020B0604020202020204" pitchFamily="34" charset="0"/>
              <a:cs typeface="Arial" panose="020B0604020202020204" pitchFamily="34" charset="0"/>
            </a:endParaRPr>
          </a:p>
          <a:p>
            <a:endParaRPr lang="en-US" dirty="0" smtClean="0"/>
          </a:p>
          <a:p>
            <a:pPr marL="742950" lvl="1" indent="-285750">
              <a:spcBef>
                <a:spcPct val="20000"/>
              </a:spcBef>
              <a:buFont typeface="Wingdings" panose="05000000000000000000" pitchFamily="2" charset="2"/>
              <a:buChar char="à"/>
            </a:pPr>
            <a:r>
              <a:rPr lang="en-US" dirty="0" smtClean="0"/>
              <a:t>Quantify Change</a:t>
            </a:r>
            <a:r>
              <a:rPr lang="en-US" baseline="0" dirty="0" smtClean="0"/>
              <a:t> Recs: </a:t>
            </a:r>
            <a:r>
              <a:rPr lang="en-US" sz="1400" dirty="0" smtClean="0">
                <a:latin typeface="Arial" panose="020B0604020202020204" pitchFamily="34" charset="0"/>
                <a:cs typeface="Arial" panose="020B0604020202020204" pitchFamily="34" charset="0"/>
                <a:sym typeface="Wingdings" panose="05000000000000000000" pitchFamily="2" charset="2"/>
              </a:rPr>
              <a:t>Combination provides linear measure of change and stationarity along with nonlinear estimate of form of change</a:t>
            </a:r>
          </a:p>
          <a:p>
            <a:pPr marL="742950" lvl="1" indent="-285750">
              <a:spcBef>
                <a:spcPct val="20000"/>
              </a:spcBef>
              <a:buFont typeface="Wingdings" panose="05000000000000000000" pitchFamily="2" charset="2"/>
              <a:buChar char="à"/>
            </a:pPr>
            <a:r>
              <a:rPr lang="en-US" sz="1400" dirty="0" smtClean="0">
                <a:latin typeface="Arial" panose="020B0604020202020204" pitchFamily="34" charset="0"/>
                <a:cs typeface="Arial" panose="020B0604020202020204" pitchFamily="34" charset="0"/>
                <a:sym typeface="Wingdings" panose="05000000000000000000" pitchFamily="2" charset="2"/>
              </a:rPr>
              <a:t>Must include relevant baseline predictors and appropriate distribution and correlation assumptions</a:t>
            </a:r>
            <a:endParaRPr lang="en-US" sz="14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165B4E7-6ECE-4869-B148-3FF05320BF73}" type="slidenum">
              <a:rPr lang="en-US" smtClean="0"/>
              <a:t>33</a:t>
            </a:fld>
            <a:endParaRPr lang="en-US"/>
          </a:p>
        </p:txBody>
      </p:sp>
    </p:spTree>
    <p:extLst>
      <p:ext uri="{BB962C8B-B14F-4D97-AF65-F5344CB8AC3E}">
        <p14:creationId xmlns:p14="http://schemas.microsoft.com/office/powerpoint/2010/main" val="912162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571" indent="-228571">
              <a:buAutoNum type="arabicPeriod"/>
            </a:pPr>
            <a:r>
              <a:rPr lang="en-US" dirty="0" smtClean="0"/>
              <a:t>Results led to a series of recommendations</a:t>
            </a:r>
          </a:p>
          <a:p>
            <a:pPr marL="228571" indent="-228571">
              <a:buAutoNum type="arabicPeriod"/>
            </a:pPr>
            <a:r>
              <a:rPr lang="en-US" dirty="0" smtClean="0"/>
              <a:t>These recommendations come with caveats</a:t>
            </a:r>
          </a:p>
          <a:p>
            <a:pPr marL="228571" indent="-228571">
              <a:buAutoNum type="arabicPeriod"/>
            </a:pPr>
            <a:r>
              <a:rPr lang="en-US" dirty="0" smtClean="0"/>
              <a:t>MARSS</a:t>
            </a:r>
            <a:r>
              <a:rPr lang="en-US" baseline="0" dirty="0" smtClean="0"/>
              <a:t> has most flexible ability to fit to trend of data (but its assumption of </a:t>
            </a:r>
            <a:r>
              <a:rPr lang="en-US" baseline="0" dirty="0" err="1" smtClean="0"/>
              <a:t>stationarity</a:t>
            </a:r>
            <a:r>
              <a:rPr lang="en-US" baseline="0" dirty="0" smtClean="0"/>
              <a:t> prevents it from accurately forecasting trend)</a:t>
            </a:r>
          </a:p>
          <a:p>
            <a:pPr marL="228571" indent="-228571">
              <a:buAutoNum type="arabicPeriod"/>
            </a:pPr>
            <a:r>
              <a:rPr lang="en-US" baseline="0" dirty="0" smtClean="0"/>
              <a:t>Parametric models are needed to detect change, because they provide measurement of effect size and they do not suppress change with lagged variables</a:t>
            </a:r>
          </a:p>
          <a:p>
            <a:pPr marL="228571" indent="-228571">
              <a:buAutoNum type="arabicPeriod"/>
            </a:pPr>
            <a:r>
              <a:rPr lang="en-US" baseline="0" dirty="0" smtClean="0"/>
              <a:t>Non-parametric models are the most capable forecasting models</a:t>
            </a:r>
          </a:p>
          <a:p>
            <a:pPr marL="228571" indent="-228571">
              <a:buAutoNum type="arabicPeriod"/>
            </a:pPr>
            <a:r>
              <a:rPr lang="en-US" baseline="0" dirty="0" smtClean="0"/>
              <a:t>Random Forest is only model capable of accurately capturing change in variance (SVM-RBF can as well, but more fickle and no measure of variable importance)</a:t>
            </a:r>
            <a:endParaRPr lang="en-US" dirty="0"/>
          </a:p>
        </p:txBody>
      </p:sp>
      <p:sp>
        <p:nvSpPr>
          <p:cNvPr id="4" name="Slide Number Placeholder 3"/>
          <p:cNvSpPr>
            <a:spLocks noGrp="1"/>
          </p:cNvSpPr>
          <p:nvPr>
            <p:ph type="sldNum" sz="quarter" idx="10"/>
          </p:nvPr>
        </p:nvSpPr>
        <p:spPr/>
        <p:txBody>
          <a:bodyPr/>
          <a:lstStyle/>
          <a:p>
            <a:fld id="{0165B4E7-6ECE-4869-B148-3FF05320BF73}" type="slidenum">
              <a:rPr lang="en-US" smtClean="0"/>
              <a:t>34</a:t>
            </a:fld>
            <a:endParaRPr lang="en-US"/>
          </a:p>
        </p:txBody>
      </p:sp>
    </p:spTree>
    <p:extLst>
      <p:ext uri="{BB962C8B-B14F-4D97-AF65-F5344CB8AC3E}">
        <p14:creationId xmlns:p14="http://schemas.microsoft.com/office/powerpoint/2010/main" val="132396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Timely monitoring case study that illustrates use and importance of monitoring</a:t>
            </a:r>
          </a:p>
          <a:p>
            <a:endParaRPr lang="en-US" dirty="0" smtClean="0"/>
          </a:p>
          <a:p>
            <a:r>
              <a:rPr lang="en-US" dirty="0" smtClean="0"/>
              <a:t>Monitoring is requires for licenses to prevent any harm to the environment</a:t>
            </a:r>
          </a:p>
          <a:p>
            <a:endParaRPr lang="en-US" dirty="0" smtClean="0"/>
          </a:p>
          <a:p>
            <a:r>
              <a:rPr lang="en-US" dirty="0" smtClean="0"/>
              <a:t>Expediting MRE permitting benefits:</a:t>
            </a:r>
            <a:r>
              <a:rPr lang="en-US" baseline="0" dirty="0" smtClean="0"/>
              <a:t> 1. developers (costs of developing project </a:t>
            </a:r>
            <a:r>
              <a:rPr lang="en-US" baseline="0" dirty="0" smtClean="0">
                <a:sym typeface="Wingdings" panose="05000000000000000000" pitchFamily="2" charset="2"/>
              </a:rPr>
              <a:t>better for investors, greater job market</a:t>
            </a:r>
            <a:r>
              <a:rPr lang="en-US" baseline="0" dirty="0" smtClean="0"/>
              <a:t>) 2. US citizens (decreases dependence on foreign energy) 3. Regulators (meeting RE mandates and goals)</a:t>
            </a:r>
          </a:p>
          <a:p>
            <a:r>
              <a:rPr lang="en-US" baseline="0" dirty="0" smtClean="0"/>
              <a:t>3. Effects of MRE are more certain (satisfy local residents, Native American communities,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3</a:t>
            </a:fld>
            <a:endParaRPr lang="en-US"/>
          </a:p>
        </p:txBody>
      </p:sp>
    </p:spTree>
    <p:extLst>
      <p:ext uri="{BB962C8B-B14F-4D97-AF65-F5344CB8AC3E}">
        <p14:creationId xmlns:p14="http://schemas.microsoft.com/office/powerpoint/2010/main" val="457289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571" indent="-228571">
              <a:buAutoNum type="arabicPeriod"/>
            </a:pPr>
            <a:r>
              <a:rPr lang="en-US" dirty="0" smtClean="0"/>
              <a:t>Results led to a series of recommendations</a:t>
            </a:r>
          </a:p>
          <a:p>
            <a:pPr marL="228571" indent="-228571">
              <a:buAutoNum type="arabicPeriod"/>
            </a:pPr>
            <a:r>
              <a:rPr lang="en-US" dirty="0" smtClean="0"/>
              <a:t>These recommendations come with caveats</a:t>
            </a:r>
          </a:p>
          <a:p>
            <a:pPr marL="228571" indent="-228571">
              <a:buAutoNum type="arabicPeriod"/>
            </a:pPr>
            <a:r>
              <a:rPr lang="en-US" dirty="0" smtClean="0"/>
              <a:t>MARSS</a:t>
            </a:r>
            <a:r>
              <a:rPr lang="en-US" baseline="0" dirty="0" smtClean="0"/>
              <a:t> has most flexible ability to fit to trend of data (but its assumption of </a:t>
            </a:r>
            <a:r>
              <a:rPr lang="en-US" baseline="0" dirty="0" err="1" smtClean="0"/>
              <a:t>stationarity</a:t>
            </a:r>
            <a:r>
              <a:rPr lang="en-US" baseline="0" dirty="0" smtClean="0"/>
              <a:t> prevents it from accurately forecasting trend)</a:t>
            </a:r>
          </a:p>
          <a:p>
            <a:pPr marL="228571" indent="-228571">
              <a:buAutoNum type="arabicPeriod"/>
            </a:pPr>
            <a:r>
              <a:rPr lang="en-US" baseline="0" dirty="0" smtClean="0"/>
              <a:t>Parametric models are needed to detect change, because they provide measurement of effect size and they do not suppress change with lagged variables</a:t>
            </a:r>
          </a:p>
          <a:p>
            <a:pPr marL="228571" indent="-228571">
              <a:buAutoNum type="arabicPeriod"/>
            </a:pPr>
            <a:r>
              <a:rPr lang="en-US" baseline="0" dirty="0" smtClean="0"/>
              <a:t>Non-parametric models are the most capable forecasting models</a:t>
            </a:r>
          </a:p>
          <a:p>
            <a:pPr marL="228571" indent="-228571">
              <a:buAutoNum type="arabicPeriod"/>
            </a:pPr>
            <a:r>
              <a:rPr lang="en-US" baseline="0" dirty="0" smtClean="0"/>
              <a:t>Random Forest is only model capable of accurately capturing change in variance (SVM-RBF can as well, but more fickle and no measure of variable importance)</a:t>
            </a:r>
            <a:endParaRPr lang="en-US" dirty="0"/>
          </a:p>
        </p:txBody>
      </p:sp>
      <p:sp>
        <p:nvSpPr>
          <p:cNvPr id="4" name="Slide Number Placeholder 3"/>
          <p:cNvSpPr>
            <a:spLocks noGrp="1"/>
          </p:cNvSpPr>
          <p:nvPr>
            <p:ph type="sldNum" sz="quarter" idx="10"/>
          </p:nvPr>
        </p:nvSpPr>
        <p:spPr/>
        <p:txBody>
          <a:bodyPr/>
          <a:lstStyle/>
          <a:p>
            <a:fld id="{0165B4E7-6ECE-4869-B148-3FF05320BF73}" type="slidenum">
              <a:rPr lang="en-US" smtClean="0"/>
              <a:t>35</a:t>
            </a:fld>
            <a:endParaRPr lang="en-US"/>
          </a:p>
        </p:txBody>
      </p:sp>
    </p:spTree>
    <p:extLst>
      <p:ext uri="{BB962C8B-B14F-4D97-AF65-F5344CB8AC3E}">
        <p14:creationId xmlns:p14="http://schemas.microsoft.com/office/powerpoint/2010/main" val="1323963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A4F94A4D-761D-459C-904D-C2D72C84B2F3}" type="slidenum">
              <a:rPr lang="en-US" smtClean="0"/>
              <a:t>36</a:t>
            </a:fld>
            <a:endParaRPr lang="en-US"/>
          </a:p>
        </p:txBody>
      </p:sp>
    </p:spTree>
    <p:extLst>
      <p:ext uri="{BB962C8B-B14F-4D97-AF65-F5344CB8AC3E}">
        <p14:creationId xmlns:p14="http://schemas.microsoft.com/office/powerpoint/2010/main" val="2749738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37</a:t>
            </a:fld>
            <a:endParaRPr lang="en-US"/>
          </a:p>
        </p:txBody>
      </p:sp>
    </p:spTree>
    <p:extLst>
      <p:ext uri="{BB962C8B-B14F-4D97-AF65-F5344CB8AC3E}">
        <p14:creationId xmlns:p14="http://schemas.microsoft.com/office/powerpoint/2010/main" val="182297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Metrics may be a directly</a:t>
            </a:r>
            <a:r>
              <a:rPr lang="en-US" baseline="0" dirty="0" smtClean="0"/>
              <a:t> collected or in-direct (index estimate or something calculated from data collected)</a:t>
            </a:r>
          </a:p>
          <a:p>
            <a:endParaRPr lang="en-US" baseline="0" dirty="0" smtClean="0"/>
          </a:p>
          <a:p>
            <a:r>
              <a:rPr lang="en-US" baseline="0" dirty="0" smtClean="0"/>
              <a:t>Stressor: </a:t>
            </a:r>
            <a:r>
              <a:rPr lang="en-US" sz="1200" kern="1200" dirty="0" smtClean="0">
                <a:solidFill>
                  <a:schemeClr val="tx1"/>
                </a:solidFill>
                <a:effectLst/>
                <a:latin typeface="+mn-lt"/>
                <a:ea typeface="+mn-ea"/>
                <a:cs typeface="+mn-cs"/>
              </a:rPr>
              <a:t>Change in the environment is caused by a stressor (i.e., natural or anthropogenic disturbance of pre-existing natural conditions) </a:t>
            </a:r>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4</a:t>
            </a:fld>
            <a:endParaRPr lang="en-US"/>
          </a:p>
        </p:txBody>
      </p:sp>
    </p:spTree>
    <p:extLst>
      <p:ext uri="{BB962C8B-B14F-4D97-AF65-F5344CB8AC3E}">
        <p14:creationId xmlns:p14="http://schemas.microsoft.com/office/powerpoint/2010/main" val="357477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may be difficult to find control sites that match the characteristics of impact sites due to high environmental variability at MRE device sites (</a:t>
            </a:r>
            <a:r>
              <a:rPr lang="en-US" sz="1200" kern="1200" dirty="0" err="1" smtClean="0">
                <a:solidFill>
                  <a:schemeClr val="tx1"/>
                </a:solidFill>
                <a:effectLst/>
                <a:latin typeface="+mn-lt"/>
                <a:ea typeface="+mn-ea"/>
                <a:cs typeface="+mn-cs"/>
              </a:rPr>
              <a:t>Polagye</a:t>
            </a:r>
            <a:r>
              <a:rPr lang="en-US" sz="1200" kern="1200" dirty="0" smtClean="0">
                <a:solidFill>
                  <a:schemeClr val="tx1"/>
                </a:solidFill>
                <a:effectLst/>
                <a:latin typeface="+mn-lt"/>
                <a:ea typeface="+mn-ea"/>
                <a:cs typeface="+mn-cs"/>
              </a:rPr>
              <a:t> et al. 2011, Copping et al. 2014). </a:t>
            </a:r>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5</a:t>
            </a:fld>
            <a:endParaRPr lang="en-US"/>
          </a:p>
        </p:txBody>
      </p:sp>
    </p:spTree>
    <p:extLst>
      <p:ext uri="{BB962C8B-B14F-4D97-AF65-F5344CB8AC3E}">
        <p14:creationId xmlns:p14="http://schemas.microsoft.com/office/powerpoint/2010/main" val="118575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Reiterate on this slide and the next that this</a:t>
            </a:r>
            <a:r>
              <a:rPr lang="en-US" baseline="0" dirty="0" smtClean="0"/>
              <a:t> need is general for environmental monitoring, I’m just applying this to one timely case study</a:t>
            </a:r>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6</a:t>
            </a:fld>
            <a:endParaRPr lang="en-US"/>
          </a:p>
        </p:txBody>
      </p:sp>
    </p:spTree>
    <p:extLst>
      <p:ext uri="{BB962C8B-B14F-4D97-AF65-F5344CB8AC3E}">
        <p14:creationId xmlns:p14="http://schemas.microsoft.com/office/powerpoint/2010/main" val="115401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aseline="0" dirty="0" smtClean="0">
                <a:solidFill>
                  <a:schemeClr val="bg1">
                    <a:lumMod val="85000"/>
                  </a:schemeClr>
                </a:solidFill>
              </a:rPr>
              <a:t>Backscattering = </a:t>
            </a:r>
            <a:r>
              <a:rPr lang="en-US" sz="1200" b="0" i="0" kern="1200" dirty="0" smtClean="0">
                <a:solidFill>
                  <a:schemeClr val="tx1"/>
                </a:solidFill>
                <a:effectLst/>
                <a:latin typeface="+mn-lt"/>
                <a:ea typeface="+mn-ea"/>
                <a:cs typeface="+mn-cs"/>
              </a:rPr>
              <a:t>Amount of acoustic power scattered by a target into the direction of the transmitting transducer.</a:t>
            </a: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Fourier</a:t>
            </a:r>
            <a:r>
              <a:rPr lang="en-US" baseline="0" dirty="0" smtClean="0"/>
              <a:t> Series are flexible in terms of length of season and different periods of fluctuation within the season, and can easily alter the smoothness of the seasonal pattern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Data is representative because: highly variable environment, pilot study (common current state of project), acoustic data shown to be similar in other sites (Fall of </a:t>
            </a:r>
            <a:r>
              <a:rPr lang="en-US" baseline="0" dirty="0" err="1" smtClean="0"/>
              <a:t>Warness</a:t>
            </a:r>
            <a:r>
              <a:rPr lang="en-US" baseline="0" dirty="0" smtClean="0"/>
              <a:t>), stationary acoustic data is commonly recommended for MRE sites, and can be long term monitoring method (less expensive and requires anthropogenic input)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solidFill>
                <a:schemeClr val="bg1">
                  <a:lumMod val="85000"/>
                </a:schemeClr>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 properties of these datasets are common for monitoring time series data (i.e., temporally continuous, autoregressive, normal and non-normal data) (Chandler and Scott 2011, </a:t>
            </a:r>
            <a:r>
              <a:rPr lang="en-US" sz="1200" kern="1200" dirty="0" err="1" smtClean="0">
                <a:solidFill>
                  <a:schemeClr val="tx1"/>
                </a:solidFill>
                <a:effectLst/>
                <a:latin typeface="+mn-lt"/>
                <a:ea typeface="+mn-ea"/>
                <a:cs typeface="+mn-cs"/>
              </a:rPr>
              <a:t>Gitzen</a:t>
            </a:r>
            <a:r>
              <a:rPr lang="en-US" sz="1200" kern="1200" dirty="0" smtClean="0">
                <a:solidFill>
                  <a:schemeClr val="tx1"/>
                </a:solidFill>
                <a:effectLst/>
                <a:latin typeface="+mn-lt"/>
                <a:ea typeface="+mn-ea"/>
                <a:cs typeface="+mn-cs"/>
              </a:rPr>
              <a:t> 2012).</a:t>
            </a:r>
            <a:endParaRPr lang="en-US" sz="1200" baseline="0" dirty="0" smtClean="0">
              <a:solidFill>
                <a:schemeClr val="bg1">
                  <a:lumMod val="85000"/>
                </a:schemeClr>
              </a:solidFill>
            </a:endParaRPr>
          </a:p>
        </p:txBody>
      </p:sp>
      <p:sp>
        <p:nvSpPr>
          <p:cNvPr id="4" name="Slide Number Placeholder 3"/>
          <p:cNvSpPr>
            <a:spLocks noGrp="1"/>
          </p:cNvSpPr>
          <p:nvPr>
            <p:ph type="sldNum" sz="quarter" idx="10"/>
          </p:nvPr>
        </p:nvSpPr>
        <p:spPr/>
        <p:txBody>
          <a:bodyPr/>
          <a:lstStyle/>
          <a:p>
            <a:fld id="{0165B4E7-6ECE-4869-B148-3FF05320BF73}" type="slidenum">
              <a:rPr lang="en-US" smtClean="0"/>
              <a:t>8</a:t>
            </a:fld>
            <a:endParaRPr lang="en-US"/>
          </a:p>
        </p:txBody>
      </p:sp>
    </p:spTree>
    <p:extLst>
      <p:ext uri="{BB962C8B-B14F-4D97-AF65-F5344CB8AC3E}">
        <p14:creationId xmlns:p14="http://schemas.microsoft.com/office/powerpoint/2010/main" val="339827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Echograms visually display estimated backscatter in water column</a:t>
            </a:r>
          </a:p>
          <a:p>
            <a:r>
              <a:rPr lang="en-US" sz="1200" b="0" i="0" u="none" strike="noStrike" kern="1200" baseline="0" dirty="0" smtClean="0">
                <a:solidFill>
                  <a:schemeClr val="tx1"/>
                </a:solidFill>
                <a:latin typeface="+mn-lt"/>
                <a:ea typeface="+mn-ea"/>
                <a:cs typeface="+mn-cs"/>
              </a:rPr>
              <a:t>For all intents and purposed of this talk I will call backscatter “fish”</a:t>
            </a:r>
          </a:p>
          <a:p>
            <a:endParaRPr lang="en-GB" dirty="0" smtClean="0"/>
          </a:p>
          <a:p>
            <a:r>
              <a:rPr lang="en-GB" dirty="0" err="1" smtClean="0"/>
              <a:t>Center</a:t>
            </a:r>
            <a:r>
              <a:rPr lang="en-GB" dirty="0" smtClean="0"/>
              <a:t> of Mass:</a:t>
            </a:r>
            <a:r>
              <a:rPr lang="en-GB" baseline="0" dirty="0" smtClean="0"/>
              <a:t> weighted average location of backscatter</a:t>
            </a:r>
          </a:p>
          <a:p>
            <a:r>
              <a:rPr lang="en-GB" baseline="0" dirty="0" smtClean="0"/>
              <a:t>Dispersion: Spread of backscatter around that </a:t>
            </a:r>
            <a:r>
              <a:rPr lang="en-GB" baseline="0" dirty="0" err="1" smtClean="0"/>
              <a:t>center</a:t>
            </a:r>
            <a:r>
              <a:rPr lang="en-GB" baseline="0" dirty="0" smtClean="0"/>
              <a:t> of mass</a:t>
            </a:r>
          </a:p>
          <a:p>
            <a:r>
              <a:rPr lang="en-GB" baseline="0" dirty="0" smtClean="0"/>
              <a:t>AI: how aggregated the backscatter is, 1 being highly aggregated, 0 being very patchy</a:t>
            </a:r>
            <a:endParaRPr lang="en-GB" dirty="0"/>
          </a:p>
        </p:txBody>
      </p:sp>
      <p:sp>
        <p:nvSpPr>
          <p:cNvPr id="4" name="Slide Number Placeholder 3"/>
          <p:cNvSpPr>
            <a:spLocks noGrp="1"/>
          </p:cNvSpPr>
          <p:nvPr>
            <p:ph type="sldNum" sz="quarter" idx="10"/>
          </p:nvPr>
        </p:nvSpPr>
        <p:spPr/>
        <p:txBody>
          <a:bodyPr/>
          <a:lstStyle/>
          <a:p>
            <a:fld id="{F42503D4-5385-465D-968D-B70E0EB5B348}" type="slidenum">
              <a:rPr lang="en-US" smtClean="0"/>
              <a:t>9</a:t>
            </a:fld>
            <a:endParaRPr lang="en-US"/>
          </a:p>
        </p:txBody>
      </p:sp>
    </p:spTree>
    <p:extLst>
      <p:ext uri="{BB962C8B-B14F-4D97-AF65-F5344CB8AC3E}">
        <p14:creationId xmlns:p14="http://schemas.microsoft.com/office/powerpoint/2010/main" val="139729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94A4D-761D-459C-904D-C2D72C84B2F3}" type="slidenum">
              <a:rPr lang="en-US" smtClean="0"/>
              <a:t>10</a:t>
            </a:fld>
            <a:endParaRPr lang="en-US"/>
          </a:p>
        </p:txBody>
      </p:sp>
    </p:spTree>
    <p:extLst>
      <p:ext uri="{BB962C8B-B14F-4D97-AF65-F5344CB8AC3E}">
        <p14:creationId xmlns:p14="http://schemas.microsoft.com/office/powerpoint/2010/main" val="328150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C884004-34FB-43CA-A445-8ABF7A023FBF}"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A8931F43-65A7-4A5F-86F5-78C1A68EF2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86256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884004-34FB-43CA-A445-8ABF7A023FBF}"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8931F43-65A7-4A5F-86F5-78C1A68EF2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7360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884004-34FB-43CA-A445-8ABF7A023FBF}"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8931F43-65A7-4A5F-86F5-78C1A68EF2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7612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C884004-34FB-43CA-A445-8ABF7A023FBF}"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8931F43-65A7-4A5F-86F5-78C1A68EF2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044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884004-34FB-43CA-A445-8ABF7A023FBF}"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8931F43-65A7-4A5F-86F5-78C1A68EF2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2248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C884004-34FB-43CA-A445-8ABF7A023FBF}"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8931F43-65A7-4A5F-86F5-78C1A68EF2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882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C884004-34FB-43CA-A445-8ABF7A023FBF}"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8931F43-65A7-4A5F-86F5-78C1A68EF2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256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884004-34FB-43CA-A445-8ABF7A023FBF}"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8931F43-65A7-4A5F-86F5-78C1A68EF2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7231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84004-34FB-43CA-A445-8ABF7A023FBF}"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8931F43-65A7-4A5F-86F5-78C1A68EF2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6441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84004-34FB-43CA-A445-8ABF7A023FBF}"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8931F43-65A7-4A5F-86F5-78C1A68EF2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3701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84004-34FB-43CA-A445-8ABF7A023FBF}"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8931F43-65A7-4A5F-86F5-78C1A68EF2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82046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C884004-34FB-43CA-A445-8ABF7A023FBF}"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931F43-65A7-4A5F-86F5-78C1A68EF2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854373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notesSlide" Target="../notesSlides/notesSlide12.xml"/><Relationship Id="rId7" Type="http://schemas.openxmlformats.org/officeDocument/2006/relationships/image" Target="../media/image17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8.png"/><Relationship Id="rId11" Type="http://schemas.microsoft.com/office/2007/relationships/hdphoto" Target="../media/hdphoto1.wdp"/><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2.png"/><Relationship Id="rId11" Type="http://schemas.microsoft.com/office/2007/relationships/hdphoto" Target="../media/hdphoto1.wdp"/><Relationship Id="rId5" Type="http://schemas.openxmlformats.org/officeDocument/2006/relationships/image" Target="../media/image21.pn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4.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27.png"/><Relationship Id="rId10" Type="http://schemas.microsoft.com/office/2007/relationships/hdphoto" Target="../media/hdphoto1.wdp"/><Relationship Id="rId4" Type="http://schemas.openxmlformats.org/officeDocument/2006/relationships/image" Target="../media/image26.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0.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xml"/><Relationship Id="rId5" Type="http://schemas.microsoft.com/office/2007/relationships/hdphoto" Target="../media/hdphoto5.wdp"/><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 Id="rId9" Type="http://schemas.microsoft.com/office/2007/relationships/hdphoto" Target="../media/hdphoto6.wdp"/></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8.jpeg"/><Relationship Id="rId7" Type="http://schemas.openxmlformats.org/officeDocument/2006/relationships/diagramColors" Target="../diagrams/colors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hdphoto" Target="../media/hdphoto7.wdp"/><Relationship Id="rId4" Type="http://schemas.openxmlformats.org/officeDocument/2006/relationships/diagramData" Target="../diagrams/data4.xml"/><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7" Type="http://schemas.microsoft.com/office/2007/relationships/hdphoto" Target="../media/hdphoto8.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51.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microsoft.com/office/2007/relationships/hdphoto" Target="../media/hdphoto11.wdp"/></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2.wdp"/></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10.wdp"/></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microsoft.com/office/2007/relationships/hdphoto" Target="../media/hdphoto10.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4.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1967411" cy="2387600"/>
          </a:xfrm>
        </p:spPr>
        <p:txBody>
          <a:bodyPr>
            <a:noAutofit/>
          </a:bodyPr>
          <a:lstStyle/>
          <a:p>
            <a:r>
              <a:rPr lang="en-US" sz="4000" b="1" dirty="0" smtClean="0">
                <a:effectLst/>
                <a:latin typeface="Arial" panose="020B0604020202020204" pitchFamily="34" charset="0"/>
                <a:cs typeface="Arial" panose="020B0604020202020204" pitchFamily="34" charset="0"/>
              </a:rPr>
              <a:t>Evaluating Statistical Models </a:t>
            </a:r>
            <a:br>
              <a:rPr lang="en-US" sz="4000" b="1" dirty="0" smtClean="0">
                <a:effectLst/>
                <a:latin typeface="Arial" panose="020B0604020202020204" pitchFamily="34" charset="0"/>
                <a:cs typeface="Arial" panose="020B0604020202020204" pitchFamily="34" charset="0"/>
              </a:rPr>
            </a:br>
            <a:r>
              <a:rPr lang="en-US" sz="4000" b="1" dirty="0" smtClean="0">
                <a:effectLst/>
                <a:latin typeface="Arial" panose="020B0604020202020204" pitchFamily="34" charset="0"/>
                <a:cs typeface="Arial" panose="020B0604020202020204" pitchFamily="34" charset="0"/>
              </a:rPr>
              <a:t>for Baseline Characterization and Measuring Change in </a:t>
            </a:r>
            <a:br>
              <a:rPr lang="en-US" sz="4000" b="1" dirty="0" smtClean="0">
                <a:effectLst/>
                <a:latin typeface="Arial" panose="020B0604020202020204" pitchFamily="34" charset="0"/>
                <a:cs typeface="Arial" panose="020B0604020202020204" pitchFamily="34" charset="0"/>
              </a:rPr>
            </a:br>
            <a:r>
              <a:rPr lang="en-US" sz="4000" b="1" dirty="0" smtClean="0">
                <a:effectLst/>
                <a:latin typeface="Arial" panose="020B0604020202020204" pitchFamily="34" charset="0"/>
                <a:cs typeface="Arial" panose="020B0604020202020204" pitchFamily="34" charset="0"/>
              </a:rPr>
              <a:t>Environmental Monitoring Data</a:t>
            </a:r>
            <a:endParaRPr lang="en-US" sz="4000" b="1"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4400" y="4042385"/>
            <a:ext cx="10668000" cy="1684646"/>
          </a:xfrm>
        </p:spPr>
        <p:txBody>
          <a:bodyPr>
            <a:noAutofit/>
          </a:bodyPr>
          <a:lstStyle/>
          <a:p>
            <a:r>
              <a:rPr lang="en-US" b="1" dirty="0" smtClean="0">
                <a:solidFill>
                  <a:schemeClr val="tx2">
                    <a:lumMod val="75000"/>
                  </a:schemeClr>
                </a:solidFill>
                <a:latin typeface="Arial" panose="020B0604020202020204" pitchFamily="34" charset="0"/>
                <a:cs typeface="Arial" panose="020B0604020202020204" pitchFamily="34" charset="0"/>
              </a:rPr>
              <a:t>Hannah Linder</a:t>
            </a:r>
          </a:p>
          <a:p>
            <a:r>
              <a:rPr lang="en-US" b="1" dirty="0" smtClean="0">
                <a:solidFill>
                  <a:schemeClr val="tx2">
                    <a:lumMod val="75000"/>
                  </a:schemeClr>
                </a:solidFill>
                <a:latin typeface="Arial" panose="020B0604020202020204" pitchFamily="34" charset="0"/>
                <a:cs typeface="Arial" panose="020B0604020202020204" pitchFamily="34" charset="0"/>
              </a:rPr>
              <a:t>MS Thesis Defense</a:t>
            </a:r>
          </a:p>
          <a:p>
            <a:r>
              <a:rPr lang="en-US" b="1" dirty="0" smtClean="0">
                <a:solidFill>
                  <a:schemeClr val="tx2">
                    <a:lumMod val="75000"/>
                  </a:schemeClr>
                </a:solidFill>
                <a:latin typeface="Arial" panose="020B0604020202020204" pitchFamily="34" charset="0"/>
                <a:cs typeface="Arial" panose="020B0604020202020204" pitchFamily="34" charset="0"/>
              </a:rPr>
              <a:t>August 18, 2016</a:t>
            </a:r>
          </a:p>
          <a:p>
            <a:endParaRPr lang="en-US" b="1" dirty="0" smtClean="0">
              <a:solidFill>
                <a:schemeClr val="tx2">
                  <a:lumMod val="75000"/>
                </a:schemeClr>
              </a:solidFill>
              <a:latin typeface="Arial" panose="020B0604020202020204" pitchFamily="34" charset="0"/>
              <a:cs typeface="Arial" panose="020B0604020202020204" pitchFamily="34" charset="0"/>
            </a:endParaRPr>
          </a:p>
          <a:p>
            <a:r>
              <a:rPr lang="en-US" b="1" dirty="0" smtClean="0">
                <a:solidFill>
                  <a:schemeClr val="tx2">
                    <a:lumMod val="75000"/>
                  </a:schemeClr>
                </a:solidFill>
                <a:latin typeface="Arial" panose="020B0604020202020204" pitchFamily="34" charset="0"/>
                <a:cs typeface="Arial" panose="020B0604020202020204" pitchFamily="34" charset="0"/>
              </a:rPr>
              <a:t>Advisor: John Horne</a:t>
            </a:r>
          </a:p>
          <a:p>
            <a:r>
              <a:rPr lang="en-US" b="1" dirty="0" smtClean="0">
                <a:solidFill>
                  <a:schemeClr val="tx2">
                    <a:lumMod val="75000"/>
                  </a:schemeClr>
                </a:solidFill>
                <a:latin typeface="Arial" panose="020B0604020202020204" pitchFamily="34" charset="0"/>
                <a:cs typeface="Arial" panose="020B0604020202020204" pitchFamily="34" charset="0"/>
              </a:rPr>
              <a:t>Committee Members: Tim Essington, Eric Ward, Andrea Copping</a:t>
            </a:r>
            <a:endParaRPr lang="en-US" b="1" dirty="0">
              <a:solidFill>
                <a:schemeClr val="tx2">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6789" t="40871"/>
          <a:stretch/>
        </p:blipFill>
        <p:spPr bwMode="auto">
          <a:xfrm>
            <a:off x="1731988" y="2644576"/>
            <a:ext cx="3064602" cy="308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l="1772" t="2469" r="8620" b="3696"/>
          <a:stretch/>
        </p:blipFill>
        <p:spPr>
          <a:xfrm>
            <a:off x="7684168" y="2644576"/>
            <a:ext cx="3048000" cy="3082455"/>
          </a:xfrm>
          <a:prstGeom prst="rect">
            <a:avLst/>
          </a:prstGeom>
        </p:spPr>
      </p:pic>
    </p:spTree>
    <p:extLst>
      <p:ext uri="{BB962C8B-B14F-4D97-AF65-F5344CB8AC3E}">
        <p14:creationId xmlns:p14="http://schemas.microsoft.com/office/powerpoint/2010/main" val="2968739407"/>
      </p:ext>
    </p:extLst>
  </p:cSld>
  <p:clrMapOvr>
    <a:masterClrMapping/>
  </p:clrMapOvr>
  <mc:AlternateContent xmlns:mc="http://schemas.openxmlformats.org/markup-compatibility/2006" xmlns:p14="http://schemas.microsoft.com/office/powerpoint/2010/main">
    <mc:Choice Requires="p14">
      <p:transition spd="slow" p14:dur="2000" advTm="17380"/>
    </mc:Choice>
    <mc:Fallback xmlns="">
      <p:transition spd="slow" advTm="1738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1082453" y="4011605"/>
            <a:ext cx="9705373" cy="235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807854" y="0"/>
            <a:ext cx="7488052" cy="85502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dirty="0" smtClean="0">
                <a:effectLst/>
                <a:latin typeface="Arial" panose="020B0604020202020204" pitchFamily="34" charset="0"/>
                <a:cs typeface="Arial" panose="020B0604020202020204" pitchFamily="34" charset="0"/>
              </a:rPr>
              <a:t>Case Study Metric Data</a:t>
            </a:r>
            <a:endParaRPr lang="en-US" sz="4800" dirty="0">
              <a:effectLst/>
              <a:latin typeface="Arial" panose="020B0604020202020204" pitchFamily="34" charset="0"/>
              <a:cs typeface="Arial" panose="020B0604020202020204" pitchFamily="34" charset="0"/>
            </a:endParaRPr>
          </a:p>
        </p:txBody>
      </p:sp>
      <p:pic>
        <p:nvPicPr>
          <p:cNvPr id="7" name="Picture 6" descr="C:\Users\Hannah\Documents\Q_Sci_483_Labs\Lab6\pPETNA-4032756_main_r200.jpg"/>
          <p:cNvPicPr/>
          <p:nvPr/>
        </p:nvPicPr>
        <p:blipFill>
          <a:blip r:embed="rId5">
            <a:extLst>
              <a:ext uri="{BEBA8EAE-BF5A-486C-A8C5-ECC9F3942E4B}">
                <a14:imgProps xmlns:a14="http://schemas.microsoft.com/office/drawing/2010/main">
                  <a14:imgLayer r:embed="rId6">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821740" cy="808154"/>
          </a:xfrm>
          <a:prstGeom prst="rect">
            <a:avLst/>
          </a:prstGeom>
          <a:noFill/>
          <a:ln>
            <a:noFill/>
          </a:ln>
        </p:spPr>
      </p:pic>
      <p:pic>
        <p:nvPicPr>
          <p:cNvPr id="133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5576"/>
          <a:stretch/>
        </p:blipFill>
        <p:spPr bwMode="auto">
          <a:xfrm>
            <a:off x="1052572" y="1380731"/>
            <a:ext cx="9705373" cy="209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rot="16200000">
            <a:off x="224960" y="2076894"/>
            <a:ext cx="1253320" cy="461665"/>
          </a:xfrm>
          <a:prstGeom prst="rect">
            <a:avLst/>
          </a:prstGeom>
          <a:noFill/>
        </p:spPr>
        <p:txBody>
          <a:bodyPr wrap="square" rtlCol="0">
            <a:spAutoFit/>
          </a:bodyPr>
          <a:lstStyle/>
          <a:p>
            <a:r>
              <a:rPr lang="en-US" sz="2400" dirty="0" err="1" smtClean="0">
                <a:latin typeface="Arial" panose="020B0604020202020204" pitchFamily="34" charset="0"/>
                <a:cs typeface="Arial" panose="020B0604020202020204" pitchFamily="34" charset="0"/>
              </a:rPr>
              <a:t>Sv</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(dB)</a:t>
            </a:r>
            <a:endParaRPr lang="en-US" sz="2400" dirty="0">
              <a:latin typeface="Arial" panose="020B0604020202020204" pitchFamily="34" charset="0"/>
              <a:cs typeface="Arial" panose="020B0604020202020204" pitchFamily="34" charset="0"/>
            </a:endParaRPr>
          </a:p>
        </p:txBody>
      </p:sp>
      <p:sp>
        <p:nvSpPr>
          <p:cNvPr id="11" name="TextBox 10"/>
          <p:cNvSpPr txBox="1"/>
          <p:nvPr/>
        </p:nvSpPr>
        <p:spPr>
          <a:xfrm rot="16200000">
            <a:off x="175383" y="4427129"/>
            <a:ext cx="1292713"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AI (m</a:t>
            </a:r>
            <a:r>
              <a:rPr lang="en-US" sz="2400" baseline="30000" dirty="0" smtClean="0">
                <a:latin typeface="Arial" panose="020B0604020202020204" pitchFamily="34" charset="0"/>
                <a:cs typeface="Arial" panose="020B0604020202020204" pitchFamily="34" charset="0"/>
              </a:rPr>
              <a:t>-1</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2" name="TextBox 11"/>
          <p:cNvSpPr txBox="1"/>
          <p:nvPr/>
        </p:nvSpPr>
        <p:spPr>
          <a:xfrm>
            <a:off x="1433939" y="756542"/>
            <a:ext cx="2490952" cy="553998"/>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Density (</a:t>
            </a:r>
            <a:r>
              <a:rPr lang="en-US" sz="3000" dirty="0" err="1" smtClean="0">
                <a:latin typeface="Arial" panose="020B0604020202020204" pitchFamily="34" charset="0"/>
                <a:cs typeface="Arial" panose="020B0604020202020204" pitchFamily="34" charset="0"/>
              </a:rPr>
              <a:t>Sv</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sp>
        <p:nvSpPr>
          <p:cNvPr id="13" name="TextBox 12"/>
          <p:cNvSpPr txBox="1"/>
          <p:nvPr/>
        </p:nvSpPr>
        <p:spPr>
          <a:xfrm>
            <a:off x="1433939" y="3523782"/>
            <a:ext cx="5824179" cy="553998"/>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Aggregation Index (AI)</a:t>
            </a:r>
            <a:endParaRPr lang="en-US" sz="3000" dirty="0">
              <a:latin typeface="Arial" panose="020B0604020202020204" pitchFamily="34" charset="0"/>
              <a:cs typeface="Arial" panose="020B0604020202020204" pitchFamily="34" charset="0"/>
            </a:endParaRPr>
          </a:p>
        </p:txBody>
      </p:sp>
      <p:sp>
        <p:nvSpPr>
          <p:cNvPr id="15" name="TextBox 14"/>
          <p:cNvSpPr txBox="1"/>
          <p:nvPr/>
        </p:nvSpPr>
        <p:spPr>
          <a:xfrm>
            <a:off x="4802504" y="6252448"/>
            <a:ext cx="2433867" cy="553998"/>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Time (Days)</a:t>
            </a:r>
            <a:endParaRPr lang="en-US" sz="3000" dirty="0">
              <a:latin typeface="Arial" panose="020B0604020202020204" pitchFamily="34" charset="0"/>
              <a:cs typeface="Arial" panose="020B0604020202020204" pitchFamily="34" charset="0"/>
            </a:endParaRPr>
          </a:p>
        </p:txBody>
      </p:sp>
      <p:sp>
        <p:nvSpPr>
          <p:cNvPr id="2" name="Rectangle 1"/>
          <p:cNvSpPr/>
          <p:nvPr/>
        </p:nvSpPr>
        <p:spPr>
          <a:xfrm>
            <a:off x="1745672" y="5765470"/>
            <a:ext cx="8550234" cy="13656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10438410" y="5833753"/>
            <a:ext cx="67689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419498" y="4670826"/>
            <a:ext cx="67689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096392" y="5606117"/>
            <a:ext cx="1413164" cy="646331"/>
          </a:xfrm>
          <a:prstGeom prst="rect">
            <a:avLst/>
          </a:prstGeom>
          <a:noFill/>
        </p:spPr>
        <p:txBody>
          <a:bodyPr wrap="square" rtlCol="0">
            <a:spAutoFit/>
          </a:bodyPr>
          <a:lstStyle/>
          <a:p>
            <a:r>
              <a:rPr lang="en-US" dirty="0" smtClean="0"/>
              <a:t>Low-state AI</a:t>
            </a:r>
            <a:endParaRPr lang="en-US" dirty="0"/>
          </a:p>
        </p:txBody>
      </p:sp>
      <p:sp>
        <p:nvSpPr>
          <p:cNvPr id="18" name="TextBox 17"/>
          <p:cNvSpPr txBox="1"/>
          <p:nvPr/>
        </p:nvSpPr>
        <p:spPr>
          <a:xfrm>
            <a:off x="11092434" y="4434837"/>
            <a:ext cx="1413164" cy="923330"/>
          </a:xfrm>
          <a:prstGeom prst="rect">
            <a:avLst/>
          </a:prstGeom>
          <a:noFill/>
        </p:spPr>
        <p:txBody>
          <a:bodyPr wrap="square" rtlCol="0">
            <a:spAutoFit/>
          </a:bodyPr>
          <a:lstStyle/>
          <a:p>
            <a:r>
              <a:rPr lang="en-US" dirty="0" smtClean="0"/>
              <a:t>Spikes of high-state AI</a:t>
            </a:r>
            <a:endParaRPr lang="en-US" dirty="0"/>
          </a:p>
        </p:txBody>
      </p:sp>
    </p:spTree>
    <p:custDataLst>
      <p:tags r:id="rId1"/>
    </p:custDataLst>
    <p:extLst>
      <p:ext uri="{BB962C8B-B14F-4D97-AF65-F5344CB8AC3E}">
        <p14:creationId xmlns:p14="http://schemas.microsoft.com/office/powerpoint/2010/main" val="4225848662"/>
      </p:ext>
    </p:extLst>
  </p:cSld>
  <p:clrMapOvr>
    <a:masterClrMapping/>
  </p:clrMapOvr>
  <mc:AlternateContent xmlns:mc="http://schemas.openxmlformats.org/markup-compatibility/2006" xmlns:p14="http://schemas.microsoft.com/office/powerpoint/2010/main">
    <mc:Choice Requires="p14">
      <p:transition spd="slow" p14:dur="2000" advTm="25517"/>
    </mc:Choice>
    <mc:Fallback xmlns="">
      <p:transition spd="slow" advTm="255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16646" y="1836225"/>
            <a:ext cx="5950348" cy="3776299"/>
            <a:chOff x="152400" y="1587788"/>
            <a:chExt cx="5143500" cy="3759369"/>
          </a:xfrm>
        </p:grpSpPr>
        <p:sp>
          <p:nvSpPr>
            <p:cNvPr id="5" name="Rectangle 4"/>
            <p:cNvSpPr/>
            <p:nvPr/>
          </p:nvSpPr>
          <p:spPr>
            <a:xfrm>
              <a:off x="378053" y="4521697"/>
              <a:ext cx="4917847" cy="825460"/>
            </a:xfrm>
            <a:prstGeom prst="rect">
              <a:avLst/>
            </a:prstGeom>
            <a:solidFill>
              <a:schemeClr val="accent3">
                <a:alpha val="57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flipV="1">
              <a:off x="299353" y="2514241"/>
              <a:ext cx="99275" cy="200745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2400" y="1587788"/>
              <a:ext cx="2552414" cy="923330"/>
            </a:xfrm>
            <a:prstGeom prst="rect">
              <a:avLst/>
            </a:prstGeom>
            <a:solidFill>
              <a:schemeClr val="accent3">
                <a:alpha val="32000"/>
              </a:schemeClr>
            </a:solidFill>
          </p:spPr>
          <p:txBody>
            <a:bodyPr wrap="square" rtlCol="0">
              <a:spAutoFit/>
            </a:bodyPr>
            <a:lstStyle/>
            <a:p>
              <a:r>
                <a:rPr lang="en-US" dirty="0" smtClean="0">
                  <a:latin typeface="Arial" panose="020B0604020202020204" pitchFamily="34" charset="0"/>
                  <a:cs typeface="Arial" panose="020B0604020202020204" pitchFamily="34" charset="0"/>
                </a:rPr>
                <a:t>Normal, continuous series, </a:t>
              </a:r>
              <a:r>
                <a:rPr lang="en-US" dirty="0" err="1" smtClean="0">
                  <a:latin typeface="Arial" panose="020B0604020202020204" pitchFamily="34" charset="0"/>
                  <a:cs typeface="Arial" panose="020B0604020202020204" pitchFamily="34" charset="0"/>
                </a:rPr>
                <a:t>autocorrelated</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sym typeface="Wingdings" panose="05000000000000000000" pitchFamily="2" charset="2"/>
                </a:rPr>
                <a:t>  </a:t>
              </a:r>
              <a:r>
                <a:rPr lang="en-US" dirty="0" err="1" smtClean="0">
                  <a:latin typeface="Arial" panose="020B0604020202020204" pitchFamily="34" charset="0"/>
                  <a:cs typeface="Arial" panose="020B0604020202020204" pitchFamily="34" charset="0"/>
                  <a:sym typeface="Wingdings" panose="05000000000000000000" pitchFamily="2" charset="2"/>
                </a:rPr>
                <a:t>Sv</a:t>
              </a:r>
              <a:r>
                <a:rPr lang="en-US" dirty="0" smtClean="0">
                  <a:latin typeface="Arial" panose="020B0604020202020204" pitchFamily="34" charset="0"/>
                  <a:cs typeface="Arial" panose="020B0604020202020204" pitchFamily="34" charset="0"/>
                  <a:sym typeface="Wingdings" panose="05000000000000000000" pitchFamily="2" charset="2"/>
                </a:rPr>
                <a:t> </a:t>
              </a:r>
              <a:endParaRPr lang="en-US" dirty="0">
                <a:latin typeface="Arial" panose="020B0604020202020204" pitchFamily="34" charset="0"/>
                <a:cs typeface="Arial" panose="020B0604020202020204" pitchFamily="34" charset="0"/>
              </a:endParaRPr>
            </a:p>
          </p:txBody>
        </p:sp>
      </p:grpSp>
      <p:sp>
        <p:nvSpPr>
          <p:cNvPr id="53" name="TextBox 13"/>
          <p:cNvSpPr txBox="1"/>
          <p:nvPr/>
        </p:nvSpPr>
        <p:spPr>
          <a:xfrm>
            <a:off x="331040" y="1800981"/>
            <a:ext cx="19304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Stressor</a:t>
            </a:r>
            <a:endParaRPr lang="en-US" sz="2200" dirty="0">
              <a:latin typeface="Arial" panose="020B0604020202020204" pitchFamily="34" charset="0"/>
              <a:cs typeface="Arial" panose="020B0604020202020204" pitchFamily="34" charset="0"/>
            </a:endParaRPr>
          </a:p>
        </p:txBody>
      </p:sp>
      <p:grpSp>
        <p:nvGrpSpPr>
          <p:cNvPr id="7" name="Group 6"/>
          <p:cNvGrpSpPr/>
          <p:nvPr/>
        </p:nvGrpSpPr>
        <p:grpSpPr>
          <a:xfrm>
            <a:off x="8022200" y="1800981"/>
            <a:ext cx="3768336" cy="3797190"/>
            <a:chOff x="5562600" y="1552547"/>
            <a:chExt cx="2826252" cy="3797190"/>
          </a:xfrm>
        </p:grpSpPr>
        <p:sp>
          <p:nvSpPr>
            <p:cNvPr id="9" name="Rectangle 8"/>
            <p:cNvSpPr/>
            <p:nvPr/>
          </p:nvSpPr>
          <p:spPr>
            <a:xfrm>
              <a:off x="5562600" y="4521698"/>
              <a:ext cx="1369546" cy="828039"/>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6932146" y="2476748"/>
              <a:ext cx="326369" cy="207386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98052" y="1552547"/>
              <a:ext cx="2590800" cy="923330"/>
            </a:xfrm>
            <a:prstGeom prst="rect">
              <a:avLst/>
            </a:prstGeom>
            <a:solidFill>
              <a:srgbClr val="0070C0">
                <a:alpha val="32000"/>
              </a:srgbClr>
            </a:solidFill>
          </p:spPr>
          <p:txBody>
            <a:bodyPr wrap="square" rtlCol="0">
              <a:spAutoFit/>
            </a:bodyPr>
            <a:lstStyle/>
            <a:p>
              <a:r>
                <a:rPr lang="en-US" dirty="0" smtClean="0">
                  <a:latin typeface="Arial" panose="020B0604020202020204" pitchFamily="34" charset="0"/>
                  <a:cs typeface="Arial" panose="020B0604020202020204" pitchFamily="34" charset="0"/>
                </a:rPr>
                <a:t>Non-normal (spiky), continuous series, </a:t>
              </a:r>
              <a:r>
                <a:rPr lang="en-US" dirty="0" err="1" smtClean="0">
                  <a:latin typeface="Arial" panose="020B0604020202020204" pitchFamily="34" charset="0"/>
                  <a:cs typeface="Arial" panose="020B0604020202020204" pitchFamily="34" charset="0"/>
                </a:rPr>
                <a:t>autocorrelated</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sym typeface="Wingdings" panose="05000000000000000000" pitchFamily="2" charset="2"/>
                </a:rPr>
                <a:t>  </a:t>
              </a:r>
              <a:r>
                <a:rPr lang="en-US" dirty="0" smtClean="0">
                  <a:latin typeface="Arial" panose="020B0604020202020204" pitchFamily="34" charset="0"/>
                  <a:cs typeface="Arial" panose="020B0604020202020204" pitchFamily="34" charset="0"/>
                  <a:sym typeface="Wingdings" panose="05000000000000000000" pitchFamily="2" charset="2"/>
                </a:rPr>
                <a:t>Aggregation Index </a:t>
              </a:r>
              <a:endParaRPr lang="en-US" dirty="0">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a:xfrm>
            <a:off x="1117600" y="0"/>
            <a:ext cx="9956800" cy="914399"/>
          </a:xfrm>
        </p:spPr>
        <p:txBody>
          <a:bodyPr/>
          <a:lstStyle/>
          <a:p>
            <a:r>
              <a:rPr lang="en-US" sz="4400" dirty="0" smtClean="0">
                <a:effectLst/>
                <a:latin typeface="Arial" panose="020B0604020202020204" pitchFamily="34" charset="0"/>
                <a:cs typeface="Arial" panose="020B0604020202020204" pitchFamily="34" charset="0"/>
              </a:rPr>
              <a:t>Representative Metric Data Properties</a:t>
            </a:r>
            <a:endParaRPr lang="en-US" sz="440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3200" y="1447800"/>
            <a:ext cx="11176000" cy="4724400"/>
          </a:xfrm>
        </p:spPr>
        <p:txBody>
          <a:bodyPr>
            <a:normAutofit/>
          </a:bodyPr>
          <a:lstStyle/>
          <a:p>
            <a:pPr marL="0" indent="0">
              <a:buClrTx/>
              <a:buNone/>
            </a:pPr>
            <a:endParaRPr lang="en-US" sz="2200" dirty="0"/>
          </a:p>
          <a:p>
            <a:pPr marL="457200" lvl="1" indent="0">
              <a:buClrTx/>
              <a:buNone/>
            </a:pPr>
            <a:endParaRPr lang="en-US" sz="2200" dirty="0" smtClean="0">
              <a:sym typeface="Wingdings" panose="05000000000000000000" pitchFamily="2" charset="2"/>
            </a:endParaRPr>
          </a:p>
          <a:p>
            <a:pPr marL="0" indent="0">
              <a:buNone/>
            </a:pPr>
            <a:endParaRPr lang="en-US" dirty="0"/>
          </a:p>
        </p:txBody>
      </p:sp>
      <p:sp>
        <p:nvSpPr>
          <p:cNvPr id="54" name="TextBox 13"/>
          <p:cNvSpPr txBox="1"/>
          <p:nvPr/>
        </p:nvSpPr>
        <p:spPr>
          <a:xfrm>
            <a:off x="331040" y="2998112"/>
            <a:ext cx="19304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Receptor</a:t>
            </a:r>
            <a:endParaRPr lang="en-US" sz="2200" dirty="0">
              <a:latin typeface="Arial" panose="020B0604020202020204" pitchFamily="34" charset="0"/>
              <a:cs typeface="Arial" panose="020B0604020202020204" pitchFamily="34" charset="0"/>
            </a:endParaRPr>
          </a:p>
        </p:txBody>
      </p:sp>
      <p:grpSp>
        <p:nvGrpSpPr>
          <p:cNvPr id="8" name="Group 7"/>
          <p:cNvGrpSpPr/>
          <p:nvPr/>
        </p:nvGrpSpPr>
        <p:grpSpPr>
          <a:xfrm>
            <a:off x="246702" y="3857258"/>
            <a:ext cx="2099076" cy="2519167"/>
            <a:chOff x="7112493" y="3676926"/>
            <a:chExt cx="1574307" cy="2519167"/>
          </a:xfrm>
        </p:grpSpPr>
        <p:sp>
          <p:nvSpPr>
            <p:cNvPr id="55" name="TextBox 13"/>
            <p:cNvSpPr txBox="1"/>
            <p:nvPr/>
          </p:nvSpPr>
          <p:spPr>
            <a:xfrm>
              <a:off x="7175747" y="3676926"/>
              <a:ext cx="14478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Indicator</a:t>
              </a:r>
              <a:endParaRPr lang="en-US" sz="2200" dirty="0">
                <a:latin typeface="Arial" panose="020B0604020202020204" pitchFamily="34" charset="0"/>
                <a:cs typeface="Arial" panose="020B0604020202020204" pitchFamily="34" charset="0"/>
              </a:endParaRPr>
            </a:p>
          </p:txBody>
        </p:sp>
        <p:sp>
          <p:nvSpPr>
            <p:cNvPr id="56" name="TextBox 13"/>
            <p:cNvSpPr txBox="1"/>
            <p:nvPr/>
          </p:nvSpPr>
          <p:spPr>
            <a:xfrm>
              <a:off x="7175747" y="4718983"/>
              <a:ext cx="14478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Metric</a:t>
              </a:r>
              <a:endParaRPr lang="en-US" sz="2200" dirty="0">
                <a:latin typeface="Arial" panose="020B0604020202020204" pitchFamily="34" charset="0"/>
                <a:cs typeface="Arial" panose="020B0604020202020204" pitchFamily="34" charset="0"/>
              </a:endParaRPr>
            </a:p>
          </p:txBody>
        </p:sp>
        <p:sp>
          <p:nvSpPr>
            <p:cNvPr id="57" name="TextBox 13"/>
            <p:cNvSpPr txBox="1"/>
            <p:nvPr/>
          </p:nvSpPr>
          <p:spPr>
            <a:xfrm>
              <a:off x="7112493" y="5765206"/>
              <a:ext cx="1574307"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 Model</a:t>
              </a:r>
              <a:endParaRPr lang="en-US" sz="2200" dirty="0">
                <a:latin typeface="Arial" panose="020B0604020202020204" pitchFamily="34" charset="0"/>
                <a:cs typeface="Arial" panose="020B0604020202020204" pitchFamily="34" charset="0"/>
              </a:endParaRPr>
            </a:p>
          </p:txBody>
        </p:sp>
      </p:grpSp>
      <p:graphicFrame>
        <p:nvGraphicFramePr>
          <p:cNvPr id="25" name="Content Placeholder 5"/>
          <p:cNvGraphicFramePr>
            <a:graphicFrameLocks noGrp="1"/>
          </p:cNvGraphicFramePr>
          <p:nvPr>
            <p:extLst>
              <p:ext uri="{D42A27DB-BD31-4B8C-83A1-F6EECF244321}">
                <p14:modId xmlns:p14="http://schemas.microsoft.com/office/powerpoint/2010/main" val="1498912220"/>
              </p:ext>
            </p:extLst>
          </p:nvPr>
        </p:nvGraphicFramePr>
        <p:xfrm>
          <a:off x="1821924" y="1589819"/>
          <a:ext cx="9364717" cy="5066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Picture 22" descr="C:\Users\Hannah\Documents\Q_Sci_483_Labs\Lab6\pPETNA-4032756_main_r200.jpg"/>
          <p:cNvPicPr/>
          <p:nvPr/>
        </p:nvPicPr>
        <p:blipFill>
          <a:blip r:embed="rId9">
            <a:extLst>
              <a:ext uri="{BEBA8EAE-BF5A-486C-A8C5-ECC9F3942E4B}">
                <a14:imgProps xmlns:a14="http://schemas.microsoft.com/office/drawing/2010/main">
                  <a14:imgLayer r:embed="rId10">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821740" cy="808154"/>
          </a:xfrm>
          <a:prstGeom prst="rect">
            <a:avLst/>
          </a:prstGeom>
          <a:noFill/>
          <a:ln>
            <a:noFill/>
          </a:ln>
        </p:spPr>
      </p:pic>
    </p:spTree>
    <p:custDataLst>
      <p:tags r:id="rId1"/>
    </p:custDataLst>
    <p:extLst>
      <p:ext uri="{BB962C8B-B14F-4D97-AF65-F5344CB8AC3E}">
        <p14:creationId xmlns:p14="http://schemas.microsoft.com/office/powerpoint/2010/main" val="1294393354"/>
      </p:ext>
    </p:extLst>
  </p:cSld>
  <p:clrMapOvr>
    <a:masterClrMapping/>
  </p:clrMapOvr>
  <mc:AlternateContent xmlns:mc="http://schemas.openxmlformats.org/markup-compatibility/2006" xmlns:p14="http://schemas.microsoft.com/office/powerpoint/2010/main">
    <mc:Choice Requires="p14">
      <p:transition spd="slow" p14:dur="2000" advTm="27367"/>
    </mc:Choice>
    <mc:Fallback xmlns="">
      <p:transition spd="slow" advTm="273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sz="4400" dirty="0">
                <a:effectLst/>
              </a:rPr>
              <a:t>Candidate Models</a:t>
            </a:r>
          </a:p>
        </p:txBody>
      </p:sp>
      <p:graphicFrame>
        <p:nvGraphicFramePr>
          <p:cNvPr id="5" name="Content Placeholder 3"/>
          <p:cNvGraphicFramePr>
            <a:graphicFrameLocks/>
          </p:cNvGraphicFramePr>
          <p:nvPr>
            <p:extLst>
              <p:ext uri="{D42A27DB-BD31-4B8C-83A1-F6EECF244321}">
                <p14:modId xmlns:p14="http://schemas.microsoft.com/office/powerpoint/2010/main" val="3956724030"/>
              </p:ext>
            </p:extLst>
          </p:nvPr>
        </p:nvGraphicFramePr>
        <p:xfrm>
          <a:off x="1944986" y="1006090"/>
          <a:ext cx="9977840" cy="5709406"/>
        </p:xfrm>
        <a:graphic>
          <a:graphicData uri="http://schemas.openxmlformats.org/drawingml/2006/table">
            <a:tbl>
              <a:tblPr firstRow="1" firstCol="1" bandRow="1">
                <a:tableStyleId>{5C22544A-7EE6-4342-B048-85BDC9FD1C3A}</a:tableStyleId>
              </a:tblPr>
              <a:tblGrid>
                <a:gridCol w="1819858"/>
                <a:gridCol w="798623"/>
                <a:gridCol w="1507902"/>
                <a:gridCol w="2245008"/>
                <a:gridCol w="1602867"/>
                <a:gridCol w="2003582"/>
              </a:tblGrid>
              <a:tr h="428406">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Model</a:t>
                      </a:r>
                      <a:endParaRPr lang="en-US" sz="1100" dirty="0">
                        <a:effectLst/>
                        <a:latin typeface="Arial" panose="020B0604020202020204" pitchFamily="34" charset="0"/>
                        <a:ea typeface="Calibri"/>
                        <a:cs typeface="Arial" panose="020B0604020202020204" pitchFamily="34" charset="0"/>
                      </a:endParaRPr>
                    </a:p>
                  </a:txBody>
                  <a:tcPr marL="34911" marR="34911" marT="0" marB="0">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marL="0" marR="0" algn="ctr">
                        <a:lnSpc>
                          <a:spcPct val="115000"/>
                        </a:lnSpc>
                        <a:spcBef>
                          <a:spcPts val="0"/>
                        </a:spcBef>
                        <a:spcAft>
                          <a:spcPts val="0"/>
                        </a:spcAft>
                      </a:pPr>
                      <a:r>
                        <a:rPr lang="en-US" sz="1100" dirty="0" smtClean="0">
                          <a:effectLst/>
                          <a:latin typeface="Arial" panose="020B0604020202020204" pitchFamily="34" charset="0"/>
                          <a:ea typeface="+mn-ea"/>
                          <a:cs typeface="Arial" panose="020B0604020202020204" pitchFamily="34" charset="0"/>
                        </a:rPr>
                        <a:t>Form</a:t>
                      </a:r>
                      <a:endParaRPr lang="en-US" sz="1100" dirty="0">
                        <a:effectLst/>
                        <a:latin typeface="Arial" panose="020B0604020202020204" pitchFamily="34" charset="0"/>
                        <a:ea typeface="Calibri"/>
                        <a:cs typeface="Arial" panose="020B0604020202020204" pitchFamily="34" charset="0"/>
                      </a:endParaRPr>
                    </a:p>
                  </a:txBody>
                  <a:tcPr marL="34911" marR="34911" marT="0" marB="0">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Parametric/ Nonparametric</a:t>
                      </a:r>
                      <a:endParaRPr lang="en-US" sz="1100" dirty="0">
                        <a:effectLst/>
                        <a:latin typeface="Arial" panose="020B0604020202020204" pitchFamily="34" charset="0"/>
                        <a:ea typeface="Calibri"/>
                        <a:cs typeface="Arial" panose="020B0604020202020204" pitchFamily="34" charset="0"/>
                      </a:endParaRPr>
                    </a:p>
                  </a:txBody>
                  <a:tcPr marL="34911" marR="34911" marT="0" marB="0">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Variance</a:t>
                      </a:r>
                      <a:endParaRPr lang="en-US" sz="1100" dirty="0">
                        <a:effectLst/>
                        <a:latin typeface="Arial" panose="020B0604020202020204" pitchFamily="34" charset="0"/>
                        <a:ea typeface="Calibri"/>
                        <a:cs typeface="Arial" panose="020B0604020202020204" pitchFamily="34" charset="0"/>
                      </a:endParaRPr>
                    </a:p>
                  </a:txBody>
                  <a:tcPr marL="34911" marR="34911" marT="0" marB="0">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marL="0" marR="0" algn="ctr">
                        <a:lnSpc>
                          <a:spcPct val="115000"/>
                        </a:lnSpc>
                        <a:spcBef>
                          <a:spcPts val="0"/>
                        </a:spcBef>
                        <a:spcAft>
                          <a:spcPts val="0"/>
                        </a:spcAft>
                      </a:pPr>
                      <a:r>
                        <a:rPr lang="en-US" sz="1100" dirty="0" smtClean="0">
                          <a:effectLst/>
                          <a:latin typeface="Arial" panose="020B0604020202020204" pitchFamily="34" charset="0"/>
                          <a:ea typeface="Calibri"/>
                          <a:cs typeface="Arial" panose="020B0604020202020204" pitchFamily="34" charset="0"/>
                        </a:rPr>
                        <a:t>Autocorrelation Structure</a:t>
                      </a:r>
                      <a:endParaRPr lang="en-US" sz="1100" dirty="0">
                        <a:effectLst/>
                        <a:latin typeface="Arial" panose="020B0604020202020204" pitchFamily="34" charset="0"/>
                        <a:ea typeface="Calibri"/>
                        <a:cs typeface="Arial" panose="020B0604020202020204" pitchFamily="34" charset="0"/>
                      </a:endParaRPr>
                    </a:p>
                  </a:txBody>
                  <a:tcPr marL="34911" marR="34911" marT="0" marB="0">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marL="0" marR="0" algn="ctr">
                        <a:lnSpc>
                          <a:spcPct val="115000"/>
                        </a:lnSpc>
                        <a:spcBef>
                          <a:spcPts val="0"/>
                        </a:spcBef>
                        <a:spcAft>
                          <a:spcPts val="0"/>
                        </a:spcAft>
                      </a:pPr>
                      <a:r>
                        <a:rPr lang="en-US" sz="1100" dirty="0" smtClean="0">
                          <a:effectLst/>
                          <a:latin typeface="Arial" panose="020B0604020202020204" pitchFamily="34" charset="0"/>
                          <a:cs typeface="Arial" panose="020B0604020202020204" pitchFamily="34" charset="0"/>
                        </a:rPr>
                        <a:t>Error</a:t>
                      </a:r>
                    </a:p>
                    <a:p>
                      <a:pPr marL="0" marR="0" algn="ctr">
                        <a:lnSpc>
                          <a:spcPct val="115000"/>
                        </a:lnSpc>
                        <a:spcBef>
                          <a:spcPts val="0"/>
                        </a:spcBef>
                        <a:spcAft>
                          <a:spcPts val="0"/>
                        </a:spcAft>
                      </a:pPr>
                      <a:r>
                        <a:rPr lang="en-US" sz="1100" dirty="0" smtClean="0">
                          <a:effectLst/>
                          <a:latin typeface="Arial" panose="020B0604020202020204" pitchFamily="34" charset="0"/>
                          <a:cs typeface="Arial" panose="020B0604020202020204" pitchFamily="34" charset="0"/>
                        </a:rPr>
                        <a:t>Distribution</a:t>
                      </a:r>
                      <a:endParaRPr lang="en-US" sz="1100" dirty="0">
                        <a:effectLst/>
                        <a:latin typeface="Arial" panose="020B0604020202020204" pitchFamily="34" charset="0"/>
                        <a:ea typeface="Calibri"/>
                        <a:cs typeface="Arial" panose="020B0604020202020204" pitchFamily="34" charset="0"/>
                      </a:endParaRPr>
                    </a:p>
                  </a:txBody>
                  <a:tcPr marL="34911" marR="34911" marT="0" marB="0">
                    <a:lnB w="12700" cap="flat" cmpd="sng" algn="ctr">
                      <a:solidFill>
                        <a:schemeClr val="tx1"/>
                      </a:solidFill>
                      <a:prstDash val="solid"/>
                      <a:round/>
                      <a:headEnd type="none" w="med" len="med"/>
                      <a:tailEnd type="none" w="med" len="med"/>
                    </a:lnB>
                    <a:solidFill>
                      <a:schemeClr val="tx1">
                        <a:lumMod val="75000"/>
                        <a:lumOff val="25000"/>
                      </a:schemeClr>
                    </a:solidFill>
                  </a:tcPr>
                </a:tc>
              </a:tr>
              <a:tr h="189155">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Linear Regression</a:t>
                      </a:r>
                      <a:endParaRPr lang="en-US" sz="1100" dirty="0">
                        <a:effectLst/>
                        <a:latin typeface="Arial" panose="020B0604020202020204" pitchFamily="34" charset="0"/>
                        <a:ea typeface="Calibri"/>
                        <a:cs typeface="Arial" panose="020B0604020202020204" pitchFamily="34" charset="0"/>
                      </a:endParaRPr>
                    </a:p>
                  </a:txBody>
                  <a:tcPr marL="34911" marR="34911"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mn-ea"/>
                          <a:cs typeface="Arial" panose="020B0604020202020204" pitchFamily="34" charset="0"/>
                        </a:rPr>
                        <a:t>Linear</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P</a:t>
                      </a:r>
                      <a:r>
                        <a:rPr lang="en-US" sz="1100" b="1" dirty="0" smtClean="0">
                          <a:effectLst/>
                          <a:latin typeface="Arial" panose="020B0604020202020204" pitchFamily="34" charset="0"/>
                          <a:cs typeface="Arial" panose="020B0604020202020204" pitchFamily="34" charset="0"/>
                        </a:rPr>
                        <a:t>arametric</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Observation </a:t>
                      </a:r>
                      <a:r>
                        <a:rPr lang="en-US" sz="1100" b="1" dirty="0" smtClean="0">
                          <a:effectLst/>
                          <a:latin typeface="Arial" panose="020B0604020202020204" pitchFamily="34" charset="0"/>
                          <a:cs typeface="Arial" panose="020B0604020202020204" pitchFamily="34" charset="0"/>
                        </a:rPr>
                        <a:t>error </a:t>
                      </a:r>
                      <a:r>
                        <a:rPr lang="en-US" sz="1100" b="1" dirty="0">
                          <a:effectLst/>
                          <a:latin typeface="Arial" panose="020B0604020202020204" pitchFamily="34" charset="0"/>
                          <a:cs typeface="Arial" panose="020B0604020202020204" pitchFamily="34" charset="0"/>
                        </a:rPr>
                        <a:t>only</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None</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Normal</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8311">
                <a:tc>
                  <a:txBody>
                    <a:bodyPr/>
                    <a:lstStyle/>
                    <a:p>
                      <a:pPr marL="0" marR="0" algn="ctr">
                        <a:lnSpc>
                          <a:spcPct val="115000"/>
                        </a:lnSpc>
                        <a:spcBef>
                          <a:spcPts val="0"/>
                        </a:spcBef>
                        <a:spcAft>
                          <a:spcPts val="0"/>
                        </a:spcAft>
                      </a:pPr>
                      <a:r>
                        <a:rPr lang="en-US" sz="1100" dirty="0" smtClean="0">
                          <a:effectLst/>
                          <a:latin typeface="Arial" panose="020B0604020202020204" pitchFamily="34" charset="0"/>
                          <a:ea typeface="Calibri"/>
                          <a:cs typeface="Arial" panose="020B0604020202020204" pitchFamily="34" charset="0"/>
                        </a:rPr>
                        <a:t>Generalized Least Squares (GLS)</a:t>
                      </a:r>
                      <a:endParaRPr lang="en-US" sz="1100" dirty="0">
                        <a:effectLst/>
                        <a:latin typeface="Arial" panose="020B0604020202020204" pitchFamily="34" charset="0"/>
                        <a:ea typeface="Calibri"/>
                        <a:cs typeface="Arial" panose="020B0604020202020204" pitchFamily="34" charset="0"/>
                      </a:endParaRPr>
                    </a:p>
                  </a:txBody>
                  <a:tcPr marL="34911" marR="34911" marT="0" marB="0">
                    <a:lnR w="12700" cap="flat" cmpd="sng" algn="ctr">
                      <a:solidFill>
                        <a:schemeClr val="tx1"/>
                      </a:solidFill>
                      <a:prstDash val="solid"/>
                      <a:round/>
                      <a:headEnd type="none" w="med" len="med"/>
                      <a:tailEnd type="none" w="med" len="med"/>
                    </a:lnR>
                    <a:solidFill>
                      <a:schemeClr val="tx2"/>
                    </a:solid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Linear</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Parametric</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Observation error only</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Residual correlation</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Normal</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8311">
                <a:tc>
                  <a:txBody>
                    <a:bodyPr/>
                    <a:lstStyle/>
                    <a:p>
                      <a:pPr marL="0" marR="0" algn="ctr">
                        <a:lnSpc>
                          <a:spcPct val="115000"/>
                        </a:lnSpc>
                        <a:spcBef>
                          <a:spcPts val="0"/>
                        </a:spcBef>
                        <a:spcAft>
                          <a:spcPts val="0"/>
                        </a:spcAft>
                      </a:pPr>
                      <a:r>
                        <a:rPr lang="en-US" sz="1100" dirty="0" smtClean="0">
                          <a:effectLst/>
                          <a:latin typeface="Arial" panose="020B0604020202020204" pitchFamily="34" charset="0"/>
                          <a:ea typeface="+mn-ea"/>
                          <a:cs typeface="Arial" panose="020B0604020202020204" pitchFamily="34" charset="0"/>
                        </a:rPr>
                        <a:t>Generalized</a:t>
                      </a:r>
                      <a:r>
                        <a:rPr lang="en-US" sz="1100" baseline="0" dirty="0" smtClean="0">
                          <a:effectLst/>
                          <a:latin typeface="Arial" panose="020B0604020202020204" pitchFamily="34" charset="0"/>
                          <a:ea typeface="+mn-ea"/>
                          <a:cs typeface="Arial" panose="020B0604020202020204" pitchFamily="34" charset="0"/>
                        </a:rPr>
                        <a:t> Linear Model (GLM)</a:t>
                      </a:r>
                      <a:endParaRPr lang="en-US" sz="1100" dirty="0">
                        <a:effectLst/>
                        <a:latin typeface="Arial" panose="020B0604020202020204" pitchFamily="34" charset="0"/>
                        <a:ea typeface="Calibri"/>
                        <a:cs typeface="Arial" panose="020B0604020202020204" pitchFamily="34" charset="0"/>
                      </a:endParaRPr>
                    </a:p>
                  </a:txBody>
                  <a:tcPr marL="34911" marR="34911" marT="0" marB="0">
                    <a:lnR w="12700" cap="flat" cmpd="sng" algn="ctr">
                      <a:solidFill>
                        <a:schemeClr val="tx1"/>
                      </a:solidFill>
                      <a:prstDash val="solid"/>
                      <a:round/>
                      <a:headEnd type="none" w="med" len="med"/>
                      <a:tailEnd type="none" w="med" len="med"/>
                    </a:lnR>
                    <a:solidFill>
                      <a:schemeClr val="tx2"/>
                    </a:solid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mn-ea"/>
                          <a:cs typeface="Arial" panose="020B0604020202020204" pitchFamily="34" charset="0"/>
                        </a:rPr>
                        <a:t>Linear</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cs typeface="Arial" panose="020B0604020202020204" pitchFamily="34" charset="0"/>
                        </a:rPr>
                        <a:t>Parametric</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Observation error only</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None</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Exponential </a:t>
                      </a:r>
                      <a:r>
                        <a:rPr lang="en-US" sz="1100" b="1" dirty="0" smtClean="0">
                          <a:effectLst/>
                          <a:latin typeface="Arial" panose="020B0604020202020204" pitchFamily="34" charset="0"/>
                          <a:cs typeface="Arial" panose="020B0604020202020204" pitchFamily="34" charset="0"/>
                        </a:rPr>
                        <a:t>family</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8311">
                <a:tc>
                  <a:txBody>
                    <a:bodyPr/>
                    <a:lstStyle/>
                    <a:p>
                      <a:pPr marL="0" marR="0" algn="ctr">
                        <a:lnSpc>
                          <a:spcPct val="115000"/>
                        </a:lnSpc>
                        <a:spcBef>
                          <a:spcPts val="0"/>
                        </a:spcBef>
                        <a:spcAft>
                          <a:spcPts val="0"/>
                        </a:spcAft>
                      </a:pPr>
                      <a:r>
                        <a:rPr lang="en-US" sz="1100" dirty="0" smtClean="0">
                          <a:effectLst/>
                          <a:latin typeface="Arial" panose="020B0604020202020204" pitchFamily="34" charset="0"/>
                          <a:ea typeface="Calibri"/>
                          <a:cs typeface="Arial" panose="020B0604020202020204" pitchFamily="34" charset="0"/>
                        </a:rPr>
                        <a:t>Generalized</a:t>
                      </a:r>
                      <a:r>
                        <a:rPr lang="en-US" sz="1100" baseline="0" dirty="0" smtClean="0">
                          <a:effectLst/>
                          <a:latin typeface="Arial" panose="020B0604020202020204" pitchFamily="34" charset="0"/>
                          <a:ea typeface="Calibri"/>
                          <a:cs typeface="Arial" panose="020B0604020202020204" pitchFamily="34" charset="0"/>
                        </a:rPr>
                        <a:t> Linear Mixed Model (GLMM)</a:t>
                      </a:r>
                      <a:endParaRPr lang="en-US" sz="1100" dirty="0">
                        <a:effectLst/>
                        <a:latin typeface="Arial" panose="020B0604020202020204" pitchFamily="34" charset="0"/>
                        <a:ea typeface="Calibri"/>
                        <a:cs typeface="Arial" panose="020B0604020202020204" pitchFamily="34" charset="0"/>
                      </a:endParaRPr>
                    </a:p>
                  </a:txBody>
                  <a:tcPr marL="34911" marR="34911" marT="0" marB="0">
                    <a:lnR w="12700" cap="flat" cmpd="sng" algn="ctr">
                      <a:solidFill>
                        <a:schemeClr val="tx1"/>
                      </a:solidFill>
                      <a:prstDash val="solid"/>
                      <a:round/>
                      <a:headEnd type="none" w="med" len="med"/>
                      <a:tailEnd type="none" w="med" len="med"/>
                    </a:lnR>
                    <a:solidFill>
                      <a:schemeClr val="tx2"/>
                    </a:solid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Linear</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Parametric</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Observation</a:t>
                      </a:r>
                      <a:r>
                        <a:rPr lang="en-US" sz="1100" b="1" baseline="0" dirty="0" smtClean="0">
                          <a:effectLst/>
                          <a:latin typeface="Arial" panose="020B0604020202020204" pitchFamily="34" charset="0"/>
                          <a:ea typeface="Calibri"/>
                          <a:cs typeface="Arial" panose="020B0604020202020204" pitchFamily="34" charset="0"/>
                        </a:rPr>
                        <a:t> error only</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Residual correlation</a:t>
                      </a:r>
                    </a:p>
                    <a:p>
                      <a:pPr marL="0" marR="0">
                        <a:lnSpc>
                          <a:spcPct val="115000"/>
                        </a:lnSpc>
                        <a:spcBef>
                          <a:spcPts val="0"/>
                        </a:spcBef>
                        <a:spcAft>
                          <a:spcPts val="0"/>
                        </a:spcAft>
                      </a:pP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Exponential</a:t>
                      </a:r>
                      <a:r>
                        <a:rPr lang="en-US" sz="1100" b="1" baseline="0" dirty="0" smtClean="0">
                          <a:effectLst/>
                          <a:latin typeface="Arial" panose="020B0604020202020204" pitchFamily="34" charset="0"/>
                          <a:ea typeface="Calibri"/>
                          <a:cs typeface="Arial" panose="020B0604020202020204" pitchFamily="34" charset="0"/>
                        </a:rPr>
                        <a:t> family</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8311">
                <a:tc>
                  <a:txBody>
                    <a:bodyPr/>
                    <a:lstStyle/>
                    <a:p>
                      <a:pPr marL="0" marR="0" algn="ctr">
                        <a:lnSpc>
                          <a:spcPct val="115000"/>
                        </a:lnSpc>
                        <a:spcBef>
                          <a:spcPts val="0"/>
                        </a:spcBef>
                        <a:spcAft>
                          <a:spcPts val="0"/>
                        </a:spcAft>
                      </a:pPr>
                      <a:r>
                        <a:rPr lang="en-US" sz="1100" dirty="0" smtClean="0">
                          <a:effectLst/>
                          <a:latin typeface="Arial" panose="020B0604020202020204" pitchFamily="34" charset="0"/>
                          <a:cs typeface="Arial" panose="020B0604020202020204" pitchFamily="34" charset="0"/>
                        </a:rPr>
                        <a:t>Generalized Additive Model (GAM)</a:t>
                      </a:r>
                      <a:endParaRPr lang="en-US" sz="1100" dirty="0">
                        <a:effectLst/>
                        <a:latin typeface="Arial" panose="020B0604020202020204" pitchFamily="34" charset="0"/>
                        <a:ea typeface="Calibri"/>
                        <a:cs typeface="Arial" panose="020B0604020202020204" pitchFamily="34" charset="0"/>
                      </a:endParaRPr>
                    </a:p>
                  </a:txBody>
                  <a:tcPr marL="34911" marR="34911" marT="0" marB="0">
                    <a:lnR w="12700" cap="flat" cmpd="sng" algn="ctr">
                      <a:solidFill>
                        <a:schemeClr val="tx1"/>
                      </a:solidFill>
                      <a:prstDash val="solid"/>
                      <a:round/>
                      <a:headEnd type="none" w="med" len="med"/>
                      <a:tailEnd type="none" w="med" len="med"/>
                    </a:lnR>
                    <a:solidFill>
                      <a:schemeClr val="tx2"/>
                    </a:solid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N</a:t>
                      </a:r>
                      <a:r>
                        <a:rPr lang="en-US" sz="1100" b="1" dirty="0" smtClean="0">
                          <a:effectLst/>
                          <a:latin typeface="Arial" panose="020B0604020202020204" pitchFamily="34" charset="0"/>
                          <a:cs typeface="Arial" panose="020B0604020202020204" pitchFamily="34" charset="0"/>
                        </a:rPr>
                        <a:t>on-linear</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S</a:t>
                      </a:r>
                      <a:r>
                        <a:rPr lang="en-US" sz="1100" b="1" dirty="0" smtClean="0">
                          <a:effectLst/>
                          <a:latin typeface="Arial" panose="020B0604020202020204" pitchFamily="34" charset="0"/>
                          <a:cs typeface="Arial" panose="020B0604020202020204" pitchFamily="34" charset="0"/>
                        </a:rPr>
                        <a:t>emi-parametric</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Observation error only</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None</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Exponential </a:t>
                      </a:r>
                      <a:r>
                        <a:rPr lang="en-US" sz="1100" b="1" dirty="0" smtClean="0">
                          <a:effectLst/>
                          <a:latin typeface="Arial" panose="020B0604020202020204" pitchFamily="34" charset="0"/>
                          <a:cs typeface="Arial" panose="020B0604020202020204" pitchFamily="34" charset="0"/>
                        </a:rPr>
                        <a:t>family</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8311">
                <a:tc>
                  <a:txBody>
                    <a:bodyPr/>
                    <a:lstStyle/>
                    <a:p>
                      <a:pPr marL="0" marR="0" algn="ctr">
                        <a:lnSpc>
                          <a:spcPct val="115000"/>
                        </a:lnSpc>
                        <a:spcBef>
                          <a:spcPts val="0"/>
                        </a:spcBef>
                        <a:spcAft>
                          <a:spcPts val="0"/>
                        </a:spcAft>
                      </a:pPr>
                      <a:r>
                        <a:rPr lang="en-US" sz="1100" dirty="0" smtClean="0">
                          <a:effectLst/>
                          <a:latin typeface="Arial" panose="020B0604020202020204" pitchFamily="34" charset="0"/>
                          <a:ea typeface="Calibri"/>
                          <a:cs typeface="Arial" panose="020B0604020202020204" pitchFamily="34" charset="0"/>
                        </a:rPr>
                        <a:t>Generalized Additive Mixed</a:t>
                      </a:r>
                      <a:r>
                        <a:rPr lang="en-US" sz="1100" baseline="0" dirty="0" smtClean="0">
                          <a:effectLst/>
                          <a:latin typeface="Arial" panose="020B0604020202020204" pitchFamily="34" charset="0"/>
                          <a:ea typeface="Calibri"/>
                          <a:cs typeface="Arial" panose="020B0604020202020204" pitchFamily="34" charset="0"/>
                        </a:rPr>
                        <a:t> Model (GAMM)</a:t>
                      </a:r>
                      <a:endParaRPr lang="en-US" sz="1100" dirty="0">
                        <a:effectLst/>
                        <a:latin typeface="Arial" panose="020B0604020202020204" pitchFamily="34" charset="0"/>
                        <a:ea typeface="Calibri"/>
                        <a:cs typeface="Arial" panose="020B0604020202020204" pitchFamily="34" charset="0"/>
                      </a:endParaRPr>
                    </a:p>
                  </a:txBody>
                  <a:tcPr marL="34911" marR="34911" marT="0" marB="0">
                    <a:lnR w="12700" cap="flat" cmpd="sng" algn="ctr">
                      <a:solidFill>
                        <a:schemeClr val="tx1"/>
                      </a:solidFill>
                      <a:prstDash val="solid"/>
                      <a:round/>
                      <a:headEnd type="none" w="med" len="med"/>
                      <a:tailEnd type="none" w="med" len="med"/>
                    </a:lnR>
                    <a:solidFill>
                      <a:schemeClr val="tx2"/>
                    </a:solid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Non-linear</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Semi-parametric</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Observation error only</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Residual correlation</a:t>
                      </a:r>
                    </a:p>
                    <a:p>
                      <a:pPr marL="0" marR="0">
                        <a:lnSpc>
                          <a:spcPct val="115000"/>
                        </a:lnSpc>
                        <a:spcBef>
                          <a:spcPts val="0"/>
                        </a:spcBef>
                        <a:spcAft>
                          <a:spcPts val="0"/>
                        </a:spcAft>
                      </a:pP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Exponential family</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7468">
                <a:tc>
                  <a:txBody>
                    <a:bodyPr/>
                    <a:lstStyle/>
                    <a:p>
                      <a:pPr marL="0" marR="0" algn="ctr">
                        <a:lnSpc>
                          <a:spcPct val="115000"/>
                        </a:lnSpc>
                        <a:spcBef>
                          <a:spcPts val="0"/>
                        </a:spcBef>
                        <a:spcAft>
                          <a:spcPts val="0"/>
                        </a:spcAft>
                      </a:pPr>
                      <a:r>
                        <a:rPr lang="en-US" sz="1100" dirty="0" smtClean="0">
                          <a:effectLst/>
                          <a:latin typeface="Arial" panose="020B0604020202020204" pitchFamily="34" charset="0"/>
                          <a:cs typeface="Arial" panose="020B0604020202020204" pitchFamily="34" charset="0"/>
                        </a:rPr>
                        <a:t>Regression + Auto-Regressive</a:t>
                      </a:r>
                      <a:r>
                        <a:rPr lang="en-US" sz="1100" baseline="0" dirty="0" smtClean="0">
                          <a:effectLst/>
                          <a:latin typeface="Arial" panose="020B0604020202020204" pitchFamily="34" charset="0"/>
                          <a:cs typeface="Arial" panose="020B0604020202020204" pitchFamily="34" charset="0"/>
                        </a:rPr>
                        <a:t> Moving Average (ARMA)</a:t>
                      </a:r>
                      <a:endParaRPr lang="en-US" sz="1100" dirty="0">
                        <a:effectLst/>
                        <a:latin typeface="Arial" panose="020B0604020202020204" pitchFamily="34" charset="0"/>
                        <a:ea typeface="Calibri"/>
                        <a:cs typeface="Arial" panose="020B0604020202020204" pitchFamily="34" charset="0"/>
                      </a:endParaRPr>
                    </a:p>
                  </a:txBody>
                  <a:tcPr marL="34911" marR="34911" marT="0" marB="0">
                    <a:lnR w="12700" cap="flat" cmpd="sng" algn="ctr">
                      <a:solidFill>
                        <a:schemeClr val="tx1"/>
                      </a:solidFill>
                      <a:prstDash val="solid"/>
                      <a:round/>
                      <a:headEnd type="none" w="med" len="med"/>
                      <a:tailEnd type="none" w="med" len="med"/>
                    </a:lnR>
                    <a:solidFill>
                      <a:schemeClr val="accent2">
                        <a:lumMod val="75000"/>
                      </a:schemeClr>
                    </a:solid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L</a:t>
                      </a:r>
                      <a:r>
                        <a:rPr lang="en-US" sz="1100" b="1" dirty="0" smtClean="0">
                          <a:effectLst/>
                          <a:latin typeface="Arial" panose="020B0604020202020204" pitchFamily="34" charset="0"/>
                          <a:cs typeface="Arial" panose="020B0604020202020204" pitchFamily="34" charset="0"/>
                        </a:rPr>
                        <a:t>inear</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cs typeface="Arial" panose="020B0604020202020204" pitchFamily="34" charset="0"/>
                        </a:rPr>
                        <a:t>Parametric</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cs typeface="Arial" panose="020B0604020202020204" pitchFamily="34" charset="0"/>
                        </a:rPr>
                        <a:t>Observation error only</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Lagged</a:t>
                      </a:r>
                      <a:r>
                        <a:rPr lang="en-US" sz="1100" b="1" baseline="0" dirty="0" smtClean="0">
                          <a:effectLst/>
                          <a:latin typeface="Arial" panose="020B0604020202020204" pitchFamily="34" charset="0"/>
                          <a:ea typeface="Calibri"/>
                          <a:cs typeface="Arial" panose="020B0604020202020204" pitchFamily="34" charset="0"/>
                        </a:rPr>
                        <a:t> error </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Normal</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5778">
                <a:tc>
                  <a:txBody>
                    <a:bodyPr/>
                    <a:lstStyle/>
                    <a:p>
                      <a:pPr marL="0" marR="0" algn="ctr">
                        <a:lnSpc>
                          <a:spcPct val="115000"/>
                        </a:lnSpc>
                        <a:spcBef>
                          <a:spcPts val="0"/>
                        </a:spcBef>
                        <a:spcAft>
                          <a:spcPts val="0"/>
                        </a:spcAft>
                      </a:pPr>
                      <a:r>
                        <a:rPr lang="en-US" sz="1100" dirty="0" err="1" smtClean="0">
                          <a:effectLst/>
                          <a:latin typeface="Arial" panose="020B0604020202020204" pitchFamily="34" charset="0"/>
                          <a:cs typeface="Arial" panose="020B0604020202020204" pitchFamily="34" charset="0"/>
                        </a:rPr>
                        <a:t>Reg</a:t>
                      </a:r>
                      <a:r>
                        <a:rPr lang="en-US" sz="1100" dirty="0" smtClean="0">
                          <a:effectLst/>
                          <a:latin typeface="Arial" panose="020B0604020202020204" pitchFamily="34" charset="0"/>
                          <a:cs typeface="Arial" panose="020B0604020202020204" pitchFamily="34" charset="0"/>
                        </a:rPr>
                        <a:t>-ARMA </a:t>
                      </a:r>
                      <a:r>
                        <a:rPr lang="en-US" sz="1100" dirty="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Generalized</a:t>
                      </a:r>
                      <a:r>
                        <a:rPr lang="en-US" sz="1100" baseline="0" dirty="0" smtClean="0">
                          <a:effectLst/>
                          <a:latin typeface="Arial" panose="020B0604020202020204" pitchFamily="34" charset="0"/>
                          <a:cs typeface="Arial" panose="020B0604020202020204" pitchFamily="34" charset="0"/>
                        </a:rPr>
                        <a:t> Auto-Regressive Conditional </a:t>
                      </a:r>
                      <a:r>
                        <a:rPr lang="en-US" sz="1100" baseline="0" dirty="0" err="1" smtClean="0">
                          <a:effectLst/>
                          <a:latin typeface="Arial" panose="020B0604020202020204" pitchFamily="34" charset="0"/>
                          <a:cs typeface="Arial" panose="020B0604020202020204" pitchFamily="34" charset="0"/>
                        </a:rPr>
                        <a:t>Heteroskedasticity</a:t>
                      </a:r>
                      <a:r>
                        <a:rPr lang="en-US" sz="1100" baseline="0" dirty="0" smtClean="0">
                          <a:effectLst/>
                          <a:latin typeface="Arial" panose="020B0604020202020204" pitchFamily="34" charset="0"/>
                          <a:cs typeface="Arial" panose="020B0604020202020204" pitchFamily="34" charset="0"/>
                        </a:rPr>
                        <a:t> (GARCH)</a:t>
                      </a:r>
                      <a:endParaRPr lang="en-US" sz="1100" dirty="0">
                        <a:effectLst/>
                        <a:latin typeface="Arial" panose="020B0604020202020204" pitchFamily="34" charset="0"/>
                        <a:ea typeface="Calibri"/>
                        <a:cs typeface="Arial" panose="020B0604020202020204" pitchFamily="34" charset="0"/>
                      </a:endParaRPr>
                    </a:p>
                  </a:txBody>
                  <a:tcPr marL="34911" marR="34911" marT="0" marB="0">
                    <a:lnR w="12700" cap="flat" cmpd="sng" algn="ctr">
                      <a:solidFill>
                        <a:schemeClr val="tx1"/>
                      </a:solidFill>
                      <a:prstDash val="solid"/>
                      <a:round/>
                      <a:headEnd type="none" w="med" len="med"/>
                      <a:tailEnd type="none" w="med" len="med"/>
                    </a:lnR>
                    <a:solidFill>
                      <a:schemeClr val="accent2">
                        <a:lumMod val="75000"/>
                      </a:schemeClr>
                    </a:solid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L</a:t>
                      </a:r>
                      <a:r>
                        <a:rPr lang="en-US" sz="1100" b="1" dirty="0" smtClean="0">
                          <a:effectLst/>
                          <a:latin typeface="Arial" panose="020B0604020202020204" pitchFamily="34" charset="0"/>
                          <a:cs typeface="Arial" panose="020B0604020202020204" pitchFamily="34" charset="0"/>
                        </a:rPr>
                        <a:t>inear</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P</a:t>
                      </a:r>
                      <a:r>
                        <a:rPr lang="en-US" sz="1100" b="1" dirty="0" smtClean="0">
                          <a:effectLst/>
                          <a:latin typeface="Arial" panose="020B0604020202020204" pitchFamily="34" charset="0"/>
                          <a:cs typeface="Arial" panose="020B0604020202020204" pitchFamily="34" charset="0"/>
                        </a:rPr>
                        <a:t>arametric</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cs typeface="Arial" panose="020B0604020202020204" pitchFamily="34" charset="0"/>
                        </a:rPr>
                        <a:t>Observation error only</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Lagged</a:t>
                      </a:r>
                      <a:r>
                        <a:rPr lang="en-US" sz="1100" b="1" baseline="0" dirty="0" smtClean="0">
                          <a:effectLst/>
                          <a:latin typeface="Arial" panose="020B0604020202020204" pitchFamily="34" charset="0"/>
                          <a:ea typeface="Calibri"/>
                          <a:cs typeface="Arial" panose="020B0604020202020204" pitchFamily="34" charset="0"/>
                        </a:rPr>
                        <a:t> error and conditional variance </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cs typeface="Arial" panose="020B0604020202020204" pitchFamily="34" charset="0"/>
                        </a:rPr>
                        <a:t>Generalized extensions of normal</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4136">
                <a:tc>
                  <a:txBody>
                    <a:bodyPr/>
                    <a:lstStyle/>
                    <a:p>
                      <a:pPr marL="0" marR="0" algn="ctr">
                        <a:lnSpc>
                          <a:spcPct val="115000"/>
                        </a:lnSpc>
                        <a:spcBef>
                          <a:spcPts val="0"/>
                        </a:spcBef>
                        <a:spcAft>
                          <a:spcPts val="0"/>
                        </a:spcAft>
                      </a:pPr>
                      <a:r>
                        <a:rPr lang="en-US" sz="1100" dirty="0" smtClean="0">
                          <a:effectLst/>
                          <a:latin typeface="Arial" panose="020B0604020202020204" pitchFamily="34" charset="0"/>
                          <a:cs typeface="Arial" panose="020B0604020202020204" pitchFamily="34" charset="0"/>
                        </a:rPr>
                        <a:t>Multivariate Auto-Regressive</a:t>
                      </a:r>
                      <a:r>
                        <a:rPr lang="en-US" sz="1100" baseline="0" dirty="0" smtClean="0">
                          <a:effectLst/>
                          <a:latin typeface="Arial" panose="020B0604020202020204" pitchFamily="34" charset="0"/>
                          <a:cs typeface="Arial" panose="020B0604020202020204" pitchFamily="34" charset="0"/>
                        </a:rPr>
                        <a:t> State-Space (MARSS)</a:t>
                      </a:r>
                      <a:endParaRPr lang="en-US" sz="1100" dirty="0">
                        <a:effectLst/>
                        <a:latin typeface="Arial" panose="020B0604020202020204" pitchFamily="34" charset="0"/>
                        <a:ea typeface="Calibri"/>
                        <a:cs typeface="Arial" panose="020B0604020202020204" pitchFamily="34" charset="0"/>
                      </a:endParaRPr>
                    </a:p>
                  </a:txBody>
                  <a:tcPr marL="34911" marR="34911" marT="0" marB="0">
                    <a:lnR w="12700" cap="flat" cmpd="sng" algn="ctr">
                      <a:solidFill>
                        <a:schemeClr val="tx1"/>
                      </a:solidFill>
                      <a:prstDash val="solid"/>
                      <a:round/>
                      <a:headEnd type="none" w="med" len="med"/>
                      <a:tailEnd type="none" w="med" len="med"/>
                    </a:lnR>
                    <a:solidFill>
                      <a:schemeClr val="accent2">
                        <a:lumMod val="75000"/>
                      </a:schemeClr>
                    </a:solid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L</a:t>
                      </a:r>
                      <a:r>
                        <a:rPr lang="en-US" sz="1100" b="1" dirty="0" smtClean="0">
                          <a:effectLst/>
                          <a:latin typeface="Arial" panose="020B0604020202020204" pitchFamily="34" charset="0"/>
                          <a:cs typeface="Arial" panose="020B0604020202020204" pitchFamily="34" charset="0"/>
                        </a:rPr>
                        <a:t>inear</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P</a:t>
                      </a:r>
                      <a:r>
                        <a:rPr lang="en-US" sz="1100" b="1" dirty="0" smtClean="0">
                          <a:effectLst/>
                          <a:latin typeface="Arial" panose="020B0604020202020204" pitchFamily="34" charset="0"/>
                          <a:cs typeface="Arial" panose="020B0604020202020204" pitchFamily="34" charset="0"/>
                        </a:rPr>
                        <a:t>arametric</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Observation and </a:t>
                      </a:r>
                      <a:r>
                        <a:rPr lang="en-US" sz="1100" b="1" dirty="0" smtClean="0">
                          <a:effectLst/>
                          <a:latin typeface="Arial" panose="020B0604020202020204" pitchFamily="34" charset="0"/>
                          <a:cs typeface="Arial" panose="020B0604020202020204" pitchFamily="34" charset="0"/>
                        </a:rPr>
                        <a:t>process </a:t>
                      </a:r>
                      <a:r>
                        <a:rPr lang="en-US" sz="1100" b="1" dirty="0">
                          <a:effectLst/>
                          <a:latin typeface="Arial" panose="020B0604020202020204" pitchFamily="34" charset="0"/>
                          <a:cs typeface="Arial" panose="020B0604020202020204" pitchFamily="34" charset="0"/>
                        </a:rPr>
                        <a:t>error</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AR-1</a:t>
                      </a:r>
                      <a:r>
                        <a:rPr lang="en-US" sz="1100" b="1" baseline="0" dirty="0" smtClean="0">
                          <a:effectLst/>
                          <a:latin typeface="Arial" panose="020B0604020202020204" pitchFamily="34" charset="0"/>
                          <a:ea typeface="Calibri"/>
                          <a:cs typeface="Arial" panose="020B0604020202020204" pitchFamily="34" charset="0"/>
                        </a:rPr>
                        <a:t> lagged process variable</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Normal</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Random Forest</a:t>
                      </a:r>
                      <a:endParaRPr lang="en-US" sz="1100" dirty="0">
                        <a:effectLst/>
                        <a:latin typeface="Arial" panose="020B0604020202020204" pitchFamily="34" charset="0"/>
                        <a:ea typeface="Calibri"/>
                        <a:cs typeface="Arial" panose="020B0604020202020204" pitchFamily="34" charset="0"/>
                      </a:endParaRPr>
                    </a:p>
                  </a:txBody>
                  <a:tcPr marL="34911" marR="34911" marT="0" marB="0">
                    <a:lnR w="12700" cap="flat" cmpd="sng" algn="ctr">
                      <a:solidFill>
                        <a:schemeClr val="tx1"/>
                      </a:solidFill>
                      <a:prstDash val="solid"/>
                      <a:round/>
                      <a:headEnd type="none" w="med" len="med"/>
                      <a:tailEnd type="none" w="med" len="med"/>
                    </a:lnR>
                    <a:solidFill>
                      <a:srgbClr val="8C5CB0"/>
                    </a:solid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cs typeface="Arial" panose="020B0604020202020204" pitchFamily="34" charset="0"/>
                        </a:rPr>
                        <a:t>Nonlinear</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N</a:t>
                      </a:r>
                      <a:r>
                        <a:rPr lang="en-US" sz="1100" b="1" dirty="0" smtClean="0">
                          <a:effectLst/>
                          <a:latin typeface="Arial" panose="020B0604020202020204" pitchFamily="34" charset="0"/>
                          <a:cs typeface="Arial" panose="020B0604020202020204" pitchFamily="34" charset="0"/>
                        </a:rPr>
                        <a:t>on-parametric</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N/A</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Lagged  dependent variables</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None</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5508">
                <a:tc>
                  <a:txBody>
                    <a:bodyPr/>
                    <a:lstStyle/>
                    <a:p>
                      <a:pPr marL="0" marR="0" algn="ctr">
                        <a:lnSpc>
                          <a:spcPct val="115000"/>
                        </a:lnSpc>
                        <a:spcBef>
                          <a:spcPts val="0"/>
                        </a:spcBef>
                        <a:spcAft>
                          <a:spcPts val="0"/>
                        </a:spcAft>
                      </a:pPr>
                      <a:r>
                        <a:rPr lang="en-US" sz="1100" dirty="0" smtClean="0">
                          <a:effectLst/>
                          <a:latin typeface="Arial" panose="020B0604020202020204" pitchFamily="34" charset="0"/>
                          <a:ea typeface="Calibri"/>
                          <a:cs typeface="Arial" panose="020B0604020202020204" pitchFamily="34" charset="0"/>
                        </a:rPr>
                        <a:t>Support Vector Regression</a:t>
                      </a:r>
                      <a:endParaRPr lang="en-US" sz="1100" dirty="0">
                        <a:effectLst/>
                        <a:latin typeface="Arial" panose="020B0604020202020204" pitchFamily="34" charset="0"/>
                        <a:ea typeface="Calibri"/>
                        <a:cs typeface="Arial" panose="020B0604020202020204" pitchFamily="34" charset="0"/>
                      </a:endParaRPr>
                    </a:p>
                  </a:txBody>
                  <a:tcPr marL="34911" marR="34911" marT="0" marB="0">
                    <a:lnR w="12700" cap="flat" cmpd="sng" algn="ctr">
                      <a:solidFill>
                        <a:schemeClr val="tx1"/>
                      </a:solidFill>
                      <a:prstDash val="solid"/>
                      <a:round/>
                      <a:headEnd type="none" w="med" len="med"/>
                      <a:tailEnd type="none" w="med" len="med"/>
                    </a:lnR>
                    <a:solidFill>
                      <a:srgbClr val="8C5CB0"/>
                    </a:solid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Nonlinear</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Non-parametric</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N/A</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dirty="0" smtClean="0">
                          <a:effectLst/>
                          <a:latin typeface="Arial" panose="020B0604020202020204" pitchFamily="34" charset="0"/>
                          <a:ea typeface="Calibri"/>
                          <a:cs typeface="Arial" panose="020B0604020202020204" pitchFamily="34" charset="0"/>
                        </a:rPr>
                        <a:t>Lagged dependent variables</a:t>
                      </a:r>
                    </a:p>
                    <a:p>
                      <a:pPr marL="0" marR="0">
                        <a:lnSpc>
                          <a:spcPct val="115000"/>
                        </a:lnSpc>
                        <a:spcBef>
                          <a:spcPts val="0"/>
                        </a:spcBef>
                        <a:spcAft>
                          <a:spcPts val="0"/>
                        </a:spcAft>
                      </a:pP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b="1" dirty="0" smtClean="0">
                          <a:effectLst/>
                          <a:latin typeface="Arial" panose="020B0604020202020204" pitchFamily="34" charset="0"/>
                          <a:ea typeface="Calibri"/>
                          <a:cs typeface="Arial" panose="020B0604020202020204" pitchFamily="34" charset="0"/>
                        </a:rPr>
                        <a:t>None</a:t>
                      </a:r>
                      <a:endParaRPr lang="en-US" sz="1100" b="1" dirty="0">
                        <a:effectLst/>
                        <a:latin typeface="Arial" panose="020B0604020202020204" pitchFamily="34" charset="0"/>
                        <a:ea typeface="Calibri"/>
                        <a:cs typeface="Arial" panose="020B0604020202020204" pitchFamily="34" charset="0"/>
                      </a:endParaRPr>
                    </a:p>
                  </a:txBody>
                  <a:tcPr marL="34911" marR="34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102110" y="1357647"/>
            <a:ext cx="1926003" cy="5078313"/>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Generalized </a:t>
            </a:r>
            <a:endParaRPr lang="en-US" b="1" dirty="0" smtClean="0">
              <a:solidFill>
                <a:srgbClr val="0070C0"/>
              </a:solidFill>
              <a:latin typeface="Arial" panose="020B0604020202020204" pitchFamily="34" charset="0"/>
              <a:cs typeface="Arial" panose="020B0604020202020204" pitchFamily="34" charset="0"/>
            </a:endParaRPr>
          </a:p>
          <a:p>
            <a:r>
              <a:rPr lang="en-US" b="1" dirty="0" smtClean="0">
                <a:solidFill>
                  <a:srgbClr val="0070C0"/>
                </a:solidFill>
                <a:latin typeface="Arial" panose="020B0604020202020204" pitchFamily="34" charset="0"/>
                <a:cs typeface="Arial" panose="020B0604020202020204" pitchFamily="34" charset="0"/>
              </a:rPr>
              <a:t>Regression </a:t>
            </a:r>
          </a:p>
          <a:p>
            <a:r>
              <a:rPr lang="en-US" b="1" dirty="0" smtClean="0">
                <a:solidFill>
                  <a:srgbClr val="0070C0"/>
                </a:solidFill>
                <a:latin typeface="Arial" panose="020B0604020202020204" pitchFamily="34" charset="0"/>
                <a:cs typeface="Arial" panose="020B0604020202020204" pitchFamily="34" charset="0"/>
              </a:rPr>
              <a:t>Models (n=6) </a:t>
            </a:r>
          </a:p>
          <a:p>
            <a:endParaRPr lang="en-US" b="1" dirty="0">
              <a:solidFill>
                <a:srgbClr val="0070C0"/>
              </a:solidFill>
              <a:latin typeface="Arial" panose="020B0604020202020204" pitchFamily="34" charset="0"/>
              <a:cs typeface="Arial" panose="020B0604020202020204" pitchFamily="34" charset="0"/>
            </a:endParaRPr>
          </a:p>
          <a:p>
            <a:endParaRPr lang="en-US" b="1" dirty="0" smtClean="0">
              <a:solidFill>
                <a:srgbClr val="0070C0"/>
              </a:solidFill>
              <a:latin typeface="Arial" panose="020B0604020202020204" pitchFamily="34" charset="0"/>
              <a:cs typeface="Arial" panose="020B0604020202020204" pitchFamily="34" charset="0"/>
            </a:endParaRPr>
          </a:p>
          <a:p>
            <a:endParaRPr lang="en-US" b="1" dirty="0">
              <a:solidFill>
                <a:srgbClr val="0070C0"/>
              </a:solidFill>
              <a:latin typeface="Arial" panose="020B0604020202020204" pitchFamily="34" charset="0"/>
              <a:cs typeface="Arial" panose="020B0604020202020204" pitchFamily="34" charset="0"/>
            </a:endParaRPr>
          </a:p>
          <a:p>
            <a:endParaRPr lang="en-US" b="1" dirty="0">
              <a:solidFill>
                <a:srgbClr val="9C5252">
                  <a:lumMod val="75000"/>
                </a:srgbClr>
              </a:solidFill>
              <a:latin typeface="Arial" panose="020B0604020202020204" pitchFamily="34" charset="0"/>
              <a:cs typeface="Arial" panose="020B0604020202020204" pitchFamily="34" charset="0"/>
            </a:endParaRPr>
          </a:p>
          <a:p>
            <a:endParaRPr lang="en-US" b="1" dirty="0" smtClean="0">
              <a:solidFill>
                <a:srgbClr val="9C5252">
                  <a:lumMod val="75000"/>
                </a:srgbClr>
              </a:solidFill>
              <a:latin typeface="Arial" panose="020B0604020202020204" pitchFamily="34" charset="0"/>
              <a:cs typeface="Arial" panose="020B0604020202020204" pitchFamily="34" charset="0"/>
            </a:endParaRPr>
          </a:p>
          <a:p>
            <a:r>
              <a:rPr lang="en-US" b="1" dirty="0" smtClean="0">
                <a:solidFill>
                  <a:srgbClr val="753E3E"/>
                </a:solidFill>
                <a:latin typeface="Arial" panose="020B0604020202020204" pitchFamily="34" charset="0"/>
                <a:cs typeface="Arial" panose="020B0604020202020204" pitchFamily="34" charset="0"/>
              </a:rPr>
              <a:t>Time-series </a:t>
            </a:r>
          </a:p>
          <a:p>
            <a:r>
              <a:rPr lang="en-US" b="1" dirty="0" smtClean="0">
                <a:solidFill>
                  <a:srgbClr val="753E3E"/>
                </a:solidFill>
                <a:latin typeface="Arial" panose="020B0604020202020204" pitchFamily="34" charset="0"/>
                <a:cs typeface="Arial" panose="020B0604020202020204" pitchFamily="34" charset="0"/>
              </a:rPr>
              <a:t>Models (n=3)</a:t>
            </a:r>
          </a:p>
          <a:p>
            <a:endParaRPr lang="en-US" b="1" dirty="0">
              <a:solidFill>
                <a:srgbClr val="9C5252">
                  <a:lumMod val="75000"/>
                </a:srgbClr>
              </a:solidFill>
              <a:latin typeface="Arial" panose="020B0604020202020204" pitchFamily="34" charset="0"/>
              <a:cs typeface="Arial" panose="020B0604020202020204" pitchFamily="34" charset="0"/>
            </a:endParaRPr>
          </a:p>
          <a:p>
            <a:endParaRPr lang="en-US" b="1" dirty="0" smtClean="0">
              <a:solidFill>
                <a:srgbClr val="9C5252">
                  <a:lumMod val="75000"/>
                </a:srgbClr>
              </a:solidFill>
              <a:latin typeface="Arial" panose="020B0604020202020204" pitchFamily="34" charset="0"/>
              <a:cs typeface="Arial" panose="020B0604020202020204" pitchFamily="34" charset="0"/>
            </a:endParaRPr>
          </a:p>
          <a:p>
            <a:endParaRPr lang="en-US" b="1" dirty="0">
              <a:solidFill>
                <a:srgbClr val="9C5252">
                  <a:lumMod val="75000"/>
                </a:srgbClr>
              </a:solidFill>
              <a:latin typeface="Arial" panose="020B0604020202020204" pitchFamily="34" charset="0"/>
              <a:cs typeface="Arial" panose="020B0604020202020204" pitchFamily="34" charset="0"/>
            </a:endParaRPr>
          </a:p>
          <a:p>
            <a:endParaRPr lang="en-US" b="1" dirty="0" smtClean="0">
              <a:solidFill>
                <a:srgbClr val="9C5252">
                  <a:lumMod val="75000"/>
                </a:srgbClr>
              </a:solidFill>
              <a:latin typeface="Arial" panose="020B0604020202020204" pitchFamily="34" charset="0"/>
              <a:cs typeface="Arial" panose="020B0604020202020204" pitchFamily="34" charset="0"/>
            </a:endParaRPr>
          </a:p>
          <a:p>
            <a:endParaRPr lang="en-US" b="1" dirty="0" smtClean="0">
              <a:solidFill>
                <a:srgbClr val="E68422">
                  <a:lumMod val="75000"/>
                </a:srgbClr>
              </a:solidFill>
              <a:latin typeface="Arial" panose="020B0604020202020204" pitchFamily="34" charset="0"/>
              <a:cs typeface="Arial" panose="020B0604020202020204" pitchFamily="34" charset="0"/>
            </a:endParaRPr>
          </a:p>
          <a:p>
            <a:endParaRPr lang="en-US" b="1" dirty="0" smtClean="0">
              <a:solidFill>
                <a:srgbClr val="8C5CB0"/>
              </a:solidFill>
              <a:latin typeface="Arial" panose="020B0604020202020204" pitchFamily="34" charset="0"/>
              <a:cs typeface="Arial" panose="020B0604020202020204" pitchFamily="34" charset="0"/>
            </a:endParaRPr>
          </a:p>
          <a:p>
            <a:r>
              <a:rPr lang="en-US" b="1" dirty="0" smtClean="0">
                <a:solidFill>
                  <a:srgbClr val="8C5CB0"/>
                </a:solidFill>
                <a:latin typeface="Arial" panose="020B0604020202020204" pitchFamily="34" charset="0"/>
                <a:cs typeface="Arial" panose="020B0604020202020204" pitchFamily="34" charset="0"/>
              </a:rPr>
              <a:t>Non-parametric </a:t>
            </a:r>
          </a:p>
          <a:p>
            <a:r>
              <a:rPr lang="en-US" b="1" dirty="0" smtClean="0">
                <a:solidFill>
                  <a:srgbClr val="8C5CB0"/>
                </a:solidFill>
                <a:latin typeface="Arial" panose="020B0604020202020204" pitchFamily="34" charset="0"/>
                <a:cs typeface="Arial" panose="020B0604020202020204" pitchFamily="34" charset="0"/>
              </a:rPr>
              <a:t>Models (n=2)</a:t>
            </a:r>
            <a:endParaRPr lang="en-US" b="1" dirty="0">
              <a:solidFill>
                <a:srgbClr val="8C5CB0"/>
              </a:solidFill>
              <a:latin typeface="Arial" panose="020B0604020202020204" pitchFamily="34" charset="0"/>
              <a:cs typeface="Arial" panose="020B0604020202020204" pitchFamily="34" charset="0"/>
            </a:endParaRPr>
          </a:p>
        </p:txBody>
      </p:sp>
      <p:pic>
        <p:nvPicPr>
          <p:cNvPr id="6" name="Picture 5" descr="C:\Users\Hannah\Documents\Q_Sci_483_Labs\Lab6\pPETNA-4032756_main_r200.jpg"/>
          <p:cNvPicPr/>
          <p:nvPr/>
        </p:nvPicPr>
        <p:blipFill>
          <a:blip r:embed="rId3">
            <a:extLst>
              <a:ext uri="{BEBA8EAE-BF5A-486C-A8C5-ECC9F3942E4B}">
                <a14:imgProps xmlns:a14="http://schemas.microsoft.com/office/drawing/2010/main">
                  <a14:imgLayer r:embed="rId4">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821740" cy="808154"/>
          </a:xfrm>
          <a:prstGeom prst="rect">
            <a:avLst/>
          </a:prstGeom>
          <a:noFill/>
          <a:ln>
            <a:noFill/>
          </a:ln>
        </p:spPr>
      </p:pic>
    </p:spTree>
    <p:extLst>
      <p:ext uri="{BB962C8B-B14F-4D97-AF65-F5344CB8AC3E}">
        <p14:creationId xmlns:p14="http://schemas.microsoft.com/office/powerpoint/2010/main" val="162155979"/>
      </p:ext>
    </p:extLst>
  </p:cSld>
  <p:clrMapOvr>
    <a:masterClrMapping/>
  </p:clrMapOvr>
  <mc:AlternateContent xmlns:mc="http://schemas.openxmlformats.org/markup-compatibility/2006" xmlns:p14="http://schemas.microsoft.com/office/powerpoint/2010/main">
    <mc:Choice Requires="p14">
      <p:transition spd="slow" p14:dur="2000" advTm="69318"/>
    </mc:Choice>
    <mc:Fallback xmlns="">
      <p:transition spd="slow" advTm="693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
            <a:ext cx="11309131" cy="819806"/>
          </a:xfrm>
        </p:spPr>
        <p:txBody>
          <a:bodyPr/>
          <a:lstStyle/>
          <a:p>
            <a:r>
              <a:rPr lang="en-US" sz="4400" dirty="0" smtClean="0">
                <a:solidFill>
                  <a:schemeClr val="tx1">
                    <a:lumMod val="75000"/>
                    <a:lumOff val="25000"/>
                  </a:schemeClr>
                </a:solidFill>
                <a:effectLst/>
                <a:latin typeface="Arial" panose="020B0604020202020204" pitchFamily="34" charset="0"/>
                <a:cs typeface="Arial" panose="020B0604020202020204" pitchFamily="34" charset="0"/>
              </a:rPr>
              <a:t>Candidate Models: </a:t>
            </a:r>
            <a:r>
              <a:rPr lang="en-US" sz="4400" dirty="0" smtClean="0">
                <a:effectLst/>
                <a:latin typeface="Arial" panose="020B0604020202020204" pitchFamily="34" charset="0"/>
                <a:cs typeface="Arial" panose="020B0604020202020204" pitchFamily="34" charset="0"/>
              </a:rPr>
              <a:t>Generalized Regression</a:t>
            </a:r>
            <a:endParaRPr lang="en-US" sz="4400" dirty="0">
              <a:effectLst/>
              <a:latin typeface="Arial" panose="020B0604020202020204" pitchFamily="34" charset="0"/>
              <a:cs typeface="Arial" panose="020B0604020202020204" pitchFamily="34" charset="0"/>
            </a:endParaRPr>
          </a:p>
        </p:txBody>
      </p:sp>
      <p:pic>
        <p:nvPicPr>
          <p:cNvPr id="143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4878" y="711712"/>
            <a:ext cx="4000489" cy="194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9112" y="2917170"/>
            <a:ext cx="3970930" cy="188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8672" y="4920795"/>
            <a:ext cx="3986695" cy="1751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6" name="TextBox 15"/>
              <p:cNvSpPr txBox="1"/>
              <p:nvPr/>
            </p:nvSpPr>
            <p:spPr>
              <a:xfrm>
                <a:off x="8436646" y="1497725"/>
                <a:ext cx="35136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𝑦</m:t>
                      </m:r>
                      <m:r>
                        <a:rPr lang="en-US" i="1">
                          <a:latin typeface="Cambria Math"/>
                        </a:rPr>
                        <m:t>=</m:t>
                      </m:r>
                      <m:r>
                        <a:rPr lang="en-US" i="1">
                          <a:latin typeface="Cambria Math"/>
                        </a:rPr>
                        <m:t>𝑎</m:t>
                      </m:r>
                      <m:r>
                        <a:rPr lang="en-US" i="1">
                          <a:latin typeface="Cambria Math"/>
                        </a:rPr>
                        <m:t>+</m:t>
                      </m:r>
                      <m:r>
                        <a:rPr lang="en-US" i="1">
                          <a:latin typeface="Cambria Math"/>
                        </a:rPr>
                        <m:t>𝑏𝑥</m:t>
                      </m:r>
                      <m:r>
                        <a:rPr lang="en-US" i="1">
                          <a:latin typeface="Cambria Math"/>
                        </a:rPr>
                        <m:t>+</m:t>
                      </m:r>
                      <m:r>
                        <a:rPr lang="en-US" i="1">
                          <a:latin typeface="Cambria Math"/>
                        </a:rPr>
                        <m:t>𝜀</m:t>
                      </m:r>
                      <m:r>
                        <a:rPr lang="en-US" i="1">
                          <a:latin typeface="Cambria Math"/>
                        </a:rPr>
                        <m:t>, </m:t>
                      </m:r>
                      <m:r>
                        <a:rPr lang="en-US" i="1">
                          <a:latin typeface="Cambria Math"/>
                        </a:rPr>
                        <m:t>𝜀</m:t>
                      </m:r>
                      <m:r>
                        <a:rPr lang="en-US" i="1">
                          <a:latin typeface="Cambria Math"/>
                        </a:rPr>
                        <m:t>~</m:t>
                      </m:r>
                      <m:r>
                        <a:rPr lang="en-US" i="1">
                          <a:latin typeface="Cambria Math"/>
                        </a:rPr>
                        <m:t>𝑁𝑜𝑟𝑚𝑎𝑙</m:t>
                      </m:r>
                      <m:r>
                        <a:rPr lang="en-US" i="1">
                          <a:latin typeface="Cambria Math"/>
                        </a:rPr>
                        <m:t>(0, </m:t>
                      </m:r>
                      <m:r>
                        <a:rPr lang="en-US" i="1">
                          <a:latin typeface="Cambria Math"/>
                        </a:rPr>
                        <m:t>𝜎</m:t>
                      </m:r>
                      <m:r>
                        <a:rPr lang="en-US" i="1">
                          <a:latin typeface="Cambria Math"/>
                        </a:rPr>
                        <m:t>)</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8436646" y="1497725"/>
                <a:ext cx="3513616" cy="369332"/>
              </a:xfrm>
              <a:prstGeom prst="rect">
                <a:avLst/>
              </a:prstGeom>
              <a:blipFill rotWithShape="1">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655270" y="3744888"/>
                <a:ext cx="3536730" cy="646331"/>
              </a:xfrm>
              <a:prstGeom prst="rect">
                <a:avLst/>
              </a:prstGeom>
            </p:spPr>
            <p:txBody>
              <a:bodyPr wrap="square">
                <a:spAutoFit/>
              </a:bodyPr>
              <a:lstStyle/>
              <a:p>
                <a14:m>
                  <m:oMath xmlns:m="http://schemas.openxmlformats.org/officeDocument/2006/math">
                    <m:r>
                      <a:rPr lang="en-US" i="1">
                        <a:latin typeface="Cambria Math"/>
                      </a:rPr>
                      <m:t>𝑔</m:t>
                    </m:r>
                    <m:d>
                      <m:dPr>
                        <m:ctrlPr>
                          <a:rPr lang="en-US" i="1">
                            <a:latin typeface="Cambria Math"/>
                          </a:rPr>
                        </m:ctrlPr>
                      </m:dPr>
                      <m:e>
                        <m:r>
                          <a:rPr lang="en-US" i="1">
                            <a:latin typeface="Cambria Math"/>
                          </a:rPr>
                          <m:t>µ</m:t>
                        </m:r>
                      </m:e>
                    </m:d>
                    <m:r>
                      <a:rPr lang="en-US" i="1">
                        <a:latin typeface="Cambria Math"/>
                      </a:rPr>
                      <m:t>=</m:t>
                    </m:r>
                    <m:r>
                      <a:rPr lang="en-US" i="1">
                        <a:latin typeface="Cambria Math"/>
                      </a:rPr>
                      <m:t>𝑎</m:t>
                    </m:r>
                    <m:r>
                      <a:rPr lang="en-US" i="1">
                        <a:latin typeface="Cambria Math"/>
                      </a:rPr>
                      <m:t>+</m:t>
                    </m:r>
                    <m:r>
                      <a:rPr lang="en-US" i="1">
                        <a:latin typeface="Cambria Math"/>
                      </a:rPr>
                      <m:t>𝑏𝑥</m:t>
                    </m:r>
                    <m:r>
                      <a:rPr lang="en-US" i="1">
                        <a:latin typeface="Cambria Math"/>
                      </a:rPr>
                      <m:t>+</m:t>
                    </m:r>
                    <m:r>
                      <a:rPr lang="en-US" i="1">
                        <a:latin typeface="Cambria Math"/>
                      </a:rPr>
                      <m:t>𝜀</m:t>
                    </m:r>
                  </m:oMath>
                </a14:m>
                <a:r>
                  <a:rPr lang="en-US" dirty="0"/>
                  <a:t> , µ = E(y)  		</a:t>
                </a:r>
              </a:p>
            </p:txBody>
          </p:sp>
        </mc:Choice>
        <mc:Fallback xmlns="">
          <p:sp>
            <p:nvSpPr>
              <p:cNvPr id="17" name="Rectangle 16"/>
              <p:cNvSpPr>
                <a:spLocks noRot="1" noChangeAspect="1" noMove="1" noResize="1" noEditPoints="1" noAdjustHandles="1" noChangeArrowheads="1" noChangeShapeType="1" noTextEdit="1"/>
              </p:cNvSpPr>
              <p:nvPr/>
            </p:nvSpPr>
            <p:spPr>
              <a:xfrm>
                <a:off x="8655270" y="3744888"/>
                <a:ext cx="3536730" cy="646331"/>
              </a:xfrm>
              <a:prstGeom prst="rect">
                <a:avLst/>
              </a:prstGeom>
              <a:blipFill rotWithShape="1">
                <a:blip r:embed="rId8"/>
                <a:stretch>
                  <a:fillRect t="-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460259" y="5612018"/>
                <a:ext cx="346639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𝑔</m:t>
                      </m:r>
                      <m:d>
                        <m:dPr>
                          <m:ctrlPr>
                            <a:rPr lang="en-US" i="1">
                              <a:latin typeface="Cambria Math"/>
                            </a:rPr>
                          </m:ctrlPr>
                        </m:dPr>
                        <m:e>
                          <m:r>
                            <a:rPr lang="en-US" i="1">
                              <a:latin typeface="Cambria Math"/>
                            </a:rPr>
                            <m:t>µ</m:t>
                          </m:r>
                        </m:e>
                      </m:d>
                      <m:r>
                        <a:rPr lang="en-US" i="1">
                          <a:latin typeface="Cambria Math"/>
                        </a:rPr>
                        <m:t>=</m:t>
                      </m:r>
                      <m:r>
                        <a:rPr lang="en-US" i="1">
                          <a:latin typeface="Cambria Math"/>
                        </a:rPr>
                        <m:t>𝑎</m:t>
                      </m:r>
                      <m:r>
                        <a:rPr lang="en-US" i="1">
                          <a:latin typeface="Cambria Math"/>
                        </a:rPr>
                        <m:t>+</m:t>
                      </m:r>
                      <m:r>
                        <a:rPr lang="en-US" i="1">
                          <a:latin typeface="Cambria Math"/>
                        </a:rPr>
                        <m:t>𝑏</m:t>
                      </m:r>
                      <m:sSub>
                        <m:sSubPr>
                          <m:ctrlPr>
                            <a:rPr lang="en-US" i="1">
                              <a:latin typeface="Cambria Math"/>
                            </a:rPr>
                          </m:ctrlPr>
                        </m:sSubPr>
                        <m:e>
                          <m:r>
                            <a:rPr lang="en-US" i="1">
                              <a:latin typeface="Cambria Math"/>
                            </a:rPr>
                            <m:t>𝑥</m:t>
                          </m:r>
                        </m:e>
                        <m:sub>
                          <m:r>
                            <a:rPr lang="en-US" i="1">
                              <a:latin typeface="Cambria Math"/>
                            </a:rPr>
                            <m:t>1</m:t>
                          </m:r>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𝑠</m:t>
                          </m:r>
                        </m:e>
                        <m:sub>
                          <m:r>
                            <a:rPr lang="en-US" i="1">
                              <a:latin typeface="Cambria Math"/>
                            </a:rPr>
                            <m:t>1</m:t>
                          </m:r>
                        </m:sub>
                      </m:sSub>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2</m:t>
                              </m:r>
                              <m:r>
                                <a:rPr lang="en-US" i="1">
                                  <a:latin typeface="Cambria Math"/>
                                </a:rPr>
                                <m:t>𝑖</m:t>
                              </m:r>
                            </m:sub>
                          </m:sSub>
                        </m:e>
                      </m:d>
                      <m:r>
                        <a:rPr lang="en-US" i="1">
                          <a:latin typeface="Cambria Math"/>
                        </a:rPr>
                        <m:t>+</m:t>
                      </m:r>
                      <m:r>
                        <a:rPr lang="en-US" i="1">
                          <a:latin typeface="Cambria Math"/>
                        </a:rPr>
                        <m:t>𝜀</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8460259" y="5612018"/>
                <a:ext cx="3466390" cy="369332"/>
              </a:xfrm>
              <a:prstGeom prst="rect">
                <a:avLst/>
              </a:prstGeom>
              <a:blipFill rotWithShape="0">
                <a:blip r:embed="rId9"/>
                <a:stretch>
                  <a:fillRect b="-6667"/>
                </a:stretch>
              </a:blipFill>
            </p:spPr>
            <p:txBody>
              <a:bodyPr/>
              <a:lstStyle/>
              <a:p>
                <a:r>
                  <a:rPr lang="en-US">
                    <a:noFill/>
                  </a:rPr>
                  <a:t> </a:t>
                </a:r>
              </a:p>
            </p:txBody>
          </p:sp>
        </mc:Fallback>
      </mc:AlternateContent>
      <p:sp>
        <p:nvSpPr>
          <p:cNvPr id="23" name="TextBox 22"/>
          <p:cNvSpPr txBox="1"/>
          <p:nvPr/>
        </p:nvSpPr>
        <p:spPr>
          <a:xfrm>
            <a:off x="236483" y="1497725"/>
            <a:ext cx="3610303" cy="369332"/>
          </a:xfrm>
          <a:prstGeom prst="rect">
            <a:avLst/>
          </a:prstGeom>
          <a:noFill/>
        </p:spPr>
        <p:txBody>
          <a:bodyPr wrap="square" rtlCol="0">
            <a:spAutoFit/>
          </a:bodyPr>
          <a:lstStyle/>
          <a:p>
            <a:r>
              <a:rPr lang="en-US" b="1" dirty="0" smtClean="0">
                <a:solidFill>
                  <a:schemeClr val="tx2"/>
                </a:solidFill>
                <a:latin typeface="Arial" panose="020B0604020202020204" pitchFamily="34" charset="0"/>
                <a:cs typeface="Arial" panose="020B0604020202020204" pitchFamily="34" charset="0"/>
              </a:rPr>
              <a:t>Linear Regression</a:t>
            </a:r>
            <a:endParaRPr lang="en-US" b="1" dirty="0">
              <a:solidFill>
                <a:schemeClr val="tx2"/>
              </a:solidFill>
              <a:latin typeface="Arial" panose="020B0604020202020204" pitchFamily="34" charset="0"/>
              <a:cs typeface="Arial" panose="020B0604020202020204" pitchFamily="34" charset="0"/>
            </a:endParaRPr>
          </a:p>
        </p:txBody>
      </p:sp>
      <p:sp>
        <p:nvSpPr>
          <p:cNvPr id="30" name="TextBox 29"/>
          <p:cNvSpPr txBox="1"/>
          <p:nvPr/>
        </p:nvSpPr>
        <p:spPr>
          <a:xfrm>
            <a:off x="199697" y="3573518"/>
            <a:ext cx="3610303" cy="646331"/>
          </a:xfrm>
          <a:prstGeom prst="rect">
            <a:avLst/>
          </a:prstGeom>
          <a:noFill/>
        </p:spPr>
        <p:txBody>
          <a:bodyPr wrap="square" rtlCol="0">
            <a:spAutoFit/>
          </a:bodyPr>
          <a:lstStyle/>
          <a:p>
            <a:r>
              <a:rPr lang="en-US" b="1" dirty="0" smtClean="0">
                <a:solidFill>
                  <a:schemeClr val="tx2"/>
                </a:solidFill>
                <a:latin typeface="Arial" panose="020B0604020202020204" pitchFamily="34" charset="0"/>
                <a:cs typeface="Arial" panose="020B0604020202020204" pitchFamily="34" charset="0"/>
              </a:rPr>
              <a:t>Generalized Linear Model (GLM)</a:t>
            </a:r>
            <a:endParaRPr lang="en-US" b="1" dirty="0">
              <a:solidFill>
                <a:schemeClr val="tx2"/>
              </a:solidFill>
              <a:latin typeface="Arial" panose="020B0604020202020204" pitchFamily="34" charset="0"/>
              <a:cs typeface="Arial" panose="020B0604020202020204" pitchFamily="34" charset="0"/>
            </a:endParaRPr>
          </a:p>
        </p:txBody>
      </p:sp>
      <p:sp>
        <p:nvSpPr>
          <p:cNvPr id="31" name="TextBox 30"/>
          <p:cNvSpPr txBox="1"/>
          <p:nvPr/>
        </p:nvSpPr>
        <p:spPr>
          <a:xfrm>
            <a:off x="199697" y="5692931"/>
            <a:ext cx="3991609" cy="369332"/>
          </a:xfrm>
          <a:prstGeom prst="rect">
            <a:avLst/>
          </a:prstGeom>
          <a:noFill/>
        </p:spPr>
        <p:txBody>
          <a:bodyPr wrap="square" rtlCol="0">
            <a:spAutoFit/>
          </a:bodyPr>
          <a:lstStyle/>
          <a:p>
            <a:r>
              <a:rPr lang="en-US" b="1" dirty="0" smtClean="0">
                <a:solidFill>
                  <a:schemeClr val="tx2"/>
                </a:solidFill>
                <a:latin typeface="Arial" panose="020B0604020202020204" pitchFamily="34" charset="0"/>
                <a:cs typeface="Arial" panose="020B0604020202020204" pitchFamily="34" charset="0"/>
              </a:rPr>
              <a:t>Generalized Additive Model (GAM)</a:t>
            </a:r>
            <a:endParaRPr lang="en-US" b="1" dirty="0">
              <a:solidFill>
                <a:schemeClr val="tx2"/>
              </a:solidFill>
              <a:latin typeface="Arial" panose="020B0604020202020204" pitchFamily="34" charset="0"/>
              <a:cs typeface="Arial" panose="020B0604020202020204" pitchFamily="34" charset="0"/>
            </a:endParaRPr>
          </a:p>
        </p:txBody>
      </p:sp>
      <p:pic>
        <p:nvPicPr>
          <p:cNvPr id="32" name="Picture 31" descr="C:\Users\Hannah\Documents\Q_Sci_483_Labs\Lab6\pPETNA-4032756_main_r200.jpg"/>
          <p:cNvPicPr/>
          <p:nvPr/>
        </p:nvPicPr>
        <p:blipFill>
          <a:blip r:embed="rId10">
            <a:extLst>
              <a:ext uri="{BEBA8EAE-BF5A-486C-A8C5-ECC9F3942E4B}">
                <a14:imgProps xmlns:a14="http://schemas.microsoft.com/office/drawing/2010/main">
                  <a14:imgLayer r:embed="rId11">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821740" cy="808154"/>
          </a:xfrm>
          <a:prstGeom prst="rect">
            <a:avLst/>
          </a:prstGeom>
          <a:noFill/>
          <a:ln>
            <a:noFill/>
          </a:ln>
        </p:spPr>
      </p:pic>
      <p:sp>
        <p:nvSpPr>
          <p:cNvPr id="33" name="TextBox 32"/>
          <p:cNvSpPr txBox="1"/>
          <p:nvPr/>
        </p:nvSpPr>
        <p:spPr>
          <a:xfrm rot="16200000">
            <a:off x="2867172" y="973378"/>
            <a:ext cx="1963095"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Monitored</a:t>
            </a:r>
          </a:p>
          <a:p>
            <a:r>
              <a:rPr lang="en-US" sz="2000" dirty="0" smtClean="0">
                <a:latin typeface="Arial" panose="020B0604020202020204" pitchFamily="34" charset="0"/>
                <a:cs typeface="Arial" panose="020B0604020202020204" pitchFamily="34" charset="0"/>
              </a:rPr>
              <a:t>Metric (y)</a:t>
            </a:r>
            <a:endParaRPr lang="en-US" sz="2000" dirty="0">
              <a:latin typeface="Arial" panose="020B0604020202020204" pitchFamily="34" charset="0"/>
              <a:cs typeface="Arial" panose="020B0604020202020204" pitchFamily="34" charset="0"/>
            </a:endParaRPr>
          </a:p>
        </p:txBody>
      </p:sp>
      <p:sp>
        <p:nvSpPr>
          <p:cNvPr id="34" name="TextBox 33"/>
          <p:cNvSpPr txBox="1"/>
          <p:nvPr/>
        </p:nvSpPr>
        <p:spPr>
          <a:xfrm>
            <a:off x="5087219" y="2493612"/>
            <a:ext cx="2355805"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Time Index</a:t>
            </a:r>
            <a:endParaRPr lang="en-US" sz="2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39735579"/>
      </p:ext>
    </p:extLst>
  </p:cSld>
  <p:clrMapOvr>
    <a:masterClrMapping/>
  </p:clrMapOvr>
  <mc:AlternateContent xmlns:mc="http://schemas.openxmlformats.org/markup-compatibility/2006" xmlns:p14="http://schemas.microsoft.com/office/powerpoint/2010/main">
    <mc:Choice Requires="p14">
      <p:transition spd="slow" p14:dur="2000" advTm="57949"/>
    </mc:Choice>
    <mc:Fallback xmlns="">
      <p:transition spd="slow" advTm="579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126125"/>
            <a:ext cx="10972800" cy="788276"/>
          </a:xfrm>
        </p:spPr>
        <p:txBody>
          <a:bodyPr/>
          <a:lstStyle/>
          <a:p>
            <a:r>
              <a:rPr lang="en-US" sz="4400" dirty="0" smtClean="0">
                <a:solidFill>
                  <a:schemeClr val="tx1">
                    <a:lumMod val="75000"/>
                    <a:lumOff val="25000"/>
                  </a:schemeClr>
                </a:solidFill>
                <a:effectLst/>
                <a:latin typeface="Arial" panose="020B0604020202020204" pitchFamily="34" charset="0"/>
                <a:cs typeface="Arial" panose="020B0604020202020204" pitchFamily="34" charset="0"/>
              </a:rPr>
              <a:t>Candidate Models: </a:t>
            </a:r>
            <a:r>
              <a:rPr lang="en-US" sz="4400" dirty="0" smtClean="0">
                <a:solidFill>
                  <a:srgbClr val="753E3E"/>
                </a:solidFill>
                <a:effectLst/>
                <a:latin typeface="Arial" panose="020B0604020202020204" pitchFamily="34" charset="0"/>
                <a:cs typeface="Arial" panose="020B0604020202020204" pitchFamily="34" charset="0"/>
              </a:rPr>
              <a:t>Time Series Models</a:t>
            </a:r>
            <a:endParaRPr lang="en-US" sz="4400" dirty="0">
              <a:solidFill>
                <a:srgbClr val="753E3E"/>
              </a:solidFill>
              <a:effectLst/>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21" y="1883800"/>
            <a:ext cx="4167418" cy="2226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8565" y="1822333"/>
            <a:ext cx="3903435" cy="228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7888" y="1822333"/>
            <a:ext cx="3870677" cy="228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Rectangle 8"/>
              <p:cNvSpPr/>
              <p:nvPr/>
            </p:nvSpPr>
            <p:spPr>
              <a:xfrm>
                <a:off x="13521" y="4220811"/>
                <a:ext cx="4666592" cy="976999"/>
              </a:xfrm>
              <a:prstGeom prst="rect">
                <a:avLst/>
              </a:prstGeom>
            </p:spPr>
            <p:txBody>
              <a:bodyPr wrap="square">
                <a:spAutoFit/>
              </a:bodyPr>
              <a:lstStyle/>
              <a:p>
                <a14:m>
                  <m:oMath xmlns:m="http://schemas.openxmlformats.org/officeDocument/2006/math">
                    <m:sSub>
                      <m:sSubPr>
                        <m:ctrlPr>
                          <a:rPr lang="en-US" i="1" smtClean="0">
                            <a:latin typeface="Cambria Math"/>
                          </a:rPr>
                        </m:ctrlPr>
                      </m:sSubPr>
                      <m:e>
                        <m:r>
                          <a:rPr lang="en-US" i="1">
                            <a:latin typeface="Cambria Math"/>
                          </a:rPr>
                          <m:t>𝑦</m:t>
                        </m:r>
                      </m:e>
                      <m:sub>
                        <m:r>
                          <a:rPr lang="en-US" i="1">
                            <a:latin typeface="Cambria Math"/>
                          </a:rPr>
                          <m:t>𝑡</m:t>
                        </m:r>
                      </m:sub>
                    </m:sSub>
                    <m:r>
                      <a:rPr lang="en-US" i="1">
                        <a:latin typeface="Cambria Math"/>
                      </a:rPr>
                      <m:t>=</m:t>
                    </m:r>
                    <m:r>
                      <a:rPr lang="en-US" i="1">
                        <a:latin typeface="Cambria Math"/>
                      </a:rPr>
                      <m:t>𝑎</m:t>
                    </m:r>
                    <m:r>
                      <a:rPr lang="en-US" i="1">
                        <a:latin typeface="Cambria Math"/>
                      </a:rPr>
                      <m:t>+</m:t>
                    </m:r>
                    <m:sSub>
                      <m:sSubPr>
                        <m:ctrlPr>
                          <a:rPr lang="en-US" i="1">
                            <a:latin typeface="Cambria Math"/>
                          </a:rPr>
                        </m:ctrlPr>
                      </m:sSubPr>
                      <m:e>
                        <m:r>
                          <a:rPr lang="en-US" i="1">
                            <a:latin typeface="Cambria Math"/>
                          </a:rPr>
                          <m:t> </m:t>
                        </m:r>
                        <m:r>
                          <a:rPr lang="en-US" i="1">
                            <a:latin typeface="Cambria Math"/>
                          </a:rPr>
                          <m:t>𝑏</m:t>
                        </m:r>
                      </m:e>
                      <m:sub>
                        <m:r>
                          <a:rPr lang="en-US" i="1">
                            <a:latin typeface="Cambria Math"/>
                          </a:rPr>
                          <m:t>1</m:t>
                        </m:r>
                      </m:sub>
                    </m:sSub>
                    <m:sSub>
                      <m:sSubPr>
                        <m:ctrlPr>
                          <a:rPr lang="en-US" i="1">
                            <a:latin typeface="Cambria Math"/>
                          </a:rPr>
                        </m:ctrlPr>
                      </m:sSubPr>
                      <m:e>
                        <m:r>
                          <a:rPr lang="en-US" i="1">
                            <a:latin typeface="Cambria Math"/>
                          </a:rPr>
                          <m:t>𝑥</m:t>
                        </m:r>
                      </m:e>
                      <m:sub>
                        <m:r>
                          <a:rPr lang="en-US" i="1">
                            <a:latin typeface="Cambria Math"/>
                          </a:rPr>
                          <m:t>1</m:t>
                        </m:r>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𝑛</m:t>
                        </m:r>
                      </m:e>
                      <m:sub>
                        <m:r>
                          <a:rPr lang="en-US" i="1">
                            <a:latin typeface="Cambria Math"/>
                          </a:rPr>
                          <m:t>𝑡</m:t>
                        </m:r>
                      </m:sub>
                    </m:sSub>
                  </m:oMath>
                </a14:m>
                <a:r>
                  <a:rPr lang="en-US" dirty="0"/>
                  <a:t>       </a:t>
                </a:r>
                <a:r>
                  <a:rPr lang="en-US" dirty="0" smtClean="0"/>
                  <a:t>      </a:t>
                </a:r>
                <a:r>
                  <a:rPr lang="en-US" dirty="0"/>
                  <a:t>		            </a:t>
                </a:r>
                <a14:m>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𝑏</m:t>
                        </m:r>
                      </m:e>
                      <m:sub>
                        <m:r>
                          <a:rPr lang="en-US" i="1">
                            <a:latin typeface="Cambria Math"/>
                          </a:rPr>
                          <m:t>𝑝</m:t>
                        </m:r>
                      </m:sub>
                    </m:sSub>
                    <m:sSub>
                      <m:sSubPr>
                        <m:ctrlPr>
                          <a:rPr lang="en-US" i="1">
                            <a:latin typeface="Cambria Math"/>
                          </a:rPr>
                        </m:ctrlPr>
                      </m:sSubPr>
                      <m:e>
                        <m:r>
                          <a:rPr lang="en-US" i="1">
                            <a:latin typeface="Cambria Math"/>
                          </a:rPr>
                          <m:t>𝑛</m:t>
                        </m:r>
                      </m:e>
                      <m:sub>
                        <m:r>
                          <a:rPr lang="en-US" i="1">
                            <a:latin typeface="Cambria Math"/>
                          </a:rPr>
                          <m:t>𝑡</m:t>
                        </m:r>
                        <m:r>
                          <a:rPr lang="en-US" i="1">
                            <a:latin typeface="Cambria Math"/>
                          </a:rPr>
                          <m:t>−</m:t>
                        </m:r>
                        <m:r>
                          <a:rPr lang="en-US" i="1">
                            <a:latin typeface="Cambria Math"/>
                          </a:rPr>
                          <m:t>𝑝</m:t>
                        </m:r>
                      </m:sub>
                    </m:sSub>
                    <m:r>
                      <a:rPr lang="en-US" i="1">
                        <a:latin typeface="Cambria Math"/>
                      </a:rPr>
                      <m:t>+</m:t>
                    </m:r>
                    <m:sSub>
                      <m:sSubPr>
                        <m:ctrlPr>
                          <a:rPr lang="en-US" i="1">
                            <a:latin typeface="Cambria Math"/>
                          </a:rPr>
                        </m:ctrlPr>
                      </m:sSubPr>
                      <m:e>
                        <m:r>
                          <a:rPr lang="en-US" i="1">
                            <a:latin typeface="Cambria Math"/>
                          </a:rPr>
                          <m:t>𝑒</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𝜃</m:t>
                        </m:r>
                      </m:e>
                      <m:sub>
                        <m:r>
                          <a:rPr lang="en-US" i="1">
                            <a:latin typeface="Cambria Math"/>
                          </a:rPr>
                          <m:t>𝑞</m:t>
                        </m:r>
                      </m:sub>
                    </m:sSub>
                    <m:sSub>
                      <m:sSubPr>
                        <m:ctrlPr>
                          <a:rPr lang="en-US" i="1">
                            <a:latin typeface="Cambria Math"/>
                          </a:rPr>
                        </m:ctrlPr>
                      </m:sSubPr>
                      <m:e>
                        <m:r>
                          <a:rPr lang="en-US" i="1">
                            <a:latin typeface="Cambria Math"/>
                          </a:rPr>
                          <m:t>𝑒</m:t>
                        </m:r>
                      </m:e>
                      <m:sub>
                        <m:r>
                          <a:rPr lang="en-US" i="1">
                            <a:latin typeface="Cambria Math"/>
                          </a:rPr>
                          <m:t>𝑡</m:t>
                        </m:r>
                        <m:r>
                          <a:rPr lang="en-US" i="1">
                            <a:latin typeface="Cambria Math"/>
                          </a:rPr>
                          <m:t>−</m:t>
                        </m:r>
                        <m:r>
                          <a:rPr lang="en-US" i="1">
                            <a:latin typeface="Cambria Math"/>
                          </a:rPr>
                          <m:t>𝑞</m:t>
                        </m:r>
                      </m:sub>
                    </m:sSub>
                    <m:r>
                      <a:rPr lang="en-US" i="1">
                        <a:latin typeface="Cambria Math"/>
                      </a:rPr>
                      <m:t>;</m:t>
                    </m:r>
                  </m:oMath>
                </a14:m>
                <a:endParaRPr lang="en-US" i="1" dirty="0" smtClean="0"/>
              </a:p>
              <a:p>
                <a14:m>
                  <m:oMath xmlns:m="http://schemas.openxmlformats.org/officeDocument/2006/math">
                    <m:r>
                      <a:rPr lang="en-US" i="1">
                        <a:latin typeface="Cambria Math"/>
                      </a:rPr>
                      <m:t> </m:t>
                    </m:r>
                    <m:sSub>
                      <m:sSubPr>
                        <m:ctrlPr>
                          <a:rPr lang="en-US" i="1">
                            <a:latin typeface="Cambria Math"/>
                          </a:rPr>
                        </m:ctrlPr>
                      </m:sSubPr>
                      <m:e>
                        <m:r>
                          <a:rPr lang="en-US" i="1">
                            <a:latin typeface="Cambria Math"/>
                          </a:rPr>
                          <m:t>𝑒</m:t>
                        </m:r>
                      </m:e>
                      <m:sub>
                        <m:r>
                          <a:rPr lang="en-US" i="1">
                            <a:latin typeface="Cambria Math"/>
                          </a:rPr>
                          <m:t>𝑡</m:t>
                        </m:r>
                      </m:sub>
                    </m:sSub>
                    <m:r>
                      <a:rPr lang="en-US" i="1">
                        <a:latin typeface="Cambria Math"/>
                      </a:rPr>
                      <m:t>~</m:t>
                    </m:r>
                    <m:r>
                      <a:rPr lang="en-US" i="1">
                        <a:latin typeface="Cambria Math"/>
                      </a:rPr>
                      <m:t>𝑁𝑜𝑟𝑚𝑎𝑙</m:t>
                    </m:r>
                    <m:r>
                      <a:rPr lang="en-US" i="1">
                        <a:latin typeface="Cambria Math"/>
                      </a:rPr>
                      <m:t>(0,</m:t>
                    </m:r>
                    <m:r>
                      <a:rPr lang="en-US" i="1">
                        <a:latin typeface="Cambria Math"/>
                      </a:rPr>
                      <m:t>𝜎</m:t>
                    </m:r>
                    <m:r>
                      <a:rPr lang="en-US" i="1">
                        <a:latin typeface="Cambria Math"/>
                      </a:rPr>
                      <m:t>)</m:t>
                    </m:r>
                  </m:oMath>
                </a14:m>
                <a:r>
                  <a:rPr lang="en-US" dirty="0"/>
                  <a:t>       </a:t>
                </a:r>
              </a:p>
            </p:txBody>
          </p:sp>
        </mc:Choice>
        <mc:Fallback xmlns="">
          <p:sp>
            <p:nvSpPr>
              <p:cNvPr id="9" name="Rectangle 8"/>
              <p:cNvSpPr>
                <a:spLocks noRot="1" noChangeAspect="1" noMove="1" noResize="1" noEditPoints="1" noAdjustHandles="1" noChangeArrowheads="1" noChangeShapeType="1" noTextEdit="1"/>
              </p:cNvSpPr>
              <p:nvPr/>
            </p:nvSpPr>
            <p:spPr>
              <a:xfrm>
                <a:off x="13521" y="4220811"/>
                <a:ext cx="4666592" cy="976999"/>
              </a:xfrm>
              <a:prstGeom prst="rect">
                <a:avLst/>
              </a:prstGeom>
              <a:blipFill rotWithShape="1">
                <a:blip r:embed="rId7"/>
                <a:stretch>
                  <a:fillRect b="-3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9286" y="6322125"/>
                <a:ext cx="2866169" cy="4458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a:rPr>
                          </m:ctrlPr>
                        </m:sSubSupPr>
                        <m:e>
                          <m:r>
                            <a:rPr lang="en-US" i="1">
                              <a:latin typeface="Cambria Math"/>
                            </a:rPr>
                            <m:t>𝜎</m:t>
                          </m:r>
                        </m:e>
                        <m:sub>
                          <m:r>
                            <a:rPr lang="en-US" i="1">
                              <a:latin typeface="Cambria Math"/>
                            </a:rPr>
                            <m:t>𝑡</m:t>
                          </m:r>
                        </m:sub>
                        <m:sup>
                          <m:r>
                            <a:rPr lang="en-US" i="1">
                              <a:latin typeface="Cambria Math"/>
                            </a:rPr>
                            <m:t>2</m:t>
                          </m:r>
                        </m:sup>
                      </m:sSubSup>
                      <m:r>
                        <a:rPr lang="en-US" i="1">
                          <a:latin typeface="Cambria Math"/>
                        </a:rPr>
                        <m:t>=</m:t>
                      </m:r>
                      <m:r>
                        <a:rPr lang="en-US" i="1">
                          <a:latin typeface="Cambria Math"/>
                        </a:rPr>
                        <m:t>𝑤</m:t>
                      </m:r>
                      <m:r>
                        <a:rPr lang="en-US" i="1">
                          <a:latin typeface="Cambria Math"/>
                        </a:rPr>
                        <m:t>+ </m:t>
                      </m:r>
                      <m:sSub>
                        <m:sSubPr>
                          <m:ctrlPr>
                            <a:rPr lang="en-US" i="1">
                              <a:latin typeface="Cambria Math"/>
                            </a:rPr>
                          </m:ctrlPr>
                        </m:sSubPr>
                        <m:e>
                          <m:r>
                            <a:rPr lang="en-US" i="1">
                              <a:latin typeface="Cambria Math"/>
                            </a:rPr>
                            <m:t>𝛼</m:t>
                          </m:r>
                        </m:e>
                        <m:sub>
                          <m:r>
                            <a:rPr lang="en-US" i="1">
                              <a:latin typeface="Cambria Math"/>
                            </a:rPr>
                            <m:t>𝑞</m:t>
                          </m:r>
                        </m:sub>
                      </m:sSub>
                      <m:sSubSup>
                        <m:sSubSupPr>
                          <m:ctrlPr>
                            <a:rPr lang="en-US" i="1">
                              <a:latin typeface="Cambria Math"/>
                            </a:rPr>
                          </m:ctrlPr>
                        </m:sSubSupPr>
                        <m:e>
                          <m:r>
                            <a:rPr lang="en-US" i="1">
                              <a:latin typeface="Cambria Math"/>
                            </a:rPr>
                            <m:t>𝜀</m:t>
                          </m:r>
                        </m:e>
                        <m:sub>
                          <m:r>
                            <a:rPr lang="en-US" i="1">
                              <a:latin typeface="Cambria Math"/>
                            </a:rPr>
                            <m:t>𝑡</m:t>
                          </m:r>
                          <m:r>
                            <a:rPr lang="en-US" i="1">
                              <a:latin typeface="Cambria Math"/>
                            </a:rPr>
                            <m:t>−</m:t>
                          </m:r>
                          <m:r>
                            <a:rPr lang="en-US" i="1">
                              <a:latin typeface="Cambria Math"/>
                            </a:rPr>
                            <m:t>𝑞</m:t>
                          </m:r>
                        </m:sub>
                        <m:sup>
                          <m:r>
                            <a:rPr lang="en-US" i="1">
                              <a:latin typeface="Cambria Math"/>
                            </a:rPr>
                            <m:t>2</m:t>
                          </m:r>
                        </m:sup>
                      </m:sSubSup>
                      <m:r>
                        <a:rPr lang="en-US" i="1">
                          <a:latin typeface="Cambria Math"/>
                        </a:rPr>
                        <m:t>+</m:t>
                      </m:r>
                      <m:sSub>
                        <m:sSubPr>
                          <m:ctrlPr>
                            <a:rPr lang="en-US" i="1">
                              <a:latin typeface="Cambria Math"/>
                            </a:rPr>
                          </m:ctrlPr>
                        </m:sSubPr>
                        <m:e>
                          <m:r>
                            <a:rPr lang="en-US" i="1">
                              <a:latin typeface="Cambria Math"/>
                            </a:rPr>
                            <m:t>𝛽</m:t>
                          </m:r>
                        </m:e>
                        <m:sub>
                          <m:r>
                            <a:rPr lang="en-US" i="1">
                              <a:latin typeface="Cambria Math"/>
                            </a:rPr>
                            <m:t>𝑝</m:t>
                          </m:r>
                        </m:sub>
                      </m:sSub>
                      <m:sSubSup>
                        <m:sSubSupPr>
                          <m:ctrlPr>
                            <a:rPr lang="en-US" i="1">
                              <a:latin typeface="Cambria Math"/>
                            </a:rPr>
                          </m:ctrlPr>
                        </m:sSubSupPr>
                        <m:e>
                          <m:r>
                            <a:rPr lang="en-US" i="1">
                              <a:latin typeface="Cambria Math"/>
                            </a:rPr>
                            <m:t>𝜎</m:t>
                          </m:r>
                        </m:e>
                        <m:sub>
                          <m:r>
                            <a:rPr lang="en-US" i="1">
                              <a:latin typeface="Cambria Math"/>
                            </a:rPr>
                            <m:t>𝑡</m:t>
                          </m:r>
                          <m:r>
                            <a:rPr lang="en-US" i="1">
                              <a:latin typeface="Cambria Math"/>
                            </a:rPr>
                            <m:t>−</m:t>
                          </m:r>
                          <m:r>
                            <a:rPr lang="en-US" i="1">
                              <a:latin typeface="Cambria Math"/>
                            </a:rPr>
                            <m:t>𝑝</m:t>
                          </m:r>
                        </m:sub>
                        <m:sup>
                          <m:r>
                            <a:rPr lang="en-US" i="1">
                              <a:latin typeface="Cambria Math"/>
                            </a:rPr>
                            <m:t>2</m:t>
                          </m:r>
                        </m:sup>
                      </m:sSubSup>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9286" y="6322125"/>
                <a:ext cx="2866169" cy="445891"/>
              </a:xfrm>
              <a:prstGeom prst="rect">
                <a:avLst/>
              </a:prstGeom>
              <a:blipFill rotWithShape="1">
                <a:blip r:embed="rId8"/>
                <a:stretch>
                  <a:fillRect b="-2740"/>
                </a:stretch>
              </a:blipFill>
            </p:spPr>
            <p:txBody>
              <a:bodyPr/>
              <a:lstStyle/>
              <a:p>
                <a:r>
                  <a:rPr lang="en-US">
                    <a:noFill/>
                  </a:rPr>
                  <a:t> </a:t>
                </a:r>
              </a:p>
            </p:txBody>
          </p:sp>
        </mc:Fallback>
      </mc:AlternateContent>
      <p:sp>
        <p:nvSpPr>
          <p:cNvPr id="11" name="Rectangle 10"/>
          <p:cNvSpPr/>
          <p:nvPr/>
        </p:nvSpPr>
        <p:spPr>
          <a:xfrm>
            <a:off x="-60161" y="5127751"/>
            <a:ext cx="4558479" cy="1200329"/>
          </a:xfrm>
          <a:prstGeom prst="rect">
            <a:avLst/>
          </a:prstGeom>
        </p:spPr>
        <p:txBody>
          <a:bodyPr wrap="square">
            <a:spAutoFit/>
          </a:bodyPr>
          <a:lstStyle/>
          <a:p>
            <a:r>
              <a:rPr lang="en-US" b="1" dirty="0" err="1">
                <a:solidFill>
                  <a:srgbClr val="753E3E"/>
                </a:solidFill>
                <a:latin typeface="Arial" panose="020B0604020202020204" pitchFamily="34" charset="0"/>
                <a:cs typeface="Arial" panose="020B0604020202020204" pitchFamily="34" charset="0"/>
              </a:rPr>
              <a:t>Reg</a:t>
            </a:r>
            <a:r>
              <a:rPr lang="en-US" b="1" dirty="0">
                <a:solidFill>
                  <a:srgbClr val="753E3E"/>
                </a:solidFill>
                <a:latin typeface="Arial" panose="020B0604020202020204" pitchFamily="34" charset="0"/>
                <a:cs typeface="Arial" panose="020B0604020202020204" pitchFamily="34" charset="0"/>
              </a:rPr>
              <a:t>-ARMA-Generalized </a:t>
            </a:r>
            <a:endParaRPr lang="en-US" b="1" dirty="0" smtClean="0">
              <a:solidFill>
                <a:srgbClr val="753E3E"/>
              </a:solidFill>
              <a:latin typeface="Arial" panose="020B0604020202020204" pitchFamily="34" charset="0"/>
              <a:cs typeface="Arial" panose="020B0604020202020204" pitchFamily="34" charset="0"/>
            </a:endParaRPr>
          </a:p>
          <a:p>
            <a:r>
              <a:rPr lang="en-US" b="1" dirty="0" smtClean="0">
                <a:solidFill>
                  <a:srgbClr val="753E3E"/>
                </a:solidFill>
                <a:latin typeface="Arial" panose="020B0604020202020204" pitchFamily="34" charset="0"/>
                <a:cs typeface="Arial" panose="020B0604020202020204" pitchFamily="34" charset="0"/>
              </a:rPr>
              <a:t>Autoregressive </a:t>
            </a:r>
            <a:r>
              <a:rPr lang="en-US" b="1" dirty="0">
                <a:solidFill>
                  <a:srgbClr val="753E3E"/>
                </a:solidFill>
                <a:latin typeface="Arial" panose="020B0604020202020204" pitchFamily="34" charset="0"/>
                <a:cs typeface="Arial" panose="020B0604020202020204" pitchFamily="34" charset="0"/>
              </a:rPr>
              <a:t>Conditional </a:t>
            </a:r>
            <a:endParaRPr lang="en-US" b="1" dirty="0" smtClean="0">
              <a:solidFill>
                <a:srgbClr val="753E3E"/>
              </a:solidFill>
              <a:latin typeface="Arial" panose="020B0604020202020204" pitchFamily="34" charset="0"/>
              <a:cs typeface="Arial" panose="020B0604020202020204" pitchFamily="34" charset="0"/>
            </a:endParaRPr>
          </a:p>
          <a:p>
            <a:r>
              <a:rPr lang="en-US" b="1" dirty="0" err="1" smtClean="0">
                <a:solidFill>
                  <a:srgbClr val="753E3E"/>
                </a:solidFill>
                <a:latin typeface="Arial" panose="020B0604020202020204" pitchFamily="34" charset="0"/>
                <a:cs typeface="Arial" panose="020B0604020202020204" pitchFamily="34" charset="0"/>
              </a:rPr>
              <a:t>Heteroskedasticity</a:t>
            </a:r>
            <a:r>
              <a:rPr lang="en-US" b="1" dirty="0" smtClean="0">
                <a:solidFill>
                  <a:srgbClr val="753E3E"/>
                </a:solidFill>
                <a:latin typeface="Arial" panose="020B0604020202020204" pitchFamily="34" charset="0"/>
                <a:cs typeface="Arial" panose="020B0604020202020204" pitchFamily="34" charset="0"/>
              </a:rPr>
              <a:t>  </a:t>
            </a:r>
          </a:p>
          <a:p>
            <a:r>
              <a:rPr lang="en-US" b="1" dirty="0" smtClean="0">
                <a:solidFill>
                  <a:srgbClr val="753E3E"/>
                </a:solidFill>
                <a:latin typeface="Arial" panose="020B0604020202020204" pitchFamily="34" charset="0"/>
                <a:cs typeface="Arial" panose="020B0604020202020204" pitchFamily="34" charset="0"/>
              </a:rPr>
              <a:t>(</a:t>
            </a:r>
            <a:r>
              <a:rPr lang="en-US" b="1" dirty="0" err="1">
                <a:solidFill>
                  <a:srgbClr val="753E3E"/>
                </a:solidFill>
                <a:latin typeface="Arial" panose="020B0604020202020204" pitchFamily="34" charset="0"/>
                <a:cs typeface="Arial" panose="020B0604020202020204" pitchFamily="34" charset="0"/>
              </a:rPr>
              <a:t>Reg</a:t>
            </a:r>
            <a:r>
              <a:rPr lang="en-US" b="1" dirty="0">
                <a:solidFill>
                  <a:srgbClr val="753E3E"/>
                </a:solidFill>
                <a:latin typeface="Arial" panose="020B0604020202020204" pitchFamily="34" charset="0"/>
                <a:cs typeface="Arial" panose="020B0604020202020204" pitchFamily="34" charset="0"/>
              </a:rPr>
              <a:t>-ARMA-GARCH)</a:t>
            </a:r>
          </a:p>
        </p:txBody>
      </p:sp>
      <p:sp>
        <p:nvSpPr>
          <p:cNvPr id="13" name="TextBox 12"/>
          <p:cNvSpPr txBox="1"/>
          <p:nvPr/>
        </p:nvSpPr>
        <p:spPr>
          <a:xfrm>
            <a:off x="-60161" y="938473"/>
            <a:ext cx="4241099" cy="1200329"/>
          </a:xfrm>
          <a:prstGeom prst="rect">
            <a:avLst/>
          </a:prstGeom>
          <a:noFill/>
        </p:spPr>
        <p:txBody>
          <a:bodyPr wrap="square" rtlCol="0">
            <a:spAutoFit/>
          </a:bodyPr>
          <a:lstStyle/>
          <a:p>
            <a:r>
              <a:rPr lang="en-US" b="1" dirty="0" smtClean="0">
                <a:solidFill>
                  <a:srgbClr val="753E3E"/>
                </a:solidFill>
                <a:latin typeface="Arial" panose="020B0604020202020204" pitchFamily="34" charset="0"/>
                <a:cs typeface="Arial" panose="020B0604020202020204" pitchFamily="34" charset="0"/>
              </a:rPr>
              <a:t>Regression- Autoregressive Moving Average </a:t>
            </a:r>
          </a:p>
          <a:p>
            <a:r>
              <a:rPr lang="en-US" b="1" dirty="0" smtClean="0">
                <a:solidFill>
                  <a:srgbClr val="753E3E"/>
                </a:solidFill>
                <a:latin typeface="Arial" panose="020B0604020202020204" pitchFamily="34" charset="0"/>
                <a:cs typeface="Arial" panose="020B0604020202020204" pitchFamily="34" charset="0"/>
              </a:rPr>
              <a:t>(</a:t>
            </a:r>
            <a:r>
              <a:rPr lang="en-US" b="1" dirty="0" err="1" smtClean="0">
                <a:solidFill>
                  <a:srgbClr val="753E3E"/>
                </a:solidFill>
                <a:latin typeface="Arial" panose="020B0604020202020204" pitchFamily="34" charset="0"/>
                <a:cs typeface="Arial" panose="020B0604020202020204" pitchFamily="34" charset="0"/>
              </a:rPr>
              <a:t>Reg</a:t>
            </a:r>
            <a:r>
              <a:rPr lang="en-US" b="1" dirty="0" smtClean="0">
                <a:solidFill>
                  <a:srgbClr val="753E3E"/>
                </a:solidFill>
                <a:latin typeface="Arial" panose="020B0604020202020204" pitchFamily="34" charset="0"/>
                <a:cs typeface="Arial" panose="020B0604020202020204" pitchFamily="34" charset="0"/>
              </a:rPr>
              <a:t>-ARMA)</a:t>
            </a:r>
          </a:p>
          <a:p>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5240565" y="938473"/>
            <a:ext cx="6096001" cy="646331"/>
          </a:xfrm>
          <a:prstGeom prst="rect">
            <a:avLst/>
          </a:prstGeom>
          <a:noFill/>
        </p:spPr>
        <p:txBody>
          <a:bodyPr wrap="square" rtlCol="0">
            <a:spAutoFit/>
          </a:bodyPr>
          <a:lstStyle/>
          <a:p>
            <a:r>
              <a:rPr lang="en-US" b="1" dirty="0" smtClean="0">
                <a:solidFill>
                  <a:srgbClr val="753E3E"/>
                </a:solidFill>
                <a:latin typeface="Arial" panose="020B0604020202020204" pitchFamily="34" charset="0"/>
                <a:cs typeface="Arial" panose="020B0604020202020204" pitchFamily="34" charset="0"/>
              </a:rPr>
              <a:t>Multivariate Autoregressive State-Space Model (MARSS)</a:t>
            </a:r>
            <a:endParaRPr lang="en-US" b="1" dirty="0">
              <a:solidFill>
                <a:srgbClr val="753E3E"/>
              </a:solidFill>
              <a:latin typeface="Arial" panose="020B0604020202020204" pitchFamily="34" charset="0"/>
              <a:cs typeface="Arial" panose="020B0604020202020204" pitchFamily="34" charset="0"/>
            </a:endParaRPr>
          </a:p>
        </p:txBody>
      </p:sp>
      <p:sp>
        <p:nvSpPr>
          <p:cNvPr id="16" name="TextBox 15"/>
          <p:cNvSpPr txBox="1"/>
          <p:nvPr/>
        </p:nvSpPr>
        <p:spPr>
          <a:xfrm>
            <a:off x="4417888" y="4197168"/>
            <a:ext cx="4603176"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High Observation Error (R) </a:t>
            </a:r>
          </a:p>
          <a:p>
            <a:pPr algn="ctr"/>
            <a:r>
              <a:rPr lang="en-US" dirty="0" smtClean="0">
                <a:latin typeface="Arial" panose="020B0604020202020204" pitchFamily="34" charset="0"/>
                <a:cs typeface="Arial" panose="020B0604020202020204" pitchFamily="34" charset="0"/>
                <a:sym typeface="Wingdings" panose="05000000000000000000" pitchFamily="2" charset="2"/>
              </a:rPr>
              <a:t> MARSS-M</a:t>
            </a:r>
            <a:endParaRPr lang="en-US" dirty="0" smtClean="0">
              <a:latin typeface="Arial" panose="020B0604020202020204" pitchFamily="34" charset="0"/>
              <a:cs typeface="Arial" panose="020B0604020202020204" pitchFamily="34" charset="0"/>
            </a:endParaRPr>
          </a:p>
        </p:txBody>
      </p:sp>
      <p:sp>
        <p:nvSpPr>
          <p:cNvPr id="21" name="TextBox 20"/>
          <p:cNvSpPr txBox="1"/>
          <p:nvPr/>
        </p:nvSpPr>
        <p:spPr>
          <a:xfrm>
            <a:off x="9021064" y="4197168"/>
            <a:ext cx="2929198" cy="92333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High Process Error (Q)</a:t>
            </a:r>
          </a:p>
          <a:p>
            <a:pPr algn="ctr"/>
            <a:r>
              <a:rPr lang="en-US" dirty="0" smtClean="0">
                <a:latin typeface="Arial" panose="020B0604020202020204" pitchFamily="34" charset="0"/>
                <a:cs typeface="Arial" panose="020B0604020202020204" pitchFamily="34" charset="0"/>
                <a:sym typeface="Wingdings" panose="05000000000000000000" pitchFamily="2" charset="2"/>
              </a:rPr>
              <a:t> MARSS-P</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6001407" y="5016126"/>
                <a:ext cx="4824247" cy="1528945"/>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Process equation</a:t>
                </a:r>
                <a:r>
                  <a:rPr lang="en-US" dirty="0" smtClean="0">
                    <a:latin typeface="Arial" panose="020B0604020202020204" pitchFamily="34" charset="0"/>
                    <a:cs typeface="Arial" panose="020B0604020202020204" pitchFamily="34" charset="0"/>
                  </a:rPr>
                  <a:t>:</a:t>
                </a:r>
              </a:p>
              <a:p>
                <a:pPr algn="ctr"/>
                <a:r>
                  <a:rPr lang="en-US" dirty="0" smtClean="0">
                    <a:latin typeface="Arial" panose="020B0604020202020204" pitchFamily="34" charset="0"/>
                    <a:cs typeface="Arial" panose="020B0604020202020204" pitchFamily="34" charset="0"/>
                  </a:rPr>
                  <a:t>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𝐵</m:t>
                        </m:r>
                      </m:e>
                      <m:sub>
                        <m:r>
                          <a:rPr lang="en-US" i="1">
                            <a:latin typeface="Cambria Math"/>
                          </a:rPr>
                          <m:t>𝑡</m:t>
                        </m:r>
                      </m:sub>
                    </m:sSub>
                    <m:sSub>
                      <m:sSubPr>
                        <m:ctrlPr>
                          <a:rPr lang="en-US" i="1">
                            <a:latin typeface="Cambria Math"/>
                          </a:rPr>
                        </m:ctrlPr>
                      </m:sSubPr>
                      <m:e>
                        <m:r>
                          <a:rPr lang="en-US" i="1">
                            <a:latin typeface="Cambria Math"/>
                          </a:rPr>
                          <m:t>𝑥</m:t>
                        </m:r>
                      </m:e>
                      <m:sub>
                        <m:r>
                          <a:rPr lang="en-US" i="1">
                            <a:latin typeface="Cambria Math"/>
                          </a:rPr>
                          <m:t>𝑡</m:t>
                        </m:r>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𝑢</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𝐶</m:t>
                        </m:r>
                      </m:e>
                      <m:sub>
                        <m:r>
                          <a:rPr lang="en-US" i="1">
                            <a:latin typeface="Cambria Math"/>
                          </a:rPr>
                          <m:t>𝑡</m:t>
                        </m:r>
                      </m:sub>
                    </m:sSub>
                    <m:sSub>
                      <m:sSubPr>
                        <m:ctrlPr>
                          <a:rPr lang="en-US" i="1">
                            <a:latin typeface="Cambria Math"/>
                          </a:rPr>
                        </m:ctrlPr>
                      </m:sSubPr>
                      <m:e>
                        <m:r>
                          <a:rPr lang="en-US" i="1">
                            <a:latin typeface="Cambria Math"/>
                          </a:rPr>
                          <m:t>𝑐</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𝑤</m:t>
                        </m:r>
                      </m:e>
                      <m:sub>
                        <m:r>
                          <a:rPr lang="en-US" i="1">
                            <a:latin typeface="Cambria Math"/>
                          </a:rPr>
                          <m:t>𝑡</m:t>
                        </m:r>
                      </m:sub>
                    </m:sSub>
                    <m:r>
                      <a:rPr lang="en-US" i="1">
                        <a:latin typeface="Cambria Math"/>
                      </a:rPr>
                      <m:t>, </m:t>
                    </m:r>
                    <m:sSub>
                      <m:sSubPr>
                        <m:ctrlPr>
                          <a:rPr lang="en-US" i="1">
                            <a:latin typeface="Cambria Math"/>
                          </a:rPr>
                        </m:ctrlPr>
                      </m:sSubPr>
                      <m:e>
                        <m:r>
                          <a:rPr lang="en-US" i="1">
                            <a:latin typeface="Cambria Math"/>
                          </a:rPr>
                          <m:t>𝑤</m:t>
                        </m:r>
                      </m:e>
                      <m:sub>
                        <m:r>
                          <a:rPr lang="en-US" i="1">
                            <a:latin typeface="Cambria Math"/>
                          </a:rPr>
                          <m:t>𝑡</m:t>
                        </m:r>
                      </m:sub>
                    </m:sSub>
                    <m:r>
                      <a:rPr lang="en-US" i="1">
                        <a:latin typeface="Cambria Math"/>
                      </a:rPr>
                      <m:t>~</m:t>
                    </m:r>
                    <m:r>
                      <a:rPr lang="en-US" i="1">
                        <a:latin typeface="Cambria Math"/>
                      </a:rPr>
                      <m:t>𝑀𝑉𝑁</m:t>
                    </m:r>
                    <m:r>
                      <a:rPr lang="en-US" i="1">
                        <a:latin typeface="Cambria Math"/>
                      </a:rPr>
                      <m:t>(0,</m:t>
                    </m:r>
                    <m:sSub>
                      <m:sSubPr>
                        <m:ctrlPr>
                          <a:rPr lang="en-US" i="1">
                            <a:latin typeface="Cambria Math"/>
                          </a:rPr>
                        </m:ctrlPr>
                      </m:sSubPr>
                      <m:e>
                        <m:r>
                          <a:rPr lang="en-US" i="1">
                            <a:latin typeface="Cambria Math"/>
                          </a:rPr>
                          <m:t>𝑄</m:t>
                        </m:r>
                      </m:e>
                      <m:sub>
                        <m:r>
                          <a:rPr lang="en-US" i="1">
                            <a:latin typeface="Cambria Math"/>
                          </a:rPr>
                          <m:t>𝑡</m:t>
                        </m:r>
                      </m:sub>
                    </m:sSub>
                    <m:r>
                      <a:rPr lang="en-US" i="1">
                        <a:latin typeface="Cambria Math"/>
                      </a:rPr>
                      <m:t>)</m:t>
                    </m:r>
                  </m:oMath>
                </a14:m>
                <a:endParaRPr lang="en-US" dirty="0" smtClean="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      </a:t>
                </a:r>
              </a:p>
              <a:p>
                <a:pPr algn="ctr"/>
                <a:r>
                  <a:rPr lang="en-US" dirty="0">
                    <a:latin typeface="Arial" panose="020B0604020202020204" pitchFamily="34" charset="0"/>
                    <a:cs typeface="Arial" panose="020B0604020202020204" pitchFamily="34" charset="0"/>
                  </a:rPr>
                  <a:t>Observation equation: </a:t>
                </a:r>
                <a:endParaRPr lang="en-US" i="1" dirty="0" smtClean="0">
                  <a:latin typeface="Arial" panose="020B0604020202020204" pitchFamily="34" charset="0"/>
                  <a:cs typeface="Arial" panose="020B0604020202020204" pitchFamily="34" charset="0"/>
                </a:endParaRPr>
              </a:p>
              <a:p>
                <a:pPr algn="ct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𝐷</m:t>
                        </m:r>
                      </m:e>
                      <m:sub>
                        <m:r>
                          <a:rPr lang="en-US" i="1">
                            <a:latin typeface="Cambria Math"/>
                          </a:rPr>
                          <m:t>𝑡</m:t>
                        </m:r>
                      </m:sub>
                    </m:sSub>
                    <m:sSub>
                      <m:sSubPr>
                        <m:ctrlPr>
                          <a:rPr lang="en-US" i="1">
                            <a:latin typeface="Cambria Math"/>
                          </a:rPr>
                        </m:ctrlPr>
                      </m:sSubPr>
                      <m:e>
                        <m:r>
                          <a:rPr lang="en-US" i="1">
                            <a:latin typeface="Cambria Math"/>
                          </a:rPr>
                          <m:t>𝑑</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𝑡</m:t>
                        </m:r>
                      </m:sub>
                    </m:sSub>
                    <m:r>
                      <a:rPr lang="en-US" i="1">
                        <a:latin typeface="Cambria Math"/>
                      </a:rPr>
                      <m:t>, </m:t>
                    </m:r>
                    <m:sSub>
                      <m:sSubPr>
                        <m:ctrlPr>
                          <a:rPr lang="en-US" i="1">
                            <a:latin typeface="Cambria Math"/>
                          </a:rPr>
                        </m:ctrlPr>
                      </m:sSubPr>
                      <m:e>
                        <m:r>
                          <a:rPr lang="en-US" i="1">
                            <a:latin typeface="Cambria Math"/>
                          </a:rPr>
                          <m:t>𝑣</m:t>
                        </m:r>
                      </m:e>
                      <m:sub>
                        <m:r>
                          <a:rPr lang="en-US" i="1">
                            <a:latin typeface="Cambria Math"/>
                          </a:rPr>
                          <m:t>𝑡</m:t>
                        </m:r>
                      </m:sub>
                    </m:sSub>
                    <m:r>
                      <a:rPr lang="en-US" i="1">
                        <a:latin typeface="Cambria Math"/>
                      </a:rPr>
                      <m:t>~</m:t>
                    </m:r>
                    <m:r>
                      <a:rPr lang="en-US" i="1">
                        <a:latin typeface="Cambria Math"/>
                      </a:rPr>
                      <m:t>𝑀𝑉𝑁</m:t>
                    </m:r>
                    <m:r>
                      <a:rPr lang="en-US" i="1">
                        <a:latin typeface="Cambria Math"/>
                      </a:rPr>
                      <m:t>(0,</m:t>
                    </m:r>
                    <m:sSub>
                      <m:sSubPr>
                        <m:ctrlPr>
                          <a:rPr lang="en-US" i="1">
                            <a:latin typeface="Cambria Math"/>
                          </a:rPr>
                        </m:ctrlPr>
                      </m:sSubPr>
                      <m:e>
                        <m:r>
                          <a:rPr lang="en-US" i="1">
                            <a:latin typeface="Cambria Math"/>
                          </a:rPr>
                          <m:t>𝑅</m:t>
                        </m:r>
                      </m:e>
                      <m:sub>
                        <m:r>
                          <a:rPr lang="en-US" i="1">
                            <a:latin typeface="Cambria Math"/>
                          </a:rPr>
                          <m:t>𝑡</m:t>
                        </m:r>
                      </m:sub>
                    </m:sSub>
                    <m:r>
                      <a:rPr lang="en-US" i="1">
                        <a:latin typeface="Cambria Math"/>
                      </a:rPr>
                      <m:t>)</m:t>
                    </m:r>
                  </m:oMath>
                </a14:m>
                <a:r>
                  <a:rPr lang="en-US" dirty="0">
                    <a:latin typeface="Arial" panose="020B0604020202020204" pitchFamily="34" charset="0"/>
                    <a:cs typeface="Arial" panose="020B0604020202020204" pitchFamily="34" charset="0"/>
                  </a:rPr>
                  <a:t>        </a:t>
                </a:r>
              </a:p>
            </p:txBody>
          </p:sp>
        </mc:Choice>
        <mc:Fallback xmlns="">
          <p:sp>
            <p:nvSpPr>
              <p:cNvPr id="14" name="Rectangle 13"/>
              <p:cNvSpPr>
                <a:spLocks noRot="1" noChangeAspect="1" noMove="1" noResize="1" noEditPoints="1" noAdjustHandles="1" noChangeArrowheads="1" noChangeShapeType="1" noTextEdit="1"/>
              </p:cNvSpPr>
              <p:nvPr/>
            </p:nvSpPr>
            <p:spPr>
              <a:xfrm>
                <a:off x="6001407" y="5016126"/>
                <a:ext cx="4824247" cy="1528945"/>
              </a:xfrm>
              <a:prstGeom prst="rect">
                <a:avLst/>
              </a:prstGeom>
              <a:blipFill rotWithShape="1">
                <a:blip r:embed="rId9"/>
                <a:stretch>
                  <a:fillRect t="-1992" b="-797"/>
                </a:stretch>
              </a:blipFill>
            </p:spPr>
            <p:txBody>
              <a:bodyPr/>
              <a:lstStyle/>
              <a:p>
                <a:r>
                  <a:rPr lang="en-US">
                    <a:noFill/>
                  </a:rPr>
                  <a:t> </a:t>
                </a:r>
              </a:p>
            </p:txBody>
          </p:sp>
        </mc:Fallback>
      </mc:AlternateContent>
      <p:pic>
        <p:nvPicPr>
          <p:cNvPr id="17" name="Picture 16" descr="C:\Users\Hannah\Documents\Q_Sci_483_Labs\Lab6\pPETNA-4032756_main_r200.jpg"/>
          <p:cNvPicPr/>
          <p:nvPr/>
        </p:nvPicPr>
        <p:blipFill>
          <a:blip r:embed="rId10">
            <a:extLst>
              <a:ext uri="{BEBA8EAE-BF5A-486C-A8C5-ECC9F3942E4B}">
                <a14:imgProps xmlns:a14="http://schemas.microsoft.com/office/drawing/2010/main">
                  <a14:imgLayer r:embed="rId11">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821740" cy="808154"/>
          </a:xfrm>
          <a:prstGeom prst="rect">
            <a:avLst/>
          </a:prstGeom>
          <a:noFill/>
          <a:ln>
            <a:noFill/>
          </a:ln>
        </p:spPr>
      </p:pic>
    </p:spTree>
    <p:custDataLst>
      <p:tags r:id="rId1"/>
    </p:custDataLst>
    <p:extLst>
      <p:ext uri="{BB962C8B-B14F-4D97-AF65-F5344CB8AC3E}">
        <p14:creationId xmlns:p14="http://schemas.microsoft.com/office/powerpoint/2010/main" val="1414104622"/>
      </p:ext>
    </p:extLst>
  </p:cSld>
  <p:clrMapOvr>
    <a:masterClrMapping/>
  </p:clrMapOvr>
  <mc:AlternateContent xmlns:mc="http://schemas.openxmlformats.org/markup-compatibility/2006" xmlns:p14="http://schemas.microsoft.com/office/powerpoint/2010/main">
    <mc:Choice Requires="p14">
      <p:transition spd="slow" p14:dur="2000" advTm="124025"/>
    </mc:Choice>
    <mc:Fallback xmlns="">
      <p:transition spd="slow" advTm="1240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P spid="2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
            <a:ext cx="10972800" cy="788276"/>
          </a:xfrm>
        </p:spPr>
        <p:txBody>
          <a:bodyPr/>
          <a:lstStyle/>
          <a:p>
            <a:r>
              <a:rPr lang="en-US" sz="4400" dirty="0" smtClean="0">
                <a:solidFill>
                  <a:schemeClr val="tx1">
                    <a:lumMod val="75000"/>
                    <a:lumOff val="25000"/>
                  </a:schemeClr>
                </a:solidFill>
                <a:effectLst/>
                <a:latin typeface="Arial" panose="020B0604020202020204" pitchFamily="34" charset="0"/>
                <a:cs typeface="Arial" panose="020B0604020202020204" pitchFamily="34" charset="0"/>
              </a:rPr>
              <a:t>Candidate Models: </a:t>
            </a:r>
            <a:r>
              <a:rPr lang="en-US" sz="4400" dirty="0" smtClean="0">
                <a:solidFill>
                  <a:srgbClr val="7030A0"/>
                </a:solidFill>
                <a:effectLst/>
                <a:latin typeface="Arial" panose="020B0604020202020204" pitchFamily="34" charset="0"/>
                <a:cs typeface="Arial" panose="020B0604020202020204" pitchFamily="34" charset="0"/>
              </a:rPr>
              <a:t>Nonparametric Models</a:t>
            </a:r>
            <a:endParaRPr lang="en-US" sz="4400" dirty="0">
              <a:solidFill>
                <a:srgbClr val="7030A0"/>
              </a:solidFill>
              <a:effectLst/>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62" y="4143679"/>
            <a:ext cx="3853553" cy="244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https://www.analyticsvidhya.com/wp-content/uploads/2015/06/random-forest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583" y="1298927"/>
            <a:ext cx="3576505" cy="2320771"/>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rot="5400000">
            <a:off x="1909487" y="3792305"/>
            <a:ext cx="511218" cy="147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4871" y="1238125"/>
            <a:ext cx="3899927" cy="230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descr="http://www.mdpi.com/water/water-08-00069/article_deploy/html/images/water-08-00069-g002-102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4175" y="4050352"/>
            <a:ext cx="3450623" cy="25788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flipH="1">
            <a:off x="4904788" y="3333303"/>
            <a:ext cx="2000113"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(Liao 2015)</a:t>
            </a:r>
            <a:endParaRPr lang="en-US" sz="1200" dirty="0">
              <a:latin typeface="Arial" panose="020B0604020202020204" pitchFamily="34" charset="0"/>
              <a:cs typeface="Arial" panose="020B0604020202020204" pitchFamily="34" charset="0"/>
            </a:endParaRPr>
          </a:p>
        </p:txBody>
      </p:sp>
      <p:sp>
        <p:nvSpPr>
          <p:cNvPr id="13" name="TextBox 12"/>
          <p:cNvSpPr txBox="1"/>
          <p:nvPr/>
        </p:nvSpPr>
        <p:spPr>
          <a:xfrm>
            <a:off x="5153719" y="6612921"/>
            <a:ext cx="206630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t>
            </a:r>
            <a:r>
              <a:rPr lang="en-US" sz="1200" dirty="0" err="1" smtClean="0">
                <a:latin typeface="Arial" panose="020B0604020202020204" pitchFamily="34" charset="0"/>
                <a:cs typeface="Arial" panose="020B0604020202020204" pitchFamily="34" charset="0"/>
              </a:rPr>
              <a:t>Granata</a:t>
            </a:r>
            <a:r>
              <a:rPr lang="en-US" sz="1200" dirty="0" smtClean="0">
                <a:latin typeface="Arial" panose="020B0604020202020204" pitchFamily="34" charset="0"/>
                <a:cs typeface="Arial" panose="020B0604020202020204" pitchFamily="34" charset="0"/>
              </a:rPr>
              <a:t> 2016)</a:t>
            </a:r>
            <a:endParaRPr lang="en-US" sz="1200" dirty="0">
              <a:latin typeface="Arial" panose="020B0604020202020204" pitchFamily="34" charset="0"/>
              <a:cs typeface="Arial" panose="020B0604020202020204" pitchFamily="34" charset="0"/>
            </a:endParaRPr>
          </a:p>
        </p:txBody>
      </p:sp>
      <p:sp>
        <p:nvSpPr>
          <p:cNvPr id="14" name="TextBox 13"/>
          <p:cNvSpPr txBox="1"/>
          <p:nvPr/>
        </p:nvSpPr>
        <p:spPr>
          <a:xfrm>
            <a:off x="147063" y="6544674"/>
            <a:ext cx="401386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(Jones and Linder 2015)</a:t>
            </a:r>
            <a:endParaRPr lang="en-US" sz="1200" dirty="0">
              <a:latin typeface="Arial" panose="020B0604020202020204" pitchFamily="34" charset="0"/>
              <a:cs typeface="Arial" panose="020B0604020202020204" pitchFamily="34" charset="0"/>
            </a:endParaRPr>
          </a:p>
        </p:txBody>
      </p:sp>
      <p:sp>
        <p:nvSpPr>
          <p:cNvPr id="15" name="TextBox 14"/>
          <p:cNvSpPr txBox="1"/>
          <p:nvPr/>
        </p:nvSpPr>
        <p:spPr>
          <a:xfrm>
            <a:off x="147062" y="3588912"/>
            <a:ext cx="3194462"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(Srivastava 2015)</a:t>
            </a:r>
            <a:endParaRPr lang="en-US" sz="1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8828825" y="1367152"/>
                <a:ext cx="3326390" cy="3223447"/>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Kernel Types: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Linear: </a:t>
                </a:r>
              </a:p>
              <a:p>
                <a14:m>
                  <m:oMath xmlns:m="http://schemas.openxmlformats.org/officeDocument/2006/math">
                    <m:r>
                      <a:rPr lang="en-US" i="1">
                        <a:latin typeface="Cambria Math"/>
                      </a:rPr>
                      <m:t>𝐾</m:t>
                    </m:r>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𝑗</m:t>
                            </m:r>
                          </m:sub>
                        </m:sSub>
                      </m:e>
                    </m:d>
                    <m:r>
                      <a:rPr lang="en-US" i="1">
                        <a:latin typeface="Cambria Math"/>
                      </a:rPr>
                      <m:t>=(</m:t>
                    </m:r>
                    <m:sSubSup>
                      <m:sSubSupPr>
                        <m:ctrlPr>
                          <a:rPr lang="en-US" i="1">
                            <a:latin typeface="Cambria Math"/>
                          </a:rPr>
                        </m:ctrlPr>
                      </m:sSubSupPr>
                      <m:e>
                        <m:r>
                          <a:rPr lang="en-US" i="1">
                            <a:latin typeface="Cambria Math"/>
                          </a:rPr>
                          <m:t>𝑥</m:t>
                        </m:r>
                      </m:e>
                      <m:sub>
                        <m:r>
                          <a:rPr lang="en-US" i="1">
                            <a:latin typeface="Cambria Math"/>
                          </a:rPr>
                          <m:t>𝑖</m:t>
                        </m:r>
                      </m:sub>
                      <m:sup>
                        <m:r>
                          <a:rPr lang="en-US" i="1">
                            <a:latin typeface="Cambria Math"/>
                          </a:rPr>
                          <m:t>𝑇</m:t>
                        </m:r>
                      </m:sup>
                    </m:sSubSup>
                    <m:sSub>
                      <m:sSubPr>
                        <m:ctrlPr>
                          <a:rPr lang="en-US" i="1">
                            <a:latin typeface="Cambria Math"/>
                          </a:rPr>
                        </m:ctrlPr>
                      </m:sSubPr>
                      <m:e>
                        <m:r>
                          <a:rPr lang="en-US" i="1">
                            <a:latin typeface="Cambria Math"/>
                          </a:rPr>
                          <m:t>𝑥</m:t>
                        </m:r>
                      </m:e>
                      <m:sub>
                        <m:r>
                          <a:rPr lang="en-US" i="1">
                            <a:latin typeface="Cambria Math"/>
                          </a:rPr>
                          <m:t>𝑗</m:t>
                        </m:r>
                      </m:sub>
                    </m:sSub>
                    <m:r>
                      <a:rPr lang="en-US" i="1">
                        <a:latin typeface="Cambria Math"/>
                      </a:rPr>
                      <m:t>)</m:t>
                    </m:r>
                  </m:oMath>
                </a14:m>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Radial </a:t>
                </a:r>
                <a:r>
                  <a:rPr lang="en-US" dirty="0">
                    <a:latin typeface="Arial" panose="020B0604020202020204" pitchFamily="34" charset="0"/>
                    <a:cs typeface="Arial" panose="020B0604020202020204" pitchFamily="34" charset="0"/>
                  </a:rPr>
                  <a:t>Basis </a:t>
                </a:r>
                <a:r>
                  <a:rPr lang="en-US" dirty="0" smtClean="0">
                    <a:latin typeface="Arial" panose="020B0604020202020204" pitchFamily="34" charset="0"/>
                    <a:cs typeface="Arial" panose="020B0604020202020204" pitchFamily="34" charset="0"/>
                  </a:rPr>
                  <a:t>Function: </a:t>
                </a:r>
              </a:p>
              <a:p>
                <a14:m>
                  <m:oMath xmlns:m="http://schemas.openxmlformats.org/officeDocument/2006/math">
                    <m:r>
                      <a:rPr lang="en-US" i="1">
                        <a:latin typeface="Cambria Math"/>
                      </a:rPr>
                      <m:t>𝐾</m:t>
                    </m:r>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𝑗</m:t>
                            </m:r>
                          </m:sub>
                        </m:sSub>
                      </m:e>
                    </m:d>
                    <m:r>
                      <a:rPr lang="en-US" i="1">
                        <a:latin typeface="Cambria Math"/>
                      </a:rPr>
                      <m:t>=</m:t>
                    </m:r>
                    <m:func>
                      <m:funcPr>
                        <m:ctrlPr>
                          <a:rPr lang="en-US" i="1">
                            <a:latin typeface="Cambria Math"/>
                          </a:rPr>
                        </m:ctrlPr>
                      </m:funcPr>
                      <m:fName>
                        <m:r>
                          <m:rPr>
                            <m:sty m:val="p"/>
                          </m:rPr>
                          <a:rPr lang="en-US">
                            <a:latin typeface="Cambria Math"/>
                          </a:rPr>
                          <m:t>exp</m:t>
                        </m:r>
                      </m:fName>
                      <m:e>
                        <m:d>
                          <m:dPr>
                            <m:ctrlPr>
                              <a:rPr lang="en-US" i="1">
                                <a:latin typeface="Cambria Math"/>
                              </a:rPr>
                            </m:ctrlPr>
                          </m:dPr>
                          <m:e>
                            <m:r>
                              <a:rPr lang="en-US" i="1">
                                <a:latin typeface="Cambria Math"/>
                              </a:rPr>
                              <m:t>−</m:t>
                            </m:r>
                            <m:r>
                              <a:rPr lang="en-US">
                                <a:latin typeface="Cambria Math"/>
                              </a:rPr>
                              <m:t>ɣ</m:t>
                            </m:r>
                            <m:sSup>
                              <m:sSupPr>
                                <m:ctrlPr>
                                  <a:rPr lang="en-US" i="1">
                                    <a:latin typeface="Cambria Math"/>
                                  </a:rPr>
                                </m:ctrlPr>
                              </m:sSupPr>
                              <m:e>
                                <m:sSub>
                                  <m:sSubPr>
                                    <m:ctrlPr>
                                      <a:rPr lang="en-US" i="1">
                                        <a:latin typeface="Cambria Math"/>
                                      </a:rPr>
                                    </m:ctrlPr>
                                  </m:sSubPr>
                                  <m:e>
                                    <m:r>
                                      <a:rPr lang="en-US" i="1">
                                        <a:latin typeface="Cambria Math"/>
                                      </a:rPr>
                                      <m:t>||</m:t>
                                    </m:r>
                                    <m:r>
                                      <a:rPr lang="en-US" i="1">
                                        <a:latin typeface="Cambria Math"/>
                                      </a:rPr>
                                      <m:t>𝑥</m:t>
                                    </m:r>
                                  </m:e>
                                  <m:sub>
                                    <m:r>
                                      <a:rPr lang="en-US" i="1">
                                        <a:latin typeface="Cambria Math"/>
                                      </a:rPr>
                                      <m:t>𝑖</m:t>
                                    </m:r>
                                  </m:sub>
                                </m:sSub>
                                <m:sSub>
                                  <m:sSubPr>
                                    <m:ctrlPr>
                                      <a:rPr lang="en-US" i="1">
                                        <a:latin typeface="Cambria Math"/>
                                      </a:rPr>
                                    </m:ctrlPr>
                                  </m:sSubPr>
                                  <m:e>
                                    <m:r>
                                      <a:rPr lang="en-US" i="1">
                                        <a:latin typeface="Cambria Math"/>
                                      </a:rPr>
                                      <m:t>−</m:t>
                                    </m:r>
                                    <m:r>
                                      <a:rPr lang="en-US" i="1">
                                        <a:latin typeface="Cambria Math"/>
                                      </a:rPr>
                                      <m:t>𝑥</m:t>
                                    </m:r>
                                  </m:e>
                                  <m:sub>
                                    <m:r>
                                      <a:rPr lang="en-US" i="1">
                                        <a:latin typeface="Cambria Math"/>
                                      </a:rPr>
                                      <m:t>𝑗</m:t>
                                    </m:r>
                                  </m:sub>
                                </m:sSub>
                                <m:r>
                                  <a:rPr lang="en-US" i="1">
                                    <a:latin typeface="Cambria Math"/>
                                  </a:rPr>
                                  <m:t>||</m:t>
                                </m:r>
                              </m:e>
                              <m:sup>
                                <m:r>
                                  <a:rPr lang="en-US" i="1">
                                    <a:latin typeface="Cambria Math"/>
                                  </a:rPr>
                                  <m:t>2</m:t>
                                </m:r>
                              </m:sup>
                            </m:sSup>
                          </m:e>
                        </m:d>
                      </m:e>
                    </m:func>
                  </m:oMath>
                </a14:m>
                <a:r>
                  <a:rPr lang="en-US" i="1" dirty="0" smtClean="0">
                    <a:latin typeface="Arial" panose="020B0604020202020204" pitchFamily="34" charset="0"/>
                    <a:cs typeface="Arial" panose="020B0604020202020204" pitchFamily="34" charset="0"/>
                  </a:rPr>
                  <a:t>,</a:t>
                </a:r>
              </a:p>
              <a:p>
                <a:pPr/>
                <a14:m>
                  <m:oMathPara xmlns:m="http://schemas.openxmlformats.org/officeDocument/2006/math">
                    <m:oMathParaPr>
                      <m:jc m:val="centerGroup"/>
                    </m:oMathParaPr>
                    <m:oMath xmlns:m="http://schemas.openxmlformats.org/officeDocument/2006/math">
                      <m:r>
                        <a:rPr lang="en-US">
                          <a:latin typeface="Cambria Math"/>
                        </a:rPr>
                        <m:t>ɣ&gt;0</m:t>
                      </m:r>
                      <m:r>
                        <a:rPr lang="en-US" i="1">
                          <a:latin typeface="Cambria Math"/>
                        </a:rPr>
                        <m:t> </m:t>
                      </m:r>
                    </m:oMath>
                  </m:oMathPara>
                </a14:m>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7338" indent="-287338"/>
                <a:r>
                  <a:rPr lang="en-US" dirty="0" smtClean="0">
                    <a:latin typeface="Arial" panose="020B0604020202020204" pitchFamily="34" charset="0"/>
                    <a:cs typeface="Arial" panose="020B0604020202020204" pitchFamily="34" charset="0"/>
                    <a:sym typeface="Wingdings" panose="05000000000000000000" pitchFamily="2" charset="2"/>
                  </a:rPr>
                  <a:t> SVR-L and SVR-RBF are    candidate models</a:t>
                </a:r>
                <a:endParaRPr lang="en-US" dirty="0">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8828825" y="1367152"/>
                <a:ext cx="3326390" cy="3223447"/>
              </a:xfrm>
              <a:prstGeom prst="rect">
                <a:avLst/>
              </a:prstGeom>
              <a:blipFill rotWithShape="1">
                <a:blip r:embed="rId8"/>
                <a:stretch>
                  <a:fillRect l="-1465" t="-945" r="-549" b="-2079"/>
                </a:stretch>
              </a:blipFill>
            </p:spPr>
            <p:txBody>
              <a:bodyPr/>
              <a:lstStyle/>
              <a:p>
                <a:r>
                  <a:rPr lang="en-US">
                    <a:noFill/>
                  </a:rPr>
                  <a:t> </a:t>
                </a:r>
              </a:p>
            </p:txBody>
          </p:sp>
        </mc:Fallback>
      </mc:AlternateContent>
      <p:sp>
        <p:nvSpPr>
          <p:cNvPr id="17" name="TextBox 16"/>
          <p:cNvSpPr txBox="1"/>
          <p:nvPr/>
        </p:nvSpPr>
        <p:spPr>
          <a:xfrm>
            <a:off x="567071" y="823269"/>
            <a:ext cx="3593851" cy="646331"/>
          </a:xfrm>
          <a:prstGeom prst="rect">
            <a:avLst/>
          </a:prstGeom>
          <a:noFill/>
        </p:spPr>
        <p:txBody>
          <a:bodyPr wrap="square" rtlCol="0">
            <a:spAutoFit/>
          </a:bodyPr>
          <a:lstStyle/>
          <a:p>
            <a:r>
              <a:rPr lang="en-US" b="1" dirty="0" smtClean="0">
                <a:solidFill>
                  <a:srgbClr val="7030A0"/>
                </a:solidFill>
                <a:latin typeface="Arial" panose="020B0604020202020204" pitchFamily="34" charset="0"/>
                <a:cs typeface="Arial" panose="020B0604020202020204" pitchFamily="34" charset="0"/>
              </a:rPr>
              <a:t>Random Forest Regression</a:t>
            </a:r>
          </a:p>
          <a:p>
            <a:endParaRPr lang="en-US" dirty="0">
              <a:latin typeface="Arial" panose="020B0604020202020204" pitchFamily="34" charset="0"/>
              <a:cs typeface="Arial" panose="020B0604020202020204" pitchFamily="34" charset="0"/>
            </a:endParaRPr>
          </a:p>
        </p:txBody>
      </p:sp>
      <p:sp>
        <p:nvSpPr>
          <p:cNvPr id="18" name="TextBox 17"/>
          <p:cNvSpPr txBox="1"/>
          <p:nvPr/>
        </p:nvSpPr>
        <p:spPr>
          <a:xfrm>
            <a:off x="5214175" y="803110"/>
            <a:ext cx="3841339" cy="646331"/>
          </a:xfrm>
          <a:prstGeom prst="rect">
            <a:avLst/>
          </a:prstGeom>
          <a:noFill/>
        </p:spPr>
        <p:txBody>
          <a:bodyPr wrap="square" rtlCol="0">
            <a:spAutoFit/>
          </a:bodyPr>
          <a:lstStyle/>
          <a:p>
            <a:r>
              <a:rPr lang="en-US" b="1" dirty="0" smtClean="0">
                <a:solidFill>
                  <a:srgbClr val="7030A0"/>
                </a:solidFill>
                <a:latin typeface="Arial" panose="020B0604020202020204" pitchFamily="34" charset="0"/>
                <a:cs typeface="Arial" panose="020B0604020202020204" pitchFamily="34" charset="0"/>
              </a:rPr>
              <a:t>Support Vector Regression</a:t>
            </a:r>
          </a:p>
          <a:p>
            <a:endParaRPr lang="en-US" dirty="0">
              <a:latin typeface="Arial" panose="020B0604020202020204" pitchFamily="34" charset="0"/>
              <a:cs typeface="Arial" panose="020B0604020202020204" pitchFamily="34" charset="0"/>
            </a:endParaRPr>
          </a:p>
        </p:txBody>
      </p:sp>
      <p:sp>
        <p:nvSpPr>
          <p:cNvPr id="20" name="Right Arrow 19"/>
          <p:cNvSpPr/>
          <p:nvPr/>
        </p:nvSpPr>
        <p:spPr>
          <a:xfrm rot="5400000">
            <a:off x="6805629" y="3721136"/>
            <a:ext cx="511218" cy="147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Hannah\Documents\Q_Sci_483_Labs\Lab6\pPETNA-4032756_main_r200.jpg"/>
          <p:cNvPicPr/>
          <p:nvPr/>
        </p:nvPicPr>
        <p:blipFill>
          <a:blip r:embed="rId9">
            <a:extLst>
              <a:ext uri="{BEBA8EAE-BF5A-486C-A8C5-ECC9F3942E4B}">
                <a14:imgProps xmlns:a14="http://schemas.microsoft.com/office/drawing/2010/main">
                  <a14:imgLayer r:embed="rId10">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821740" cy="808154"/>
          </a:xfrm>
          <a:prstGeom prst="rect">
            <a:avLst/>
          </a:prstGeom>
          <a:noFill/>
          <a:ln>
            <a:noFill/>
          </a:ln>
        </p:spPr>
      </p:pic>
    </p:spTree>
    <p:custDataLst>
      <p:tags r:id="rId1"/>
    </p:custDataLst>
    <p:extLst>
      <p:ext uri="{BB962C8B-B14F-4D97-AF65-F5344CB8AC3E}">
        <p14:creationId xmlns:p14="http://schemas.microsoft.com/office/powerpoint/2010/main" val="2241284862"/>
      </p:ext>
    </p:extLst>
  </p:cSld>
  <p:clrMapOvr>
    <a:masterClrMapping/>
  </p:clrMapOvr>
  <mc:AlternateContent xmlns:mc="http://schemas.openxmlformats.org/markup-compatibility/2006" xmlns:p14="http://schemas.microsoft.com/office/powerpoint/2010/main">
    <mc:Choice Requires="p14">
      <p:transition spd="slow" p14:dur="2000" advTm="48483"/>
    </mc:Choice>
    <mc:Fallback xmlns="">
      <p:transition spd="slow" advTm="484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8"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41" y="-26863"/>
            <a:ext cx="10972800" cy="997527"/>
          </a:xfrm>
        </p:spPr>
        <p:txBody>
          <a:bodyPr/>
          <a:lstStyle/>
          <a:p>
            <a:r>
              <a:rPr lang="en-US" sz="4800" dirty="0" smtClean="0">
                <a:effectLst/>
                <a:latin typeface="Arial" panose="020B0604020202020204" pitchFamily="34" charset="0"/>
                <a:cs typeface="Arial" panose="020B0604020202020204" pitchFamily="34" charset="0"/>
              </a:rPr>
              <a:t>Baseline Characterization</a:t>
            </a:r>
            <a:endParaRPr lang="en-US" sz="4800" dirty="0">
              <a:effectLst/>
              <a:latin typeface="Arial" panose="020B0604020202020204" pitchFamily="34" charset="0"/>
              <a:cs typeface="Arial" panose="020B0604020202020204" pitchFamily="34" charset="0"/>
            </a:endParaRPr>
          </a:p>
        </p:txBody>
      </p:sp>
      <p:sp>
        <p:nvSpPr>
          <p:cNvPr id="4" name="TextBox 3"/>
          <p:cNvSpPr txBox="1"/>
          <p:nvPr/>
        </p:nvSpPr>
        <p:spPr>
          <a:xfrm>
            <a:off x="410869" y="4594657"/>
            <a:ext cx="11150931" cy="430887"/>
          </a:xfrm>
          <a:prstGeom prst="rect">
            <a:avLst/>
          </a:prstGeom>
          <a:noFill/>
        </p:spPr>
        <p:txBody>
          <a:bodyPr wrap="square" rtlCol="0">
            <a:spAutoFit/>
          </a:bodyPr>
          <a:lstStyle/>
          <a:p>
            <a:r>
              <a:rPr lang="en-US" sz="2200" dirty="0" err="1" smtClean="0">
                <a:latin typeface="Arial" panose="020B0604020202020204" pitchFamily="34" charset="0"/>
                <a:cs typeface="Arial" panose="020B0604020202020204" pitchFamily="34" charset="0"/>
              </a:rPr>
              <a:t>Sv</a:t>
            </a:r>
            <a:r>
              <a:rPr lang="en-US" sz="2200" dirty="0" smtClean="0">
                <a:latin typeface="Arial" panose="020B0604020202020204" pitchFamily="34" charset="0"/>
                <a:cs typeface="Arial" panose="020B0604020202020204" pitchFamily="34" charset="0"/>
              </a:rPr>
              <a:t> = -78 + 0.073*Day + 2.2e-04*Range +-2.2*Sin+1.2*Cos – 2.6e-04*</a:t>
            </a:r>
            <a:r>
              <a:rPr lang="en-US" sz="2200" dirty="0" err="1" smtClean="0">
                <a:latin typeface="Arial" panose="020B0604020202020204" pitchFamily="34" charset="0"/>
                <a:cs typeface="Arial" panose="020B0604020202020204" pitchFamily="34" charset="0"/>
              </a:rPr>
              <a:t>Day:Range</a:t>
            </a:r>
            <a:r>
              <a:rPr lang="en-US"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pic>
        <p:nvPicPr>
          <p:cNvPr id="9" name="Picture 8" descr="C:\Users\Hannah\Documents\Q_Sci_483_Labs\Lab6\pPETNA-4032756_main_r200.jpg"/>
          <p:cNvPicPr/>
          <p:nvPr/>
        </p:nvPicPr>
        <p:blipFill>
          <a:blip r:embed="rId3">
            <a:extLst>
              <a:ext uri="{BEBA8EAE-BF5A-486C-A8C5-ECC9F3942E4B}">
                <a14:imgProps xmlns:a14="http://schemas.microsoft.com/office/drawing/2010/main">
                  <a14:imgLayer r:embed="rId4">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821740" cy="808154"/>
          </a:xfrm>
          <a:prstGeom prst="rect">
            <a:avLst/>
          </a:prstGeom>
          <a:noFill/>
          <a:ln>
            <a:noFill/>
          </a:ln>
        </p:spPr>
      </p:pic>
      <p:grpSp>
        <p:nvGrpSpPr>
          <p:cNvPr id="6" name="Group 5"/>
          <p:cNvGrpSpPr/>
          <p:nvPr/>
        </p:nvGrpSpPr>
        <p:grpSpPr>
          <a:xfrm>
            <a:off x="410870" y="2116482"/>
            <a:ext cx="10007827" cy="2442502"/>
            <a:chOff x="126124" y="3803168"/>
            <a:chExt cx="10007827" cy="2442502"/>
          </a:xfrm>
        </p:grpSpPr>
        <p:pic>
          <p:nvPicPr>
            <p:cNvPr id="922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 b="53246"/>
            <a:stretch/>
          </p:blipFill>
          <p:spPr bwMode="auto">
            <a:xfrm>
              <a:off x="126124" y="3803168"/>
              <a:ext cx="9975273" cy="2263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309" t="91294"/>
            <a:stretch/>
          </p:blipFill>
          <p:spPr bwMode="auto">
            <a:xfrm>
              <a:off x="488734" y="5824249"/>
              <a:ext cx="9645217" cy="42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47297" y="1087878"/>
            <a:ext cx="12144703" cy="830997"/>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Characterization: Measure </a:t>
            </a:r>
            <a:r>
              <a:rPr lang="en-US" sz="2400" dirty="0">
                <a:latin typeface="Arial" panose="020B0604020202020204" pitchFamily="34" charset="0"/>
                <a:cs typeface="Arial" panose="020B0604020202020204" pitchFamily="34" charset="0"/>
              </a:rPr>
              <a:t>natural </a:t>
            </a:r>
            <a:r>
              <a:rPr lang="en-US" sz="2400" dirty="0" smtClean="0">
                <a:latin typeface="Arial" panose="020B0604020202020204" pitchFamily="34" charset="0"/>
                <a:cs typeface="Arial" panose="020B0604020202020204" pitchFamily="34" charset="0"/>
              </a:rPr>
              <a:t>variability, pre-disturbance </a:t>
            </a:r>
            <a:r>
              <a:rPr lang="en-US" sz="2400" dirty="0">
                <a:latin typeface="Arial" panose="020B0604020202020204" pitchFamily="34" charset="0"/>
                <a:cs typeface="Arial" panose="020B0604020202020204" pitchFamily="34" charset="0"/>
              </a:rPr>
              <a:t>trends, </a:t>
            </a:r>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and environmental relationships</a:t>
            </a:r>
            <a:endParaRPr lang="en-US" sz="2400" dirty="0">
              <a:latin typeface="Arial" panose="020B0604020202020204" pitchFamily="34" charset="0"/>
              <a:cs typeface="Arial" panose="020B0604020202020204" pitchFamily="34" charset="0"/>
            </a:endParaRPr>
          </a:p>
        </p:txBody>
      </p:sp>
      <p:grpSp>
        <p:nvGrpSpPr>
          <p:cNvPr id="26" name="Group 25"/>
          <p:cNvGrpSpPr/>
          <p:nvPr/>
        </p:nvGrpSpPr>
        <p:grpSpPr>
          <a:xfrm>
            <a:off x="513217" y="5108028"/>
            <a:ext cx="10032124" cy="961697"/>
            <a:chOff x="183931" y="5108028"/>
            <a:chExt cx="10032124" cy="961697"/>
          </a:xfrm>
        </p:grpSpPr>
        <p:grpSp>
          <p:nvGrpSpPr>
            <p:cNvPr id="17" name="Group 16"/>
            <p:cNvGrpSpPr/>
            <p:nvPr/>
          </p:nvGrpSpPr>
          <p:grpSpPr>
            <a:xfrm>
              <a:off x="183931" y="5108028"/>
              <a:ext cx="10032124" cy="945931"/>
              <a:chOff x="183931" y="5108028"/>
              <a:chExt cx="10032124" cy="945931"/>
            </a:xfrm>
          </p:grpSpPr>
          <p:cxnSp>
            <p:nvCxnSpPr>
              <p:cNvPr id="11" name="Straight Connector 10"/>
              <p:cNvCxnSpPr/>
              <p:nvPr/>
            </p:nvCxnSpPr>
            <p:spPr>
              <a:xfrm>
                <a:off x="183931" y="5108028"/>
                <a:ext cx="0" cy="9301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183933" y="6032939"/>
                <a:ext cx="10032122" cy="2102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10205545" y="5108028"/>
              <a:ext cx="1912" cy="96169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4603530" y="6028420"/>
            <a:ext cx="4997669"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Pattern Variability</a:t>
            </a:r>
            <a:endParaRPr lang="en-US" sz="2400" dirty="0">
              <a:latin typeface="Arial" panose="020B0604020202020204" pitchFamily="34" charset="0"/>
              <a:cs typeface="Arial" panose="020B0604020202020204" pitchFamily="34" charset="0"/>
            </a:endParaRPr>
          </a:p>
        </p:txBody>
      </p:sp>
      <p:grpSp>
        <p:nvGrpSpPr>
          <p:cNvPr id="30" name="Group 29"/>
          <p:cNvGrpSpPr/>
          <p:nvPr/>
        </p:nvGrpSpPr>
        <p:grpSpPr>
          <a:xfrm rot="16200000">
            <a:off x="9890116" y="2992596"/>
            <a:ext cx="699179" cy="537698"/>
            <a:chOff x="183931" y="5108028"/>
            <a:chExt cx="10032124" cy="961697"/>
          </a:xfrm>
        </p:grpSpPr>
        <p:grpSp>
          <p:nvGrpSpPr>
            <p:cNvPr id="31" name="Group 30"/>
            <p:cNvGrpSpPr/>
            <p:nvPr/>
          </p:nvGrpSpPr>
          <p:grpSpPr>
            <a:xfrm>
              <a:off x="183931" y="5108028"/>
              <a:ext cx="10032124" cy="945931"/>
              <a:chOff x="183931" y="5108028"/>
              <a:chExt cx="10032124" cy="945931"/>
            </a:xfrm>
          </p:grpSpPr>
          <p:cxnSp>
            <p:nvCxnSpPr>
              <p:cNvPr id="33" name="Straight Connector 32"/>
              <p:cNvCxnSpPr/>
              <p:nvPr/>
            </p:nvCxnSpPr>
            <p:spPr>
              <a:xfrm>
                <a:off x="183931" y="5108028"/>
                <a:ext cx="0" cy="9301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183933" y="6032939"/>
                <a:ext cx="10032122" cy="2102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a:off x="10205545" y="5108028"/>
              <a:ext cx="1912" cy="96169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0476189" y="2827495"/>
            <a:ext cx="4997669"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Residual</a:t>
            </a:r>
          </a:p>
          <a:p>
            <a:r>
              <a:rPr lang="en-US" sz="2400" dirty="0" smtClean="0">
                <a:latin typeface="Arial" panose="020B0604020202020204" pitchFamily="34" charset="0"/>
                <a:cs typeface="Arial" panose="020B0604020202020204" pitchFamily="34" charset="0"/>
              </a:rPr>
              <a:t>Variability</a:t>
            </a:r>
            <a:endParaRPr lang="en-US" sz="2400" dirty="0">
              <a:latin typeface="Arial" panose="020B0604020202020204" pitchFamily="34" charset="0"/>
              <a:cs typeface="Arial" panose="020B0604020202020204" pitchFamily="34" charset="0"/>
            </a:endParaRPr>
          </a:p>
        </p:txBody>
      </p:sp>
      <p:sp>
        <p:nvSpPr>
          <p:cNvPr id="28" name="Rectangle 27"/>
          <p:cNvSpPr/>
          <p:nvPr/>
        </p:nvSpPr>
        <p:spPr>
          <a:xfrm>
            <a:off x="1781493" y="4594656"/>
            <a:ext cx="1513487" cy="570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033739" y="5210209"/>
            <a:ext cx="1008993"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Trend</a:t>
            </a:r>
            <a:endParaRPr lang="en-US" sz="2400" dirty="0">
              <a:latin typeface="Arial" panose="020B0604020202020204" pitchFamily="34" charset="0"/>
              <a:cs typeface="Arial" panose="020B0604020202020204" pitchFamily="34" charset="0"/>
            </a:endParaRPr>
          </a:p>
        </p:txBody>
      </p:sp>
      <p:sp>
        <p:nvSpPr>
          <p:cNvPr id="40" name="Rectangle 39"/>
          <p:cNvSpPr/>
          <p:nvPr/>
        </p:nvSpPr>
        <p:spPr>
          <a:xfrm>
            <a:off x="3468409" y="4594657"/>
            <a:ext cx="2039489" cy="570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395532" y="5072841"/>
            <a:ext cx="2590802"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Environmental Predictors</a:t>
            </a:r>
            <a:endParaRPr lang="en-US" sz="2400" dirty="0">
              <a:latin typeface="Arial" panose="020B0604020202020204" pitchFamily="34" charset="0"/>
              <a:cs typeface="Arial" panose="020B0604020202020204" pitchFamily="34" charset="0"/>
            </a:endParaRPr>
          </a:p>
        </p:txBody>
      </p:sp>
      <p:sp>
        <p:nvSpPr>
          <p:cNvPr id="27" name="TextBox 26"/>
          <p:cNvSpPr txBox="1"/>
          <p:nvPr/>
        </p:nvSpPr>
        <p:spPr>
          <a:xfrm rot="16200000">
            <a:off x="-395828" y="3030612"/>
            <a:ext cx="1253320" cy="461665"/>
          </a:xfrm>
          <a:prstGeom prst="rect">
            <a:avLst/>
          </a:prstGeom>
          <a:noFill/>
        </p:spPr>
        <p:txBody>
          <a:bodyPr wrap="square" rtlCol="0">
            <a:spAutoFit/>
          </a:bodyPr>
          <a:lstStyle/>
          <a:p>
            <a:r>
              <a:rPr lang="en-US" sz="2400" dirty="0" err="1" smtClean="0">
                <a:latin typeface="Arial" panose="020B0604020202020204" pitchFamily="34" charset="0"/>
                <a:cs typeface="Arial" panose="020B0604020202020204" pitchFamily="34" charset="0"/>
              </a:rPr>
              <a:t>Sv</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(dB)</a:t>
            </a: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04316765"/>
      </p:ext>
    </p:extLst>
  </p:cSld>
  <p:clrMapOvr>
    <a:masterClrMapping/>
  </p:clrMapOvr>
  <mc:AlternateContent xmlns:mc="http://schemas.openxmlformats.org/markup-compatibility/2006" xmlns:p14="http://schemas.microsoft.com/office/powerpoint/2010/main">
    <mc:Choice Requires="p14">
      <p:transition spd="slow" p14:dur="2000" advTm="121632"/>
    </mc:Choice>
    <mc:Fallback xmlns="">
      <p:transition spd="slow" advTm="121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p:bldP spid="28" grpId="0" animBg="1"/>
      <p:bldP spid="39" grpId="0"/>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37222"/>
            <a:ext cx="10972800" cy="997527"/>
          </a:xfrm>
        </p:spPr>
        <p:txBody>
          <a:bodyPr/>
          <a:lstStyle/>
          <a:p>
            <a:r>
              <a:rPr lang="en-US" sz="4800" dirty="0" smtClean="0">
                <a:effectLst/>
                <a:latin typeface="Arial" panose="020B0604020202020204" pitchFamily="34" charset="0"/>
                <a:cs typeface="Arial" panose="020B0604020202020204" pitchFamily="34" charset="0"/>
              </a:rPr>
              <a:t>Model Evaluation</a:t>
            </a:r>
            <a:endParaRPr lang="en-US" sz="4800" dirty="0">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217714" y="1056290"/>
                <a:ext cx="11526981" cy="5740295"/>
              </a:xfrm>
            </p:spPr>
            <p:txBody>
              <a:bodyPr>
                <a:normAutofit fontScale="77500" lnSpcReduction="20000"/>
              </a:bodyPr>
              <a:lstStyle/>
              <a:p>
                <a:pPr marL="0" indent="0">
                  <a:buNone/>
                </a:pPr>
                <a:r>
                  <a:rPr lang="en-US" sz="3400" dirty="0" smtClean="0">
                    <a:solidFill>
                      <a:schemeClr val="tx1"/>
                    </a:solidFill>
                    <a:latin typeface="Arial" panose="020B0604020202020204" pitchFamily="34" charset="0"/>
                    <a:cs typeface="Arial" panose="020B0604020202020204" pitchFamily="34" charset="0"/>
                  </a:rPr>
                  <a:t>1. Model Selection: 10-fold Cross-Validation</a:t>
                </a:r>
              </a:p>
              <a:p>
                <a:r>
                  <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rPr>
                  <a:t>9 parts = training data, 1 part = test data</a:t>
                </a:r>
              </a:p>
              <a:p>
                <a:r>
                  <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rPr>
                  <a:t>Using each test subset, calculate Root-Mean-Squared-Error (RMSE):</a:t>
                </a:r>
              </a:p>
              <a:p>
                <a:pPr marL="0" indent="0">
                  <a:buNone/>
                </a:pPr>
                <a14:m>
                  <m:oMath xmlns:m="http://schemas.openxmlformats.org/officeDocument/2006/math">
                    <m:rad>
                      <m:radPr>
                        <m:degHide m:val="on"/>
                        <m:ctrlPr>
                          <a:rPr lang="en-US" i="1" smtClean="0">
                            <a:solidFill>
                              <a:schemeClr val="tx1"/>
                            </a:solidFill>
                            <a:latin typeface="Cambria Math"/>
                          </a:rPr>
                        </m:ctrlPr>
                      </m:radPr>
                      <m:deg/>
                      <m:e>
                        <m:f>
                          <m:fPr>
                            <m:ctrlPr>
                              <a:rPr lang="en-US" i="1">
                                <a:solidFill>
                                  <a:schemeClr val="tx1"/>
                                </a:solidFill>
                                <a:latin typeface="Cambria Math"/>
                              </a:rPr>
                            </m:ctrlPr>
                          </m:fPr>
                          <m:num>
                            <m:r>
                              <a:rPr lang="en-US" i="1">
                                <a:solidFill>
                                  <a:schemeClr val="tx1"/>
                                </a:solidFill>
                                <a:latin typeface="Cambria Math"/>
                              </a:rPr>
                              <m:t>1</m:t>
                            </m:r>
                          </m:num>
                          <m:den>
                            <m:r>
                              <a:rPr lang="en-US" b="0" i="1" smtClean="0">
                                <a:solidFill>
                                  <a:schemeClr val="tx1"/>
                                </a:solidFill>
                                <a:latin typeface="Cambria Math"/>
                              </a:rPr>
                              <m:t>𝑛</m:t>
                            </m:r>
                          </m:den>
                        </m:f>
                        <m:r>
                          <a:rPr lang="en-US" i="1">
                            <a:solidFill>
                              <a:schemeClr val="tx1"/>
                            </a:solidFill>
                            <a:latin typeface="Cambria Math"/>
                          </a:rPr>
                          <m:t>∗</m:t>
                        </m:r>
                        <m:nary>
                          <m:naryPr>
                            <m:chr m:val="∑"/>
                            <m:ctrlPr>
                              <a:rPr lang="en-US" i="1">
                                <a:solidFill>
                                  <a:schemeClr val="tx1"/>
                                </a:solidFill>
                                <a:latin typeface="Cambria Math"/>
                              </a:rPr>
                            </m:ctrlPr>
                          </m:naryPr>
                          <m:sub>
                            <m:r>
                              <a:rPr lang="en-US" i="1">
                                <a:solidFill>
                                  <a:schemeClr val="tx1"/>
                                </a:solidFill>
                                <a:latin typeface="Cambria Math"/>
                              </a:rPr>
                              <m:t>𝑖</m:t>
                            </m:r>
                            <m:r>
                              <a:rPr lang="en-US" i="1">
                                <a:solidFill>
                                  <a:schemeClr val="tx1"/>
                                </a:solidFill>
                                <a:latin typeface="Cambria Math"/>
                              </a:rPr>
                              <m:t>=1</m:t>
                            </m:r>
                          </m:sub>
                          <m:sup>
                            <m:r>
                              <a:rPr lang="en-US" i="1">
                                <a:solidFill>
                                  <a:schemeClr val="tx1"/>
                                </a:solidFill>
                                <a:latin typeface="Cambria Math"/>
                              </a:rPr>
                              <m:t>𝑛</m:t>
                            </m:r>
                          </m:sup>
                          <m:e>
                            <m:sSup>
                              <m:sSupPr>
                                <m:ctrlPr>
                                  <a:rPr lang="en-US" i="1">
                                    <a:solidFill>
                                      <a:schemeClr val="tx1"/>
                                    </a:solidFill>
                                    <a:latin typeface="Cambria Math"/>
                                  </a:rPr>
                                </m:ctrlPr>
                              </m:sSupPr>
                              <m:e>
                                <m:sSub>
                                  <m:sSubPr>
                                    <m:ctrlPr>
                                      <a:rPr lang="en-US" i="1">
                                        <a:solidFill>
                                          <a:schemeClr val="tx1"/>
                                        </a:solidFill>
                                        <a:latin typeface="Cambria Math"/>
                                      </a:rPr>
                                    </m:ctrlPr>
                                  </m:sSubPr>
                                  <m:e>
                                    <m:r>
                                      <a:rPr lang="en-US" i="1">
                                        <a:solidFill>
                                          <a:schemeClr val="tx1"/>
                                        </a:solidFill>
                                        <a:latin typeface="Cambria Math"/>
                                      </a:rPr>
                                      <m:t>(</m:t>
                                    </m:r>
                                    <m:r>
                                      <a:rPr lang="en-US" i="1">
                                        <a:solidFill>
                                          <a:schemeClr val="tx1"/>
                                        </a:solidFill>
                                        <a:latin typeface="Cambria Math"/>
                                      </a:rPr>
                                      <m:t>𝑦</m:t>
                                    </m:r>
                                  </m:e>
                                  <m:sub>
                                    <m:r>
                                      <a:rPr lang="en-US" i="1">
                                        <a:solidFill>
                                          <a:schemeClr val="tx1"/>
                                        </a:solidFill>
                                        <a:latin typeface="Cambria Math"/>
                                      </a:rPr>
                                      <m:t>𝑖</m:t>
                                    </m:r>
                                  </m:sub>
                                </m:sSub>
                                <m:r>
                                  <a:rPr lang="en-US" i="1">
                                    <a:solidFill>
                                      <a:schemeClr val="tx1"/>
                                    </a:solidFill>
                                    <a:latin typeface="Cambria Math"/>
                                  </a:rPr>
                                  <m:t>−</m:t>
                                </m:r>
                                <m:sSub>
                                  <m:sSubPr>
                                    <m:ctrlPr>
                                      <a:rPr lang="en-US" i="1">
                                        <a:solidFill>
                                          <a:schemeClr val="tx1"/>
                                        </a:solidFill>
                                        <a:latin typeface="Cambria Math"/>
                                      </a:rPr>
                                    </m:ctrlPr>
                                  </m:sSubPr>
                                  <m:e>
                                    <m:acc>
                                      <m:accPr>
                                        <m:chr m:val="̂"/>
                                        <m:ctrlPr>
                                          <a:rPr lang="en-US" i="1">
                                            <a:solidFill>
                                              <a:schemeClr val="tx1"/>
                                            </a:solidFill>
                                            <a:latin typeface="Cambria Math"/>
                                          </a:rPr>
                                        </m:ctrlPr>
                                      </m:accPr>
                                      <m:e>
                                        <m:r>
                                          <a:rPr lang="en-US" i="1">
                                            <a:solidFill>
                                              <a:schemeClr val="tx1"/>
                                            </a:solidFill>
                                            <a:latin typeface="Cambria Math"/>
                                          </a:rPr>
                                          <m:t>𝑦</m:t>
                                        </m:r>
                                      </m:e>
                                    </m:acc>
                                  </m:e>
                                  <m:sub>
                                    <m:r>
                                      <a:rPr lang="en-US" i="1">
                                        <a:solidFill>
                                          <a:schemeClr val="tx1"/>
                                        </a:solidFill>
                                        <a:latin typeface="Cambria Math"/>
                                      </a:rPr>
                                      <m:t>𝑖</m:t>
                                    </m:r>
                                  </m:sub>
                                </m:sSub>
                                <m:r>
                                  <a:rPr lang="en-US" i="1">
                                    <a:solidFill>
                                      <a:schemeClr val="tx1"/>
                                    </a:solidFill>
                                    <a:latin typeface="Cambria Math"/>
                                  </a:rPr>
                                  <m:t>)</m:t>
                                </m:r>
                              </m:e>
                              <m:sup>
                                <m:r>
                                  <a:rPr lang="en-US" i="1">
                                    <a:solidFill>
                                      <a:schemeClr val="tx1"/>
                                    </a:solidFill>
                                    <a:latin typeface="Cambria Math"/>
                                  </a:rPr>
                                  <m:t>2</m:t>
                                </m:r>
                              </m:sup>
                            </m:sSup>
                          </m:e>
                        </m:nary>
                      </m:e>
                    </m:rad>
                  </m:oMath>
                </a14:m>
                <a:r>
                  <a:rPr lang="en-US" dirty="0">
                    <a:solidFill>
                      <a:schemeClr val="tx1"/>
                    </a:solidFill>
                  </a:rPr>
                  <a:t> </a:t>
                </a:r>
                <a:endPar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0" indent="0">
                  <a:buNone/>
                </a:pPr>
                <a:r>
                  <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rPr>
                  <a:t>Average RMSE value  Model interpolation accuracy (</a:t>
                </a:r>
                <a:r>
                  <a:rPr lang="en-US" dirty="0">
                    <a:solidFill>
                      <a:schemeClr val="tx1"/>
                    </a:solidFill>
                    <a:latin typeface="Arial" panose="020B0604020202020204" pitchFamily="34" charset="0"/>
                    <a:cs typeface="Arial" panose="020B0604020202020204" pitchFamily="34" charset="0"/>
                  </a:rPr>
                  <a:t>RMSE value closer to 0 </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more accurate </a:t>
                </a:r>
                <a:r>
                  <a:rPr lang="en-US" dirty="0" smtClean="0">
                    <a:solidFill>
                      <a:schemeClr val="tx1"/>
                    </a:solidFill>
                    <a:latin typeface="Arial" panose="020B0604020202020204" pitchFamily="34" charset="0"/>
                    <a:cs typeface="Arial" panose="020B0604020202020204" pitchFamily="34" charset="0"/>
                  </a:rPr>
                  <a:t>model)</a:t>
                </a:r>
                <a:endPar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457200" lvl="1" indent="0">
                  <a:buNone/>
                </a:pPr>
                <a:endParaRPr lang="en-US" dirty="0" smtClean="0">
                  <a:solidFill>
                    <a:schemeClr val="tx1"/>
                  </a:solidFill>
                  <a:latin typeface="Arial" panose="020B0604020202020204" pitchFamily="34" charset="0"/>
                  <a:cs typeface="Arial" panose="020B0604020202020204" pitchFamily="34" charset="0"/>
                </a:endParaRPr>
              </a:p>
              <a:p>
                <a:pPr marL="393700" indent="-393700">
                  <a:lnSpc>
                    <a:spcPct val="120000"/>
                  </a:lnSpc>
                  <a:spcBef>
                    <a:spcPts val="200"/>
                  </a:spcBef>
                  <a:buNone/>
                </a:pPr>
                <a:endParaRPr lang="en-US" sz="3200" dirty="0" smtClean="0">
                  <a:solidFill>
                    <a:schemeClr val="tx1"/>
                  </a:solidFill>
                  <a:latin typeface="Arial" panose="020B0604020202020204" pitchFamily="34" charset="0"/>
                  <a:cs typeface="Arial" panose="020B0604020202020204" pitchFamily="34" charset="0"/>
                </a:endParaRPr>
              </a:p>
              <a:p>
                <a:pPr marL="393700" indent="-393700">
                  <a:buNone/>
                </a:pPr>
                <a:r>
                  <a:rPr lang="en-US" sz="3200" dirty="0" smtClean="0">
                    <a:solidFill>
                      <a:schemeClr val="tx1"/>
                    </a:solidFill>
                    <a:latin typeface="Arial" panose="020B0604020202020204" pitchFamily="34" charset="0"/>
                    <a:cs typeface="Arial" panose="020B0604020202020204" pitchFamily="34" charset="0"/>
                  </a:rPr>
                  <a:t>2. Run model selection on 24 versions of each </a:t>
                </a:r>
                <a:r>
                  <a:rPr lang="en-US" sz="3200" dirty="0">
                    <a:solidFill>
                      <a:schemeClr val="tx1"/>
                    </a:solidFill>
                    <a:latin typeface="Arial" panose="020B0604020202020204" pitchFamily="34" charset="0"/>
                    <a:cs typeface="Arial" panose="020B0604020202020204" pitchFamily="34" charset="0"/>
                  </a:rPr>
                  <a:t>model </a:t>
                </a:r>
                <a:endParaRPr lang="en-US" sz="3200" dirty="0" smtClean="0">
                  <a:solidFill>
                    <a:schemeClr val="tx1"/>
                  </a:solidFill>
                  <a:latin typeface="Arial" panose="020B0604020202020204" pitchFamily="34" charset="0"/>
                  <a:cs typeface="Arial" panose="020B0604020202020204" pitchFamily="34" charset="0"/>
                </a:endParaRPr>
              </a:p>
              <a:p>
                <a:pPr marL="393700" indent="-393700">
                  <a:buNone/>
                </a:pPr>
                <a:r>
                  <a:rPr lang="en-US" sz="3200" dirty="0">
                    <a:solidFill>
                      <a:schemeClr val="tx1"/>
                    </a:solidFill>
                    <a:latin typeface="Arial" panose="020B0604020202020204" pitchFamily="34" charset="0"/>
                    <a:cs typeface="Arial" panose="020B0604020202020204" pitchFamily="34" charset="0"/>
                  </a:rPr>
                  <a:t> </a:t>
                </a:r>
                <a:r>
                  <a:rPr lang="en-US" sz="3200" dirty="0" smtClean="0">
                    <a:solidFill>
                      <a:schemeClr val="tx1"/>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all combinations of 4 </a:t>
                </a:r>
                <a:r>
                  <a:rPr lang="en-US" sz="3200" dirty="0" smtClean="0">
                    <a:solidFill>
                      <a:schemeClr val="tx1"/>
                    </a:solidFill>
                    <a:latin typeface="Arial" panose="020B0604020202020204" pitchFamily="34" charset="0"/>
                    <a:cs typeface="Arial" panose="020B0604020202020204" pitchFamily="34" charset="0"/>
                  </a:rPr>
                  <a:t>covariates and 2-way interactions) </a:t>
                </a:r>
              </a:p>
              <a:p>
                <a:pPr marL="393700" indent="-393700">
                  <a:buNone/>
                </a:pPr>
                <a:r>
                  <a:rPr lang="en-US" sz="3200" dirty="0">
                    <a:solidFill>
                      <a:schemeClr val="tx1"/>
                    </a:solidFill>
                    <a:latin typeface="Arial" panose="020B0604020202020204" pitchFamily="34" charset="0"/>
                    <a:cs typeface="Arial" panose="020B0604020202020204" pitchFamily="34" charset="0"/>
                  </a:rPr>
                  <a:t> </a:t>
                </a:r>
                <a:r>
                  <a:rPr lang="en-US" sz="3200" dirty="0" smtClean="0">
                    <a:solidFill>
                      <a:schemeClr val="tx1"/>
                    </a:solidFill>
                    <a:latin typeface="Arial" panose="020B0604020202020204" pitchFamily="34" charset="0"/>
                    <a:cs typeface="Arial" panose="020B0604020202020204" pitchFamily="34" charset="0"/>
                  </a:rPr>
                  <a:t>   </a:t>
                </a:r>
              </a:p>
              <a:p>
                <a:pPr marL="393700" indent="-393700">
                  <a:buNone/>
                </a:pPr>
                <a:r>
                  <a:rPr lang="en-US" sz="3200" dirty="0" smtClean="0">
                    <a:solidFill>
                      <a:schemeClr val="tx1"/>
                    </a:solidFill>
                    <a:latin typeface="Arial" panose="020B0604020202020204" pitchFamily="34" charset="0"/>
                    <a:cs typeface="Arial" panose="020B0604020202020204" pitchFamily="34" charset="0"/>
                  </a:rPr>
                  <a:t>3. Model version with lowest average RMSE = “best” version of candidate model</a:t>
                </a:r>
              </a:p>
              <a:p>
                <a:pPr marL="0" indent="0">
                  <a:buNone/>
                </a:pPr>
                <a:endParaRPr lang="en-US" sz="3200" dirty="0">
                  <a:solidFill>
                    <a:schemeClr val="tx1"/>
                  </a:solidFill>
                  <a:latin typeface="Arial" panose="020B0604020202020204" pitchFamily="34" charset="0"/>
                  <a:cs typeface="Arial" panose="020B0604020202020204" pitchFamily="34" charset="0"/>
                </a:endParaRPr>
              </a:p>
              <a:p>
                <a:pPr marL="393700" indent="-393700">
                  <a:buNone/>
                </a:pPr>
                <a:r>
                  <a:rPr lang="en-US" sz="3200" dirty="0" smtClean="0">
                    <a:solidFill>
                      <a:schemeClr val="tx1"/>
                    </a:solidFill>
                    <a:latin typeface="Arial" panose="020B0604020202020204" pitchFamily="34" charset="0"/>
                    <a:cs typeface="Arial" panose="020B0604020202020204" pitchFamily="34" charset="0"/>
                  </a:rPr>
                  <a:t>4. Compare  “best” version of candidate models to assess </a:t>
                </a:r>
                <a:endParaRPr lang="en-US" sz="3200" dirty="0">
                  <a:solidFill>
                    <a:schemeClr val="tx1"/>
                  </a:solidFill>
                  <a:latin typeface="Arial" panose="020B0604020202020204" pitchFamily="34" charset="0"/>
                  <a:cs typeface="Arial" panose="020B0604020202020204" pitchFamily="34" charset="0"/>
                </a:endParaRPr>
              </a:p>
              <a:p>
                <a:pPr marL="393700" indent="-393700">
                  <a:buNone/>
                </a:pPr>
                <a:r>
                  <a:rPr lang="en-US" sz="3200" dirty="0" smtClean="0">
                    <a:solidFill>
                      <a:schemeClr val="tx1"/>
                    </a:solidFill>
                    <a:latin typeface="Arial" panose="020B0604020202020204" pitchFamily="34" charset="0"/>
                    <a:cs typeface="Arial" panose="020B0604020202020204" pitchFamily="34" charset="0"/>
                  </a:rPr>
                  <a:t> 	baseline characterization</a:t>
                </a:r>
              </a:p>
              <a:p>
                <a:pPr marL="0" indent="0">
                  <a:buNone/>
                </a:pPr>
                <a:endParaRPr lang="en-US" sz="3200" dirty="0">
                  <a:solidFill>
                    <a:schemeClr val="tx1"/>
                  </a:solidFill>
                  <a:latin typeface="Arial" panose="020B0604020202020204" pitchFamily="34" charset="0"/>
                  <a:cs typeface="Arial" panose="020B0604020202020204" pitchFamily="34" charset="0"/>
                </a:endParaRPr>
              </a:p>
              <a:p>
                <a:pPr marL="0" indent="0">
                  <a:buNone/>
                </a:pPr>
                <a:endParaRPr lang="en-US" sz="28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217714" y="1056290"/>
                <a:ext cx="11526981" cy="5740295"/>
              </a:xfrm>
              <a:blipFill rotWithShape="1">
                <a:blip r:embed="rId3"/>
                <a:stretch>
                  <a:fillRect l="-952" t="-2335" r="-159"/>
                </a:stretch>
              </a:blipFill>
            </p:spPr>
            <p:txBody>
              <a:bodyPr/>
              <a:lstStyle/>
              <a:p>
                <a:r>
                  <a:rPr lang="en-US">
                    <a:noFill/>
                  </a:rPr>
                  <a:t> </a:t>
                </a:r>
              </a:p>
            </p:txBody>
          </p:sp>
        </mc:Fallback>
      </mc:AlternateContent>
      <p:pic>
        <p:nvPicPr>
          <p:cNvPr id="6" name="Picture 5"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821740" cy="808154"/>
          </a:xfrm>
          <a:prstGeom prst="rect">
            <a:avLst/>
          </a:prstGeom>
          <a:noFill/>
          <a:ln>
            <a:noFill/>
          </a:ln>
        </p:spPr>
      </p:pic>
    </p:spTree>
    <p:extLst>
      <p:ext uri="{BB962C8B-B14F-4D97-AF65-F5344CB8AC3E}">
        <p14:creationId xmlns:p14="http://schemas.microsoft.com/office/powerpoint/2010/main" val="674672928"/>
      </p:ext>
    </p:extLst>
  </p:cSld>
  <p:clrMapOvr>
    <a:masterClrMapping/>
  </p:clrMapOvr>
  <mc:AlternateContent xmlns:mc="http://schemas.openxmlformats.org/markup-compatibility/2006" xmlns:p14="http://schemas.microsoft.com/office/powerpoint/2010/main">
    <mc:Choice Requires="p14">
      <p:transition spd="slow" p14:dur="2000" advTm="79828"/>
    </mc:Choice>
    <mc:Fallback xmlns="">
      <p:transition spd="slow" advTm="7982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476594" y="2146735"/>
            <a:ext cx="3547241" cy="320563"/>
          </a:xfrm>
          <a:prstGeom prst="rect">
            <a:avLst/>
          </a:prstGeom>
          <a:solidFill>
            <a:srgbClr val="FFFF00">
              <a:alpha val="25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76593" y="1807779"/>
            <a:ext cx="3547241" cy="283779"/>
          </a:xfrm>
          <a:prstGeom prst="rect">
            <a:avLst/>
          </a:prstGeom>
          <a:solidFill>
            <a:srgbClr val="FFFF00">
              <a:alpha val="25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870" y="1429408"/>
            <a:ext cx="11923985" cy="1818760"/>
          </a:xfrm>
          <a:prstGeom prst="rect">
            <a:avLst/>
          </a:prstGeom>
          <a:solidFill>
            <a:srgbClr val="FFFF00">
              <a:alpha val="25000"/>
            </a:srgbClr>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0"/>
            <a:ext cx="10972800" cy="662152"/>
          </a:xfrm>
        </p:spPr>
        <p:txBody>
          <a:bodyPr/>
          <a:lstStyle/>
          <a:p>
            <a:r>
              <a:rPr lang="en-US" sz="4400" dirty="0" smtClean="0">
                <a:effectLst/>
                <a:latin typeface="Arial" panose="020B0604020202020204" pitchFamily="34" charset="0"/>
                <a:cs typeface="Arial" panose="020B0604020202020204" pitchFamily="34" charset="0"/>
              </a:rPr>
              <a:t>Normal</a:t>
            </a:r>
            <a:r>
              <a:rPr lang="en-US" sz="4400" dirty="0" smtClean="0">
                <a:effectLst/>
              </a:rPr>
              <a:t> </a:t>
            </a:r>
            <a:r>
              <a:rPr lang="en-US" sz="4400" dirty="0" smtClean="0">
                <a:effectLst/>
                <a:latin typeface="Arial" panose="020B0604020202020204" pitchFamily="34" charset="0"/>
                <a:cs typeface="Arial" panose="020B0604020202020204" pitchFamily="34" charset="0"/>
              </a:rPr>
              <a:t>Metric (</a:t>
            </a:r>
            <a:r>
              <a:rPr lang="en-US" sz="4400" dirty="0" err="1" smtClean="0">
                <a:effectLst/>
                <a:latin typeface="Arial" panose="020B0604020202020204" pitchFamily="34" charset="0"/>
                <a:cs typeface="Arial" panose="020B0604020202020204" pitchFamily="34" charset="0"/>
              </a:rPr>
              <a:t>Sv</a:t>
            </a:r>
            <a:r>
              <a:rPr lang="en-US" sz="4400" dirty="0" smtClean="0">
                <a:effectLst/>
                <a:latin typeface="Arial" panose="020B0604020202020204" pitchFamily="34" charset="0"/>
                <a:cs typeface="Arial" panose="020B0604020202020204" pitchFamily="34" charset="0"/>
              </a:rPr>
              <a:t>) Ranked Results</a:t>
            </a:r>
            <a:endParaRPr lang="en-US" sz="4400" dirty="0">
              <a:effectLst/>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16340571"/>
              </p:ext>
            </p:extLst>
          </p:nvPr>
        </p:nvGraphicFramePr>
        <p:xfrm>
          <a:off x="136634" y="586854"/>
          <a:ext cx="11918732" cy="6170496"/>
        </p:xfrm>
        <a:graphic>
          <a:graphicData uri="http://schemas.openxmlformats.org/drawingml/2006/table">
            <a:tbl>
              <a:tblPr firstRow="1" firstCol="1" bandRow="1">
                <a:tableStyleId>{7E9639D4-E3E2-4D34-9284-5A2195B3D0D7}</a:tableStyleId>
              </a:tblPr>
              <a:tblGrid>
                <a:gridCol w="1318350"/>
                <a:gridCol w="5451257"/>
                <a:gridCol w="2496629"/>
                <a:gridCol w="1155004"/>
                <a:gridCol w="1497492"/>
              </a:tblGrid>
              <a:tr h="834292">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Model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accent6"/>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Environmental Predictors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accent6"/>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Auto-correlation Structure (AR,MA)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accent6"/>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Average RMSE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accent6"/>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Residual Auto-correlation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accent6"/>
                    </a:solidFill>
                  </a:tcPr>
                </a:tc>
              </a:tr>
              <a:tr h="361582">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SVR-RBF</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F4C9E"/>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Day, Fourier Series, Tidal Range, Tidal Speed</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3.05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61582">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RF</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F4C9E"/>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All Environmental Predictors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(14,0)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3.16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61582">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SVR-L</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F4C9E"/>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Fourier Series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(13,0)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3.22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723165">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MARSS-P</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53E3E"/>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Process </a:t>
                      </a:r>
                      <a:r>
                        <a:rPr lang="en-US" sz="1600" dirty="0" err="1">
                          <a:effectLst/>
                          <a:latin typeface="Arial" panose="020B0604020202020204" pitchFamily="34" charset="0"/>
                          <a:cs typeface="Arial" panose="020B0604020202020204" pitchFamily="34" charset="0"/>
                        </a:rPr>
                        <a:t>Eq</a:t>
                      </a:r>
                      <a:r>
                        <a:rPr lang="en-US" sz="1600" dirty="0">
                          <a:effectLst/>
                          <a:latin typeface="Arial" panose="020B0604020202020204" pitchFamily="34" charset="0"/>
                          <a:cs typeface="Arial" panose="020B0604020202020204" pitchFamily="34" charset="0"/>
                        </a:rPr>
                        <a:t>: Day, Fourier Series, Tidal Range</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Observation </a:t>
                      </a:r>
                      <a:r>
                        <a:rPr lang="en-US" sz="1600" dirty="0" err="1">
                          <a:effectLst/>
                          <a:latin typeface="Arial" panose="020B0604020202020204" pitchFamily="34" charset="0"/>
                          <a:cs typeface="Arial" panose="020B0604020202020204" pitchFamily="34" charset="0"/>
                        </a:rPr>
                        <a:t>Eq</a:t>
                      </a:r>
                      <a:r>
                        <a:rPr lang="en-US" sz="1600" dirty="0">
                          <a:effectLst/>
                          <a:latin typeface="Arial" panose="020B0604020202020204" pitchFamily="34" charset="0"/>
                          <a:cs typeface="Arial" panose="020B0604020202020204" pitchFamily="34" charset="0"/>
                        </a:rPr>
                        <a:t>: Day, Tidal Range, </a:t>
                      </a:r>
                      <a:r>
                        <a:rPr lang="en-US" sz="1600" dirty="0" err="1" smtClean="0">
                          <a:effectLst/>
                          <a:latin typeface="Arial" panose="020B0604020202020204" pitchFamily="34" charset="0"/>
                          <a:cs typeface="Arial" panose="020B0604020202020204" pitchFamily="34" charset="0"/>
                        </a:rPr>
                        <a:t>Day:Tidal</a:t>
                      </a:r>
                      <a:r>
                        <a:rPr lang="en-US" sz="1600" dirty="0" smtClean="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Range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3.30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870747">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MARSS-M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53E3E"/>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Process </a:t>
                      </a:r>
                      <a:r>
                        <a:rPr lang="en-US" sz="1600" dirty="0" err="1">
                          <a:effectLst/>
                          <a:latin typeface="Arial" panose="020B0604020202020204" pitchFamily="34" charset="0"/>
                          <a:cs typeface="Arial" panose="020B0604020202020204" pitchFamily="34" charset="0"/>
                        </a:rPr>
                        <a:t>Eq</a:t>
                      </a:r>
                      <a:r>
                        <a:rPr lang="en-US" sz="1600" dirty="0">
                          <a:effectLst/>
                          <a:latin typeface="Arial" panose="020B0604020202020204" pitchFamily="34" charset="0"/>
                          <a:cs typeface="Arial" panose="020B0604020202020204" pitchFamily="34" charset="0"/>
                        </a:rPr>
                        <a:t>: Tidal Range, Tidal Speed, Tidal </a:t>
                      </a:r>
                      <a:r>
                        <a:rPr lang="en-US" sz="1600" dirty="0" err="1" smtClean="0">
                          <a:effectLst/>
                          <a:latin typeface="Arial" panose="020B0604020202020204" pitchFamily="34" charset="0"/>
                          <a:cs typeface="Arial" panose="020B0604020202020204" pitchFamily="34" charset="0"/>
                        </a:rPr>
                        <a:t>Speed:Tidal</a:t>
                      </a:r>
                      <a:r>
                        <a:rPr lang="en-US" sz="1600" dirty="0" smtClean="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Range</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Observation </a:t>
                      </a:r>
                      <a:r>
                        <a:rPr lang="en-US" sz="1600" dirty="0" err="1">
                          <a:effectLst/>
                          <a:latin typeface="Arial" panose="020B0604020202020204" pitchFamily="34" charset="0"/>
                          <a:cs typeface="Arial" panose="020B0604020202020204" pitchFamily="34" charset="0"/>
                        </a:rPr>
                        <a:t>Eq</a:t>
                      </a:r>
                      <a:r>
                        <a:rPr lang="en-US" sz="1600" dirty="0">
                          <a:effectLst/>
                          <a:latin typeface="Arial" panose="020B0604020202020204" pitchFamily="34" charset="0"/>
                          <a:cs typeface="Arial" panose="020B0604020202020204" pitchFamily="34" charset="0"/>
                        </a:rPr>
                        <a:t>: Day, Fourier Series, Tidal Speed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3.34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6301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GAM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tx2"/>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Day, Fourier Series, Tidal Range*, Day:Tidal Range*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3.43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61582">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GAMM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tx2"/>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Day, Fourier Series, Tidal Range*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3.45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820131">
                <a:tc>
                  <a:txBody>
                    <a:bodyPr/>
                    <a:lstStyle/>
                    <a:p>
                      <a:pPr marL="0" marR="0">
                        <a:lnSpc>
                          <a:spcPct val="115000"/>
                        </a:lnSpc>
                        <a:spcBef>
                          <a:spcPts val="0"/>
                        </a:spcBef>
                        <a:spcAft>
                          <a:spcPts val="0"/>
                        </a:spcAft>
                      </a:pPr>
                      <a:r>
                        <a:rPr lang="en-US" sz="1600" dirty="0" err="1">
                          <a:solidFill>
                            <a:schemeClr val="bg1"/>
                          </a:solidFill>
                          <a:effectLst/>
                          <a:latin typeface="Arial" panose="020B0604020202020204" pitchFamily="34" charset="0"/>
                          <a:cs typeface="Arial" panose="020B0604020202020204" pitchFamily="34" charset="0"/>
                        </a:rPr>
                        <a:t>Reg</a:t>
                      </a:r>
                      <a:r>
                        <a:rPr lang="en-US" sz="1600" dirty="0">
                          <a:solidFill>
                            <a:schemeClr val="bg1"/>
                          </a:solidFill>
                          <a:effectLst/>
                          <a:latin typeface="Arial" panose="020B0604020202020204" pitchFamily="34" charset="0"/>
                          <a:cs typeface="Arial" panose="020B0604020202020204" pitchFamily="34" charset="0"/>
                        </a:rPr>
                        <a:t>-ARMA-GARCH</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53E3E"/>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Mean Eq: Day, Fourier Series, Tidal Range, Day: Tidal Range</a:t>
                      </a:r>
                    </a:p>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Variance Eq: Day, Fourier Series, Tidal Range,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ARMA:(1,0)</a:t>
                      </a:r>
                    </a:p>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GARCH:(2,3)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3.53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61582">
                <a:tc>
                  <a:txBody>
                    <a:bodyPr/>
                    <a:lstStyle/>
                    <a:p>
                      <a:pPr marL="0" marR="0">
                        <a:lnSpc>
                          <a:spcPct val="115000"/>
                        </a:lnSpc>
                        <a:spcBef>
                          <a:spcPts val="0"/>
                        </a:spcBef>
                        <a:spcAft>
                          <a:spcPts val="0"/>
                        </a:spcAft>
                      </a:pPr>
                      <a:r>
                        <a:rPr lang="en-US" sz="1600" dirty="0" err="1" smtClean="0">
                          <a:solidFill>
                            <a:schemeClr val="bg1"/>
                          </a:solidFill>
                          <a:effectLst/>
                          <a:latin typeface="Arial" panose="020B0604020202020204" pitchFamily="34" charset="0"/>
                          <a:cs typeface="Arial" panose="020B0604020202020204" pitchFamily="34" charset="0"/>
                        </a:rPr>
                        <a:t>Reg</a:t>
                      </a:r>
                      <a:r>
                        <a:rPr lang="en-US" sz="1600" dirty="0" smtClean="0">
                          <a:solidFill>
                            <a:schemeClr val="bg1"/>
                          </a:solidFill>
                          <a:effectLst/>
                          <a:latin typeface="Arial" panose="020B0604020202020204" pitchFamily="34" charset="0"/>
                          <a:cs typeface="Arial" panose="020B0604020202020204" pitchFamily="34" charset="0"/>
                        </a:rPr>
                        <a:t>-ARMA</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53E3E"/>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Day, Fourier Series, Tidal Range, Day: Tidal Range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3.54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61582">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GLS</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tx2"/>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Day, Fourier Series, Tidal Range, Day: Tidal Range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3.54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61582">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LM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tx2"/>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Day, Fourier Series, Tidal Range, Day: Tidal Range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3.54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bl>
          </a:graphicData>
        </a:graphic>
      </p:graphicFrame>
      <p:pic>
        <p:nvPicPr>
          <p:cNvPr id="5" name="Picture 4"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51769" y="-3891"/>
            <a:ext cx="583324" cy="686792"/>
          </a:xfrm>
          <a:prstGeom prst="rect">
            <a:avLst/>
          </a:prstGeom>
          <a:noFill/>
          <a:ln>
            <a:noFill/>
          </a:ln>
        </p:spPr>
      </p:pic>
    </p:spTree>
    <p:custDataLst>
      <p:tags r:id="rId1"/>
    </p:custDataLst>
    <p:extLst>
      <p:ext uri="{BB962C8B-B14F-4D97-AF65-F5344CB8AC3E}">
        <p14:creationId xmlns:p14="http://schemas.microsoft.com/office/powerpoint/2010/main" val="4166301356"/>
      </p:ext>
    </p:extLst>
  </p:cSld>
  <p:clrMapOvr>
    <a:masterClrMapping/>
  </p:clrMapOvr>
  <mc:AlternateContent xmlns:mc="http://schemas.openxmlformats.org/markup-compatibility/2006" xmlns:p14="http://schemas.microsoft.com/office/powerpoint/2010/main">
    <mc:Choice Requires="p14">
      <p:transition spd="slow" p14:dur="2000" advTm="72916"/>
    </mc:Choice>
    <mc:Fallback xmlns="">
      <p:transition spd="slow" advTm="729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30621"/>
          </a:xfrm>
        </p:spPr>
        <p:txBody>
          <a:bodyPr/>
          <a:lstStyle/>
          <a:p>
            <a:r>
              <a:rPr lang="en-US" sz="4400" dirty="0" smtClean="0">
                <a:effectLst/>
                <a:latin typeface="Arial" panose="020B0604020202020204" pitchFamily="34" charset="0"/>
                <a:cs typeface="Arial" panose="020B0604020202020204" pitchFamily="34" charset="0"/>
              </a:rPr>
              <a:t>Normal Metric (</a:t>
            </a:r>
            <a:r>
              <a:rPr lang="en-US" sz="4400" dirty="0" err="1" smtClean="0">
                <a:effectLst/>
                <a:latin typeface="Arial" panose="020B0604020202020204" pitchFamily="34" charset="0"/>
                <a:cs typeface="Arial" panose="020B0604020202020204" pitchFamily="34" charset="0"/>
              </a:rPr>
              <a:t>Sv</a:t>
            </a:r>
            <a:r>
              <a:rPr lang="en-US" sz="4400" dirty="0" smtClean="0">
                <a:effectLst/>
                <a:latin typeface="Arial" panose="020B0604020202020204" pitchFamily="34" charset="0"/>
                <a:cs typeface="Arial" panose="020B0604020202020204" pitchFamily="34" charset="0"/>
              </a:rPr>
              <a:t>) Ranked Results</a:t>
            </a:r>
            <a:endParaRPr lang="en-US" sz="4400" dirty="0">
              <a:effectLst/>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87063226"/>
              </p:ext>
            </p:extLst>
          </p:nvPr>
        </p:nvGraphicFramePr>
        <p:xfrm>
          <a:off x="141890" y="577480"/>
          <a:ext cx="11918732" cy="6116786"/>
        </p:xfrm>
        <a:graphic>
          <a:graphicData uri="http://schemas.openxmlformats.org/drawingml/2006/table">
            <a:tbl>
              <a:tblPr firstRow="1" firstCol="1" bandRow="1">
                <a:tableStyleId>{7E9639D4-E3E2-4D34-9284-5A2195B3D0D7}</a:tableStyleId>
              </a:tblPr>
              <a:tblGrid>
                <a:gridCol w="1318350"/>
                <a:gridCol w="5451257"/>
                <a:gridCol w="2496629"/>
                <a:gridCol w="1155004"/>
                <a:gridCol w="1497492"/>
              </a:tblGrid>
              <a:tr h="820131">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Model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accent6"/>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Environmental Predictors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accent6"/>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Auto-correlation Structure (AR,MA)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accent6"/>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Average RMSE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accent6"/>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Residual Auto-correlation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accent6"/>
                    </a:solidFill>
                  </a:tcPr>
                </a:tc>
              </a:tr>
              <a:tr h="361582">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SVR-RBF</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F4C9E"/>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Day, Fourier Series, Tidal Range, </a:t>
                      </a:r>
                      <a:r>
                        <a:rPr lang="en-US" sz="1600" b="1" dirty="0">
                          <a:solidFill>
                            <a:srgbClr val="FF0000"/>
                          </a:solidFill>
                          <a:effectLst/>
                          <a:latin typeface="Arial" panose="020B0604020202020204" pitchFamily="34" charset="0"/>
                          <a:cs typeface="Arial" panose="020B0604020202020204" pitchFamily="34" charset="0"/>
                        </a:rPr>
                        <a:t>Tidal Speed</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3.05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48035">
                <a:tc>
                  <a:txBody>
                    <a:bodyPr/>
                    <a:lstStyle/>
                    <a:p>
                      <a:pPr marL="0" marR="0">
                        <a:lnSpc>
                          <a:spcPct val="115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RF</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F4C9E"/>
                    </a:solidFill>
                  </a:tcPr>
                </a:tc>
                <a:tc>
                  <a:txBody>
                    <a:bodyPr/>
                    <a:lstStyle/>
                    <a:p>
                      <a:pPr marL="0" marR="0">
                        <a:lnSpc>
                          <a:spcPct val="115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All Environmental Predictors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(14,0)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3.16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61582">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SVR-L</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F4C9E"/>
                    </a:solidFill>
                  </a:tcPr>
                </a:tc>
                <a:tc>
                  <a:txBody>
                    <a:bodyPr/>
                    <a:lstStyle/>
                    <a:p>
                      <a:pPr marL="0" marR="0">
                        <a:lnSpc>
                          <a:spcPct val="115000"/>
                        </a:lnSpc>
                        <a:spcBef>
                          <a:spcPts val="0"/>
                        </a:spcBef>
                        <a:spcAft>
                          <a:spcPts val="0"/>
                        </a:spcAft>
                      </a:pPr>
                      <a:r>
                        <a:rPr lang="en-US" sz="1600" b="1" dirty="0">
                          <a:solidFill>
                            <a:srgbClr val="FF0000"/>
                          </a:solidFill>
                          <a:effectLst/>
                          <a:latin typeface="Arial" panose="020B0604020202020204" pitchFamily="34" charset="0"/>
                          <a:cs typeface="Arial" panose="020B0604020202020204" pitchFamily="34" charset="0"/>
                        </a:rPr>
                        <a:t>Fourier Series</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(13,0)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3.22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723165">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MARSS-P</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53E3E"/>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Process </a:t>
                      </a:r>
                      <a:r>
                        <a:rPr lang="en-US" sz="1600" dirty="0" err="1">
                          <a:effectLst/>
                          <a:latin typeface="Arial" panose="020B0604020202020204" pitchFamily="34" charset="0"/>
                          <a:cs typeface="Arial" panose="020B0604020202020204" pitchFamily="34" charset="0"/>
                        </a:rPr>
                        <a:t>Eq</a:t>
                      </a:r>
                      <a:r>
                        <a:rPr lang="en-US" sz="1600" dirty="0">
                          <a:effectLst/>
                          <a:latin typeface="Arial" panose="020B0604020202020204" pitchFamily="34" charset="0"/>
                          <a:cs typeface="Arial" panose="020B0604020202020204" pitchFamily="34" charset="0"/>
                        </a:rPr>
                        <a:t>: Day, Fourier Series, Tidal Range</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Observation </a:t>
                      </a:r>
                      <a:r>
                        <a:rPr lang="en-US" sz="1600" dirty="0" err="1">
                          <a:effectLst/>
                          <a:latin typeface="Arial" panose="020B0604020202020204" pitchFamily="34" charset="0"/>
                          <a:cs typeface="Arial" panose="020B0604020202020204" pitchFamily="34" charset="0"/>
                        </a:rPr>
                        <a:t>Eq</a:t>
                      </a:r>
                      <a:r>
                        <a:rPr lang="en-US" sz="1600" dirty="0">
                          <a:effectLst/>
                          <a:latin typeface="Arial" panose="020B0604020202020204" pitchFamily="34" charset="0"/>
                          <a:cs typeface="Arial" panose="020B0604020202020204" pitchFamily="34" charset="0"/>
                        </a:rPr>
                        <a:t>: Day, Tidal Range, </a:t>
                      </a:r>
                      <a:r>
                        <a:rPr lang="en-US" sz="1600" dirty="0" err="1" smtClean="0">
                          <a:effectLst/>
                          <a:latin typeface="Arial" panose="020B0604020202020204" pitchFamily="34" charset="0"/>
                          <a:cs typeface="Arial" panose="020B0604020202020204" pitchFamily="34" charset="0"/>
                        </a:rPr>
                        <a:t>Day:Tidal</a:t>
                      </a:r>
                      <a:r>
                        <a:rPr lang="en-US" sz="1600" dirty="0" smtClean="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Range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3.30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791349">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MARSS-M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53E3E"/>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Process </a:t>
                      </a:r>
                      <a:r>
                        <a:rPr lang="en-US" sz="1600" dirty="0" err="1">
                          <a:effectLst/>
                          <a:latin typeface="Arial" panose="020B0604020202020204" pitchFamily="34" charset="0"/>
                          <a:cs typeface="Arial" panose="020B0604020202020204" pitchFamily="34" charset="0"/>
                        </a:rPr>
                        <a:t>Eq</a:t>
                      </a:r>
                      <a:r>
                        <a:rPr lang="en-US" sz="1600" dirty="0">
                          <a:effectLst/>
                          <a:latin typeface="Arial" panose="020B0604020202020204" pitchFamily="34" charset="0"/>
                          <a:cs typeface="Arial" panose="020B0604020202020204" pitchFamily="34" charset="0"/>
                        </a:rPr>
                        <a:t>: Tidal Range, </a:t>
                      </a:r>
                      <a:r>
                        <a:rPr lang="en-US" sz="1600" b="1" dirty="0">
                          <a:solidFill>
                            <a:srgbClr val="FF0000"/>
                          </a:solidFill>
                          <a:effectLst/>
                          <a:latin typeface="Arial" panose="020B0604020202020204" pitchFamily="34" charset="0"/>
                          <a:cs typeface="Arial" panose="020B0604020202020204" pitchFamily="34" charset="0"/>
                        </a:rPr>
                        <a:t>Tidal Speed, Tidal </a:t>
                      </a:r>
                      <a:r>
                        <a:rPr lang="en-US" sz="1600" b="1" dirty="0" err="1" smtClean="0">
                          <a:solidFill>
                            <a:srgbClr val="FF0000"/>
                          </a:solidFill>
                          <a:effectLst/>
                          <a:latin typeface="Arial" panose="020B0604020202020204" pitchFamily="34" charset="0"/>
                          <a:cs typeface="Arial" panose="020B0604020202020204" pitchFamily="34" charset="0"/>
                        </a:rPr>
                        <a:t>Speed:Tidal</a:t>
                      </a:r>
                      <a:r>
                        <a:rPr lang="en-US" sz="1600" b="1" dirty="0" smtClean="0">
                          <a:solidFill>
                            <a:srgbClr val="FF0000"/>
                          </a:solidFill>
                          <a:effectLst/>
                          <a:latin typeface="Arial" panose="020B0604020202020204" pitchFamily="34" charset="0"/>
                          <a:cs typeface="Arial" panose="020B0604020202020204" pitchFamily="34" charset="0"/>
                        </a:rPr>
                        <a:t> </a:t>
                      </a:r>
                      <a:r>
                        <a:rPr lang="en-US" sz="1600" b="1" dirty="0">
                          <a:solidFill>
                            <a:srgbClr val="FF0000"/>
                          </a:solidFill>
                          <a:effectLst/>
                          <a:latin typeface="Arial" panose="020B0604020202020204" pitchFamily="34" charset="0"/>
                          <a:cs typeface="Arial" panose="020B0604020202020204" pitchFamily="34" charset="0"/>
                        </a:rPr>
                        <a:t>Range</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Observation </a:t>
                      </a:r>
                      <a:r>
                        <a:rPr lang="en-US" sz="1600" dirty="0" err="1">
                          <a:effectLst/>
                          <a:latin typeface="Arial" panose="020B0604020202020204" pitchFamily="34" charset="0"/>
                          <a:cs typeface="Arial" panose="020B0604020202020204" pitchFamily="34" charset="0"/>
                        </a:rPr>
                        <a:t>Eq</a:t>
                      </a:r>
                      <a:r>
                        <a:rPr lang="en-US" sz="1600" dirty="0">
                          <a:effectLst/>
                          <a:latin typeface="Arial" panose="020B0604020202020204" pitchFamily="34" charset="0"/>
                          <a:cs typeface="Arial" panose="020B0604020202020204" pitchFamily="34" charset="0"/>
                        </a:rPr>
                        <a:t>: Day, Fourier Series, </a:t>
                      </a:r>
                      <a:r>
                        <a:rPr lang="en-US" sz="1600" b="1" dirty="0">
                          <a:solidFill>
                            <a:srgbClr val="FF0000"/>
                          </a:solidFill>
                          <a:effectLst/>
                          <a:latin typeface="Arial" panose="020B0604020202020204" pitchFamily="34" charset="0"/>
                          <a:cs typeface="Arial" panose="020B0604020202020204" pitchFamily="34" charset="0"/>
                        </a:rPr>
                        <a:t>Tidal Speed</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3.34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52350">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GAM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tx2"/>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Day, Fourier Series, Tidal Range*, Day:Tidal Range*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3.43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61582">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GAMM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tx2"/>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Day, Fourier Series, </a:t>
                      </a:r>
                      <a:r>
                        <a:rPr lang="en-US" sz="1600" b="0" dirty="0">
                          <a:solidFill>
                            <a:schemeClr val="tx1"/>
                          </a:solidFill>
                          <a:effectLst/>
                          <a:latin typeface="Arial" panose="020B0604020202020204" pitchFamily="34" charset="0"/>
                          <a:cs typeface="Arial" panose="020B0604020202020204" pitchFamily="34" charset="0"/>
                        </a:rPr>
                        <a:t>Tidal Range*</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3.45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820131">
                <a:tc>
                  <a:txBody>
                    <a:bodyPr/>
                    <a:lstStyle/>
                    <a:p>
                      <a:pPr marL="0" marR="0">
                        <a:lnSpc>
                          <a:spcPct val="115000"/>
                        </a:lnSpc>
                        <a:spcBef>
                          <a:spcPts val="0"/>
                        </a:spcBef>
                        <a:spcAft>
                          <a:spcPts val="0"/>
                        </a:spcAft>
                      </a:pPr>
                      <a:r>
                        <a:rPr lang="en-US" sz="1600" dirty="0" err="1">
                          <a:solidFill>
                            <a:schemeClr val="bg1"/>
                          </a:solidFill>
                          <a:effectLst/>
                          <a:latin typeface="Arial" panose="020B0604020202020204" pitchFamily="34" charset="0"/>
                          <a:cs typeface="Arial" panose="020B0604020202020204" pitchFamily="34" charset="0"/>
                        </a:rPr>
                        <a:t>Reg</a:t>
                      </a:r>
                      <a:r>
                        <a:rPr lang="en-US" sz="1600" dirty="0">
                          <a:solidFill>
                            <a:schemeClr val="bg1"/>
                          </a:solidFill>
                          <a:effectLst/>
                          <a:latin typeface="Arial" panose="020B0604020202020204" pitchFamily="34" charset="0"/>
                          <a:cs typeface="Arial" panose="020B0604020202020204" pitchFamily="34" charset="0"/>
                        </a:rPr>
                        <a:t>-ARMA-GARCH</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53E3E"/>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Mean </a:t>
                      </a:r>
                      <a:r>
                        <a:rPr lang="en-US" sz="1600" dirty="0" err="1">
                          <a:effectLst/>
                          <a:latin typeface="Arial" panose="020B0604020202020204" pitchFamily="34" charset="0"/>
                          <a:cs typeface="Arial" panose="020B0604020202020204" pitchFamily="34" charset="0"/>
                        </a:rPr>
                        <a:t>Eq</a:t>
                      </a:r>
                      <a:r>
                        <a:rPr lang="en-US" sz="1600" dirty="0">
                          <a:effectLst/>
                          <a:latin typeface="Arial" panose="020B0604020202020204" pitchFamily="34" charset="0"/>
                          <a:cs typeface="Arial" panose="020B0604020202020204" pitchFamily="34" charset="0"/>
                        </a:rPr>
                        <a:t>: Day, Fourier Series, Tidal Range, Day: Tidal Range</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Variance </a:t>
                      </a:r>
                      <a:r>
                        <a:rPr lang="en-US" sz="1600" dirty="0" err="1">
                          <a:effectLst/>
                          <a:latin typeface="Arial" panose="020B0604020202020204" pitchFamily="34" charset="0"/>
                          <a:cs typeface="Arial" panose="020B0604020202020204" pitchFamily="34" charset="0"/>
                        </a:rPr>
                        <a:t>Eq</a:t>
                      </a:r>
                      <a:r>
                        <a:rPr lang="en-US" sz="1600" dirty="0">
                          <a:effectLst/>
                          <a:latin typeface="Arial" panose="020B0604020202020204" pitchFamily="34" charset="0"/>
                          <a:cs typeface="Arial" panose="020B0604020202020204" pitchFamily="34" charset="0"/>
                        </a:rPr>
                        <a:t>: Day, Fourier Series, Tidal Range,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ARMA:(1,0)</a:t>
                      </a:r>
                    </a:p>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GARCH:(2,3)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3.53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61582">
                <a:tc>
                  <a:txBody>
                    <a:bodyPr/>
                    <a:lstStyle/>
                    <a:p>
                      <a:pPr marL="0" marR="0">
                        <a:lnSpc>
                          <a:spcPct val="115000"/>
                        </a:lnSpc>
                        <a:spcBef>
                          <a:spcPts val="0"/>
                        </a:spcBef>
                        <a:spcAft>
                          <a:spcPts val="0"/>
                        </a:spcAft>
                      </a:pPr>
                      <a:r>
                        <a:rPr lang="en-US" sz="1600" dirty="0" err="1" smtClean="0">
                          <a:solidFill>
                            <a:schemeClr val="bg1"/>
                          </a:solidFill>
                          <a:effectLst/>
                          <a:latin typeface="Arial" panose="020B0604020202020204" pitchFamily="34" charset="0"/>
                          <a:cs typeface="Arial" panose="020B0604020202020204" pitchFamily="34" charset="0"/>
                        </a:rPr>
                        <a:t>Reg</a:t>
                      </a:r>
                      <a:r>
                        <a:rPr lang="en-US" sz="1600" dirty="0" smtClean="0">
                          <a:solidFill>
                            <a:schemeClr val="bg1"/>
                          </a:solidFill>
                          <a:effectLst/>
                          <a:latin typeface="Arial" panose="020B0604020202020204" pitchFamily="34" charset="0"/>
                          <a:cs typeface="Arial" panose="020B0604020202020204" pitchFamily="34" charset="0"/>
                        </a:rPr>
                        <a:t>-ARMA</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rgbClr val="753E3E"/>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Day, Fourier Series, Tidal Range, Day: Tidal Range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3.54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61582">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GLS</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tx2"/>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Day, Fourier Series, Tidal Range, Day: Tidal Range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3.54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r h="361582">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LM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solidFill>
                      <a:schemeClr val="tx2"/>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Day, Fourier Series, Tidal Range, Day: Tidal Range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3.54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6121" marR="46121" marT="0" marB="0"/>
                </a:tc>
              </a:tr>
            </a:tbl>
          </a:graphicData>
        </a:graphic>
      </p:graphicFrame>
      <p:pic>
        <p:nvPicPr>
          <p:cNvPr id="6" name="Picture 5" descr="C:\Users\Hannah\Documents\Q_Sci_483_Labs\Lab6\pPETNA-4032756_main_r200.jpg"/>
          <p:cNvPicPr/>
          <p:nvPr/>
        </p:nvPicPr>
        <p:blipFill>
          <a:blip r:embed="rId3">
            <a:extLst>
              <a:ext uri="{BEBA8EAE-BF5A-486C-A8C5-ECC9F3942E4B}">
                <a14:imgProps xmlns:a14="http://schemas.microsoft.com/office/drawing/2010/main">
                  <a14:imgLayer r:embed="rId4">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42535"/>
            <a:ext cx="585257" cy="673155"/>
          </a:xfrm>
          <a:prstGeom prst="rect">
            <a:avLst/>
          </a:prstGeom>
          <a:noFill/>
          <a:ln>
            <a:noFill/>
          </a:ln>
        </p:spPr>
      </p:pic>
    </p:spTree>
    <p:extLst>
      <p:ext uri="{BB962C8B-B14F-4D97-AF65-F5344CB8AC3E}">
        <p14:creationId xmlns:p14="http://schemas.microsoft.com/office/powerpoint/2010/main" val="4045431103"/>
      </p:ext>
    </p:extLst>
  </p:cSld>
  <p:clrMapOvr>
    <a:masterClrMapping/>
  </p:clrMapOvr>
  <mc:AlternateContent xmlns:mc="http://schemas.openxmlformats.org/markup-compatibility/2006" xmlns:p14="http://schemas.microsoft.com/office/powerpoint/2010/main">
    <mc:Choice Requires="p14">
      <p:transition spd="slow" p14:dur="2000" advTm="73593"/>
    </mc:Choice>
    <mc:Fallback xmlns="">
      <p:transition spd="slow" advTm="7359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990600"/>
          </a:xfrm>
        </p:spPr>
        <p:txBody>
          <a:bodyPr/>
          <a:lstStyle/>
          <a:p>
            <a:r>
              <a:rPr lang="en-US" sz="4800" dirty="0" smtClean="0">
                <a:effectLst/>
                <a:latin typeface="Arial" panose="020B0604020202020204" pitchFamily="34" charset="0"/>
                <a:cs typeface="Arial" panose="020B0604020202020204" pitchFamily="34" charset="0"/>
              </a:rPr>
              <a:t>Environmental Monitoring</a:t>
            </a:r>
            <a:endParaRPr lang="en-US" sz="480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0755" y="1960620"/>
            <a:ext cx="10972800" cy="4343400"/>
          </a:xfrm>
        </p:spPr>
        <p:txBody>
          <a:bodyPr>
            <a:normAutofit fontScale="92500" lnSpcReduction="20000"/>
          </a:bodyPr>
          <a:lstStyle/>
          <a:p>
            <a:pPr marL="0" indent="0">
              <a:buNone/>
            </a:pPr>
            <a:r>
              <a:rPr lang="en-US" sz="3000" dirty="0" smtClean="0">
                <a:solidFill>
                  <a:schemeClr val="tx1"/>
                </a:solidFill>
                <a:latin typeface="Arial" panose="020B0604020202020204" pitchFamily="34" charset="0"/>
                <a:cs typeface="Arial" panose="020B0604020202020204" pitchFamily="34" charset="0"/>
              </a:rPr>
              <a:t>To meet objective must:</a:t>
            </a:r>
          </a:p>
          <a:p>
            <a:endParaRPr lang="en-US" sz="3000" dirty="0" smtClean="0">
              <a:solidFill>
                <a:schemeClr val="tx1"/>
              </a:solidFill>
              <a:latin typeface="Arial" panose="020B0604020202020204" pitchFamily="34" charset="0"/>
              <a:cs typeface="Arial" panose="020B0604020202020204" pitchFamily="34" charset="0"/>
            </a:endParaRPr>
          </a:p>
          <a:p>
            <a:pPr marL="514350" indent="-514350">
              <a:buAutoNum type="arabicPeriod"/>
            </a:pPr>
            <a:r>
              <a:rPr lang="en-US" sz="3000" dirty="0" smtClean="0">
                <a:solidFill>
                  <a:schemeClr val="tx1"/>
                </a:solidFill>
                <a:latin typeface="Arial" panose="020B0604020202020204" pitchFamily="34" charset="0"/>
                <a:cs typeface="Arial" panose="020B0604020202020204" pitchFamily="34" charset="0"/>
              </a:rPr>
              <a:t>Characterize baseline conditions of the environment</a:t>
            </a:r>
          </a:p>
          <a:p>
            <a:pPr marL="0" indent="0">
              <a:buNone/>
            </a:pPr>
            <a:endParaRPr lang="en-US" sz="3000" dirty="0" smtClean="0">
              <a:solidFill>
                <a:schemeClr val="tx1"/>
              </a:solidFill>
              <a:latin typeface="Arial" panose="020B0604020202020204" pitchFamily="34" charset="0"/>
              <a:cs typeface="Arial" panose="020B0604020202020204" pitchFamily="34" charset="0"/>
            </a:endParaRPr>
          </a:p>
          <a:p>
            <a:pPr marL="0" indent="0">
              <a:buNone/>
            </a:pPr>
            <a:r>
              <a:rPr lang="en-US" sz="3000" dirty="0" smtClean="0">
                <a:solidFill>
                  <a:schemeClr val="tx1"/>
                </a:solidFill>
                <a:latin typeface="Arial" panose="020B0604020202020204" pitchFamily="34" charset="0"/>
                <a:cs typeface="Arial" panose="020B0604020202020204" pitchFamily="34" charset="0"/>
              </a:rPr>
              <a:t>2. Measure change from baseline conditions, including:</a:t>
            </a:r>
          </a:p>
          <a:p>
            <a:pPr lvl="1"/>
            <a:r>
              <a:rPr lang="en-US" sz="3000" dirty="0" smtClean="0">
                <a:solidFill>
                  <a:schemeClr val="tx1"/>
                </a:solidFill>
                <a:latin typeface="Arial" panose="020B0604020202020204" pitchFamily="34" charset="0"/>
                <a:cs typeface="Arial" panose="020B0604020202020204" pitchFamily="34" charset="0"/>
              </a:rPr>
              <a:t>Detect change</a:t>
            </a:r>
          </a:p>
          <a:p>
            <a:pPr marL="457200" lvl="1" indent="0">
              <a:buNone/>
            </a:pPr>
            <a:endParaRPr lang="en-US" sz="3000" dirty="0">
              <a:solidFill>
                <a:schemeClr val="tx1"/>
              </a:solidFill>
              <a:latin typeface="Arial" panose="020B0604020202020204" pitchFamily="34" charset="0"/>
              <a:cs typeface="Arial" panose="020B0604020202020204" pitchFamily="34" charset="0"/>
            </a:endParaRPr>
          </a:p>
          <a:p>
            <a:pPr lvl="1"/>
            <a:r>
              <a:rPr lang="en-US" sz="3000" dirty="0" smtClean="0">
                <a:solidFill>
                  <a:schemeClr val="tx1"/>
                </a:solidFill>
                <a:latin typeface="Arial" panose="020B0604020202020204" pitchFamily="34" charset="0"/>
                <a:cs typeface="Arial" panose="020B0604020202020204" pitchFamily="34" charset="0"/>
              </a:rPr>
              <a:t>Quantify size (magnitude) and shape (direction) of change</a:t>
            </a:r>
          </a:p>
          <a:p>
            <a:endParaRPr lang="en-US" sz="3000" dirty="0" smtClean="0">
              <a:solidFill>
                <a:schemeClr val="tx1"/>
              </a:solidFill>
              <a:latin typeface="Arial" panose="020B0604020202020204" pitchFamily="34" charset="0"/>
              <a:cs typeface="Arial" panose="020B0604020202020204" pitchFamily="34" charset="0"/>
            </a:endParaRPr>
          </a:p>
          <a:p>
            <a:pPr lvl="1"/>
            <a:r>
              <a:rPr lang="en-US" sz="3000" dirty="0" smtClean="0">
                <a:solidFill>
                  <a:schemeClr val="tx1"/>
                </a:solidFill>
                <a:latin typeface="Arial" panose="020B0604020202020204" pitchFamily="34" charset="0"/>
                <a:cs typeface="Arial" panose="020B0604020202020204" pitchFamily="34" charset="0"/>
              </a:rPr>
              <a:t>Predict future change</a:t>
            </a:r>
            <a:endParaRPr lang="en-US" sz="2800" dirty="0"/>
          </a:p>
        </p:txBody>
      </p:sp>
      <p:sp>
        <p:nvSpPr>
          <p:cNvPr id="5" name="TextBox 4"/>
          <p:cNvSpPr txBox="1"/>
          <p:nvPr/>
        </p:nvSpPr>
        <p:spPr>
          <a:xfrm>
            <a:off x="420755" y="1063668"/>
            <a:ext cx="10725466"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Objective: To detect and measure environmental change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05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0869" y="2301765"/>
            <a:ext cx="11950262" cy="1135118"/>
          </a:xfrm>
          <a:prstGeom prst="rect">
            <a:avLst/>
          </a:prstGeom>
          <a:solidFill>
            <a:srgbClr val="FFFF00">
              <a:alpha val="25000"/>
            </a:srgbClr>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6124" y="1387366"/>
            <a:ext cx="11950262" cy="914399"/>
          </a:xfrm>
          <a:prstGeom prst="rect">
            <a:avLst/>
          </a:prstGeom>
          <a:solidFill>
            <a:srgbClr val="FFFF00">
              <a:alpha val="25000"/>
            </a:srgbClr>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609600" y="0"/>
            <a:ext cx="10972800" cy="725214"/>
          </a:xfrm>
        </p:spPr>
        <p:txBody>
          <a:bodyPr/>
          <a:lstStyle/>
          <a:p>
            <a:r>
              <a:rPr lang="en-US" sz="4400" dirty="0" smtClean="0">
                <a:effectLst/>
                <a:latin typeface="Arial" panose="020B0604020202020204" pitchFamily="34" charset="0"/>
                <a:cs typeface="Arial" panose="020B0604020202020204" pitchFamily="34" charset="0"/>
              </a:rPr>
              <a:t>Non-Normal Metric (AI) Ranked Results</a:t>
            </a:r>
            <a:endParaRPr lang="en-US" sz="4400" dirty="0">
              <a:effectLst/>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49263210"/>
              </p:ext>
            </p:extLst>
          </p:nvPr>
        </p:nvGraphicFramePr>
        <p:xfrm>
          <a:off x="110359" y="608504"/>
          <a:ext cx="11965360" cy="6137270"/>
        </p:xfrm>
        <a:graphic>
          <a:graphicData uri="http://schemas.openxmlformats.org/drawingml/2006/table">
            <a:tbl>
              <a:tblPr firstRow="1" firstCol="1" bandRow="1">
                <a:tableStyleId>{7E9639D4-E3E2-4D34-9284-5A2195B3D0D7}</a:tableStyleId>
              </a:tblPr>
              <a:tblGrid>
                <a:gridCol w="1340069"/>
                <a:gridCol w="4645568"/>
                <a:gridCol w="1668870"/>
                <a:gridCol w="2449995"/>
                <a:gridCol w="1860858"/>
              </a:tblGrid>
              <a:tr h="792769">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Model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chemeClr val="accent6"/>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Environmental Predictors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chemeClr val="accent6"/>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Auto-correlation Structure (AR,MA)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chemeClr val="accent6"/>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Error Distribution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chemeClr val="accent6"/>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Average RMSE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chemeClr val="accent6"/>
                    </a:solidFill>
                  </a:tcPr>
                </a:tc>
              </a:tr>
              <a:tr h="498933">
                <a:tc>
                  <a:txBody>
                    <a:bodyPr/>
                    <a:lstStyle/>
                    <a:p>
                      <a:pPr marL="0" marR="0">
                        <a:lnSpc>
                          <a:spcPct val="115000"/>
                        </a:lnSpc>
                        <a:spcBef>
                          <a:spcPts val="0"/>
                        </a:spcBef>
                        <a:spcAft>
                          <a:spcPts val="0"/>
                        </a:spcAft>
                      </a:pPr>
                      <a:r>
                        <a:rPr lang="en-US" sz="1600" dirty="0" smtClean="0">
                          <a:solidFill>
                            <a:schemeClr val="bg1"/>
                          </a:solidFill>
                          <a:effectLst/>
                          <a:latin typeface="Arial" panose="020B0604020202020204" pitchFamily="34" charset="0"/>
                          <a:cs typeface="Arial" panose="020B0604020202020204" pitchFamily="34" charset="0"/>
                        </a:rPr>
                        <a:t>SVR- RBF</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rgbClr val="7F4C9E"/>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Day, Fourier Series, Tidal Speed, Day: Tidal Speed, Tidal Speed: Fourier Series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(13,0)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0.0667</a:t>
                      </a:r>
                      <a:endParaRPr lang="en-US" sz="1600" dirty="0">
                        <a:effectLst/>
                        <a:latin typeface="Arial" panose="020B0604020202020204" pitchFamily="34" charset="0"/>
                        <a:cs typeface="Arial" panose="020B0604020202020204" pitchFamily="34" charset="0"/>
                      </a:endParaRPr>
                    </a:p>
                  </a:txBody>
                  <a:tcPr marL="43408" marR="43408" marT="0" marB="0"/>
                </a:tc>
              </a:tr>
              <a:tr h="249466">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MARSS- P</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rgbClr val="753E3E"/>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Observation Eq: Fourier Series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Normal</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0.0673</a:t>
                      </a:r>
                      <a:endParaRPr lang="en-US" sz="1600" dirty="0">
                        <a:effectLst/>
                        <a:latin typeface="Arial" panose="020B0604020202020204" pitchFamily="34" charset="0"/>
                        <a:cs typeface="Arial" panose="020B0604020202020204" pitchFamily="34" charset="0"/>
                      </a:endParaRPr>
                    </a:p>
                  </a:txBody>
                  <a:tcPr marL="43408" marR="43408" marT="0" marB="0"/>
                </a:tc>
              </a:tr>
              <a:tr h="271580">
                <a:tc>
                  <a:txBody>
                    <a:bodyPr/>
                    <a:lstStyle/>
                    <a:p>
                      <a:pPr marL="0" marR="0">
                        <a:lnSpc>
                          <a:spcPct val="115000"/>
                        </a:lnSpc>
                        <a:spcBef>
                          <a:spcPts val="0"/>
                        </a:spcBef>
                        <a:spcAft>
                          <a:spcPts val="0"/>
                        </a:spcAft>
                      </a:pPr>
                      <a:r>
                        <a:rPr lang="en-US" sz="1600" dirty="0" smtClean="0">
                          <a:solidFill>
                            <a:schemeClr val="bg1"/>
                          </a:solidFill>
                          <a:effectLst/>
                          <a:latin typeface="Arial" panose="020B0604020202020204" pitchFamily="34" charset="0"/>
                          <a:cs typeface="Arial" panose="020B0604020202020204" pitchFamily="34" charset="0"/>
                        </a:rPr>
                        <a:t>GLM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chemeClr val="tx2"/>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Day, Fourier Series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Gamma</a:t>
                      </a:r>
                      <a:r>
                        <a:rPr lang="en-US" sz="1600" baseline="0" dirty="0" smtClean="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(identity</a:t>
                      </a:r>
                      <a:r>
                        <a:rPr lang="en-US" sz="1600" dirty="0">
                          <a:effectLst/>
                          <a:latin typeface="Arial" panose="020B060402020202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0.0674</a:t>
                      </a:r>
                      <a:endParaRPr lang="en-US" sz="1600" dirty="0">
                        <a:effectLst/>
                        <a:latin typeface="Arial" panose="020B0604020202020204" pitchFamily="34" charset="0"/>
                        <a:cs typeface="Arial" panose="020B0604020202020204" pitchFamily="34" charset="0"/>
                      </a:endParaRPr>
                    </a:p>
                  </a:txBody>
                  <a:tcPr marL="43408" marR="43408" marT="0" marB="0"/>
                </a:tc>
              </a:tr>
              <a:tr h="349479">
                <a:tc>
                  <a:txBody>
                    <a:bodyPr/>
                    <a:lstStyle/>
                    <a:p>
                      <a:pPr marL="0" marR="0">
                        <a:lnSpc>
                          <a:spcPct val="115000"/>
                        </a:lnSpc>
                        <a:spcBef>
                          <a:spcPts val="0"/>
                        </a:spcBef>
                        <a:spcAft>
                          <a:spcPts val="0"/>
                        </a:spcAft>
                      </a:pPr>
                      <a:r>
                        <a:rPr lang="en-US" sz="1600" dirty="0" smtClean="0">
                          <a:solidFill>
                            <a:schemeClr val="bg1"/>
                          </a:solidFill>
                          <a:effectLst/>
                          <a:latin typeface="Arial" panose="020B0604020202020204" pitchFamily="34" charset="0"/>
                          <a:cs typeface="Arial" panose="020B0604020202020204" pitchFamily="34" charset="0"/>
                        </a:rPr>
                        <a:t>GLMM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chemeClr val="tx2"/>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Day, Tidal Range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Gamma </a:t>
                      </a:r>
                      <a:r>
                        <a:rPr lang="en-US" sz="1600" dirty="0" smtClean="0">
                          <a:effectLst/>
                          <a:latin typeface="Arial" panose="020B0604020202020204" pitchFamily="34" charset="0"/>
                          <a:cs typeface="Arial" panose="020B0604020202020204" pitchFamily="34" charset="0"/>
                        </a:rPr>
                        <a:t>(</a:t>
                      </a:r>
                      <a:r>
                        <a:rPr lang="en-US" sz="1600" dirty="0">
                          <a:effectLst/>
                          <a:latin typeface="Arial" panose="020B0604020202020204" pitchFamily="34" charset="0"/>
                          <a:cs typeface="Arial" panose="020B0604020202020204" pitchFamily="34" charset="0"/>
                        </a:rPr>
                        <a:t>identity)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0.0674</a:t>
                      </a:r>
                      <a:endParaRPr lang="en-US" sz="1600" dirty="0">
                        <a:effectLst/>
                        <a:latin typeface="Arial" panose="020B0604020202020204" pitchFamily="34" charset="0"/>
                        <a:cs typeface="Arial" panose="020B0604020202020204" pitchFamily="34" charset="0"/>
                      </a:endParaRPr>
                    </a:p>
                  </a:txBody>
                  <a:tcPr marL="43408" marR="43408" marT="0" marB="0"/>
                </a:tc>
              </a:tr>
              <a:tr h="271850">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GLS</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chemeClr val="tx2"/>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Fourier Series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Normal</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0.0675</a:t>
                      </a:r>
                      <a:endParaRPr lang="en-US" sz="1600" dirty="0">
                        <a:effectLst/>
                        <a:latin typeface="Arial" panose="020B0604020202020204" pitchFamily="34" charset="0"/>
                        <a:cs typeface="Arial" panose="020B0604020202020204" pitchFamily="34" charset="0"/>
                      </a:endParaRPr>
                    </a:p>
                  </a:txBody>
                  <a:tcPr marL="43408" marR="43408" marT="0" marB="0"/>
                </a:tc>
              </a:tr>
              <a:tr h="249466">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LM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chemeClr val="tx2"/>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Fourier Series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Normal</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0.0675</a:t>
                      </a:r>
                      <a:endParaRPr lang="en-US" sz="1600" dirty="0">
                        <a:effectLst/>
                        <a:latin typeface="Arial" panose="020B0604020202020204" pitchFamily="34" charset="0"/>
                        <a:cs typeface="Arial" panose="020B0604020202020204" pitchFamily="34" charset="0"/>
                      </a:endParaRPr>
                    </a:p>
                  </a:txBody>
                  <a:tcPr marL="43408" marR="43408" marT="0" marB="0"/>
                </a:tc>
              </a:tr>
              <a:tr h="498933">
                <a:tc>
                  <a:txBody>
                    <a:bodyPr/>
                    <a:lstStyle/>
                    <a:p>
                      <a:pPr marL="0" marR="0">
                        <a:lnSpc>
                          <a:spcPct val="115000"/>
                        </a:lnSpc>
                        <a:spcBef>
                          <a:spcPts val="0"/>
                        </a:spcBef>
                        <a:spcAft>
                          <a:spcPts val="0"/>
                        </a:spcAft>
                      </a:pPr>
                      <a:r>
                        <a:rPr lang="en-US" sz="1600" dirty="0" err="1">
                          <a:solidFill>
                            <a:schemeClr val="bg1"/>
                          </a:solidFill>
                          <a:effectLst/>
                          <a:latin typeface="Arial" panose="020B0604020202020204" pitchFamily="34" charset="0"/>
                          <a:cs typeface="Arial" panose="020B0604020202020204" pitchFamily="34" charset="0"/>
                        </a:rPr>
                        <a:t>Reg</a:t>
                      </a:r>
                      <a:r>
                        <a:rPr lang="en-US" sz="1600" dirty="0">
                          <a:solidFill>
                            <a:schemeClr val="bg1"/>
                          </a:solidFill>
                          <a:effectLst/>
                          <a:latin typeface="Arial" panose="020B0604020202020204" pitchFamily="34" charset="0"/>
                          <a:cs typeface="Arial" panose="020B0604020202020204" pitchFamily="34" charset="0"/>
                        </a:rPr>
                        <a:t>-ARIMA</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rgbClr val="753E3E"/>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Fourier Series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Normal</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0.0675</a:t>
                      </a:r>
                      <a:endParaRPr lang="en-US" sz="1600" dirty="0">
                        <a:effectLst/>
                        <a:latin typeface="Arial" panose="020B0604020202020204" pitchFamily="34" charset="0"/>
                        <a:cs typeface="Arial" panose="020B0604020202020204" pitchFamily="34" charset="0"/>
                      </a:endParaRPr>
                    </a:p>
                  </a:txBody>
                  <a:tcPr marL="43408" marR="43408" marT="0" marB="0"/>
                </a:tc>
              </a:tr>
              <a:tr h="583685">
                <a:tc>
                  <a:txBody>
                    <a:bodyPr/>
                    <a:lstStyle/>
                    <a:p>
                      <a:pPr marL="0" marR="0">
                        <a:lnSpc>
                          <a:spcPct val="115000"/>
                        </a:lnSpc>
                        <a:spcBef>
                          <a:spcPts val="0"/>
                        </a:spcBef>
                        <a:spcAft>
                          <a:spcPts val="0"/>
                        </a:spcAft>
                      </a:pPr>
                      <a:r>
                        <a:rPr lang="en-US" sz="1600" dirty="0" err="1">
                          <a:solidFill>
                            <a:schemeClr val="bg1"/>
                          </a:solidFill>
                          <a:effectLst/>
                          <a:latin typeface="Arial" panose="020B0604020202020204" pitchFamily="34" charset="0"/>
                          <a:cs typeface="Arial" panose="020B0604020202020204" pitchFamily="34" charset="0"/>
                        </a:rPr>
                        <a:t>Reg</a:t>
                      </a:r>
                      <a:r>
                        <a:rPr lang="en-US" sz="1600" dirty="0">
                          <a:solidFill>
                            <a:schemeClr val="bg1"/>
                          </a:solidFill>
                          <a:effectLst/>
                          <a:latin typeface="Arial" panose="020B0604020202020204" pitchFamily="34" charset="0"/>
                          <a:cs typeface="Arial" panose="020B0604020202020204" pitchFamily="34" charset="0"/>
                        </a:rPr>
                        <a:t>-ARMA-GARCH</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rgbClr val="753E3E"/>
                    </a:solidFill>
                  </a:tcP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Mean </a:t>
                      </a:r>
                      <a:r>
                        <a:rPr lang="en-US" sz="1600" dirty="0" err="1">
                          <a:effectLst/>
                          <a:latin typeface="Arial" panose="020B0604020202020204" pitchFamily="34" charset="0"/>
                          <a:cs typeface="Arial" panose="020B0604020202020204" pitchFamily="34" charset="0"/>
                        </a:rPr>
                        <a:t>Eq</a:t>
                      </a:r>
                      <a:r>
                        <a:rPr lang="en-US" sz="1600" dirty="0">
                          <a:effectLst/>
                          <a:latin typeface="Arial" panose="020B0604020202020204" pitchFamily="34" charset="0"/>
                          <a:cs typeface="Arial" panose="020B0604020202020204" pitchFamily="34" charset="0"/>
                        </a:rPr>
                        <a:t>: Day, Fourier Series, Tidal Range </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Variance </a:t>
                      </a:r>
                      <a:r>
                        <a:rPr lang="en-US" sz="1600" dirty="0" err="1">
                          <a:effectLst/>
                          <a:latin typeface="Arial" panose="020B0604020202020204" pitchFamily="34" charset="0"/>
                          <a:cs typeface="Arial" panose="020B0604020202020204" pitchFamily="34" charset="0"/>
                        </a:rPr>
                        <a:t>Eq</a:t>
                      </a:r>
                      <a:r>
                        <a:rPr lang="en-US" sz="1600" dirty="0">
                          <a:effectLst/>
                          <a:latin typeface="Arial" panose="020B0604020202020204" pitchFamily="34" charset="0"/>
                          <a:cs typeface="Arial" panose="020B0604020202020204" pitchFamily="34" charset="0"/>
                        </a:rPr>
                        <a:t>: Fourier Series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ARMA: (1,0);</a:t>
                      </a:r>
                    </a:p>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GARCH: (2,0)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     Skewed-student-t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0.0675</a:t>
                      </a:r>
                      <a:endParaRPr lang="en-US" sz="1600" dirty="0">
                        <a:effectLst/>
                        <a:latin typeface="Arial" panose="020B0604020202020204" pitchFamily="34" charset="0"/>
                        <a:cs typeface="Arial" panose="020B0604020202020204" pitchFamily="34" charset="0"/>
                      </a:endParaRPr>
                    </a:p>
                  </a:txBody>
                  <a:tcPr marL="43408" marR="43408" marT="0" marB="0"/>
                </a:tc>
              </a:tr>
              <a:tr h="498933">
                <a:tc>
                  <a:txBody>
                    <a:bodyPr/>
                    <a:lstStyle/>
                    <a:p>
                      <a:pPr marL="0" marR="0">
                        <a:lnSpc>
                          <a:spcPct val="115000"/>
                        </a:lnSpc>
                        <a:spcBef>
                          <a:spcPts val="0"/>
                        </a:spcBef>
                        <a:spcAft>
                          <a:spcPts val="0"/>
                        </a:spcAft>
                      </a:pPr>
                      <a:r>
                        <a:rPr lang="en-US" sz="1600" dirty="0" smtClean="0">
                          <a:solidFill>
                            <a:schemeClr val="bg1"/>
                          </a:solidFill>
                          <a:effectLst/>
                          <a:latin typeface="Arial" panose="020B0604020202020204" pitchFamily="34" charset="0"/>
                          <a:cs typeface="Arial" panose="020B0604020202020204" pitchFamily="34" charset="0"/>
                        </a:rPr>
                        <a:t>GAM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chemeClr val="tx2"/>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Fourier Series, Tidal Speed</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Gamma</a:t>
                      </a:r>
                      <a:r>
                        <a:rPr lang="en-US" sz="1600" baseline="0" dirty="0" smtClean="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(identity</a:t>
                      </a:r>
                      <a:r>
                        <a:rPr lang="en-US" sz="1600" dirty="0">
                          <a:effectLst/>
                          <a:latin typeface="Arial" panose="020B060402020202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0.0677</a:t>
                      </a:r>
                      <a:endParaRPr lang="en-US" sz="1600" dirty="0">
                        <a:effectLst/>
                        <a:latin typeface="Arial" panose="020B0604020202020204" pitchFamily="34" charset="0"/>
                        <a:cs typeface="Arial" panose="020B0604020202020204" pitchFamily="34" charset="0"/>
                      </a:endParaRPr>
                    </a:p>
                  </a:txBody>
                  <a:tcPr marL="43408" marR="43408" marT="0" marB="0"/>
                </a:tc>
              </a:tr>
              <a:tr h="249466">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GAMM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chemeClr val="tx2"/>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Fourier Series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Gamma (identity)</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0.0677</a:t>
                      </a:r>
                      <a:endParaRPr lang="en-US" sz="1600" dirty="0">
                        <a:effectLst/>
                        <a:latin typeface="Arial" panose="020B0604020202020204" pitchFamily="34" charset="0"/>
                        <a:cs typeface="Arial" panose="020B0604020202020204" pitchFamily="34" charset="0"/>
                      </a:endParaRPr>
                    </a:p>
                  </a:txBody>
                  <a:tcPr marL="43408" marR="43408" marT="0" marB="0"/>
                </a:tc>
              </a:tr>
              <a:tr h="498933">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MARSS-M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rgbClr val="753E3E"/>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Process Eq: Day </a:t>
                      </a:r>
                    </a:p>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Observation Eq: Day, Fourier Series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Normal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0.0677</a:t>
                      </a:r>
                      <a:endParaRPr lang="en-US" sz="1600" dirty="0">
                        <a:effectLst/>
                        <a:latin typeface="Arial" panose="020B0604020202020204" pitchFamily="34" charset="0"/>
                        <a:cs typeface="Arial" panose="020B0604020202020204" pitchFamily="34" charset="0"/>
                      </a:endParaRPr>
                    </a:p>
                  </a:txBody>
                  <a:tcPr marL="43408" marR="43408" marT="0" marB="0"/>
                </a:tc>
              </a:tr>
              <a:tr h="249466">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RF</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rgbClr val="7F4C9E"/>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Fourier Series, Tidal Speed</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0.0681</a:t>
                      </a:r>
                      <a:endParaRPr lang="en-US" sz="1600" dirty="0">
                        <a:effectLst/>
                        <a:latin typeface="Arial" panose="020B0604020202020204" pitchFamily="34" charset="0"/>
                        <a:cs typeface="Arial" panose="020B0604020202020204" pitchFamily="34" charset="0"/>
                      </a:endParaRPr>
                    </a:p>
                  </a:txBody>
                  <a:tcPr marL="43408" marR="43408" marT="0" marB="0"/>
                </a:tc>
              </a:tr>
              <a:tr h="498933">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SVR-L</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solidFill>
                      <a:srgbClr val="7F4C9E"/>
                    </a:solidFill>
                  </a:tcPr>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Day, Fourier Series, Tidal Range, Day: Tidal Range, Tidal Range: Fourier Series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a:effectLst/>
                          <a:latin typeface="Arial" panose="020B0604020202020204" pitchFamily="34" charset="0"/>
                          <a:cs typeface="Arial" panose="020B0604020202020204" pitchFamily="34" charset="0"/>
                        </a:rPr>
                        <a:t>NA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408" marR="43408" marT="0" marB="0"/>
                </a:tc>
                <a:tc>
                  <a:txBody>
                    <a:bodyPr/>
                    <a:lstStyle/>
                    <a:p>
                      <a:pPr marL="0" marR="0" algn="r">
                        <a:lnSpc>
                          <a:spcPct val="115000"/>
                        </a:lnSpc>
                        <a:spcBef>
                          <a:spcPts val="0"/>
                        </a:spcBef>
                        <a:spcAft>
                          <a:spcPts val="0"/>
                        </a:spcAft>
                      </a:pPr>
                      <a:r>
                        <a:rPr lang="en-US" sz="1600" dirty="0" smtClean="0">
                          <a:effectLst/>
                          <a:latin typeface="Arial" panose="020B0604020202020204" pitchFamily="34" charset="0"/>
                          <a:cs typeface="Arial" panose="020B0604020202020204" pitchFamily="34" charset="0"/>
                        </a:rPr>
                        <a:t>0.0689</a:t>
                      </a:r>
                      <a:endParaRPr lang="en-US" sz="1600" dirty="0">
                        <a:effectLst/>
                        <a:latin typeface="Arial" panose="020B0604020202020204" pitchFamily="34" charset="0"/>
                        <a:cs typeface="Arial" panose="020B0604020202020204" pitchFamily="34" charset="0"/>
                      </a:endParaRPr>
                    </a:p>
                  </a:txBody>
                  <a:tcPr marL="43408" marR="43408" marT="0" marB="0"/>
                </a:tc>
              </a:tr>
            </a:tbl>
          </a:graphicData>
        </a:graphic>
      </p:graphicFrame>
      <p:pic>
        <p:nvPicPr>
          <p:cNvPr id="6" name="Picture 5" descr="C:\Users\Hannah\Documents\Q_Sci_483_Labs\Lab6\pPETNA-4032756_main_r200.jpg"/>
          <p:cNvPicPr/>
          <p:nvPr/>
        </p:nvPicPr>
        <p:blipFill>
          <a:blip r:embed="rId3" cstate="print">
            <a:extLst>
              <a:ext uri="{BEBA8EAE-BF5A-486C-A8C5-ECC9F3942E4B}">
                <a14:imgProps xmlns:a14="http://schemas.microsoft.com/office/drawing/2010/main">
                  <a14:imgLayer r:embed="rId4">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614855" cy="531266"/>
          </a:xfrm>
          <a:prstGeom prst="rect">
            <a:avLst/>
          </a:prstGeom>
          <a:noFill/>
          <a:ln>
            <a:noFill/>
          </a:ln>
        </p:spPr>
      </p:pic>
    </p:spTree>
    <p:custDataLst>
      <p:tags r:id="rId1"/>
    </p:custDataLst>
    <p:extLst>
      <p:ext uri="{BB962C8B-B14F-4D97-AF65-F5344CB8AC3E}">
        <p14:creationId xmlns:p14="http://schemas.microsoft.com/office/powerpoint/2010/main" val="3768488925"/>
      </p:ext>
    </p:extLst>
  </p:cSld>
  <p:clrMapOvr>
    <a:masterClrMapping/>
  </p:clrMapOvr>
  <mc:AlternateContent xmlns:mc="http://schemas.openxmlformats.org/markup-compatibility/2006" xmlns:p14="http://schemas.microsoft.com/office/powerpoint/2010/main">
    <mc:Choice Requires="p14">
      <p:transition spd="slow" p14:dur="2000" advTm="19150"/>
    </mc:Choice>
    <mc:Fallback xmlns="">
      <p:transition spd="slow" advTm="19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25214"/>
          </a:xfrm>
        </p:spPr>
        <p:txBody>
          <a:bodyPr/>
          <a:lstStyle/>
          <a:p>
            <a:r>
              <a:rPr lang="en-US" sz="4400" dirty="0" smtClean="0">
                <a:effectLst/>
                <a:latin typeface="Arial" panose="020B0604020202020204" pitchFamily="34" charset="0"/>
                <a:cs typeface="Arial" panose="020B0604020202020204" pitchFamily="34" charset="0"/>
              </a:rPr>
              <a:t>Non-Normal Metric (AI) Results</a:t>
            </a:r>
            <a:endParaRPr lang="en-US" sz="4400" dirty="0">
              <a:effectLst/>
              <a:latin typeface="Arial" panose="020B0604020202020204" pitchFamily="34" charset="0"/>
              <a:cs typeface="Arial" panose="020B0604020202020204"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490" y="1891097"/>
            <a:ext cx="8261131" cy="400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16200000">
            <a:off x="-46424" y="3680791"/>
            <a:ext cx="3188186"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SVR-RBF </a:t>
            </a:r>
            <a:r>
              <a:rPr lang="en-US" sz="2400" b="1" dirty="0" smtClean="0">
                <a:latin typeface="Arial" panose="020B0604020202020204" pitchFamily="34" charset="0"/>
                <a:cs typeface="Arial" panose="020B0604020202020204" pitchFamily="34" charset="0"/>
              </a:rPr>
              <a:t>Residuals</a:t>
            </a:r>
          </a:p>
        </p:txBody>
      </p:sp>
      <p:sp>
        <p:nvSpPr>
          <p:cNvPr id="8" name="TextBox 7"/>
          <p:cNvSpPr txBox="1"/>
          <p:nvPr/>
        </p:nvSpPr>
        <p:spPr>
          <a:xfrm>
            <a:off x="4501907" y="6294732"/>
            <a:ext cx="3188186"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Time</a:t>
            </a:r>
          </a:p>
        </p:txBody>
      </p:sp>
      <p:sp>
        <p:nvSpPr>
          <p:cNvPr id="9" name="TextBox 8"/>
          <p:cNvSpPr txBox="1"/>
          <p:nvPr/>
        </p:nvSpPr>
        <p:spPr>
          <a:xfrm>
            <a:off x="3961510" y="818842"/>
            <a:ext cx="4268977" cy="954107"/>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Model Inability to Fit Aggregation Spikes</a:t>
            </a:r>
          </a:p>
        </p:txBody>
      </p:sp>
      <p:pic>
        <p:nvPicPr>
          <p:cNvPr id="10" name="Picture 9"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677917" cy="799279"/>
          </a:xfrm>
          <a:prstGeom prst="rect">
            <a:avLst/>
          </a:prstGeom>
          <a:noFill/>
          <a:ln>
            <a:noFill/>
          </a:ln>
        </p:spPr>
      </p:pic>
    </p:spTree>
    <p:extLst>
      <p:ext uri="{BB962C8B-B14F-4D97-AF65-F5344CB8AC3E}">
        <p14:creationId xmlns:p14="http://schemas.microsoft.com/office/powerpoint/2010/main" val="2689579167"/>
      </p:ext>
    </p:extLst>
  </p:cSld>
  <p:clrMapOvr>
    <a:masterClrMapping/>
  </p:clrMapOvr>
  <mc:AlternateContent xmlns:mc="http://schemas.openxmlformats.org/markup-compatibility/2006" xmlns:p14="http://schemas.microsoft.com/office/powerpoint/2010/main">
    <mc:Choice Requires="p14">
      <p:transition spd="slow" p14:dur="2000" advTm="15556"/>
    </mc:Choice>
    <mc:Fallback xmlns="">
      <p:transition spd="slow" advTm="1555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0"/>
            <a:ext cx="10972800" cy="725214"/>
          </a:xfrm>
        </p:spPr>
        <p:txBody>
          <a:bodyPr/>
          <a:lstStyle/>
          <a:p>
            <a:r>
              <a:rPr lang="en-US" sz="4800" dirty="0" smtClean="0">
                <a:effectLst/>
                <a:latin typeface="Arial" panose="020B0604020202020204" pitchFamily="34" charset="0"/>
                <a:cs typeface="Arial" panose="020B0604020202020204" pitchFamily="34" charset="0"/>
              </a:rPr>
              <a:t>Model Evaluation Summary</a:t>
            </a:r>
            <a:endParaRPr lang="en-US" sz="4800" dirty="0">
              <a:effectLst/>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217714" y="1056290"/>
            <a:ext cx="11526981" cy="5675586"/>
          </a:xfrm>
        </p:spPr>
        <p:txBody>
          <a:bodyPr>
            <a:normAutofit fontScale="92500" lnSpcReduction="20000"/>
          </a:bodyPr>
          <a:lstStyle/>
          <a:p>
            <a:pPr marL="0" indent="0">
              <a:buNone/>
            </a:pPr>
            <a:r>
              <a:rPr lang="en-US" sz="3000" dirty="0">
                <a:solidFill>
                  <a:schemeClr val="tx1"/>
                </a:solidFill>
                <a:latin typeface="Arial" panose="020B0604020202020204" pitchFamily="34" charset="0"/>
                <a:cs typeface="Arial" panose="020B0604020202020204" pitchFamily="34" charset="0"/>
              </a:rPr>
              <a:t>Notes on SVR Models:</a:t>
            </a:r>
          </a:p>
          <a:p>
            <a:r>
              <a:rPr lang="en-US" sz="2600" dirty="0">
                <a:solidFill>
                  <a:schemeClr val="tx1"/>
                </a:solidFill>
                <a:latin typeface="Arial" panose="020B0604020202020204" pitchFamily="34" charset="0"/>
                <a:cs typeface="Arial" panose="020B0604020202020204" pitchFamily="34" charset="0"/>
              </a:rPr>
              <a:t>SVR models may be accurate predictive models</a:t>
            </a:r>
          </a:p>
          <a:p>
            <a:r>
              <a:rPr lang="en-US" sz="2600" dirty="0">
                <a:solidFill>
                  <a:schemeClr val="tx1"/>
                </a:solidFill>
                <a:latin typeface="Arial" panose="020B0604020202020204" pitchFamily="34" charset="0"/>
                <a:cs typeface="Arial" panose="020B0604020202020204" pitchFamily="34" charset="0"/>
              </a:rPr>
              <a:t>“black-box” quality makes them poor descriptive models</a:t>
            </a:r>
          </a:p>
          <a:p>
            <a:pPr marL="0" indent="0">
              <a:buNone/>
            </a:pPr>
            <a:endParaRPr lang="en-US" sz="3000" dirty="0">
              <a:solidFill>
                <a:schemeClr val="tx1"/>
              </a:solidFill>
              <a:latin typeface="Arial" panose="020B0604020202020204" pitchFamily="34" charset="0"/>
              <a:cs typeface="Arial" panose="020B0604020202020204" pitchFamily="34" charset="0"/>
            </a:endParaRPr>
          </a:p>
          <a:p>
            <a:pPr marL="0" indent="0">
              <a:buNone/>
            </a:pPr>
            <a:r>
              <a:rPr lang="en-US" sz="3000" dirty="0" smtClean="0">
                <a:solidFill>
                  <a:schemeClr val="tx1"/>
                </a:solidFill>
                <a:latin typeface="Arial" panose="020B0604020202020204" pitchFamily="34" charset="0"/>
                <a:cs typeface="Arial" panose="020B0604020202020204" pitchFamily="34" charset="0"/>
              </a:rPr>
              <a:t>Normal (</a:t>
            </a:r>
            <a:r>
              <a:rPr lang="en-US" sz="3000" dirty="0" err="1" smtClean="0">
                <a:solidFill>
                  <a:schemeClr val="tx1"/>
                </a:solidFill>
                <a:latin typeface="Arial" panose="020B0604020202020204" pitchFamily="34" charset="0"/>
                <a:cs typeface="Arial" panose="020B0604020202020204" pitchFamily="34" charset="0"/>
              </a:rPr>
              <a:t>Sv</a:t>
            </a:r>
            <a:r>
              <a:rPr lang="en-US" sz="3000" dirty="0" smtClean="0">
                <a:solidFill>
                  <a:schemeClr val="tx1"/>
                </a:solidFill>
                <a:latin typeface="Arial" panose="020B0604020202020204" pitchFamily="34" charset="0"/>
                <a:cs typeface="Arial" panose="020B0604020202020204" pitchFamily="34" charset="0"/>
              </a:rPr>
              <a:t>) Monitoring Data:</a:t>
            </a:r>
          </a:p>
          <a:p>
            <a:r>
              <a:rPr lang="en-US" dirty="0" smtClean="0">
                <a:solidFill>
                  <a:schemeClr val="tx1"/>
                </a:solidFill>
                <a:latin typeface="Arial" panose="020B0604020202020204" pitchFamily="34" charset="0"/>
                <a:cs typeface="Arial" panose="020B0604020202020204" pitchFamily="34" charset="0"/>
              </a:rPr>
              <a:t>RF is most accurate model following SVR</a:t>
            </a:r>
          </a:p>
          <a:p>
            <a:pPr lvl="1"/>
            <a:r>
              <a:rPr lang="en-US" sz="2400" dirty="0" smtClean="0">
                <a:solidFill>
                  <a:schemeClr val="tx1"/>
                </a:solidFill>
                <a:latin typeface="Arial" panose="020B0604020202020204" pitchFamily="34" charset="0"/>
                <a:cs typeface="Arial" panose="020B0604020202020204" pitchFamily="34" charset="0"/>
              </a:rPr>
              <a:t>Provides Variable Importance Measure</a:t>
            </a:r>
          </a:p>
          <a:p>
            <a:r>
              <a:rPr lang="en-US" dirty="0" smtClean="0">
                <a:solidFill>
                  <a:schemeClr val="tx1"/>
                </a:solidFill>
                <a:latin typeface="Arial" panose="020B0604020202020204" pitchFamily="34" charset="0"/>
                <a:cs typeface="Arial" panose="020B0604020202020204" pitchFamily="34" charset="0"/>
              </a:rPr>
              <a:t>MARSS-P is most accurate parametric model</a:t>
            </a:r>
          </a:p>
          <a:p>
            <a:pPr lvl="1"/>
            <a:r>
              <a:rPr lang="en-US" sz="2400" dirty="0" smtClean="0">
                <a:solidFill>
                  <a:schemeClr val="tx1"/>
                </a:solidFill>
                <a:latin typeface="Arial" panose="020B0604020202020204" pitchFamily="34" charset="0"/>
                <a:cs typeface="Arial" panose="020B0604020202020204" pitchFamily="34" charset="0"/>
              </a:rPr>
              <a:t>Partitions error into process and observation</a:t>
            </a:r>
          </a:p>
          <a:p>
            <a:pPr marL="457200" lvl="1" indent="0">
              <a:buNone/>
            </a:pPr>
            <a:endParaRPr lang="en-US" sz="3000" dirty="0" smtClean="0">
              <a:solidFill>
                <a:schemeClr val="tx1"/>
              </a:solidFill>
              <a:latin typeface="Arial" panose="020B0604020202020204" pitchFamily="34" charset="0"/>
              <a:cs typeface="Arial" panose="020B0604020202020204" pitchFamily="34" charset="0"/>
            </a:endParaRPr>
          </a:p>
          <a:p>
            <a:pPr marL="0" indent="0">
              <a:buNone/>
            </a:pPr>
            <a:r>
              <a:rPr lang="en-US" sz="3000" dirty="0" smtClean="0">
                <a:solidFill>
                  <a:schemeClr val="tx1"/>
                </a:solidFill>
                <a:latin typeface="Arial" panose="020B0604020202020204" pitchFamily="34" charset="0"/>
                <a:cs typeface="Arial" panose="020B0604020202020204" pitchFamily="34" charset="0"/>
              </a:rPr>
              <a:t>Non-normal (AI) </a:t>
            </a:r>
            <a:r>
              <a:rPr lang="en-US" sz="3000" dirty="0">
                <a:solidFill>
                  <a:schemeClr val="tx1"/>
                </a:solidFill>
                <a:latin typeface="Arial" panose="020B0604020202020204" pitchFamily="34" charset="0"/>
                <a:cs typeface="Arial" panose="020B0604020202020204" pitchFamily="34" charset="0"/>
              </a:rPr>
              <a:t>Monitoring Data</a:t>
            </a:r>
            <a:r>
              <a:rPr lang="en-US" sz="3000" dirty="0" smtClean="0">
                <a:solidFill>
                  <a:schemeClr val="tx1"/>
                </a:solidFill>
                <a:latin typeface="Arial" panose="020B0604020202020204" pitchFamily="34" charset="0"/>
                <a:cs typeface="Arial" panose="020B0604020202020204" pitchFamily="34" charset="0"/>
              </a:rPr>
              <a:t>:</a:t>
            </a:r>
          </a:p>
          <a:p>
            <a:r>
              <a:rPr lang="en-US" dirty="0" smtClean="0">
                <a:solidFill>
                  <a:schemeClr val="tx1"/>
                </a:solidFill>
                <a:latin typeface="Arial" panose="020B0604020202020204" pitchFamily="34" charset="0"/>
                <a:cs typeface="Arial" panose="020B0604020202020204" pitchFamily="34" charset="0"/>
              </a:rPr>
              <a:t>MARSS-P is most accurate parametric model</a:t>
            </a:r>
          </a:p>
          <a:p>
            <a:pPr lvl="1"/>
            <a:r>
              <a:rPr lang="en-US" sz="2400" dirty="0" smtClean="0">
                <a:solidFill>
                  <a:schemeClr val="tx1"/>
                </a:solidFill>
                <a:latin typeface="Arial" panose="020B0604020202020204" pitchFamily="34" charset="0"/>
                <a:cs typeface="Arial" panose="020B0604020202020204" pitchFamily="34" charset="0"/>
              </a:rPr>
              <a:t>Attributes aggregation spikes to process error</a:t>
            </a:r>
          </a:p>
          <a:p>
            <a:r>
              <a:rPr lang="en-US" dirty="0" smtClean="0">
                <a:solidFill>
                  <a:schemeClr val="tx1"/>
                </a:solidFill>
                <a:latin typeface="Arial" panose="020B0604020202020204" pitchFamily="34" charset="0"/>
                <a:cs typeface="Arial" panose="020B0604020202020204" pitchFamily="34" charset="0"/>
              </a:rPr>
              <a:t>No model accurately fits aggregation index spikes</a:t>
            </a:r>
          </a:p>
          <a:p>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smtClean="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sz="3200" dirty="0">
              <a:solidFill>
                <a:schemeClr val="tx1"/>
              </a:solidFill>
              <a:latin typeface="Arial" panose="020B0604020202020204" pitchFamily="34" charset="0"/>
              <a:cs typeface="Arial" panose="020B0604020202020204" pitchFamily="34" charset="0"/>
            </a:endParaRPr>
          </a:p>
          <a:p>
            <a:pPr marL="0" indent="0">
              <a:buNone/>
            </a:pPr>
            <a:endParaRPr lang="en-US" sz="2800" dirty="0"/>
          </a:p>
        </p:txBody>
      </p:sp>
      <p:pic>
        <p:nvPicPr>
          <p:cNvPr id="6" name="Picture 5" descr="C:\Users\Hannah\Documents\Q_Sci_483_Labs\Lab6\pPETNA-4032756_main_r200.jpg"/>
          <p:cNvPicPr/>
          <p:nvPr/>
        </p:nvPicPr>
        <p:blipFill>
          <a:blip r:embed="rId4" cstate="print">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614855" cy="531266"/>
          </a:xfrm>
          <a:prstGeom prst="rect">
            <a:avLst/>
          </a:prstGeom>
          <a:noFill/>
          <a:ln>
            <a:noFill/>
          </a:ln>
        </p:spPr>
      </p:pic>
    </p:spTree>
    <p:custDataLst>
      <p:tags r:id="rId1"/>
    </p:custDataLst>
    <p:extLst>
      <p:ext uri="{BB962C8B-B14F-4D97-AF65-F5344CB8AC3E}">
        <p14:creationId xmlns:p14="http://schemas.microsoft.com/office/powerpoint/2010/main" val="3277936815"/>
      </p:ext>
    </p:extLst>
  </p:cSld>
  <p:clrMapOvr>
    <a:masterClrMapping/>
  </p:clrMapOvr>
  <mc:AlternateContent xmlns:mc="http://schemas.openxmlformats.org/markup-compatibility/2006" xmlns:p14="http://schemas.microsoft.com/office/powerpoint/2010/main">
    <mc:Choice Requires="p14">
      <p:transition spd="slow" p14:dur="2000" advTm="83355"/>
    </mc:Choice>
    <mc:Fallback xmlns="">
      <p:transition spd="slow" advTm="833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effectLst/>
                <a:latin typeface="Arial" panose="020B0604020202020204" pitchFamily="34" charset="0"/>
                <a:cs typeface="Arial" panose="020B0604020202020204" pitchFamily="34" charset="0"/>
              </a:rPr>
              <a:t>MRE Baseline Model Recommendations</a:t>
            </a:r>
            <a:endParaRPr lang="en-US" sz="4800" dirty="0">
              <a:effectLst/>
              <a:latin typeface="Arial" panose="020B0604020202020204" pitchFamily="34" charset="0"/>
              <a:cs typeface="Arial" panose="020B0604020202020204" pitchFamily="34" charset="0"/>
            </a:endParaRPr>
          </a:p>
        </p:txBody>
      </p:sp>
      <p:graphicFrame>
        <p:nvGraphicFramePr>
          <p:cNvPr id="5" name="Content Placeholder 5"/>
          <p:cNvGraphicFramePr>
            <a:graphicFrameLocks noGrp="1"/>
          </p:cNvGraphicFramePr>
          <p:nvPr>
            <p:extLst>
              <p:ext uri="{D42A27DB-BD31-4B8C-83A1-F6EECF244321}">
                <p14:modId xmlns:p14="http://schemas.microsoft.com/office/powerpoint/2010/main" val="3663198724"/>
              </p:ext>
            </p:extLst>
          </p:nvPr>
        </p:nvGraphicFramePr>
        <p:xfrm>
          <a:off x="1413641" y="1605584"/>
          <a:ext cx="9364717" cy="5066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Users\Hannah\Documents\Q_Sci_483_Labs\Lab6\pPETNA-4032756_main_r200.jpg"/>
          <p:cNvPicPr/>
          <p:nvPr/>
        </p:nvPicPr>
        <p:blipFill>
          <a:blip r:embed="rId8">
            <a:extLst>
              <a:ext uri="{BEBA8EAE-BF5A-486C-A8C5-ECC9F3942E4B}">
                <a14:imgProps xmlns:a14="http://schemas.microsoft.com/office/drawing/2010/main">
                  <a14:imgLayer r:embed="rId9">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821740" cy="808154"/>
          </a:xfrm>
          <a:prstGeom prst="rect">
            <a:avLst/>
          </a:prstGeom>
          <a:noFill/>
          <a:ln>
            <a:noFill/>
          </a:ln>
        </p:spPr>
      </p:pic>
      <p:sp>
        <p:nvSpPr>
          <p:cNvPr id="3" name="Rectangle 2"/>
          <p:cNvSpPr/>
          <p:nvPr/>
        </p:nvSpPr>
        <p:spPr>
          <a:xfrm>
            <a:off x="2207172" y="5612524"/>
            <a:ext cx="7740869" cy="11351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86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386" y="1253533"/>
            <a:ext cx="10972800" cy="2104696"/>
          </a:xfrm>
        </p:spPr>
        <p:txBody>
          <a:bodyPr/>
          <a:lstStyle/>
          <a:p>
            <a:pPr marL="0" indent="0">
              <a:buNone/>
            </a:pPr>
            <a:r>
              <a:rPr lang="en-US" dirty="0">
                <a:solidFill>
                  <a:schemeClr val="tx1"/>
                </a:solidFill>
                <a:latin typeface="Arial" panose="020B0604020202020204" pitchFamily="34" charset="0"/>
                <a:cs typeface="Arial" panose="020B0604020202020204" pitchFamily="34" charset="0"/>
              </a:rPr>
              <a:t>Develop </a:t>
            </a:r>
            <a:r>
              <a:rPr lang="en-US" dirty="0" smtClean="0">
                <a:solidFill>
                  <a:schemeClr val="tx1"/>
                </a:solidFill>
                <a:latin typeface="Arial" panose="020B0604020202020204" pitchFamily="34" charset="0"/>
                <a:cs typeface="Arial" panose="020B0604020202020204" pitchFamily="34" charset="0"/>
              </a:rPr>
              <a:t>and execute an evaluation of statistical models used for:</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1. Baseline Characterization</a:t>
            </a:r>
          </a:p>
          <a:p>
            <a:pPr marL="457200" indent="-457200">
              <a:buAutoNum type="arabicPeriod"/>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smtClean="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609600" y="0"/>
            <a:ext cx="10972800" cy="786809"/>
          </a:xfrm>
        </p:spPr>
        <p:txBody>
          <a:bodyPr/>
          <a:lstStyle/>
          <a:p>
            <a:r>
              <a:rPr lang="en-US" sz="4800" dirty="0" smtClean="0">
                <a:effectLst/>
                <a:latin typeface="Arial" panose="020B0604020202020204" pitchFamily="34" charset="0"/>
                <a:cs typeface="Arial" panose="020B0604020202020204" pitchFamily="34" charset="0"/>
              </a:rPr>
              <a:t>Thesis Objectives</a:t>
            </a:r>
            <a:endParaRPr lang="en-US" sz="4800" dirty="0">
              <a:effectLst/>
              <a:latin typeface="Arial" panose="020B0604020202020204" pitchFamily="34" charset="0"/>
              <a:cs typeface="Arial" panose="020B0604020202020204" pitchFamily="34" charset="0"/>
            </a:endParaRPr>
          </a:p>
        </p:txBody>
      </p:sp>
      <p:pic>
        <p:nvPicPr>
          <p:cNvPr id="1026" name="Picture 2" descr="http://subseaworldnews.com/wp-content/uploads/2014/12/Atlantis-Gets-Feed-in-Tariff-to-Deploy-Tidal-Turbines-at-FORCE-440x370.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8071831" y="2471469"/>
            <a:ext cx="1830880" cy="15396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clker.com/cliparts/e/3/9/7/1245686792938124914raemi_Check_mark.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5310" y="1822194"/>
            <a:ext cx="826870" cy="7662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4387" y="2845704"/>
            <a:ext cx="8481845" cy="369331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 Measuring Change in Environmental Monitoring Data</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Including:</a:t>
            </a:r>
          </a:p>
          <a:p>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Detect </a:t>
            </a:r>
            <a:r>
              <a:rPr lang="en-US" sz="2400" dirty="0">
                <a:latin typeface="Arial" panose="020B0604020202020204" pitchFamily="34" charset="0"/>
                <a:cs typeface="Arial" panose="020B0604020202020204" pitchFamily="34" charset="0"/>
              </a:rPr>
              <a:t>change from baseline conditions</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Quantify </a:t>
            </a:r>
            <a:r>
              <a:rPr lang="en-US" sz="2400" dirty="0">
                <a:latin typeface="Arial" panose="020B0604020202020204" pitchFamily="34" charset="0"/>
                <a:cs typeface="Arial" panose="020B0604020202020204" pitchFamily="34" charset="0"/>
              </a:rPr>
              <a:t>size and shape of change</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Forecast </a:t>
            </a:r>
            <a:r>
              <a:rPr lang="en-US" sz="2400" dirty="0">
                <a:latin typeface="Arial" panose="020B0604020202020204" pitchFamily="34" charset="0"/>
                <a:cs typeface="Arial" panose="020B0604020202020204" pitchFamily="34" charset="0"/>
              </a:rPr>
              <a:t>future change</a:t>
            </a:r>
          </a:p>
          <a:p>
            <a:endParaRPr lang="en-US" dirty="0"/>
          </a:p>
        </p:txBody>
      </p:sp>
    </p:spTree>
    <p:extLst>
      <p:ext uri="{BB962C8B-B14F-4D97-AF65-F5344CB8AC3E}">
        <p14:creationId xmlns:p14="http://schemas.microsoft.com/office/powerpoint/2010/main" val="41172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8857"/>
            <a:ext cx="10972800" cy="961697"/>
          </a:xfrm>
        </p:spPr>
        <p:txBody>
          <a:bodyPr/>
          <a:lstStyle/>
          <a:p>
            <a:r>
              <a:rPr lang="en-US" sz="4800" dirty="0" smtClean="0">
                <a:effectLst/>
                <a:latin typeface="Arial" panose="020B0604020202020204" pitchFamily="34" charset="0"/>
                <a:cs typeface="Arial" panose="020B0604020202020204" pitchFamily="34" charset="0"/>
              </a:rPr>
              <a:t>Developing Change Scenarios from Predicted Effects of MRE Development </a:t>
            </a:r>
            <a:endParaRPr lang="en-US" sz="4800" dirty="0">
              <a:effectLst/>
              <a:latin typeface="Arial" panose="020B0604020202020204" pitchFamily="34" charset="0"/>
              <a:cs typeface="Arial" panose="020B0604020202020204" pitchFamily="34" charset="0"/>
            </a:endParaRPr>
          </a:p>
        </p:txBody>
      </p:sp>
      <p:grpSp>
        <p:nvGrpSpPr>
          <p:cNvPr id="4" name="Group 3"/>
          <p:cNvGrpSpPr/>
          <p:nvPr/>
        </p:nvGrpSpPr>
        <p:grpSpPr>
          <a:xfrm>
            <a:off x="1659628" y="1862120"/>
            <a:ext cx="3834063" cy="3860667"/>
            <a:chOff x="1659628" y="1862120"/>
            <a:chExt cx="3834063" cy="3860667"/>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6789" t="40871"/>
            <a:stretch/>
          </p:blipFill>
          <p:spPr bwMode="auto">
            <a:xfrm>
              <a:off x="1659628" y="1862120"/>
              <a:ext cx="3834063" cy="386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2516679" y="3593146"/>
              <a:ext cx="821740" cy="808154"/>
            </a:xfrm>
            <a:prstGeom prst="rect">
              <a:avLst/>
            </a:prstGeom>
            <a:noFill/>
            <a:ln>
              <a:noFill/>
            </a:ln>
          </p:spPr>
        </p:pic>
        <p:pic>
          <p:nvPicPr>
            <p:cNvPr id="7" name="Picture 6"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4151441" y="3429000"/>
              <a:ext cx="821740" cy="808154"/>
            </a:xfrm>
            <a:prstGeom prst="rect">
              <a:avLst/>
            </a:prstGeom>
            <a:noFill/>
            <a:ln>
              <a:noFill/>
            </a:ln>
          </p:spPr>
        </p:pic>
        <p:pic>
          <p:nvPicPr>
            <p:cNvPr id="8" name="Picture 7"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3835170" y="4486853"/>
              <a:ext cx="821740" cy="808154"/>
            </a:xfrm>
            <a:prstGeom prst="rect">
              <a:avLst/>
            </a:prstGeom>
            <a:noFill/>
            <a:ln>
              <a:noFill/>
            </a:ln>
          </p:spPr>
        </p:pic>
        <p:pic>
          <p:nvPicPr>
            <p:cNvPr id="9" name="Picture 8"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2682777" y="4444534"/>
              <a:ext cx="821740" cy="808154"/>
            </a:xfrm>
            <a:prstGeom prst="rect">
              <a:avLst/>
            </a:prstGeom>
            <a:noFill/>
            <a:ln>
              <a:noFill/>
            </a:ln>
          </p:spPr>
        </p:pic>
      </p:grpSp>
      <p:pic>
        <p:nvPicPr>
          <p:cNvPr id="11"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66789" t="40871"/>
          <a:stretch/>
        </p:blipFill>
        <p:spPr bwMode="auto">
          <a:xfrm>
            <a:off x="6646531" y="1890258"/>
            <a:ext cx="3834063" cy="3860667"/>
          </a:xfrm>
          <a:prstGeom prst="rect">
            <a:avLst/>
          </a:prstGeom>
          <a:noFill/>
          <a:ln>
            <a:noFill/>
          </a:ln>
          <a:extLst/>
        </p:spPr>
      </p:pic>
      <p:pic>
        <p:nvPicPr>
          <p:cNvPr id="10" name="Picture 9" descr="http://subseaworldnews.com/wp-content/uploads/2014/12/Atlantis-Gets-Feed-in-Tariff-to-Deploy-Tidal-Turbines-at-FORCE-440x370.jpg"/>
          <p:cNvPicPr/>
          <p:nvPr/>
        </p:nvPicPr>
        <p:blipFill>
          <a:blip r:embed="rId6">
            <a:extLst>
              <a:ext uri="{BEBA8EAE-BF5A-486C-A8C5-ECC9F3942E4B}">
                <a14:imgProps xmlns:a14="http://schemas.microsoft.com/office/drawing/2010/main">
                  <a14:imgLayer r:embed="rId7">
                    <a14:imgEffect>
                      <a14:backgroundRemoval t="10000" b="95676" l="17045" r="85455"/>
                    </a14:imgEffect>
                  </a14:imgLayer>
                </a14:imgProps>
              </a:ext>
              <a:ext uri="{28A0092B-C50C-407E-A947-70E740481C1C}">
                <a14:useLocalDpi xmlns:a14="http://schemas.microsoft.com/office/drawing/2010/main" val="0"/>
              </a:ext>
            </a:extLst>
          </a:blip>
          <a:srcRect/>
          <a:stretch>
            <a:fillRect/>
          </a:stretch>
        </p:blipFill>
        <p:spPr bwMode="auto">
          <a:xfrm>
            <a:off x="6236197" y="2680138"/>
            <a:ext cx="4263637" cy="30707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9385459" y="4137927"/>
            <a:ext cx="821740" cy="808154"/>
          </a:xfrm>
          <a:prstGeom prst="rect">
            <a:avLst/>
          </a:prstGeom>
          <a:noFill/>
          <a:ln>
            <a:noFill/>
          </a:ln>
        </p:spPr>
      </p:pic>
      <p:pic>
        <p:nvPicPr>
          <p:cNvPr id="15" name="Picture 2" descr="http://subseaworldnews.com/wp-content/uploads/2014/12/Atlantis-Gets-Feed-in-Tariff-to-Deploy-Tidal-Turbines-at-FORCE-440x370.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241054" y="-52183"/>
            <a:ext cx="1225760" cy="10307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192350" y="5890160"/>
            <a:ext cx="2814452" cy="584775"/>
          </a:xfrm>
          <a:prstGeom prst="rect">
            <a:avLst/>
          </a:prstGeom>
          <a:noFill/>
        </p:spPr>
        <p:txBody>
          <a:bodyPr wrap="square" rtlCol="0">
            <a:spAutoFit/>
          </a:bodyPr>
          <a:lstStyle/>
          <a:p>
            <a:pPr algn="ctr"/>
            <a:r>
              <a:rPr lang="en-US" sz="3200" dirty="0" smtClean="0">
                <a:solidFill>
                  <a:schemeClr val="tx2"/>
                </a:solidFill>
                <a:latin typeface="Arial" panose="020B0604020202020204" pitchFamily="34" charset="0"/>
                <a:cs typeface="Arial" panose="020B0604020202020204" pitchFamily="34" charset="0"/>
              </a:rPr>
              <a:t>BEFORE</a:t>
            </a:r>
            <a:endParaRPr lang="en-US" sz="3200" dirty="0">
              <a:solidFill>
                <a:schemeClr val="tx2"/>
              </a:solidFill>
              <a:latin typeface="Arial" panose="020B0604020202020204" pitchFamily="34" charset="0"/>
              <a:cs typeface="Arial" panose="020B0604020202020204" pitchFamily="34" charset="0"/>
            </a:endParaRPr>
          </a:p>
        </p:txBody>
      </p:sp>
      <p:sp>
        <p:nvSpPr>
          <p:cNvPr id="17" name="TextBox 16"/>
          <p:cNvSpPr txBox="1"/>
          <p:nvPr/>
        </p:nvSpPr>
        <p:spPr>
          <a:xfrm>
            <a:off x="7106756" y="5852555"/>
            <a:ext cx="2814452" cy="584775"/>
          </a:xfrm>
          <a:prstGeom prst="rect">
            <a:avLst/>
          </a:prstGeom>
          <a:noFill/>
        </p:spPr>
        <p:txBody>
          <a:bodyPr wrap="square" rtlCol="0">
            <a:spAutoFit/>
          </a:bodyPr>
          <a:lstStyle/>
          <a:p>
            <a:pPr algn="ctr"/>
            <a:r>
              <a:rPr lang="en-US" sz="3200" dirty="0" smtClean="0">
                <a:solidFill>
                  <a:srgbClr val="FF0000"/>
                </a:solidFill>
                <a:latin typeface="Arial" panose="020B0604020202020204" pitchFamily="34" charset="0"/>
                <a:cs typeface="Arial" panose="020B0604020202020204" pitchFamily="34" charset="0"/>
              </a:rPr>
              <a:t>AFTER</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984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p>
            <a:r>
              <a:rPr lang="en-US" sz="4400" dirty="0" smtClean="0">
                <a:effectLst/>
                <a:latin typeface="Arial" panose="020B0604020202020204" pitchFamily="34" charset="0"/>
                <a:cs typeface="Arial" panose="020B0604020202020204" pitchFamily="34" charset="0"/>
              </a:rPr>
              <a:t>Change Scenarios</a:t>
            </a:r>
            <a:endParaRPr lang="en-US" sz="4400" dirty="0">
              <a:effectLst/>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88369"/>
            <a:ext cx="7277528" cy="502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740410259"/>
              </p:ext>
            </p:extLst>
          </p:nvPr>
        </p:nvGraphicFramePr>
        <p:xfrm>
          <a:off x="10058400" y="1241434"/>
          <a:ext cx="1625600" cy="2470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p:cNvSpPr txBox="1"/>
          <p:nvPr/>
        </p:nvSpPr>
        <p:spPr>
          <a:xfrm>
            <a:off x="2694541" y="1138536"/>
            <a:ext cx="1674259" cy="369332"/>
          </a:xfrm>
          <a:prstGeom prst="rect">
            <a:avLst/>
          </a:prstGeom>
          <a:noFill/>
        </p:spPr>
        <p:txBody>
          <a:bodyPr wrap="square" rtlCol="0">
            <a:spAutoFit/>
          </a:bodyPr>
          <a:lstStyle/>
          <a:p>
            <a:r>
              <a:rPr lang="en-US" b="1" dirty="0" err="1" smtClean="0">
                <a:latin typeface="Arial" panose="020B0604020202020204" pitchFamily="34" charset="0"/>
                <a:cs typeface="Arial" panose="020B0604020202020204" pitchFamily="34" charset="0"/>
              </a:rPr>
              <a:t>Sv</a:t>
            </a:r>
            <a:r>
              <a:rPr lang="en-US" b="1" dirty="0" smtClean="0">
                <a:latin typeface="Arial" panose="020B0604020202020204" pitchFamily="34" charset="0"/>
                <a:cs typeface="Arial" panose="020B0604020202020204" pitchFamily="34" charset="0"/>
              </a:rPr>
              <a:t> (dB)</a:t>
            </a:r>
            <a:endParaRPr lang="en-US" b="1" dirty="0">
              <a:latin typeface="Arial" panose="020B0604020202020204" pitchFamily="34" charset="0"/>
              <a:cs typeface="Arial" panose="020B0604020202020204" pitchFamily="34" charset="0"/>
            </a:endParaRPr>
          </a:p>
        </p:txBody>
      </p:sp>
      <p:grpSp>
        <p:nvGrpSpPr>
          <p:cNvPr id="13" name="Group 12"/>
          <p:cNvGrpSpPr/>
          <p:nvPr/>
        </p:nvGrpSpPr>
        <p:grpSpPr>
          <a:xfrm>
            <a:off x="221905" y="1069480"/>
            <a:ext cx="2697196" cy="5072013"/>
            <a:chOff x="29655014" y="15235998"/>
            <a:chExt cx="1630896" cy="6612734"/>
          </a:xfrm>
        </p:grpSpPr>
        <p:sp>
          <p:nvSpPr>
            <p:cNvPr id="14" name="TextBox 13"/>
            <p:cNvSpPr txBox="1"/>
            <p:nvPr/>
          </p:nvSpPr>
          <p:spPr>
            <a:xfrm>
              <a:off x="29655014" y="15235998"/>
              <a:ext cx="1449681" cy="50379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Change Shape</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29680716" y="15763586"/>
              <a:ext cx="1486891" cy="86502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Step</a:t>
              </a:r>
            </a:p>
            <a:p>
              <a:r>
                <a:rPr lang="en-US" dirty="0" smtClean="0">
                  <a:latin typeface="Arial" panose="020B0604020202020204" pitchFamily="34" charset="0"/>
                  <a:cs typeface="Arial" panose="020B0604020202020204" pitchFamily="34" charset="0"/>
                </a:rPr>
                <a:t>(Noise)</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29680716" y="17129114"/>
              <a:ext cx="1486891" cy="86502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Linear</a:t>
              </a:r>
            </a:p>
            <a:p>
              <a:r>
                <a:rPr lang="en-US" dirty="0" smtClean="0">
                  <a:latin typeface="Arial" panose="020B0604020202020204" pitchFamily="34" charset="0"/>
                  <a:cs typeface="Arial" panose="020B0604020202020204" pitchFamily="34" charset="0"/>
                </a:rPr>
                <a:t>(Static Device) </a:t>
              </a:r>
            </a:p>
          </p:txBody>
        </p:sp>
        <p:sp>
          <p:nvSpPr>
            <p:cNvPr id="17" name="TextBox 16"/>
            <p:cNvSpPr txBox="1"/>
            <p:nvPr/>
          </p:nvSpPr>
          <p:spPr>
            <a:xfrm>
              <a:off x="29680716" y="18288725"/>
              <a:ext cx="1486891" cy="123574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Nonlinear</a:t>
              </a:r>
            </a:p>
            <a:p>
              <a:r>
                <a:rPr lang="en-US" dirty="0" smtClean="0">
                  <a:latin typeface="Arial" panose="020B0604020202020204" pitchFamily="34" charset="0"/>
                  <a:cs typeface="Arial" panose="020B0604020202020204" pitchFamily="34" charset="0"/>
                </a:rPr>
                <a:t>(Static Device)</a:t>
              </a:r>
            </a:p>
            <a:p>
              <a:endParaRPr lang="en-US" dirty="0" smtClean="0">
                <a:latin typeface="Arial" panose="020B0604020202020204" pitchFamily="34" charset="0"/>
                <a:cs typeface="Arial" panose="020B0604020202020204" pitchFamily="34" charset="0"/>
              </a:endParaRPr>
            </a:p>
          </p:txBody>
        </p:sp>
        <p:sp>
          <p:nvSpPr>
            <p:cNvPr id="18" name="TextBox 17"/>
            <p:cNvSpPr txBox="1"/>
            <p:nvPr/>
          </p:nvSpPr>
          <p:spPr>
            <a:xfrm>
              <a:off x="29680716" y="19523327"/>
              <a:ext cx="1605194" cy="123574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Periodic</a:t>
              </a:r>
            </a:p>
            <a:p>
              <a:r>
                <a:rPr lang="en-US" dirty="0" smtClean="0">
                  <a:latin typeface="Arial" panose="020B0604020202020204" pitchFamily="34" charset="0"/>
                  <a:cs typeface="Arial" panose="020B0604020202020204" pitchFamily="34" charset="0"/>
                </a:rPr>
                <a:t>(Device </a:t>
              </a:r>
            </a:p>
            <a:p>
              <a:r>
                <a:rPr lang="en-US" dirty="0" smtClean="0">
                  <a:latin typeface="Arial" panose="020B0604020202020204" pitchFamily="34" charset="0"/>
                  <a:cs typeface="Arial" panose="020B0604020202020204" pitchFamily="34" charset="0"/>
                </a:rPr>
                <a:t>Movement)</a:t>
              </a:r>
              <a:endParaRPr lang="en-US" dirty="0">
                <a:latin typeface="Arial" panose="020B0604020202020204" pitchFamily="34" charset="0"/>
                <a:cs typeface="Arial" panose="020B0604020202020204" pitchFamily="34" charset="0"/>
              </a:endParaRPr>
            </a:p>
          </p:txBody>
        </p:sp>
        <p:sp>
          <p:nvSpPr>
            <p:cNvPr id="19" name="TextBox 18"/>
            <p:cNvSpPr txBox="1"/>
            <p:nvPr/>
          </p:nvSpPr>
          <p:spPr>
            <a:xfrm>
              <a:off x="29680714" y="20983712"/>
              <a:ext cx="1486891" cy="86502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Step + Nonlinear</a:t>
              </a:r>
            </a:p>
            <a:p>
              <a:r>
                <a:rPr lang="en-US" dirty="0" smtClean="0">
                  <a:latin typeface="Arial" panose="020B0604020202020204" pitchFamily="34" charset="0"/>
                  <a:cs typeface="Arial" panose="020B0604020202020204" pitchFamily="34" charset="0"/>
                </a:rPr>
                <a:t>(Chemical Spill)</a:t>
              </a:r>
              <a:endParaRPr lang="en-US" dirty="0">
                <a:latin typeface="Arial" panose="020B0604020202020204" pitchFamily="34" charset="0"/>
                <a:cs typeface="Arial" panose="020B0604020202020204" pitchFamily="34" charset="0"/>
              </a:endParaRPr>
            </a:p>
          </p:txBody>
        </p:sp>
      </p:grpSp>
      <p:sp>
        <p:nvSpPr>
          <p:cNvPr id="8" name="TextBox 7"/>
          <p:cNvSpPr txBox="1"/>
          <p:nvPr/>
        </p:nvSpPr>
        <p:spPr>
          <a:xfrm>
            <a:off x="3710541" y="6260176"/>
            <a:ext cx="1930400" cy="369332"/>
          </a:xfrm>
          <a:prstGeom prst="rect">
            <a:avLst/>
          </a:prstGeom>
          <a:noFill/>
        </p:spPr>
        <p:txBody>
          <a:bodyPr wrap="square" rtlCol="0">
            <a:spAutoFit/>
          </a:bodyPr>
          <a:lstStyle/>
          <a:p>
            <a:r>
              <a:rPr lang="en-US" dirty="0" smtClean="0">
                <a:solidFill>
                  <a:srgbClr val="002060"/>
                </a:solidFill>
                <a:latin typeface="Arial" panose="020B0604020202020204" pitchFamily="34" charset="0"/>
                <a:cs typeface="Arial" panose="020B0604020202020204" pitchFamily="34" charset="0"/>
              </a:rPr>
              <a:t>Before</a:t>
            </a:r>
            <a:endParaRPr lang="en-US" dirty="0">
              <a:solidFill>
                <a:srgbClr val="002060"/>
              </a:solidFill>
              <a:latin typeface="Arial" panose="020B0604020202020204" pitchFamily="34" charset="0"/>
              <a:cs typeface="Arial" panose="020B0604020202020204" pitchFamily="34" charset="0"/>
            </a:endParaRPr>
          </a:p>
        </p:txBody>
      </p:sp>
      <p:sp>
        <p:nvSpPr>
          <p:cNvPr id="33" name="TextBox 32"/>
          <p:cNvSpPr txBox="1"/>
          <p:nvPr/>
        </p:nvSpPr>
        <p:spPr>
          <a:xfrm>
            <a:off x="7213600" y="6248400"/>
            <a:ext cx="1930400" cy="369332"/>
          </a:xfrm>
          <a:prstGeom prst="rect">
            <a:avLst/>
          </a:prstGeom>
          <a:noFill/>
        </p:spPr>
        <p:txBody>
          <a:bodyPr wrap="square" rtlCol="0">
            <a:spAutoFit/>
          </a:bodyPr>
          <a:lstStyle/>
          <a:p>
            <a:r>
              <a:rPr lang="en-US" dirty="0" smtClean="0">
                <a:solidFill>
                  <a:srgbClr val="C00000"/>
                </a:solidFill>
                <a:latin typeface="Arial" panose="020B0604020202020204" pitchFamily="34" charset="0"/>
                <a:cs typeface="Arial" panose="020B0604020202020204" pitchFamily="34" charset="0"/>
              </a:rPr>
              <a:t>After</a:t>
            </a:r>
            <a:endParaRPr lang="en-US" dirty="0">
              <a:solidFill>
                <a:srgbClr val="C0000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9245600" y="2483994"/>
            <a:ext cx="914400" cy="111403"/>
          </a:xfrm>
          <a:prstGeom prst="line">
            <a:avLst/>
          </a:prstGeom>
          <a:ln w="25400">
            <a:solidFill>
              <a:srgbClr val="4BB5C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225517" y="3675268"/>
            <a:ext cx="832884" cy="273672"/>
          </a:xfrm>
          <a:prstGeom prst="line">
            <a:avLst/>
          </a:prstGeom>
          <a:ln w="25400">
            <a:solidFill>
              <a:srgbClr val="4BB5C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245601" y="4937978"/>
            <a:ext cx="3169684" cy="147732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Simulation Models:</a:t>
            </a:r>
          </a:p>
          <a:p>
            <a:r>
              <a:rPr lang="en-US" dirty="0" err="1" smtClean="0">
                <a:latin typeface="Arial" panose="020B0604020202020204" pitchFamily="34" charset="0"/>
                <a:cs typeface="Arial" panose="020B0604020202020204" pitchFamily="34" charset="0"/>
              </a:rPr>
              <a:t>Sv</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sym typeface="Wingdings" panose="05000000000000000000" pitchFamily="2" charset="2"/>
              </a:rPr>
              <a:t> </a:t>
            </a:r>
            <a:r>
              <a:rPr lang="en-US" dirty="0" smtClean="0">
                <a:latin typeface="Arial" panose="020B0604020202020204" pitchFamily="34" charset="0"/>
                <a:cs typeface="Arial" panose="020B0604020202020204" pitchFamily="34" charset="0"/>
              </a:rPr>
              <a:t>MARSS</a:t>
            </a:r>
          </a:p>
          <a:p>
            <a:r>
              <a:rPr lang="en-US" dirty="0" smtClean="0">
                <a:latin typeface="Arial" panose="020B0604020202020204" pitchFamily="34" charset="0"/>
                <a:cs typeface="Arial" panose="020B0604020202020204" pitchFamily="34" charset="0"/>
              </a:rPr>
              <a:t>AI </a:t>
            </a:r>
            <a:r>
              <a:rPr lang="en-US" dirty="0" smtClean="0">
                <a:latin typeface="Arial" panose="020B0604020202020204" pitchFamily="34" charset="0"/>
                <a:cs typeface="Arial" panose="020B0604020202020204" pitchFamily="34" charset="0"/>
                <a:sym typeface="Wingdings" panose="05000000000000000000" pitchFamily="2" charset="2"/>
              </a:rPr>
              <a:t> </a:t>
            </a:r>
            <a:r>
              <a:rPr lang="en-US" dirty="0" smtClean="0">
                <a:latin typeface="Arial" panose="020B0604020202020204" pitchFamily="34" charset="0"/>
                <a:cs typeface="Arial" panose="020B0604020202020204" pitchFamily="34" charset="0"/>
              </a:rPr>
              <a:t>HMM </a:t>
            </a:r>
          </a:p>
          <a:p>
            <a:r>
              <a:rPr lang="en-US" dirty="0" smtClean="0">
                <a:latin typeface="Arial" panose="020B0604020202020204" pitchFamily="34" charset="0"/>
                <a:cs typeface="Arial" panose="020B0604020202020204" pitchFamily="34" charset="0"/>
              </a:rPr>
              <a:t>        (Hidden Markov     </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Model)</a:t>
            </a:r>
            <a:endParaRPr lang="en-US" dirty="0">
              <a:latin typeface="Arial" panose="020B0604020202020204" pitchFamily="34" charset="0"/>
              <a:cs typeface="Arial" panose="020B0604020202020204" pitchFamily="34" charset="0"/>
            </a:endParaRPr>
          </a:p>
        </p:txBody>
      </p:sp>
      <p:pic>
        <p:nvPicPr>
          <p:cNvPr id="23" name="Picture 2" descr="http://subseaworldnews.com/wp-content/uploads/2014/12/Atlantis-Gets-Feed-in-Tariff-to-Deploy-Tidal-Turbines-at-FORCE-440x370.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241054" y="0"/>
            <a:ext cx="1313109" cy="110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124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015" y="1315926"/>
            <a:ext cx="8659970" cy="411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1"/>
            <a:ext cx="10972800" cy="1427937"/>
          </a:xfrm>
        </p:spPr>
        <p:txBody>
          <a:bodyPr/>
          <a:lstStyle/>
          <a:p>
            <a:r>
              <a:rPr lang="en-US" sz="4400" dirty="0" smtClean="0">
                <a:effectLst/>
                <a:latin typeface="Arial" panose="020B0604020202020204" pitchFamily="34" charset="0"/>
                <a:cs typeface="Arial" panose="020B0604020202020204" pitchFamily="34" charset="0"/>
              </a:rPr>
              <a:t>Measuring Change : </a:t>
            </a:r>
            <a:br>
              <a:rPr lang="en-US" sz="4400" dirty="0" smtClean="0">
                <a:effectLst/>
                <a:latin typeface="Arial" panose="020B0604020202020204" pitchFamily="34" charset="0"/>
                <a:cs typeface="Arial" panose="020B0604020202020204" pitchFamily="34" charset="0"/>
              </a:rPr>
            </a:br>
            <a:r>
              <a:rPr lang="en-US" sz="4400" dirty="0" smtClean="0">
                <a:effectLst/>
                <a:latin typeface="Arial" panose="020B0604020202020204" pitchFamily="34" charset="0"/>
                <a:cs typeface="Arial" panose="020B0604020202020204" pitchFamily="34" charset="0"/>
              </a:rPr>
              <a:t>Intervention Analysis</a:t>
            </a:r>
            <a:endParaRPr lang="en-US" sz="4400" dirty="0">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041772" y="4419005"/>
                <a:ext cx="4888796"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Sv = a +BX – 29*</a:t>
                </a:r>
                <a14:m>
                  <m:oMath xmlns:m="http://schemas.openxmlformats.org/officeDocument/2006/math">
                    <m:sSub>
                      <m:sSubPr>
                        <m:ctrlPr>
                          <a:rPr lang="en-US" sz="2400" i="1">
                            <a:latin typeface="Cambria Math"/>
                          </a:rPr>
                        </m:ctrlPr>
                      </m:sSubPr>
                      <m:e>
                        <m:r>
                          <a:rPr lang="en-US" sz="2400" i="1">
                            <a:latin typeface="Cambria Math"/>
                          </a:rPr>
                          <m:t>𝐼</m:t>
                        </m:r>
                      </m:e>
                      <m:sub>
                        <m:r>
                          <a:rPr lang="en-US" sz="2400" b="0" i="1" smtClean="0">
                            <a:latin typeface="Cambria Math"/>
                          </a:rPr>
                          <m:t>1</m:t>
                        </m:r>
                      </m:sub>
                    </m:sSub>
                  </m:oMath>
                </a14:m>
                <a:r>
                  <a:rPr lang="en-US" sz="2400" dirty="0" smtClean="0">
                    <a:latin typeface="Arial" panose="020B0604020202020204" pitchFamily="34" charset="0"/>
                    <a:cs typeface="Arial" panose="020B0604020202020204" pitchFamily="34" charset="0"/>
                  </a:rPr>
                  <a:t> +  0.073*</a:t>
                </a:r>
                <a14:m>
                  <m:oMath xmlns:m="http://schemas.openxmlformats.org/officeDocument/2006/math">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2</m:t>
                        </m:r>
                      </m:sub>
                    </m:sSub>
                  </m:oMath>
                </a14:m>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041772" y="4419005"/>
                <a:ext cx="4888796" cy="461665"/>
              </a:xfrm>
              <a:prstGeom prst="rect">
                <a:avLst/>
              </a:prstGeom>
              <a:blipFill rotWithShape="1">
                <a:blip r:embed="rId4"/>
                <a:stretch>
                  <a:fillRect l="-1995" t="-9211" b="-30263"/>
                </a:stretch>
              </a:blipFill>
            </p:spPr>
            <p:txBody>
              <a:bodyPr/>
              <a:lstStyle/>
              <a:p>
                <a:r>
                  <a:rPr lang="en-US">
                    <a:noFill/>
                  </a:rPr>
                  <a:t> </a:t>
                </a:r>
              </a:p>
            </p:txBody>
          </p:sp>
        </mc:Fallback>
      </mc:AlternateContent>
      <p:cxnSp>
        <p:nvCxnSpPr>
          <p:cNvPr id="5" name="Straight Connector 4"/>
          <p:cNvCxnSpPr/>
          <p:nvPr/>
        </p:nvCxnSpPr>
        <p:spPr>
          <a:xfrm>
            <a:off x="2376381" y="1612603"/>
            <a:ext cx="126124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76381" y="1960180"/>
            <a:ext cx="126124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flipH="1">
                <a:off x="2164381" y="5627501"/>
                <a:ext cx="7932464" cy="461665"/>
              </a:xfrm>
              <a:prstGeom prst="rect">
                <a:avLst/>
              </a:prstGeom>
              <a:noFill/>
            </p:spPr>
            <p:txBody>
              <a:bodyPr wrap="square" rtlCol="0">
                <a:spAutoFit/>
              </a:bodyPr>
              <a:lstStyle/>
              <a:p>
                <a14:m>
                  <m:oMath xmlns:m="http://schemas.openxmlformats.org/officeDocument/2006/math">
                    <m:sSub>
                      <m:sSubPr>
                        <m:ctrlPr>
                          <a:rPr lang="en-US" sz="2400" i="1" smtClean="0">
                            <a:latin typeface="Cambria Math"/>
                          </a:rPr>
                        </m:ctrlPr>
                      </m:sSubPr>
                      <m:e>
                        <m:r>
                          <a:rPr lang="en-US" sz="2400" i="1">
                            <a:latin typeface="Cambria Math"/>
                          </a:rPr>
                          <m:t>𝐼</m:t>
                        </m:r>
                      </m:e>
                      <m:sub>
                        <m:r>
                          <a:rPr lang="en-US" sz="2400" b="0" i="1" smtClean="0">
                            <a:latin typeface="Cambria Math"/>
                          </a:rPr>
                          <m:t>1</m:t>
                        </m:r>
                      </m:sub>
                    </m:sSub>
                  </m:oMath>
                </a14:m>
                <a:r>
                  <a:rPr lang="en-US" sz="2400" dirty="0" smtClean="0">
                    <a:latin typeface="Arial" panose="020B0604020202020204" pitchFamily="34" charset="0"/>
                    <a:cs typeface="Arial" panose="020B0604020202020204" pitchFamily="34" charset="0"/>
                  </a:rPr>
                  <a:t> = Step Indicator Variable (0 Before, 1 After)</a:t>
                </a:r>
                <a:endParaRPr lang="en-US" sz="24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flipH="1">
                <a:off x="2164381" y="5627501"/>
                <a:ext cx="7932464" cy="461665"/>
              </a:xfrm>
              <a:prstGeom prst="rect">
                <a:avLst/>
              </a:prstGeom>
              <a:blipFill rotWithShape="1">
                <a:blip r:embed="rId5"/>
                <a:stretch>
                  <a:fillRect l="-154"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flipH="1">
                <a:off x="2164381" y="6108630"/>
                <a:ext cx="9577732" cy="496674"/>
              </a:xfrm>
              <a:prstGeom prst="rect">
                <a:avLst/>
              </a:prstGeom>
              <a:noFill/>
            </p:spPr>
            <p:txBody>
              <a:bodyPr wrap="square" rtlCol="0">
                <a:spAutoFit/>
              </a:bodyPr>
              <a:lstStyle/>
              <a:p>
                <a14:m>
                  <m:oMath xmlns:m="http://schemas.openxmlformats.org/officeDocument/2006/math">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2</m:t>
                        </m:r>
                      </m:sub>
                    </m:sSub>
                  </m:oMath>
                </a14:m>
                <a:r>
                  <a:rPr lang="en-US" sz="2400" dirty="0" smtClean="0">
                    <a:latin typeface="Arial" panose="020B0604020202020204" pitchFamily="34" charset="0"/>
                    <a:cs typeface="Arial" panose="020B0604020202020204" pitchFamily="34" charset="0"/>
                  </a:rPr>
                  <a:t> = Ramp Indicator Variable (0 Before, </a:t>
                </a:r>
                <a14:m>
                  <m:oMath xmlns:m="http://schemas.openxmlformats.org/officeDocument/2006/math">
                    <m:r>
                      <a:rPr lang="en-US" sz="2400" i="1">
                        <a:latin typeface="Cambria Math"/>
                      </a:rPr>
                      <m:t>𝑡</m:t>
                    </m:r>
                    <m:r>
                      <a:rPr lang="en-US" sz="2400" i="1">
                        <a:latin typeface="Cambria Math"/>
                      </a:rPr>
                      <m:t>−</m:t>
                    </m:r>
                    <m:sSub>
                      <m:sSubPr>
                        <m:ctrlPr>
                          <a:rPr lang="en-US" sz="2400" i="1">
                            <a:latin typeface="Cambria Math"/>
                          </a:rPr>
                        </m:ctrlPr>
                      </m:sSubPr>
                      <m:e>
                        <m:r>
                          <a:rPr lang="en-US" sz="2400" i="1">
                            <a:latin typeface="Cambria Math"/>
                          </a:rPr>
                          <m:t>𝑛</m:t>
                        </m:r>
                      </m:e>
                      <m:sub>
                        <m:r>
                          <a:rPr lang="en-US" sz="2400" i="1">
                            <a:latin typeface="Cambria Math"/>
                          </a:rPr>
                          <m:t>𝑏𝑒𝑓𝑜𝑟𝑒</m:t>
                        </m:r>
                      </m:sub>
                    </m:sSub>
                  </m:oMath>
                </a14:m>
                <a:r>
                  <a:rPr lang="en-US" sz="2400" dirty="0" smtClean="0">
                    <a:latin typeface="Arial" panose="020B0604020202020204" pitchFamily="34" charset="0"/>
                    <a:cs typeface="Arial" panose="020B0604020202020204" pitchFamily="34" charset="0"/>
                  </a:rPr>
                  <a:t> After)</a:t>
                </a:r>
                <a:endParaRPr lang="en-US" sz="2400" dirty="0">
                  <a:latin typeface="Arial" panose="020B0604020202020204" pitchFamily="34" charset="0"/>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flipH="1">
                <a:off x="2164381" y="6108630"/>
                <a:ext cx="9577732" cy="496674"/>
              </a:xfrm>
              <a:prstGeom prst="rect">
                <a:avLst/>
              </a:prstGeom>
              <a:blipFill rotWithShape="1">
                <a:blip r:embed="rId6"/>
                <a:stretch>
                  <a:fillRect l="-127" t="-9756" b="-19512"/>
                </a:stretch>
              </a:blipFill>
            </p:spPr>
            <p:txBody>
              <a:bodyPr/>
              <a:lstStyle/>
              <a:p>
                <a:r>
                  <a:rPr lang="en-US">
                    <a:noFill/>
                  </a:rPr>
                  <a:t> </a:t>
                </a:r>
              </a:p>
            </p:txBody>
          </p:sp>
        </mc:Fallback>
      </mc:AlternateContent>
      <p:sp>
        <p:nvSpPr>
          <p:cNvPr id="15" name="TextBox 14"/>
          <p:cNvSpPr txBox="1"/>
          <p:nvPr/>
        </p:nvSpPr>
        <p:spPr>
          <a:xfrm rot="16200000">
            <a:off x="939377" y="2883280"/>
            <a:ext cx="1253320"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Sv</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(dB)</a:t>
            </a:r>
            <a:endParaRPr lang="en-US" sz="2000" dirty="0">
              <a:latin typeface="Arial" panose="020B0604020202020204" pitchFamily="34" charset="0"/>
              <a:cs typeface="Arial" panose="020B0604020202020204" pitchFamily="34" charset="0"/>
            </a:endParaRPr>
          </a:p>
        </p:txBody>
      </p:sp>
      <p:sp>
        <p:nvSpPr>
          <p:cNvPr id="16" name="TextBox 15"/>
          <p:cNvSpPr txBox="1"/>
          <p:nvPr/>
        </p:nvSpPr>
        <p:spPr>
          <a:xfrm>
            <a:off x="5156627" y="5227391"/>
            <a:ext cx="2594634"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Time (Days)</a:t>
            </a:r>
            <a:endParaRPr lang="en-US" sz="2000" dirty="0">
              <a:latin typeface="Arial" panose="020B0604020202020204" pitchFamily="34" charset="0"/>
              <a:cs typeface="Arial" panose="020B0604020202020204" pitchFamily="34" charset="0"/>
            </a:endParaRPr>
          </a:p>
        </p:txBody>
      </p:sp>
      <p:pic>
        <p:nvPicPr>
          <p:cNvPr id="17" name="Picture 2" descr="http://subseaworldnews.com/wp-content/uploads/2014/12/Atlantis-Gets-Feed-in-Tariff-to-Deploy-Tidal-Turbines-at-FORCE-440x370.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241054" y="0"/>
            <a:ext cx="1131703" cy="9516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37622" y="1427937"/>
            <a:ext cx="2877787" cy="369332"/>
          </a:xfrm>
          <a:prstGeom prst="rect">
            <a:avLst/>
          </a:prstGeom>
          <a:noFill/>
        </p:spPr>
        <p:txBody>
          <a:bodyPr wrap="square" rtlCol="0">
            <a:spAutoFit/>
          </a:bodyPr>
          <a:lstStyle/>
          <a:p>
            <a:r>
              <a:rPr lang="en-US" dirty="0" smtClean="0"/>
              <a:t> </a:t>
            </a:r>
            <a:r>
              <a:rPr lang="en-US" dirty="0" smtClean="0">
                <a:latin typeface="Arial" panose="020B0604020202020204" pitchFamily="34" charset="0"/>
                <a:cs typeface="Arial" panose="020B0604020202020204" pitchFamily="34" charset="0"/>
              </a:rPr>
              <a:t>= Fitted Model Estimate</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3637622" y="1796535"/>
            <a:ext cx="3292946" cy="369332"/>
          </a:xfrm>
          <a:prstGeom prst="rect">
            <a:avLst/>
          </a:prstGeom>
          <a:noFill/>
        </p:spPr>
        <p:txBody>
          <a:bodyPr wrap="square" rtlCol="0">
            <a:spAutoFit/>
          </a:bodyPr>
          <a:lstStyle/>
          <a:p>
            <a:r>
              <a:rPr lang="en-US" dirty="0" smtClean="0"/>
              <a:t> </a:t>
            </a:r>
            <a:r>
              <a:rPr lang="en-US" dirty="0" smtClean="0">
                <a:latin typeface="Arial" panose="020B0604020202020204" pitchFamily="34" charset="0"/>
                <a:cs typeface="Arial" panose="020B0604020202020204" pitchFamily="34" charset="0"/>
              </a:rPr>
              <a:t>= Forecasted  Model Estimate</a:t>
            </a:r>
            <a:endParaRPr lang="en-US" dirty="0">
              <a:latin typeface="Arial" panose="020B0604020202020204" pitchFamily="34" charset="0"/>
              <a:cs typeface="Arial" panose="020B0604020202020204" pitchFamily="34" charset="0"/>
            </a:endParaRPr>
          </a:p>
        </p:txBody>
      </p:sp>
      <p:sp>
        <p:nvSpPr>
          <p:cNvPr id="19" name="TextBox 18"/>
          <p:cNvSpPr txBox="1"/>
          <p:nvPr/>
        </p:nvSpPr>
        <p:spPr>
          <a:xfrm>
            <a:off x="3482590" y="2395876"/>
            <a:ext cx="2238233"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BEFORE</a:t>
            </a:r>
            <a:endParaRPr lang="en-US" b="1" dirty="0">
              <a:latin typeface="Arial" panose="020B0604020202020204" pitchFamily="34" charset="0"/>
              <a:cs typeface="Arial" panose="020B0604020202020204" pitchFamily="34" charset="0"/>
            </a:endParaRPr>
          </a:p>
        </p:txBody>
      </p:sp>
      <p:sp>
        <p:nvSpPr>
          <p:cNvPr id="21" name="TextBox 20"/>
          <p:cNvSpPr txBox="1"/>
          <p:nvPr/>
        </p:nvSpPr>
        <p:spPr>
          <a:xfrm>
            <a:off x="5834130" y="2395876"/>
            <a:ext cx="2238233"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AFTER</a:t>
            </a:r>
            <a:endParaRPr lang="en-US" b="1" dirty="0">
              <a:latin typeface="Arial" panose="020B0604020202020204" pitchFamily="34" charset="0"/>
              <a:cs typeface="Arial" panose="020B0604020202020204" pitchFamily="34" charset="0"/>
            </a:endParaRPr>
          </a:p>
        </p:txBody>
      </p:sp>
      <p:cxnSp>
        <p:nvCxnSpPr>
          <p:cNvPr id="23" name="Straight Connector 22"/>
          <p:cNvCxnSpPr/>
          <p:nvPr/>
        </p:nvCxnSpPr>
        <p:spPr>
          <a:xfrm>
            <a:off x="6130613" y="2245117"/>
            <a:ext cx="0" cy="2253138"/>
          </a:xfrm>
          <a:prstGeom prst="line">
            <a:avLst/>
          </a:prstGeom>
          <a:ln w="476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256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1237"/>
          </a:xfrm>
        </p:spPr>
        <p:txBody>
          <a:bodyPr/>
          <a:lstStyle/>
          <a:p>
            <a:r>
              <a:rPr lang="en-US" sz="4400" dirty="0" smtClean="0">
                <a:effectLst/>
                <a:latin typeface="Arial" panose="020B0604020202020204" pitchFamily="34" charset="0"/>
                <a:cs typeface="Arial" panose="020B0604020202020204" pitchFamily="34" charset="0"/>
              </a:rPr>
              <a:t>Model Evaluation</a:t>
            </a:r>
            <a:endParaRPr lang="en-US" sz="4400" dirty="0">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745677" y="2886124"/>
                <a:ext cx="10601992" cy="2152512"/>
              </a:xfrm>
              <a:prstGeom prst="rect">
                <a:avLst/>
              </a:prstGeom>
              <a:noFill/>
            </p:spPr>
            <p:txBody>
              <a:bodyPr wrap="square" rtlCol="0">
                <a:spAutoFit/>
              </a:bodyPr>
              <a:lstStyle/>
              <a:p>
                <a:pPr lvl="0">
                  <a:spcBef>
                    <a:spcPct val="20000"/>
                  </a:spcBef>
                </a:pPr>
                <a:r>
                  <a:rPr lang="en-US" b="1" dirty="0" smtClean="0">
                    <a:latin typeface="Arial" panose="020B0604020202020204" pitchFamily="34" charset="0"/>
                    <a:cs typeface="Arial" panose="020B0604020202020204" pitchFamily="34" charset="0"/>
                  </a:rPr>
                  <a:t>2.</a:t>
                </a:r>
                <a:r>
                  <a:rPr lang="en-US" sz="1400" b="1" dirty="0" smtClean="0">
                    <a:solidFill>
                      <a:prstClr val="black"/>
                    </a:solidFill>
                    <a:latin typeface="Arial" panose="020B0604020202020204" pitchFamily="34" charset="0"/>
                    <a:cs typeface="Arial" panose="020B0604020202020204" pitchFamily="34" charset="0"/>
                  </a:rPr>
                  <a:t>  </a:t>
                </a:r>
                <a:r>
                  <a:rPr lang="en-US" b="1" dirty="0" smtClean="0">
                    <a:solidFill>
                      <a:srgbClr val="A20000"/>
                    </a:solidFill>
                    <a:latin typeface="Arial" panose="020B0604020202020204" pitchFamily="34" charset="0"/>
                    <a:cs typeface="Arial" panose="020B0604020202020204" pitchFamily="34" charset="0"/>
                  </a:rPr>
                  <a:t>Model Fit and Forecast Accuracy</a:t>
                </a:r>
                <a:r>
                  <a:rPr lang="en-US" b="1" dirty="0" smtClean="0">
                    <a:solidFill>
                      <a:prstClr val="black"/>
                    </a:solidFill>
                    <a:latin typeface="Arial" panose="020B0604020202020204" pitchFamily="34" charset="0"/>
                    <a:cs typeface="Arial" panose="020B0604020202020204" pitchFamily="34" charset="0"/>
                  </a:rPr>
                  <a:t>:  Root-Mean </a:t>
                </a:r>
                <a:r>
                  <a:rPr lang="en-US" b="1" dirty="0">
                    <a:solidFill>
                      <a:prstClr val="black"/>
                    </a:solidFill>
                    <a:latin typeface="Arial" panose="020B0604020202020204" pitchFamily="34" charset="0"/>
                    <a:cs typeface="Arial" panose="020B0604020202020204" pitchFamily="34" charset="0"/>
                  </a:rPr>
                  <a:t>Square Error (</a:t>
                </a:r>
                <a:r>
                  <a:rPr lang="en-US" b="1" dirty="0" smtClean="0">
                    <a:solidFill>
                      <a:prstClr val="black"/>
                    </a:solidFill>
                    <a:latin typeface="Arial" panose="020B0604020202020204" pitchFamily="34" charset="0"/>
                    <a:cs typeface="Arial" panose="020B0604020202020204" pitchFamily="34" charset="0"/>
                  </a:rPr>
                  <a:t>RMSE)</a:t>
                </a:r>
                <a:endParaRPr lang="en-US" b="1" dirty="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1400" b="1" i="1" dirty="0">
                    <a:solidFill>
                      <a:prstClr val="black"/>
                    </a:solidFill>
                    <a:latin typeface="Arial" panose="020B0604020202020204" pitchFamily="34" charset="0"/>
                    <a:cs typeface="Arial" panose="020B0604020202020204" pitchFamily="34" charset="0"/>
                  </a:rPr>
                  <a:t>=</a:t>
                </a:r>
                <a14:m>
                  <m:oMath xmlns:m="http://schemas.openxmlformats.org/officeDocument/2006/math">
                    <m:rad>
                      <m:radPr>
                        <m:degHide m:val="on"/>
                        <m:ctrlPr>
                          <a:rPr lang="en-US" sz="1600" i="1">
                            <a:solidFill>
                              <a:prstClr val="black"/>
                            </a:solidFill>
                            <a:latin typeface="Cambria Math"/>
                          </a:rPr>
                        </m:ctrlPr>
                      </m:radPr>
                      <m:deg/>
                      <m:e>
                        <m:f>
                          <m:fPr>
                            <m:ctrlPr>
                              <a:rPr lang="en-US" sz="1600" i="1">
                                <a:solidFill>
                                  <a:prstClr val="black"/>
                                </a:solidFill>
                                <a:latin typeface="Cambria Math"/>
                              </a:rPr>
                            </m:ctrlPr>
                          </m:fPr>
                          <m:num>
                            <m:r>
                              <a:rPr lang="en-US" sz="1600" i="1">
                                <a:solidFill>
                                  <a:prstClr val="black"/>
                                </a:solidFill>
                                <a:latin typeface="Cambria Math"/>
                              </a:rPr>
                              <m:t>1</m:t>
                            </m:r>
                          </m:num>
                          <m:den>
                            <m:r>
                              <a:rPr lang="en-US" sz="1600" i="1">
                                <a:solidFill>
                                  <a:prstClr val="black"/>
                                </a:solidFill>
                                <a:latin typeface="Cambria Math"/>
                              </a:rPr>
                              <m:t>𝑛</m:t>
                            </m:r>
                          </m:den>
                        </m:f>
                        <m:r>
                          <a:rPr lang="en-US" sz="1600" i="1">
                            <a:solidFill>
                              <a:prstClr val="black"/>
                            </a:solidFill>
                            <a:latin typeface="Cambria Math"/>
                          </a:rPr>
                          <m:t>∗</m:t>
                        </m:r>
                        <m:nary>
                          <m:naryPr>
                            <m:chr m:val="∑"/>
                            <m:ctrlPr>
                              <a:rPr lang="en-US" sz="1600" i="1">
                                <a:solidFill>
                                  <a:prstClr val="black"/>
                                </a:solidFill>
                                <a:latin typeface="Cambria Math"/>
                              </a:rPr>
                            </m:ctrlPr>
                          </m:naryPr>
                          <m:sub>
                            <m:r>
                              <m:rPr>
                                <m:brk m:alnAt="23"/>
                              </m:rPr>
                              <a:rPr lang="en-US" sz="1600" i="1">
                                <a:solidFill>
                                  <a:prstClr val="black"/>
                                </a:solidFill>
                                <a:latin typeface="Cambria Math"/>
                              </a:rPr>
                              <m:t>𝑖</m:t>
                            </m:r>
                            <m:r>
                              <a:rPr lang="en-US" sz="1600" i="1">
                                <a:solidFill>
                                  <a:prstClr val="black"/>
                                </a:solidFill>
                                <a:latin typeface="Cambria Math"/>
                              </a:rPr>
                              <m:t>=1</m:t>
                            </m:r>
                          </m:sub>
                          <m:sup>
                            <m:r>
                              <a:rPr lang="en-US" sz="1600" i="1">
                                <a:solidFill>
                                  <a:prstClr val="black"/>
                                </a:solidFill>
                                <a:latin typeface="Cambria Math"/>
                              </a:rPr>
                              <m:t>𝑛</m:t>
                            </m:r>
                          </m:sup>
                          <m:e>
                            <m:sSup>
                              <m:sSupPr>
                                <m:ctrlPr>
                                  <a:rPr lang="en-US" sz="1600" i="1">
                                    <a:solidFill>
                                      <a:prstClr val="black"/>
                                    </a:solidFill>
                                    <a:latin typeface="Cambria Math"/>
                                  </a:rPr>
                                </m:ctrlPr>
                              </m:sSupPr>
                              <m:e>
                                <m:sSub>
                                  <m:sSubPr>
                                    <m:ctrlPr>
                                      <a:rPr lang="en-US" sz="1600" i="1">
                                        <a:solidFill>
                                          <a:prstClr val="black"/>
                                        </a:solidFill>
                                        <a:latin typeface="Cambria Math"/>
                                      </a:rPr>
                                    </m:ctrlPr>
                                  </m:sSubPr>
                                  <m:e>
                                    <m:r>
                                      <a:rPr lang="en-US" sz="1600" i="1">
                                        <a:solidFill>
                                          <a:prstClr val="black"/>
                                        </a:solidFill>
                                        <a:latin typeface="Cambria Math"/>
                                      </a:rPr>
                                      <m:t>(</m:t>
                                    </m:r>
                                    <m:r>
                                      <a:rPr lang="en-US" sz="1600" i="1">
                                        <a:solidFill>
                                          <a:prstClr val="black"/>
                                        </a:solidFill>
                                        <a:latin typeface="Cambria Math"/>
                                      </a:rPr>
                                      <m:t>𝑦</m:t>
                                    </m:r>
                                  </m:e>
                                  <m:sub>
                                    <m:r>
                                      <a:rPr lang="en-US" sz="1600" i="1">
                                        <a:solidFill>
                                          <a:prstClr val="black"/>
                                        </a:solidFill>
                                        <a:latin typeface="Cambria Math"/>
                                      </a:rPr>
                                      <m:t>𝑖</m:t>
                                    </m:r>
                                  </m:sub>
                                </m:sSub>
                                <m:r>
                                  <a:rPr lang="en-US" sz="1600" i="1">
                                    <a:solidFill>
                                      <a:prstClr val="black"/>
                                    </a:solidFill>
                                    <a:latin typeface="Cambria Math"/>
                                  </a:rPr>
                                  <m:t>−</m:t>
                                </m:r>
                                <m:sSub>
                                  <m:sSubPr>
                                    <m:ctrlPr>
                                      <a:rPr lang="en-US" sz="1600" i="1">
                                        <a:solidFill>
                                          <a:prstClr val="black"/>
                                        </a:solidFill>
                                        <a:latin typeface="Cambria Math"/>
                                      </a:rPr>
                                    </m:ctrlPr>
                                  </m:sSubPr>
                                  <m:e>
                                    <m:acc>
                                      <m:accPr>
                                        <m:chr m:val="̂"/>
                                        <m:ctrlPr>
                                          <a:rPr lang="en-US" sz="1600" i="1">
                                            <a:solidFill>
                                              <a:prstClr val="black"/>
                                            </a:solidFill>
                                            <a:latin typeface="Cambria Math"/>
                                          </a:rPr>
                                        </m:ctrlPr>
                                      </m:accPr>
                                      <m:e>
                                        <m:r>
                                          <a:rPr lang="en-US" sz="1600" i="1">
                                            <a:solidFill>
                                              <a:prstClr val="black"/>
                                            </a:solidFill>
                                            <a:latin typeface="Cambria Math"/>
                                          </a:rPr>
                                          <m:t>𝑦</m:t>
                                        </m:r>
                                      </m:e>
                                    </m:acc>
                                  </m:e>
                                  <m:sub>
                                    <m:r>
                                      <a:rPr lang="en-US" sz="1600" i="1">
                                        <a:solidFill>
                                          <a:prstClr val="black"/>
                                        </a:solidFill>
                                        <a:latin typeface="Cambria Math"/>
                                      </a:rPr>
                                      <m:t>𝑖</m:t>
                                    </m:r>
                                  </m:sub>
                                </m:sSub>
                                <m:r>
                                  <a:rPr lang="en-US" sz="1600" i="1">
                                    <a:solidFill>
                                      <a:prstClr val="black"/>
                                    </a:solidFill>
                                    <a:latin typeface="Cambria Math"/>
                                  </a:rPr>
                                  <m:t>)</m:t>
                                </m:r>
                              </m:e>
                              <m:sup>
                                <m:r>
                                  <a:rPr lang="en-US" sz="1600" i="1">
                                    <a:solidFill>
                                      <a:prstClr val="black"/>
                                    </a:solidFill>
                                    <a:latin typeface="Cambria Math"/>
                                  </a:rPr>
                                  <m:t>2</m:t>
                                </m:r>
                              </m:sup>
                            </m:sSup>
                          </m:e>
                        </m:nary>
                      </m:e>
                    </m:rad>
                  </m:oMath>
                </a14:m>
                <a:r>
                  <a:rPr lang="en-US" sz="1600" dirty="0">
                    <a:solidFill>
                      <a:prstClr val="black"/>
                    </a:solidFill>
                    <a:latin typeface="Arial" panose="020B0604020202020204" pitchFamily="34" charset="0"/>
                    <a:cs typeface="Arial" panose="020B0604020202020204" pitchFamily="34" charset="0"/>
                  </a:rPr>
                  <a:t> </a:t>
                </a:r>
                <a:endParaRPr lang="en-US" sz="1600" b="1" i="1" dirty="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14:m>
                  <m:oMath xmlns:m="http://schemas.openxmlformats.org/officeDocument/2006/math">
                    <m:r>
                      <a:rPr lang="en-US" sz="1600" i="1">
                        <a:solidFill>
                          <a:prstClr val="black"/>
                        </a:solidFill>
                        <a:latin typeface="Cambria Math"/>
                        <a:cs typeface="Arial" panose="020B0604020202020204" pitchFamily="34" charset="0"/>
                      </a:rPr>
                      <m:t>𝑛</m:t>
                    </m:r>
                    <m:r>
                      <a:rPr lang="en-US" sz="1600" i="1">
                        <a:solidFill>
                          <a:prstClr val="black"/>
                        </a:solidFill>
                        <a:latin typeface="Cambria Math"/>
                        <a:cs typeface="Arial" panose="020B0604020202020204" pitchFamily="34" charset="0"/>
                      </a:rPr>
                      <m:t>=</m:t>
                    </m:r>
                  </m:oMath>
                </a14:m>
                <a:r>
                  <a:rPr lang="en-US" sz="1600" dirty="0">
                    <a:solidFill>
                      <a:prstClr val="black"/>
                    </a:solidFill>
                    <a:latin typeface="Arial" panose="020B0604020202020204" pitchFamily="34" charset="0"/>
                    <a:cs typeface="Arial" panose="020B0604020202020204" pitchFamily="34" charset="0"/>
                  </a:rPr>
                  <a:t>number of data points</a:t>
                </a:r>
              </a:p>
              <a:p>
                <a:pPr marL="342900" lvl="0" indent="-342900">
                  <a:spcBef>
                    <a:spcPct val="20000"/>
                  </a:spcBef>
                  <a:buFont typeface="Arial" pitchFamily="34" charset="0"/>
                  <a:buChar char="•"/>
                </a:pPr>
                <a:r>
                  <a:rPr lang="en-US" sz="1600" dirty="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1600" i="1">
                            <a:solidFill>
                              <a:prstClr val="black"/>
                            </a:solidFill>
                            <a:latin typeface="Cambria Math"/>
                            <a:cs typeface="Arial" panose="020B0604020202020204" pitchFamily="34" charset="0"/>
                          </a:rPr>
                        </m:ctrlPr>
                      </m:sSubPr>
                      <m:e>
                        <m:r>
                          <a:rPr lang="en-US" sz="1600" i="1">
                            <a:solidFill>
                              <a:prstClr val="black"/>
                            </a:solidFill>
                            <a:latin typeface="Cambria Math"/>
                            <a:cs typeface="Arial" panose="020B0604020202020204" pitchFamily="34" charset="0"/>
                          </a:rPr>
                          <m:t>𝑦</m:t>
                        </m:r>
                      </m:e>
                      <m:sub>
                        <m:r>
                          <a:rPr lang="en-US" sz="1600" i="1">
                            <a:solidFill>
                              <a:prstClr val="black"/>
                            </a:solidFill>
                            <a:latin typeface="Cambria Math"/>
                            <a:cs typeface="Arial" panose="020B0604020202020204" pitchFamily="34" charset="0"/>
                          </a:rPr>
                          <m:t>𝑖</m:t>
                        </m:r>
                      </m:sub>
                    </m:sSub>
                  </m:oMath>
                </a14:m>
                <a:r>
                  <a:rPr lang="en-US" sz="1600" dirty="0">
                    <a:solidFill>
                      <a:prstClr val="black"/>
                    </a:solidFill>
                    <a:latin typeface="Arial" panose="020B0604020202020204" pitchFamily="34" charset="0"/>
                    <a:cs typeface="Arial" panose="020B0604020202020204" pitchFamily="34" charset="0"/>
                  </a:rPr>
                  <a:t>= observed data,</a:t>
                </a:r>
              </a:p>
              <a:p>
                <a:pPr marL="342900" lvl="0" indent="-342900">
                  <a:spcBef>
                    <a:spcPct val="20000"/>
                  </a:spcBef>
                  <a:buFont typeface="Arial" pitchFamily="34" charset="0"/>
                  <a:buChar char="•"/>
                </a:pPr>
                <a14:m>
                  <m:oMath xmlns:m="http://schemas.openxmlformats.org/officeDocument/2006/math">
                    <m:sSub>
                      <m:sSubPr>
                        <m:ctrlPr>
                          <a:rPr lang="en-US" sz="1600" i="1">
                            <a:solidFill>
                              <a:prstClr val="black"/>
                            </a:solidFill>
                            <a:latin typeface="Cambria Math"/>
                            <a:cs typeface="Arial" panose="020B0604020202020204" pitchFamily="34" charset="0"/>
                          </a:rPr>
                        </m:ctrlPr>
                      </m:sSubPr>
                      <m:e>
                        <m:acc>
                          <m:accPr>
                            <m:chr m:val="̂"/>
                            <m:ctrlPr>
                              <a:rPr lang="en-US" sz="1600" i="1">
                                <a:solidFill>
                                  <a:prstClr val="black"/>
                                </a:solidFill>
                                <a:latin typeface="Cambria Math"/>
                                <a:cs typeface="Arial" panose="020B0604020202020204" pitchFamily="34" charset="0"/>
                              </a:rPr>
                            </m:ctrlPr>
                          </m:accPr>
                          <m:e>
                            <m:r>
                              <a:rPr lang="en-US" sz="1600" i="1">
                                <a:solidFill>
                                  <a:prstClr val="black"/>
                                </a:solidFill>
                                <a:latin typeface="Cambria Math"/>
                                <a:cs typeface="Arial" panose="020B0604020202020204" pitchFamily="34" charset="0"/>
                              </a:rPr>
                              <m:t>𝑦</m:t>
                            </m:r>
                          </m:e>
                        </m:acc>
                      </m:e>
                      <m:sub>
                        <m:r>
                          <a:rPr lang="en-US" sz="1600" i="1">
                            <a:solidFill>
                              <a:prstClr val="black"/>
                            </a:solidFill>
                            <a:latin typeface="Cambria Math"/>
                            <a:cs typeface="Arial" panose="020B0604020202020204" pitchFamily="34" charset="0"/>
                          </a:rPr>
                          <m:t>𝑖</m:t>
                        </m:r>
                      </m:sub>
                    </m:sSub>
                  </m:oMath>
                </a14:m>
                <a:r>
                  <a:rPr lang="en-US" sz="1600" dirty="0">
                    <a:solidFill>
                      <a:prstClr val="black"/>
                    </a:solidFill>
                    <a:latin typeface="Arial" panose="020B0604020202020204" pitchFamily="34" charset="0"/>
                    <a:cs typeface="Arial" panose="020B0604020202020204" pitchFamily="34" charset="0"/>
                  </a:rPr>
                  <a:t>= predicted data. </a:t>
                </a:r>
              </a:p>
              <a:p>
                <a:pPr marL="342900" lvl="0" indent="-342900">
                  <a:spcBef>
                    <a:spcPct val="20000"/>
                  </a:spcBef>
                  <a:buFont typeface="Arial" pitchFamily="34" charset="0"/>
                  <a:buChar char="•"/>
                </a:pPr>
                <a:r>
                  <a:rPr lang="en-US" sz="1600" b="1" dirty="0">
                    <a:solidFill>
                      <a:prstClr val="black"/>
                    </a:solidFill>
                    <a:latin typeface="Arial" panose="020B0604020202020204" pitchFamily="34" charset="0"/>
                    <a:cs typeface="Arial" panose="020B0604020202020204" pitchFamily="34" charset="0"/>
                  </a:rPr>
                  <a:t>RMSE value closer to 0 indicates more accurate </a:t>
                </a:r>
                <a:r>
                  <a:rPr lang="en-US" sz="1600" b="1" dirty="0" smtClean="0">
                    <a:solidFill>
                      <a:prstClr val="black"/>
                    </a:solidFill>
                    <a:latin typeface="Arial" panose="020B0604020202020204" pitchFamily="34" charset="0"/>
                    <a:cs typeface="Arial" panose="020B0604020202020204" pitchFamily="34" charset="0"/>
                  </a:rPr>
                  <a:t>model</a:t>
                </a:r>
                <a:endParaRPr lang="en-US" sz="1600" b="1" dirty="0">
                  <a:solidFill>
                    <a:prstClr val="black"/>
                  </a:solidFill>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45677" y="2886124"/>
                <a:ext cx="10601992" cy="2152512"/>
              </a:xfrm>
              <a:prstGeom prst="rect">
                <a:avLst/>
              </a:prstGeom>
              <a:blipFill rotWithShape="1">
                <a:blip r:embed="rId3"/>
                <a:stretch>
                  <a:fillRect l="-460" t="-1412" b="-25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29910" y="5161418"/>
                <a:ext cx="9044709" cy="1530484"/>
              </a:xfrm>
              <a:prstGeom prst="rect">
                <a:avLst/>
              </a:prstGeom>
              <a:noFill/>
            </p:spPr>
            <p:txBody>
              <a:bodyPr wrap="square" rtlCol="0">
                <a:spAutoFit/>
              </a:bodyPr>
              <a:lstStyle/>
              <a:p>
                <a:pPr lvl="0">
                  <a:spcBef>
                    <a:spcPct val="20000"/>
                  </a:spcBef>
                </a:pPr>
                <a:r>
                  <a:rPr lang="en-US" b="1" dirty="0" smtClean="0">
                    <a:solidFill>
                      <a:prstClr val="black"/>
                    </a:solidFill>
                    <a:latin typeface="Arial" panose="020B0604020202020204" pitchFamily="34" charset="0"/>
                    <a:cs typeface="Arial" panose="020B0604020202020204" pitchFamily="34" charset="0"/>
                  </a:rPr>
                  <a:t>3</a:t>
                </a:r>
                <a:r>
                  <a:rPr lang="en-US" b="1" dirty="0">
                    <a:solidFill>
                      <a:prstClr val="black"/>
                    </a:solidFill>
                    <a:latin typeface="Arial" panose="020B0604020202020204" pitchFamily="34" charset="0"/>
                    <a:cs typeface="Arial" panose="020B0604020202020204" pitchFamily="34" charset="0"/>
                  </a:rPr>
                  <a:t>. </a:t>
                </a:r>
                <a:r>
                  <a:rPr lang="en-US" b="1" dirty="0" smtClean="0">
                    <a:solidFill>
                      <a:srgbClr val="A20000"/>
                    </a:solidFill>
                    <a:latin typeface="Arial" panose="020B0604020202020204" pitchFamily="34" charset="0"/>
                    <a:cs typeface="Arial" panose="020B0604020202020204" pitchFamily="34" charset="0"/>
                  </a:rPr>
                  <a:t>Forecast Ability</a:t>
                </a:r>
                <a:r>
                  <a:rPr lang="en-US" b="1" dirty="0" smtClean="0">
                    <a:solidFill>
                      <a:prstClr val="black"/>
                    </a:solidFill>
                    <a:latin typeface="Arial" panose="020B0604020202020204" pitchFamily="34" charset="0"/>
                    <a:cs typeface="Arial" panose="020B0604020202020204" pitchFamily="34" charset="0"/>
                  </a:rPr>
                  <a:t>:  Mean-Absolute-Scaled-Error </a:t>
                </a:r>
                <a:r>
                  <a:rPr lang="en-US" b="1" dirty="0">
                    <a:solidFill>
                      <a:prstClr val="black"/>
                    </a:solidFill>
                    <a:latin typeface="Arial" panose="020B0604020202020204" pitchFamily="34" charset="0"/>
                    <a:cs typeface="Arial" panose="020B0604020202020204" pitchFamily="34" charset="0"/>
                  </a:rPr>
                  <a:t>(MASE) </a:t>
                </a:r>
                <a:endParaRPr lang="en-US" b="1" dirty="0" smtClean="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1600" i="1" dirty="0">
                    <a:solidFill>
                      <a:prstClr val="black"/>
                    </a:solidFill>
                    <a:latin typeface="Arial" panose="020B0604020202020204" pitchFamily="34" charset="0"/>
                    <a:cs typeface="Arial" panose="020B0604020202020204" pitchFamily="34" charset="0"/>
                  </a:rPr>
                  <a:t>=</a:t>
                </a:r>
                <a:r>
                  <a:rPr lang="en-US" sz="1600" dirty="0">
                    <a:solidFill>
                      <a:prstClr val="black"/>
                    </a:solidFill>
                    <a:latin typeface="Arial" panose="020B0604020202020204" pitchFamily="34" charset="0"/>
                    <a:cs typeface="Arial" panose="020B0604020202020204" pitchFamily="34" charset="0"/>
                  </a:rPr>
                  <a:t> </a:t>
                </a:r>
                <a14:m>
                  <m:oMath xmlns:m="http://schemas.openxmlformats.org/officeDocument/2006/math">
                    <m:f>
                      <m:fPr>
                        <m:ctrlPr>
                          <a:rPr lang="en-US" sz="1600" i="1">
                            <a:solidFill>
                              <a:prstClr val="black"/>
                            </a:solidFill>
                            <a:latin typeface="Cambria Math"/>
                          </a:rPr>
                        </m:ctrlPr>
                      </m:fPr>
                      <m:num>
                        <m:nary>
                          <m:naryPr>
                            <m:chr m:val="∑"/>
                            <m:ctrlPr>
                              <a:rPr lang="en-US" sz="1600" i="1">
                                <a:solidFill>
                                  <a:prstClr val="black"/>
                                </a:solidFill>
                                <a:latin typeface="Cambria Math"/>
                              </a:rPr>
                            </m:ctrlPr>
                          </m:naryPr>
                          <m:sub>
                            <m:r>
                              <m:rPr>
                                <m:brk m:alnAt="23"/>
                              </m:rPr>
                              <a:rPr lang="en-US" sz="1600" i="1">
                                <a:solidFill>
                                  <a:prstClr val="black"/>
                                </a:solidFill>
                                <a:latin typeface="Cambria Math"/>
                              </a:rPr>
                              <m:t>𝑡</m:t>
                            </m:r>
                            <m:r>
                              <a:rPr lang="en-US" sz="1600" i="1">
                                <a:solidFill>
                                  <a:prstClr val="black"/>
                                </a:solidFill>
                                <a:latin typeface="Cambria Math"/>
                              </a:rPr>
                              <m:t>=1</m:t>
                            </m:r>
                          </m:sub>
                          <m:sup>
                            <m:r>
                              <a:rPr lang="en-US" sz="1600" i="1">
                                <a:solidFill>
                                  <a:prstClr val="black"/>
                                </a:solidFill>
                                <a:latin typeface="Cambria Math"/>
                              </a:rPr>
                              <m:t>𝑛</m:t>
                            </m:r>
                          </m:sup>
                          <m:e>
                            <m:sSub>
                              <m:sSubPr>
                                <m:ctrlPr>
                                  <a:rPr lang="en-US" sz="1600" i="1">
                                    <a:solidFill>
                                      <a:prstClr val="black"/>
                                    </a:solidFill>
                                    <a:latin typeface="Cambria Math"/>
                                  </a:rPr>
                                </m:ctrlPr>
                              </m:sSubPr>
                              <m:e>
                                <m:r>
                                  <a:rPr lang="en-US" sz="1600" i="1">
                                    <a:solidFill>
                                      <a:prstClr val="black"/>
                                    </a:solidFill>
                                    <a:latin typeface="Cambria Math"/>
                                  </a:rPr>
                                  <m:t>|</m:t>
                                </m:r>
                                <m:r>
                                  <a:rPr lang="en-US" sz="1600" i="1">
                                    <a:solidFill>
                                      <a:prstClr val="black"/>
                                    </a:solidFill>
                                    <a:latin typeface="Cambria Math"/>
                                  </a:rPr>
                                  <m:t>𝑒</m:t>
                                </m:r>
                              </m:e>
                              <m:sub>
                                <m:r>
                                  <a:rPr lang="en-US" sz="1600" i="1">
                                    <a:solidFill>
                                      <a:prstClr val="black"/>
                                    </a:solidFill>
                                    <a:latin typeface="Cambria Math"/>
                                  </a:rPr>
                                  <m:t>𝑡</m:t>
                                </m:r>
                              </m:sub>
                            </m:sSub>
                            <m:r>
                              <a:rPr lang="en-US" sz="1600" i="1">
                                <a:solidFill>
                                  <a:prstClr val="black"/>
                                </a:solidFill>
                                <a:latin typeface="Cambria Math"/>
                              </a:rPr>
                              <m:t>|</m:t>
                            </m:r>
                          </m:e>
                        </m:nary>
                      </m:num>
                      <m:den>
                        <m:f>
                          <m:fPr>
                            <m:ctrlPr>
                              <a:rPr lang="en-US" sz="1600" i="1">
                                <a:solidFill>
                                  <a:prstClr val="black"/>
                                </a:solidFill>
                                <a:latin typeface="Cambria Math"/>
                              </a:rPr>
                            </m:ctrlPr>
                          </m:fPr>
                          <m:num>
                            <m:r>
                              <a:rPr lang="en-US" sz="1600" i="1">
                                <a:solidFill>
                                  <a:prstClr val="black"/>
                                </a:solidFill>
                                <a:latin typeface="Cambria Math"/>
                              </a:rPr>
                              <m:t>1</m:t>
                            </m:r>
                          </m:num>
                          <m:den>
                            <m:r>
                              <a:rPr lang="en-US" sz="1600" i="1">
                                <a:solidFill>
                                  <a:prstClr val="black"/>
                                </a:solidFill>
                                <a:latin typeface="Cambria Math"/>
                              </a:rPr>
                              <m:t>𝑛</m:t>
                            </m:r>
                            <m:r>
                              <a:rPr lang="en-US" sz="1600" i="1">
                                <a:solidFill>
                                  <a:prstClr val="black"/>
                                </a:solidFill>
                                <a:latin typeface="Cambria Math"/>
                              </a:rPr>
                              <m:t>−1</m:t>
                            </m:r>
                          </m:den>
                        </m:f>
                        <m:nary>
                          <m:naryPr>
                            <m:chr m:val="∑"/>
                            <m:ctrlPr>
                              <a:rPr lang="en-US" sz="1600" i="1">
                                <a:solidFill>
                                  <a:prstClr val="black"/>
                                </a:solidFill>
                                <a:latin typeface="Cambria Math"/>
                              </a:rPr>
                            </m:ctrlPr>
                          </m:naryPr>
                          <m:sub>
                            <m:r>
                              <m:rPr>
                                <m:brk m:alnAt="23"/>
                              </m:rPr>
                              <a:rPr lang="en-US" sz="1600" i="1">
                                <a:solidFill>
                                  <a:prstClr val="black"/>
                                </a:solidFill>
                                <a:latin typeface="Cambria Math"/>
                              </a:rPr>
                              <m:t>𝑖</m:t>
                            </m:r>
                            <m:r>
                              <a:rPr lang="en-US" sz="1600" i="1">
                                <a:solidFill>
                                  <a:prstClr val="black"/>
                                </a:solidFill>
                                <a:latin typeface="Cambria Math"/>
                              </a:rPr>
                              <m:t>=2</m:t>
                            </m:r>
                          </m:sub>
                          <m:sup>
                            <m:r>
                              <a:rPr lang="en-US" sz="1600" i="1">
                                <a:solidFill>
                                  <a:prstClr val="black"/>
                                </a:solidFill>
                                <a:latin typeface="Cambria Math"/>
                              </a:rPr>
                              <m:t>𝑛</m:t>
                            </m:r>
                          </m:sup>
                          <m:e>
                            <m:r>
                              <a:rPr lang="en-US" sz="1600" i="1">
                                <a:solidFill>
                                  <a:prstClr val="black"/>
                                </a:solidFill>
                                <a:latin typeface="Cambria Math"/>
                              </a:rPr>
                              <m:t>|</m:t>
                            </m:r>
                            <m:sSub>
                              <m:sSubPr>
                                <m:ctrlPr>
                                  <a:rPr lang="en-US" sz="1600" i="1">
                                    <a:solidFill>
                                      <a:prstClr val="black"/>
                                    </a:solidFill>
                                    <a:latin typeface="Cambria Math"/>
                                  </a:rPr>
                                </m:ctrlPr>
                              </m:sSubPr>
                              <m:e>
                                <m:r>
                                  <a:rPr lang="en-US" sz="1600" i="1">
                                    <a:solidFill>
                                      <a:prstClr val="black"/>
                                    </a:solidFill>
                                    <a:latin typeface="Cambria Math"/>
                                  </a:rPr>
                                  <m:t>𝑌</m:t>
                                </m:r>
                              </m:e>
                              <m:sub>
                                <m:r>
                                  <a:rPr lang="en-US" sz="1600" i="1">
                                    <a:solidFill>
                                      <a:prstClr val="black"/>
                                    </a:solidFill>
                                    <a:latin typeface="Cambria Math"/>
                                  </a:rPr>
                                  <m:t>𝑖</m:t>
                                </m:r>
                              </m:sub>
                            </m:sSub>
                            <m:r>
                              <a:rPr lang="en-US" sz="1600" i="1">
                                <a:solidFill>
                                  <a:prstClr val="black"/>
                                </a:solidFill>
                                <a:latin typeface="Cambria Math"/>
                              </a:rPr>
                              <m:t>−</m:t>
                            </m:r>
                            <m:sSub>
                              <m:sSubPr>
                                <m:ctrlPr>
                                  <a:rPr lang="en-US" sz="1600" i="1">
                                    <a:solidFill>
                                      <a:prstClr val="black"/>
                                    </a:solidFill>
                                    <a:latin typeface="Cambria Math"/>
                                  </a:rPr>
                                </m:ctrlPr>
                              </m:sSubPr>
                              <m:e>
                                <m:r>
                                  <a:rPr lang="en-US" sz="1600" i="1">
                                    <a:solidFill>
                                      <a:prstClr val="black"/>
                                    </a:solidFill>
                                    <a:latin typeface="Cambria Math"/>
                                  </a:rPr>
                                  <m:t>𝑌</m:t>
                                </m:r>
                              </m:e>
                              <m:sub>
                                <m:r>
                                  <a:rPr lang="en-US" sz="1600" i="1">
                                    <a:solidFill>
                                      <a:prstClr val="black"/>
                                    </a:solidFill>
                                    <a:latin typeface="Cambria Math"/>
                                  </a:rPr>
                                  <m:t>𝑖</m:t>
                                </m:r>
                                <m:r>
                                  <a:rPr lang="en-US" sz="1600" i="1">
                                    <a:solidFill>
                                      <a:prstClr val="black"/>
                                    </a:solidFill>
                                    <a:latin typeface="Cambria Math"/>
                                  </a:rPr>
                                  <m:t>−1</m:t>
                                </m:r>
                              </m:sub>
                            </m:sSub>
                            <m:r>
                              <a:rPr lang="en-US" sz="1600" i="1">
                                <a:solidFill>
                                  <a:prstClr val="black"/>
                                </a:solidFill>
                                <a:latin typeface="Cambria Math"/>
                              </a:rPr>
                              <m:t>|</m:t>
                            </m:r>
                          </m:e>
                        </m:nary>
                      </m:den>
                    </m:f>
                  </m:oMath>
                </a14:m>
                <a:endParaRPr lang="en-US" sz="1600" i="1" dirty="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14:m>
                  <m:oMath xmlns:m="http://schemas.openxmlformats.org/officeDocument/2006/math">
                    <m:r>
                      <a:rPr lang="en-US" sz="1600" i="1">
                        <a:solidFill>
                          <a:prstClr val="black"/>
                        </a:solidFill>
                        <a:latin typeface="Cambria Math"/>
                        <a:cs typeface="Arial" panose="020B0604020202020204" pitchFamily="34" charset="0"/>
                      </a:rPr>
                      <m:t>𝑒</m:t>
                    </m:r>
                  </m:oMath>
                </a14:m>
                <a:r>
                  <a:rPr lang="en-US" sz="1600" dirty="0">
                    <a:solidFill>
                      <a:prstClr val="black"/>
                    </a:solidFill>
                    <a:latin typeface="Arial" panose="020B0604020202020204" pitchFamily="34" charset="0"/>
                    <a:cs typeface="Arial" panose="020B0604020202020204" pitchFamily="34" charset="0"/>
                  </a:rPr>
                  <a:t> = observed data – predicted forecast</a:t>
                </a:r>
              </a:p>
              <a:p>
                <a:pPr marL="342900" lvl="0" indent="-342900">
                  <a:spcBef>
                    <a:spcPct val="20000"/>
                  </a:spcBef>
                  <a:buFont typeface="Arial" pitchFamily="34" charset="0"/>
                  <a:buChar char="•"/>
                </a:pPr>
                <a:r>
                  <a:rPr lang="en-US" sz="1600" b="1" dirty="0">
                    <a:solidFill>
                      <a:prstClr val="black"/>
                    </a:solidFill>
                    <a:latin typeface="Arial" panose="020B0604020202020204" pitchFamily="34" charset="0"/>
                    <a:cs typeface="Arial" panose="020B0604020202020204" pitchFamily="34" charset="0"/>
                  </a:rPr>
                  <a:t>MASE &lt; 1 indicates greater forecasting ability than a random </a:t>
                </a:r>
                <a:r>
                  <a:rPr lang="en-US" sz="1600" b="1" dirty="0" smtClean="0">
                    <a:solidFill>
                      <a:prstClr val="black"/>
                    </a:solidFill>
                    <a:latin typeface="Arial" panose="020B0604020202020204" pitchFamily="34" charset="0"/>
                    <a:cs typeface="Arial" panose="020B0604020202020204" pitchFamily="34" charset="0"/>
                  </a:rPr>
                  <a:t>walk</a:t>
                </a:r>
                <a:endParaRPr lang="en-US" sz="1600" b="1" dirty="0">
                  <a:solidFill>
                    <a:prstClr val="black"/>
                  </a:solidFill>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29910" y="5161418"/>
                <a:ext cx="9044709" cy="1530484"/>
              </a:xfrm>
              <a:prstGeom prst="rect">
                <a:avLst/>
              </a:prstGeom>
              <a:blipFill rotWithShape="1">
                <a:blip r:embed="rId4"/>
                <a:stretch>
                  <a:fillRect l="-607" t="-1992" b="-43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36569" y="963718"/>
                <a:ext cx="9992391" cy="1846659"/>
              </a:xfrm>
              <a:prstGeom prst="rect">
                <a:avLst/>
              </a:prstGeom>
              <a:noFill/>
            </p:spPr>
            <p:txBody>
              <a:bodyPr wrap="square" rtlCol="0">
                <a:spAutoFit/>
              </a:bodyPr>
              <a:lstStyle/>
              <a:p>
                <a:pPr>
                  <a:buClr>
                    <a:schemeClr val="tx1"/>
                  </a:buClr>
                </a:pPr>
                <a:r>
                  <a:rPr lang="en-US" b="1" dirty="0">
                    <a:latin typeface="Arial" panose="020B0604020202020204" pitchFamily="34" charset="0"/>
                    <a:cs typeface="Arial" panose="020B0604020202020204" pitchFamily="34" charset="0"/>
                  </a:rPr>
                  <a:t>1</a:t>
                </a:r>
                <a:r>
                  <a:rPr lang="en-US" b="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en-US" b="1" dirty="0">
                    <a:solidFill>
                      <a:srgbClr val="A20000"/>
                    </a:solidFill>
                    <a:latin typeface="Arial" panose="020B0604020202020204" pitchFamily="34" charset="0"/>
                    <a:cs typeface="Arial" panose="020B0604020202020204" pitchFamily="34" charset="0"/>
                  </a:rPr>
                  <a:t>Change Detection</a:t>
                </a:r>
                <a:r>
                  <a:rPr lang="en-US" b="1" dirty="0">
                    <a:latin typeface="Arial" panose="020B0604020202020204" pitchFamily="34" charset="0"/>
                    <a:cs typeface="Arial" panose="020B0604020202020204" pitchFamily="34" charset="0"/>
                  </a:rPr>
                  <a:t>:  Power Analysis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Intervention Analysis (IA) Model: </a:t>
                </a:r>
                <a14:m>
                  <m:oMath xmlns:m="http://schemas.openxmlformats.org/officeDocument/2006/math">
                    <m:r>
                      <a:rPr lang="en-US" sz="1600" i="1">
                        <a:latin typeface="Cambria Math"/>
                      </a:rPr>
                      <m:t>𝑦</m:t>
                    </m:r>
                    <m:r>
                      <a:rPr lang="en-US" sz="1600" i="1">
                        <a:latin typeface="Cambria Math"/>
                      </a:rPr>
                      <m:t>=</m:t>
                    </m:r>
                    <m:r>
                      <a:rPr lang="en-US" sz="1600" i="1">
                        <a:latin typeface="Cambria Math"/>
                      </a:rPr>
                      <m:t>𝑎</m:t>
                    </m:r>
                    <m:r>
                      <a:rPr lang="en-US" sz="1600" i="1">
                        <a:latin typeface="Cambria Math"/>
                      </a:rPr>
                      <m:t>+</m:t>
                    </m:r>
                    <m:sSub>
                      <m:sSubPr>
                        <m:ctrlPr>
                          <a:rPr lang="en-US" sz="1600" i="1">
                            <a:latin typeface="Cambria Math"/>
                          </a:rPr>
                        </m:ctrlPr>
                      </m:sSubPr>
                      <m:e>
                        <m:r>
                          <a:rPr lang="en-US" sz="1600" i="1">
                            <a:latin typeface="Cambria Math"/>
                          </a:rPr>
                          <m:t>𝑏</m:t>
                        </m:r>
                      </m:e>
                      <m:sub>
                        <m:r>
                          <a:rPr lang="en-US" sz="1600" i="1">
                            <a:latin typeface="Cambria Math"/>
                          </a:rPr>
                          <m:t>1</m:t>
                        </m:r>
                      </m:sub>
                    </m:sSub>
                    <m:sSub>
                      <m:sSubPr>
                        <m:ctrlPr>
                          <a:rPr lang="en-US" sz="1600" i="1">
                            <a:latin typeface="Cambria Math"/>
                          </a:rPr>
                        </m:ctrlPr>
                      </m:sSubPr>
                      <m:e>
                        <m:r>
                          <a:rPr lang="en-US" sz="1600" i="1">
                            <a:latin typeface="Cambria Math"/>
                          </a:rPr>
                          <m:t>𝑥</m:t>
                        </m:r>
                      </m:e>
                      <m:sub>
                        <m:r>
                          <a:rPr lang="en-US" sz="1600" i="1">
                            <a:latin typeface="Cambria Math"/>
                          </a:rPr>
                          <m:t>1</m:t>
                        </m:r>
                      </m:sub>
                    </m:sSub>
                    <m:r>
                      <a:rPr lang="en-US" sz="1600" i="1">
                        <a:latin typeface="Cambria Math"/>
                      </a:rPr>
                      <m:t>+</m:t>
                    </m:r>
                    <m:sSub>
                      <m:sSubPr>
                        <m:ctrlPr>
                          <a:rPr lang="en-US" sz="1600" i="1">
                            <a:latin typeface="Cambria Math"/>
                          </a:rPr>
                        </m:ctrlPr>
                      </m:sSubPr>
                      <m:e>
                        <m:r>
                          <a:rPr lang="en-US" sz="1600" i="1">
                            <a:latin typeface="Cambria Math"/>
                          </a:rPr>
                          <m:t>𝑏</m:t>
                        </m:r>
                      </m:e>
                      <m:sub>
                        <m:r>
                          <a:rPr lang="en-US" sz="1600" i="1">
                            <a:latin typeface="Cambria Math"/>
                          </a:rPr>
                          <m:t>2</m:t>
                        </m:r>
                      </m:sub>
                    </m:sSub>
                    <m:sSub>
                      <m:sSubPr>
                        <m:ctrlPr>
                          <a:rPr lang="en-US" sz="1600" i="1">
                            <a:latin typeface="Cambria Math"/>
                          </a:rPr>
                        </m:ctrlPr>
                      </m:sSubPr>
                      <m:e>
                        <m:r>
                          <a:rPr lang="en-US" sz="1600" i="1">
                            <a:latin typeface="Cambria Math"/>
                          </a:rPr>
                          <m:t>𝑥</m:t>
                        </m:r>
                      </m:e>
                      <m:sub>
                        <m:r>
                          <a:rPr lang="en-US" sz="1600" i="1">
                            <a:latin typeface="Cambria Math"/>
                          </a:rPr>
                          <m:t>2</m:t>
                        </m:r>
                      </m:sub>
                    </m:sSub>
                  </m:oMath>
                </a14:m>
                <a:r>
                  <a:rPr lang="en-US" sz="1600" dirty="0">
                    <a:latin typeface="Arial" panose="020B0604020202020204" pitchFamily="34" charset="0"/>
                    <a:cs typeface="Arial" panose="020B0604020202020204" pitchFamily="34" charset="0"/>
                  </a:rPr>
                  <a:t> </a:t>
                </a:r>
                <a14:m>
                  <m:oMath xmlns:m="http://schemas.openxmlformats.org/officeDocument/2006/math">
                    <m:r>
                      <a:rPr lang="en-US" sz="1600" i="1">
                        <a:latin typeface="Cambria Math"/>
                      </a:rPr>
                      <m:t>+</m:t>
                    </m:r>
                    <m:sSub>
                      <m:sSubPr>
                        <m:ctrlPr>
                          <a:rPr lang="en-US" sz="1600" i="1">
                            <a:latin typeface="Cambria Math"/>
                          </a:rPr>
                        </m:ctrlPr>
                      </m:sSubPr>
                      <m:e>
                        <m:r>
                          <a:rPr lang="en-US" sz="1600" i="1">
                            <a:latin typeface="Cambria Math"/>
                          </a:rPr>
                          <m:t>𝑏</m:t>
                        </m:r>
                      </m:e>
                      <m:sub>
                        <m:r>
                          <a:rPr lang="en-US" sz="1600" i="1">
                            <a:latin typeface="Cambria Math"/>
                          </a:rPr>
                          <m:t>3</m:t>
                        </m:r>
                      </m:sub>
                    </m:sSub>
                    <m:sSub>
                      <m:sSubPr>
                        <m:ctrlPr>
                          <a:rPr lang="en-US" sz="1600" i="1">
                            <a:latin typeface="Cambria Math"/>
                          </a:rPr>
                        </m:ctrlPr>
                      </m:sSubPr>
                      <m:e>
                        <m:r>
                          <a:rPr lang="en-US" sz="1600" i="1">
                            <a:latin typeface="Cambria Math"/>
                          </a:rPr>
                          <m:t>𝑥</m:t>
                        </m:r>
                      </m:e>
                      <m:sub>
                        <m:r>
                          <a:rPr lang="en-US" sz="1600" i="1">
                            <a:latin typeface="Cambria Math"/>
                          </a:rPr>
                          <m:t>3</m:t>
                        </m:r>
                      </m:sub>
                    </m:sSub>
                  </m:oMath>
                </a14:m>
                <a:r>
                  <a:rPr lang="en-US" sz="1600" dirty="0">
                    <a:latin typeface="Arial" panose="020B0604020202020204" pitchFamily="34" charset="0"/>
                    <a:cs typeface="Arial" panose="020B0604020202020204" pitchFamily="34" charset="0"/>
                  </a:rPr>
                  <a:t> </a:t>
                </a:r>
              </a:p>
              <a:p>
                <a:pPr lvl="1"/>
                <a14:m>
                  <m:oMath xmlns:m="http://schemas.openxmlformats.org/officeDocument/2006/math">
                    <m:sSub>
                      <m:sSubPr>
                        <m:ctrlPr>
                          <a:rPr lang="en-US" sz="1600" i="1">
                            <a:latin typeface="Cambria Math"/>
                          </a:rPr>
                        </m:ctrlPr>
                      </m:sSubPr>
                      <m:e>
                        <m:r>
                          <a:rPr lang="en-US" sz="1600" i="1">
                            <a:latin typeface="Cambria Math"/>
                          </a:rPr>
                          <m:t>𝑥</m:t>
                        </m:r>
                      </m:e>
                      <m:sub>
                        <m:r>
                          <a:rPr lang="en-US" sz="1600" i="1">
                            <a:latin typeface="Cambria Math"/>
                          </a:rPr>
                          <m:t>1</m:t>
                        </m:r>
                      </m:sub>
                    </m:sSub>
                  </m:oMath>
                </a14:m>
                <a:r>
                  <a:rPr lang="en-US" sz="1600" dirty="0">
                    <a:latin typeface="Arial" panose="020B0604020202020204" pitchFamily="34" charset="0"/>
                    <a:cs typeface="Arial" panose="020B0604020202020204" pitchFamily="34" charset="0"/>
                  </a:rPr>
                  <a:t> = baseline model variables; x</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 shift indicator variable (0 before change, 1 after) ;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x</a:t>
                </a:r>
                <a:r>
                  <a:rPr lang="en-US" sz="1600" baseline="-250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 = slope indicator variable (0 before change, </a:t>
                </a:r>
                <a14:m>
                  <m:oMath xmlns:m="http://schemas.openxmlformats.org/officeDocument/2006/math">
                    <m:sSub>
                      <m:sSubPr>
                        <m:ctrlPr>
                          <a:rPr lang="en-US" sz="1600" i="1">
                            <a:latin typeface="Cambria Math"/>
                            <a:cs typeface="Arial" panose="020B0604020202020204" pitchFamily="34" charset="0"/>
                          </a:rPr>
                        </m:ctrlPr>
                      </m:sSubPr>
                      <m:e>
                        <m:r>
                          <a:rPr lang="en-US" sz="1600" i="1">
                            <a:latin typeface="Cambria Math"/>
                            <a:cs typeface="Arial" panose="020B0604020202020204" pitchFamily="34" charset="0"/>
                          </a:rPr>
                          <m:t>𝑡</m:t>
                        </m:r>
                      </m:e>
                      <m:sub>
                        <m:r>
                          <a:rPr lang="en-US" sz="1600" i="1">
                            <a:latin typeface="Cambria Math"/>
                            <a:cs typeface="Arial" panose="020B0604020202020204" pitchFamily="34" charset="0"/>
                          </a:rPr>
                          <m:t>𝑖</m:t>
                        </m:r>
                      </m:sub>
                    </m:sSub>
                  </m:oMath>
                </a14:m>
                <a:r>
                  <a:rPr lang="en-US" sz="1600" dirty="0">
                    <a:latin typeface="Arial" panose="020B0604020202020204" pitchFamily="34" charset="0"/>
                    <a:cs typeface="Arial" panose="020B0604020202020204" pitchFamily="34" charset="0"/>
                  </a:rPr>
                  <a:t>  after)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Compare IA model to original model (RMSE used to measure model fit)</a:t>
                </a: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IA RMSE &lt; Original RMSE </a:t>
                </a:r>
                <a:r>
                  <a:rPr lang="en-US" sz="1600" b="1" dirty="0" smtClean="0">
                    <a:latin typeface="Arial" panose="020B0604020202020204" pitchFamily="34" charset="0"/>
                    <a:cs typeface="Arial" panose="020B0604020202020204" pitchFamily="34" charset="0"/>
                    <a:sym typeface="Wingdings" panose="05000000000000000000" pitchFamily="2" charset="2"/>
                  </a:rPr>
                  <a:t> the model</a:t>
                </a:r>
                <a:r>
                  <a:rPr lang="en-US" sz="1600" b="1" dirty="0" smtClean="0">
                    <a:latin typeface="Arial" panose="020B0604020202020204" pitchFamily="34" charset="0"/>
                    <a:cs typeface="Arial" panose="020B0604020202020204" pitchFamily="34" charset="0"/>
                  </a:rPr>
                  <a:t> “detected” change</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1000 </a:t>
                </a:r>
                <a:r>
                  <a:rPr lang="en-US" sz="1600" dirty="0">
                    <a:latin typeface="Arial" panose="020B0604020202020204" pitchFamily="34" charset="0"/>
                    <a:cs typeface="Arial" panose="020B0604020202020204" pitchFamily="34" charset="0"/>
                  </a:rPr>
                  <a:t>simulated datasets used to estimate </a:t>
                </a:r>
                <a:r>
                  <a:rPr lang="en-US" sz="1600" dirty="0" smtClean="0">
                    <a:latin typeface="Arial" panose="020B0604020202020204" pitchFamily="34" charset="0"/>
                    <a:cs typeface="Arial" panose="020B0604020202020204" pitchFamily="34" charset="0"/>
                  </a:rPr>
                  <a:t>power</a:t>
                </a:r>
                <a:endParaRPr lang="en-US" sz="16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36569" y="963718"/>
                <a:ext cx="9992391" cy="1846659"/>
              </a:xfrm>
              <a:prstGeom prst="rect">
                <a:avLst/>
              </a:prstGeom>
              <a:blipFill rotWithShape="1">
                <a:blip r:embed="rId5"/>
                <a:stretch>
                  <a:fillRect l="-549" t="-1650" b="-3300"/>
                </a:stretch>
              </a:blipFill>
            </p:spPr>
            <p:txBody>
              <a:bodyPr/>
              <a:lstStyle/>
              <a:p>
                <a:r>
                  <a:rPr lang="en-US">
                    <a:noFill/>
                  </a:rPr>
                  <a:t> </a:t>
                </a:r>
              </a:p>
            </p:txBody>
          </p:sp>
        </mc:Fallback>
      </mc:AlternateContent>
      <p:pic>
        <p:nvPicPr>
          <p:cNvPr id="7" name="Picture 2" descr="http://subseaworldnews.com/wp-content/uploads/2014/12/Atlantis-Gets-Feed-in-Tariff-to-Deploy-Tidal-Turbines-at-FORCE-440x370.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241054" y="0"/>
            <a:ext cx="1131703" cy="95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63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7989"/>
          <a:stretch/>
        </p:blipFill>
        <p:spPr bwMode="auto">
          <a:xfrm>
            <a:off x="235464" y="1447799"/>
            <a:ext cx="11917728" cy="523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06400" y="0"/>
            <a:ext cx="11379200" cy="762000"/>
          </a:xfrm>
        </p:spPr>
        <p:txBody>
          <a:bodyPr/>
          <a:lstStyle/>
          <a:p>
            <a:r>
              <a:rPr lang="en-US" sz="4400" dirty="0" smtClean="0">
                <a:effectLst/>
                <a:latin typeface="Arial" panose="020B0604020202020204" pitchFamily="34" charset="0"/>
                <a:cs typeface="Arial" panose="020B0604020202020204" pitchFamily="34" charset="0"/>
              </a:rPr>
              <a:t>Power Results- Normal</a:t>
            </a:r>
            <a:endParaRPr lang="en-US" sz="4400" dirty="0">
              <a:effectLst/>
              <a:latin typeface="Arial" panose="020B0604020202020204" pitchFamily="34" charset="0"/>
              <a:cs typeface="Arial" panose="020B0604020202020204" pitchFamily="34" charset="0"/>
            </a:endParaRPr>
          </a:p>
        </p:txBody>
      </p:sp>
      <p:sp>
        <p:nvSpPr>
          <p:cNvPr id="4" name="TextBox 3"/>
          <p:cNvSpPr txBox="1"/>
          <p:nvPr/>
        </p:nvSpPr>
        <p:spPr>
          <a:xfrm>
            <a:off x="11175691" y="4419601"/>
            <a:ext cx="101630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25%</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11175691" y="3198168"/>
            <a:ext cx="111790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10%</a:t>
            </a:r>
            <a:endParaRPr lang="en-US" sz="2400" b="1" dirty="0">
              <a:latin typeface="Arial" panose="020B0604020202020204" pitchFamily="34" charset="0"/>
              <a:cs typeface="Arial" panose="020B0604020202020204" pitchFamily="34" charset="0"/>
            </a:endParaRPr>
          </a:p>
        </p:txBody>
      </p:sp>
      <p:sp>
        <p:nvSpPr>
          <p:cNvPr id="10" name="TextBox 9"/>
          <p:cNvSpPr txBox="1"/>
          <p:nvPr/>
        </p:nvSpPr>
        <p:spPr>
          <a:xfrm>
            <a:off x="11175691" y="5486401"/>
            <a:ext cx="1039984"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95%</a:t>
            </a:r>
            <a:endParaRPr lang="en-US" sz="2400" b="1" dirty="0">
              <a:latin typeface="Arial" panose="020B0604020202020204" pitchFamily="34" charset="0"/>
              <a:cs typeface="Arial" panose="020B0604020202020204" pitchFamily="34" charset="0"/>
            </a:endParaRPr>
          </a:p>
        </p:txBody>
      </p:sp>
      <p:sp>
        <p:nvSpPr>
          <p:cNvPr id="16" name="TextBox 15"/>
          <p:cNvSpPr txBox="1"/>
          <p:nvPr/>
        </p:nvSpPr>
        <p:spPr>
          <a:xfrm>
            <a:off x="11175691" y="1727708"/>
            <a:ext cx="97750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0%</a:t>
            </a:r>
            <a:endParaRPr lang="en-US" sz="2400" b="1" dirty="0">
              <a:latin typeface="Arial" panose="020B0604020202020204" pitchFamily="34" charset="0"/>
              <a:cs typeface="Arial" panose="020B0604020202020204" pitchFamily="34" charset="0"/>
            </a:endParaRPr>
          </a:p>
        </p:txBody>
      </p:sp>
      <p:grpSp>
        <p:nvGrpSpPr>
          <p:cNvPr id="3" name="Group 2"/>
          <p:cNvGrpSpPr/>
          <p:nvPr/>
        </p:nvGrpSpPr>
        <p:grpSpPr>
          <a:xfrm>
            <a:off x="514728" y="971251"/>
            <a:ext cx="11171153" cy="477576"/>
            <a:chOff x="514728" y="971251"/>
            <a:chExt cx="11171153" cy="477576"/>
          </a:xfrm>
        </p:grpSpPr>
        <p:sp>
          <p:nvSpPr>
            <p:cNvPr id="42" name="TextBox 41"/>
            <p:cNvSpPr txBox="1"/>
            <p:nvPr/>
          </p:nvSpPr>
          <p:spPr>
            <a:xfrm>
              <a:off x="514728" y="971252"/>
              <a:ext cx="1344784"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Step</a:t>
              </a:r>
              <a:endParaRPr lang="en-US" sz="2400" b="1" dirty="0">
                <a:latin typeface="Arial" panose="020B0604020202020204" pitchFamily="34" charset="0"/>
                <a:cs typeface="Arial" panose="020B0604020202020204" pitchFamily="34" charset="0"/>
              </a:endParaRPr>
            </a:p>
          </p:txBody>
        </p:sp>
        <p:sp>
          <p:nvSpPr>
            <p:cNvPr id="44" name="TextBox 43"/>
            <p:cNvSpPr txBox="1"/>
            <p:nvPr/>
          </p:nvSpPr>
          <p:spPr>
            <a:xfrm>
              <a:off x="2743200" y="987162"/>
              <a:ext cx="17272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Linear</a:t>
              </a:r>
              <a:endParaRPr lang="en-US" sz="2400" b="1" dirty="0">
                <a:latin typeface="Arial" panose="020B0604020202020204" pitchFamily="34" charset="0"/>
                <a:cs typeface="Arial" panose="020B0604020202020204" pitchFamily="34" charset="0"/>
              </a:endParaRPr>
            </a:p>
          </p:txBody>
        </p:sp>
        <p:sp>
          <p:nvSpPr>
            <p:cNvPr id="45" name="TextBox 44"/>
            <p:cNvSpPr txBox="1"/>
            <p:nvPr/>
          </p:nvSpPr>
          <p:spPr>
            <a:xfrm>
              <a:off x="4868227" y="971253"/>
              <a:ext cx="2213935"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Nonlinear</a:t>
              </a:r>
              <a:endParaRPr lang="en-US" sz="2400" b="1" dirty="0">
                <a:latin typeface="Arial" panose="020B0604020202020204" pitchFamily="34" charset="0"/>
                <a:cs typeface="Arial" panose="020B0604020202020204" pitchFamily="34" charset="0"/>
              </a:endParaRPr>
            </a:p>
          </p:txBody>
        </p:sp>
        <p:sp>
          <p:nvSpPr>
            <p:cNvPr id="49" name="TextBox 48"/>
            <p:cNvSpPr txBox="1"/>
            <p:nvPr/>
          </p:nvSpPr>
          <p:spPr>
            <a:xfrm>
              <a:off x="9471946" y="984540"/>
              <a:ext cx="2213935"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Periodic</a:t>
              </a:r>
              <a:endParaRPr lang="en-US" sz="2400" b="1" dirty="0">
                <a:latin typeface="Arial" panose="020B0604020202020204" pitchFamily="34" charset="0"/>
                <a:cs typeface="Arial" panose="020B0604020202020204" pitchFamily="34" charset="0"/>
              </a:endParaRPr>
            </a:p>
          </p:txBody>
        </p:sp>
        <p:sp>
          <p:nvSpPr>
            <p:cNvPr id="50" name="TextBox 49"/>
            <p:cNvSpPr txBox="1"/>
            <p:nvPr/>
          </p:nvSpPr>
          <p:spPr>
            <a:xfrm>
              <a:off x="6773319" y="971251"/>
              <a:ext cx="298893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Step + Nonlinear</a:t>
              </a:r>
              <a:endParaRPr lang="en-US" sz="2400" b="1" dirty="0">
                <a:latin typeface="Arial" panose="020B0604020202020204" pitchFamily="34" charset="0"/>
                <a:cs typeface="Arial" panose="020B0604020202020204" pitchFamily="34" charset="0"/>
              </a:endParaRPr>
            </a:p>
          </p:txBody>
        </p:sp>
      </p:grpSp>
      <p:grpSp>
        <p:nvGrpSpPr>
          <p:cNvPr id="15" name="Group 14"/>
          <p:cNvGrpSpPr/>
          <p:nvPr/>
        </p:nvGrpSpPr>
        <p:grpSpPr>
          <a:xfrm>
            <a:off x="2800768" y="3955368"/>
            <a:ext cx="2713979" cy="2013916"/>
            <a:chOff x="2100576" y="3955368"/>
            <a:chExt cx="2035484" cy="2013916"/>
          </a:xfrm>
        </p:grpSpPr>
        <p:grpSp>
          <p:nvGrpSpPr>
            <p:cNvPr id="12" name="Group 11"/>
            <p:cNvGrpSpPr/>
            <p:nvPr/>
          </p:nvGrpSpPr>
          <p:grpSpPr>
            <a:xfrm>
              <a:off x="2100576" y="3955368"/>
              <a:ext cx="2035484" cy="2013916"/>
              <a:chOff x="2100576" y="3955368"/>
              <a:chExt cx="2035484" cy="2013916"/>
            </a:xfrm>
          </p:grpSpPr>
          <p:cxnSp>
            <p:nvCxnSpPr>
              <p:cNvPr id="53" name="Straight Connector 52"/>
              <p:cNvCxnSpPr/>
              <p:nvPr/>
            </p:nvCxnSpPr>
            <p:spPr>
              <a:xfrm>
                <a:off x="3487856" y="3973496"/>
                <a:ext cx="630368" cy="106905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100576" y="3955368"/>
                <a:ext cx="2035484" cy="2013916"/>
                <a:chOff x="2100576" y="3955368"/>
                <a:chExt cx="2035484" cy="2013916"/>
              </a:xfrm>
            </p:grpSpPr>
            <p:sp>
              <p:nvSpPr>
                <p:cNvPr id="37" name="Rectangle 36"/>
                <p:cNvSpPr/>
                <p:nvPr/>
              </p:nvSpPr>
              <p:spPr>
                <a:xfrm>
                  <a:off x="2100576" y="3955368"/>
                  <a:ext cx="1404624" cy="552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2" name="Straight Connector 51"/>
                <p:cNvCxnSpPr/>
                <p:nvPr/>
              </p:nvCxnSpPr>
              <p:spPr>
                <a:xfrm>
                  <a:off x="2100576" y="4521817"/>
                  <a:ext cx="93670" cy="5207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194246" y="5045954"/>
                  <a:ext cx="1941814" cy="923330"/>
                </a:xfrm>
                <a:prstGeom prst="rect">
                  <a:avLst/>
                </a:prstGeom>
                <a:solidFill>
                  <a:schemeClr val="tx2"/>
                </a:solidFill>
              </p:spPr>
              <p:txBody>
                <a:bodyPr wrap="square" rtlCol="0">
                  <a:spAutoFit/>
                </a:bodyPr>
                <a:lstStyle/>
                <a:p>
                  <a:r>
                    <a:rPr lang="en-US" dirty="0" smtClean="0">
                      <a:solidFill>
                        <a:schemeClr val="bg1"/>
                      </a:solidFill>
                    </a:rPr>
                    <a:t>Lagged variables (Nonparametric + MARSS)</a:t>
                  </a:r>
                </a:p>
              </p:txBody>
            </p:sp>
          </p:grpSp>
        </p:grpSp>
        <p:sp>
          <p:nvSpPr>
            <p:cNvPr id="41" name="Rectangle 40"/>
            <p:cNvSpPr/>
            <p:nvPr/>
          </p:nvSpPr>
          <p:spPr>
            <a:xfrm>
              <a:off x="2143786" y="3977909"/>
              <a:ext cx="1209014" cy="6235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143786" y="4311037"/>
              <a:ext cx="855803" cy="45719"/>
            </a:xfrm>
            <a:prstGeom prst="rect">
              <a:avLst/>
            </a:prstGeom>
            <a:solidFill>
              <a:srgbClr val="A20000"/>
            </a:solidFill>
            <a:ln>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43786" y="4206044"/>
              <a:ext cx="370814" cy="4572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150518" y="4105886"/>
              <a:ext cx="855803" cy="4571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150517" y="4417540"/>
              <a:ext cx="897483" cy="45719"/>
            </a:xfrm>
            <a:prstGeom prst="rect">
              <a:avLst/>
            </a:prstGeom>
            <a:solidFill>
              <a:srgbClr val="A20000"/>
            </a:solidFill>
            <a:ln>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207446" y="2756391"/>
            <a:ext cx="5226183" cy="3516267"/>
            <a:chOff x="4655584" y="2756390"/>
            <a:chExt cx="3919637" cy="3516267"/>
          </a:xfrm>
        </p:grpSpPr>
        <p:sp>
          <p:nvSpPr>
            <p:cNvPr id="32" name="Rectangle 31"/>
            <p:cNvSpPr/>
            <p:nvPr/>
          </p:nvSpPr>
          <p:spPr>
            <a:xfrm>
              <a:off x="7219856" y="5212602"/>
              <a:ext cx="1308797" cy="6819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655584" y="2756390"/>
              <a:ext cx="3919637" cy="3516267"/>
              <a:chOff x="4655584" y="2756390"/>
              <a:chExt cx="3919637" cy="3516267"/>
            </a:xfrm>
          </p:grpSpPr>
          <p:grpSp>
            <p:nvGrpSpPr>
              <p:cNvPr id="7" name="Group 6"/>
              <p:cNvGrpSpPr/>
              <p:nvPr/>
            </p:nvGrpSpPr>
            <p:grpSpPr>
              <a:xfrm>
                <a:off x="4655584" y="2756390"/>
                <a:ext cx="3873069" cy="3516267"/>
                <a:chOff x="4655584" y="2756390"/>
                <a:chExt cx="3873069" cy="3516267"/>
              </a:xfrm>
            </p:grpSpPr>
            <p:grpSp>
              <p:nvGrpSpPr>
                <p:cNvPr id="5130" name="Group 5129"/>
                <p:cNvGrpSpPr/>
                <p:nvPr/>
              </p:nvGrpSpPr>
              <p:grpSpPr>
                <a:xfrm>
                  <a:off x="4655584" y="4452729"/>
                  <a:ext cx="2941585" cy="1819928"/>
                  <a:chOff x="4526934" y="4452729"/>
                  <a:chExt cx="2941585" cy="1819928"/>
                </a:xfrm>
              </p:grpSpPr>
              <p:grpSp>
                <p:nvGrpSpPr>
                  <p:cNvPr id="60" name="Group 59"/>
                  <p:cNvGrpSpPr/>
                  <p:nvPr/>
                </p:nvGrpSpPr>
                <p:grpSpPr>
                  <a:xfrm>
                    <a:off x="5551516" y="4452729"/>
                    <a:ext cx="1917003" cy="728870"/>
                    <a:chOff x="5551516" y="4452729"/>
                    <a:chExt cx="1917003" cy="728870"/>
                  </a:xfrm>
                </p:grpSpPr>
                <p:sp>
                  <p:nvSpPr>
                    <p:cNvPr id="47" name="TextBox 46"/>
                    <p:cNvSpPr txBox="1"/>
                    <p:nvPr/>
                  </p:nvSpPr>
                  <p:spPr>
                    <a:xfrm>
                      <a:off x="5551516" y="4452729"/>
                      <a:ext cx="1366041" cy="646331"/>
                    </a:xfrm>
                    <a:prstGeom prst="rect">
                      <a:avLst/>
                    </a:prstGeom>
                    <a:solidFill>
                      <a:schemeClr val="tx2"/>
                    </a:solidFill>
                  </p:spPr>
                  <p:txBody>
                    <a:bodyPr wrap="square" rtlCol="0">
                      <a:spAutoFit/>
                    </a:bodyPr>
                    <a:lstStyle/>
                    <a:p>
                      <a:r>
                        <a:rPr lang="en-US" dirty="0" smtClean="0">
                          <a:solidFill>
                            <a:schemeClr val="bg1"/>
                          </a:solidFill>
                        </a:rPr>
                        <a:t>RF,</a:t>
                      </a:r>
                    </a:p>
                    <a:p>
                      <a:r>
                        <a:rPr lang="en-US" dirty="0" err="1" smtClean="0">
                          <a:solidFill>
                            <a:schemeClr val="bg1"/>
                          </a:solidFill>
                        </a:rPr>
                        <a:t>Svm</a:t>
                      </a:r>
                      <a:r>
                        <a:rPr lang="en-US" dirty="0" smtClean="0">
                          <a:solidFill>
                            <a:schemeClr val="bg1"/>
                          </a:solidFill>
                        </a:rPr>
                        <a:t>-RBF</a:t>
                      </a:r>
                      <a:endParaRPr lang="en-US" dirty="0">
                        <a:solidFill>
                          <a:schemeClr val="bg1"/>
                        </a:solidFill>
                      </a:endParaRPr>
                    </a:p>
                  </p:txBody>
                </p:sp>
                <p:cxnSp>
                  <p:nvCxnSpPr>
                    <p:cNvPr id="48" name="Straight Arrow Connector 47"/>
                    <p:cNvCxnSpPr/>
                    <p:nvPr/>
                  </p:nvCxnSpPr>
                  <p:spPr>
                    <a:xfrm>
                      <a:off x="6917557" y="5099060"/>
                      <a:ext cx="550962" cy="8253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Connector 74"/>
                  <p:cNvCxnSpPr/>
                  <p:nvPr/>
                </p:nvCxnSpPr>
                <p:spPr>
                  <a:xfrm flipH="1">
                    <a:off x="5181600" y="5099060"/>
                    <a:ext cx="369916" cy="5397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526934" y="5626326"/>
                    <a:ext cx="2367461" cy="646331"/>
                  </a:xfrm>
                  <a:prstGeom prst="rect">
                    <a:avLst/>
                  </a:prstGeom>
                  <a:solidFill>
                    <a:schemeClr val="tx2"/>
                  </a:solidFill>
                </p:spPr>
                <p:txBody>
                  <a:bodyPr wrap="square" rtlCol="0">
                    <a:spAutoFit/>
                  </a:bodyPr>
                  <a:lstStyle/>
                  <a:p>
                    <a:r>
                      <a:rPr lang="en-US" dirty="0" smtClean="0">
                        <a:solidFill>
                          <a:schemeClr val="bg1"/>
                        </a:solidFill>
                      </a:rPr>
                      <a:t>Only models detect variance change</a:t>
                    </a:r>
                    <a:endParaRPr lang="en-US" dirty="0">
                      <a:solidFill>
                        <a:schemeClr val="bg1"/>
                      </a:solidFill>
                    </a:endParaRPr>
                  </a:p>
                </p:txBody>
              </p:sp>
            </p:grpSp>
            <p:sp>
              <p:nvSpPr>
                <p:cNvPr id="34" name="Rectangle 33"/>
                <p:cNvSpPr/>
                <p:nvPr/>
              </p:nvSpPr>
              <p:spPr>
                <a:xfrm>
                  <a:off x="7217166" y="5408291"/>
                  <a:ext cx="1311487" cy="7731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217166" y="4205988"/>
                  <a:ext cx="1088634" cy="4577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217166" y="3994549"/>
                  <a:ext cx="1256614" cy="4571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217165" y="2973219"/>
                  <a:ext cx="808551" cy="5730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17165" y="2756390"/>
                  <a:ext cx="1125506" cy="7414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7170597" y="5155681"/>
                <a:ext cx="1404624" cy="1705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58" name="Rectangle 57"/>
            <p:cNvSpPr/>
            <p:nvPr/>
          </p:nvSpPr>
          <p:spPr>
            <a:xfrm>
              <a:off x="7170597" y="5377288"/>
              <a:ext cx="1404624" cy="154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pic>
        <p:nvPicPr>
          <p:cNvPr id="46" name="Picture 2" descr="http://subseaworldnews.com/wp-content/uploads/2014/12/Atlantis-Gets-Feed-in-Tariff-to-Deploy-Tidal-Turbines-at-FORCE-440x370.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307907" y="-51399"/>
            <a:ext cx="1353967" cy="1007769"/>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3938653" y="6448367"/>
            <a:ext cx="407308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Power (Probability)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9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655858"/>
            <a:ext cx="11480800" cy="838200"/>
          </a:xfrm>
        </p:spPr>
        <p:txBody>
          <a:bodyPr/>
          <a:lstStyle/>
          <a:p>
            <a:r>
              <a:rPr lang="en-US" sz="4400" dirty="0" smtClean="0">
                <a:effectLst/>
                <a:latin typeface="Arial" panose="020B0604020202020204" pitchFamily="34" charset="0"/>
                <a:cs typeface="Arial" panose="020B0604020202020204" pitchFamily="34" charset="0"/>
              </a:rPr>
              <a:t>Monitoring Case Study:</a:t>
            </a:r>
            <a:br>
              <a:rPr lang="en-US" sz="4400" dirty="0" smtClean="0">
                <a:effectLst/>
                <a:latin typeface="Arial" panose="020B0604020202020204" pitchFamily="34" charset="0"/>
                <a:cs typeface="Arial" panose="020B0604020202020204" pitchFamily="34" charset="0"/>
              </a:rPr>
            </a:br>
            <a:r>
              <a:rPr lang="en-US" sz="4400" dirty="0" smtClean="0">
                <a:effectLst/>
                <a:latin typeface="Arial" panose="020B0604020202020204" pitchFamily="34" charset="0"/>
                <a:cs typeface="Arial" panose="020B0604020202020204" pitchFamily="34" charset="0"/>
              </a:rPr>
              <a:t>Marine Renewable Energy (MRE)</a:t>
            </a:r>
            <a:endParaRPr lang="en-US" sz="4400" dirty="0">
              <a:effectLst/>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589" y="3215136"/>
            <a:ext cx="3309212" cy="155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4064000" y="1604628"/>
            <a:ext cx="7823200" cy="50930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900" dirty="0" smtClean="0">
                <a:solidFill>
                  <a:schemeClr val="tx1"/>
                </a:solidFill>
                <a:latin typeface="Arial" panose="020B0604020202020204" pitchFamily="34" charset="0"/>
                <a:cs typeface="Arial" panose="020B0604020202020204" pitchFamily="34" charset="0"/>
              </a:rPr>
              <a:t>Generate sustainable power via wind, wave, or tidal energy</a:t>
            </a:r>
          </a:p>
          <a:p>
            <a:pPr marL="0" indent="0">
              <a:buNone/>
            </a:pPr>
            <a:endParaRPr lang="en-US" sz="1900" dirty="0" smtClean="0">
              <a:solidFill>
                <a:schemeClr val="tx1"/>
              </a:solidFill>
              <a:latin typeface="Arial" panose="020B0604020202020204" pitchFamily="34" charset="0"/>
              <a:cs typeface="Arial" panose="020B0604020202020204" pitchFamily="34" charset="0"/>
            </a:endParaRPr>
          </a:p>
          <a:p>
            <a:r>
              <a:rPr lang="en-US" sz="1900" dirty="0" smtClean="0">
                <a:solidFill>
                  <a:schemeClr val="tx1"/>
                </a:solidFill>
                <a:latin typeface="Arial" panose="020B0604020202020204" pitchFamily="34" charset="0"/>
                <a:cs typeface="Arial" panose="020B0604020202020204" pitchFamily="34" charset="0"/>
              </a:rPr>
              <a:t>Environmental monitoring (biological</a:t>
            </a:r>
            <a:r>
              <a:rPr lang="en-US" sz="1900" dirty="0">
                <a:solidFill>
                  <a:schemeClr val="tx1"/>
                </a:solidFill>
                <a:latin typeface="Arial" panose="020B0604020202020204" pitchFamily="34" charset="0"/>
                <a:cs typeface="Arial" panose="020B0604020202020204" pitchFamily="34" charset="0"/>
              </a:rPr>
              <a:t>, physical, </a:t>
            </a:r>
            <a:r>
              <a:rPr lang="en-US" sz="1900" dirty="0" smtClean="0">
                <a:solidFill>
                  <a:schemeClr val="tx1"/>
                </a:solidFill>
                <a:latin typeface="Arial" panose="020B0604020202020204" pitchFamily="34" charset="0"/>
                <a:cs typeface="Arial" panose="020B0604020202020204" pitchFamily="34" charset="0"/>
              </a:rPr>
              <a:t>chemical) required for MRE project licenses</a:t>
            </a:r>
          </a:p>
          <a:p>
            <a:pPr marL="0" indent="0">
              <a:buNone/>
            </a:pPr>
            <a:endParaRPr lang="en-US" sz="1900" dirty="0" smtClean="0">
              <a:solidFill>
                <a:schemeClr val="tx1"/>
              </a:solidFill>
              <a:latin typeface="Arial" panose="020B0604020202020204" pitchFamily="34" charset="0"/>
              <a:cs typeface="Arial" panose="020B0604020202020204" pitchFamily="34" charset="0"/>
            </a:endParaRPr>
          </a:p>
          <a:p>
            <a:r>
              <a:rPr lang="en-US" sz="1900" dirty="0" smtClean="0">
                <a:solidFill>
                  <a:schemeClr val="tx1"/>
                </a:solidFill>
                <a:latin typeface="Arial" panose="020B0604020202020204" pitchFamily="34" charset="0"/>
                <a:cs typeface="Arial" panose="020B0604020202020204" pitchFamily="34" charset="0"/>
              </a:rPr>
              <a:t>Monitoring guidelines recommending data collection and study design methods exist</a:t>
            </a:r>
          </a:p>
          <a:p>
            <a:pPr marL="0" indent="0">
              <a:buNone/>
            </a:pPr>
            <a:endParaRPr lang="en-US" sz="1900" dirty="0">
              <a:solidFill>
                <a:schemeClr val="tx1"/>
              </a:solidFill>
              <a:latin typeface="Arial" panose="020B0604020202020204" pitchFamily="34" charset="0"/>
              <a:cs typeface="Arial" panose="020B0604020202020204" pitchFamily="34" charset="0"/>
            </a:endParaRPr>
          </a:p>
          <a:p>
            <a:r>
              <a:rPr lang="en-US" sz="1900" dirty="0" smtClean="0">
                <a:solidFill>
                  <a:schemeClr val="tx1"/>
                </a:solidFill>
                <a:latin typeface="Arial" panose="020B0604020202020204" pitchFamily="34" charset="0"/>
                <a:cs typeface="Arial" panose="020B0604020202020204" pitchFamily="34" charset="0"/>
              </a:rPr>
              <a:t>No standard data collection, study design, or analysis methods</a:t>
            </a:r>
          </a:p>
          <a:p>
            <a:endParaRPr lang="en-US" sz="1900" dirty="0">
              <a:solidFill>
                <a:schemeClr val="tx1"/>
              </a:solidFill>
              <a:latin typeface="Arial" panose="020B0604020202020204" pitchFamily="34" charset="0"/>
              <a:cs typeface="Arial" panose="020B0604020202020204" pitchFamily="34" charset="0"/>
            </a:endParaRPr>
          </a:p>
          <a:p>
            <a:r>
              <a:rPr lang="en-US" sz="1900" dirty="0" smtClean="0">
                <a:solidFill>
                  <a:schemeClr val="tx1"/>
                </a:solidFill>
                <a:latin typeface="Arial" panose="020B0604020202020204" pitchFamily="34" charset="0"/>
                <a:cs typeface="Arial" panose="020B0604020202020204" pitchFamily="34" charset="0"/>
              </a:rPr>
              <a:t>Limited comparisons of analytic models used in MRE monitoring</a:t>
            </a:r>
          </a:p>
          <a:p>
            <a:pPr marL="0" indent="0">
              <a:buNone/>
            </a:pPr>
            <a:endParaRPr lang="en-US" sz="1900" dirty="0">
              <a:solidFill>
                <a:schemeClr val="tx1"/>
              </a:solidFill>
              <a:latin typeface="Arial" panose="020B0604020202020204" pitchFamily="34" charset="0"/>
              <a:cs typeface="Arial" panose="020B0604020202020204" pitchFamily="34" charset="0"/>
            </a:endParaRPr>
          </a:p>
          <a:p>
            <a:r>
              <a:rPr lang="en-US" sz="1900" b="1" dirty="0" smtClean="0">
                <a:solidFill>
                  <a:schemeClr val="tx1"/>
                </a:solidFill>
                <a:latin typeface="Arial" panose="020B0604020202020204" pitchFamily="34" charset="0"/>
                <a:cs typeface="Arial" panose="020B0604020202020204" pitchFamily="34" charset="0"/>
              </a:rPr>
              <a:t>A robust model evaluation is required to establish best practices for analyzing monitoring data</a:t>
            </a:r>
          </a:p>
          <a:p>
            <a:pPr marL="0" indent="0">
              <a:buNone/>
            </a:pPr>
            <a:endParaRPr lang="en-US" sz="2800" dirty="0"/>
          </a:p>
          <a:p>
            <a:pPr marL="0" indent="0">
              <a:buNone/>
            </a:pPr>
            <a:endParaRPr lang="en-US" sz="3100" dirty="0" smtClean="0"/>
          </a:p>
          <a:p>
            <a:endParaRPr lang="en-US" sz="3100" dirty="0" smtClean="0"/>
          </a:p>
        </p:txBody>
      </p:sp>
      <p:sp>
        <p:nvSpPr>
          <p:cNvPr id="11" name="TextBox 10"/>
          <p:cNvSpPr txBox="1"/>
          <p:nvPr/>
        </p:nvSpPr>
        <p:spPr>
          <a:xfrm>
            <a:off x="1089335" y="2885512"/>
            <a:ext cx="2438400" cy="369332"/>
          </a:xfrm>
          <a:prstGeom prst="rect">
            <a:avLst/>
          </a:prstGeom>
          <a:noFill/>
        </p:spPr>
        <p:txBody>
          <a:bodyPr wrap="square" rtlCol="0">
            <a:spAutoFit/>
          </a:bodyPr>
          <a:lstStyle/>
          <a:p>
            <a:pPr algn="ctr"/>
            <a:r>
              <a:rPr lang="en-US" dirty="0" smtClean="0">
                <a:solidFill>
                  <a:schemeClr val="bg1"/>
                </a:solidFill>
              </a:rPr>
              <a:t>Wave</a:t>
            </a:r>
            <a:endParaRPr lang="en-US" dirty="0">
              <a:solidFill>
                <a:schemeClr val="bg1"/>
              </a:solidFill>
            </a:endParaRPr>
          </a:p>
        </p:txBody>
      </p:sp>
      <p:pic>
        <p:nvPicPr>
          <p:cNvPr id="2054" name="Picture 6" descr="http://static1.squarespace.com/static/5514063ce4b021a56f30577c/t/5524d29ae4b08a049b6de34c/1428476572420/M%C3%B8ller+fra+nettet.jpg?format=1500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921" y="1452771"/>
            <a:ext cx="3321879" cy="15023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38871" y="1419962"/>
            <a:ext cx="2438400" cy="369332"/>
          </a:xfrm>
          <a:prstGeom prst="rect">
            <a:avLst/>
          </a:prstGeom>
          <a:noFill/>
        </p:spPr>
        <p:txBody>
          <a:bodyPr wrap="square" rtlCol="0">
            <a:spAutoFit/>
          </a:bodyPr>
          <a:lstStyle/>
          <a:p>
            <a:pPr algn="ctr"/>
            <a:r>
              <a:rPr lang="en-US" dirty="0" smtClean="0">
                <a:solidFill>
                  <a:schemeClr val="bg1"/>
                </a:solidFill>
              </a:rPr>
              <a:t>Offshore Wind</a:t>
            </a:r>
            <a:endParaRPr lang="en-US" dirty="0">
              <a:solidFill>
                <a:schemeClr val="bg1"/>
              </a:solidFill>
            </a:endParaRPr>
          </a:p>
        </p:txBody>
      </p:sp>
      <p:sp>
        <p:nvSpPr>
          <p:cNvPr id="6" name="TextBox 5"/>
          <p:cNvSpPr txBox="1"/>
          <p:nvPr/>
        </p:nvSpPr>
        <p:spPr>
          <a:xfrm>
            <a:off x="519693" y="2990407"/>
            <a:ext cx="3759200" cy="200055"/>
          </a:xfrm>
          <a:prstGeom prst="rect">
            <a:avLst/>
          </a:prstGeom>
          <a:noFill/>
        </p:spPr>
        <p:txBody>
          <a:bodyPr wrap="square" rtlCol="0">
            <a:spAutoFit/>
          </a:bodyPr>
          <a:lstStyle/>
          <a:p>
            <a:r>
              <a:rPr lang="en-US" sz="700" dirty="0" smtClean="0"/>
              <a:t>(</a:t>
            </a:r>
            <a:r>
              <a:rPr lang="en-US" sz="700" dirty="0" err="1" smtClean="0"/>
              <a:t>Hauschildt</a:t>
            </a:r>
            <a:r>
              <a:rPr lang="en-US" sz="700" dirty="0" smtClean="0"/>
              <a:t> Marine)</a:t>
            </a:r>
            <a:endParaRPr lang="en-US" sz="700" dirty="0"/>
          </a:p>
        </p:txBody>
      </p:sp>
      <p:sp>
        <p:nvSpPr>
          <p:cNvPr id="14" name="TextBox 13"/>
          <p:cNvSpPr txBox="1"/>
          <p:nvPr/>
        </p:nvSpPr>
        <p:spPr>
          <a:xfrm>
            <a:off x="519693" y="4751193"/>
            <a:ext cx="3759200" cy="200055"/>
          </a:xfrm>
          <a:prstGeom prst="rect">
            <a:avLst/>
          </a:prstGeom>
          <a:noFill/>
        </p:spPr>
        <p:txBody>
          <a:bodyPr wrap="square" rtlCol="0">
            <a:spAutoFit/>
          </a:bodyPr>
          <a:lstStyle/>
          <a:p>
            <a:r>
              <a:rPr lang="en-US" sz="700" dirty="0" smtClean="0"/>
              <a:t>(Scottish Government Flickr)</a:t>
            </a:r>
            <a:endParaRPr lang="en-US" sz="700" dirty="0"/>
          </a:p>
        </p:txBody>
      </p:sp>
      <p:sp>
        <p:nvSpPr>
          <p:cNvPr id="15" name="TextBox 14"/>
          <p:cNvSpPr txBox="1"/>
          <p:nvPr/>
        </p:nvSpPr>
        <p:spPr>
          <a:xfrm>
            <a:off x="499374" y="6679585"/>
            <a:ext cx="3282329" cy="200055"/>
          </a:xfrm>
          <a:prstGeom prst="rect">
            <a:avLst/>
          </a:prstGeom>
          <a:noFill/>
        </p:spPr>
        <p:txBody>
          <a:bodyPr wrap="square" rtlCol="0">
            <a:spAutoFit/>
          </a:bodyPr>
          <a:lstStyle/>
          <a:p>
            <a:r>
              <a:rPr lang="en-US" sz="700" dirty="0" smtClean="0"/>
              <a:t>(Alstom)</a:t>
            </a:r>
            <a:endParaRPr lang="en-US" sz="700" dirty="0"/>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472" y="4994790"/>
            <a:ext cx="3282329" cy="166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59773" y="5006994"/>
            <a:ext cx="2438400" cy="369332"/>
          </a:xfrm>
          <a:prstGeom prst="rect">
            <a:avLst/>
          </a:prstGeom>
          <a:noFill/>
        </p:spPr>
        <p:txBody>
          <a:bodyPr wrap="square" rtlCol="0">
            <a:spAutoFit/>
          </a:bodyPr>
          <a:lstStyle/>
          <a:p>
            <a:pPr algn="ctr"/>
            <a:r>
              <a:rPr lang="en-US" dirty="0" smtClean="0">
                <a:solidFill>
                  <a:schemeClr val="bg1"/>
                </a:solidFill>
              </a:rPr>
              <a:t>Tidal</a:t>
            </a:r>
            <a:endParaRPr lang="en-US" dirty="0">
              <a:solidFill>
                <a:schemeClr val="bg1"/>
              </a:solidFill>
            </a:endParaRPr>
          </a:p>
        </p:txBody>
      </p:sp>
      <p:sp>
        <p:nvSpPr>
          <p:cNvPr id="16" name="TextBox 15"/>
          <p:cNvSpPr txBox="1"/>
          <p:nvPr/>
        </p:nvSpPr>
        <p:spPr>
          <a:xfrm>
            <a:off x="1072647" y="3222395"/>
            <a:ext cx="2438400" cy="369332"/>
          </a:xfrm>
          <a:prstGeom prst="rect">
            <a:avLst/>
          </a:prstGeom>
          <a:noFill/>
        </p:spPr>
        <p:txBody>
          <a:bodyPr wrap="square" rtlCol="0">
            <a:spAutoFit/>
          </a:bodyPr>
          <a:lstStyle/>
          <a:p>
            <a:pPr algn="ctr"/>
            <a:r>
              <a:rPr lang="en-US" dirty="0" smtClean="0">
                <a:solidFill>
                  <a:schemeClr val="bg1"/>
                </a:solidFill>
              </a:rPr>
              <a:t>Wave</a:t>
            </a:r>
            <a:endParaRPr lang="en-US" dirty="0">
              <a:solidFill>
                <a:schemeClr val="bg1"/>
              </a:solidFill>
            </a:endParaRPr>
          </a:p>
        </p:txBody>
      </p:sp>
    </p:spTree>
    <p:custDataLst>
      <p:tags r:id="rId1"/>
    </p:custDataLst>
    <p:extLst>
      <p:ext uri="{BB962C8B-B14F-4D97-AF65-F5344CB8AC3E}">
        <p14:creationId xmlns:p14="http://schemas.microsoft.com/office/powerpoint/2010/main" val="4154302152"/>
      </p:ext>
    </p:extLst>
  </p:cSld>
  <p:clrMapOvr>
    <a:masterClrMapping/>
  </p:clrMapOvr>
  <mc:AlternateContent xmlns:mc="http://schemas.openxmlformats.org/markup-compatibility/2006" xmlns:p14="http://schemas.microsoft.com/office/powerpoint/2010/main">
    <mc:Choice Requires="p14">
      <p:transition spd="slow" p14:dur="2000" advTm="102906"/>
    </mc:Choice>
    <mc:Fallback xmlns="">
      <p:transition spd="slow" advTm="1029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731"/>
          <a:stretch/>
        </p:blipFill>
        <p:spPr bwMode="auto">
          <a:xfrm>
            <a:off x="321337" y="1524000"/>
            <a:ext cx="11684000" cy="520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609600" y="0"/>
            <a:ext cx="11379200" cy="762000"/>
          </a:xfrm>
        </p:spPr>
        <p:txBody>
          <a:bodyPr/>
          <a:lstStyle/>
          <a:p>
            <a:r>
              <a:rPr lang="en-US" sz="4400" dirty="0" smtClean="0">
                <a:effectLst/>
                <a:latin typeface="Arial" panose="020B0604020202020204" pitchFamily="34" charset="0"/>
                <a:cs typeface="Arial" panose="020B0604020202020204" pitchFamily="34" charset="0"/>
              </a:rPr>
              <a:t>Power Results- Non-Normal</a:t>
            </a:r>
            <a:endParaRPr lang="en-US" sz="4400" dirty="0">
              <a:effectLst/>
              <a:latin typeface="Arial" panose="020B0604020202020204" pitchFamily="34" charset="0"/>
              <a:cs typeface="Arial" panose="020B0604020202020204" pitchFamily="34" charset="0"/>
            </a:endParaRPr>
          </a:p>
        </p:txBody>
      </p:sp>
      <p:sp>
        <p:nvSpPr>
          <p:cNvPr id="11" name="TextBox 10"/>
          <p:cNvSpPr txBox="1"/>
          <p:nvPr/>
        </p:nvSpPr>
        <p:spPr>
          <a:xfrm>
            <a:off x="11200262" y="1702132"/>
            <a:ext cx="7112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0 %</a:t>
            </a:r>
            <a:endParaRPr lang="en-US" sz="2400" b="1" dirty="0">
              <a:latin typeface="Arial" panose="020B0604020202020204" pitchFamily="34" charset="0"/>
              <a:cs typeface="Arial" panose="020B0604020202020204" pitchFamily="34" charset="0"/>
            </a:endParaRPr>
          </a:p>
        </p:txBody>
      </p:sp>
      <p:sp>
        <p:nvSpPr>
          <p:cNvPr id="12" name="TextBox 11"/>
          <p:cNvSpPr txBox="1"/>
          <p:nvPr/>
        </p:nvSpPr>
        <p:spPr>
          <a:xfrm>
            <a:off x="11200262" y="2819401"/>
            <a:ext cx="865875"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10%</a:t>
            </a:r>
            <a:endParaRPr lang="en-US" sz="2400" b="1" dirty="0">
              <a:latin typeface="Arial" panose="020B0604020202020204" pitchFamily="34" charset="0"/>
              <a:cs typeface="Arial" panose="020B0604020202020204" pitchFamily="34" charset="0"/>
            </a:endParaRPr>
          </a:p>
        </p:txBody>
      </p:sp>
      <p:sp>
        <p:nvSpPr>
          <p:cNvPr id="13" name="TextBox 12"/>
          <p:cNvSpPr txBox="1"/>
          <p:nvPr/>
        </p:nvSpPr>
        <p:spPr>
          <a:xfrm>
            <a:off x="11200262" y="4114801"/>
            <a:ext cx="874143"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25%</a:t>
            </a:r>
            <a:endParaRPr lang="en-US" sz="2400" b="1" dirty="0">
              <a:latin typeface="Arial" panose="020B0604020202020204" pitchFamily="34" charset="0"/>
              <a:cs typeface="Arial" panose="020B0604020202020204" pitchFamily="34" charset="0"/>
            </a:endParaRPr>
          </a:p>
        </p:txBody>
      </p:sp>
      <p:sp>
        <p:nvSpPr>
          <p:cNvPr id="14" name="TextBox 13"/>
          <p:cNvSpPr txBox="1"/>
          <p:nvPr/>
        </p:nvSpPr>
        <p:spPr>
          <a:xfrm>
            <a:off x="11200262" y="5486401"/>
            <a:ext cx="88241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95%</a:t>
            </a:r>
            <a:endParaRPr lang="en-US" sz="2400" b="1" dirty="0">
              <a:latin typeface="Arial" panose="020B0604020202020204" pitchFamily="34" charset="0"/>
              <a:cs typeface="Arial" panose="020B0604020202020204" pitchFamily="34" charset="0"/>
            </a:endParaRPr>
          </a:p>
        </p:txBody>
      </p:sp>
      <p:grpSp>
        <p:nvGrpSpPr>
          <p:cNvPr id="2" name="Group 1"/>
          <p:cNvGrpSpPr/>
          <p:nvPr/>
        </p:nvGrpSpPr>
        <p:grpSpPr>
          <a:xfrm>
            <a:off x="601613" y="1052939"/>
            <a:ext cx="11403724" cy="481277"/>
            <a:chOff x="451210" y="1052938"/>
            <a:chExt cx="8286094" cy="481277"/>
          </a:xfrm>
        </p:grpSpPr>
        <p:sp>
          <p:nvSpPr>
            <p:cNvPr id="6" name="TextBox 5"/>
            <p:cNvSpPr txBox="1"/>
            <p:nvPr/>
          </p:nvSpPr>
          <p:spPr>
            <a:xfrm>
              <a:off x="451210" y="1072550"/>
              <a:ext cx="1008588"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Step</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2100576" y="1057769"/>
              <a:ext cx="12954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Linear</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3747528" y="1052940"/>
              <a:ext cx="1660451"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Nonlinear</a:t>
              </a:r>
              <a:endParaRPr lang="en-US" sz="2400" b="1" dirty="0">
                <a:latin typeface="Arial" panose="020B0604020202020204" pitchFamily="34" charset="0"/>
                <a:cs typeface="Arial" panose="020B0604020202020204" pitchFamily="34" charset="0"/>
              </a:endParaRPr>
            </a:p>
          </p:txBody>
        </p:sp>
        <p:sp>
          <p:nvSpPr>
            <p:cNvPr id="10" name="TextBox 9"/>
            <p:cNvSpPr txBox="1"/>
            <p:nvPr/>
          </p:nvSpPr>
          <p:spPr>
            <a:xfrm>
              <a:off x="7076853" y="1052939"/>
              <a:ext cx="1660451"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Periodic</a:t>
              </a:r>
              <a:endParaRPr lang="en-US" sz="2400" b="1" dirty="0">
                <a:latin typeface="Arial" panose="020B0604020202020204" pitchFamily="34" charset="0"/>
                <a:cs typeface="Arial" panose="020B0604020202020204" pitchFamily="34" charset="0"/>
              </a:endParaRPr>
            </a:p>
          </p:txBody>
        </p:sp>
        <p:sp>
          <p:nvSpPr>
            <p:cNvPr id="44" name="TextBox 43"/>
            <p:cNvSpPr txBox="1"/>
            <p:nvPr/>
          </p:nvSpPr>
          <p:spPr>
            <a:xfrm>
              <a:off x="5107917" y="1052938"/>
              <a:ext cx="224169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Step + Nonlinear</a:t>
              </a:r>
              <a:endParaRPr lang="en-US" sz="2400" b="1" dirty="0">
                <a:latin typeface="Arial" panose="020B0604020202020204" pitchFamily="34" charset="0"/>
                <a:cs typeface="Arial" panose="020B0604020202020204" pitchFamily="34" charset="0"/>
              </a:endParaRPr>
            </a:p>
          </p:txBody>
        </p:sp>
      </p:grpSp>
      <p:grpSp>
        <p:nvGrpSpPr>
          <p:cNvPr id="4" name="Group 3"/>
          <p:cNvGrpSpPr/>
          <p:nvPr/>
        </p:nvGrpSpPr>
        <p:grpSpPr>
          <a:xfrm>
            <a:off x="4828348" y="1576400"/>
            <a:ext cx="5703789" cy="2393802"/>
            <a:chOff x="3621261" y="1576400"/>
            <a:chExt cx="4277842" cy="2393802"/>
          </a:xfrm>
        </p:grpSpPr>
        <p:grpSp>
          <p:nvGrpSpPr>
            <p:cNvPr id="6147" name="Group 6146"/>
            <p:cNvGrpSpPr/>
            <p:nvPr/>
          </p:nvGrpSpPr>
          <p:grpSpPr>
            <a:xfrm>
              <a:off x="3621261" y="1576400"/>
              <a:ext cx="4277842" cy="2393802"/>
              <a:chOff x="3621261" y="1576400"/>
              <a:chExt cx="4277842" cy="2393802"/>
            </a:xfrm>
          </p:grpSpPr>
          <p:sp>
            <p:nvSpPr>
              <p:cNvPr id="27" name="Rectangle 26"/>
              <p:cNvSpPr/>
              <p:nvPr/>
            </p:nvSpPr>
            <p:spPr>
              <a:xfrm>
                <a:off x="3671765" y="2100931"/>
                <a:ext cx="950738" cy="679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8" name="Rectangle 27"/>
              <p:cNvSpPr/>
              <p:nvPr/>
            </p:nvSpPr>
            <p:spPr>
              <a:xfrm>
                <a:off x="3621261" y="3281066"/>
                <a:ext cx="1636537" cy="689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TextBox 28"/>
              <p:cNvSpPr txBox="1"/>
              <p:nvPr/>
            </p:nvSpPr>
            <p:spPr>
              <a:xfrm>
                <a:off x="5460703" y="1576400"/>
                <a:ext cx="2438400" cy="646331"/>
              </a:xfrm>
              <a:prstGeom prst="rect">
                <a:avLst/>
              </a:prstGeom>
              <a:solidFill>
                <a:schemeClr val="tx2"/>
              </a:solidFill>
            </p:spPr>
            <p:txBody>
              <a:bodyPr wrap="square" rtlCol="0">
                <a:spAutoFit/>
              </a:bodyPr>
              <a:lstStyle/>
              <a:p>
                <a:r>
                  <a:rPr lang="en-US" dirty="0" smtClean="0">
                    <a:solidFill>
                      <a:schemeClr val="bg1"/>
                    </a:solidFill>
                  </a:rPr>
                  <a:t>Generalized Models with and without “Day” covariate</a:t>
                </a:r>
                <a:endParaRPr lang="en-US" dirty="0">
                  <a:solidFill>
                    <a:schemeClr val="bg1"/>
                  </a:solidFill>
                </a:endParaRPr>
              </a:p>
            </p:txBody>
          </p:sp>
          <p:cxnSp>
            <p:nvCxnSpPr>
              <p:cNvPr id="30" name="Straight Arrow Connector 29"/>
              <p:cNvCxnSpPr/>
              <p:nvPr/>
            </p:nvCxnSpPr>
            <p:spPr>
              <a:xfrm flipH="1" flipV="1">
                <a:off x="4827624" y="3724940"/>
                <a:ext cx="580355" cy="33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906138" y="2479677"/>
                <a:ext cx="222395" cy="33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39731" y="2298395"/>
                <a:ext cx="1013638" cy="369332"/>
              </a:xfrm>
              <a:prstGeom prst="rect">
                <a:avLst/>
              </a:prstGeom>
              <a:solidFill>
                <a:schemeClr val="tx2"/>
              </a:solidFill>
            </p:spPr>
            <p:txBody>
              <a:bodyPr wrap="square" rtlCol="0">
                <a:spAutoFit/>
              </a:bodyPr>
              <a:lstStyle/>
              <a:p>
                <a:r>
                  <a:rPr lang="en-US" dirty="0" err="1" smtClean="0">
                    <a:solidFill>
                      <a:schemeClr val="bg1"/>
                    </a:solidFill>
                  </a:rPr>
                  <a:t>Glm</a:t>
                </a:r>
                <a:r>
                  <a:rPr lang="en-US" dirty="0" smtClean="0">
                    <a:solidFill>
                      <a:schemeClr val="bg1"/>
                    </a:solidFill>
                  </a:rPr>
                  <a:t>(m)</a:t>
                </a:r>
                <a:endParaRPr lang="en-US" dirty="0">
                  <a:solidFill>
                    <a:schemeClr val="bg1"/>
                  </a:solidFill>
                </a:endParaRPr>
              </a:p>
            </p:txBody>
          </p:sp>
          <p:sp>
            <p:nvSpPr>
              <p:cNvPr id="35" name="TextBox 34"/>
              <p:cNvSpPr txBox="1"/>
              <p:nvPr/>
            </p:nvSpPr>
            <p:spPr>
              <a:xfrm>
                <a:off x="5460703" y="3543659"/>
                <a:ext cx="1013638" cy="369332"/>
              </a:xfrm>
              <a:prstGeom prst="rect">
                <a:avLst/>
              </a:prstGeom>
              <a:solidFill>
                <a:schemeClr val="tx2"/>
              </a:solidFill>
            </p:spPr>
            <p:txBody>
              <a:bodyPr wrap="square" rtlCol="0">
                <a:spAutoFit/>
              </a:bodyPr>
              <a:lstStyle/>
              <a:p>
                <a:r>
                  <a:rPr lang="en-US" dirty="0" err="1" smtClean="0">
                    <a:solidFill>
                      <a:schemeClr val="bg1"/>
                    </a:solidFill>
                  </a:rPr>
                  <a:t>Glm</a:t>
                </a:r>
                <a:r>
                  <a:rPr lang="en-US" dirty="0" smtClean="0">
                    <a:solidFill>
                      <a:schemeClr val="bg1"/>
                    </a:solidFill>
                  </a:rPr>
                  <a:t>(m)</a:t>
                </a:r>
                <a:endParaRPr lang="en-US" dirty="0">
                  <a:solidFill>
                    <a:schemeClr val="bg1"/>
                  </a:solidFill>
                </a:endParaRPr>
              </a:p>
            </p:txBody>
          </p:sp>
          <p:cxnSp>
            <p:nvCxnSpPr>
              <p:cNvPr id="36" name="Straight Connector 35"/>
              <p:cNvCxnSpPr>
                <a:endCxn id="29" idx="1"/>
              </p:cNvCxnSpPr>
              <p:nvPr/>
            </p:nvCxnSpPr>
            <p:spPr>
              <a:xfrm flipV="1">
                <a:off x="4622503" y="1899566"/>
                <a:ext cx="838200" cy="2757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57799" y="2504268"/>
                <a:ext cx="1384889" cy="103939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3829626" y="3588851"/>
              <a:ext cx="742374" cy="87432"/>
            </a:xfrm>
            <a:prstGeom prst="rect">
              <a:avLst/>
            </a:prstGeom>
            <a:solidFill>
              <a:srgbClr val="0551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829625" y="3685678"/>
              <a:ext cx="847817" cy="97698"/>
            </a:xfrm>
            <a:prstGeom prst="rect">
              <a:avLst/>
            </a:prstGeom>
            <a:solidFill>
              <a:srgbClr val="0551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24506" y="2412298"/>
              <a:ext cx="61379" cy="87432"/>
            </a:xfrm>
            <a:prstGeom prst="rect">
              <a:avLst/>
            </a:prstGeom>
            <a:solidFill>
              <a:srgbClr val="0551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819556" y="2479677"/>
              <a:ext cx="66329" cy="87432"/>
            </a:xfrm>
            <a:prstGeom prst="rect">
              <a:avLst/>
            </a:prstGeom>
            <a:solidFill>
              <a:srgbClr val="0551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2" descr="http://subseaworldnews.com/wp-content/uploads/2014/12/Atlantis-Gets-Feed-in-Tariff-to-Deploy-Tidal-Turbines-at-FORCE-440x370.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241494" y="20544"/>
            <a:ext cx="1515500" cy="112799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938653" y="6448367"/>
            <a:ext cx="407308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Power (Probability)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68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4555763" y="1561737"/>
            <a:ext cx="1316924" cy="3462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24338" y="996199"/>
            <a:ext cx="109933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t>
            </a:r>
            <a:r>
              <a:rPr lang="en-US" sz="1600" dirty="0" smtClean="0">
                <a:latin typeface="Arial" panose="020B0604020202020204" pitchFamily="34" charset="0"/>
                <a:cs typeface="Arial" panose="020B0604020202020204" pitchFamily="34" charset="0"/>
              </a:rPr>
              <a:t>etter</a:t>
            </a:r>
            <a:endParaRPr lang="en-US" sz="1600" dirty="0">
              <a:latin typeface="Arial" panose="020B0604020202020204" pitchFamily="34" charset="0"/>
              <a:cs typeface="Arial" panose="020B0604020202020204" pitchFamily="34" charset="0"/>
            </a:endParaRPr>
          </a:p>
        </p:txBody>
      </p:sp>
      <p:grpSp>
        <p:nvGrpSpPr>
          <p:cNvPr id="31" name="Group 30"/>
          <p:cNvGrpSpPr/>
          <p:nvPr/>
        </p:nvGrpSpPr>
        <p:grpSpPr>
          <a:xfrm>
            <a:off x="2009879" y="622653"/>
            <a:ext cx="3657600" cy="3937451"/>
            <a:chOff x="1808329" y="685800"/>
            <a:chExt cx="2743200" cy="3642747"/>
          </a:xfrm>
        </p:grpSpPr>
        <p:sp>
          <p:nvSpPr>
            <p:cNvPr id="32" name="TextBox 31"/>
            <p:cNvSpPr txBox="1"/>
            <p:nvPr/>
          </p:nvSpPr>
          <p:spPr>
            <a:xfrm>
              <a:off x="1808329" y="685800"/>
              <a:ext cx="2743200" cy="341689"/>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Normal Mean-Change</a:t>
              </a:r>
              <a:endParaRPr lang="en-US" b="1" dirty="0">
                <a:latin typeface="Arial" panose="020B0604020202020204" pitchFamily="34" charset="0"/>
                <a:cs typeface="Arial" panose="020B0604020202020204" pitchFamily="34" charset="0"/>
              </a:endParaRPr>
            </a:p>
          </p:txBody>
        </p:sp>
        <p:sp>
          <p:nvSpPr>
            <p:cNvPr id="33" name="TextBox 32"/>
            <p:cNvSpPr txBox="1"/>
            <p:nvPr/>
          </p:nvSpPr>
          <p:spPr>
            <a:xfrm>
              <a:off x="1808329" y="926068"/>
              <a:ext cx="2743200" cy="341689"/>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Forecast- RMSE</a:t>
              </a:r>
              <a:endParaRPr lang="en-US" dirty="0">
                <a:latin typeface="Arial" panose="020B0604020202020204" pitchFamily="34" charset="0"/>
                <a:cs typeface="Arial" panose="020B0604020202020204" pitchFamily="34" charset="0"/>
              </a:endParaRPr>
            </a:p>
          </p:txBody>
        </p:sp>
        <p:sp>
          <p:nvSpPr>
            <p:cNvPr id="34" name="TextBox 33"/>
            <p:cNvSpPr txBox="1"/>
            <p:nvPr/>
          </p:nvSpPr>
          <p:spPr>
            <a:xfrm>
              <a:off x="1808329" y="2520351"/>
              <a:ext cx="2743200" cy="341689"/>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Forecast- MASE</a:t>
              </a:r>
              <a:endParaRPr lang="en-US" dirty="0">
                <a:latin typeface="Arial" panose="020B0604020202020204" pitchFamily="34" charset="0"/>
                <a:cs typeface="Arial" panose="020B0604020202020204" pitchFamily="34" charset="0"/>
              </a:endParaRPr>
            </a:p>
          </p:txBody>
        </p:sp>
        <p:sp>
          <p:nvSpPr>
            <p:cNvPr id="35" name="TextBox 34"/>
            <p:cNvSpPr txBox="1"/>
            <p:nvPr/>
          </p:nvSpPr>
          <p:spPr>
            <a:xfrm>
              <a:off x="1808329" y="3986858"/>
              <a:ext cx="2743200" cy="341689"/>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Trend Fit- RMSE</a:t>
              </a:r>
              <a:endParaRPr lang="en-US" dirty="0">
                <a:latin typeface="Arial" panose="020B0604020202020204" pitchFamily="34" charset="0"/>
                <a:cs typeface="Arial" panose="020B0604020202020204" pitchFamily="34" charset="0"/>
              </a:endParaRPr>
            </a:p>
          </p:txBody>
        </p:sp>
      </p:grpSp>
      <p:grpSp>
        <p:nvGrpSpPr>
          <p:cNvPr id="36" name="Group 35"/>
          <p:cNvGrpSpPr/>
          <p:nvPr/>
        </p:nvGrpSpPr>
        <p:grpSpPr>
          <a:xfrm>
            <a:off x="7696202" y="618135"/>
            <a:ext cx="4285812" cy="3941970"/>
            <a:chOff x="1808327" y="650843"/>
            <a:chExt cx="3214359" cy="3646928"/>
          </a:xfrm>
        </p:grpSpPr>
        <p:sp>
          <p:nvSpPr>
            <p:cNvPr id="37" name="TextBox 36"/>
            <p:cNvSpPr txBox="1"/>
            <p:nvPr/>
          </p:nvSpPr>
          <p:spPr>
            <a:xfrm>
              <a:off x="1808327" y="650843"/>
              <a:ext cx="3214359" cy="341689"/>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Non-Normal Mean-Change</a:t>
              </a:r>
              <a:endParaRPr lang="en-US" b="1" dirty="0">
                <a:latin typeface="Arial" panose="020B0604020202020204" pitchFamily="34" charset="0"/>
                <a:cs typeface="Arial" panose="020B0604020202020204" pitchFamily="34" charset="0"/>
              </a:endParaRPr>
            </a:p>
          </p:txBody>
        </p:sp>
        <p:sp>
          <p:nvSpPr>
            <p:cNvPr id="38" name="TextBox 37"/>
            <p:cNvSpPr txBox="1"/>
            <p:nvPr/>
          </p:nvSpPr>
          <p:spPr>
            <a:xfrm>
              <a:off x="2043906" y="936087"/>
              <a:ext cx="2743200" cy="341689"/>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Forecast- RMSE</a:t>
              </a:r>
              <a:endParaRPr lang="en-US" dirty="0">
                <a:latin typeface="Arial" panose="020B0604020202020204" pitchFamily="34" charset="0"/>
                <a:cs typeface="Arial" panose="020B0604020202020204" pitchFamily="34" charset="0"/>
              </a:endParaRPr>
            </a:p>
          </p:txBody>
        </p:sp>
        <p:sp>
          <p:nvSpPr>
            <p:cNvPr id="39" name="TextBox 38"/>
            <p:cNvSpPr txBox="1"/>
            <p:nvPr/>
          </p:nvSpPr>
          <p:spPr>
            <a:xfrm>
              <a:off x="2173261" y="2419164"/>
              <a:ext cx="2743200" cy="341689"/>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Forecast- MASE</a:t>
              </a:r>
              <a:endParaRPr lang="en-US" dirty="0">
                <a:latin typeface="Arial" panose="020B0604020202020204" pitchFamily="34" charset="0"/>
                <a:cs typeface="Arial" panose="020B0604020202020204" pitchFamily="34" charset="0"/>
              </a:endParaRPr>
            </a:p>
          </p:txBody>
        </p:sp>
        <p:sp>
          <p:nvSpPr>
            <p:cNvPr id="40" name="TextBox 39"/>
            <p:cNvSpPr txBox="1"/>
            <p:nvPr/>
          </p:nvSpPr>
          <p:spPr>
            <a:xfrm>
              <a:off x="2218569" y="3956082"/>
              <a:ext cx="2743200" cy="341689"/>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Trend Fit- RMSE</a:t>
              </a:r>
              <a:endParaRPr lang="en-US" dirty="0">
                <a:latin typeface="Arial" panose="020B0604020202020204" pitchFamily="34" charset="0"/>
                <a:cs typeface="Arial" panose="020B0604020202020204" pitchFamily="34" charset="0"/>
              </a:endParaRPr>
            </a:p>
          </p:txBody>
        </p:sp>
      </p:grpSp>
      <p:sp>
        <p:nvSpPr>
          <p:cNvPr id="41" name="TextBox 40"/>
          <p:cNvSpPr txBox="1"/>
          <p:nvPr/>
        </p:nvSpPr>
        <p:spPr>
          <a:xfrm rot="16200000">
            <a:off x="-2042371" y="3375996"/>
            <a:ext cx="4866099"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Kolmogorov-Smirnov</a:t>
            </a:r>
            <a:r>
              <a:rPr lang="en-US" dirty="0" smtClean="0">
                <a:latin typeface="Arial" panose="020B0604020202020204" pitchFamily="34" charset="0"/>
                <a:cs typeface="Arial" panose="020B0604020202020204" pitchFamily="34" charset="0"/>
              </a:rPr>
              <a:t> D Statistic</a:t>
            </a:r>
            <a:endParaRPr lang="en-US" dirty="0">
              <a:latin typeface="Arial" panose="020B0604020202020204" pitchFamily="34" charset="0"/>
              <a:cs typeface="Arial" panose="020B0604020202020204" pitchFamily="34" charset="0"/>
            </a:endParaRPr>
          </a:p>
        </p:txBody>
      </p:sp>
      <p:sp>
        <p:nvSpPr>
          <p:cNvPr id="42" name="Title 1"/>
          <p:cNvSpPr txBox="1">
            <a:spLocks/>
          </p:cNvSpPr>
          <p:nvPr/>
        </p:nvSpPr>
        <p:spPr>
          <a:xfrm>
            <a:off x="167955" y="-76200"/>
            <a:ext cx="13106400" cy="838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effectLst/>
                <a:latin typeface="Arial" panose="020B0604020202020204" pitchFamily="34" charset="0"/>
                <a:cs typeface="Arial" panose="020B0604020202020204" pitchFamily="34" charset="0"/>
              </a:rPr>
              <a:t>Trend Forecast and Fit</a:t>
            </a:r>
            <a:endParaRPr lang="en-US" sz="4400" dirty="0">
              <a:effectLst/>
              <a:latin typeface="Arial" panose="020B0604020202020204" pitchFamily="34" charset="0"/>
              <a:cs typeface="Arial" panose="020B0604020202020204" pitchFamily="34" charset="0"/>
            </a:endParaRPr>
          </a:p>
        </p:txBody>
      </p:sp>
      <p:sp>
        <p:nvSpPr>
          <p:cNvPr id="79" name="Rectangle 78"/>
          <p:cNvSpPr/>
          <p:nvPr/>
        </p:nvSpPr>
        <p:spPr>
          <a:xfrm>
            <a:off x="9779715" y="3321199"/>
            <a:ext cx="463732" cy="4325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0883983" y="3321199"/>
            <a:ext cx="463732" cy="330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3"/>
          <a:srcRect l="11480" t="9903" b="71673"/>
          <a:stretch/>
        </p:blipFill>
        <p:spPr>
          <a:xfrm>
            <a:off x="6835114" y="1324062"/>
            <a:ext cx="5214696" cy="1055379"/>
          </a:xfrm>
          <a:prstGeom prst="rect">
            <a:avLst/>
          </a:prstGeom>
        </p:spPr>
      </p:pic>
      <p:pic>
        <p:nvPicPr>
          <p:cNvPr id="62" name="Picture 61"/>
          <p:cNvPicPr>
            <a:picLocks noChangeAspect="1"/>
          </p:cNvPicPr>
          <p:nvPr/>
        </p:nvPicPr>
        <p:blipFill rotWithShape="1">
          <a:blip r:embed="rId3"/>
          <a:srcRect l="14404" t="37538" b="44038"/>
          <a:stretch/>
        </p:blipFill>
        <p:spPr>
          <a:xfrm>
            <a:off x="6835114" y="3042988"/>
            <a:ext cx="5276987" cy="1015871"/>
          </a:xfrm>
          <a:prstGeom prst="rect">
            <a:avLst/>
          </a:prstGeom>
        </p:spPr>
      </p:pic>
      <p:pic>
        <p:nvPicPr>
          <p:cNvPr id="63" name="Picture 62"/>
          <p:cNvPicPr>
            <a:picLocks noChangeAspect="1"/>
          </p:cNvPicPr>
          <p:nvPr/>
        </p:nvPicPr>
        <p:blipFill rotWithShape="1">
          <a:blip r:embed="rId3"/>
          <a:srcRect l="14404" t="64081"/>
          <a:stretch/>
        </p:blipFill>
        <p:spPr>
          <a:xfrm>
            <a:off x="6815674" y="4509175"/>
            <a:ext cx="5296427" cy="2149030"/>
          </a:xfrm>
          <a:prstGeom prst="rect">
            <a:avLst/>
          </a:prstGeom>
        </p:spPr>
      </p:pic>
      <p:pic>
        <p:nvPicPr>
          <p:cNvPr id="64" name="Picture 63"/>
          <p:cNvPicPr>
            <a:picLocks noChangeAspect="1"/>
          </p:cNvPicPr>
          <p:nvPr/>
        </p:nvPicPr>
        <p:blipFill rotWithShape="1">
          <a:blip r:embed="rId4"/>
          <a:srcRect l="10931" t="9525" b="71574"/>
          <a:stretch/>
        </p:blipFill>
        <p:spPr>
          <a:xfrm>
            <a:off x="625938" y="1324302"/>
            <a:ext cx="5308860" cy="1055139"/>
          </a:xfrm>
          <a:prstGeom prst="rect">
            <a:avLst/>
          </a:prstGeom>
        </p:spPr>
      </p:pic>
      <p:pic>
        <p:nvPicPr>
          <p:cNvPr id="65" name="Picture 64"/>
          <p:cNvPicPr>
            <a:picLocks noChangeAspect="1"/>
          </p:cNvPicPr>
          <p:nvPr/>
        </p:nvPicPr>
        <p:blipFill rotWithShape="1">
          <a:blip r:embed="rId4"/>
          <a:srcRect l="10931" t="37876" b="44574"/>
          <a:stretch/>
        </p:blipFill>
        <p:spPr>
          <a:xfrm>
            <a:off x="590734" y="3042988"/>
            <a:ext cx="5344063" cy="1055359"/>
          </a:xfrm>
          <a:prstGeom prst="rect">
            <a:avLst/>
          </a:prstGeom>
        </p:spPr>
      </p:pic>
      <p:pic>
        <p:nvPicPr>
          <p:cNvPr id="66" name="Picture 65"/>
          <p:cNvPicPr>
            <a:picLocks noChangeAspect="1"/>
          </p:cNvPicPr>
          <p:nvPr/>
        </p:nvPicPr>
        <p:blipFill rotWithShape="1">
          <a:blip r:embed="rId4"/>
          <a:srcRect l="14023" t="64850"/>
          <a:stretch/>
        </p:blipFill>
        <p:spPr>
          <a:xfrm>
            <a:off x="643855" y="4582811"/>
            <a:ext cx="5267855" cy="1992544"/>
          </a:xfrm>
          <a:prstGeom prst="rect">
            <a:avLst/>
          </a:prstGeom>
        </p:spPr>
      </p:pic>
      <p:grpSp>
        <p:nvGrpSpPr>
          <p:cNvPr id="85" name="Group 84"/>
          <p:cNvGrpSpPr/>
          <p:nvPr/>
        </p:nvGrpSpPr>
        <p:grpSpPr>
          <a:xfrm>
            <a:off x="1068920" y="6543034"/>
            <a:ext cx="5840621" cy="342663"/>
            <a:chOff x="1108085" y="6550979"/>
            <a:chExt cx="4380466" cy="342663"/>
          </a:xfrm>
        </p:grpSpPr>
        <p:sp>
          <p:nvSpPr>
            <p:cNvPr id="82" name="TextBox 81"/>
            <p:cNvSpPr txBox="1"/>
            <p:nvPr/>
          </p:nvSpPr>
          <p:spPr>
            <a:xfrm>
              <a:off x="3650226" y="6555088"/>
              <a:ext cx="1838325" cy="338554"/>
            </a:xfrm>
            <a:prstGeom prst="rect">
              <a:avLst/>
            </a:prstGeom>
            <a:noFill/>
          </p:spPr>
          <p:txBody>
            <a:bodyPr wrap="square" rtlCol="0">
              <a:spAutoFit/>
            </a:bodyPr>
            <a:lstStyle/>
            <a:p>
              <a:r>
                <a:rPr lang="en-US" sz="1600" dirty="0" smtClean="0">
                  <a:solidFill>
                    <a:srgbClr val="8C5CB0"/>
                  </a:solidFill>
                  <a:latin typeface="Arial" panose="020B0604020202020204" pitchFamily="34" charset="0"/>
                  <a:cs typeface="Arial" panose="020B0604020202020204" pitchFamily="34" charset="0"/>
                </a:rPr>
                <a:t>Non-Parametric</a:t>
              </a:r>
              <a:endParaRPr lang="en-US" sz="1600" dirty="0">
                <a:solidFill>
                  <a:srgbClr val="8C5CB0"/>
                </a:solidFill>
                <a:latin typeface="Arial" panose="020B0604020202020204" pitchFamily="34" charset="0"/>
                <a:cs typeface="Arial" panose="020B0604020202020204" pitchFamily="34" charset="0"/>
              </a:endParaRPr>
            </a:p>
          </p:txBody>
        </p:sp>
        <p:sp>
          <p:nvSpPr>
            <p:cNvPr id="83" name="TextBox 82"/>
            <p:cNvSpPr txBox="1"/>
            <p:nvPr/>
          </p:nvSpPr>
          <p:spPr>
            <a:xfrm>
              <a:off x="2401483" y="6555088"/>
              <a:ext cx="1462087" cy="338554"/>
            </a:xfrm>
            <a:prstGeom prst="rect">
              <a:avLst/>
            </a:prstGeom>
            <a:noFill/>
          </p:spPr>
          <p:txBody>
            <a:bodyPr wrap="square" rtlCol="0">
              <a:spAutoFit/>
            </a:bodyPr>
            <a:lstStyle/>
            <a:p>
              <a:r>
                <a:rPr lang="en-US" sz="1600" dirty="0" smtClean="0">
                  <a:solidFill>
                    <a:srgbClr val="A20000"/>
                  </a:solidFill>
                  <a:latin typeface="Arial" panose="020B0604020202020204" pitchFamily="34" charset="0"/>
                  <a:cs typeface="Arial" panose="020B0604020202020204" pitchFamily="34" charset="0"/>
                </a:rPr>
                <a:t>Time-Series</a:t>
              </a:r>
              <a:endParaRPr lang="en-US" sz="1600" dirty="0">
                <a:solidFill>
                  <a:srgbClr val="A20000"/>
                </a:solidFill>
                <a:latin typeface="Arial" panose="020B0604020202020204" pitchFamily="34" charset="0"/>
                <a:cs typeface="Arial" panose="020B0604020202020204" pitchFamily="34" charset="0"/>
              </a:endParaRPr>
            </a:p>
          </p:txBody>
        </p:sp>
        <p:sp>
          <p:nvSpPr>
            <p:cNvPr id="84" name="TextBox 83"/>
            <p:cNvSpPr txBox="1"/>
            <p:nvPr/>
          </p:nvSpPr>
          <p:spPr>
            <a:xfrm>
              <a:off x="1108085" y="6550979"/>
              <a:ext cx="1463513" cy="338554"/>
            </a:xfrm>
            <a:prstGeom prst="rect">
              <a:avLst/>
            </a:prstGeom>
            <a:noFill/>
          </p:spPr>
          <p:txBody>
            <a:bodyPr wrap="square" rtlCol="0">
              <a:spAutoFit/>
            </a:bodyPr>
            <a:lstStyle/>
            <a:p>
              <a:r>
                <a:rPr lang="en-US" sz="1600" dirty="0" smtClean="0">
                  <a:solidFill>
                    <a:schemeClr val="tx2"/>
                  </a:solidFill>
                  <a:latin typeface="Arial" panose="020B0604020202020204" pitchFamily="34" charset="0"/>
                  <a:cs typeface="Arial" panose="020B0604020202020204" pitchFamily="34" charset="0"/>
                </a:rPr>
                <a:t>Generalized Reg.   </a:t>
              </a:r>
              <a:endParaRPr lang="en-US" sz="1600" dirty="0">
                <a:solidFill>
                  <a:schemeClr val="tx2"/>
                </a:solidFill>
                <a:latin typeface="Arial" panose="020B0604020202020204" pitchFamily="34" charset="0"/>
                <a:cs typeface="Arial" panose="020B0604020202020204" pitchFamily="34" charset="0"/>
              </a:endParaRPr>
            </a:p>
          </p:txBody>
        </p:sp>
      </p:grpSp>
      <p:grpSp>
        <p:nvGrpSpPr>
          <p:cNvPr id="55" name="Group 54"/>
          <p:cNvGrpSpPr/>
          <p:nvPr/>
        </p:nvGrpSpPr>
        <p:grpSpPr>
          <a:xfrm>
            <a:off x="1274006" y="6237878"/>
            <a:ext cx="4545844" cy="345776"/>
            <a:chOff x="1228724" y="6385476"/>
            <a:chExt cx="3492769" cy="345776"/>
          </a:xfrm>
        </p:grpSpPr>
        <p:grpSp>
          <p:nvGrpSpPr>
            <p:cNvPr id="43" name="Group 42"/>
            <p:cNvGrpSpPr/>
            <p:nvPr/>
          </p:nvGrpSpPr>
          <p:grpSpPr>
            <a:xfrm>
              <a:off x="1228724" y="6385476"/>
              <a:ext cx="1133475" cy="315296"/>
              <a:chOff x="1066800" y="6312020"/>
              <a:chExt cx="1066800" cy="241180"/>
            </a:xfrm>
          </p:grpSpPr>
          <p:cxnSp>
            <p:nvCxnSpPr>
              <p:cNvPr id="44" name="Straight Connector 43"/>
              <p:cNvCxnSpPr/>
              <p:nvPr/>
            </p:nvCxnSpPr>
            <p:spPr>
              <a:xfrm>
                <a:off x="1066800" y="6312020"/>
                <a:ext cx="0" cy="2411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66800" y="6553200"/>
                <a:ext cx="1066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133600" y="6312020"/>
                <a:ext cx="0" cy="24118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2438400" y="6385476"/>
              <a:ext cx="1295400" cy="315296"/>
              <a:chOff x="1066800" y="6312020"/>
              <a:chExt cx="1066800" cy="241180"/>
            </a:xfrm>
          </p:grpSpPr>
          <p:cxnSp>
            <p:nvCxnSpPr>
              <p:cNvPr id="48" name="Straight Connector 47"/>
              <p:cNvCxnSpPr/>
              <p:nvPr/>
            </p:nvCxnSpPr>
            <p:spPr>
              <a:xfrm>
                <a:off x="1066800" y="6312020"/>
                <a:ext cx="0" cy="241180"/>
              </a:xfrm>
              <a:prstGeom prst="line">
                <a:avLst/>
              </a:prstGeom>
              <a:ln w="28575">
                <a:solidFill>
                  <a:srgbClr val="A2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066800" y="6553200"/>
                <a:ext cx="1066800" cy="0"/>
              </a:xfrm>
              <a:prstGeom prst="line">
                <a:avLst/>
              </a:prstGeom>
              <a:ln w="28575">
                <a:solidFill>
                  <a:srgbClr val="A2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133600" y="6312020"/>
                <a:ext cx="0" cy="241180"/>
              </a:xfrm>
              <a:prstGeom prst="line">
                <a:avLst/>
              </a:prstGeom>
              <a:ln w="28575">
                <a:solidFill>
                  <a:srgbClr val="A2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826038" y="6490072"/>
              <a:ext cx="895455" cy="241180"/>
              <a:chOff x="1066800" y="6312020"/>
              <a:chExt cx="1066800" cy="241180"/>
            </a:xfrm>
          </p:grpSpPr>
          <p:cxnSp>
            <p:nvCxnSpPr>
              <p:cNvPr id="52" name="Straight Connector 51"/>
              <p:cNvCxnSpPr/>
              <p:nvPr/>
            </p:nvCxnSpPr>
            <p:spPr>
              <a:xfrm>
                <a:off x="1066800" y="6312020"/>
                <a:ext cx="0" cy="241180"/>
              </a:xfrm>
              <a:prstGeom prst="line">
                <a:avLst/>
              </a:prstGeom>
              <a:ln w="28575">
                <a:solidFill>
                  <a:srgbClr val="8C5CB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066800" y="6553200"/>
                <a:ext cx="1066800" cy="0"/>
              </a:xfrm>
              <a:prstGeom prst="line">
                <a:avLst/>
              </a:prstGeom>
              <a:ln w="28575">
                <a:solidFill>
                  <a:srgbClr val="8C5CB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133600" y="6312020"/>
                <a:ext cx="0" cy="241180"/>
              </a:xfrm>
              <a:prstGeom prst="line">
                <a:avLst/>
              </a:prstGeom>
              <a:ln w="28575">
                <a:solidFill>
                  <a:srgbClr val="8C5CB0"/>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9619754" y="6454374"/>
            <a:ext cx="1247385" cy="164455"/>
            <a:chOff x="1066800" y="6312020"/>
            <a:chExt cx="1066800" cy="241180"/>
          </a:xfrm>
        </p:grpSpPr>
        <p:cxnSp>
          <p:nvCxnSpPr>
            <p:cNvPr id="94" name="Straight Connector 93"/>
            <p:cNvCxnSpPr/>
            <p:nvPr/>
          </p:nvCxnSpPr>
          <p:spPr>
            <a:xfrm>
              <a:off x="1066800" y="6312020"/>
              <a:ext cx="0" cy="241180"/>
            </a:xfrm>
            <a:prstGeom prst="line">
              <a:avLst/>
            </a:prstGeom>
            <a:ln w="28575">
              <a:solidFill>
                <a:srgbClr val="A2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066800" y="6553200"/>
              <a:ext cx="1066800" cy="0"/>
            </a:xfrm>
            <a:prstGeom prst="line">
              <a:avLst/>
            </a:prstGeom>
            <a:ln w="28575">
              <a:solidFill>
                <a:srgbClr val="A2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133600" y="6312020"/>
              <a:ext cx="0" cy="241180"/>
            </a:xfrm>
            <a:prstGeom prst="line">
              <a:avLst/>
            </a:prstGeom>
            <a:ln w="28575">
              <a:solidFill>
                <a:srgbClr val="A200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7696201" y="6406593"/>
            <a:ext cx="1777405" cy="212236"/>
            <a:chOff x="1066800" y="6312020"/>
            <a:chExt cx="1066800" cy="241180"/>
          </a:xfrm>
        </p:grpSpPr>
        <p:cxnSp>
          <p:nvCxnSpPr>
            <p:cNvPr id="97" name="Straight Connector 96"/>
            <p:cNvCxnSpPr/>
            <p:nvPr/>
          </p:nvCxnSpPr>
          <p:spPr>
            <a:xfrm>
              <a:off x="1066800" y="6312020"/>
              <a:ext cx="0" cy="2411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066800" y="6553200"/>
              <a:ext cx="1066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133600" y="6312020"/>
              <a:ext cx="0" cy="24118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10937827" y="6463064"/>
            <a:ext cx="1044187" cy="147077"/>
            <a:chOff x="1066800" y="6312020"/>
            <a:chExt cx="1066800" cy="241180"/>
          </a:xfrm>
        </p:grpSpPr>
        <p:cxnSp>
          <p:nvCxnSpPr>
            <p:cNvPr id="101" name="Straight Connector 100"/>
            <p:cNvCxnSpPr/>
            <p:nvPr/>
          </p:nvCxnSpPr>
          <p:spPr>
            <a:xfrm>
              <a:off x="1066800" y="6312020"/>
              <a:ext cx="0" cy="241180"/>
            </a:xfrm>
            <a:prstGeom prst="line">
              <a:avLst/>
            </a:prstGeom>
            <a:ln w="28575">
              <a:solidFill>
                <a:srgbClr val="8C5CB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066800" y="6553200"/>
              <a:ext cx="1066800" cy="0"/>
            </a:xfrm>
            <a:prstGeom prst="line">
              <a:avLst/>
            </a:prstGeom>
            <a:ln w="28575">
              <a:solidFill>
                <a:srgbClr val="8C5CB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133600" y="6312020"/>
              <a:ext cx="0" cy="241180"/>
            </a:xfrm>
            <a:prstGeom prst="line">
              <a:avLst/>
            </a:prstGeom>
            <a:ln w="28575">
              <a:solidFill>
                <a:srgbClr val="8C5CB0"/>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4555763" y="1562649"/>
            <a:ext cx="1482333" cy="3637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111335" y="3508481"/>
            <a:ext cx="1845435" cy="5503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863503" y="4602207"/>
            <a:ext cx="2717041" cy="6268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0161966" y="4582811"/>
            <a:ext cx="1512249" cy="708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827451" y="3319378"/>
            <a:ext cx="489080" cy="296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0913860" y="3250072"/>
            <a:ext cx="489080" cy="339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724338" y="2320804"/>
            <a:ext cx="1099336"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worse</a:t>
            </a:r>
            <a:endParaRPr lang="en-US" sz="1600" dirty="0">
              <a:latin typeface="Arial" panose="020B0604020202020204" pitchFamily="34" charset="0"/>
              <a:cs typeface="Arial" panose="020B0604020202020204" pitchFamily="34" charset="0"/>
            </a:endParaRPr>
          </a:p>
        </p:txBody>
      </p:sp>
      <p:sp>
        <p:nvSpPr>
          <p:cNvPr id="91" name="TextBox 90"/>
          <p:cNvSpPr txBox="1"/>
          <p:nvPr/>
        </p:nvSpPr>
        <p:spPr>
          <a:xfrm>
            <a:off x="10780199" y="2916551"/>
            <a:ext cx="1572715"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SVM-L</a:t>
            </a:r>
            <a:endParaRPr lang="en-US" b="1" dirty="0">
              <a:latin typeface="Arial" panose="020B0604020202020204" pitchFamily="34" charset="0"/>
              <a:cs typeface="Arial" panose="020B0604020202020204" pitchFamily="34" charset="0"/>
            </a:endParaRPr>
          </a:p>
        </p:txBody>
      </p:sp>
      <p:sp>
        <p:nvSpPr>
          <p:cNvPr id="92" name="TextBox 91"/>
          <p:cNvSpPr txBox="1"/>
          <p:nvPr/>
        </p:nvSpPr>
        <p:spPr>
          <a:xfrm>
            <a:off x="9345376" y="3002188"/>
            <a:ext cx="1572715"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GARCH</a:t>
            </a:r>
            <a:endParaRPr lang="en-US" b="1" dirty="0">
              <a:latin typeface="Arial" panose="020B0604020202020204" pitchFamily="34" charset="0"/>
              <a:cs typeface="Arial" panose="020B0604020202020204" pitchFamily="34" charset="0"/>
            </a:endParaRPr>
          </a:p>
        </p:txBody>
      </p:sp>
      <p:sp>
        <p:nvSpPr>
          <p:cNvPr id="105" name="TextBox 104"/>
          <p:cNvSpPr txBox="1"/>
          <p:nvPr/>
        </p:nvSpPr>
        <p:spPr>
          <a:xfrm>
            <a:off x="5242959" y="4019254"/>
            <a:ext cx="1572715"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SVM-RBF</a:t>
            </a:r>
            <a:endParaRPr lang="en-US" b="1" dirty="0">
              <a:latin typeface="Arial" panose="020B0604020202020204" pitchFamily="34" charset="0"/>
              <a:cs typeface="Arial" panose="020B0604020202020204" pitchFamily="34" charset="0"/>
            </a:endParaRPr>
          </a:p>
        </p:txBody>
      </p:sp>
      <p:sp>
        <p:nvSpPr>
          <p:cNvPr id="106" name="TextBox 105"/>
          <p:cNvSpPr txBox="1"/>
          <p:nvPr/>
        </p:nvSpPr>
        <p:spPr>
          <a:xfrm>
            <a:off x="4055564" y="3753605"/>
            <a:ext cx="1572715"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MARSS</a:t>
            </a:r>
            <a:endParaRPr lang="en-US" b="1" dirty="0">
              <a:latin typeface="Arial" panose="020B0604020202020204" pitchFamily="34" charset="0"/>
              <a:cs typeface="Arial" panose="020B0604020202020204" pitchFamily="34" charset="0"/>
            </a:endParaRPr>
          </a:p>
        </p:txBody>
      </p:sp>
      <p:pic>
        <p:nvPicPr>
          <p:cNvPr id="69" name="Picture 2" descr="http://subseaworldnews.com/wp-content/uploads/2014/12/Atlantis-Gets-Feed-in-Tariff-to-Deploy-Tidal-Turbines-at-FORCE-440x370.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241494" y="20544"/>
            <a:ext cx="1515500" cy="1127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269249" y="1244200"/>
            <a:ext cx="2656691" cy="2378374"/>
            <a:chOff x="3638116" y="1194280"/>
            <a:chExt cx="1992518" cy="2378374"/>
          </a:xfrm>
        </p:grpSpPr>
        <p:sp>
          <p:nvSpPr>
            <p:cNvPr id="68" name="Rectangle 67"/>
            <p:cNvSpPr/>
            <p:nvPr/>
          </p:nvSpPr>
          <p:spPr>
            <a:xfrm>
              <a:off x="3747495" y="3145907"/>
              <a:ext cx="1111750" cy="426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38116" y="1201088"/>
              <a:ext cx="936735"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SVM-L</a:t>
              </a:r>
              <a:endParaRPr lang="en-US" b="1" dirty="0">
                <a:latin typeface="Arial" panose="020B0604020202020204" pitchFamily="34" charset="0"/>
                <a:cs typeface="Arial" panose="020B0604020202020204" pitchFamily="34" charset="0"/>
              </a:endParaRPr>
            </a:p>
          </p:txBody>
        </p:sp>
        <p:sp>
          <p:nvSpPr>
            <p:cNvPr id="90" name="TextBox 89"/>
            <p:cNvSpPr txBox="1"/>
            <p:nvPr/>
          </p:nvSpPr>
          <p:spPr>
            <a:xfrm>
              <a:off x="4451098" y="1194280"/>
              <a:ext cx="1179536"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RF</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208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6" grpId="0" animBg="1"/>
      <p:bldP spid="77" grpId="0" animBg="1"/>
      <p:bldP spid="78" grpId="0" animBg="1"/>
      <p:bldP spid="81" grpId="0" animBg="1"/>
      <p:bldP spid="88" grpId="0" animBg="1"/>
      <p:bldP spid="91" grpId="0"/>
      <p:bldP spid="92" grpId="0"/>
      <p:bldP spid="105" grpId="0"/>
      <p:bldP spid="10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rotWithShape="1">
          <a:blip r:embed="rId2"/>
          <a:srcRect l="5330" t="9875" r="48264" b="58622"/>
          <a:stretch/>
        </p:blipFill>
        <p:spPr>
          <a:xfrm>
            <a:off x="1149059" y="1902553"/>
            <a:ext cx="5074516" cy="1692910"/>
          </a:xfrm>
          <a:prstGeom prst="rect">
            <a:avLst/>
          </a:prstGeom>
        </p:spPr>
      </p:pic>
      <p:pic>
        <p:nvPicPr>
          <p:cNvPr id="58" name="Picture 57"/>
          <p:cNvPicPr>
            <a:picLocks noChangeAspect="1"/>
          </p:cNvPicPr>
          <p:nvPr/>
        </p:nvPicPr>
        <p:blipFill rotWithShape="1">
          <a:blip r:embed="rId2"/>
          <a:srcRect l="53497" t="9875" b="58622"/>
          <a:stretch/>
        </p:blipFill>
        <p:spPr>
          <a:xfrm>
            <a:off x="6802129" y="1902552"/>
            <a:ext cx="5064865" cy="1762709"/>
          </a:xfrm>
          <a:prstGeom prst="rect">
            <a:avLst/>
          </a:prstGeom>
        </p:spPr>
      </p:pic>
      <p:pic>
        <p:nvPicPr>
          <p:cNvPr id="61" name="Picture 60"/>
          <p:cNvPicPr>
            <a:picLocks noChangeAspect="1"/>
          </p:cNvPicPr>
          <p:nvPr/>
        </p:nvPicPr>
        <p:blipFill rotWithShape="1">
          <a:blip r:embed="rId2"/>
          <a:srcRect l="54213" t="50830" b="3407"/>
          <a:stretch/>
        </p:blipFill>
        <p:spPr>
          <a:xfrm>
            <a:off x="6802128" y="3904751"/>
            <a:ext cx="5064866" cy="2565412"/>
          </a:xfrm>
          <a:prstGeom prst="rect">
            <a:avLst/>
          </a:prstGeom>
        </p:spPr>
      </p:pic>
      <p:pic>
        <p:nvPicPr>
          <p:cNvPr id="60" name="Picture 59"/>
          <p:cNvPicPr>
            <a:picLocks noChangeAspect="1"/>
          </p:cNvPicPr>
          <p:nvPr/>
        </p:nvPicPr>
        <p:blipFill rotWithShape="1">
          <a:blip r:embed="rId2"/>
          <a:srcRect l="6281" t="50829" r="47742" b="3345"/>
          <a:stretch/>
        </p:blipFill>
        <p:spPr>
          <a:xfrm>
            <a:off x="1170889" y="3958814"/>
            <a:ext cx="5200063" cy="2520814"/>
          </a:xfrm>
          <a:prstGeom prst="rect">
            <a:avLst/>
          </a:prstGeom>
        </p:spPr>
      </p:pic>
      <p:sp>
        <p:nvSpPr>
          <p:cNvPr id="10" name="Title 1"/>
          <p:cNvSpPr txBox="1">
            <a:spLocks/>
          </p:cNvSpPr>
          <p:nvPr/>
        </p:nvSpPr>
        <p:spPr>
          <a:xfrm>
            <a:off x="-10159" y="604346"/>
            <a:ext cx="13106400" cy="838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effectLst/>
                <a:latin typeface="Arial" panose="020B0604020202020204" pitchFamily="34" charset="0"/>
                <a:cs typeface="Arial" panose="020B0604020202020204" pitchFamily="34" charset="0"/>
              </a:rPr>
              <a:t>Lagged 95% Change-</a:t>
            </a:r>
          </a:p>
          <a:p>
            <a:r>
              <a:rPr lang="en-US" sz="4400" dirty="0" smtClean="0">
                <a:effectLst/>
                <a:latin typeface="Arial" panose="020B0604020202020204" pitchFamily="34" charset="0"/>
                <a:cs typeface="Arial" panose="020B0604020202020204" pitchFamily="34" charset="0"/>
              </a:rPr>
              <a:t>Trend Fit and Forecast</a:t>
            </a:r>
            <a:endParaRPr lang="en-US" sz="4400" dirty="0">
              <a:effectLst/>
              <a:latin typeface="Arial" panose="020B0604020202020204" pitchFamily="34" charset="0"/>
              <a:cs typeface="Arial" panose="020B0604020202020204" pitchFamily="34" charset="0"/>
            </a:endParaRPr>
          </a:p>
        </p:txBody>
      </p:sp>
      <p:sp>
        <p:nvSpPr>
          <p:cNvPr id="11" name="TextBox 10"/>
          <p:cNvSpPr txBox="1"/>
          <p:nvPr/>
        </p:nvSpPr>
        <p:spPr>
          <a:xfrm rot="16200000">
            <a:off x="-1905715" y="3739704"/>
            <a:ext cx="4866099"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Kolmogorov-Smirnov</a:t>
            </a:r>
            <a:r>
              <a:rPr lang="en-US" dirty="0" smtClean="0">
                <a:latin typeface="Arial" panose="020B0604020202020204" pitchFamily="34" charset="0"/>
                <a:cs typeface="Arial" panose="020B0604020202020204" pitchFamily="34" charset="0"/>
              </a:rPr>
              <a:t> D Statistic</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1170104" y="1589063"/>
            <a:ext cx="109933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t>
            </a:r>
            <a:r>
              <a:rPr lang="en-US" sz="1600" dirty="0" smtClean="0">
                <a:latin typeface="Arial" panose="020B0604020202020204" pitchFamily="34" charset="0"/>
                <a:cs typeface="Arial" panose="020B0604020202020204" pitchFamily="34" charset="0"/>
              </a:rPr>
              <a:t>etter</a:t>
            </a:r>
            <a:endParaRPr lang="en-US" sz="1600" dirty="0">
              <a:latin typeface="Arial" panose="020B0604020202020204" pitchFamily="34" charset="0"/>
              <a:cs typeface="Arial" panose="020B0604020202020204" pitchFamily="34" charset="0"/>
            </a:endParaRPr>
          </a:p>
        </p:txBody>
      </p:sp>
      <p:grpSp>
        <p:nvGrpSpPr>
          <p:cNvPr id="13" name="Group 12"/>
          <p:cNvGrpSpPr/>
          <p:nvPr/>
        </p:nvGrpSpPr>
        <p:grpSpPr>
          <a:xfrm>
            <a:off x="1920241" y="1280726"/>
            <a:ext cx="3662680" cy="2684068"/>
            <a:chOff x="1804519" y="685800"/>
            <a:chExt cx="2747010" cy="2310343"/>
          </a:xfrm>
        </p:grpSpPr>
        <p:sp>
          <p:nvSpPr>
            <p:cNvPr id="14" name="TextBox 13"/>
            <p:cNvSpPr txBox="1"/>
            <p:nvPr/>
          </p:nvSpPr>
          <p:spPr>
            <a:xfrm>
              <a:off x="1808329" y="685800"/>
              <a:ext cx="2743200" cy="317907"/>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Normal Data</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1808329" y="926068"/>
              <a:ext cx="2743200" cy="317907"/>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Forecast- MASE</a:t>
              </a:r>
              <a:endParaRPr lang="en-US" dirty="0">
                <a:latin typeface="Arial" panose="020B0604020202020204" pitchFamily="34" charset="0"/>
                <a:cs typeface="Arial" panose="020B0604020202020204" pitchFamily="34" charset="0"/>
              </a:endParaRPr>
            </a:p>
          </p:txBody>
        </p:sp>
        <p:sp>
          <p:nvSpPr>
            <p:cNvPr id="17" name="TextBox 16"/>
            <p:cNvSpPr txBox="1"/>
            <p:nvPr/>
          </p:nvSpPr>
          <p:spPr>
            <a:xfrm>
              <a:off x="1804519" y="2678236"/>
              <a:ext cx="2743200" cy="317907"/>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Trend Fit- RMSE</a:t>
              </a:r>
              <a:endParaRPr lang="en-US" dirty="0">
                <a:latin typeface="Arial" panose="020B0604020202020204" pitchFamily="34" charset="0"/>
                <a:cs typeface="Arial" panose="020B0604020202020204" pitchFamily="34" charset="0"/>
              </a:endParaRPr>
            </a:p>
          </p:txBody>
        </p:sp>
      </p:grpSp>
      <p:grpSp>
        <p:nvGrpSpPr>
          <p:cNvPr id="18" name="Group 17"/>
          <p:cNvGrpSpPr/>
          <p:nvPr/>
        </p:nvGrpSpPr>
        <p:grpSpPr>
          <a:xfrm>
            <a:off x="7840981" y="1280726"/>
            <a:ext cx="3657600" cy="2684068"/>
            <a:chOff x="1808329" y="685800"/>
            <a:chExt cx="2743200" cy="2310343"/>
          </a:xfrm>
        </p:grpSpPr>
        <p:sp>
          <p:nvSpPr>
            <p:cNvPr id="19" name="TextBox 18"/>
            <p:cNvSpPr txBox="1"/>
            <p:nvPr/>
          </p:nvSpPr>
          <p:spPr>
            <a:xfrm>
              <a:off x="1808329" y="685800"/>
              <a:ext cx="2743200" cy="317907"/>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Non-Normal Data</a:t>
              </a:r>
              <a:endParaRPr lang="en-US" b="1" dirty="0">
                <a:latin typeface="Arial" panose="020B0604020202020204" pitchFamily="34" charset="0"/>
                <a:cs typeface="Arial" panose="020B0604020202020204" pitchFamily="34" charset="0"/>
              </a:endParaRPr>
            </a:p>
          </p:txBody>
        </p:sp>
        <p:sp>
          <p:nvSpPr>
            <p:cNvPr id="20" name="TextBox 19"/>
            <p:cNvSpPr txBox="1"/>
            <p:nvPr/>
          </p:nvSpPr>
          <p:spPr>
            <a:xfrm>
              <a:off x="1808329" y="926068"/>
              <a:ext cx="2743200" cy="317907"/>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Forecast- MASE</a:t>
              </a:r>
              <a:endParaRPr lang="en-US" dirty="0">
                <a:latin typeface="Arial" panose="020B0604020202020204" pitchFamily="34" charset="0"/>
                <a:cs typeface="Arial" panose="020B0604020202020204" pitchFamily="34" charset="0"/>
              </a:endParaRPr>
            </a:p>
          </p:txBody>
        </p:sp>
        <p:sp>
          <p:nvSpPr>
            <p:cNvPr id="21" name="TextBox 20"/>
            <p:cNvSpPr txBox="1"/>
            <p:nvPr/>
          </p:nvSpPr>
          <p:spPr>
            <a:xfrm>
              <a:off x="1808329" y="2678236"/>
              <a:ext cx="2743200" cy="317907"/>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Trend Fit- RMSE</a:t>
              </a:r>
              <a:endParaRPr lang="en-US" dirty="0">
                <a:latin typeface="Arial" panose="020B0604020202020204" pitchFamily="34" charset="0"/>
                <a:cs typeface="Arial" panose="020B0604020202020204" pitchFamily="34" charset="0"/>
              </a:endParaRPr>
            </a:p>
          </p:txBody>
        </p:sp>
      </p:grpSp>
      <p:grpSp>
        <p:nvGrpSpPr>
          <p:cNvPr id="40" name="Group 39"/>
          <p:cNvGrpSpPr/>
          <p:nvPr/>
        </p:nvGrpSpPr>
        <p:grpSpPr>
          <a:xfrm>
            <a:off x="1840889" y="6181354"/>
            <a:ext cx="4438215" cy="345776"/>
            <a:chOff x="1380666" y="6264886"/>
            <a:chExt cx="3328661" cy="345776"/>
          </a:xfrm>
        </p:grpSpPr>
        <p:grpSp>
          <p:nvGrpSpPr>
            <p:cNvPr id="28" name="Group 27"/>
            <p:cNvGrpSpPr/>
            <p:nvPr/>
          </p:nvGrpSpPr>
          <p:grpSpPr>
            <a:xfrm>
              <a:off x="1380666" y="6280126"/>
              <a:ext cx="1133475" cy="315296"/>
              <a:chOff x="1066800" y="6312020"/>
              <a:chExt cx="1066800" cy="241180"/>
            </a:xfrm>
          </p:grpSpPr>
          <p:cxnSp>
            <p:nvCxnSpPr>
              <p:cNvPr id="37" name="Straight Connector 36"/>
              <p:cNvCxnSpPr/>
              <p:nvPr/>
            </p:nvCxnSpPr>
            <p:spPr>
              <a:xfrm>
                <a:off x="1066800" y="6312020"/>
                <a:ext cx="0" cy="2411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066800" y="6553200"/>
                <a:ext cx="1066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133600" y="6312020"/>
                <a:ext cx="0" cy="24118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589044" y="6264886"/>
              <a:ext cx="1132590" cy="345776"/>
              <a:chOff x="1066800" y="6312020"/>
              <a:chExt cx="1066800" cy="241180"/>
            </a:xfrm>
          </p:grpSpPr>
          <p:cxnSp>
            <p:nvCxnSpPr>
              <p:cNvPr id="34" name="Straight Connector 33"/>
              <p:cNvCxnSpPr/>
              <p:nvPr/>
            </p:nvCxnSpPr>
            <p:spPr>
              <a:xfrm>
                <a:off x="1066800" y="6312020"/>
                <a:ext cx="0" cy="241180"/>
              </a:xfrm>
              <a:prstGeom prst="line">
                <a:avLst/>
              </a:prstGeom>
              <a:ln w="28575">
                <a:solidFill>
                  <a:srgbClr val="A2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066800" y="6553200"/>
                <a:ext cx="1066800" cy="0"/>
              </a:xfrm>
              <a:prstGeom prst="line">
                <a:avLst/>
              </a:prstGeom>
              <a:ln w="28575">
                <a:solidFill>
                  <a:srgbClr val="A2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33600" y="6312020"/>
                <a:ext cx="0" cy="241180"/>
              </a:xfrm>
              <a:prstGeom prst="line">
                <a:avLst/>
              </a:prstGeom>
              <a:ln w="28575">
                <a:solidFill>
                  <a:srgbClr val="A2000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3813872" y="6369482"/>
              <a:ext cx="895455" cy="241180"/>
              <a:chOff x="1066800" y="6312020"/>
              <a:chExt cx="1066800" cy="241180"/>
            </a:xfrm>
          </p:grpSpPr>
          <p:cxnSp>
            <p:nvCxnSpPr>
              <p:cNvPr id="31" name="Straight Connector 30"/>
              <p:cNvCxnSpPr/>
              <p:nvPr/>
            </p:nvCxnSpPr>
            <p:spPr>
              <a:xfrm>
                <a:off x="1066800" y="6312020"/>
                <a:ext cx="0" cy="241180"/>
              </a:xfrm>
              <a:prstGeom prst="line">
                <a:avLst/>
              </a:prstGeom>
              <a:ln w="28575">
                <a:solidFill>
                  <a:srgbClr val="8C5CB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66800" y="6553200"/>
                <a:ext cx="1066800" cy="0"/>
              </a:xfrm>
              <a:prstGeom prst="line">
                <a:avLst/>
              </a:prstGeom>
              <a:ln w="28575">
                <a:solidFill>
                  <a:srgbClr val="8C5CB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3600" y="6312020"/>
                <a:ext cx="0" cy="241180"/>
              </a:xfrm>
              <a:prstGeom prst="line">
                <a:avLst/>
              </a:prstGeom>
              <a:ln w="28575">
                <a:solidFill>
                  <a:srgbClr val="8C5CB0"/>
                </a:solidFill>
              </a:ln>
            </p:spPr>
            <p:style>
              <a:lnRef idx="1">
                <a:schemeClr val="accent1"/>
              </a:lnRef>
              <a:fillRef idx="0">
                <a:schemeClr val="accent1"/>
              </a:fillRef>
              <a:effectRef idx="0">
                <a:schemeClr val="accent1"/>
              </a:effectRef>
              <a:fontRef idx="minor">
                <a:schemeClr val="tx1"/>
              </a:fontRef>
            </p:style>
          </p:cxnSp>
        </p:grpSp>
      </p:grpSp>
      <p:grpSp>
        <p:nvGrpSpPr>
          <p:cNvPr id="42" name="Group 41"/>
          <p:cNvGrpSpPr/>
          <p:nvPr/>
        </p:nvGrpSpPr>
        <p:grpSpPr>
          <a:xfrm>
            <a:off x="7280493" y="6276581"/>
            <a:ext cx="1963207" cy="259918"/>
            <a:chOff x="1066800" y="6312020"/>
            <a:chExt cx="1066800" cy="241180"/>
          </a:xfrm>
        </p:grpSpPr>
        <p:cxnSp>
          <p:nvCxnSpPr>
            <p:cNvPr id="51" name="Straight Connector 50"/>
            <p:cNvCxnSpPr/>
            <p:nvPr/>
          </p:nvCxnSpPr>
          <p:spPr>
            <a:xfrm>
              <a:off x="1066800" y="6312020"/>
              <a:ext cx="0" cy="2411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066800" y="6553200"/>
              <a:ext cx="1066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133600" y="6312020"/>
              <a:ext cx="0" cy="24118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9320119" y="6290295"/>
            <a:ext cx="1352933" cy="252922"/>
            <a:chOff x="1066800" y="6312020"/>
            <a:chExt cx="1066800" cy="241180"/>
          </a:xfrm>
        </p:grpSpPr>
        <p:cxnSp>
          <p:nvCxnSpPr>
            <p:cNvPr id="48" name="Straight Connector 47"/>
            <p:cNvCxnSpPr/>
            <p:nvPr/>
          </p:nvCxnSpPr>
          <p:spPr>
            <a:xfrm>
              <a:off x="1066800" y="6312020"/>
              <a:ext cx="0" cy="241180"/>
            </a:xfrm>
            <a:prstGeom prst="line">
              <a:avLst/>
            </a:prstGeom>
            <a:ln w="28575">
              <a:solidFill>
                <a:srgbClr val="A2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066800" y="6553200"/>
              <a:ext cx="1066800" cy="0"/>
            </a:xfrm>
            <a:prstGeom prst="line">
              <a:avLst/>
            </a:prstGeom>
            <a:ln w="28575">
              <a:solidFill>
                <a:srgbClr val="A2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133600" y="6312020"/>
              <a:ext cx="0" cy="241180"/>
            </a:xfrm>
            <a:prstGeom prst="line">
              <a:avLst/>
            </a:prstGeom>
            <a:ln w="28575">
              <a:solidFill>
                <a:srgbClr val="A20000"/>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10749471" y="6296166"/>
            <a:ext cx="1117523" cy="241180"/>
            <a:chOff x="1066800" y="6312020"/>
            <a:chExt cx="1066800" cy="241180"/>
          </a:xfrm>
        </p:grpSpPr>
        <p:cxnSp>
          <p:nvCxnSpPr>
            <p:cNvPr id="45" name="Straight Connector 44"/>
            <p:cNvCxnSpPr/>
            <p:nvPr/>
          </p:nvCxnSpPr>
          <p:spPr>
            <a:xfrm>
              <a:off x="1066800" y="6312020"/>
              <a:ext cx="0" cy="241180"/>
            </a:xfrm>
            <a:prstGeom prst="line">
              <a:avLst/>
            </a:prstGeom>
            <a:ln w="28575">
              <a:solidFill>
                <a:srgbClr val="8C5CB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066800" y="6553200"/>
              <a:ext cx="1066800" cy="0"/>
            </a:xfrm>
            <a:prstGeom prst="line">
              <a:avLst/>
            </a:prstGeom>
            <a:ln w="28575">
              <a:solidFill>
                <a:srgbClr val="8C5CB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33600" y="6312020"/>
              <a:ext cx="0" cy="241180"/>
            </a:xfrm>
            <a:prstGeom prst="line">
              <a:avLst/>
            </a:prstGeom>
            <a:ln w="28575">
              <a:solidFill>
                <a:srgbClr val="8C5CB0"/>
              </a:solidFill>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8709943" y="2010412"/>
            <a:ext cx="711199" cy="4064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133224" y="3448464"/>
            <a:ext cx="109933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a:t>
            </a:r>
            <a:r>
              <a:rPr lang="en-US" sz="1600" dirty="0" smtClean="0">
                <a:latin typeface="Arial" panose="020B0604020202020204" pitchFamily="34" charset="0"/>
                <a:cs typeface="Arial" panose="020B0604020202020204" pitchFamily="34" charset="0"/>
              </a:rPr>
              <a:t>orse</a:t>
            </a:r>
            <a:endParaRPr lang="en-US" sz="1600" dirty="0">
              <a:latin typeface="Arial" panose="020B0604020202020204" pitchFamily="34" charset="0"/>
              <a:cs typeface="Arial" panose="020B0604020202020204" pitchFamily="34" charset="0"/>
            </a:endParaRPr>
          </a:p>
        </p:txBody>
      </p:sp>
      <p:sp>
        <p:nvSpPr>
          <p:cNvPr id="64" name="Rectangle 63"/>
          <p:cNvSpPr/>
          <p:nvPr/>
        </p:nvSpPr>
        <p:spPr>
          <a:xfrm>
            <a:off x="2596538" y="2167442"/>
            <a:ext cx="1076492" cy="498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35071" y="2148644"/>
            <a:ext cx="16967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GAM(M</a:t>
            </a:r>
            <a:r>
              <a:rPr lang="en-US" dirty="0" smtClean="0"/>
              <a:t>)</a:t>
            </a:r>
            <a:endParaRPr lang="en-US" dirty="0"/>
          </a:p>
        </p:txBody>
      </p:sp>
      <p:sp>
        <p:nvSpPr>
          <p:cNvPr id="65" name="TextBox 64"/>
          <p:cNvSpPr txBox="1"/>
          <p:nvPr/>
        </p:nvSpPr>
        <p:spPr>
          <a:xfrm>
            <a:off x="7368843" y="2024648"/>
            <a:ext cx="16967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GAM(M</a:t>
            </a:r>
            <a:r>
              <a:rPr lang="en-US" dirty="0" smtClean="0"/>
              <a:t>)</a:t>
            </a:r>
            <a:endParaRPr lang="en-US" dirty="0"/>
          </a:p>
        </p:txBody>
      </p:sp>
      <p:grpSp>
        <p:nvGrpSpPr>
          <p:cNvPr id="56" name="Group 55"/>
          <p:cNvGrpSpPr/>
          <p:nvPr/>
        </p:nvGrpSpPr>
        <p:grpSpPr>
          <a:xfrm>
            <a:off x="1719772" y="6487288"/>
            <a:ext cx="5675699" cy="342663"/>
            <a:chOff x="1108085" y="6550979"/>
            <a:chExt cx="4256775" cy="342663"/>
          </a:xfrm>
        </p:grpSpPr>
        <p:sp>
          <p:nvSpPr>
            <p:cNvPr id="57" name="TextBox 56"/>
            <p:cNvSpPr txBox="1"/>
            <p:nvPr/>
          </p:nvSpPr>
          <p:spPr>
            <a:xfrm>
              <a:off x="3526535" y="6550979"/>
              <a:ext cx="1838325" cy="338554"/>
            </a:xfrm>
            <a:prstGeom prst="rect">
              <a:avLst/>
            </a:prstGeom>
            <a:noFill/>
          </p:spPr>
          <p:txBody>
            <a:bodyPr wrap="square" rtlCol="0">
              <a:spAutoFit/>
            </a:bodyPr>
            <a:lstStyle/>
            <a:p>
              <a:r>
                <a:rPr lang="en-US" sz="1600" dirty="0" smtClean="0">
                  <a:solidFill>
                    <a:srgbClr val="8C5CB0"/>
                  </a:solidFill>
                  <a:latin typeface="Arial" panose="020B0604020202020204" pitchFamily="34" charset="0"/>
                  <a:cs typeface="Arial" panose="020B0604020202020204" pitchFamily="34" charset="0"/>
                </a:rPr>
                <a:t>Non-Parametric</a:t>
              </a:r>
              <a:endParaRPr lang="en-US" sz="1600" dirty="0">
                <a:solidFill>
                  <a:srgbClr val="8C5CB0"/>
                </a:solidFill>
                <a:latin typeface="Arial" panose="020B0604020202020204" pitchFamily="34" charset="0"/>
                <a:cs typeface="Arial" panose="020B0604020202020204" pitchFamily="34" charset="0"/>
              </a:endParaRPr>
            </a:p>
          </p:txBody>
        </p:sp>
        <p:sp>
          <p:nvSpPr>
            <p:cNvPr id="63" name="TextBox 62"/>
            <p:cNvSpPr txBox="1"/>
            <p:nvPr/>
          </p:nvSpPr>
          <p:spPr>
            <a:xfrm>
              <a:off x="2401483" y="6555088"/>
              <a:ext cx="1462087" cy="338554"/>
            </a:xfrm>
            <a:prstGeom prst="rect">
              <a:avLst/>
            </a:prstGeom>
            <a:noFill/>
          </p:spPr>
          <p:txBody>
            <a:bodyPr wrap="square" rtlCol="0">
              <a:spAutoFit/>
            </a:bodyPr>
            <a:lstStyle/>
            <a:p>
              <a:r>
                <a:rPr lang="en-US" sz="1600" dirty="0" smtClean="0">
                  <a:solidFill>
                    <a:srgbClr val="A20000"/>
                  </a:solidFill>
                  <a:latin typeface="Arial" panose="020B0604020202020204" pitchFamily="34" charset="0"/>
                  <a:cs typeface="Arial" panose="020B0604020202020204" pitchFamily="34" charset="0"/>
                </a:rPr>
                <a:t>Time-Series</a:t>
              </a:r>
              <a:endParaRPr lang="en-US" sz="1600" dirty="0">
                <a:solidFill>
                  <a:srgbClr val="A20000"/>
                </a:solidFill>
                <a:latin typeface="Arial" panose="020B0604020202020204" pitchFamily="34" charset="0"/>
                <a:cs typeface="Arial" panose="020B0604020202020204" pitchFamily="34" charset="0"/>
              </a:endParaRPr>
            </a:p>
          </p:txBody>
        </p:sp>
        <p:sp>
          <p:nvSpPr>
            <p:cNvPr id="66" name="TextBox 65"/>
            <p:cNvSpPr txBox="1"/>
            <p:nvPr/>
          </p:nvSpPr>
          <p:spPr>
            <a:xfrm>
              <a:off x="1108085" y="6550979"/>
              <a:ext cx="1463513" cy="338554"/>
            </a:xfrm>
            <a:prstGeom prst="rect">
              <a:avLst/>
            </a:prstGeom>
            <a:noFill/>
          </p:spPr>
          <p:txBody>
            <a:bodyPr wrap="square" rtlCol="0">
              <a:spAutoFit/>
            </a:bodyPr>
            <a:lstStyle/>
            <a:p>
              <a:r>
                <a:rPr lang="en-US" sz="1600" dirty="0" smtClean="0">
                  <a:solidFill>
                    <a:schemeClr val="tx2"/>
                  </a:solidFill>
                  <a:latin typeface="Arial" panose="020B0604020202020204" pitchFamily="34" charset="0"/>
                  <a:cs typeface="Arial" panose="020B0604020202020204" pitchFamily="34" charset="0"/>
                </a:rPr>
                <a:t>Generalized Reg.   </a:t>
              </a:r>
              <a:endParaRPr lang="en-US" sz="1600" dirty="0">
                <a:solidFill>
                  <a:schemeClr val="tx2"/>
                </a:solidFill>
                <a:latin typeface="Arial" panose="020B0604020202020204" pitchFamily="34" charset="0"/>
                <a:cs typeface="Arial" panose="020B0604020202020204" pitchFamily="34" charset="0"/>
              </a:endParaRPr>
            </a:p>
          </p:txBody>
        </p:sp>
      </p:grpSp>
      <p:pic>
        <p:nvPicPr>
          <p:cNvPr id="67" name="Picture 2" descr="http://subseaworldnews.com/wp-content/uploads/2014/12/Atlantis-Gets-Feed-in-Tariff-to-Deploy-Tidal-Turbines-at-FORCE-440x370.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241494" y="20544"/>
            <a:ext cx="1285203" cy="95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4" grpId="0" animBg="1"/>
      <p:bldP spid="3" grpId="0"/>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86809"/>
          </a:xfrm>
        </p:spPr>
        <p:txBody>
          <a:bodyPr/>
          <a:lstStyle/>
          <a:p>
            <a:r>
              <a:rPr lang="en-US" sz="4400" dirty="0" smtClean="0">
                <a:effectLst/>
                <a:latin typeface="Arial" panose="020B0604020202020204" pitchFamily="34" charset="0"/>
                <a:cs typeface="Arial" panose="020B0604020202020204" pitchFamily="34" charset="0"/>
              </a:rPr>
              <a:t>Model Evaluation Summary</a:t>
            </a:r>
            <a:endParaRPr lang="en-US" dirty="0">
              <a:effectLst/>
              <a:latin typeface="Arial" panose="020B0604020202020204" pitchFamily="34" charset="0"/>
              <a:cs typeface="Arial" panose="020B0604020202020204" pitchFamily="34" charset="0"/>
            </a:endParaRPr>
          </a:p>
        </p:txBody>
      </p:sp>
      <p:sp>
        <p:nvSpPr>
          <p:cNvPr id="5" name="Rectangle 4"/>
          <p:cNvSpPr/>
          <p:nvPr/>
        </p:nvSpPr>
        <p:spPr>
          <a:xfrm>
            <a:off x="203200" y="1269068"/>
            <a:ext cx="11785600" cy="1212640"/>
          </a:xfrm>
          <a:prstGeom prst="rect">
            <a:avLst/>
          </a:prstGeom>
        </p:spPr>
        <p:txBody>
          <a:bodyPr wrap="square">
            <a:spAutoFit/>
          </a:bodyPr>
          <a:lstStyle/>
          <a:p>
            <a:pPr lvl="0">
              <a:spcBef>
                <a:spcPct val="20000"/>
              </a:spcBef>
            </a:pPr>
            <a:r>
              <a:rPr lang="en-US" sz="2000" b="1" dirty="0" smtClean="0">
                <a:latin typeface="Arial" panose="020B0604020202020204" pitchFamily="34" charset="0"/>
                <a:cs typeface="Arial" panose="020B0604020202020204" pitchFamily="34" charset="0"/>
              </a:rPr>
              <a:t>Detect Change</a:t>
            </a:r>
            <a:endParaRPr lang="en-US" sz="2000" dirty="0">
              <a:latin typeface="Arial" panose="020B0604020202020204" pitchFamily="34" charset="0"/>
              <a:cs typeface="Arial" panose="020B0604020202020204" pitchFamily="34" charset="0"/>
            </a:endParaRPr>
          </a:p>
          <a:p>
            <a:pPr marL="342900" lvl="0" indent="-342900">
              <a:spcBef>
                <a:spcPct val="20000"/>
              </a:spcBef>
              <a:buFont typeface="Arial" pitchFamily="34" charset="0"/>
              <a:buAutoNum type="arabicPeriod"/>
            </a:pPr>
            <a:r>
              <a:rPr lang="en-US" sz="2200" dirty="0" smtClean="0">
                <a:latin typeface="Arial" panose="020B0604020202020204" pitchFamily="34" charset="0"/>
                <a:cs typeface="Arial" panose="020B0604020202020204" pitchFamily="34" charset="0"/>
              </a:rPr>
              <a:t>Lagged dependent variables suppress detection of change</a:t>
            </a:r>
            <a:endParaRPr lang="en-US" sz="2200" dirty="0">
              <a:latin typeface="Arial" panose="020B0604020202020204" pitchFamily="34" charset="0"/>
              <a:cs typeface="Arial" panose="020B0604020202020204" pitchFamily="34" charset="0"/>
            </a:endParaRPr>
          </a:p>
          <a:p>
            <a:pPr marL="342900" lvl="0" indent="-342900">
              <a:spcBef>
                <a:spcPct val="20000"/>
              </a:spcBef>
              <a:buFont typeface="Arial" pitchFamily="34" charset="0"/>
              <a:buAutoNum type="arabicPeriod"/>
            </a:pPr>
            <a:r>
              <a:rPr lang="en-US" sz="2200" dirty="0" smtClean="0">
                <a:latin typeface="Arial" panose="020B0604020202020204" pitchFamily="34" charset="0"/>
                <a:cs typeface="Arial" panose="020B0604020202020204" pitchFamily="34" charset="0"/>
              </a:rPr>
              <a:t>Baseline characterization affects </a:t>
            </a:r>
            <a:r>
              <a:rPr lang="en-US" sz="2200" dirty="0">
                <a:latin typeface="Arial" panose="020B0604020202020204" pitchFamily="34" charset="0"/>
                <a:cs typeface="Arial" panose="020B0604020202020204" pitchFamily="34" charset="0"/>
              </a:rPr>
              <a:t>Type I and Type II </a:t>
            </a:r>
            <a:r>
              <a:rPr lang="en-US" sz="2200" dirty="0" smtClean="0">
                <a:latin typeface="Arial" panose="020B0604020202020204" pitchFamily="34" charset="0"/>
                <a:cs typeface="Arial" panose="020B0604020202020204" pitchFamily="34" charset="0"/>
              </a:rPr>
              <a:t>error</a:t>
            </a:r>
          </a:p>
        </p:txBody>
      </p:sp>
      <p:sp>
        <p:nvSpPr>
          <p:cNvPr id="3" name="TextBox 2"/>
          <p:cNvSpPr txBox="1"/>
          <p:nvPr/>
        </p:nvSpPr>
        <p:spPr>
          <a:xfrm>
            <a:off x="203200" y="4125016"/>
            <a:ext cx="11602289" cy="1212640"/>
          </a:xfrm>
          <a:prstGeom prst="rect">
            <a:avLst/>
          </a:prstGeom>
          <a:noFill/>
        </p:spPr>
        <p:txBody>
          <a:bodyPr wrap="square" rtlCol="0">
            <a:spAutoFit/>
          </a:bodyPr>
          <a:lstStyle/>
          <a:p>
            <a:pPr lvl="0">
              <a:spcBef>
                <a:spcPct val="20000"/>
              </a:spcBef>
            </a:pPr>
            <a:r>
              <a:rPr lang="en-US" sz="2000" b="1" dirty="0" smtClean="0">
                <a:solidFill>
                  <a:prstClr val="black"/>
                </a:solidFill>
                <a:latin typeface="Arial" panose="020B0604020202020204" pitchFamily="34" charset="0"/>
                <a:cs typeface="Arial" panose="020B0604020202020204" pitchFamily="34" charset="0"/>
              </a:rPr>
              <a:t>Forecast Change</a:t>
            </a:r>
            <a:endParaRPr lang="en-US" sz="2000" dirty="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AutoNum type="arabicPeriod"/>
            </a:pPr>
            <a:r>
              <a:rPr lang="en-US" sz="2200" dirty="0">
                <a:solidFill>
                  <a:prstClr val="black"/>
                </a:solidFill>
                <a:latin typeface="Arial" panose="020B0604020202020204" pitchFamily="34" charset="0"/>
                <a:cs typeface="Arial" panose="020B0604020202020204" pitchFamily="34" charset="0"/>
              </a:rPr>
              <a:t>Non-parametric models </a:t>
            </a:r>
            <a:r>
              <a:rPr lang="en-US" sz="2200" dirty="0" smtClean="0">
                <a:solidFill>
                  <a:prstClr val="black"/>
                </a:solidFill>
                <a:latin typeface="Arial" panose="020B0604020202020204" pitchFamily="34" charset="0"/>
                <a:cs typeface="Arial" panose="020B0604020202020204" pitchFamily="34" charset="0"/>
              </a:rPr>
              <a:t>are most accurate (Note: RF </a:t>
            </a:r>
            <a:r>
              <a:rPr lang="en-US" sz="2200" dirty="0">
                <a:solidFill>
                  <a:prstClr val="black"/>
                </a:solidFill>
                <a:latin typeface="Arial" panose="020B0604020202020204" pitchFamily="34" charset="0"/>
                <a:cs typeface="Arial" panose="020B0604020202020204" pitchFamily="34" charset="0"/>
              </a:rPr>
              <a:t>can’t extrapolate) </a:t>
            </a:r>
          </a:p>
          <a:p>
            <a:pPr marL="342900" lvl="0" indent="-342900">
              <a:spcBef>
                <a:spcPct val="20000"/>
              </a:spcBef>
              <a:buFont typeface="Arial" pitchFamily="34" charset="0"/>
              <a:buAutoNum type="arabicPeriod" startAt="2"/>
            </a:pPr>
            <a:r>
              <a:rPr lang="en-US" sz="2200" dirty="0">
                <a:solidFill>
                  <a:prstClr val="black"/>
                </a:solidFill>
                <a:latin typeface="Arial" panose="020B0604020202020204" pitchFamily="34" charset="0"/>
                <a:cs typeface="Arial" panose="020B0604020202020204" pitchFamily="34" charset="0"/>
              </a:rPr>
              <a:t>GAM(M) </a:t>
            </a:r>
            <a:r>
              <a:rPr lang="en-US" sz="2200" dirty="0" smtClean="0">
                <a:solidFill>
                  <a:prstClr val="black"/>
                </a:solidFill>
                <a:latin typeface="Arial" panose="020B0604020202020204" pitchFamily="34" charset="0"/>
                <a:cs typeface="Arial" panose="020B0604020202020204" pitchFamily="34" charset="0"/>
              </a:rPr>
              <a:t>useful for nonlinear scenarios, but have convergence difficulties</a:t>
            </a:r>
            <a:endParaRPr lang="en-US" sz="2200" dirty="0">
              <a:solidFill>
                <a:prstClr val="black"/>
              </a:solidFill>
            </a:endParaRPr>
          </a:p>
        </p:txBody>
      </p:sp>
      <p:sp>
        <p:nvSpPr>
          <p:cNvPr id="4" name="TextBox 3"/>
          <p:cNvSpPr txBox="1"/>
          <p:nvPr/>
        </p:nvSpPr>
        <p:spPr>
          <a:xfrm>
            <a:off x="189020" y="2467180"/>
            <a:ext cx="11785600" cy="1877437"/>
          </a:xfrm>
          <a:prstGeom prst="rect">
            <a:avLst/>
          </a:prstGeom>
          <a:noFill/>
        </p:spPr>
        <p:txBody>
          <a:bodyPr wrap="square" rtlCol="0">
            <a:spAutoFit/>
          </a:bodyPr>
          <a:lstStyle/>
          <a:p>
            <a:pPr lvl="0">
              <a:spcBef>
                <a:spcPct val="20000"/>
              </a:spcBef>
            </a:pPr>
            <a:r>
              <a:rPr lang="en-US" sz="2000" b="1" dirty="0" smtClean="0">
                <a:solidFill>
                  <a:prstClr val="black"/>
                </a:solidFill>
                <a:latin typeface="Arial" panose="020B0604020202020204" pitchFamily="34" charset="0"/>
                <a:cs typeface="Arial" panose="020B0604020202020204" pitchFamily="34" charset="0"/>
              </a:rPr>
              <a:t>Quantify Change</a:t>
            </a:r>
            <a:endParaRPr lang="en-US" sz="2000" dirty="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AutoNum type="arabicPeriod"/>
            </a:pPr>
            <a:r>
              <a:rPr lang="en-US" sz="2200" dirty="0" smtClean="0">
                <a:solidFill>
                  <a:prstClr val="black"/>
                </a:solidFill>
                <a:latin typeface="Arial" panose="020B0604020202020204" pitchFamily="34" charset="0"/>
                <a:cs typeface="Arial" panose="020B0604020202020204" pitchFamily="34" charset="0"/>
              </a:rPr>
              <a:t>Time-series models provide advantageous measure of </a:t>
            </a:r>
            <a:r>
              <a:rPr lang="en-US" sz="2200" dirty="0" err="1" smtClean="0">
                <a:solidFill>
                  <a:prstClr val="black"/>
                </a:solidFill>
                <a:latin typeface="Arial" panose="020B0604020202020204" pitchFamily="34" charset="0"/>
                <a:cs typeface="Arial" panose="020B0604020202020204" pitchFamily="34" charset="0"/>
              </a:rPr>
              <a:t>stochasticity</a:t>
            </a:r>
            <a:r>
              <a:rPr lang="en-US" sz="2200" dirty="0" smtClean="0">
                <a:solidFill>
                  <a:prstClr val="black"/>
                </a:solidFill>
                <a:latin typeface="Arial" panose="020B0604020202020204" pitchFamily="34" charset="0"/>
                <a:cs typeface="Arial" panose="020B0604020202020204" pitchFamily="34" charset="0"/>
              </a:rPr>
              <a:t>  </a:t>
            </a:r>
          </a:p>
          <a:p>
            <a:pPr lvl="1">
              <a:spcBef>
                <a:spcPct val="20000"/>
              </a:spcBef>
            </a:pPr>
            <a:r>
              <a:rPr lang="en-US" sz="2200" dirty="0" smtClean="0">
                <a:solidFill>
                  <a:prstClr val="black"/>
                </a:solidFill>
                <a:latin typeface="Arial" panose="020B0604020202020204" pitchFamily="34" charset="0"/>
                <a:cs typeface="Arial" panose="020B0604020202020204" pitchFamily="34" charset="0"/>
              </a:rPr>
              <a:t>Note: MARSS models </a:t>
            </a:r>
            <a:r>
              <a:rPr lang="en-US" sz="2200" dirty="0" err="1" smtClean="0">
                <a:solidFill>
                  <a:prstClr val="black"/>
                </a:solidFill>
                <a:latin typeface="Arial" panose="020B0604020202020204" pitchFamily="34" charset="0"/>
                <a:cs typeface="Arial" panose="020B0604020202020204" pitchFamily="34" charset="0"/>
              </a:rPr>
              <a:t>misspecify</a:t>
            </a:r>
            <a:r>
              <a:rPr lang="en-US" sz="2200" dirty="0" smtClean="0">
                <a:solidFill>
                  <a:prstClr val="black"/>
                </a:solidFill>
                <a:latin typeface="Arial" panose="020B0604020202020204" pitchFamily="34" charset="0"/>
                <a:cs typeface="Arial" panose="020B0604020202020204" pitchFamily="34" charset="0"/>
              </a:rPr>
              <a:t> change in trend </a:t>
            </a:r>
          </a:p>
          <a:p>
            <a:pPr marL="342900" indent="-342900">
              <a:spcBef>
                <a:spcPct val="20000"/>
              </a:spcBef>
              <a:buFont typeface="Arial" pitchFamily="34" charset="0"/>
              <a:buAutoNum type="arabicPeriod"/>
            </a:pPr>
            <a:r>
              <a:rPr lang="en-US" sz="2200" dirty="0" smtClean="0">
                <a:solidFill>
                  <a:prstClr val="black"/>
                </a:solidFill>
                <a:latin typeface="Arial" panose="020B0604020202020204" pitchFamily="34" charset="0"/>
                <a:cs typeface="Arial" panose="020B0604020202020204" pitchFamily="34" charset="0"/>
              </a:rPr>
              <a:t>GAM(M) excel in quantifying non-linear change</a:t>
            </a:r>
            <a:endParaRPr lang="en-US" sz="2200" dirty="0">
              <a:solidFill>
                <a:prstClr val="black"/>
              </a:solidFill>
              <a:latin typeface="Arial" panose="020B0604020202020204" pitchFamily="34" charset="0"/>
              <a:cs typeface="Arial" panose="020B0604020202020204" pitchFamily="34" charset="0"/>
            </a:endParaRPr>
          </a:p>
          <a:p>
            <a:pPr lvl="0">
              <a:spcBef>
                <a:spcPct val="20000"/>
              </a:spcBef>
            </a:pPr>
            <a:endParaRPr lang="en-US" sz="1400"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203200" y="5390819"/>
            <a:ext cx="11602289" cy="1360372"/>
          </a:xfrm>
          <a:prstGeom prst="rect">
            <a:avLst/>
          </a:prstGeom>
          <a:noFill/>
        </p:spPr>
        <p:txBody>
          <a:bodyPr wrap="square" rtlCol="0">
            <a:spAutoFit/>
          </a:bodyPr>
          <a:lstStyle/>
          <a:p>
            <a:pPr lvl="0">
              <a:spcBef>
                <a:spcPct val="20000"/>
              </a:spcBef>
            </a:pPr>
            <a:r>
              <a:rPr lang="en-US" sz="2000" b="1" dirty="0" smtClean="0">
                <a:solidFill>
                  <a:prstClr val="black"/>
                </a:solidFill>
                <a:latin typeface="Arial" panose="020B0604020202020204" pitchFamily="34" charset="0"/>
                <a:cs typeface="Arial" panose="020B0604020202020204" pitchFamily="34" charset="0"/>
              </a:rPr>
              <a:t>Variance-Change</a:t>
            </a:r>
          </a:p>
          <a:p>
            <a:pPr>
              <a:spcBef>
                <a:spcPct val="20000"/>
              </a:spcBef>
            </a:pPr>
            <a:r>
              <a:rPr lang="en-US" sz="2200" dirty="0" smtClean="0">
                <a:solidFill>
                  <a:prstClr val="black"/>
                </a:solidFill>
                <a:latin typeface="Arial" panose="020B0604020202020204" pitchFamily="34" charset="0"/>
                <a:cs typeface="Arial" panose="020B0604020202020204" pitchFamily="34" charset="0"/>
              </a:rPr>
              <a:t>Localized nonparametric </a:t>
            </a:r>
            <a:r>
              <a:rPr lang="en-US" sz="2200" dirty="0">
                <a:solidFill>
                  <a:prstClr val="black"/>
                </a:solidFill>
                <a:latin typeface="Arial" panose="020B0604020202020204" pitchFamily="34" charset="0"/>
                <a:cs typeface="Arial" panose="020B0604020202020204" pitchFamily="34" charset="0"/>
              </a:rPr>
              <a:t>models are </a:t>
            </a:r>
            <a:r>
              <a:rPr lang="en-US" sz="2200" dirty="0" smtClean="0">
                <a:solidFill>
                  <a:prstClr val="black"/>
                </a:solidFill>
                <a:latin typeface="Arial" panose="020B0604020202020204" pitchFamily="34" charset="0"/>
                <a:cs typeface="Arial" panose="020B0604020202020204" pitchFamily="34" charset="0"/>
              </a:rPr>
              <a:t>only models capable of measuring change</a:t>
            </a:r>
            <a:endParaRPr lang="en-US" sz="2200" dirty="0">
              <a:solidFill>
                <a:prstClr val="black"/>
              </a:solidFill>
              <a:latin typeface="Arial" panose="020B0604020202020204" pitchFamily="34" charset="0"/>
              <a:cs typeface="Arial" panose="020B0604020202020204" pitchFamily="34" charset="0"/>
            </a:endParaRPr>
          </a:p>
          <a:p>
            <a:pPr lvl="0">
              <a:spcBef>
                <a:spcPct val="20000"/>
              </a:spcBef>
            </a:pPr>
            <a:endParaRPr lang="en-US" sz="1600" b="1" dirty="0" smtClean="0">
              <a:solidFill>
                <a:prstClr val="black"/>
              </a:solidFill>
              <a:latin typeface="Arial" panose="020B0604020202020204" pitchFamily="34" charset="0"/>
              <a:cs typeface="Arial" panose="020B0604020202020204" pitchFamily="34" charset="0"/>
            </a:endParaRPr>
          </a:p>
          <a:p>
            <a:pPr lvl="0">
              <a:spcBef>
                <a:spcPct val="20000"/>
              </a:spcBef>
            </a:pPr>
            <a:endParaRPr lang="en-US" sz="14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89020" y="824235"/>
            <a:ext cx="3693226"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Mean-Change</a:t>
            </a:r>
            <a:endParaRPr lang="en-US" sz="2000" b="1" dirty="0">
              <a:latin typeface="Arial" panose="020B0604020202020204" pitchFamily="34" charset="0"/>
              <a:cs typeface="Arial" panose="020B0604020202020204" pitchFamily="34" charset="0"/>
            </a:endParaRPr>
          </a:p>
        </p:txBody>
      </p:sp>
      <p:pic>
        <p:nvPicPr>
          <p:cNvPr id="9" name="Picture 2" descr="http://subseaworldnews.com/wp-content/uploads/2014/12/Atlantis-Gets-Feed-in-Tariff-to-Deploy-Tidal-Turbines-at-FORCE-440x370.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333858" y="-4648"/>
            <a:ext cx="1322149" cy="98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01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p:cNvSpPr txBox="1"/>
          <p:nvPr/>
        </p:nvSpPr>
        <p:spPr>
          <a:xfrm>
            <a:off x="7851779" y="5009995"/>
            <a:ext cx="872356" cy="261610"/>
          </a:xfrm>
          <a:prstGeom prst="rect">
            <a:avLst/>
          </a:prstGeom>
          <a:noFill/>
        </p:spPr>
        <p:txBody>
          <a:bodyPr wrap="square" rtlCol="0">
            <a:spAutoFit/>
          </a:bodyPr>
          <a:lstStyle/>
          <a:p>
            <a:pPr algn="ctr"/>
            <a:endParaRPr lang="en-GB" sz="1100" dirty="0">
              <a:solidFill>
                <a:schemeClr val="accent3">
                  <a:lumMod val="75000"/>
                </a:schemeClr>
              </a:solidFill>
            </a:endParaRPr>
          </a:p>
        </p:txBody>
      </p:sp>
      <p:grpSp>
        <p:nvGrpSpPr>
          <p:cNvPr id="61" name="Group 60"/>
          <p:cNvGrpSpPr/>
          <p:nvPr/>
        </p:nvGrpSpPr>
        <p:grpSpPr>
          <a:xfrm>
            <a:off x="-37979" y="5203827"/>
            <a:ext cx="12074552" cy="520652"/>
            <a:chOff x="-108584" y="4602408"/>
            <a:chExt cx="9055914" cy="520652"/>
          </a:xfrm>
        </p:grpSpPr>
        <p:sp>
          <p:nvSpPr>
            <p:cNvPr id="179" name="TextBox 178"/>
            <p:cNvSpPr txBox="1"/>
            <p:nvPr/>
          </p:nvSpPr>
          <p:spPr>
            <a:xfrm>
              <a:off x="613397" y="4633085"/>
              <a:ext cx="843338" cy="292388"/>
            </a:xfrm>
            <a:prstGeom prst="rect">
              <a:avLst/>
            </a:prstGeom>
            <a:noFill/>
          </p:spPr>
          <p:txBody>
            <a:bodyPr wrap="square" rtlCol="0">
              <a:spAutoFit/>
            </a:bodyPr>
            <a:lstStyle/>
            <a:p>
              <a:pPr algn="ctr"/>
              <a:r>
                <a:rPr lang="en-GB" sz="1300" b="1" dirty="0" smtClean="0">
                  <a:solidFill>
                    <a:srgbClr val="C00000"/>
                  </a:solidFill>
                  <a:latin typeface="Arial" panose="020B0604020202020204" pitchFamily="34" charset="0"/>
                  <a:cs typeface="Arial" panose="020B0604020202020204" pitchFamily="34" charset="0"/>
                </a:rPr>
                <a:t>ARMA </a:t>
              </a:r>
              <a:endParaRPr lang="en-GB" sz="1300" b="1" dirty="0">
                <a:solidFill>
                  <a:srgbClr val="C00000"/>
                </a:solidFill>
                <a:latin typeface="Arial" panose="020B0604020202020204" pitchFamily="34" charset="0"/>
                <a:cs typeface="Arial" panose="020B0604020202020204" pitchFamily="34" charset="0"/>
              </a:endParaRPr>
            </a:p>
          </p:txBody>
        </p:sp>
        <p:sp>
          <p:nvSpPr>
            <p:cNvPr id="74" name="TextBox 73"/>
            <p:cNvSpPr txBox="1"/>
            <p:nvPr/>
          </p:nvSpPr>
          <p:spPr>
            <a:xfrm>
              <a:off x="2969350" y="4607490"/>
              <a:ext cx="843338" cy="292388"/>
            </a:xfrm>
            <a:prstGeom prst="rect">
              <a:avLst/>
            </a:prstGeom>
            <a:noFill/>
          </p:spPr>
          <p:txBody>
            <a:bodyPr wrap="square" rtlCol="0">
              <a:spAutoFit/>
            </a:bodyPr>
            <a:lstStyle/>
            <a:p>
              <a:pPr algn="ctr"/>
              <a:r>
                <a:rPr lang="en-GB" sz="1300" b="1" dirty="0" smtClean="0">
                  <a:solidFill>
                    <a:srgbClr val="8C5CB0"/>
                  </a:solidFill>
                  <a:latin typeface="Arial" panose="020B0604020202020204" pitchFamily="34" charset="0"/>
                  <a:cs typeface="Arial" panose="020B0604020202020204" pitchFamily="34" charset="0"/>
                </a:rPr>
                <a:t>Forest</a:t>
              </a:r>
              <a:endParaRPr lang="en-GB" sz="1300" b="1" dirty="0">
                <a:solidFill>
                  <a:srgbClr val="8C5CB0"/>
                </a:solidFill>
                <a:latin typeface="Arial" panose="020B0604020202020204" pitchFamily="34" charset="0"/>
                <a:cs typeface="Arial" panose="020B0604020202020204" pitchFamily="34" charset="0"/>
              </a:endParaRPr>
            </a:p>
          </p:txBody>
        </p:sp>
        <p:sp>
          <p:nvSpPr>
            <p:cNvPr id="75" name="TextBox 74"/>
            <p:cNvSpPr txBox="1"/>
            <p:nvPr/>
          </p:nvSpPr>
          <p:spPr>
            <a:xfrm>
              <a:off x="3658010" y="4607490"/>
              <a:ext cx="843338" cy="292388"/>
            </a:xfrm>
            <a:prstGeom prst="rect">
              <a:avLst/>
            </a:prstGeom>
            <a:noFill/>
          </p:spPr>
          <p:txBody>
            <a:bodyPr wrap="square" rtlCol="0">
              <a:spAutoFit/>
            </a:bodyPr>
            <a:lstStyle/>
            <a:p>
              <a:pPr algn="ctr"/>
              <a:r>
                <a:rPr lang="en-GB" sz="1300" b="1" dirty="0" smtClean="0">
                  <a:solidFill>
                    <a:srgbClr val="8C5CB0"/>
                  </a:solidFill>
                  <a:latin typeface="Arial" panose="020B0604020202020204" pitchFamily="34" charset="0"/>
                  <a:cs typeface="Arial" panose="020B0604020202020204" pitchFamily="34" charset="0"/>
                </a:rPr>
                <a:t>Forest</a:t>
              </a:r>
              <a:endParaRPr lang="en-GB" sz="1300" b="1" dirty="0">
                <a:solidFill>
                  <a:srgbClr val="8C5CB0"/>
                </a:solidFill>
                <a:latin typeface="Arial" panose="020B0604020202020204" pitchFamily="34" charset="0"/>
                <a:cs typeface="Arial" panose="020B0604020202020204" pitchFamily="34" charset="0"/>
              </a:endParaRPr>
            </a:p>
          </p:txBody>
        </p:sp>
        <p:sp>
          <p:nvSpPr>
            <p:cNvPr id="78" name="TextBox 77"/>
            <p:cNvSpPr txBox="1"/>
            <p:nvPr/>
          </p:nvSpPr>
          <p:spPr>
            <a:xfrm>
              <a:off x="-108584" y="4630617"/>
              <a:ext cx="826901" cy="492443"/>
            </a:xfrm>
            <a:prstGeom prst="rect">
              <a:avLst/>
            </a:prstGeom>
            <a:noFill/>
          </p:spPr>
          <p:txBody>
            <a:bodyPr wrap="square" rtlCol="0">
              <a:spAutoFit/>
            </a:bodyPr>
            <a:lstStyle/>
            <a:p>
              <a:pPr algn="ctr"/>
              <a:r>
                <a:rPr lang="en-GB" sz="1300" b="1" dirty="0" smtClean="0">
                  <a:solidFill>
                    <a:srgbClr val="C00000"/>
                  </a:solidFill>
                  <a:latin typeface="Arial" panose="020B0604020202020204" pitchFamily="34" charset="0"/>
                  <a:cs typeface="Arial" panose="020B0604020202020204" pitchFamily="34" charset="0"/>
                </a:rPr>
                <a:t>ARMA </a:t>
              </a:r>
              <a:r>
                <a:rPr lang="en-GB" sz="1300" b="1" dirty="0" smtClean="0">
                  <a:latin typeface="Arial" panose="020B0604020202020204" pitchFamily="34" charset="0"/>
                  <a:cs typeface="Arial" panose="020B0604020202020204" pitchFamily="34" charset="0"/>
                </a:rPr>
                <a:t>and</a:t>
              </a:r>
              <a:r>
                <a:rPr lang="en-GB" sz="1300" b="1" dirty="0" smtClean="0">
                  <a:solidFill>
                    <a:srgbClr val="C00000"/>
                  </a:solidFill>
                  <a:latin typeface="Arial" panose="020B0604020202020204" pitchFamily="34" charset="0"/>
                  <a:cs typeface="Arial" panose="020B0604020202020204" pitchFamily="34" charset="0"/>
                </a:rPr>
                <a:t> </a:t>
              </a:r>
              <a:r>
                <a:rPr lang="en-GB" sz="1300" b="1" dirty="0" smtClean="0">
                  <a:solidFill>
                    <a:srgbClr val="0070C0"/>
                  </a:solidFill>
                  <a:latin typeface="Arial" panose="020B0604020202020204" pitchFamily="34" charset="0"/>
                  <a:cs typeface="Arial" panose="020B0604020202020204" pitchFamily="34" charset="0"/>
                </a:rPr>
                <a:t>GAMM</a:t>
              </a:r>
              <a:endParaRPr lang="en-GB" sz="1300" b="1" dirty="0">
                <a:solidFill>
                  <a:srgbClr val="0070C0"/>
                </a:solidFill>
                <a:latin typeface="Arial" panose="020B0604020202020204" pitchFamily="34" charset="0"/>
                <a:cs typeface="Arial" panose="020B0604020202020204" pitchFamily="34" charset="0"/>
              </a:endParaRPr>
            </a:p>
          </p:txBody>
        </p:sp>
        <p:sp>
          <p:nvSpPr>
            <p:cNvPr id="79" name="TextBox 78"/>
            <p:cNvSpPr txBox="1"/>
            <p:nvPr/>
          </p:nvSpPr>
          <p:spPr>
            <a:xfrm>
              <a:off x="2288299" y="4630617"/>
              <a:ext cx="785521" cy="292388"/>
            </a:xfrm>
            <a:prstGeom prst="rect">
              <a:avLst/>
            </a:prstGeom>
            <a:noFill/>
          </p:spPr>
          <p:txBody>
            <a:bodyPr wrap="square" rtlCol="0">
              <a:spAutoFit/>
            </a:bodyPr>
            <a:lstStyle/>
            <a:p>
              <a:pPr algn="ctr"/>
              <a:endParaRPr lang="en-GB" sz="1300" b="1" dirty="0">
                <a:solidFill>
                  <a:srgbClr val="C00000"/>
                </a:solidFill>
                <a:latin typeface="Arial" panose="020B0604020202020204" pitchFamily="34" charset="0"/>
                <a:cs typeface="Arial" panose="020B0604020202020204" pitchFamily="34" charset="0"/>
              </a:endParaRPr>
            </a:p>
          </p:txBody>
        </p:sp>
        <p:sp>
          <p:nvSpPr>
            <p:cNvPr id="80" name="TextBox 79"/>
            <p:cNvSpPr txBox="1"/>
            <p:nvPr/>
          </p:nvSpPr>
          <p:spPr>
            <a:xfrm>
              <a:off x="1299653" y="4628831"/>
              <a:ext cx="807265" cy="292388"/>
            </a:xfrm>
            <a:prstGeom prst="rect">
              <a:avLst/>
            </a:prstGeom>
            <a:noFill/>
          </p:spPr>
          <p:txBody>
            <a:bodyPr wrap="square" rtlCol="0">
              <a:spAutoFit/>
            </a:bodyPr>
            <a:lstStyle/>
            <a:p>
              <a:pPr algn="ctr"/>
              <a:r>
                <a:rPr lang="en-GB" sz="1300" b="1" dirty="0" smtClean="0">
                  <a:solidFill>
                    <a:srgbClr val="8C5CB0"/>
                  </a:solidFill>
                  <a:latin typeface="Arial" panose="020B0604020202020204" pitchFamily="34" charset="0"/>
                  <a:cs typeface="Arial" panose="020B0604020202020204" pitchFamily="34" charset="0"/>
                </a:rPr>
                <a:t>SVR-L</a:t>
              </a:r>
              <a:r>
                <a:rPr lang="en-GB" sz="1300" b="1" dirty="0" smtClean="0">
                  <a:solidFill>
                    <a:srgbClr val="8C5CB0"/>
                  </a:solidFill>
                </a:rPr>
                <a:t> </a:t>
              </a:r>
            </a:p>
          </p:txBody>
        </p:sp>
        <p:sp>
          <p:nvSpPr>
            <p:cNvPr id="81" name="TextBox 80"/>
            <p:cNvSpPr txBox="1"/>
            <p:nvPr/>
          </p:nvSpPr>
          <p:spPr>
            <a:xfrm>
              <a:off x="8245102" y="4602408"/>
              <a:ext cx="702228" cy="292388"/>
            </a:xfrm>
            <a:prstGeom prst="rect">
              <a:avLst/>
            </a:prstGeom>
            <a:noFill/>
          </p:spPr>
          <p:txBody>
            <a:bodyPr wrap="square" rtlCol="0">
              <a:spAutoFit/>
            </a:bodyPr>
            <a:lstStyle/>
            <a:p>
              <a:pPr algn="ctr"/>
              <a:r>
                <a:rPr lang="en-GB" sz="1300" b="1" dirty="0" smtClean="0">
                  <a:solidFill>
                    <a:srgbClr val="8C5CB0"/>
                  </a:solidFill>
                  <a:latin typeface="Arial" panose="020B0604020202020204" pitchFamily="34" charset="0"/>
                  <a:cs typeface="Arial" panose="020B0604020202020204" pitchFamily="34" charset="0"/>
                </a:rPr>
                <a:t>Forest</a:t>
              </a:r>
              <a:endParaRPr lang="en-GB" sz="1300" b="1" dirty="0">
                <a:solidFill>
                  <a:srgbClr val="8C5CB0"/>
                </a:solidFill>
                <a:latin typeface="Arial" panose="020B0604020202020204" pitchFamily="34" charset="0"/>
                <a:cs typeface="Arial" panose="020B0604020202020204" pitchFamily="34" charset="0"/>
              </a:endParaRPr>
            </a:p>
          </p:txBody>
        </p:sp>
        <p:sp>
          <p:nvSpPr>
            <p:cNvPr id="82" name="TextBox 81"/>
            <p:cNvSpPr txBox="1"/>
            <p:nvPr/>
          </p:nvSpPr>
          <p:spPr>
            <a:xfrm>
              <a:off x="7528817" y="4607489"/>
              <a:ext cx="843338" cy="292388"/>
            </a:xfrm>
            <a:prstGeom prst="rect">
              <a:avLst/>
            </a:prstGeom>
            <a:noFill/>
          </p:spPr>
          <p:txBody>
            <a:bodyPr wrap="square" rtlCol="0">
              <a:spAutoFit/>
            </a:bodyPr>
            <a:lstStyle/>
            <a:p>
              <a:pPr algn="ctr"/>
              <a:r>
                <a:rPr lang="en-GB" sz="1300" b="1" dirty="0" smtClean="0">
                  <a:solidFill>
                    <a:srgbClr val="8C5CB0"/>
                  </a:solidFill>
                  <a:latin typeface="Arial" panose="020B0604020202020204" pitchFamily="34" charset="0"/>
                  <a:cs typeface="Arial" panose="020B0604020202020204" pitchFamily="34" charset="0"/>
                </a:rPr>
                <a:t>Forest</a:t>
              </a:r>
              <a:endParaRPr lang="en-GB" sz="1300" b="1" dirty="0">
                <a:solidFill>
                  <a:srgbClr val="8C5CB0"/>
                </a:solidFill>
                <a:latin typeface="Arial" panose="020B0604020202020204" pitchFamily="34" charset="0"/>
                <a:cs typeface="Arial" panose="020B0604020202020204" pitchFamily="34" charset="0"/>
              </a:endParaRPr>
            </a:p>
          </p:txBody>
        </p:sp>
        <p:sp>
          <p:nvSpPr>
            <p:cNvPr id="84" name="TextBox 83"/>
            <p:cNvSpPr txBox="1"/>
            <p:nvPr/>
          </p:nvSpPr>
          <p:spPr>
            <a:xfrm>
              <a:off x="4439550" y="4608213"/>
              <a:ext cx="880808" cy="492443"/>
            </a:xfrm>
            <a:prstGeom prst="rect">
              <a:avLst/>
            </a:prstGeom>
            <a:noFill/>
          </p:spPr>
          <p:txBody>
            <a:bodyPr wrap="square" rtlCol="0">
              <a:spAutoFit/>
            </a:bodyPr>
            <a:lstStyle/>
            <a:p>
              <a:pPr algn="ctr"/>
              <a:r>
                <a:rPr lang="en-GB" sz="1300" b="1" dirty="0" smtClean="0">
                  <a:solidFill>
                    <a:srgbClr val="C00000"/>
                  </a:solidFill>
                  <a:latin typeface="Arial" panose="020B0604020202020204" pitchFamily="34" charset="0"/>
                  <a:cs typeface="Arial" panose="020B0604020202020204" pitchFamily="34" charset="0"/>
                </a:rPr>
                <a:t>GARCH</a:t>
              </a:r>
              <a:r>
                <a:rPr lang="en-GB" sz="1300" b="1" dirty="0" smtClean="0">
                  <a:latin typeface="Arial" panose="020B0604020202020204" pitchFamily="34" charset="0"/>
                  <a:cs typeface="Arial" panose="020B0604020202020204" pitchFamily="34" charset="0"/>
                </a:rPr>
                <a:t>*</a:t>
              </a:r>
              <a:r>
                <a:rPr lang="en-GB" sz="1300" b="1" dirty="0" smtClean="0">
                  <a:solidFill>
                    <a:srgbClr val="C00000"/>
                  </a:solidFill>
                  <a:latin typeface="Arial" panose="020B0604020202020204" pitchFamily="34" charset="0"/>
                  <a:cs typeface="Arial" panose="020B0604020202020204" pitchFamily="34" charset="0"/>
                </a:rPr>
                <a:t> </a:t>
              </a:r>
              <a:r>
                <a:rPr lang="en-GB" sz="1300" b="1" dirty="0" smtClean="0">
                  <a:latin typeface="Arial" panose="020B0604020202020204" pitchFamily="34" charset="0"/>
                  <a:cs typeface="Arial" panose="020B0604020202020204" pitchFamily="34" charset="0"/>
                </a:rPr>
                <a:t>and</a:t>
              </a:r>
              <a:r>
                <a:rPr lang="en-GB" sz="1300" b="1" dirty="0" smtClean="0">
                  <a:solidFill>
                    <a:srgbClr val="C00000"/>
                  </a:solidFill>
                  <a:latin typeface="Arial" panose="020B0604020202020204" pitchFamily="34" charset="0"/>
                  <a:cs typeface="Arial" panose="020B0604020202020204" pitchFamily="34" charset="0"/>
                </a:rPr>
                <a:t> </a:t>
              </a:r>
              <a:r>
                <a:rPr lang="en-GB" sz="1300" b="1" dirty="0" smtClean="0">
                  <a:solidFill>
                    <a:srgbClr val="0070C0"/>
                  </a:solidFill>
                  <a:latin typeface="Arial" panose="020B0604020202020204" pitchFamily="34" charset="0"/>
                  <a:cs typeface="Arial" panose="020B0604020202020204" pitchFamily="34" charset="0"/>
                </a:rPr>
                <a:t>GAMM</a:t>
              </a:r>
              <a:r>
                <a:rPr lang="en-GB" sz="1300" b="1" dirty="0" smtClean="0">
                  <a:latin typeface="Arial" panose="020B0604020202020204" pitchFamily="34" charset="0"/>
                  <a:cs typeface="Arial" panose="020B0604020202020204" pitchFamily="34" charset="0"/>
                </a:rPr>
                <a:t>*</a:t>
              </a:r>
              <a:endParaRPr lang="en-GB" sz="1300" b="1" dirty="0">
                <a:latin typeface="Arial" panose="020B0604020202020204" pitchFamily="34" charset="0"/>
                <a:cs typeface="Arial" panose="020B0604020202020204" pitchFamily="34" charset="0"/>
              </a:endParaRPr>
            </a:p>
          </p:txBody>
        </p:sp>
        <p:sp>
          <p:nvSpPr>
            <p:cNvPr id="89" name="TextBox 88"/>
            <p:cNvSpPr txBox="1"/>
            <p:nvPr/>
          </p:nvSpPr>
          <p:spPr>
            <a:xfrm>
              <a:off x="5186112" y="4607490"/>
              <a:ext cx="896534" cy="292388"/>
            </a:xfrm>
            <a:prstGeom prst="rect">
              <a:avLst/>
            </a:prstGeom>
            <a:noFill/>
          </p:spPr>
          <p:txBody>
            <a:bodyPr wrap="square" rtlCol="0">
              <a:spAutoFit/>
            </a:bodyPr>
            <a:lstStyle/>
            <a:p>
              <a:pPr algn="ctr"/>
              <a:r>
                <a:rPr lang="en-GB" sz="1300" b="1" dirty="0" smtClean="0">
                  <a:solidFill>
                    <a:srgbClr val="0070C0"/>
                  </a:solidFill>
                  <a:latin typeface="Arial" panose="020B0604020202020204" pitchFamily="34" charset="0"/>
                  <a:cs typeface="Arial" panose="020B0604020202020204" pitchFamily="34" charset="0"/>
                </a:rPr>
                <a:t>GLMM</a:t>
              </a:r>
              <a:r>
                <a:rPr lang="en-GB" sz="1300" b="1" dirty="0" smtClean="0">
                  <a:latin typeface="Arial" panose="020B0604020202020204" pitchFamily="34" charset="0"/>
                  <a:cs typeface="Arial" panose="020B0604020202020204" pitchFamily="34" charset="0"/>
                </a:rPr>
                <a:t>*</a:t>
              </a:r>
              <a:endParaRPr lang="en-GB" sz="1300" b="1" dirty="0">
                <a:solidFill>
                  <a:srgbClr val="C00000"/>
                </a:solidFill>
              </a:endParaRPr>
            </a:p>
          </p:txBody>
        </p:sp>
        <p:sp>
          <p:nvSpPr>
            <p:cNvPr id="90" name="TextBox 89"/>
            <p:cNvSpPr txBox="1"/>
            <p:nvPr/>
          </p:nvSpPr>
          <p:spPr>
            <a:xfrm>
              <a:off x="5815299" y="4607489"/>
              <a:ext cx="994122" cy="492443"/>
            </a:xfrm>
            <a:prstGeom prst="rect">
              <a:avLst/>
            </a:prstGeom>
            <a:noFill/>
          </p:spPr>
          <p:txBody>
            <a:bodyPr wrap="square" rtlCol="0">
              <a:spAutoFit/>
            </a:bodyPr>
            <a:lstStyle/>
            <a:p>
              <a:pPr algn="ctr"/>
              <a:r>
                <a:rPr lang="en-GB" sz="1300" b="1" dirty="0" smtClean="0">
                  <a:solidFill>
                    <a:srgbClr val="8C5CB0"/>
                  </a:solidFill>
                  <a:latin typeface="Arial" panose="020B0604020202020204" pitchFamily="34" charset="0"/>
                  <a:cs typeface="Arial" panose="020B0604020202020204" pitchFamily="34" charset="0"/>
                </a:rPr>
                <a:t>SVR-L</a:t>
              </a:r>
              <a:r>
                <a:rPr lang="en-GB" sz="1300" b="1" dirty="0" smtClean="0">
                  <a:latin typeface="Arial" panose="020B0604020202020204" pitchFamily="34" charset="0"/>
                  <a:cs typeface="Arial" panose="020B0604020202020204" pitchFamily="34" charset="0"/>
                </a:rPr>
                <a:t>*</a:t>
              </a:r>
              <a:r>
                <a:rPr lang="en-GB" sz="1300" b="1" dirty="0" smtClean="0">
                  <a:solidFill>
                    <a:srgbClr val="8C5CB0"/>
                  </a:solidFill>
                </a:rPr>
                <a:t> </a:t>
              </a:r>
            </a:p>
            <a:p>
              <a:pPr algn="ctr"/>
              <a:r>
                <a:rPr lang="en-GB" sz="1300" b="1" dirty="0" smtClean="0">
                  <a:solidFill>
                    <a:srgbClr val="8C5CB0"/>
                  </a:solidFill>
                  <a:latin typeface="Arial" panose="020B0604020202020204" pitchFamily="34" charset="0"/>
                  <a:cs typeface="Arial" panose="020B0604020202020204" pitchFamily="34" charset="0"/>
                </a:rPr>
                <a:t>(MASE)</a:t>
              </a:r>
              <a:endParaRPr lang="en-GB" sz="1300" b="1" dirty="0">
                <a:solidFill>
                  <a:srgbClr val="8C5CB0"/>
                </a:solidFill>
                <a:latin typeface="Arial" panose="020B0604020202020204" pitchFamily="34" charset="0"/>
                <a:cs typeface="Arial" panose="020B0604020202020204" pitchFamily="34" charset="0"/>
              </a:endParaRPr>
            </a:p>
          </p:txBody>
        </p:sp>
      </p:grpSp>
      <p:sp>
        <p:nvSpPr>
          <p:cNvPr id="91" name="Title 1"/>
          <p:cNvSpPr txBox="1">
            <a:spLocks/>
          </p:cNvSpPr>
          <p:nvPr/>
        </p:nvSpPr>
        <p:spPr>
          <a:xfrm>
            <a:off x="0" y="0"/>
            <a:ext cx="12209928" cy="685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effectLst/>
                <a:latin typeface="Arial" panose="020B0604020202020204" pitchFamily="34" charset="0"/>
                <a:cs typeface="Arial" panose="020B0604020202020204" pitchFamily="34" charset="0"/>
              </a:rPr>
              <a:t>Recommended Model Use</a:t>
            </a:r>
            <a:endParaRPr lang="en-US" sz="4400" dirty="0">
              <a:effectLst/>
              <a:latin typeface="Arial" panose="020B0604020202020204" pitchFamily="34" charset="0"/>
              <a:cs typeface="Arial" panose="020B0604020202020204" pitchFamily="34" charset="0"/>
            </a:endParaRPr>
          </a:p>
        </p:txBody>
      </p:sp>
      <p:cxnSp>
        <p:nvCxnSpPr>
          <p:cNvPr id="177" name="Straight Connector 176"/>
          <p:cNvCxnSpPr/>
          <p:nvPr/>
        </p:nvCxnSpPr>
        <p:spPr>
          <a:xfrm flipV="1">
            <a:off x="2949377" y="1736610"/>
            <a:ext cx="6232563" cy="7703"/>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267539" y="2196110"/>
            <a:ext cx="1828800"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Non-normal</a:t>
            </a:r>
            <a:endParaRPr lang="en-GB" sz="1000" b="1" dirty="0">
              <a:latin typeface="Arial" panose="020B0604020202020204" pitchFamily="34" charset="0"/>
              <a:cs typeface="Arial" panose="020B0604020202020204" pitchFamily="34" charset="0"/>
            </a:endParaRPr>
          </a:p>
        </p:txBody>
      </p:sp>
      <p:sp>
        <p:nvSpPr>
          <p:cNvPr id="112" name="TextBox 111"/>
          <p:cNvSpPr txBox="1"/>
          <p:nvPr/>
        </p:nvSpPr>
        <p:spPr>
          <a:xfrm>
            <a:off x="8433327" y="2655204"/>
            <a:ext cx="1497219" cy="246221"/>
          </a:xfrm>
          <a:prstGeom prst="rect">
            <a:avLst/>
          </a:prstGeom>
          <a:noFill/>
          <a:ln w="22225">
            <a:solidFill>
              <a:schemeClr val="accent1"/>
            </a:solidFill>
          </a:ln>
        </p:spPr>
        <p:txBody>
          <a:bodyPr wrap="square" rtlCol="0">
            <a:spAutoFit/>
          </a:bodyPr>
          <a:lstStyle/>
          <a:p>
            <a:pPr algn="ctr"/>
            <a:r>
              <a:rPr lang="en-GB" sz="1000" b="1" dirty="0" err="1" smtClean="0">
                <a:latin typeface="Arial" panose="020B0604020202020204" pitchFamily="34" charset="0"/>
                <a:cs typeface="Arial" panose="020B0604020202020204" pitchFamily="34" charset="0"/>
              </a:rPr>
              <a:t>Behavior</a:t>
            </a:r>
            <a:endParaRPr lang="en-GB" sz="1000" b="1" dirty="0">
              <a:latin typeface="Arial" panose="020B0604020202020204" pitchFamily="34" charset="0"/>
              <a:cs typeface="Arial" panose="020B0604020202020204" pitchFamily="34" charset="0"/>
            </a:endParaRPr>
          </a:p>
        </p:txBody>
      </p:sp>
      <p:cxnSp>
        <p:nvCxnSpPr>
          <p:cNvPr id="105" name="Straight Connector 104"/>
          <p:cNvCxnSpPr>
            <a:stCxn id="92" idx="2"/>
          </p:cNvCxnSpPr>
          <p:nvPr/>
        </p:nvCxnSpPr>
        <p:spPr>
          <a:xfrm flipH="1">
            <a:off x="9181937" y="2442331"/>
            <a:ext cx="3" cy="21685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181937" y="1736610"/>
            <a:ext cx="0" cy="44160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4560421" y="3457183"/>
            <a:ext cx="3053" cy="32121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1485204" y="3452913"/>
            <a:ext cx="3076744" cy="427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112" idx="2"/>
          </p:cNvCxnSpPr>
          <p:nvPr/>
        </p:nvCxnSpPr>
        <p:spPr>
          <a:xfrm>
            <a:off x="9181937" y="2901425"/>
            <a:ext cx="0" cy="528084"/>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3057506" y="5209632"/>
            <a:ext cx="1124451" cy="292388"/>
          </a:xfrm>
          <a:prstGeom prst="rect">
            <a:avLst/>
          </a:prstGeom>
          <a:noFill/>
        </p:spPr>
        <p:txBody>
          <a:bodyPr wrap="square" rtlCol="0">
            <a:spAutoFit/>
          </a:bodyPr>
          <a:lstStyle/>
          <a:p>
            <a:pPr algn="ctr"/>
            <a:r>
              <a:rPr lang="en-GB" sz="1300" b="1" dirty="0" smtClean="0">
                <a:solidFill>
                  <a:srgbClr val="8C5CB0"/>
                </a:solidFill>
                <a:latin typeface="Arial" panose="020B0604020202020204" pitchFamily="34" charset="0"/>
                <a:cs typeface="Arial" panose="020B0604020202020204" pitchFamily="34" charset="0"/>
              </a:rPr>
              <a:t>Forest</a:t>
            </a:r>
            <a:endParaRPr lang="en-GB" sz="1300" b="1" dirty="0">
              <a:solidFill>
                <a:srgbClr val="8C5CB0"/>
              </a:solidFill>
              <a:latin typeface="Arial" panose="020B0604020202020204" pitchFamily="34" charset="0"/>
              <a:cs typeface="Arial" panose="020B0604020202020204" pitchFamily="34" charset="0"/>
            </a:endParaRPr>
          </a:p>
        </p:txBody>
      </p:sp>
      <p:sp>
        <p:nvSpPr>
          <p:cNvPr id="229" name="TextBox 228"/>
          <p:cNvSpPr txBox="1"/>
          <p:nvPr/>
        </p:nvSpPr>
        <p:spPr>
          <a:xfrm>
            <a:off x="9181936" y="5209632"/>
            <a:ext cx="1124451" cy="292388"/>
          </a:xfrm>
          <a:prstGeom prst="rect">
            <a:avLst/>
          </a:prstGeom>
          <a:noFill/>
        </p:spPr>
        <p:txBody>
          <a:bodyPr wrap="square" rtlCol="0">
            <a:spAutoFit/>
          </a:bodyPr>
          <a:lstStyle/>
          <a:p>
            <a:pPr algn="ctr"/>
            <a:r>
              <a:rPr lang="en-GB" sz="1300" b="1" dirty="0" smtClean="0">
                <a:solidFill>
                  <a:srgbClr val="8C5CB0"/>
                </a:solidFill>
                <a:latin typeface="Arial" panose="020B0604020202020204" pitchFamily="34" charset="0"/>
                <a:cs typeface="Arial" panose="020B0604020202020204" pitchFamily="34" charset="0"/>
              </a:rPr>
              <a:t>Forest</a:t>
            </a:r>
            <a:endParaRPr lang="en-GB" sz="1300" b="1" dirty="0">
              <a:solidFill>
                <a:srgbClr val="8C5CB0"/>
              </a:solidFill>
              <a:latin typeface="Arial" panose="020B0604020202020204" pitchFamily="34" charset="0"/>
              <a:cs typeface="Arial" panose="020B0604020202020204" pitchFamily="34" charset="0"/>
            </a:endParaRPr>
          </a:p>
        </p:txBody>
      </p:sp>
      <p:sp>
        <p:nvSpPr>
          <p:cNvPr id="183" name="TextBox 182"/>
          <p:cNvSpPr txBox="1"/>
          <p:nvPr/>
        </p:nvSpPr>
        <p:spPr>
          <a:xfrm>
            <a:off x="4012321" y="3772213"/>
            <a:ext cx="1010457"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Variance</a:t>
            </a:r>
            <a:endParaRPr lang="en-GB" sz="1000" b="1" dirty="0">
              <a:latin typeface="Arial" panose="020B0604020202020204" pitchFamily="34" charset="0"/>
              <a:cs typeface="Arial" panose="020B0604020202020204" pitchFamily="34" charset="0"/>
            </a:endParaRPr>
          </a:p>
        </p:txBody>
      </p:sp>
      <p:cxnSp>
        <p:nvCxnSpPr>
          <p:cNvPr id="227" name="Straight Connector 226"/>
          <p:cNvCxnSpPr/>
          <p:nvPr/>
        </p:nvCxnSpPr>
        <p:spPr>
          <a:xfrm flipH="1">
            <a:off x="4548734" y="4005555"/>
            <a:ext cx="3053" cy="321213"/>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10102168" y="3747771"/>
            <a:ext cx="1010457"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Variance</a:t>
            </a:r>
            <a:endParaRPr lang="en-GB" sz="1000" b="1" dirty="0">
              <a:latin typeface="Arial" panose="020B0604020202020204" pitchFamily="34" charset="0"/>
              <a:cs typeface="Arial" panose="020B0604020202020204" pitchFamily="34" charset="0"/>
            </a:endParaRPr>
          </a:p>
        </p:txBody>
      </p:sp>
      <p:sp>
        <p:nvSpPr>
          <p:cNvPr id="244" name="TextBox 243"/>
          <p:cNvSpPr txBox="1"/>
          <p:nvPr/>
        </p:nvSpPr>
        <p:spPr>
          <a:xfrm>
            <a:off x="7064706" y="3754936"/>
            <a:ext cx="1010457"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Mean</a:t>
            </a:r>
            <a:endParaRPr lang="en-GB" sz="1000" b="1" dirty="0">
              <a:latin typeface="Arial" panose="020B0604020202020204" pitchFamily="34" charset="0"/>
              <a:cs typeface="Arial" panose="020B0604020202020204" pitchFamily="34" charset="0"/>
            </a:endParaRPr>
          </a:p>
        </p:txBody>
      </p:sp>
      <p:cxnSp>
        <p:nvCxnSpPr>
          <p:cNvPr id="245" name="Straight Connector 244"/>
          <p:cNvCxnSpPr/>
          <p:nvPr/>
        </p:nvCxnSpPr>
        <p:spPr>
          <a:xfrm flipH="1">
            <a:off x="7562070" y="3985768"/>
            <a:ext cx="3053" cy="32121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a:off x="10638581" y="3981113"/>
            <a:ext cx="3053" cy="321213"/>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267" name="Group 266"/>
          <p:cNvGrpSpPr/>
          <p:nvPr/>
        </p:nvGrpSpPr>
        <p:grpSpPr>
          <a:xfrm>
            <a:off x="7601882" y="3429000"/>
            <a:ext cx="3088830" cy="325483"/>
            <a:chOff x="1474644" y="3452913"/>
            <a:chExt cx="3088830" cy="325483"/>
          </a:xfrm>
        </p:grpSpPr>
        <p:cxnSp>
          <p:nvCxnSpPr>
            <p:cNvPr id="268" name="Straight Connector 267"/>
            <p:cNvCxnSpPr/>
            <p:nvPr/>
          </p:nvCxnSpPr>
          <p:spPr>
            <a:xfrm flipH="1">
              <a:off x="1474644" y="3458165"/>
              <a:ext cx="4253" cy="31351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H="1">
              <a:off x="4560421" y="3457183"/>
              <a:ext cx="3053" cy="32121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1485204" y="3452913"/>
              <a:ext cx="3076744" cy="4270"/>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6223682" y="4286815"/>
            <a:ext cx="5796855" cy="791669"/>
            <a:chOff x="6223682" y="4286815"/>
            <a:chExt cx="5796855" cy="791669"/>
          </a:xfrm>
        </p:grpSpPr>
        <p:grpSp>
          <p:nvGrpSpPr>
            <p:cNvPr id="70" name="Group 69"/>
            <p:cNvGrpSpPr/>
            <p:nvPr/>
          </p:nvGrpSpPr>
          <p:grpSpPr>
            <a:xfrm>
              <a:off x="9296658" y="4286815"/>
              <a:ext cx="2723879" cy="784461"/>
              <a:chOff x="9296658" y="4286815"/>
              <a:chExt cx="2723879" cy="784461"/>
            </a:xfrm>
          </p:grpSpPr>
          <p:grpSp>
            <p:nvGrpSpPr>
              <p:cNvPr id="248" name="Group 247"/>
              <p:cNvGrpSpPr/>
              <p:nvPr/>
            </p:nvGrpSpPr>
            <p:grpSpPr>
              <a:xfrm>
                <a:off x="9686382" y="4286815"/>
                <a:ext cx="1878949" cy="534756"/>
                <a:chOff x="512688" y="4314741"/>
                <a:chExt cx="1878949" cy="534756"/>
              </a:xfrm>
            </p:grpSpPr>
            <p:cxnSp>
              <p:nvCxnSpPr>
                <p:cNvPr id="249" name="Straight Connector 248"/>
                <p:cNvCxnSpPr/>
                <p:nvPr/>
              </p:nvCxnSpPr>
              <p:spPr>
                <a:xfrm>
                  <a:off x="513289" y="4321948"/>
                  <a:ext cx="187834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H="1">
                  <a:off x="1460596" y="4326068"/>
                  <a:ext cx="1767" cy="520675"/>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252" name="Group 251"/>
                <p:cNvGrpSpPr/>
                <p:nvPr/>
              </p:nvGrpSpPr>
              <p:grpSpPr>
                <a:xfrm>
                  <a:off x="512688" y="4314741"/>
                  <a:ext cx="1878949" cy="534756"/>
                  <a:chOff x="485937" y="2093699"/>
                  <a:chExt cx="2341128" cy="624262"/>
                </a:xfrm>
              </p:grpSpPr>
              <p:cxnSp>
                <p:nvCxnSpPr>
                  <p:cNvPr id="256" name="Straight Connector 255"/>
                  <p:cNvCxnSpPr/>
                  <p:nvPr/>
                </p:nvCxnSpPr>
                <p:spPr>
                  <a:xfrm>
                    <a:off x="2827065" y="2095608"/>
                    <a:ext cx="0" cy="62180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85937" y="2093699"/>
                    <a:ext cx="749" cy="624262"/>
                  </a:xfrm>
                  <a:prstGeom prst="line">
                    <a:avLst/>
                  </a:prstGeom>
                  <a:ln w="22225"/>
                </p:spPr>
                <p:style>
                  <a:lnRef idx="1">
                    <a:schemeClr val="accent1"/>
                  </a:lnRef>
                  <a:fillRef idx="0">
                    <a:schemeClr val="accent1"/>
                  </a:fillRef>
                  <a:effectRef idx="0">
                    <a:schemeClr val="accent1"/>
                  </a:effectRef>
                  <a:fontRef idx="minor">
                    <a:schemeClr val="tx1"/>
                  </a:fontRef>
                </p:style>
              </p:cxnSp>
            </p:grpSp>
          </p:grpSp>
          <p:sp>
            <p:nvSpPr>
              <p:cNvPr id="272" name="TextBox 271"/>
              <p:cNvSpPr txBox="1"/>
              <p:nvPr/>
            </p:nvSpPr>
            <p:spPr>
              <a:xfrm>
                <a:off x="10234116" y="4821103"/>
                <a:ext cx="848564"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Detect</a:t>
                </a:r>
                <a:endParaRPr lang="en-GB" sz="1000" b="1" dirty="0">
                  <a:latin typeface="Arial" panose="020B0604020202020204" pitchFamily="34" charset="0"/>
                  <a:cs typeface="Arial" panose="020B0604020202020204" pitchFamily="34" charset="0"/>
                </a:endParaRPr>
              </a:p>
            </p:txBody>
          </p:sp>
          <p:sp>
            <p:nvSpPr>
              <p:cNvPr id="273" name="TextBox 272"/>
              <p:cNvSpPr txBox="1"/>
              <p:nvPr/>
            </p:nvSpPr>
            <p:spPr>
              <a:xfrm>
                <a:off x="9296658" y="4825055"/>
                <a:ext cx="848564"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Quantify</a:t>
                </a:r>
                <a:endParaRPr lang="en-GB" sz="1000" b="1" dirty="0">
                  <a:latin typeface="Arial" panose="020B0604020202020204" pitchFamily="34" charset="0"/>
                  <a:cs typeface="Arial" panose="020B0604020202020204" pitchFamily="34" charset="0"/>
                </a:endParaRPr>
              </a:p>
            </p:txBody>
          </p:sp>
          <p:sp>
            <p:nvSpPr>
              <p:cNvPr id="274" name="TextBox 273"/>
              <p:cNvSpPr txBox="1"/>
              <p:nvPr/>
            </p:nvSpPr>
            <p:spPr>
              <a:xfrm>
                <a:off x="11171973" y="4818817"/>
                <a:ext cx="848564"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Forecast</a:t>
                </a:r>
                <a:endParaRPr lang="en-GB" sz="1000" b="1" dirty="0">
                  <a:latin typeface="Arial" panose="020B0604020202020204" pitchFamily="34" charset="0"/>
                  <a:cs typeface="Arial" panose="020B0604020202020204" pitchFamily="34" charset="0"/>
                </a:endParaRPr>
              </a:p>
            </p:txBody>
          </p:sp>
        </p:grpSp>
        <p:grpSp>
          <p:nvGrpSpPr>
            <p:cNvPr id="275" name="Group 274"/>
            <p:cNvGrpSpPr/>
            <p:nvPr/>
          </p:nvGrpSpPr>
          <p:grpSpPr>
            <a:xfrm>
              <a:off x="6223682" y="4294023"/>
              <a:ext cx="2723879" cy="784461"/>
              <a:chOff x="9296658" y="4286815"/>
              <a:chExt cx="2723879" cy="784461"/>
            </a:xfrm>
          </p:grpSpPr>
          <p:grpSp>
            <p:nvGrpSpPr>
              <p:cNvPr id="276" name="Group 275"/>
              <p:cNvGrpSpPr/>
              <p:nvPr/>
            </p:nvGrpSpPr>
            <p:grpSpPr>
              <a:xfrm>
                <a:off x="9686382" y="4286815"/>
                <a:ext cx="1878949" cy="534756"/>
                <a:chOff x="512688" y="4314741"/>
                <a:chExt cx="1878949" cy="534756"/>
              </a:xfrm>
            </p:grpSpPr>
            <p:cxnSp>
              <p:nvCxnSpPr>
                <p:cNvPr id="280" name="Straight Connector 279"/>
                <p:cNvCxnSpPr/>
                <p:nvPr/>
              </p:nvCxnSpPr>
              <p:spPr>
                <a:xfrm>
                  <a:off x="513289" y="4321948"/>
                  <a:ext cx="187834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1460596" y="4326068"/>
                  <a:ext cx="1767" cy="520675"/>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282" name="Group 281"/>
                <p:cNvGrpSpPr/>
                <p:nvPr/>
              </p:nvGrpSpPr>
              <p:grpSpPr>
                <a:xfrm>
                  <a:off x="512688" y="4314741"/>
                  <a:ext cx="1878949" cy="534756"/>
                  <a:chOff x="485937" y="2093699"/>
                  <a:chExt cx="2341128" cy="624262"/>
                </a:xfrm>
              </p:grpSpPr>
              <p:cxnSp>
                <p:nvCxnSpPr>
                  <p:cNvPr id="303" name="Straight Connector 302"/>
                  <p:cNvCxnSpPr/>
                  <p:nvPr/>
                </p:nvCxnSpPr>
                <p:spPr>
                  <a:xfrm>
                    <a:off x="2827065" y="2095608"/>
                    <a:ext cx="0" cy="62180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485937" y="2093699"/>
                    <a:ext cx="749" cy="624262"/>
                  </a:xfrm>
                  <a:prstGeom prst="line">
                    <a:avLst/>
                  </a:prstGeom>
                  <a:ln w="22225"/>
                </p:spPr>
                <p:style>
                  <a:lnRef idx="1">
                    <a:schemeClr val="accent1"/>
                  </a:lnRef>
                  <a:fillRef idx="0">
                    <a:schemeClr val="accent1"/>
                  </a:fillRef>
                  <a:effectRef idx="0">
                    <a:schemeClr val="accent1"/>
                  </a:effectRef>
                  <a:fontRef idx="minor">
                    <a:schemeClr val="tx1"/>
                  </a:fontRef>
                </p:style>
              </p:cxnSp>
            </p:grpSp>
          </p:grpSp>
          <p:sp>
            <p:nvSpPr>
              <p:cNvPr id="277" name="TextBox 276"/>
              <p:cNvSpPr txBox="1"/>
              <p:nvPr/>
            </p:nvSpPr>
            <p:spPr>
              <a:xfrm>
                <a:off x="10234116" y="4821103"/>
                <a:ext cx="848564"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Detect</a:t>
                </a:r>
                <a:endParaRPr lang="en-GB" sz="1000" b="1" dirty="0">
                  <a:latin typeface="Arial" panose="020B0604020202020204" pitchFamily="34" charset="0"/>
                  <a:cs typeface="Arial" panose="020B0604020202020204" pitchFamily="34" charset="0"/>
                </a:endParaRPr>
              </a:p>
            </p:txBody>
          </p:sp>
          <p:sp>
            <p:nvSpPr>
              <p:cNvPr id="278" name="TextBox 277"/>
              <p:cNvSpPr txBox="1"/>
              <p:nvPr/>
            </p:nvSpPr>
            <p:spPr>
              <a:xfrm>
                <a:off x="9296658" y="4825055"/>
                <a:ext cx="848564"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Quantify</a:t>
                </a:r>
                <a:endParaRPr lang="en-GB" sz="1000" b="1" dirty="0">
                  <a:latin typeface="Arial" panose="020B0604020202020204" pitchFamily="34" charset="0"/>
                  <a:cs typeface="Arial" panose="020B0604020202020204" pitchFamily="34" charset="0"/>
                </a:endParaRPr>
              </a:p>
            </p:txBody>
          </p:sp>
          <p:sp>
            <p:nvSpPr>
              <p:cNvPr id="279" name="TextBox 278"/>
              <p:cNvSpPr txBox="1"/>
              <p:nvPr/>
            </p:nvSpPr>
            <p:spPr>
              <a:xfrm>
                <a:off x="11171973" y="4818817"/>
                <a:ext cx="848564"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Forecast</a:t>
                </a:r>
                <a:endParaRPr lang="en-GB" sz="1000" b="1" dirty="0">
                  <a:latin typeface="Arial" panose="020B0604020202020204" pitchFamily="34" charset="0"/>
                  <a:cs typeface="Arial" panose="020B0604020202020204" pitchFamily="34" charset="0"/>
                </a:endParaRPr>
              </a:p>
            </p:txBody>
          </p:sp>
        </p:grpSp>
      </p:grpSp>
      <p:grpSp>
        <p:nvGrpSpPr>
          <p:cNvPr id="306" name="Group 305"/>
          <p:cNvGrpSpPr/>
          <p:nvPr/>
        </p:nvGrpSpPr>
        <p:grpSpPr>
          <a:xfrm>
            <a:off x="3198124" y="4306981"/>
            <a:ext cx="2723879" cy="784461"/>
            <a:chOff x="9296658" y="4286815"/>
            <a:chExt cx="2723879" cy="784461"/>
          </a:xfrm>
        </p:grpSpPr>
        <p:grpSp>
          <p:nvGrpSpPr>
            <p:cNvPr id="317" name="Group 316"/>
            <p:cNvGrpSpPr/>
            <p:nvPr/>
          </p:nvGrpSpPr>
          <p:grpSpPr>
            <a:xfrm>
              <a:off x="9686382" y="4286815"/>
              <a:ext cx="1878949" cy="539210"/>
              <a:chOff x="512688" y="4314741"/>
              <a:chExt cx="1878949" cy="539210"/>
            </a:xfrm>
          </p:grpSpPr>
          <p:cxnSp>
            <p:nvCxnSpPr>
              <p:cNvPr id="321" name="Straight Connector 320"/>
              <p:cNvCxnSpPr/>
              <p:nvPr/>
            </p:nvCxnSpPr>
            <p:spPr>
              <a:xfrm>
                <a:off x="513289" y="4321948"/>
                <a:ext cx="187834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H="1">
                <a:off x="1475743" y="4333276"/>
                <a:ext cx="1767" cy="520675"/>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323" name="Group 322"/>
              <p:cNvGrpSpPr/>
              <p:nvPr/>
            </p:nvGrpSpPr>
            <p:grpSpPr>
              <a:xfrm>
                <a:off x="512688" y="4314741"/>
                <a:ext cx="1878949" cy="534756"/>
                <a:chOff x="485937" y="2093699"/>
                <a:chExt cx="2341128" cy="624262"/>
              </a:xfrm>
            </p:grpSpPr>
            <p:cxnSp>
              <p:nvCxnSpPr>
                <p:cNvPr id="324" name="Straight Connector 323"/>
                <p:cNvCxnSpPr/>
                <p:nvPr/>
              </p:nvCxnSpPr>
              <p:spPr>
                <a:xfrm>
                  <a:off x="2827065" y="2095608"/>
                  <a:ext cx="0" cy="62180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485937" y="2093699"/>
                  <a:ext cx="749" cy="624262"/>
                </a:xfrm>
                <a:prstGeom prst="line">
                  <a:avLst/>
                </a:prstGeom>
                <a:ln w="22225"/>
              </p:spPr>
              <p:style>
                <a:lnRef idx="1">
                  <a:schemeClr val="accent1"/>
                </a:lnRef>
                <a:fillRef idx="0">
                  <a:schemeClr val="accent1"/>
                </a:fillRef>
                <a:effectRef idx="0">
                  <a:schemeClr val="accent1"/>
                </a:effectRef>
                <a:fontRef idx="minor">
                  <a:schemeClr val="tx1"/>
                </a:fontRef>
              </p:style>
            </p:cxnSp>
          </p:grpSp>
        </p:grpSp>
        <p:sp>
          <p:nvSpPr>
            <p:cNvPr id="318" name="TextBox 317"/>
            <p:cNvSpPr txBox="1"/>
            <p:nvPr/>
          </p:nvSpPr>
          <p:spPr>
            <a:xfrm>
              <a:off x="10234116" y="4821103"/>
              <a:ext cx="848564"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Detect</a:t>
              </a:r>
              <a:endParaRPr lang="en-GB" sz="1000" b="1" dirty="0">
                <a:latin typeface="Arial" panose="020B0604020202020204" pitchFamily="34" charset="0"/>
                <a:cs typeface="Arial" panose="020B0604020202020204" pitchFamily="34" charset="0"/>
              </a:endParaRPr>
            </a:p>
          </p:txBody>
        </p:sp>
        <p:sp>
          <p:nvSpPr>
            <p:cNvPr id="319" name="TextBox 318"/>
            <p:cNvSpPr txBox="1"/>
            <p:nvPr/>
          </p:nvSpPr>
          <p:spPr>
            <a:xfrm>
              <a:off x="9296658" y="4825055"/>
              <a:ext cx="848564"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Quantify</a:t>
              </a:r>
              <a:endParaRPr lang="en-GB" sz="1000" b="1" dirty="0">
                <a:latin typeface="Arial" panose="020B0604020202020204" pitchFamily="34" charset="0"/>
                <a:cs typeface="Arial" panose="020B0604020202020204" pitchFamily="34" charset="0"/>
              </a:endParaRPr>
            </a:p>
          </p:txBody>
        </p:sp>
        <p:sp>
          <p:nvSpPr>
            <p:cNvPr id="320" name="TextBox 319"/>
            <p:cNvSpPr txBox="1"/>
            <p:nvPr/>
          </p:nvSpPr>
          <p:spPr>
            <a:xfrm>
              <a:off x="11171973" y="4818817"/>
              <a:ext cx="848564"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Forecast</a:t>
              </a:r>
              <a:endParaRPr lang="en-GB" sz="1000" b="1" dirty="0">
                <a:latin typeface="Arial" panose="020B0604020202020204" pitchFamily="34" charset="0"/>
                <a:cs typeface="Arial" panose="020B0604020202020204" pitchFamily="34" charset="0"/>
              </a:endParaRPr>
            </a:p>
          </p:txBody>
        </p:sp>
      </p:grpSp>
      <p:cxnSp>
        <p:nvCxnSpPr>
          <p:cNvPr id="312" name="Straight Connector 311"/>
          <p:cNvCxnSpPr/>
          <p:nvPr/>
        </p:nvCxnSpPr>
        <p:spPr>
          <a:xfrm>
            <a:off x="515473" y="4321396"/>
            <a:ext cx="1878348" cy="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H="1">
            <a:off x="1470062" y="4331754"/>
            <a:ext cx="1767" cy="52067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2393821" y="4315824"/>
            <a:ext cx="0" cy="532653"/>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09" name="TextBox 308"/>
          <p:cNvSpPr txBox="1"/>
          <p:nvPr/>
        </p:nvSpPr>
        <p:spPr>
          <a:xfrm>
            <a:off x="1062606" y="4848477"/>
            <a:ext cx="848564"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Detect</a:t>
            </a:r>
            <a:endParaRPr lang="en-GB" sz="1000" b="1" dirty="0">
              <a:latin typeface="Arial" panose="020B0604020202020204" pitchFamily="34" charset="0"/>
              <a:cs typeface="Arial" panose="020B0604020202020204" pitchFamily="34" charset="0"/>
            </a:endParaRPr>
          </a:p>
        </p:txBody>
      </p:sp>
      <p:grpSp>
        <p:nvGrpSpPr>
          <p:cNvPr id="72" name="Group 71"/>
          <p:cNvGrpSpPr/>
          <p:nvPr/>
        </p:nvGrpSpPr>
        <p:grpSpPr>
          <a:xfrm>
            <a:off x="125148" y="1227206"/>
            <a:ext cx="6726449" cy="3871444"/>
            <a:chOff x="125148" y="1227206"/>
            <a:chExt cx="6726449" cy="3871444"/>
          </a:xfrm>
        </p:grpSpPr>
        <p:cxnSp>
          <p:nvCxnSpPr>
            <p:cNvPr id="3" name="Straight Connector 2"/>
            <p:cNvCxnSpPr>
              <a:stCxn id="10" idx="2"/>
            </p:cNvCxnSpPr>
            <p:nvPr/>
          </p:nvCxnSpPr>
          <p:spPr>
            <a:xfrm>
              <a:off x="2958454" y="2326083"/>
              <a:ext cx="1048" cy="25277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44054" y="2079862"/>
              <a:ext cx="1828800"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Normal</a:t>
              </a:r>
              <a:endParaRPr lang="en-GB" sz="1000" b="1" dirty="0">
                <a:latin typeface="Arial" panose="020B0604020202020204" pitchFamily="34" charset="0"/>
                <a:cs typeface="Arial" panose="020B0604020202020204" pitchFamily="34" charset="0"/>
              </a:endParaRPr>
            </a:p>
          </p:txBody>
        </p:sp>
        <p:sp>
          <p:nvSpPr>
            <p:cNvPr id="110" name="TextBox 109"/>
            <p:cNvSpPr txBox="1"/>
            <p:nvPr/>
          </p:nvSpPr>
          <p:spPr>
            <a:xfrm>
              <a:off x="5418218" y="1227206"/>
              <a:ext cx="1433379" cy="261610"/>
            </a:xfrm>
            <a:prstGeom prst="rect">
              <a:avLst/>
            </a:prstGeom>
            <a:noFill/>
            <a:ln w="22225">
              <a:solidFill>
                <a:schemeClr val="accent1"/>
              </a:solidFill>
            </a:ln>
          </p:spPr>
          <p:txBody>
            <a:bodyPr wrap="square" rtlCol="0">
              <a:spAutoFit/>
            </a:bodyPr>
            <a:lstStyle/>
            <a:p>
              <a:pPr algn="ctr"/>
              <a:r>
                <a:rPr lang="en-GB" sz="1100" b="1" dirty="0" smtClean="0">
                  <a:latin typeface="Arial" panose="020B0604020202020204" pitchFamily="34" charset="0"/>
                  <a:cs typeface="Arial" panose="020B0604020202020204" pitchFamily="34" charset="0"/>
                </a:rPr>
                <a:t>Fish</a:t>
              </a:r>
              <a:endParaRPr lang="en-GB" sz="1100" b="1" dirty="0">
                <a:latin typeface="Arial" panose="020B0604020202020204" pitchFamily="34" charset="0"/>
                <a:cs typeface="Arial" panose="020B0604020202020204" pitchFamily="34" charset="0"/>
              </a:endParaRPr>
            </a:p>
          </p:txBody>
        </p:sp>
        <p:sp>
          <p:nvSpPr>
            <p:cNvPr id="114" name="TextBox 113"/>
            <p:cNvSpPr txBox="1"/>
            <p:nvPr/>
          </p:nvSpPr>
          <p:spPr>
            <a:xfrm>
              <a:off x="2240629" y="2589832"/>
              <a:ext cx="1497219" cy="553998"/>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Abundance, </a:t>
              </a:r>
            </a:p>
            <a:p>
              <a:pPr algn="ctr"/>
              <a:r>
                <a:rPr lang="en-GB" sz="1000" b="1" dirty="0" smtClean="0">
                  <a:latin typeface="Arial" panose="020B0604020202020204" pitchFamily="34" charset="0"/>
                  <a:cs typeface="Arial" panose="020B0604020202020204" pitchFamily="34" charset="0"/>
                </a:rPr>
                <a:t>Distribution,</a:t>
              </a:r>
            </a:p>
            <a:p>
              <a:pPr algn="ctr"/>
              <a:r>
                <a:rPr lang="en-GB" sz="1000" b="1" dirty="0" smtClean="0">
                  <a:latin typeface="Arial" panose="020B0604020202020204" pitchFamily="34" charset="0"/>
                  <a:cs typeface="Arial" panose="020B0604020202020204" pitchFamily="34" charset="0"/>
                </a:rPr>
                <a:t>Diversity</a:t>
              </a:r>
              <a:endParaRPr lang="en-GB" sz="1000" b="1" dirty="0">
                <a:latin typeface="Arial" panose="020B0604020202020204" pitchFamily="34" charset="0"/>
                <a:cs typeface="Arial" panose="020B0604020202020204" pitchFamily="34" charset="0"/>
              </a:endParaRPr>
            </a:p>
          </p:txBody>
        </p:sp>
        <p:cxnSp>
          <p:nvCxnSpPr>
            <p:cNvPr id="113" name="Straight Connector 112"/>
            <p:cNvCxnSpPr/>
            <p:nvPr/>
          </p:nvCxnSpPr>
          <p:spPr>
            <a:xfrm flipH="1">
              <a:off x="2953958" y="1743614"/>
              <a:ext cx="5544" cy="34287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2950905" y="3135970"/>
              <a:ext cx="3053" cy="32121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1474644" y="3458165"/>
              <a:ext cx="4253" cy="31351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6134907" y="1480295"/>
              <a:ext cx="3053" cy="263319"/>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974859" y="3779378"/>
              <a:ext cx="1010457"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Mean</a:t>
              </a:r>
              <a:endParaRPr lang="en-GB" sz="1000" b="1" dirty="0">
                <a:latin typeface="Arial" panose="020B0604020202020204" pitchFamily="34" charset="0"/>
                <a:cs typeface="Arial" panose="020B0604020202020204" pitchFamily="34" charset="0"/>
              </a:endParaRPr>
            </a:p>
          </p:txBody>
        </p:sp>
        <p:cxnSp>
          <p:nvCxnSpPr>
            <p:cNvPr id="150" name="Straight Connector 149"/>
            <p:cNvCxnSpPr/>
            <p:nvPr/>
          </p:nvCxnSpPr>
          <p:spPr>
            <a:xfrm flipH="1">
              <a:off x="1472223" y="4010210"/>
              <a:ext cx="3053" cy="32121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514872" y="4314189"/>
              <a:ext cx="601" cy="534756"/>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10" name="TextBox 309"/>
            <p:cNvSpPr txBox="1"/>
            <p:nvPr/>
          </p:nvSpPr>
          <p:spPr>
            <a:xfrm>
              <a:off x="125148" y="4852429"/>
              <a:ext cx="848564"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Quantify</a:t>
              </a:r>
              <a:endParaRPr lang="en-GB" sz="1000" b="1" dirty="0">
                <a:latin typeface="Arial" panose="020B0604020202020204" pitchFamily="34" charset="0"/>
                <a:cs typeface="Arial" panose="020B0604020202020204" pitchFamily="34" charset="0"/>
              </a:endParaRPr>
            </a:p>
          </p:txBody>
        </p:sp>
      </p:grpSp>
      <p:sp>
        <p:nvSpPr>
          <p:cNvPr id="311" name="TextBox 310"/>
          <p:cNvSpPr txBox="1"/>
          <p:nvPr/>
        </p:nvSpPr>
        <p:spPr>
          <a:xfrm>
            <a:off x="2000463" y="4846191"/>
            <a:ext cx="848564" cy="246221"/>
          </a:xfrm>
          <a:prstGeom prst="rect">
            <a:avLst/>
          </a:prstGeom>
          <a:noFill/>
          <a:ln w="22225">
            <a:solidFill>
              <a:schemeClr val="accent1"/>
            </a:solidFill>
          </a:ln>
        </p:spPr>
        <p:txBody>
          <a:bodyPr wrap="square" rtlCol="0">
            <a:spAutoFit/>
          </a:bodyPr>
          <a:lstStyle/>
          <a:p>
            <a:pPr algn="ctr"/>
            <a:r>
              <a:rPr lang="en-GB" sz="1000" b="1" dirty="0" smtClean="0">
                <a:latin typeface="Arial" panose="020B0604020202020204" pitchFamily="34" charset="0"/>
                <a:cs typeface="Arial" panose="020B0604020202020204" pitchFamily="34" charset="0"/>
              </a:rPr>
              <a:t>Forecast</a:t>
            </a:r>
            <a:endParaRPr lang="en-GB" sz="1000" b="1" dirty="0">
              <a:latin typeface="Arial" panose="020B0604020202020204" pitchFamily="34" charset="0"/>
              <a:cs typeface="Arial" panose="020B0604020202020204" pitchFamily="34" charset="0"/>
            </a:endParaRPr>
          </a:p>
        </p:txBody>
      </p:sp>
      <p:grpSp>
        <p:nvGrpSpPr>
          <p:cNvPr id="96" name="Group 95"/>
          <p:cNvGrpSpPr/>
          <p:nvPr/>
        </p:nvGrpSpPr>
        <p:grpSpPr>
          <a:xfrm>
            <a:off x="122273" y="1220968"/>
            <a:ext cx="6726449" cy="3871444"/>
            <a:chOff x="-1206195" y="784384"/>
            <a:chExt cx="6726449" cy="3871444"/>
          </a:xfrm>
        </p:grpSpPr>
        <p:grpSp>
          <p:nvGrpSpPr>
            <p:cNvPr id="326" name="Group 325"/>
            <p:cNvGrpSpPr/>
            <p:nvPr/>
          </p:nvGrpSpPr>
          <p:grpSpPr>
            <a:xfrm>
              <a:off x="-1206195" y="784384"/>
              <a:ext cx="6726449" cy="3871444"/>
              <a:chOff x="125148" y="1227206"/>
              <a:chExt cx="6726449" cy="3871444"/>
            </a:xfrm>
          </p:grpSpPr>
          <p:cxnSp>
            <p:nvCxnSpPr>
              <p:cNvPr id="327" name="Straight Connector 326"/>
              <p:cNvCxnSpPr>
                <a:stCxn id="328" idx="2"/>
              </p:cNvCxnSpPr>
              <p:nvPr/>
            </p:nvCxnSpPr>
            <p:spPr>
              <a:xfrm>
                <a:off x="2958454" y="2332321"/>
                <a:ext cx="1048" cy="24653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28" name="TextBox 327"/>
              <p:cNvSpPr txBox="1"/>
              <p:nvPr/>
            </p:nvSpPr>
            <p:spPr>
              <a:xfrm>
                <a:off x="2044054" y="2079862"/>
                <a:ext cx="1828800" cy="246221"/>
              </a:xfrm>
              <a:prstGeom prst="rect">
                <a:avLst/>
              </a:prstGeom>
              <a:noFill/>
              <a:ln w="22225">
                <a:solidFill>
                  <a:srgbClr val="FF0000"/>
                </a:solidFill>
              </a:ln>
            </p:spPr>
            <p:txBody>
              <a:bodyPr wrap="square" rtlCol="0">
                <a:spAutoFit/>
              </a:bodyPr>
              <a:lstStyle/>
              <a:p>
                <a:pPr algn="ctr"/>
                <a:endParaRPr lang="en-GB" sz="1000" b="1" dirty="0">
                  <a:solidFill>
                    <a:srgbClr val="C00000"/>
                  </a:solidFill>
                  <a:latin typeface="Arial" panose="020B0604020202020204" pitchFamily="34" charset="0"/>
                  <a:cs typeface="Arial" panose="020B0604020202020204" pitchFamily="34" charset="0"/>
                </a:endParaRPr>
              </a:p>
            </p:txBody>
          </p:sp>
          <p:sp>
            <p:nvSpPr>
              <p:cNvPr id="329" name="TextBox 328"/>
              <p:cNvSpPr txBox="1"/>
              <p:nvPr/>
            </p:nvSpPr>
            <p:spPr>
              <a:xfrm>
                <a:off x="5418218" y="1227206"/>
                <a:ext cx="1433379" cy="261610"/>
              </a:xfrm>
              <a:prstGeom prst="rect">
                <a:avLst/>
              </a:prstGeom>
              <a:noFill/>
              <a:ln w="22225">
                <a:solidFill>
                  <a:srgbClr val="FF0000"/>
                </a:solidFill>
              </a:ln>
            </p:spPr>
            <p:txBody>
              <a:bodyPr wrap="square" rtlCol="0">
                <a:spAutoFit/>
              </a:bodyPr>
              <a:lstStyle/>
              <a:p>
                <a:pPr algn="ctr"/>
                <a:endParaRPr lang="en-GB" sz="1100" b="1" dirty="0">
                  <a:solidFill>
                    <a:srgbClr val="C00000"/>
                  </a:solidFill>
                  <a:latin typeface="Arial" panose="020B0604020202020204" pitchFamily="34" charset="0"/>
                  <a:cs typeface="Arial" panose="020B0604020202020204" pitchFamily="34" charset="0"/>
                </a:endParaRPr>
              </a:p>
            </p:txBody>
          </p:sp>
          <p:sp>
            <p:nvSpPr>
              <p:cNvPr id="330" name="TextBox 329"/>
              <p:cNvSpPr txBox="1"/>
              <p:nvPr/>
            </p:nvSpPr>
            <p:spPr>
              <a:xfrm>
                <a:off x="2240629" y="2589832"/>
                <a:ext cx="1497219" cy="553998"/>
              </a:xfrm>
              <a:prstGeom prst="rect">
                <a:avLst/>
              </a:prstGeom>
              <a:noFill/>
              <a:ln w="22225">
                <a:solidFill>
                  <a:srgbClr val="FF0000"/>
                </a:solidFill>
              </a:ln>
            </p:spPr>
            <p:txBody>
              <a:bodyPr wrap="square" rtlCol="0">
                <a:spAutoFit/>
              </a:bodyPr>
              <a:lstStyle/>
              <a:p>
                <a:pPr algn="ctr"/>
                <a:endParaRPr lang="en-GB" sz="1000" b="1" dirty="0" smtClean="0">
                  <a:solidFill>
                    <a:srgbClr val="C00000"/>
                  </a:solidFill>
                  <a:latin typeface="Arial" panose="020B0604020202020204" pitchFamily="34" charset="0"/>
                  <a:cs typeface="Arial" panose="020B0604020202020204" pitchFamily="34" charset="0"/>
                </a:endParaRPr>
              </a:p>
              <a:p>
                <a:pPr algn="ctr"/>
                <a:endParaRPr lang="en-GB" sz="1000" b="1" dirty="0">
                  <a:solidFill>
                    <a:srgbClr val="C00000"/>
                  </a:solidFill>
                  <a:latin typeface="Arial" panose="020B0604020202020204" pitchFamily="34" charset="0"/>
                  <a:cs typeface="Arial" panose="020B0604020202020204" pitchFamily="34" charset="0"/>
                </a:endParaRPr>
              </a:p>
              <a:p>
                <a:pPr algn="ctr"/>
                <a:endParaRPr lang="en-GB" sz="1000" b="1" dirty="0">
                  <a:solidFill>
                    <a:srgbClr val="C00000"/>
                  </a:solidFill>
                  <a:latin typeface="Arial" panose="020B0604020202020204" pitchFamily="34" charset="0"/>
                  <a:cs typeface="Arial" panose="020B0604020202020204" pitchFamily="34" charset="0"/>
                </a:endParaRPr>
              </a:p>
            </p:txBody>
          </p:sp>
          <p:cxnSp>
            <p:nvCxnSpPr>
              <p:cNvPr id="331" name="Straight Connector 330"/>
              <p:cNvCxnSpPr/>
              <p:nvPr/>
            </p:nvCxnSpPr>
            <p:spPr>
              <a:xfrm flipH="1">
                <a:off x="2953958" y="1743614"/>
                <a:ext cx="5544" cy="34287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H="1">
                <a:off x="2953780" y="3135970"/>
                <a:ext cx="180" cy="32843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H="1">
                <a:off x="1474644" y="3458165"/>
                <a:ext cx="4253" cy="31351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a:off x="6134907" y="1480295"/>
                <a:ext cx="3053" cy="26331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35" name="TextBox 334"/>
              <p:cNvSpPr txBox="1"/>
              <p:nvPr/>
            </p:nvSpPr>
            <p:spPr>
              <a:xfrm>
                <a:off x="974859" y="3779378"/>
                <a:ext cx="1010457" cy="246221"/>
              </a:xfrm>
              <a:prstGeom prst="rect">
                <a:avLst/>
              </a:prstGeom>
              <a:noFill/>
              <a:ln w="22225">
                <a:solidFill>
                  <a:srgbClr val="FF0000"/>
                </a:solidFill>
              </a:ln>
            </p:spPr>
            <p:txBody>
              <a:bodyPr wrap="square" rtlCol="0">
                <a:spAutoFit/>
              </a:bodyPr>
              <a:lstStyle/>
              <a:p>
                <a:pPr algn="ctr"/>
                <a:endParaRPr lang="en-GB" sz="1000" b="1" dirty="0">
                  <a:solidFill>
                    <a:srgbClr val="C00000"/>
                  </a:solidFill>
                  <a:latin typeface="Arial" panose="020B0604020202020204" pitchFamily="34" charset="0"/>
                  <a:cs typeface="Arial" panose="020B0604020202020204" pitchFamily="34" charset="0"/>
                </a:endParaRPr>
              </a:p>
            </p:txBody>
          </p:sp>
          <p:cxnSp>
            <p:nvCxnSpPr>
              <p:cNvPr id="336" name="Straight Connector 335"/>
              <p:cNvCxnSpPr/>
              <p:nvPr/>
            </p:nvCxnSpPr>
            <p:spPr>
              <a:xfrm flipH="1">
                <a:off x="1472223" y="4010210"/>
                <a:ext cx="3053" cy="32121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514872" y="4314189"/>
                <a:ext cx="601" cy="53475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38" name="TextBox 337"/>
              <p:cNvSpPr txBox="1"/>
              <p:nvPr/>
            </p:nvSpPr>
            <p:spPr>
              <a:xfrm>
                <a:off x="125148" y="4852429"/>
                <a:ext cx="848564" cy="246221"/>
              </a:xfrm>
              <a:prstGeom prst="rect">
                <a:avLst/>
              </a:prstGeom>
              <a:noFill/>
              <a:ln w="22225">
                <a:solidFill>
                  <a:srgbClr val="FF0000"/>
                </a:solidFill>
              </a:ln>
            </p:spPr>
            <p:txBody>
              <a:bodyPr wrap="square" rtlCol="0">
                <a:spAutoFit/>
              </a:bodyPr>
              <a:lstStyle/>
              <a:p>
                <a:pPr algn="ctr"/>
                <a:endParaRPr lang="en-GB" sz="1000" b="1" dirty="0">
                  <a:solidFill>
                    <a:srgbClr val="C00000"/>
                  </a:solidFill>
                  <a:latin typeface="Arial" panose="020B0604020202020204" pitchFamily="34" charset="0"/>
                  <a:cs typeface="Arial" panose="020B0604020202020204" pitchFamily="34" charset="0"/>
                </a:endParaRPr>
              </a:p>
            </p:txBody>
          </p:sp>
        </p:grpSp>
        <p:cxnSp>
          <p:nvCxnSpPr>
            <p:cNvPr id="340" name="Straight Connector 339"/>
            <p:cNvCxnSpPr/>
            <p:nvPr/>
          </p:nvCxnSpPr>
          <p:spPr>
            <a:xfrm>
              <a:off x="-815281" y="3878046"/>
              <a:ext cx="964025" cy="48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148744" y="3019613"/>
              <a:ext cx="1472344"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1613361" y="1300792"/>
              <a:ext cx="3198801" cy="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9" name="Rectangle 98"/>
          <p:cNvSpPr/>
          <p:nvPr/>
        </p:nvSpPr>
        <p:spPr>
          <a:xfrm>
            <a:off x="0" y="5230250"/>
            <a:ext cx="1062606" cy="5667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3" name="Picture 2" descr="http://subseaworldnews.com/wp-content/uploads/2014/12/Atlantis-Gets-Feed-in-Tariff-to-Deploy-Tidal-Turbines-at-FORCE-440x370.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241494" y="20544"/>
            <a:ext cx="1515500" cy="112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8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p:cNvSpPr txBox="1"/>
          <p:nvPr/>
        </p:nvSpPr>
        <p:spPr>
          <a:xfrm>
            <a:off x="7851779" y="5009995"/>
            <a:ext cx="872356" cy="261610"/>
          </a:xfrm>
          <a:prstGeom prst="rect">
            <a:avLst/>
          </a:prstGeom>
          <a:noFill/>
        </p:spPr>
        <p:txBody>
          <a:bodyPr wrap="square" rtlCol="0">
            <a:spAutoFit/>
          </a:bodyPr>
          <a:lstStyle/>
          <a:p>
            <a:pPr algn="ctr"/>
            <a:endParaRPr lang="en-GB" sz="1100" dirty="0">
              <a:solidFill>
                <a:schemeClr val="accent3">
                  <a:lumMod val="75000"/>
                </a:schemeClr>
              </a:solidFill>
            </a:endParaRPr>
          </a:p>
        </p:txBody>
      </p:sp>
      <p:sp>
        <p:nvSpPr>
          <p:cNvPr id="79" name="TextBox 78"/>
          <p:cNvSpPr txBox="1"/>
          <p:nvPr/>
        </p:nvSpPr>
        <p:spPr>
          <a:xfrm>
            <a:off x="3095856" y="5252105"/>
            <a:ext cx="1047361" cy="292388"/>
          </a:xfrm>
          <a:prstGeom prst="rect">
            <a:avLst/>
          </a:prstGeom>
          <a:noFill/>
        </p:spPr>
        <p:txBody>
          <a:bodyPr wrap="square" rtlCol="0">
            <a:spAutoFit/>
          </a:bodyPr>
          <a:lstStyle/>
          <a:p>
            <a:pPr algn="ctr"/>
            <a:endParaRPr lang="en-GB" sz="1300" b="1" dirty="0">
              <a:solidFill>
                <a:srgbClr val="C00000"/>
              </a:solidFill>
              <a:latin typeface="Arial" panose="020B0604020202020204" pitchFamily="34" charset="0"/>
              <a:cs typeface="Arial" panose="020B0604020202020204" pitchFamily="34" charset="0"/>
            </a:endParaRPr>
          </a:p>
        </p:txBody>
      </p:sp>
      <p:sp>
        <p:nvSpPr>
          <p:cNvPr id="91" name="Title 1"/>
          <p:cNvSpPr txBox="1">
            <a:spLocks/>
          </p:cNvSpPr>
          <p:nvPr/>
        </p:nvSpPr>
        <p:spPr>
          <a:xfrm>
            <a:off x="0" y="0"/>
            <a:ext cx="12209928" cy="685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effectLst/>
                <a:latin typeface="Arial" panose="020B0604020202020204" pitchFamily="34" charset="0"/>
                <a:cs typeface="Arial" panose="020B0604020202020204" pitchFamily="34" charset="0"/>
              </a:rPr>
              <a:t>Recommended Model Use</a:t>
            </a:r>
          </a:p>
          <a:p>
            <a:r>
              <a:rPr lang="en-US" sz="4400" dirty="0" smtClean="0">
                <a:effectLst/>
                <a:latin typeface="Arial" panose="020B0604020202020204" pitchFamily="34" charset="0"/>
                <a:cs typeface="Arial" panose="020B0604020202020204" pitchFamily="34" charset="0"/>
              </a:rPr>
              <a:t>Example</a:t>
            </a:r>
            <a:endParaRPr lang="en-US" sz="4400" dirty="0">
              <a:effectLst/>
              <a:latin typeface="Arial" panose="020B0604020202020204" pitchFamily="34" charset="0"/>
              <a:cs typeface="Arial" panose="020B0604020202020204" pitchFamily="34" charset="0"/>
            </a:endParaRPr>
          </a:p>
        </p:txBody>
      </p:sp>
      <p:sp>
        <p:nvSpPr>
          <p:cNvPr id="78" name="TextBox 77"/>
          <p:cNvSpPr txBox="1"/>
          <p:nvPr/>
        </p:nvSpPr>
        <p:spPr>
          <a:xfrm>
            <a:off x="4775816" y="5846267"/>
            <a:ext cx="2658283" cy="830997"/>
          </a:xfrm>
          <a:prstGeom prst="rect">
            <a:avLst/>
          </a:prstGeom>
          <a:noFill/>
        </p:spPr>
        <p:txBody>
          <a:bodyPr wrap="square" rtlCol="0">
            <a:spAutoFit/>
          </a:bodyPr>
          <a:lstStyle/>
          <a:p>
            <a:pPr algn="ctr"/>
            <a:r>
              <a:rPr lang="en-GB" sz="2400" b="1" dirty="0" err="1" smtClean="0">
                <a:solidFill>
                  <a:srgbClr val="C00000"/>
                </a:solidFill>
                <a:latin typeface="Arial" panose="020B0604020202020204" pitchFamily="34" charset="0"/>
                <a:cs typeface="Arial" panose="020B0604020202020204" pitchFamily="34" charset="0"/>
              </a:rPr>
              <a:t>Reg</a:t>
            </a:r>
            <a:r>
              <a:rPr lang="en-GB" sz="2400" b="1" dirty="0" smtClean="0">
                <a:solidFill>
                  <a:srgbClr val="C00000"/>
                </a:solidFill>
                <a:latin typeface="Arial" panose="020B0604020202020204" pitchFamily="34" charset="0"/>
                <a:cs typeface="Arial" panose="020B0604020202020204" pitchFamily="34" charset="0"/>
              </a:rPr>
              <a:t>-ARMA </a:t>
            </a:r>
            <a:r>
              <a:rPr lang="en-GB" sz="2400" b="1" dirty="0" smtClean="0">
                <a:latin typeface="Arial" panose="020B0604020202020204" pitchFamily="34" charset="0"/>
                <a:cs typeface="Arial" panose="020B0604020202020204" pitchFamily="34" charset="0"/>
              </a:rPr>
              <a:t>and</a:t>
            </a:r>
            <a:r>
              <a:rPr lang="en-GB" sz="2400" b="1" dirty="0" smtClean="0">
                <a:solidFill>
                  <a:srgbClr val="C00000"/>
                </a:solidFill>
                <a:latin typeface="Arial" panose="020B0604020202020204" pitchFamily="34" charset="0"/>
                <a:cs typeface="Arial" panose="020B0604020202020204" pitchFamily="34" charset="0"/>
              </a:rPr>
              <a:t> </a:t>
            </a:r>
            <a:r>
              <a:rPr lang="en-GB" sz="2400" b="1" dirty="0" smtClean="0">
                <a:solidFill>
                  <a:srgbClr val="0070C0"/>
                </a:solidFill>
                <a:latin typeface="Arial" panose="020B0604020202020204" pitchFamily="34" charset="0"/>
                <a:cs typeface="Arial" panose="020B0604020202020204" pitchFamily="34" charset="0"/>
              </a:rPr>
              <a:t>GAMM</a:t>
            </a:r>
            <a:endParaRPr lang="en-GB" sz="2400" b="1" dirty="0">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4487971" y="2446433"/>
            <a:ext cx="3233984" cy="400110"/>
          </a:xfrm>
          <a:prstGeom prst="rect">
            <a:avLst/>
          </a:prstGeom>
          <a:noFill/>
          <a:ln w="22225">
            <a:solidFill>
              <a:schemeClr val="accent1"/>
            </a:solidFill>
          </a:ln>
        </p:spPr>
        <p:txBody>
          <a:bodyPr wrap="square" rtlCol="0">
            <a:spAutoFit/>
          </a:bodyPr>
          <a:lstStyle/>
          <a:p>
            <a:pPr algn="ctr"/>
            <a:r>
              <a:rPr lang="en-GB" sz="2000" b="1" dirty="0" smtClean="0">
                <a:latin typeface="Arial" panose="020B0604020202020204" pitchFamily="34" charset="0"/>
                <a:cs typeface="Arial" panose="020B0604020202020204" pitchFamily="34" charset="0"/>
              </a:rPr>
              <a:t>Abundance</a:t>
            </a:r>
            <a:endParaRPr lang="en-GB" sz="2000" b="1" dirty="0">
              <a:latin typeface="Arial" panose="020B0604020202020204" pitchFamily="34" charset="0"/>
              <a:cs typeface="Arial" panose="020B0604020202020204" pitchFamily="34" charset="0"/>
            </a:endParaRPr>
          </a:p>
        </p:txBody>
      </p:sp>
      <p:sp>
        <p:nvSpPr>
          <p:cNvPr id="110" name="TextBox 109"/>
          <p:cNvSpPr txBox="1"/>
          <p:nvPr/>
        </p:nvSpPr>
        <p:spPr>
          <a:xfrm>
            <a:off x="5388275" y="1581787"/>
            <a:ext cx="1433379" cy="400110"/>
          </a:xfrm>
          <a:prstGeom prst="rect">
            <a:avLst/>
          </a:prstGeom>
          <a:noFill/>
          <a:ln w="22225">
            <a:solidFill>
              <a:schemeClr val="accent1"/>
            </a:solidFill>
          </a:ln>
        </p:spPr>
        <p:txBody>
          <a:bodyPr wrap="square" rtlCol="0">
            <a:spAutoFit/>
          </a:bodyPr>
          <a:lstStyle/>
          <a:p>
            <a:pPr algn="ctr"/>
            <a:r>
              <a:rPr lang="en-GB" sz="2000" b="1" dirty="0" smtClean="0">
                <a:latin typeface="Arial" panose="020B0604020202020204" pitchFamily="34" charset="0"/>
                <a:cs typeface="Arial" panose="020B0604020202020204" pitchFamily="34" charset="0"/>
              </a:rPr>
              <a:t>Fish</a:t>
            </a:r>
            <a:endParaRPr lang="en-GB" sz="2000" b="1" dirty="0">
              <a:latin typeface="Arial" panose="020B0604020202020204" pitchFamily="34" charset="0"/>
              <a:cs typeface="Arial" panose="020B0604020202020204" pitchFamily="34" charset="0"/>
            </a:endParaRPr>
          </a:p>
        </p:txBody>
      </p:sp>
      <p:sp>
        <p:nvSpPr>
          <p:cNvPr id="114" name="TextBox 113"/>
          <p:cNvSpPr txBox="1"/>
          <p:nvPr/>
        </p:nvSpPr>
        <p:spPr>
          <a:xfrm>
            <a:off x="5038007" y="3312437"/>
            <a:ext cx="2133908" cy="400110"/>
          </a:xfrm>
          <a:prstGeom prst="rect">
            <a:avLst/>
          </a:prstGeom>
          <a:noFill/>
          <a:ln w="22225">
            <a:solidFill>
              <a:schemeClr val="accent1"/>
            </a:solidFill>
          </a:ln>
        </p:spPr>
        <p:txBody>
          <a:bodyPr wrap="square" rtlCol="0">
            <a:spAutoFit/>
          </a:bodyPr>
          <a:lstStyle/>
          <a:p>
            <a:pPr algn="ctr"/>
            <a:r>
              <a:rPr lang="en-GB" sz="2000" b="1" dirty="0" smtClean="0">
                <a:latin typeface="Arial" panose="020B0604020202020204" pitchFamily="34" charset="0"/>
                <a:cs typeface="Arial" panose="020B0604020202020204" pitchFamily="34" charset="0"/>
              </a:rPr>
              <a:t>Normal</a:t>
            </a:r>
            <a:endParaRPr lang="en-GB" sz="2000" b="1" dirty="0">
              <a:latin typeface="Arial" panose="020B0604020202020204" pitchFamily="34" charset="0"/>
              <a:cs typeface="Arial" panose="020B0604020202020204" pitchFamily="34" charset="0"/>
            </a:endParaRPr>
          </a:p>
        </p:txBody>
      </p:sp>
      <p:sp>
        <p:nvSpPr>
          <p:cNvPr id="224" name="TextBox 223"/>
          <p:cNvSpPr txBox="1"/>
          <p:nvPr/>
        </p:nvSpPr>
        <p:spPr>
          <a:xfrm>
            <a:off x="5165960" y="4207066"/>
            <a:ext cx="1878001" cy="400110"/>
          </a:xfrm>
          <a:prstGeom prst="rect">
            <a:avLst/>
          </a:prstGeom>
          <a:noFill/>
          <a:ln w="22225">
            <a:solidFill>
              <a:schemeClr val="accent1"/>
            </a:solidFill>
          </a:ln>
        </p:spPr>
        <p:txBody>
          <a:bodyPr wrap="square" rtlCol="0">
            <a:spAutoFit/>
          </a:bodyPr>
          <a:lstStyle/>
          <a:p>
            <a:pPr algn="ctr"/>
            <a:r>
              <a:rPr lang="en-GB" sz="2000" b="1" dirty="0" smtClean="0">
                <a:latin typeface="Arial" panose="020B0604020202020204" pitchFamily="34" charset="0"/>
                <a:cs typeface="Arial" panose="020B0604020202020204" pitchFamily="34" charset="0"/>
              </a:rPr>
              <a:t>Mean</a:t>
            </a:r>
            <a:endParaRPr lang="en-GB" sz="2000" b="1" dirty="0">
              <a:latin typeface="Arial" panose="020B0604020202020204" pitchFamily="34" charset="0"/>
              <a:cs typeface="Arial" panose="020B0604020202020204" pitchFamily="34" charset="0"/>
            </a:endParaRPr>
          </a:p>
        </p:txBody>
      </p:sp>
      <p:sp>
        <p:nvSpPr>
          <p:cNvPr id="87" name="TextBox 86"/>
          <p:cNvSpPr txBox="1"/>
          <p:nvPr/>
        </p:nvSpPr>
        <p:spPr>
          <a:xfrm>
            <a:off x="4727417" y="5021642"/>
            <a:ext cx="2755084" cy="400110"/>
          </a:xfrm>
          <a:prstGeom prst="rect">
            <a:avLst/>
          </a:prstGeom>
          <a:noFill/>
          <a:ln w="22225">
            <a:solidFill>
              <a:schemeClr val="accent1"/>
            </a:solidFill>
          </a:ln>
        </p:spPr>
        <p:txBody>
          <a:bodyPr wrap="square" rtlCol="0">
            <a:spAutoFit/>
          </a:bodyPr>
          <a:lstStyle/>
          <a:p>
            <a:pPr algn="ctr"/>
            <a:r>
              <a:rPr lang="en-GB" sz="2000" b="1" dirty="0" smtClean="0">
                <a:latin typeface="Arial" panose="020B0604020202020204" pitchFamily="34" charset="0"/>
                <a:cs typeface="Arial" panose="020B0604020202020204" pitchFamily="34" charset="0"/>
              </a:rPr>
              <a:t>Quantify Change</a:t>
            </a:r>
            <a:endParaRPr lang="en-GB" sz="2000" b="1" dirty="0">
              <a:latin typeface="Arial" panose="020B0604020202020204" pitchFamily="34" charset="0"/>
              <a:cs typeface="Arial" panose="020B0604020202020204" pitchFamily="34" charset="0"/>
            </a:endParaRPr>
          </a:p>
        </p:txBody>
      </p:sp>
      <p:sp>
        <p:nvSpPr>
          <p:cNvPr id="18" name="Down Arrow 17"/>
          <p:cNvSpPr/>
          <p:nvPr/>
        </p:nvSpPr>
        <p:spPr>
          <a:xfrm>
            <a:off x="6007846" y="2077173"/>
            <a:ext cx="194236" cy="352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own Arrow 101"/>
          <p:cNvSpPr/>
          <p:nvPr/>
        </p:nvSpPr>
        <p:spPr>
          <a:xfrm>
            <a:off x="6007845" y="2922988"/>
            <a:ext cx="194236" cy="352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own Arrow 102"/>
          <p:cNvSpPr/>
          <p:nvPr/>
        </p:nvSpPr>
        <p:spPr>
          <a:xfrm>
            <a:off x="6007845" y="3764150"/>
            <a:ext cx="194236" cy="352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wn Arrow 103"/>
          <p:cNvSpPr/>
          <p:nvPr/>
        </p:nvSpPr>
        <p:spPr>
          <a:xfrm>
            <a:off x="6007845" y="4657733"/>
            <a:ext cx="194236" cy="352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253355" y="1534853"/>
            <a:ext cx="2989643" cy="5142410"/>
            <a:chOff x="6215967" y="1537272"/>
            <a:chExt cx="2242232" cy="5142410"/>
          </a:xfrm>
        </p:grpSpPr>
        <p:sp>
          <p:nvSpPr>
            <p:cNvPr id="106" name="TextBox 13"/>
            <p:cNvSpPr txBox="1"/>
            <p:nvPr/>
          </p:nvSpPr>
          <p:spPr>
            <a:xfrm>
              <a:off x="6324598" y="5910241"/>
              <a:ext cx="1574307"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Statistical Model</a:t>
              </a:r>
              <a:endParaRPr lang="en-US" sz="2200" dirty="0">
                <a:latin typeface="Arial" panose="020B0604020202020204" pitchFamily="34" charset="0"/>
                <a:cs typeface="Arial" panose="020B0604020202020204" pitchFamily="34" charset="0"/>
              </a:endParaRPr>
            </a:p>
          </p:txBody>
        </p:sp>
        <p:sp>
          <p:nvSpPr>
            <p:cNvPr id="107" name="TextBox 13"/>
            <p:cNvSpPr txBox="1"/>
            <p:nvPr/>
          </p:nvSpPr>
          <p:spPr>
            <a:xfrm>
              <a:off x="6215967" y="1537272"/>
              <a:ext cx="1574307"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 Receptor</a:t>
              </a:r>
              <a:endParaRPr lang="en-US" sz="2200" dirty="0">
                <a:latin typeface="Arial" panose="020B0604020202020204" pitchFamily="34" charset="0"/>
                <a:cs typeface="Arial" panose="020B0604020202020204" pitchFamily="34" charset="0"/>
              </a:endParaRPr>
            </a:p>
          </p:txBody>
        </p:sp>
        <p:sp>
          <p:nvSpPr>
            <p:cNvPr id="108" name="TextBox 13"/>
            <p:cNvSpPr txBox="1"/>
            <p:nvPr/>
          </p:nvSpPr>
          <p:spPr>
            <a:xfrm>
              <a:off x="6324598" y="2421143"/>
              <a:ext cx="1574307"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Indicator</a:t>
              </a:r>
              <a:endParaRPr lang="en-US" sz="2200" dirty="0">
                <a:latin typeface="Arial" panose="020B0604020202020204" pitchFamily="34" charset="0"/>
                <a:cs typeface="Arial" panose="020B0604020202020204" pitchFamily="34" charset="0"/>
              </a:endParaRPr>
            </a:p>
          </p:txBody>
        </p:sp>
        <p:sp>
          <p:nvSpPr>
            <p:cNvPr id="109" name="TextBox 13"/>
            <p:cNvSpPr txBox="1"/>
            <p:nvPr/>
          </p:nvSpPr>
          <p:spPr>
            <a:xfrm>
              <a:off x="6324598" y="3109953"/>
              <a:ext cx="190500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Metric</a:t>
              </a:r>
            </a:p>
            <a:p>
              <a:r>
                <a:rPr lang="en-US" sz="2200" dirty="0" smtClean="0">
                  <a:latin typeface="Arial" panose="020B0604020202020204" pitchFamily="34" charset="0"/>
                  <a:cs typeface="Arial" panose="020B0604020202020204" pitchFamily="34" charset="0"/>
                </a:rPr>
                <a:t>Distribution</a:t>
              </a:r>
              <a:endParaRPr lang="en-US" sz="2200" dirty="0">
                <a:latin typeface="Arial" panose="020B0604020202020204" pitchFamily="34" charset="0"/>
                <a:cs typeface="Arial" panose="020B0604020202020204" pitchFamily="34" charset="0"/>
              </a:endParaRPr>
            </a:p>
          </p:txBody>
        </p:sp>
        <p:sp>
          <p:nvSpPr>
            <p:cNvPr id="111" name="TextBox 13"/>
            <p:cNvSpPr txBox="1"/>
            <p:nvPr/>
          </p:nvSpPr>
          <p:spPr>
            <a:xfrm>
              <a:off x="6324598" y="4001601"/>
              <a:ext cx="2133601"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Statistical Property</a:t>
              </a:r>
              <a:endParaRPr lang="en-US" sz="2200" dirty="0">
                <a:latin typeface="Arial" panose="020B0604020202020204" pitchFamily="34" charset="0"/>
                <a:cs typeface="Arial" panose="020B0604020202020204" pitchFamily="34" charset="0"/>
              </a:endParaRPr>
            </a:p>
          </p:txBody>
        </p:sp>
        <p:sp>
          <p:nvSpPr>
            <p:cNvPr id="116" name="TextBox 13"/>
            <p:cNvSpPr txBox="1"/>
            <p:nvPr/>
          </p:nvSpPr>
          <p:spPr>
            <a:xfrm>
              <a:off x="6324598" y="4981340"/>
              <a:ext cx="168649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Monitoring Objective    </a:t>
              </a:r>
              <a:endParaRPr lang="en-US" sz="2200" dirty="0">
                <a:latin typeface="Arial" panose="020B0604020202020204" pitchFamily="34" charset="0"/>
                <a:cs typeface="Arial" panose="020B0604020202020204" pitchFamily="34" charset="0"/>
              </a:endParaRPr>
            </a:p>
          </p:txBody>
        </p:sp>
      </p:grpSp>
      <p:pic>
        <p:nvPicPr>
          <p:cNvPr id="22" name="Picture 2" descr="http://subseaworldnews.com/wp-content/uploads/2014/12/Atlantis-Gets-Feed-in-Tariff-to-Deploy-Tidal-Turbines-at-FORCE-440x370.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241494" y="20544"/>
            <a:ext cx="1515500" cy="112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9144000" cy="847725"/>
          </a:xfrm>
        </p:spPr>
        <p:txBody>
          <a:bodyPr/>
          <a:lstStyle/>
          <a:p>
            <a:r>
              <a:rPr lang="en-US" sz="4800" dirty="0" smtClean="0">
                <a:effectLst/>
                <a:latin typeface="Arial" panose="020B0604020202020204" pitchFamily="34" charset="0"/>
                <a:cs typeface="Arial" panose="020B0604020202020204" pitchFamily="34" charset="0"/>
              </a:rPr>
              <a:t>Conclusions</a:t>
            </a:r>
            <a:endParaRPr lang="en-US" sz="4800" dirty="0">
              <a:effectLst/>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130752" y="819236"/>
            <a:ext cx="11930495" cy="3770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chemeClr val="tx1"/>
                </a:solidFill>
                <a:latin typeface="Arial" panose="020B0604020202020204" pitchFamily="34" charset="0"/>
                <a:cs typeface="Arial" panose="020B0604020202020204" pitchFamily="34" charset="0"/>
              </a:rPr>
              <a:t>Evaluation 	standard approach to compare models used to analyze</a:t>
            </a:r>
          </a:p>
          <a:p>
            <a:pPr marL="0" indent="0">
              <a:buNone/>
            </a:pPr>
            <a:r>
              <a:rPr lang="en-US" dirty="0" smtClean="0">
                <a:solidFill>
                  <a:schemeClr val="tx1"/>
                </a:solidFill>
                <a:latin typeface="Arial" panose="020B0604020202020204" pitchFamily="34" charset="0"/>
                <a:cs typeface="Arial" panose="020B0604020202020204" pitchFamily="34" charset="0"/>
              </a:rPr>
              <a:t>			Before-After monitoring data</a:t>
            </a:r>
          </a:p>
          <a:p>
            <a:pPr>
              <a:lnSpc>
                <a:spcPct val="150000"/>
              </a:lnSpc>
            </a:pPr>
            <a:r>
              <a:rPr lang="en-US" dirty="0" smtClean="0">
                <a:solidFill>
                  <a:schemeClr val="tx1"/>
                </a:solidFill>
                <a:latin typeface="Arial" panose="020B0604020202020204" pitchFamily="34" charset="0"/>
                <a:cs typeface="Arial" panose="020B0604020202020204" pitchFamily="34" charset="0"/>
              </a:rPr>
              <a:t>Recommended models		best practices for the analysis of monitoring data</a:t>
            </a:r>
          </a:p>
          <a:p>
            <a:pPr marL="0" indent="0">
              <a:buFont typeface="Arial" pitchFamily="34" charset="0"/>
              <a:buNone/>
            </a:pPr>
            <a:r>
              <a:rPr lang="en-US" b="1" dirty="0" smtClean="0">
                <a:solidFill>
                  <a:schemeClr val="tx1"/>
                </a:solidFill>
                <a:latin typeface="Arial" panose="020B0604020202020204" pitchFamily="34" charset="0"/>
                <a:cs typeface="Arial" panose="020B0604020202020204" pitchFamily="34" charset="0"/>
              </a:rPr>
              <a:t> </a:t>
            </a: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 Standard use of best practice models:</a:t>
            </a:r>
          </a:p>
          <a:p>
            <a:pPr marL="803275" indent="-803275">
              <a:buFont typeface="Arial" pitchFamily="34" charset="0"/>
              <a:buNone/>
            </a:pPr>
            <a:r>
              <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dirty="0" smtClean="0">
                <a:solidFill>
                  <a:schemeClr val="tx1"/>
                </a:solidFill>
                <a:latin typeface="Arial" panose="020B0604020202020204" pitchFamily="34" charset="0"/>
                <a:cs typeface="Arial" panose="020B0604020202020204" pitchFamily="34" charset="0"/>
              </a:rPr>
              <a:t> enable accurate and comparable results within and among monitoring sites</a:t>
            </a:r>
          </a:p>
          <a:p>
            <a:pPr marL="457200" indent="-457200">
              <a:buNone/>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rPr>
              <a:t>     </a:t>
            </a:r>
            <a:r>
              <a:rPr lang="en-US" dirty="0" smtClean="0">
                <a:solidFill>
                  <a:schemeClr val="tx1"/>
                </a:solidFill>
                <a:latin typeface="Arial" panose="020B0604020202020204" pitchFamily="34" charset="0"/>
                <a:cs typeface="Arial" panose="020B0604020202020204" pitchFamily="34" charset="0"/>
              </a:rPr>
              <a:t>reduce </a:t>
            </a:r>
            <a:r>
              <a:rPr lang="en-US" dirty="0">
                <a:solidFill>
                  <a:schemeClr val="tx1"/>
                </a:solidFill>
                <a:latin typeface="Arial" panose="020B0604020202020204" pitchFamily="34" charset="0"/>
                <a:cs typeface="Arial" panose="020B0604020202020204" pitchFamily="34" charset="0"/>
              </a:rPr>
              <a:t>uncertainty associated </a:t>
            </a:r>
            <a:r>
              <a:rPr lang="en-US" dirty="0" smtClean="0">
                <a:solidFill>
                  <a:schemeClr val="tx1"/>
                </a:solidFill>
                <a:latin typeface="Arial" panose="020B0604020202020204" pitchFamily="34" charset="0"/>
                <a:cs typeface="Arial" panose="020B0604020202020204" pitchFamily="34" charset="0"/>
              </a:rPr>
              <a:t>with environmental </a:t>
            </a:r>
            <a:r>
              <a:rPr lang="en-US" dirty="0">
                <a:solidFill>
                  <a:schemeClr val="tx1"/>
                </a:solidFill>
                <a:latin typeface="Arial" panose="020B0604020202020204" pitchFamily="34" charset="0"/>
                <a:cs typeface="Arial" panose="020B0604020202020204" pitchFamily="34" charset="0"/>
              </a:rPr>
              <a:t>effects of MRE </a:t>
            </a:r>
            <a:r>
              <a:rPr lang="en-US" dirty="0" smtClean="0">
                <a:solidFill>
                  <a:schemeClr val="tx1"/>
                </a:solidFill>
                <a:latin typeface="Arial" panose="020B0604020202020204" pitchFamily="34" charset="0"/>
                <a:cs typeface="Arial" panose="020B0604020202020204" pitchFamily="34" charset="0"/>
              </a:rPr>
              <a:t>development</a:t>
            </a:r>
          </a:p>
          <a:p>
            <a:pPr marL="457200" indent="-457200">
              <a:buNone/>
            </a:pP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Efficient </a:t>
            </a:r>
            <a:r>
              <a:rPr lang="en-US" dirty="0">
                <a:solidFill>
                  <a:schemeClr val="tx1"/>
                </a:solidFill>
                <a:latin typeface="Arial" panose="020B0604020202020204" pitchFamily="34" charset="0"/>
                <a:cs typeface="Arial" panose="020B0604020202020204" pitchFamily="34" charset="0"/>
              </a:rPr>
              <a:t>and </a:t>
            </a:r>
            <a:r>
              <a:rPr lang="en-US" dirty="0" smtClean="0">
                <a:solidFill>
                  <a:schemeClr val="tx1"/>
                </a:solidFill>
                <a:latin typeface="Arial" panose="020B0604020202020204" pitchFamily="34" charset="0"/>
                <a:cs typeface="Arial" panose="020B0604020202020204" pitchFamily="34" charset="0"/>
              </a:rPr>
              <a:t>effective analytic monitoring methods: </a:t>
            </a:r>
            <a:endParaRPr lang="en-US" dirty="0">
              <a:solidFill>
                <a:schemeClr val="tx1"/>
              </a:solidFill>
              <a:latin typeface="Arial" panose="020B0604020202020204" pitchFamily="34" charset="0"/>
              <a:cs typeface="Arial" panose="020B0604020202020204" pitchFamily="34" charset="0"/>
            </a:endParaRPr>
          </a:p>
          <a:p>
            <a:pPr marL="0" indent="0">
              <a:buNone/>
            </a:pPr>
            <a:r>
              <a:rPr lang="en-US" b="1"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b="1"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rPr>
              <a:t> Decrease costs of monitoring</a:t>
            </a:r>
            <a:endParaRPr lang="en-US" dirty="0" smtClean="0">
              <a:solidFill>
                <a:schemeClr val="tx1"/>
              </a:solidFill>
              <a:latin typeface="Arial" panose="020B0604020202020204" pitchFamily="34" charset="0"/>
              <a:cs typeface="Arial" panose="020B0604020202020204" pitchFamily="34" charset="0"/>
            </a:endParaRPr>
          </a:p>
          <a:p>
            <a:pPr marL="346075" indent="-346075">
              <a:spcBef>
                <a:spcPts val="300"/>
              </a:spcBef>
              <a:buNone/>
            </a:pPr>
            <a:r>
              <a:rPr lang="en-US" b="1"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rPr>
              <a:t> Expedite MRE permitting process</a:t>
            </a:r>
            <a:r>
              <a:rPr lang="en-US" dirty="0" smtClean="0">
                <a:solidFill>
                  <a:schemeClr val="tx1"/>
                </a:solidFill>
                <a:latin typeface="Arial" panose="020B0604020202020204" pitchFamily="34" charset="0"/>
                <a:cs typeface="Arial" panose="020B0604020202020204" pitchFamily="34" charset="0"/>
              </a:rPr>
              <a:t> </a:t>
            </a:r>
          </a:p>
          <a:p>
            <a:pPr marL="346075" indent="-346075">
              <a:spcBef>
                <a:spcPts val="100"/>
              </a:spcBef>
              <a:buNone/>
            </a:pPr>
            <a:endParaRPr lang="en-US" dirty="0" smtClean="0">
              <a:solidFill>
                <a:schemeClr val="tx1"/>
              </a:solidFill>
              <a:latin typeface="Arial" panose="020B0604020202020204" pitchFamily="34" charset="0"/>
              <a:cs typeface="Arial" panose="020B0604020202020204" pitchFamily="34" charset="0"/>
            </a:endParaRPr>
          </a:p>
          <a:p>
            <a:pPr>
              <a:spcBef>
                <a:spcPts val="300"/>
              </a:spcBef>
            </a:pPr>
            <a:r>
              <a:rPr lang="en-US" dirty="0" smtClean="0">
                <a:solidFill>
                  <a:schemeClr val="tx1"/>
                </a:solidFill>
                <a:latin typeface="Arial" panose="020B0604020202020204" pitchFamily="34" charset="0"/>
                <a:cs typeface="Arial" panose="020B0604020202020204" pitchFamily="34" charset="0"/>
              </a:rPr>
              <a:t>Approach and insight on model classes applicable to all monitoring </a:t>
            </a:r>
            <a:r>
              <a:rPr lang="en-US" dirty="0">
                <a:solidFill>
                  <a:schemeClr val="tx1"/>
                </a:solidFill>
                <a:latin typeface="Arial" panose="020B0604020202020204" pitchFamily="34" charset="0"/>
                <a:cs typeface="Arial" panose="020B0604020202020204" pitchFamily="34" charset="0"/>
              </a:rPr>
              <a:t>p</a:t>
            </a:r>
            <a:r>
              <a:rPr lang="en-US" dirty="0" smtClean="0">
                <a:solidFill>
                  <a:schemeClr val="tx1"/>
                </a:solidFill>
                <a:latin typeface="Arial" panose="020B0604020202020204" pitchFamily="34" charset="0"/>
                <a:cs typeface="Arial" panose="020B0604020202020204" pitchFamily="34" charset="0"/>
              </a:rPr>
              <a:t>rograms</a:t>
            </a:r>
          </a:p>
        </p:txBody>
      </p:sp>
      <p:sp>
        <p:nvSpPr>
          <p:cNvPr id="5" name="Right Arrow 4"/>
          <p:cNvSpPr/>
          <p:nvPr/>
        </p:nvSpPr>
        <p:spPr>
          <a:xfrm>
            <a:off x="2088106" y="914400"/>
            <a:ext cx="832513" cy="327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864589" y="1899313"/>
            <a:ext cx="832513" cy="327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7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228601"/>
            <a:ext cx="9144000" cy="847725"/>
          </a:xfrm>
        </p:spPr>
        <p:txBody>
          <a:bodyPr/>
          <a:lstStyle/>
          <a:p>
            <a:r>
              <a:rPr lang="en-US" sz="4800" dirty="0" smtClean="0">
                <a:effectLst/>
                <a:latin typeface="Arial" panose="020B0604020202020204" pitchFamily="34" charset="0"/>
                <a:cs typeface="Arial" panose="020B0604020202020204" pitchFamily="34" charset="0"/>
              </a:rPr>
              <a:t>Possible Evaluation Extensions</a:t>
            </a:r>
            <a:endParaRPr lang="en-US" sz="4800" dirty="0">
              <a:effectLst/>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65081" y="1463564"/>
            <a:ext cx="11642835" cy="3770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dirty="0" smtClean="0">
              <a:solidFill>
                <a:schemeClr val="tx1"/>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617481" y="1463564"/>
            <a:ext cx="11642835" cy="3770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dirty="0" smtClean="0">
              <a:solidFill>
                <a:schemeClr val="tx1"/>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617481" y="1615963"/>
            <a:ext cx="11490435" cy="48794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2800" dirty="0" smtClean="0">
                <a:solidFill>
                  <a:schemeClr val="tx1"/>
                </a:solidFill>
                <a:latin typeface="Arial" panose="020B0604020202020204" pitchFamily="34" charset="0"/>
                <a:cs typeface="Arial" panose="020B0604020202020204" pitchFamily="34" charset="0"/>
              </a:rPr>
              <a:t> </a:t>
            </a:r>
          </a:p>
          <a:p>
            <a:r>
              <a:rPr lang="en-US" sz="2800" dirty="0" smtClean="0">
                <a:solidFill>
                  <a:schemeClr val="tx1"/>
                </a:solidFill>
                <a:latin typeface="Arial" panose="020B0604020202020204" pitchFamily="34" charset="0"/>
                <a:cs typeface="Arial" panose="020B0604020202020204" pitchFamily="34" charset="0"/>
              </a:rPr>
              <a:t>Investigate quantified amplitude and uncertainty of indicator </a:t>
            </a:r>
            <a:r>
              <a:rPr lang="en-US" sz="2800" dirty="0">
                <a:solidFill>
                  <a:schemeClr val="tx1"/>
                </a:solidFill>
                <a:latin typeface="Arial" panose="020B0604020202020204" pitchFamily="34" charset="0"/>
                <a:cs typeface="Arial" panose="020B0604020202020204" pitchFamily="34" charset="0"/>
              </a:rPr>
              <a:t>variable(s) </a:t>
            </a:r>
            <a:r>
              <a:rPr lang="en-US" sz="2800" dirty="0" smtClean="0">
                <a:solidFill>
                  <a:schemeClr val="tx1"/>
                </a:solidFill>
                <a:latin typeface="Arial" panose="020B0604020202020204" pitchFamily="34" charset="0"/>
                <a:cs typeface="Arial" panose="020B0604020202020204" pitchFamily="34" charset="0"/>
              </a:rPr>
              <a:t>measuring change in </a:t>
            </a:r>
            <a:r>
              <a:rPr lang="en-US" sz="2800" dirty="0">
                <a:solidFill>
                  <a:schemeClr val="tx1"/>
                </a:solidFill>
                <a:latin typeface="Arial" panose="020B0604020202020204" pitchFamily="34" charset="0"/>
                <a:cs typeface="Arial" panose="020B0604020202020204" pitchFamily="34" charset="0"/>
              </a:rPr>
              <a:t>parametric </a:t>
            </a:r>
            <a:r>
              <a:rPr lang="en-US" sz="2800" dirty="0" smtClean="0">
                <a:solidFill>
                  <a:schemeClr val="tx1"/>
                </a:solidFill>
                <a:latin typeface="Arial" panose="020B0604020202020204" pitchFamily="34" charset="0"/>
                <a:cs typeface="Arial" panose="020B0604020202020204" pitchFamily="34" charset="0"/>
              </a:rPr>
              <a:t>models</a:t>
            </a:r>
          </a:p>
          <a:p>
            <a:pPr marL="0" indent="0">
              <a:buNone/>
            </a:pPr>
            <a:endParaRPr lang="en-US" sz="2800" dirty="0" smtClean="0">
              <a:solidFill>
                <a:schemeClr val="tx1"/>
              </a:solidFill>
              <a:latin typeface="Arial" panose="020B0604020202020204" pitchFamily="34" charset="0"/>
              <a:cs typeface="Arial" panose="020B0604020202020204" pitchFamily="34" charset="0"/>
            </a:endParaRPr>
          </a:p>
          <a:p>
            <a:endParaRPr lang="en-US" sz="2800" dirty="0">
              <a:solidFill>
                <a:schemeClr val="tx1"/>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Extend work to real-time monitoring with unknown change points</a:t>
            </a:r>
          </a:p>
        </p:txBody>
      </p:sp>
    </p:spTree>
    <p:extLst>
      <p:ext uri="{BB962C8B-B14F-4D97-AF65-F5344CB8AC3E}">
        <p14:creationId xmlns:p14="http://schemas.microsoft.com/office/powerpoint/2010/main" val="17240451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0" y="228601"/>
            <a:ext cx="9144000" cy="847725"/>
          </a:xfrm>
        </p:spPr>
        <p:txBody>
          <a:bodyPr/>
          <a:lstStyle/>
          <a:p>
            <a:r>
              <a:rPr lang="en-US" sz="4800" dirty="0" smtClean="0">
                <a:solidFill>
                  <a:schemeClr val="bg1"/>
                </a:solidFill>
                <a:effectLst/>
                <a:latin typeface="Arial" panose="020B0604020202020204" pitchFamily="34" charset="0"/>
                <a:cs typeface="Arial" panose="020B0604020202020204" pitchFamily="34" charset="0"/>
              </a:rPr>
              <a:t>Acknowledgments</a:t>
            </a:r>
            <a:endParaRPr lang="en-US" sz="4800" dirty="0">
              <a:solidFill>
                <a:schemeClr val="bg1"/>
              </a:solidFill>
              <a:effectLst/>
              <a:latin typeface="Arial" panose="020B0604020202020204" pitchFamily="34" charset="0"/>
              <a:cs typeface="Arial" panose="020B0604020202020204" pitchFamily="34" charset="0"/>
            </a:endParaRPr>
          </a:p>
        </p:txBody>
      </p:sp>
      <p:sp>
        <p:nvSpPr>
          <p:cNvPr id="5" name="TextBox 4"/>
          <p:cNvSpPr txBox="1"/>
          <p:nvPr/>
        </p:nvSpPr>
        <p:spPr>
          <a:xfrm>
            <a:off x="425670" y="1072249"/>
            <a:ext cx="10957034" cy="5509200"/>
          </a:xfrm>
          <a:prstGeom prst="rect">
            <a:avLst/>
          </a:prstGeom>
          <a:noFill/>
        </p:spPr>
        <p:txBody>
          <a:bodyPr wrap="square" rtlCol="0">
            <a:spAutoFit/>
          </a:bodyPr>
          <a:lstStyle/>
          <a:p>
            <a:pPr algn="ctr"/>
            <a:r>
              <a:rPr lang="en-US" sz="3200" dirty="0" smtClean="0">
                <a:solidFill>
                  <a:prstClr val="white"/>
                </a:solidFill>
                <a:latin typeface="Arial" panose="020B0604020202020204" pitchFamily="34" charset="0"/>
                <a:cs typeface="Arial" panose="020B0604020202020204" pitchFamily="34" charset="0"/>
              </a:rPr>
              <a:t>Thanks to:</a:t>
            </a:r>
          </a:p>
          <a:p>
            <a:pPr algn="ctr"/>
            <a:endParaRPr lang="en-US" sz="3200" dirty="0" smtClean="0">
              <a:solidFill>
                <a:prstClr val="white"/>
              </a:solidFill>
              <a:latin typeface="Arial" panose="020B0604020202020204" pitchFamily="34" charset="0"/>
              <a:cs typeface="Arial" panose="020B0604020202020204" pitchFamily="34" charset="0"/>
            </a:endParaRPr>
          </a:p>
          <a:p>
            <a:pPr algn="ctr"/>
            <a:r>
              <a:rPr lang="en-US" sz="3200" dirty="0" smtClean="0">
                <a:solidFill>
                  <a:prstClr val="white"/>
                </a:solidFill>
                <a:latin typeface="Arial" panose="020B0604020202020204" pitchFamily="34" charset="0"/>
                <a:cs typeface="Arial" panose="020B0604020202020204" pitchFamily="34" charset="0"/>
              </a:rPr>
              <a:t>The Bureau of Ocean Energy Management</a:t>
            </a:r>
          </a:p>
          <a:p>
            <a:pPr algn="ctr"/>
            <a:endParaRPr lang="en-US" sz="3200" dirty="0" smtClean="0">
              <a:solidFill>
                <a:prstClr val="white"/>
              </a:solidFill>
              <a:latin typeface="Arial" panose="020B0604020202020204" pitchFamily="34" charset="0"/>
              <a:cs typeface="Arial" panose="020B0604020202020204" pitchFamily="34" charset="0"/>
            </a:endParaRPr>
          </a:p>
          <a:p>
            <a:pPr algn="ctr"/>
            <a:r>
              <a:rPr lang="en-US" sz="3200" dirty="0" smtClean="0">
                <a:solidFill>
                  <a:prstClr val="white"/>
                </a:solidFill>
                <a:latin typeface="Arial" panose="020B0604020202020204" pitchFamily="34" charset="0"/>
                <a:cs typeface="Arial" panose="020B0604020202020204" pitchFamily="34" charset="0"/>
              </a:rPr>
              <a:t>Department of Energy</a:t>
            </a:r>
          </a:p>
          <a:p>
            <a:pPr algn="ctr"/>
            <a:endParaRPr lang="en-US" sz="3200" dirty="0" smtClean="0">
              <a:solidFill>
                <a:prstClr val="white"/>
              </a:solidFill>
              <a:latin typeface="Arial" panose="020B0604020202020204" pitchFamily="34" charset="0"/>
              <a:cs typeface="Arial" panose="020B0604020202020204" pitchFamily="34" charset="0"/>
            </a:endParaRPr>
          </a:p>
          <a:p>
            <a:pPr algn="ctr"/>
            <a:r>
              <a:rPr lang="en-US" sz="3200" dirty="0" smtClean="0">
                <a:solidFill>
                  <a:prstClr val="white"/>
                </a:solidFill>
                <a:latin typeface="Arial" panose="020B0604020202020204" pitchFamily="34" charset="0"/>
                <a:cs typeface="Arial" panose="020B0604020202020204" pitchFamily="34" charset="0"/>
              </a:rPr>
              <a:t>The National Oceanographic Partnership Program</a:t>
            </a:r>
          </a:p>
          <a:p>
            <a:pPr algn="ctr"/>
            <a:endParaRPr lang="en-US" sz="3200" dirty="0" smtClean="0">
              <a:solidFill>
                <a:prstClr val="white"/>
              </a:solidFill>
              <a:latin typeface="Arial" panose="020B0604020202020204" pitchFamily="34" charset="0"/>
              <a:cs typeface="Arial" panose="020B0604020202020204" pitchFamily="34" charset="0"/>
            </a:endParaRPr>
          </a:p>
          <a:p>
            <a:pPr algn="ctr"/>
            <a:r>
              <a:rPr lang="en-US" sz="3200" dirty="0" smtClean="0">
                <a:solidFill>
                  <a:prstClr val="white"/>
                </a:solidFill>
                <a:latin typeface="Arial" panose="020B0604020202020204" pitchFamily="34" charset="0"/>
                <a:cs typeface="Arial" panose="020B0604020202020204" pitchFamily="34" charset="0"/>
              </a:rPr>
              <a:t>Sustainable Energy Pathways</a:t>
            </a:r>
          </a:p>
          <a:p>
            <a:pPr marL="285750" indent="-285750" algn="ctr">
              <a:buFont typeface="Arial" panose="020B0604020202020204"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algn="ctr"/>
            <a:r>
              <a:rPr lang="en-US" sz="3200" dirty="0" smtClean="0">
                <a:solidFill>
                  <a:prstClr val="white"/>
                </a:solidFill>
                <a:latin typeface="Arial" panose="020B0604020202020204" pitchFamily="34" charset="0"/>
                <a:cs typeface="Arial" panose="020B0604020202020204" pitchFamily="34" charset="0"/>
              </a:rPr>
              <a:t>School of Aquatic and Fishery Sciences (UW)</a:t>
            </a:r>
            <a:endParaRPr lang="en-US" sz="3200" dirty="0">
              <a:solidFill>
                <a:prstClr val="white"/>
              </a:solidFill>
              <a:latin typeface="Arial" panose="020B0604020202020204" pitchFamily="34" charset="0"/>
              <a:cs typeface="Arial" panose="020B0604020202020204" pitchFamily="34" charset="0"/>
            </a:endParaRPr>
          </a:p>
        </p:txBody>
      </p:sp>
      <p:pic>
        <p:nvPicPr>
          <p:cNvPr id="6" name="Picture 3" descr="C:\Users\lwiesebron\Downloads\safs_logo3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670" y="4903787"/>
            <a:ext cx="1182687" cy="195421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upload.wikimedia.org/wikipedia/en/thumb/1/14/University_of_Washington_Seal.svg/768px-University_of_Washington_Seal.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6193" y="5435175"/>
            <a:ext cx="1216511" cy="12165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wiesebron\Downloads\NSF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3358" y="4484695"/>
            <a:ext cx="1392835" cy="140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lwiesebron\Downloads\NOPP_Logo_PMS3015_with_tex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484" y="3274168"/>
            <a:ext cx="1020023" cy="1313001"/>
          </a:xfrm>
          <a:prstGeom prst="rect">
            <a:avLst/>
          </a:prstGeom>
          <a:solidFill>
            <a:schemeClr val="bg1"/>
          </a:solidFill>
        </p:spPr>
      </p:pic>
      <p:pic>
        <p:nvPicPr>
          <p:cNvPr id="10" name="Picture 6" descr="C:\Users\lwiesebron\Downloads\Department-of-Energy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0469" y="2612974"/>
            <a:ext cx="1329129" cy="1322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lwiesebron\Downloads\BOEM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88" y="1384738"/>
            <a:ext cx="200025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831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0" y="0"/>
            <a:ext cx="9144000" cy="746232"/>
          </a:xfrm>
        </p:spPr>
        <p:txBody>
          <a:bodyPr/>
          <a:lstStyle/>
          <a:p>
            <a:r>
              <a:rPr lang="en-US" sz="4800" dirty="0" smtClean="0">
                <a:solidFill>
                  <a:schemeClr val="bg1"/>
                </a:solidFill>
                <a:effectLst/>
                <a:latin typeface="Arial" panose="020B0604020202020204" pitchFamily="34" charset="0"/>
                <a:cs typeface="Arial" panose="020B0604020202020204" pitchFamily="34" charset="0"/>
              </a:rPr>
              <a:t>Acknowledgments</a:t>
            </a:r>
            <a:endParaRPr lang="en-US" sz="4800" dirty="0">
              <a:solidFill>
                <a:schemeClr val="bg1"/>
              </a:solidFill>
              <a:effectLst/>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65081" y="738350"/>
            <a:ext cx="11642835" cy="3770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2800" b="1" dirty="0" smtClean="0">
                <a:solidFill>
                  <a:prstClr val="white"/>
                </a:solidFill>
                <a:latin typeface="Arial" panose="020B0604020202020204" pitchFamily="34" charset="0"/>
                <a:cs typeface="Arial" panose="020B0604020202020204" pitchFamily="34" charset="0"/>
              </a:rPr>
              <a:t>So many thanks to:</a:t>
            </a:r>
          </a:p>
          <a:p>
            <a:r>
              <a:rPr lang="en-US" b="1" dirty="0" smtClean="0">
                <a:solidFill>
                  <a:prstClr val="white"/>
                </a:solidFill>
                <a:latin typeface="Arial" panose="020B0604020202020204" pitchFamily="34" charset="0"/>
                <a:cs typeface="Arial" panose="020B0604020202020204" pitchFamily="34" charset="0"/>
              </a:rPr>
              <a:t>John Horne</a:t>
            </a:r>
          </a:p>
          <a:p>
            <a:pPr marL="0" indent="0">
              <a:buFont typeface="Arial" pitchFamily="34" charset="0"/>
              <a:buNone/>
            </a:pPr>
            <a:endParaRPr lang="en-US" b="1" dirty="0" smtClean="0">
              <a:solidFill>
                <a:prstClr val="white"/>
              </a:solidFill>
              <a:latin typeface="Arial" panose="020B0604020202020204" pitchFamily="34" charset="0"/>
              <a:cs typeface="Arial" panose="020B0604020202020204" pitchFamily="34" charset="0"/>
            </a:endParaRPr>
          </a:p>
          <a:p>
            <a:r>
              <a:rPr lang="en-US" b="1" dirty="0" smtClean="0">
                <a:solidFill>
                  <a:prstClr val="white"/>
                </a:solidFill>
                <a:latin typeface="Arial" panose="020B0604020202020204" pitchFamily="34" charset="0"/>
                <a:cs typeface="Arial" panose="020B0604020202020204" pitchFamily="34" charset="0"/>
              </a:rPr>
              <a:t>All of my committee members (Tim Essington, Eric Ward, Andrea Copping)</a:t>
            </a:r>
          </a:p>
          <a:p>
            <a:pPr marL="0" indent="0">
              <a:buFont typeface="Arial" pitchFamily="34" charset="0"/>
              <a:buNone/>
            </a:pPr>
            <a:endParaRPr lang="en-US" b="1" dirty="0" smtClean="0">
              <a:solidFill>
                <a:prstClr val="white"/>
              </a:solidFill>
              <a:latin typeface="Arial" panose="020B0604020202020204" pitchFamily="34" charset="0"/>
              <a:cs typeface="Arial" panose="020B0604020202020204" pitchFamily="34" charset="0"/>
            </a:endParaRPr>
          </a:p>
          <a:p>
            <a:r>
              <a:rPr lang="en-US" b="1" dirty="0" smtClean="0">
                <a:solidFill>
                  <a:prstClr val="white"/>
                </a:solidFill>
                <a:latin typeface="Arial" panose="020B0604020202020204" pitchFamily="34" charset="0"/>
                <a:cs typeface="Arial" panose="020B0604020202020204" pitchFamily="34" charset="0"/>
              </a:rPr>
              <a:t>The Fisheries </a:t>
            </a:r>
            <a:r>
              <a:rPr lang="en-US" b="1" dirty="0">
                <a:solidFill>
                  <a:prstClr val="white"/>
                </a:solidFill>
                <a:latin typeface="Arial" panose="020B0604020202020204" pitchFamily="34" charset="0"/>
                <a:cs typeface="Arial" panose="020B0604020202020204" pitchFamily="34" charset="0"/>
              </a:rPr>
              <a:t>Acoustics Lab, including: </a:t>
            </a:r>
            <a:r>
              <a:rPr lang="en-US" b="1" dirty="0" smtClean="0">
                <a:solidFill>
                  <a:prstClr val="white"/>
                </a:solidFill>
                <a:latin typeface="Arial" panose="020B0604020202020204" pitchFamily="34" charset="0"/>
                <a:cs typeface="Arial" panose="020B0604020202020204" pitchFamily="34" charset="0"/>
              </a:rPr>
              <a:t>Lauren </a:t>
            </a:r>
            <a:r>
              <a:rPr lang="en-US" b="1" dirty="0" err="1">
                <a:solidFill>
                  <a:prstClr val="white"/>
                </a:solidFill>
                <a:latin typeface="Arial" panose="020B0604020202020204" pitchFamily="34" charset="0"/>
                <a:cs typeface="Arial" panose="020B0604020202020204" pitchFamily="34" charset="0"/>
              </a:rPr>
              <a:t>Wiesebron</a:t>
            </a:r>
            <a:r>
              <a:rPr lang="en-US" b="1" dirty="0">
                <a:solidFill>
                  <a:prstClr val="white"/>
                </a:solidFill>
                <a:latin typeface="Arial" panose="020B0604020202020204" pitchFamily="34" charset="0"/>
                <a:cs typeface="Arial" panose="020B0604020202020204" pitchFamily="34" charset="0"/>
              </a:rPr>
              <a:t>, Beth Phillips, Dave </a:t>
            </a:r>
            <a:r>
              <a:rPr lang="en-US" b="1" dirty="0" err="1" smtClean="0">
                <a:solidFill>
                  <a:prstClr val="white"/>
                </a:solidFill>
                <a:latin typeface="Arial" panose="020B0604020202020204" pitchFamily="34" charset="0"/>
                <a:cs typeface="Arial" panose="020B0604020202020204" pitchFamily="34" charset="0"/>
              </a:rPr>
              <a:t>McGowan,Silvana</a:t>
            </a:r>
            <a:r>
              <a:rPr lang="en-US" b="1" dirty="0" smtClean="0">
                <a:solidFill>
                  <a:prstClr val="white"/>
                </a:solidFill>
                <a:latin typeface="Arial" panose="020B0604020202020204" pitchFamily="34" charset="0"/>
                <a:cs typeface="Arial" panose="020B0604020202020204" pitchFamily="34" charset="0"/>
              </a:rPr>
              <a:t> </a:t>
            </a:r>
            <a:r>
              <a:rPr lang="en-US" b="1" dirty="0">
                <a:solidFill>
                  <a:prstClr val="white"/>
                </a:solidFill>
                <a:latin typeface="Arial" panose="020B0604020202020204" pitchFamily="34" charset="0"/>
                <a:cs typeface="Arial" panose="020B0604020202020204" pitchFamily="34" charset="0"/>
              </a:rPr>
              <a:t>González, </a:t>
            </a:r>
            <a:r>
              <a:rPr lang="en-US" b="1" dirty="0" smtClean="0">
                <a:solidFill>
                  <a:prstClr val="white"/>
                </a:solidFill>
                <a:latin typeface="Arial" panose="020B0604020202020204" pitchFamily="34" charset="0"/>
                <a:cs typeface="Arial" panose="020B0604020202020204" pitchFamily="34" charset="0"/>
              </a:rPr>
              <a:t>Ross </a:t>
            </a:r>
            <a:r>
              <a:rPr lang="en-US" b="1" dirty="0" err="1" smtClean="0">
                <a:solidFill>
                  <a:prstClr val="white"/>
                </a:solidFill>
                <a:latin typeface="Arial" panose="020B0604020202020204" pitchFamily="34" charset="0"/>
                <a:cs typeface="Arial" panose="020B0604020202020204" pitchFamily="34" charset="0"/>
              </a:rPr>
              <a:t>Hytnen</a:t>
            </a:r>
            <a:r>
              <a:rPr lang="en-US" b="1" dirty="0" smtClean="0">
                <a:solidFill>
                  <a:prstClr val="white"/>
                </a:solidFill>
                <a:latin typeface="Arial" panose="020B0604020202020204" pitchFamily="34" charset="0"/>
                <a:cs typeface="Arial" panose="020B0604020202020204" pitchFamily="34" charset="0"/>
              </a:rPr>
              <a:t>, </a:t>
            </a:r>
            <a:r>
              <a:rPr lang="en-US" b="1" dirty="0">
                <a:solidFill>
                  <a:prstClr val="white"/>
                </a:solidFill>
                <a:latin typeface="Arial" panose="020B0604020202020204" pitchFamily="34" charset="0"/>
                <a:cs typeface="Arial" panose="020B0604020202020204" pitchFamily="34" charset="0"/>
              </a:rPr>
              <a:t>Mei </a:t>
            </a:r>
            <a:r>
              <a:rPr lang="en-US" b="1" dirty="0" smtClean="0">
                <a:solidFill>
                  <a:prstClr val="white"/>
                </a:solidFill>
                <a:latin typeface="Arial" panose="020B0604020202020204" pitchFamily="34" charset="0"/>
                <a:cs typeface="Arial" panose="020B0604020202020204" pitchFamily="34" charset="0"/>
              </a:rPr>
              <a:t>Sato,  and </a:t>
            </a:r>
            <a:r>
              <a:rPr lang="en-US" b="1" dirty="0">
                <a:solidFill>
                  <a:prstClr val="white"/>
                </a:solidFill>
                <a:latin typeface="Arial" panose="020B0604020202020204" pitchFamily="34" charset="0"/>
                <a:cs typeface="Arial" panose="020B0604020202020204" pitchFamily="34" charset="0"/>
              </a:rPr>
              <a:t>Dale </a:t>
            </a:r>
            <a:r>
              <a:rPr lang="en-US" b="1" dirty="0" smtClean="0">
                <a:solidFill>
                  <a:prstClr val="white"/>
                </a:solidFill>
                <a:latin typeface="Arial" panose="020B0604020202020204" pitchFamily="34" charset="0"/>
                <a:cs typeface="Arial" panose="020B0604020202020204" pitchFamily="34" charset="0"/>
              </a:rPr>
              <a:t>Jacques</a:t>
            </a:r>
          </a:p>
          <a:p>
            <a:pPr marL="0" indent="0">
              <a:buFont typeface="Arial" pitchFamily="34" charset="0"/>
              <a:buNone/>
            </a:pPr>
            <a:endParaRPr lang="en-US" b="1" dirty="0" smtClean="0">
              <a:solidFill>
                <a:prstClr val="white"/>
              </a:solidFill>
              <a:latin typeface="Arial" panose="020B0604020202020204" pitchFamily="34" charset="0"/>
              <a:cs typeface="Arial" panose="020B0604020202020204" pitchFamily="34" charset="0"/>
            </a:endParaRPr>
          </a:p>
          <a:p>
            <a:r>
              <a:rPr lang="en-US" b="1" dirty="0" smtClean="0">
                <a:solidFill>
                  <a:prstClr val="white"/>
                </a:solidFill>
                <a:latin typeface="Arial" panose="020B0604020202020204" pitchFamily="34" charset="0"/>
                <a:cs typeface="Arial" panose="020B0604020202020204" pitchFamily="34" charset="0"/>
              </a:rPr>
              <a:t>All the people that responded to my cries for help, especially Jim Faulkner</a:t>
            </a:r>
          </a:p>
          <a:p>
            <a:pPr marL="0" indent="0">
              <a:buFont typeface="Arial" pitchFamily="34" charset="0"/>
              <a:buNone/>
            </a:pPr>
            <a:endParaRPr lang="en-US" b="1" dirty="0" smtClean="0">
              <a:solidFill>
                <a:prstClr val="white"/>
              </a:solidFill>
              <a:latin typeface="Arial" panose="020B0604020202020204" pitchFamily="34" charset="0"/>
              <a:cs typeface="Arial" panose="020B0604020202020204" pitchFamily="34" charset="0"/>
            </a:endParaRPr>
          </a:p>
          <a:p>
            <a:r>
              <a:rPr lang="en-US" b="1" dirty="0" smtClean="0">
                <a:solidFill>
                  <a:prstClr val="white"/>
                </a:solidFill>
                <a:latin typeface="Arial" panose="020B0604020202020204" pitchFamily="34" charset="0"/>
                <a:cs typeface="Arial" panose="020B0604020202020204" pitchFamily="34" charset="0"/>
              </a:rPr>
              <a:t>My fellow grad students</a:t>
            </a:r>
          </a:p>
          <a:p>
            <a:pPr marL="0" indent="0">
              <a:buFont typeface="Arial" pitchFamily="34" charset="0"/>
              <a:buNone/>
            </a:pPr>
            <a:endParaRPr lang="en-US" b="1" dirty="0" smtClean="0">
              <a:solidFill>
                <a:prstClr val="white"/>
              </a:solidFill>
              <a:latin typeface="Arial" panose="020B0604020202020204" pitchFamily="34" charset="0"/>
              <a:cs typeface="Arial" panose="020B0604020202020204" pitchFamily="34" charset="0"/>
            </a:endParaRPr>
          </a:p>
          <a:p>
            <a:r>
              <a:rPr lang="en-US" b="1" dirty="0" smtClean="0">
                <a:solidFill>
                  <a:prstClr val="white"/>
                </a:solidFill>
                <a:latin typeface="Arial" panose="020B0604020202020204" pitchFamily="34" charset="0"/>
                <a:cs typeface="Arial" panose="020B0604020202020204" pitchFamily="34" charset="0"/>
              </a:rPr>
              <a:t>My family, including: Ian, Mary-Megan (Mom), Robert (Dad), Riley, </a:t>
            </a:r>
            <a:r>
              <a:rPr lang="en-US" b="1" dirty="0" err="1" smtClean="0">
                <a:solidFill>
                  <a:prstClr val="white"/>
                </a:solidFill>
                <a:latin typeface="Arial" panose="020B0604020202020204" pitchFamily="34" charset="0"/>
                <a:cs typeface="Arial" panose="020B0604020202020204" pitchFamily="34" charset="0"/>
              </a:rPr>
              <a:t>Meggie</a:t>
            </a:r>
            <a:r>
              <a:rPr lang="en-US" b="1" dirty="0" smtClean="0">
                <a:solidFill>
                  <a:prstClr val="white"/>
                </a:solidFill>
                <a:latin typeface="Arial" panose="020B0604020202020204" pitchFamily="34" charset="0"/>
                <a:cs typeface="Arial" panose="020B0604020202020204" pitchFamily="34" charset="0"/>
              </a:rPr>
              <a:t>, Shane, and Emmett</a:t>
            </a:r>
          </a:p>
          <a:p>
            <a:endParaRPr lang="en-US"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399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8826" y="4623396"/>
            <a:ext cx="7002210" cy="1817129"/>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5"/>
          <p:cNvGraphicFramePr>
            <a:graphicFrameLocks noGrp="1"/>
          </p:cNvGraphicFramePr>
          <p:nvPr>
            <p:extLst>
              <p:ext uri="{D42A27DB-BD31-4B8C-83A1-F6EECF244321}">
                <p14:modId xmlns:p14="http://schemas.microsoft.com/office/powerpoint/2010/main" val="2909298990"/>
              </p:ext>
            </p:extLst>
          </p:nvPr>
        </p:nvGraphicFramePr>
        <p:xfrm>
          <a:off x="2537447" y="1640392"/>
          <a:ext cx="7978153" cy="4675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13"/>
          <p:cNvSpPr txBox="1"/>
          <p:nvPr/>
        </p:nvSpPr>
        <p:spPr>
          <a:xfrm>
            <a:off x="1146797" y="1939036"/>
            <a:ext cx="19304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a:latin typeface="Arial" panose="020B0604020202020204" pitchFamily="34" charset="0"/>
                <a:cs typeface="Arial" panose="020B0604020202020204" pitchFamily="34" charset="0"/>
              </a:rPr>
              <a:t>Stressor</a:t>
            </a:r>
          </a:p>
        </p:txBody>
      </p:sp>
      <p:sp>
        <p:nvSpPr>
          <p:cNvPr id="6" name="TextBox 13"/>
          <p:cNvSpPr txBox="1"/>
          <p:nvPr/>
        </p:nvSpPr>
        <p:spPr>
          <a:xfrm>
            <a:off x="1157709" y="3017206"/>
            <a:ext cx="2176617"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Receptors</a:t>
            </a:r>
            <a:endParaRPr lang="en-US" sz="2200" dirty="0">
              <a:latin typeface="Arial" panose="020B0604020202020204" pitchFamily="34" charset="0"/>
              <a:cs typeface="Arial" panose="020B0604020202020204" pitchFamily="34" charset="0"/>
            </a:endParaRPr>
          </a:p>
        </p:txBody>
      </p:sp>
      <p:sp>
        <p:nvSpPr>
          <p:cNvPr id="7" name="TextBox 13"/>
          <p:cNvSpPr txBox="1"/>
          <p:nvPr/>
        </p:nvSpPr>
        <p:spPr>
          <a:xfrm>
            <a:off x="1157709" y="3978272"/>
            <a:ext cx="19304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Indicators</a:t>
            </a:r>
            <a:endParaRPr lang="en-US" sz="2200" dirty="0">
              <a:latin typeface="Arial" panose="020B0604020202020204" pitchFamily="34" charset="0"/>
              <a:cs typeface="Arial" panose="020B0604020202020204" pitchFamily="34" charset="0"/>
            </a:endParaRPr>
          </a:p>
        </p:txBody>
      </p:sp>
      <p:sp>
        <p:nvSpPr>
          <p:cNvPr id="8" name="TextBox 13"/>
          <p:cNvSpPr txBox="1"/>
          <p:nvPr/>
        </p:nvSpPr>
        <p:spPr>
          <a:xfrm>
            <a:off x="1146797" y="4863643"/>
            <a:ext cx="19304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Metrics</a:t>
            </a:r>
            <a:endParaRPr lang="en-US" sz="2200" dirty="0">
              <a:latin typeface="Arial" panose="020B0604020202020204" pitchFamily="34" charset="0"/>
              <a:cs typeface="Arial" panose="020B0604020202020204" pitchFamily="34" charset="0"/>
            </a:endParaRPr>
          </a:p>
        </p:txBody>
      </p:sp>
      <p:sp>
        <p:nvSpPr>
          <p:cNvPr id="9" name="TextBox 13"/>
          <p:cNvSpPr txBox="1"/>
          <p:nvPr/>
        </p:nvSpPr>
        <p:spPr>
          <a:xfrm>
            <a:off x="1146797" y="5805254"/>
            <a:ext cx="27813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latin typeface="Arial" panose="020B0604020202020204" pitchFamily="34" charset="0"/>
                <a:cs typeface="Arial" panose="020B0604020202020204" pitchFamily="34" charset="0"/>
              </a:rPr>
              <a:t>Models</a:t>
            </a:r>
            <a:endParaRPr lang="en-US" sz="2200" dirty="0">
              <a:latin typeface="Arial" panose="020B0604020202020204" pitchFamily="34" charset="0"/>
              <a:cs typeface="Arial" panose="020B0604020202020204" pitchFamily="34" charset="0"/>
            </a:endParaRPr>
          </a:p>
        </p:txBody>
      </p:sp>
      <p:sp>
        <p:nvSpPr>
          <p:cNvPr id="10" name="Title 1"/>
          <p:cNvSpPr txBox="1">
            <a:spLocks/>
          </p:cNvSpPr>
          <p:nvPr/>
        </p:nvSpPr>
        <p:spPr>
          <a:xfrm>
            <a:off x="488731" y="593766"/>
            <a:ext cx="11582400" cy="990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dirty="0" smtClean="0">
                <a:effectLst/>
                <a:latin typeface="Arial" panose="020B0604020202020204" pitchFamily="34" charset="0"/>
                <a:cs typeface="Arial" panose="020B0604020202020204" pitchFamily="34" charset="0"/>
              </a:rPr>
              <a:t>Example Guidelines for MRE Monitoring </a:t>
            </a:r>
          </a:p>
          <a:p>
            <a:r>
              <a:rPr lang="en-US" sz="4800" dirty="0" smtClean="0">
                <a:effectLst/>
                <a:latin typeface="Arial" panose="020B0604020202020204" pitchFamily="34" charset="0"/>
                <a:cs typeface="Arial" panose="020B0604020202020204" pitchFamily="34" charset="0"/>
              </a:rPr>
              <a:t>Data Collection and Processing</a:t>
            </a:r>
            <a:endParaRPr lang="en-US" sz="4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615064"/>
      </p:ext>
    </p:extLst>
  </p:cSld>
  <p:clrMapOvr>
    <a:masterClrMapping/>
  </p:clrMapOvr>
  <mc:AlternateContent xmlns:mc="http://schemas.openxmlformats.org/markup-compatibility/2006" xmlns:p14="http://schemas.microsoft.com/office/powerpoint/2010/main">
    <mc:Choice Requires="p14">
      <p:transition spd="slow" p14:dur="2000" advTm="99456"/>
    </mc:Choice>
    <mc:Fallback xmlns="">
      <p:transition spd="slow" advTm="99456"/>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0" y="228601"/>
            <a:ext cx="9144000" cy="847725"/>
          </a:xfrm>
        </p:spPr>
        <p:txBody>
          <a:bodyPr/>
          <a:lstStyle/>
          <a:p>
            <a:r>
              <a:rPr lang="en-US" sz="4800" dirty="0" smtClean="0">
                <a:solidFill>
                  <a:schemeClr val="bg1"/>
                </a:solidFill>
                <a:effectLst/>
                <a:latin typeface="Arial" panose="020B0604020202020204" pitchFamily="34" charset="0"/>
                <a:cs typeface="Arial" panose="020B0604020202020204" pitchFamily="34" charset="0"/>
              </a:rPr>
              <a:t>Questions?</a:t>
            </a:r>
            <a:endParaRPr lang="en-US" sz="48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363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299" y="-107680"/>
            <a:ext cx="10972800" cy="1040524"/>
          </a:xfrm>
        </p:spPr>
        <p:txBody>
          <a:bodyPr/>
          <a:lstStyle/>
          <a:p>
            <a:r>
              <a:rPr lang="en-US" sz="4800" dirty="0" smtClean="0">
                <a:effectLst/>
                <a:latin typeface="Arial" panose="020B0604020202020204" pitchFamily="34" charset="0"/>
                <a:cs typeface="Arial" panose="020B0604020202020204" pitchFamily="34" charset="0"/>
              </a:rPr>
              <a:t>GAM(M) Day Smoother</a:t>
            </a:r>
            <a:endParaRPr lang="en-US" sz="4800" dirty="0">
              <a:effectLst/>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2013050" y="1658057"/>
            <a:ext cx="8115597" cy="3938702"/>
          </a:xfrm>
          <a:prstGeom prst="rect">
            <a:avLst/>
          </a:prstGeom>
        </p:spPr>
      </p:pic>
      <p:sp>
        <p:nvSpPr>
          <p:cNvPr id="4" name="TextBox 3"/>
          <p:cNvSpPr txBox="1"/>
          <p:nvPr/>
        </p:nvSpPr>
        <p:spPr>
          <a:xfrm rot="16200000">
            <a:off x="395466" y="3198167"/>
            <a:ext cx="2766069"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s(Day, </a:t>
            </a:r>
            <a:r>
              <a:rPr lang="en-US" sz="2400" dirty="0" err="1">
                <a:latin typeface="Arial" panose="020B0604020202020204" pitchFamily="34" charset="0"/>
                <a:cs typeface="Arial" panose="020B0604020202020204" pitchFamily="34" charset="0"/>
              </a:rPr>
              <a:t>edf</a:t>
            </a:r>
            <a:r>
              <a:rPr lang="en-US" sz="2400" dirty="0">
                <a:latin typeface="Arial" panose="020B0604020202020204" pitchFamily="34" charset="0"/>
                <a:cs typeface="Arial" panose="020B0604020202020204" pitchFamily="34" charset="0"/>
              </a:rPr>
              <a:t> = 2.74</a:t>
            </a:r>
            <a:r>
              <a:rPr lang="en-US" sz="2400" dirty="0" smtClean="0">
                <a:latin typeface="Arial" panose="020B0604020202020204" pitchFamily="34" charset="0"/>
                <a:cs typeface="Arial" panose="020B0604020202020204" pitchFamily="34" charset="0"/>
              </a:rPr>
              <a:t>)</a:t>
            </a:r>
          </a:p>
        </p:txBody>
      </p:sp>
      <p:sp>
        <p:nvSpPr>
          <p:cNvPr id="5" name="TextBox 4"/>
          <p:cNvSpPr txBox="1"/>
          <p:nvPr/>
        </p:nvSpPr>
        <p:spPr>
          <a:xfrm>
            <a:off x="4712965" y="5607267"/>
            <a:ext cx="2766069"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Day</a:t>
            </a:r>
          </a:p>
        </p:txBody>
      </p:sp>
      <p:sp>
        <p:nvSpPr>
          <p:cNvPr id="3" name="Rectangle 2"/>
          <p:cNvSpPr/>
          <p:nvPr/>
        </p:nvSpPr>
        <p:spPr>
          <a:xfrm>
            <a:off x="8120342" y="1784355"/>
            <a:ext cx="1794081" cy="523220"/>
          </a:xfrm>
          <a:prstGeom prst="rect">
            <a:avLst/>
          </a:prstGeom>
        </p:spPr>
        <p:txBody>
          <a:bodyPr wrap="none">
            <a:spAutoFit/>
          </a:bodyPr>
          <a:lstStyle/>
          <a:p>
            <a:r>
              <a:rPr lang="en-US" sz="2800" dirty="0" err="1">
                <a:latin typeface="Arial" panose="020B0604020202020204" pitchFamily="34" charset="0"/>
                <a:cs typeface="Arial" panose="020B0604020202020204" pitchFamily="34" charset="0"/>
              </a:rPr>
              <a:t>edf</a:t>
            </a:r>
            <a:r>
              <a:rPr lang="en-US" sz="2800" dirty="0">
                <a:latin typeface="Arial" panose="020B0604020202020204" pitchFamily="34" charset="0"/>
                <a:cs typeface="Arial" panose="020B0604020202020204" pitchFamily="34" charset="0"/>
              </a:rPr>
              <a:t> = 2.74</a:t>
            </a:r>
            <a:endParaRPr lang="en-US" sz="2800" dirty="0"/>
          </a:p>
        </p:txBody>
      </p:sp>
      <p:pic>
        <p:nvPicPr>
          <p:cNvPr id="7" name="Picture 6" descr="C:\Users\Hannah\Documents\Q_Sci_483_Labs\Lab6\pPETNA-4032756_main_r200.jpg"/>
          <p:cNvPicPr/>
          <p:nvPr/>
        </p:nvPicPr>
        <p:blipFill>
          <a:blip r:embed="rId3">
            <a:extLst>
              <a:ext uri="{BEBA8EAE-BF5A-486C-A8C5-ECC9F3942E4B}">
                <a14:imgProps xmlns:a14="http://schemas.microsoft.com/office/drawing/2010/main">
                  <a14:imgLayer r:embed="rId4">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821740" cy="808154"/>
          </a:xfrm>
          <a:prstGeom prst="rect">
            <a:avLst/>
          </a:prstGeom>
          <a:noFill/>
          <a:ln>
            <a:noFill/>
          </a:ln>
        </p:spPr>
      </p:pic>
    </p:spTree>
    <p:extLst>
      <p:ext uri="{BB962C8B-B14F-4D97-AF65-F5344CB8AC3E}">
        <p14:creationId xmlns:p14="http://schemas.microsoft.com/office/powerpoint/2010/main" val="2224985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3133"/>
            <a:ext cx="10972800" cy="1138989"/>
          </a:xfrm>
        </p:spPr>
        <p:txBody>
          <a:bodyPr/>
          <a:lstStyle/>
          <a:p>
            <a:r>
              <a:rPr lang="en-US" sz="4800" dirty="0" smtClean="0">
                <a:effectLst/>
                <a:latin typeface="Arial" panose="020B0604020202020204" pitchFamily="34" charset="0"/>
                <a:cs typeface="Arial" panose="020B0604020202020204" pitchFamily="34" charset="0"/>
              </a:rPr>
              <a:t>Recommended Before-After </a:t>
            </a:r>
            <a:br>
              <a:rPr lang="en-US" sz="4800" dirty="0" smtClean="0">
                <a:effectLst/>
                <a:latin typeface="Arial" panose="020B0604020202020204" pitchFamily="34" charset="0"/>
                <a:cs typeface="Arial" panose="020B0604020202020204" pitchFamily="34" charset="0"/>
              </a:rPr>
            </a:br>
            <a:r>
              <a:rPr lang="en-US" sz="4800" dirty="0" smtClean="0">
                <a:effectLst/>
                <a:latin typeface="Arial" panose="020B0604020202020204" pitchFamily="34" charset="0"/>
                <a:cs typeface="Arial" panose="020B0604020202020204" pitchFamily="34" charset="0"/>
              </a:rPr>
              <a:t>MRE Monitoring Study Design</a:t>
            </a:r>
            <a:endParaRPr lang="en-US" sz="4800" dirty="0">
              <a:effectLst/>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6789" t="40871"/>
          <a:stretch/>
        </p:blipFill>
        <p:spPr bwMode="auto">
          <a:xfrm>
            <a:off x="6466114" y="1847193"/>
            <a:ext cx="3834063" cy="3860667"/>
          </a:xfrm>
          <a:prstGeom prst="rect">
            <a:avLst/>
          </a:prstGeom>
          <a:noFill/>
          <a:ln>
            <a:noFill/>
          </a:ln>
          <a:extLst/>
        </p:spPr>
      </p:pic>
      <p:grpSp>
        <p:nvGrpSpPr>
          <p:cNvPr id="6" name="Group 5"/>
          <p:cNvGrpSpPr/>
          <p:nvPr/>
        </p:nvGrpSpPr>
        <p:grpSpPr>
          <a:xfrm>
            <a:off x="1659628" y="1862120"/>
            <a:ext cx="3834063" cy="3860667"/>
            <a:chOff x="1659628" y="1862120"/>
            <a:chExt cx="3834063" cy="3860667"/>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789" t="40871"/>
            <a:stretch/>
          </p:blipFill>
          <p:spPr bwMode="auto">
            <a:xfrm>
              <a:off x="1659628" y="1862120"/>
              <a:ext cx="3834063" cy="386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2516679" y="3593146"/>
              <a:ext cx="821740" cy="808154"/>
            </a:xfrm>
            <a:prstGeom prst="rect">
              <a:avLst/>
            </a:prstGeom>
            <a:noFill/>
            <a:ln>
              <a:noFill/>
            </a:ln>
          </p:spPr>
        </p:pic>
        <p:pic>
          <p:nvPicPr>
            <p:cNvPr id="8" name="Picture 7"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3835170" y="3373450"/>
              <a:ext cx="821740" cy="808154"/>
            </a:xfrm>
            <a:prstGeom prst="rect">
              <a:avLst/>
            </a:prstGeom>
            <a:noFill/>
            <a:ln>
              <a:noFill/>
            </a:ln>
          </p:spPr>
        </p:pic>
        <p:pic>
          <p:nvPicPr>
            <p:cNvPr id="9" name="Picture 8"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3835170" y="4486853"/>
              <a:ext cx="821740" cy="808154"/>
            </a:xfrm>
            <a:prstGeom prst="rect">
              <a:avLst/>
            </a:prstGeom>
            <a:noFill/>
            <a:ln>
              <a:noFill/>
            </a:ln>
          </p:spPr>
        </p:pic>
        <p:pic>
          <p:nvPicPr>
            <p:cNvPr id="12" name="Picture 11"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2682777" y="4444534"/>
              <a:ext cx="821740" cy="808154"/>
            </a:xfrm>
            <a:prstGeom prst="rect">
              <a:avLst/>
            </a:prstGeom>
            <a:noFill/>
            <a:ln>
              <a:noFill/>
            </a:ln>
          </p:spPr>
        </p:pic>
      </p:grpSp>
      <p:pic>
        <p:nvPicPr>
          <p:cNvPr id="13" name="Picture 12"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9478437" y="3636380"/>
            <a:ext cx="821740" cy="808154"/>
          </a:xfrm>
          <a:prstGeom prst="rect">
            <a:avLst/>
          </a:prstGeom>
          <a:noFill/>
          <a:ln>
            <a:noFill/>
          </a:ln>
        </p:spPr>
      </p:pic>
      <p:sp>
        <p:nvSpPr>
          <p:cNvPr id="3" name="TextBox 2"/>
          <p:cNvSpPr txBox="1"/>
          <p:nvPr/>
        </p:nvSpPr>
        <p:spPr>
          <a:xfrm>
            <a:off x="2192350" y="5890160"/>
            <a:ext cx="2814452" cy="584775"/>
          </a:xfrm>
          <a:prstGeom prst="rect">
            <a:avLst/>
          </a:prstGeom>
          <a:noFill/>
        </p:spPr>
        <p:txBody>
          <a:bodyPr wrap="square" rtlCol="0">
            <a:spAutoFit/>
          </a:bodyPr>
          <a:lstStyle/>
          <a:p>
            <a:pPr algn="ctr"/>
            <a:r>
              <a:rPr lang="en-US" sz="3200" dirty="0" smtClean="0">
                <a:solidFill>
                  <a:schemeClr val="tx2"/>
                </a:solidFill>
                <a:latin typeface="Arial" panose="020B0604020202020204" pitchFamily="34" charset="0"/>
                <a:cs typeface="Arial" panose="020B0604020202020204" pitchFamily="34" charset="0"/>
              </a:rPr>
              <a:t>BEFORE</a:t>
            </a:r>
            <a:endParaRPr lang="en-US" sz="3200" dirty="0">
              <a:solidFill>
                <a:schemeClr val="tx2"/>
              </a:solidFill>
              <a:latin typeface="Arial" panose="020B0604020202020204" pitchFamily="34" charset="0"/>
              <a:cs typeface="Arial" panose="020B0604020202020204" pitchFamily="34" charset="0"/>
            </a:endParaRPr>
          </a:p>
        </p:txBody>
      </p:sp>
      <p:sp>
        <p:nvSpPr>
          <p:cNvPr id="14" name="TextBox 13"/>
          <p:cNvSpPr txBox="1"/>
          <p:nvPr/>
        </p:nvSpPr>
        <p:spPr>
          <a:xfrm>
            <a:off x="7106756" y="5852555"/>
            <a:ext cx="2814452" cy="584775"/>
          </a:xfrm>
          <a:prstGeom prst="rect">
            <a:avLst/>
          </a:prstGeom>
          <a:noFill/>
        </p:spPr>
        <p:txBody>
          <a:bodyPr wrap="square" rtlCol="0">
            <a:spAutoFit/>
          </a:bodyPr>
          <a:lstStyle/>
          <a:p>
            <a:pPr algn="ctr"/>
            <a:r>
              <a:rPr lang="en-US" sz="3200" dirty="0" smtClean="0">
                <a:solidFill>
                  <a:srgbClr val="FF0000"/>
                </a:solidFill>
                <a:latin typeface="Arial" panose="020B0604020202020204" pitchFamily="34" charset="0"/>
                <a:cs typeface="Arial" panose="020B0604020202020204" pitchFamily="34" charset="0"/>
              </a:rPr>
              <a:t>AFTER</a:t>
            </a:r>
            <a:endParaRPr lang="en-US" sz="3200" dirty="0">
              <a:solidFill>
                <a:srgbClr val="FF0000"/>
              </a:solidFill>
              <a:latin typeface="Arial" panose="020B0604020202020204" pitchFamily="34" charset="0"/>
              <a:cs typeface="Arial" panose="020B0604020202020204" pitchFamily="34" charset="0"/>
            </a:endParaRPr>
          </a:p>
        </p:txBody>
      </p:sp>
      <p:pic>
        <p:nvPicPr>
          <p:cNvPr id="15" name="Picture 14" descr="http://subseaworldnews.com/wp-content/uploads/2014/12/Atlantis-Gets-Feed-in-Tariff-to-Deploy-Tidal-Turbines-at-FORCE-440x370.jpg"/>
          <p:cNvPicPr/>
          <p:nvPr/>
        </p:nvPicPr>
        <p:blipFill>
          <a:blip r:embed="rId6">
            <a:extLst>
              <a:ext uri="{BEBA8EAE-BF5A-486C-A8C5-ECC9F3942E4B}">
                <a14:imgProps xmlns:a14="http://schemas.microsoft.com/office/drawing/2010/main">
                  <a14:imgLayer r:embed="rId7">
                    <a14:imgEffect>
                      <a14:backgroundRemoval t="10000" b="95676" l="17045" r="85455"/>
                    </a14:imgEffect>
                  </a14:imgLayer>
                </a14:imgProps>
              </a:ext>
              <a:ext uri="{28A0092B-C50C-407E-A947-70E740481C1C}">
                <a14:useLocalDpi xmlns:a14="http://schemas.microsoft.com/office/drawing/2010/main" val="0"/>
              </a:ext>
            </a:extLst>
          </a:blip>
          <a:srcRect/>
          <a:stretch>
            <a:fillRect/>
          </a:stretch>
        </p:blipFill>
        <p:spPr bwMode="auto">
          <a:xfrm>
            <a:off x="6236197" y="2680138"/>
            <a:ext cx="4263637" cy="307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176315"/>
      </p:ext>
    </p:extLst>
  </p:cSld>
  <p:clrMapOvr>
    <a:masterClrMapping/>
  </p:clrMapOvr>
  <mc:AlternateContent xmlns:mc="http://schemas.openxmlformats.org/markup-compatibility/2006" xmlns:p14="http://schemas.microsoft.com/office/powerpoint/2010/main">
    <mc:Choice Requires="p14">
      <p:transition spd="slow" p14:dur="2000" advTm="80557"/>
    </mc:Choice>
    <mc:Fallback xmlns="">
      <p:transition spd="slow" advTm="8055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42077" y="3554324"/>
            <a:ext cx="10684105" cy="2216890"/>
          </a:xfrm>
          <a:prstGeom prst="rect">
            <a:avLst/>
          </a:prstGeom>
          <a:solidFill>
            <a:srgbClr val="FF0000">
              <a:alpha val="1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2078" y="1585714"/>
            <a:ext cx="10684105" cy="1584519"/>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09600" y="1"/>
            <a:ext cx="10972800" cy="1056290"/>
          </a:xfrm>
        </p:spPr>
        <p:txBody>
          <a:bodyPr/>
          <a:lstStyle/>
          <a:p>
            <a:r>
              <a:rPr lang="en-US" sz="4800" dirty="0" smtClean="0">
                <a:effectLst/>
                <a:latin typeface="Arial" panose="020B0604020202020204" pitchFamily="34" charset="0"/>
                <a:cs typeface="Arial" panose="020B0604020202020204" pitchFamily="34" charset="0"/>
              </a:rPr>
              <a:t>Analyzing Monitoring Data</a:t>
            </a:r>
            <a:endParaRPr lang="en-US" sz="4800" dirty="0">
              <a:effectLst/>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44184" y="1033018"/>
            <a:ext cx="11732548" cy="5168424"/>
          </a:xfrm>
          <a:noFill/>
        </p:spPr>
        <p:txBody>
          <a:bodyPr>
            <a:normAutofit fontScale="62500" lnSpcReduction="20000"/>
          </a:bodyPr>
          <a:lstStyle/>
          <a:p>
            <a:pPr marL="0" indent="0">
              <a:buNone/>
            </a:pPr>
            <a:r>
              <a:rPr lang="en-US" sz="3800" dirty="0" smtClean="0">
                <a:solidFill>
                  <a:schemeClr val="tx1"/>
                </a:solidFill>
                <a:latin typeface="Arial" panose="020B0604020202020204" pitchFamily="34" charset="0"/>
                <a:cs typeface="Arial" panose="020B0604020202020204" pitchFamily="34" charset="0"/>
              </a:rPr>
              <a:t>Statistical models used for: </a:t>
            </a:r>
          </a:p>
          <a:p>
            <a:pPr marL="0" indent="0">
              <a:buNone/>
            </a:pPr>
            <a:endParaRPr lang="en-US" sz="3800" dirty="0" smtClean="0">
              <a:solidFill>
                <a:schemeClr val="tx1"/>
              </a:solidFill>
              <a:latin typeface="Arial" panose="020B0604020202020204" pitchFamily="34" charset="0"/>
              <a:cs typeface="Arial" panose="020B0604020202020204" pitchFamily="34" charset="0"/>
            </a:endParaRPr>
          </a:p>
          <a:p>
            <a:pPr marL="0" indent="0">
              <a:buNone/>
            </a:pPr>
            <a:r>
              <a:rPr lang="en-US" sz="3800" dirty="0" smtClean="0">
                <a:solidFill>
                  <a:schemeClr val="tx1"/>
                </a:solidFill>
                <a:latin typeface="Arial" panose="020B0604020202020204" pitchFamily="34" charset="0"/>
                <a:cs typeface="Arial" panose="020B0604020202020204" pitchFamily="34" charset="0"/>
              </a:rPr>
              <a:t>	1</a:t>
            </a:r>
            <a:r>
              <a:rPr lang="en-US" sz="3800" dirty="0">
                <a:solidFill>
                  <a:schemeClr val="tx1"/>
                </a:solidFill>
                <a:latin typeface="Arial" panose="020B0604020202020204" pitchFamily="34" charset="0"/>
                <a:cs typeface="Arial" panose="020B0604020202020204" pitchFamily="34" charset="0"/>
              </a:rPr>
              <a:t>. Baseline (“Before”) Characterization:</a:t>
            </a:r>
          </a:p>
          <a:p>
            <a:endParaRPr lang="en-US" sz="3200" dirty="0">
              <a:solidFill>
                <a:schemeClr val="tx1"/>
              </a:solidFill>
              <a:latin typeface="Arial" panose="020B0604020202020204" pitchFamily="34" charset="0"/>
              <a:cs typeface="Arial" panose="020B0604020202020204" pitchFamily="34" charset="0"/>
            </a:endParaRPr>
          </a:p>
          <a:p>
            <a:pPr lvl="2"/>
            <a:r>
              <a:rPr lang="en-US" sz="3500" dirty="0">
                <a:solidFill>
                  <a:schemeClr val="tx1"/>
                </a:solidFill>
                <a:latin typeface="Arial" panose="020B0604020202020204" pitchFamily="34" charset="0"/>
                <a:cs typeface="Arial" panose="020B0604020202020204" pitchFamily="34" charset="0"/>
              </a:rPr>
              <a:t>Measure pre-disturbance trends, environmental relationships, and natural variability</a:t>
            </a:r>
          </a:p>
          <a:p>
            <a:pPr lvl="2"/>
            <a:r>
              <a:rPr lang="en-US" sz="3500" dirty="0" smtClean="0">
                <a:solidFill>
                  <a:schemeClr val="tx1"/>
                </a:solidFill>
                <a:latin typeface="Arial" panose="020B0604020202020204" pitchFamily="34" charset="0"/>
                <a:cs typeface="Arial" panose="020B0604020202020204" pitchFamily="34" charset="0"/>
              </a:rPr>
              <a:t>Used </a:t>
            </a:r>
            <a:r>
              <a:rPr lang="en-US" sz="3500" dirty="0">
                <a:solidFill>
                  <a:schemeClr val="tx1"/>
                </a:solidFill>
                <a:latin typeface="Arial" panose="020B0604020202020204" pitchFamily="34" charset="0"/>
                <a:cs typeface="Arial" panose="020B0604020202020204" pitchFamily="34" charset="0"/>
              </a:rPr>
              <a:t>to develop operational (“After”) monitoring plans </a:t>
            </a:r>
          </a:p>
          <a:p>
            <a:pPr lvl="2"/>
            <a:endParaRPr lang="en-US" sz="3500" dirty="0" smtClean="0">
              <a:solidFill>
                <a:schemeClr val="tx1"/>
              </a:solidFill>
              <a:latin typeface="Arial" panose="020B0604020202020204" pitchFamily="34" charset="0"/>
              <a:cs typeface="Arial" panose="020B0604020202020204" pitchFamily="34" charset="0"/>
            </a:endParaRPr>
          </a:p>
          <a:p>
            <a:pPr marL="0" indent="0">
              <a:buNone/>
            </a:pPr>
            <a:endParaRPr lang="en-US" sz="3200" dirty="0" smtClean="0">
              <a:solidFill>
                <a:schemeClr val="tx1"/>
              </a:solidFill>
              <a:latin typeface="Arial" panose="020B0604020202020204" pitchFamily="34" charset="0"/>
              <a:cs typeface="Arial" panose="020B0604020202020204" pitchFamily="34" charset="0"/>
            </a:endParaRPr>
          </a:p>
          <a:p>
            <a:pPr marL="0" indent="0">
              <a:buNone/>
            </a:pPr>
            <a:r>
              <a:rPr lang="en-US" sz="3800" dirty="0" smtClean="0">
                <a:solidFill>
                  <a:schemeClr val="tx1"/>
                </a:solidFill>
                <a:latin typeface="Arial" panose="020B0604020202020204" pitchFamily="34" charset="0"/>
                <a:cs typeface="Arial" panose="020B0604020202020204" pitchFamily="34" charset="0"/>
              </a:rPr>
              <a:t>	2. Measuring Change in Operational (“After”) Monitoring:</a:t>
            </a:r>
          </a:p>
          <a:p>
            <a:endParaRPr lang="en-US" sz="3400" dirty="0" smtClean="0">
              <a:solidFill>
                <a:schemeClr val="tx1"/>
              </a:solidFill>
              <a:latin typeface="Arial" panose="020B0604020202020204" pitchFamily="34" charset="0"/>
              <a:cs typeface="Arial" panose="020B0604020202020204" pitchFamily="34" charset="0"/>
            </a:endParaRPr>
          </a:p>
          <a:p>
            <a:pPr lvl="2">
              <a:lnSpc>
                <a:spcPct val="120000"/>
              </a:lnSpc>
            </a:pPr>
            <a:r>
              <a:rPr lang="en-US" sz="3500" dirty="0" smtClean="0">
                <a:solidFill>
                  <a:schemeClr val="tx1"/>
                </a:solidFill>
                <a:latin typeface="Arial" panose="020B0604020202020204" pitchFamily="34" charset="0"/>
                <a:cs typeface="Arial" panose="020B0604020202020204" pitchFamily="34" charset="0"/>
              </a:rPr>
              <a:t>Detect change from baseline conditions</a:t>
            </a:r>
          </a:p>
          <a:p>
            <a:pPr lvl="2">
              <a:lnSpc>
                <a:spcPct val="120000"/>
              </a:lnSpc>
            </a:pPr>
            <a:r>
              <a:rPr lang="en-US" sz="3500" dirty="0" smtClean="0">
                <a:solidFill>
                  <a:schemeClr val="tx1"/>
                </a:solidFill>
                <a:latin typeface="Arial" panose="020B0604020202020204" pitchFamily="34" charset="0"/>
                <a:cs typeface="Arial" panose="020B0604020202020204" pitchFamily="34" charset="0"/>
              </a:rPr>
              <a:t>Quantify size and shape of change</a:t>
            </a:r>
          </a:p>
          <a:p>
            <a:pPr lvl="2">
              <a:lnSpc>
                <a:spcPct val="120000"/>
              </a:lnSpc>
            </a:pPr>
            <a:r>
              <a:rPr lang="en-US" sz="3500" dirty="0" smtClean="0">
                <a:solidFill>
                  <a:schemeClr val="tx1"/>
                </a:solidFill>
                <a:latin typeface="Arial" panose="020B0604020202020204" pitchFamily="34" charset="0"/>
                <a:cs typeface="Arial" panose="020B0604020202020204" pitchFamily="34" charset="0"/>
              </a:rPr>
              <a:t>Predict future change</a:t>
            </a:r>
            <a:endParaRPr lang="en-US" sz="3200" dirty="0">
              <a:solidFill>
                <a:schemeClr val="tx1"/>
              </a:solidFill>
              <a:latin typeface="Arial" panose="020B0604020202020204" pitchFamily="34" charset="0"/>
              <a:cs typeface="Arial" panose="020B0604020202020204" pitchFamily="34" charset="0"/>
            </a:endParaRPr>
          </a:p>
          <a:p>
            <a:pPr marL="0" indent="0">
              <a:buNone/>
            </a:pPr>
            <a:endParaRPr lang="en-US" sz="2800" dirty="0"/>
          </a:p>
        </p:txBody>
      </p:sp>
      <p:pic>
        <p:nvPicPr>
          <p:cNvPr id="8" name="Picture 7" descr="C:\Users\Hannah\Documents\Q_Sci_483_Labs\Lab6\pPETNA-4032756_main_r200.jpg"/>
          <p:cNvPicPr/>
          <p:nvPr/>
        </p:nvPicPr>
        <p:blipFill>
          <a:blip r:embed="rId3">
            <a:extLst>
              <a:ext uri="{BEBA8EAE-BF5A-486C-A8C5-ECC9F3942E4B}">
                <a14:imgProps xmlns:a14="http://schemas.microsoft.com/office/drawing/2010/main">
                  <a14:imgLayer r:embed="rId4">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157653" y="1648051"/>
            <a:ext cx="733877" cy="707285"/>
          </a:xfrm>
          <a:prstGeom prst="rect">
            <a:avLst/>
          </a:prstGeom>
          <a:noFill/>
          <a:ln>
            <a:noFill/>
          </a:ln>
        </p:spPr>
      </p:pic>
      <p:sp>
        <p:nvSpPr>
          <p:cNvPr id="2" name="TextBox 1"/>
          <p:cNvSpPr txBox="1"/>
          <p:nvPr/>
        </p:nvSpPr>
        <p:spPr>
          <a:xfrm>
            <a:off x="157653" y="5442910"/>
            <a:ext cx="11666483" cy="1261884"/>
          </a:xfrm>
          <a:prstGeom prst="rect">
            <a:avLst/>
          </a:prstGeom>
          <a:noFill/>
        </p:spPr>
        <p:txBody>
          <a:bodyPr wrap="square" rtlCol="0">
            <a:spAutoFit/>
          </a:bodyPr>
          <a:lstStyle/>
          <a:p>
            <a:pPr marL="457200" indent="-457200"/>
            <a:endParaRPr lang="en-US" sz="2800" dirty="0" smtClean="0">
              <a:latin typeface="Arial" panose="020B0604020202020204" pitchFamily="34" charset="0"/>
              <a:cs typeface="Arial" panose="020B0604020202020204" pitchFamily="34" charset="0"/>
              <a:sym typeface="Wingdings" panose="05000000000000000000" pitchFamily="2" charset="2"/>
            </a:endParaRPr>
          </a:p>
          <a:p>
            <a:pPr marL="457200" indent="-457200"/>
            <a:r>
              <a:rPr lang="en-US" sz="2400" dirty="0" smtClean="0">
                <a:latin typeface="Arial" panose="020B0604020202020204" pitchFamily="34" charset="0"/>
                <a:cs typeface="Arial" panose="020B0604020202020204" pitchFamily="34" charset="0"/>
                <a:sym typeface="Wingdings" panose="05000000000000000000" pitchFamily="2" charset="2"/>
              </a:rPr>
              <a:t> Best practice statistical models ensure accurate and consistent analysis of monitoring data</a:t>
            </a:r>
            <a:endParaRPr lang="en-US" sz="2400" dirty="0">
              <a:latin typeface="Arial" panose="020B0604020202020204" pitchFamily="34" charset="0"/>
              <a:cs typeface="Arial" panose="020B0604020202020204" pitchFamily="34" charset="0"/>
            </a:endParaRPr>
          </a:p>
        </p:txBody>
      </p:sp>
      <p:pic>
        <p:nvPicPr>
          <p:cNvPr id="10" name="Picture 2" descr="http://subseaworldnews.com/wp-content/uploads/2014/12/Atlantis-Gets-Feed-in-Tariff-to-Deploy-Tidal-Turbines-at-FORCE-440x370.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237998" y="3473067"/>
            <a:ext cx="1525178" cy="128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49862"/>
      </p:ext>
    </p:extLst>
  </p:cSld>
  <p:clrMapOvr>
    <a:masterClrMapping/>
  </p:clrMapOvr>
  <mc:AlternateContent xmlns:mc="http://schemas.openxmlformats.org/markup-compatibility/2006" xmlns:p14="http://schemas.microsoft.com/office/powerpoint/2010/main">
    <mc:Choice Requires="p14">
      <p:transition spd="slow" p14:dur="2000" advTm="95275"/>
    </mc:Choice>
    <mc:Fallback xmlns="">
      <p:transition spd="slow" advTm="9527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4889"/>
            <a:ext cx="10972800" cy="4525963"/>
          </a:xfrm>
        </p:spPr>
        <p:txBody>
          <a:bodyPr/>
          <a:lstStyle/>
          <a:p>
            <a:pPr marL="0" indent="0">
              <a:buNone/>
            </a:pPr>
            <a:r>
              <a:rPr lang="en-US" dirty="0">
                <a:solidFill>
                  <a:schemeClr val="tx1"/>
                </a:solidFill>
                <a:latin typeface="Arial" panose="020B0604020202020204" pitchFamily="34" charset="0"/>
                <a:cs typeface="Arial" panose="020B0604020202020204" pitchFamily="34" charset="0"/>
              </a:rPr>
              <a:t>Develop </a:t>
            </a:r>
            <a:r>
              <a:rPr lang="en-US" dirty="0" smtClean="0">
                <a:solidFill>
                  <a:schemeClr val="tx1"/>
                </a:solidFill>
                <a:latin typeface="Arial" panose="020B0604020202020204" pitchFamily="34" charset="0"/>
                <a:cs typeface="Arial" panose="020B0604020202020204" pitchFamily="34" charset="0"/>
              </a:rPr>
              <a:t>and execute an evaluation of statistical models used for:</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	1. Baseline Characterization</a:t>
            </a:r>
          </a:p>
          <a:p>
            <a:pPr marL="457200" indent="-457200">
              <a:buAutoNum type="arabicPeriod"/>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	2. Measuring Change in Environmental Monitoring Data</a:t>
            </a:r>
            <a:endParaRPr lang="en-US" dirty="0">
              <a:solidFill>
                <a:schemeClr val="tx1"/>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609600" y="1"/>
            <a:ext cx="10972800" cy="835572"/>
          </a:xfrm>
        </p:spPr>
        <p:txBody>
          <a:bodyPr/>
          <a:lstStyle/>
          <a:p>
            <a:r>
              <a:rPr lang="en-US" sz="4800" dirty="0" smtClean="0">
                <a:effectLst/>
                <a:latin typeface="Arial" panose="020B0604020202020204" pitchFamily="34" charset="0"/>
                <a:cs typeface="Arial" panose="020B0604020202020204" pitchFamily="34" charset="0"/>
              </a:rPr>
              <a:t>Thesis Objectives</a:t>
            </a:r>
            <a:endParaRPr lang="en-US" sz="4800" dirty="0">
              <a:effectLst/>
              <a:latin typeface="Arial" panose="020B0604020202020204" pitchFamily="34" charset="0"/>
              <a:cs typeface="Arial" panose="020B0604020202020204" pitchFamily="34" charset="0"/>
            </a:endParaRPr>
          </a:p>
        </p:txBody>
      </p:sp>
      <p:pic>
        <p:nvPicPr>
          <p:cNvPr id="5" name="Picture 4" descr="C:\Users\Hannah\Documents\Q_Sci_483_Labs\Lab6\pPETNA-4032756_main_r200.jpg"/>
          <p:cNvPicPr/>
          <p:nvPr/>
        </p:nvPicPr>
        <p:blipFill>
          <a:blip r:embed="rId3">
            <a:extLst>
              <a:ext uri="{BEBA8EAE-BF5A-486C-A8C5-ECC9F3942E4B}">
                <a14:imgProps xmlns:a14="http://schemas.microsoft.com/office/drawing/2010/main">
                  <a14:imgLayer r:embed="rId4">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507528" y="1543327"/>
            <a:ext cx="821740" cy="808154"/>
          </a:xfrm>
          <a:prstGeom prst="rect">
            <a:avLst/>
          </a:prstGeom>
          <a:noFill/>
          <a:ln>
            <a:noFill/>
          </a:ln>
        </p:spPr>
      </p:pic>
      <p:sp>
        <p:nvSpPr>
          <p:cNvPr id="7" name="Rectangle 6"/>
          <p:cNvSpPr/>
          <p:nvPr/>
        </p:nvSpPr>
        <p:spPr>
          <a:xfrm>
            <a:off x="507528" y="4171765"/>
            <a:ext cx="11688431" cy="2677656"/>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sym typeface="Wingdings" panose="05000000000000000000" pitchFamily="2" charset="2"/>
              </a:rPr>
              <a:t>Applications:	</a:t>
            </a:r>
            <a:endParaRPr lang="en-US" sz="24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Reduce costs associated with monitoring</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Enable comparison within and between sites</a:t>
            </a:r>
          </a:p>
          <a:p>
            <a:pPr lvl="1"/>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smtClean="0">
                <a:latin typeface="Arial" panose="020B0604020202020204" pitchFamily="34" charset="0"/>
                <a:cs typeface="Arial" panose="020B0604020202020204" pitchFamily="34" charset="0"/>
              </a:rPr>
              <a:t>Reduce uncertainty of environmental effects </a:t>
            </a:r>
          </a:p>
          <a:p>
            <a:pPr lvl="1"/>
            <a:r>
              <a:rPr lang="en-US" sz="2400" dirty="0" smtClean="0">
                <a:latin typeface="Arial" panose="020B0604020202020204" pitchFamily="34" charset="0"/>
                <a:cs typeface="Arial" panose="020B0604020202020204" pitchFamily="34" charset="0"/>
                <a:sym typeface="Wingdings" panose="05000000000000000000" pitchFamily="2" charset="2"/>
              </a:rPr>
              <a:t> Expedite MRE permitting process</a:t>
            </a:r>
            <a:endParaRPr lang="en-US" sz="2400" dirty="0" smtClean="0">
              <a:latin typeface="Arial" panose="020B0604020202020204" pitchFamily="34" charset="0"/>
              <a:cs typeface="Arial" panose="020B0604020202020204" pitchFamily="34" charset="0"/>
            </a:endParaRPr>
          </a:p>
          <a:p>
            <a:pPr lvl="1"/>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p:txBody>
      </p:sp>
      <p:pic>
        <p:nvPicPr>
          <p:cNvPr id="1026" name="Picture 2" descr="http://subseaworldnews.com/wp-content/uploads/2014/12/Atlantis-Gets-Feed-in-Tariff-to-Deploy-Tidal-Turbines-at-FORCE-440x370.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946" b="90811" l="14773" r="78182"/>
                    </a14:imgEffect>
                  </a14:imgLayer>
                </a14:imgProps>
              </a:ext>
              <a:ext uri="{28A0092B-C50C-407E-A947-70E740481C1C}">
                <a14:useLocalDpi xmlns:a14="http://schemas.microsoft.com/office/drawing/2010/main" val="0"/>
              </a:ext>
            </a:extLst>
          </a:blip>
          <a:srcRect/>
          <a:stretch>
            <a:fillRect/>
          </a:stretch>
        </p:blipFill>
        <p:spPr bwMode="auto">
          <a:xfrm>
            <a:off x="150607" y="2351481"/>
            <a:ext cx="1512046" cy="12714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7528" y="3554252"/>
            <a:ext cx="863336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 To </a:t>
            </a:r>
            <a:r>
              <a:rPr lang="en-US" sz="2400" dirty="0">
                <a:latin typeface="Arial" panose="020B0604020202020204" pitchFamily="34" charset="0"/>
                <a:cs typeface="Arial" panose="020B0604020202020204" pitchFamily="34" charset="0"/>
              </a:rPr>
              <a:t>recommend best practices for analyzing monitoring data</a:t>
            </a:r>
          </a:p>
        </p:txBody>
      </p:sp>
    </p:spTree>
    <p:custDataLst>
      <p:tags r:id="rId1"/>
    </p:custDataLst>
    <p:extLst>
      <p:ext uri="{BB962C8B-B14F-4D97-AF65-F5344CB8AC3E}">
        <p14:creationId xmlns:p14="http://schemas.microsoft.com/office/powerpoint/2010/main" val="619996080"/>
      </p:ext>
    </p:extLst>
  </p:cSld>
  <p:clrMapOvr>
    <a:masterClrMapping/>
  </p:clrMapOvr>
  <mc:AlternateContent xmlns:mc="http://schemas.openxmlformats.org/markup-compatibility/2006" xmlns:p14="http://schemas.microsoft.com/office/powerpoint/2010/main">
    <mc:Choice Requires="p14">
      <p:transition spd="slow" p14:dur="2000" advTm="42379"/>
    </mc:Choice>
    <mc:Fallback xmlns="">
      <p:transition spd="slow" advTm="423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09" y="-519324"/>
            <a:ext cx="8255183" cy="1533525"/>
          </a:xfrm>
        </p:spPr>
        <p:txBody>
          <a:bodyPr/>
          <a:lstStyle/>
          <a:p>
            <a:r>
              <a:rPr lang="en-US" sz="4400" dirty="0" smtClean="0">
                <a:effectLst/>
                <a:latin typeface="Arial" panose="020B0604020202020204" pitchFamily="34" charset="0"/>
                <a:cs typeface="Arial" panose="020B0604020202020204" pitchFamily="34" charset="0"/>
              </a:rPr>
              <a:t>MRE Baseline Case Study Data</a:t>
            </a:r>
            <a:endParaRPr lang="en-US" sz="440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32" y="1110188"/>
            <a:ext cx="9041274" cy="5165836"/>
          </a:xfrm>
        </p:spPr>
        <p:txBody>
          <a:bodyPr>
            <a:noAutofit/>
          </a:bodyPr>
          <a:lstStyle/>
          <a:p>
            <a:pPr>
              <a:lnSpc>
                <a:spcPct val="150000"/>
              </a:lnSpc>
              <a:spcBef>
                <a:spcPts val="0"/>
              </a:spcBef>
              <a:spcAft>
                <a:spcPts val="1200"/>
              </a:spcAft>
            </a:pPr>
            <a:r>
              <a:rPr lang="en-US" sz="2000" dirty="0" smtClean="0">
                <a:solidFill>
                  <a:schemeClr val="tx1"/>
                </a:solidFill>
                <a:latin typeface="Arial" panose="020B0604020202020204" pitchFamily="34" charset="0"/>
                <a:cs typeface="Arial" panose="020B0604020202020204" pitchFamily="34" charset="0"/>
              </a:rPr>
              <a:t>Proposed tidal turbine site: Admiralty Inlet, Washington, USA</a:t>
            </a:r>
          </a:p>
          <a:p>
            <a:pPr>
              <a:lnSpc>
                <a:spcPct val="150000"/>
              </a:lnSpc>
              <a:spcBef>
                <a:spcPts val="0"/>
              </a:spcBef>
              <a:spcAft>
                <a:spcPts val="1200"/>
              </a:spcAft>
            </a:pPr>
            <a:r>
              <a:rPr lang="en-US" sz="2000" dirty="0" smtClean="0">
                <a:solidFill>
                  <a:schemeClr val="tx1"/>
                </a:solidFill>
                <a:latin typeface="Arial" panose="020B0604020202020204" pitchFamily="34" charset="0"/>
                <a:cs typeface="Arial" panose="020B0604020202020204" pitchFamily="34" charset="0"/>
              </a:rPr>
              <a:t>Stationary </a:t>
            </a:r>
            <a:r>
              <a:rPr lang="en-US" sz="2000" dirty="0">
                <a:solidFill>
                  <a:schemeClr val="tx1"/>
                </a:solidFill>
                <a:latin typeface="Arial" panose="020B0604020202020204" pitchFamily="34" charset="0"/>
                <a:cs typeface="Arial" panose="020B0604020202020204" pitchFamily="34" charset="0"/>
              </a:rPr>
              <a:t>acoustic </a:t>
            </a:r>
            <a:r>
              <a:rPr lang="en-US" sz="2000" dirty="0" err="1" smtClean="0">
                <a:solidFill>
                  <a:schemeClr val="tx1"/>
                </a:solidFill>
                <a:latin typeface="Arial" panose="020B0604020202020204" pitchFamily="34" charset="0"/>
                <a:cs typeface="Arial" panose="020B0604020202020204" pitchFamily="34" charset="0"/>
              </a:rPr>
              <a:t>echosounder</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a:t>
            </a:r>
            <a:r>
              <a:rPr lang="en-US" sz="2000" dirty="0" err="1" smtClean="0">
                <a:solidFill>
                  <a:schemeClr val="tx1"/>
                </a:solidFill>
                <a:latin typeface="Arial" panose="020B0604020202020204" pitchFamily="34" charset="0"/>
                <a:cs typeface="Arial" panose="020B0604020202020204" pitchFamily="34" charset="0"/>
              </a:rPr>
              <a:t>Biosonics</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120 </a:t>
            </a:r>
            <a:r>
              <a:rPr lang="en-US" sz="2000" dirty="0" smtClean="0">
                <a:solidFill>
                  <a:schemeClr val="tx1"/>
                </a:solidFill>
                <a:latin typeface="Arial" panose="020B0604020202020204" pitchFamily="34" charset="0"/>
                <a:cs typeface="Arial" panose="020B0604020202020204" pitchFamily="34" charset="0"/>
              </a:rPr>
              <a:t>kHz)</a:t>
            </a:r>
          </a:p>
          <a:p>
            <a:pPr>
              <a:lnSpc>
                <a:spcPct val="150000"/>
              </a:lnSpc>
            </a:pPr>
            <a:r>
              <a:rPr lang="en-US" sz="2000" dirty="0" smtClean="0">
                <a:solidFill>
                  <a:schemeClr val="tx1"/>
                </a:solidFill>
                <a:latin typeface="Arial" panose="020B0604020202020204" pitchFamily="34" charset="0"/>
                <a:cs typeface="Arial" panose="020B0604020202020204" pitchFamily="34" charset="0"/>
              </a:rPr>
              <a:t>Acoustic backscatter is reflected energy from animals (e.g., fish)  in water </a:t>
            </a:r>
            <a:r>
              <a:rPr lang="en-US" sz="2000" dirty="0" smtClean="0">
                <a:solidFill>
                  <a:schemeClr val="tx1"/>
                </a:solidFill>
                <a:latin typeface="Arial" panose="020B0604020202020204" pitchFamily="34" charset="0"/>
                <a:cs typeface="Arial" panose="020B0604020202020204" pitchFamily="34" charset="0"/>
                <a:sym typeface="Wingdings" panose="05000000000000000000" pitchFamily="2" charset="2"/>
              </a:rPr>
              <a:t> Proxy for biomass</a:t>
            </a:r>
            <a:endParaRPr lang="en-US" sz="200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en-US" sz="2000" dirty="0" smtClean="0">
                <a:solidFill>
                  <a:schemeClr val="tx1"/>
                </a:solidFill>
                <a:latin typeface="Arial" panose="020B0604020202020204" pitchFamily="34" charset="0"/>
                <a:cs typeface="Arial" panose="020B0604020202020204" pitchFamily="34" charset="0"/>
              </a:rPr>
              <a:t>Data sampled </a:t>
            </a:r>
            <a:r>
              <a:rPr lang="en-US" sz="2000" dirty="0">
                <a:solidFill>
                  <a:schemeClr val="tx1"/>
                </a:solidFill>
                <a:latin typeface="Arial" panose="020B0604020202020204" pitchFamily="34" charset="0"/>
                <a:cs typeface="Arial" panose="020B0604020202020204" pitchFamily="34" charset="0"/>
              </a:rPr>
              <a:t>at 5Hz for 12 minutes every 2 </a:t>
            </a:r>
            <a:r>
              <a:rPr lang="en-US" sz="2000" dirty="0" smtClean="0">
                <a:solidFill>
                  <a:schemeClr val="tx1"/>
                </a:solidFill>
                <a:latin typeface="Arial" panose="020B0604020202020204" pitchFamily="34" charset="0"/>
                <a:cs typeface="Arial" panose="020B0604020202020204" pitchFamily="34" charset="0"/>
              </a:rPr>
              <a:t>hours</a:t>
            </a:r>
          </a:p>
          <a:p>
            <a:pPr>
              <a:lnSpc>
                <a:spcPct val="150000"/>
              </a:lnSpc>
            </a:pPr>
            <a:r>
              <a:rPr lang="en-US" sz="2000" dirty="0" smtClean="0">
                <a:solidFill>
                  <a:schemeClr val="tx1"/>
                </a:solidFill>
                <a:latin typeface="Arial" panose="020B0604020202020204" pitchFamily="34" charset="0"/>
                <a:cs typeface="Arial" panose="020B0604020202020204" pitchFamily="34" charset="0"/>
              </a:rPr>
              <a:t>May 11</a:t>
            </a:r>
            <a:r>
              <a:rPr lang="en-US" sz="2000" baseline="30000" dirty="0" smtClean="0">
                <a:solidFill>
                  <a:schemeClr val="tx1"/>
                </a:solidFill>
                <a:latin typeface="Arial" panose="020B0604020202020204" pitchFamily="34" charset="0"/>
                <a:cs typeface="Arial" panose="020B0604020202020204" pitchFamily="34" charset="0"/>
              </a:rPr>
              <a:t>th</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June 8</a:t>
            </a:r>
            <a:r>
              <a:rPr lang="en-US" sz="2000" baseline="30000" dirty="0" smtClean="0">
                <a:solidFill>
                  <a:schemeClr val="tx1"/>
                </a:solidFill>
                <a:latin typeface="Arial" panose="020B0604020202020204" pitchFamily="34" charset="0"/>
                <a:cs typeface="Arial" panose="020B0604020202020204" pitchFamily="34" charset="0"/>
              </a:rPr>
              <a:t>th</a:t>
            </a:r>
            <a:r>
              <a:rPr lang="en-US" sz="2000" dirty="0" smtClean="0">
                <a:solidFill>
                  <a:schemeClr val="tx1"/>
                </a:solidFill>
                <a:latin typeface="Arial" panose="020B0604020202020204" pitchFamily="34" charset="0"/>
                <a:cs typeface="Arial" panose="020B0604020202020204" pitchFamily="34" charset="0"/>
              </a:rPr>
              <a:t> 2011</a:t>
            </a:r>
          </a:p>
          <a:p>
            <a:pPr>
              <a:lnSpc>
                <a:spcPct val="150000"/>
              </a:lnSpc>
              <a:buClrTx/>
            </a:pPr>
            <a:r>
              <a:rPr lang="en-US" sz="2000" dirty="0" smtClean="0">
                <a:solidFill>
                  <a:schemeClr val="tx1"/>
                </a:solidFill>
                <a:latin typeface="Arial" panose="020B0604020202020204" pitchFamily="34" charset="0"/>
                <a:cs typeface="Arial" panose="020B0604020202020204" pitchFamily="34" charset="0"/>
              </a:rPr>
              <a:t>Baseline Covariate Data</a:t>
            </a:r>
            <a:r>
              <a:rPr lang="en-US" sz="2000" dirty="0">
                <a:solidFill>
                  <a:schemeClr val="tx1"/>
                </a:solidFill>
                <a:latin typeface="Arial" panose="020B0604020202020204" pitchFamily="34" charset="0"/>
                <a:cs typeface="Arial" panose="020B0604020202020204" pitchFamily="34" charset="0"/>
              </a:rPr>
              <a:t>:</a:t>
            </a:r>
          </a:p>
          <a:p>
            <a:pPr lvl="1">
              <a:buClrTx/>
            </a:pPr>
            <a:r>
              <a:rPr lang="en-US" sz="2000" dirty="0">
                <a:solidFill>
                  <a:schemeClr val="tx1"/>
                </a:solidFill>
                <a:latin typeface="Arial" panose="020B0604020202020204" pitchFamily="34" charset="0"/>
                <a:cs typeface="Arial" panose="020B0604020202020204" pitchFamily="34" charset="0"/>
                <a:sym typeface="Wingdings" panose="05000000000000000000" pitchFamily="2" charset="2"/>
              </a:rPr>
              <a:t>Julian day count</a:t>
            </a:r>
          </a:p>
          <a:p>
            <a:pPr lvl="1">
              <a:buClrTx/>
            </a:pPr>
            <a:r>
              <a:rPr lang="en-US" sz="2000" dirty="0">
                <a:solidFill>
                  <a:schemeClr val="tx1"/>
                </a:solidFill>
                <a:latin typeface="Arial" panose="020B0604020202020204" pitchFamily="34" charset="0"/>
                <a:cs typeface="Arial" panose="020B0604020202020204" pitchFamily="34" charset="0"/>
                <a:sym typeface="Wingdings" panose="05000000000000000000" pitchFamily="2" charset="2"/>
              </a:rPr>
              <a:t>Tidal Speed</a:t>
            </a:r>
          </a:p>
          <a:p>
            <a:pPr lvl="1">
              <a:buClrTx/>
            </a:pPr>
            <a:r>
              <a:rPr lang="en-US" sz="2000" dirty="0">
                <a:solidFill>
                  <a:schemeClr val="tx1"/>
                </a:solidFill>
                <a:latin typeface="Arial" panose="020B0604020202020204" pitchFamily="34" charset="0"/>
                <a:cs typeface="Arial" panose="020B0604020202020204" pitchFamily="34" charset="0"/>
                <a:sym typeface="Wingdings" panose="05000000000000000000" pitchFamily="2" charset="2"/>
              </a:rPr>
              <a:t>Tidal Range</a:t>
            </a:r>
          </a:p>
          <a:p>
            <a:pPr lvl="1">
              <a:buClrTx/>
            </a:pPr>
            <a:r>
              <a:rPr lang="en-US" sz="2000" dirty="0">
                <a:solidFill>
                  <a:schemeClr val="tx1"/>
                </a:solidFill>
                <a:latin typeface="Arial" panose="020B0604020202020204" pitchFamily="34" charset="0"/>
                <a:cs typeface="Arial" panose="020B0604020202020204" pitchFamily="34" charset="0"/>
                <a:sym typeface="Wingdings" panose="05000000000000000000" pitchFamily="2" charset="2"/>
              </a:rPr>
              <a:t>Fourier Series (Accounts for 24-hour cycle)</a:t>
            </a:r>
            <a:endParaRPr lang="en-US" sz="2000" dirty="0">
              <a:solidFill>
                <a:schemeClr val="tx1"/>
              </a:solidFill>
              <a:latin typeface="Arial" panose="020B0604020202020204" pitchFamily="34" charset="0"/>
              <a:cs typeface="Arial" panose="020B0604020202020204" pitchFamily="34" charset="0"/>
            </a:endParaRPr>
          </a:p>
          <a:p>
            <a:pPr>
              <a:spcBef>
                <a:spcPts val="0"/>
              </a:spcBef>
              <a:spcAft>
                <a:spcPts val="1200"/>
              </a:spcAft>
              <a:buClrTx/>
            </a:pPr>
            <a:endParaRPr lang="en-US" dirty="0" smtClean="0">
              <a:solidFill>
                <a:schemeClr val="tx1"/>
              </a:solidFill>
              <a:latin typeface="Arial" panose="020B0604020202020204" pitchFamily="34" charset="0"/>
              <a:cs typeface="Arial" panose="020B0604020202020204" pitchFamily="34" charset="0"/>
            </a:endParaRPr>
          </a:p>
        </p:txBody>
      </p:sp>
      <p:pic>
        <p:nvPicPr>
          <p:cNvPr id="15" name="Picture 14" descr="C:\Users\Hannah\Documents\Q_Sci_483_Labs\Lab6\pPETNA-4032756_main_r200.jpg"/>
          <p:cNvPicPr/>
          <p:nvPr/>
        </p:nvPicPr>
        <p:blipFill>
          <a:blip r:embed="rId3">
            <a:extLst>
              <a:ext uri="{BEBA8EAE-BF5A-486C-A8C5-ECC9F3942E4B}">
                <a14:imgProps xmlns:a14="http://schemas.microsoft.com/office/drawing/2010/main">
                  <a14:imgLayer r:embed="rId4">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676894" cy="808154"/>
          </a:xfrm>
          <a:prstGeom prst="rect">
            <a:avLst/>
          </a:prstGeom>
          <a:noFill/>
          <a:ln>
            <a:noFill/>
          </a:ln>
        </p:spPr>
      </p:pic>
      <p:pic>
        <p:nvPicPr>
          <p:cNvPr id="16" name="Content Placeholder 3"/>
          <p:cNvPicPr>
            <a:picLocks/>
          </p:cNvPicPr>
          <p:nvPr/>
        </p:nvPicPr>
        <p:blipFill rotWithShape="1">
          <a:blip r:embed="rId5">
            <a:extLst>
              <a:ext uri="{28A0092B-C50C-407E-A947-70E740481C1C}">
                <a14:useLocalDpi xmlns:a14="http://schemas.microsoft.com/office/drawing/2010/main" val="0"/>
              </a:ext>
            </a:extLst>
          </a:blip>
          <a:srcRect l="-1" t="46532" r="58687"/>
          <a:stretch/>
        </p:blipFill>
        <p:spPr bwMode="auto">
          <a:xfrm>
            <a:off x="9109806" y="4401400"/>
            <a:ext cx="2895600" cy="2411819"/>
          </a:xfrm>
          <a:prstGeom prst="rect">
            <a:avLst/>
          </a:prstGeom>
          <a:noFill/>
          <a:ln>
            <a:noFill/>
          </a:ln>
        </p:spPr>
      </p:pic>
      <p:pic>
        <p:nvPicPr>
          <p:cNvPr id="1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0405" y="202658"/>
            <a:ext cx="2819400" cy="172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0405" y="2039720"/>
            <a:ext cx="2834402" cy="224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9267286" y="279826"/>
            <a:ext cx="203169" cy="1784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0" name="Rectangle 19"/>
          <p:cNvSpPr/>
          <p:nvPr/>
        </p:nvSpPr>
        <p:spPr>
          <a:xfrm flipV="1">
            <a:off x="10792244" y="2555476"/>
            <a:ext cx="279999" cy="224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2633309479"/>
      </p:ext>
    </p:extLst>
  </p:cSld>
  <p:clrMapOvr>
    <a:masterClrMapping/>
  </p:clrMapOvr>
  <mc:AlternateContent xmlns:mc="http://schemas.openxmlformats.org/markup-compatibility/2006" xmlns:p14="http://schemas.microsoft.com/office/powerpoint/2010/main">
    <mc:Choice Requires="p14">
      <p:transition spd="slow" p14:dur="2000" advTm="84948"/>
    </mc:Choice>
    <mc:Fallback xmlns="">
      <p:transition spd="slow" advTm="8494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09" y="-14141"/>
            <a:ext cx="10972800" cy="995217"/>
          </a:xfrm>
        </p:spPr>
        <p:txBody>
          <a:bodyPr>
            <a:normAutofit/>
          </a:bodyPr>
          <a:lstStyle/>
          <a:p>
            <a:r>
              <a:rPr lang="en-US" dirty="0">
                <a:effectLst/>
                <a:latin typeface="Arial" panose="020B0604020202020204" pitchFamily="34" charset="0"/>
                <a:cs typeface="Arial" panose="020B0604020202020204" pitchFamily="34" charset="0"/>
              </a:rPr>
              <a:t>MRE Case Study- </a:t>
            </a:r>
            <a:r>
              <a:rPr lang="en-US" dirty="0" smtClean="0">
                <a:effectLst/>
                <a:latin typeface="Arial" panose="020B0604020202020204" pitchFamily="34" charset="0"/>
                <a:cs typeface="Arial" panose="020B0604020202020204" pitchFamily="34" charset="0"/>
              </a:rPr>
              <a:t>Data Metrics</a:t>
            </a:r>
            <a:endParaRPr lang="en-GB" dirty="0"/>
          </a:p>
        </p:txBody>
      </p:sp>
      <p:grpSp>
        <p:nvGrpSpPr>
          <p:cNvPr id="3" name="Group 2"/>
          <p:cNvGrpSpPr/>
          <p:nvPr/>
        </p:nvGrpSpPr>
        <p:grpSpPr>
          <a:xfrm>
            <a:off x="431801" y="1514475"/>
            <a:ext cx="11582400" cy="4647621"/>
            <a:chOff x="1301984" y="21605835"/>
            <a:chExt cx="12072970" cy="9253324"/>
          </a:xfrm>
        </p:grpSpPr>
        <p:sp>
          <p:nvSpPr>
            <p:cNvPr id="5" name="TextBox 15"/>
            <p:cNvSpPr txBox="1">
              <a:spLocks noChangeArrowheads="1"/>
            </p:cNvSpPr>
            <p:nvPr/>
          </p:nvSpPr>
          <p:spPr bwMode="auto">
            <a:xfrm>
              <a:off x="11124634" y="29071615"/>
              <a:ext cx="192555" cy="5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800">
                  <a:solidFill>
                    <a:schemeClr val="tx1"/>
                  </a:solidFill>
                  <a:latin typeface="Times New Roman" charset="0"/>
                  <a:ea typeface="ＭＳ Ｐゴシック" charset="0"/>
                </a:defRPr>
              </a:lvl1pPr>
              <a:lvl2pPr marL="742950" indent="-285750">
                <a:defRPr sz="14700">
                  <a:solidFill>
                    <a:schemeClr val="tx1"/>
                  </a:solidFill>
                  <a:latin typeface="Times New Roman" charset="0"/>
                  <a:ea typeface="ＭＳ Ｐゴシック" charset="0"/>
                </a:defRPr>
              </a:lvl2pPr>
              <a:lvl3pPr marL="1143000" indent="-228600">
                <a:defRPr sz="12600">
                  <a:solidFill>
                    <a:schemeClr val="tx1"/>
                  </a:solidFill>
                  <a:latin typeface="Times New Roman" charset="0"/>
                  <a:ea typeface="ＭＳ Ｐゴシック" charset="0"/>
                </a:defRPr>
              </a:lvl3pPr>
              <a:lvl4pPr marL="1600200" indent="-228600">
                <a:defRPr sz="10500">
                  <a:solidFill>
                    <a:schemeClr val="tx1"/>
                  </a:solidFill>
                  <a:latin typeface="Times New Roman" charset="0"/>
                  <a:ea typeface="ＭＳ Ｐゴシック" charset="0"/>
                </a:defRPr>
              </a:lvl4pPr>
              <a:lvl5pPr marL="2057400" indent="-228600">
                <a:defRPr sz="10500">
                  <a:solidFill>
                    <a:schemeClr val="tx1"/>
                  </a:solidFill>
                  <a:latin typeface="Times New Roman" charset="0"/>
                  <a:ea typeface="ＭＳ Ｐゴシック" charset="0"/>
                </a:defRPr>
              </a:lvl5pPr>
              <a:lvl6pPr marL="2514600" indent="-228600" eaLnBrk="0" hangingPunct="0">
                <a:defRPr sz="10500">
                  <a:solidFill>
                    <a:schemeClr val="tx1"/>
                  </a:solidFill>
                  <a:latin typeface="Times New Roman" charset="0"/>
                  <a:ea typeface="ＭＳ Ｐゴシック" charset="0"/>
                </a:defRPr>
              </a:lvl6pPr>
              <a:lvl7pPr marL="2971800" indent="-228600" eaLnBrk="0" hangingPunct="0">
                <a:defRPr sz="10500">
                  <a:solidFill>
                    <a:schemeClr val="tx1"/>
                  </a:solidFill>
                  <a:latin typeface="Times New Roman" charset="0"/>
                  <a:ea typeface="ＭＳ Ｐゴシック" charset="0"/>
                </a:defRPr>
              </a:lvl7pPr>
              <a:lvl8pPr marL="3429000" indent="-228600" eaLnBrk="0" hangingPunct="0">
                <a:defRPr sz="10500">
                  <a:solidFill>
                    <a:schemeClr val="tx1"/>
                  </a:solidFill>
                  <a:latin typeface="Times New Roman" charset="0"/>
                  <a:ea typeface="ＭＳ Ｐゴシック" charset="0"/>
                </a:defRPr>
              </a:lvl8pPr>
              <a:lvl9pPr marL="3886200" indent="-228600" eaLnBrk="0" hangingPunct="0">
                <a:defRPr sz="10500">
                  <a:solidFill>
                    <a:schemeClr val="tx1"/>
                  </a:solidFill>
                  <a:latin typeface="Times New Roman" charset="0"/>
                  <a:ea typeface="ＭＳ Ｐゴシック" charset="0"/>
                </a:defRPr>
              </a:lvl9pPr>
            </a:lstStyle>
            <a:p>
              <a:pPr eaLnBrk="1" hangingPunct="1"/>
              <a:endParaRPr lang="en-US" sz="1200"/>
            </a:p>
          </p:txBody>
        </p:sp>
        <p:pic>
          <p:nvPicPr>
            <p:cNvPr id="6" name="Picture 2" descr="E:\Analysis\Biosonics\admiraltyinlet_screenshot_20110515 16.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2317" r="24733" b="3043"/>
            <a:stretch/>
          </p:blipFill>
          <p:spPr bwMode="auto">
            <a:xfrm>
              <a:off x="1789511" y="22353749"/>
              <a:ext cx="3048001" cy="3180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6200000">
              <a:off x="114625" y="23541111"/>
              <a:ext cx="2759696" cy="38497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Depth (m)</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2070268" y="22353749"/>
              <a:ext cx="2438400" cy="3180412"/>
            </a:xfrm>
            <a:prstGeom prst="rect">
              <a:avLst/>
            </a:prstGeom>
            <a:solidFill>
              <a:srgbClr val="0000FF">
                <a:alpha val="10980"/>
              </a:srgbClr>
            </a:solid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ectangle 8"/>
            <p:cNvSpPr/>
            <p:nvPr/>
          </p:nvSpPr>
          <p:spPr>
            <a:xfrm>
              <a:off x="4508668" y="22353749"/>
              <a:ext cx="328845" cy="318041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Rectangle 9"/>
            <p:cNvSpPr/>
            <p:nvPr/>
          </p:nvSpPr>
          <p:spPr>
            <a:xfrm>
              <a:off x="1789512" y="22337982"/>
              <a:ext cx="280755" cy="318041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1" name="Picture 2" descr="E:\Analysis\Biosonics\admiraltyinlet_screenshot_20110515 16.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2317" r="24733" b="3043"/>
            <a:stretch/>
          </p:blipFill>
          <p:spPr bwMode="auto">
            <a:xfrm>
              <a:off x="8536712" y="22336692"/>
              <a:ext cx="3048001" cy="318041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255869" y="22336692"/>
              <a:ext cx="328845" cy="318041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angle 12"/>
            <p:cNvSpPr/>
            <p:nvPr/>
          </p:nvSpPr>
          <p:spPr>
            <a:xfrm>
              <a:off x="8536713" y="22320925"/>
              <a:ext cx="280755" cy="318041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4" name="Picture 2" descr="E:\Analysis\Biosonics\admiraltyinlet_screenshot_20110515 16.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2317" r="24733" b="3043"/>
            <a:stretch/>
          </p:blipFill>
          <p:spPr bwMode="auto">
            <a:xfrm>
              <a:off x="1763058" y="26938110"/>
              <a:ext cx="3048001" cy="31804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482215" y="26938110"/>
              <a:ext cx="328845" cy="318041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Rectangle 15"/>
            <p:cNvSpPr/>
            <p:nvPr/>
          </p:nvSpPr>
          <p:spPr>
            <a:xfrm>
              <a:off x="1763059" y="26922343"/>
              <a:ext cx="280755" cy="318041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7" name="Picture 2" descr="E:\Analysis\Biosonics\admiraltyinlet_screenshot_20110515 16.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2317" r="24733" b="3043"/>
            <a:stretch/>
          </p:blipFill>
          <p:spPr bwMode="auto">
            <a:xfrm>
              <a:off x="8571200" y="26921053"/>
              <a:ext cx="3048001" cy="31804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1293970" y="26905286"/>
              <a:ext cx="328845" cy="318041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Rectangle 18"/>
            <p:cNvSpPr/>
            <p:nvPr/>
          </p:nvSpPr>
          <p:spPr>
            <a:xfrm>
              <a:off x="8551100" y="26905286"/>
              <a:ext cx="280755" cy="318041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20" name="Straight Arrow Connector 19"/>
            <p:cNvCxnSpPr/>
            <p:nvPr/>
          </p:nvCxnSpPr>
          <p:spPr>
            <a:xfrm>
              <a:off x="10079078" y="22336692"/>
              <a:ext cx="0" cy="3180412"/>
            </a:xfrm>
            <a:prstGeom prst="straightConnector1">
              <a:avLst/>
            </a:prstGeom>
            <a:ln w="571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985432" y="24394092"/>
              <a:ext cx="228599" cy="302653"/>
            </a:xfrm>
            <a:prstGeom prst="line">
              <a:avLst/>
            </a:prstGeom>
            <a:ln w="57150">
              <a:solidFill>
                <a:srgbClr val="1206F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960469" y="24394091"/>
              <a:ext cx="228600" cy="302653"/>
            </a:xfrm>
            <a:prstGeom prst="line">
              <a:avLst/>
            </a:prstGeom>
            <a:ln w="57150">
              <a:solidFill>
                <a:srgbClr val="1206F8"/>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108368" y="28258254"/>
              <a:ext cx="2286000" cy="1844501"/>
            </a:xfrm>
            <a:prstGeom prst="ellipse">
              <a:avLst/>
            </a:prstGeom>
            <a:solidFill>
              <a:srgbClr val="0000FF">
                <a:alpha val="26000"/>
              </a:srgbClr>
            </a:solid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24" name="Straight Connector 23"/>
            <p:cNvCxnSpPr/>
            <p:nvPr/>
          </p:nvCxnSpPr>
          <p:spPr>
            <a:xfrm flipH="1">
              <a:off x="3175169" y="28979743"/>
              <a:ext cx="228599" cy="302653"/>
            </a:xfrm>
            <a:prstGeom prst="line">
              <a:avLst/>
            </a:prstGeom>
            <a:ln w="57150">
              <a:solidFill>
                <a:srgbClr val="1206F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50206" y="28979742"/>
              <a:ext cx="228600" cy="302653"/>
            </a:xfrm>
            <a:prstGeom prst="line">
              <a:avLst/>
            </a:prstGeom>
            <a:ln w="57150">
              <a:solidFill>
                <a:srgbClr val="1206F8"/>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8838884" y="28398787"/>
              <a:ext cx="2443655" cy="1686911"/>
            </a:xfrm>
            <a:custGeom>
              <a:avLst/>
              <a:gdLst>
                <a:gd name="connsiteX0" fmla="*/ 2443655 w 2443655"/>
                <a:gd name="connsiteY0" fmla="*/ 1686911 h 1686911"/>
                <a:gd name="connsiteX1" fmla="*/ 2443655 w 2443655"/>
                <a:gd name="connsiteY1" fmla="*/ 220718 h 1686911"/>
                <a:gd name="connsiteX2" fmla="*/ 2065283 w 2443655"/>
                <a:gd name="connsiteY2" fmla="*/ 0 h 1686911"/>
                <a:gd name="connsiteX3" fmla="*/ 1765738 w 2443655"/>
                <a:gd name="connsiteY3" fmla="*/ 15766 h 1686911"/>
                <a:gd name="connsiteX4" fmla="*/ 1166648 w 2443655"/>
                <a:gd name="connsiteY4" fmla="*/ 315311 h 1686911"/>
                <a:gd name="connsiteX5" fmla="*/ 709448 w 2443655"/>
                <a:gd name="connsiteY5" fmla="*/ 78828 h 1686911"/>
                <a:gd name="connsiteX6" fmla="*/ 220717 w 2443655"/>
                <a:gd name="connsiteY6" fmla="*/ 78828 h 1686911"/>
                <a:gd name="connsiteX7" fmla="*/ 47297 w 2443655"/>
                <a:gd name="connsiteY7" fmla="*/ 141890 h 1686911"/>
                <a:gd name="connsiteX8" fmla="*/ 0 w 2443655"/>
                <a:gd name="connsiteY8" fmla="*/ 204952 h 1686911"/>
                <a:gd name="connsiteX9" fmla="*/ 0 w 2443655"/>
                <a:gd name="connsiteY9" fmla="*/ 1671145 h 1686911"/>
                <a:gd name="connsiteX10" fmla="*/ 2443655 w 2443655"/>
                <a:gd name="connsiteY10" fmla="*/ 1686911 h 168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655" h="1686911">
                  <a:moveTo>
                    <a:pt x="2443655" y="1686911"/>
                  </a:moveTo>
                  <a:lnTo>
                    <a:pt x="2443655" y="220718"/>
                  </a:lnTo>
                  <a:lnTo>
                    <a:pt x="2065283" y="0"/>
                  </a:lnTo>
                  <a:lnTo>
                    <a:pt x="1765738" y="15766"/>
                  </a:lnTo>
                  <a:lnTo>
                    <a:pt x="1166648" y="315311"/>
                  </a:lnTo>
                  <a:lnTo>
                    <a:pt x="709448" y="78828"/>
                  </a:lnTo>
                  <a:lnTo>
                    <a:pt x="220717" y="78828"/>
                  </a:lnTo>
                  <a:lnTo>
                    <a:pt x="47297" y="141890"/>
                  </a:lnTo>
                  <a:lnTo>
                    <a:pt x="0" y="204952"/>
                  </a:lnTo>
                  <a:lnTo>
                    <a:pt x="0" y="1671145"/>
                  </a:lnTo>
                  <a:lnTo>
                    <a:pt x="2443655" y="1686911"/>
                  </a:lnTo>
                  <a:close/>
                </a:path>
              </a:pathLst>
            </a:custGeom>
            <a:solidFill>
              <a:srgbClr val="0000FF">
                <a:alpha val="26000"/>
              </a:srgbClr>
            </a:solidFill>
            <a:ln w="3175">
              <a:solidFill>
                <a:srgbClr val="120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Oval 26"/>
            <p:cNvSpPr/>
            <p:nvPr/>
          </p:nvSpPr>
          <p:spPr>
            <a:xfrm>
              <a:off x="9125291" y="27648894"/>
              <a:ext cx="533400" cy="228600"/>
            </a:xfrm>
            <a:prstGeom prst="ellipse">
              <a:avLst/>
            </a:prstGeom>
            <a:solidFill>
              <a:srgbClr val="0000FF">
                <a:alpha val="26000"/>
              </a:srgbClr>
            </a:solidFill>
            <a:ln w="3175">
              <a:solidFill>
                <a:srgbClr val="120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Oval 27"/>
            <p:cNvSpPr/>
            <p:nvPr/>
          </p:nvSpPr>
          <p:spPr>
            <a:xfrm>
              <a:off x="10496891" y="27420294"/>
              <a:ext cx="533400" cy="228600"/>
            </a:xfrm>
            <a:prstGeom prst="ellipse">
              <a:avLst/>
            </a:prstGeom>
            <a:solidFill>
              <a:srgbClr val="0000FF">
                <a:alpha val="26000"/>
              </a:srgbClr>
            </a:solidFill>
            <a:ln w="3175">
              <a:solidFill>
                <a:srgbClr val="1519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TextBox 28"/>
            <p:cNvSpPr txBox="1"/>
            <p:nvPr/>
          </p:nvSpPr>
          <p:spPr>
            <a:xfrm rot="16200000">
              <a:off x="239938" y="28471147"/>
              <a:ext cx="2509068" cy="38497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Depth (m)</a:t>
              </a:r>
              <a:endParaRPr lang="en-US" dirty="0">
                <a:latin typeface="Arial" panose="020B0604020202020204" pitchFamily="34" charset="0"/>
                <a:cs typeface="Arial" panose="020B0604020202020204" pitchFamily="34" charset="0"/>
              </a:endParaRPr>
            </a:p>
          </p:txBody>
        </p:sp>
        <p:sp>
          <p:nvSpPr>
            <p:cNvPr id="30" name="TextBox 29"/>
            <p:cNvSpPr txBox="1"/>
            <p:nvPr/>
          </p:nvSpPr>
          <p:spPr>
            <a:xfrm>
              <a:off x="1786860" y="30123826"/>
              <a:ext cx="3106754" cy="73533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Time (s) </a:t>
              </a:r>
              <a:endParaRPr lang="en-US" dirty="0">
                <a:latin typeface="Arial" panose="020B0604020202020204" pitchFamily="34" charset="0"/>
                <a:cs typeface="Arial" panose="020B0604020202020204" pitchFamily="34" charset="0"/>
              </a:endParaRPr>
            </a:p>
          </p:txBody>
        </p:sp>
        <p:sp>
          <p:nvSpPr>
            <p:cNvPr id="31" name="TextBox 30"/>
            <p:cNvSpPr txBox="1"/>
            <p:nvPr/>
          </p:nvSpPr>
          <p:spPr>
            <a:xfrm>
              <a:off x="8551737" y="30123826"/>
              <a:ext cx="3106754" cy="73533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Time (s) </a:t>
              </a:r>
              <a:endParaRPr lang="en-US" dirty="0">
                <a:latin typeface="Arial" panose="020B0604020202020204" pitchFamily="34" charset="0"/>
                <a:cs typeface="Arial" panose="020B0604020202020204" pitchFamily="34" charset="0"/>
              </a:endParaRPr>
            </a:p>
          </p:txBody>
        </p:sp>
        <p:sp>
          <p:nvSpPr>
            <p:cNvPr id="32" name="TextBox 31"/>
            <p:cNvSpPr txBox="1"/>
            <p:nvPr/>
          </p:nvSpPr>
          <p:spPr>
            <a:xfrm>
              <a:off x="1748263" y="25591418"/>
              <a:ext cx="3106754" cy="73533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Time (s) </a:t>
              </a:r>
              <a:endParaRPr lang="en-US" dirty="0">
                <a:latin typeface="Arial" panose="020B0604020202020204" pitchFamily="34" charset="0"/>
                <a:cs typeface="Arial" panose="020B0604020202020204" pitchFamily="34" charset="0"/>
              </a:endParaRPr>
            </a:p>
          </p:txBody>
        </p:sp>
        <p:sp>
          <p:nvSpPr>
            <p:cNvPr id="33" name="TextBox 32"/>
            <p:cNvSpPr txBox="1"/>
            <p:nvPr/>
          </p:nvSpPr>
          <p:spPr>
            <a:xfrm>
              <a:off x="8551737" y="25517105"/>
              <a:ext cx="3106754" cy="73533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Time (s) </a:t>
              </a:r>
              <a:endParaRPr lang="en-US" dirty="0">
                <a:latin typeface="Arial" panose="020B0604020202020204" pitchFamily="34" charset="0"/>
                <a:cs typeface="Arial" panose="020B0604020202020204" pitchFamily="34" charset="0"/>
              </a:endParaRPr>
            </a:p>
          </p:txBody>
        </p:sp>
        <p:sp>
          <p:nvSpPr>
            <p:cNvPr id="34" name="TextBox 33"/>
            <p:cNvSpPr txBox="1"/>
            <p:nvPr/>
          </p:nvSpPr>
          <p:spPr>
            <a:xfrm rot="16200000">
              <a:off x="6939918" y="23641587"/>
              <a:ext cx="2554544" cy="38497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Depth (m)</a:t>
              </a:r>
              <a:endParaRPr lang="en-US" dirty="0">
                <a:latin typeface="Arial" panose="020B0604020202020204" pitchFamily="34" charset="0"/>
                <a:cs typeface="Arial" panose="020B0604020202020204" pitchFamily="34" charset="0"/>
              </a:endParaRPr>
            </a:p>
          </p:txBody>
        </p:sp>
        <p:sp>
          <p:nvSpPr>
            <p:cNvPr id="35" name="TextBox 34"/>
            <p:cNvSpPr txBox="1"/>
            <p:nvPr/>
          </p:nvSpPr>
          <p:spPr>
            <a:xfrm rot="16200000">
              <a:off x="6878956" y="28320062"/>
              <a:ext cx="2726115" cy="38497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Depth (m)</a:t>
              </a:r>
              <a:endParaRPr lang="en-US" dirty="0">
                <a:latin typeface="Arial" panose="020B0604020202020204" pitchFamily="34" charset="0"/>
                <a:cs typeface="Arial" panose="020B0604020202020204" pitchFamily="34" charset="0"/>
              </a:endParaRPr>
            </a:p>
          </p:txBody>
        </p:sp>
        <p:sp>
          <p:nvSpPr>
            <p:cNvPr id="36" name="TextBox 35"/>
            <p:cNvSpPr txBox="1"/>
            <p:nvPr/>
          </p:nvSpPr>
          <p:spPr>
            <a:xfrm>
              <a:off x="1786860" y="21630661"/>
              <a:ext cx="3106754" cy="612778"/>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Density</a:t>
              </a:r>
              <a:endParaRPr lang="en-US" sz="1400" b="1" baseline="-25000" dirty="0">
                <a:latin typeface="Arial" panose="020B0604020202020204" pitchFamily="34" charset="0"/>
                <a:cs typeface="Arial" panose="020B0604020202020204" pitchFamily="34" charset="0"/>
              </a:endParaRPr>
            </a:p>
          </p:txBody>
        </p:sp>
        <p:sp>
          <p:nvSpPr>
            <p:cNvPr id="37" name="TextBox 36"/>
            <p:cNvSpPr txBox="1"/>
            <p:nvPr/>
          </p:nvSpPr>
          <p:spPr>
            <a:xfrm>
              <a:off x="8477962" y="21605835"/>
              <a:ext cx="3106754" cy="612778"/>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Center of Mass</a:t>
              </a:r>
              <a:endParaRPr lang="en-US" sz="1400" b="1" dirty="0">
                <a:latin typeface="Arial" panose="020B0604020202020204" pitchFamily="34" charset="0"/>
                <a:cs typeface="Arial" panose="020B0604020202020204" pitchFamily="34" charset="0"/>
              </a:endParaRPr>
            </a:p>
          </p:txBody>
        </p:sp>
        <p:sp>
          <p:nvSpPr>
            <p:cNvPr id="38" name="TextBox 37"/>
            <p:cNvSpPr txBox="1"/>
            <p:nvPr/>
          </p:nvSpPr>
          <p:spPr>
            <a:xfrm>
              <a:off x="1760134" y="26330235"/>
              <a:ext cx="3106754" cy="612778"/>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Dispersion</a:t>
              </a:r>
              <a:endParaRPr lang="en-US" sz="1400" b="1" dirty="0">
                <a:latin typeface="Arial" panose="020B0604020202020204" pitchFamily="34" charset="0"/>
                <a:cs typeface="Arial" panose="020B0604020202020204" pitchFamily="34" charset="0"/>
              </a:endParaRPr>
            </a:p>
          </p:txBody>
        </p:sp>
        <p:sp>
          <p:nvSpPr>
            <p:cNvPr id="39" name="TextBox 38"/>
            <p:cNvSpPr txBox="1"/>
            <p:nvPr/>
          </p:nvSpPr>
          <p:spPr>
            <a:xfrm>
              <a:off x="8557119" y="26330235"/>
              <a:ext cx="3106754" cy="612778"/>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Aggregation Index</a:t>
              </a:r>
              <a:endParaRPr lang="en-US" sz="1400" b="1" dirty="0">
                <a:latin typeface="Arial" panose="020B0604020202020204" pitchFamily="34" charset="0"/>
                <a:cs typeface="Arial" panose="020B0604020202020204" pitchFamily="34" charset="0"/>
              </a:endParaRPr>
            </a:p>
          </p:txBody>
        </p:sp>
        <p:sp>
          <p:nvSpPr>
            <p:cNvPr id="40" name="TextBox 39"/>
            <p:cNvSpPr txBox="1"/>
            <p:nvPr/>
          </p:nvSpPr>
          <p:spPr>
            <a:xfrm>
              <a:off x="4911060" y="22358669"/>
              <a:ext cx="2215604" cy="34928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Mean </a:t>
              </a:r>
              <a:r>
                <a:rPr lang="en-US" dirty="0">
                  <a:latin typeface="Arial" panose="020B0604020202020204" pitchFamily="34" charset="0"/>
                  <a:cs typeface="Arial" panose="020B0604020202020204" pitchFamily="34" charset="0"/>
                </a:rPr>
                <a:t>volume backscattering </a:t>
              </a:r>
              <a:r>
                <a:rPr lang="en-US" dirty="0" smtClean="0">
                  <a:latin typeface="Arial" panose="020B0604020202020204" pitchFamily="34" charset="0"/>
                  <a:cs typeface="Arial" panose="020B0604020202020204" pitchFamily="34" charset="0"/>
                </a:rPr>
                <a:t>strength (</a:t>
              </a:r>
              <a:r>
                <a:rPr lang="en-US" dirty="0" err="1" smtClean="0">
                  <a:latin typeface="Arial" panose="020B0604020202020204" pitchFamily="34" charset="0"/>
                  <a:cs typeface="Arial" panose="020B0604020202020204" pitchFamily="34" charset="0"/>
                </a:rPr>
                <a:t>S</a:t>
              </a:r>
              <a:r>
                <a:rPr lang="en-US" baseline="-25000" dirty="0" err="1" smtClean="0">
                  <a:latin typeface="Arial" panose="020B0604020202020204" pitchFamily="34" charset="0"/>
                  <a:cs typeface="Arial" panose="020B0604020202020204" pitchFamily="34" charset="0"/>
                </a:rPr>
                <a:t>v</a:t>
              </a:r>
              <a:r>
                <a:rPr lang="en-US" dirty="0" smtClean="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Units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dB re 1 m</a:t>
              </a:r>
              <a:r>
                <a:rPr lang="en-US" baseline="30000" dirty="0" smtClean="0">
                  <a:latin typeface="Arial" panose="020B0604020202020204" pitchFamily="34" charset="0"/>
                  <a:cs typeface="Arial" panose="020B0604020202020204" pitchFamily="34" charset="0"/>
                </a:rPr>
                <a:t>-1</a:t>
              </a:r>
              <a:endParaRPr lang="en-US" baseline="30000" dirty="0">
                <a:latin typeface="Arial" panose="020B0604020202020204" pitchFamily="34" charset="0"/>
                <a:cs typeface="Arial" panose="020B0604020202020204" pitchFamily="34" charset="0"/>
              </a:endParaRPr>
            </a:p>
            <a:p>
              <a:endParaRPr lang="en-US" dirty="0">
                <a:solidFill>
                  <a:srgbClr val="F8E576"/>
                </a:solidFill>
                <a:latin typeface="Arial" panose="020B0604020202020204" pitchFamily="34" charset="0"/>
                <a:cs typeface="Arial" panose="020B0604020202020204" pitchFamily="34" charset="0"/>
              </a:endParaRPr>
            </a:p>
          </p:txBody>
        </p:sp>
        <p:sp>
          <p:nvSpPr>
            <p:cNvPr id="41" name="TextBox 40"/>
            <p:cNvSpPr txBox="1"/>
            <p:nvPr/>
          </p:nvSpPr>
          <p:spPr>
            <a:xfrm>
              <a:off x="11791324" y="22363409"/>
              <a:ext cx="1583630" cy="2941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Depth mean weighted center.</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Units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a:t>
              </a:r>
              <a:endParaRPr lang="en-US" dirty="0">
                <a:latin typeface="Arial" panose="020B0604020202020204" pitchFamily="34" charset="0"/>
                <a:cs typeface="Arial" panose="020B0604020202020204" pitchFamily="34" charset="0"/>
              </a:endParaRPr>
            </a:p>
          </p:txBody>
        </p:sp>
        <p:sp>
          <p:nvSpPr>
            <p:cNvPr id="42" name="TextBox 41"/>
            <p:cNvSpPr txBox="1"/>
            <p:nvPr/>
          </p:nvSpPr>
          <p:spPr>
            <a:xfrm>
              <a:off x="4911058" y="26939836"/>
              <a:ext cx="2527500" cy="2941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Variance of biomass around center of mass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Units</a:t>
              </a:r>
              <a:r>
                <a:rPr lang="en-US" dirty="0">
                  <a:latin typeface="Arial" panose="020B0604020202020204" pitchFamily="34" charset="0"/>
                  <a:cs typeface="Arial" panose="020B0604020202020204" pitchFamily="34" charset="0"/>
                </a:rPr>
                <a:t>: m</a:t>
              </a:r>
              <a:r>
                <a:rPr lang="en-US" baseline="30000"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3" name="TextBox 42"/>
            <p:cNvSpPr txBox="1"/>
            <p:nvPr/>
          </p:nvSpPr>
          <p:spPr>
            <a:xfrm>
              <a:off x="11855700" y="26954239"/>
              <a:ext cx="1519254" cy="2941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Patchiness, on a scale of 0 to 1</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Units</a:t>
              </a:r>
              <a:r>
                <a:rPr lang="en-US" dirty="0">
                  <a:latin typeface="Arial" panose="020B0604020202020204" pitchFamily="34" charset="0"/>
                  <a:cs typeface="Arial" panose="020B0604020202020204" pitchFamily="34" charset="0"/>
                </a:rPr>
                <a:t>: m</a:t>
              </a:r>
              <a:r>
                <a:rPr lang="en-US" baseline="30000"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grpSp>
      <p:sp>
        <p:nvSpPr>
          <p:cNvPr id="4" name="TextBox 3"/>
          <p:cNvSpPr txBox="1"/>
          <p:nvPr/>
        </p:nvSpPr>
        <p:spPr>
          <a:xfrm flipH="1">
            <a:off x="8248026" y="6307515"/>
            <a:ext cx="3854980" cy="338554"/>
          </a:xfrm>
          <a:prstGeom prst="rect">
            <a:avLst/>
          </a:prstGeom>
          <a:noFill/>
        </p:spPr>
        <p:txBody>
          <a:bodyPr wrap="square" rtlCol="0">
            <a:spAutoFit/>
          </a:bodyPr>
          <a:lstStyle/>
          <a:p>
            <a:pPr algn="r"/>
            <a:r>
              <a:rPr lang="en-US" sz="1600" dirty="0" smtClean="0">
                <a:latin typeface="Arial" panose="020B0604020202020204" pitchFamily="34" charset="0"/>
                <a:cs typeface="Arial" panose="020B0604020202020204" pitchFamily="34" charset="0"/>
              </a:rPr>
              <a:t>Slide Credit: Lauren </a:t>
            </a:r>
            <a:r>
              <a:rPr lang="en-US" sz="1600" dirty="0" err="1" smtClean="0">
                <a:latin typeface="Arial" panose="020B0604020202020204" pitchFamily="34" charset="0"/>
                <a:cs typeface="Arial" panose="020B0604020202020204" pitchFamily="34" charset="0"/>
              </a:rPr>
              <a:t>Wiesebron</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46" name="Picture 45" descr="C:\Users\Hannah\Documents\Q_Sci_483_Labs\Lab6\pPETNA-4032756_main_r200.jpg"/>
          <p:cNvPicPr/>
          <p:nvPr/>
        </p:nvPicPr>
        <p:blipFill>
          <a:blip r:embed="rId4">
            <a:extLst>
              <a:ext uri="{BEBA8EAE-BF5A-486C-A8C5-ECC9F3942E4B}">
                <a14:imgProps xmlns:a14="http://schemas.microsoft.com/office/drawing/2010/main">
                  <a14:imgLayer r:embed="rId5">
                    <a14:imgEffect>
                      <a14:backgroundRemoval t="9375" b="89844" l="3704" r="100000"/>
                    </a14:imgEffect>
                  </a14:imgLayer>
                </a14:imgProps>
              </a:ext>
              <a:ext uri="{28A0092B-C50C-407E-A947-70E740481C1C}">
                <a14:useLocalDpi xmlns:a14="http://schemas.microsoft.com/office/drawing/2010/main" val="0"/>
              </a:ext>
            </a:extLst>
          </a:blip>
          <a:srcRect/>
          <a:stretch>
            <a:fillRect/>
          </a:stretch>
        </p:blipFill>
        <p:spPr bwMode="auto">
          <a:xfrm>
            <a:off x="0" y="67824"/>
            <a:ext cx="676894" cy="808154"/>
          </a:xfrm>
          <a:prstGeom prst="rect">
            <a:avLst/>
          </a:prstGeom>
          <a:noFill/>
          <a:ln>
            <a:noFill/>
          </a:ln>
        </p:spPr>
      </p:pic>
    </p:spTree>
    <p:extLst>
      <p:ext uri="{BB962C8B-B14F-4D97-AF65-F5344CB8AC3E}">
        <p14:creationId xmlns:p14="http://schemas.microsoft.com/office/powerpoint/2010/main" val="1109788384"/>
      </p:ext>
    </p:extLst>
  </p:cSld>
  <p:clrMapOvr>
    <a:masterClrMapping/>
  </p:clrMapOvr>
  <mc:AlternateContent xmlns:mc="http://schemas.openxmlformats.org/markup-compatibility/2006" xmlns:p14="http://schemas.microsoft.com/office/powerpoint/2010/main">
    <mc:Choice Requires="p14">
      <p:transition spd="slow" p14:dur="2000" advTm="67905"/>
    </mc:Choice>
    <mc:Fallback xmlns="">
      <p:transition spd="slow" advTm="6790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9.6|6.5|17.5"/>
</p:tagLst>
</file>

<file path=ppt/tags/tag10.xml><?xml version="1.0" encoding="utf-8"?>
<p:tagLst xmlns:a="http://schemas.openxmlformats.org/drawingml/2006/main" xmlns:r="http://schemas.openxmlformats.org/officeDocument/2006/relationships" xmlns:p="http://schemas.openxmlformats.org/presentationml/2006/main">
  <p:tag name="TIMING" val="|4.6|7.9"/>
</p:tagLst>
</file>

<file path=ppt/tags/tag11.xml><?xml version="1.0" encoding="utf-8"?>
<p:tagLst xmlns:a="http://schemas.openxmlformats.org/drawingml/2006/main" xmlns:r="http://schemas.openxmlformats.org/officeDocument/2006/relationships" xmlns:p="http://schemas.openxmlformats.org/presentationml/2006/main">
  <p:tag name="TIMING" val="|36.4|23"/>
</p:tagLst>
</file>

<file path=ppt/tags/tag2.xml><?xml version="1.0" encoding="utf-8"?>
<p:tagLst xmlns:a="http://schemas.openxmlformats.org/drawingml/2006/main" xmlns:r="http://schemas.openxmlformats.org/officeDocument/2006/relationships" xmlns:p="http://schemas.openxmlformats.org/presentationml/2006/main">
  <p:tag name="TIMING" val="|17.3"/>
</p:tagLst>
</file>

<file path=ppt/tags/tag3.xml><?xml version="1.0" encoding="utf-8"?>
<p:tagLst xmlns:a="http://schemas.openxmlformats.org/drawingml/2006/main" xmlns:r="http://schemas.openxmlformats.org/officeDocument/2006/relationships" xmlns:p="http://schemas.openxmlformats.org/presentationml/2006/main">
  <p:tag name="TIMING" val="|15.4"/>
</p:tagLst>
</file>

<file path=ppt/tags/tag4.xml><?xml version="1.0" encoding="utf-8"?>
<p:tagLst xmlns:a="http://schemas.openxmlformats.org/drawingml/2006/main" xmlns:r="http://schemas.openxmlformats.org/officeDocument/2006/relationships" xmlns:p="http://schemas.openxmlformats.org/presentationml/2006/main">
  <p:tag name="TIMING" val="|4.8|15.5"/>
</p:tagLst>
</file>

<file path=ppt/tags/tag5.xml><?xml version="1.0" encoding="utf-8"?>
<p:tagLst xmlns:a="http://schemas.openxmlformats.org/drawingml/2006/main" xmlns:r="http://schemas.openxmlformats.org/officeDocument/2006/relationships" xmlns:p="http://schemas.openxmlformats.org/presentationml/2006/main">
  <p:tag name="TIMING" val="|42.4|8.2"/>
</p:tagLst>
</file>

<file path=ppt/tags/tag6.xml><?xml version="1.0" encoding="utf-8"?>
<p:tagLst xmlns:a="http://schemas.openxmlformats.org/drawingml/2006/main" xmlns:r="http://schemas.openxmlformats.org/officeDocument/2006/relationships" xmlns:p="http://schemas.openxmlformats.org/presentationml/2006/main">
  <p:tag name="TIMING" val="|44.4|12.9"/>
</p:tagLst>
</file>

<file path=ppt/tags/tag7.xml><?xml version="1.0" encoding="utf-8"?>
<p:tagLst xmlns:a="http://schemas.openxmlformats.org/drawingml/2006/main" xmlns:r="http://schemas.openxmlformats.org/officeDocument/2006/relationships" xmlns:p="http://schemas.openxmlformats.org/presentationml/2006/main">
  <p:tag name="TIMING" val="|22.1"/>
</p:tagLst>
</file>

<file path=ppt/tags/tag8.xml><?xml version="1.0" encoding="utf-8"?>
<p:tagLst xmlns:a="http://schemas.openxmlformats.org/drawingml/2006/main" xmlns:r="http://schemas.openxmlformats.org/officeDocument/2006/relationships" xmlns:p="http://schemas.openxmlformats.org/presentationml/2006/main">
  <p:tag name="TIMING" val="|14.6|76.5|11.5"/>
</p:tagLst>
</file>

<file path=ppt/tags/tag9.xml><?xml version="1.0" encoding="utf-8"?>
<p:tagLst xmlns:a="http://schemas.openxmlformats.org/drawingml/2006/main" xmlns:r="http://schemas.openxmlformats.org/officeDocument/2006/relationships" xmlns:p="http://schemas.openxmlformats.org/presentationml/2006/main">
  <p:tag name="TIMING" val="|14.7|3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8319</TotalTime>
  <Words>4912</Words>
  <Application>Microsoft Office PowerPoint</Application>
  <PresentationFormat>Custom</PresentationFormat>
  <Paragraphs>960</Paragraphs>
  <Slides>41</Slides>
  <Notes>32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Executive</vt:lpstr>
      <vt:lpstr>Evaluating Statistical Models  for Baseline Characterization and Measuring Change in  Environmental Monitoring Data</vt:lpstr>
      <vt:lpstr>Environmental Monitoring</vt:lpstr>
      <vt:lpstr>Monitoring Case Study: Marine Renewable Energy (MRE)</vt:lpstr>
      <vt:lpstr>PowerPoint Presentation</vt:lpstr>
      <vt:lpstr>Recommended Before-After  MRE Monitoring Study Design</vt:lpstr>
      <vt:lpstr>Analyzing Monitoring Data</vt:lpstr>
      <vt:lpstr>Thesis Objectives</vt:lpstr>
      <vt:lpstr>MRE Baseline Case Study Data</vt:lpstr>
      <vt:lpstr>MRE Case Study- Data Metrics</vt:lpstr>
      <vt:lpstr>PowerPoint Presentation</vt:lpstr>
      <vt:lpstr>Representative Metric Data Properties</vt:lpstr>
      <vt:lpstr>Candidate Models</vt:lpstr>
      <vt:lpstr>Candidate Models: Generalized Regression</vt:lpstr>
      <vt:lpstr>Candidate Models: Time Series Models</vt:lpstr>
      <vt:lpstr>Candidate Models: Nonparametric Models</vt:lpstr>
      <vt:lpstr>Baseline Characterization</vt:lpstr>
      <vt:lpstr>Model Evaluation</vt:lpstr>
      <vt:lpstr>Normal Metric (Sv) Ranked Results</vt:lpstr>
      <vt:lpstr>Normal Metric (Sv) Ranked Results</vt:lpstr>
      <vt:lpstr>Non-Normal Metric (AI) Ranked Results</vt:lpstr>
      <vt:lpstr>Non-Normal Metric (AI) Results</vt:lpstr>
      <vt:lpstr>Model Evaluation Summary</vt:lpstr>
      <vt:lpstr>MRE Baseline Model Recommendations</vt:lpstr>
      <vt:lpstr>Thesis Objectives</vt:lpstr>
      <vt:lpstr>Developing Change Scenarios from Predicted Effects of MRE Development </vt:lpstr>
      <vt:lpstr>Change Scenarios</vt:lpstr>
      <vt:lpstr>Measuring Change :  Intervention Analysis</vt:lpstr>
      <vt:lpstr>Model Evaluation</vt:lpstr>
      <vt:lpstr>Power Results- Normal</vt:lpstr>
      <vt:lpstr>Power Results- Non-Normal</vt:lpstr>
      <vt:lpstr>PowerPoint Presentation</vt:lpstr>
      <vt:lpstr>PowerPoint Presentation</vt:lpstr>
      <vt:lpstr>Model Evaluation Summary</vt:lpstr>
      <vt:lpstr>PowerPoint Presentation</vt:lpstr>
      <vt:lpstr>PowerPoint Presentation</vt:lpstr>
      <vt:lpstr>Conclusions</vt:lpstr>
      <vt:lpstr>Possible Evaluation Extensions</vt:lpstr>
      <vt:lpstr>Acknowledgments</vt:lpstr>
      <vt:lpstr>Acknowledgments</vt:lpstr>
      <vt:lpstr>Questions?</vt:lpstr>
      <vt:lpstr>GAM(M) Day Smoother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Linder</dc:creator>
  <cp:lastModifiedBy>fishuser</cp:lastModifiedBy>
  <cp:revision>168</cp:revision>
  <dcterms:created xsi:type="dcterms:W3CDTF">2016-08-06T17:46:13Z</dcterms:created>
  <dcterms:modified xsi:type="dcterms:W3CDTF">2016-08-22T20:41:54Z</dcterms:modified>
</cp:coreProperties>
</file>