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257" r:id="rId4"/>
    <p:sldId id="259" r:id="rId5"/>
    <p:sldId id="270" r:id="rId6"/>
    <p:sldId id="271" r:id="rId7"/>
    <p:sldId id="272" r:id="rId8"/>
    <p:sldId id="284" r:id="rId9"/>
    <p:sldId id="285" r:id="rId10"/>
    <p:sldId id="278" r:id="rId11"/>
    <p:sldId id="279" r:id="rId12"/>
    <p:sldId id="286" r:id="rId13"/>
    <p:sldId id="274" r:id="rId14"/>
    <p:sldId id="280" r:id="rId15"/>
    <p:sldId id="281" r:id="rId16"/>
    <p:sldId id="282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707" autoAdjust="0"/>
  </p:normalViewPr>
  <p:slideViewPr>
    <p:cSldViewPr snapToGrid="0">
      <p:cViewPr varScale="1">
        <p:scale>
          <a:sx n="106" d="100"/>
          <a:sy n="106" d="100"/>
        </p:scale>
        <p:origin x="11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B1265-F6FC-4431-AAAA-714F84DB8E1B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D4312-81D1-4D72-816F-0F9BE5BBC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13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D4312-81D1-4D72-816F-0F9BE5BBC2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8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Variations</a:t>
            </a:r>
            <a:r>
              <a:rPr lang="en-US" altLang="en-US" baseline="0" dirty="0" smtClean="0"/>
              <a:t> in frequency of primary tone</a:t>
            </a:r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55471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Perhaps more subtle variations are</a:t>
            </a:r>
            <a:r>
              <a:rPr lang="en-US" altLang="en-US" baseline="0" dirty="0" smtClean="0"/>
              <a:t> present at specific frequencies, but not able to resolve broadband variations (at least with GPS accuracy)</a:t>
            </a:r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72344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Plot is showing number of drifts accepted after QA/QC process: approximately 3:1 effort to data ratio – many replicates possible in relative short time, particularly running 3 SWIFTs at a time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02776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Relatively indistinct from background (except 100 Hz tone) at a range &gt;</a:t>
            </a:r>
            <a:r>
              <a:rPr lang="en-US" altLang="en-US" baseline="0" dirty="0" smtClean="0"/>
              <a:t> 50 m</a:t>
            </a:r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62971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30889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2029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516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11 m length, 1.4</a:t>
            </a:r>
            <a:r>
              <a:rPr lang="en-US" altLang="en-US" baseline="0" dirty="0" smtClean="0"/>
              <a:t> m diameter, hub height of 2.5 m</a:t>
            </a:r>
          </a:p>
          <a:p>
            <a:r>
              <a:rPr lang="en-US" altLang="en-US" baseline="0" dirty="0" smtClean="0"/>
              <a:t>Designed for community scale power – 15 kW at optimal TSR</a:t>
            </a:r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1513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150 m wide,</a:t>
            </a:r>
            <a:r>
              <a:rPr lang="en-US" altLang="en-US" baseline="0" dirty="0" smtClean="0"/>
              <a:t> 5 m deep, average velocity </a:t>
            </a:r>
            <a:r>
              <a:rPr lang="en-US" altLang="en-US" baseline="0" smtClean="0"/>
              <a:t>~ 2m/s 10-15% TI, </a:t>
            </a:r>
            <a:r>
              <a:rPr lang="en-US" altLang="en-US" baseline="0" dirty="0" smtClean="0"/>
              <a:t>cobbled bottom overlying unconsolidated sediments</a:t>
            </a:r>
          </a:p>
          <a:p>
            <a:r>
              <a:rPr lang="en-US" altLang="en-US" baseline="0" dirty="0" smtClean="0"/>
              <a:t>Mode 1 cut-off of about 50 Hz</a:t>
            </a:r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85152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842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6075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03810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Had trouble even determining the location of the turbine (original estimate was off by 10 m) – brought a</a:t>
            </a:r>
            <a:r>
              <a:rPr lang="en-US" altLang="en-US" baseline="0" dirty="0" smtClean="0"/>
              <a:t> GPS-RTK system for field work this past summer.</a:t>
            </a:r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05719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051FB8-2FFE-4D81-8E62-B939070F047E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295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05767"/>
            <a:ext cx="9153144" cy="3060700"/>
          </a:xfrm>
          <a:prstGeom prst="rect">
            <a:avLst/>
          </a:prstGeom>
          <a:gradFill>
            <a:gsLst>
              <a:gs pos="0">
                <a:srgbClr val="0F5CB3"/>
              </a:gs>
              <a:gs pos="100000">
                <a:schemeClr val="bg1"/>
              </a:gs>
              <a:gs pos="49000">
                <a:srgbClr val="64A6B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56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11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00" y="5757965"/>
            <a:ext cx="1778695" cy="457200"/>
          </a:xfrm>
          <a:prstGeom prst="rect">
            <a:avLst/>
          </a:prstGeom>
        </p:spPr>
      </p:pic>
      <p:pic>
        <p:nvPicPr>
          <p:cNvPr id="4" name="Picture 3" descr="NNMREC_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0" y="4725302"/>
            <a:ext cx="2921249" cy="2011152"/>
          </a:xfrm>
          <a:prstGeom prst="rect">
            <a:avLst/>
          </a:prstGeom>
        </p:spPr>
      </p:pic>
      <p:pic>
        <p:nvPicPr>
          <p:cNvPr id="5" name="Picture 4" descr="UAF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83" y="5757965"/>
            <a:ext cx="1217543" cy="457200"/>
          </a:xfrm>
          <a:prstGeom prst="rect">
            <a:avLst/>
          </a:prstGeom>
        </p:spPr>
      </p:pic>
      <p:pic>
        <p:nvPicPr>
          <p:cNvPr id="6" name="Picture 5" descr="OofOlogo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64" y="5757965"/>
            <a:ext cx="176262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97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5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600"/>
            </a:lvl3pPr>
            <a:lvl4pPr>
              <a:defRPr sz="16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5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4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8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3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0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77000"/>
            <a:ext cx="9147175" cy="390525"/>
          </a:xfrm>
          <a:prstGeom prst="rect">
            <a:avLst/>
          </a:prstGeom>
          <a:gradFill>
            <a:gsLst>
              <a:gs pos="6000">
                <a:srgbClr val="0F5CB3"/>
              </a:gs>
              <a:gs pos="100000">
                <a:srgbClr val="64A6BC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3493" y="6497568"/>
            <a:ext cx="654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C0F325E9-493D-4743-B1E1-B25E1D4275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3350"/>
            <a:ext cx="8229600" cy="4730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NNMREC_logo2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0" y="6522264"/>
            <a:ext cx="1227194" cy="3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0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469" y="555625"/>
            <a:ext cx="8715633" cy="1470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j-lt"/>
              </a:rPr>
              <a:t>Acoustic Characterization of Hydrokinetic Turbine</a:t>
            </a:r>
            <a:endParaRPr lang="en-US" sz="40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930" y="2426729"/>
            <a:ext cx="6400800" cy="2040263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+mj-lt"/>
              </a:rPr>
              <a:t>Brian Polagye &amp; Paul Murphy</a:t>
            </a:r>
          </a:p>
          <a:p>
            <a:r>
              <a:rPr lang="en-US" sz="2600" dirty="0" smtClean="0">
                <a:latin typeface="+mj-lt"/>
              </a:rPr>
              <a:t>Department of Mechanical Engineering</a:t>
            </a:r>
            <a:endParaRPr lang="en-US" sz="2600" dirty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University of Washington</a:t>
            </a:r>
          </a:p>
          <a:p>
            <a:endParaRPr lang="en-US" sz="2600" dirty="0" smtClean="0">
              <a:latin typeface="+mj-lt"/>
            </a:endParaRPr>
          </a:p>
          <a:p>
            <a:r>
              <a:rPr lang="en-US" sz="2600" dirty="0" smtClean="0">
                <a:latin typeface="+mj-lt"/>
              </a:rPr>
              <a:t>September 9, 2015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04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Sources of Contaminating Noise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67" y="1216286"/>
            <a:ext cx="8819714" cy="42906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57593" y="1403289"/>
            <a:ext cx="271604" cy="3558012"/>
          </a:xfrm>
          <a:prstGeom prst="rect">
            <a:avLst/>
          </a:prstGeom>
          <a:noFill/>
          <a:ln w="25400" cmpd="sng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64330" y="1403289"/>
            <a:ext cx="2165286" cy="3558012"/>
          </a:xfrm>
          <a:prstGeom prst="rect">
            <a:avLst/>
          </a:prstGeom>
          <a:noFill/>
          <a:ln w="25400" cmpd="sng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39772" y="2899956"/>
            <a:ext cx="1801858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Fishing Vessel Startup and Motoring Away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5160" y="1080123"/>
            <a:ext cx="211538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SWIFT Bobbing </a:t>
            </a:r>
          </a:p>
          <a:p>
            <a:pPr algn="ctr"/>
            <a:r>
              <a:rPr lang="en-US" dirty="0" smtClean="0"/>
              <a:t>(splash + flow-noise)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9669" y="5693960"/>
            <a:ext cx="7246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</a:rPr>
              <a:t>Manually review each drift and establish “quarantine zones”</a:t>
            </a:r>
            <a:endParaRPr lang="en-US" sz="2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Dependence on Turbine State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39" y="1488272"/>
            <a:ext cx="8375921" cy="46238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39089" y="2272413"/>
            <a:ext cx="715224" cy="2779414"/>
          </a:xfrm>
          <a:prstGeom prst="ellipse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96701" y="1057385"/>
            <a:ext cx="59768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</a:rPr>
              <a:t>Narrowband Spectra at Closest Point of Approach</a:t>
            </a:r>
            <a:endParaRPr lang="en-US" sz="2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0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Dependence on Turbine State?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34" y="1642364"/>
            <a:ext cx="5913132" cy="458724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833735" y="2616446"/>
            <a:ext cx="4182701" cy="2426329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25684" y="1057385"/>
            <a:ext cx="7387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</a:rPr>
              <a:t>Broadband Sound Pressure Level at </a:t>
            </a:r>
            <a:r>
              <a:rPr lang="en-US" sz="2200" b="1" dirty="0" smtClean="0">
                <a:solidFill>
                  <a:schemeClr val="tx2"/>
                </a:solidFill>
              </a:rPr>
              <a:t>Closest Point of Approach</a:t>
            </a:r>
            <a:endParaRPr lang="en-US" sz="2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3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Spatial Extent of Drifts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26" y="1090403"/>
            <a:ext cx="4185551" cy="414347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5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76" y="890277"/>
            <a:ext cx="3332856" cy="5442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080" y="5436816"/>
            <a:ext cx="374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SWIFT drifter and </a:t>
            </a:r>
            <a:r>
              <a:rPr lang="en-US" i="1" dirty="0" err="1" smtClean="0"/>
              <a:t>RivGen</a:t>
            </a:r>
            <a:r>
              <a:rPr lang="en-US" i="1" dirty="0" smtClean="0"/>
              <a:t> marker float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4474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76" y="717005"/>
            <a:ext cx="6817042" cy="567452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Spatial Variation in Turbine Sound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7442" y="968495"/>
            <a:ext cx="2263440" cy="4924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2"/>
                </a:solidFill>
              </a:rPr>
              <a:t>Optimal Power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3635" y="968495"/>
            <a:ext cx="1147686" cy="4924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2"/>
                </a:solidFill>
              </a:rPr>
              <a:t>Braked</a:t>
            </a:r>
            <a:endParaRPr lang="en-US" sz="2600" b="1" dirty="0">
              <a:solidFill>
                <a:schemeClr val="tx2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621761" y="3458425"/>
            <a:ext cx="779039" cy="950611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15795" y="4363771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RivGen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Context for Turbine Operation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6" y="1111302"/>
            <a:ext cx="8871340" cy="4309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8127" y="5680870"/>
            <a:ext cx="594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Turbine at optimal operating </a:t>
            </a:r>
            <a:r>
              <a:rPr lang="en-US" i="1" dirty="0" smtClean="0"/>
              <a:t>point </a:t>
            </a:r>
            <a:r>
              <a:rPr lang="en-US" i="1" dirty="0" smtClean="0"/>
              <a:t>with fishing vessel nearby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471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Conclusions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886979" y="1243234"/>
            <a:ext cx="7143446" cy="398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9250" indent="-34925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4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sz="22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9683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1263650" indent="-2952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5462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None/>
            </a:pPr>
            <a:r>
              <a:rPr lang="en-US" sz="2600" b="1" dirty="0" smtClean="0"/>
              <a:t>Turbine produces sound at frequencies &lt; 2 kHz</a:t>
            </a:r>
            <a:endParaRPr lang="en-US" sz="2600" b="1" dirty="0"/>
          </a:p>
          <a:p>
            <a:pPr marL="461963" lvl="1" indent="-230188" defTabSz="914400"/>
            <a:r>
              <a:rPr lang="en-US" dirty="0" smtClean="0"/>
              <a:t>Likely audible to fish across the width of river</a:t>
            </a:r>
            <a:endParaRPr lang="en-US" dirty="0"/>
          </a:p>
          <a:p>
            <a:pPr marL="461963" lvl="1" indent="-230188" defTabSz="914400"/>
            <a:r>
              <a:rPr lang="en-US" dirty="0" smtClean="0"/>
              <a:t>May have behavioral </a:t>
            </a:r>
            <a:r>
              <a:rPr lang="en-US" dirty="0" smtClean="0"/>
              <a:t>implications</a:t>
            </a:r>
            <a:endParaRPr lang="en-US" dirty="0" smtClean="0"/>
          </a:p>
          <a:p>
            <a:pPr marL="227013" lvl="1" indent="-227013" defTabSz="914400">
              <a:spcBef>
                <a:spcPts val="2400"/>
              </a:spcBef>
              <a:buNone/>
            </a:pPr>
            <a:r>
              <a:rPr lang="en-US" sz="2400" b="1" dirty="0" smtClean="0"/>
              <a:t>Acoustic measurements can provide useful environmental </a:t>
            </a:r>
            <a:r>
              <a:rPr lang="en-US" sz="2400" b="1" i="1" dirty="0" smtClean="0"/>
              <a:t>and</a:t>
            </a:r>
            <a:r>
              <a:rPr lang="en-US" sz="2400" b="1" dirty="0" smtClean="0"/>
              <a:t> technical information</a:t>
            </a:r>
          </a:p>
          <a:p>
            <a:pPr marL="227013" lvl="1" indent="-227013" defTabSz="914400">
              <a:spcBef>
                <a:spcPts val="2400"/>
              </a:spcBef>
              <a:buNone/>
            </a:pPr>
            <a:r>
              <a:rPr lang="en-US" sz="2400" b="1" dirty="0" smtClean="0"/>
              <a:t>Drifting measurements useful, but challenges remain</a:t>
            </a:r>
          </a:p>
          <a:p>
            <a:pPr marL="461963" lvl="1" indent="-230188" defTabSz="914400"/>
            <a:r>
              <a:rPr lang="en-US" dirty="0" smtClean="0"/>
              <a:t>Measurements of sound at &lt; 50 Hz</a:t>
            </a:r>
            <a:endParaRPr lang="en-US" dirty="0"/>
          </a:p>
          <a:p>
            <a:pPr marL="461963" lvl="1" indent="-230188" defTabSz="914400"/>
            <a:r>
              <a:rPr lang="en-US" dirty="0" smtClean="0"/>
              <a:t>Identification and removal of self-noise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0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Acknowledgements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925" y="1114677"/>
            <a:ext cx="3201720" cy="8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39080" y="963007"/>
            <a:ext cx="5278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2"/>
                </a:solidFill>
              </a:rPr>
              <a:t>Financial support for this project is generously provided by the US Department of Energy </a:t>
            </a:r>
            <a:r>
              <a:rPr lang="en-US" sz="2200" b="1" dirty="0" smtClean="0">
                <a:solidFill>
                  <a:schemeClr val="tx2"/>
                </a:solidFill>
              </a:rPr>
              <a:t>under FG36-08GO18179-M001.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925" y="2388754"/>
            <a:ext cx="84483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2"/>
                </a:solidFill>
              </a:rPr>
              <a:t>Many thanks to Monty Worthington &amp; Ryan Tyler (Ocean Renewable Power Company) for providing the study turbine, the village of </a:t>
            </a:r>
            <a:r>
              <a:rPr lang="en-US" sz="2600" b="1" dirty="0" err="1" smtClean="0">
                <a:solidFill>
                  <a:schemeClr val="tx2"/>
                </a:solidFill>
              </a:rPr>
              <a:t>Iguigig</a:t>
            </a:r>
            <a:r>
              <a:rPr lang="en-US" sz="2600" b="1" dirty="0" smtClean="0">
                <a:solidFill>
                  <a:schemeClr val="tx2"/>
                </a:solidFill>
              </a:rPr>
              <a:t>, Peter Dahl (University of Washington) for helpful discussions, and Alex de Klerk, Emma Cotter, &amp; Joe Talbert (University of Washington) for field support.</a:t>
            </a:r>
            <a:endParaRPr lang="en-US" sz="2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Study Overview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805757" y="1189775"/>
            <a:ext cx="7586805" cy="453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9250" indent="-34925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4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sz="22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9683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1263650" indent="-2952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5462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600" b="1" dirty="0"/>
              <a:t>Characterize </a:t>
            </a:r>
            <a:r>
              <a:rPr lang="en-US" sz="2600" b="1" dirty="0" smtClean="0"/>
              <a:t>sound from a river current turbine</a:t>
            </a:r>
            <a:endParaRPr lang="en-US" sz="2600" b="1" dirty="0" smtClean="0"/>
          </a:p>
          <a:p>
            <a:pPr marL="0" lvl="0" indent="0" defTabSz="914400">
              <a:buNone/>
            </a:pPr>
            <a:r>
              <a:rPr lang="en-US" sz="2600" b="1" dirty="0" smtClean="0"/>
              <a:t>Free-drifting </a:t>
            </a:r>
            <a:r>
              <a:rPr lang="en-US" sz="2600" b="1" dirty="0" smtClean="0"/>
              <a:t>hydrophone </a:t>
            </a:r>
            <a:r>
              <a:rPr lang="en-US" sz="2600" b="1" dirty="0" smtClean="0"/>
              <a:t>measurements</a:t>
            </a:r>
          </a:p>
          <a:p>
            <a:pPr marL="461963" lvl="1" indent="-230188" defTabSz="914400"/>
            <a:r>
              <a:rPr lang="en-US" dirty="0" smtClean="0"/>
              <a:t>Minimize masking from flow noise</a:t>
            </a:r>
          </a:p>
          <a:p>
            <a:pPr marL="0" lvl="1" indent="0" defTabSz="914400">
              <a:spcBef>
                <a:spcPts val="2400"/>
              </a:spcBef>
              <a:buNone/>
            </a:pPr>
            <a:r>
              <a:rPr lang="en-US" sz="2600" b="1" dirty="0" smtClean="0"/>
              <a:t>Evaluate </a:t>
            </a:r>
            <a:r>
              <a:rPr lang="en-US" sz="2600" b="1" dirty="0" smtClean="0"/>
              <a:t>three hypotheses:</a:t>
            </a:r>
          </a:p>
          <a:p>
            <a:pPr marL="461963" lvl="1" indent="-230188" defTabSz="914400"/>
            <a:r>
              <a:rPr lang="en-US" dirty="0" smtClean="0"/>
              <a:t>The turbine will produce measureable sound</a:t>
            </a:r>
          </a:p>
          <a:p>
            <a:pPr marL="461963" lvl="1" indent="-230188" defTabSz="914400"/>
            <a:r>
              <a:rPr lang="en-US" dirty="0"/>
              <a:t>Turbine sound characteristics will vary with turbine operating </a:t>
            </a:r>
            <a:r>
              <a:rPr lang="en-US" dirty="0" smtClean="0"/>
              <a:t>state</a:t>
            </a:r>
          </a:p>
          <a:p>
            <a:pPr marL="461963" lvl="1" indent="-230188" defTabSz="914400"/>
            <a:r>
              <a:rPr lang="en-US" dirty="0" smtClean="0"/>
              <a:t>Received levels will vary with spatial position on the river</a:t>
            </a:r>
          </a:p>
          <a:p>
            <a:pPr marL="461963" lvl="1" indent="-230188"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325E9-493D-4743-B1E1-B25E1D42752C}" type="slidenum">
              <a:rPr lang="en-US" smtClean="0"/>
              <a:t>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Study Motivation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5925" y="1271255"/>
            <a:ext cx="4463664" cy="402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9250" indent="-34925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4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sz="22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9683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1263650" indent="-2952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5462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None/>
            </a:pPr>
            <a:r>
              <a:rPr lang="en-US" sz="2600" b="1" dirty="0" smtClean="0"/>
              <a:t>Underwater sound produced by current turbines can affect marine animals</a:t>
            </a:r>
            <a:endParaRPr lang="en-US" sz="2600" b="1" dirty="0"/>
          </a:p>
          <a:p>
            <a:pPr marL="461963" lvl="1" indent="-230188" defTabSz="914400"/>
            <a:r>
              <a:rPr lang="en-US" dirty="0" smtClean="0"/>
              <a:t>Acoustic injury unlikely</a:t>
            </a:r>
            <a:endParaRPr lang="en-US" dirty="0"/>
          </a:p>
          <a:p>
            <a:pPr marL="461963" lvl="1" indent="-230188" defTabSz="914400"/>
            <a:r>
              <a:rPr lang="en-US" dirty="0" smtClean="0"/>
              <a:t>Behavioral modification possible</a:t>
            </a:r>
            <a:endParaRPr lang="en-US" sz="2600" b="1" dirty="0" smtClean="0"/>
          </a:p>
          <a:p>
            <a:pPr marL="0" lvl="1" indent="0" defTabSz="914400">
              <a:spcBef>
                <a:spcPts val="2400"/>
              </a:spcBef>
              <a:buNone/>
            </a:pPr>
            <a:r>
              <a:rPr lang="en-US" sz="2600" b="1" dirty="0" smtClean="0"/>
              <a:t>Few studies </a:t>
            </a:r>
            <a:r>
              <a:rPr lang="en-US" sz="2600" b="1" dirty="0" smtClean="0"/>
              <a:t>of sound characteristics from current turbines, including temporal and spatial variations</a:t>
            </a:r>
          </a:p>
        </p:txBody>
      </p:sp>
      <p:pic>
        <p:nvPicPr>
          <p:cNvPr id="1026" name="Picture 2" descr="https://www.hcn.org/issues/45.12/alaska-tribes-attempt-to-block-the-controversial-pebble-mine/pebble1-jpg/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27" y="1945510"/>
            <a:ext cx="3648791" cy="2432527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0975" y="4544839"/>
            <a:ext cx="264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Sockeye Salmon migration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7473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River Current Turbine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26" y="1151214"/>
            <a:ext cx="7275834" cy="3928948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1103999" y="5199740"/>
            <a:ext cx="69482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600" b="1" dirty="0" smtClean="0"/>
              <a:t>Ocean Renewable Power Company </a:t>
            </a:r>
            <a:r>
              <a:rPr lang="en-US" sz="2600" b="1" dirty="0" err="1" smtClean="0"/>
              <a:t>RivGen</a:t>
            </a:r>
            <a:r>
              <a:rPr lang="en-US" sz="2600" b="1" baseline="30000" dirty="0"/>
              <a:t> </a:t>
            </a:r>
            <a:r>
              <a:rPr lang="en-US" sz="2600" b="1" baseline="30000" dirty="0" smtClean="0"/>
              <a:t>®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1404" y="1280381"/>
            <a:ext cx="1669574" cy="7078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Direct-Drive Generator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730499" y="1974435"/>
            <a:ext cx="660905" cy="494405"/>
          </a:xfrm>
          <a:prstGeom prst="straightConnector1">
            <a:avLst/>
          </a:prstGeom>
          <a:ln cmpd="sng">
            <a:solidFill>
              <a:schemeClr val="tx2">
                <a:lumMod val="60000"/>
                <a:lumOff val="40000"/>
              </a:schemeClr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58970" y="3612517"/>
            <a:ext cx="1932434" cy="76944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Four-bladed Helical Turbine</a:t>
            </a:r>
            <a:endParaRPr lang="en-US" sz="22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202751" y="3232599"/>
            <a:ext cx="256219" cy="379918"/>
          </a:xfrm>
          <a:prstGeom prst="straightConnector1">
            <a:avLst/>
          </a:prstGeom>
          <a:ln cmpd="sng">
            <a:solidFill>
              <a:schemeClr val="tx2">
                <a:lumMod val="60000"/>
                <a:lumOff val="40000"/>
              </a:schemeClr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9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90" y="838691"/>
            <a:ext cx="7448465" cy="53779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7473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Study Location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778" y="5773371"/>
            <a:ext cx="215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Google Earth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05382" y="3527642"/>
            <a:ext cx="175491" cy="175491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86498" y="3617994"/>
            <a:ext cx="426882" cy="242803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5672" y="3676131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50195" y="3615387"/>
            <a:ext cx="249247" cy="465064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44278" y="4080451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x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3853" y="5196099"/>
            <a:ext cx="21620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 smtClean="0">
                <a:solidFill>
                  <a:schemeClr val="bg1"/>
                </a:solidFill>
              </a:rPr>
              <a:t>Iguigig</a:t>
            </a:r>
            <a:r>
              <a:rPr lang="en-US" sz="2600" b="1" dirty="0" smtClean="0">
                <a:solidFill>
                  <a:schemeClr val="bg1"/>
                </a:solidFill>
              </a:rPr>
              <a:t>, Alaska</a:t>
            </a:r>
            <a:endParaRPr lang="en-US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Measurement System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604" y="796926"/>
            <a:ext cx="1850727" cy="53870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356786" y="3005750"/>
            <a:ext cx="27975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700818" y="3005750"/>
            <a:ext cx="0" cy="287900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993267" y="4229808"/>
            <a:ext cx="973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1.15 m</a:t>
            </a:r>
            <a:endParaRPr lang="en-US" sz="2200" dirty="0"/>
          </a:p>
        </p:txBody>
      </p:sp>
      <p:sp>
        <p:nvSpPr>
          <p:cNvPr id="10" name="Oval 9"/>
          <p:cNvSpPr/>
          <p:nvPr/>
        </p:nvSpPr>
        <p:spPr>
          <a:xfrm>
            <a:off x="2538261" y="5631718"/>
            <a:ext cx="488887" cy="488887"/>
          </a:xfrm>
          <a:prstGeom prst="ellipse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</p:cNvCxnSpPr>
          <p:nvPr/>
        </p:nvCxnSpPr>
        <p:spPr>
          <a:xfrm>
            <a:off x="3027148" y="5876162"/>
            <a:ext cx="1563624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3194" y="5631718"/>
            <a:ext cx="3636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</a:rPr>
              <a:t>Hydrophone</a:t>
            </a:r>
            <a:r>
              <a:rPr lang="en-US" sz="2200" dirty="0" smtClean="0">
                <a:solidFill>
                  <a:schemeClr val="tx2"/>
                </a:solidFill>
              </a:rPr>
              <a:t>: Loggerhead DSG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50 kHz recording rate</a:t>
            </a:r>
          </a:p>
        </p:txBody>
      </p:sp>
      <p:sp>
        <p:nvSpPr>
          <p:cNvPr id="14" name="Oval 13"/>
          <p:cNvSpPr/>
          <p:nvPr/>
        </p:nvSpPr>
        <p:spPr>
          <a:xfrm>
            <a:off x="2538261" y="2479277"/>
            <a:ext cx="488887" cy="488887"/>
          </a:xfrm>
          <a:prstGeom prst="ellipse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4" idx="6"/>
          </p:cNvCxnSpPr>
          <p:nvPr/>
        </p:nvCxnSpPr>
        <p:spPr>
          <a:xfrm>
            <a:off x="3027148" y="2723721"/>
            <a:ext cx="1561725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43194" y="2506436"/>
            <a:ext cx="3024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</a:rPr>
              <a:t>GPS</a:t>
            </a:r>
            <a:r>
              <a:rPr lang="en-US" sz="2200" dirty="0" smtClean="0">
                <a:solidFill>
                  <a:schemeClr val="tx2"/>
                </a:solidFill>
              </a:rPr>
              <a:t>: QStarz BT-Q1000eX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10 Hz recording rate</a:t>
            </a:r>
          </a:p>
        </p:txBody>
      </p:sp>
      <p:sp>
        <p:nvSpPr>
          <p:cNvPr id="18" name="Oval 17"/>
          <p:cNvSpPr/>
          <p:nvPr/>
        </p:nvSpPr>
        <p:spPr>
          <a:xfrm>
            <a:off x="2538261" y="870685"/>
            <a:ext cx="488887" cy="488887"/>
          </a:xfrm>
          <a:prstGeom prst="ellipse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8" idx="6"/>
          </p:cNvCxnSpPr>
          <p:nvPr/>
        </p:nvCxnSpPr>
        <p:spPr>
          <a:xfrm>
            <a:off x="3027148" y="1115129"/>
            <a:ext cx="1561725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43194" y="897844"/>
            <a:ext cx="36361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</a:rPr>
              <a:t>Met Station</a:t>
            </a:r>
            <a:r>
              <a:rPr lang="en-US" sz="2200" dirty="0" smtClean="0">
                <a:solidFill>
                  <a:schemeClr val="tx2"/>
                </a:solidFill>
              </a:rPr>
              <a:t>: Airmar PB200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1-2 Hz recording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Backup GPS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Spar attitude (heading, pitch, roll)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36116" y="3713540"/>
            <a:ext cx="4170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Surface Wave Instrumentation Float with Tracking (SWIFT)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6116" y="4471685"/>
            <a:ext cx="4309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Thomson, J. (2012). Wave breaking dissipation observed with “swift” drifters</a:t>
            </a:r>
            <a:r>
              <a:rPr lang="en-US" sz="1400" i="1" dirty="0"/>
              <a:t>. Journal of Atmospheric and Oceanic Technology</a:t>
            </a:r>
            <a:r>
              <a:rPr lang="en-US" sz="1400" dirty="0"/>
              <a:t>, 29(12), 1866-1882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209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/>
      <p:bldP spid="14" grpId="0" animBg="1"/>
      <p:bldP spid="16" grpId="0"/>
      <p:bldP spid="18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</a:rPr>
              <a:t>Lagrangian</a:t>
            </a: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Viewpoint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RivG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Sources of Turbine Sound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7" y="1347947"/>
            <a:ext cx="8897439" cy="427831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48547" y="4191754"/>
            <a:ext cx="1457608" cy="986828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03479" y="4171330"/>
            <a:ext cx="1193542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Generator Tones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927695" y="1655275"/>
            <a:ext cx="1457608" cy="1096978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47504" y="1880598"/>
            <a:ext cx="1504385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Misaligned Shaft Bearing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845252" y="2539170"/>
            <a:ext cx="1457608" cy="1955326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99566" y="3024165"/>
            <a:ext cx="1118518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Blade Vibration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0655" y="5671020"/>
            <a:ext cx="13344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Upstream</a:t>
            </a:r>
            <a:endParaRPr lang="en-US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flipH="1">
            <a:off x="1765431" y="5697609"/>
            <a:ext cx="715224" cy="377708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54730" y="5644430"/>
            <a:ext cx="16910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Downstream</a:t>
            </a:r>
            <a:endParaRPr lang="en-US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639959" y="5697609"/>
            <a:ext cx="715224" cy="377708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9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15925" y="76201"/>
            <a:ext cx="840679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4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 sz="22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anose="05020102010507070707" pitchFamily="18" charset="2"/>
              <a:buChar char=""/>
              <a:defRPr>
                <a:solidFill>
                  <a:srgbClr val="59595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</a:rPr>
              <a:t>Drift Location Uncertainty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0" y="1154825"/>
            <a:ext cx="6016764" cy="462077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86564" y="1516077"/>
            <a:ext cx="2957846" cy="333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9250" indent="-34925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4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5800" indent="-3365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sz="22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96837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1263650" indent="-2952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215D7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5462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charset="0"/>
              <a:buChar char="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None/>
            </a:pPr>
            <a:r>
              <a:rPr lang="en-US" b="1" dirty="0" smtClean="0"/>
              <a:t>Poor GPS accuracy </a:t>
            </a:r>
            <a:r>
              <a:rPr lang="en-US" b="1" dirty="0" smtClean="0"/>
              <a:t>for ~ 20% of drifts</a:t>
            </a:r>
            <a:endParaRPr lang="en-US" b="1" dirty="0" smtClean="0"/>
          </a:p>
          <a:p>
            <a:pPr marL="461963" lvl="1" indent="-230188" defTabSz="914400"/>
            <a:r>
              <a:rPr lang="en-US" sz="1800" dirty="0" smtClean="0"/>
              <a:t>&gt; 5 m separation between position recorded by GPS logger and met station GPS</a:t>
            </a:r>
          </a:p>
          <a:p>
            <a:pPr marL="461963" lvl="1" indent="-230188" defTabSz="914400"/>
            <a:r>
              <a:rPr lang="en-US" sz="1800" dirty="0" smtClean="0"/>
              <a:t>Limited number of satellites at high latitude</a:t>
            </a:r>
          </a:p>
          <a:p>
            <a:pPr marL="461963" lvl="1" indent="-230188" defTabSz="914400"/>
            <a:r>
              <a:rPr lang="en-US" sz="1800" dirty="0" smtClean="0"/>
              <a:t>Restricted sky view from river </a:t>
            </a:r>
            <a:r>
              <a:rPr lang="en-US" sz="1800" dirty="0" smtClean="0"/>
              <a:t>embankment</a:t>
            </a:r>
            <a:endParaRPr lang="en-US" sz="2400" b="1" dirty="0"/>
          </a:p>
          <a:p>
            <a:pPr marL="231775" lvl="1" indent="0" defTabSz="91440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283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MREC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NNMREC_theme</Template>
  <TotalTime>1221</TotalTime>
  <Words>644</Words>
  <Application>Microsoft Office PowerPoint</Application>
  <PresentationFormat>On-screen Show (4:3)</PresentationFormat>
  <Paragraphs>106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MS PGothic</vt:lpstr>
      <vt:lpstr>MS PGothic</vt:lpstr>
      <vt:lpstr>Arial</vt:lpstr>
      <vt:lpstr>Calibri</vt:lpstr>
      <vt:lpstr>Helvetica</vt:lpstr>
      <vt:lpstr>Wingdings 2</vt:lpstr>
      <vt:lpstr>NNMREC_theme</vt:lpstr>
      <vt:lpstr>Acoustic Characterization of Hydrokinetic Turbine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Polagye</dc:creator>
  <cp:lastModifiedBy>Brian Polagye</cp:lastModifiedBy>
  <cp:revision>64</cp:revision>
  <dcterms:created xsi:type="dcterms:W3CDTF">2015-06-07T00:29:27Z</dcterms:created>
  <dcterms:modified xsi:type="dcterms:W3CDTF">2015-09-09T09:48:00Z</dcterms:modified>
</cp:coreProperties>
</file>