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7.xml" ContentType="application/vnd.openxmlformats-officedocument.presentationml.notesSlide+xml"/>
  <Override PartName="/ppt/embeddings/oleObject9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0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2" r:id="rId4"/>
    <p:sldId id="259" r:id="rId5"/>
    <p:sldId id="263" r:id="rId6"/>
    <p:sldId id="258" r:id="rId7"/>
    <p:sldId id="264" r:id="rId8"/>
    <p:sldId id="266" r:id="rId9"/>
    <p:sldId id="286" r:id="rId10"/>
    <p:sldId id="287" r:id="rId11"/>
    <p:sldId id="288" r:id="rId12"/>
    <p:sldId id="265" r:id="rId13"/>
    <p:sldId id="267" r:id="rId14"/>
    <p:sldId id="269" r:id="rId15"/>
    <p:sldId id="271" r:id="rId16"/>
    <p:sldId id="270" r:id="rId17"/>
    <p:sldId id="280" r:id="rId18"/>
    <p:sldId id="273" r:id="rId19"/>
    <p:sldId id="274" r:id="rId20"/>
    <p:sldId id="285" r:id="rId21"/>
    <p:sldId id="275" r:id="rId22"/>
    <p:sldId id="276" r:id="rId23"/>
    <p:sldId id="277" r:id="rId24"/>
    <p:sldId id="278" r:id="rId25"/>
    <p:sldId id="281" r:id="rId26"/>
    <p:sldId id="283" r:id="rId27"/>
    <p:sldId id="284" r:id="rId28"/>
    <p:sldId id="272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CB3"/>
    <a:srgbClr val="2377BC"/>
    <a:srgbClr val="305BBC"/>
    <a:srgbClr val="64A6BC"/>
    <a:srgbClr val="0A4FD9"/>
    <a:srgbClr val="1579C8"/>
    <a:srgbClr val="199EAA"/>
    <a:srgbClr val="56B473"/>
    <a:srgbClr val="B3AF4E"/>
    <a:srgbClr val="E6A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8" autoAdjust="0"/>
    <p:restoredTop sz="88110" autoAdjust="0"/>
  </p:normalViewPr>
  <p:slideViewPr>
    <p:cSldViewPr snapToGrid="0" snapToObjects="1">
      <p:cViewPr>
        <p:scale>
          <a:sx n="110" d="100"/>
          <a:sy n="110" d="100"/>
        </p:scale>
        <p:origin x="-968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CDDFB-CC1E-E24D-ABA7-0FB554B9C4FD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43EE6-6DAB-9847-86EF-73EF6E045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49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C754E-F799-A94C-A296-43BDE725EAB7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CF595-08F6-D244-8B27-3A267D4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70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9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9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6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</a:t>
            </a:r>
            <a:r>
              <a:rPr lang="en-US" baseline="0" dirty="0" smtClean="0"/>
              <a:t> to note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Max </a:t>
            </a:r>
            <a:r>
              <a:rPr lang="en-US" baseline="0" dirty="0" err="1" smtClean="0"/>
              <a:t>perfomance</a:t>
            </a:r>
            <a:r>
              <a:rPr lang="en-US" baseline="0" dirty="0" smtClean="0"/>
              <a:t> of 2B greater than 1B</a:t>
            </a:r>
          </a:p>
          <a:p>
            <a:r>
              <a:rPr lang="en-US" baseline="0" dirty="0" smtClean="0"/>
              <a:t>Two bladed more </a:t>
            </a:r>
            <a:r>
              <a:rPr lang="en-US" baseline="0" dirty="0" err="1" smtClean="0"/>
              <a:t>suseptible</a:t>
            </a:r>
            <a:r>
              <a:rPr lang="en-US" baseline="0" dirty="0" smtClean="0"/>
              <a:t> to stall: due to large angular velocity fluctuations</a:t>
            </a:r>
          </a:p>
          <a:p>
            <a:r>
              <a:rPr lang="en-US" baseline="0" dirty="0" smtClean="0"/>
              <a:t>Point out two operational regimes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97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Large increase in performance for 0-optimal preset pitch angle, consistent with prior work (280% increase for the two bladed case), </a:t>
            </a:r>
          </a:p>
          <a:p>
            <a:r>
              <a:rPr lang="en-US" dirty="0" smtClean="0"/>
              <a:t>More blades = lower</a:t>
            </a:r>
            <a:r>
              <a:rPr lang="en-US" baseline="0" dirty="0" smtClean="0"/>
              <a:t> optimal tip speed ratio – consistent with actuator disk theory for axial flow turbines</a:t>
            </a:r>
          </a:p>
          <a:p>
            <a:r>
              <a:rPr lang="en-US" baseline="0" dirty="0" smtClean="0"/>
              <a:t>Best angle is consistent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98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Upstream</a:t>
            </a:r>
            <a:r>
              <a:rPr lang="en-US" baseline="0" dirty="0" smtClean="0"/>
              <a:t> blades take take energy out of flow such that downstream </a:t>
            </a:r>
            <a:r>
              <a:rPr lang="en-US" baseline="0" dirty="0" err="1" smtClean="0"/>
              <a:t>encouters</a:t>
            </a:r>
            <a:r>
              <a:rPr lang="en-US" baseline="0" dirty="0" smtClean="0"/>
              <a:t> a slower </a:t>
            </a:r>
            <a:r>
              <a:rPr lang="en-US" baseline="0" dirty="0" err="1" smtClean="0"/>
              <a:t>freestream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</a:t>
            </a:r>
            <a:endParaRPr lang="en-US" baseline="0" dirty="0" smtClean="0"/>
          </a:p>
          <a:p>
            <a:r>
              <a:rPr lang="en-US" baseline="0" dirty="0" smtClean="0"/>
              <a:t>Here we have a negative half cosine induced velocity for the downstream</a:t>
            </a:r>
          </a:p>
          <a:p>
            <a:r>
              <a:rPr lang="en-US" baseline="0" dirty="0" smtClean="0"/>
              <a:t>Equalization of angle of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21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5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40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09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Theorize two</a:t>
            </a:r>
            <a:r>
              <a:rPr lang="en-US" baseline="0" dirty="0" smtClean="0"/>
              <a:t> things: most of the power is coming from the </a:t>
            </a:r>
            <a:r>
              <a:rPr lang="en-US" baseline="0" dirty="0" err="1" smtClean="0"/>
              <a:t>upsstream</a:t>
            </a:r>
            <a:r>
              <a:rPr lang="en-US" baseline="0" dirty="0" smtClean="0"/>
              <a:t> blade – where the free stream hasn’t been slowed down</a:t>
            </a:r>
          </a:p>
          <a:p>
            <a:r>
              <a:rPr lang="en-US" baseline="0" dirty="0" smtClean="0"/>
              <a:t>The peak of the instantaneous power curve corresponds to an important point in the dynamic stall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 of cross flow turbines</a:t>
            </a:r>
            <a:r>
              <a:rPr lang="en-US" baseline="0" dirty="0" smtClean="0"/>
              <a:t> over axial flow ones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Rectangular cross section - amenable to shallow water channels, construction of high blockage ratio arrays</a:t>
            </a:r>
          </a:p>
          <a:p>
            <a:r>
              <a:rPr lang="en-US" baseline="0" dirty="0" smtClean="0"/>
              <a:t>Lower tip speed ratio – cavitation, acoustics, chopping things up</a:t>
            </a:r>
          </a:p>
          <a:p>
            <a:r>
              <a:rPr lang="en-US" baseline="0" dirty="0" smtClean="0"/>
              <a:t>Multiple turbines connected to a single generator</a:t>
            </a:r>
          </a:p>
          <a:p>
            <a:r>
              <a:rPr lang="en-US" dirty="0" smtClean="0"/>
              <a:t>Bi directional if horizontal, </a:t>
            </a:r>
            <a:r>
              <a:rPr lang="en-US" dirty="0" err="1" smtClean="0"/>
              <a:t>omni</a:t>
            </a:r>
            <a:r>
              <a:rPr lang="en-US" dirty="0" smtClean="0"/>
              <a:t> directional if </a:t>
            </a:r>
            <a:r>
              <a:rPr lang="en-US" dirty="0" err="1" smtClean="0"/>
              <a:t>vertial</a:t>
            </a:r>
            <a:r>
              <a:rPr lang="en-US" dirty="0" smtClean="0"/>
              <a:t> – no yaw control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35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Lift linear</a:t>
            </a:r>
          </a:p>
          <a:p>
            <a:r>
              <a:rPr lang="en-US" dirty="0" smtClean="0"/>
              <a:t>Drag cubic</a:t>
            </a:r>
          </a:p>
          <a:p>
            <a:r>
              <a:rPr lang="en-US" dirty="0" smtClean="0"/>
              <a:t>Exists some point during process where lift benefit is overcome</a:t>
            </a:r>
            <a:r>
              <a:rPr lang="en-US" baseline="0" dirty="0" smtClean="0"/>
              <a:t> by drag detriment – this is corresponds with peak of power curve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5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angle consistent? Find azimuthal</a:t>
            </a:r>
            <a:r>
              <a:rPr lang="en-US" baseline="0" dirty="0" smtClean="0"/>
              <a:t> blade position of power curve peak, Identify nominal angle of attack at this point using analytical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6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for all points, discarding</a:t>
            </a:r>
            <a:r>
              <a:rPr lang="en-US" baseline="0" dirty="0" smtClean="0"/>
              <a:t> profiles where </a:t>
            </a:r>
            <a:r>
              <a:rPr lang="en-US" baseline="0" dirty="0" err="1" smtClean="0"/>
              <a:t>extrema</a:t>
            </a:r>
            <a:r>
              <a:rPr lang="en-US" baseline="0" dirty="0" smtClean="0"/>
              <a:t> of angle of attack never reaches the critical angle</a:t>
            </a:r>
          </a:p>
          <a:p>
            <a:r>
              <a:rPr lang="en-US" baseline="0" dirty="0" smtClean="0"/>
              <a:t>Propose that optimal parameters are those for which this critical angle is reached and no further (maximize lift benefit, don’t get into region of large drag)</a:t>
            </a:r>
          </a:p>
          <a:p>
            <a:r>
              <a:rPr lang="en-US" baseline="0" dirty="0" smtClean="0"/>
              <a:t>Find TSR for each preset pitch angle where this is true, somewhat predicts the right side peak of performance curve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56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92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what is happening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9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flow visualization, we find that cases with a TSR = critical is where the LEV translates with the blade until it dissipates.  Faster than this, the LEV translates towards the trailing edge of the foil.  As it is a low pressure region, this is detrimental, thus the drop in efficiency over this TSR.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18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4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6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66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0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preset pitch angle</a:t>
            </a:r>
          </a:p>
          <a:p>
            <a:r>
              <a:rPr lang="en-US" baseline="0" dirty="0" smtClean="0"/>
              <a:t>Helix angle is 90 (straight blades)</a:t>
            </a:r>
          </a:p>
          <a:p>
            <a:r>
              <a:rPr lang="en-US" baseline="0" dirty="0" smtClean="0"/>
              <a:t>Primarily use naca0018 foil</a:t>
            </a:r>
          </a:p>
          <a:p>
            <a:r>
              <a:rPr lang="en-US" baseline="0" dirty="0" smtClean="0"/>
              <a:t>End condition are circular end caps the same radius as the turbine</a:t>
            </a:r>
          </a:p>
          <a:p>
            <a:r>
              <a:rPr lang="en-US" baseline="0" dirty="0" smtClean="0"/>
              <a:t>Chord is 4 cm</a:t>
            </a:r>
          </a:p>
          <a:p>
            <a:r>
              <a:rPr lang="en-US" baseline="0" dirty="0" smtClean="0"/>
              <a:t>Radius is 8.6 cm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these set of experiments we will focus on optimizing preset pitch angle (and the hydrodynamics resulting in the optimum)</a:t>
            </a:r>
          </a:p>
          <a:p>
            <a:r>
              <a:rPr lang="en-US" baseline="0" dirty="0" smtClean="0"/>
              <a:t>Secondary focus on number of blades/ solidity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2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Either hold torque or angular velocity constant.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Free stream </a:t>
            </a:r>
            <a:r>
              <a:rPr lang="en-US" baseline="0" dirty="0" err="1" smtClean="0"/>
              <a:t>vel</a:t>
            </a:r>
            <a:r>
              <a:rPr lang="en-US" baseline="0" dirty="0" smtClean="0"/>
              <a:t> is held constant</a:t>
            </a:r>
          </a:p>
          <a:p>
            <a:r>
              <a:rPr lang="en-US" baseline="0" dirty="0" smtClean="0"/>
              <a:t>The important non-</a:t>
            </a:r>
            <a:r>
              <a:rPr lang="en-US" baseline="0" dirty="0" err="1" smtClean="0"/>
              <a:t>dimensionalizations</a:t>
            </a:r>
            <a:r>
              <a:rPr lang="en-US" baseline="0" dirty="0" smtClean="0"/>
              <a:t> we consider here are the tip speed ratio (ratio of blade speed due to ratio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free stream </a:t>
            </a:r>
            <a:r>
              <a:rPr lang="en-US" baseline="0" dirty="0" err="1" smtClean="0"/>
              <a:t>vel</a:t>
            </a:r>
            <a:r>
              <a:rPr lang="en-US" baseline="0" dirty="0" smtClean="0"/>
              <a:t>) and the </a:t>
            </a:r>
            <a:r>
              <a:rPr lang="en-US" baseline="0" dirty="0" err="1" smtClean="0"/>
              <a:t>coeficient</a:t>
            </a:r>
            <a:r>
              <a:rPr lang="en-US" baseline="0" dirty="0" smtClean="0"/>
              <a:t> of power – mechanical power over that available in the </a:t>
            </a:r>
            <a:r>
              <a:rPr lang="en-US" baseline="0" dirty="0" err="1" smtClean="0"/>
              <a:t>swpet</a:t>
            </a:r>
            <a:r>
              <a:rPr lang="en-US" baseline="0" dirty="0" smtClean="0"/>
              <a:t> area of flow.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Reynolds number is not a focus of this study, and it remains an open questions as to what the appropriate velocity </a:t>
            </a:r>
            <a:r>
              <a:rPr lang="en-US" baseline="0" dirty="0" err="1" smtClean="0"/>
              <a:t>ang</a:t>
            </a:r>
            <a:r>
              <a:rPr lang="en-US" baseline="0" dirty="0" smtClean="0"/>
              <a:t> length scale is for these turbines.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1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Definitio</a:t>
            </a:r>
            <a:r>
              <a:rPr lang="en-US" dirty="0" smtClean="0"/>
              <a:t>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oreset</a:t>
            </a:r>
            <a:r>
              <a:rPr lang="en-US" baseline="0" dirty="0" smtClean="0"/>
              <a:t> pitch, </a:t>
            </a:r>
            <a:r>
              <a:rPr lang="en-US" baseline="0" dirty="0" err="1" smtClean="0"/>
              <a:t>attatchment</a:t>
            </a:r>
            <a:r>
              <a:rPr lang="en-US" baseline="0" dirty="0" smtClean="0"/>
              <a:t> at ¼ chord, positive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1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Definitio</a:t>
            </a:r>
            <a:r>
              <a:rPr lang="en-US" dirty="0" smtClean="0"/>
              <a:t>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oreset</a:t>
            </a:r>
            <a:r>
              <a:rPr lang="en-US" baseline="0" dirty="0" smtClean="0"/>
              <a:t> pitch, </a:t>
            </a:r>
            <a:r>
              <a:rPr lang="en-US" baseline="0" dirty="0" err="1" smtClean="0"/>
              <a:t>attatchment</a:t>
            </a:r>
            <a:r>
              <a:rPr lang="en-US" baseline="0" dirty="0" smtClean="0"/>
              <a:t> at ¼ chord, positive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F595-08F6-D244-8B27-3A267D4048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2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05767"/>
            <a:ext cx="9153144" cy="3060700"/>
          </a:xfrm>
          <a:prstGeom prst="rect">
            <a:avLst/>
          </a:prstGeom>
          <a:gradFill>
            <a:gsLst>
              <a:gs pos="0">
                <a:srgbClr val="0F5CB3"/>
              </a:gs>
              <a:gs pos="100000">
                <a:schemeClr val="bg1"/>
              </a:gs>
              <a:gs pos="49000">
                <a:srgbClr val="64A6B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56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00" y="5757965"/>
            <a:ext cx="1778695" cy="457200"/>
          </a:xfrm>
          <a:prstGeom prst="rect">
            <a:avLst/>
          </a:prstGeom>
        </p:spPr>
      </p:pic>
      <p:pic>
        <p:nvPicPr>
          <p:cNvPr id="4" name="Picture 3" descr="NNMREC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0" y="4725302"/>
            <a:ext cx="2921249" cy="2011152"/>
          </a:xfrm>
          <a:prstGeom prst="rect">
            <a:avLst/>
          </a:prstGeom>
        </p:spPr>
      </p:pic>
      <p:pic>
        <p:nvPicPr>
          <p:cNvPr id="5" name="Picture 4" descr="UAF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83" y="5757965"/>
            <a:ext cx="1217543" cy="457200"/>
          </a:xfrm>
          <a:prstGeom prst="rect">
            <a:avLst/>
          </a:prstGeom>
        </p:spPr>
      </p:pic>
      <p:pic>
        <p:nvPicPr>
          <p:cNvPr id="6" name="Picture 5" descr="OofOlogo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64" y="5757965"/>
            <a:ext cx="176262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5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5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8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0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7000"/>
            <a:ext cx="9147175" cy="390525"/>
          </a:xfrm>
          <a:prstGeom prst="rect">
            <a:avLst/>
          </a:prstGeom>
          <a:gradFill>
            <a:gsLst>
              <a:gs pos="6000">
                <a:srgbClr val="0F5CB3"/>
              </a:gs>
              <a:gs pos="100000">
                <a:srgbClr val="64A6B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3493" y="6497568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C0F325E9-493D-4743-B1E1-B25E1D4275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3350"/>
            <a:ext cx="8229600" cy="4730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NNMREC_logo2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0" y="6522264"/>
            <a:ext cx="1227194" cy="3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9.gi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0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3.emf"/><Relationship Id="rId8" Type="http://schemas.openxmlformats.org/officeDocument/2006/relationships/image" Target="../media/image11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8.emf"/><Relationship Id="rId5" Type="http://schemas.openxmlformats.org/officeDocument/2006/relationships/image" Target="../media/image19.gi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747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Hydrodynamic Optimization of Cross-Flow Turbines with Large Chord-to-Radius Ratios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920" y="2825750"/>
            <a:ext cx="839216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Benjamin Strom, Dr. Brian </a:t>
            </a:r>
            <a:r>
              <a:rPr lang="en-US" dirty="0" err="1" smtClean="0">
                <a:solidFill>
                  <a:schemeClr val="tx1"/>
                </a:solidFill>
              </a:rPr>
              <a:t>Polagye</a:t>
            </a:r>
            <a:r>
              <a:rPr lang="en-US" dirty="0" smtClean="0">
                <a:solidFill>
                  <a:schemeClr val="tx1"/>
                </a:solidFill>
              </a:rPr>
              <a:t>, and Dr. Steve </a:t>
            </a:r>
            <a:r>
              <a:rPr lang="en-US" dirty="0" err="1" smtClean="0">
                <a:solidFill>
                  <a:schemeClr val="tx1"/>
                </a:solidFill>
              </a:rPr>
              <a:t>Brunton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600" dirty="0" smtClean="0"/>
              <a:t>Dept. of Mechanical Engineering, University of Washington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5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Results for Preset Pitch 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150" y="1310761"/>
            <a:ext cx="4800600" cy="422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err="1">
                <a:solidFill>
                  <a:srgbClr val="A6A6A6"/>
                </a:solidFill>
              </a:rPr>
              <a:t>Klimas</a:t>
            </a:r>
            <a:r>
              <a:rPr lang="en-US" sz="2400" dirty="0">
                <a:solidFill>
                  <a:srgbClr val="A6A6A6"/>
                </a:solidFill>
              </a:rPr>
              <a:t> and </a:t>
            </a:r>
            <a:r>
              <a:rPr lang="en-US" sz="2400" dirty="0" err="1">
                <a:solidFill>
                  <a:srgbClr val="A6A6A6"/>
                </a:solidFill>
              </a:rPr>
              <a:t>Worstell</a:t>
            </a:r>
            <a:r>
              <a:rPr lang="en-US" sz="2400" dirty="0">
                <a:solidFill>
                  <a:srgbClr val="A6A6A6"/>
                </a:solidFill>
              </a:rPr>
              <a:t> (1981)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>
                <a:solidFill>
                  <a:srgbClr val="A6A6A6"/>
                </a:solidFill>
              </a:rPr>
              <a:t>Small increase in </a:t>
            </a:r>
            <a:r>
              <a:rPr lang="en-US" sz="2400" dirty="0" err="1">
                <a:solidFill>
                  <a:srgbClr val="A6A6A6"/>
                </a:solidFill>
              </a:rPr>
              <a:t>C</a:t>
            </a:r>
            <a:r>
              <a:rPr lang="en-US" sz="2400" baseline="-25000" dirty="0" err="1">
                <a:solidFill>
                  <a:srgbClr val="A6A6A6"/>
                </a:solidFill>
              </a:rPr>
              <a:t>P,max</a:t>
            </a:r>
            <a:r>
              <a:rPr lang="en-US" sz="2400" baseline="-25000" dirty="0">
                <a:solidFill>
                  <a:srgbClr val="A6A6A6"/>
                </a:solidFill>
              </a:rPr>
              <a:t> </a:t>
            </a:r>
            <a:r>
              <a:rPr lang="en-US" sz="2400" dirty="0">
                <a:solidFill>
                  <a:srgbClr val="A6A6A6"/>
                </a:solidFill>
              </a:rPr>
              <a:t>at </a:t>
            </a:r>
            <a:r>
              <a:rPr lang="en-US" sz="2400" dirty="0" smtClean="0">
                <a:solidFill>
                  <a:srgbClr val="A6A6A6"/>
                </a:solidFill>
              </a:rPr>
              <a:t>2° </a:t>
            </a:r>
            <a:r>
              <a:rPr lang="en-US" sz="2400" dirty="0">
                <a:solidFill>
                  <a:srgbClr val="A6A6A6"/>
                </a:solidFill>
              </a:rPr>
              <a:t>preset </a:t>
            </a:r>
            <a:r>
              <a:rPr lang="en-US" sz="2400" dirty="0" smtClean="0">
                <a:solidFill>
                  <a:srgbClr val="A6A6A6"/>
                </a:solidFill>
              </a:rPr>
              <a:t>pitch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>
                <a:solidFill>
                  <a:srgbClr val="A6A6A6"/>
                </a:solidFill>
              </a:rPr>
              <a:t>Rawlings (2005)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pl-PL" sz="2400" dirty="0">
                <a:solidFill>
                  <a:srgbClr val="A6A6A6"/>
                </a:solidFill>
              </a:rPr>
              <a:t>Moderate increase in C</a:t>
            </a:r>
            <a:r>
              <a:rPr lang="pl-PL" sz="2400" baseline="-25000" dirty="0">
                <a:solidFill>
                  <a:srgbClr val="A6A6A6"/>
                </a:solidFill>
              </a:rPr>
              <a:t>P,max </a:t>
            </a:r>
            <a:r>
              <a:rPr lang="pl-PL" sz="2400" dirty="0">
                <a:solidFill>
                  <a:srgbClr val="A6A6A6"/>
                </a:solidFill>
              </a:rPr>
              <a:t>at 3-</a:t>
            </a:r>
            <a:r>
              <a:rPr lang="pl-PL" sz="2400" dirty="0" smtClean="0">
                <a:solidFill>
                  <a:srgbClr val="A6A6A6"/>
                </a:solidFill>
              </a:rPr>
              <a:t>5° </a:t>
            </a:r>
            <a:r>
              <a:rPr lang="pl-PL" sz="2400" dirty="0">
                <a:solidFill>
                  <a:srgbClr val="A6A6A6"/>
                </a:solidFill>
              </a:rPr>
              <a:t>preset </a:t>
            </a:r>
            <a:r>
              <a:rPr lang="pl-PL" sz="2400" dirty="0" smtClean="0">
                <a:solidFill>
                  <a:srgbClr val="A6A6A6"/>
                </a:solidFill>
              </a:rPr>
              <a:t>pitch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>
                <a:solidFill>
                  <a:prstClr val="black"/>
                </a:solidFill>
              </a:rPr>
              <a:t>Fiedler and Tullis (2009)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pl-PL" sz="2400" dirty="0">
                <a:solidFill>
                  <a:prstClr val="black"/>
                </a:solidFill>
              </a:rPr>
              <a:t>29% increase in C</a:t>
            </a:r>
            <a:r>
              <a:rPr lang="pl-PL" sz="2400" baseline="-25000" dirty="0">
                <a:solidFill>
                  <a:prstClr val="black"/>
                </a:solidFill>
              </a:rPr>
              <a:t>P,max </a:t>
            </a:r>
            <a:r>
              <a:rPr lang="pl-PL" sz="2400" dirty="0">
                <a:solidFill>
                  <a:prstClr val="black"/>
                </a:solidFill>
              </a:rPr>
              <a:t>at </a:t>
            </a:r>
            <a:r>
              <a:rPr lang="pl-PL" sz="2400" dirty="0" smtClean="0">
                <a:solidFill>
                  <a:prstClr val="black"/>
                </a:solidFill>
              </a:rPr>
              <a:t>8° </a:t>
            </a:r>
            <a:r>
              <a:rPr lang="pl-PL" sz="2400" dirty="0">
                <a:solidFill>
                  <a:prstClr val="black"/>
                </a:solidFill>
              </a:rPr>
              <a:t>preset </a:t>
            </a:r>
            <a:r>
              <a:rPr lang="pl-PL" sz="2400" dirty="0" smtClean="0">
                <a:solidFill>
                  <a:prstClr val="black"/>
                </a:solidFill>
              </a:rPr>
              <a:t>pitch</a:t>
            </a:r>
          </a:p>
          <a:p>
            <a:pPr lvl="1">
              <a:spcBef>
                <a:spcPct val="20000"/>
              </a:spcBef>
            </a:pPr>
            <a:endParaRPr lang="pl-PL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5665" y="996250"/>
            <a:ext cx="7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</a:t>
            </a:r>
            <a:r>
              <a:rPr lang="en-US" sz="2800" b="1" dirty="0" smtClean="0"/>
              <a:t>/</a:t>
            </a:r>
            <a:r>
              <a:rPr lang="en-US" sz="2800" b="1" i="1" dirty="0" smtClean="0"/>
              <a:t>R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13104" y="188514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6%</a:t>
            </a:r>
            <a:endParaRPr lang="en-US" sz="2800" dirty="0">
              <a:solidFill>
                <a:srgbClr val="A6A6A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1733" y="316809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14%</a:t>
            </a:r>
            <a:endParaRPr lang="en-US" sz="2800" dirty="0">
              <a:solidFill>
                <a:srgbClr val="A6A6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5665" y="4276544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32%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089816" y="4167926"/>
            <a:ext cx="2831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Fiedler, Andrzej J., and Stephen </a:t>
            </a:r>
            <a:r>
              <a:rPr lang="en-US" sz="1200" dirty="0" err="1"/>
              <a:t>Tullis</a:t>
            </a:r>
            <a:r>
              <a:rPr lang="en-US" sz="1200" dirty="0"/>
              <a:t>. "Blade offset and pitch effects on a high solidity vertical axis wind turbine." </a:t>
            </a:r>
            <a:r>
              <a:rPr lang="en-US" sz="1200" i="1" dirty="0"/>
              <a:t>Wind Engineering</a:t>
            </a:r>
            <a:r>
              <a:rPr lang="en-US" sz="1200" dirty="0"/>
              <a:t> 33.3 (2009): 237-246.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0957" y="1479675"/>
            <a:ext cx="2910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A6A6A6"/>
                </a:solidFill>
              </a:rPr>
              <a:t>Klimas</a:t>
            </a:r>
            <a:r>
              <a:rPr lang="en-US" sz="1200" dirty="0">
                <a:solidFill>
                  <a:srgbClr val="A6A6A6"/>
                </a:solidFill>
              </a:rPr>
              <a:t>, Paul C., and Mark H. </a:t>
            </a:r>
            <a:r>
              <a:rPr lang="en-US" sz="1200" dirty="0" err="1">
                <a:solidFill>
                  <a:srgbClr val="A6A6A6"/>
                </a:solidFill>
              </a:rPr>
              <a:t>Worstell</a:t>
            </a:r>
            <a:r>
              <a:rPr lang="en-US" sz="1200" dirty="0">
                <a:solidFill>
                  <a:srgbClr val="A6A6A6"/>
                </a:solidFill>
              </a:rPr>
              <a:t>. </a:t>
            </a:r>
            <a:r>
              <a:rPr lang="en-US" sz="1200" i="1" dirty="0">
                <a:solidFill>
                  <a:srgbClr val="A6A6A6"/>
                </a:solidFill>
              </a:rPr>
              <a:t>Effects of blade preset pitch/offset on curved-blade </a:t>
            </a:r>
            <a:r>
              <a:rPr lang="en-US" sz="1200" i="1" dirty="0" err="1">
                <a:solidFill>
                  <a:srgbClr val="A6A6A6"/>
                </a:solidFill>
              </a:rPr>
              <a:t>Darrieus</a:t>
            </a:r>
            <a:r>
              <a:rPr lang="en-US" sz="1200" i="1" dirty="0">
                <a:solidFill>
                  <a:srgbClr val="A6A6A6"/>
                </a:solidFill>
              </a:rPr>
              <a:t> vertical axis wind turbine performance</a:t>
            </a:r>
            <a:r>
              <a:rPr lang="en-US" sz="1200" dirty="0">
                <a:solidFill>
                  <a:srgbClr val="A6A6A6"/>
                </a:solidFill>
              </a:rPr>
              <a:t>. No. SAND-81-1762. Sandia National Labs., Albuquerque, NM (USA), 1981.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816" y="2882022"/>
            <a:ext cx="2752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Rawlings, </a:t>
            </a:r>
            <a:r>
              <a:rPr lang="en-US" sz="1200" dirty="0" smtClean="0">
                <a:solidFill>
                  <a:srgbClr val="A6A6A6"/>
                </a:solidFill>
              </a:rPr>
              <a:t>George W. </a:t>
            </a:r>
            <a:r>
              <a:rPr lang="en-US" sz="1200" dirty="0">
                <a:solidFill>
                  <a:srgbClr val="A6A6A6"/>
                </a:solidFill>
              </a:rPr>
              <a:t>"Parametric characterization of an experimental vertical axis hydro turbine." (2008</a:t>
            </a:r>
            <a:r>
              <a:rPr lang="en-US" sz="1200" dirty="0" smtClean="0">
                <a:solidFill>
                  <a:srgbClr val="A6A6A6"/>
                </a:solidFill>
              </a:rPr>
              <a:t>). Masters thesis, University of British Columbia, Vancouver, Canada.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Results for Preset Pitch 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150" y="1310761"/>
            <a:ext cx="480060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err="1">
                <a:solidFill>
                  <a:srgbClr val="A6A6A6"/>
                </a:solidFill>
              </a:rPr>
              <a:t>Klimas</a:t>
            </a:r>
            <a:r>
              <a:rPr lang="en-US" sz="2400" dirty="0">
                <a:solidFill>
                  <a:srgbClr val="A6A6A6"/>
                </a:solidFill>
              </a:rPr>
              <a:t> and </a:t>
            </a:r>
            <a:r>
              <a:rPr lang="en-US" sz="2400" dirty="0" err="1">
                <a:solidFill>
                  <a:srgbClr val="A6A6A6"/>
                </a:solidFill>
              </a:rPr>
              <a:t>Worstell</a:t>
            </a:r>
            <a:r>
              <a:rPr lang="en-US" sz="2400" dirty="0">
                <a:solidFill>
                  <a:srgbClr val="A6A6A6"/>
                </a:solidFill>
              </a:rPr>
              <a:t> (1981)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>
                <a:solidFill>
                  <a:srgbClr val="A6A6A6"/>
                </a:solidFill>
              </a:rPr>
              <a:t>Small increase in </a:t>
            </a:r>
            <a:r>
              <a:rPr lang="en-US" sz="2400" dirty="0" err="1">
                <a:solidFill>
                  <a:srgbClr val="A6A6A6"/>
                </a:solidFill>
              </a:rPr>
              <a:t>C</a:t>
            </a:r>
            <a:r>
              <a:rPr lang="en-US" sz="2400" baseline="-25000" dirty="0" err="1">
                <a:solidFill>
                  <a:srgbClr val="A6A6A6"/>
                </a:solidFill>
              </a:rPr>
              <a:t>P,max</a:t>
            </a:r>
            <a:r>
              <a:rPr lang="en-US" sz="2400" baseline="-25000" dirty="0">
                <a:solidFill>
                  <a:srgbClr val="A6A6A6"/>
                </a:solidFill>
              </a:rPr>
              <a:t> </a:t>
            </a:r>
            <a:r>
              <a:rPr lang="en-US" sz="2400" dirty="0">
                <a:solidFill>
                  <a:srgbClr val="A6A6A6"/>
                </a:solidFill>
              </a:rPr>
              <a:t>at </a:t>
            </a:r>
            <a:r>
              <a:rPr lang="en-US" sz="2400" dirty="0" smtClean="0">
                <a:solidFill>
                  <a:srgbClr val="A6A6A6"/>
                </a:solidFill>
              </a:rPr>
              <a:t>2° </a:t>
            </a:r>
            <a:r>
              <a:rPr lang="en-US" sz="2400" dirty="0">
                <a:solidFill>
                  <a:srgbClr val="A6A6A6"/>
                </a:solidFill>
              </a:rPr>
              <a:t>preset </a:t>
            </a:r>
            <a:r>
              <a:rPr lang="en-US" sz="2400" dirty="0" smtClean="0">
                <a:solidFill>
                  <a:srgbClr val="A6A6A6"/>
                </a:solidFill>
              </a:rPr>
              <a:t>pitch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>
                <a:solidFill>
                  <a:srgbClr val="A6A6A6"/>
                </a:solidFill>
              </a:rPr>
              <a:t>Rawlings (2005)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pl-PL" sz="2400" dirty="0">
                <a:solidFill>
                  <a:srgbClr val="A6A6A6"/>
                </a:solidFill>
              </a:rPr>
              <a:t>Moderate increase in C</a:t>
            </a:r>
            <a:r>
              <a:rPr lang="pl-PL" sz="2400" baseline="-25000" dirty="0">
                <a:solidFill>
                  <a:srgbClr val="A6A6A6"/>
                </a:solidFill>
              </a:rPr>
              <a:t>P,max </a:t>
            </a:r>
            <a:r>
              <a:rPr lang="pl-PL" sz="2400" dirty="0">
                <a:solidFill>
                  <a:srgbClr val="A6A6A6"/>
                </a:solidFill>
              </a:rPr>
              <a:t>at 3-</a:t>
            </a:r>
            <a:r>
              <a:rPr lang="pl-PL" sz="2400" dirty="0" smtClean="0">
                <a:solidFill>
                  <a:srgbClr val="A6A6A6"/>
                </a:solidFill>
              </a:rPr>
              <a:t>5° </a:t>
            </a:r>
            <a:r>
              <a:rPr lang="pl-PL" sz="2400" dirty="0">
                <a:solidFill>
                  <a:srgbClr val="A6A6A6"/>
                </a:solidFill>
              </a:rPr>
              <a:t>preset </a:t>
            </a:r>
            <a:r>
              <a:rPr lang="pl-PL" sz="2400" dirty="0" smtClean="0">
                <a:solidFill>
                  <a:srgbClr val="A6A6A6"/>
                </a:solidFill>
              </a:rPr>
              <a:t>pitch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>
                <a:solidFill>
                  <a:srgbClr val="A6A6A6"/>
                </a:solidFill>
              </a:rPr>
              <a:t>Fiedler and Tullis (2009)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pl-PL" sz="2400" dirty="0">
                <a:solidFill>
                  <a:srgbClr val="A6A6A6"/>
                </a:solidFill>
              </a:rPr>
              <a:t>29% increase in C</a:t>
            </a:r>
            <a:r>
              <a:rPr lang="pl-PL" sz="2400" baseline="-25000" dirty="0">
                <a:solidFill>
                  <a:srgbClr val="A6A6A6"/>
                </a:solidFill>
              </a:rPr>
              <a:t>P,max </a:t>
            </a:r>
            <a:r>
              <a:rPr lang="pl-PL" sz="2400" dirty="0">
                <a:solidFill>
                  <a:srgbClr val="A6A6A6"/>
                </a:solidFill>
              </a:rPr>
              <a:t>at </a:t>
            </a:r>
            <a:r>
              <a:rPr lang="pl-PL" sz="2400" dirty="0" smtClean="0">
                <a:solidFill>
                  <a:srgbClr val="A6A6A6"/>
                </a:solidFill>
              </a:rPr>
              <a:t>8° </a:t>
            </a:r>
            <a:r>
              <a:rPr lang="pl-PL" sz="2400" dirty="0">
                <a:solidFill>
                  <a:srgbClr val="A6A6A6"/>
                </a:solidFill>
              </a:rPr>
              <a:t>preset </a:t>
            </a:r>
            <a:r>
              <a:rPr lang="pl-PL" sz="2400" dirty="0" smtClean="0">
                <a:solidFill>
                  <a:srgbClr val="A6A6A6"/>
                </a:solidFill>
              </a:rPr>
              <a:t>pitch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pl-PL" sz="2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 err="1" smtClean="0">
                <a:solidFill>
                  <a:prstClr val="black"/>
                </a:solidFill>
              </a:rPr>
              <a:t>Current</a:t>
            </a:r>
            <a:r>
              <a:rPr lang="pl-PL" sz="2400" dirty="0" smtClean="0">
                <a:solidFill>
                  <a:prstClr val="black"/>
                </a:solidFill>
              </a:rPr>
              <a:t> </a:t>
            </a:r>
            <a:r>
              <a:rPr lang="pl-PL" sz="2400" dirty="0" err="1" smtClean="0">
                <a:solidFill>
                  <a:prstClr val="black"/>
                </a:solidFill>
              </a:rPr>
              <a:t>Experiments</a:t>
            </a:r>
            <a:endParaRPr lang="pl-PL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5665" y="996250"/>
            <a:ext cx="7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</a:t>
            </a:r>
            <a:r>
              <a:rPr lang="en-US" sz="2800" b="1" dirty="0" smtClean="0"/>
              <a:t>/</a:t>
            </a:r>
            <a:r>
              <a:rPr lang="en-US" sz="2800" b="1" i="1" dirty="0" smtClean="0"/>
              <a:t>R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13104" y="188514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6%</a:t>
            </a:r>
            <a:endParaRPr lang="en-US" sz="2800" dirty="0">
              <a:solidFill>
                <a:srgbClr val="A6A6A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1733" y="316809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14%</a:t>
            </a:r>
            <a:endParaRPr lang="en-US" sz="2800" dirty="0">
              <a:solidFill>
                <a:srgbClr val="A6A6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5665" y="4276544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32%</a:t>
            </a:r>
            <a:endParaRPr lang="en-US" sz="2800" dirty="0">
              <a:solidFill>
                <a:srgbClr val="A6A6A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9816" y="4167926"/>
            <a:ext cx="2831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Fiedler, Andrzej J., and Stephen </a:t>
            </a:r>
            <a:r>
              <a:rPr lang="en-US" sz="1200" dirty="0" err="1">
                <a:solidFill>
                  <a:srgbClr val="A6A6A6"/>
                </a:solidFill>
              </a:rPr>
              <a:t>Tullis</a:t>
            </a:r>
            <a:r>
              <a:rPr lang="en-US" sz="1200" dirty="0">
                <a:solidFill>
                  <a:srgbClr val="A6A6A6"/>
                </a:solidFill>
              </a:rPr>
              <a:t>. "Blade offset and pitch effects on a high solidity vertical axis wind turbine." </a:t>
            </a:r>
            <a:r>
              <a:rPr lang="en-US" sz="1200" i="1" dirty="0">
                <a:solidFill>
                  <a:srgbClr val="A6A6A6"/>
                </a:solidFill>
              </a:rPr>
              <a:t>Wind Engineering</a:t>
            </a:r>
            <a:r>
              <a:rPr lang="en-US" sz="1200" dirty="0">
                <a:solidFill>
                  <a:srgbClr val="A6A6A6"/>
                </a:solidFill>
              </a:rPr>
              <a:t> 33.3 (2009): 237-246.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0957" y="1479675"/>
            <a:ext cx="2910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A6A6A6"/>
                </a:solidFill>
              </a:rPr>
              <a:t>Klimas</a:t>
            </a:r>
            <a:r>
              <a:rPr lang="en-US" sz="1200" dirty="0">
                <a:solidFill>
                  <a:srgbClr val="A6A6A6"/>
                </a:solidFill>
              </a:rPr>
              <a:t>, Paul C., and Mark H. </a:t>
            </a:r>
            <a:r>
              <a:rPr lang="en-US" sz="1200" dirty="0" err="1">
                <a:solidFill>
                  <a:srgbClr val="A6A6A6"/>
                </a:solidFill>
              </a:rPr>
              <a:t>Worstell</a:t>
            </a:r>
            <a:r>
              <a:rPr lang="en-US" sz="1200" dirty="0">
                <a:solidFill>
                  <a:srgbClr val="A6A6A6"/>
                </a:solidFill>
              </a:rPr>
              <a:t>. </a:t>
            </a:r>
            <a:r>
              <a:rPr lang="en-US" sz="1200" i="1" dirty="0">
                <a:solidFill>
                  <a:srgbClr val="A6A6A6"/>
                </a:solidFill>
              </a:rPr>
              <a:t>Effects of blade preset pitch/offset on curved-blade </a:t>
            </a:r>
            <a:r>
              <a:rPr lang="en-US" sz="1200" i="1" dirty="0" err="1">
                <a:solidFill>
                  <a:srgbClr val="A6A6A6"/>
                </a:solidFill>
              </a:rPr>
              <a:t>Darrieus</a:t>
            </a:r>
            <a:r>
              <a:rPr lang="en-US" sz="1200" i="1" dirty="0">
                <a:solidFill>
                  <a:srgbClr val="A6A6A6"/>
                </a:solidFill>
              </a:rPr>
              <a:t> vertical axis wind turbine performance</a:t>
            </a:r>
            <a:r>
              <a:rPr lang="en-US" sz="1200" dirty="0">
                <a:solidFill>
                  <a:srgbClr val="A6A6A6"/>
                </a:solidFill>
              </a:rPr>
              <a:t>. No. SAND-81-1762. Sandia National Labs., Albuquerque, NM (USA), 1981.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816" y="2882022"/>
            <a:ext cx="2752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Rawlings, </a:t>
            </a:r>
            <a:r>
              <a:rPr lang="en-US" sz="1200" dirty="0" smtClean="0">
                <a:solidFill>
                  <a:srgbClr val="A6A6A6"/>
                </a:solidFill>
              </a:rPr>
              <a:t>George W. </a:t>
            </a:r>
            <a:r>
              <a:rPr lang="en-US" sz="1200" dirty="0">
                <a:solidFill>
                  <a:srgbClr val="A6A6A6"/>
                </a:solidFill>
              </a:rPr>
              <a:t>"Parametric characterization of an experimental vertical axis hydro turbine." (2008</a:t>
            </a:r>
            <a:r>
              <a:rPr lang="en-US" sz="1200" dirty="0" smtClean="0">
                <a:solidFill>
                  <a:srgbClr val="A6A6A6"/>
                </a:solidFill>
              </a:rPr>
              <a:t>). Masters thesis, University of British Columbia, Vancouver, Canada.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2384" y="5495902"/>
            <a:ext cx="80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47%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233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199" y="1600201"/>
            <a:ext cx="4724401" cy="3784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Turbine Control: Torque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ADV Free Stream measurements at 5D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Free Stream Velocity ~0.7 m/s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Turbulent Intensity: 1.8%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Flume blockage ratio: 11%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setup_di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30494" r="32222" b="31728"/>
          <a:stretch/>
        </p:blipFill>
        <p:spPr>
          <a:xfrm>
            <a:off x="5130798" y="956733"/>
            <a:ext cx="3437468" cy="53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9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Curves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Perf_curve_torque_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308576"/>
            <a:ext cx="4470400" cy="3475003"/>
          </a:xfrm>
          <a:prstGeom prst="rect">
            <a:avLst/>
          </a:prstGeom>
        </p:spPr>
      </p:pic>
      <p:pic>
        <p:nvPicPr>
          <p:cNvPr id="8" name="Picture 7" descr="Perf_curve_torque_n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43" y="2308576"/>
            <a:ext cx="4470400" cy="34750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5603" y="1648090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Power Coefficient vs. TSR</a:t>
            </a:r>
          </a:p>
          <a:p>
            <a:pPr algn="ctr"/>
            <a:r>
              <a:rPr lang="en-US" dirty="0" smtClean="0"/>
              <a:t>N = 2 Blades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16383" y="1648090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Power Coefficient vs. TSR</a:t>
            </a:r>
          </a:p>
          <a:p>
            <a:pPr algn="ctr"/>
            <a:r>
              <a:rPr lang="en-US" dirty="0" smtClean="0"/>
              <a:t>N = 4 Blades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920810" y="3280353"/>
            <a:ext cx="53755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920808" y="2863273"/>
            <a:ext cx="0" cy="44637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44006" y="2577285"/>
            <a:ext cx="6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λ</a:t>
            </a:r>
            <a:r>
              <a:rPr lang="en-US" sz="1400" baseline="-25000" dirty="0" err="1" smtClean="0"/>
              <a:t>optimal</a:t>
            </a:r>
            <a:endParaRPr lang="en-US" sz="14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7423729" y="310337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</a:t>
            </a:r>
            <a:r>
              <a:rPr lang="en-US" sz="1400" baseline="-25000" dirty="0" err="1" smtClean="0"/>
              <a:t>p,max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356202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" y="2585098"/>
            <a:ext cx="4453553" cy="343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21" y="2530096"/>
            <a:ext cx="4410779" cy="3483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0363" y="186111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Maximum Power Coefficient </a:t>
            </a:r>
          </a:p>
          <a:p>
            <a:pPr algn="ctr"/>
            <a:r>
              <a:rPr lang="en-US" dirty="0" smtClean="0"/>
              <a:t>vs. Preset Pitch Angle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9886" y="1861119"/>
            <a:ext cx="2190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Optimal TSR</a:t>
            </a:r>
          </a:p>
          <a:p>
            <a:pPr algn="ctr"/>
            <a:r>
              <a:rPr lang="en-US" dirty="0" smtClean="0"/>
              <a:t>vs. Preset Pitch Angle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Does Preset Pitch </a:t>
            </a:r>
            <a:r>
              <a:rPr lang="en-US" dirty="0"/>
              <a:t>A</a:t>
            </a:r>
            <a:r>
              <a:rPr lang="en-US" dirty="0" smtClean="0"/>
              <a:t>ngle </a:t>
            </a:r>
            <a:r>
              <a:rPr lang="en-US" dirty="0"/>
              <a:t>H</a:t>
            </a:r>
            <a:r>
              <a:rPr lang="en-US" dirty="0" smtClean="0"/>
              <a:t>elp?</a:t>
            </a:r>
            <a:endParaRPr lang="en-US" dirty="0"/>
          </a:p>
        </p:txBody>
      </p:sp>
      <p:pic>
        <p:nvPicPr>
          <p:cNvPr id="4" name="Picture 3" descr="wake_defic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06" y="1886072"/>
            <a:ext cx="4959869" cy="3783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0704" y="5669987"/>
            <a:ext cx="111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Upstream</a:t>
            </a:r>
            <a:br>
              <a:rPr lang="en-US" dirty="0" smtClean="0"/>
            </a:b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0797" y="5669987"/>
            <a:ext cx="1392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Downstream</a:t>
            </a:r>
            <a:br>
              <a:rPr lang="en-US" dirty="0" smtClean="0"/>
            </a:b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44296" y="1094472"/>
            <a:ext cx="2308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(Internal Wake Deficit)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769099" y="2459917"/>
            <a:ext cx="2394422" cy="1552275"/>
            <a:chOff x="6769099" y="2459917"/>
            <a:chExt cx="2394422" cy="1552275"/>
          </a:xfrm>
        </p:grpSpPr>
        <p:grpSp>
          <p:nvGrpSpPr>
            <p:cNvPr id="8" name="Group 7"/>
            <p:cNvGrpSpPr/>
            <p:nvPr/>
          </p:nvGrpSpPr>
          <p:grpSpPr>
            <a:xfrm>
              <a:off x="7564579" y="2800932"/>
              <a:ext cx="1598942" cy="1211260"/>
              <a:chOff x="4038600" y="648770"/>
              <a:chExt cx="2075753" cy="157246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838200"/>
                <a:ext cx="1383614" cy="138303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920434" y="648770"/>
                <a:ext cx="468387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04197" y="1256021"/>
                <a:ext cx="603394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90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89647" y="1747466"/>
                <a:ext cx="738399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180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75954" y="1259171"/>
                <a:ext cx="738399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270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7220388" y="3490306"/>
              <a:ext cx="220760" cy="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69099" y="3290252"/>
              <a:ext cx="609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U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∞</a:t>
              </a:r>
              <a:endParaRPr lang="en-US" sz="2000" baseline="-250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46967" y="2459917"/>
              <a:ext cx="3376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latin typeface="Helvetica"/>
                  <a:cs typeface="Helvetica"/>
                </a:rPr>
                <a:t>θ</a:t>
              </a:r>
              <a:endParaRPr lang="en-US" sz="2000" i="1" dirty="0">
                <a:latin typeface="Helvetica"/>
                <a:cs typeface="Helvetica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3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Setup, Revised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5205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Motivation</a:t>
            </a:r>
          </a:p>
          <a:p>
            <a:pPr lvl="1"/>
            <a:r>
              <a:rPr lang="en-US" dirty="0" smtClean="0"/>
              <a:t>Constant Turbine velocity (isolates fluid forcing)</a:t>
            </a:r>
          </a:p>
          <a:p>
            <a:pPr lvl="1"/>
            <a:r>
              <a:rPr lang="en-US" dirty="0" smtClean="0"/>
              <a:t>Flow visualization</a:t>
            </a:r>
            <a:endParaRPr lang="en-US" dirty="0"/>
          </a:p>
        </p:txBody>
      </p:sp>
      <p:pic>
        <p:nvPicPr>
          <p:cNvPr id="4" name="Picture 3" descr="setup_di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06" y="2727041"/>
            <a:ext cx="4016962" cy="35148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Visualization</a:t>
            </a:r>
            <a:endParaRPr lang="en-US" dirty="0"/>
          </a:p>
        </p:txBody>
      </p:sp>
      <p:pic>
        <p:nvPicPr>
          <p:cNvPr id="4" name="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62" y="1157288"/>
            <a:ext cx="3123406" cy="4997450"/>
          </a:xfrm>
          <a:prstGeom prst="rect">
            <a:avLst/>
          </a:prstGeom>
        </p:spPr>
      </p:pic>
      <p:pic>
        <p:nvPicPr>
          <p:cNvPr id="5" name="Ou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100" y="1157288"/>
            <a:ext cx="3123406" cy="49974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5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Curves, </a:t>
            </a:r>
            <a:r>
              <a:rPr lang="en-US" dirty="0" err="1" smtClean="0"/>
              <a:t>ω</a:t>
            </a:r>
            <a:r>
              <a:rPr lang="en-US" dirty="0" smtClean="0"/>
              <a:t> Control</a:t>
            </a:r>
            <a:endParaRPr lang="en-US" dirty="0"/>
          </a:p>
        </p:txBody>
      </p:sp>
      <p:pic>
        <p:nvPicPr>
          <p:cNvPr id="4" name="Picture 3" descr="Perf_curve_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" y="2017270"/>
            <a:ext cx="4365392" cy="3448576"/>
          </a:xfrm>
          <a:prstGeom prst="rect">
            <a:avLst/>
          </a:prstGeom>
        </p:spPr>
      </p:pic>
      <p:pic>
        <p:nvPicPr>
          <p:cNvPr id="5" name="Picture 4" descr="Perf_curve_n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1" y="1996716"/>
            <a:ext cx="4605228" cy="36380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6983" y="149599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 = 2 Blades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32635" y="149599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 = 4 Blades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73493" y="6132443"/>
            <a:ext cx="654050" cy="365125"/>
          </a:xfrm>
        </p:spPr>
        <p:txBody>
          <a:bodyPr/>
          <a:lstStyle/>
          <a:p>
            <a:fld id="{C0F325E9-493D-4743-B1E1-B25E1D427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5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Power Profiles</a:t>
            </a:r>
            <a:endParaRPr lang="en-US" dirty="0"/>
          </a:p>
        </p:txBody>
      </p:sp>
      <p:pic>
        <p:nvPicPr>
          <p:cNvPr id="4" name="Picture 3" descr="phase_a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4" y="1739568"/>
            <a:ext cx="5824660" cy="44267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Cross Flow Turbines</a:t>
            </a:r>
            <a:endParaRPr lang="en-US" dirty="0"/>
          </a:p>
        </p:txBody>
      </p:sp>
      <p:pic>
        <p:nvPicPr>
          <p:cNvPr id="4" name="Picture 3" descr="SeaG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14882" r="11543"/>
          <a:stretch/>
        </p:blipFill>
        <p:spPr>
          <a:xfrm>
            <a:off x="344311" y="1568450"/>
            <a:ext cx="2823493" cy="4023682"/>
          </a:xfrm>
          <a:prstGeom prst="rect">
            <a:avLst/>
          </a:prstGeom>
        </p:spPr>
      </p:pic>
      <p:pic>
        <p:nvPicPr>
          <p:cNvPr id="5" name="Picture 4" descr="TidGe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r="5799"/>
          <a:stretch/>
        </p:blipFill>
        <p:spPr>
          <a:xfrm>
            <a:off x="3495156" y="2391850"/>
            <a:ext cx="5352511" cy="2373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311" y="5592132"/>
            <a:ext cx="28234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Marine Current Turbines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495156" y="4765680"/>
            <a:ext cx="2124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Ocean Renewable Power Company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pol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25" y="1384300"/>
            <a:ext cx="2990850" cy="4514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3225" y="3290901"/>
            <a:ext cx="332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dirty="0"/>
              <a:t>. </a:t>
            </a:r>
            <a:r>
              <a:rPr lang="en-US" sz="1400" dirty="0" err="1"/>
              <a:t>McCroskey</a:t>
            </a:r>
            <a:r>
              <a:rPr lang="en-US" sz="1400" dirty="0"/>
              <a:t>, “The phenomenon of dynamic stall.” National Aero- </a:t>
            </a:r>
            <a:r>
              <a:rPr lang="en-US" sz="1400" dirty="0" err="1"/>
              <a:t>nautics</a:t>
            </a:r>
            <a:r>
              <a:rPr lang="en-US" sz="1400" dirty="0"/>
              <a:t> and Space Administration Moffett Field CA, AMES Research Center, Tech. Rep., 1981.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84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reset_pitch_hal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>
          <a:xfrm>
            <a:off x="2439183" y="940022"/>
            <a:ext cx="4041648" cy="2763228"/>
          </a:xfrm>
          <a:prstGeom prst="rect">
            <a:avLst/>
          </a:prstGeom>
        </p:spPr>
      </p:pic>
      <p:pic>
        <p:nvPicPr>
          <p:cNvPr id="21" name="Picture 20" descr="phase_ave_powe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/>
          <a:stretch/>
        </p:blipFill>
        <p:spPr>
          <a:xfrm>
            <a:off x="2393292" y="3703250"/>
            <a:ext cx="4109645" cy="271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Nominal Angle of Attack?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50689" y="2616200"/>
            <a:ext cx="0" cy="1339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0" idx="2"/>
          </p:cNvCxnSpPr>
          <p:nvPr/>
        </p:nvCxnSpPr>
        <p:spPr>
          <a:xfrm flipV="1">
            <a:off x="4460007" y="2644775"/>
            <a:ext cx="0" cy="105847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84488" y="2587625"/>
            <a:ext cx="0" cy="1115627"/>
          </a:xfrm>
          <a:prstGeom prst="straightConnector1">
            <a:avLst/>
          </a:prstGeom>
          <a:ln>
            <a:solidFill>
              <a:srgbClr val="E6A3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2428" y="2230451"/>
            <a:ext cx="1230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TSR = 1.3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N = 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27680" y="2616200"/>
            <a:ext cx="112300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27680" y="2644775"/>
            <a:ext cx="14323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27680" y="2587625"/>
            <a:ext cx="165680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936240" y="2516505"/>
            <a:ext cx="193040" cy="19304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38050"/>
              </p:ext>
            </p:extLst>
          </p:nvPr>
        </p:nvGraphicFramePr>
        <p:xfrm>
          <a:off x="6708069" y="2021840"/>
          <a:ext cx="2247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6" imgW="2247900" imgH="660400" progId="Equation.3">
                  <p:embed/>
                </p:oleObj>
              </mc:Choice>
              <mc:Fallback>
                <p:oleObj name="Equation" r:id="rId6" imgW="22479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8069" y="2021840"/>
                        <a:ext cx="2247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756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Nominal Angle Angle of Attack? </a:t>
            </a:r>
            <a:endParaRPr lang="en-US" dirty="0"/>
          </a:p>
        </p:txBody>
      </p:sp>
      <p:pic>
        <p:nvPicPr>
          <p:cNvPr id="3" name="Picture 2" descr="predicted_st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" y="2133600"/>
            <a:ext cx="4233577" cy="32194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6600" y="2055729"/>
            <a:ext cx="4365392" cy="3448576"/>
            <a:chOff x="4464050" y="2111112"/>
            <a:chExt cx="4365392" cy="3448576"/>
          </a:xfrm>
        </p:grpSpPr>
        <p:pic>
          <p:nvPicPr>
            <p:cNvPr id="4" name="Picture 3" descr="Perf_curve_n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050" y="2111112"/>
              <a:ext cx="4365392" cy="344857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691620" y="3729217"/>
              <a:ext cx="127000" cy="127000"/>
            </a:xfrm>
            <a:prstGeom prst="ellipse">
              <a:avLst/>
            </a:prstGeom>
            <a:solidFill>
              <a:srgbClr val="E6A31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786870" y="3284717"/>
              <a:ext cx="127000" cy="127000"/>
            </a:xfrm>
            <a:prstGeom prst="ellipse">
              <a:avLst/>
            </a:prstGeom>
            <a:solidFill>
              <a:srgbClr val="B3AF4E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996420" y="2687817"/>
              <a:ext cx="127000" cy="127000"/>
            </a:xfrm>
            <a:prstGeom prst="ellipse">
              <a:avLst/>
            </a:prstGeom>
            <a:solidFill>
              <a:srgbClr val="56B47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059920" y="2402067"/>
              <a:ext cx="127000" cy="127000"/>
            </a:xfrm>
            <a:prstGeom prst="ellipse">
              <a:avLst/>
            </a:prstGeom>
            <a:solidFill>
              <a:srgbClr val="199EA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148820" y="3030717"/>
              <a:ext cx="127000" cy="127000"/>
            </a:xfrm>
            <a:prstGeom prst="ellipse">
              <a:avLst/>
            </a:prstGeom>
            <a:solidFill>
              <a:srgbClr val="1579C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1520" y="3799067"/>
              <a:ext cx="127000" cy="127000"/>
            </a:xfrm>
            <a:prstGeom prst="ellipse">
              <a:avLst/>
            </a:prstGeom>
            <a:solidFill>
              <a:srgbClr val="0A4F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0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Nominal </a:t>
            </a:r>
            <a:r>
              <a:rPr lang="en-US" dirty="0" smtClean="0"/>
              <a:t>Angle of Attack? </a:t>
            </a:r>
            <a:endParaRPr lang="en-US" dirty="0"/>
          </a:p>
        </p:txBody>
      </p:sp>
      <p:pic>
        <p:nvPicPr>
          <p:cNvPr id="5" name="Picture 4" descr="critBubbl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47" y="1016233"/>
            <a:ext cx="2377440" cy="2377440"/>
          </a:xfrm>
          <a:prstGeom prst="rect">
            <a:avLst/>
          </a:prstGeom>
        </p:spPr>
      </p:pic>
      <p:pic>
        <p:nvPicPr>
          <p:cNvPr id="6" name="Picture 5" descr="critBubbl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47" y="1016233"/>
            <a:ext cx="2377440" cy="2377440"/>
          </a:xfrm>
          <a:prstGeom prst="rect">
            <a:avLst/>
          </a:prstGeom>
        </p:spPr>
      </p:pic>
      <p:pic>
        <p:nvPicPr>
          <p:cNvPr id="7" name="Picture 6" descr="critBubble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47" y="3756575"/>
            <a:ext cx="2377440" cy="2377440"/>
          </a:xfrm>
          <a:prstGeom prst="rect">
            <a:avLst/>
          </a:prstGeom>
        </p:spPr>
      </p:pic>
      <p:pic>
        <p:nvPicPr>
          <p:cNvPr id="8" name="Picture 7" descr="critBubble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47" y="3756575"/>
            <a:ext cx="2377440" cy="237744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09497" y="2071277"/>
            <a:ext cx="539750" cy="2673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68760" y="4811619"/>
            <a:ext cx="539750" cy="2673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239" y="1719792"/>
            <a:ext cx="1912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TSR = 1.3</a:t>
            </a:r>
          </a:p>
          <a:p>
            <a:r>
              <a:rPr lang="en-US" dirty="0" smtClean="0">
                <a:latin typeface="Helvetica"/>
                <a:cs typeface="Helvetica"/>
              </a:rPr>
              <a:t>Preset Pitch = 0°</a:t>
            </a:r>
          </a:p>
          <a:p>
            <a:r>
              <a:rPr lang="en-US" dirty="0" smtClean="0">
                <a:latin typeface="Helvetica"/>
                <a:cs typeface="Helvetica"/>
              </a:rPr>
              <a:t>N = 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119" y="4480772"/>
            <a:ext cx="2041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TSR = 1.3</a:t>
            </a:r>
          </a:p>
          <a:p>
            <a:r>
              <a:rPr lang="en-US" dirty="0" smtClean="0">
                <a:latin typeface="Helvetica"/>
                <a:cs typeface="Helvetica"/>
              </a:rPr>
              <a:t>Preset Pitch = 12°</a:t>
            </a:r>
          </a:p>
          <a:p>
            <a:r>
              <a:rPr lang="en-US" dirty="0" smtClean="0">
                <a:latin typeface="Helvetica"/>
                <a:cs typeface="Helvetica"/>
              </a:rPr>
              <a:t>N = 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6713" y="3349223"/>
            <a:ext cx="1254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>
                <a:latin typeface="Helvetica"/>
                <a:cs typeface="Helvetica"/>
              </a:rPr>
              <a:t>=</a:t>
            </a:r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 smtClean="0">
                <a:latin typeface="Helvetica"/>
                <a:cs typeface="Helvetica"/>
              </a:rPr>
              <a:t>(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smtClean="0">
                <a:latin typeface="Calibri"/>
                <a:cs typeface="Calibri"/>
              </a:rPr>
              <a:t>n</a:t>
            </a:r>
            <a:r>
              <a:rPr lang="en-US" sz="1400" dirty="0" smtClean="0">
                <a:latin typeface="Helvetica"/>
                <a:cs typeface="Helvetica"/>
              </a:rPr>
              <a:t>=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err="1" smtClean="0">
                <a:latin typeface="Calibri"/>
                <a:cs typeface="Calibri"/>
              </a:rPr>
              <a:t>n,</a:t>
            </a:r>
            <a:r>
              <a:rPr lang="en-US" sz="1400" baseline="-25000" dirty="0" err="1" smtClean="0">
                <a:latin typeface="Helvetica"/>
                <a:cs typeface="Helvetica"/>
              </a:rPr>
              <a:t>crit</a:t>
            </a:r>
            <a:r>
              <a:rPr lang="en-US" sz="1400" dirty="0" smtClean="0">
                <a:latin typeface="Helvetica"/>
                <a:cs typeface="Helvetica"/>
              </a:rPr>
              <a:t>)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1380" y="3361923"/>
            <a:ext cx="1675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>
                <a:latin typeface="Helvetica"/>
                <a:cs typeface="Helvetica"/>
              </a:rPr>
              <a:t>=</a:t>
            </a:r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 smtClean="0">
                <a:latin typeface="Helvetica"/>
                <a:cs typeface="Helvetica"/>
              </a:rPr>
              <a:t>(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smtClean="0">
                <a:latin typeface="Calibri"/>
                <a:cs typeface="Calibri"/>
              </a:rPr>
              <a:t>n</a:t>
            </a:r>
            <a:r>
              <a:rPr lang="en-US" sz="1400" dirty="0" smtClean="0">
                <a:latin typeface="Helvetica"/>
                <a:cs typeface="Helvetica"/>
              </a:rPr>
              <a:t>=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err="1" smtClean="0">
                <a:latin typeface="Calibri"/>
                <a:cs typeface="Calibri"/>
              </a:rPr>
              <a:t>n,</a:t>
            </a:r>
            <a:r>
              <a:rPr lang="en-US" sz="1400" baseline="-25000" dirty="0" err="1" smtClean="0">
                <a:latin typeface="Helvetica"/>
                <a:cs typeface="Helvetica"/>
              </a:rPr>
              <a:t>crit</a:t>
            </a:r>
            <a:r>
              <a:rPr lang="en-US" sz="1400" dirty="0" smtClean="0">
                <a:latin typeface="Helvetica"/>
                <a:cs typeface="Helvetica"/>
              </a:rPr>
              <a:t>)+15°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1815" y="6146715"/>
            <a:ext cx="1298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>
                <a:latin typeface="Helvetica"/>
                <a:cs typeface="Helvetica"/>
              </a:rPr>
              <a:t>=</a:t>
            </a:r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 smtClean="0">
                <a:latin typeface="Helvetica"/>
                <a:cs typeface="Helvetica"/>
              </a:rPr>
              <a:t>(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smtClean="0">
                <a:latin typeface="Calibri"/>
                <a:cs typeface="Calibri"/>
              </a:rPr>
              <a:t>n</a:t>
            </a:r>
            <a:r>
              <a:rPr lang="en-US" sz="1400" dirty="0" smtClean="0">
                <a:latin typeface="Helvetica"/>
                <a:cs typeface="Helvetica"/>
              </a:rPr>
              <a:t>=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err="1" smtClean="0">
                <a:latin typeface="Calibri"/>
                <a:cs typeface="Calibri"/>
              </a:rPr>
              <a:t>n,</a:t>
            </a:r>
            <a:r>
              <a:rPr lang="en-US" sz="1400" baseline="-25000" dirty="0" err="1" smtClean="0">
                <a:latin typeface="Helvetica"/>
                <a:cs typeface="Helvetica"/>
              </a:rPr>
              <a:t>crit</a:t>
            </a:r>
            <a:r>
              <a:rPr lang="en-US" sz="1400" dirty="0" smtClean="0">
                <a:latin typeface="Helvetica"/>
                <a:cs typeface="Helvetica"/>
              </a:rPr>
              <a:t>)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41644" y="6138898"/>
            <a:ext cx="16752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>
                <a:latin typeface="Helvetica"/>
                <a:cs typeface="Helvetica"/>
              </a:rPr>
              <a:t>=</a:t>
            </a:r>
            <a:r>
              <a:rPr lang="en-US" sz="1400" dirty="0" err="1" smtClean="0">
                <a:latin typeface="Helvetica"/>
                <a:cs typeface="Helvetica"/>
              </a:rPr>
              <a:t>θ</a:t>
            </a:r>
            <a:r>
              <a:rPr lang="en-US" sz="1400" dirty="0" smtClean="0">
                <a:latin typeface="Helvetica"/>
                <a:cs typeface="Helvetica"/>
              </a:rPr>
              <a:t>(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smtClean="0">
                <a:latin typeface="Calibri"/>
                <a:cs typeface="Calibri"/>
              </a:rPr>
              <a:t>n</a:t>
            </a:r>
            <a:r>
              <a:rPr lang="en-US" sz="1400" dirty="0" smtClean="0">
                <a:latin typeface="Helvetica"/>
                <a:cs typeface="Helvetica"/>
              </a:rPr>
              <a:t>=</a:t>
            </a:r>
            <a:r>
              <a:rPr lang="en-US" sz="1400" dirty="0" smtClean="0">
                <a:latin typeface="Calibri"/>
                <a:cs typeface="Calibri"/>
              </a:rPr>
              <a:t>α</a:t>
            </a:r>
            <a:r>
              <a:rPr lang="en-US" sz="1400" baseline="-25000" dirty="0" err="1" smtClean="0">
                <a:latin typeface="Calibri"/>
                <a:cs typeface="Calibri"/>
              </a:rPr>
              <a:t>n,</a:t>
            </a:r>
            <a:r>
              <a:rPr lang="en-US" sz="1400" baseline="-25000" dirty="0" err="1" smtClean="0">
                <a:latin typeface="Helvetica"/>
                <a:cs typeface="Helvetica"/>
              </a:rPr>
              <a:t>crit</a:t>
            </a:r>
            <a:r>
              <a:rPr lang="en-US" sz="1400" dirty="0" smtClean="0">
                <a:latin typeface="Helvetica"/>
                <a:cs typeface="Helvetica"/>
              </a:rPr>
              <a:t>)+15°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51215" y="2164510"/>
            <a:ext cx="209329" cy="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2288" y="2011199"/>
            <a:ext cx="44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Helvetica"/>
                <a:cs typeface="Helvetica"/>
              </a:rPr>
              <a:t>U</a:t>
            </a:r>
            <a:r>
              <a:rPr lang="en-US" sz="16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∞</a:t>
            </a:r>
            <a:endParaRPr lang="en-US" sz="16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673571" y="4896925"/>
            <a:ext cx="209329" cy="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04644" y="4743614"/>
            <a:ext cx="44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Helvetica"/>
                <a:cs typeface="Helvetica"/>
              </a:rPr>
              <a:t>U</a:t>
            </a:r>
            <a:r>
              <a:rPr lang="en-US" sz="16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∞</a:t>
            </a:r>
            <a:endParaRPr lang="en-US" sz="16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73493" y="6507635"/>
            <a:ext cx="654050" cy="365125"/>
          </a:xfrm>
        </p:spPr>
        <p:txBody>
          <a:bodyPr/>
          <a:lstStyle/>
          <a:p>
            <a:fld id="{C0F325E9-493D-4743-B1E1-B25E1D42752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3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Edge Vortex Interaction</a:t>
            </a:r>
            <a:endParaRPr lang="en-US" dirty="0"/>
          </a:p>
        </p:txBody>
      </p:sp>
      <p:pic>
        <p:nvPicPr>
          <p:cNvPr id="4" name="Picture 3" descr="Perf_curve_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4" y="1909854"/>
            <a:ext cx="4365392" cy="344857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241945" y="3812827"/>
            <a:ext cx="19691" cy="1545603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42649" y="5467314"/>
            <a:ext cx="39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Edge Vortex Interaction</a:t>
            </a:r>
            <a:endParaRPr lang="en-US" dirty="0"/>
          </a:p>
        </p:txBody>
      </p:sp>
      <p:pic>
        <p:nvPicPr>
          <p:cNvPr id="3" name="Picture 2" descr="LEV_lo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1651000"/>
            <a:ext cx="2787650" cy="2787650"/>
          </a:xfrm>
          <a:prstGeom prst="rect">
            <a:avLst/>
          </a:prstGeom>
        </p:spPr>
      </p:pic>
      <p:pic>
        <p:nvPicPr>
          <p:cNvPr id="5" name="Picture 4" descr="LEV_loc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651000"/>
            <a:ext cx="2787650" cy="2787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2089" y="4751685"/>
            <a:ext cx="1912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TSR = 1.3</a:t>
            </a:r>
          </a:p>
          <a:p>
            <a:r>
              <a:rPr lang="en-US" dirty="0" smtClean="0">
                <a:latin typeface="Helvetica"/>
                <a:cs typeface="Helvetica"/>
              </a:rPr>
              <a:t>Preset Pitch = 0°</a:t>
            </a:r>
          </a:p>
          <a:p>
            <a:r>
              <a:rPr lang="en-US" dirty="0" smtClean="0">
                <a:latin typeface="Helvetica"/>
                <a:cs typeface="Helvetica"/>
              </a:rPr>
              <a:t>N = 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5739" y="4751685"/>
            <a:ext cx="1912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TSR = 1.8</a:t>
            </a:r>
          </a:p>
          <a:p>
            <a:r>
              <a:rPr lang="en-US" dirty="0" smtClean="0">
                <a:latin typeface="Helvetica"/>
                <a:cs typeface="Helvetica"/>
              </a:rPr>
              <a:t>Preset Pitch = 0°</a:t>
            </a:r>
          </a:p>
          <a:p>
            <a:r>
              <a:rPr lang="en-US" dirty="0" smtClean="0">
                <a:latin typeface="Helvetica"/>
                <a:cs typeface="Helvetica"/>
              </a:rPr>
              <a:t>N = 2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>
            <a:off x="855394" y="2904053"/>
            <a:ext cx="335860" cy="1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7182" y="2734776"/>
            <a:ext cx="44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Helvetica"/>
                <a:cs typeface="Helvetica"/>
              </a:rPr>
              <a:t>U</a:t>
            </a:r>
            <a:r>
              <a:rPr lang="en-US" sz="16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∞</a:t>
            </a:r>
            <a:endParaRPr lang="en-US" sz="16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7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Near-term </a:t>
            </a:r>
          </a:p>
          <a:p>
            <a:pPr lvl="1"/>
            <a:r>
              <a:rPr lang="en-US" dirty="0" smtClean="0"/>
              <a:t>Reynolds number dependence/scalability</a:t>
            </a:r>
          </a:p>
          <a:p>
            <a:pPr lvl="1"/>
            <a:r>
              <a:rPr lang="en-US" dirty="0" smtClean="0"/>
              <a:t>Smaller/larger chord to radius ratios</a:t>
            </a:r>
          </a:p>
          <a:p>
            <a:pPr lvl="1"/>
            <a:r>
              <a:rPr lang="en-US" dirty="0" smtClean="0"/>
              <a:t>Solidity/blockage relation</a:t>
            </a:r>
          </a:p>
          <a:p>
            <a:pPr lvl="1"/>
            <a:r>
              <a:rPr lang="en-US" dirty="0" smtClean="0"/>
              <a:t>Torque control vs. velocity control</a:t>
            </a:r>
          </a:p>
          <a:p>
            <a:pPr lvl="1"/>
            <a:r>
              <a:rPr lang="en-US" dirty="0" smtClean="0"/>
              <a:t>Quantitative flow-field analysis</a:t>
            </a:r>
          </a:p>
          <a:p>
            <a:r>
              <a:rPr lang="en-US" dirty="0" smtClean="0"/>
              <a:t>Long-term</a:t>
            </a:r>
          </a:p>
          <a:p>
            <a:pPr lvl="1"/>
            <a:r>
              <a:rPr lang="en-US" dirty="0" smtClean="0"/>
              <a:t>Blade profile optimization</a:t>
            </a:r>
          </a:p>
          <a:p>
            <a:pPr lvl="1"/>
            <a:r>
              <a:rPr lang="en-US" dirty="0" smtClean="0"/>
              <a:t>Helical blades</a:t>
            </a:r>
          </a:p>
          <a:p>
            <a:pPr lvl="1"/>
            <a:r>
              <a:rPr lang="en-US" dirty="0" smtClean="0"/>
              <a:t>High blockage arrays</a:t>
            </a:r>
          </a:p>
          <a:p>
            <a:pPr lvl="1"/>
            <a:r>
              <a:rPr lang="en-US" dirty="0" smtClean="0"/>
              <a:t>Array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Funding: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University of Washington William E. Boing Department </a:t>
            </a:r>
            <a:r>
              <a:rPr lang="en-US" dirty="0"/>
              <a:t>of Aeronautics and Astronautics and Fiona Spencer for use of their water </a:t>
            </a:r>
            <a:r>
              <a:rPr lang="en-US" dirty="0" smtClean="0"/>
              <a:t>flume</a:t>
            </a:r>
          </a:p>
          <a:p>
            <a:r>
              <a:rPr lang="en-US" dirty="0" smtClean="0"/>
              <a:t>Prof</a:t>
            </a:r>
            <a:r>
              <a:rPr lang="en-US" dirty="0"/>
              <a:t>. Alberto </a:t>
            </a:r>
            <a:r>
              <a:rPr lang="en-US" dirty="0" err="1"/>
              <a:t>Aliseda</a:t>
            </a:r>
            <a:r>
              <a:rPr lang="en-US" dirty="0"/>
              <a:t> for the loan of a high-speed camera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navfac_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6" b="35946"/>
          <a:stretch/>
        </p:blipFill>
        <p:spPr>
          <a:xfrm>
            <a:off x="2786592" y="1403350"/>
            <a:ext cx="3206750" cy="6292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 Profile</a:t>
            </a:r>
            <a:endParaRPr lang="en-US" dirty="0"/>
          </a:p>
        </p:txBody>
      </p:sp>
      <p:pic>
        <p:nvPicPr>
          <p:cNvPr id="4" name="Picture 3" descr="camber_pe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15" y="1684978"/>
            <a:ext cx="4588169" cy="2892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1100" y="4980094"/>
            <a:ext cx="306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N = 4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Preset Pitch angle = 6°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1764023"/>
            <a:ext cx="1600200" cy="208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64250" y="2084439"/>
            <a:ext cx="1600200" cy="2892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7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Blade Profile</a:t>
            </a:r>
            <a:endParaRPr lang="en-US" dirty="0"/>
          </a:p>
        </p:txBody>
      </p:sp>
      <p:pic>
        <p:nvPicPr>
          <p:cNvPr id="5" name="Picture 4" descr="ind_camb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92" y="2326530"/>
            <a:ext cx="4705765" cy="19360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706100" y="781494"/>
            <a:ext cx="2270443" cy="1369003"/>
            <a:chOff x="6769099" y="2568434"/>
            <a:chExt cx="2394422" cy="1443758"/>
          </a:xfrm>
        </p:grpSpPr>
        <p:grpSp>
          <p:nvGrpSpPr>
            <p:cNvPr id="9" name="Group 8"/>
            <p:cNvGrpSpPr/>
            <p:nvPr/>
          </p:nvGrpSpPr>
          <p:grpSpPr>
            <a:xfrm>
              <a:off x="7564579" y="2800932"/>
              <a:ext cx="1598942" cy="1211260"/>
              <a:chOff x="4038600" y="648770"/>
              <a:chExt cx="2075753" cy="157246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838200"/>
                <a:ext cx="1383614" cy="138303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920434" y="648770"/>
                <a:ext cx="468387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4197" y="1256021"/>
                <a:ext cx="603394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90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489647" y="1747466"/>
                <a:ext cx="738399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180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75954" y="1259171"/>
                <a:ext cx="738399" cy="439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270</a:t>
                </a:r>
                <a:r>
                  <a:rPr lang="en-US" sz="1600" baseline="30000" dirty="0" smtClean="0"/>
                  <a:t>o</a:t>
                </a:r>
                <a:endParaRPr lang="en-US" sz="1600" baseline="30000" dirty="0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V="1">
              <a:off x="7220388" y="3490306"/>
              <a:ext cx="220760" cy="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69099" y="3290252"/>
              <a:ext cx="609833" cy="35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U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∞</a:t>
              </a:r>
              <a:endParaRPr lang="en-US" sz="1600" baseline="-250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52429" y="2568434"/>
              <a:ext cx="337652" cy="357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err="1">
                  <a:latin typeface="Helvetica"/>
                  <a:cs typeface="Helvetica"/>
                </a:rPr>
                <a:t>θ</a:t>
              </a:r>
              <a:endParaRPr lang="en-US" sz="1600" i="1" dirty="0">
                <a:latin typeface="Helvetica"/>
                <a:cs typeface="Helvetica"/>
              </a:endParaRPr>
            </a:p>
          </p:txBody>
        </p:sp>
      </p:grpSp>
      <p:pic>
        <p:nvPicPr>
          <p:cNvPr id="3" name="Picture 2" descr="locala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551692"/>
            <a:ext cx="3733800" cy="257757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32815"/>
              </p:ext>
            </p:extLst>
          </p:nvPr>
        </p:nvGraphicFramePr>
        <p:xfrm>
          <a:off x="1564640" y="4751115"/>
          <a:ext cx="2264410" cy="1400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880"/>
                <a:gridCol w="1573530"/>
              </a:tblGrid>
              <a:tr h="350104"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Virtual</a:t>
                      </a:r>
                      <a:r>
                        <a:rPr lang="en-US" sz="1500" baseline="0" dirty="0" smtClean="0">
                          <a:latin typeface="Helvetica"/>
                          <a:cs typeface="Helvetica"/>
                        </a:rPr>
                        <a:t> Camber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10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Helvetica"/>
                          <a:cs typeface="Helvetica"/>
                        </a:rPr>
                        <a:t>λ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  </a:t>
                      </a:r>
                      <a:r>
                        <a:rPr lang="en-US" sz="15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10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Helvetica"/>
                          <a:cs typeface="Helvetica"/>
                        </a:rPr>
                        <a:t>R</a:t>
                      </a:r>
                      <a:r>
                        <a:rPr lang="en-US" sz="1500" baseline="-25000" dirty="0" err="1" smtClean="0">
                          <a:latin typeface="Helvetica"/>
                          <a:cs typeface="Helvetica"/>
                        </a:rPr>
                        <a:t>c</a:t>
                      </a:r>
                      <a:r>
                        <a:rPr lang="en-US" sz="15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5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500" baseline="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104">
                <a:tc>
                  <a:txBody>
                    <a:bodyPr/>
                    <a:lstStyle/>
                    <a:p>
                      <a:pPr algn="ctr"/>
                      <a:r>
                        <a:rPr lang="el-GR" sz="1500" dirty="0" smtClean="0">
                          <a:latin typeface="Calibri"/>
                          <a:cs typeface="Calibri"/>
                        </a:rPr>
                        <a:t>α</a:t>
                      </a:r>
                      <a:r>
                        <a:rPr lang="el-GR" sz="1500" baseline="-25000" dirty="0" smtClean="0"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sz="15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5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500" baseline="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84376" marR="84376" marT="42189" marB="4218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02251" y="4675201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Conformal mapping </a:t>
            </a:r>
            <a:r>
              <a:rPr lang="en-US" sz="1400" dirty="0" err="1" smtClean="0"/>
              <a:t>à</a:t>
            </a:r>
            <a:r>
              <a:rPr lang="en-US" sz="1400" dirty="0" smtClean="0"/>
              <a:t> la: P</a:t>
            </a:r>
            <a:r>
              <a:rPr lang="en-US" sz="1400" dirty="0"/>
              <a:t>. C. </a:t>
            </a:r>
            <a:r>
              <a:rPr lang="en-US" sz="1400" dirty="0" err="1"/>
              <a:t>Klimas</a:t>
            </a:r>
            <a:r>
              <a:rPr lang="en-US" sz="1400" dirty="0"/>
              <a:t> and M. H. </a:t>
            </a:r>
            <a:r>
              <a:rPr lang="en-US" sz="1400" dirty="0" err="1"/>
              <a:t>Worstell</a:t>
            </a:r>
            <a:r>
              <a:rPr lang="en-US" sz="1400" dirty="0"/>
              <a:t>, </a:t>
            </a:r>
            <a:r>
              <a:rPr lang="en-US" sz="1400" i="1" dirty="0"/>
              <a:t>Effects of blade preset pitch/offset on curved-blade </a:t>
            </a:r>
            <a:r>
              <a:rPr lang="en-US" sz="1400" i="1" dirty="0" err="1"/>
              <a:t>Darrieus</a:t>
            </a:r>
            <a:r>
              <a:rPr lang="en-US" sz="1400" i="1" dirty="0"/>
              <a:t> vertical axis wind turbine performance</a:t>
            </a:r>
            <a:r>
              <a:rPr lang="en-US" sz="1400" dirty="0"/>
              <a:t>. Sandia National Laboratories, 1981. </a:t>
            </a:r>
          </a:p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4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868080"/>
              </p:ext>
            </p:extLst>
          </p:nvPr>
        </p:nvGraphicFramePr>
        <p:xfrm>
          <a:off x="4373786" y="1593977"/>
          <a:ext cx="4587334" cy="323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737"/>
                <a:gridCol w="2408077"/>
                <a:gridCol w="149352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</a:t>
                      </a:r>
                      <a:endParaRPr lang="en-US" b="0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Turbine</a:t>
                      </a:r>
                      <a:r>
                        <a:rPr lang="en-US" baseline="0" dirty="0" smtClean="0"/>
                        <a:t> Radius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8.5 cm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L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Turbine Height</a:t>
                      </a:r>
                      <a:r>
                        <a:rPr lang="en-US" baseline="0" dirty="0" smtClean="0"/>
                        <a:t> (Span)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23.4 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Blade</a:t>
                      </a:r>
                      <a:r>
                        <a:rPr lang="en-US" baseline="0" dirty="0" smtClean="0"/>
                        <a:t> Chord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4.06 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dirty="0" smtClean="0"/>
                        <a:t>  N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Blade Count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dirty="0" smtClean="0"/>
                        <a:t> α</a:t>
                      </a:r>
                      <a:r>
                        <a:rPr lang="en-US" baseline="-25000" dirty="0" smtClean="0"/>
                        <a:t>p</a:t>
                      </a:r>
                      <a:endParaRPr lang="en-US" i="1" baseline="-25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Preset</a:t>
                      </a:r>
                      <a:r>
                        <a:rPr lang="en-US" baseline="0" dirty="0" smtClean="0"/>
                        <a:t> Blade Pitch Angle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β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Blade</a:t>
                      </a:r>
                      <a:r>
                        <a:rPr lang="en-US" baseline="0" dirty="0" smtClean="0"/>
                        <a:t> Helix Angle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90°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Blade Profile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NACA0018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Blade End Condition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Round</a:t>
                      </a:r>
                      <a:r>
                        <a:rPr lang="en-US" baseline="0" dirty="0" smtClean="0"/>
                        <a:t> Plate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73523"/>
              </p:ext>
            </p:extLst>
          </p:nvPr>
        </p:nvGraphicFramePr>
        <p:xfrm>
          <a:off x="1195635" y="5541098"/>
          <a:ext cx="1137132" cy="750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" name="Equation" r:id="rId4" imgW="596900" imgH="393700" progId="Equation.3">
                  <p:embed/>
                </p:oleObj>
              </mc:Choice>
              <mc:Fallback>
                <p:oleObj name="Equation" r:id="rId4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5635" y="5541098"/>
                        <a:ext cx="1137132" cy="750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034585"/>
              </p:ext>
            </p:extLst>
          </p:nvPr>
        </p:nvGraphicFramePr>
        <p:xfrm>
          <a:off x="3247173" y="5530282"/>
          <a:ext cx="918452" cy="76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" name="Equation" r:id="rId6" imgW="596900" imgH="495300" progId="Equation.3">
                  <p:embed/>
                </p:oleObj>
              </mc:Choice>
              <mc:Fallback>
                <p:oleObj name="Equation" r:id="rId6" imgW="5969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7173" y="5530282"/>
                        <a:ext cx="918452" cy="760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471343"/>
              </p:ext>
            </p:extLst>
          </p:nvPr>
        </p:nvGraphicFramePr>
        <p:xfrm>
          <a:off x="6071062" y="5539773"/>
          <a:ext cx="1162383" cy="74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4" name="Equation" r:id="rId8" imgW="774700" imgH="495300" progId="Equation.3">
                  <p:embed/>
                </p:oleObj>
              </mc:Choice>
              <mc:Fallback>
                <p:oleObj name="Equation" r:id="rId8" imgW="774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1062" y="5539773"/>
                        <a:ext cx="1162383" cy="741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521342" y="915342"/>
            <a:ext cx="3823484" cy="678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Helvetica"/>
                <a:cs typeface="Helvetica"/>
              </a:rPr>
              <a:t>Geometric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10" name="Content Placeholder 3" descr="fixed_pitch_diagra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" r="43704" b="-1441"/>
          <a:stretch/>
        </p:blipFill>
        <p:spPr>
          <a:xfrm>
            <a:off x="1494085" y="1771650"/>
            <a:ext cx="2499013" cy="2635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9809" y="5113960"/>
            <a:ext cx="928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Solidity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5429" y="5113960"/>
            <a:ext cx="2276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Chord to radius ratio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1062" y="5113960"/>
            <a:ext cx="149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Aspect Ratio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3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59134" y="5745574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(0.47)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65222" y="5721774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(0.735)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572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869245"/>
              </p:ext>
            </p:extLst>
          </p:nvPr>
        </p:nvGraphicFramePr>
        <p:xfrm>
          <a:off x="5112498" y="2310435"/>
          <a:ext cx="343459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543"/>
                <a:gridCol w="2772047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τ</a:t>
                      </a:r>
                      <a:endParaRPr lang="en-US" b="0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Torque</a:t>
                      </a:r>
                      <a:endParaRPr lang="en-US" b="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ω</a:t>
                      </a:r>
                      <a:r>
                        <a:rPr lang="en-US" dirty="0" smtClean="0"/>
                        <a:t> 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Angular Velocity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</a:t>
                      </a:r>
                      <a:r>
                        <a:rPr lang="en-US" baseline="-25000" dirty="0" smtClean="0"/>
                        <a:t>∞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 Stream</a:t>
                      </a:r>
                      <a:r>
                        <a:rPr lang="en-US" baseline="0" dirty="0" smtClean="0"/>
                        <a:t> Velocity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521342" y="983221"/>
            <a:ext cx="3823484" cy="678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Operational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526266"/>
              </p:ext>
            </p:extLst>
          </p:nvPr>
        </p:nvGraphicFramePr>
        <p:xfrm>
          <a:off x="3895701" y="5022212"/>
          <a:ext cx="1630486" cy="824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Equation" r:id="rId4" imgW="1079500" imgH="546100" progId="Equation.3">
                  <p:embed/>
                </p:oleObj>
              </mc:Choice>
              <mc:Fallback>
                <p:oleObj name="Equation" r:id="rId4" imgW="10795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5701" y="5022212"/>
                        <a:ext cx="1630486" cy="824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210768"/>
              </p:ext>
            </p:extLst>
          </p:nvPr>
        </p:nvGraphicFramePr>
        <p:xfrm>
          <a:off x="1332072" y="5022212"/>
          <a:ext cx="1131636" cy="935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Equation" r:id="rId6" imgW="660400" imgH="546100" progId="Equation.3">
                  <p:embed/>
                </p:oleObj>
              </mc:Choice>
              <mc:Fallback>
                <p:oleObj name="Equation" r:id="rId6" imgW="660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2072" y="5022212"/>
                        <a:ext cx="1131636" cy="935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Content Placeholder 3" descr="fixed_pitch_diagr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" r="43704" b="-1441"/>
          <a:stretch/>
        </p:blipFill>
        <p:spPr>
          <a:xfrm>
            <a:off x="1478210" y="1746250"/>
            <a:ext cx="2499013" cy="26352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1346" y="4678279"/>
            <a:ext cx="1831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Tip Speed Ratio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4104" y="4678279"/>
            <a:ext cx="199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Power Coefficient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6596" y="4690340"/>
            <a:ext cx="216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Reynolds Number?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71882"/>
              </p:ext>
            </p:extLst>
          </p:nvPr>
        </p:nvGraphicFramePr>
        <p:xfrm>
          <a:off x="6917567" y="5047611"/>
          <a:ext cx="1098550" cy="732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Equation" r:id="rId9" imgW="685800" imgH="457200" progId="Equation.3">
                  <p:embed/>
                </p:oleObj>
              </mc:Choice>
              <mc:Fallback>
                <p:oleObj name="Equation" r:id="rId9" imgW="685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17567" y="5047611"/>
                        <a:ext cx="1098550" cy="732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1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Chord to Radius Turbines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Benefits for hydrokinetic applications</a:t>
            </a:r>
          </a:p>
          <a:p>
            <a:pPr lvl="1"/>
            <a:r>
              <a:rPr lang="en-US" dirty="0" smtClean="0"/>
              <a:t>Structural</a:t>
            </a:r>
          </a:p>
          <a:p>
            <a:pPr lvl="1"/>
            <a:r>
              <a:rPr lang="en-US" dirty="0" smtClean="0"/>
              <a:t>Lower tip speed ratio (</a:t>
            </a:r>
            <a:r>
              <a:rPr lang="el-GR" i="1" dirty="0" smtClean="0"/>
              <a:t>λ</a:t>
            </a:r>
            <a:r>
              <a:rPr lang="en-US" dirty="0" smtClean="0"/>
              <a:t>)</a:t>
            </a:r>
          </a:p>
          <a:p>
            <a:r>
              <a:rPr lang="en-US" sz="2400" dirty="0" smtClean="0"/>
              <a:t>Added hydrodynamic complexity</a:t>
            </a:r>
          </a:p>
        </p:txBody>
      </p:sp>
      <p:pic>
        <p:nvPicPr>
          <p:cNvPr id="5" name="Picture 4" descr="local_a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82" y="3473007"/>
            <a:ext cx="3918505" cy="25041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Preset Pitch Hydrodynamics</a:t>
            </a:r>
            <a:endParaRPr lang="en-US" dirty="0"/>
          </a:p>
        </p:txBody>
      </p:sp>
      <p:pic>
        <p:nvPicPr>
          <p:cNvPr id="4" name="Content Placeholder 3" descr="fixed_pitch_diagra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2856"/>
          <a:stretch>
            <a:fillRect/>
          </a:stretch>
        </p:blipFill>
        <p:spPr>
          <a:xfrm>
            <a:off x="506189" y="2259035"/>
            <a:ext cx="4439027" cy="2441294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099874"/>
              </p:ext>
            </p:extLst>
          </p:nvPr>
        </p:nvGraphicFramePr>
        <p:xfrm>
          <a:off x="5468549" y="2356060"/>
          <a:ext cx="33147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5" imgW="3314700" imgH="698500" progId="Equation.3">
                  <p:embed/>
                </p:oleObj>
              </mc:Choice>
              <mc:Fallback>
                <p:oleObj name="Equation" r:id="rId5" imgW="3314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8549" y="2356060"/>
                        <a:ext cx="33147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202030"/>
              </p:ext>
            </p:extLst>
          </p:nvPr>
        </p:nvGraphicFramePr>
        <p:xfrm>
          <a:off x="5468549" y="3429000"/>
          <a:ext cx="2247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Equation" r:id="rId7" imgW="2247900" imgH="660400" progId="Equation.3">
                  <p:embed/>
                </p:oleObj>
              </mc:Choice>
              <mc:Fallback>
                <p:oleObj name="Equation" r:id="rId7" imgW="22479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8549" y="3429000"/>
                        <a:ext cx="2247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105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Preset Pitch Hydrodynamics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6" descr="effective_a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0" y="1785081"/>
            <a:ext cx="5307226" cy="39372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189169" y="3694900"/>
            <a:ext cx="1954831" cy="1572463"/>
            <a:chOff x="4038600" y="648770"/>
            <a:chExt cx="1954831" cy="15724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838200"/>
              <a:ext cx="1383614" cy="13830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920434" y="648770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r>
                <a:rPr lang="en-US" baseline="30000" dirty="0" smtClean="0"/>
                <a:t>o</a:t>
              </a:r>
              <a:endParaRPr lang="en-US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04197" y="1263134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</a:t>
              </a:r>
              <a:r>
                <a:rPr lang="en-US" baseline="30000" dirty="0" smtClean="0"/>
                <a:t>o</a:t>
              </a:r>
              <a:endParaRPr lang="en-US" baseline="30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87635" y="1840468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180</a:t>
              </a:r>
              <a:r>
                <a:rPr lang="en-US" baseline="30000" dirty="0" smtClean="0"/>
                <a:t>o</a:t>
              </a:r>
              <a:endParaRPr lang="en-US" baseline="3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75954" y="1259171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270</a:t>
              </a:r>
              <a:r>
                <a:rPr lang="en-US" baseline="30000" dirty="0" smtClean="0"/>
                <a:t>o</a:t>
              </a:r>
              <a:endParaRPr lang="en-US" baseline="30000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6618349" y="4712318"/>
            <a:ext cx="286592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35512" y="4443800"/>
            <a:ext cx="58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"/>
                <a:cs typeface="Helvetica"/>
              </a:rPr>
              <a:t>U</a:t>
            </a:r>
            <a:r>
              <a:rPr lang="en-US" sz="24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∞</a:t>
            </a:r>
            <a:endParaRPr lang="en-US" sz="24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36053" y="3366338"/>
            <a:ext cx="438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Helvetica"/>
                <a:cs typeface="Helvetica"/>
              </a:rPr>
              <a:t>θ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244350"/>
              </p:ext>
            </p:extLst>
          </p:nvPr>
        </p:nvGraphicFramePr>
        <p:xfrm>
          <a:off x="6130816" y="2169160"/>
          <a:ext cx="2247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Equation" r:id="rId6" imgW="2247900" imgH="660400" progId="Equation.3">
                  <p:embed/>
                </p:oleObj>
              </mc:Choice>
              <mc:Fallback>
                <p:oleObj name="Equation" r:id="rId6" imgW="22479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0816" y="2169160"/>
                        <a:ext cx="2247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58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Results for Preset Pitch 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150" y="1310761"/>
            <a:ext cx="48006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Klimas</a:t>
            </a:r>
            <a:r>
              <a:rPr lang="en-US" sz="2400" dirty="0">
                <a:solidFill>
                  <a:prstClr val="black"/>
                </a:solidFill>
              </a:rPr>
              <a:t> and </a:t>
            </a:r>
            <a:r>
              <a:rPr lang="en-US" sz="2400" dirty="0" err="1">
                <a:solidFill>
                  <a:prstClr val="black"/>
                </a:solidFill>
              </a:rPr>
              <a:t>Worstell</a:t>
            </a:r>
            <a:r>
              <a:rPr lang="en-US" sz="2400" dirty="0">
                <a:solidFill>
                  <a:prstClr val="black"/>
                </a:solidFill>
              </a:rPr>
              <a:t> (1981)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>
                <a:solidFill>
                  <a:prstClr val="black"/>
                </a:solidFill>
              </a:rPr>
              <a:t>Small increase in </a:t>
            </a:r>
            <a:r>
              <a:rPr lang="en-US" sz="2400" dirty="0" err="1">
                <a:solidFill>
                  <a:prstClr val="black"/>
                </a:solidFill>
              </a:rPr>
              <a:t>C</a:t>
            </a:r>
            <a:r>
              <a:rPr lang="en-US" sz="2400" baseline="-25000" dirty="0" err="1">
                <a:solidFill>
                  <a:prstClr val="black"/>
                </a:solidFill>
              </a:rPr>
              <a:t>P,max</a:t>
            </a:r>
            <a:r>
              <a:rPr lang="en-US" sz="2400" baseline="-250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at </a:t>
            </a:r>
            <a:r>
              <a:rPr lang="en-US" sz="2400" dirty="0" smtClean="0">
                <a:solidFill>
                  <a:prstClr val="black"/>
                </a:solidFill>
              </a:rPr>
              <a:t>2° </a:t>
            </a:r>
            <a:r>
              <a:rPr lang="en-US" sz="2400" dirty="0">
                <a:solidFill>
                  <a:prstClr val="black"/>
                </a:solidFill>
              </a:rPr>
              <a:t>preset </a:t>
            </a:r>
            <a:r>
              <a:rPr lang="en-US" sz="2400" dirty="0" smtClean="0">
                <a:solidFill>
                  <a:prstClr val="black"/>
                </a:solidFill>
              </a:rPr>
              <a:t>pitch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5665" y="996250"/>
            <a:ext cx="7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</a:t>
            </a:r>
            <a:r>
              <a:rPr lang="en-US" sz="2800" b="1" dirty="0" smtClean="0"/>
              <a:t>/</a:t>
            </a:r>
            <a:r>
              <a:rPr lang="en-US" sz="2800" b="1" i="1" dirty="0" smtClean="0"/>
              <a:t>R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13104" y="188514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6%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080957" y="1479675"/>
            <a:ext cx="2910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Klimas</a:t>
            </a:r>
            <a:r>
              <a:rPr lang="en-US" sz="1200" dirty="0"/>
              <a:t>, Paul C., and Mark H. </a:t>
            </a:r>
            <a:r>
              <a:rPr lang="en-US" sz="1200" dirty="0" err="1"/>
              <a:t>Worstell</a:t>
            </a:r>
            <a:r>
              <a:rPr lang="en-US" sz="1200" dirty="0"/>
              <a:t>. </a:t>
            </a:r>
            <a:r>
              <a:rPr lang="en-US" sz="1200" i="1" dirty="0"/>
              <a:t>Effects of blade preset pitch/offset on curved-blade </a:t>
            </a:r>
            <a:r>
              <a:rPr lang="en-US" sz="1200" i="1" dirty="0" err="1"/>
              <a:t>Darrieus</a:t>
            </a:r>
            <a:r>
              <a:rPr lang="en-US" sz="1200" i="1" dirty="0"/>
              <a:t> vertical axis wind turbine performance</a:t>
            </a:r>
            <a:r>
              <a:rPr lang="en-US" sz="1200" dirty="0"/>
              <a:t>. No. SAND-81-1762. Sandia National Labs., Albuquerque, NM (USA), 1981.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Results for Preset Pitch 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150" y="1310761"/>
            <a:ext cx="48006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err="1">
                <a:solidFill>
                  <a:srgbClr val="A6A6A6"/>
                </a:solidFill>
              </a:rPr>
              <a:t>Klimas</a:t>
            </a:r>
            <a:r>
              <a:rPr lang="en-US" sz="2400" dirty="0">
                <a:solidFill>
                  <a:srgbClr val="A6A6A6"/>
                </a:solidFill>
              </a:rPr>
              <a:t> and </a:t>
            </a:r>
            <a:r>
              <a:rPr lang="en-US" sz="2400" dirty="0" err="1">
                <a:solidFill>
                  <a:srgbClr val="A6A6A6"/>
                </a:solidFill>
              </a:rPr>
              <a:t>Worstell</a:t>
            </a:r>
            <a:r>
              <a:rPr lang="en-US" sz="2400" dirty="0">
                <a:solidFill>
                  <a:srgbClr val="A6A6A6"/>
                </a:solidFill>
              </a:rPr>
              <a:t> (1981)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>
                <a:solidFill>
                  <a:srgbClr val="A6A6A6"/>
                </a:solidFill>
              </a:rPr>
              <a:t>Small increase in </a:t>
            </a:r>
            <a:r>
              <a:rPr lang="en-US" sz="2400" dirty="0" err="1">
                <a:solidFill>
                  <a:srgbClr val="A6A6A6"/>
                </a:solidFill>
              </a:rPr>
              <a:t>C</a:t>
            </a:r>
            <a:r>
              <a:rPr lang="en-US" sz="2400" baseline="-25000" dirty="0" err="1">
                <a:solidFill>
                  <a:srgbClr val="A6A6A6"/>
                </a:solidFill>
              </a:rPr>
              <a:t>P,max</a:t>
            </a:r>
            <a:r>
              <a:rPr lang="en-US" sz="2400" baseline="-25000" dirty="0">
                <a:solidFill>
                  <a:srgbClr val="A6A6A6"/>
                </a:solidFill>
              </a:rPr>
              <a:t> </a:t>
            </a:r>
            <a:r>
              <a:rPr lang="en-US" sz="2400" dirty="0">
                <a:solidFill>
                  <a:srgbClr val="A6A6A6"/>
                </a:solidFill>
              </a:rPr>
              <a:t>at </a:t>
            </a:r>
            <a:r>
              <a:rPr lang="en-US" sz="2400" dirty="0" smtClean="0">
                <a:solidFill>
                  <a:srgbClr val="A6A6A6"/>
                </a:solidFill>
              </a:rPr>
              <a:t>2° </a:t>
            </a:r>
            <a:r>
              <a:rPr lang="en-US" sz="2400" dirty="0">
                <a:solidFill>
                  <a:srgbClr val="A6A6A6"/>
                </a:solidFill>
              </a:rPr>
              <a:t>preset </a:t>
            </a:r>
            <a:r>
              <a:rPr lang="en-US" sz="2400" dirty="0" smtClean="0">
                <a:solidFill>
                  <a:srgbClr val="A6A6A6"/>
                </a:solidFill>
              </a:rPr>
              <a:t>pitch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sz="2400" dirty="0">
                <a:solidFill>
                  <a:prstClr val="black"/>
                </a:solidFill>
              </a:rPr>
              <a:t>Rawlings (2005)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pl-PL" sz="2400" dirty="0">
                <a:solidFill>
                  <a:prstClr val="black"/>
                </a:solidFill>
              </a:rPr>
              <a:t>Moderate increase in C</a:t>
            </a:r>
            <a:r>
              <a:rPr lang="pl-PL" sz="2400" baseline="-25000" dirty="0">
                <a:solidFill>
                  <a:prstClr val="black"/>
                </a:solidFill>
              </a:rPr>
              <a:t>P,max </a:t>
            </a:r>
            <a:r>
              <a:rPr lang="pl-PL" sz="2400" dirty="0">
                <a:solidFill>
                  <a:prstClr val="black"/>
                </a:solidFill>
              </a:rPr>
              <a:t>at 3-</a:t>
            </a:r>
            <a:r>
              <a:rPr lang="pl-PL" sz="2400" dirty="0" smtClean="0">
                <a:solidFill>
                  <a:prstClr val="black"/>
                </a:solidFill>
              </a:rPr>
              <a:t>5° </a:t>
            </a:r>
            <a:r>
              <a:rPr lang="pl-PL" sz="2400" dirty="0" err="1">
                <a:solidFill>
                  <a:prstClr val="black"/>
                </a:solidFill>
              </a:rPr>
              <a:t>preset</a:t>
            </a:r>
            <a:r>
              <a:rPr lang="pl-PL" sz="2400" dirty="0">
                <a:solidFill>
                  <a:prstClr val="black"/>
                </a:solidFill>
              </a:rPr>
              <a:t> </a:t>
            </a:r>
            <a:r>
              <a:rPr lang="pl-PL" sz="2400" dirty="0" err="1" smtClean="0">
                <a:solidFill>
                  <a:prstClr val="black"/>
                </a:solidFill>
              </a:rPr>
              <a:t>pitch</a:t>
            </a:r>
            <a:endParaRPr lang="pl-PL" sz="2400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5665" y="996250"/>
            <a:ext cx="7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</a:t>
            </a:r>
            <a:r>
              <a:rPr lang="en-US" sz="2800" b="1" dirty="0" smtClean="0"/>
              <a:t>/</a:t>
            </a:r>
            <a:r>
              <a:rPr lang="en-US" sz="2800" b="1" i="1" dirty="0" smtClean="0"/>
              <a:t>R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13104" y="188514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6%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1733" y="316809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14%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080957" y="1479675"/>
            <a:ext cx="2910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Klimas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Paul C., and Mark H.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Worstell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Effects of blade preset pitch/offset on curved-blade </a:t>
            </a:r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</a:rPr>
              <a:t>Darrieus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vertical axis wind turbine performance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 No. SAND-81-1762. Sandia National Labs., Albuquerque, NM (USA), 1981.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816" y="2882022"/>
            <a:ext cx="2752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Rawlings, </a:t>
            </a:r>
            <a:r>
              <a:rPr lang="en-US" sz="1200" dirty="0" smtClean="0"/>
              <a:t>George W. </a:t>
            </a:r>
            <a:r>
              <a:rPr lang="en-US" sz="1200" dirty="0"/>
              <a:t>"Parametric characterization of an experimental vertical axis hydro turbine." (2008</a:t>
            </a:r>
            <a:r>
              <a:rPr lang="en-US" sz="1200" dirty="0" smtClean="0"/>
              <a:t>). Masters thesis, University of British Columbia, Vancouver, Canada.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9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5137</TotalTime>
  <Words>1834</Words>
  <Application>Microsoft Macintosh PowerPoint</Application>
  <PresentationFormat>On-screen Show (4:3)</PresentationFormat>
  <Paragraphs>314</Paragraphs>
  <Slides>29</Slides>
  <Notes>29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Hydrodynamic Optimization of Cross-Flow Turbines with Large Chord-to-Radius Ratios</vt:lpstr>
      <vt:lpstr>Advantages of Cross Flow Turbines</vt:lpstr>
      <vt:lpstr>Parameter Space</vt:lpstr>
      <vt:lpstr>Parameter Space</vt:lpstr>
      <vt:lpstr>High Chord to Radius Turbines</vt:lpstr>
      <vt:lpstr>Preset Pitch Hydrodynamics</vt:lpstr>
      <vt:lpstr>Preset Pitch Hydrodynamics</vt:lpstr>
      <vt:lpstr>Prior Results for Preset Pitch Angle</vt:lpstr>
      <vt:lpstr>Prior Results for Preset Pitch Angle</vt:lpstr>
      <vt:lpstr>Prior Results for Preset Pitch Angle</vt:lpstr>
      <vt:lpstr>Prior Results for Preset Pitch Angle</vt:lpstr>
      <vt:lpstr>Experimental Setup</vt:lpstr>
      <vt:lpstr>Performance Curves</vt:lpstr>
      <vt:lpstr>Peak Performance</vt:lpstr>
      <vt:lpstr>Why Does Preset Pitch Angle Help?</vt:lpstr>
      <vt:lpstr>Experimental Setup, Revised</vt:lpstr>
      <vt:lpstr>Flow Visualization</vt:lpstr>
      <vt:lpstr>Performance Curves, ω Control</vt:lpstr>
      <vt:lpstr>Angular Power Profiles</vt:lpstr>
      <vt:lpstr>Dynamic Stall</vt:lpstr>
      <vt:lpstr>Critical Nominal Angle of Attack? </vt:lpstr>
      <vt:lpstr>Critical Nominal Angle Angle of Attack? </vt:lpstr>
      <vt:lpstr>Critical Nominal Angle of Attack? </vt:lpstr>
      <vt:lpstr>Leading Edge Vortex Interaction</vt:lpstr>
      <vt:lpstr>Leading Edge Vortex Interaction</vt:lpstr>
      <vt:lpstr>Future Directions</vt:lpstr>
      <vt:lpstr>Acknowledgments</vt:lpstr>
      <vt:lpstr>Blade Profile</vt:lpstr>
      <vt:lpstr>Effective Blade Profile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Shit and stuff with turbines</dc:title>
  <dc:creator>Benjamin Strom</dc:creator>
  <cp:lastModifiedBy>Benjamin Strom</cp:lastModifiedBy>
  <cp:revision>95</cp:revision>
  <cp:lastPrinted>2015-04-27T17:30:02Z</cp:lastPrinted>
  <dcterms:created xsi:type="dcterms:W3CDTF">2015-04-21T04:41:02Z</dcterms:created>
  <dcterms:modified xsi:type="dcterms:W3CDTF">2015-04-29T13:40:44Z</dcterms:modified>
</cp:coreProperties>
</file>